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01"/>
  </p:notesMasterIdLst>
  <p:sldIdLst>
    <p:sldId id="662" r:id="rId2"/>
    <p:sldId id="816" r:id="rId3"/>
    <p:sldId id="736" r:id="rId4"/>
    <p:sldId id="738" r:id="rId5"/>
    <p:sldId id="740" r:id="rId6"/>
    <p:sldId id="742" r:id="rId7"/>
    <p:sldId id="744" r:id="rId8"/>
    <p:sldId id="746" r:id="rId9"/>
    <p:sldId id="670" r:id="rId10"/>
    <p:sldId id="748" r:id="rId11"/>
    <p:sldId id="750" r:id="rId12"/>
    <p:sldId id="752" r:id="rId13"/>
    <p:sldId id="754" r:id="rId14"/>
    <p:sldId id="756" r:id="rId15"/>
    <p:sldId id="758" r:id="rId16"/>
    <p:sldId id="760" r:id="rId17"/>
    <p:sldId id="762" r:id="rId18"/>
    <p:sldId id="764" r:id="rId19"/>
    <p:sldId id="766" r:id="rId20"/>
    <p:sldId id="768" r:id="rId21"/>
    <p:sldId id="770" r:id="rId22"/>
    <p:sldId id="772" r:id="rId23"/>
    <p:sldId id="774" r:id="rId24"/>
    <p:sldId id="817" r:id="rId25"/>
    <p:sldId id="801" r:id="rId26"/>
    <p:sldId id="804" r:id="rId27"/>
    <p:sldId id="803" r:id="rId28"/>
    <p:sldId id="805" r:id="rId29"/>
    <p:sldId id="806" r:id="rId30"/>
    <p:sldId id="807" r:id="rId31"/>
    <p:sldId id="808" r:id="rId32"/>
    <p:sldId id="809" r:id="rId33"/>
    <p:sldId id="811" r:id="rId34"/>
    <p:sldId id="812" r:id="rId35"/>
    <p:sldId id="813" r:id="rId36"/>
    <p:sldId id="814" r:id="rId37"/>
    <p:sldId id="815" r:id="rId38"/>
    <p:sldId id="823" r:id="rId39"/>
    <p:sldId id="824" r:id="rId40"/>
    <p:sldId id="928" r:id="rId41"/>
    <p:sldId id="826" r:id="rId42"/>
    <p:sldId id="827" r:id="rId43"/>
    <p:sldId id="828" r:id="rId44"/>
    <p:sldId id="818" r:id="rId45"/>
    <p:sldId id="829" r:id="rId46"/>
    <p:sldId id="830" r:id="rId47"/>
    <p:sldId id="831" r:id="rId48"/>
    <p:sldId id="832" r:id="rId49"/>
    <p:sldId id="833" r:id="rId50"/>
    <p:sldId id="834" r:id="rId51"/>
    <p:sldId id="835" r:id="rId52"/>
    <p:sldId id="836" r:id="rId53"/>
    <p:sldId id="837" r:id="rId54"/>
    <p:sldId id="838" r:id="rId55"/>
    <p:sldId id="839" r:id="rId56"/>
    <p:sldId id="840" r:id="rId57"/>
    <p:sldId id="841" r:id="rId58"/>
    <p:sldId id="842" r:id="rId59"/>
    <p:sldId id="843" r:id="rId60"/>
    <p:sldId id="844" r:id="rId61"/>
    <p:sldId id="845" r:id="rId62"/>
    <p:sldId id="846" r:id="rId63"/>
    <p:sldId id="847" r:id="rId64"/>
    <p:sldId id="848" r:id="rId65"/>
    <p:sldId id="819" r:id="rId66"/>
    <p:sldId id="872" r:id="rId67"/>
    <p:sldId id="873" r:id="rId68"/>
    <p:sldId id="874" r:id="rId69"/>
    <p:sldId id="875" r:id="rId70"/>
    <p:sldId id="876" r:id="rId71"/>
    <p:sldId id="877" r:id="rId72"/>
    <p:sldId id="879" r:id="rId73"/>
    <p:sldId id="880" r:id="rId74"/>
    <p:sldId id="881" r:id="rId75"/>
    <p:sldId id="882" r:id="rId76"/>
    <p:sldId id="883" r:id="rId77"/>
    <p:sldId id="885" r:id="rId78"/>
    <p:sldId id="886" r:id="rId79"/>
    <p:sldId id="887" r:id="rId80"/>
    <p:sldId id="888" r:id="rId81"/>
    <p:sldId id="996" r:id="rId82"/>
    <p:sldId id="998" r:id="rId83"/>
    <p:sldId id="1000" r:id="rId84"/>
    <p:sldId id="1002" r:id="rId85"/>
    <p:sldId id="820" r:id="rId86"/>
    <p:sldId id="893" r:id="rId87"/>
    <p:sldId id="894" r:id="rId88"/>
    <p:sldId id="895" r:id="rId89"/>
    <p:sldId id="898" r:id="rId90"/>
    <p:sldId id="899" r:id="rId91"/>
    <p:sldId id="904" r:id="rId92"/>
    <p:sldId id="905" r:id="rId93"/>
    <p:sldId id="906" r:id="rId94"/>
    <p:sldId id="907" r:id="rId95"/>
    <p:sldId id="908" r:id="rId96"/>
    <p:sldId id="909" r:id="rId97"/>
    <p:sldId id="910" r:id="rId98"/>
    <p:sldId id="911" r:id="rId99"/>
    <p:sldId id="912" r:id="rId100"/>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新細明體" charset="-120"/>
        <a:cs typeface="+mn-cs"/>
      </a:defRPr>
    </a:lvl1pPr>
    <a:lvl2pPr marL="457200" algn="l" rtl="0" fontAlgn="base">
      <a:spcBef>
        <a:spcPct val="0"/>
      </a:spcBef>
      <a:spcAft>
        <a:spcPct val="0"/>
      </a:spcAft>
      <a:defRPr kumimoji="1" kern="1200">
        <a:solidFill>
          <a:schemeClr val="tx1"/>
        </a:solidFill>
        <a:latin typeface="Arial" charset="0"/>
        <a:ea typeface="新細明體" charset="-120"/>
        <a:cs typeface="+mn-cs"/>
      </a:defRPr>
    </a:lvl2pPr>
    <a:lvl3pPr marL="914400" algn="l" rtl="0" fontAlgn="base">
      <a:spcBef>
        <a:spcPct val="0"/>
      </a:spcBef>
      <a:spcAft>
        <a:spcPct val="0"/>
      </a:spcAft>
      <a:defRPr kumimoji="1" kern="1200">
        <a:solidFill>
          <a:schemeClr val="tx1"/>
        </a:solidFill>
        <a:latin typeface="Arial" charset="0"/>
        <a:ea typeface="新細明體" charset="-120"/>
        <a:cs typeface="+mn-cs"/>
      </a:defRPr>
    </a:lvl3pPr>
    <a:lvl4pPr marL="1371600" algn="l" rtl="0" fontAlgn="base">
      <a:spcBef>
        <a:spcPct val="0"/>
      </a:spcBef>
      <a:spcAft>
        <a:spcPct val="0"/>
      </a:spcAft>
      <a:defRPr kumimoji="1" kern="1200">
        <a:solidFill>
          <a:schemeClr val="tx1"/>
        </a:solidFill>
        <a:latin typeface="Arial" charset="0"/>
        <a:ea typeface="新細明體" charset="-120"/>
        <a:cs typeface="+mn-cs"/>
      </a:defRPr>
    </a:lvl4pPr>
    <a:lvl5pPr marL="1828800" algn="l" rtl="0" fontAlgn="base">
      <a:spcBef>
        <a:spcPct val="0"/>
      </a:spcBef>
      <a:spcAft>
        <a:spcPct val="0"/>
      </a:spcAft>
      <a:defRPr kumimoji="1" kern="1200">
        <a:solidFill>
          <a:schemeClr val="tx1"/>
        </a:solidFill>
        <a:latin typeface="Arial" charset="0"/>
        <a:ea typeface="新細明體" charset="-120"/>
        <a:cs typeface="+mn-cs"/>
      </a:defRPr>
    </a:lvl5pPr>
    <a:lvl6pPr marL="2286000" algn="l" defTabSz="914400" rtl="0" eaLnBrk="1" latinLnBrk="0" hangingPunct="1">
      <a:defRPr kumimoji="1" kern="1200">
        <a:solidFill>
          <a:schemeClr val="tx1"/>
        </a:solidFill>
        <a:latin typeface="Arial" charset="0"/>
        <a:ea typeface="新細明體" charset="-120"/>
        <a:cs typeface="+mn-cs"/>
      </a:defRPr>
    </a:lvl6pPr>
    <a:lvl7pPr marL="2743200" algn="l" defTabSz="914400" rtl="0" eaLnBrk="1" latinLnBrk="0" hangingPunct="1">
      <a:defRPr kumimoji="1" kern="1200">
        <a:solidFill>
          <a:schemeClr val="tx1"/>
        </a:solidFill>
        <a:latin typeface="Arial" charset="0"/>
        <a:ea typeface="新細明體" charset="-120"/>
        <a:cs typeface="+mn-cs"/>
      </a:defRPr>
    </a:lvl7pPr>
    <a:lvl8pPr marL="3200400" algn="l" defTabSz="914400" rtl="0" eaLnBrk="1" latinLnBrk="0" hangingPunct="1">
      <a:defRPr kumimoji="1" kern="1200">
        <a:solidFill>
          <a:schemeClr val="tx1"/>
        </a:solidFill>
        <a:latin typeface="Arial" charset="0"/>
        <a:ea typeface="新細明體" charset="-120"/>
        <a:cs typeface="+mn-cs"/>
      </a:defRPr>
    </a:lvl8pPr>
    <a:lvl9pPr marL="3657600" algn="l" defTabSz="914400" rtl="0" eaLnBrk="1" latinLnBrk="0" hangingPunct="1">
      <a:defRPr kumimoji="1" kern="1200">
        <a:solidFill>
          <a:schemeClr val="tx1"/>
        </a:solidFill>
        <a:latin typeface="Arial" charset="0"/>
        <a:ea typeface="新細明體"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BCC2"/>
    <a:srgbClr val="FFFFB3"/>
    <a:srgbClr val="BADDE1"/>
    <a:srgbClr val="BAF8C1"/>
    <a:srgbClr val="FFEFEF"/>
    <a:srgbClr val="82CFF2"/>
    <a:srgbClr val="D1D1F0"/>
    <a:srgbClr val="FFD5D5"/>
    <a:srgbClr val="FFFFFF"/>
    <a:srgbClr val="005A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92" autoAdjust="0"/>
    <p:restoredTop sz="94390" autoAdjust="0"/>
  </p:normalViewPr>
  <p:slideViewPr>
    <p:cSldViewPr>
      <p:cViewPr varScale="1">
        <p:scale>
          <a:sx n="61" d="100"/>
          <a:sy n="61" d="100"/>
        </p:scale>
        <p:origin x="1380"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presProps" Target="pres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A577FE-A75E-4AE0-A32C-9DEFED0C50E6}" type="datetimeFigureOut">
              <a:rPr lang="zh-TW" altLang="en-US" smtClean="0"/>
              <a:t>2020/9/23</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FB8CCCF-9C31-4CA1-837D-7F20ABC40E25}" type="slidenum">
              <a:rPr lang="zh-TW" altLang="en-US" smtClean="0"/>
              <a:t>‹#›</a:t>
            </a:fld>
            <a:endParaRPr lang="zh-TW" altLang="en-US"/>
          </a:p>
        </p:txBody>
      </p:sp>
    </p:spTree>
    <p:extLst>
      <p:ext uri="{BB962C8B-B14F-4D97-AF65-F5344CB8AC3E}">
        <p14:creationId xmlns:p14="http://schemas.microsoft.com/office/powerpoint/2010/main" val="2637275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a:t>
            </a:fld>
            <a:endParaRPr lang="zh-TW" altLang="en-US"/>
          </a:p>
        </p:txBody>
      </p:sp>
    </p:spTree>
    <p:extLst>
      <p:ext uri="{BB962C8B-B14F-4D97-AF65-F5344CB8AC3E}">
        <p14:creationId xmlns:p14="http://schemas.microsoft.com/office/powerpoint/2010/main" val="36067482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13</a:t>
            </a:fld>
            <a:endParaRPr lang="zh-TW" altLang="en-US"/>
          </a:p>
        </p:txBody>
      </p:sp>
    </p:spTree>
    <p:extLst>
      <p:ext uri="{BB962C8B-B14F-4D97-AF65-F5344CB8AC3E}">
        <p14:creationId xmlns:p14="http://schemas.microsoft.com/office/powerpoint/2010/main" val="13592599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14</a:t>
            </a:fld>
            <a:endParaRPr lang="zh-TW" altLang="en-US"/>
          </a:p>
        </p:txBody>
      </p:sp>
    </p:spTree>
    <p:extLst>
      <p:ext uri="{BB962C8B-B14F-4D97-AF65-F5344CB8AC3E}">
        <p14:creationId xmlns:p14="http://schemas.microsoft.com/office/powerpoint/2010/main" val="674600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15</a:t>
            </a:fld>
            <a:endParaRPr lang="zh-TW" altLang="en-US"/>
          </a:p>
        </p:txBody>
      </p:sp>
    </p:spTree>
    <p:extLst>
      <p:ext uri="{BB962C8B-B14F-4D97-AF65-F5344CB8AC3E}">
        <p14:creationId xmlns:p14="http://schemas.microsoft.com/office/powerpoint/2010/main" val="14721950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16</a:t>
            </a:fld>
            <a:endParaRPr lang="zh-TW" altLang="en-US"/>
          </a:p>
        </p:txBody>
      </p:sp>
    </p:spTree>
    <p:extLst>
      <p:ext uri="{BB962C8B-B14F-4D97-AF65-F5344CB8AC3E}">
        <p14:creationId xmlns:p14="http://schemas.microsoft.com/office/powerpoint/2010/main" val="33001458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17</a:t>
            </a:fld>
            <a:endParaRPr lang="zh-TW" altLang="en-US"/>
          </a:p>
        </p:txBody>
      </p:sp>
    </p:spTree>
    <p:extLst>
      <p:ext uri="{BB962C8B-B14F-4D97-AF65-F5344CB8AC3E}">
        <p14:creationId xmlns:p14="http://schemas.microsoft.com/office/powerpoint/2010/main" val="40318396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18</a:t>
            </a:fld>
            <a:endParaRPr lang="zh-TW" altLang="en-US"/>
          </a:p>
        </p:txBody>
      </p:sp>
    </p:spTree>
    <p:extLst>
      <p:ext uri="{BB962C8B-B14F-4D97-AF65-F5344CB8AC3E}">
        <p14:creationId xmlns:p14="http://schemas.microsoft.com/office/powerpoint/2010/main" val="3148251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19</a:t>
            </a:fld>
            <a:endParaRPr lang="zh-TW" altLang="en-US"/>
          </a:p>
        </p:txBody>
      </p:sp>
    </p:spTree>
    <p:extLst>
      <p:ext uri="{BB962C8B-B14F-4D97-AF65-F5344CB8AC3E}">
        <p14:creationId xmlns:p14="http://schemas.microsoft.com/office/powerpoint/2010/main" val="41491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20</a:t>
            </a:fld>
            <a:endParaRPr lang="zh-TW" altLang="en-US"/>
          </a:p>
        </p:txBody>
      </p:sp>
    </p:spTree>
    <p:extLst>
      <p:ext uri="{BB962C8B-B14F-4D97-AF65-F5344CB8AC3E}">
        <p14:creationId xmlns:p14="http://schemas.microsoft.com/office/powerpoint/2010/main" val="4025137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21</a:t>
            </a:fld>
            <a:endParaRPr lang="zh-TW" altLang="en-US"/>
          </a:p>
        </p:txBody>
      </p:sp>
    </p:spTree>
    <p:extLst>
      <p:ext uri="{BB962C8B-B14F-4D97-AF65-F5344CB8AC3E}">
        <p14:creationId xmlns:p14="http://schemas.microsoft.com/office/powerpoint/2010/main" val="255652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22</a:t>
            </a:fld>
            <a:endParaRPr lang="zh-TW" altLang="en-US"/>
          </a:p>
        </p:txBody>
      </p:sp>
    </p:spTree>
    <p:extLst>
      <p:ext uri="{BB962C8B-B14F-4D97-AF65-F5344CB8AC3E}">
        <p14:creationId xmlns:p14="http://schemas.microsoft.com/office/powerpoint/2010/main" val="36759325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a:t>
            </a:fld>
            <a:endParaRPr lang="zh-TW" altLang="en-US"/>
          </a:p>
        </p:txBody>
      </p:sp>
    </p:spTree>
    <p:extLst>
      <p:ext uri="{BB962C8B-B14F-4D97-AF65-F5344CB8AC3E}">
        <p14:creationId xmlns:p14="http://schemas.microsoft.com/office/powerpoint/2010/main" val="7637248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23</a:t>
            </a:fld>
            <a:endParaRPr lang="zh-TW" altLang="en-US"/>
          </a:p>
        </p:txBody>
      </p:sp>
    </p:spTree>
    <p:extLst>
      <p:ext uri="{BB962C8B-B14F-4D97-AF65-F5344CB8AC3E}">
        <p14:creationId xmlns:p14="http://schemas.microsoft.com/office/powerpoint/2010/main" val="25667349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25</a:t>
            </a:fld>
            <a:endParaRPr lang="zh-TW" altLang="en-US"/>
          </a:p>
        </p:txBody>
      </p:sp>
    </p:spTree>
    <p:extLst>
      <p:ext uri="{BB962C8B-B14F-4D97-AF65-F5344CB8AC3E}">
        <p14:creationId xmlns:p14="http://schemas.microsoft.com/office/powerpoint/2010/main" val="23620452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26</a:t>
            </a:fld>
            <a:endParaRPr lang="zh-TW" altLang="en-US"/>
          </a:p>
        </p:txBody>
      </p:sp>
    </p:spTree>
    <p:extLst>
      <p:ext uri="{BB962C8B-B14F-4D97-AF65-F5344CB8AC3E}">
        <p14:creationId xmlns:p14="http://schemas.microsoft.com/office/powerpoint/2010/main" val="140770944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27</a:t>
            </a:fld>
            <a:endParaRPr lang="zh-TW" altLang="en-US"/>
          </a:p>
        </p:txBody>
      </p:sp>
    </p:spTree>
    <p:extLst>
      <p:ext uri="{BB962C8B-B14F-4D97-AF65-F5344CB8AC3E}">
        <p14:creationId xmlns:p14="http://schemas.microsoft.com/office/powerpoint/2010/main" val="12873913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28</a:t>
            </a:fld>
            <a:endParaRPr lang="zh-TW" altLang="en-US"/>
          </a:p>
        </p:txBody>
      </p:sp>
    </p:spTree>
    <p:extLst>
      <p:ext uri="{BB962C8B-B14F-4D97-AF65-F5344CB8AC3E}">
        <p14:creationId xmlns:p14="http://schemas.microsoft.com/office/powerpoint/2010/main" val="12285180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29</a:t>
            </a:fld>
            <a:endParaRPr lang="zh-TW" altLang="en-US"/>
          </a:p>
        </p:txBody>
      </p:sp>
    </p:spTree>
    <p:extLst>
      <p:ext uri="{BB962C8B-B14F-4D97-AF65-F5344CB8AC3E}">
        <p14:creationId xmlns:p14="http://schemas.microsoft.com/office/powerpoint/2010/main" val="37712931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30</a:t>
            </a:fld>
            <a:endParaRPr lang="zh-TW" altLang="en-US"/>
          </a:p>
        </p:txBody>
      </p:sp>
    </p:spTree>
    <p:extLst>
      <p:ext uri="{BB962C8B-B14F-4D97-AF65-F5344CB8AC3E}">
        <p14:creationId xmlns:p14="http://schemas.microsoft.com/office/powerpoint/2010/main" val="15931833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31</a:t>
            </a:fld>
            <a:endParaRPr lang="zh-TW" altLang="en-US"/>
          </a:p>
        </p:txBody>
      </p:sp>
    </p:spTree>
    <p:extLst>
      <p:ext uri="{BB962C8B-B14F-4D97-AF65-F5344CB8AC3E}">
        <p14:creationId xmlns:p14="http://schemas.microsoft.com/office/powerpoint/2010/main" val="1722268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32</a:t>
            </a:fld>
            <a:endParaRPr lang="zh-TW" altLang="en-US"/>
          </a:p>
        </p:txBody>
      </p:sp>
    </p:spTree>
    <p:extLst>
      <p:ext uri="{BB962C8B-B14F-4D97-AF65-F5344CB8AC3E}">
        <p14:creationId xmlns:p14="http://schemas.microsoft.com/office/powerpoint/2010/main" val="13295733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33</a:t>
            </a:fld>
            <a:endParaRPr lang="zh-TW" altLang="en-US"/>
          </a:p>
        </p:txBody>
      </p:sp>
    </p:spTree>
    <p:extLst>
      <p:ext uri="{BB962C8B-B14F-4D97-AF65-F5344CB8AC3E}">
        <p14:creationId xmlns:p14="http://schemas.microsoft.com/office/powerpoint/2010/main" val="3605625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a:t>
            </a:fld>
            <a:endParaRPr lang="zh-TW" altLang="en-US"/>
          </a:p>
        </p:txBody>
      </p:sp>
    </p:spTree>
    <p:extLst>
      <p:ext uri="{BB962C8B-B14F-4D97-AF65-F5344CB8AC3E}">
        <p14:creationId xmlns:p14="http://schemas.microsoft.com/office/powerpoint/2010/main" val="14411350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34</a:t>
            </a:fld>
            <a:endParaRPr lang="zh-TW" altLang="en-US"/>
          </a:p>
        </p:txBody>
      </p:sp>
    </p:spTree>
    <p:extLst>
      <p:ext uri="{BB962C8B-B14F-4D97-AF65-F5344CB8AC3E}">
        <p14:creationId xmlns:p14="http://schemas.microsoft.com/office/powerpoint/2010/main" val="22568593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35</a:t>
            </a:fld>
            <a:endParaRPr lang="zh-TW" altLang="en-US"/>
          </a:p>
        </p:txBody>
      </p:sp>
    </p:spTree>
    <p:extLst>
      <p:ext uri="{BB962C8B-B14F-4D97-AF65-F5344CB8AC3E}">
        <p14:creationId xmlns:p14="http://schemas.microsoft.com/office/powerpoint/2010/main" val="14169722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36</a:t>
            </a:fld>
            <a:endParaRPr lang="zh-TW" altLang="en-US"/>
          </a:p>
        </p:txBody>
      </p:sp>
    </p:spTree>
    <p:extLst>
      <p:ext uri="{BB962C8B-B14F-4D97-AF65-F5344CB8AC3E}">
        <p14:creationId xmlns:p14="http://schemas.microsoft.com/office/powerpoint/2010/main" val="277206573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37</a:t>
            </a:fld>
            <a:endParaRPr lang="zh-TW" altLang="en-US"/>
          </a:p>
        </p:txBody>
      </p:sp>
    </p:spTree>
    <p:extLst>
      <p:ext uri="{BB962C8B-B14F-4D97-AF65-F5344CB8AC3E}">
        <p14:creationId xmlns:p14="http://schemas.microsoft.com/office/powerpoint/2010/main" val="249460193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38</a:t>
            </a:fld>
            <a:endParaRPr lang="zh-TW" altLang="en-US"/>
          </a:p>
        </p:txBody>
      </p:sp>
    </p:spTree>
    <p:extLst>
      <p:ext uri="{BB962C8B-B14F-4D97-AF65-F5344CB8AC3E}">
        <p14:creationId xmlns:p14="http://schemas.microsoft.com/office/powerpoint/2010/main" val="4088540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39</a:t>
            </a:fld>
            <a:endParaRPr lang="zh-TW" altLang="en-US"/>
          </a:p>
        </p:txBody>
      </p:sp>
    </p:spTree>
    <p:extLst>
      <p:ext uri="{BB962C8B-B14F-4D97-AF65-F5344CB8AC3E}">
        <p14:creationId xmlns:p14="http://schemas.microsoft.com/office/powerpoint/2010/main" val="55396614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40</a:t>
            </a:fld>
            <a:endParaRPr lang="zh-TW" altLang="en-US"/>
          </a:p>
        </p:txBody>
      </p:sp>
    </p:spTree>
    <p:extLst>
      <p:ext uri="{BB962C8B-B14F-4D97-AF65-F5344CB8AC3E}">
        <p14:creationId xmlns:p14="http://schemas.microsoft.com/office/powerpoint/2010/main" val="112377731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41</a:t>
            </a:fld>
            <a:endParaRPr lang="zh-TW" altLang="en-US"/>
          </a:p>
        </p:txBody>
      </p:sp>
    </p:spTree>
    <p:extLst>
      <p:ext uri="{BB962C8B-B14F-4D97-AF65-F5344CB8AC3E}">
        <p14:creationId xmlns:p14="http://schemas.microsoft.com/office/powerpoint/2010/main" val="344847192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42</a:t>
            </a:fld>
            <a:endParaRPr lang="zh-TW" altLang="en-US"/>
          </a:p>
        </p:txBody>
      </p:sp>
    </p:spTree>
    <p:extLst>
      <p:ext uri="{BB962C8B-B14F-4D97-AF65-F5344CB8AC3E}">
        <p14:creationId xmlns:p14="http://schemas.microsoft.com/office/powerpoint/2010/main" val="17722202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43</a:t>
            </a:fld>
            <a:endParaRPr lang="zh-TW" altLang="en-US"/>
          </a:p>
        </p:txBody>
      </p:sp>
    </p:spTree>
    <p:extLst>
      <p:ext uri="{BB962C8B-B14F-4D97-AF65-F5344CB8AC3E}">
        <p14:creationId xmlns:p14="http://schemas.microsoft.com/office/powerpoint/2010/main" val="42617695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a:t>
            </a:fld>
            <a:endParaRPr lang="zh-TW" altLang="en-US"/>
          </a:p>
        </p:txBody>
      </p:sp>
    </p:spTree>
    <p:extLst>
      <p:ext uri="{BB962C8B-B14F-4D97-AF65-F5344CB8AC3E}">
        <p14:creationId xmlns:p14="http://schemas.microsoft.com/office/powerpoint/2010/main" val="15534987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45</a:t>
            </a:fld>
            <a:endParaRPr lang="zh-TW" altLang="en-US"/>
          </a:p>
        </p:txBody>
      </p:sp>
    </p:spTree>
    <p:extLst>
      <p:ext uri="{BB962C8B-B14F-4D97-AF65-F5344CB8AC3E}">
        <p14:creationId xmlns:p14="http://schemas.microsoft.com/office/powerpoint/2010/main" val="27980760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46</a:t>
            </a:fld>
            <a:endParaRPr lang="zh-TW" altLang="en-US"/>
          </a:p>
        </p:txBody>
      </p:sp>
    </p:spTree>
    <p:extLst>
      <p:ext uri="{BB962C8B-B14F-4D97-AF65-F5344CB8AC3E}">
        <p14:creationId xmlns:p14="http://schemas.microsoft.com/office/powerpoint/2010/main" val="10974404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47</a:t>
            </a:fld>
            <a:endParaRPr lang="zh-TW" altLang="en-US"/>
          </a:p>
        </p:txBody>
      </p:sp>
    </p:spTree>
    <p:extLst>
      <p:ext uri="{BB962C8B-B14F-4D97-AF65-F5344CB8AC3E}">
        <p14:creationId xmlns:p14="http://schemas.microsoft.com/office/powerpoint/2010/main" val="145364316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48</a:t>
            </a:fld>
            <a:endParaRPr lang="zh-TW" altLang="en-US"/>
          </a:p>
        </p:txBody>
      </p:sp>
    </p:spTree>
    <p:extLst>
      <p:ext uri="{BB962C8B-B14F-4D97-AF65-F5344CB8AC3E}">
        <p14:creationId xmlns:p14="http://schemas.microsoft.com/office/powerpoint/2010/main" val="354494008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49</a:t>
            </a:fld>
            <a:endParaRPr lang="zh-TW" altLang="en-US"/>
          </a:p>
        </p:txBody>
      </p:sp>
    </p:spTree>
    <p:extLst>
      <p:ext uri="{BB962C8B-B14F-4D97-AF65-F5344CB8AC3E}">
        <p14:creationId xmlns:p14="http://schemas.microsoft.com/office/powerpoint/2010/main" val="21089307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50</a:t>
            </a:fld>
            <a:endParaRPr lang="zh-TW" altLang="en-US"/>
          </a:p>
        </p:txBody>
      </p:sp>
    </p:spTree>
    <p:extLst>
      <p:ext uri="{BB962C8B-B14F-4D97-AF65-F5344CB8AC3E}">
        <p14:creationId xmlns:p14="http://schemas.microsoft.com/office/powerpoint/2010/main" val="413239951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51</a:t>
            </a:fld>
            <a:endParaRPr lang="zh-TW" altLang="en-US"/>
          </a:p>
        </p:txBody>
      </p:sp>
    </p:spTree>
    <p:extLst>
      <p:ext uri="{BB962C8B-B14F-4D97-AF65-F5344CB8AC3E}">
        <p14:creationId xmlns:p14="http://schemas.microsoft.com/office/powerpoint/2010/main" val="30428426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52</a:t>
            </a:fld>
            <a:endParaRPr lang="zh-TW" altLang="en-US"/>
          </a:p>
        </p:txBody>
      </p:sp>
    </p:spTree>
    <p:extLst>
      <p:ext uri="{BB962C8B-B14F-4D97-AF65-F5344CB8AC3E}">
        <p14:creationId xmlns:p14="http://schemas.microsoft.com/office/powerpoint/2010/main" val="216762117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53</a:t>
            </a:fld>
            <a:endParaRPr lang="zh-TW" altLang="en-US"/>
          </a:p>
        </p:txBody>
      </p:sp>
    </p:spTree>
    <p:extLst>
      <p:ext uri="{BB962C8B-B14F-4D97-AF65-F5344CB8AC3E}">
        <p14:creationId xmlns:p14="http://schemas.microsoft.com/office/powerpoint/2010/main" val="4745814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54</a:t>
            </a:fld>
            <a:endParaRPr lang="zh-TW" altLang="en-US"/>
          </a:p>
        </p:txBody>
      </p:sp>
    </p:spTree>
    <p:extLst>
      <p:ext uri="{BB962C8B-B14F-4D97-AF65-F5344CB8AC3E}">
        <p14:creationId xmlns:p14="http://schemas.microsoft.com/office/powerpoint/2010/main" val="27062597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a:t>
            </a:fld>
            <a:endParaRPr lang="zh-TW" altLang="en-US"/>
          </a:p>
        </p:txBody>
      </p:sp>
    </p:spTree>
    <p:extLst>
      <p:ext uri="{BB962C8B-B14F-4D97-AF65-F5344CB8AC3E}">
        <p14:creationId xmlns:p14="http://schemas.microsoft.com/office/powerpoint/2010/main" val="43219454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55</a:t>
            </a:fld>
            <a:endParaRPr lang="zh-TW" altLang="en-US"/>
          </a:p>
        </p:txBody>
      </p:sp>
    </p:spTree>
    <p:extLst>
      <p:ext uri="{BB962C8B-B14F-4D97-AF65-F5344CB8AC3E}">
        <p14:creationId xmlns:p14="http://schemas.microsoft.com/office/powerpoint/2010/main" val="157544623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56</a:t>
            </a:fld>
            <a:endParaRPr lang="zh-TW" altLang="en-US"/>
          </a:p>
        </p:txBody>
      </p:sp>
    </p:spTree>
    <p:extLst>
      <p:ext uri="{BB962C8B-B14F-4D97-AF65-F5344CB8AC3E}">
        <p14:creationId xmlns:p14="http://schemas.microsoft.com/office/powerpoint/2010/main" val="241855675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57</a:t>
            </a:fld>
            <a:endParaRPr lang="zh-TW" altLang="en-US"/>
          </a:p>
        </p:txBody>
      </p:sp>
    </p:spTree>
    <p:extLst>
      <p:ext uri="{BB962C8B-B14F-4D97-AF65-F5344CB8AC3E}">
        <p14:creationId xmlns:p14="http://schemas.microsoft.com/office/powerpoint/2010/main" val="77892333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58</a:t>
            </a:fld>
            <a:endParaRPr lang="zh-TW" altLang="en-US"/>
          </a:p>
        </p:txBody>
      </p:sp>
    </p:spTree>
    <p:extLst>
      <p:ext uri="{BB962C8B-B14F-4D97-AF65-F5344CB8AC3E}">
        <p14:creationId xmlns:p14="http://schemas.microsoft.com/office/powerpoint/2010/main" val="306764207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59</a:t>
            </a:fld>
            <a:endParaRPr lang="zh-TW" altLang="en-US"/>
          </a:p>
        </p:txBody>
      </p:sp>
    </p:spTree>
    <p:extLst>
      <p:ext uri="{BB962C8B-B14F-4D97-AF65-F5344CB8AC3E}">
        <p14:creationId xmlns:p14="http://schemas.microsoft.com/office/powerpoint/2010/main" val="144544441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60</a:t>
            </a:fld>
            <a:endParaRPr lang="zh-TW" altLang="en-US"/>
          </a:p>
        </p:txBody>
      </p:sp>
    </p:spTree>
    <p:extLst>
      <p:ext uri="{BB962C8B-B14F-4D97-AF65-F5344CB8AC3E}">
        <p14:creationId xmlns:p14="http://schemas.microsoft.com/office/powerpoint/2010/main" val="12032531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61</a:t>
            </a:fld>
            <a:endParaRPr lang="zh-TW" altLang="en-US"/>
          </a:p>
        </p:txBody>
      </p:sp>
    </p:spTree>
    <p:extLst>
      <p:ext uri="{BB962C8B-B14F-4D97-AF65-F5344CB8AC3E}">
        <p14:creationId xmlns:p14="http://schemas.microsoft.com/office/powerpoint/2010/main" val="183981374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62</a:t>
            </a:fld>
            <a:endParaRPr lang="zh-TW" altLang="en-US"/>
          </a:p>
        </p:txBody>
      </p:sp>
    </p:spTree>
    <p:extLst>
      <p:ext uri="{BB962C8B-B14F-4D97-AF65-F5344CB8AC3E}">
        <p14:creationId xmlns:p14="http://schemas.microsoft.com/office/powerpoint/2010/main" val="141746910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63</a:t>
            </a:fld>
            <a:endParaRPr lang="zh-TW" altLang="en-US"/>
          </a:p>
        </p:txBody>
      </p:sp>
    </p:spTree>
    <p:extLst>
      <p:ext uri="{BB962C8B-B14F-4D97-AF65-F5344CB8AC3E}">
        <p14:creationId xmlns:p14="http://schemas.microsoft.com/office/powerpoint/2010/main" val="179741659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64</a:t>
            </a:fld>
            <a:endParaRPr lang="zh-TW" altLang="en-US"/>
          </a:p>
        </p:txBody>
      </p:sp>
    </p:spTree>
    <p:extLst>
      <p:ext uri="{BB962C8B-B14F-4D97-AF65-F5344CB8AC3E}">
        <p14:creationId xmlns:p14="http://schemas.microsoft.com/office/powerpoint/2010/main" val="1987788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a:t>
            </a:fld>
            <a:endParaRPr lang="zh-TW" altLang="en-US"/>
          </a:p>
        </p:txBody>
      </p:sp>
    </p:spTree>
    <p:extLst>
      <p:ext uri="{BB962C8B-B14F-4D97-AF65-F5344CB8AC3E}">
        <p14:creationId xmlns:p14="http://schemas.microsoft.com/office/powerpoint/2010/main" val="180437799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66</a:t>
            </a:fld>
            <a:endParaRPr lang="zh-TW" altLang="en-US"/>
          </a:p>
        </p:txBody>
      </p:sp>
    </p:spTree>
    <p:extLst>
      <p:ext uri="{BB962C8B-B14F-4D97-AF65-F5344CB8AC3E}">
        <p14:creationId xmlns:p14="http://schemas.microsoft.com/office/powerpoint/2010/main" val="303046187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67</a:t>
            </a:fld>
            <a:endParaRPr lang="zh-TW" altLang="en-US"/>
          </a:p>
        </p:txBody>
      </p:sp>
    </p:spTree>
    <p:extLst>
      <p:ext uri="{BB962C8B-B14F-4D97-AF65-F5344CB8AC3E}">
        <p14:creationId xmlns:p14="http://schemas.microsoft.com/office/powerpoint/2010/main" val="34917214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68</a:t>
            </a:fld>
            <a:endParaRPr lang="zh-TW" altLang="en-US"/>
          </a:p>
        </p:txBody>
      </p:sp>
    </p:spTree>
    <p:extLst>
      <p:ext uri="{BB962C8B-B14F-4D97-AF65-F5344CB8AC3E}">
        <p14:creationId xmlns:p14="http://schemas.microsoft.com/office/powerpoint/2010/main" val="56616430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69</a:t>
            </a:fld>
            <a:endParaRPr lang="zh-TW" altLang="en-US"/>
          </a:p>
        </p:txBody>
      </p:sp>
    </p:spTree>
    <p:extLst>
      <p:ext uri="{BB962C8B-B14F-4D97-AF65-F5344CB8AC3E}">
        <p14:creationId xmlns:p14="http://schemas.microsoft.com/office/powerpoint/2010/main" val="254210583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70</a:t>
            </a:fld>
            <a:endParaRPr lang="zh-TW" altLang="en-US"/>
          </a:p>
        </p:txBody>
      </p:sp>
    </p:spTree>
    <p:extLst>
      <p:ext uri="{BB962C8B-B14F-4D97-AF65-F5344CB8AC3E}">
        <p14:creationId xmlns:p14="http://schemas.microsoft.com/office/powerpoint/2010/main" val="364213872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71</a:t>
            </a:fld>
            <a:endParaRPr lang="zh-TW" altLang="en-US"/>
          </a:p>
        </p:txBody>
      </p:sp>
    </p:spTree>
    <p:extLst>
      <p:ext uri="{BB962C8B-B14F-4D97-AF65-F5344CB8AC3E}">
        <p14:creationId xmlns:p14="http://schemas.microsoft.com/office/powerpoint/2010/main" val="344108248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72</a:t>
            </a:fld>
            <a:endParaRPr lang="zh-TW" altLang="en-US"/>
          </a:p>
        </p:txBody>
      </p:sp>
    </p:spTree>
    <p:extLst>
      <p:ext uri="{BB962C8B-B14F-4D97-AF65-F5344CB8AC3E}">
        <p14:creationId xmlns:p14="http://schemas.microsoft.com/office/powerpoint/2010/main" val="176127046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73</a:t>
            </a:fld>
            <a:endParaRPr lang="zh-TW" altLang="en-US"/>
          </a:p>
        </p:txBody>
      </p:sp>
    </p:spTree>
    <p:extLst>
      <p:ext uri="{BB962C8B-B14F-4D97-AF65-F5344CB8AC3E}">
        <p14:creationId xmlns:p14="http://schemas.microsoft.com/office/powerpoint/2010/main" val="16580393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74</a:t>
            </a:fld>
            <a:endParaRPr lang="zh-TW" altLang="en-US"/>
          </a:p>
        </p:txBody>
      </p:sp>
    </p:spTree>
    <p:extLst>
      <p:ext uri="{BB962C8B-B14F-4D97-AF65-F5344CB8AC3E}">
        <p14:creationId xmlns:p14="http://schemas.microsoft.com/office/powerpoint/2010/main" val="57042239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75</a:t>
            </a:fld>
            <a:endParaRPr lang="zh-TW" altLang="en-US"/>
          </a:p>
        </p:txBody>
      </p:sp>
    </p:spTree>
    <p:extLst>
      <p:ext uri="{BB962C8B-B14F-4D97-AF65-F5344CB8AC3E}">
        <p14:creationId xmlns:p14="http://schemas.microsoft.com/office/powerpoint/2010/main" val="1747140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10</a:t>
            </a:fld>
            <a:endParaRPr lang="zh-TW" altLang="en-US"/>
          </a:p>
        </p:txBody>
      </p:sp>
    </p:spTree>
    <p:extLst>
      <p:ext uri="{BB962C8B-B14F-4D97-AF65-F5344CB8AC3E}">
        <p14:creationId xmlns:p14="http://schemas.microsoft.com/office/powerpoint/2010/main" val="385275065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76</a:t>
            </a:fld>
            <a:endParaRPr lang="zh-TW" altLang="en-US"/>
          </a:p>
        </p:txBody>
      </p:sp>
    </p:spTree>
    <p:extLst>
      <p:ext uri="{BB962C8B-B14F-4D97-AF65-F5344CB8AC3E}">
        <p14:creationId xmlns:p14="http://schemas.microsoft.com/office/powerpoint/2010/main" val="36706479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77</a:t>
            </a:fld>
            <a:endParaRPr lang="zh-TW" altLang="en-US"/>
          </a:p>
        </p:txBody>
      </p:sp>
    </p:spTree>
    <p:extLst>
      <p:ext uri="{BB962C8B-B14F-4D97-AF65-F5344CB8AC3E}">
        <p14:creationId xmlns:p14="http://schemas.microsoft.com/office/powerpoint/2010/main" val="133723933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78</a:t>
            </a:fld>
            <a:endParaRPr lang="zh-TW" altLang="en-US"/>
          </a:p>
        </p:txBody>
      </p:sp>
    </p:spTree>
    <p:extLst>
      <p:ext uri="{BB962C8B-B14F-4D97-AF65-F5344CB8AC3E}">
        <p14:creationId xmlns:p14="http://schemas.microsoft.com/office/powerpoint/2010/main" val="221411698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79</a:t>
            </a:fld>
            <a:endParaRPr lang="zh-TW" altLang="en-US"/>
          </a:p>
        </p:txBody>
      </p:sp>
    </p:spTree>
    <p:extLst>
      <p:ext uri="{BB962C8B-B14F-4D97-AF65-F5344CB8AC3E}">
        <p14:creationId xmlns:p14="http://schemas.microsoft.com/office/powerpoint/2010/main" val="1888523173"/>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80</a:t>
            </a:fld>
            <a:endParaRPr lang="zh-TW" altLang="en-US"/>
          </a:p>
        </p:txBody>
      </p:sp>
    </p:spTree>
    <p:extLst>
      <p:ext uri="{BB962C8B-B14F-4D97-AF65-F5344CB8AC3E}">
        <p14:creationId xmlns:p14="http://schemas.microsoft.com/office/powerpoint/2010/main" val="425883399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81</a:t>
            </a:fld>
            <a:endParaRPr lang="zh-TW" altLang="en-US"/>
          </a:p>
        </p:txBody>
      </p:sp>
    </p:spTree>
    <p:extLst>
      <p:ext uri="{BB962C8B-B14F-4D97-AF65-F5344CB8AC3E}">
        <p14:creationId xmlns:p14="http://schemas.microsoft.com/office/powerpoint/2010/main" val="2736284627"/>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82</a:t>
            </a:fld>
            <a:endParaRPr lang="zh-TW" altLang="en-US"/>
          </a:p>
        </p:txBody>
      </p:sp>
    </p:spTree>
    <p:extLst>
      <p:ext uri="{BB962C8B-B14F-4D97-AF65-F5344CB8AC3E}">
        <p14:creationId xmlns:p14="http://schemas.microsoft.com/office/powerpoint/2010/main" val="135115821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83</a:t>
            </a:fld>
            <a:endParaRPr lang="zh-TW" altLang="en-US"/>
          </a:p>
        </p:txBody>
      </p:sp>
    </p:spTree>
    <p:extLst>
      <p:ext uri="{BB962C8B-B14F-4D97-AF65-F5344CB8AC3E}">
        <p14:creationId xmlns:p14="http://schemas.microsoft.com/office/powerpoint/2010/main" val="406662528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84</a:t>
            </a:fld>
            <a:endParaRPr lang="zh-TW" altLang="en-US"/>
          </a:p>
        </p:txBody>
      </p:sp>
    </p:spTree>
    <p:extLst>
      <p:ext uri="{BB962C8B-B14F-4D97-AF65-F5344CB8AC3E}">
        <p14:creationId xmlns:p14="http://schemas.microsoft.com/office/powerpoint/2010/main" val="1456683068"/>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86</a:t>
            </a:fld>
            <a:endParaRPr lang="zh-TW" altLang="en-US"/>
          </a:p>
        </p:txBody>
      </p:sp>
    </p:spTree>
    <p:extLst>
      <p:ext uri="{BB962C8B-B14F-4D97-AF65-F5344CB8AC3E}">
        <p14:creationId xmlns:p14="http://schemas.microsoft.com/office/powerpoint/2010/main" val="9554268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11</a:t>
            </a:fld>
            <a:endParaRPr lang="zh-TW" altLang="en-US"/>
          </a:p>
        </p:txBody>
      </p:sp>
    </p:spTree>
    <p:extLst>
      <p:ext uri="{BB962C8B-B14F-4D97-AF65-F5344CB8AC3E}">
        <p14:creationId xmlns:p14="http://schemas.microsoft.com/office/powerpoint/2010/main" val="33003362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87</a:t>
            </a:fld>
            <a:endParaRPr lang="zh-TW" altLang="en-US"/>
          </a:p>
        </p:txBody>
      </p:sp>
    </p:spTree>
    <p:extLst>
      <p:ext uri="{BB962C8B-B14F-4D97-AF65-F5344CB8AC3E}">
        <p14:creationId xmlns:p14="http://schemas.microsoft.com/office/powerpoint/2010/main" val="197614583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88</a:t>
            </a:fld>
            <a:endParaRPr lang="zh-TW" altLang="en-US"/>
          </a:p>
        </p:txBody>
      </p:sp>
    </p:spTree>
    <p:extLst>
      <p:ext uri="{BB962C8B-B14F-4D97-AF65-F5344CB8AC3E}">
        <p14:creationId xmlns:p14="http://schemas.microsoft.com/office/powerpoint/2010/main" val="331132582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89</a:t>
            </a:fld>
            <a:endParaRPr lang="zh-TW" altLang="en-US"/>
          </a:p>
        </p:txBody>
      </p:sp>
    </p:spTree>
    <p:extLst>
      <p:ext uri="{BB962C8B-B14F-4D97-AF65-F5344CB8AC3E}">
        <p14:creationId xmlns:p14="http://schemas.microsoft.com/office/powerpoint/2010/main" val="130540182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90</a:t>
            </a:fld>
            <a:endParaRPr lang="zh-TW" altLang="en-US"/>
          </a:p>
        </p:txBody>
      </p:sp>
    </p:spTree>
    <p:extLst>
      <p:ext uri="{BB962C8B-B14F-4D97-AF65-F5344CB8AC3E}">
        <p14:creationId xmlns:p14="http://schemas.microsoft.com/office/powerpoint/2010/main" val="403743595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91</a:t>
            </a:fld>
            <a:endParaRPr lang="zh-TW" altLang="en-US"/>
          </a:p>
        </p:txBody>
      </p:sp>
    </p:spTree>
    <p:extLst>
      <p:ext uri="{BB962C8B-B14F-4D97-AF65-F5344CB8AC3E}">
        <p14:creationId xmlns:p14="http://schemas.microsoft.com/office/powerpoint/2010/main" val="2126784229"/>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92</a:t>
            </a:fld>
            <a:endParaRPr lang="zh-TW" altLang="en-US"/>
          </a:p>
        </p:txBody>
      </p:sp>
    </p:spTree>
    <p:extLst>
      <p:ext uri="{BB962C8B-B14F-4D97-AF65-F5344CB8AC3E}">
        <p14:creationId xmlns:p14="http://schemas.microsoft.com/office/powerpoint/2010/main" val="2337656929"/>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93</a:t>
            </a:fld>
            <a:endParaRPr lang="zh-TW" altLang="en-US"/>
          </a:p>
        </p:txBody>
      </p:sp>
    </p:spTree>
    <p:extLst>
      <p:ext uri="{BB962C8B-B14F-4D97-AF65-F5344CB8AC3E}">
        <p14:creationId xmlns:p14="http://schemas.microsoft.com/office/powerpoint/2010/main" val="77932347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94</a:t>
            </a:fld>
            <a:endParaRPr lang="zh-TW" altLang="en-US"/>
          </a:p>
        </p:txBody>
      </p:sp>
    </p:spTree>
    <p:extLst>
      <p:ext uri="{BB962C8B-B14F-4D97-AF65-F5344CB8AC3E}">
        <p14:creationId xmlns:p14="http://schemas.microsoft.com/office/powerpoint/2010/main" val="266816506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95</a:t>
            </a:fld>
            <a:endParaRPr lang="zh-TW" altLang="en-US"/>
          </a:p>
        </p:txBody>
      </p:sp>
    </p:spTree>
    <p:extLst>
      <p:ext uri="{BB962C8B-B14F-4D97-AF65-F5344CB8AC3E}">
        <p14:creationId xmlns:p14="http://schemas.microsoft.com/office/powerpoint/2010/main" val="282487821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96</a:t>
            </a:fld>
            <a:endParaRPr lang="zh-TW" altLang="en-US"/>
          </a:p>
        </p:txBody>
      </p:sp>
    </p:spTree>
    <p:extLst>
      <p:ext uri="{BB962C8B-B14F-4D97-AF65-F5344CB8AC3E}">
        <p14:creationId xmlns:p14="http://schemas.microsoft.com/office/powerpoint/2010/main" val="25664310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12</a:t>
            </a:fld>
            <a:endParaRPr lang="zh-TW" altLang="en-US"/>
          </a:p>
        </p:txBody>
      </p:sp>
    </p:spTree>
    <p:extLst>
      <p:ext uri="{BB962C8B-B14F-4D97-AF65-F5344CB8AC3E}">
        <p14:creationId xmlns:p14="http://schemas.microsoft.com/office/powerpoint/2010/main" val="2919674694"/>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97</a:t>
            </a:fld>
            <a:endParaRPr lang="zh-TW" altLang="en-US"/>
          </a:p>
        </p:txBody>
      </p:sp>
    </p:spTree>
    <p:extLst>
      <p:ext uri="{BB962C8B-B14F-4D97-AF65-F5344CB8AC3E}">
        <p14:creationId xmlns:p14="http://schemas.microsoft.com/office/powerpoint/2010/main" val="40053029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98</a:t>
            </a:fld>
            <a:endParaRPr lang="zh-TW" altLang="en-US"/>
          </a:p>
        </p:txBody>
      </p:sp>
    </p:spTree>
    <p:extLst>
      <p:ext uri="{BB962C8B-B14F-4D97-AF65-F5344CB8AC3E}">
        <p14:creationId xmlns:p14="http://schemas.microsoft.com/office/powerpoint/2010/main" val="152170049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5FB8CCCF-9C31-4CA1-837D-7F20ABC40E25}" type="slidenum">
              <a:rPr lang="zh-TW" altLang="en-US" smtClean="0"/>
              <a:t>99</a:t>
            </a:fld>
            <a:endParaRPr lang="zh-TW" altLang="en-US"/>
          </a:p>
        </p:txBody>
      </p:sp>
    </p:spTree>
    <p:extLst>
      <p:ext uri="{BB962C8B-B14F-4D97-AF65-F5344CB8AC3E}">
        <p14:creationId xmlns:p14="http://schemas.microsoft.com/office/powerpoint/2010/main" val="18042348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28613" y="2130431"/>
            <a:ext cx="7772400" cy="1470025"/>
          </a:xfrm>
        </p:spPr>
        <p:txBody>
          <a:bodyPr/>
          <a:lstStyle>
            <a:lvl1pPr>
              <a:defRPr sz="4400"/>
            </a:lvl1pPr>
          </a:lstStyle>
          <a:p>
            <a:r>
              <a:rPr lang="zh-TW" altLang="en-US" smtClean="0"/>
              <a:t>按一下以編輯母片標題樣式</a:t>
            </a:r>
            <a:endParaRPr lang="zh-TW" altLang="en-US"/>
          </a:p>
        </p:txBody>
      </p:sp>
      <p:sp>
        <p:nvSpPr>
          <p:cNvPr id="3075" name="Rectangle 3"/>
          <p:cNvSpPr>
            <a:spLocks noGrp="1" noChangeArrowheads="1"/>
          </p:cNvSpPr>
          <p:nvPr>
            <p:ph type="subTitle" idx="1"/>
          </p:nvPr>
        </p:nvSpPr>
        <p:spPr>
          <a:xfrm>
            <a:off x="323850" y="4292600"/>
            <a:ext cx="6400800" cy="1752600"/>
          </a:xfrm>
        </p:spPr>
        <p:txBody>
          <a:bodyPr/>
          <a:lstStyle>
            <a:lvl1pPr marL="0" indent="0">
              <a:buFontTx/>
              <a:buNone/>
              <a:defRPr sz="2400" b="1"/>
            </a:lvl1pPr>
          </a:lstStyle>
          <a:p>
            <a:r>
              <a:rPr lang="zh-TW" altLang="en-US" smtClean="0"/>
              <a:t>按一下以編輯母片副標題樣式</a:t>
            </a:r>
            <a:endParaRPr lang="zh-TW" altLang="en-US"/>
          </a:p>
        </p:txBody>
      </p:sp>
    </p:spTree>
    <p:extLst>
      <p:ext uri="{BB962C8B-B14F-4D97-AF65-F5344CB8AC3E}">
        <p14:creationId xmlns:p14="http://schemas.microsoft.com/office/powerpoint/2010/main" val="22652493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764548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692156"/>
            <a:ext cx="2058988" cy="540067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2" y="692156"/>
            <a:ext cx="6029325" cy="540067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13676779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物件">
    <p:spTree>
      <p:nvGrpSpPr>
        <p:cNvPr id="1" name=""/>
        <p:cNvGrpSpPr/>
        <p:nvPr/>
      </p:nvGrpSpPr>
      <p:grpSpPr>
        <a:xfrm>
          <a:off x="0" y="0"/>
          <a:ext cx="0" cy="0"/>
          <a:chOff x="0" y="0"/>
          <a:chExt cx="0" cy="0"/>
        </a:xfrm>
      </p:grpSpPr>
      <p:sp>
        <p:nvSpPr>
          <p:cNvPr id="2" name="內容版面配置區 1"/>
          <p:cNvSpPr>
            <a:spLocks noGrp="1"/>
          </p:cNvSpPr>
          <p:nvPr>
            <p:ph/>
          </p:nvPr>
        </p:nvSpPr>
        <p:spPr>
          <a:xfrm>
            <a:off x="533400" y="447675"/>
            <a:ext cx="8191500" cy="5953125"/>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3" name="Rectangle 5"/>
          <p:cNvSpPr>
            <a:spLocks noGrp="1" noChangeArrowheads="1"/>
          </p:cNvSpPr>
          <p:nvPr>
            <p:ph type="ftr" sz="quarter" idx="10"/>
          </p:nvPr>
        </p:nvSpPr>
        <p:spPr>
          <a:ln/>
        </p:spPr>
        <p:txBody>
          <a:bodyPr/>
          <a:lstStyle>
            <a:lvl1pPr>
              <a:defRPr/>
            </a:lvl1pPr>
          </a:lstStyle>
          <a:p>
            <a:pPr>
              <a:defRPr/>
            </a:pPr>
            <a:r>
              <a:rPr lang="en-US" altLang="zh-TW"/>
              <a:t>www.themegallery.com</a:t>
            </a:r>
          </a:p>
        </p:txBody>
      </p:sp>
      <p:sp>
        <p:nvSpPr>
          <p:cNvPr id="4" name="Rectangle 6"/>
          <p:cNvSpPr>
            <a:spLocks noGrp="1" noChangeArrowheads="1"/>
          </p:cNvSpPr>
          <p:nvPr>
            <p:ph type="sldNum" sz="quarter" idx="11"/>
          </p:nvPr>
        </p:nvSpPr>
        <p:spPr>
          <a:xfrm>
            <a:off x="4191000" y="6505575"/>
            <a:ext cx="838200" cy="261938"/>
          </a:xfrm>
          <a:prstGeom prst="rect">
            <a:avLst/>
          </a:prstGeom>
          <a:ln/>
        </p:spPr>
        <p:txBody>
          <a:bodyPr/>
          <a:lstStyle>
            <a:lvl1pPr>
              <a:defRPr/>
            </a:lvl1pPr>
          </a:lstStyle>
          <a:p>
            <a:pPr>
              <a:defRPr/>
            </a:pPr>
            <a:fld id="{2619F333-D4A2-483D-8D77-5552DB788B24}" type="slidenum">
              <a:rPr lang="zh-TW" altLang="en-US"/>
              <a:pPr>
                <a:defRPr/>
              </a:pPr>
              <a:t>‹#›</a:t>
            </a:fld>
            <a:endParaRPr lang="en-US" altLang="zh-TW"/>
          </a:p>
        </p:txBody>
      </p:sp>
      <p:sp>
        <p:nvSpPr>
          <p:cNvPr id="5" name="Rectangle 4"/>
          <p:cNvSpPr>
            <a:spLocks noGrp="1" noChangeArrowheads="1"/>
          </p:cNvSpPr>
          <p:nvPr>
            <p:ph type="dt" sz="half" idx="12"/>
          </p:nvPr>
        </p:nvSpPr>
        <p:spPr>
          <a:ln/>
        </p:spPr>
        <p:txBody>
          <a:bodyPr/>
          <a:lstStyle>
            <a:lvl1pPr>
              <a:defRPr/>
            </a:lvl1pPr>
          </a:lstStyle>
          <a:p>
            <a:pPr>
              <a:defRPr/>
            </a:pPr>
            <a:endParaRPr lang="en-US" altLang="zh-TW"/>
          </a:p>
        </p:txBody>
      </p:sp>
    </p:spTree>
    <p:extLst>
      <p:ext uri="{BB962C8B-B14F-4D97-AF65-F5344CB8AC3E}">
        <p14:creationId xmlns:p14="http://schemas.microsoft.com/office/powerpoint/2010/main" val="30158744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t>按一下以編輯母片標題樣式</a:t>
            </a:r>
            <a:endParaRPr lang="zh-TW" altLang="en-US" dirty="0"/>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2591731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6"/>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5"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1960342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484313"/>
            <a:ext cx="4038600"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484313"/>
            <a:ext cx="4038600" cy="46085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2883854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8"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18536599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4"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3130932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3"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3455885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2"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6"/>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5651666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8"/>
          <p:cNvSpPr>
            <a:spLocks noGrp="1" noChangeArrowheads="1"/>
          </p:cNvSpPr>
          <p:nvPr>
            <p:ph type="dt" sz="half" idx="10"/>
          </p:nvPr>
        </p:nvSpPr>
        <p:spPr>
          <a:ln/>
        </p:spPr>
        <p:txBody>
          <a:bodyPr/>
          <a:lstStyle>
            <a:lvl1pPr>
              <a:defRPr/>
            </a:lvl1pPr>
          </a:lstStyle>
          <a:p>
            <a:pPr>
              <a:defRPr/>
            </a:pPr>
            <a:endParaRPr lang="en-US" altLang="zh-TW">
              <a:solidFill>
                <a:srgbClr val="000000"/>
              </a:solidFill>
            </a:endParaRPr>
          </a:p>
        </p:txBody>
      </p:sp>
      <p:sp>
        <p:nvSpPr>
          <p:cNvPr id="6" name="Rectangle 9"/>
          <p:cNvSpPr>
            <a:spLocks noGrp="1" noChangeArrowheads="1"/>
          </p:cNvSpPr>
          <p:nvPr>
            <p:ph type="ftr" sz="quarter" idx="11"/>
          </p:nvPr>
        </p:nvSpPr>
        <p:spPr>
          <a:ln/>
        </p:spPr>
        <p:txBody>
          <a:bodyPr/>
          <a:lstStyle>
            <a:lvl1pPr>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3528876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68313" y="692150"/>
            <a:ext cx="82296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Rectangle 3"/>
          <p:cNvSpPr>
            <a:spLocks noGrp="1" noChangeArrowheads="1"/>
          </p:cNvSpPr>
          <p:nvPr>
            <p:ph type="body" idx="1"/>
          </p:nvPr>
        </p:nvSpPr>
        <p:spPr bwMode="auto">
          <a:xfrm>
            <a:off x="457200" y="1484313"/>
            <a:ext cx="8229600"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dirty="0" smtClean="0"/>
              <a:t>按一下以編輯母片</a:t>
            </a:r>
          </a:p>
        </p:txBody>
      </p:sp>
      <p:sp>
        <p:nvSpPr>
          <p:cNvPr id="1032" name="Rectangle 8"/>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ea typeface="新細明體" charset="-120"/>
              </a:defRPr>
            </a:lvl1pPr>
          </a:lstStyle>
          <a:p>
            <a:pPr>
              <a:defRPr/>
            </a:pPr>
            <a:endParaRPr lang="en-US" altLang="zh-TW">
              <a:solidFill>
                <a:srgbClr val="000000"/>
              </a:solidFill>
            </a:endParaRPr>
          </a:p>
        </p:txBody>
      </p:sp>
      <p:sp>
        <p:nvSpPr>
          <p:cNvPr id="1033" name="Rectangle 9"/>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ea typeface="新細明體" charset="-120"/>
              </a:defRPr>
            </a:lvl1pPr>
          </a:lstStyle>
          <a:p>
            <a:pPr>
              <a:defRPr/>
            </a:pPr>
            <a:endParaRPr lang="en-US" altLang="zh-TW">
              <a:solidFill>
                <a:srgbClr val="000000"/>
              </a:solidFill>
            </a:endParaRPr>
          </a:p>
        </p:txBody>
      </p:sp>
    </p:spTree>
    <p:extLst>
      <p:ext uri="{BB962C8B-B14F-4D97-AF65-F5344CB8AC3E}">
        <p14:creationId xmlns:p14="http://schemas.microsoft.com/office/powerpoint/2010/main" val="243147981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708" r:id="rId12"/>
  </p:sldLayoutIdLst>
  <p:txStyles>
    <p:titleStyle>
      <a:lvl1pPr algn="l" rtl="0" eaLnBrk="1" fontAlgn="base" hangingPunct="1">
        <a:spcBef>
          <a:spcPct val="0"/>
        </a:spcBef>
        <a:spcAft>
          <a:spcPct val="0"/>
        </a:spcAft>
        <a:defRPr kumimoji="1" sz="3600" b="1">
          <a:solidFill>
            <a:srgbClr val="005A58"/>
          </a:solidFill>
          <a:effectLst>
            <a:outerShdw blurRad="38100" dist="38100" dir="2700000" algn="tl">
              <a:srgbClr val="000000">
                <a:alpha val="43137"/>
              </a:srgbClr>
            </a:outerShdw>
          </a:effectLst>
          <a:latin typeface="+mj-lt"/>
          <a:ea typeface="+mj-ea"/>
          <a:cs typeface="+mj-cs"/>
        </a:defRPr>
      </a:lvl1pPr>
      <a:lvl2pPr algn="l" rtl="0" eaLnBrk="1" fontAlgn="base" hangingPunct="1">
        <a:spcBef>
          <a:spcPct val="0"/>
        </a:spcBef>
        <a:spcAft>
          <a:spcPct val="0"/>
        </a:spcAft>
        <a:defRPr kumimoji="1" sz="3500">
          <a:solidFill>
            <a:srgbClr val="005A58"/>
          </a:solidFill>
          <a:latin typeface="Arial" charset="0"/>
          <a:ea typeface="標楷體" pitchFamily="65" charset="-120"/>
        </a:defRPr>
      </a:lvl2pPr>
      <a:lvl3pPr algn="l" rtl="0" eaLnBrk="1" fontAlgn="base" hangingPunct="1">
        <a:spcBef>
          <a:spcPct val="0"/>
        </a:spcBef>
        <a:spcAft>
          <a:spcPct val="0"/>
        </a:spcAft>
        <a:defRPr kumimoji="1" sz="3500">
          <a:solidFill>
            <a:srgbClr val="005A58"/>
          </a:solidFill>
          <a:latin typeface="Arial" charset="0"/>
          <a:ea typeface="標楷體" pitchFamily="65" charset="-120"/>
        </a:defRPr>
      </a:lvl3pPr>
      <a:lvl4pPr algn="l" rtl="0" eaLnBrk="1" fontAlgn="base" hangingPunct="1">
        <a:spcBef>
          <a:spcPct val="0"/>
        </a:spcBef>
        <a:spcAft>
          <a:spcPct val="0"/>
        </a:spcAft>
        <a:defRPr kumimoji="1" sz="3500">
          <a:solidFill>
            <a:srgbClr val="005A58"/>
          </a:solidFill>
          <a:latin typeface="Arial" charset="0"/>
          <a:ea typeface="標楷體" pitchFamily="65" charset="-120"/>
        </a:defRPr>
      </a:lvl4pPr>
      <a:lvl5pPr algn="l" rtl="0" eaLnBrk="1" fontAlgn="base" hangingPunct="1">
        <a:spcBef>
          <a:spcPct val="0"/>
        </a:spcBef>
        <a:spcAft>
          <a:spcPct val="0"/>
        </a:spcAft>
        <a:defRPr kumimoji="1" sz="3500">
          <a:solidFill>
            <a:srgbClr val="005A58"/>
          </a:solidFill>
          <a:latin typeface="Arial" charset="0"/>
          <a:ea typeface="標楷體" pitchFamily="65" charset="-120"/>
        </a:defRPr>
      </a:lvl5pPr>
      <a:lvl6pPr marL="457200" algn="l" rtl="0" eaLnBrk="1" fontAlgn="base" hangingPunct="1">
        <a:spcBef>
          <a:spcPct val="0"/>
        </a:spcBef>
        <a:spcAft>
          <a:spcPct val="0"/>
        </a:spcAft>
        <a:defRPr kumimoji="1" sz="3500">
          <a:solidFill>
            <a:srgbClr val="005A58"/>
          </a:solidFill>
          <a:latin typeface="Arial" charset="0"/>
          <a:ea typeface="標楷體" pitchFamily="65" charset="-120"/>
        </a:defRPr>
      </a:lvl6pPr>
      <a:lvl7pPr marL="914400" algn="l" rtl="0" eaLnBrk="1" fontAlgn="base" hangingPunct="1">
        <a:spcBef>
          <a:spcPct val="0"/>
        </a:spcBef>
        <a:spcAft>
          <a:spcPct val="0"/>
        </a:spcAft>
        <a:defRPr kumimoji="1" sz="3500">
          <a:solidFill>
            <a:srgbClr val="005A58"/>
          </a:solidFill>
          <a:latin typeface="Arial" charset="0"/>
          <a:ea typeface="標楷體" pitchFamily="65" charset="-120"/>
        </a:defRPr>
      </a:lvl7pPr>
      <a:lvl8pPr marL="1371600" algn="l" rtl="0" eaLnBrk="1" fontAlgn="base" hangingPunct="1">
        <a:spcBef>
          <a:spcPct val="0"/>
        </a:spcBef>
        <a:spcAft>
          <a:spcPct val="0"/>
        </a:spcAft>
        <a:defRPr kumimoji="1" sz="3500">
          <a:solidFill>
            <a:srgbClr val="005A58"/>
          </a:solidFill>
          <a:latin typeface="Arial" charset="0"/>
          <a:ea typeface="標楷體" pitchFamily="65" charset="-120"/>
        </a:defRPr>
      </a:lvl8pPr>
      <a:lvl9pPr marL="1828800" algn="l" rtl="0" eaLnBrk="1" fontAlgn="base" hangingPunct="1">
        <a:spcBef>
          <a:spcPct val="0"/>
        </a:spcBef>
        <a:spcAft>
          <a:spcPct val="0"/>
        </a:spcAft>
        <a:defRPr kumimoji="1" sz="3500">
          <a:solidFill>
            <a:srgbClr val="005A58"/>
          </a:solidFill>
          <a:latin typeface="Arial" charset="0"/>
          <a:ea typeface="標楷體" pitchFamily="65" charset="-120"/>
        </a:defRPr>
      </a:lvl9pPr>
    </p:titleStyle>
    <p:body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RobertWaldinger_2015X-480p-zh-tw.mp4" TargetMode="Externa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hyperlink" Target="https://imyfamily.moe.edu.tw/" TargetMode="External"/><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hyperlink" Target="https://imyfamily.moe.edu.tw/tree/index.php/tree1" TargetMode="Externa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33390" y="4869160"/>
            <a:ext cx="8571057" cy="1803400"/>
          </a:xfrm>
        </p:spPr>
        <p:txBody>
          <a:bodyPr/>
          <a:lstStyle/>
          <a:p>
            <a:pPr algn="ctr"/>
            <a:r>
              <a:rPr lang="zh-TW" altLang="zh-TW" b="1" spc="-150" dirty="0">
                <a:latin typeface="標楷體" panose="03000509000000000000" pitchFamily="65" charset="-120"/>
                <a:ea typeface="標楷體" panose="03000509000000000000" pitchFamily="65" charset="-120"/>
                <a:cs typeface="Arial"/>
                <a:sym typeface="Arial"/>
              </a:rPr>
              <a:t>高級中等以下</a:t>
            </a:r>
            <a:r>
              <a:rPr lang="zh-TW" altLang="zh-TW" b="1" spc="-150" dirty="0" smtClean="0">
                <a:latin typeface="標楷體" panose="03000509000000000000" pitchFamily="65" charset="-120"/>
                <a:ea typeface="標楷體" panose="03000509000000000000" pitchFamily="65" charset="-120"/>
                <a:cs typeface="Arial"/>
                <a:sym typeface="Arial"/>
              </a:rPr>
              <a:t>學校</a:t>
            </a:r>
            <a:r>
              <a:rPr lang="zh-TW" altLang="en-US" b="1" spc="-150" dirty="0" smtClean="0">
                <a:latin typeface="標楷體" panose="03000509000000000000" pitchFamily="65" charset="-120"/>
                <a:ea typeface="標楷體" panose="03000509000000000000" pitchFamily="65" charset="-120"/>
                <a:cs typeface="Arial"/>
                <a:sym typeface="Arial"/>
              </a:rPr>
              <a:t>及幼兒園</a:t>
            </a:r>
            <a:r>
              <a:rPr lang="en-US" altLang="zh-TW" b="1" spc="-150" dirty="0" smtClean="0">
                <a:latin typeface="標楷體" panose="03000509000000000000" pitchFamily="65" charset="-120"/>
                <a:ea typeface="標楷體" panose="03000509000000000000" pitchFamily="65" charset="-120"/>
                <a:cs typeface="Arial"/>
                <a:sym typeface="Arial"/>
              </a:rPr>
              <a:t/>
            </a:r>
            <a:br>
              <a:rPr lang="en-US" altLang="zh-TW" b="1" spc="-150" dirty="0" smtClean="0">
                <a:latin typeface="標楷體" panose="03000509000000000000" pitchFamily="65" charset="-120"/>
                <a:ea typeface="標楷體" panose="03000509000000000000" pitchFamily="65" charset="-120"/>
                <a:cs typeface="Arial"/>
                <a:sym typeface="Arial"/>
              </a:rPr>
            </a:br>
            <a:r>
              <a:rPr lang="zh-TW" altLang="zh-TW" b="1" spc="-150" smtClean="0">
                <a:latin typeface="標楷體" panose="03000509000000000000" pitchFamily="65" charset="-120"/>
                <a:ea typeface="標楷體" panose="03000509000000000000" pitchFamily="65" charset="-120"/>
                <a:cs typeface="Arial"/>
                <a:sym typeface="Arial"/>
              </a:rPr>
              <a:t>家庭教育</a:t>
            </a:r>
            <a:r>
              <a:rPr lang="zh-TW" altLang="en-US" spc="-150" smtClean="0">
                <a:latin typeface="標楷體" panose="03000509000000000000" pitchFamily="65" charset="-120"/>
                <a:ea typeface="標楷體" panose="03000509000000000000" pitchFamily="65" charset="-120"/>
                <a:cs typeface="Arial"/>
                <a:sym typeface="Arial"/>
              </a:rPr>
              <a:t>議題</a:t>
            </a:r>
            <a:endParaRPr lang="zh-TW" altLang="zh-TW" b="1" dirty="0" smtClean="0"/>
          </a:p>
        </p:txBody>
      </p:sp>
    </p:spTree>
    <p:extLst>
      <p:ext uri="{BB962C8B-B14F-4D97-AF65-F5344CB8AC3E}">
        <p14:creationId xmlns:p14="http://schemas.microsoft.com/office/powerpoint/2010/main" val="29451716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41275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nSpc>
                          <a:spcPts val="2880"/>
                        </a:lnSpc>
                        <a:spcAft>
                          <a:spcPts val="0"/>
                        </a:spcAft>
                      </a:pPr>
                      <a:r>
                        <a:rPr lang="zh-TW" sz="24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家</a:t>
                      </a:r>
                      <a:endParaRPr lang="zh-TW" sz="24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p>
                      <a:pPr>
                        <a:lnSpc>
                          <a:spcPts val="2880"/>
                        </a:lnSpc>
                        <a:spcAft>
                          <a:spcPts val="0"/>
                        </a:spcAft>
                      </a:pPr>
                      <a:r>
                        <a:rPr lang="zh-TW" sz="2400" spc="-4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中成員的發展</a:t>
                      </a:r>
                      <a:endParaRPr lang="zh-TW" sz="24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80"/>
                        </a:lnSpc>
                        <a:spcAft>
                          <a:spcPts val="0"/>
                        </a:spcAft>
                      </a:pPr>
                      <a:r>
                        <a:rPr lang="zh-TW" sz="24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繪本</a:t>
                      </a:r>
                      <a:endParaRPr lang="zh-TW" sz="24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80"/>
                        </a:lnSpc>
                        <a:spcAft>
                          <a:spcPts val="0"/>
                        </a:spcAft>
                      </a:pPr>
                      <a:r>
                        <a:rPr lang="zh-TW" sz="24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鱷魚柯尼列斯（上誼，</a:t>
                      </a:r>
                      <a:r>
                        <a:rPr lang="en-US" sz="24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2003</a:t>
                      </a:r>
                      <a:r>
                        <a:rPr lang="zh-TW" sz="24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a:t>
                      </a:r>
                      <a:endParaRPr lang="zh-TW" sz="24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80"/>
                        </a:lnSpc>
                        <a:spcAft>
                          <a:spcPts val="0"/>
                        </a:spcAft>
                      </a:pPr>
                      <a:r>
                        <a:rPr lang="zh-TW" sz="24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人人生來不同，做該做的事，發展自己能力在對的地方。互相學習對方的優點，模仿是最高的接受與敬佩。</a:t>
                      </a:r>
                      <a:endParaRPr lang="zh-TW" sz="24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lnSpc>
                          <a:spcPts val="2880"/>
                        </a:lnSpc>
                        <a:spcAft>
                          <a:spcPts val="0"/>
                        </a:spcAft>
                      </a:pPr>
                      <a:r>
                        <a:rPr lang="zh-TW" sz="24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分組活動：討論什麼是個人成長與自信心？</a:t>
                      </a:r>
                      <a:endParaRPr lang="zh-TW" sz="24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p>
                      <a:pPr>
                        <a:lnSpc>
                          <a:spcPts val="2880"/>
                        </a:lnSpc>
                        <a:spcAft>
                          <a:spcPts val="0"/>
                        </a:spcAft>
                      </a:pPr>
                      <a:r>
                        <a:rPr lang="zh-TW" sz="24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作業單：我的特點是什麼？班上同學我最欣賞誰的特點？為什麼？</a:t>
                      </a:r>
                      <a:endParaRPr lang="zh-TW" sz="24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lnSpc>
                          <a:spcPts val="2880"/>
                        </a:lnSpc>
                        <a:spcAft>
                          <a:spcPts val="0"/>
                        </a:spcAft>
                      </a:pPr>
                      <a:r>
                        <a:rPr lang="zh-TW" sz="24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國小高年級</a:t>
                      </a:r>
                      <a:endParaRPr lang="zh-TW" sz="24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p>
                      <a:pPr marL="76200">
                        <a:lnSpc>
                          <a:spcPts val="2880"/>
                        </a:lnSpc>
                        <a:spcAft>
                          <a:spcPts val="0"/>
                        </a:spcAft>
                      </a:pPr>
                      <a:r>
                        <a:rPr lang="en-US" sz="24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 </a:t>
                      </a:r>
                      <a:endParaRPr lang="zh-TW" sz="24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家庭的發展與任務</a:t>
            </a:r>
          </a:p>
        </p:txBody>
      </p:sp>
    </p:spTree>
    <p:extLst>
      <p:ext uri="{BB962C8B-B14F-4D97-AF65-F5344CB8AC3E}">
        <p14:creationId xmlns:p14="http://schemas.microsoft.com/office/powerpoint/2010/main" val="2230345360"/>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504056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474002">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3566558">
                <a:tc>
                  <a:txBody>
                    <a:bodyPr/>
                    <a:lstStyle/>
                    <a:p>
                      <a:pPr>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家庭的發展</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繪本</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黑兔與白兔（遠流，</a:t>
                      </a:r>
                      <a:r>
                        <a:rPr lang="en-US"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1996</a:t>
                      </a: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永遠在一起是黑兔的願望，但永遠是什麼？相愛是發自內心的互相欣賞、相處是習慣的互相調適。家庭始於夫妻雙方的承諾，那麼承諾又是什麼哩？</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教師帶領討論如何與家人享受共處時光與家人間承諾是什麼？</a:t>
                      </a:r>
                    </a:p>
                    <a:p>
                      <a:pPr marL="7620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作業單：我們的家目前在哪個階段？未來家人關係與任務的變化和挑戰？</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國小高年級</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家庭的發展與任務</a:t>
            </a:r>
          </a:p>
        </p:txBody>
      </p:sp>
    </p:spTree>
    <p:extLst>
      <p:ext uri="{BB962C8B-B14F-4D97-AF65-F5344CB8AC3E}">
        <p14:creationId xmlns:p14="http://schemas.microsoft.com/office/powerpoint/2010/main" val="2673480293"/>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40259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家庭的發展</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桌遊</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妙語說書人（新天鵝堡，</a:t>
                      </a:r>
                      <a:r>
                        <a:rPr lang="en-US"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2008</a:t>
                      </a: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藉由不同圖案的卡片，讓個人獨特的想法、看法與思考方式得以呈現，進一步促進溝通與瞭解。</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輪流解讀分享各自抽到的卡片與自己家庭發展的關係。</a:t>
                      </a:r>
                    </a:p>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每組分五張卡片，說出與國中生相關家庭故事後請其他組猜正確答案。</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國中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家庭的發展與任務</a:t>
            </a:r>
          </a:p>
        </p:txBody>
      </p:sp>
    </p:spTree>
    <p:extLst>
      <p:ext uri="{BB962C8B-B14F-4D97-AF65-F5344CB8AC3E}">
        <p14:creationId xmlns:p14="http://schemas.microsoft.com/office/powerpoint/2010/main" val="1087105425"/>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41275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家</a:t>
                      </a:r>
                    </a:p>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中成員的發展</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桌遊</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豬朋狗友（</a:t>
                      </a:r>
                      <a:r>
                        <a:rPr lang="en-US"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Jolly Thinkers</a:t>
                      </a: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a:t>
                      </a:r>
                      <a:r>
                        <a:rPr lang="en-US"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2012</a:t>
                      </a: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藉由小豬或狗不同的大小、顏色、左右手、戴眼鏡、拿爆米花等的異同區辨，瞭解和分享同與異的家人發展。</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分組比賽找出完全一樣的卡片，區辨異同，並輪流說出家人間相同或區辨相異個性或行為。</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國中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家庭的發展與任務</a:t>
            </a:r>
          </a:p>
        </p:txBody>
      </p:sp>
    </p:spTree>
    <p:extLst>
      <p:ext uri="{BB962C8B-B14F-4D97-AF65-F5344CB8AC3E}">
        <p14:creationId xmlns:p14="http://schemas.microsoft.com/office/powerpoint/2010/main" val="2272221865"/>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467545" y="1412776"/>
          <a:ext cx="8568952" cy="5232400"/>
        </p:xfrm>
        <a:graphic>
          <a:graphicData uri="http://schemas.openxmlformats.org/drawingml/2006/table">
            <a:tbl>
              <a:tblPr firstRow="1" firstCol="1" bandRow="1">
                <a:tableStyleId>{5C22544A-7EE6-4342-B048-85BDC9FD1C3A}</a:tableStyleId>
              </a:tblPr>
              <a:tblGrid>
                <a:gridCol w="936103">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448272">
                  <a:extLst>
                    <a:ext uri="{9D8B030D-6E8A-4147-A177-3AD203B41FA5}">
                      <a16:colId xmlns:a16="http://schemas.microsoft.com/office/drawing/2014/main" val="3531933967"/>
                    </a:ext>
                  </a:extLst>
                </a:gridCol>
                <a:gridCol w="2395967">
                  <a:extLst>
                    <a:ext uri="{9D8B030D-6E8A-4147-A177-3AD203B41FA5}">
                      <a16:colId xmlns:a16="http://schemas.microsoft.com/office/drawing/2014/main" val="1742754481"/>
                    </a:ext>
                  </a:extLst>
                </a:gridCol>
                <a:gridCol w="55636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0" algn="l" defTabSz="914400" rtl="0" eaLnBrk="1" latinLnBrk="0" hangingPunct="1">
                        <a:lnSpc>
                          <a:spcPts val="2880"/>
                        </a:lnSpc>
                        <a:spcAft>
                          <a:spcPts val="0"/>
                        </a:spcAft>
                      </a:pPr>
                      <a:r>
                        <a:rPr lang="zh-TW" sz="2400" kern="1200" dirty="0" smtClean="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家庭的不同階段的壓力與資源</a:t>
                      </a:r>
                      <a:endPar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繪本</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安娜的新大衣（臺灣東方，</a:t>
                      </a:r>
                      <a:r>
                        <a:rPr lang="en-US"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2003</a:t>
                      </a: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小安娜需要一件新大衣，媽媽沒有錢，她想辦法從找羊毛、紡織、染色到裁製逐漸換到了一件大衣。在家庭物質資源壓力愁苦時，家人如何團結面對與度過。</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討論：家人如何一同面對壓力？如何獲取家庭資源？</a:t>
                      </a:r>
                    </a:p>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作業單：家庭生活中的壓力與可用資源。</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高中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家庭的發展與任務</a:t>
            </a:r>
          </a:p>
        </p:txBody>
      </p:sp>
    </p:spTree>
    <p:extLst>
      <p:ext uri="{BB962C8B-B14F-4D97-AF65-F5344CB8AC3E}">
        <p14:creationId xmlns:p14="http://schemas.microsoft.com/office/powerpoint/2010/main" val="323458302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467545" y="1412776"/>
          <a:ext cx="8568952" cy="5232400"/>
        </p:xfrm>
        <a:graphic>
          <a:graphicData uri="http://schemas.openxmlformats.org/drawingml/2006/table">
            <a:tbl>
              <a:tblPr firstRow="1" firstCol="1" bandRow="1">
                <a:tableStyleId>{5C22544A-7EE6-4342-B048-85BDC9FD1C3A}</a:tableStyleId>
              </a:tblPr>
              <a:tblGrid>
                <a:gridCol w="936103">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448272">
                  <a:extLst>
                    <a:ext uri="{9D8B030D-6E8A-4147-A177-3AD203B41FA5}">
                      <a16:colId xmlns:a16="http://schemas.microsoft.com/office/drawing/2014/main" val="3531933967"/>
                    </a:ext>
                  </a:extLst>
                </a:gridCol>
                <a:gridCol w="2395967">
                  <a:extLst>
                    <a:ext uri="{9D8B030D-6E8A-4147-A177-3AD203B41FA5}">
                      <a16:colId xmlns:a16="http://schemas.microsoft.com/office/drawing/2014/main" val="1742754481"/>
                    </a:ext>
                  </a:extLst>
                </a:gridCol>
                <a:gridCol w="55636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0" algn="l" defTabSz="914400" rtl="0" eaLnBrk="1" latinLnBrk="0" hangingPunct="1">
                        <a:lnSpc>
                          <a:spcPts val="2880"/>
                        </a:lnSpc>
                        <a:spcAft>
                          <a:spcPts val="0"/>
                        </a:spcAft>
                      </a:pPr>
                      <a:r>
                        <a:rPr lang="zh-TW" sz="2400" kern="1200" dirty="0" smtClean="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家庭的不同階段的壓力與資源</a:t>
                      </a:r>
                      <a:endPar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桌遊</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驢橋（新天鵝堡，</a:t>
                      </a:r>
                      <a:r>
                        <a:rPr lang="en-US"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2014</a:t>
                      </a: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在單句的卡片中，隨意將</a:t>
                      </a:r>
                      <a:r>
                        <a:rPr lang="en-US"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2-7</a:t>
                      </a: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張抽出的卡片後編列故事，故事必須和家庭生活有關，然後比賽誰能記得卡片的詞句。故事必須有高低起伏將家庭壓力和資源融入。</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分組：解讀分享自己抽到的卡片，將數張湊成一個故事。輪流說與家庭壓力和資源融入有關的故事後，其他組猜是哪幾張圖片。</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algn="l" defTabSz="914400" rtl="0" eaLnBrk="1" latinLnBrk="0" hangingPunct="1">
                        <a:lnSpc>
                          <a:spcPts val="2880"/>
                        </a:lnSpc>
                        <a:spcAft>
                          <a:spcPts val="0"/>
                        </a:spcAft>
                      </a:pPr>
                      <a:r>
                        <a:rPr lang="zh-TW" sz="2400" kern="1200" dirty="0">
                          <a:solidFill>
                            <a:schemeClr val="tx1"/>
                          </a:solidFill>
                          <a:effectLst/>
                          <a:latin typeface="標楷體" panose="03000509000000000000" pitchFamily="65" charset="-120"/>
                          <a:ea typeface="標楷體" panose="03000509000000000000" pitchFamily="65" charset="-120"/>
                          <a:cs typeface="Gungsuh" panose="02030600000101010101" pitchFamily="18" charset="-127"/>
                        </a:rPr>
                        <a:t>高中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家庭的發展與任務</a:t>
            </a:r>
          </a:p>
        </p:txBody>
      </p:sp>
    </p:spTree>
    <p:extLst>
      <p:ext uri="{BB962C8B-B14F-4D97-AF65-F5344CB8AC3E}">
        <p14:creationId xmlns:p14="http://schemas.microsoft.com/office/powerpoint/2010/main" val="164036272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52070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spcAft>
                          <a:spcPts val="0"/>
                        </a:spcAft>
                      </a:pPr>
                      <a:r>
                        <a:rPr lang="zh-TW" sz="2400" dirty="0">
                          <a:solidFill>
                            <a:schemeClr val="tx1"/>
                          </a:solidFill>
                          <a:effectLst/>
                          <a:latin typeface="+mn-ea"/>
                          <a:ea typeface="+mn-ea"/>
                          <a:cs typeface="Times New Roman" panose="02020603050405020304" pitchFamily="18" charset="0"/>
                        </a:rPr>
                        <a:t>正向面對家庭的改變</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dirty="0">
                          <a:solidFill>
                            <a:schemeClr val="tx1"/>
                          </a:solidFill>
                          <a:effectLst/>
                          <a:latin typeface="+mn-ea"/>
                          <a:ea typeface="+mn-ea"/>
                          <a:cs typeface="微軟正黑體" panose="020B0604030504040204" pitchFamily="34" charset="-120"/>
                        </a:rPr>
                        <a:t>繪本</a:t>
                      </a:r>
                      <a:endParaRPr lang="zh-TW" sz="2400" dirty="0">
                        <a:solidFill>
                          <a:schemeClr val="tx1"/>
                        </a:solidFill>
                        <a:effectLst/>
                        <a:latin typeface="+mn-ea"/>
                        <a:ea typeface="+mn-ea"/>
                        <a:cs typeface="Times New Roman" panose="02020603050405020304" pitchFamily="18" charset="0"/>
                      </a:endParaRPr>
                    </a:p>
                    <a:p>
                      <a:pPr>
                        <a:spcAft>
                          <a:spcPts val="0"/>
                        </a:spcAft>
                      </a:pPr>
                      <a:r>
                        <a:rPr lang="en-US" sz="2400" dirty="0">
                          <a:solidFill>
                            <a:schemeClr val="tx1"/>
                          </a:solidFill>
                          <a:effectLst/>
                          <a:latin typeface="+mn-ea"/>
                          <a:ea typeface="+mn-ea"/>
                          <a:cs typeface="微軟正黑體" panose="020B0604030504040204" pitchFamily="34" charset="-120"/>
                        </a:rPr>
                        <a:t> </a:t>
                      </a:r>
                      <a:endParaRPr lang="zh-TW" sz="2400" dirty="0">
                        <a:solidFill>
                          <a:schemeClr val="tx1"/>
                        </a:solidFill>
                        <a:effectLst/>
                        <a:latin typeface="+mn-ea"/>
                        <a:ea typeface="+mn-ea"/>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dirty="0">
                          <a:solidFill>
                            <a:schemeClr val="tx1"/>
                          </a:solidFill>
                          <a:effectLst/>
                          <a:latin typeface="+mn-ea"/>
                          <a:ea typeface="+mn-ea"/>
                          <a:cs typeface="微軟正黑體" panose="020B0604030504040204" pitchFamily="34" charset="-120"/>
                        </a:rPr>
                        <a:t>媽媽的紅沙發（三之三，</a:t>
                      </a:r>
                      <a:r>
                        <a:rPr lang="en-US" sz="2400" dirty="0">
                          <a:solidFill>
                            <a:schemeClr val="tx1"/>
                          </a:solidFill>
                          <a:effectLst/>
                          <a:latin typeface="+mn-ea"/>
                          <a:ea typeface="+mn-ea"/>
                          <a:cs typeface="微軟正黑體" panose="020B0604030504040204" pitchFamily="34" charset="-120"/>
                        </a:rPr>
                        <a:t>1998</a:t>
                      </a:r>
                      <a:r>
                        <a:rPr lang="zh-TW" sz="2400" dirty="0">
                          <a:solidFill>
                            <a:schemeClr val="tx1"/>
                          </a:solidFill>
                          <a:effectLst/>
                          <a:latin typeface="+mn-ea"/>
                          <a:ea typeface="+mn-ea"/>
                          <a:cs typeface="微軟正黑體" panose="020B0604030504040204" pitchFamily="34" charset="-120"/>
                        </a:rPr>
                        <a:t>）</a:t>
                      </a:r>
                      <a:endParaRPr lang="zh-TW" sz="2400" dirty="0">
                        <a:solidFill>
                          <a:schemeClr val="tx1"/>
                        </a:solidFill>
                        <a:effectLst/>
                        <a:latin typeface="+mn-ea"/>
                        <a:ea typeface="+mn-ea"/>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dirty="0">
                          <a:solidFill>
                            <a:schemeClr val="tx1"/>
                          </a:solidFill>
                          <a:effectLst/>
                          <a:latin typeface="+mn-ea"/>
                          <a:ea typeface="+mn-ea"/>
                          <a:cs typeface="Times New Roman" panose="02020603050405020304" pitchFamily="18" charset="0"/>
                        </a:rPr>
                        <a:t>一場大火無情地燒掉了一個單親家庭所有的家具，三個相依為命的女性</a:t>
                      </a:r>
                      <a:r>
                        <a:rPr lang="en-US" sz="2400" dirty="0">
                          <a:solidFill>
                            <a:schemeClr val="tx1"/>
                          </a:solidFill>
                          <a:effectLst/>
                          <a:latin typeface="+mn-ea"/>
                          <a:ea typeface="+mn-ea"/>
                          <a:cs typeface="Times New Roman" panose="02020603050405020304" pitchFamily="18" charset="0"/>
                        </a:rPr>
                        <a:t>—</a:t>
                      </a:r>
                      <a:r>
                        <a:rPr lang="zh-TW" sz="2400" dirty="0">
                          <a:solidFill>
                            <a:schemeClr val="tx1"/>
                          </a:solidFill>
                          <a:effectLst/>
                          <a:latin typeface="+mn-ea"/>
                          <a:ea typeface="+mn-ea"/>
                          <a:cs typeface="Times New Roman" panose="02020603050405020304" pitchFamily="18" charset="0"/>
                        </a:rPr>
                        <a:t>小女孩、媽媽及外婆，努力存錢想買一張舒適的紅沙發，他們的願望能夠實現嗎？</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dirty="0">
                          <a:solidFill>
                            <a:schemeClr val="tx1"/>
                          </a:solidFill>
                          <a:effectLst/>
                          <a:latin typeface="+mn-ea"/>
                          <a:ea typeface="+mn-ea"/>
                          <a:cs typeface="Times New Roman" panose="02020603050405020304" pitchFamily="18" charset="0"/>
                        </a:rPr>
                        <a:t>教師邀請同學思考小女孩、媽媽及外婆如何面對家庭的非預期轉變？</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dirty="0">
                          <a:solidFill>
                            <a:schemeClr val="tx1"/>
                          </a:solidFill>
                          <a:effectLst/>
                          <a:latin typeface="+mn-ea"/>
                          <a:ea typeface="+mn-ea"/>
                          <a:cs typeface="微軟正黑體" panose="020B0604030504040204" pitchFamily="34" charset="-120"/>
                        </a:rPr>
                        <a:t>國小高年級</a:t>
                      </a:r>
                      <a:endParaRPr lang="zh-TW" sz="2400" dirty="0">
                        <a:solidFill>
                          <a:schemeClr val="tx1"/>
                        </a:solidFill>
                        <a:effectLst/>
                        <a:latin typeface="+mn-ea"/>
                        <a:ea typeface="+mn-ea"/>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5" name="矩形 4"/>
          <p:cNvSpPr/>
          <p:nvPr/>
        </p:nvSpPr>
        <p:spPr>
          <a:xfrm>
            <a:off x="2411760" y="152898"/>
            <a:ext cx="4424609"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3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家庭系統與轉變</a:t>
            </a:r>
          </a:p>
        </p:txBody>
      </p:sp>
    </p:spTree>
    <p:extLst>
      <p:ext uri="{BB962C8B-B14F-4D97-AF65-F5344CB8AC3E}">
        <p14:creationId xmlns:p14="http://schemas.microsoft.com/office/powerpoint/2010/main" val="110271377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5380216"/>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915461">
                  <a:extLst>
                    <a:ext uri="{9D8B030D-6E8A-4147-A177-3AD203B41FA5}">
                      <a16:colId xmlns:a16="http://schemas.microsoft.com/office/drawing/2014/main" val="1171123024"/>
                    </a:ext>
                  </a:extLst>
                </a:gridCol>
                <a:gridCol w="3240360">
                  <a:extLst>
                    <a:ext uri="{9D8B030D-6E8A-4147-A177-3AD203B41FA5}">
                      <a16:colId xmlns:a16="http://schemas.microsoft.com/office/drawing/2014/main" val="3531933967"/>
                    </a:ext>
                  </a:extLst>
                </a:gridCol>
                <a:gridCol w="219979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864096">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家庭的轉變</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影片</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TW" sz="2400" kern="1200" dirty="0">
                          <a:solidFill>
                            <a:schemeClr val="tx1"/>
                          </a:solidFill>
                          <a:effectLst/>
                          <a:latin typeface="+mn-ea"/>
                          <a:ea typeface="+mn-ea"/>
                          <a:cs typeface="Times New Roman" panose="02020603050405020304" pitchFamily="18" charset="0"/>
                        </a:rPr>
                        <a:t>尖叫旅社</a:t>
                      </a:r>
                      <a:r>
                        <a:rPr lang="en-US" sz="2400" kern="1200" dirty="0">
                          <a:solidFill>
                            <a:schemeClr val="tx1"/>
                          </a:solidFill>
                          <a:effectLst/>
                          <a:latin typeface="+mn-ea"/>
                          <a:ea typeface="+mn-ea"/>
                          <a:cs typeface="Times New Roman" panose="02020603050405020304" pitchFamily="18" charset="0"/>
                        </a:rPr>
                        <a:t>1</a:t>
                      </a:r>
                      <a:endParaRPr lang="zh-TW" sz="2400" kern="1200" dirty="0">
                        <a:solidFill>
                          <a:schemeClr val="tx1"/>
                        </a:solidFill>
                        <a:effectLst/>
                        <a:latin typeface="+mn-ea"/>
                        <a:ea typeface="+mn-ea"/>
                        <a:cs typeface="Times New Roman" panose="02020603050405020304" pitchFamily="18" charset="0"/>
                      </a:endParaRPr>
                    </a:p>
                    <a:p>
                      <a:pPr algn="just">
                        <a:spcAft>
                          <a:spcPts val="0"/>
                        </a:spcAft>
                      </a:pPr>
                      <a:r>
                        <a:rPr lang="zh-TW" sz="2400" kern="1200" dirty="0">
                          <a:solidFill>
                            <a:schemeClr val="tx1"/>
                          </a:solidFill>
                          <a:effectLst/>
                          <a:latin typeface="+mn-ea"/>
                          <a:ea typeface="+mn-ea"/>
                          <a:cs typeface="Times New Roman" panose="02020603050405020304" pitchFamily="18" charset="0"/>
                        </a:rPr>
                        <a:t>（得力影視，</a:t>
                      </a:r>
                      <a:r>
                        <a:rPr lang="en-US" sz="2400" kern="1200" dirty="0">
                          <a:solidFill>
                            <a:schemeClr val="tx1"/>
                          </a:solidFill>
                          <a:effectLst/>
                          <a:latin typeface="+mn-ea"/>
                          <a:ea typeface="+mn-ea"/>
                          <a:cs typeface="Times New Roman" panose="02020603050405020304" pitchFamily="18" charset="0"/>
                        </a:rPr>
                        <a:t>2012</a:t>
                      </a:r>
                      <a:r>
                        <a:rPr lang="zh-TW" sz="2400" kern="1200" dirty="0">
                          <a:solidFill>
                            <a:schemeClr val="tx1"/>
                          </a:solidFill>
                          <a:effectLst/>
                          <a:latin typeface="+mn-ea"/>
                          <a:ea typeface="+mn-ea"/>
                          <a:cs typeface="Times New Roman" panose="02020603050405020304" pitchFamily="18" charset="0"/>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spcAft>
                          <a:spcPts val="0"/>
                        </a:spcAft>
                      </a:pPr>
                      <a:r>
                        <a:rPr lang="zh-TW" sz="2400" kern="1200" dirty="0">
                          <a:solidFill>
                            <a:schemeClr val="tx1"/>
                          </a:solidFill>
                          <a:effectLst/>
                          <a:latin typeface="+mn-ea"/>
                          <a:ea typeface="+mn-ea"/>
                          <a:cs typeface="Times New Roman" panose="02020603050405020304" pitchFamily="18" charset="0"/>
                        </a:rPr>
                        <a:t>劇情大綱：經營特殊「五星級」旅館的吸血鬼公爵，面對女兒的長大成人，並與人類客人結交人鬼戀？！</a:t>
                      </a:r>
                    </a:p>
                    <a:p>
                      <a:pPr>
                        <a:spcAft>
                          <a:spcPts val="0"/>
                        </a:spcAft>
                      </a:pPr>
                      <a:r>
                        <a:rPr lang="en-US" sz="2400" kern="1200" dirty="0">
                          <a:solidFill>
                            <a:schemeClr val="tx1"/>
                          </a:solidFill>
                          <a:effectLst/>
                          <a:latin typeface="+mn-ea"/>
                          <a:ea typeface="+mn-ea"/>
                          <a:cs typeface="Times New Roman" panose="02020603050405020304" pitchFamily="18" charset="0"/>
                        </a:rPr>
                        <a:t>00</a:t>
                      </a:r>
                      <a:r>
                        <a:rPr lang="zh-TW" sz="2400" kern="1200" dirty="0">
                          <a:solidFill>
                            <a:schemeClr val="tx1"/>
                          </a:solidFill>
                          <a:effectLst/>
                          <a:latin typeface="+mn-ea"/>
                          <a:ea typeface="+mn-ea"/>
                          <a:cs typeface="Times New Roman" panose="02020603050405020304" pitchFamily="18" charset="0"/>
                        </a:rPr>
                        <a:t>：</a:t>
                      </a:r>
                      <a:r>
                        <a:rPr lang="en-US" sz="2400" kern="1200" dirty="0">
                          <a:solidFill>
                            <a:schemeClr val="tx1"/>
                          </a:solidFill>
                          <a:effectLst/>
                          <a:latin typeface="+mn-ea"/>
                          <a:ea typeface="+mn-ea"/>
                          <a:cs typeface="Times New Roman" panose="02020603050405020304" pitchFamily="18" charset="0"/>
                        </a:rPr>
                        <a:t>10</a:t>
                      </a:r>
                      <a:r>
                        <a:rPr lang="zh-TW" sz="2400" kern="1200" dirty="0">
                          <a:solidFill>
                            <a:schemeClr val="tx1"/>
                          </a:solidFill>
                          <a:effectLst/>
                          <a:latin typeface="+mn-ea"/>
                          <a:ea typeface="+mn-ea"/>
                          <a:cs typeface="Times New Roman" panose="02020603050405020304" pitchFamily="18" charset="0"/>
                        </a:rPr>
                        <a:t>：</a:t>
                      </a:r>
                      <a:r>
                        <a:rPr lang="en-US" sz="2400" kern="1200" dirty="0">
                          <a:solidFill>
                            <a:schemeClr val="tx1"/>
                          </a:solidFill>
                          <a:effectLst/>
                          <a:latin typeface="+mn-ea"/>
                          <a:ea typeface="+mn-ea"/>
                          <a:cs typeface="Times New Roman" panose="02020603050405020304" pitchFamily="18" charset="0"/>
                        </a:rPr>
                        <a:t>12</a:t>
                      </a:r>
                      <a:r>
                        <a:rPr lang="zh-TW" sz="2400" kern="1200" dirty="0">
                          <a:solidFill>
                            <a:schemeClr val="tx1"/>
                          </a:solidFill>
                          <a:effectLst/>
                          <a:latin typeface="+mn-ea"/>
                          <a:ea typeface="+mn-ea"/>
                          <a:cs typeface="Times New Roman" panose="02020603050405020304" pitchFamily="18" charset="0"/>
                        </a:rPr>
                        <a:t>～</a:t>
                      </a:r>
                      <a:r>
                        <a:rPr lang="en-US" sz="2400" kern="1200" dirty="0">
                          <a:solidFill>
                            <a:schemeClr val="tx1"/>
                          </a:solidFill>
                          <a:effectLst/>
                          <a:latin typeface="+mn-ea"/>
                          <a:ea typeface="+mn-ea"/>
                          <a:cs typeface="Times New Roman" panose="02020603050405020304" pitchFamily="18" charset="0"/>
                        </a:rPr>
                        <a:t>00</a:t>
                      </a:r>
                      <a:r>
                        <a:rPr lang="zh-TW" sz="2400" kern="1200" dirty="0">
                          <a:solidFill>
                            <a:schemeClr val="tx1"/>
                          </a:solidFill>
                          <a:effectLst/>
                          <a:latin typeface="+mn-ea"/>
                          <a:ea typeface="+mn-ea"/>
                          <a:cs typeface="Times New Roman" panose="02020603050405020304" pitchFamily="18" charset="0"/>
                        </a:rPr>
                        <a:t>：</a:t>
                      </a:r>
                      <a:r>
                        <a:rPr lang="en-US" sz="2400" kern="1200" dirty="0">
                          <a:solidFill>
                            <a:schemeClr val="tx1"/>
                          </a:solidFill>
                          <a:effectLst/>
                          <a:latin typeface="+mn-ea"/>
                          <a:ea typeface="+mn-ea"/>
                          <a:cs typeface="Times New Roman" panose="02020603050405020304" pitchFamily="18" charset="0"/>
                        </a:rPr>
                        <a:t>19</a:t>
                      </a:r>
                      <a:r>
                        <a:rPr lang="zh-TW" sz="2400" kern="1200" dirty="0">
                          <a:solidFill>
                            <a:schemeClr val="tx1"/>
                          </a:solidFill>
                          <a:effectLst/>
                          <a:latin typeface="+mn-ea"/>
                          <a:ea typeface="+mn-ea"/>
                          <a:cs typeface="Times New Roman" panose="02020603050405020304" pitchFamily="18" charset="0"/>
                        </a:rPr>
                        <a:t>：</a:t>
                      </a:r>
                      <a:r>
                        <a:rPr lang="en-US" sz="2400" kern="1200" dirty="0">
                          <a:solidFill>
                            <a:schemeClr val="tx1"/>
                          </a:solidFill>
                          <a:effectLst/>
                          <a:latin typeface="+mn-ea"/>
                          <a:ea typeface="+mn-ea"/>
                          <a:cs typeface="Times New Roman" panose="02020603050405020304" pitchFamily="18" charset="0"/>
                        </a:rPr>
                        <a:t>10</a:t>
                      </a:r>
                      <a:endParaRPr lang="zh-TW" sz="2400" kern="1200" dirty="0">
                        <a:solidFill>
                          <a:schemeClr val="tx1"/>
                        </a:solidFill>
                        <a:effectLst/>
                        <a:latin typeface="+mn-ea"/>
                        <a:ea typeface="+mn-ea"/>
                        <a:cs typeface="Times New Roman" panose="02020603050405020304" pitchFamily="18" charset="0"/>
                      </a:endParaRPr>
                    </a:p>
                    <a:p>
                      <a:pPr algn="just">
                        <a:spcAft>
                          <a:spcPts val="0"/>
                        </a:spcAft>
                      </a:pPr>
                      <a:r>
                        <a:rPr lang="zh-TW" sz="2400" kern="1200" dirty="0">
                          <a:solidFill>
                            <a:schemeClr val="tx1"/>
                          </a:solidFill>
                          <a:effectLst/>
                          <a:latin typeface="+mn-ea"/>
                          <a:ea typeface="+mn-ea"/>
                          <a:cs typeface="Times New Roman" panose="02020603050405020304" pitchFamily="18" charset="0"/>
                        </a:rPr>
                        <a:t>片段劇情：女兒在派對開始前，為了讓爸爸同意她去人類的世界，獨自在房間想著如何與爸爸溝通。</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98120" indent="-121920">
                        <a:spcAft>
                          <a:spcPts val="0"/>
                        </a:spcAft>
                      </a:pPr>
                      <a:r>
                        <a:rPr lang="en-US" sz="2400" kern="1200" dirty="0">
                          <a:solidFill>
                            <a:schemeClr val="tx1"/>
                          </a:solidFill>
                          <a:effectLst/>
                          <a:latin typeface="+mn-ea"/>
                          <a:ea typeface="+mn-ea"/>
                          <a:cs typeface="Times New Roman" panose="02020603050405020304" pitchFamily="18" charset="0"/>
                        </a:rPr>
                        <a:t>1.</a:t>
                      </a:r>
                      <a:r>
                        <a:rPr lang="zh-TW" sz="2400" kern="1200" dirty="0">
                          <a:solidFill>
                            <a:schemeClr val="tx1"/>
                          </a:solidFill>
                          <a:effectLst/>
                          <a:latin typeface="+mn-ea"/>
                          <a:ea typeface="+mn-ea"/>
                          <a:cs typeface="Times New Roman" panose="02020603050405020304" pitchFamily="18" charset="0"/>
                        </a:rPr>
                        <a:t>教師與同學討論影片中父親面對女兒終將長大的心態與行為？他如何面對？</a:t>
                      </a:r>
                    </a:p>
                    <a:p>
                      <a:pPr marL="198120" indent="-121920">
                        <a:spcAft>
                          <a:spcPts val="0"/>
                        </a:spcAft>
                      </a:pPr>
                      <a:r>
                        <a:rPr lang="en-US" sz="2400" kern="1200" dirty="0">
                          <a:solidFill>
                            <a:schemeClr val="tx1"/>
                          </a:solidFill>
                          <a:effectLst/>
                          <a:latin typeface="+mn-ea"/>
                          <a:ea typeface="+mn-ea"/>
                          <a:cs typeface="Times New Roman" panose="02020603050405020304" pitchFamily="18" charset="0"/>
                        </a:rPr>
                        <a:t>2.</a:t>
                      </a:r>
                      <a:r>
                        <a:rPr lang="zh-TW" sz="2400" kern="1200" dirty="0">
                          <a:solidFill>
                            <a:schemeClr val="tx1"/>
                          </a:solidFill>
                          <a:effectLst/>
                          <a:latin typeface="+mn-ea"/>
                          <a:ea typeface="+mn-ea"/>
                          <a:cs typeface="Times New Roman" panose="02020603050405020304" pitchFamily="18" charset="0"/>
                        </a:rPr>
                        <a:t>邀請同學分享父母對你現在的管教與國小時候的管教有何不同？</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kern="1200" dirty="0">
                          <a:solidFill>
                            <a:schemeClr val="tx1"/>
                          </a:solidFill>
                          <a:effectLst/>
                          <a:latin typeface="+mn-ea"/>
                          <a:ea typeface="+mn-ea"/>
                          <a:cs typeface="Times New Roman" panose="02020603050405020304" pitchFamily="18" charset="0"/>
                        </a:rPr>
                        <a:t>國中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5" name="矩形 4"/>
          <p:cNvSpPr/>
          <p:nvPr/>
        </p:nvSpPr>
        <p:spPr>
          <a:xfrm>
            <a:off x="2411760" y="152898"/>
            <a:ext cx="4424609"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3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家庭系統與轉變</a:t>
            </a:r>
          </a:p>
        </p:txBody>
      </p:sp>
    </p:spTree>
    <p:extLst>
      <p:ext uri="{BB962C8B-B14F-4D97-AF65-F5344CB8AC3E}">
        <p14:creationId xmlns:p14="http://schemas.microsoft.com/office/powerpoint/2010/main" val="1320471909"/>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447548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家庭系統與運作</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牌卡</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紅花卡（健康卡片發明家，</a:t>
                      </a:r>
                      <a:r>
                        <a:rPr lang="en-US" sz="2400" kern="1200" dirty="0">
                          <a:solidFill>
                            <a:schemeClr val="tx1"/>
                          </a:solidFill>
                          <a:effectLst/>
                          <a:latin typeface="+mn-ea"/>
                          <a:ea typeface="+mn-ea"/>
                          <a:cs typeface="Times New Roman" panose="02020603050405020304" pitchFamily="18" charset="0"/>
                        </a:rPr>
                        <a:t>2016</a:t>
                      </a:r>
                      <a:r>
                        <a:rPr lang="zh-TW" sz="2400" kern="1200" dirty="0">
                          <a:solidFill>
                            <a:schemeClr val="tx1"/>
                          </a:solidFill>
                          <a:effectLst/>
                          <a:latin typeface="+mn-ea"/>
                          <a:ea typeface="+mn-ea"/>
                          <a:cs typeface="Times New Roman" panose="02020603050405020304" pitchFamily="18" charset="0"/>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紅花卡為</a:t>
                      </a:r>
                      <a:r>
                        <a:rPr lang="en-US" sz="2400" kern="1200" dirty="0">
                          <a:solidFill>
                            <a:schemeClr val="tx1"/>
                          </a:solidFill>
                          <a:effectLst/>
                          <a:latin typeface="+mn-ea"/>
                          <a:ea typeface="+mn-ea"/>
                          <a:cs typeface="Times New Roman" panose="02020603050405020304" pitchFamily="18" charset="0"/>
                        </a:rPr>
                        <a:t>90</a:t>
                      </a:r>
                      <a:r>
                        <a:rPr lang="zh-TW" sz="2400" kern="1200" dirty="0">
                          <a:solidFill>
                            <a:schemeClr val="tx1"/>
                          </a:solidFill>
                          <a:effectLst/>
                          <a:latin typeface="+mn-ea"/>
                          <a:ea typeface="+mn-ea"/>
                          <a:cs typeface="Times New Roman" panose="02020603050405020304" pitchFamily="18" charset="0"/>
                        </a:rPr>
                        <a:t>張的圖像，每張圖像都隱含不同的人生面向、角色、生命階段、關係，可讓觀圖者自由分享觸動的家庭故事情節與感受。</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kern="1200" dirty="0">
                          <a:solidFill>
                            <a:schemeClr val="tx1"/>
                          </a:solidFill>
                          <a:effectLst/>
                          <a:latin typeface="+mn-ea"/>
                          <a:ea typeface="+mn-ea"/>
                          <a:cs typeface="Times New Roman" panose="02020603050405020304" pitchFamily="18" charset="0"/>
                        </a:rPr>
                        <a:t>邀請同學上前拿取有觸動的圖像，並在課堂分享，並說出圖像事件背後之家庭脈絡。</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kern="1200" dirty="0">
                          <a:solidFill>
                            <a:schemeClr val="tx1"/>
                          </a:solidFill>
                          <a:effectLst/>
                          <a:latin typeface="+mn-ea"/>
                          <a:ea typeface="+mn-ea"/>
                          <a:cs typeface="Times New Roman" panose="02020603050405020304" pitchFamily="18" charset="0"/>
                        </a:rPr>
                        <a:t>高中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5" name="矩形 4"/>
          <p:cNvSpPr/>
          <p:nvPr/>
        </p:nvSpPr>
        <p:spPr>
          <a:xfrm>
            <a:off x="2411760" y="152898"/>
            <a:ext cx="4424609"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3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家庭系統與轉變</a:t>
            </a:r>
          </a:p>
        </p:txBody>
      </p:sp>
    </p:spTree>
    <p:extLst>
      <p:ext uri="{BB962C8B-B14F-4D97-AF65-F5344CB8AC3E}">
        <p14:creationId xmlns:p14="http://schemas.microsoft.com/office/powerpoint/2010/main" val="2279060815"/>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51054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家庭系統與運作</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牌卡</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人生百味卡（劉月瑛，</a:t>
                      </a:r>
                      <a:r>
                        <a:rPr lang="en-US" sz="2400" kern="1200" dirty="0">
                          <a:solidFill>
                            <a:schemeClr val="tx1"/>
                          </a:solidFill>
                          <a:effectLst/>
                          <a:latin typeface="+mn-ea"/>
                          <a:ea typeface="+mn-ea"/>
                          <a:cs typeface="Times New Roman" panose="02020603050405020304" pitchFamily="18" charset="0"/>
                        </a:rPr>
                        <a:t>2020</a:t>
                      </a:r>
                      <a:r>
                        <a:rPr lang="zh-TW" sz="2400" kern="1200" dirty="0">
                          <a:solidFill>
                            <a:schemeClr val="tx1"/>
                          </a:solidFill>
                          <a:effectLst/>
                          <a:latin typeface="+mn-ea"/>
                          <a:ea typeface="+mn-ea"/>
                          <a:cs typeface="Times New Roman" panose="02020603050405020304" pitchFamily="18" charset="0"/>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人生百味卡為</a:t>
                      </a:r>
                      <a:r>
                        <a:rPr lang="en-US" sz="2400" kern="1200" dirty="0">
                          <a:solidFill>
                            <a:schemeClr val="tx1"/>
                          </a:solidFill>
                          <a:effectLst/>
                          <a:latin typeface="+mn-ea"/>
                          <a:ea typeface="+mn-ea"/>
                          <a:cs typeface="Times New Roman" panose="02020603050405020304" pitchFamily="18" charset="0"/>
                        </a:rPr>
                        <a:t>100</a:t>
                      </a:r>
                      <a:r>
                        <a:rPr lang="zh-TW" sz="2400" kern="1200" dirty="0">
                          <a:solidFill>
                            <a:schemeClr val="tx1"/>
                          </a:solidFill>
                          <a:effectLst/>
                          <a:latin typeface="+mn-ea"/>
                          <a:ea typeface="+mn-ea"/>
                          <a:cs typeface="Times New Roman" panose="02020603050405020304" pitchFamily="18" charset="0"/>
                        </a:rPr>
                        <a:t>張臺灣常見美食之圖卡。抽牌者可隨機抽取牌卡，分享過往食用經驗。</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kern="1200" dirty="0">
                          <a:solidFill>
                            <a:schemeClr val="tx1"/>
                          </a:solidFill>
                          <a:effectLst/>
                          <a:latin typeface="+mn-ea"/>
                          <a:ea typeface="+mn-ea"/>
                          <a:cs typeface="Times New Roman" panose="02020603050405020304" pitchFamily="18" charset="0"/>
                        </a:rPr>
                        <a:t>邀請學生依據個別家人或全家挑取喜好食物，並分享家中食物主導權，口味偏好，誰可配合及堅持，享食過程點滴。老師從旁協助引導學生思考家庭的權力、家庭的次系統及家庭規則在飲食議題上的展現。</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kern="1200" dirty="0">
                          <a:solidFill>
                            <a:schemeClr val="tx1"/>
                          </a:solidFill>
                          <a:effectLst/>
                          <a:latin typeface="+mn-ea"/>
                          <a:ea typeface="+mn-ea"/>
                          <a:cs typeface="Times New Roman" panose="02020603050405020304" pitchFamily="18" charset="0"/>
                        </a:rPr>
                        <a:t>高中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5" name="矩形 4"/>
          <p:cNvSpPr/>
          <p:nvPr/>
        </p:nvSpPr>
        <p:spPr>
          <a:xfrm>
            <a:off x="2411760" y="152898"/>
            <a:ext cx="4424609"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3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家庭系統與轉變</a:t>
            </a:r>
          </a:p>
        </p:txBody>
      </p:sp>
    </p:spTree>
    <p:extLst>
      <p:ext uri="{BB962C8B-B14F-4D97-AF65-F5344CB8AC3E}">
        <p14:creationId xmlns:p14="http://schemas.microsoft.com/office/powerpoint/2010/main" val="4291738250"/>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txBox="1">
            <a:spLocks/>
          </p:cNvSpPr>
          <p:nvPr/>
        </p:nvSpPr>
        <p:spPr bwMode="auto">
          <a:xfrm>
            <a:off x="-102822" y="-31998"/>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五、高級</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中等以下</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學校及幼兒園家庭教育教師手冊</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pic>
        <p:nvPicPr>
          <p:cNvPr id="2" name="圖片 1"/>
          <p:cNvPicPr>
            <a:picLocks noChangeAspect="1"/>
          </p:cNvPicPr>
          <p:nvPr/>
        </p:nvPicPr>
        <p:blipFill rotWithShape="1">
          <a:blip r:embed="rId2">
            <a:extLst>
              <a:ext uri="{28A0092B-C50C-407E-A947-70E740481C1C}">
                <a14:useLocalDpi xmlns:a14="http://schemas.microsoft.com/office/drawing/2010/main" val="0"/>
              </a:ext>
            </a:extLst>
          </a:blip>
          <a:srcRect l="1176" t="3874" r="1962" b="2298"/>
          <a:stretch/>
        </p:blipFill>
        <p:spPr>
          <a:xfrm>
            <a:off x="94378" y="603002"/>
            <a:ext cx="8942117" cy="6179512"/>
          </a:xfrm>
          <a:prstGeom prst="rect">
            <a:avLst/>
          </a:prstGeom>
        </p:spPr>
      </p:pic>
    </p:spTree>
    <p:extLst>
      <p:ext uri="{BB962C8B-B14F-4D97-AF65-F5344CB8AC3E}">
        <p14:creationId xmlns:p14="http://schemas.microsoft.com/office/powerpoint/2010/main" val="243644324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52324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just">
                        <a:lnSpc>
                          <a:spcPts val="2880"/>
                        </a:lnSpc>
                        <a:spcAft>
                          <a:spcPts val="0"/>
                        </a:spcAft>
                      </a:pPr>
                      <a:r>
                        <a:rPr lang="zh-TW" sz="2400" kern="1200" dirty="0">
                          <a:solidFill>
                            <a:schemeClr val="tx1"/>
                          </a:solidFill>
                          <a:effectLst/>
                          <a:latin typeface="+mn-ea"/>
                          <a:ea typeface="+mn-ea"/>
                          <a:cs typeface="Times New Roman" panose="02020603050405020304" pitchFamily="18" charset="0"/>
                        </a:rPr>
                        <a:t>文化風俗對家庭的影響</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2880"/>
                        </a:lnSpc>
                        <a:spcAft>
                          <a:spcPts val="0"/>
                        </a:spcAft>
                      </a:pPr>
                      <a:r>
                        <a:rPr lang="zh-TW" sz="2400" kern="1200">
                          <a:solidFill>
                            <a:schemeClr val="tx1"/>
                          </a:solidFill>
                          <a:effectLst/>
                          <a:latin typeface="+mn-ea"/>
                          <a:ea typeface="+mn-ea"/>
                          <a:cs typeface="Times New Roman" panose="02020603050405020304" pitchFamily="18" charset="0"/>
                        </a:rPr>
                        <a:t>繪本</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80"/>
                        </a:lnSpc>
                        <a:spcAft>
                          <a:spcPts val="0"/>
                        </a:spcAft>
                      </a:pPr>
                      <a:r>
                        <a:rPr lang="zh-TW" sz="2400" kern="1200" dirty="0">
                          <a:solidFill>
                            <a:schemeClr val="tx1"/>
                          </a:solidFill>
                          <a:effectLst/>
                          <a:latin typeface="+mn-ea"/>
                          <a:ea typeface="+mn-ea"/>
                          <a:cs typeface="Times New Roman" panose="02020603050405020304" pitchFamily="18" charset="0"/>
                        </a:rPr>
                        <a:t>回家過年囉</a:t>
                      </a:r>
                    </a:p>
                    <a:p>
                      <a:pPr>
                        <a:lnSpc>
                          <a:spcPts val="2880"/>
                        </a:lnSpc>
                        <a:spcAft>
                          <a:spcPts val="0"/>
                        </a:spcAft>
                      </a:pPr>
                      <a:r>
                        <a:rPr lang="zh-TW" sz="2400" kern="1200" dirty="0">
                          <a:solidFill>
                            <a:schemeClr val="tx1"/>
                          </a:solidFill>
                          <a:effectLst/>
                          <a:latin typeface="+mn-ea"/>
                          <a:ea typeface="+mn-ea"/>
                          <a:cs typeface="Times New Roman" panose="02020603050405020304" pitchFamily="18" charset="0"/>
                        </a:rPr>
                        <a:t>（教育部，</a:t>
                      </a:r>
                      <a:r>
                        <a:rPr lang="en-US" sz="2400" kern="1200" dirty="0">
                          <a:solidFill>
                            <a:schemeClr val="tx1"/>
                          </a:solidFill>
                          <a:effectLst/>
                          <a:latin typeface="+mn-ea"/>
                          <a:ea typeface="+mn-ea"/>
                          <a:cs typeface="Times New Roman" panose="02020603050405020304" pitchFamily="18" charset="0"/>
                        </a:rPr>
                        <a:t>2015</a:t>
                      </a:r>
                      <a:r>
                        <a:rPr lang="zh-TW" sz="2400" kern="1200" dirty="0">
                          <a:solidFill>
                            <a:schemeClr val="tx1"/>
                          </a:solidFill>
                          <a:effectLst/>
                          <a:latin typeface="+mn-ea"/>
                          <a:ea typeface="+mn-ea"/>
                          <a:cs typeface="Times New Roman" panose="02020603050405020304" pitchFamily="18" charset="0"/>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80"/>
                        </a:lnSpc>
                        <a:spcAft>
                          <a:spcPts val="0"/>
                        </a:spcAft>
                      </a:pPr>
                      <a:r>
                        <a:rPr lang="zh-TW" sz="2400" kern="1200" dirty="0">
                          <a:solidFill>
                            <a:schemeClr val="tx1"/>
                          </a:solidFill>
                          <a:effectLst/>
                          <a:latin typeface="+mn-ea"/>
                          <a:ea typeface="+mn-ea"/>
                          <a:cs typeface="Times New Roman" panose="02020603050405020304" pitchFamily="18" charset="0"/>
                        </a:rPr>
                        <a:t>故事描述阿美族的豐年祭與捕魚祭，阿美族慶豐收像過年，包含神話、祭典、服飾、語言、民族歌舞和工藝，展現原住民在祭典的情境。</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lnSpc>
                          <a:spcPts val="2880"/>
                        </a:lnSpc>
                        <a:spcAft>
                          <a:spcPts val="0"/>
                        </a:spcAft>
                      </a:pPr>
                      <a:r>
                        <a:rPr lang="zh-TW" sz="2400" kern="1200" dirty="0">
                          <a:solidFill>
                            <a:schemeClr val="tx1"/>
                          </a:solidFill>
                          <a:effectLst/>
                          <a:latin typeface="+mn-ea"/>
                          <a:ea typeface="+mn-ea"/>
                          <a:cs typeface="Times New Roman" panose="02020603050405020304" pitchFamily="18" charset="0"/>
                        </a:rPr>
                        <a:t>透過繪本介紹原住民族的傳統儀典，增加學生對不同文化的認識，同時對照家庭的過年儀式以協助學生釐清不同種族儀典的差異。</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lnSpc>
                          <a:spcPts val="2880"/>
                        </a:lnSpc>
                        <a:spcBef>
                          <a:spcPts val="1200"/>
                        </a:spcBef>
                        <a:spcAft>
                          <a:spcPts val="1200"/>
                        </a:spcAft>
                      </a:pPr>
                      <a:r>
                        <a:rPr lang="zh-TW" sz="2400" kern="1200" dirty="0">
                          <a:solidFill>
                            <a:schemeClr val="tx1"/>
                          </a:solidFill>
                          <a:effectLst/>
                          <a:latin typeface="+mn-ea"/>
                          <a:ea typeface="+mn-ea"/>
                          <a:cs typeface="Times New Roman" panose="02020603050405020304" pitchFamily="18" charset="0"/>
                        </a:rPr>
                        <a:t>國小高年級</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4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社會環境中的家庭</a:t>
            </a:r>
          </a:p>
        </p:txBody>
      </p:sp>
    </p:spTree>
    <p:extLst>
      <p:ext uri="{BB962C8B-B14F-4D97-AF65-F5344CB8AC3E}">
        <p14:creationId xmlns:p14="http://schemas.microsoft.com/office/powerpoint/2010/main" val="427291716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52324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just">
                        <a:lnSpc>
                          <a:spcPts val="2880"/>
                        </a:lnSpc>
                        <a:spcAft>
                          <a:spcPts val="0"/>
                        </a:spcAft>
                      </a:pPr>
                      <a:r>
                        <a:rPr lang="zh-TW" sz="2400" kern="1200" dirty="0">
                          <a:solidFill>
                            <a:schemeClr val="tx1"/>
                          </a:solidFill>
                          <a:effectLst/>
                          <a:latin typeface="+mn-ea"/>
                          <a:ea typeface="+mn-ea"/>
                          <a:cs typeface="Times New Roman" panose="02020603050405020304" pitchFamily="18" charset="0"/>
                        </a:rPr>
                        <a:t>科技、經濟對家庭影響</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2880"/>
                        </a:lnSpc>
                        <a:spcAft>
                          <a:spcPts val="0"/>
                        </a:spcAft>
                      </a:pPr>
                      <a:r>
                        <a:rPr lang="zh-TW" sz="2400" kern="1200">
                          <a:solidFill>
                            <a:schemeClr val="tx1"/>
                          </a:solidFill>
                          <a:effectLst/>
                          <a:latin typeface="+mn-ea"/>
                          <a:ea typeface="+mn-ea"/>
                          <a:cs typeface="Times New Roman" panose="02020603050405020304" pitchFamily="18" charset="0"/>
                        </a:rPr>
                        <a:t>影片</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80"/>
                        </a:lnSpc>
                        <a:spcAft>
                          <a:spcPts val="0"/>
                        </a:spcAft>
                      </a:pPr>
                      <a:r>
                        <a:rPr lang="zh-TW" sz="2400" kern="1200" dirty="0">
                          <a:solidFill>
                            <a:schemeClr val="tx1"/>
                          </a:solidFill>
                          <a:effectLst/>
                          <a:latin typeface="+mn-ea"/>
                          <a:ea typeface="+mn-ea"/>
                          <a:cs typeface="Times New Roman" panose="02020603050405020304" pitchFamily="18" charset="0"/>
                        </a:rPr>
                        <a:t>《多一點互動，找回更多感動》</a:t>
                      </a:r>
                      <a:r>
                        <a:rPr lang="en-US" sz="2400" kern="1200" dirty="0">
                          <a:solidFill>
                            <a:schemeClr val="tx1"/>
                          </a:solidFill>
                          <a:effectLst/>
                          <a:latin typeface="+mn-ea"/>
                          <a:ea typeface="+mn-ea"/>
                          <a:cs typeface="Times New Roman" panose="02020603050405020304" pitchFamily="18" charset="0"/>
                        </a:rPr>
                        <a:t>-</a:t>
                      </a:r>
                      <a:r>
                        <a:rPr lang="zh-TW" sz="2400" kern="1200" dirty="0">
                          <a:solidFill>
                            <a:schemeClr val="tx1"/>
                          </a:solidFill>
                          <a:effectLst/>
                          <a:latin typeface="+mn-ea"/>
                          <a:ea typeface="+mn-ea"/>
                          <a:cs typeface="Times New Roman" panose="02020603050405020304" pitchFamily="18" charset="0"/>
                        </a:rPr>
                        <a:t>雷霆戰機（</a:t>
                      </a:r>
                      <a:r>
                        <a:rPr lang="en-US" sz="2400" kern="1200" dirty="0" err="1">
                          <a:solidFill>
                            <a:schemeClr val="tx1"/>
                          </a:solidFill>
                          <a:effectLst/>
                          <a:latin typeface="+mn-ea"/>
                          <a:ea typeface="+mn-ea"/>
                          <a:cs typeface="Times New Roman" panose="02020603050405020304" pitchFamily="18" charset="0"/>
                        </a:rPr>
                        <a:t>Garena</a:t>
                      </a:r>
                      <a:r>
                        <a:rPr lang="en-US" sz="2400" kern="1200" dirty="0">
                          <a:solidFill>
                            <a:schemeClr val="tx1"/>
                          </a:solidFill>
                          <a:effectLst/>
                          <a:latin typeface="+mn-ea"/>
                          <a:ea typeface="+mn-ea"/>
                          <a:cs typeface="Times New Roman" panose="02020603050405020304" pitchFamily="18" charset="0"/>
                        </a:rPr>
                        <a:t> Games</a:t>
                      </a:r>
                      <a:r>
                        <a:rPr lang="zh-TW" sz="2400" kern="1200" dirty="0">
                          <a:solidFill>
                            <a:schemeClr val="tx1"/>
                          </a:solidFill>
                          <a:effectLst/>
                          <a:latin typeface="+mn-ea"/>
                          <a:ea typeface="+mn-ea"/>
                          <a:cs typeface="Times New Roman" panose="02020603050405020304" pitchFamily="18" charset="0"/>
                        </a:rPr>
                        <a:t>，</a:t>
                      </a:r>
                      <a:r>
                        <a:rPr lang="en-US" sz="2400" kern="1200" dirty="0">
                          <a:solidFill>
                            <a:schemeClr val="tx1"/>
                          </a:solidFill>
                          <a:effectLst/>
                          <a:latin typeface="+mn-ea"/>
                          <a:ea typeface="+mn-ea"/>
                          <a:cs typeface="Times New Roman" panose="02020603050405020304" pitchFamily="18" charset="0"/>
                        </a:rPr>
                        <a:t>2015</a:t>
                      </a:r>
                      <a:r>
                        <a:rPr lang="zh-TW" sz="2400" kern="1200" dirty="0">
                          <a:solidFill>
                            <a:schemeClr val="tx1"/>
                          </a:solidFill>
                          <a:effectLst/>
                          <a:latin typeface="+mn-ea"/>
                          <a:ea typeface="+mn-ea"/>
                          <a:cs typeface="Times New Roman" panose="02020603050405020304" pitchFamily="18" charset="0"/>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80"/>
                        </a:lnSpc>
                        <a:spcAft>
                          <a:spcPts val="0"/>
                        </a:spcAft>
                      </a:pPr>
                      <a:r>
                        <a:rPr lang="zh-TW" sz="2400" kern="1200" dirty="0">
                          <a:solidFill>
                            <a:schemeClr val="tx1"/>
                          </a:solidFill>
                          <a:effectLst/>
                          <a:latin typeface="+mn-ea"/>
                          <a:ea typeface="+mn-ea"/>
                          <a:cs typeface="Times New Roman" panose="02020603050405020304" pitchFamily="18" charset="0"/>
                        </a:rPr>
                        <a:t>描述父親與孩子雙方透過科技產品互動增進家庭關係，過往由父親教導孩子玩遊戲，現代則青少年的孩子教導父親電子產品的使用。</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lnSpc>
                          <a:spcPts val="2880"/>
                        </a:lnSpc>
                        <a:spcAft>
                          <a:spcPts val="0"/>
                        </a:spcAft>
                      </a:pPr>
                      <a:r>
                        <a:rPr lang="zh-TW" sz="2400" kern="1200" dirty="0">
                          <a:solidFill>
                            <a:schemeClr val="tx1"/>
                          </a:solidFill>
                          <a:effectLst/>
                          <a:latin typeface="+mn-ea"/>
                          <a:ea typeface="+mn-ea"/>
                          <a:cs typeface="Times New Roman" panose="02020603050405020304" pitchFamily="18" charset="0"/>
                        </a:rPr>
                        <a:t>透過影片討論不同世代的差異性，同時鼓勵青少年與家長</a:t>
                      </a:r>
                      <a:r>
                        <a:rPr lang="zh-TW" sz="2400" kern="1200" dirty="0" smtClean="0">
                          <a:solidFill>
                            <a:schemeClr val="tx1"/>
                          </a:solidFill>
                          <a:effectLst/>
                          <a:latin typeface="+mn-ea"/>
                          <a:ea typeface="+mn-ea"/>
                          <a:cs typeface="Times New Roman" panose="02020603050405020304" pitchFamily="18" charset="0"/>
                        </a:rPr>
                        <a:t>之間透過</a:t>
                      </a:r>
                      <a:r>
                        <a:rPr lang="zh-TW" sz="2400" kern="1200" dirty="0">
                          <a:solidFill>
                            <a:schemeClr val="tx1"/>
                          </a:solidFill>
                          <a:effectLst/>
                          <a:latin typeface="+mn-ea"/>
                          <a:ea typeface="+mn-ea"/>
                          <a:cs typeface="Times New Roman" panose="02020603050405020304" pitchFamily="18" charset="0"/>
                        </a:rPr>
                        <a:t>科技網路的互動以增進親子間的共同話題。</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lnSpc>
                          <a:spcPts val="2880"/>
                        </a:lnSpc>
                        <a:spcAft>
                          <a:spcPts val="0"/>
                        </a:spcAft>
                      </a:pPr>
                      <a:r>
                        <a:rPr lang="zh-TW" sz="2400" kern="1200" dirty="0">
                          <a:solidFill>
                            <a:schemeClr val="tx1"/>
                          </a:solidFill>
                          <a:effectLst/>
                          <a:latin typeface="+mn-ea"/>
                          <a:ea typeface="+mn-ea"/>
                          <a:cs typeface="Times New Roman" panose="02020603050405020304" pitchFamily="18" charset="0"/>
                        </a:rPr>
                        <a:t>國中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4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社會環境中的家庭</a:t>
            </a:r>
          </a:p>
        </p:txBody>
      </p:sp>
    </p:spTree>
    <p:extLst>
      <p:ext uri="{BB962C8B-B14F-4D97-AF65-F5344CB8AC3E}">
        <p14:creationId xmlns:p14="http://schemas.microsoft.com/office/powerpoint/2010/main" val="3337029618"/>
      </p:ext>
    </p:extLst>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773264" y="1412776"/>
          <a:ext cx="8263233" cy="48641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just">
                        <a:lnSpc>
                          <a:spcPts val="2880"/>
                        </a:lnSpc>
                        <a:spcAft>
                          <a:spcPts val="0"/>
                        </a:spcAft>
                      </a:pPr>
                      <a:r>
                        <a:rPr lang="zh-TW" sz="2400" kern="1200" dirty="0">
                          <a:solidFill>
                            <a:schemeClr val="tx1"/>
                          </a:solidFill>
                          <a:effectLst/>
                          <a:latin typeface="+mn-ea"/>
                          <a:ea typeface="+mn-ea"/>
                          <a:cs typeface="Times New Roman" panose="02020603050405020304" pitchFamily="18" charset="0"/>
                        </a:rPr>
                        <a:t>科技、經濟對家庭影響</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2880"/>
                        </a:lnSpc>
                        <a:spcAft>
                          <a:spcPts val="0"/>
                        </a:spcAft>
                      </a:pPr>
                      <a:r>
                        <a:rPr lang="zh-TW" sz="2400" kern="1200">
                          <a:solidFill>
                            <a:schemeClr val="tx1"/>
                          </a:solidFill>
                          <a:effectLst/>
                          <a:latin typeface="+mn-ea"/>
                          <a:ea typeface="+mn-ea"/>
                          <a:cs typeface="Times New Roman" panose="02020603050405020304" pitchFamily="18" charset="0"/>
                        </a:rPr>
                        <a:t>影片</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好好家庭【爺爺</a:t>
                      </a:r>
                      <a:r>
                        <a:rPr lang="en-US" sz="2400" kern="1200" dirty="0">
                          <a:solidFill>
                            <a:schemeClr val="tx1"/>
                          </a:solidFill>
                          <a:effectLst/>
                          <a:latin typeface="+mn-ea"/>
                          <a:ea typeface="+mn-ea"/>
                          <a:cs typeface="Times New Roman" panose="02020603050405020304" pitchFamily="18" charset="0"/>
                        </a:rPr>
                        <a:t>2.0</a:t>
                      </a:r>
                      <a:r>
                        <a:rPr lang="zh-TW" sz="2400" kern="1200" dirty="0">
                          <a:solidFill>
                            <a:schemeClr val="tx1"/>
                          </a:solidFill>
                          <a:effectLst/>
                          <a:latin typeface="+mn-ea"/>
                          <a:ea typeface="+mn-ea"/>
                          <a:cs typeface="Times New Roman" panose="02020603050405020304" pitchFamily="18" charset="0"/>
                        </a:rPr>
                        <a:t>】（香港社會服務聯會，</a:t>
                      </a:r>
                      <a:r>
                        <a:rPr lang="en-US" sz="2400" kern="1200" dirty="0">
                          <a:solidFill>
                            <a:schemeClr val="tx1"/>
                          </a:solidFill>
                          <a:effectLst/>
                          <a:latin typeface="+mn-ea"/>
                          <a:ea typeface="+mn-ea"/>
                          <a:cs typeface="Times New Roman" panose="02020603050405020304" pitchFamily="18" charset="0"/>
                        </a:rPr>
                        <a:t>2015</a:t>
                      </a:r>
                      <a:r>
                        <a:rPr lang="zh-TW" sz="2400" kern="1200" dirty="0">
                          <a:solidFill>
                            <a:schemeClr val="tx1"/>
                          </a:solidFill>
                          <a:effectLst/>
                          <a:latin typeface="+mn-ea"/>
                          <a:ea typeface="+mn-ea"/>
                          <a:cs typeface="Times New Roman" panose="02020603050405020304" pitchFamily="18" charset="0"/>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描述家人送手機給獨居的爺爺，爺爺學習手機的使用並以手機與家人互動，孫子收到爺爺的訊息及關愛後，相互回應並增進代間關係。</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kern="1200" dirty="0">
                          <a:solidFill>
                            <a:schemeClr val="tx1"/>
                          </a:solidFill>
                          <a:effectLst/>
                          <a:latin typeface="+mn-ea"/>
                          <a:ea typeface="+mn-ea"/>
                          <a:cs typeface="Times New Roman" panose="02020603050405020304" pitchFamily="18" charset="0"/>
                        </a:rPr>
                        <a:t>透過影片的欣賞與討論，討論科技對於長輩的影響，科技帶來家庭關係的轉變，討論不同世代的科技發展對家庭的影響。</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kern="1200" dirty="0">
                          <a:solidFill>
                            <a:schemeClr val="tx1"/>
                          </a:solidFill>
                          <a:effectLst/>
                          <a:latin typeface="+mn-ea"/>
                          <a:ea typeface="+mn-ea"/>
                          <a:cs typeface="Times New Roman" panose="02020603050405020304" pitchFamily="18" charset="0"/>
                        </a:rPr>
                        <a:t>國中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4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社會環境中的家庭</a:t>
            </a:r>
          </a:p>
        </p:txBody>
      </p:sp>
    </p:spTree>
    <p:extLst>
      <p:ext uri="{BB962C8B-B14F-4D97-AF65-F5344CB8AC3E}">
        <p14:creationId xmlns:p14="http://schemas.microsoft.com/office/powerpoint/2010/main" val="2167467261"/>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51906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363422">
                  <a:extLst>
                    <a:ext uri="{9D8B030D-6E8A-4147-A177-3AD203B41FA5}">
                      <a16:colId xmlns:a16="http://schemas.microsoft.com/office/drawing/2014/main" val="3531933967"/>
                    </a:ext>
                  </a:extLst>
                </a:gridCol>
                <a:gridCol w="3002457">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nSpc>
                          <a:spcPts val="2500"/>
                        </a:lnSpc>
                        <a:spcAft>
                          <a:spcPts val="0"/>
                        </a:spcAft>
                      </a:pPr>
                      <a:r>
                        <a:rPr lang="zh-TW" sz="2400" kern="1200" dirty="0" smtClean="0">
                          <a:solidFill>
                            <a:schemeClr val="tx1"/>
                          </a:solidFill>
                          <a:effectLst/>
                          <a:latin typeface="+mn-ea"/>
                          <a:ea typeface="+mn-ea"/>
                          <a:cs typeface="Times New Roman" panose="02020603050405020304" pitchFamily="18" charset="0"/>
                        </a:rPr>
                        <a:t>社會變遷</a:t>
                      </a:r>
                      <a:r>
                        <a:rPr lang="zh-TW" sz="2400" kern="1200" dirty="0">
                          <a:solidFill>
                            <a:schemeClr val="tx1"/>
                          </a:solidFill>
                          <a:effectLst/>
                          <a:latin typeface="+mn-ea"/>
                          <a:ea typeface="+mn-ea"/>
                          <a:cs typeface="Times New Roman" panose="02020603050405020304" pitchFamily="18" charset="0"/>
                        </a:rPr>
                        <a:t>與個人及家庭的關係</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a:solidFill>
                            <a:schemeClr val="tx1"/>
                          </a:solidFill>
                          <a:effectLst/>
                          <a:latin typeface="+mn-ea"/>
                          <a:ea typeface="+mn-ea"/>
                          <a:cs typeface="Times New Roman" panose="02020603050405020304" pitchFamily="18" charset="0"/>
                        </a:rPr>
                        <a:t>繪本</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dirty="0">
                          <a:solidFill>
                            <a:schemeClr val="tx1"/>
                          </a:solidFill>
                          <a:effectLst/>
                          <a:latin typeface="+mn-ea"/>
                          <a:ea typeface="+mn-ea"/>
                          <a:cs typeface="Times New Roman" panose="02020603050405020304" pitchFamily="18" charset="0"/>
                        </a:rPr>
                        <a:t>各種各樣的家：家庭大書</a:t>
                      </a:r>
                      <a:r>
                        <a:rPr lang="zh-TW" sz="2400" kern="1200" dirty="0" smtClean="0">
                          <a:solidFill>
                            <a:schemeClr val="tx1"/>
                          </a:solidFill>
                          <a:effectLst/>
                          <a:latin typeface="+mn-ea"/>
                          <a:ea typeface="+mn-ea"/>
                          <a:cs typeface="Times New Roman" panose="02020603050405020304" pitchFamily="18" charset="0"/>
                        </a:rPr>
                        <a:t>（</a:t>
                      </a:r>
                      <a:r>
                        <a:rPr lang="zh-TW" altLang="en-US" sz="2400" kern="1200" dirty="0" smtClean="0">
                          <a:solidFill>
                            <a:schemeClr val="tx1"/>
                          </a:solidFill>
                          <a:effectLst/>
                          <a:latin typeface="+mn-ea"/>
                          <a:ea typeface="+mn-ea"/>
                          <a:cs typeface="Times New Roman" panose="02020603050405020304" pitchFamily="18" charset="0"/>
                        </a:rPr>
                        <a:t>維京</a:t>
                      </a:r>
                      <a:r>
                        <a:rPr lang="zh-TW" sz="2400" kern="1200" dirty="0" smtClean="0">
                          <a:solidFill>
                            <a:schemeClr val="tx1"/>
                          </a:solidFill>
                          <a:effectLst/>
                          <a:latin typeface="+mn-ea"/>
                          <a:ea typeface="+mn-ea"/>
                          <a:cs typeface="Times New Roman" panose="02020603050405020304" pitchFamily="18" charset="0"/>
                        </a:rPr>
                        <a:t>，</a:t>
                      </a:r>
                      <a:r>
                        <a:rPr lang="en-US" sz="2400" kern="1200" dirty="0">
                          <a:solidFill>
                            <a:schemeClr val="tx1"/>
                          </a:solidFill>
                          <a:effectLst/>
                          <a:latin typeface="+mn-ea"/>
                          <a:ea typeface="+mn-ea"/>
                          <a:cs typeface="Times New Roman" panose="02020603050405020304" pitchFamily="18" charset="0"/>
                        </a:rPr>
                        <a:t>2012</a:t>
                      </a:r>
                      <a:r>
                        <a:rPr lang="zh-TW" sz="2400" kern="1200" dirty="0">
                          <a:solidFill>
                            <a:schemeClr val="tx1"/>
                          </a:solidFill>
                          <a:effectLst/>
                          <a:latin typeface="+mn-ea"/>
                          <a:ea typeface="+mn-ea"/>
                          <a:cs typeface="Times New Roman" panose="02020603050405020304" pitchFamily="18" charset="0"/>
                        </a:rPr>
                        <a:t>）</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0"/>
                        </a:spcAft>
                      </a:pPr>
                      <a:r>
                        <a:rPr lang="zh-TW" sz="2400" kern="1200">
                          <a:solidFill>
                            <a:schemeClr val="tx1"/>
                          </a:solidFill>
                          <a:effectLst/>
                          <a:latin typeface="+mn-ea"/>
                          <a:ea typeface="+mn-ea"/>
                          <a:cs typeface="Times New Roman" panose="02020603050405020304" pitchFamily="18" charset="0"/>
                        </a:rPr>
                        <a:t>「家」並非只有一種固定樣貌；其實「家」是有很多不同的組成或型態，每個家庭在不同時間會經歷各種轉變，但那都是我們的「家」。</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kern="1200" dirty="0">
                          <a:solidFill>
                            <a:schemeClr val="tx1"/>
                          </a:solidFill>
                          <a:effectLst/>
                          <a:latin typeface="+mn-ea"/>
                          <a:ea typeface="+mn-ea"/>
                          <a:cs typeface="Times New Roman" panose="02020603050405020304" pitchFamily="18" charset="0"/>
                        </a:rPr>
                        <a:t>透過繪本閱讀，帶領孩子認識各種不同型態家的樣貌，同時也讓孩子瞭解到社會變遷與時間轉變而有家庭型態的轉變。</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6200">
                        <a:spcAft>
                          <a:spcPts val="0"/>
                        </a:spcAft>
                      </a:pPr>
                      <a:r>
                        <a:rPr lang="zh-TW" sz="2400" kern="1200" dirty="0">
                          <a:solidFill>
                            <a:schemeClr val="tx1"/>
                          </a:solidFill>
                          <a:effectLst/>
                          <a:latin typeface="+mn-ea"/>
                          <a:ea typeface="+mn-ea"/>
                          <a:cs typeface="Times New Roman" panose="02020603050405020304" pitchFamily="18" charset="0"/>
                        </a:rPr>
                        <a:t>高中</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4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社會環境中的家庭</a:t>
            </a:r>
          </a:p>
        </p:txBody>
      </p:sp>
    </p:spTree>
    <p:extLst>
      <p:ext uri="{BB962C8B-B14F-4D97-AF65-F5344CB8AC3E}">
        <p14:creationId xmlns:p14="http://schemas.microsoft.com/office/powerpoint/2010/main" val="3764911069"/>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txBox="1">
            <a:spLocks/>
          </p:cNvSpPr>
          <p:nvPr/>
        </p:nvSpPr>
        <p:spPr bwMode="auto">
          <a:xfrm>
            <a:off x="-102822" y="-31998"/>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五、高級</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中等以下</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學校及幼兒園家庭教育教師手冊</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pic>
        <p:nvPicPr>
          <p:cNvPr id="2" name="圖片 1">
            <a:hlinkClick r:id="rId2" action="ppaction://hlinkfile"/>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692696"/>
            <a:ext cx="9144000" cy="6206981"/>
          </a:xfrm>
          <a:prstGeom prst="rect">
            <a:avLst/>
          </a:prstGeom>
        </p:spPr>
      </p:pic>
    </p:spTree>
    <p:extLst>
      <p:ext uri="{BB962C8B-B14F-4D97-AF65-F5344CB8AC3E}">
        <p14:creationId xmlns:p14="http://schemas.microsoft.com/office/powerpoint/2010/main" val="13626433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4281691536"/>
              </p:ext>
            </p:extLst>
          </p:nvPr>
        </p:nvGraphicFramePr>
        <p:xfrm>
          <a:off x="539552" y="1412776"/>
          <a:ext cx="8496945" cy="349642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677204">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自</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制</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與</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分</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擔</a:t>
                      </a:r>
                    </a:p>
                    <a:p>
                      <a:pPr>
                        <a:lnSpc>
                          <a:spcPts val="2500"/>
                        </a:lnSpc>
                        <a:spcAft>
                          <a:spcPts val="0"/>
                        </a:spcAft>
                      </a:pPr>
                      <a:endParaRPr lang="zh-TW" altLang="en-US" sz="2400" kern="1200" dirty="0" smtClean="0">
                        <a:solidFill>
                          <a:schemeClr val="tx1"/>
                        </a:solidFill>
                        <a:effectLst/>
                        <a:latin typeface="+mn-ea"/>
                        <a:ea typeface="+mn-ea"/>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000"/>
                        </a:lnSpc>
                        <a:spcAft>
                          <a:spcPts val="0"/>
                        </a:spcAft>
                      </a:pPr>
                      <a:r>
                        <a:rPr lang="zh-TW" altLang="en-US" sz="2400" b="0" kern="100" dirty="0" smtClean="0">
                          <a:effectLst/>
                          <a:latin typeface="+mn-ea"/>
                          <a:ea typeface="+mn-ea"/>
                          <a:cs typeface="Times New Roman" panose="02020603050405020304" pitchFamily="18" charset="0"/>
                        </a:rPr>
                        <a:t>繪本</a:t>
                      </a:r>
                      <a:endParaRPr lang="zh-TW" sz="2400" b="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b="0" kern="100" dirty="0">
                          <a:effectLst/>
                          <a:latin typeface="+mn-ea"/>
                          <a:ea typeface="+mn-ea"/>
                          <a:cs typeface="Times New Roman" panose="02020603050405020304" pitchFamily="18" charset="0"/>
                        </a:rPr>
                        <a:t>阿虎開竅了（信誼，</a:t>
                      </a:r>
                      <a:r>
                        <a:rPr lang="en-US" sz="2400" b="0" kern="100" dirty="0">
                          <a:effectLst/>
                          <a:latin typeface="+mn-ea"/>
                          <a:ea typeface="+mn-ea"/>
                          <a:cs typeface="Times New Roman" panose="02020603050405020304" pitchFamily="18" charset="0"/>
                        </a:rPr>
                        <a:t>1999</a:t>
                      </a:r>
                      <a:r>
                        <a:rPr lang="zh-TW" sz="2400" b="0" kern="100" dirty="0">
                          <a:effectLst/>
                          <a:latin typeface="+mn-ea"/>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b="0" kern="100" dirty="0">
                          <a:effectLst/>
                          <a:latin typeface="+mn-ea"/>
                          <a:ea typeface="+mn-ea"/>
                          <a:cs typeface="Times New Roman" panose="02020603050405020304" pitchFamily="18" charset="0"/>
                        </a:rPr>
                        <a:t>阿虎是個甚麼都做不好的孩子，爸爸很擔心，媽媽卻說，不要緊盯著他，總有一天阿虎會開竅的。果然，終於有一天，阿虎都會了</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b="0" kern="100" dirty="0">
                          <a:effectLst/>
                          <a:latin typeface="+mn-ea"/>
                          <a:ea typeface="+mn-ea"/>
                          <a:cs typeface="Times New Roman" panose="02020603050405020304" pitchFamily="18" charset="0"/>
                        </a:rPr>
                        <a:t>引導小孩對於成長有一個憧憬，預備自己學會</a:t>
                      </a:r>
                      <a:r>
                        <a:rPr lang="zh-TW" sz="2400" b="0" kern="100" dirty="0" smtClean="0">
                          <a:effectLst/>
                          <a:latin typeface="+mn-ea"/>
                          <a:ea typeface="+mn-ea"/>
                          <a:cs typeface="Times New Roman" panose="02020603050405020304" pitchFamily="18" charset="0"/>
                        </a:rPr>
                        <a:t>獨立</a:t>
                      </a:r>
                      <a:r>
                        <a:rPr lang="zh-TW" altLang="en-US" sz="2400" b="0" kern="100" dirty="0" smtClean="0">
                          <a:effectLst/>
                          <a:latin typeface="+mn-ea"/>
                          <a:ea typeface="+mn-ea"/>
                          <a:cs typeface="Times New Roman" panose="02020603050405020304" pitchFamily="18" charset="0"/>
                        </a:rPr>
                        <a:t>。</a:t>
                      </a:r>
                      <a:endParaRPr lang="zh-TW" sz="2400" b="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400" b="0" kern="100" dirty="0">
                          <a:effectLst/>
                          <a:latin typeface="+mn-ea"/>
                          <a:ea typeface="+mn-ea"/>
                          <a:cs typeface="Times New Roman" panose="02020603050405020304" pitchFamily="18" charset="0"/>
                        </a:rPr>
                        <a:t>幼兒園</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607352"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子女的角色與</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責任</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1213994504"/>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415618691"/>
              </p:ext>
            </p:extLst>
          </p:nvPr>
        </p:nvGraphicFramePr>
        <p:xfrm>
          <a:off x="539552" y="1412776"/>
          <a:ext cx="8496945" cy="4593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677204">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陪</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伴</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與</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溝</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通</a:t>
                      </a:r>
                    </a:p>
                    <a:p>
                      <a:pPr>
                        <a:lnSpc>
                          <a:spcPts val="2500"/>
                        </a:lnSpc>
                        <a:spcAft>
                          <a:spcPts val="0"/>
                        </a:spcAft>
                      </a:pPr>
                      <a:endParaRPr lang="zh-TW" altLang="en-US" sz="2400" kern="1200" dirty="0" smtClean="0">
                        <a:solidFill>
                          <a:schemeClr val="tx1"/>
                        </a:solidFill>
                        <a:effectLst/>
                        <a:latin typeface="+mn-ea"/>
                        <a:ea typeface="+mn-ea"/>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400" b="0" kern="100" dirty="0">
                          <a:solidFill>
                            <a:schemeClr val="dk1"/>
                          </a:solidFill>
                          <a:effectLst/>
                          <a:latin typeface="+mn-ea"/>
                          <a:ea typeface="+mn-ea"/>
                          <a:cs typeface="Times New Roman" panose="02020603050405020304" pitchFamily="18" charset="0"/>
                          <a:hlinkClick r:id="rId3"/>
                        </a:rPr>
                        <a:t>網站</a:t>
                      </a:r>
                      <a:endParaRPr lang="zh-TW" sz="2400" b="0" kern="100" dirty="0">
                        <a:solidFill>
                          <a:schemeClr val="dk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en-US" sz="2400" b="0" kern="100" dirty="0" err="1">
                          <a:solidFill>
                            <a:schemeClr val="dk1"/>
                          </a:solidFill>
                          <a:effectLst/>
                          <a:latin typeface="+mn-ea"/>
                          <a:ea typeface="+mn-ea"/>
                          <a:cs typeface="Times New Roman" panose="02020603050405020304" pitchFamily="18" charset="0"/>
                        </a:rPr>
                        <a:t>iMyfamily</a:t>
                      </a:r>
                      <a:r>
                        <a:rPr lang="en-US" sz="2400" b="0" kern="100" dirty="0">
                          <a:solidFill>
                            <a:schemeClr val="dk1"/>
                          </a:solidFill>
                          <a:effectLst/>
                          <a:latin typeface="+mn-ea"/>
                          <a:ea typeface="+mn-ea"/>
                          <a:cs typeface="Times New Roman" panose="02020603050405020304" pitchFamily="18" charset="0"/>
                        </a:rPr>
                        <a:t>/</a:t>
                      </a:r>
                      <a:r>
                        <a:rPr lang="zh-TW" sz="2400" b="0" kern="100" dirty="0">
                          <a:solidFill>
                            <a:schemeClr val="dk1"/>
                          </a:solidFill>
                          <a:effectLst/>
                          <a:latin typeface="+mn-ea"/>
                          <a:ea typeface="+mn-ea"/>
                          <a:cs typeface="Times New Roman" panose="02020603050405020304" pitchFamily="18" charset="0"/>
                        </a:rPr>
                        <a:t>家庭紀錄簿</a:t>
                      </a:r>
                      <a:r>
                        <a:rPr lang="en-US" sz="2400" b="0" kern="100" dirty="0">
                          <a:solidFill>
                            <a:schemeClr val="dk1"/>
                          </a:solidFill>
                          <a:effectLst/>
                          <a:latin typeface="+mn-ea"/>
                          <a:ea typeface="+mn-ea"/>
                          <a:cs typeface="Times New Roman" panose="02020603050405020304" pitchFamily="18" charset="0"/>
                        </a:rPr>
                        <a:t>/</a:t>
                      </a:r>
                      <a:r>
                        <a:rPr lang="zh-TW" sz="2400" b="0" kern="100" dirty="0">
                          <a:solidFill>
                            <a:schemeClr val="dk1"/>
                          </a:solidFill>
                          <a:effectLst/>
                          <a:latin typeface="+mn-ea"/>
                          <a:ea typeface="+mn-ea"/>
                          <a:cs typeface="Times New Roman" panose="02020603050405020304" pitchFamily="18" charset="0"/>
                        </a:rPr>
                        <a:t>家庭樹頁面（教育部，</a:t>
                      </a:r>
                      <a:r>
                        <a:rPr lang="en-US" sz="2400" b="0" kern="100" dirty="0">
                          <a:solidFill>
                            <a:schemeClr val="dk1"/>
                          </a:solidFill>
                          <a:effectLst/>
                          <a:latin typeface="+mn-ea"/>
                          <a:ea typeface="+mn-ea"/>
                          <a:cs typeface="Times New Roman" panose="02020603050405020304" pitchFamily="18" charset="0"/>
                        </a:rPr>
                        <a:t>2015</a:t>
                      </a:r>
                      <a:r>
                        <a:rPr lang="zh-TW" sz="2400" b="0" kern="100" dirty="0">
                          <a:solidFill>
                            <a:schemeClr val="dk1"/>
                          </a:solidFill>
                          <a:effectLst/>
                          <a:latin typeface="+mn-ea"/>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b="0" kern="100" dirty="0">
                          <a:solidFill>
                            <a:schemeClr val="dk1"/>
                          </a:solidFill>
                          <a:effectLst/>
                          <a:latin typeface="+mn-ea"/>
                          <a:ea typeface="+mn-ea"/>
                          <a:cs typeface="Times New Roman" panose="02020603050405020304" pitchFamily="18" charset="0"/>
                        </a:rPr>
                        <a:t>家庭猶如大樹，每個成員都代表一個豐盛的果實，家人之間的關心與互動，都是促成大樹成長茁壯的最佳養分。</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b="0" kern="100" dirty="0">
                          <a:solidFill>
                            <a:schemeClr val="dk1"/>
                          </a:solidFill>
                          <a:effectLst/>
                          <a:latin typeface="+mn-ea"/>
                          <a:ea typeface="+mn-ea"/>
                          <a:cs typeface="Times New Roman" panose="02020603050405020304" pitchFamily="18" charset="0"/>
                        </a:rPr>
                        <a:t>找出家人照片，在網站內選出理想要的樹，製作出屬於自家的家庭樹。</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400" b="0" kern="100" dirty="0">
                          <a:solidFill>
                            <a:schemeClr val="dk1"/>
                          </a:solidFill>
                          <a:effectLst/>
                          <a:latin typeface="+mn-ea"/>
                          <a:ea typeface="+mn-ea"/>
                          <a:cs typeface="Times New Roman" panose="02020603050405020304" pitchFamily="18" charset="0"/>
                        </a:rPr>
                        <a:t>國小中年級</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
        <p:nvSpPr>
          <p:cNvPr id="6" name="矩形 5"/>
          <p:cNvSpPr/>
          <p:nvPr/>
        </p:nvSpPr>
        <p:spPr>
          <a:xfrm>
            <a:off x="2411760" y="152898"/>
            <a:ext cx="4607352"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子女的角色與</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責任</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
        <p:nvSpPr>
          <p:cNvPr id="3" name="矩形 2"/>
          <p:cNvSpPr/>
          <p:nvPr/>
        </p:nvSpPr>
        <p:spPr>
          <a:xfrm>
            <a:off x="539552" y="6011996"/>
            <a:ext cx="6336704" cy="369332"/>
          </a:xfrm>
          <a:prstGeom prst="rect">
            <a:avLst/>
          </a:prstGeom>
        </p:spPr>
        <p:txBody>
          <a:bodyPr wrap="square">
            <a:spAutoFit/>
          </a:bodyPr>
          <a:lstStyle/>
          <a:p>
            <a:r>
              <a:rPr lang="en-US" altLang="zh-TW" dirty="0">
                <a:hlinkClick r:id="rId4"/>
              </a:rPr>
              <a:t>https://imyfamily.moe.edu.tw/tree/index.php/tree1</a:t>
            </a:r>
            <a:endParaRPr lang="zh-TW" altLang="en-US" dirty="0"/>
          </a:p>
        </p:txBody>
      </p:sp>
    </p:spTree>
    <p:extLst>
      <p:ext uri="{BB962C8B-B14F-4D97-AF65-F5344CB8AC3E}">
        <p14:creationId xmlns:p14="http://schemas.microsoft.com/office/powerpoint/2010/main" val="325843449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920385542"/>
              </p:ext>
            </p:extLst>
          </p:nvPr>
        </p:nvGraphicFramePr>
        <p:xfrm>
          <a:off x="539552" y="1412776"/>
          <a:ext cx="8496945" cy="4593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677204">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陪</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伴</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與</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溝</a:t>
                      </a:r>
                    </a:p>
                    <a:p>
                      <a:pPr>
                        <a:lnSpc>
                          <a:spcPts val="2500"/>
                        </a:lnSpc>
                        <a:spcAft>
                          <a:spcPts val="0"/>
                        </a:spcAft>
                      </a:pPr>
                      <a:r>
                        <a:rPr lang="zh-TW" altLang="en-US" sz="2400" kern="1200" dirty="0" smtClean="0">
                          <a:solidFill>
                            <a:schemeClr val="tx1"/>
                          </a:solidFill>
                          <a:effectLst/>
                          <a:latin typeface="+mn-ea"/>
                          <a:ea typeface="+mn-ea"/>
                          <a:cs typeface="Times New Roman" panose="02020603050405020304" pitchFamily="18" charset="0"/>
                        </a:rPr>
                        <a:t>通</a:t>
                      </a:r>
                    </a:p>
                    <a:p>
                      <a:pPr>
                        <a:lnSpc>
                          <a:spcPts val="2500"/>
                        </a:lnSpc>
                        <a:spcAft>
                          <a:spcPts val="0"/>
                        </a:spcAft>
                      </a:pPr>
                      <a:endParaRPr lang="zh-TW" altLang="en-US" sz="2400" kern="1200" dirty="0" smtClean="0">
                        <a:solidFill>
                          <a:schemeClr val="tx1"/>
                        </a:solidFill>
                        <a:effectLst/>
                        <a:latin typeface="+mn-ea"/>
                        <a:ea typeface="+mn-ea"/>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400" kern="100" dirty="0">
                          <a:effectLst/>
                          <a:latin typeface="+mj-ea"/>
                          <a:ea typeface="+mj-ea"/>
                          <a:cs typeface="Times New Roman" panose="02020603050405020304" pitchFamily="18" charset="0"/>
                        </a:rPr>
                        <a:t>網站</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en-US" sz="2400" kern="100" dirty="0" err="1">
                          <a:effectLst/>
                          <a:latin typeface="+mj-ea"/>
                          <a:ea typeface="+mj-ea"/>
                          <a:cs typeface="Times New Roman" panose="02020603050405020304" pitchFamily="18" charset="0"/>
                        </a:rPr>
                        <a:t>iMyfamily</a:t>
                      </a:r>
                      <a:endParaRPr lang="zh-TW" sz="2400" kern="100" dirty="0">
                        <a:effectLst/>
                        <a:latin typeface="+mj-ea"/>
                        <a:ea typeface="+mj-ea"/>
                        <a:cs typeface="Times New Roman" panose="02020603050405020304" pitchFamily="18" charset="0"/>
                      </a:endParaRPr>
                    </a:p>
                    <a:p>
                      <a:pPr algn="just">
                        <a:lnSpc>
                          <a:spcPct val="100000"/>
                        </a:lnSpc>
                        <a:spcAft>
                          <a:spcPts val="0"/>
                        </a:spcAft>
                      </a:pPr>
                      <a:r>
                        <a:rPr lang="en-US" sz="2400" kern="100" dirty="0">
                          <a:effectLst/>
                          <a:latin typeface="+mj-ea"/>
                          <a:ea typeface="+mj-ea"/>
                          <a:cs typeface="Times New Roman" panose="02020603050405020304" pitchFamily="18" charset="0"/>
                        </a:rPr>
                        <a:t>/</a:t>
                      </a:r>
                      <a:r>
                        <a:rPr lang="zh-TW" sz="2400" kern="100" dirty="0">
                          <a:effectLst/>
                          <a:latin typeface="+mj-ea"/>
                          <a:ea typeface="+mj-ea"/>
                          <a:cs typeface="Times New Roman" panose="02020603050405020304" pitchFamily="18" charset="0"/>
                        </a:rPr>
                        <a:t>家庭紀錄簿</a:t>
                      </a:r>
                      <a:r>
                        <a:rPr lang="en-US" sz="2400" kern="100" dirty="0">
                          <a:effectLst/>
                          <a:latin typeface="+mj-ea"/>
                          <a:ea typeface="+mj-ea"/>
                          <a:cs typeface="Times New Roman" panose="02020603050405020304" pitchFamily="18" charset="0"/>
                        </a:rPr>
                        <a:t>/</a:t>
                      </a:r>
                      <a:r>
                        <a:rPr lang="zh-TW" sz="2400" kern="100" dirty="0">
                          <a:effectLst/>
                          <a:latin typeface="+mj-ea"/>
                          <a:ea typeface="+mj-ea"/>
                          <a:cs typeface="Times New Roman" panose="02020603050405020304" pitchFamily="18" charset="0"/>
                        </a:rPr>
                        <a:t>美好時光</a:t>
                      </a:r>
                      <a:r>
                        <a:rPr lang="zh-TW" sz="2400" kern="100" dirty="0">
                          <a:solidFill>
                            <a:srgbClr val="000000"/>
                          </a:solidFill>
                          <a:effectLst/>
                          <a:latin typeface="+mj-ea"/>
                          <a:ea typeface="+mj-ea"/>
                          <a:cs typeface="Times New Roman" panose="02020603050405020304" pitchFamily="18" charset="0"/>
                        </a:rPr>
                        <a:t>（教育部，</a:t>
                      </a:r>
                      <a:r>
                        <a:rPr lang="en-US" sz="2400" kern="100" dirty="0">
                          <a:solidFill>
                            <a:srgbClr val="000000"/>
                          </a:solidFill>
                          <a:effectLst/>
                          <a:latin typeface="+mj-ea"/>
                          <a:ea typeface="+mj-ea"/>
                          <a:cs typeface="Times New Roman" panose="02020603050405020304" pitchFamily="18" charset="0"/>
                        </a:rPr>
                        <a:t>2015</a:t>
                      </a:r>
                      <a:r>
                        <a:rPr lang="zh-TW" sz="2400" kern="100" dirty="0">
                          <a:solidFill>
                            <a:srgbClr val="000000"/>
                          </a:solidFill>
                          <a:effectLst/>
                          <a:latin typeface="+mj-ea"/>
                          <a:ea typeface="+mj-ea"/>
                          <a:cs typeface="Times New Roman" panose="02020603050405020304" pitchFamily="18" charset="0"/>
                        </a:rPr>
                        <a:t>）</a:t>
                      </a:r>
                      <a:endParaRPr lang="zh-TW" sz="240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kern="100" dirty="0">
                          <a:effectLst/>
                          <a:latin typeface="+mj-ea"/>
                          <a:ea typeface="+mj-ea"/>
                          <a:cs typeface="Times New Roman" panose="02020603050405020304" pitchFamily="18" charset="0"/>
                        </a:rPr>
                        <a:t>生活中，無論刻意或不經意拍下的家庭照片，都讓當下的時光被永恆珍藏。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kern="100" dirty="0">
                          <a:effectLst/>
                          <a:latin typeface="+mj-ea"/>
                          <a:ea typeface="+mj-ea"/>
                          <a:cs typeface="Times New Roman" panose="02020603050405020304" pitchFamily="18" charset="0"/>
                        </a:rPr>
                        <a:t>找出家人照片，上傳家中的照片，透過動態播放，串起生活中的重要時刻</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400" kern="0" dirty="0">
                          <a:effectLst/>
                          <a:latin typeface="+mj-ea"/>
                          <a:ea typeface="+mj-ea"/>
                          <a:cs typeface="Times New Roman" panose="02020603050405020304" pitchFamily="18" charset="0"/>
                        </a:rPr>
                        <a:t>國小高年級</a:t>
                      </a:r>
                      <a:endParaRPr lang="zh-TW" sz="2400" kern="100" dirty="0">
                        <a:effectLst/>
                        <a:latin typeface="+mj-ea"/>
                        <a:ea typeface="+mj-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607352"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子女的角色與</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責任</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1080371734"/>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4270506628"/>
              </p:ext>
            </p:extLst>
          </p:nvPr>
        </p:nvGraphicFramePr>
        <p:xfrm>
          <a:off x="539552" y="1412776"/>
          <a:ext cx="8496945" cy="386218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677204">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自</a:t>
                      </a:r>
                    </a:p>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制</a:t>
                      </a:r>
                    </a:p>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與</a:t>
                      </a:r>
                    </a:p>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分</a:t>
                      </a:r>
                    </a:p>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擔</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影片</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kern="100" dirty="0">
                          <a:solidFill>
                            <a:schemeClr val="tx1"/>
                          </a:solidFill>
                          <a:effectLst/>
                          <a:latin typeface="+mn-ea"/>
                          <a:ea typeface="+mn-ea"/>
                          <a:cs typeface="Times New Roman" panose="02020603050405020304" pitchFamily="18" charset="0"/>
                        </a:rPr>
                        <a:t>有你真好（春暉國際，</a:t>
                      </a:r>
                      <a:r>
                        <a:rPr lang="en-US" sz="2400" kern="100" dirty="0">
                          <a:solidFill>
                            <a:schemeClr val="tx1"/>
                          </a:solidFill>
                          <a:effectLst/>
                          <a:latin typeface="+mn-ea"/>
                          <a:ea typeface="+mn-ea"/>
                          <a:cs typeface="Times New Roman" panose="02020603050405020304" pitchFamily="18" charset="0"/>
                        </a:rPr>
                        <a:t>2002</a:t>
                      </a:r>
                      <a:r>
                        <a:rPr lang="zh-TW" sz="2400" kern="100" dirty="0">
                          <a:solidFill>
                            <a:schemeClr val="tx1"/>
                          </a:solidFill>
                          <a:effectLst/>
                          <a:latin typeface="+mn-ea"/>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kern="100" dirty="0">
                          <a:solidFill>
                            <a:schemeClr val="tx1"/>
                          </a:solidFill>
                          <a:effectLst/>
                          <a:latin typeface="+mn-ea"/>
                          <a:ea typeface="+mn-ea"/>
                          <a:cs typeface="Times New Roman" panose="02020603050405020304" pitchFamily="18" charset="0"/>
                        </a:rPr>
                        <a:t>講述小外孫相宇從剛開始瞧不起又窮又啞的外婆，到逐漸被外婆無私偉大的愛感動的濃濃親情故事。如何讓一個孩子獨立學會關愛別人的</a:t>
                      </a:r>
                      <a:r>
                        <a:rPr lang="zh-TW" sz="2400" kern="100" dirty="0" smtClean="0">
                          <a:solidFill>
                            <a:schemeClr val="tx1"/>
                          </a:solidFill>
                          <a:effectLst/>
                          <a:latin typeface="+mn-ea"/>
                          <a:ea typeface="+mn-ea"/>
                          <a:cs typeface="Times New Roman" panose="02020603050405020304" pitchFamily="18" charset="0"/>
                        </a:rPr>
                        <a:t>過程</a:t>
                      </a:r>
                      <a:r>
                        <a:rPr lang="zh-TW" altLang="en-US" sz="2400" kern="100" dirty="0" smtClean="0">
                          <a:solidFill>
                            <a:schemeClr val="tx1"/>
                          </a:solidFill>
                          <a:effectLst/>
                          <a:latin typeface="+mn-ea"/>
                          <a:ea typeface="+mn-ea"/>
                          <a:cs typeface="Times New Roman" panose="02020603050405020304" pitchFamily="18" charset="0"/>
                        </a:rPr>
                        <a:t>。</a:t>
                      </a:r>
                      <a:endParaRPr lang="zh-TW" sz="2400" kern="100" dirty="0">
                        <a:solidFill>
                          <a:schemeClr val="tx1"/>
                        </a:solidFill>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kern="100" dirty="0">
                          <a:solidFill>
                            <a:schemeClr val="tx1"/>
                          </a:solidFill>
                          <a:effectLst/>
                          <a:latin typeface="+mn-ea"/>
                          <a:ea typeface="+mn-ea"/>
                          <a:cs typeface="Times New Roman" panose="02020603050405020304" pitchFamily="18" charset="0"/>
                        </a:rPr>
                        <a:t>引導學生思考如何在家人之間付出關心建立關係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400" kern="0" dirty="0">
                          <a:solidFill>
                            <a:schemeClr val="tx1"/>
                          </a:solidFill>
                          <a:effectLst/>
                          <a:latin typeface="+mn-ea"/>
                          <a:ea typeface="+mn-ea"/>
                          <a:cs typeface="Times New Roman" panose="02020603050405020304" pitchFamily="18" charset="0"/>
                        </a:rPr>
                        <a:t>國中</a:t>
                      </a:r>
                      <a:endParaRPr lang="zh-TW" sz="24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607352"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子女的角色與</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責任</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2142465484"/>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796246302"/>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677204">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文</a:t>
                      </a:r>
                    </a:p>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化</a:t>
                      </a:r>
                    </a:p>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反</a:t>
                      </a:r>
                    </a:p>
                    <a:p>
                      <a:pPr algn="ctr">
                        <a:lnSpc>
                          <a:spcPct val="100000"/>
                        </a:lnSpc>
                        <a:spcAft>
                          <a:spcPts val="0"/>
                        </a:spcAft>
                      </a:pPr>
                      <a:r>
                        <a:rPr lang="zh-TW" sz="2400" kern="100" dirty="0">
                          <a:solidFill>
                            <a:schemeClr val="tx1"/>
                          </a:solidFill>
                          <a:effectLst/>
                          <a:latin typeface="+mn-ea"/>
                          <a:ea typeface="+mn-ea"/>
                          <a:cs typeface="Times New Roman" panose="02020603050405020304" pitchFamily="18" charset="0"/>
                        </a:rPr>
                        <a:t>哺</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400" kern="100" dirty="0">
                          <a:effectLst/>
                          <a:latin typeface="+mn-ea"/>
                          <a:ea typeface="+mn-ea"/>
                          <a:cs typeface="Times New Roman" panose="02020603050405020304" pitchFamily="18" charset="0"/>
                        </a:rPr>
                        <a:t>桌遊</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kern="100" dirty="0">
                          <a:effectLst/>
                          <a:latin typeface="+mn-ea"/>
                          <a:ea typeface="+mn-ea"/>
                          <a:cs typeface="Times New Roman" panose="02020603050405020304" pitchFamily="18" charset="0"/>
                        </a:rPr>
                        <a:t>矮人礦坑（</a:t>
                      </a:r>
                      <a:r>
                        <a:rPr lang="en-US" sz="2400" kern="100" dirty="0">
                          <a:effectLst/>
                          <a:latin typeface="+mn-ea"/>
                          <a:ea typeface="+mn-ea"/>
                          <a:cs typeface="Times New Roman" panose="02020603050405020304" pitchFamily="18" charset="0"/>
                        </a:rPr>
                        <a:t>Z-Man Games</a:t>
                      </a:r>
                      <a:r>
                        <a:rPr lang="zh-TW" sz="2400" kern="100" dirty="0">
                          <a:effectLst/>
                          <a:latin typeface="+mn-ea"/>
                          <a:ea typeface="+mn-ea"/>
                          <a:cs typeface="Times New Roman" panose="02020603050405020304" pitchFamily="18" charset="0"/>
                        </a:rPr>
                        <a:t>，</a:t>
                      </a:r>
                      <a:r>
                        <a:rPr lang="en-US" sz="2400" kern="100" dirty="0">
                          <a:effectLst/>
                          <a:latin typeface="+mn-ea"/>
                          <a:ea typeface="+mn-ea"/>
                          <a:cs typeface="Times New Roman" panose="02020603050405020304" pitchFamily="18" charset="0"/>
                        </a:rPr>
                        <a:t>2004</a:t>
                      </a:r>
                      <a:r>
                        <a:rPr lang="zh-TW" sz="2400" kern="100" dirty="0">
                          <a:effectLst/>
                          <a:latin typeface="+mn-ea"/>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kern="100" dirty="0">
                          <a:effectLst/>
                          <a:latin typeface="+mn-ea"/>
                          <a:ea typeface="+mn-ea"/>
                          <a:cs typeface="Times New Roman" panose="02020603050405020304" pitchFamily="18" charset="0"/>
                        </a:rPr>
                        <a:t>透過矮人挖礦的遊戲，增進家人間的互動與趣味；增建家人情感。</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400" kern="100" dirty="0">
                          <a:effectLst/>
                          <a:latin typeface="+mn-ea"/>
                          <a:ea typeface="+mn-ea"/>
                          <a:cs typeface="Times New Roman" panose="02020603050405020304" pitchFamily="18" charset="0"/>
                        </a:rPr>
                        <a:t>引導學生在玩桌遊的過程中，教導家人遊戲規則，由其中引發趣味；遊戲結束後問問家人的感受。</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400" kern="100" dirty="0">
                          <a:effectLst/>
                          <a:latin typeface="+mn-ea"/>
                          <a:ea typeface="+mn-ea"/>
                          <a:cs typeface="Times New Roman" panose="02020603050405020304" pitchFamily="18" charset="0"/>
                        </a:rPr>
                        <a:t>國中</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607352"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子女的角色與</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責任</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Tree>
    <p:extLst>
      <p:ext uri="{BB962C8B-B14F-4D97-AF65-F5344CB8AC3E}">
        <p14:creationId xmlns:p14="http://schemas.microsoft.com/office/powerpoint/2010/main" val="116070350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
        <p:nvSpPr>
          <p:cNvPr id="5" name="矩形 4"/>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家庭的意義與內涵</a:t>
            </a:r>
          </a:p>
        </p:txBody>
      </p:sp>
      <p:graphicFrame>
        <p:nvGraphicFramePr>
          <p:cNvPr id="2" name="表格 1"/>
          <p:cNvGraphicFramePr>
            <a:graphicFrameLocks noGrp="1"/>
          </p:cNvGraphicFramePr>
          <p:nvPr>
            <p:extLst/>
          </p:nvPr>
        </p:nvGraphicFramePr>
        <p:xfrm>
          <a:off x="773264" y="1412776"/>
          <a:ext cx="8263233" cy="46228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ts val="2800"/>
                        </a:lnSpc>
                        <a:spcAft>
                          <a:spcPts val="0"/>
                        </a:spcAft>
                      </a:pPr>
                      <a:r>
                        <a:rPr lang="zh-TW" sz="2400" dirty="0">
                          <a:solidFill>
                            <a:schemeClr val="tx1"/>
                          </a:solidFill>
                          <a:effectLst/>
                        </a:rPr>
                        <a:t>家的意義</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2800"/>
                        </a:lnSpc>
                        <a:spcAft>
                          <a:spcPts val="0"/>
                        </a:spcAft>
                      </a:pPr>
                      <a:r>
                        <a:rPr lang="zh-TW" sz="2400" dirty="0">
                          <a:solidFill>
                            <a:schemeClr val="tx1"/>
                          </a:solidFill>
                          <a:effectLst/>
                        </a:rPr>
                        <a:t>繪本</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altLang="en-US" sz="2400" dirty="0" smtClean="0">
                          <a:solidFill>
                            <a:schemeClr val="tx1"/>
                          </a:solidFill>
                          <a:effectLst/>
                        </a:rPr>
                        <a:t>我的家人（上人，</a:t>
                      </a:r>
                      <a:r>
                        <a:rPr lang="en-US" altLang="zh-TW" sz="2400" dirty="0" smtClean="0">
                          <a:solidFill>
                            <a:schemeClr val="tx1"/>
                          </a:solidFill>
                          <a:effectLst/>
                        </a:rPr>
                        <a:t>2016</a:t>
                      </a:r>
                      <a:r>
                        <a:rPr lang="zh-TW" altLang="en-US" sz="2400" dirty="0" smtClean="0">
                          <a:solidFill>
                            <a:schemeClr val="tx1"/>
                          </a:solidFill>
                          <a:effectLst/>
                        </a:rPr>
                        <a:t>）</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altLang="en-US" sz="2400" dirty="0" smtClean="0">
                          <a:solidFill>
                            <a:schemeClr val="tx1"/>
                          </a:solidFill>
                          <a:effectLst/>
                        </a:rPr>
                        <a:t>操作書，小手推一推，說一說家庭成員的稱謂，瞭解家族親戚的關係。</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chemeClr val="tx1"/>
                          </a:solidFill>
                          <a:effectLst/>
                        </a:rPr>
                        <a:t>教師引導幼兒使用操作書，藉由推一推、說一說的操作，分享家庭成員的稱謂。教師示範分享，引導幼兒進行生活經驗敘說。延伸學習活動：以家人的相片貼出幼兒的「家庭樹」。</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幼兒園</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Tree>
    <p:extLst>
      <p:ext uri="{BB962C8B-B14F-4D97-AF65-F5344CB8AC3E}">
        <p14:creationId xmlns:p14="http://schemas.microsoft.com/office/powerpoint/2010/main" val="202198469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637645015"/>
              </p:ext>
            </p:extLst>
          </p:nvPr>
        </p:nvGraphicFramePr>
        <p:xfrm>
          <a:off x="539552" y="1412776"/>
          <a:ext cx="8496945" cy="422794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677204">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中</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角</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色</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互</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動</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倫</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理</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3117850" algn="l"/>
                        </a:tabLst>
                      </a:pPr>
                      <a:r>
                        <a:rPr lang="zh-TW" sz="2400" kern="100">
                          <a:effectLst/>
                          <a:latin typeface="Times New Roman" panose="02020603050405020304" pitchFamily="18" charset="0"/>
                          <a:ea typeface="+mn-ea"/>
                          <a:cs typeface="Times New Roman" panose="02020603050405020304" pitchFamily="18" charset="0"/>
                        </a:rPr>
                        <a:t>繪</a:t>
                      </a:r>
                    </a:p>
                    <a:p>
                      <a:pPr algn="ctr">
                        <a:lnSpc>
                          <a:spcPct val="100000"/>
                        </a:lnSpc>
                        <a:spcAft>
                          <a:spcPts val="0"/>
                        </a:spcAft>
                        <a:tabLst>
                          <a:tab pos="3117850" algn="l"/>
                        </a:tabLst>
                      </a:pPr>
                      <a:r>
                        <a:rPr lang="zh-TW" sz="2400" kern="100">
                          <a:effectLst/>
                          <a:latin typeface="Times New Roman" panose="02020603050405020304" pitchFamily="18" charset="0"/>
                          <a:ea typeface="+mn-ea"/>
                          <a:cs typeface="Times New Roman" panose="02020603050405020304" pitchFamily="18" charset="0"/>
                        </a:rPr>
                        <a:t>本</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tabLst>
                          <a:tab pos="3117850" algn="l"/>
                        </a:tabLst>
                      </a:pPr>
                      <a:r>
                        <a:rPr lang="zh-TW" sz="2400" kern="100">
                          <a:effectLst/>
                          <a:latin typeface="Times New Roman" panose="02020603050405020304" pitchFamily="18" charset="0"/>
                          <a:ea typeface="+mn-ea"/>
                          <a:cs typeface="Times New Roman" panose="02020603050405020304" pitchFamily="18" charset="0"/>
                        </a:rPr>
                        <a:t>朱家故事（漢聲，</a:t>
                      </a:r>
                      <a:r>
                        <a:rPr lang="en-US" sz="2400" kern="100">
                          <a:effectLst/>
                          <a:latin typeface="Times New Roman" panose="02020603050405020304" pitchFamily="18" charset="0"/>
                          <a:ea typeface="+mn-ea"/>
                          <a:cs typeface="Times New Roman" panose="02020603050405020304" pitchFamily="18" charset="0"/>
                        </a:rPr>
                        <a:t>2010</a:t>
                      </a:r>
                      <a:r>
                        <a:rPr lang="zh-TW" sz="2400" kern="100">
                          <a:effectLst/>
                          <a:latin typeface="Times New Roman" panose="02020603050405020304" pitchFamily="18" charset="0"/>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tabLst>
                          <a:tab pos="3117850" algn="l"/>
                        </a:tabLst>
                      </a:pPr>
                      <a:r>
                        <a:rPr lang="zh-TW" sz="2400" kern="100">
                          <a:effectLst/>
                          <a:latin typeface="Times New Roman" panose="02020603050405020304" pitchFamily="18" charset="0"/>
                          <a:ea typeface="+mn-ea"/>
                          <a:cs typeface="Times New Roman" panose="02020603050405020304" pitchFamily="18" charset="0"/>
                        </a:rPr>
                        <a:t>朱先生跟兒子們非常依賴朱太太，只見朱太太每天忙得精疲力竭，其他人都不幫忙。有一天，朱太太留下字條後離家出走了……</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tabLst>
                          <a:tab pos="3117850" algn="l"/>
                        </a:tabLst>
                      </a:pPr>
                      <a:r>
                        <a:rPr lang="zh-TW" sz="2400" kern="100">
                          <a:effectLst/>
                          <a:latin typeface="Times New Roman" panose="02020603050405020304" pitchFamily="18" charset="0"/>
                          <a:ea typeface="+mn-ea"/>
                          <a:cs typeface="Times New Roman" panose="02020603050405020304" pitchFamily="18" charset="0"/>
                        </a:rPr>
                        <a:t>老師與學生討論在生活中參與家務的方式與優點，並思考若家人沒有負起責任時，家庭會遇到的狀況。</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國</a:t>
                      </a:r>
                    </a:p>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小</a:t>
                      </a:r>
                    </a:p>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低</a:t>
                      </a:r>
                    </a:p>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年</a:t>
                      </a:r>
                    </a:p>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級</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192447"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家庭中的角色與互動</a:t>
            </a:r>
          </a:p>
        </p:txBody>
      </p:sp>
    </p:spTree>
    <p:extLst>
      <p:ext uri="{BB962C8B-B14F-4D97-AF65-F5344CB8AC3E}">
        <p14:creationId xmlns:p14="http://schemas.microsoft.com/office/powerpoint/2010/main" val="2628322715"/>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4113586696"/>
              </p:ext>
            </p:extLst>
          </p:nvPr>
        </p:nvGraphicFramePr>
        <p:xfrm>
          <a:off x="539552" y="1412776"/>
          <a:ext cx="8496945" cy="422794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677204">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中</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角</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色</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互</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動</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倫</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理</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3117850" algn="l"/>
                        </a:tabLst>
                      </a:pPr>
                      <a:r>
                        <a:rPr lang="zh-TW" sz="2400" kern="100">
                          <a:effectLst/>
                          <a:latin typeface="+mn-ea"/>
                          <a:ea typeface="+mn-ea"/>
                          <a:cs typeface="Times New Roman" panose="02020603050405020304" pitchFamily="18" charset="0"/>
                        </a:rPr>
                        <a:t>影</a:t>
                      </a:r>
                    </a:p>
                    <a:p>
                      <a:pPr algn="ctr">
                        <a:lnSpc>
                          <a:spcPct val="100000"/>
                        </a:lnSpc>
                        <a:spcAft>
                          <a:spcPts val="0"/>
                        </a:spcAft>
                        <a:tabLst>
                          <a:tab pos="3117850" algn="l"/>
                        </a:tabLst>
                      </a:pPr>
                      <a:r>
                        <a:rPr lang="zh-TW" sz="2400" kern="100">
                          <a:effectLst/>
                          <a:latin typeface="+mn-ea"/>
                          <a:ea typeface="+mn-ea"/>
                          <a:cs typeface="Times New Roman" panose="02020603050405020304" pitchFamily="18" charset="0"/>
                        </a:rPr>
                        <a:t>片</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tabLst>
                          <a:tab pos="3117850" algn="l"/>
                        </a:tabLst>
                      </a:pPr>
                      <a:r>
                        <a:rPr lang="zh-TW" sz="2400" kern="100" dirty="0">
                          <a:effectLst/>
                          <a:latin typeface="+mn-ea"/>
                          <a:ea typeface="+mn-ea"/>
                          <a:cs typeface="Times New Roman" panose="02020603050405020304" pitchFamily="18" charset="0"/>
                        </a:rPr>
                        <a:t>長不大的弟弟（全國電子，</a:t>
                      </a:r>
                      <a:r>
                        <a:rPr lang="en-US" sz="2400" kern="100" dirty="0">
                          <a:effectLst/>
                          <a:latin typeface="+mn-ea"/>
                          <a:ea typeface="+mn-ea"/>
                          <a:cs typeface="Times New Roman" panose="02020603050405020304" pitchFamily="18" charset="0"/>
                        </a:rPr>
                        <a:t>2017</a:t>
                      </a:r>
                      <a:r>
                        <a:rPr lang="zh-TW" sz="2400" kern="100" dirty="0">
                          <a:effectLst/>
                          <a:latin typeface="+mn-ea"/>
                          <a:ea typeface="+mn-ea"/>
                          <a:cs typeface="Times New Roman" panose="02020603050405020304" pitchFamily="18" charset="0"/>
                        </a:rPr>
                        <a:t>）</a:t>
                      </a:r>
                    </a:p>
                    <a:p>
                      <a:pPr algn="just">
                        <a:lnSpc>
                          <a:spcPct val="100000"/>
                        </a:lnSpc>
                        <a:spcAft>
                          <a:spcPts val="0"/>
                        </a:spcAft>
                        <a:tabLst>
                          <a:tab pos="3117850" algn="l"/>
                        </a:tabLst>
                      </a:pPr>
                      <a:r>
                        <a:rPr lang="en-US" sz="2400" kern="100" dirty="0">
                          <a:effectLst/>
                          <a:latin typeface="+mn-ea"/>
                          <a:ea typeface="+mn-ea"/>
                          <a:cs typeface="Times New Roman" panose="02020603050405020304" pitchFamily="18" charset="0"/>
                        </a:rPr>
                        <a:t> </a:t>
                      </a:r>
                      <a:endParaRPr lang="zh-TW" sz="24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tabLst>
                          <a:tab pos="3117850" algn="l"/>
                        </a:tabLst>
                      </a:pPr>
                      <a:r>
                        <a:rPr lang="zh-TW" sz="2400" kern="100">
                          <a:effectLst/>
                          <a:latin typeface="+mn-ea"/>
                          <a:ea typeface="+mn-ea"/>
                          <a:cs typeface="Times New Roman" panose="02020603050405020304" pitchFamily="18" charset="0"/>
                        </a:rPr>
                        <a:t>姐姐因爸媽工作忙碌，常替代父母照顧弟弟，一路包容著任性的弟弟，但姊弟倆好像沒有因此更親近，直到姐姐因外派須離開臺灣</a:t>
                      </a:r>
                      <a:r>
                        <a:rPr lang="en-US" sz="2400" kern="100">
                          <a:effectLst/>
                          <a:latin typeface="+mn-ea"/>
                          <a:ea typeface="+mn-ea"/>
                          <a:cs typeface="Times New Roman" panose="02020603050405020304" pitchFamily="18" charset="0"/>
                        </a:rPr>
                        <a:t>……</a:t>
                      </a:r>
                      <a:endParaRPr lang="zh-TW" sz="2400" kern="1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tabLst>
                          <a:tab pos="3117850" algn="l"/>
                        </a:tabLst>
                      </a:pPr>
                      <a:r>
                        <a:rPr lang="zh-TW" sz="2400" kern="100" dirty="0">
                          <a:effectLst/>
                          <a:latin typeface="+mn-ea"/>
                          <a:ea typeface="+mn-ea"/>
                          <a:cs typeface="Times New Roman" panose="02020603050405020304" pitchFamily="18" charset="0"/>
                        </a:rPr>
                        <a:t>老師帶領學生討論合宜的手足互動倫理與實踐家庭責任的方式。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3117850" algn="l"/>
                        </a:tabLst>
                      </a:pPr>
                      <a:r>
                        <a:rPr lang="zh-TW" sz="2400" kern="100" dirty="0">
                          <a:effectLst/>
                          <a:latin typeface="+mn-ea"/>
                          <a:ea typeface="+mn-ea"/>
                          <a:cs typeface="Times New Roman" panose="02020603050405020304" pitchFamily="18" charset="0"/>
                        </a:rPr>
                        <a:t>國</a:t>
                      </a:r>
                    </a:p>
                    <a:p>
                      <a:pPr algn="ctr">
                        <a:lnSpc>
                          <a:spcPct val="100000"/>
                        </a:lnSpc>
                        <a:spcAft>
                          <a:spcPts val="0"/>
                        </a:spcAft>
                        <a:tabLst>
                          <a:tab pos="3117850" algn="l"/>
                        </a:tabLst>
                      </a:pPr>
                      <a:r>
                        <a:rPr lang="zh-TW" sz="2400" kern="100" dirty="0">
                          <a:effectLst/>
                          <a:latin typeface="+mn-ea"/>
                          <a:ea typeface="+mn-ea"/>
                          <a:cs typeface="Times New Roman" panose="02020603050405020304" pitchFamily="18" charset="0"/>
                        </a:rPr>
                        <a:t>小</a:t>
                      </a:r>
                    </a:p>
                    <a:p>
                      <a:pPr algn="ctr">
                        <a:lnSpc>
                          <a:spcPct val="100000"/>
                        </a:lnSpc>
                        <a:spcAft>
                          <a:spcPts val="0"/>
                        </a:spcAft>
                        <a:tabLst>
                          <a:tab pos="3117850" algn="l"/>
                        </a:tabLst>
                      </a:pPr>
                      <a:r>
                        <a:rPr lang="zh-TW" sz="2400" kern="100" dirty="0">
                          <a:effectLst/>
                          <a:latin typeface="+mn-ea"/>
                          <a:ea typeface="+mn-ea"/>
                          <a:cs typeface="Times New Roman" panose="02020603050405020304" pitchFamily="18" charset="0"/>
                        </a:rPr>
                        <a:t>低</a:t>
                      </a:r>
                    </a:p>
                    <a:p>
                      <a:pPr algn="ctr">
                        <a:lnSpc>
                          <a:spcPct val="100000"/>
                        </a:lnSpc>
                        <a:spcAft>
                          <a:spcPts val="0"/>
                        </a:spcAft>
                        <a:tabLst>
                          <a:tab pos="3117850" algn="l"/>
                        </a:tabLst>
                      </a:pPr>
                      <a:r>
                        <a:rPr lang="zh-TW" sz="2400" kern="100" dirty="0">
                          <a:effectLst/>
                          <a:latin typeface="+mn-ea"/>
                          <a:ea typeface="+mn-ea"/>
                          <a:cs typeface="Times New Roman" panose="02020603050405020304" pitchFamily="18" charset="0"/>
                        </a:rPr>
                        <a:t>年</a:t>
                      </a:r>
                    </a:p>
                    <a:p>
                      <a:pPr algn="ctr">
                        <a:lnSpc>
                          <a:spcPct val="100000"/>
                        </a:lnSpc>
                        <a:spcAft>
                          <a:spcPts val="0"/>
                        </a:spcAft>
                        <a:tabLst>
                          <a:tab pos="3117850" algn="l"/>
                        </a:tabLst>
                      </a:pPr>
                      <a:r>
                        <a:rPr lang="zh-TW" sz="2400" kern="100" dirty="0">
                          <a:effectLst/>
                          <a:latin typeface="+mn-ea"/>
                          <a:ea typeface="+mn-ea"/>
                          <a:cs typeface="Times New Roman" panose="02020603050405020304" pitchFamily="18" charset="0"/>
                        </a:rPr>
                        <a:t>級</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192447"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家庭中的角色與互動</a:t>
            </a:r>
          </a:p>
        </p:txBody>
      </p:sp>
    </p:spTree>
    <p:extLst>
      <p:ext uri="{BB962C8B-B14F-4D97-AF65-F5344CB8AC3E}">
        <p14:creationId xmlns:p14="http://schemas.microsoft.com/office/powerpoint/2010/main" val="836527783"/>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1778223128"/>
              </p:ext>
            </p:extLst>
          </p:nvPr>
        </p:nvGraphicFramePr>
        <p:xfrm>
          <a:off x="539552" y="1412776"/>
          <a:ext cx="8496945" cy="422794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677204">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成</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員</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的</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多</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元</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角</a:t>
                      </a:r>
                    </a:p>
                    <a:p>
                      <a:pPr algn="ctr">
                        <a:lnSpc>
                          <a:spcPct val="100000"/>
                        </a:lnSpc>
                        <a:spcAft>
                          <a:spcPts val="0"/>
                        </a:spcAft>
                      </a:pPr>
                      <a:r>
                        <a:rPr lang="zh-TW" altLang="en-US" sz="2400" kern="100" dirty="0" smtClean="0">
                          <a:solidFill>
                            <a:schemeClr val="tx1"/>
                          </a:solidFill>
                          <a:effectLst/>
                          <a:latin typeface="+mn-ea"/>
                          <a:ea typeface="+mn-ea"/>
                          <a:cs typeface="Times New Roman" panose="02020603050405020304" pitchFamily="18" charset="0"/>
                        </a:rPr>
                        <a:t>色</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影</a:t>
                      </a:r>
                    </a:p>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片</a:t>
                      </a:r>
                    </a:p>
                    <a:p>
                      <a:pPr algn="ctr">
                        <a:lnSpc>
                          <a:spcPct val="100000"/>
                        </a:lnSpc>
                        <a:spcAft>
                          <a:spcPts val="0"/>
                        </a:spcAft>
                        <a:tabLst>
                          <a:tab pos="3117850" algn="l"/>
                        </a:tabLst>
                      </a:pPr>
                      <a:r>
                        <a:rPr lang="en-US" sz="2400" kern="100" dirty="0">
                          <a:effectLst/>
                          <a:latin typeface="Times New Roman" panose="02020603050405020304" pitchFamily="18" charset="0"/>
                          <a:ea typeface="+mn-ea"/>
                          <a:cs typeface="Times New Roman" panose="02020603050405020304" pitchFamily="18" charset="0"/>
                        </a:rPr>
                        <a:t> </a:t>
                      </a:r>
                      <a:endParaRPr lang="zh-TW" sz="2400" kern="100" dirty="0">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未來的未來（傳影互動，</a:t>
                      </a:r>
                      <a:r>
                        <a:rPr lang="en-US" sz="2400" kern="100" dirty="0">
                          <a:effectLst/>
                          <a:latin typeface="Times New Roman" panose="02020603050405020304" pitchFamily="18" charset="0"/>
                          <a:ea typeface="+mn-ea"/>
                          <a:cs typeface="Times New Roman" panose="02020603050405020304" pitchFamily="18" charset="0"/>
                        </a:rPr>
                        <a:t>2018</a:t>
                      </a:r>
                      <a:r>
                        <a:rPr lang="zh-TW" sz="2400" kern="100" dirty="0">
                          <a:effectLst/>
                          <a:latin typeface="Times New Roman" panose="02020603050405020304" pitchFamily="18" charset="0"/>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tabLst>
                          <a:tab pos="3117850" algn="l"/>
                        </a:tabLst>
                      </a:pPr>
                      <a:r>
                        <a:rPr lang="en-US" sz="2400" kern="100" dirty="0">
                          <a:effectLst/>
                          <a:latin typeface="Times New Roman" panose="02020603050405020304" pitchFamily="18" charset="0"/>
                          <a:ea typeface="+mn-ea"/>
                          <a:cs typeface="Times New Roman" panose="02020603050405020304" pitchFamily="18" charset="0"/>
                        </a:rPr>
                        <a:t>00</a:t>
                      </a:r>
                      <a:r>
                        <a:rPr lang="zh-TW" sz="2400" kern="100" dirty="0">
                          <a:effectLst/>
                          <a:latin typeface="Times New Roman" panose="02020603050405020304" pitchFamily="18" charset="0"/>
                          <a:ea typeface="+mn-ea"/>
                          <a:cs typeface="Times New Roman" panose="02020603050405020304" pitchFamily="18" charset="0"/>
                        </a:rPr>
                        <a:t>：</a:t>
                      </a:r>
                      <a:r>
                        <a:rPr lang="en-US" sz="2400" kern="100" dirty="0">
                          <a:effectLst/>
                          <a:latin typeface="Times New Roman" panose="02020603050405020304" pitchFamily="18" charset="0"/>
                          <a:ea typeface="+mn-ea"/>
                          <a:cs typeface="Times New Roman" panose="02020603050405020304" pitchFamily="18" charset="0"/>
                        </a:rPr>
                        <a:t>02</a:t>
                      </a:r>
                      <a:r>
                        <a:rPr lang="zh-TW" sz="2400" kern="100" dirty="0">
                          <a:effectLst/>
                          <a:latin typeface="Times New Roman" panose="02020603050405020304" pitchFamily="18" charset="0"/>
                          <a:ea typeface="+mn-ea"/>
                          <a:cs typeface="Times New Roman" panose="02020603050405020304" pitchFamily="18" charset="0"/>
                        </a:rPr>
                        <a:t>：</a:t>
                      </a:r>
                      <a:r>
                        <a:rPr lang="en-US" sz="2400" kern="100" dirty="0">
                          <a:effectLst/>
                          <a:latin typeface="Times New Roman" panose="02020603050405020304" pitchFamily="18" charset="0"/>
                          <a:ea typeface="+mn-ea"/>
                          <a:cs typeface="Times New Roman" panose="02020603050405020304" pitchFamily="18" charset="0"/>
                        </a:rPr>
                        <a:t>27</a:t>
                      </a:r>
                      <a:r>
                        <a:rPr lang="zh-TW" sz="2400" kern="100" dirty="0">
                          <a:effectLst/>
                          <a:latin typeface="Times New Roman" panose="02020603050405020304" pitchFamily="18" charset="0"/>
                          <a:ea typeface="+mn-ea"/>
                          <a:cs typeface="Times New Roman" panose="02020603050405020304" pitchFamily="18" charset="0"/>
                        </a:rPr>
                        <a:t>～</a:t>
                      </a:r>
                      <a:r>
                        <a:rPr lang="en-US" sz="2400" kern="100" dirty="0">
                          <a:effectLst/>
                          <a:latin typeface="Times New Roman" panose="02020603050405020304" pitchFamily="18" charset="0"/>
                          <a:ea typeface="+mn-ea"/>
                          <a:cs typeface="Times New Roman" panose="02020603050405020304" pitchFamily="18" charset="0"/>
                        </a:rPr>
                        <a:t>00</a:t>
                      </a:r>
                      <a:r>
                        <a:rPr lang="zh-TW" sz="2400" kern="100" dirty="0">
                          <a:effectLst/>
                          <a:latin typeface="Times New Roman" panose="02020603050405020304" pitchFamily="18" charset="0"/>
                          <a:ea typeface="+mn-ea"/>
                          <a:cs typeface="Times New Roman" panose="02020603050405020304" pitchFamily="18" charset="0"/>
                        </a:rPr>
                        <a:t>：</a:t>
                      </a:r>
                      <a:r>
                        <a:rPr lang="en-US" sz="2400" kern="100" dirty="0">
                          <a:effectLst/>
                          <a:latin typeface="Times New Roman" panose="02020603050405020304" pitchFamily="18" charset="0"/>
                          <a:ea typeface="+mn-ea"/>
                          <a:cs typeface="Times New Roman" panose="02020603050405020304" pitchFamily="18" charset="0"/>
                        </a:rPr>
                        <a:t>08</a:t>
                      </a:r>
                      <a:r>
                        <a:rPr lang="zh-TW" sz="2400" kern="100" dirty="0">
                          <a:effectLst/>
                          <a:latin typeface="Times New Roman" panose="02020603050405020304" pitchFamily="18" charset="0"/>
                          <a:ea typeface="+mn-ea"/>
                          <a:cs typeface="Times New Roman" panose="02020603050405020304" pitchFamily="18" charset="0"/>
                        </a:rPr>
                        <a:t>：</a:t>
                      </a:r>
                      <a:r>
                        <a:rPr lang="en-US" sz="2400" kern="100" dirty="0">
                          <a:effectLst/>
                          <a:latin typeface="Times New Roman" panose="02020603050405020304" pitchFamily="18" charset="0"/>
                          <a:ea typeface="+mn-ea"/>
                          <a:cs typeface="Times New Roman" panose="02020603050405020304" pitchFamily="18" charset="0"/>
                        </a:rPr>
                        <a:t>27</a:t>
                      </a:r>
                      <a:r>
                        <a:rPr lang="zh-TW" sz="2400" kern="100" dirty="0">
                          <a:effectLst/>
                          <a:latin typeface="Times New Roman" panose="02020603050405020304" pitchFamily="18" charset="0"/>
                          <a:ea typeface="+mn-ea"/>
                          <a:cs typeface="Times New Roman" panose="02020603050405020304" pitchFamily="18" charset="0"/>
                        </a:rPr>
                        <a:t>（</a:t>
                      </a:r>
                      <a:r>
                        <a:rPr lang="en-US" sz="2400" kern="100" dirty="0">
                          <a:effectLst/>
                          <a:latin typeface="Times New Roman" panose="02020603050405020304" pitchFamily="18" charset="0"/>
                          <a:ea typeface="+mn-ea"/>
                          <a:cs typeface="Times New Roman" panose="02020603050405020304" pitchFamily="18" charset="0"/>
                        </a:rPr>
                        <a:t>6</a:t>
                      </a:r>
                      <a:r>
                        <a:rPr lang="zh-TW" sz="2400" kern="100" dirty="0">
                          <a:effectLst/>
                          <a:latin typeface="Times New Roman" panose="02020603050405020304" pitchFamily="18" charset="0"/>
                          <a:ea typeface="+mn-ea"/>
                          <a:cs typeface="Times New Roman" panose="02020603050405020304" pitchFamily="18" charset="0"/>
                        </a:rPr>
                        <a:t>分</a:t>
                      </a:r>
                      <a:r>
                        <a:rPr lang="en-US" sz="2400" kern="100" dirty="0">
                          <a:effectLst/>
                          <a:latin typeface="Times New Roman" panose="02020603050405020304" pitchFamily="18" charset="0"/>
                          <a:ea typeface="+mn-ea"/>
                          <a:cs typeface="Times New Roman" panose="02020603050405020304" pitchFamily="18" charset="0"/>
                        </a:rPr>
                        <a:t>0</a:t>
                      </a:r>
                      <a:r>
                        <a:rPr lang="zh-TW" sz="2400" kern="100" dirty="0">
                          <a:effectLst/>
                          <a:latin typeface="Times New Roman" panose="02020603050405020304" pitchFamily="18" charset="0"/>
                          <a:ea typeface="+mn-ea"/>
                          <a:cs typeface="Times New Roman" panose="02020603050405020304" pitchFamily="18" charset="0"/>
                        </a:rPr>
                        <a:t>秒）</a:t>
                      </a:r>
                    </a:p>
                    <a:p>
                      <a:pP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外婆在女兒生產期間幫忙照顧外孫小訓，等女兒回到家後，因為還要照顧自己的母親，就先回家了。</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400" kern="100" dirty="0">
                          <a:effectLst/>
                          <a:latin typeface="Times New Roman" panose="02020603050405020304" pitchFamily="18" charset="0"/>
                          <a:ea typeface="+mn-ea"/>
                          <a:cs typeface="Times New Roman" panose="02020603050405020304" pitchFamily="18" charset="0"/>
                        </a:rPr>
                        <a:t>觀看影片。</a:t>
                      </a:r>
                    </a:p>
                    <a:p>
                      <a:pPr>
                        <a:lnSpc>
                          <a:spcPct val="100000"/>
                        </a:lnSpc>
                        <a:spcAft>
                          <a:spcPts val="0"/>
                        </a:spcAft>
                      </a:pPr>
                      <a:r>
                        <a:rPr lang="zh-TW" sz="2400" kern="100" dirty="0">
                          <a:solidFill>
                            <a:srgbClr val="000000"/>
                          </a:solidFill>
                          <a:effectLst/>
                          <a:latin typeface="Times New Roman" panose="02020603050405020304" pitchFamily="18" charset="0"/>
                          <a:ea typeface="+mn-ea"/>
                          <a:cs typeface="Times New Roman" panose="02020603050405020304" pitchFamily="18" charset="0"/>
                        </a:rPr>
                        <a:t>老師引導學生討論外婆的多元角色與職責，小訓新增的角色與職責。</a:t>
                      </a:r>
                      <a:endParaRPr lang="zh-TW" sz="2400" kern="100" dirty="0">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國</a:t>
                      </a:r>
                    </a:p>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小</a:t>
                      </a:r>
                    </a:p>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低</a:t>
                      </a:r>
                    </a:p>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年</a:t>
                      </a:r>
                    </a:p>
                    <a:p>
                      <a:pPr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級</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192447"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家庭中的角色與互動</a:t>
            </a:r>
          </a:p>
        </p:txBody>
      </p:sp>
    </p:spTree>
    <p:extLst>
      <p:ext uri="{BB962C8B-B14F-4D97-AF65-F5344CB8AC3E}">
        <p14:creationId xmlns:p14="http://schemas.microsoft.com/office/powerpoint/2010/main" val="293792459"/>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4246811041"/>
              </p:ext>
            </p:extLst>
          </p:nvPr>
        </p:nvGraphicFramePr>
        <p:xfrm>
          <a:off x="539552" y="1412776"/>
          <a:ext cx="8496945" cy="4593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995204">
                  <a:extLst>
                    <a:ext uri="{9D8B030D-6E8A-4147-A177-3AD203B41FA5}">
                      <a16:colId xmlns:a16="http://schemas.microsoft.com/office/drawing/2014/main" val="1171123024"/>
                    </a:ext>
                  </a:extLst>
                </a:gridCol>
                <a:gridCol w="2677204">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家</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庭</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中</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角</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色</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互</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動</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的</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變</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遷</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繪</a:t>
                      </a:r>
                    </a:p>
                    <a:p>
                      <a:pPr algn="ctr">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本</a:t>
                      </a:r>
                    </a:p>
                    <a:p>
                      <a:pPr algn="ctr">
                        <a:lnSpc>
                          <a:spcPct val="100000"/>
                        </a:lnSpc>
                        <a:spcAft>
                          <a:spcPts val="0"/>
                        </a:spcAft>
                        <a:tabLst>
                          <a:tab pos="3117850" algn="l"/>
                        </a:tabLst>
                      </a:pPr>
                      <a:r>
                        <a:rPr lang="en-US" sz="2400" kern="100">
                          <a:solidFill>
                            <a:schemeClr val="tx1"/>
                          </a:solidFill>
                          <a:effectLst/>
                          <a:latin typeface="Times New Roman" panose="02020603050405020304" pitchFamily="18" charset="0"/>
                          <a:ea typeface="+mn-ea"/>
                          <a:cs typeface="Times New Roman" panose="02020603050405020304" pitchFamily="18" charset="0"/>
                        </a:rPr>
                        <a:t> </a:t>
                      </a:r>
                      <a:endParaRPr lang="zh-TW" sz="2400" kern="10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tabLst>
                          <a:tab pos="3117850" algn="l"/>
                        </a:tabLst>
                      </a:pPr>
                      <a:r>
                        <a:rPr lang="zh-TW" sz="2400" kern="100">
                          <a:solidFill>
                            <a:schemeClr val="tx1"/>
                          </a:solidFill>
                          <a:effectLst/>
                          <a:latin typeface="Times New Roman" panose="02020603050405020304" pitchFamily="18" charset="0"/>
                          <a:ea typeface="+mn-ea"/>
                          <a:cs typeface="Times New Roman" panose="02020603050405020304" pitchFamily="18" charset="0"/>
                        </a:rPr>
                        <a:t>老媽，你好嗎</a:t>
                      </a:r>
                      <a:r>
                        <a:rPr lang="en-US" sz="2400" kern="100">
                          <a:solidFill>
                            <a:schemeClr val="tx1"/>
                          </a:solidFill>
                          <a:effectLst/>
                          <a:latin typeface="Times New Roman" panose="02020603050405020304" pitchFamily="18" charset="0"/>
                          <a:ea typeface="+mn-ea"/>
                          <a:cs typeface="Times New Roman" panose="02020603050405020304" pitchFamily="18" charset="0"/>
                        </a:rPr>
                        <a:t>?</a:t>
                      </a:r>
                      <a:r>
                        <a:rPr lang="zh-TW" sz="2400" kern="100">
                          <a:solidFill>
                            <a:schemeClr val="tx1"/>
                          </a:solidFill>
                          <a:effectLst/>
                          <a:latin typeface="Times New Roman" panose="02020603050405020304" pitchFamily="18" charset="0"/>
                          <a:ea typeface="+mn-ea"/>
                          <a:cs typeface="Times New Roman" panose="02020603050405020304" pitchFamily="18" charset="0"/>
                        </a:rPr>
                        <a:t>（三之三文化，</a:t>
                      </a:r>
                      <a:r>
                        <a:rPr lang="en-US" sz="2400" kern="100">
                          <a:solidFill>
                            <a:schemeClr val="tx1"/>
                          </a:solidFill>
                          <a:effectLst/>
                          <a:latin typeface="Times New Roman" panose="02020603050405020304" pitchFamily="18" charset="0"/>
                          <a:ea typeface="+mn-ea"/>
                          <a:cs typeface="Times New Roman" panose="02020603050405020304" pitchFamily="18" charset="0"/>
                        </a:rPr>
                        <a:t>2007</a:t>
                      </a:r>
                      <a:r>
                        <a:rPr lang="zh-TW" sz="2400" kern="10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母親節前夕，老師讓小男孩寫信給媽媽，他覺得有點難為情，但還是決定寫出想跟媽媽說的真心話。</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400" kern="100">
                          <a:solidFill>
                            <a:schemeClr val="tx1"/>
                          </a:solidFill>
                          <a:effectLst/>
                          <a:latin typeface="Times New Roman" panose="02020603050405020304" pitchFamily="18" charset="0"/>
                          <a:ea typeface="+mn-ea"/>
                          <a:cs typeface="Times New Roman" panose="02020603050405020304" pitchFamily="18" charset="0"/>
                        </a:rPr>
                        <a:t>老師引領學生討論小男孩與媽媽對彼此角色互動倫理的期望。</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國</a:t>
                      </a:r>
                    </a:p>
                    <a:p>
                      <a:pPr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小</a:t>
                      </a:r>
                    </a:p>
                    <a:p>
                      <a:pPr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中</a:t>
                      </a:r>
                    </a:p>
                    <a:p>
                      <a:pPr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年</a:t>
                      </a:r>
                    </a:p>
                    <a:p>
                      <a:pPr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級</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420074"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家庭</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中的角色與互動</a:t>
            </a:r>
          </a:p>
        </p:txBody>
      </p:sp>
    </p:spTree>
    <p:extLst>
      <p:ext uri="{BB962C8B-B14F-4D97-AF65-F5344CB8AC3E}">
        <p14:creationId xmlns:p14="http://schemas.microsoft.com/office/powerpoint/2010/main" val="4140097511"/>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785818707"/>
              </p:ext>
            </p:extLst>
          </p:nvPr>
        </p:nvGraphicFramePr>
        <p:xfrm>
          <a:off x="539552" y="1412776"/>
          <a:ext cx="8496945" cy="4593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家</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庭</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衝</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突</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暴</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力</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與</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因</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應</a:t>
                      </a:r>
                      <a:endParaRPr lang="zh-TW" altLang="en-US" sz="2400" kern="1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0000"/>
                        </a:lnSpc>
                        <a:spcAft>
                          <a:spcPts val="0"/>
                        </a:spcAft>
                        <a:tabLst>
                          <a:tab pos="3117850" algn="l"/>
                        </a:tabLst>
                      </a:pPr>
                      <a:r>
                        <a:rPr lang="zh-TW" sz="2400" kern="100" dirty="0">
                          <a:effectLst/>
                          <a:latin typeface="Times New Roman" panose="02020603050405020304" pitchFamily="18" charset="0"/>
                          <a:ea typeface="+mj-ea"/>
                          <a:cs typeface="Times New Roman" panose="02020603050405020304" pitchFamily="18" charset="0"/>
                        </a:rPr>
                        <a:t>繪</a:t>
                      </a:r>
                    </a:p>
                    <a:p>
                      <a:pPr marL="0" indent="0" algn="ctr">
                        <a:lnSpc>
                          <a:spcPct val="100000"/>
                        </a:lnSpc>
                        <a:spcAft>
                          <a:spcPts val="0"/>
                        </a:spcAft>
                        <a:tabLst>
                          <a:tab pos="3117850" algn="l"/>
                        </a:tabLst>
                      </a:pPr>
                      <a:r>
                        <a:rPr lang="zh-TW" sz="2400" kern="100" dirty="0">
                          <a:effectLst/>
                          <a:latin typeface="Times New Roman" panose="02020603050405020304" pitchFamily="18" charset="0"/>
                          <a:ea typeface="+mj-ea"/>
                          <a:cs typeface="Times New Roman" panose="02020603050405020304" pitchFamily="18" charset="0"/>
                        </a:rPr>
                        <a:t>本</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effectLst/>
                          <a:latin typeface="Times New Roman" panose="02020603050405020304" pitchFamily="18" charset="0"/>
                          <a:ea typeface="+mj-ea"/>
                          <a:cs typeface="Times New Roman" panose="02020603050405020304" pitchFamily="18" charset="0"/>
                        </a:rPr>
                        <a:t>象爸爸著火了（勵馨社福基金會，</a:t>
                      </a:r>
                      <a:r>
                        <a:rPr lang="en-US" sz="2400" kern="100" dirty="0">
                          <a:effectLst/>
                          <a:latin typeface="Times New Roman" panose="02020603050405020304" pitchFamily="18" charset="0"/>
                          <a:ea typeface="+mj-ea"/>
                          <a:cs typeface="Times New Roman" panose="02020603050405020304" pitchFamily="18" charset="0"/>
                        </a:rPr>
                        <a:t>2007</a:t>
                      </a:r>
                      <a:r>
                        <a:rPr lang="zh-TW" sz="2400" kern="100" dirty="0">
                          <a:effectLst/>
                          <a:latin typeface="Times New Roman" panose="02020603050405020304" pitchFamily="18" charset="0"/>
                          <a:ea typeface="+mj-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effectLst/>
                          <a:latin typeface="Times New Roman" panose="02020603050405020304" pitchFamily="18" charset="0"/>
                          <a:ea typeface="+mj-ea"/>
                          <a:cs typeface="Times New Roman" panose="02020603050405020304" pitchFamily="18" charset="0"/>
                        </a:rPr>
                        <a:t>大象爸爸心情不好時會怒吼，而且害象媽媽的大耳朵破皮、眼睛黑黑的。</a:t>
                      </a:r>
                    </a:p>
                    <a:p>
                      <a:pPr marL="0" indent="0" algn="just">
                        <a:lnSpc>
                          <a:spcPct val="100000"/>
                        </a:lnSpc>
                        <a:spcAft>
                          <a:spcPts val="0"/>
                        </a:spcAft>
                        <a:tabLst>
                          <a:tab pos="3117850" algn="l"/>
                        </a:tabLst>
                      </a:pPr>
                      <a:r>
                        <a:rPr lang="zh-TW" sz="2400" kern="100" dirty="0">
                          <a:effectLst/>
                          <a:latin typeface="Times New Roman" panose="02020603050405020304" pitchFamily="18" charset="0"/>
                          <a:ea typeface="+mj-ea"/>
                          <a:cs typeface="Times New Roman" panose="02020603050405020304" pitchFamily="18" charset="0"/>
                        </a:rPr>
                        <a:t>象哥哥很氣爸爸，為了保護親愛的媽媽，請大家一起幫他想想辦法。</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effectLst/>
                          <a:latin typeface="Times New Roman" panose="02020603050405020304" pitchFamily="18" charset="0"/>
                          <a:ea typeface="+mj-ea"/>
                          <a:cs typeface="Times New Roman" panose="02020603050405020304" pitchFamily="18" charset="0"/>
                        </a:rPr>
                        <a:t>老師帶領學生討論象爸爸的言行給象媽媽和她的孩子帶來的影響，以及他們需要甚麼樣的幫助。</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0000"/>
                        </a:lnSpc>
                        <a:spcAft>
                          <a:spcPts val="0"/>
                        </a:spcAft>
                        <a:tabLst>
                          <a:tab pos="3117850" algn="l"/>
                        </a:tabLst>
                      </a:pPr>
                      <a:r>
                        <a:rPr lang="zh-TW" sz="2400" kern="100" dirty="0">
                          <a:effectLst/>
                          <a:latin typeface="Times New Roman" panose="02020603050405020304" pitchFamily="18" charset="0"/>
                          <a:ea typeface="+mj-ea"/>
                          <a:cs typeface="Times New Roman" panose="02020603050405020304" pitchFamily="18" charset="0"/>
                        </a:rPr>
                        <a:t>國小高年級</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家庭壓力與韌性</a:t>
            </a:r>
          </a:p>
        </p:txBody>
      </p:sp>
    </p:spTree>
    <p:extLst>
      <p:ext uri="{BB962C8B-B14F-4D97-AF65-F5344CB8AC3E}">
        <p14:creationId xmlns:p14="http://schemas.microsoft.com/office/powerpoint/2010/main" val="1091181222"/>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50404698"/>
              </p:ext>
            </p:extLst>
          </p:nvPr>
        </p:nvGraphicFramePr>
        <p:xfrm>
          <a:off x="539552" y="1412776"/>
          <a:ext cx="8496945" cy="4593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家</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庭</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衝</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突</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暴</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力</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與</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因</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應</a:t>
                      </a:r>
                      <a:endParaRPr lang="zh-TW" altLang="en-US" sz="2400" kern="1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歌</a:t>
                      </a:r>
                    </a:p>
                    <a:p>
                      <a:pPr marL="0" indent="0"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曲</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手紙</a:t>
                      </a:r>
                      <a:r>
                        <a:rPr lang="en-US" sz="2400" kern="100" dirty="0">
                          <a:effectLst/>
                          <a:latin typeface="Times New Roman" panose="02020603050405020304" pitchFamily="18" charset="0"/>
                          <a:ea typeface="+mn-ea"/>
                          <a:cs typeface="Times New Roman" panose="02020603050405020304" pitchFamily="18" charset="0"/>
                        </a:rPr>
                        <a:t>~</a:t>
                      </a:r>
                      <a:r>
                        <a:rPr lang="zh-TW" sz="2400" kern="100" dirty="0">
                          <a:effectLst/>
                          <a:latin typeface="Times New Roman" panose="02020603050405020304" pitchFamily="18" charset="0"/>
                          <a:ea typeface="+mn-ea"/>
                          <a:cs typeface="Times New Roman" panose="02020603050405020304" pitchFamily="18" charset="0"/>
                        </a:rPr>
                        <a:t>拜啟 給十五歲的你（</a:t>
                      </a:r>
                      <a:r>
                        <a:rPr lang="en-US" sz="2400" kern="100" dirty="0">
                          <a:effectLst/>
                          <a:latin typeface="Times New Roman" panose="02020603050405020304" pitchFamily="18" charset="0"/>
                          <a:ea typeface="+mn-ea"/>
                          <a:cs typeface="Times New Roman" panose="02020603050405020304" pitchFamily="18" charset="0"/>
                        </a:rPr>
                        <a:t>Angela </a:t>
                      </a:r>
                      <a:endParaRPr lang="zh-TW" sz="2400" kern="100" dirty="0">
                        <a:effectLst/>
                        <a:latin typeface="Times New Roman" panose="02020603050405020304" pitchFamily="18" charset="0"/>
                        <a:ea typeface="+mn-ea"/>
                        <a:cs typeface="Times New Roman" panose="02020603050405020304" pitchFamily="18" charset="0"/>
                      </a:endParaRPr>
                    </a:p>
                    <a:p>
                      <a:pPr marL="304800" algn="just">
                        <a:lnSpc>
                          <a:spcPct val="100000"/>
                        </a:lnSpc>
                        <a:spcAft>
                          <a:spcPts val="0"/>
                        </a:spcAft>
                        <a:tabLst>
                          <a:tab pos="3117850" algn="l"/>
                        </a:tabLst>
                      </a:pPr>
                      <a:r>
                        <a:rPr lang="en-US" sz="2400" kern="100" spc="-20" dirty="0">
                          <a:effectLst/>
                          <a:latin typeface="Times New Roman" panose="02020603050405020304" pitchFamily="18" charset="0"/>
                          <a:ea typeface="+mn-ea"/>
                          <a:cs typeface="Times New Roman" panose="02020603050405020304" pitchFamily="18" charset="0"/>
                        </a:rPr>
                        <a:t>Aki, 2014</a:t>
                      </a:r>
                      <a:r>
                        <a:rPr lang="zh-TW" sz="2400" kern="100" spc="-20" dirty="0">
                          <a:effectLst/>
                          <a:latin typeface="Times New Roman" panose="02020603050405020304" pitchFamily="18" charset="0"/>
                          <a:ea typeface="+mn-ea"/>
                          <a:cs typeface="Times New Roman" panose="02020603050405020304" pitchFamily="18" charset="0"/>
                        </a:rPr>
                        <a:t>）</a:t>
                      </a:r>
                      <a:endParaRPr lang="zh-TW" sz="2400" kern="100" dirty="0">
                        <a:effectLst/>
                        <a:latin typeface="Times New Roman" panose="02020603050405020304" pitchFamily="18" charset="0"/>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或許</a:t>
                      </a:r>
                      <a:r>
                        <a:rPr lang="en-US" sz="2400" kern="100" dirty="0">
                          <a:effectLst/>
                          <a:latin typeface="Times New Roman" panose="02020603050405020304" pitchFamily="18" charset="0"/>
                          <a:ea typeface="+mn-ea"/>
                          <a:cs typeface="Times New Roman" panose="02020603050405020304" pitchFamily="18" charset="0"/>
                        </a:rPr>
                        <a:t>15</a:t>
                      </a:r>
                      <a:r>
                        <a:rPr lang="zh-TW" sz="2400" kern="100" dirty="0">
                          <a:effectLst/>
                          <a:latin typeface="Times New Roman" panose="02020603050405020304" pitchFamily="18" charset="0"/>
                          <a:ea typeface="+mn-ea"/>
                          <a:cs typeface="Times New Roman" panose="02020603050405020304" pitchFamily="18" charset="0"/>
                        </a:rPr>
                        <a:t>歲的我們也曾經對大人不諒解、對愛情有憧憬、對自己很陌生，家在那個年紀對我們的意義是甚麼呢？</a:t>
                      </a:r>
                    </a:p>
                    <a:p>
                      <a:pPr marL="0" indent="0" algn="just">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藉由這首歌做為蟲洞，讓親子重新連結。</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老師引導學生完成兩封信。</a:t>
                      </a:r>
                    </a:p>
                    <a:p>
                      <a:pPr marL="0" indent="0">
                        <a:lnSpc>
                          <a:spcPct val="100000"/>
                        </a:lnSpc>
                        <a:spcAft>
                          <a:spcPts val="0"/>
                        </a:spcAft>
                        <a:tabLst>
                          <a:tab pos="3117850" algn="l"/>
                        </a:tabLst>
                      </a:pPr>
                      <a:r>
                        <a:rPr lang="zh-TW" sz="2400" kern="100" dirty="0">
                          <a:solidFill>
                            <a:srgbClr val="000000"/>
                          </a:solidFill>
                          <a:effectLst/>
                          <a:latin typeface="Times New Roman" panose="02020603050405020304" pitchFamily="18" charset="0"/>
                          <a:ea typeface="+mn-ea"/>
                          <a:cs typeface="Times New Roman" panose="02020603050405020304" pitchFamily="18" charset="0"/>
                        </a:rPr>
                        <a:t>一封給父母，抒發對親子關係的期望。</a:t>
                      </a:r>
                      <a:endParaRPr lang="zh-TW" sz="2400" kern="100" dirty="0">
                        <a:effectLst/>
                        <a:latin typeface="Times New Roman" panose="02020603050405020304" pitchFamily="18" charset="0"/>
                        <a:ea typeface="+mn-ea"/>
                        <a:cs typeface="Times New Roman" panose="02020603050405020304" pitchFamily="18" charset="0"/>
                      </a:endParaRPr>
                    </a:p>
                    <a:p>
                      <a:pPr marL="0" indent="0">
                        <a:lnSpc>
                          <a:spcPct val="100000"/>
                        </a:lnSpc>
                        <a:spcAft>
                          <a:spcPts val="0"/>
                        </a:spcAft>
                        <a:tabLst>
                          <a:tab pos="3117850" algn="l"/>
                        </a:tabLst>
                      </a:pPr>
                      <a:r>
                        <a:rPr lang="zh-TW" sz="2400" kern="100" dirty="0">
                          <a:solidFill>
                            <a:srgbClr val="000000"/>
                          </a:solidFill>
                          <a:effectLst/>
                          <a:latin typeface="Times New Roman" panose="02020603050405020304" pitchFamily="18" charset="0"/>
                          <a:ea typeface="+mn-ea"/>
                          <a:cs typeface="Times New Roman" panose="02020603050405020304" pitchFamily="18" charset="0"/>
                        </a:rPr>
                        <a:t>一封給</a:t>
                      </a:r>
                      <a:r>
                        <a:rPr lang="en-US" sz="2400" kern="100" dirty="0">
                          <a:solidFill>
                            <a:srgbClr val="000000"/>
                          </a:solidFill>
                          <a:effectLst/>
                          <a:latin typeface="Times New Roman" panose="02020603050405020304" pitchFamily="18" charset="0"/>
                          <a:ea typeface="+mn-ea"/>
                          <a:cs typeface="Times New Roman" panose="02020603050405020304" pitchFamily="18" charset="0"/>
                        </a:rPr>
                        <a:t>10</a:t>
                      </a:r>
                      <a:r>
                        <a:rPr lang="zh-TW" sz="2400" kern="100" dirty="0">
                          <a:solidFill>
                            <a:srgbClr val="000000"/>
                          </a:solidFill>
                          <a:effectLst/>
                          <a:latin typeface="Times New Roman" panose="02020603050405020304" pitchFamily="18" charset="0"/>
                          <a:ea typeface="+mn-ea"/>
                          <a:cs typeface="Times New Roman" panose="02020603050405020304" pitchFamily="18" charset="0"/>
                        </a:rPr>
                        <a:t>年後的自己，述說希望在那時可以完成的夢想。</a:t>
                      </a:r>
                      <a:endParaRPr lang="zh-TW" sz="2400" kern="100" dirty="0">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0000"/>
                        </a:lnSpc>
                        <a:spcAft>
                          <a:spcPts val="0"/>
                        </a:spcAft>
                        <a:tabLst>
                          <a:tab pos="3117850" algn="l"/>
                        </a:tabLst>
                      </a:pPr>
                      <a:r>
                        <a:rPr lang="zh-TW" sz="2400" kern="100" dirty="0">
                          <a:effectLst/>
                          <a:latin typeface="Times New Roman" panose="02020603050405020304" pitchFamily="18" charset="0"/>
                          <a:ea typeface="+mn-ea"/>
                          <a:cs typeface="Times New Roman" panose="02020603050405020304" pitchFamily="18" charset="0"/>
                        </a:rPr>
                        <a:t>國中</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家庭壓力與韌性</a:t>
            </a:r>
          </a:p>
        </p:txBody>
      </p:sp>
    </p:spTree>
    <p:extLst>
      <p:ext uri="{BB962C8B-B14F-4D97-AF65-F5344CB8AC3E}">
        <p14:creationId xmlns:p14="http://schemas.microsoft.com/office/powerpoint/2010/main" val="479431676"/>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1691894543"/>
              </p:ext>
            </p:extLst>
          </p:nvPr>
        </p:nvGraphicFramePr>
        <p:xfrm>
          <a:off x="539552" y="1412776"/>
          <a:ext cx="8496945" cy="4593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家</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庭</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壓</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力</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與</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危</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機</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影</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片</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大人的家庭作業</a:t>
                      </a:r>
                      <a:r>
                        <a:rPr lang="zh-TW" sz="2400" kern="100" spc="-100" dirty="0">
                          <a:solidFill>
                            <a:schemeClr val="tx1"/>
                          </a:solidFill>
                          <a:effectLst/>
                          <a:latin typeface="Times New Roman" panose="02020603050405020304" pitchFamily="18" charset="0"/>
                          <a:ea typeface="+mn-ea"/>
                          <a:cs typeface="Times New Roman" panose="02020603050405020304" pitchFamily="18" charset="0"/>
                        </a:rPr>
                        <a:t>（</a:t>
                      </a:r>
                      <a:r>
                        <a:rPr lang="en-US" sz="2400" kern="100" spc="-100" dirty="0">
                          <a:solidFill>
                            <a:schemeClr val="tx1"/>
                          </a:solidFill>
                          <a:effectLst/>
                          <a:latin typeface="Times New Roman" panose="02020603050405020304" pitchFamily="18" charset="0"/>
                          <a:ea typeface="+mn-ea"/>
                          <a:cs typeface="Times New Roman" panose="02020603050405020304" pitchFamily="18" charset="0"/>
                        </a:rPr>
                        <a:t>SAKURATW, </a:t>
                      </a:r>
                      <a:r>
                        <a:rPr lang="en-US" sz="2400" kern="100" dirty="0">
                          <a:solidFill>
                            <a:schemeClr val="tx1"/>
                          </a:solidFill>
                          <a:effectLst/>
                          <a:latin typeface="Times New Roman" panose="02020603050405020304" pitchFamily="18" charset="0"/>
                          <a:ea typeface="+mn-ea"/>
                          <a:cs typeface="Times New Roman" panose="02020603050405020304" pitchFamily="18" charset="0"/>
                        </a:rPr>
                        <a:t>2012</a:t>
                      </a:r>
                      <a:r>
                        <a:rPr lang="zh-TW" sz="2400" kern="100" dirty="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孩子在房間玩著玩具槍，卻不時注意房外父母的爭吵，洗澡時只好把自己浸泡在浴缸裡得到暫時的平靜。孩子洗完澡後披著浴巾到客廳，看到媽媽負氣離家</a:t>
                      </a:r>
                      <a:r>
                        <a:rPr lang="en-US" sz="2400" kern="100" dirty="0">
                          <a:solidFill>
                            <a:schemeClr val="tx1"/>
                          </a:solidFill>
                          <a:effectLst/>
                          <a:latin typeface="Times New Roman" panose="02020603050405020304" pitchFamily="18" charset="0"/>
                          <a:ea typeface="+mn-ea"/>
                          <a:cs typeface="Times New Roman" panose="02020603050405020304" pitchFamily="18" charset="0"/>
                        </a:rPr>
                        <a:t>......</a:t>
                      </a:r>
                      <a:endParaRPr lang="zh-TW" sz="2400" kern="100" dirty="0">
                        <a:solidFill>
                          <a:schemeClr val="tx1"/>
                        </a:solidFill>
                        <a:effectLst/>
                        <a:latin typeface="Times New Roman" panose="02020603050405020304" pitchFamily="18" charset="0"/>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透過影片帶領學生討論父母產生衝突的可能原因，檢視家人衝突未解的潛在壓力與危機，思考因應的方式。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高中</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家庭壓力與韌性</a:t>
            </a:r>
          </a:p>
        </p:txBody>
      </p:sp>
    </p:spTree>
    <p:extLst>
      <p:ext uri="{BB962C8B-B14F-4D97-AF65-F5344CB8AC3E}">
        <p14:creationId xmlns:p14="http://schemas.microsoft.com/office/powerpoint/2010/main" val="2457975751"/>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228902236"/>
              </p:ext>
            </p:extLst>
          </p:nvPr>
        </p:nvGraphicFramePr>
        <p:xfrm>
          <a:off x="539552" y="1412776"/>
          <a:ext cx="8496945" cy="422794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家</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庭</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韌</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性</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牌</a:t>
                      </a:r>
                    </a:p>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卡</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en-US" sz="2400" kern="100" dirty="0" err="1">
                          <a:solidFill>
                            <a:schemeClr val="tx1"/>
                          </a:solidFill>
                          <a:effectLst/>
                          <a:latin typeface="Times New Roman" panose="02020603050405020304" pitchFamily="18" charset="0"/>
                          <a:ea typeface="+mn-ea"/>
                          <a:cs typeface="Times New Roman" panose="02020603050405020304" pitchFamily="18" charset="0"/>
                        </a:rPr>
                        <a:t>Resilio</a:t>
                      </a:r>
                      <a:endParaRPr lang="zh-TW" sz="2400" kern="100" dirty="0">
                        <a:solidFill>
                          <a:schemeClr val="tx1"/>
                        </a:solidFill>
                        <a:effectLst/>
                        <a:latin typeface="Times New Roman" panose="02020603050405020304" pitchFamily="18" charset="0"/>
                        <a:ea typeface="+mn-ea"/>
                        <a:cs typeface="Times New Roman" panose="02020603050405020304" pitchFamily="18" charset="0"/>
                      </a:endParaRPr>
                    </a:p>
                    <a:p>
                      <a:pPr marL="0" indent="0">
                        <a:lnSpc>
                          <a:spcPct val="100000"/>
                        </a:lnSpc>
                        <a:spcAft>
                          <a:spcPts val="0"/>
                        </a:spcAft>
                        <a:tabLst>
                          <a:tab pos="3117850" algn="l"/>
                        </a:tabLst>
                      </a:pPr>
                      <a:r>
                        <a:rPr lang="zh-TW" sz="2400" kern="100" spc="-120" dirty="0">
                          <a:solidFill>
                            <a:schemeClr val="tx1"/>
                          </a:solidFill>
                          <a:effectLst/>
                          <a:latin typeface="Times New Roman" panose="02020603050405020304" pitchFamily="18" charset="0"/>
                          <a:ea typeface="+mn-ea"/>
                          <a:cs typeface="Times New Roman" panose="02020603050405020304" pitchFamily="18" charset="0"/>
                        </a:rPr>
                        <a:t>（Ｏ</a:t>
                      </a:r>
                      <a:r>
                        <a:rPr lang="en-US" sz="2400" kern="100" spc="-120" dirty="0">
                          <a:solidFill>
                            <a:schemeClr val="tx1"/>
                          </a:solidFill>
                          <a:effectLst/>
                          <a:latin typeface="Times New Roman" panose="02020603050405020304" pitchFamily="18" charset="0"/>
                          <a:ea typeface="+mn-ea"/>
                          <a:cs typeface="Times New Roman" panose="02020603050405020304" pitchFamily="18" charset="0"/>
                        </a:rPr>
                        <a:t>H cards,</a:t>
                      </a:r>
                      <a:r>
                        <a:rPr lang="en-US" sz="2400" kern="100" spc="-80" dirty="0">
                          <a:solidFill>
                            <a:schemeClr val="tx1"/>
                          </a:solidFill>
                          <a:effectLst/>
                          <a:latin typeface="Times New Roman" panose="02020603050405020304" pitchFamily="18" charset="0"/>
                          <a:ea typeface="+mn-ea"/>
                          <a:cs typeface="Times New Roman" panose="02020603050405020304" pitchFamily="18" charset="0"/>
                        </a:rPr>
                        <a:t>  </a:t>
                      </a:r>
                      <a:r>
                        <a:rPr lang="en-US" sz="2400" kern="100" dirty="0">
                          <a:solidFill>
                            <a:schemeClr val="tx1"/>
                          </a:solidFill>
                          <a:effectLst/>
                          <a:latin typeface="Times New Roman" panose="02020603050405020304" pitchFamily="18" charset="0"/>
                          <a:ea typeface="+mn-ea"/>
                          <a:cs typeface="Times New Roman" panose="02020603050405020304" pitchFamily="18" charset="0"/>
                        </a:rPr>
                        <a:t>2015</a:t>
                      </a:r>
                      <a:r>
                        <a:rPr lang="zh-TW" sz="2400" kern="100" dirty="0">
                          <a:solidFill>
                            <a:schemeClr val="tx1"/>
                          </a:solidFill>
                          <a:effectLst/>
                          <a:latin typeface="Times New Roman" panose="02020603050405020304" pitchFamily="18" charset="0"/>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復原卡包含九十九張關於壓力的情境圖像卡，以及四十四張隱喻著不同韌性的動物圖像卡，可輔助我們發現與強化自己面對困境的內在力量。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先將情境卡分為有壓力與無壓力，讓自己看到生命中的壓力，再以動物的特質來聯想資源，強化自己的信念。</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ctr">
                        <a:lnSpc>
                          <a:spcPct val="100000"/>
                        </a:lnSpc>
                        <a:spcAft>
                          <a:spcPts val="0"/>
                        </a:spcAft>
                        <a:tabLst>
                          <a:tab pos="3117850" algn="l"/>
                        </a:tabLst>
                      </a:pPr>
                      <a:r>
                        <a:rPr lang="zh-TW" sz="2400" kern="100" dirty="0">
                          <a:solidFill>
                            <a:schemeClr val="tx1"/>
                          </a:solidFill>
                          <a:effectLst/>
                          <a:latin typeface="Times New Roman" panose="02020603050405020304" pitchFamily="18" charset="0"/>
                          <a:ea typeface="+mn-ea"/>
                          <a:cs typeface="Times New Roman" panose="02020603050405020304" pitchFamily="18" charset="0"/>
                        </a:rPr>
                        <a:t>高中</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家庭壓力與韌性</a:t>
            </a:r>
          </a:p>
        </p:txBody>
      </p:sp>
    </p:spTree>
    <p:extLst>
      <p:ext uri="{BB962C8B-B14F-4D97-AF65-F5344CB8AC3E}">
        <p14:creationId xmlns:p14="http://schemas.microsoft.com/office/powerpoint/2010/main" val="732982222"/>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156523451"/>
              </p:ext>
            </p:extLst>
          </p:nvPr>
        </p:nvGraphicFramePr>
        <p:xfrm>
          <a:off x="539552" y="1412776"/>
          <a:ext cx="8496945" cy="349642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健</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康</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家</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庭</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的</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意</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涵</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Times New Roman" panose="02020603050405020304" pitchFamily="18" charset="0"/>
                        </a:rPr>
                        <a:t>繪本</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Times New Roman" panose="02020603050405020304" pitchFamily="18" charset="0"/>
                        </a:rPr>
                        <a:t>猜猜我有多愛你（</a:t>
                      </a:r>
                      <a:r>
                        <a:rPr lang="en-US" sz="2000" u="none" strike="noStrike" kern="100" dirty="0" err="1">
                          <a:solidFill>
                            <a:schemeClr val="tx1"/>
                          </a:solidFill>
                          <a:effectLst/>
                          <a:latin typeface="+mn-ea"/>
                          <a:ea typeface="+mn-ea"/>
                          <a:cs typeface="Times New Roman" panose="02020603050405020304" pitchFamily="18" charset="0"/>
                        </a:rPr>
                        <a:t>上誼</a:t>
                      </a:r>
                      <a:r>
                        <a:rPr lang="zh-TW" sz="2000" kern="100" dirty="0">
                          <a:effectLst/>
                          <a:latin typeface="+mn-ea"/>
                          <a:ea typeface="+mn-ea"/>
                          <a:cs typeface="Times New Roman" panose="02020603050405020304" pitchFamily="18" charset="0"/>
                        </a:rPr>
                        <a:t>，</a:t>
                      </a:r>
                      <a:r>
                        <a:rPr lang="en-US" sz="2000" kern="100" dirty="0">
                          <a:effectLst/>
                          <a:latin typeface="+mn-ea"/>
                          <a:ea typeface="+mn-ea"/>
                          <a:cs typeface="Times New Roman" panose="02020603050405020304" pitchFamily="18" charset="0"/>
                        </a:rPr>
                        <a:t>2018</a:t>
                      </a:r>
                      <a:r>
                        <a:rPr lang="zh-TW" sz="2000" kern="100" dirty="0">
                          <a:effectLst/>
                          <a:latin typeface="+mn-ea"/>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Times New Roman" panose="02020603050405020304" pitchFamily="18" charset="0"/>
                        </a:rPr>
                        <a:t>小兔子與大兔子在比賽誰的愛比較多。怎麼做小兔子都比不上大兔子；他總算知道媽媽的愛是這麼多，更發現愛不容易衡量。</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Times New Roman" panose="02020603050405020304" pitchFamily="18" charset="0"/>
                        </a:rPr>
                        <a:t>引導幼兒知道父母對他的情感，並引導幼兒表達自己對父母的愛。</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mn-ea"/>
                          <a:ea typeface="+mn-ea"/>
                          <a:cs typeface="Times New Roman" panose="02020603050405020304" pitchFamily="18" charset="0"/>
                        </a:rPr>
                        <a:t>幼兒園</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75155"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經營</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健康家庭</a:t>
            </a:r>
          </a:p>
        </p:txBody>
      </p:sp>
    </p:spTree>
    <p:extLst>
      <p:ext uri="{BB962C8B-B14F-4D97-AF65-F5344CB8AC3E}">
        <p14:creationId xmlns:p14="http://schemas.microsoft.com/office/powerpoint/2010/main" val="212703883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385888405"/>
              </p:ext>
            </p:extLst>
          </p:nvPr>
        </p:nvGraphicFramePr>
        <p:xfrm>
          <a:off x="539552" y="1412776"/>
          <a:ext cx="8496945" cy="4593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健</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康</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家</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庭</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的</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意</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涵</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Times New Roman" panose="02020603050405020304" pitchFamily="18" charset="0"/>
                        </a:rPr>
                        <a:t>繪本</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Times New Roman" panose="02020603050405020304" pitchFamily="18" charset="0"/>
                        </a:rPr>
                        <a:t>我爸爸（格林文化，</a:t>
                      </a:r>
                      <a:r>
                        <a:rPr lang="en-US" sz="2000" kern="100">
                          <a:effectLst/>
                          <a:latin typeface="+mn-ea"/>
                          <a:ea typeface="+mn-ea"/>
                          <a:cs typeface="Times New Roman" panose="02020603050405020304" pitchFamily="18" charset="0"/>
                        </a:rPr>
                        <a:t>2001</a:t>
                      </a:r>
                      <a:r>
                        <a:rPr lang="zh-TW" sz="2000" kern="100">
                          <a:effectLst/>
                          <a:latin typeface="+mn-ea"/>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Times New Roman" panose="02020603050405020304" pitchFamily="18" charset="0"/>
                        </a:rPr>
                        <a:t>繪本運用孩子豐富的想像力，描寫孩子眼中的爸爸，訴說爸爸有多酷。在孩子眼裡</a:t>
                      </a:r>
                      <a:r>
                        <a:rPr lang="en-US" sz="2000" kern="100">
                          <a:effectLst/>
                          <a:latin typeface="+mn-ea"/>
                          <a:ea typeface="+mn-ea"/>
                          <a:cs typeface="Times New Roman" panose="02020603050405020304" pitchFamily="18" charset="0"/>
                        </a:rPr>
                        <a:t>,</a:t>
                      </a:r>
                      <a:r>
                        <a:rPr lang="zh-TW" sz="2000" kern="100">
                          <a:effectLst/>
                          <a:latin typeface="+mn-ea"/>
                          <a:ea typeface="+mn-ea"/>
                          <a:cs typeface="Times New Roman" panose="02020603050405020304" pitchFamily="18" charset="0"/>
                        </a:rPr>
                        <a:t>爸爸是力大無窮、無所畏懼、很聰明、又高又大、很溫柔，而且有各式各樣的本領。最重要的是，孩子愛爸爸，而他也知道爸爸永遠愛他。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Times New Roman" panose="02020603050405020304" pitchFamily="18" charset="0"/>
                        </a:rPr>
                        <a:t>老師引導學生分別嘗試用動物、植物、交通工具、食物等來描述</a:t>
                      </a:r>
                      <a:r>
                        <a:rPr lang="en-US" sz="2000" kern="100" dirty="0">
                          <a:effectLst/>
                          <a:latin typeface="+mn-ea"/>
                          <a:ea typeface="+mn-ea"/>
                          <a:cs typeface="Times New Roman" panose="02020603050405020304" pitchFamily="18" charset="0"/>
                        </a:rPr>
                        <a:t>,</a:t>
                      </a:r>
                      <a:r>
                        <a:rPr lang="zh-TW" sz="2000" kern="100" dirty="0">
                          <a:effectLst/>
                          <a:latin typeface="+mn-ea"/>
                          <a:ea typeface="+mn-ea"/>
                          <a:cs typeface="Times New Roman" panose="02020603050405020304" pitchFamily="18" charset="0"/>
                        </a:rPr>
                        <a:t>運用天馬行空的想像力，講出這些物品的特點</a:t>
                      </a:r>
                      <a:r>
                        <a:rPr lang="en-US" sz="2000" kern="100" dirty="0">
                          <a:effectLst/>
                          <a:latin typeface="+mn-ea"/>
                          <a:ea typeface="+mn-ea"/>
                          <a:cs typeface="Times New Roman" panose="02020603050405020304" pitchFamily="18" charset="0"/>
                        </a:rPr>
                        <a:t>,</a:t>
                      </a:r>
                      <a:r>
                        <a:rPr lang="zh-TW" sz="2000" kern="100" dirty="0">
                          <a:effectLst/>
                          <a:latin typeface="+mn-ea"/>
                          <a:ea typeface="+mn-ea"/>
                          <a:cs typeface="Times New Roman" panose="02020603050405020304" pitchFamily="18" charset="0"/>
                        </a:rPr>
                        <a:t>來稱讃家人。</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mn-ea"/>
                          <a:ea typeface="+mn-ea"/>
                          <a:cs typeface="Times New Roman" panose="02020603050405020304" pitchFamily="18" charset="0"/>
                        </a:rPr>
                        <a:t>國小低年級</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75155"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經營</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健康家庭</a:t>
            </a:r>
          </a:p>
        </p:txBody>
      </p:sp>
    </p:spTree>
    <p:extLst>
      <p:ext uri="{BB962C8B-B14F-4D97-AF65-F5344CB8AC3E}">
        <p14:creationId xmlns:p14="http://schemas.microsoft.com/office/powerpoint/2010/main" val="55219595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
        <p:nvSpPr>
          <p:cNvPr id="5" name="矩形 4"/>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家庭的意義與內涵</a:t>
            </a:r>
          </a:p>
        </p:txBody>
      </p:sp>
      <p:graphicFrame>
        <p:nvGraphicFramePr>
          <p:cNvPr id="2" name="表格 1"/>
          <p:cNvGraphicFramePr>
            <a:graphicFrameLocks noGrp="1"/>
          </p:cNvGraphicFramePr>
          <p:nvPr>
            <p:extLst/>
          </p:nvPr>
        </p:nvGraphicFramePr>
        <p:xfrm>
          <a:off x="773264" y="1412776"/>
          <a:ext cx="8263233" cy="42672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ts val="2800"/>
                        </a:lnSpc>
                        <a:spcAft>
                          <a:spcPts val="0"/>
                        </a:spcAft>
                      </a:pPr>
                      <a:r>
                        <a:rPr lang="zh-TW" sz="2400">
                          <a:solidFill>
                            <a:srgbClr val="000000"/>
                          </a:solidFill>
                          <a:effectLst/>
                          <a:latin typeface="+mn-ea"/>
                          <a:ea typeface="+mn-ea"/>
                          <a:cs typeface="微軟正黑體" panose="020B0604030504040204" pitchFamily="34" charset="-120"/>
                        </a:rPr>
                        <a:t>家庭組成</a:t>
                      </a:r>
                      <a:endParaRPr lang="zh-TW" sz="24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2800"/>
                        </a:lnSpc>
                        <a:spcAft>
                          <a:spcPts val="0"/>
                        </a:spcAft>
                      </a:pPr>
                      <a:r>
                        <a:rPr lang="zh-TW" sz="2400">
                          <a:solidFill>
                            <a:srgbClr val="000000"/>
                          </a:solidFill>
                          <a:effectLst/>
                          <a:latin typeface="+mn-ea"/>
                          <a:ea typeface="+mn-ea"/>
                          <a:cs typeface="微軟正黑體" panose="020B0604030504040204" pitchFamily="34" charset="-120"/>
                        </a:rPr>
                        <a:t>繪本</a:t>
                      </a:r>
                      <a:endParaRPr lang="zh-TW" sz="24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a:solidFill>
                            <a:srgbClr val="000000"/>
                          </a:solidFill>
                          <a:effectLst/>
                          <a:latin typeface="+mn-ea"/>
                          <a:ea typeface="+mn-ea"/>
                          <a:cs typeface="微軟正黑體" panose="020B0604030504040204" pitchFamily="34" charset="-120"/>
                        </a:rPr>
                        <a:t>我爸爸（格林文化，</a:t>
                      </a:r>
                      <a:r>
                        <a:rPr lang="en-US" sz="2400" dirty="0">
                          <a:solidFill>
                            <a:srgbClr val="000000"/>
                          </a:solidFill>
                          <a:effectLst/>
                          <a:latin typeface="+mn-ea"/>
                          <a:ea typeface="+mn-ea"/>
                          <a:cs typeface="微軟正黑體" panose="020B0604030504040204" pitchFamily="34" charset="-120"/>
                        </a:rPr>
                        <a:t>2018</a:t>
                      </a:r>
                      <a:r>
                        <a:rPr lang="zh-TW" sz="2400">
                          <a:solidFill>
                            <a:srgbClr val="000000"/>
                          </a:solidFill>
                          <a:effectLst/>
                          <a:latin typeface="+mn-ea"/>
                          <a:ea typeface="+mn-ea"/>
                          <a:cs typeface="微軟正黑體" panose="020B0604030504040204" pitchFamily="34" charset="-120"/>
                        </a:rPr>
                        <a:t>）</a:t>
                      </a:r>
                      <a:endParaRPr lang="zh-TW" sz="24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a:solidFill>
                            <a:srgbClr val="000000"/>
                          </a:solidFill>
                          <a:effectLst/>
                          <a:latin typeface="+mn-ea"/>
                          <a:ea typeface="+mn-ea"/>
                          <a:cs typeface="微軟正黑體" panose="020B0604030504040204" pitchFamily="34" charset="-120"/>
                        </a:rPr>
                        <a:t>我爸爸是個偉大的舞蹈家、歌手、踢足球高手，常常逗我哈哈大笑。我愛我爸爸，他也永遠愛我，傳遞孩子對爸爸滿滿的愛與崇拜。</a:t>
                      </a:r>
                      <a:endParaRPr lang="zh-TW" sz="24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rgbClr val="000000"/>
                          </a:solidFill>
                          <a:effectLst/>
                          <a:latin typeface="+mn-ea"/>
                          <a:ea typeface="+mn-ea"/>
                          <a:cs typeface="微軟正黑體" panose="020B0604030504040204" pitchFamily="34" charset="-120"/>
                        </a:rPr>
                        <a:t>教師分享繪本內容，引導幼兒對家人的關注與察覺，完成幼兒的「圖畫日記創作」，以表達或圖像表現方式，讓幼兒發表對家庭成員的知覺與感受。</a:t>
                      </a:r>
                      <a:endParaRPr lang="zh-TW" sz="24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rgbClr val="000000"/>
                          </a:solidFill>
                          <a:effectLst/>
                          <a:latin typeface="+mn-ea"/>
                          <a:ea typeface="+mn-ea"/>
                          <a:cs typeface="微軟正黑體" panose="020B0604030504040204" pitchFamily="34" charset="-120"/>
                        </a:rPr>
                        <a:t>國小低年級</a:t>
                      </a:r>
                      <a:endParaRPr lang="zh-TW" sz="24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Tree>
    <p:extLst>
      <p:ext uri="{BB962C8B-B14F-4D97-AF65-F5344CB8AC3E}">
        <p14:creationId xmlns:p14="http://schemas.microsoft.com/office/powerpoint/2010/main" val="8045661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447523378"/>
              </p:ext>
            </p:extLst>
          </p:nvPr>
        </p:nvGraphicFramePr>
        <p:xfrm>
          <a:off x="539552" y="1412776"/>
          <a:ext cx="8496945" cy="5203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健</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康</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家</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庭</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的</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意</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涵</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Times New Roman" panose="02020603050405020304" pitchFamily="18" charset="0"/>
                        </a:rPr>
                        <a:t>繪本</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Times New Roman" panose="02020603050405020304" pitchFamily="18" charset="0"/>
                        </a:rPr>
                        <a:t>我媽媽（格林文化，</a:t>
                      </a:r>
                      <a:r>
                        <a:rPr lang="en-US" sz="2000" kern="100">
                          <a:effectLst/>
                          <a:latin typeface="+mn-ea"/>
                          <a:ea typeface="+mn-ea"/>
                          <a:cs typeface="Times New Roman" panose="02020603050405020304" pitchFamily="18" charset="0"/>
                        </a:rPr>
                        <a:t>2018</a:t>
                      </a:r>
                      <a:r>
                        <a:rPr lang="zh-TW" sz="2000" kern="100">
                          <a:effectLst/>
                          <a:latin typeface="+mn-ea"/>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Times New Roman" panose="02020603050405020304" pitchFamily="18" charset="0"/>
                        </a:rPr>
                        <a:t>繪本裡的媽媽是個了不起的廚師，是個技藝精湛的雜耍演員</a:t>
                      </a:r>
                      <a:r>
                        <a:rPr lang="en-US" sz="2000" kern="100" dirty="0">
                          <a:effectLst/>
                          <a:latin typeface="+mn-ea"/>
                          <a:ea typeface="+mn-ea"/>
                          <a:cs typeface="Times New Roman" panose="02020603050405020304" pitchFamily="18" charset="0"/>
                        </a:rPr>
                        <a:t>,</a:t>
                      </a:r>
                      <a:r>
                        <a:rPr lang="zh-TW" sz="2000" kern="100" dirty="0">
                          <a:effectLst/>
                          <a:latin typeface="+mn-ea"/>
                          <a:ea typeface="+mn-ea"/>
                          <a:cs typeface="Times New Roman" panose="02020603050405020304" pitchFamily="18" charset="0"/>
                        </a:rPr>
                        <a:t>同時還是個傑出的畫家，又是全世界最強壯的女人！透過孩子的天馬行空與童言童語</a:t>
                      </a:r>
                      <a:r>
                        <a:rPr lang="en-US" sz="2000" kern="100" dirty="0">
                          <a:effectLst/>
                          <a:latin typeface="+mn-ea"/>
                          <a:ea typeface="+mn-ea"/>
                          <a:cs typeface="Times New Roman" panose="02020603050405020304" pitchFamily="18" charset="0"/>
                        </a:rPr>
                        <a:t>,</a:t>
                      </a:r>
                      <a:r>
                        <a:rPr lang="zh-TW" sz="2000" kern="100" dirty="0">
                          <a:effectLst/>
                          <a:latin typeface="+mn-ea"/>
                          <a:ea typeface="+mn-ea"/>
                          <a:cs typeface="Times New Roman" panose="02020603050405020304" pitchFamily="18" charset="0"/>
                        </a:rPr>
                        <a:t>將媽媽在孩子眼中的形象生動有趣的描繪出來。最重要的是</a:t>
                      </a:r>
                      <a:r>
                        <a:rPr lang="en-US" sz="2000" kern="100" dirty="0">
                          <a:effectLst/>
                          <a:latin typeface="+mn-ea"/>
                          <a:ea typeface="+mn-ea"/>
                          <a:cs typeface="Times New Roman" panose="02020603050405020304" pitchFamily="18" charset="0"/>
                        </a:rPr>
                        <a:t>,</a:t>
                      </a:r>
                      <a:r>
                        <a:rPr lang="zh-TW" sz="2000" kern="100" dirty="0">
                          <a:effectLst/>
                          <a:latin typeface="+mn-ea"/>
                          <a:ea typeface="+mn-ea"/>
                          <a:cs typeface="Times New Roman" panose="02020603050405020304" pitchFamily="18" charset="0"/>
                        </a:rPr>
                        <a:t>孩子愛媽媽，而孩子也知道媽媽永遠愛他。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Times New Roman" panose="02020603050405020304" pitchFamily="18" charset="0"/>
                        </a:rPr>
                        <a:t>老師引導學生想一想，家中大人或小孩</a:t>
                      </a:r>
                      <a:r>
                        <a:rPr lang="en-US" sz="2000" kern="100">
                          <a:effectLst/>
                          <a:latin typeface="+mn-ea"/>
                          <a:ea typeface="+mn-ea"/>
                          <a:cs typeface="Times New Roman" panose="02020603050405020304" pitchFamily="18" charset="0"/>
                        </a:rPr>
                        <a:t>,</a:t>
                      </a:r>
                      <a:r>
                        <a:rPr lang="zh-TW" sz="2000" kern="100">
                          <a:effectLst/>
                          <a:latin typeface="+mn-ea"/>
                          <a:ea typeface="+mn-ea"/>
                          <a:cs typeface="Times New Roman" panose="02020603050405020304" pitchFamily="18" charset="0"/>
                        </a:rPr>
                        <a:t>每一天努力付出的模樣為何？</a:t>
                      </a:r>
                    </a:p>
                    <a:p>
                      <a:pPr algn="just">
                        <a:lnSpc>
                          <a:spcPct val="100000"/>
                        </a:lnSpc>
                        <a:spcAft>
                          <a:spcPts val="0"/>
                        </a:spcAft>
                      </a:pPr>
                      <a:r>
                        <a:rPr lang="zh-TW" sz="2000" kern="100">
                          <a:effectLst/>
                          <a:latin typeface="+mn-ea"/>
                          <a:ea typeface="+mn-ea"/>
                          <a:cs typeface="Times New Roman" panose="02020603050405020304" pitchFamily="18" charset="0"/>
                        </a:rPr>
                        <a:t>試試對家人說出他為工作努力的模樣、稱讚他、並告訴他「永遠愛他」。</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mn-ea"/>
                          <a:ea typeface="+mn-ea"/>
                          <a:cs typeface="Times New Roman" panose="02020603050405020304" pitchFamily="18" charset="0"/>
                        </a:rPr>
                        <a:t>國小中年級</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75155"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經營</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健康家庭</a:t>
            </a:r>
          </a:p>
        </p:txBody>
      </p:sp>
    </p:spTree>
    <p:extLst>
      <p:ext uri="{BB962C8B-B14F-4D97-AF65-F5344CB8AC3E}">
        <p14:creationId xmlns:p14="http://schemas.microsoft.com/office/powerpoint/2010/main" val="911984853"/>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4144473734"/>
              </p:ext>
            </p:extLst>
          </p:nvPr>
        </p:nvGraphicFramePr>
        <p:xfrm>
          <a:off x="539552" y="1412776"/>
          <a:ext cx="8496945" cy="349642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健</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康</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家</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庭</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的</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意</a:t>
                      </a:r>
                    </a:p>
                    <a:p>
                      <a:pPr algn="ctr">
                        <a:lnSpc>
                          <a:spcPct val="100000"/>
                        </a:lnSpc>
                        <a:spcAft>
                          <a:spcPts val="0"/>
                        </a:spcAft>
                        <a:tabLst>
                          <a:tab pos="3117850" algn="l"/>
                        </a:tabLst>
                      </a:pPr>
                      <a:r>
                        <a:rPr lang="zh-TW" altLang="en-US" sz="2400" kern="100" dirty="0" smtClean="0">
                          <a:solidFill>
                            <a:schemeClr val="tx1"/>
                          </a:solidFill>
                          <a:effectLst/>
                          <a:latin typeface="Times New Roman" panose="02020603050405020304" pitchFamily="18" charset="0"/>
                          <a:ea typeface="+mn-ea"/>
                          <a:cs typeface="Times New Roman" panose="02020603050405020304" pitchFamily="18" charset="0"/>
                        </a:rPr>
                        <a:t>涵</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Times New Roman" panose="02020603050405020304" pitchFamily="18" charset="0"/>
                        </a:rPr>
                        <a:t>書籍</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Times New Roman" panose="02020603050405020304" pitchFamily="18" charset="0"/>
                        </a:rPr>
                        <a:t>教育部辦理家庭展能教育支持計畫（教育部，</a:t>
                      </a:r>
                      <a:r>
                        <a:rPr lang="en-US" sz="2000" kern="100" dirty="0">
                          <a:effectLst/>
                          <a:latin typeface="+mn-ea"/>
                          <a:ea typeface="+mn-ea"/>
                          <a:cs typeface="Times New Roman" panose="02020603050405020304" pitchFamily="18" charset="0"/>
                        </a:rPr>
                        <a:t>2014</a:t>
                      </a:r>
                      <a:r>
                        <a:rPr lang="zh-TW" sz="2000" kern="100" dirty="0">
                          <a:effectLst/>
                          <a:latin typeface="+mn-ea"/>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Times New Roman" panose="02020603050405020304" pitchFamily="18" charset="0"/>
                        </a:rPr>
                        <a:t>幸福寶瓶教案：</a:t>
                      </a:r>
                    </a:p>
                    <a:p>
                      <a:pPr algn="just">
                        <a:lnSpc>
                          <a:spcPct val="100000"/>
                        </a:lnSpc>
                        <a:spcAft>
                          <a:spcPts val="0"/>
                        </a:spcAft>
                      </a:pPr>
                      <a:r>
                        <a:rPr lang="zh-TW" sz="2000" kern="100" dirty="0">
                          <a:effectLst/>
                          <a:latin typeface="+mn-ea"/>
                          <a:ea typeface="+mn-ea"/>
                          <a:cs typeface="Times New Roman" panose="02020603050405020304" pitchFamily="18" charset="0"/>
                        </a:rPr>
                        <a:t>製作幸福寶瓶，引導寫下祝福鼓勵的話語，表達對家人的感謝與關愛。</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0"/>
                        </a:spcAft>
                      </a:pPr>
                      <a:r>
                        <a:rPr lang="zh-TW" sz="2000" kern="100" dirty="0">
                          <a:effectLst/>
                          <a:latin typeface="+mn-ea"/>
                          <a:ea typeface="+mn-ea"/>
                          <a:cs typeface="Times New Roman" panose="02020603050405020304" pitchFamily="18" charset="0"/>
                        </a:rPr>
                        <a:t>老師引導學生透過幸福寶瓶製作，寫下祝福鼓勵的話語，表達對家人的感謝與關愛。</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mn-ea"/>
                          <a:ea typeface="+mn-ea"/>
                          <a:cs typeface="Times New Roman" panose="02020603050405020304" pitchFamily="18" charset="0"/>
                        </a:rPr>
                        <a:t>國小高年級</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75155"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經營</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健康家庭</a:t>
            </a:r>
          </a:p>
        </p:txBody>
      </p:sp>
    </p:spTree>
    <p:extLst>
      <p:ext uri="{BB962C8B-B14F-4D97-AF65-F5344CB8AC3E}">
        <p14:creationId xmlns:p14="http://schemas.microsoft.com/office/powerpoint/2010/main" val="2834774373"/>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952972926"/>
              </p:ext>
            </p:extLst>
          </p:nvPr>
        </p:nvGraphicFramePr>
        <p:xfrm>
          <a:off x="539552" y="1412776"/>
          <a:ext cx="8496945" cy="42889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增</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進</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人</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互</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動</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關</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係</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影片</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spc="-20" dirty="0">
                          <a:solidFill>
                            <a:schemeClr val="tx1"/>
                          </a:solidFill>
                          <a:effectLst/>
                          <a:latin typeface="+mn-ea"/>
                          <a:ea typeface="+mn-ea"/>
                          <a:cs typeface="Times New Roman" panose="02020603050405020304" pitchFamily="18" charset="0"/>
                        </a:rPr>
                        <a:t>包子</a:t>
                      </a:r>
                      <a:r>
                        <a:rPr lang="en-US" sz="2000" kern="100" spc="-20" dirty="0" err="1">
                          <a:solidFill>
                            <a:schemeClr val="tx1"/>
                          </a:solidFill>
                          <a:effectLst/>
                          <a:latin typeface="+mn-ea"/>
                          <a:ea typeface="+mn-ea"/>
                          <a:cs typeface="Times New Roman" panose="02020603050405020304" pitchFamily="18" charset="0"/>
                        </a:rPr>
                        <a:t>Bao</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solidFill>
                            <a:schemeClr val="tx1"/>
                          </a:solidFill>
                          <a:effectLst/>
                          <a:latin typeface="+mn-ea"/>
                          <a:ea typeface="+mn-ea"/>
                          <a:cs typeface="Times New Roman" panose="02020603050405020304" pitchFamily="18" charset="0"/>
                        </a:rPr>
                        <a:t>描寫華裔移民親子關係。導演用具有東方文化象徵的「包子」，來詮釋母親與孩子之間那種血濃於水的親密互動，以及在面臨關係衝突時，兩代之間良性溝通以及愛的行動需要並行的重要性。</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solidFill>
                            <a:schemeClr val="tx1"/>
                          </a:solidFill>
                          <a:effectLst/>
                          <a:latin typeface="+mn-ea"/>
                          <a:ea typeface="+mn-ea"/>
                          <a:cs typeface="Times New Roman" panose="02020603050405020304" pitchFamily="18" charset="0"/>
                        </a:rPr>
                        <a:t>老師引導：</a:t>
                      </a:r>
                    </a:p>
                    <a:p>
                      <a:pPr algn="just">
                        <a:lnSpc>
                          <a:spcPct val="100000"/>
                        </a:lnSpc>
                        <a:spcAft>
                          <a:spcPts val="0"/>
                        </a:spcAft>
                      </a:pPr>
                      <a:r>
                        <a:rPr lang="zh-TW" sz="2000" kern="100">
                          <a:solidFill>
                            <a:schemeClr val="tx1"/>
                          </a:solidFill>
                          <a:effectLst/>
                          <a:latin typeface="+mn-ea"/>
                          <a:ea typeface="+mn-ea"/>
                          <a:cs typeface="Times New Roman" panose="02020603050405020304" pitchFamily="18" charset="0"/>
                        </a:rPr>
                        <a:t>從影片中想包子媽媽的感受是甚麼？包子兒子的感受是甚麼？自己有沒有隱藏起來的情緒沒有跟家人說？家人有沒有一些隱藏起來的情緒也沒有讓你知道？</a:t>
                      </a:r>
                    </a:p>
                    <a:p>
                      <a:pPr algn="just">
                        <a:lnSpc>
                          <a:spcPct val="100000"/>
                        </a:lnSpc>
                        <a:spcAft>
                          <a:spcPts val="0"/>
                        </a:spcAft>
                      </a:pPr>
                      <a:r>
                        <a:rPr lang="zh-TW" sz="2000" kern="100">
                          <a:solidFill>
                            <a:schemeClr val="tx1"/>
                          </a:solidFill>
                          <a:effectLst/>
                          <a:latin typeface="+mn-ea"/>
                          <a:ea typeface="+mn-ea"/>
                          <a:cs typeface="Times New Roman" panose="02020603050405020304" pitchFamily="18" charset="0"/>
                        </a:rPr>
                        <a:t>透過思考來引發同理家人。</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solidFill>
                            <a:schemeClr val="tx1"/>
                          </a:solidFill>
                          <a:effectLst/>
                          <a:latin typeface="+mn-ea"/>
                          <a:ea typeface="+mn-ea"/>
                          <a:cs typeface="Times New Roman" panose="02020603050405020304" pitchFamily="18" charset="0"/>
                        </a:rPr>
                        <a:t>國中</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75155"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經營</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健康家庭</a:t>
            </a:r>
          </a:p>
        </p:txBody>
      </p:sp>
    </p:spTree>
    <p:extLst>
      <p:ext uri="{BB962C8B-B14F-4D97-AF65-F5344CB8AC3E}">
        <p14:creationId xmlns:p14="http://schemas.microsoft.com/office/powerpoint/2010/main" val="2826312698"/>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429485980"/>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304256">
                  <a:extLst>
                    <a:ext uri="{9D8B030D-6E8A-4147-A177-3AD203B41FA5}">
                      <a16:colId xmlns:a16="http://schemas.microsoft.com/office/drawing/2014/main" val="3531933967"/>
                    </a:ext>
                  </a:extLst>
                </a:gridCol>
                <a:gridCol w="2688675">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參</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與</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活</a:t>
                      </a:r>
                    </a:p>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動</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書籍</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solidFill>
                            <a:schemeClr val="tx1"/>
                          </a:solidFill>
                          <a:effectLst/>
                          <a:latin typeface="+mn-ea"/>
                          <a:ea typeface="+mn-ea"/>
                          <a:cs typeface="Times New Roman" panose="02020603050405020304" pitchFamily="18" charset="0"/>
                        </a:rPr>
                        <a:t>教育部辦理家庭展能教育支持計畫（教育部，</a:t>
                      </a:r>
                      <a:r>
                        <a:rPr lang="en-US" sz="2000" kern="100">
                          <a:solidFill>
                            <a:schemeClr val="tx1"/>
                          </a:solidFill>
                          <a:effectLst/>
                          <a:latin typeface="+mn-ea"/>
                          <a:ea typeface="+mn-ea"/>
                          <a:cs typeface="Times New Roman" panose="02020603050405020304" pitchFamily="18" charset="0"/>
                        </a:rPr>
                        <a:t>2014</a:t>
                      </a:r>
                      <a:r>
                        <a:rPr lang="zh-TW" sz="2000" kern="100">
                          <a:solidFill>
                            <a:schemeClr val="tx1"/>
                          </a:solidFill>
                          <a:effectLst/>
                          <a:latin typeface="+mn-ea"/>
                          <a:ea typeface="+mn-ea"/>
                          <a:cs typeface="Times New Roman" panose="02020603050405020304" pitchFamily="18" charset="0"/>
                        </a:rPr>
                        <a:t>）</a:t>
                      </a:r>
                    </a:p>
                    <a:p>
                      <a:pPr algn="just">
                        <a:lnSpc>
                          <a:spcPct val="100000"/>
                        </a:lnSpc>
                        <a:spcAft>
                          <a:spcPts val="0"/>
                        </a:spcAft>
                      </a:pPr>
                      <a:r>
                        <a:rPr lang="en-US" sz="2000" kern="100">
                          <a:solidFill>
                            <a:schemeClr val="tx1"/>
                          </a:solidFill>
                          <a:effectLst/>
                          <a:latin typeface="+mn-ea"/>
                          <a:ea typeface="+mn-ea"/>
                          <a:cs typeface="Times New Roman" panose="02020603050405020304" pitchFamily="18" charset="0"/>
                        </a:rPr>
                        <a:t> </a:t>
                      </a:r>
                      <a:endParaRPr lang="zh-TW" sz="2000" kern="10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solidFill>
                            <a:schemeClr val="tx1"/>
                          </a:solidFill>
                          <a:effectLst/>
                          <a:latin typeface="+mn-ea"/>
                          <a:ea typeface="+mn-ea"/>
                          <a:cs typeface="Times New Roman" panose="02020603050405020304" pitchFamily="18" charset="0"/>
                        </a:rPr>
                        <a:t>親子英式茶點教案：</a:t>
                      </a:r>
                    </a:p>
                    <a:p>
                      <a:pPr algn="just">
                        <a:lnSpc>
                          <a:spcPct val="100000"/>
                        </a:lnSpc>
                        <a:spcAft>
                          <a:spcPts val="0"/>
                        </a:spcAft>
                      </a:pPr>
                      <a:r>
                        <a:rPr lang="zh-TW" sz="2000" kern="100">
                          <a:solidFill>
                            <a:schemeClr val="tx1"/>
                          </a:solidFill>
                          <a:effectLst/>
                          <a:latin typeface="+mn-ea"/>
                          <a:ea typeface="+mn-ea"/>
                          <a:cs typeface="Times New Roman" panose="02020603050405020304" pitchFamily="18" charset="0"/>
                        </a:rPr>
                        <a:t>在家裡，我們愈來愈少與高中孩子共同在餐桌上共食，共別說是悠閒地喝杯下午茶。如果可以，要不要一起共享美好時光。</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solidFill>
                            <a:schemeClr val="tx1"/>
                          </a:solidFill>
                          <a:effectLst/>
                          <a:latin typeface="+mn-ea"/>
                          <a:ea typeface="+mn-ea"/>
                          <a:cs typeface="Times New Roman" panose="02020603050405020304" pitchFamily="18" charset="0"/>
                        </a:rPr>
                        <a:t>老師帶領學生學習簡單茶點，回家應用親子一起動手或做給家人品嘗，增進家人情感，創造美好家人回憶。</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solidFill>
                            <a:schemeClr val="tx1"/>
                          </a:solidFill>
                          <a:effectLst/>
                          <a:latin typeface="+mn-ea"/>
                          <a:ea typeface="+mn-ea"/>
                          <a:cs typeface="Times New Roman" panose="02020603050405020304" pitchFamily="18" charset="0"/>
                        </a:rPr>
                        <a:t>高中</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75155"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經營</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健康家庭</a:t>
            </a:r>
          </a:p>
        </p:txBody>
      </p:sp>
    </p:spTree>
    <p:extLst>
      <p:ext uri="{BB962C8B-B14F-4D97-AF65-F5344CB8AC3E}">
        <p14:creationId xmlns:p14="http://schemas.microsoft.com/office/powerpoint/2010/main" val="2817803301"/>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txBox="1">
            <a:spLocks/>
          </p:cNvSpPr>
          <p:nvPr/>
        </p:nvSpPr>
        <p:spPr bwMode="auto">
          <a:xfrm>
            <a:off x="-102822" y="-31998"/>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五、高級</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中等以下</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學校及幼兒園家庭教育教師手冊</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3002"/>
            <a:ext cx="9246003" cy="6254998"/>
          </a:xfrm>
          <a:prstGeom prst="rect">
            <a:avLst/>
          </a:prstGeom>
        </p:spPr>
      </p:pic>
    </p:spTree>
    <p:extLst>
      <p:ext uri="{BB962C8B-B14F-4D97-AF65-F5344CB8AC3E}">
        <p14:creationId xmlns:p14="http://schemas.microsoft.com/office/powerpoint/2010/main" val="268256355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1653253324"/>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zh-TW" sz="1800" b="1" kern="1200" dirty="0" smtClean="0">
                          <a:solidFill>
                            <a:schemeClr val="tx1"/>
                          </a:solidFill>
                          <a:effectLst/>
                          <a:latin typeface="+mn-lt"/>
                          <a:ea typeface="+mn-ea"/>
                          <a:cs typeface="+mn-cs"/>
                        </a:rPr>
                        <a:t>情緒辨識與覺察</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繪本</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7000" indent="12700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情緒</a:t>
                      </a:r>
                      <a:r>
                        <a:rPr lang="zh-TW"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（道聲，</a:t>
                      </a:r>
                      <a:r>
                        <a:rPr lang="en-US"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2015</a:t>
                      </a:r>
                      <a:r>
                        <a:rPr lang="zh-TW"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每個人都有情緒。無論是高興、痛苦、害羞、難過、緊張，我們都會經歷，但也會有所不同。</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1920" indent="-12192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共讀繪本，介紹不同的情緒。</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p>
                      <a:pPr marL="121920" indent="-12192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討論情緒的覺察與他人的情緒，如：當自己和凱特一樣時，自己會怎麼樣呢？為什麼凱特會這樣呢？</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幼兒園</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情緒</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與人際互動</a:t>
            </a:r>
          </a:p>
        </p:txBody>
      </p:sp>
    </p:spTree>
    <p:extLst>
      <p:ext uri="{BB962C8B-B14F-4D97-AF65-F5344CB8AC3E}">
        <p14:creationId xmlns:p14="http://schemas.microsoft.com/office/powerpoint/2010/main" val="3464893599"/>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42361215"/>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zh-TW" sz="1800" b="1" kern="1200" dirty="0" smtClean="0">
                          <a:solidFill>
                            <a:schemeClr val="tx1"/>
                          </a:solidFill>
                          <a:effectLst/>
                          <a:latin typeface="+mn-lt"/>
                          <a:ea typeface="+mn-ea"/>
                          <a:cs typeface="+mn-cs"/>
                        </a:rPr>
                        <a:t>情緒辨識與覺察</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影片</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當我們童在一起</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情緒娃娃（大愛衛星電視</a:t>
                      </a:r>
                      <a:r>
                        <a:rPr lang="zh-TW"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2017</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30-50</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秒內介紹各種情緒，如：生氣、緊張、高興、厭煩、難過、害怕、焦慮、丟臉、擔心、驚訝、幸福、羨慕、委屈</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等情緒。</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1920" indent="-12192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觀賞影片，認識害怕、擔心、緊張、委屈、高興、幸福等正、負向情緒。</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p>
                      <a:pPr marL="121920" indent="-12192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討論情緒被引發後會出現的肢體行為與表情。</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幼兒園</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情緒</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與人際互動</a:t>
            </a:r>
          </a:p>
        </p:txBody>
      </p:sp>
    </p:spTree>
    <p:extLst>
      <p:ext uri="{BB962C8B-B14F-4D97-AF65-F5344CB8AC3E}">
        <p14:creationId xmlns:p14="http://schemas.microsoft.com/office/powerpoint/2010/main" val="3138906662"/>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123768568"/>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情緒對人際互動之影響</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桌遊</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情緒寶盒（親子天下</a:t>
                      </a:r>
                      <a:r>
                        <a:rPr lang="zh-TW"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2019</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情緒識別卡</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36</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張，</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p>
                      <a:pPr marL="0" indent="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依據「基本情緒類別」與「情緒感受強弱」兩個向度設計。</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1920" indent="-12192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運用情緒寶盒，辨別不同情緒的強弱度。</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p>
                      <a:pPr marL="121920" indent="-12192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使用情緒詞彙，分享與討論其對自己與別人的影響。</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國小低年級</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情緒</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與人際互動</a:t>
            </a:r>
          </a:p>
        </p:txBody>
      </p:sp>
    </p:spTree>
    <p:extLst>
      <p:ext uri="{BB962C8B-B14F-4D97-AF65-F5344CB8AC3E}">
        <p14:creationId xmlns:p14="http://schemas.microsoft.com/office/powerpoint/2010/main" val="693856332"/>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1985885641"/>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情緒對人際互動之影響</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繪本</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spc="1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我變成一隻噴火龍了（親子天下</a:t>
                      </a:r>
                      <a:r>
                        <a:rPr lang="zh-TW" sz="2000" kern="100" spc="1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a:t>
                      </a:r>
                      <a:r>
                        <a:rPr lang="en-US" sz="2000" kern="100" spc="1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2016</a:t>
                      </a:r>
                      <a:r>
                        <a:rPr lang="zh-TW" sz="2000" kern="100" spc="1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生氣的模樣，真的很嚇人呢！而且那把生氣的火，還會燒傷我們身邊最愛的人～</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p>
                      <a:pPr marL="127000" indent="12700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這一本是有關生氣的情緒。</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1920" indent="-121920" algn="just">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共讀繪本。</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p>
                      <a:pPr marL="121920" indent="-121920" algn="just">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討論與分享：</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p>
                      <a:pPr marL="305435" indent="-169545" algn="just">
                        <a:lnSpc>
                          <a:spcPct val="100000"/>
                        </a:lnSpc>
                        <a:spcAft>
                          <a:spcPts val="0"/>
                        </a:spcAft>
                      </a:pPr>
                      <a:r>
                        <a:rPr lang="en-US" sz="2000" kern="100" spc="-3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sz="2000" kern="100" spc="-3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生氣的力量有多大。</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p>
                      <a:pPr marL="314325" indent="-178435" algn="just">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生氣之後，會有哪些結果發生。</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altLang="en-US" sz="2000" kern="100" dirty="0" smtClean="0">
                          <a:effectLst/>
                          <a:latin typeface="標楷體" panose="03000509000000000000" pitchFamily="65" charset="-120"/>
                          <a:ea typeface="標楷體" panose="03000509000000000000" pitchFamily="65" charset="-120"/>
                          <a:cs typeface="Calibri" panose="020F0502020204030204" pitchFamily="34" charset="0"/>
                        </a:rPr>
                        <a:t>國小低年級</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情緒</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與人際互動</a:t>
            </a:r>
          </a:p>
        </p:txBody>
      </p:sp>
    </p:spTree>
    <p:extLst>
      <p:ext uri="{BB962C8B-B14F-4D97-AF65-F5344CB8AC3E}">
        <p14:creationId xmlns:p14="http://schemas.microsoft.com/office/powerpoint/2010/main" val="1394470192"/>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1173008390"/>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合宜的情緒表達</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18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影片</a:t>
                      </a:r>
                      <a:endParaRPr lang="zh-TW" sz="1800" kern="10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當我們童在一起</a:t>
                      </a:r>
                      <a:r>
                        <a:rPr lang="en-US"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r>
                        <a:rPr lang="zh-TW"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情緒小偵探（大愛衛星電視</a:t>
                      </a:r>
                      <a:r>
                        <a:rPr lang="zh-TW" sz="18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a:t>
                      </a:r>
                      <a:r>
                        <a:rPr lang="en-US"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2017</a:t>
                      </a:r>
                      <a:r>
                        <a:rPr lang="zh-TW"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18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我們常因心直口快說出真心話，卻未發現朋友已不開心了。其實情緒都會有些動作跟語氣特徵，透過影片了解人我的差異，並能以合宜的方式表達。</a:t>
                      </a:r>
                      <a:endParaRPr lang="zh-TW" sz="18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7000" indent="127000" algn="just">
                        <a:lnSpc>
                          <a:spcPct val="100000"/>
                        </a:lnSpc>
                        <a:spcAft>
                          <a:spcPts val="0"/>
                        </a:spcAft>
                      </a:pPr>
                      <a:r>
                        <a:rPr lang="en-US"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共賞影片。</a:t>
                      </a:r>
                      <a:endParaRPr lang="zh-TW" sz="1800" kern="100" dirty="0">
                        <a:effectLst/>
                        <a:latin typeface="標楷體" panose="03000509000000000000" pitchFamily="65" charset="-120"/>
                        <a:ea typeface="標楷體" panose="03000509000000000000" pitchFamily="65" charset="-120"/>
                        <a:cs typeface="Calibri" panose="020F0502020204030204" pitchFamily="34" charset="0"/>
                      </a:endParaRPr>
                    </a:p>
                    <a:p>
                      <a:pPr marL="121920" indent="-121920" algn="just">
                        <a:lnSpc>
                          <a:spcPct val="100000"/>
                        </a:lnSpc>
                        <a:spcAft>
                          <a:spcPts val="0"/>
                        </a:spcAft>
                      </a:pPr>
                      <a:r>
                        <a:rPr lang="en-US"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sz="18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觀賞後進行腦力激盪活動：當朋友與自己的想法不同時，可以用哪些方式來說出自己的想法，卻又不會讓朋友難受。</a:t>
                      </a:r>
                      <a:endParaRPr lang="zh-TW" sz="18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altLang="en-US" sz="2000" kern="100" dirty="0" smtClean="0">
                          <a:effectLst/>
                          <a:latin typeface="標楷體" panose="03000509000000000000" pitchFamily="65" charset="-120"/>
                          <a:ea typeface="標楷體" panose="03000509000000000000" pitchFamily="65" charset="-120"/>
                          <a:cs typeface="Calibri" panose="020F0502020204030204" pitchFamily="34" charset="0"/>
                        </a:rPr>
                        <a:t>國小中年級</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情緒</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與人際互動</a:t>
            </a:r>
          </a:p>
        </p:txBody>
      </p:sp>
      <p:sp>
        <p:nvSpPr>
          <p:cNvPr id="3" name="矩形 2"/>
          <p:cNvSpPr/>
          <p:nvPr/>
        </p:nvSpPr>
        <p:spPr>
          <a:xfrm>
            <a:off x="467544" y="4941168"/>
            <a:ext cx="5688632" cy="369332"/>
          </a:xfrm>
          <a:prstGeom prst="rect">
            <a:avLst/>
          </a:prstGeom>
        </p:spPr>
        <p:txBody>
          <a:bodyPr wrap="square">
            <a:spAutoFit/>
          </a:bodyPr>
          <a:lstStyle/>
          <a:p>
            <a:r>
              <a:rPr lang="en-US" altLang="zh-TW" dirty="0"/>
              <a:t>https://www.youtube.com/watch?v=2FaYmemP0Ek</a:t>
            </a:r>
            <a:endParaRPr lang="zh-TW" altLang="en-US" dirty="0"/>
          </a:p>
        </p:txBody>
      </p:sp>
    </p:spTree>
    <p:extLst>
      <p:ext uri="{BB962C8B-B14F-4D97-AF65-F5344CB8AC3E}">
        <p14:creationId xmlns:p14="http://schemas.microsoft.com/office/powerpoint/2010/main" val="4244793465"/>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
        <p:nvSpPr>
          <p:cNvPr id="5" name="矩形 4"/>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家庭的意義與內涵</a:t>
            </a:r>
          </a:p>
        </p:txBody>
      </p:sp>
      <p:graphicFrame>
        <p:nvGraphicFramePr>
          <p:cNvPr id="2" name="表格 1"/>
          <p:cNvGraphicFramePr>
            <a:graphicFrameLocks noGrp="1"/>
          </p:cNvGraphicFramePr>
          <p:nvPr>
            <p:extLst/>
          </p:nvPr>
        </p:nvGraphicFramePr>
        <p:xfrm>
          <a:off x="773264" y="1412776"/>
          <a:ext cx="8263233" cy="46228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ts val="2800"/>
                        </a:lnSpc>
                        <a:spcAft>
                          <a:spcPts val="0"/>
                        </a:spcAft>
                      </a:pPr>
                      <a:r>
                        <a:rPr lang="zh-TW" sz="2400">
                          <a:solidFill>
                            <a:srgbClr val="000000"/>
                          </a:solidFill>
                          <a:effectLst/>
                          <a:latin typeface="+mn-ea"/>
                          <a:ea typeface="+mn-ea"/>
                          <a:cs typeface="微軟正黑體" panose="020B0604030504040204" pitchFamily="34" charset="-120"/>
                        </a:rPr>
                        <a:t>家庭的功能</a:t>
                      </a:r>
                      <a:endParaRPr lang="zh-TW" sz="24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2800"/>
                        </a:lnSpc>
                        <a:spcAft>
                          <a:spcPts val="0"/>
                        </a:spcAft>
                      </a:pPr>
                      <a:r>
                        <a:rPr lang="zh-TW" sz="2400">
                          <a:solidFill>
                            <a:srgbClr val="000000"/>
                          </a:solidFill>
                          <a:effectLst/>
                          <a:latin typeface="+mn-ea"/>
                          <a:ea typeface="+mn-ea"/>
                          <a:cs typeface="微軟正黑體" panose="020B0604030504040204" pitchFamily="34" charset="-120"/>
                        </a:rPr>
                        <a:t>繪本</a:t>
                      </a:r>
                      <a:endParaRPr lang="zh-TW" sz="24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rgbClr val="000000"/>
                          </a:solidFill>
                          <a:effectLst/>
                          <a:latin typeface="+mn-ea"/>
                          <a:ea typeface="+mn-ea"/>
                          <a:cs typeface="微軟正黑體" panose="020B0604030504040204" pitchFamily="34" charset="-120"/>
                        </a:rPr>
                        <a:t>我愛我的家（人類文</a:t>
                      </a:r>
                      <a:r>
                        <a:rPr lang="zh-TW" sz="2400" spc="-40" dirty="0">
                          <a:solidFill>
                            <a:srgbClr val="000000"/>
                          </a:solidFill>
                          <a:effectLst/>
                          <a:latin typeface="+mn-ea"/>
                          <a:ea typeface="+mn-ea"/>
                          <a:cs typeface="微軟正黑體" panose="020B0604030504040204" pitchFamily="34" charset="-120"/>
                        </a:rPr>
                        <a:t>化，</a:t>
                      </a:r>
                      <a:r>
                        <a:rPr lang="en-US" sz="2400" spc="-40" dirty="0">
                          <a:solidFill>
                            <a:srgbClr val="000000"/>
                          </a:solidFill>
                          <a:effectLst/>
                          <a:latin typeface="+mn-ea"/>
                          <a:ea typeface="+mn-ea"/>
                          <a:cs typeface="微軟正黑體" panose="020B0604030504040204" pitchFamily="34" charset="-120"/>
                        </a:rPr>
                        <a:t>2011</a:t>
                      </a:r>
                      <a:r>
                        <a:rPr lang="zh-TW" sz="2400" spc="-40" dirty="0">
                          <a:solidFill>
                            <a:srgbClr val="000000"/>
                          </a:solidFill>
                          <a:effectLst/>
                          <a:latin typeface="+mn-ea"/>
                          <a:ea typeface="+mn-ea"/>
                          <a:cs typeface="微軟正黑體" panose="020B0604030504040204" pitchFamily="34" charset="-120"/>
                        </a:rPr>
                        <a:t>）</a:t>
                      </a:r>
                      <a:endParaRPr lang="zh-TW" sz="24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rgbClr val="000000"/>
                          </a:solidFill>
                          <a:effectLst/>
                          <a:latin typeface="+mn-ea"/>
                          <a:ea typeface="+mn-ea"/>
                          <a:cs typeface="微軟正黑體" panose="020B0604030504040204" pitchFamily="34" charset="-120"/>
                        </a:rPr>
                        <a:t>從「爸媽是不是不愛我」開始，帶出一連串孩子對家人的需要，討論家人的需求與滿足。</a:t>
                      </a:r>
                      <a:endParaRPr lang="zh-TW" sz="24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a:solidFill>
                            <a:srgbClr val="000000"/>
                          </a:solidFill>
                          <a:effectLst/>
                          <a:latin typeface="+mn-ea"/>
                          <a:ea typeface="+mn-ea"/>
                          <a:cs typeface="微軟正黑體" panose="020B0604030504040204" pitchFamily="34" charset="-120"/>
                        </a:rPr>
                        <a:t>老師導讀繪本，請學生對圖畫書的回應，分享自己體察家人對自己的照顧經驗。家庭學習單：「家人共讀紀錄」，學生完成與家人共讀紀錄，分享感受並討論「家」的功能。</a:t>
                      </a:r>
                      <a:endParaRPr lang="zh-TW" sz="24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rgbClr val="000000"/>
                          </a:solidFill>
                          <a:effectLst/>
                          <a:latin typeface="+mn-ea"/>
                          <a:ea typeface="+mn-ea"/>
                          <a:cs typeface="微軟正黑體" panose="020B0604030504040204" pitchFamily="34" charset="-120"/>
                        </a:rPr>
                        <a:t>國小低年級</a:t>
                      </a:r>
                      <a:endParaRPr lang="zh-TW" sz="24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Tree>
    <p:extLst>
      <p:ext uri="{BB962C8B-B14F-4D97-AF65-F5344CB8AC3E}">
        <p14:creationId xmlns:p14="http://schemas.microsoft.com/office/powerpoint/2010/main" val="328101492"/>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776544719"/>
              </p:ext>
            </p:extLst>
          </p:nvPr>
        </p:nvGraphicFramePr>
        <p:xfrm>
          <a:off x="539552" y="1412776"/>
          <a:ext cx="8496945" cy="39841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合宜的情緒表達</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繪本</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敵人派（道聲</a:t>
                      </a:r>
                      <a:r>
                        <a:rPr lang="zh-TW"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2003</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原本應是個完美的暑假，直到小傑搬到附近，生活就完全變樣了。幸好爸爸使出必勝絕招</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敵人派，必須和敵人相處一整天！沒想到，卻</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21920" indent="-12192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與美術課結合，設計一盤</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XX</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派。</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p>
                      <a:pPr marL="109855" indent="127000" algn="just">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如果要與朋友和好，會用什麼顏色、什麼</a:t>
                      </a:r>
                      <a:r>
                        <a:rPr lang="zh-TW" sz="2000" kern="100" spc="-2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圖案，化解心中不悅，</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又能與朋友和解。</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p>
                      <a:pPr marL="121920" indent="-12192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作品完成後，討論製作理念</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達到和解的原因。</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altLang="en-US" sz="2000" kern="100" dirty="0" smtClean="0">
                          <a:effectLst/>
                          <a:latin typeface="標楷體" panose="03000509000000000000" pitchFamily="65" charset="-120"/>
                          <a:ea typeface="標楷體" panose="03000509000000000000" pitchFamily="65" charset="-120"/>
                          <a:cs typeface="Calibri" panose="020F0502020204030204" pitchFamily="34" charset="0"/>
                        </a:rPr>
                        <a:t>國小中年級</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85523"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情緒</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與人際互動</a:t>
            </a:r>
          </a:p>
        </p:txBody>
      </p:sp>
    </p:spTree>
    <p:extLst>
      <p:ext uri="{BB962C8B-B14F-4D97-AF65-F5344CB8AC3E}">
        <p14:creationId xmlns:p14="http://schemas.microsoft.com/office/powerpoint/2010/main" val="3686876939"/>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763587183"/>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人際互動禮儀與技巧</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繪本</a:t>
                      </a:r>
                      <a:endParaRPr lang="zh-TW" sz="2000" kern="100" dirty="0">
                        <a:effectLst/>
                        <a:latin typeface="+mn-ea"/>
                        <a:ea typeface="+mn-ea"/>
                        <a:cs typeface="Times New Roman" panose="02020603050405020304" pitchFamily="18" charset="0"/>
                      </a:endParaRPr>
                    </a:p>
                  </a:txBody>
                  <a:tcPr marL="68580" marR="68580" marT="0" marB="0" vert="eaVert"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n-ea"/>
                          <a:ea typeface="+mn-ea"/>
                          <a:cs typeface="Arial" panose="020B0604020202020204" pitchFamily="34" charset="0"/>
                        </a:rPr>
                        <a:t>莫莉老師的禮儀學校</a:t>
                      </a:r>
                      <a:endParaRPr lang="zh-TW" sz="2000" kern="100" dirty="0">
                        <a:effectLst/>
                        <a:latin typeface="+mn-ea"/>
                        <a:ea typeface="+mn-ea"/>
                        <a:cs typeface="Times New Roman" panose="02020603050405020304" pitchFamily="18" charset="0"/>
                      </a:endParaRPr>
                    </a:p>
                    <a:p>
                      <a:pPr indent="127000" algn="just">
                        <a:lnSpc>
                          <a:spcPct val="100000"/>
                        </a:lnSpc>
                        <a:spcAft>
                          <a:spcPts val="0"/>
                        </a:spcAft>
                      </a:pPr>
                      <a:r>
                        <a:rPr lang="zh-TW" sz="2000" kern="100" dirty="0">
                          <a:solidFill>
                            <a:srgbClr val="000000"/>
                          </a:solidFill>
                          <a:effectLst/>
                          <a:latin typeface="+mn-ea"/>
                          <a:ea typeface="+mn-ea"/>
                          <a:cs typeface="Arial" panose="020B0604020202020204" pitchFamily="34" charset="0"/>
                        </a:rPr>
                        <a:t>（</a:t>
                      </a:r>
                      <a:r>
                        <a:rPr lang="zh-TW" sz="2000" kern="100" dirty="0">
                          <a:solidFill>
                            <a:srgbClr val="000000"/>
                          </a:solidFill>
                          <a:effectLst/>
                          <a:latin typeface="+mn-ea"/>
                          <a:ea typeface="+mn-ea"/>
                          <a:cs typeface="Times New Roman" panose="02020603050405020304" pitchFamily="18" charset="0"/>
                        </a:rPr>
                        <a:t>城邦文化，</a:t>
                      </a:r>
                      <a:r>
                        <a:rPr lang="en-US" sz="2000" kern="100" dirty="0">
                          <a:solidFill>
                            <a:srgbClr val="000000"/>
                          </a:solidFill>
                          <a:effectLst/>
                          <a:latin typeface="+mn-ea"/>
                          <a:ea typeface="+mn-ea"/>
                          <a:cs typeface="Times New Roman" panose="02020603050405020304" pitchFamily="18" charset="0"/>
                        </a:rPr>
                        <a:t>2019</a:t>
                      </a:r>
                      <a:r>
                        <a:rPr lang="zh-TW" sz="2000" kern="100" dirty="0">
                          <a:solidFill>
                            <a:srgbClr val="000000"/>
                          </a:solidFill>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spc="-10" dirty="0">
                          <a:solidFill>
                            <a:srgbClr val="000000"/>
                          </a:solidFill>
                          <a:effectLst/>
                          <a:latin typeface="+mn-ea"/>
                          <a:ea typeface="+mn-ea"/>
                          <a:cs typeface="Times New Roman" panose="02020603050405020304" pitchFamily="18" charset="0"/>
                        </a:rPr>
                        <a:t>艾傑農是一隻小浣熊，在某個奇怪的日子，發生了種種事件，讓他從不懂禮貌變成客氣有禮。</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zh-TW" sz="2000" kern="100" spc="-10" dirty="0">
                          <a:solidFill>
                            <a:srgbClr val="000000"/>
                          </a:solidFill>
                          <a:effectLst/>
                          <a:latin typeface="+mn-ea"/>
                          <a:ea typeface="+mn-ea"/>
                          <a:cs typeface="Times New Roman" panose="02020603050405020304" pitchFamily="18" charset="0"/>
                        </a:rPr>
                        <a:t>運用繪本共讀的方式，讓學生了解：</a:t>
                      </a:r>
                      <a:endParaRPr lang="zh-TW" sz="2000" kern="100" dirty="0">
                        <a:effectLst/>
                        <a:latin typeface="+mn-ea"/>
                        <a:ea typeface="+mn-ea"/>
                        <a:cs typeface="Times New Roman" panose="02020603050405020304" pitchFamily="18" charset="0"/>
                      </a:endParaRPr>
                    </a:p>
                    <a:p>
                      <a:pPr marL="120015" indent="-120015" algn="just">
                        <a:lnSpc>
                          <a:spcPct val="100000"/>
                        </a:lnSpc>
                        <a:spcAft>
                          <a:spcPts val="0"/>
                        </a:spcAft>
                      </a:pPr>
                      <a:r>
                        <a:rPr lang="en-US" sz="2000" kern="100" spc="-10" dirty="0">
                          <a:solidFill>
                            <a:srgbClr val="000000"/>
                          </a:solidFill>
                          <a:effectLst/>
                          <a:latin typeface="+mn-ea"/>
                          <a:ea typeface="+mn-ea"/>
                          <a:cs typeface="Times New Roman" panose="02020603050405020304" pitchFamily="18" charset="0"/>
                        </a:rPr>
                        <a:t>1.</a:t>
                      </a:r>
                      <a:r>
                        <a:rPr lang="zh-TW" sz="2000" kern="100" spc="-10" dirty="0">
                          <a:solidFill>
                            <a:srgbClr val="000000"/>
                          </a:solidFill>
                          <a:effectLst/>
                          <a:latin typeface="+mn-ea"/>
                          <a:ea typeface="+mn-ea"/>
                          <a:cs typeface="Times New Roman" panose="02020603050405020304" pitchFamily="18" charset="0"/>
                        </a:rPr>
                        <a:t>生活中的禮節。</a:t>
                      </a:r>
                      <a:endParaRPr lang="zh-TW" sz="2000" kern="100" dirty="0">
                        <a:effectLst/>
                        <a:latin typeface="+mn-ea"/>
                        <a:ea typeface="+mn-ea"/>
                        <a:cs typeface="Times New Roman" panose="02020603050405020304" pitchFamily="18" charset="0"/>
                      </a:endParaRPr>
                    </a:p>
                    <a:p>
                      <a:pPr marL="115570" indent="-115570" algn="just">
                        <a:lnSpc>
                          <a:spcPct val="100000"/>
                        </a:lnSpc>
                        <a:spcAft>
                          <a:spcPts val="0"/>
                        </a:spcAft>
                      </a:pPr>
                      <a:r>
                        <a:rPr lang="en-US" sz="2000" kern="100" spc="-30" dirty="0">
                          <a:solidFill>
                            <a:srgbClr val="000000"/>
                          </a:solidFill>
                          <a:effectLst/>
                          <a:latin typeface="+mn-ea"/>
                          <a:ea typeface="+mn-ea"/>
                          <a:cs typeface="Times New Roman" panose="02020603050405020304" pitchFamily="18" charset="0"/>
                        </a:rPr>
                        <a:t>2.</a:t>
                      </a:r>
                      <a:r>
                        <a:rPr lang="zh-TW" sz="2000" kern="100" spc="-30" dirty="0">
                          <a:solidFill>
                            <a:srgbClr val="000000"/>
                          </a:solidFill>
                          <a:effectLst/>
                          <a:latin typeface="+mn-ea"/>
                          <a:ea typeface="+mn-ea"/>
                          <a:cs typeface="Times New Roman" panose="02020603050405020304" pitchFamily="18" charset="0"/>
                        </a:rPr>
                        <a:t>與人應對相處的禮貌。</a:t>
                      </a:r>
                      <a:endParaRPr lang="zh-TW" sz="2000" kern="100" dirty="0">
                        <a:effectLst/>
                        <a:latin typeface="+mn-ea"/>
                        <a:ea typeface="+mn-ea"/>
                        <a:cs typeface="Times New Roman" panose="02020603050405020304" pitchFamily="18" charset="0"/>
                      </a:endParaRPr>
                    </a:p>
                    <a:p>
                      <a:pPr marL="120015" indent="-120015" algn="just">
                        <a:lnSpc>
                          <a:spcPct val="100000"/>
                        </a:lnSpc>
                        <a:spcAft>
                          <a:spcPts val="0"/>
                        </a:spcAft>
                      </a:pPr>
                      <a:r>
                        <a:rPr lang="en-US" sz="2000" kern="100" spc="-10" dirty="0">
                          <a:solidFill>
                            <a:srgbClr val="000000"/>
                          </a:solidFill>
                          <a:effectLst/>
                          <a:latin typeface="+mn-ea"/>
                          <a:ea typeface="+mn-ea"/>
                          <a:cs typeface="Times New Roman" panose="02020603050405020304" pitchFamily="18" charset="0"/>
                        </a:rPr>
                        <a:t>3.</a:t>
                      </a:r>
                      <a:r>
                        <a:rPr lang="zh-TW" sz="2000" kern="100" spc="-10" dirty="0">
                          <a:solidFill>
                            <a:srgbClr val="000000"/>
                          </a:solidFill>
                          <a:effectLst/>
                          <a:latin typeface="+mn-ea"/>
                          <a:ea typeface="+mn-ea"/>
                          <a:cs typeface="Times New Roman" panose="02020603050405020304" pitchFamily="18" charset="0"/>
                        </a:rPr>
                        <a:t>表現合宜的人際與生活禮儀。</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幼兒園</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00427"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正</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向人際互動</a:t>
            </a:r>
          </a:p>
        </p:txBody>
      </p:sp>
    </p:spTree>
    <p:extLst>
      <p:ext uri="{BB962C8B-B14F-4D97-AF65-F5344CB8AC3E}">
        <p14:creationId xmlns:p14="http://schemas.microsoft.com/office/powerpoint/2010/main" val="4218410563"/>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679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人際互動禮儀與技巧</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桌遊</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vert="eaVert"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800" dirty="0">
                          <a:solidFill>
                            <a:srgbClr val="000000"/>
                          </a:solidFill>
                          <a:effectLst/>
                          <a:latin typeface="標楷體" panose="03000509000000000000" pitchFamily="65" charset="-120"/>
                          <a:ea typeface="標楷體" panose="03000509000000000000" pitchFamily="65" charset="-120"/>
                          <a:cs typeface="Arial" panose="020B0604020202020204" pitchFamily="34" charset="0"/>
                        </a:rPr>
                        <a:t>抖抖山大冒險</a:t>
                      </a: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（新天鵝堡，</a:t>
                      </a:r>
                      <a:r>
                        <a:rPr lang="en-US"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2015</a:t>
                      </a: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zh-TW" sz="2000" kern="100" spc="-10">
                          <a:solidFill>
                            <a:srgbClr val="000000"/>
                          </a:solidFill>
                          <a:effectLst/>
                          <a:latin typeface="標楷體" panose="03000509000000000000" pitchFamily="65" charset="-120"/>
                          <a:ea typeface="標楷體" panose="03000509000000000000" pitchFamily="65" charset="-120"/>
                          <a:cs typeface="Arial" panose="020B0604020202020204" pitchFamily="34" charset="0"/>
                        </a:rPr>
                        <a:t>猴子與小熊要從超能力學校畢業了，他們分組合作抽到的任務就是「到抖抖山幫驢子爺爺找到紅盒子」，過程中許多動物會協助突破挑戰，以順利完成任務。</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zh-TW" sz="2000" kern="100" spc="-10">
                          <a:solidFill>
                            <a:srgbClr val="000000"/>
                          </a:solidFill>
                          <a:effectLst/>
                          <a:latin typeface="標楷體" panose="03000509000000000000" pitchFamily="65" charset="-120"/>
                          <a:ea typeface="標楷體" panose="03000509000000000000" pitchFamily="65" charset="-120"/>
                          <a:cs typeface="Arial" panose="020B0604020202020204" pitchFamily="34" charset="0"/>
                        </a:rPr>
                        <a:t>透過桌遊的方式，讓學生學習</a:t>
                      </a:r>
                      <a:r>
                        <a:rPr lang="zh-TW" sz="2000" kern="100" spc="-1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indent="127000" algn="just">
                        <a:lnSpc>
                          <a:spcPct val="100000"/>
                        </a:lnSpc>
                        <a:spcAft>
                          <a:spcPts val="0"/>
                        </a:spcAft>
                      </a:pPr>
                      <a:r>
                        <a:rPr lang="en-US" sz="2000" kern="100" spc="-10">
                          <a:solidFill>
                            <a:srgbClr val="000000"/>
                          </a:solidFill>
                          <a:effectLst/>
                          <a:latin typeface="標楷體" panose="03000509000000000000" pitchFamily="65" charset="-120"/>
                          <a:ea typeface="標楷體" panose="03000509000000000000" pitchFamily="65" charset="-120"/>
                          <a:cs typeface="Arial" panose="020B0604020202020204" pitchFamily="34" charset="0"/>
                        </a:rPr>
                        <a:t>1.</a:t>
                      </a:r>
                      <a:r>
                        <a:rPr lang="zh-TW" sz="2000" kern="100" spc="-10">
                          <a:solidFill>
                            <a:srgbClr val="000000"/>
                          </a:solidFill>
                          <a:effectLst/>
                          <a:latin typeface="標楷體" panose="03000509000000000000" pitchFamily="65" charset="-120"/>
                          <a:ea typeface="標楷體" panose="03000509000000000000" pitchFamily="65" charset="-120"/>
                          <a:cs typeface="Arial" panose="020B0604020202020204" pitchFamily="34" charset="0"/>
                        </a:rPr>
                        <a:t>積極傾聽他人提供的</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indent="149860" algn="just">
                        <a:lnSpc>
                          <a:spcPct val="100000"/>
                        </a:lnSpc>
                        <a:spcAft>
                          <a:spcPts val="0"/>
                        </a:spcAft>
                      </a:pPr>
                      <a:r>
                        <a:rPr lang="zh-TW" sz="2000" kern="100" spc="-10">
                          <a:solidFill>
                            <a:srgbClr val="000000"/>
                          </a:solidFill>
                          <a:effectLst/>
                          <a:latin typeface="標楷體" panose="03000509000000000000" pitchFamily="65" charset="-120"/>
                          <a:ea typeface="標楷體" panose="03000509000000000000" pitchFamily="65" charset="-120"/>
                          <a:cs typeface="Arial" panose="020B0604020202020204" pitchFamily="34" charset="0"/>
                        </a:rPr>
                        <a:t>訊息。</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marL="149860" indent="-149860" algn="just">
                        <a:lnSpc>
                          <a:spcPct val="100000"/>
                        </a:lnSpc>
                        <a:spcAft>
                          <a:spcPts val="0"/>
                        </a:spcAft>
                      </a:pPr>
                      <a:r>
                        <a:rPr lang="en-US" sz="2000" kern="100" spc="-10">
                          <a:solidFill>
                            <a:srgbClr val="000000"/>
                          </a:solidFill>
                          <a:effectLst/>
                          <a:latin typeface="標楷體" panose="03000509000000000000" pitchFamily="65" charset="-120"/>
                          <a:ea typeface="標楷體" panose="03000509000000000000" pitchFamily="65" charset="-120"/>
                          <a:cs typeface="Arial" panose="020B0604020202020204" pitchFamily="34" charset="0"/>
                        </a:rPr>
                        <a:t>2.</a:t>
                      </a:r>
                      <a:r>
                        <a:rPr lang="zh-TW" sz="2000" kern="100" spc="-10">
                          <a:solidFill>
                            <a:srgbClr val="000000"/>
                          </a:solidFill>
                          <a:effectLst/>
                          <a:latin typeface="標楷體" panose="03000509000000000000" pitchFamily="65" charset="-120"/>
                          <a:ea typeface="標楷體" panose="03000509000000000000" pitchFamily="65" charset="-120"/>
                          <a:cs typeface="Arial" panose="020B0604020202020204" pitchFamily="34" charset="0"/>
                        </a:rPr>
                        <a:t>學會同理對方的處境與需求。</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marL="115570" indent="-115570" algn="just">
                        <a:lnSpc>
                          <a:spcPct val="100000"/>
                        </a:lnSpc>
                        <a:spcAft>
                          <a:spcPts val="0"/>
                        </a:spcAft>
                      </a:pPr>
                      <a:r>
                        <a:rPr lang="en-US" sz="2000" kern="100" spc="-3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3.</a:t>
                      </a:r>
                      <a:r>
                        <a:rPr lang="zh-TW" sz="2000" kern="100" spc="-3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有效溝通從傾聽開始。</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國小低年級</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00427"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正</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向人際互動</a:t>
            </a:r>
          </a:p>
        </p:txBody>
      </p:sp>
    </p:spTree>
    <p:extLst>
      <p:ext uri="{BB962C8B-B14F-4D97-AF65-F5344CB8AC3E}">
        <p14:creationId xmlns:p14="http://schemas.microsoft.com/office/powerpoint/2010/main" val="1734336439"/>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754616521"/>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indent="127000" algn="ctr">
                        <a:lnSpc>
                          <a:spcPct val="100000"/>
                        </a:lnSpc>
                        <a:spcAft>
                          <a:spcPts val="0"/>
                        </a:spcAft>
                      </a:pPr>
                      <a:r>
                        <a:rPr lang="zh-TW" sz="2000" kern="100" spc="-10">
                          <a:solidFill>
                            <a:srgbClr val="000000"/>
                          </a:solidFill>
                          <a:effectLst/>
                          <a:latin typeface="+mn-ea"/>
                          <a:ea typeface="+mn-ea"/>
                          <a:cs typeface="Times New Roman" panose="02020603050405020304" pitchFamily="18" charset="0"/>
                        </a:rPr>
                        <a:t>人際交往的態度與知能</a:t>
                      </a:r>
                      <a:endParaRPr lang="zh-TW" sz="2000" kern="1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a:lnSpc>
                          <a:spcPct val="100000"/>
                        </a:lnSpc>
                        <a:spcAft>
                          <a:spcPts val="0"/>
                        </a:spcAft>
                      </a:pPr>
                      <a:r>
                        <a:rPr lang="zh-TW" sz="2000" kern="100">
                          <a:solidFill>
                            <a:srgbClr val="000000"/>
                          </a:solidFill>
                          <a:effectLst/>
                          <a:latin typeface="+mn-ea"/>
                          <a:ea typeface="+mn-ea"/>
                          <a:cs typeface="Times New Roman" panose="02020603050405020304" pitchFamily="18" charset="0"/>
                        </a:rPr>
                        <a:t>電影</a:t>
                      </a:r>
                      <a:endParaRPr lang="zh-TW" sz="2000" kern="100">
                        <a:effectLst/>
                        <a:latin typeface="+mn-ea"/>
                        <a:ea typeface="+mn-ea"/>
                        <a:cs typeface="Times New Roman" panose="02020603050405020304" pitchFamily="18" charset="0"/>
                      </a:endParaRPr>
                    </a:p>
                  </a:txBody>
                  <a:tcPr marL="68580" marR="68580" marT="0" marB="0" vert="eaVert"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腦筋急轉彎（華特迪士尼，</a:t>
                      </a:r>
                      <a:r>
                        <a:rPr lang="en-US" sz="2000" kern="100" dirty="0">
                          <a:solidFill>
                            <a:srgbClr val="000000"/>
                          </a:solidFill>
                          <a:effectLst/>
                          <a:latin typeface="+mn-ea"/>
                          <a:ea typeface="+mn-ea"/>
                          <a:cs typeface="Times New Roman" panose="02020603050405020304" pitchFamily="18" charset="0"/>
                        </a:rPr>
                        <a:t>2015</a:t>
                      </a:r>
                      <a:r>
                        <a:rPr lang="zh-TW" sz="2000" kern="100" dirty="0">
                          <a:solidFill>
                            <a:srgbClr val="000000"/>
                          </a:solidFill>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zh-TW" sz="2000" kern="100" spc="-10">
                          <a:solidFill>
                            <a:srgbClr val="000000"/>
                          </a:solidFill>
                          <a:effectLst/>
                          <a:latin typeface="+mn-ea"/>
                          <a:ea typeface="+mn-ea"/>
                          <a:cs typeface="Arial" panose="020B0604020202020204" pitchFamily="34" charset="0"/>
                        </a:rPr>
                        <a:t>萊莉和她的五個情緒精靈一起成長，學習認識自己，了解情緒的各種面向，妥善管理情緒，面對成長過程中的種種問題。</a:t>
                      </a:r>
                      <a:endParaRPr lang="zh-TW" sz="2000" kern="1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zh-TW" sz="2000" kern="100" spc="-10">
                          <a:solidFill>
                            <a:srgbClr val="000000"/>
                          </a:solidFill>
                          <a:effectLst/>
                          <a:latin typeface="+mn-ea"/>
                          <a:ea typeface="+mn-ea"/>
                          <a:cs typeface="Arial" panose="020B0604020202020204" pitchFamily="34" charset="0"/>
                        </a:rPr>
                        <a:t>透過電影與學生討論</a:t>
                      </a:r>
                      <a:r>
                        <a:rPr lang="zh-TW" sz="2000" kern="100" spc="-10">
                          <a:solidFill>
                            <a:srgbClr val="000000"/>
                          </a:solidFill>
                          <a:effectLst/>
                          <a:latin typeface="+mn-ea"/>
                          <a:ea typeface="+mn-ea"/>
                          <a:cs typeface="Times New Roman" panose="02020603050405020304" pitchFamily="18" charset="0"/>
                        </a:rPr>
                        <a:t>：</a:t>
                      </a:r>
                      <a:endParaRPr lang="zh-TW" sz="2000" kern="100">
                        <a:effectLst/>
                        <a:latin typeface="+mn-ea"/>
                        <a:ea typeface="+mn-ea"/>
                        <a:cs typeface="Times New Roman" panose="02020603050405020304" pitchFamily="18" charset="0"/>
                      </a:endParaRPr>
                    </a:p>
                    <a:p>
                      <a:pPr marL="149860" indent="-149860" algn="just">
                        <a:lnSpc>
                          <a:spcPct val="100000"/>
                        </a:lnSpc>
                        <a:spcAft>
                          <a:spcPts val="0"/>
                        </a:spcAft>
                      </a:pPr>
                      <a:r>
                        <a:rPr lang="en-US" sz="2000" kern="100" spc="-10">
                          <a:solidFill>
                            <a:srgbClr val="000000"/>
                          </a:solidFill>
                          <a:effectLst/>
                          <a:latin typeface="+mn-ea"/>
                          <a:ea typeface="+mn-ea"/>
                          <a:cs typeface="Arial" panose="020B0604020202020204" pitchFamily="34" charset="0"/>
                        </a:rPr>
                        <a:t>1.</a:t>
                      </a:r>
                      <a:r>
                        <a:rPr lang="zh-TW" sz="2000" kern="100" spc="-10">
                          <a:solidFill>
                            <a:srgbClr val="000000"/>
                          </a:solidFill>
                          <a:effectLst/>
                          <a:latin typeface="+mn-ea"/>
                          <a:ea typeface="+mn-ea"/>
                          <a:cs typeface="Arial" panose="020B0604020202020204" pitchFamily="34" charset="0"/>
                        </a:rPr>
                        <a:t>覺察自己的正負向情緒。</a:t>
                      </a:r>
                      <a:endParaRPr lang="zh-TW" sz="2000" kern="100">
                        <a:effectLst/>
                        <a:latin typeface="+mn-ea"/>
                        <a:ea typeface="+mn-ea"/>
                        <a:cs typeface="Times New Roman" panose="02020603050405020304" pitchFamily="18" charset="0"/>
                      </a:endParaRPr>
                    </a:p>
                    <a:p>
                      <a:pPr marL="149860" indent="-149860" algn="just">
                        <a:lnSpc>
                          <a:spcPct val="100000"/>
                        </a:lnSpc>
                        <a:spcAft>
                          <a:spcPts val="0"/>
                        </a:spcAft>
                      </a:pPr>
                      <a:r>
                        <a:rPr lang="en-US" sz="2000" kern="100" spc="-10">
                          <a:solidFill>
                            <a:srgbClr val="000000"/>
                          </a:solidFill>
                          <a:effectLst/>
                          <a:latin typeface="+mn-ea"/>
                          <a:ea typeface="+mn-ea"/>
                          <a:cs typeface="Arial" panose="020B0604020202020204" pitchFamily="34" charset="0"/>
                        </a:rPr>
                        <a:t>2.</a:t>
                      </a:r>
                      <a:r>
                        <a:rPr lang="zh-TW" sz="2000" kern="100" spc="-10">
                          <a:solidFill>
                            <a:srgbClr val="000000"/>
                          </a:solidFill>
                          <a:effectLst/>
                          <a:latin typeface="+mn-ea"/>
                          <a:ea typeface="+mn-ea"/>
                          <a:cs typeface="Arial" panose="020B0604020202020204" pitchFamily="34" charset="0"/>
                        </a:rPr>
                        <a:t>運用有效策略調整情緒。</a:t>
                      </a:r>
                      <a:endParaRPr lang="zh-TW" sz="2000" kern="100">
                        <a:effectLst/>
                        <a:latin typeface="+mn-ea"/>
                        <a:ea typeface="+mn-ea"/>
                        <a:cs typeface="Times New Roman" panose="02020603050405020304" pitchFamily="18" charset="0"/>
                      </a:endParaRPr>
                    </a:p>
                    <a:p>
                      <a:pPr marL="149860" indent="-149860" algn="just">
                        <a:lnSpc>
                          <a:spcPct val="100000"/>
                        </a:lnSpc>
                        <a:spcAft>
                          <a:spcPts val="0"/>
                        </a:spcAft>
                      </a:pPr>
                      <a:r>
                        <a:rPr lang="en-US" sz="2000" kern="100" spc="-10">
                          <a:solidFill>
                            <a:srgbClr val="000000"/>
                          </a:solidFill>
                          <a:effectLst/>
                          <a:latin typeface="+mn-ea"/>
                          <a:ea typeface="+mn-ea"/>
                          <a:cs typeface="Arial" panose="020B0604020202020204" pitchFamily="34" charset="0"/>
                        </a:rPr>
                        <a:t>3.</a:t>
                      </a:r>
                      <a:r>
                        <a:rPr lang="zh-TW" sz="2000" kern="100" spc="-10">
                          <a:solidFill>
                            <a:srgbClr val="000000"/>
                          </a:solidFill>
                          <a:effectLst/>
                          <a:latin typeface="+mn-ea"/>
                          <a:ea typeface="+mn-ea"/>
                          <a:cs typeface="Arial" panose="020B0604020202020204" pitchFamily="34" charset="0"/>
                        </a:rPr>
                        <a:t>學會接受自己的負面情緒與調整方式。</a:t>
                      </a:r>
                      <a:endParaRPr lang="zh-TW" sz="2000" kern="1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國小中年級</a:t>
                      </a:r>
                      <a:endParaRPr lang="zh-TW" sz="200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00427"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正</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向人際互動</a:t>
            </a:r>
          </a:p>
        </p:txBody>
      </p:sp>
    </p:spTree>
    <p:extLst>
      <p:ext uri="{BB962C8B-B14F-4D97-AF65-F5344CB8AC3E}">
        <p14:creationId xmlns:p14="http://schemas.microsoft.com/office/powerpoint/2010/main" val="3017425008"/>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17837705"/>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indent="127000" algn="ctr">
                        <a:lnSpc>
                          <a:spcPct val="100000"/>
                        </a:lnSpc>
                        <a:spcAft>
                          <a:spcPts val="0"/>
                        </a:spcAft>
                      </a:pPr>
                      <a:r>
                        <a:rPr lang="zh-TW" sz="2000" kern="100">
                          <a:solidFill>
                            <a:srgbClr val="000000"/>
                          </a:solidFill>
                          <a:effectLst/>
                          <a:latin typeface="+mn-ea"/>
                          <a:ea typeface="+mn-ea"/>
                          <a:cs typeface="Times New Roman" panose="02020603050405020304" pitchFamily="18" charset="0"/>
                        </a:rPr>
                        <a:t>文化對人際互動的影響</a:t>
                      </a:r>
                      <a:endParaRPr lang="zh-TW" sz="2000" kern="1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ctr">
                        <a:lnSpc>
                          <a:spcPct val="100000"/>
                        </a:lnSpc>
                        <a:spcAft>
                          <a:spcPts val="0"/>
                        </a:spcAft>
                      </a:pPr>
                      <a:r>
                        <a:rPr lang="zh-TW" sz="2000" kern="100">
                          <a:solidFill>
                            <a:srgbClr val="000000"/>
                          </a:solidFill>
                          <a:effectLst/>
                          <a:latin typeface="+mn-ea"/>
                          <a:ea typeface="+mn-ea"/>
                          <a:cs typeface="Times New Roman" panose="02020603050405020304" pitchFamily="18" charset="0"/>
                        </a:rPr>
                        <a:t>網站</a:t>
                      </a:r>
                      <a:endParaRPr lang="zh-TW" sz="2000" kern="10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n-ea"/>
                          <a:ea typeface="+mn-ea"/>
                          <a:cs typeface="Arial" panose="020B0604020202020204" pitchFamily="34" charset="0"/>
                        </a:rPr>
                        <a:t>文化小學堂</a:t>
                      </a:r>
                      <a:endParaRPr lang="zh-TW" sz="2000" kern="100" dirty="0">
                        <a:effectLst/>
                        <a:latin typeface="+mn-ea"/>
                        <a:ea typeface="+mn-ea"/>
                        <a:cs typeface="Times New Roman" panose="02020603050405020304" pitchFamily="18" charset="0"/>
                      </a:endParaRPr>
                    </a:p>
                    <a:p>
                      <a:pPr indent="127000" algn="just">
                        <a:lnSpc>
                          <a:spcPct val="100000"/>
                        </a:lnSpc>
                        <a:spcAft>
                          <a:spcPts val="0"/>
                        </a:spcAft>
                      </a:pPr>
                      <a:r>
                        <a:rPr lang="zh-TW" sz="2000" kern="100" dirty="0">
                          <a:solidFill>
                            <a:srgbClr val="000000"/>
                          </a:solidFill>
                          <a:effectLst/>
                          <a:latin typeface="+mn-ea"/>
                          <a:ea typeface="+mn-ea"/>
                          <a:cs typeface="Arial" panose="020B0604020202020204" pitchFamily="34" charset="0"/>
                        </a:rPr>
                        <a:t>（文化部，</a:t>
                      </a:r>
                      <a:r>
                        <a:rPr lang="en-US" sz="2000" kern="100" dirty="0">
                          <a:solidFill>
                            <a:srgbClr val="000000"/>
                          </a:solidFill>
                          <a:effectLst/>
                          <a:latin typeface="+mn-ea"/>
                          <a:ea typeface="+mn-ea"/>
                          <a:cs typeface="Arial" panose="020B0604020202020204" pitchFamily="34" charset="0"/>
                        </a:rPr>
                        <a:t>2010</a:t>
                      </a:r>
                      <a:r>
                        <a:rPr lang="zh-TW" sz="2000" kern="100" dirty="0">
                          <a:solidFill>
                            <a:srgbClr val="000000"/>
                          </a:solidFill>
                          <a:effectLst/>
                          <a:latin typeface="+mn-ea"/>
                          <a:ea typeface="+mn-ea"/>
                          <a:cs typeface="Arial" panose="020B0604020202020204" pitchFamily="34" charset="0"/>
                        </a:rPr>
                        <a:t>）</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spc="-10" dirty="0">
                          <a:solidFill>
                            <a:srgbClr val="000000"/>
                          </a:solidFill>
                          <a:effectLst/>
                          <a:latin typeface="+mn-ea"/>
                          <a:ea typeface="+mn-ea"/>
                          <a:cs typeface="Times New Roman" panose="02020603050405020304" pitchFamily="18" charset="0"/>
                        </a:rPr>
                        <a:t>介紹日常生活禮儀面面觀、東西文化大不同，內容包含電子書線上看、拼圖、配對遊戲、針對電子書內容延伸說明、相關繪本</a:t>
                      </a:r>
                      <a:r>
                        <a:rPr lang="en-US" sz="2000" kern="100" spc="-10" dirty="0">
                          <a:solidFill>
                            <a:srgbClr val="000000"/>
                          </a:solidFill>
                          <a:effectLst/>
                          <a:latin typeface="+mn-ea"/>
                          <a:ea typeface="+mn-ea"/>
                          <a:cs typeface="Times New Roman" panose="02020603050405020304" pitchFamily="18" charset="0"/>
                        </a:rPr>
                        <a:t>……</a:t>
                      </a:r>
                      <a:r>
                        <a:rPr lang="zh-TW" sz="2000" kern="100" spc="-10" dirty="0">
                          <a:solidFill>
                            <a:srgbClr val="000000"/>
                          </a:solidFill>
                          <a:effectLst/>
                          <a:latin typeface="+mn-ea"/>
                          <a:ea typeface="+mn-ea"/>
                          <a:cs typeface="Times New Roman" panose="02020603050405020304" pitchFamily="18" charset="0"/>
                        </a:rPr>
                        <a:t>等。</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zh-TW" sz="2000" kern="100" spc="-10">
                          <a:solidFill>
                            <a:srgbClr val="000000"/>
                          </a:solidFill>
                          <a:effectLst/>
                          <a:latin typeface="+mn-ea"/>
                          <a:ea typeface="+mn-ea"/>
                          <a:cs typeface="Times New Roman" panose="02020603050405020304" pitchFamily="18" charset="0"/>
                        </a:rPr>
                        <a:t>使用網站功能，讓學生了解：</a:t>
                      </a:r>
                      <a:endParaRPr lang="zh-TW" sz="2000" kern="100">
                        <a:effectLst/>
                        <a:latin typeface="+mn-ea"/>
                        <a:ea typeface="+mn-ea"/>
                        <a:cs typeface="Times New Roman" panose="02020603050405020304" pitchFamily="18" charset="0"/>
                      </a:endParaRPr>
                    </a:p>
                    <a:p>
                      <a:pPr marL="120015" indent="-120015" algn="just">
                        <a:lnSpc>
                          <a:spcPct val="100000"/>
                        </a:lnSpc>
                        <a:spcAft>
                          <a:spcPts val="0"/>
                        </a:spcAft>
                      </a:pPr>
                      <a:r>
                        <a:rPr lang="en-US" sz="2000" kern="100" spc="-10">
                          <a:solidFill>
                            <a:srgbClr val="000000"/>
                          </a:solidFill>
                          <a:effectLst/>
                          <a:latin typeface="+mn-ea"/>
                          <a:ea typeface="+mn-ea"/>
                          <a:cs typeface="Times New Roman" panose="02020603050405020304" pitchFamily="18" charset="0"/>
                        </a:rPr>
                        <a:t>1.</a:t>
                      </a:r>
                      <a:r>
                        <a:rPr lang="zh-TW" sz="2000" kern="100" spc="-30">
                          <a:solidFill>
                            <a:srgbClr val="000000"/>
                          </a:solidFill>
                          <a:effectLst/>
                          <a:latin typeface="+mn-ea"/>
                          <a:ea typeface="+mn-ea"/>
                          <a:cs typeface="Times New Roman" panose="02020603050405020304" pitchFamily="18" charset="0"/>
                        </a:rPr>
                        <a:t>懂得尊重與同理，不同</a:t>
                      </a:r>
                      <a:r>
                        <a:rPr lang="zh-TW" sz="2000" kern="100" spc="-20">
                          <a:solidFill>
                            <a:srgbClr val="000000"/>
                          </a:solidFill>
                          <a:effectLst/>
                          <a:latin typeface="+mn-ea"/>
                          <a:ea typeface="+mn-ea"/>
                          <a:cs typeface="Times New Roman" panose="02020603050405020304" pitchFamily="18" charset="0"/>
                        </a:rPr>
                        <a:t>文化的人際互動禮儀。</a:t>
                      </a:r>
                      <a:endParaRPr lang="zh-TW" sz="2000" kern="100">
                        <a:effectLst/>
                        <a:latin typeface="+mn-ea"/>
                        <a:ea typeface="+mn-ea"/>
                        <a:cs typeface="Times New Roman" panose="02020603050405020304" pitchFamily="18" charset="0"/>
                      </a:endParaRPr>
                    </a:p>
                    <a:p>
                      <a:pPr marL="120015" indent="-120015" algn="just">
                        <a:lnSpc>
                          <a:spcPct val="100000"/>
                        </a:lnSpc>
                        <a:spcAft>
                          <a:spcPts val="0"/>
                        </a:spcAft>
                      </a:pPr>
                      <a:r>
                        <a:rPr lang="en-US" sz="2000" kern="100" spc="-10">
                          <a:solidFill>
                            <a:srgbClr val="000000"/>
                          </a:solidFill>
                          <a:effectLst/>
                          <a:latin typeface="+mn-ea"/>
                          <a:ea typeface="+mn-ea"/>
                          <a:cs typeface="Times New Roman" panose="02020603050405020304" pitchFamily="18" charset="0"/>
                        </a:rPr>
                        <a:t>2.</a:t>
                      </a:r>
                      <a:r>
                        <a:rPr lang="zh-TW" sz="2000" kern="100" spc="-10">
                          <a:solidFill>
                            <a:srgbClr val="000000"/>
                          </a:solidFill>
                          <a:effectLst/>
                          <a:latin typeface="+mn-ea"/>
                          <a:ea typeface="+mn-ea"/>
                          <a:cs typeface="Times New Roman" panose="02020603050405020304" pitchFamily="18" charset="0"/>
                        </a:rPr>
                        <a:t>尊重各國的風土民情之外，擁有友好的世界觀。</a:t>
                      </a:r>
                      <a:endParaRPr lang="zh-TW" sz="2000" kern="1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國小高年級</a:t>
                      </a:r>
                      <a:endParaRPr lang="zh-TW" sz="200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00427"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2</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正</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向人際互動</a:t>
            </a:r>
          </a:p>
        </p:txBody>
      </p:sp>
    </p:spTree>
    <p:extLst>
      <p:ext uri="{BB962C8B-B14F-4D97-AF65-F5344CB8AC3E}">
        <p14:creationId xmlns:p14="http://schemas.microsoft.com/office/powerpoint/2010/main" val="2552389304"/>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697374861"/>
              </p:ext>
            </p:extLst>
          </p:nvPr>
        </p:nvGraphicFramePr>
        <p:xfrm>
          <a:off x="539552" y="1412776"/>
          <a:ext cx="8496945" cy="4593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indent="127000" algn="ctr">
                        <a:lnSpc>
                          <a:spcPct val="100000"/>
                        </a:lnSpc>
                        <a:spcAft>
                          <a:spcPts val="0"/>
                        </a:spcAft>
                      </a:pPr>
                      <a:r>
                        <a:rPr lang="zh-TW" sz="2000" u="sng" kern="100">
                          <a:solidFill>
                            <a:schemeClr val="tx1"/>
                          </a:solidFill>
                          <a:effectLst/>
                          <a:latin typeface="+mn-ea"/>
                          <a:ea typeface="+mn-ea"/>
                          <a:cs typeface="Times New Roman" panose="02020603050405020304" pitchFamily="18" charset="0"/>
                        </a:rPr>
                        <a:t>戀愛關係的支持網絡</a:t>
                      </a:r>
                      <a:endParaRPr lang="zh-TW" sz="2000" kern="10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書籍</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en-US" sz="2000" u="none" kern="100" dirty="0">
                          <a:solidFill>
                            <a:schemeClr val="tx1"/>
                          </a:solidFill>
                          <a:effectLst/>
                          <a:latin typeface="+mn-ea"/>
                          <a:ea typeface="+mn-ea"/>
                          <a:cs typeface="Times New Roman" panose="02020603050405020304" pitchFamily="18" charset="0"/>
                        </a:rPr>
                        <a:t>孩子，我聽你說：為什麼孩子寧願問陌生人問題？呂律師深談那些青少年不願說的真心話</a:t>
                      </a:r>
                      <a:r>
                        <a:rPr lang="zh-TW" sz="2000" kern="100" spc="-80" dirty="0">
                          <a:solidFill>
                            <a:schemeClr val="tx1"/>
                          </a:solidFill>
                          <a:effectLst/>
                          <a:latin typeface="+mn-ea"/>
                          <a:ea typeface="+mn-ea"/>
                          <a:cs typeface="Times New Roman" panose="02020603050405020304" pitchFamily="18" charset="0"/>
                        </a:rPr>
                        <a:t>（三采，</a:t>
                      </a:r>
                      <a:r>
                        <a:rPr lang="en-US" sz="2000" kern="100" spc="-80" dirty="0">
                          <a:solidFill>
                            <a:schemeClr val="tx1"/>
                          </a:solidFill>
                          <a:effectLst/>
                          <a:latin typeface="+mn-ea"/>
                          <a:ea typeface="+mn-ea"/>
                          <a:cs typeface="Times New Roman" panose="02020603050405020304" pitchFamily="18" charset="0"/>
                        </a:rPr>
                        <a:t>2018</a:t>
                      </a:r>
                      <a:r>
                        <a:rPr lang="zh-TW" sz="2000" kern="100" spc="-80" dirty="0">
                          <a:solidFill>
                            <a:schemeClr val="tx1"/>
                          </a:solidFill>
                          <a:effectLst/>
                          <a:latin typeface="+mn-ea"/>
                          <a:ea typeface="+mn-ea"/>
                          <a:cs typeface="Times New Roman" panose="02020603050405020304" pitchFamily="18" charset="0"/>
                        </a:rPr>
                        <a:t>）</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chemeClr val="tx1"/>
                          </a:solidFill>
                          <a:effectLst/>
                          <a:latin typeface="+mn-ea"/>
                          <a:ea typeface="+mn-ea"/>
                          <a:cs typeface="Times New Roman" panose="02020603050405020304" pitchFamily="18" charset="0"/>
                        </a:rPr>
                        <a:t>其中一章節：</a:t>
                      </a:r>
                      <a:r>
                        <a:rPr lang="en-US" sz="2000" kern="100" dirty="0">
                          <a:solidFill>
                            <a:schemeClr val="tx1"/>
                          </a:solidFill>
                          <a:effectLst/>
                          <a:latin typeface="+mn-ea"/>
                          <a:ea typeface="+mn-ea"/>
                          <a:cs typeface="Times New Roman" panose="02020603050405020304" pitchFamily="18" charset="0"/>
                        </a:rPr>
                        <a:t>&lt;Q20</a:t>
                      </a:r>
                      <a:r>
                        <a:rPr lang="zh-TW" sz="2000" kern="100" dirty="0">
                          <a:solidFill>
                            <a:schemeClr val="tx1"/>
                          </a:solidFill>
                          <a:effectLst/>
                          <a:latin typeface="+mn-ea"/>
                          <a:ea typeface="+mn-ea"/>
                          <a:cs typeface="Times New Roman" panose="02020603050405020304" pitchFamily="18" charset="0"/>
                        </a:rPr>
                        <a:t>交男朋友該不該告訴父母？</a:t>
                      </a:r>
                      <a:r>
                        <a:rPr lang="en-US" sz="2000" kern="100" dirty="0">
                          <a:solidFill>
                            <a:schemeClr val="tx1"/>
                          </a:solidFill>
                          <a:effectLst/>
                          <a:latin typeface="+mn-ea"/>
                          <a:ea typeface="+mn-ea"/>
                          <a:cs typeface="Times New Roman" panose="02020603050405020304" pitchFamily="18" charset="0"/>
                        </a:rPr>
                        <a:t>&gt;</a:t>
                      </a:r>
                      <a:endParaRPr lang="zh-TW" sz="2000" kern="100" dirty="0">
                        <a:solidFill>
                          <a:schemeClr val="tx1"/>
                        </a:solidFill>
                        <a:effectLst/>
                        <a:latin typeface="+mn-ea"/>
                        <a:ea typeface="+mn-ea"/>
                        <a:cs typeface="Times New Roman" panose="02020603050405020304" pitchFamily="18" charset="0"/>
                      </a:endParaRPr>
                    </a:p>
                    <a:p>
                      <a:pPr marL="0" indent="0" algn="just">
                        <a:lnSpc>
                          <a:spcPct val="100000"/>
                        </a:lnSpc>
                        <a:spcAft>
                          <a:spcPts val="0"/>
                        </a:spcAft>
                      </a:pPr>
                      <a:r>
                        <a:rPr lang="zh-TW" sz="2000" kern="100" dirty="0">
                          <a:solidFill>
                            <a:schemeClr val="tx1"/>
                          </a:solidFill>
                          <a:effectLst/>
                          <a:latin typeface="+mn-ea"/>
                          <a:ea typeface="+mn-ea"/>
                          <a:cs typeface="Times New Roman" panose="02020603050405020304" pitchFamily="18" charset="0"/>
                        </a:rPr>
                        <a:t>藉由高中生詢問的問題，作者給予他的建議。</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chemeClr val="tx1"/>
                          </a:solidFill>
                          <a:effectLst/>
                          <a:latin typeface="+mn-ea"/>
                          <a:ea typeface="+mn-ea"/>
                          <a:cs typeface="Times New Roman" panose="02020603050405020304" pitchFamily="18" charset="0"/>
                        </a:rPr>
                        <a:t>與學生一同閱讀文章：</a:t>
                      </a:r>
                    </a:p>
                    <a:p>
                      <a:pPr marL="121920" indent="-121920" algn="just">
                        <a:lnSpc>
                          <a:spcPct val="100000"/>
                        </a:lnSpc>
                        <a:spcAft>
                          <a:spcPts val="0"/>
                        </a:spcAft>
                      </a:pPr>
                      <a:r>
                        <a:rPr lang="en-US" sz="2000" kern="100" dirty="0">
                          <a:solidFill>
                            <a:schemeClr val="tx1"/>
                          </a:solidFill>
                          <a:effectLst/>
                          <a:latin typeface="+mn-ea"/>
                          <a:ea typeface="+mn-ea"/>
                          <a:cs typeface="Times New Roman" panose="02020603050405020304" pitchFamily="18" charset="0"/>
                        </a:rPr>
                        <a:t>1.</a:t>
                      </a:r>
                      <a:r>
                        <a:rPr lang="zh-TW" sz="2000" kern="100" dirty="0">
                          <a:solidFill>
                            <a:schemeClr val="tx1"/>
                          </a:solidFill>
                          <a:effectLst/>
                          <a:latin typeface="+mn-ea"/>
                          <a:ea typeface="+mn-ea"/>
                          <a:cs typeface="Times New Roman" panose="02020603050405020304" pitchFamily="18" charset="0"/>
                        </a:rPr>
                        <a:t>討論是否認同作者的觀點。</a:t>
                      </a:r>
                    </a:p>
                    <a:p>
                      <a:pPr marL="121920" indent="-121920" algn="just">
                        <a:lnSpc>
                          <a:spcPct val="100000"/>
                        </a:lnSpc>
                        <a:spcAft>
                          <a:spcPts val="0"/>
                        </a:spcAft>
                      </a:pPr>
                      <a:r>
                        <a:rPr lang="en-US" sz="2000" kern="100" dirty="0">
                          <a:solidFill>
                            <a:schemeClr val="tx1"/>
                          </a:solidFill>
                          <a:effectLst/>
                          <a:latin typeface="+mn-ea"/>
                          <a:ea typeface="+mn-ea"/>
                          <a:cs typeface="Times New Roman" panose="02020603050405020304" pitchFamily="18" charset="0"/>
                        </a:rPr>
                        <a:t>2.</a:t>
                      </a:r>
                      <a:r>
                        <a:rPr lang="zh-TW" sz="2000" kern="100" dirty="0">
                          <a:solidFill>
                            <a:schemeClr val="tx1"/>
                          </a:solidFill>
                          <a:effectLst/>
                          <a:latin typeface="+mn-ea"/>
                          <a:ea typeface="+mn-ea"/>
                          <a:cs typeface="Times New Roman" panose="02020603050405020304" pitchFamily="18" charset="0"/>
                        </a:rPr>
                        <a:t>會如何和爸媽揭露戀愛關係。</a:t>
                      </a:r>
                    </a:p>
                    <a:p>
                      <a:pPr marL="121920" indent="-121920" algn="just">
                        <a:lnSpc>
                          <a:spcPct val="100000"/>
                        </a:lnSpc>
                        <a:spcAft>
                          <a:spcPts val="0"/>
                        </a:spcAft>
                      </a:pPr>
                      <a:r>
                        <a:rPr lang="en-US" sz="2000" kern="100" dirty="0">
                          <a:solidFill>
                            <a:schemeClr val="tx1"/>
                          </a:solidFill>
                          <a:effectLst/>
                          <a:latin typeface="+mn-ea"/>
                          <a:ea typeface="+mn-ea"/>
                          <a:cs typeface="Times New Roman" panose="02020603050405020304" pitchFamily="18" charset="0"/>
                        </a:rPr>
                        <a:t>3.</a:t>
                      </a:r>
                      <a:r>
                        <a:rPr lang="zh-TW" sz="2000" kern="100" dirty="0">
                          <a:solidFill>
                            <a:schemeClr val="tx1"/>
                          </a:solidFill>
                          <a:effectLst/>
                          <a:latin typeface="+mn-ea"/>
                          <a:ea typeface="+mn-ea"/>
                          <a:cs typeface="Times New Roman" panose="02020603050405020304" pitchFamily="18" charset="0"/>
                        </a:rPr>
                        <a:t>可模擬對話。</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chemeClr val="tx1"/>
                          </a:solidFill>
                          <a:effectLst/>
                          <a:latin typeface="+mn-ea"/>
                          <a:ea typeface="+mn-ea"/>
                          <a:cs typeface="Times New Roman" panose="02020603050405020304" pitchFamily="18" charset="0"/>
                        </a:rPr>
                        <a:t>國中</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83169"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愛戀關係與發展</a:t>
            </a:r>
          </a:p>
        </p:txBody>
      </p:sp>
    </p:spTree>
    <p:extLst>
      <p:ext uri="{BB962C8B-B14F-4D97-AF65-F5344CB8AC3E}">
        <p14:creationId xmlns:p14="http://schemas.microsoft.com/office/powerpoint/2010/main" val="3601125087"/>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indent="127000" algn="ctr">
                        <a:lnSpc>
                          <a:spcPct val="100000"/>
                        </a:lnSpc>
                        <a:spcAft>
                          <a:spcPts val="0"/>
                        </a:spcAft>
                      </a:pPr>
                      <a:r>
                        <a:rPr lang="zh-TW" altLang="en-US" sz="2000" u="sng" kern="100" dirty="0" smtClean="0">
                          <a:solidFill>
                            <a:schemeClr val="tx1"/>
                          </a:solidFill>
                          <a:effectLst/>
                          <a:latin typeface="+mn-ea"/>
                          <a:ea typeface="+mn-ea"/>
                          <a:cs typeface="Times New Roman" panose="02020603050405020304" pitchFamily="18" charset="0"/>
                        </a:rPr>
                        <a:t>愛情關係探索與發展</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rgbClr val="000000"/>
                          </a:solidFill>
                          <a:effectLst/>
                          <a:latin typeface="+mn-ea"/>
                          <a:ea typeface="+mn-ea"/>
                          <a:cs typeface="Times New Roman" panose="02020603050405020304" pitchFamily="18" charset="0"/>
                        </a:rPr>
                        <a:t>電影</a:t>
                      </a:r>
                      <a:endParaRPr lang="zh-TW" sz="2000" kern="10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戀夏</a:t>
                      </a:r>
                      <a:r>
                        <a:rPr lang="en-US" sz="2000" kern="100" dirty="0">
                          <a:solidFill>
                            <a:srgbClr val="000000"/>
                          </a:solidFill>
                          <a:effectLst/>
                          <a:latin typeface="+mn-ea"/>
                          <a:ea typeface="+mn-ea"/>
                          <a:cs typeface="Times New Roman" panose="02020603050405020304" pitchFamily="18" charset="0"/>
                        </a:rPr>
                        <a:t>500</a:t>
                      </a:r>
                      <a:r>
                        <a:rPr lang="zh-TW" sz="2000" kern="100" dirty="0">
                          <a:solidFill>
                            <a:srgbClr val="000000"/>
                          </a:solidFill>
                          <a:effectLst/>
                          <a:latin typeface="+mn-ea"/>
                          <a:ea typeface="+mn-ea"/>
                          <a:cs typeface="Times New Roman" panose="02020603050405020304" pitchFamily="18" charset="0"/>
                        </a:rPr>
                        <a:t>日</a:t>
                      </a:r>
                      <a:endParaRPr lang="zh-TW" sz="2000" kern="100" dirty="0">
                        <a:effectLst/>
                        <a:latin typeface="+mn-ea"/>
                        <a:ea typeface="+mn-ea"/>
                        <a:cs typeface="Times New Roman" panose="02020603050405020304" pitchFamily="18" charset="0"/>
                      </a:endParaRPr>
                    </a:p>
                    <a:p>
                      <a:pPr marL="0" indent="0" algn="just">
                        <a:lnSpc>
                          <a:spcPct val="100000"/>
                        </a:lnSpc>
                        <a:spcAft>
                          <a:spcPts val="0"/>
                        </a:spcAft>
                      </a:pPr>
                      <a:r>
                        <a:rPr lang="zh-TW" sz="2000" kern="100" spc="-30" dirty="0">
                          <a:solidFill>
                            <a:srgbClr val="000000"/>
                          </a:solidFill>
                          <a:effectLst/>
                          <a:latin typeface="+mn-ea"/>
                          <a:ea typeface="+mn-ea"/>
                          <a:cs typeface="Times New Roman" panose="02020603050405020304" pitchFamily="18" charset="0"/>
                        </a:rPr>
                        <a:t>（霍士探照燈影業，</a:t>
                      </a:r>
                      <a:r>
                        <a:rPr lang="en-US" sz="2000" kern="100" spc="-30" dirty="0">
                          <a:solidFill>
                            <a:srgbClr val="000000"/>
                          </a:solidFill>
                          <a:effectLst/>
                          <a:latin typeface="+mn-ea"/>
                          <a:ea typeface="+mn-ea"/>
                          <a:cs typeface="Times New Roman" panose="02020603050405020304" pitchFamily="18" charset="0"/>
                        </a:rPr>
                        <a:t>2009</a:t>
                      </a:r>
                      <a:r>
                        <a:rPr lang="zh-TW" sz="2000" kern="100" spc="-30" dirty="0">
                          <a:solidFill>
                            <a:srgbClr val="000000"/>
                          </a:solidFill>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p>
                      <a:pPr marL="304800" indent="127000" algn="just">
                        <a:lnSpc>
                          <a:spcPct val="100000"/>
                        </a:lnSpc>
                        <a:spcAft>
                          <a:spcPts val="0"/>
                        </a:spcAft>
                      </a:pPr>
                      <a:r>
                        <a:rPr lang="en-US" sz="2000" kern="100" dirty="0">
                          <a:solidFill>
                            <a:srgbClr val="000000"/>
                          </a:solidFill>
                          <a:effectLst/>
                          <a:latin typeface="+mn-ea"/>
                          <a:ea typeface="+mn-ea"/>
                          <a:cs typeface="Times New Roman" panose="02020603050405020304" pitchFamily="18" charset="0"/>
                        </a:rPr>
                        <a:t> </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tabLst>
                          <a:tab pos="0" algn="l"/>
                        </a:tabLst>
                      </a:pPr>
                      <a:r>
                        <a:rPr lang="en-US" sz="2000" kern="100" dirty="0">
                          <a:solidFill>
                            <a:srgbClr val="000000"/>
                          </a:solidFill>
                          <a:effectLst/>
                          <a:latin typeface="+mn-ea"/>
                          <a:ea typeface="+mn-ea"/>
                          <a:cs typeface="Times New Roman" panose="02020603050405020304" pitchFamily="18" charset="0"/>
                        </a:rPr>
                        <a:t>67</a:t>
                      </a:r>
                      <a:r>
                        <a:rPr lang="zh-TW" sz="2000" kern="100" dirty="0">
                          <a:solidFill>
                            <a:srgbClr val="000000"/>
                          </a:solidFill>
                          <a:effectLst/>
                          <a:latin typeface="+mn-ea"/>
                          <a:ea typeface="+mn-ea"/>
                          <a:cs typeface="Times New Roman" panose="02020603050405020304" pitchFamily="18" charset="0"/>
                        </a:rPr>
                        <a:t>：</a:t>
                      </a:r>
                      <a:r>
                        <a:rPr lang="en-US" sz="2000" kern="100" dirty="0">
                          <a:solidFill>
                            <a:srgbClr val="000000"/>
                          </a:solidFill>
                          <a:effectLst/>
                          <a:latin typeface="+mn-ea"/>
                          <a:ea typeface="+mn-ea"/>
                          <a:cs typeface="Times New Roman" panose="02020603050405020304" pitchFamily="18" charset="0"/>
                        </a:rPr>
                        <a:t>11-71</a:t>
                      </a:r>
                      <a:r>
                        <a:rPr lang="zh-TW" sz="2000" kern="100" dirty="0">
                          <a:solidFill>
                            <a:srgbClr val="000000"/>
                          </a:solidFill>
                          <a:effectLst/>
                          <a:latin typeface="+mn-ea"/>
                          <a:ea typeface="+mn-ea"/>
                          <a:cs typeface="Times New Roman" panose="02020603050405020304" pitchFamily="18" charset="0"/>
                        </a:rPr>
                        <a:t>：</a:t>
                      </a:r>
                      <a:r>
                        <a:rPr lang="en-US" sz="2000" kern="100" dirty="0">
                          <a:solidFill>
                            <a:srgbClr val="000000"/>
                          </a:solidFill>
                          <a:effectLst/>
                          <a:latin typeface="+mn-ea"/>
                          <a:ea typeface="+mn-ea"/>
                          <a:cs typeface="Times New Roman" panose="02020603050405020304" pitchFamily="18" charset="0"/>
                        </a:rPr>
                        <a:t>21</a:t>
                      </a:r>
                      <a:r>
                        <a:rPr lang="zh-TW" sz="2000" kern="100" dirty="0">
                          <a:solidFill>
                            <a:srgbClr val="000000"/>
                          </a:solidFill>
                          <a:effectLst/>
                          <a:latin typeface="+mn-ea"/>
                          <a:ea typeface="+mn-ea"/>
                          <a:cs typeface="Times New Roman" panose="02020603050405020304" pitchFamily="18" charset="0"/>
                        </a:rPr>
                        <a:t>（</a:t>
                      </a:r>
                      <a:r>
                        <a:rPr lang="en-US" sz="2000" kern="100" dirty="0">
                          <a:solidFill>
                            <a:srgbClr val="000000"/>
                          </a:solidFill>
                          <a:effectLst/>
                          <a:latin typeface="+mn-ea"/>
                          <a:ea typeface="+mn-ea"/>
                          <a:cs typeface="Times New Roman" panose="02020603050405020304" pitchFamily="18" charset="0"/>
                        </a:rPr>
                        <a:t>4</a:t>
                      </a:r>
                      <a:r>
                        <a:rPr lang="zh-TW" sz="2000" kern="100" dirty="0">
                          <a:solidFill>
                            <a:srgbClr val="000000"/>
                          </a:solidFill>
                          <a:effectLst/>
                          <a:latin typeface="+mn-ea"/>
                          <a:ea typeface="+mn-ea"/>
                          <a:cs typeface="Times New Roman" panose="02020603050405020304" pitchFamily="18" charset="0"/>
                        </a:rPr>
                        <a:t>分</a:t>
                      </a:r>
                      <a:r>
                        <a:rPr lang="en-US" sz="2000" kern="100" dirty="0">
                          <a:solidFill>
                            <a:srgbClr val="000000"/>
                          </a:solidFill>
                          <a:effectLst/>
                          <a:latin typeface="+mn-ea"/>
                          <a:ea typeface="+mn-ea"/>
                          <a:cs typeface="Times New Roman" panose="02020603050405020304" pitchFamily="18" charset="0"/>
                        </a:rPr>
                        <a:t>10</a:t>
                      </a:r>
                      <a:r>
                        <a:rPr lang="zh-TW" sz="2000" kern="100" dirty="0">
                          <a:solidFill>
                            <a:srgbClr val="000000"/>
                          </a:solidFill>
                          <a:effectLst/>
                          <a:latin typeface="+mn-ea"/>
                          <a:ea typeface="+mn-ea"/>
                          <a:cs typeface="Times New Roman" panose="02020603050405020304" pitchFamily="18" charset="0"/>
                        </a:rPr>
                        <a:t>秒）</a:t>
                      </a:r>
                      <a:endParaRPr lang="zh-TW" sz="2000" kern="100" dirty="0">
                        <a:effectLst/>
                        <a:latin typeface="+mn-ea"/>
                        <a:ea typeface="+mn-ea"/>
                        <a:cs typeface="Times New Roman" panose="02020603050405020304" pitchFamily="18" charset="0"/>
                      </a:endParaRPr>
                    </a:p>
                    <a:p>
                      <a:pPr marL="0" indent="0" algn="just">
                        <a:lnSpc>
                          <a:spcPct val="100000"/>
                        </a:lnSpc>
                        <a:spcAft>
                          <a:spcPts val="0"/>
                        </a:spcAft>
                      </a:pPr>
                      <a:r>
                        <a:rPr lang="zh-TW" sz="2000" kern="100" spc="-10" dirty="0">
                          <a:solidFill>
                            <a:srgbClr val="000000"/>
                          </a:solidFill>
                          <a:effectLst/>
                          <a:latin typeface="+mn-ea"/>
                          <a:ea typeface="+mn-ea"/>
                          <a:cs typeface="Times New Roman" panose="02020603050405020304" pitchFamily="18" charset="0"/>
                        </a:rPr>
                        <a:t>男主角在與女主角分手</a:t>
                      </a:r>
                      <a:r>
                        <a:rPr lang="zh-TW" sz="2000" kern="100" dirty="0">
                          <a:solidFill>
                            <a:srgbClr val="000000"/>
                          </a:solidFill>
                          <a:effectLst/>
                          <a:latin typeface="+mn-ea"/>
                          <a:ea typeface="+mn-ea"/>
                          <a:cs typeface="Times New Roman" panose="02020603050405020304" pitchFamily="18" charset="0"/>
                        </a:rPr>
                        <a:t>後，一直希望可以挽回，發現無法復合而陷入絕望，之後重新振作，改變觀念，遇到下一個女主角。</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與學生討論：</a:t>
                      </a:r>
                      <a:endParaRPr lang="zh-TW" sz="2000" kern="100" dirty="0">
                        <a:effectLst/>
                        <a:latin typeface="+mn-ea"/>
                        <a:ea typeface="+mn-ea"/>
                        <a:cs typeface="Times New Roman" panose="02020603050405020304" pitchFamily="18" charset="0"/>
                      </a:endParaRPr>
                    </a:p>
                    <a:p>
                      <a:pPr marL="121920" indent="-121920" algn="just">
                        <a:lnSpc>
                          <a:spcPct val="100000"/>
                        </a:lnSpc>
                        <a:spcAft>
                          <a:spcPts val="0"/>
                        </a:spcAft>
                      </a:pPr>
                      <a:r>
                        <a:rPr lang="en-US" sz="2000" kern="100" dirty="0">
                          <a:solidFill>
                            <a:srgbClr val="000000"/>
                          </a:solidFill>
                          <a:effectLst/>
                          <a:latin typeface="+mn-ea"/>
                          <a:ea typeface="+mn-ea"/>
                          <a:cs typeface="Times New Roman" panose="02020603050405020304" pitchFamily="18" charset="0"/>
                        </a:rPr>
                        <a:t>1.</a:t>
                      </a:r>
                      <a:r>
                        <a:rPr lang="zh-TW" sz="2000" kern="100" dirty="0">
                          <a:solidFill>
                            <a:srgbClr val="000000"/>
                          </a:solidFill>
                          <a:effectLst/>
                          <a:latin typeface="+mn-ea"/>
                          <a:ea typeface="+mn-ea"/>
                          <a:cs typeface="Times New Roman" panose="02020603050405020304" pitchFamily="18" charset="0"/>
                        </a:rPr>
                        <a:t>如果自己是其中角色，在分手時會如何應對？</a:t>
                      </a:r>
                      <a:endParaRPr lang="zh-TW" sz="2000" kern="100" dirty="0">
                        <a:effectLst/>
                        <a:latin typeface="+mn-ea"/>
                        <a:ea typeface="+mn-ea"/>
                        <a:cs typeface="Times New Roman" panose="02020603050405020304" pitchFamily="18" charset="0"/>
                      </a:endParaRPr>
                    </a:p>
                    <a:p>
                      <a:pPr marL="121920" indent="-121920" algn="just">
                        <a:lnSpc>
                          <a:spcPct val="100000"/>
                        </a:lnSpc>
                        <a:spcAft>
                          <a:spcPts val="0"/>
                        </a:spcAft>
                      </a:pPr>
                      <a:r>
                        <a:rPr lang="en-US" sz="2000" kern="100" dirty="0">
                          <a:solidFill>
                            <a:srgbClr val="000000"/>
                          </a:solidFill>
                          <a:effectLst/>
                          <a:latin typeface="+mn-ea"/>
                          <a:ea typeface="+mn-ea"/>
                          <a:cs typeface="Times New Roman" panose="02020603050405020304" pitchFamily="18" charset="0"/>
                        </a:rPr>
                        <a:t>2.</a:t>
                      </a:r>
                      <a:r>
                        <a:rPr lang="zh-TW" sz="2000" kern="100" dirty="0">
                          <a:solidFill>
                            <a:srgbClr val="000000"/>
                          </a:solidFill>
                          <a:effectLst/>
                          <a:latin typeface="+mn-ea"/>
                          <a:ea typeface="+mn-ea"/>
                          <a:cs typeface="Times New Roman" panose="02020603050405020304" pitchFamily="18" charset="0"/>
                        </a:rPr>
                        <a:t>面對分手的失落，可以如何處理悲傷。</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國中</a:t>
                      </a:r>
                      <a:endParaRPr lang="zh-TW" sz="200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83169"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愛戀關係與發展</a:t>
            </a:r>
          </a:p>
        </p:txBody>
      </p:sp>
    </p:spTree>
    <p:extLst>
      <p:ext uri="{BB962C8B-B14F-4D97-AF65-F5344CB8AC3E}">
        <p14:creationId xmlns:p14="http://schemas.microsoft.com/office/powerpoint/2010/main" val="3202858739"/>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486815376"/>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indent="127000" algn="ctr">
                        <a:lnSpc>
                          <a:spcPct val="100000"/>
                        </a:lnSpc>
                        <a:spcAft>
                          <a:spcPts val="0"/>
                        </a:spcAft>
                      </a:pPr>
                      <a:r>
                        <a:rPr lang="zh-TW" altLang="en-US" sz="2000" u="sng" kern="100" dirty="0" smtClean="0">
                          <a:solidFill>
                            <a:schemeClr val="tx1"/>
                          </a:solidFill>
                          <a:effectLst/>
                          <a:latin typeface="+mn-ea"/>
                          <a:ea typeface="+mn-ea"/>
                          <a:cs typeface="Times New Roman" panose="02020603050405020304" pitchFamily="18" charset="0"/>
                        </a:rPr>
                        <a:t>愛情關係探索與發展</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繪本</a:t>
                      </a:r>
                      <a:endParaRPr lang="zh-TW" sz="200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鱷魚愛上長頸鹿（</a:t>
                      </a:r>
                      <a:r>
                        <a:rPr lang="en-US" sz="2000" u="none" strike="noStrike" kern="100" dirty="0" err="1">
                          <a:solidFill>
                            <a:srgbClr val="000000"/>
                          </a:solidFill>
                          <a:effectLst/>
                          <a:latin typeface="+mn-ea"/>
                          <a:ea typeface="+mn-ea"/>
                          <a:cs typeface="Times New Roman" panose="02020603050405020304" pitchFamily="18" charset="0"/>
                        </a:rPr>
                        <a:t>采實文化</a:t>
                      </a:r>
                      <a:r>
                        <a:rPr lang="zh-TW" sz="2000" kern="100" dirty="0">
                          <a:solidFill>
                            <a:srgbClr val="000000"/>
                          </a:solidFill>
                          <a:effectLst/>
                          <a:latin typeface="+mn-ea"/>
                          <a:ea typeface="+mn-ea"/>
                          <a:cs typeface="Times New Roman" panose="02020603050405020304" pitchFamily="18" charset="0"/>
                        </a:rPr>
                        <a:t>，</a:t>
                      </a:r>
                      <a:r>
                        <a:rPr lang="en-US" sz="2000" kern="100" dirty="0">
                          <a:solidFill>
                            <a:srgbClr val="000000"/>
                          </a:solidFill>
                          <a:effectLst/>
                          <a:latin typeface="+mn-ea"/>
                          <a:ea typeface="+mn-ea"/>
                          <a:cs typeface="Times New Roman" panose="02020603050405020304" pitchFamily="18" charset="0"/>
                        </a:rPr>
                        <a:t>2016</a:t>
                      </a:r>
                      <a:r>
                        <a:rPr lang="zh-TW" sz="2000" kern="100" dirty="0">
                          <a:solidFill>
                            <a:srgbClr val="000000"/>
                          </a:solidFill>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很矮的鱷魚先生，愛上</a:t>
                      </a:r>
                      <a:r>
                        <a:rPr lang="zh-TW" sz="2000" kern="100" spc="-10" dirty="0">
                          <a:solidFill>
                            <a:srgbClr val="000000"/>
                          </a:solidFill>
                          <a:effectLst/>
                          <a:latin typeface="+mn-ea"/>
                          <a:ea typeface="+mn-ea"/>
                          <a:cs typeface="Times New Roman" panose="02020603050405020304" pitchFamily="18" charset="0"/>
                        </a:rPr>
                        <a:t>了很高的長頸鹿小姐，看似天差地別的動物，</a:t>
                      </a:r>
                      <a:r>
                        <a:rPr lang="zh-TW" sz="2000" kern="100" dirty="0">
                          <a:solidFill>
                            <a:srgbClr val="000000"/>
                          </a:solidFill>
                          <a:effectLst/>
                          <a:latin typeface="+mn-ea"/>
                          <a:ea typeface="+mn-ea"/>
                          <a:cs typeface="Times New Roman" panose="02020603050405020304" pitchFamily="18" charset="0"/>
                        </a:rPr>
                        <a:t>從相識、相愛、到共組小家庭，彼此包容關懷、克服困難。</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與學生討論：</a:t>
                      </a:r>
                      <a:endParaRPr lang="zh-TW" sz="2000" kern="100" dirty="0">
                        <a:effectLst/>
                        <a:latin typeface="+mn-ea"/>
                        <a:ea typeface="+mn-ea"/>
                        <a:cs typeface="Times New Roman" panose="02020603050405020304" pitchFamily="18" charset="0"/>
                      </a:endParaRPr>
                    </a:p>
                    <a:p>
                      <a:pPr marL="121920" indent="-121920" algn="just">
                        <a:lnSpc>
                          <a:spcPct val="100000"/>
                        </a:lnSpc>
                        <a:spcAft>
                          <a:spcPts val="0"/>
                        </a:spcAft>
                      </a:pPr>
                      <a:r>
                        <a:rPr lang="en-US" sz="2000" kern="100" dirty="0">
                          <a:solidFill>
                            <a:srgbClr val="000000"/>
                          </a:solidFill>
                          <a:effectLst/>
                          <a:latin typeface="+mn-ea"/>
                          <a:ea typeface="+mn-ea"/>
                          <a:cs typeface="Times New Roman" panose="02020603050405020304" pitchFamily="18" charset="0"/>
                        </a:rPr>
                        <a:t>1.</a:t>
                      </a:r>
                      <a:r>
                        <a:rPr lang="zh-TW" sz="2000" kern="100" dirty="0">
                          <a:solidFill>
                            <a:srgbClr val="000000"/>
                          </a:solidFill>
                          <a:effectLst/>
                          <a:latin typeface="+mn-ea"/>
                          <a:ea typeface="+mn-ea"/>
                          <a:cs typeface="Times New Roman" panose="02020603050405020304" pitchFamily="18" charset="0"/>
                        </a:rPr>
                        <a:t>故事中鱷魚和長頸鹿如何彼此吸引。</a:t>
                      </a:r>
                      <a:endParaRPr lang="zh-TW" sz="2000" kern="100" dirty="0">
                        <a:effectLst/>
                        <a:latin typeface="+mn-ea"/>
                        <a:ea typeface="+mn-ea"/>
                        <a:cs typeface="Times New Roman" panose="02020603050405020304" pitchFamily="18" charset="0"/>
                      </a:endParaRPr>
                    </a:p>
                    <a:p>
                      <a:pPr marL="121920" indent="-121920" algn="just">
                        <a:lnSpc>
                          <a:spcPct val="100000"/>
                        </a:lnSpc>
                        <a:spcAft>
                          <a:spcPts val="0"/>
                        </a:spcAft>
                      </a:pPr>
                      <a:r>
                        <a:rPr lang="en-US" sz="2000" kern="100" dirty="0">
                          <a:solidFill>
                            <a:srgbClr val="000000"/>
                          </a:solidFill>
                          <a:effectLst/>
                          <a:latin typeface="+mn-ea"/>
                          <a:ea typeface="+mn-ea"/>
                          <a:cs typeface="Times New Roman" panose="02020603050405020304" pitchFamily="18" charset="0"/>
                        </a:rPr>
                        <a:t>2.</a:t>
                      </a:r>
                      <a:r>
                        <a:rPr lang="zh-TW" sz="2000" kern="100" dirty="0">
                          <a:solidFill>
                            <a:srgbClr val="000000"/>
                          </a:solidFill>
                          <a:effectLst/>
                          <a:latin typeface="+mn-ea"/>
                          <a:ea typeface="+mn-ea"/>
                          <a:cs typeface="Times New Roman" panose="02020603050405020304" pitchFamily="18" charset="0"/>
                        </a:rPr>
                        <a:t>在戀愛關係中，面對彼此的差異，如何協調溝通、接納包容。</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高中</a:t>
                      </a:r>
                      <a:endParaRPr lang="zh-TW" sz="200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83169"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愛戀關係與發展</a:t>
            </a:r>
          </a:p>
        </p:txBody>
      </p:sp>
    </p:spTree>
    <p:extLst>
      <p:ext uri="{BB962C8B-B14F-4D97-AF65-F5344CB8AC3E}">
        <p14:creationId xmlns:p14="http://schemas.microsoft.com/office/powerpoint/2010/main" val="4123942745"/>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679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indent="127000" algn="ctr">
                        <a:lnSpc>
                          <a:spcPct val="100000"/>
                        </a:lnSpc>
                        <a:spcAft>
                          <a:spcPts val="0"/>
                        </a:spcAft>
                      </a:pPr>
                      <a:r>
                        <a:rPr lang="zh-TW" altLang="en-US" sz="2000" u="sng" kern="100" dirty="0" smtClean="0">
                          <a:solidFill>
                            <a:schemeClr val="tx1"/>
                          </a:solidFill>
                          <a:effectLst/>
                          <a:latin typeface="+mn-ea"/>
                          <a:ea typeface="+mn-ea"/>
                          <a:cs typeface="Times New Roman" panose="02020603050405020304" pitchFamily="18" charset="0"/>
                        </a:rPr>
                        <a:t>人生伴侶的選擇</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rgbClr val="000000"/>
                          </a:solidFill>
                          <a:effectLst/>
                          <a:latin typeface="+mn-ea"/>
                          <a:ea typeface="+mn-ea"/>
                          <a:cs typeface="Times New Roman" panose="02020603050405020304" pitchFamily="18" charset="0"/>
                        </a:rPr>
                        <a:t>歌曲</a:t>
                      </a:r>
                      <a:endParaRPr lang="zh-TW" sz="2000" kern="10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擇偶條件（華納唱片，</a:t>
                      </a:r>
                      <a:r>
                        <a:rPr lang="en-US" sz="2000" kern="100" dirty="0">
                          <a:solidFill>
                            <a:srgbClr val="000000"/>
                          </a:solidFill>
                          <a:effectLst/>
                          <a:latin typeface="+mn-ea"/>
                          <a:ea typeface="+mn-ea"/>
                          <a:cs typeface="Times New Roman" panose="02020603050405020304" pitchFamily="18" charset="0"/>
                        </a:rPr>
                        <a:t>2006</a:t>
                      </a:r>
                      <a:r>
                        <a:rPr lang="zh-TW" sz="2000" kern="100" dirty="0">
                          <a:solidFill>
                            <a:srgbClr val="000000"/>
                          </a:solidFill>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zh-TW" sz="2000" kern="100">
                          <a:solidFill>
                            <a:srgbClr val="000000"/>
                          </a:solidFill>
                          <a:effectLst/>
                          <a:latin typeface="+mn-ea"/>
                          <a:ea typeface="+mn-ea"/>
                          <a:cs typeface="Times New Roman" panose="02020603050405020304" pitchFamily="18" charset="0"/>
                        </a:rPr>
                        <a:t>歌曲歌詞節錄：</a:t>
                      </a:r>
                      <a:endParaRPr lang="zh-TW" sz="2000" kern="100">
                        <a:effectLst/>
                        <a:latin typeface="+mn-ea"/>
                        <a:ea typeface="+mn-ea"/>
                        <a:cs typeface="Times New Roman" panose="02020603050405020304" pitchFamily="18" charset="0"/>
                      </a:endParaRPr>
                    </a:p>
                    <a:p>
                      <a:pPr indent="127000" algn="just">
                        <a:lnSpc>
                          <a:spcPct val="100000"/>
                        </a:lnSpc>
                        <a:spcAft>
                          <a:spcPts val="0"/>
                        </a:spcAft>
                      </a:pPr>
                      <a:r>
                        <a:rPr lang="en-US" sz="2000" kern="100" spc="-10">
                          <a:solidFill>
                            <a:srgbClr val="000000"/>
                          </a:solidFill>
                          <a:effectLst/>
                          <a:latin typeface="+mn-ea"/>
                          <a:ea typeface="+mn-ea"/>
                          <a:cs typeface="Times New Roman" panose="02020603050405020304" pitchFamily="18" charset="0"/>
                        </a:rPr>
                        <a:t>&lt;</a:t>
                      </a:r>
                      <a:r>
                        <a:rPr lang="zh-TW" sz="2000" kern="100" spc="-10">
                          <a:solidFill>
                            <a:srgbClr val="000000"/>
                          </a:solidFill>
                          <a:effectLst/>
                          <a:latin typeface="+mn-ea"/>
                          <a:ea typeface="+mn-ea"/>
                          <a:cs typeface="Times New Roman" panose="02020603050405020304" pitchFamily="18" charset="0"/>
                        </a:rPr>
                        <a:t>條件一 要懂得會逗我笑；</a:t>
                      </a:r>
                      <a:r>
                        <a:rPr lang="zh-TW" sz="2000" kern="100">
                          <a:solidFill>
                            <a:srgbClr val="000000"/>
                          </a:solidFill>
                          <a:effectLst/>
                          <a:latin typeface="+mn-ea"/>
                          <a:ea typeface="+mn-ea"/>
                          <a:cs typeface="Times New Roman" panose="02020603050405020304" pitchFamily="18" charset="0"/>
                        </a:rPr>
                        <a:t>條件二 要懂得珍惜我的好</a:t>
                      </a:r>
                      <a:r>
                        <a:rPr lang="zh-TW" sz="2000" kern="100" spc="-10">
                          <a:solidFill>
                            <a:srgbClr val="000000"/>
                          </a:solidFill>
                          <a:effectLst/>
                          <a:latin typeface="+mn-ea"/>
                          <a:ea typeface="+mn-ea"/>
                          <a:cs typeface="Times New Roman" panose="02020603050405020304" pitchFamily="18" charset="0"/>
                        </a:rPr>
                        <a:t>；</a:t>
                      </a:r>
                      <a:r>
                        <a:rPr lang="zh-TW" sz="2000" kern="100">
                          <a:solidFill>
                            <a:srgbClr val="000000"/>
                          </a:solidFill>
                          <a:effectLst/>
                          <a:latin typeface="+mn-ea"/>
                          <a:ea typeface="+mn-ea"/>
                          <a:cs typeface="Times New Roman" panose="02020603050405020304" pitchFamily="18" charset="0"/>
                        </a:rPr>
                        <a:t>條件三 要偶爾像小孩撒嬌；條件四 沒有接受不了嗜好；條件五 個性不能夠太膽小</a:t>
                      </a:r>
                      <a:r>
                        <a:rPr lang="en-US" sz="2000" kern="100">
                          <a:solidFill>
                            <a:srgbClr val="000000"/>
                          </a:solidFill>
                          <a:effectLst/>
                          <a:latin typeface="+mn-ea"/>
                          <a:ea typeface="+mn-ea"/>
                          <a:cs typeface="Times New Roman" panose="02020603050405020304" pitchFamily="18" charset="0"/>
                        </a:rPr>
                        <a:t>……&gt;</a:t>
                      </a:r>
                      <a:endParaRPr lang="zh-TW" sz="2000" kern="1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 indent="127000" algn="just">
                        <a:lnSpc>
                          <a:spcPct val="100000"/>
                        </a:lnSpc>
                        <a:spcAft>
                          <a:spcPts val="0"/>
                        </a:spcAft>
                      </a:pPr>
                      <a:r>
                        <a:rPr lang="zh-TW" sz="2000" kern="100">
                          <a:solidFill>
                            <a:srgbClr val="000000"/>
                          </a:solidFill>
                          <a:effectLst/>
                          <a:latin typeface="+mn-ea"/>
                          <a:ea typeface="+mn-ea"/>
                          <a:cs typeface="Times New Roman" panose="02020603050405020304" pitchFamily="18" charset="0"/>
                        </a:rPr>
                        <a:t>可放歌曲，與學生討論歌詞：</a:t>
                      </a:r>
                      <a:endParaRPr lang="zh-TW" sz="2000" kern="100">
                        <a:effectLst/>
                        <a:latin typeface="+mn-ea"/>
                        <a:ea typeface="+mn-ea"/>
                        <a:cs typeface="Times New Roman" panose="02020603050405020304" pitchFamily="18" charset="0"/>
                      </a:endParaRPr>
                    </a:p>
                    <a:p>
                      <a:pPr marL="121920" indent="-121920" algn="just">
                        <a:lnSpc>
                          <a:spcPct val="100000"/>
                        </a:lnSpc>
                        <a:spcAft>
                          <a:spcPts val="0"/>
                        </a:spcAft>
                      </a:pPr>
                      <a:r>
                        <a:rPr lang="en-US" sz="2000" kern="100">
                          <a:solidFill>
                            <a:srgbClr val="000000"/>
                          </a:solidFill>
                          <a:effectLst/>
                          <a:latin typeface="+mn-ea"/>
                          <a:ea typeface="+mn-ea"/>
                          <a:cs typeface="Times New Roman" panose="02020603050405020304" pitchFamily="18" charset="0"/>
                        </a:rPr>
                        <a:t>1.</a:t>
                      </a:r>
                      <a:r>
                        <a:rPr lang="zh-TW" sz="2000" kern="100">
                          <a:solidFill>
                            <a:srgbClr val="000000"/>
                          </a:solidFill>
                          <a:effectLst/>
                          <a:latin typeface="+mn-ea"/>
                          <a:ea typeface="+mn-ea"/>
                          <a:cs typeface="Times New Roman" panose="02020603050405020304" pitchFamily="18" charset="0"/>
                        </a:rPr>
                        <a:t>詢問學生是否認同這</a:t>
                      </a:r>
                      <a:r>
                        <a:rPr lang="zh-TW" sz="2000" kern="100" spc="-40">
                          <a:solidFill>
                            <a:srgbClr val="000000"/>
                          </a:solidFill>
                          <a:effectLst/>
                          <a:latin typeface="+mn-ea"/>
                          <a:ea typeface="+mn-ea"/>
                          <a:cs typeface="Times New Roman" panose="02020603050405020304" pitchFamily="18" charset="0"/>
                        </a:rPr>
                        <a:t>些擇偶條件，為什麼？</a:t>
                      </a:r>
                      <a:endParaRPr lang="zh-TW" sz="2000" kern="100">
                        <a:effectLst/>
                        <a:latin typeface="+mn-ea"/>
                        <a:ea typeface="+mn-ea"/>
                        <a:cs typeface="Times New Roman" panose="02020603050405020304" pitchFamily="18" charset="0"/>
                      </a:endParaRPr>
                    </a:p>
                    <a:p>
                      <a:pPr marL="121920" indent="-121920" algn="just">
                        <a:lnSpc>
                          <a:spcPct val="100000"/>
                        </a:lnSpc>
                        <a:spcAft>
                          <a:spcPts val="0"/>
                        </a:spcAft>
                      </a:pPr>
                      <a:r>
                        <a:rPr lang="en-US" sz="2000" kern="100">
                          <a:solidFill>
                            <a:srgbClr val="000000"/>
                          </a:solidFill>
                          <a:effectLst/>
                          <a:latin typeface="+mn-ea"/>
                          <a:ea typeface="+mn-ea"/>
                          <a:cs typeface="Times New Roman" panose="02020603050405020304" pitchFamily="18" charset="0"/>
                        </a:rPr>
                        <a:t>2.</a:t>
                      </a:r>
                      <a:r>
                        <a:rPr lang="zh-TW" sz="2000" kern="100">
                          <a:solidFill>
                            <a:srgbClr val="000000"/>
                          </a:solidFill>
                          <a:effectLst/>
                          <a:latin typeface="+mn-ea"/>
                          <a:ea typeface="+mn-ea"/>
                          <a:cs typeface="Times New Roman" panose="02020603050405020304" pitchFamily="18" charset="0"/>
                        </a:rPr>
                        <a:t>如果不認同，請學生多加訴說自身擇偶條件與原因。</a:t>
                      </a:r>
                      <a:endParaRPr lang="zh-TW" sz="2000" kern="1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高中</a:t>
                      </a:r>
                      <a:endParaRPr lang="zh-TW" sz="200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83169"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愛戀關係與發展</a:t>
            </a:r>
          </a:p>
        </p:txBody>
      </p:sp>
    </p:spTree>
    <p:extLst>
      <p:ext uri="{BB962C8B-B14F-4D97-AF65-F5344CB8AC3E}">
        <p14:creationId xmlns:p14="http://schemas.microsoft.com/office/powerpoint/2010/main" val="2991760533"/>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679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indent="127000" algn="ctr">
                        <a:lnSpc>
                          <a:spcPct val="100000"/>
                        </a:lnSpc>
                        <a:spcAft>
                          <a:spcPts val="0"/>
                        </a:spcAft>
                      </a:pPr>
                      <a:r>
                        <a:rPr lang="zh-TW" altLang="en-US" sz="2000" u="sng" kern="100" dirty="0" smtClean="0">
                          <a:solidFill>
                            <a:schemeClr val="tx1"/>
                          </a:solidFill>
                          <a:effectLst/>
                          <a:latin typeface="+mn-ea"/>
                          <a:ea typeface="+mn-ea"/>
                          <a:cs typeface="Times New Roman" panose="02020603050405020304" pitchFamily="18" charset="0"/>
                        </a:rPr>
                        <a:t>人生伴侶的選擇</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rgbClr val="000000"/>
                          </a:solidFill>
                          <a:effectLst/>
                          <a:latin typeface="+mn-ea"/>
                          <a:ea typeface="+mn-ea"/>
                          <a:cs typeface="Times New Roman" panose="02020603050405020304" pitchFamily="18" charset="0"/>
                        </a:rPr>
                        <a:t>網站</a:t>
                      </a:r>
                      <a:endParaRPr lang="zh-TW" sz="2000" kern="10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en-US" sz="2000" kern="100" dirty="0" err="1">
                          <a:solidFill>
                            <a:srgbClr val="000000"/>
                          </a:solidFill>
                          <a:effectLst/>
                          <a:latin typeface="+mn-ea"/>
                          <a:ea typeface="+mn-ea"/>
                          <a:cs typeface="Times New Roman" panose="02020603050405020304" pitchFamily="18" charset="0"/>
                        </a:rPr>
                        <a:t>ilove</a:t>
                      </a:r>
                      <a:r>
                        <a:rPr lang="zh-TW" sz="2000" kern="100" dirty="0">
                          <a:solidFill>
                            <a:srgbClr val="000000"/>
                          </a:solidFill>
                          <a:effectLst/>
                          <a:latin typeface="+mn-ea"/>
                          <a:ea typeface="+mn-ea"/>
                          <a:cs typeface="Times New Roman" panose="02020603050405020304" pitchFamily="18" charset="0"/>
                        </a:rPr>
                        <a:t>戀愛時光地圖</a:t>
                      </a:r>
                      <a:endParaRPr lang="zh-TW" sz="2000" kern="100" dirty="0">
                        <a:effectLst/>
                        <a:latin typeface="+mn-ea"/>
                        <a:ea typeface="+mn-ea"/>
                        <a:cs typeface="Times New Roman" panose="02020603050405020304" pitchFamily="18" charset="0"/>
                      </a:endParaRPr>
                    </a:p>
                    <a:p>
                      <a:pPr marL="0" indent="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（教育部，</a:t>
                      </a:r>
                      <a:r>
                        <a:rPr lang="en-US" sz="2000" kern="100" dirty="0">
                          <a:solidFill>
                            <a:srgbClr val="000000"/>
                          </a:solidFill>
                          <a:effectLst/>
                          <a:latin typeface="+mn-ea"/>
                          <a:ea typeface="+mn-ea"/>
                          <a:cs typeface="Times New Roman" panose="02020603050405020304" pitchFamily="18" charset="0"/>
                        </a:rPr>
                        <a:t>2015</a:t>
                      </a:r>
                      <a:r>
                        <a:rPr lang="zh-TW" sz="2000" kern="100" dirty="0">
                          <a:solidFill>
                            <a:srgbClr val="000000"/>
                          </a:solidFill>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網站擇偶遊戲表單，有許多項目可讓學生排出心中重要排序。學生排序完可檢視自己重視的面向是什麼。</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使用網站功能</a:t>
                      </a:r>
                      <a:r>
                        <a:rPr lang="en-US" sz="2000" kern="100" dirty="0">
                          <a:solidFill>
                            <a:srgbClr val="000000"/>
                          </a:solidFill>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p>
                      <a:pPr marL="121920" indent="-121920" algn="just">
                        <a:lnSpc>
                          <a:spcPct val="100000"/>
                        </a:lnSpc>
                        <a:spcAft>
                          <a:spcPts val="0"/>
                        </a:spcAft>
                      </a:pPr>
                      <a:r>
                        <a:rPr lang="en-US" sz="2000" kern="100" dirty="0">
                          <a:solidFill>
                            <a:srgbClr val="000000"/>
                          </a:solidFill>
                          <a:effectLst/>
                          <a:latin typeface="+mn-ea"/>
                          <a:ea typeface="+mn-ea"/>
                          <a:cs typeface="Times New Roman" panose="02020603050405020304" pitchFamily="18" charset="0"/>
                        </a:rPr>
                        <a:t>1.</a:t>
                      </a:r>
                      <a:r>
                        <a:rPr lang="zh-TW" sz="2000" kern="100" dirty="0">
                          <a:solidFill>
                            <a:srgbClr val="000000"/>
                          </a:solidFill>
                          <a:effectLst/>
                          <a:latin typeface="+mn-ea"/>
                          <a:ea typeface="+mn-ea"/>
                          <a:cs typeface="Times New Roman" panose="02020603050405020304" pitchFamily="18" charset="0"/>
                        </a:rPr>
                        <a:t>與學生一同排列自身的擇偶條件，每個單獨條件在學生心中的</a:t>
                      </a:r>
                      <a:r>
                        <a:rPr lang="zh-TW" sz="2000" kern="100" spc="-60" dirty="0">
                          <a:solidFill>
                            <a:srgbClr val="000000"/>
                          </a:solidFill>
                          <a:effectLst/>
                          <a:latin typeface="+mn-ea"/>
                          <a:ea typeface="+mn-ea"/>
                          <a:cs typeface="Times New Roman" panose="02020603050405020304" pitchFamily="18" charset="0"/>
                        </a:rPr>
                        <a:t>排序如何？如何取捨？</a:t>
                      </a:r>
                      <a:endParaRPr lang="zh-TW" sz="2000" kern="100" dirty="0">
                        <a:effectLst/>
                        <a:latin typeface="+mn-ea"/>
                        <a:ea typeface="+mn-ea"/>
                        <a:cs typeface="Times New Roman" panose="02020603050405020304" pitchFamily="18" charset="0"/>
                      </a:endParaRPr>
                    </a:p>
                    <a:p>
                      <a:pPr marL="121920" indent="-121920" algn="just">
                        <a:lnSpc>
                          <a:spcPct val="100000"/>
                        </a:lnSpc>
                        <a:spcAft>
                          <a:spcPts val="0"/>
                        </a:spcAft>
                      </a:pPr>
                      <a:r>
                        <a:rPr lang="en-US" sz="2000" kern="100" dirty="0">
                          <a:solidFill>
                            <a:srgbClr val="000000"/>
                          </a:solidFill>
                          <a:effectLst/>
                          <a:latin typeface="+mn-ea"/>
                          <a:ea typeface="+mn-ea"/>
                          <a:cs typeface="Times New Roman" panose="02020603050405020304" pitchFamily="18" charset="0"/>
                        </a:rPr>
                        <a:t>2.</a:t>
                      </a:r>
                      <a:r>
                        <a:rPr lang="zh-TW" sz="2000" kern="100" dirty="0">
                          <a:solidFill>
                            <a:srgbClr val="000000"/>
                          </a:solidFill>
                          <a:effectLst/>
                          <a:latin typeface="+mn-ea"/>
                          <a:ea typeface="+mn-ea"/>
                          <a:cs typeface="Times New Roman" panose="02020603050405020304" pitchFamily="18" charset="0"/>
                        </a:rPr>
                        <a:t>進一步與學生討論哪個條件才是最適合自己的。</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高中</a:t>
                      </a:r>
                      <a:endParaRPr lang="zh-TW" sz="200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083169"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愛戀關係與發展</a:t>
            </a:r>
          </a:p>
        </p:txBody>
      </p:sp>
    </p:spTree>
    <p:extLst>
      <p:ext uri="{BB962C8B-B14F-4D97-AF65-F5344CB8AC3E}">
        <p14:creationId xmlns:p14="http://schemas.microsoft.com/office/powerpoint/2010/main" val="2649925196"/>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
        <p:nvSpPr>
          <p:cNvPr id="5" name="矩形 4"/>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家庭的意義與內涵</a:t>
            </a:r>
          </a:p>
        </p:txBody>
      </p:sp>
      <p:graphicFrame>
        <p:nvGraphicFramePr>
          <p:cNvPr id="2" name="表格 1"/>
          <p:cNvGraphicFramePr>
            <a:graphicFrameLocks noGrp="1"/>
          </p:cNvGraphicFramePr>
          <p:nvPr>
            <p:extLst>
              <p:ext uri="{D42A27DB-BD31-4B8C-83A1-F6EECF244321}">
                <p14:modId xmlns:p14="http://schemas.microsoft.com/office/powerpoint/2010/main" val="963960673"/>
              </p:ext>
            </p:extLst>
          </p:nvPr>
        </p:nvGraphicFramePr>
        <p:xfrm>
          <a:off x="773264" y="1412776"/>
          <a:ext cx="8263233" cy="53340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ts val="2800"/>
                        </a:lnSpc>
                        <a:spcAft>
                          <a:spcPts val="0"/>
                        </a:spcAft>
                      </a:pPr>
                      <a:r>
                        <a:rPr lang="zh-TW" sz="2400">
                          <a:solidFill>
                            <a:srgbClr val="000000"/>
                          </a:solidFill>
                          <a:effectLst/>
                          <a:latin typeface="+mn-ea"/>
                          <a:ea typeface="+mn-ea"/>
                          <a:cs typeface="微軟正黑體" panose="020B0604030504040204" pitchFamily="34" charset="-120"/>
                        </a:rPr>
                        <a:t>家庭生活儀典</a:t>
                      </a:r>
                      <a:endParaRPr lang="zh-TW" sz="24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2800"/>
                        </a:lnSpc>
                        <a:spcAft>
                          <a:spcPts val="0"/>
                        </a:spcAft>
                      </a:pPr>
                      <a:r>
                        <a:rPr lang="zh-TW" sz="2400">
                          <a:solidFill>
                            <a:srgbClr val="000000"/>
                          </a:solidFill>
                          <a:effectLst/>
                          <a:latin typeface="+mn-ea"/>
                          <a:ea typeface="+mn-ea"/>
                          <a:cs typeface="微軟正黑體" panose="020B0604030504040204" pitchFamily="34" charset="-120"/>
                        </a:rPr>
                        <a:t>繪本</a:t>
                      </a:r>
                      <a:endParaRPr lang="zh-TW" sz="24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rgbClr val="000000"/>
                          </a:solidFill>
                          <a:effectLst/>
                          <a:latin typeface="+mn-ea"/>
                          <a:ea typeface="+mn-ea"/>
                          <a:cs typeface="微軟正黑體" panose="020B0604030504040204" pitchFamily="34" charset="-120"/>
                        </a:rPr>
                        <a:t>好圓好圓的月亮（新北市政府教育</a:t>
                      </a:r>
                      <a:r>
                        <a:rPr lang="zh-TW" sz="2400" spc="-40" dirty="0">
                          <a:solidFill>
                            <a:srgbClr val="000000"/>
                          </a:solidFill>
                          <a:effectLst/>
                          <a:latin typeface="+mn-ea"/>
                          <a:ea typeface="+mn-ea"/>
                          <a:cs typeface="微軟正黑體" panose="020B0604030504040204" pitchFamily="34" charset="-120"/>
                        </a:rPr>
                        <a:t>局，</a:t>
                      </a:r>
                      <a:r>
                        <a:rPr lang="en-US" sz="2400" spc="-40" dirty="0">
                          <a:solidFill>
                            <a:srgbClr val="000000"/>
                          </a:solidFill>
                          <a:effectLst/>
                          <a:latin typeface="+mn-ea"/>
                          <a:ea typeface="+mn-ea"/>
                          <a:cs typeface="微軟正黑體" panose="020B0604030504040204" pitchFamily="34" charset="-120"/>
                        </a:rPr>
                        <a:t>2010</a:t>
                      </a:r>
                      <a:r>
                        <a:rPr lang="zh-TW" sz="2400" spc="-40" dirty="0">
                          <a:solidFill>
                            <a:srgbClr val="000000"/>
                          </a:solidFill>
                          <a:effectLst/>
                          <a:latin typeface="+mn-ea"/>
                          <a:ea typeface="+mn-ea"/>
                          <a:cs typeface="微軟正黑體" panose="020B0604030504040204" pitchFamily="34" charset="-120"/>
                        </a:rPr>
                        <a:t>）</a:t>
                      </a:r>
                      <a:endParaRPr lang="zh-TW" sz="24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rgbClr val="000000"/>
                          </a:solidFill>
                          <a:effectLst/>
                          <a:latin typeface="+mn-ea"/>
                          <a:ea typeface="+mn-ea"/>
                          <a:cs typeface="微軟正黑體" panose="020B0604030504040204" pitchFamily="34" charset="-120"/>
                        </a:rPr>
                        <a:t>多元文化繪本東南亞篇</a:t>
                      </a:r>
                      <a:r>
                        <a:rPr lang="en-US" sz="2400" dirty="0">
                          <a:solidFill>
                            <a:srgbClr val="000000"/>
                          </a:solidFill>
                          <a:effectLst/>
                          <a:latin typeface="+mn-ea"/>
                          <a:ea typeface="+mn-ea"/>
                          <a:cs typeface="微軟正黑體" panose="020B0604030504040204" pitchFamily="34" charset="-120"/>
                        </a:rPr>
                        <a:t>-</a:t>
                      </a:r>
                      <a:r>
                        <a:rPr lang="zh-TW" sz="2400" dirty="0">
                          <a:solidFill>
                            <a:srgbClr val="000000"/>
                          </a:solidFill>
                          <a:effectLst/>
                          <a:latin typeface="+mn-ea"/>
                          <a:ea typeface="+mn-ea"/>
                          <a:cs typeface="微軟正黑體" panose="020B0604030504040204" pitchFamily="34" charset="-120"/>
                        </a:rPr>
                        <a:t>好圓好圓的月亮，描述臺灣和越南都有中秋節，臺灣與越南的嫦娥奔月，提供不同文化的節慶的對照話題。</a:t>
                      </a:r>
                      <a:endParaRPr lang="zh-TW" sz="24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rgbClr val="000000"/>
                          </a:solidFill>
                          <a:effectLst/>
                          <a:latin typeface="+mn-ea"/>
                          <a:ea typeface="+mn-ea"/>
                          <a:cs typeface="微軟正黑體" panose="020B0604030504040204" pitchFamily="34" charset="-120"/>
                        </a:rPr>
                        <a:t>教師導讀繪本，引導學生覺察環境中文化的多</a:t>
                      </a:r>
                      <a:r>
                        <a:rPr lang="zh-TW" sz="2400" spc="-90" dirty="0">
                          <a:solidFill>
                            <a:srgbClr val="000000"/>
                          </a:solidFill>
                          <a:effectLst/>
                          <a:latin typeface="+mn-ea"/>
                          <a:ea typeface="+mn-ea"/>
                          <a:cs typeface="微軟正黑體" panose="020B0604030504040204" pitchFamily="34" charset="-120"/>
                        </a:rPr>
                        <a:t>元現象。延伸活動：「社</a:t>
                      </a:r>
                      <a:r>
                        <a:rPr lang="zh-TW" sz="2400" spc="-30" dirty="0">
                          <a:solidFill>
                            <a:srgbClr val="000000"/>
                          </a:solidFill>
                          <a:effectLst/>
                          <a:latin typeface="+mn-ea"/>
                          <a:ea typeface="+mn-ea"/>
                          <a:cs typeface="微軟正黑體" panose="020B0604030504040204" pitchFamily="34" charset="-120"/>
                        </a:rPr>
                        <a:t>區參訪</a:t>
                      </a:r>
                      <a:r>
                        <a:rPr lang="en-US" sz="2400" spc="-30" dirty="0">
                          <a:solidFill>
                            <a:srgbClr val="000000"/>
                          </a:solidFill>
                          <a:effectLst/>
                          <a:latin typeface="+mn-ea"/>
                          <a:ea typeface="+mn-ea"/>
                          <a:cs typeface="微軟正黑體" panose="020B0604030504040204" pitchFamily="34" charset="-120"/>
                        </a:rPr>
                        <a:t>-</a:t>
                      </a:r>
                      <a:r>
                        <a:rPr lang="zh-TW" sz="2400" spc="-30" dirty="0">
                          <a:solidFill>
                            <a:srgbClr val="000000"/>
                          </a:solidFill>
                          <a:effectLst/>
                          <a:latin typeface="+mn-ea"/>
                          <a:ea typeface="+mn-ea"/>
                          <a:cs typeface="微軟正黑體" panose="020B0604030504040204" pitchFamily="34" charset="-120"/>
                        </a:rPr>
                        <a:t>來我家作客」，</a:t>
                      </a:r>
                      <a:r>
                        <a:rPr lang="zh-TW" sz="2400" dirty="0">
                          <a:solidFill>
                            <a:srgbClr val="000000"/>
                          </a:solidFill>
                          <a:effectLst/>
                          <a:latin typeface="+mn-ea"/>
                          <a:ea typeface="+mn-ea"/>
                          <a:cs typeface="微軟正黑體" panose="020B0604030504040204" pitchFamily="34" charset="-120"/>
                        </a:rPr>
                        <a:t>透過不同文化家庭的拜訪，引發學收對文化的投入與關注。培養蒐集家庭儀典的訊息， 進而尊重及體認各種文化的價值和重要。</a:t>
                      </a:r>
                      <a:endParaRPr lang="zh-TW" sz="24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rgbClr val="000000"/>
                          </a:solidFill>
                          <a:effectLst/>
                          <a:latin typeface="+mn-ea"/>
                          <a:ea typeface="+mn-ea"/>
                          <a:cs typeface="微軟正黑體" panose="020B0604030504040204" pitchFamily="34" charset="-120"/>
                        </a:rPr>
                        <a:t>國小中年級</a:t>
                      </a:r>
                      <a:endParaRPr lang="zh-TW" sz="24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Tree>
    <p:extLst>
      <p:ext uri="{BB962C8B-B14F-4D97-AF65-F5344CB8AC3E}">
        <p14:creationId xmlns:p14="http://schemas.microsoft.com/office/powerpoint/2010/main" val="3195704548"/>
      </p:ext>
    </p:extLst>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679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304800" indent="-34925"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婚姻的本質與承諾</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rgbClr val="000000"/>
                          </a:solidFill>
                          <a:effectLst/>
                          <a:latin typeface="+mn-ea"/>
                          <a:ea typeface="+mn-ea"/>
                          <a:cs typeface="Times New Roman" panose="02020603050405020304" pitchFamily="18" charset="0"/>
                        </a:rPr>
                        <a:t>網站</a:t>
                      </a:r>
                      <a:endParaRPr lang="zh-TW" sz="2000" kern="10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en-US" sz="2000" kern="100" dirty="0" err="1">
                          <a:solidFill>
                            <a:srgbClr val="000000"/>
                          </a:solidFill>
                          <a:effectLst/>
                          <a:latin typeface="+mn-ea"/>
                          <a:ea typeface="+mn-ea"/>
                          <a:cs typeface="Times New Roman" panose="02020603050405020304" pitchFamily="18" charset="0"/>
                        </a:rPr>
                        <a:t>ilove</a:t>
                      </a:r>
                      <a:r>
                        <a:rPr lang="en-US" sz="2000" kern="100" dirty="0">
                          <a:solidFill>
                            <a:srgbClr val="000000"/>
                          </a:solidFill>
                          <a:effectLst/>
                          <a:latin typeface="+mn-ea"/>
                          <a:ea typeface="+mn-ea"/>
                          <a:cs typeface="Times New Roman" panose="02020603050405020304" pitchFamily="18" charset="0"/>
                        </a:rPr>
                        <a:t> </a:t>
                      </a:r>
                      <a:r>
                        <a:rPr lang="zh-TW" sz="2000" kern="100" dirty="0">
                          <a:solidFill>
                            <a:srgbClr val="000000"/>
                          </a:solidFill>
                          <a:effectLst/>
                          <a:latin typeface="+mn-ea"/>
                          <a:ea typeface="+mn-ea"/>
                          <a:cs typeface="Times New Roman" panose="02020603050405020304" pitchFamily="18" charset="0"/>
                        </a:rPr>
                        <a:t>戀愛時光地圖／保溫時光</a:t>
                      </a:r>
                      <a:r>
                        <a:rPr lang="en-US" sz="2000" kern="100" dirty="0">
                          <a:solidFill>
                            <a:srgbClr val="000000"/>
                          </a:solidFill>
                          <a:effectLst/>
                          <a:latin typeface="+mn-ea"/>
                          <a:ea typeface="+mn-ea"/>
                          <a:cs typeface="Times New Roman" panose="02020603050405020304" pitchFamily="18" charset="0"/>
                        </a:rPr>
                        <a:t>/</a:t>
                      </a:r>
                      <a:r>
                        <a:rPr lang="zh-TW" sz="2000" kern="100" dirty="0">
                          <a:solidFill>
                            <a:srgbClr val="000000"/>
                          </a:solidFill>
                          <a:effectLst/>
                          <a:latin typeface="+mn-ea"/>
                          <a:ea typeface="+mn-ea"/>
                          <a:cs typeface="Times New Roman" panose="02020603050405020304" pitchFamily="18" charset="0"/>
                        </a:rPr>
                        <a:t>健康婚姻建築師（教育部，</a:t>
                      </a:r>
                      <a:r>
                        <a:rPr lang="en-US" sz="2000" kern="100" dirty="0">
                          <a:solidFill>
                            <a:srgbClr val="000000"/>
                          </a:solidFill>
                          <a:effectLst/>
                          <a:latin typeface="+mn-ea"/>
                          <a:ea typeface="+mn-ea"/>
                          <a:cs typeface="Times New Roman" panose="02020603050405020304" pitchFamily="18" charset="0"/>
                        </a:rPr>
                        <a:t>2015</a:t>
                      </a:r>
                      <a:r>
                        <a:rPr lang="zh-TW" sz="2000" kern="100" dirty="0">
                          <a:solidFill>
                            <a:srgbClr val="000000"/>
                          </a:solidFill>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進入婚姻的理由就像是三隻小豬故事中蓋房子的建材。有些理由就像</a:t>
                      </a:r>
                      <a:r>
                        <a:rPr lang="zh-HK" sz="2000" kern="100" dirty="0">
                          <a:solidFill>
                            <a:srgbClr val="000000"/>
                          </a:solidFill>
                          <a:effectLst/>
                          <a:latin typeface="+mn-ea"/>
                          <a:ea typeface="+mn-ea"/>
                          <a:cs typeface="Times New Roman" panose="02020603050405020304" pitchFamily="18" charset="0"/>
                        </a:rPr>
                        <a:t>用</a:t>
                      </a:r>
                      <a:r>
                        <a:rPr lang="zh-TW" sz="2000" kern="100" dirty="0">
                          <a:solidFill>
                            <a:srgbClr val="000000"/>
                          </a:solidFill>
                          <a:effectLst/>
                          <a:latin typeface="+mn-ea"/>
                          <a:ea typeface="+mn-ea"/>
                          <a:cs typeface="Times New Roman" panose="02020603050405020304" pitchFamily="18" charset="0"/>
                        </a:rPr>
                        <a:t>磚頭蓋房子堅固又經得起考驗；有些不得不的情況，</a:t>
                      </a:r>
                      <a:r>
                        <a:rPr lang="zh-HK" sz="2000" kern="100" dirty="0">
                          <a:solidFill>
                            <a:srgbClr val="000000"/>
                          </a:solidFill>
                          <a:effectLst/>
                          <a:latin typeface="+mn-ea"/>
                          <a:ea typeface="+mn-ea"/>
                          <a:cs typeface="Times New Roman" panose="02020603050405020304" pitchFamily="18" charset="0"/>
                        </a:rPr>
                        <a:t>就如稻草</a:t>
                      </a:r>
                      <a:r>
                        <a:rPr lang="zh-TW" sz="2000" kern="100" dirty="0">
                          <a:solidFill>
                            <a:srgbClr val="000000"/>
                          </a:solidFill>
                          <a:effectLst/>
                          <a:latin typeface="+mn-ea"/>
                          <a:ea typeface="+mn-ea"/>
                          <a:cs typeface="Times New Roman" panose="02020603050405020304" pitchFamily="18" charset="0"/>
                        </a:rPr>
                        <a:t>的房子，當大野狼來臨時變得不堪一擊。</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nSpc>
                          <a:spcPct val="100000"/>
                        </a:lnSpc>
                        <a:spcAft>
                          <a:spcPts val="0"/>
                        </a:spcAft>
                      </a:pPr>
                      <a:r>
                        <a:rPr lang="zh-HK" sz="2000" kern="100">
                          <a:solidFill>
                            <a:srgbClr val="000000"/>
                          </a:solidFill>
                          <a:effectLst/>
                          <a:latin typeface="+mn-ea"/>
                          <a:ea typeface="+mn-ea"/>
                          <a:cs typeface="Times New Roman" panose="02020603050405020304" pitchFamily="18" charset="0"/>
                        </a:rPr>
                        <a:t>填寫測驗後，再逐題全班討論</a:t>
                      </a:r>
                      <a:r>
                        <a:rPr lang="zh-TW" sz="2000" kern="100">
                          <a:solidFill>
                            <a:srgbClr val="000000"/>
                          </a:solidFill>
                          <a:effectLst/>
                          <a:latin typeface="+mn-ea"/>
                          <a:ea typeface="+mn-ea"/>
                          <a:cs typeface="Times New Roman" panose="02020603050405020304" pitchFamily="18" charset="0"/>
                        </a:rPr>
                        <a:t>，</a:t>
                      </a:r>
                      <a:r>
                        <a:rPr lang="zh-HK" sz="2000" kern="100">
                          <a:solidFill>
                            <a:srgbClr val="000000"/>
                          </a:solidFill>
                          <a:effectLst/>
                          <a:latin typeface="+mn-ea"/>
                          <a:ea typeface="+mn-ea"/>
                          <a:cs typeface="Times New Roman" panose="02020603050405020304" pitchFamily="18" charset="0"/>
                        </a:rPr>
                        <a:t>也可以填寫後再於小組內進行討論</a:t>
                      </a:r>
                      <a:r>
                        <a:rPr lang="zh-TW" sz="2000" kern="100">
                          <a:solidFill>
                            <a:srgbClr val="000000"/>
                          </a:solidFill>
                          <a:effectLst/>
                          <a:latin typeface="+mn-ea"/>
                          <a:ea typeface="+mn-ea"/>
                          <a:cs typeface="Times New Roman" panose="02020603050405020304" pitchFamily="18" charset="0"/>
                        </a:rPr>
                        <a:t>。</a:t>
                      </a:r>
                      <a:endParaRPr lang="zh-TW" sz="2000" kern="100">
                        <a:effectLst/>
                        <a:latin typeface="+mn-ea"/>
                        <a:ea typeface="+mn-ea"/>
                        <a:cs typeface="Times New Roman" panose="02020603050405020304" pitchFamily="18" charset="0"/>
                      </a:endParaRPr>
                    </a:p>
                    <a:p>
                      <a:pPr marL="121920" indent="-121920">
                        <a:lnSpc>
                          <a:spcPct val="100000"/>
                        </a:lnSpc>
                        <a:spcAft>
                          <a:spcPts val="0"/>
                        </a:spcAft>
                      </a:pPr>
                      <a:r>
                        <a:rPr lang="en-US" sz="2000" kern="100">
                          <a:solidFill>
                            <a:srgbClr val="000000"/>
                          </a:solidFill>
                          <a:effectLst/>
                          <a:latin typeface="+mn-ea"/>
                          <a:ea typeface="+mn-ea"/>
                          <a:cs typeface="Times New Roman" panose="02020603050405020304" pitchFamily="18" charset="0"/>
                        </a:rPr>
                        <a:t>1.</a:t>
                      </a:r>
                      <a:r>
                        <a:rPr lang="zh-HK" sz="2000" kern="100">
                          <a:solidFill>
                            <a:srgbClr val="000000"/>
                          </a:solidFill>
                          <a:effectLst/>
                          <a:latin typeface="+mn-ea"/>
                          <a:ea typeface="+mn-ea"/>
                          <a:cs typeface="Times New Roman" panose="02020603050405020304" pitchFamily="18" charset="0"/>
                        </a:rPr>
                        <a:t>哪些是婚姻的磚塊</a:t>
                      </a:r>
                      <a:r>
                        <a:rPr lang="zh-TW" sz="2000" kern="100">
                          <a:solidFill>
                            <a:srgbClr val="000000"/>
                          </a:solidFill>
                          <a:effectLst/>
                          <a:latin typeface="+mn-ea"/>
                          <a:ea typeface="+mn-ea"/>
                          <a:cs typeface="Times New Roman" panose="02020603050405020304" pitchFamily="18" charset="0"/>
                        </a:rPr>
                        <a:t>？</a:t>
                      </a:r>
                      <a:endParaRPr lang="zh-TW" sz="2000" kern="100">
                        <a:effectLst/>
                        <a:latin typeface="+mn-ea"/>
                        <a:ea typeface="+mn-ea"/>
                        <a:cs typeface="Times New Roman" panose="02020603050405020304" pitchFamily="18" charset="0"/>
                      </a:endParaRPr>
                    </a:p>
                    <a:p>
                      <a:pPr marL="121920" indent="-121920">
                        <a:lnSpc>
                          <a:spcPct val="100000"/>
                        </a:lnSpc>
                        <a:spcAft>
                          <a:spcPts val="0"/>
                        </a:spcAft>
                      </a:pPr>
                      <a:r>
                        <a:rPr lang="en-US" sz="2000" kern="100">
                          <a:solidFill>
                            <a:srgbClr val="000000"/>
                          </a:solidFill>
                          <a:effectLst/>
                          <a:latin typeface="+mn-ea"/>
                          <a:ea typeface="+mn-ea"/>
                          <a:cs typeface="Times New Roman" panose="02020603050405020304" pitchFamily="18" charset="0"/>
                        </a:rPr>
                        <a:t>2.</a:t>
                      </a:r>
                      <a:r>
                        <a:rPr lang="zh-HK" sz="2000" kern="100">
                          <a:solidFill>
                            <a:srgbClr val="000000"/>
                          </a:solidFill>
                          <a:effectLst/>
                          <a:latin typeface="+mn-ea"/>
                          <a:ea typeface="+mn-ea"/>
                          <a:cs typeface="Times New Roman" panose="02020603050405020304" pitchFamily="18" charset="0"/>
                        </a:rPr>
                        <a:t>哪些是婚姻的木板</a:t>
                      </a:r>
                      <a:r>
                        <a:rPr lang="zh-TW" sz="2000" kern="100">
                          <a:solidFill>
                            <a:srgbClr val="000000"/>
                          </a:solidFill>
                          <a:effectLst/>
                          <a:latin typeface="+mn-ea"/>
                          <a:ea typeface="+mn-ea"/>
                          <a:cs typeface="Times New Roman" panose="02020603050405020304" pitchFamily="18" charset="0"/>
                        </a:rPr>
                        <a:t>？</a:t>
                      </a:r>
                      <a:endParaRPr lang="zh-TW" sz="2000" kern="100">
                        <a:effectLst/>
                        <a:latin typeface="+mn-ea"/>
                        <a:ea typeface="+mn-ea"/>
                        <a:cs typeface="Times New Roman" panose="02020603050405020304" pitchFamily="18" charset="0"/>
                      </a:endParaRPr>
                    </a:p>
                    <a:p>
                      <a:pPr marL="111760" indent="-111760">
                        <a:lnSpc>
                          <a:spcPct val="100000"/>
                        </a:lnSpc>
                        <a:spcAft>
                          <a:spcPts val="0"/>
                        </a:spcAft>
                      </a:pPr>
                      <a:r>
                        <a:rPr lang="en-US" sz="2000" kern="100" spc="-50">
                          <a:solidFill>
                            <a:srgbClr val="000000"/>
                          </a:solidFill>
                          <a:effectLst/>
                          <a:latin typeface="+mn-ea"/>
                          <a:ea typeface="+mn-ea"/>
                          <a:cs typeface="Times New Roman" panose="02020603050405020304" pitchFamily="18" charset="0"/>
                        </a:rPr>
                        <a:t>3.</a:t>
                      </a:r>
                      <a:r>
                        <a:rPr lang="zh-HK" sz="2000" kern="100">
                          <a:solidFill>
                            <a:srgbClr val="000000"/>
                          </a:solidFill>
                          <a:effectLst/>
                          <a:latin typeface="+mn-ea"/>
                          <a:ea typeface="+mn-ea"/>
                          <a:cs typeface="Times New Roman" panose="02020603050405020304" pitchFamily="18" charset="0"/>
                        </a:rPr>
                        <a:t>哪些又是婚姻的</a:t>
                      </a:r>
                      <a:r>
                        <a:rPr lang="zh-HK" sz="2000" kern="100" spc="-50">
                          <a:solidFill>
                            <a:srgbClr val="000000"/>
                          </a:solidFill>
                          <a:effectLst/>
                          <a:latin typeface="+mn-ea"/>
                          <a:ea typeface="+mn-ea"/>
                          <a:cs typeface="Times New Roman" panose="02020603050405020304" pitchFamily="18" charset="0"/>
                        </a:rPr>
                        <a:t>稻草</a:t>
                      </a:r>
                      <a:r>
                        <a:rPr lang="zh-TW" sz="2000" kern="100" spc="-50">
                          <a:solidFill>
                            <a:srgbClr val="000000"/>
                          </a:solidFill>
                          <a:effectLst/>
                          <a:latin typeface="+mn-ea"/>
                          <a:ea typeface="+mn-ea"/>
                          <a:cs typeface="Times New Roman" panose="02020603050405020304" pitchFamily="18" charset="0"/>
                        </a:rPr>
                        <a:t>？</a:t>
                      </a:r>
                      <a:endParaRPr lang="zh-TW" sz="2000" kern="1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高中</a:t>
                      </a:r>
                      <a:endParaRPr lang="zh-TW" sz="200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9353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婚姻與家庭的建立</a:t>
            </a:r>
          </a:p>
        </p:txBody>
      </p:sp>
    </p:spTree>
    <p:extLst>
      <p:ext uri="{BB962C8B-B14F-4D97-AF65-F5344CB8AC3E}">
        <p14:creationId xmlns:p14="http://schemas.microsoft.com/office/powerpoint/2010/main" val="992499277"/>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304800" indent="-34925" algn="ctr">
                        <a:lnSpc>
                          <a:spcPct val="100000"/>
                        </a:lnSpc>
                        <a:spcAft>
                          <a:spcPts val="0"/>
                        </a:spcAft>
                      </a:pPr>
                      <a:r>
                        <a:rPr lang="zh-TW" altLang="en-US" sz="2000" kern="100" dirty="0" smtClean="0">
                          <a:solidFill>
                            <a:srgbClr val="000000"/>
                          </a:solidFill>
                          <a:effectLst/>
                          <a:latin typeface="+mn-ea"/>
                          <a:ea typeface="+mn-ea"/>
                          <a:cs typeface="Times New Roman" panose="02020603050405020304" pitchFamily="18" charset="0"/>
                        </a:rPr>
                        <a:t>家庭願景與經營</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影片</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gn="just">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Funeral</a:t>
                      </a:r>
                      <a:r>
                        <a:rPr lang="zh-HK"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（新加坡社會發展、青年與體育部，</a:t>
                      </a:r>
                      <a:r>
                        <a:rPr lang="en-US"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2009</a:t>
                      </a:r>
                      <a:r>
                        <a:rPr lang="zh-HK"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nSpc>
                          <a:spcPct val="100000"/>
                        </a:lnSpc>
                        <a:spcAft>
                          <a:spcPts val="0"/>
                        </a:spcAft>
                      </a:pPr>
                      <a:r>
                        <a:rPr lang="zh-HK"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影片描述一位妻子，在葬禮上悼念她剛過世的丈夫</a:t>
                      </a:r>
                      <a:r>
                        <a:rPr lang="en-US" sz="2000" kern="100">
                          <a:solidFill>
                            <a:srgbClr val="000000"/>
                          </a:solidFill>
                          <a:effectLst/>
                          <a:latin typeface="標楷體" panose="03000509000000000000" pitchFamily="65" charset="-120"/>
                          <a:ea typeface="標楷體" panose="03000509000000000000" pitchFamily="65" charset="-120"/>
                          <a:cs typeface="MS Gothic" panose="020B0609070205080204" pitchFamily="49" charset="-128"/>
                        </a:rPr>
                        <a:t>……</a:t>
                      </a:r>
                      <a:r>
                        <a:rPr lang="zh-HK"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說道「人生就是這樣，攜手一生，記憶最深的卻是這一些點點滴滴的不完美，凝</a:t>
                      </a:r>
                      <a:r>
                        <a:rPr lang="zh-HK" sz="2000" kern="100" spc="-2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聚成我們心中的完美。」</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nSpc>
                          <a:spcPct val="100000"/>
                        </a:lnSpc>
                        <a:spcAft>
                          <a:spcPts val="0"/>
                        </a:spcAft>
                      </a:pPr>
                      <a:r>
                        <a:rPr lang="zh-HK"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欣賞影片</a:t>
                      </a: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後，討論：</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marL="12192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1.</a:t>
                      </a:r>
                      <a:r>
                        <a:rPr lang="zh-HK"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怎樣是完美的不完美伴侶？</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marL="12192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2.</a:t>
                      </a:r>
                      <a:r>
                        <a:rPr lang="zh-HK"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理想的婚姻生活是如何？</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高中</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9353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婚姻與家庭的建立</a:t>
            </a:r>
          </a:p>
        </p:txBody>
      </p:sp>
    </p:spTree>
    <p:extLst>
      <p:ext uri="{BB962C8B-B14F-4D97-AF65-F5344CB8AC3E}">
        <p14:creationId xmlns:p14="http://schemas.microsoft.com/office/powerpoint/2010/main" val="207372142"/>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879222022"/>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304800" indent="-34925" algn="ctr">
                        <a:lnSpc>
                          <a:spcPct val="100000"/>
                        </a:lnSpc>
                        <a:spcAft>
                          <a:spcPts val="0"/>
                        </a:spcAft>
                      </a:pPr>
                      <a:r>
                        <a:rPr lang="zh-TW" altLang="en-US" sz="2000" kern="100" dirty="0" smtClean="0">
                          <a:solidFill>
                            <a:srgbClr val="000000"/>
                          </a:solidFill>
                          <a:effectLst/>
                          <a:latin typeface="+mn-ea"/>
                          <a:ea typeface="+mn-ea"/>
                          <a:cs typeface="Times New Roman" panose="02020603050405020304" pitchFamily="18" charset="0"/>
                        </a:rPr>
                        <a:t>家庭願景與經營</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HK" sz="2000" kern="100">
                          <a:solidFill>
                            <a:srgbClr val="000000"/>
                          </a:solidFill>
                          <a:effectLst/>
                          <a:latin typeface="+mj-ea"/>
                          <a:ea typeface="+mj-ea"/>
                          <a:cs typeface="Times New Roman" panose="02020603050405020304" pitchFamily="18" charset="0"/>
                        </a:rPr>
                        <a:t>繪本</a:t>
                      </a:r>
                      <a:endParaRPr lang="zh-TW" sz="2000" kern="100">
                        <a:effectLst/>
                        <a:latin typeface="+mj-ea"/>
                        <a:ea typeface="+mj-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TW" sz="2000" kern="100" dirty="0">
                          <a:solidFill>
                            <a:srgbClr val="000000"/>
                          </a:solidFill>
                          <a:effectLst/>
                          <a:latin typeface="+mj-ea"/>
                          <a:ea typeface="+mj-ea"/>
                          <a:cs typeface="Times New Roman" panose="02020603050405020304" pitchFamily="18" charset="0"/>
                        </a:rPr>
                        <a:t>鱷魚愛上長頸鹿</a:t>
                      </a:r>
                      <a:r>
                        <a:rPr lang="en-US" sz="2000" kern="100" dirty="0">
                          <a:solidFill>
                            <a:srgbClr val="000000"/>
                          </a:solidFill>
                          <a:effectLst/>
                          <a:latin typeface="+mj-ea"/>
                          <a:ea typeface="+mj-ea"/>
                          <a:cs typeface="Times New Roman" panose="02020603050405020304" pitchFamily="18" charset="0"/>
                        </a:rPr>
                        <a:t>2</a:t>
                      </a:r>
                      <a:r>
                        <a:rPr lang="zh-TW" sz="2000" kern="100" dirty="0">
                          <a:solidFill>
                            <a:srgbClr val="000000"/>
                          </a:solidFill>
                          <a:effectLst/>
                          <a:latin typeface="+mj-ea"/>
                          <a:ea typeface="+mj-ea"/>
                          <a:cs typeface="Times New Roman" panose="02020603050405020304" pitchFamily="18" charset="0"/>
                        </a:rPr>
                        <a:t>：搬過來搬過去（三之三，</a:t>
                      </a:r>
                      <a:r>
                        <a:rPr lang="en-US" sz="2000" kern="100" dirty="0">
                          <a:solidFill>
                            <a:srgbClr val="000000"/>
                          </a:solidFill>
                          <a:effectLst/>
                          <a:latin typeface="+mj-ea"/>
                          <a:ea typeface="+mj-ea"/>
                          <a:cs typeface="Times New Roman" panose="02020603050405020304" pitchFamily="18" charset="0"/>
                        </a:rPr>
                        <a:t>2007</a:t>
                      </a:r>
                      <a:r>
                        <a:rPr lang="zh-TW" sz="2000" kern="100" dirty="0">
                          <a:solidFill>
                            <a:srgbClr val="000000"/>
                          </a:solidFill>
                          <a:effectLst/>
                          <a:latin typeface="+mj-ea"/>
                          <a:ea typeface="+mj-ea"/>
                          <a:cs typeface="Times New Roman" panose="02020603050405020304" pitchFamily="18" charset="0"/>
                        </a:rPr>
                        <a:t>）</a:t>
                      </a:r>
                      <a:endParaRPr lang="zh-TW" sz="2000" kern="100" dirty="0">
                        <a:effectLst/>
                        <a:latin typeface="+mj-ea"/>
                        <a:ea typeface="+mj-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ct val="100000"/>
                        </a:lnSpc>
                        <a:spcAft>
                          <a:spcPts val="0"/>
                        </a:spcAft>
                      </a:pPr>
                      <a:r>
                        <a:rPr lang="zh-TW" sz="2000" kern="100" dirty="0">
                          <a:solidFill>
                            <a:srgbClr val="000000"/>
                          </a:solidFill>
                          <a:effectLst/>
                          <a:latin typeface="+mj-ea"/>
                          <a:ea typeface="+mj-ea"/>
                          <a:cs typeface="Times New Roman" panose="02020603050405020304" pitchFamily="18" charset="0"/>
                        </a:rPr>
                        <a:t>鱷魚和長頸鹿這對情侶從互不相識，到共組甜蜜的家。最開始</a:t>
                      </a:r>
                      <a:r>
                        <a:rPr lang="zh-HK" sz="2000" kern="100" dirty="0">
                          <a:solidFill>
                            <a:srgbClr val="000000"/>
                          </a:solidFill>
                          <a:effectLst/>
                          <a:latin typeface="+mj-ea"/>
                          <a:ea typeface="+mj-ea"/>
                          <a:cs typeface="Times New Roman" panose="02020603050405020304" pitchFamily="18" charset="0"/>
                        </a:rPr>
                        <a:t>先住</a:t>
                      </a:r>
                      <a:r>
                        <a:rPr lang="zh-TW" sz="2000" kern="100" dirty="0">
                          <a:solidFill>
                            <a:srgbClr val="000000"/>
                          </a:solidFill>
                          <a:effectLst/>
                          <a:latin typeface="+mj-ea"/>
                          <a:ea typeface="+mj-ea"/>
                          <a:cs typeface="Times New Roman" panose="02020603050405020304" pitchFamily="18" charset="0"/>
                        </a:rPr>
                        <a:t>鱷魚的房子裡，可是鱷魚的房子太小；搬到長頸鹿的房子，房子又太大了，</a:t>
                      </a:r>
                      <a:r>
                        <a:rPr lang="zh-HK" sz="2000" kern="100" dirty="0">
                          <a:solidFill>
                            <a:srgbClr val="000000"/>
                          </a:solidFill>
                          <a:effectLst/>
                          <a:latin typeface="+mj-ea"/>
                          <a:ea typeface="+mj-ea"/>
                          <a:cs typeface="Times New Roman" panose="02020603050405020304" pitchFamily="18" charset="0"/>
                        </a:rPr>
                        <a:t>都</a:t>
                      </a:r>
                      <a:r>
                        <a:rPr lang="zh-TW" sz="2000" kern="100" dirty="0">
                          <a:solidFill>
                            <a:srgbClr val="000000"/>
                          </a:solidFill>
                          <a:effectLst/>
                          <a:latin typeface="+mj-ea"/>
                          <a:ea typeface="+mj-ea"/>
                          <a:cs typeface="Times New Roman" panose="02020603050405020304" pitchFamily="18" charset="0"/>
                        </a:rPr>
                        <a:t>有諸多不便</a:t>
                      </a:r>
                      <a:r>
                        <a:rPr lang="en-US" sz="2000" kern="100" dirty="0">
                          <a:solidFill>
                            <a:srgbClr val="000000"/>
                          </a:solidFill>
                          <a:effectLst/>
                          <a:latin typeface="+mj-ea"/>
                          <a:ea typeface="+mj-ea"/>
                          <a:cs typeface="Times New Roman" panose="02020603050405020304" pitchFamily="18" charset="0"/>
                        </a:rPr>
                        <a:t>……</a:t>
                      </a:r>
                      <a:endParaRPr lang="zh-TW" sz="2000" kern="100" dirty="0">
                        <a:effectLst/>
                        <a:latin typeface="+mj-ea"/>
                        <a:ea typeface="+mj-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nSpc>
                          <a:spcPct val="100000"/>
                        </a:lnSpc>
                        <a:spcAft>
                          <a:spcPts val="0"/>
                        </a:spcAft>
                      </a:pPr>
                      <a:r>
                        <a:rPr lang="zh-HK" sz="2000" kern="100" dirty="0">
                          <a:solidFill>
                            <a:srgbClr val="000000"/>
                          </a:solidFill>
                          <a:effectLst/>
                          <a:latin typeface="+mj-ea"/>
                          <a:ea typeface="+mj-ea"/>
                          <a:cs typeface="Times New Roman" panose="02020603050405020304" pitchFamily="18" charset="0"/>
                        </a:rPr>
                        <a:t>引導學生討論</a:t>
                      </a:r>
                      <a:r>
                        <a:rPr lang="zh-TW" sz="2000" kern="100" dirty="0">
                          <a:solidFill>
                            <a:srgbClr val="000000"/>
                          </a:solidFill>
                          <a:effectLst/>
                          <a:latin typeface="+mj-ea"/>
                          <a:ea typeface="+mj-ea"/>
                          <a:cs typeface="Times New Roman" panose="02020603050405020304" pitchFamily="18" charset="0"/>
                        </a:rPr>
                        <a:t>：</a:t>
                      </a:r>
                      <a:endParaRPr lang="zh-TW" sz="2000" kern="100" dirty="0">
                        <a:effectLst/>
                        <a:latin typeface="+mj-ea"/>
                        <a:ea typeface="+mj-ea"/>
                        <a:cs typeface="Times New Roman" panose="02020603050405020304" pitchFamily="18" charset="0"/>
                      </a:endParaRPr>
                    </a:p>
                    <a:p>
                      <a:pPr marL="121920" indent="-121920">
                        <a:lnSpc>
                          <a:spcPct val="100000"/>
                        </a:lnSpc>
                        <a:spcAft>
                          <a:spcPts val="0"/>
                        </a:spcAft>
                      </a:pPr>
                      <a:r>
                        <a:rPr lang="en-US" sz="2000" kern="100" dirty="0">
                          <a:solidFill>
                            <a:srgbClr val="000000"/>
                          </a:solidFill>
                          <a:effectLst/>
                          <a:latin typeface="+mj-ea"/>
                          <a:ea typeface="+mj-ea"/>
                          <a:cs typeface="Times New Roman" panose="02020603050405020304" pitchFamily="18" charset="0"/>
                        </a:rPr>
                        <a:t>1.</a:t>
                      </a:r>
                      <a:r>
                        <a:rPr lang="zh-HK" sz="2000" kern="100" dirty="0">
                          <a:solidFill>
                            <a:srgbClr val="000000"/>
                          </a:solidFill>
                          <a:effectLst/>
                          <a:latin typeface="+mj-ea"/>
                          <a:ea typeface="+mj-ea"/>
                          <a:cs typeface="Times New Roman" panose="02020603050405020304" pitchFamily="18" charset="0"/>
                        </a:rPr>
                        <a:t>如果遇到鱷魚和長頸鹿的狀況</a:t>
                      </a:r>
                      <a:r>
                        <a:rPr lang="zh-TW" sz="2000" kern="100" dirty="0">
                          <a:solidFill>
                            <a:srgbClr val="000000"/>
                          </a:solidFill>
                          <a:effectLst/>
                          <a:latin typeface="+mj-ea"/>
                          <a:ea typeface="+mj-ea"/>
                          <a:cs typeface="Times New Roman" panose="02020603050405020304" pitchFamily="18" charset="0"/>
                        </a:rPr>
                        <a:t>，</a:t>
                      </a:r>
                      <a:r>
                        <a:rPr lang="zh-HK" sz="2000" kern="100" dirty="0">
                          <a:solidFill>
                            <a:srgbClr val="000000"/>
                          </a:solidFill>
                          <a:effectLst/>
                          <a:latin typeface="+mj-ea"/>
                          <a:ea typeface="+mj-ea"/>
                          <a:cs typeface="Times New Roman" panose="02020603050405020304" pitchFamily="18" charset="0"/>
                        </a:rPr>
                        <a:t>該如何解決</a:t>
                      </a:r>
                      <a:r>
                        <a:rPr lang="zh-TW" sz="2000" kern="100" dirty="0">
                          <a:solidFill>
                            <a:srgbClr val="000000"/>
                          </a:solidFill>
                          <a:effectLst/>
                          <a:latin typeface="+mj-ea"/>
                          <a:ea typeface="+mj-ea"/>
                          <a:cs typeface="Times New Roman" panose="02020603050405020304" pitchFamily="18" charset="0"/>
                        </a:rPr>
                        <a:t>？</a:t>
                      </a:r>
                      <a:endParaRPr lang="zh-TW" sz="2000" kern="100" dirty="0">
                        <a:effectLst/>
                        <a:latin typeface="+mj-ea"/>
                        <a:ea typeface="+mj-ea"/>
                        <a:cs typeface="Times New Roman" panose="02020603050405020304" pitchFamily="18" charset="0"/>
                      </a:endParaRPr>
                    </a:p>
                    <a:p>
                      <a:pPr marL="121920" indent="-121920">
                        <a:lnSpc>
                          <a:spcPct val="100000"/>
                        </a:lnSpc>
                        <a:spcAft>
                          <a:spcPts val="0"/>
                        </a:spcAft>
                      </a:pPr>
                      <a:r>
                        <a:rPr lang="en-US" sz="2000" kern="100" dirty="0">
                          <a:solidFill>
                            <a:srgbClr val="000000"/>
                          </a:solidFill>
                          <a:effectLst/>
                          <a:latin typeface="+mj-ea"/>
                          <a:ea typeface="+mj-ea"/>
                          <a:cs typeface="Times New Roman" panose="02020603050405020304" pitchFamily="18" charset="0"/>
                        </a:rPr>
                        <a:t>2.</a:t>
                      </a:r>
                      <a:r>
                        <a:rPr lang="zh-HK" sz="2000" kern="100" dirty="0">
                          <a:solidFill>
                            <a:srgbClr val="000000"/>
                          </a:solidFill>
                          <a:effectLst/>
                          <a:latin typeface="+mj-ea"/>
                          <a:ea typeface="+mj-ea"/>
                          <a:cs typeface="Times New Roman" panose="02020603050405020304" pitchFamily="18" charset="0"/>
                        </a:rPr>
                        <a:t>如果是在婚姻遇到彼此差異的狀況</a:t>
                      </a:r>
                      <a:r>
                        <a:rPr lang="zh-TW" sz="2000" kern="100" dirty="0">
                          <a:solidFill>
                            <a:srgbClr val="000000"/>
                          </a:solidFill>
                          <a:effectLst/>
                          <a:latin typeface="+mj-ea"/>
                          <a:ea typeface="+mj-ea"/>
                          <a:cs typeface="Times New Roman" panose="02020603050405020304" pitchFamily="18" charset="0"/>
                        </a:rPr>
                        <a:t>，</a:t>
                      </a:r>
                      <a:r>
                        <a:rPr lang="zh-HK" sz="2000" kern="100" dirty="0">
                          <a:solidFill>
                            <a:srgbClr val="000000"/>
                          </a:solidFill>
                          <a:effectLst/>
                          <a:latin typeface="+mj-ea"/>
                          <a:ea typeface="+mj-ea"/>
                          <a:cs typeface="Times New Roman" panose="02020603050405020304" pitchFamily="18" charset="0"/>
                        </a:rPr>
                        <a:t>會如何面對</a:t>
                      </a:r>
                      <a:r>
                        <a:rPr lang="zh-TW" sz="2000" kern="100" dirty="0">
                          <a:solidFill>
                            <a:srgbClr val="000000"/>
                          </a:solidFill>
                          <a:effectLst/>
                          <a:latin typeface="+mj-ea"/>
                          <a:ea typeface="+mj-ea"/>
                          <a:cs typeface="Times New Roman" panose="02020603050405020304" pitchFamily="18" charset="0"/>
                        </a:rPr>
                        <a:t>？</a:t>
                      </a:r>
                      <a:endParaRPr lang="zh-TW" sz="2000" kern="100" dirty="0">
                        <a:effectLst/>
                        <a:latin typeface="+mj-ea"/>
                        <a:ea typeface="+mj-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高中</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9353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婚姻與家庭的建立</a:t>
            </a:r>
          </a:p>
        </p:txBody>
      </p:sp>
    </p:spTree>
    <p:extLst>
      <p:ext uri="{BB962C8B-B14F-4D97-AF65-F5344CB8AC3E}">
        <p14:creationId xmlns:p14="http://schemas.microsoft.com/office/powerpoint/2010/main" val="3472372094"/>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1900414454"/>
              </p:ext>
            </p:extLst>
          </p:nvPr>
        </p:nvGraphicFramePr>
        <p:xfrm>
          <a:off x="539552" y="1412776"/>
          <a:ext cx="8496945" cy="39841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34925" indent="-34925" algn="ctr">
                        <a:lnSpc>
                          <a:spcPct val="100000"/>
                        </a:lnSpc>
                        <a:spcAft>
                          <a:spcPts val="0"/>
                        </a:spcAft>
                      </a:pPr>
                      <a:r>
                        <a:rPr lang="zh-TW" altLang="en-US" sz="2000" kern="100" dirty="0" smtClean="0">
                          <a:solidFill>
                            <a:srgbClr val="000000"/>
                          </a:solidFill>
                          <a:effectLst/>
                          <a:latin typeface="+mn-ea"/>
                          <a:ea typeface="+mn-ea"/>
                          <a:cs typeface="Times New Roman" panose="02020603050405020304" pitchFamily="18" charset="0"/>
                        </a:rPr>
                        <a:t>家庭願景與經營</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HK"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繪本</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gn="just">
                        <a:lnSpc>
                          <a:spcPct val="100000"/>
                        </a:lnSpc>
                        <a:spcAft>
                          <a:spcPts val="0"/>
                        </a:spcAft>
                      </a:pPr>
                      <a:r>
                        <a:rPr lang="zh-HK"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請好好照顧我的花（格林文化，</a:t>
                      </a:r>
                      <a:r>
                        <a:rPr lang="en-US"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2015</a:t>
                      </a:r>
                      <a:r>
                        <a:rPr lang="zh-HK"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Arial" panose="020B0604020202020204" pitchFamily="34" charset="0"/>
                        </a:rPr>
                        <a:t>羅蘭來到莫亞的大房子，成為新的管家。她走進他的世界。隨著時間，兩人的感情逐步增溫。但當離別來臨時，他們該如何面對孤單和思念？又要如何找回真正的自我，看見感情世界中更多的可能性？</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閱讀故事後，討論：</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marL="121920" indent="-121920">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1.</a:t>
                      </a:r>
                      <a:r>
                        <a:rPr lang="zh-HK"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故事巨人莫亞和羅蘭兩人身形</a:t>
                      </a: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轉</a:t>
                      </a:r>
                      <a:r>
                        <a:rPr lang="zh-HK"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變與關係的轉變</a:t>
                      </a: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p>
                      <a:pPr marL="121920" indent="-121920">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2.</a:t>
                      </a:r>
                      <a:r>
                        <a:rPr lang="zh-HK"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愛情或婚姻中，只是努力為對方付出，甚至迷失了自我，對關係的可能影響？</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高中</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9353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婚姻與家庭的建立</a:t>
            </a:r>
          </a:p>
        </p:txBody>
      </p:sp>
    </p:spTree>
    <p:extLst>
      <p:ext uri="{BB962C8B-B14F-4D97-AF65-F5344CB8AC3E}">
        <p14:creationId xmlns:p14="http://schemas.microsoft.com/office/powerpoint/2010/main" val="3499129903"/>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974907259"/>
              </p:ext>
            </p:extLst>
          </p:nvPr>
        </p:nvGraphicFramePr>
        <p:xfrm>
          <a:off x="539552" y="1412776"/>
          <a:ext cx="8496945" cy="3679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marL="304800" indent="-34925"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為人父母的準備</a:t>
                      </a:r>
                      <a:endParaRPr lang="zh-TW" sz="2000" kern="1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ct val="100000"/>
                        </a:lnSpc>
                        <a:spcAft>
                          <a:spcPts val="0"/>
                        </a:spcAft>
                      </a:pPr>
                      <a:r>
                        <a:rPr lang="zh-HK" sz="2000" kern="100" dirty="0">
                          <a:solidFill>
                            <a:srgbClr val="000000"/>
                          </a:solidFill>
                          <a:effectLst/>
                          <a:latin typeface="+mn-ea"/>
                          <a:ea typeface="+mn-ea"/>
                          <a:cs typeface="Times New Roman" panose="02020603050405020304" pitchFamily="18" charset="0"/>
                        </a:rPr>
                        <a:t>影片</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lnSpc>
                          <a:spcPct val="100000"/>
                        </a:lnSpc>
                        <a:spcAft>
                          <a:spcPts val="0"/>
                        </a:spcAft>
                      </a:pPr>
                      <a:r>
                        <a:rPr lang="en-US" sz="2000" kern="100" dirty="0">
                          <a:solidFill>
                            <a:srgbClr val="000000"/>
                          </a:solidFill>
                          <a:effectLst/>
                          <a:latin typeface="+mn-ea"/>
                          <a:ea typeface="+mn-ea"/>
                          <a:cs typeface="Times New Roman" panose="02020603050405020304" pitchFamily="18" charset="0"/>
                        </a:rPr>
                        <a:t>15</a:t>
                      </a:r>
                      <a:r>
                        <a:rPr lang="zh-HK" sz="2000" kern="100" dirty="0">
                          <a:solidFill>
                            <a:srgbClr val="000000"/>
                          </a:solidFill>
                          <a:effectLst/>
                          <a:latin typeface="+mn-ea"/>
                          <a:ea typeface="+mn-ea"/>
                          <a:cs typeface="Times New Roman" panose="02020603050405020304" pitchFamily="18" charset="0"/>
                        </a:rPr>
                        <a:t>個小孩讓爸媽揪心又開心的第一次</a:t>
                      </a:r>
                      <a:r>
                        <a:rPr lang="zh-TW" sz="2000" kern="100" dirty="0">
                          <a:solidFill>
                            <a:srgbClr val="000000"/>
                          </a:solidFill>
                          <a:effectLst/>
                          <a:latin typeface="+mn-ea"/>
                          <a:ea typeface="+mn-ea"/>
                          <a:cs typeface="Times New Roman" panose="02020603050405020304" pitchFamily="18" charset="0"/>
                        </a:rPr>
                        <a:t>（親子天下，</a:t>
                      </a:r>
                      <a:r>
                        <a:rPr lang="en-US" sz="2000" kern="100" dirty="0">
                          <a:solidFill>
                            <a:srgbClr val="000000"/>
                          </a:solidFill>
                          <a:effectLst/>
                          <a:latin typeface="+mn-ea"/>
                          <a:ea typeface="+mn-ea"/>
                          <a:cs typeface="Times New Roman" panose="02020603050405020304" pitchFamily="18" charset="0"/>
                        </a:rPr>
                        <a:t>2016</a:t>
                      </a:r>
                      <a:r>
                        <a:rPr lang="zh-TW" sz="2000" kern="100" dirty="0">
                          <a:solidFill>
                            <a:srgbClr val="000000"/>
                          </a:solidFill>
                          <a:effectLst/>
                          <a:latin typeface="+mn-ea"/>
                          <a:ea typeface="+mn-ea"/>
                          <a:cs typeface="Times New Roman" panose="02020603050405020304" pitchFamily="18" charset="0"/>
                        </a:rPr>
                        <a:t>）</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每個爸媽一定都經歷過：新生兒日夜顛倒的日子、寶寶第一次站起來、第一次生病、第一次分離焦慮……孩子的一點一滴都豐富了父母的生活。</a:t>
                      </a:r>
                      <a:endParaRPr lang="zh-TW" sz="2000" kern="1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indent="127000">
                        <a:lnSpc>
                          <a:spcPct val="100000"/>
                        </a:lnSpc>
                        <a:spcAft>
                          <a:spcPts val="0"/>
                        </a:spcAft>
                      </a:pPr>
                      <a:r>
                        <a:rPr lang="zh-TW" sz="2000" kern="100">
                          <a:solidFill>
                            <a:srgbClr val="000000"/>
                          </a:solidFill>
                          <a:effectLst/>
                          <a:latin typeface="+mn-ea"/>
                          <a:ea typeface="+mn-ea"/>
                          <a:cs typeface="Times New Roman" panose="02020603050405020304" pitchFamily="18" charset="0"/>
                        </a:rPr>
                        <a:t>欣賞影片後，</a:t>
                      </a:r>
                      <a:r>
                        <a:rPr lang="zh-HK" sz="2000" kern="100">
                          <a:solidFill>
                            <a:srgbClr val="000000"/>
                          </a:solidFill>
                          <a:effectLst/>
                          <a:latin typeface="+mn-ea"/>
                          <a:ea typeface="+mn-ea"/>
                          <a:cs typeface="Times New Roman" panose="02020603050405020304" pitchFamily="18" charset="0"/>
                        </a:rPr>
                        <a:t>討論：</a:t>
                      </a:r>
                      <a:endParaRPr lang="zh-TW" sz="2000" kern="100">
                        <a:effectLst/>
                        <a:latin typeface="+mn-ea"/>
                        <a:ea typeface="+mn-ea"/>
                        <a:cs typeface="Times New Roman" panose="02020603050405020304" pitchFamily="18" charset="0"/>
                      </a:endParaRPr>
                    </a:p>
                    <a:p>
                      <a:pPr marL="121920" indent="-121920">
                        <a:lnSpc>
                          <a:spcPct val="100000"/>
                        </a:lnSpc>
                        <a:spcAft>
                          <a:spcPts val="0"/>
                        </a:spcAft>
                      </a:pPr>
                      <a:r>
                        <a:rPr lang="en-US" sz="2000" kern="100">
                          <a:solidFill>
                            <a:srgbClr val="000000"/>
                          </a:solidFill>
                          <a:effectLst/>
                          <a:latin typeface="+mn-ea"/>
                          <a:ea typeface="+mn-ea"/>
                          <a:cs typeface="Times New Roman" panose="02020603050405020304" pitchFamily="18" charset="0"/>
                        </a:rPr>
                        <a:t>1.</a:t>
                      </a:r>
                      <a:r>
                        <a:rPr lang="zh-HK" sz="2000" kern="100">
                          <a:solidFill>
                            <a:srgbClr val="000000"/>
                          </a:solidFill>
                          <a:effectLst/>
                          <a:latin typeface="+mn-ea"/>
                          <a:ea typeface="+mn-ea"/>
                          <a:cs typeface="Times New Roman" panose="02020603050405020304" pitchFamily="18" charset="0"/>
                        </a:rPr>
                        <a:t>印象最深刻的畫面，為什麼？</a:t>
                      </a:r>
                      <a:endParaRPr lang="zh-TW" sz="2000" kern="100">
                        <a:effectLst/>
                        <a:latin typeface="+mn-ea"/>
                        <a:ea typeface="+mn-ea"/>
                        <a:cs typeface="Times New Roman" panose="02020603050405020304" pitchFamily="18" charset="0"/>
                      </a:endParaRPr>
                    </a:p>
                    <a:p>
                      <a:pPr marL="121920" indent="-121920">
                        <a:lnSpc>
                          <a:spcPct val="100000"/>
                        </a:lnSpc>
                        <a:spcAft>
                          <a:spcPts val="0"/>
                        </a:spcAft>
                      </a:pPr>
                      <a:r>
                        <a:rPr lang="en-US" sz="2000" kern="100">
                          <a:solidFill>
                            <a:srgbClr val="000000"/>
                          </a:solidFill>
                          <a:effectLst/>
                          <a:latin typeface="+mn-ea"/>
                          <a:ea typeface="+mn-ea"/>
                          <a:cs typeface="Times New Roman" panose="02020603050405020304" pitchFamily="18" charset="0"/>
                        </a:rPr>
                        <a:t>2.</a:t>
                      </a:r>
                      <a:r>
                        <a:rPr lang="zh-HK" sz="2000" kern="100">
                          <a:solidFill>
                            <a:srgbClr val="000000"/>
                          </a:solidFill>
                          <a:effectLst/>
                          <a:latin typeface="+mn-ea"/>
                          <a:ea typeface="+mn-ea"/>
                          <a:cs typeface="Times New Roman" panose="02020603050405020304" pitchFamily="18" charset="0"/>
                        </a:rPr>
                        <a:t>影片中有</a:t>
                      </a:r>
                      <a:r>
                        <a:rPr lang="zh-TW" sz="2000" kern="100">
                          <a:solidFill>
                            <a:srgbClr val="000000"/>
                          </a:solidFill>
                          <a:effectLst/>
                          <a:latin typeface="+mn-ea"/>
                          <a:ea typeface="+mn-ea"/>
                          <a:cs typeface="Times New Roman" panose="02020603050405020304" pitchFamily="18" charset="0"/>
                        </a:rPr>
                        <a:t>哪</a:t>
                      </a:r>
                      <a:r>
                        <a:rPr lang="zh-HK" sz="2000" kern="100">
                          <a:solidFill>
                            <a:srgbClr val="000000"/>
                          </a:solidFill>
                          <a:effectLst/>
                          <a:latin typeface="+mn-ea"/>
                          <a:ea typeface="+mn-ea"/>
                          <a:cs typeface="Times New Roman" panose="02020603050405020304" pitchFamily="18" charset="0"/>
                        </a:rPr>
                        <a:t>些為人父母的喜悅與壓力？</a:t>
                      </a:r>
                      <a:endParaRPr lang="zh-TW" sz="2000" kern="100">
                        <a:effectLst/>
                        <a:latin typeface="+mn-ea"/>
                        <a:ea typeface="+mn-ea"/>
                        <a:cs typeface="Times New Roman" panose="02020603050405020304" pitchFamily="18" charset="0"/>
                      </a:endParaRPr>
                    </a:p>
                    <a:p>
                      <a:pPr marL="121920" indent="-121920">
                        <a:lnSpc>
                          <a:spcPct val="100000"/>
                        </a:lnSpc>
                        <a:spcAft>
                          <a:spcPts val="0"/>
                        </a:spcAft>
                      </a:pPr>
                      <a:r>
                        <a:rPr lang="en-US" sz="2000" kern="100">
                          <a:solidFill>
                            <a:srgbClr val="000000"/>
                          </a:solidFill>
                          <a:effectLst/>
                          <a:latin typeface="+mn-ea"/>
                          <a:ea typeface="+mn-ea"/>
                          <a:cs typeface="Times New Roman" panose="02020603050405020304" pitchFamily="18" charset="0"/>
                        </a:rPr>
                        <a:t>3.</a:t>
                      </a:r>
                      <a:r>
                        <a:rPr lang="zh-HK" sz="2000" kern="100">
                          <a:solidFill>
                            <a:srgbClr val="000000"/>
                          </a:solidFill>
                          <a:effectLst/>
                          <a:latin typeface="+mn-ea"/>
                          <a:ea typeface="+mn-ea"/>
                          <a:cs typeface="Times New Roman" panose="02020603050405020304" pitchFamily="18" charset="0"/>
                        </a:rPr>
                        <a:t>問問父母，自己成長中</a:t>
                      </a:r>
                      <a:r>
                        <a:rPr lang="zh-TW" sz="2000" kern="100">
                          <a:solidFill>
                            <a:srgbClr val="000000"/>
                          </a:solidFill>
                          <a:effectLst/>
                          <a:latin typeface="+mn-ea"/>
                          <a:ea typeface="+mn-ea"/>
                          <a:cs typeface="Times New Roman" panose="02020603050405020304" pitchFamily="18" charset="0"/>
                        </a:rPr>
                        <a:t>哪</a:t>
                      </a:r>
                      <a:r>
                        <a:rPr lang="zh-HK" sz="2000" kern="100">
                          <a:solidFill>
                            <a:srgbClr val="000000"/>
                          </a:solidFill>
                          <a:effectLst/>
                          <a:latin typeface="+mn-ea"/>
                          <a:ea typeface="+mn-ea"/>
                          <a:cs typeface="Times New Roman" panose="02020603050405020304" pitchFamily="18" charset="0"/>
                        </a:rPr>
                        <a:t>個第一次讓父母</a:t>
                      </a:r>
                      <a:r>
                        <a:rPr lang="zh-HK" sz="2000" kern="100" spc="-50">
                          <a:solidFill>
                            <a:srgbClr val="000000"/>
                          </a:solidFill>
                          <a:effectLst/>
                          <a:latin typeface="+mn-ea"/>
                          <a:ea typeface="+mn-ea"/>
                          <a:cs typeface="Times New Roman" panose="02020603050405020304" pitchFamily="18" charset="0"/>
                        </a:rPr>
                        <a:t>記憶最深刻？為什麼？</a:t>
                      </a:r>
                      <a:endParaRPr lang="zh-TW" sz="2000" kern="1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indent="127000" algn="ctr">
                        <a:lnSpc>
                          <a:spcPct val="100000"/>
                        </a:lnSpc>
                        <a:spcAft>
                          <a:spcPts val="0"/>
                        </a:spcAft>
                      </a:pPr>
                      <a:r>
                        <a:rPr lang="zh-TW" sz="2000" kern="100" dirty="0">
                          <a:solidFill>
                            <a:srgbClr val="000000"/>
                          </a:solidFill>
                          <a:effectLst/>
                          <a:latin typeface="+mn-ea"/>
                          <a:ea typeface="+mn-ea"/>
                          <a:cs typeface="Times New Roman" panose="02020603050405020304" pitchFamily="18" charset="0"/>
                        </a:rPr>
                        <a:t>高中</a:t>
                      </a:r>
                      <a:endParaRPr lang="zh-TW" sz="2000" kern="100" dirty="0">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49353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婚姻與家庭的建立</a:t>
            </a:r>
          </a:p>
        </p:txBody>
      </p:sp>
    </p:spTree>
    <p:extLst>
      <p:ext uri="{BB962C8B-B14F-4D97-AF65-F5344CB8AC3E}">
        <p14:creationId xmlns:p14="http://schemas.microsoft.com/office/powerpoint/2010/main" val="1660084545"/>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txBox="1">
            <a:spLocks/>
          </p:cNvSpPr>
          <p:nvPr/>
        </p:nvSpPr>
        <p:spPr bwMode="auto">
          <a:xfrm>
            <a:off x="-102822" y="-31998"/>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五、高級</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中等以下</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學校及幼兒園家庭教育教師手冊</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603001"/>
            <a:ext cx="9036496" cy="6422239"/>
          </a:xfrm>
          <a:prstGeom prst="rect">
            <a:avLst/>
          </a:prstGeom>
        </p:spPr>
      </p:pic>
    </p:spTree>
    <p:extLst>
      <p:ext uri="{BB962C8B-B14F-4D97-AF65-F5344CB8AC3E}">
        <p14:creationId xmlns:p14="http://schemas.microsoft.com/office/powerpoint/2010/main" val="139560862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認</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識</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資</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源</a:t>
                      </a:r>
                      <a:endParaRPr lang="zh-TW" altLang="en-US"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繪本</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Times New Roman" panose="02020603050405020304" pitchFamily="18" charset="0"/>
                        </a:rPr>
                        <a:t>怕浪費的奶奶（三之三文化，</a:t>
                      </a:r>
                      <a:r>
                        <a:rPr lang="en-US" sz="2000" kern="100" dirty="0">
                          <a:effectLst/>
                          <a:latin typeface="+mn-ea"/>
                          <a:ea typeface="+mn-ea"/>
                          <a:cs typeface="Times New Roman" panose="02020603050405020304" pitchFamily="18" charset="0"/>
                        </a:rPr>
                        <a:t>2006</a:t>
                      </a:r>
                      <a:r>
                        <a:rPr lang="zh-TW" sz="2000" kern="100" dirty="0">
                          <a:effectLst/>
                          <a:latin typeface="+mn-ea"/>
                          <a:ea typeface="+mn-ea"/>
                          <a:cs typeface="Times New Roman" panose="02020603050405020304" pitchFamily="18" charset="0"/>
                        </a:rPr>
                        <a:t>）</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微軟正黑體" panose="020B0604030504040204" pitchFamily="34" charset="-120"/>
                        </a:rPr>
                        <a:t>怕浪費的奶奶總是會發現你是不是又在浪費東西了？繪本用幽默的手法呈現奶奶如何節省與再利用，藉此希望能培養讀者愛物惜物的態度。</a:t>
                      </a:r>
                      <a:endParaRPr lang="zh-TW" sz="2000" kern="100" dirty="0">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 algn="just">
                        <a:lnSpc>
                          <a:spcPct val="100000"/>
                        </a:lnSpc>
                        <a:spcAft>
                          <a:spcPts val="0"/>
                        </a:spcAft>
                      </a:pPr>
                      <a:r>
                        <a:rPr lang="zh-TW" sz="2000" kern="100" dirty="0">
                          <a:effectLst/>
                          <a:latin typeface="+mn-ea"/>
                          <a:ea typeface="+mn-ea"/>
                          <a:cs typeface="微軟正黑體" panose="020B0604030504040204" pitchFamily="34" charset="-120"/>
                        </a:rPr>
                        <a:t>從繪本引導學生思考自己在日常生活中是否有不知不覺的浪費，以及可以做些什麼具體的行動來避免浪費（例如挑食要把飯菜吃完）。</a:t>
                      </a:r>
                      <a:endParaRPr lang="zh-TW" sz="2000" kern="100" dirty="0">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 marR="71755" algn="ctr">
                        <a:lnSpc>
                          <a:spcPct val="100000"/>
                        </a:lnSpc>
                        <a:spcAft>
                          <a:spcPts val="0"/>
                        </a:spcAft>
                      </a:pPr>
                      <a:r>
                        <a:rPr lang="zh-TW" sz="2000" kern="100" dirty="0">
                          <a:effectLst/>
                          <a:latin typeface="+mn-ea"/>
                          <a:ea typeface="+mn-ea"/>
                          <a:cs typeface="Times New Roman" panose="02020603050405020304" pitchFamily="18" charset="0"/>
                        </a:rPr>
                        <a:t>國小低年級</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78207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概論家庭資源管理</a:t>
            </a:r>
          </a:p>
        </p:txBody>
      </p:sp>
    </p:spTree>
    <p:extLst>
      <p:ext uri="{BB962C8B-B14F-4D97-AF65-F5344CB8AC3E}">
        <p14:creationId xmlns:p14="http://schemas.microsoft.com/office/powerpoint/2010/main" val="887828258"/>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501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認</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識</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資</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源</a:t>
                      </a:r>
                      <a:endParaRPr lang="zh-TW" altLang="en-US"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繪本</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Times New Roman" panose="02020603050405020304" pitchFamily="18" charset="0"/>
                        </a:rPr>
                        <a:t>爺爺一定有辦法（上誼文化，</a:t>
                      </a:r>
                      <a:r>
                        <a:rPr lang="en-US" sz="2000" kern="100" dirty="0">
                          <a:effectLst/>
                          <a:latin typeface="+mn-ea"/>
                          <a:ea typeface="+mn-ea"/>
                          <a:cs typeface="Times New Roman" panose="02020603050405020304" pitchFamily="18" charset="0"/>
                        </a:rPr>
                        <a:t>2016</a:t>
                      </a:r>
                      <a:r>
                        <a:rPr lang="zh-TW" sz="2000" kern="100" dirty="0">
                          <a:effectLst/>
                          <a:latin typeface="+mn-ea"/>
                          <a:ea typeface="+mn-ea"/>
                          <a:cs typeface="Times New Roman" panose="02020603050405020304" pitchFamily="18" charset="0"/>
                        </a:rPr>
                        <a:t>）</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微軟正黑體" panose="020B0604030504040204" pitchFamily="34" charset="-120"/>
                        </a:rPr>
                        <a:t>約瑟的爺爺總是有辦法把舊的東西變成新的東西。從一條毯子逐漸變成一顆鈕扣，不斷地賦予舊物新生命。</a:t>
                      </a:r>
                      <a:endParaRPr lang="zh-TW" sz="2000" kern="100">
                        <a:effectLst/>
                        <a:latin typeface="+mn-ea"/>
                        <a:ea typeface="+mn-ea"/>
                        <a:cs typeface="Calibri" panose="020F0502020204030204" pitchFamily="34" charset="0"/>
                      </a:endParaRPr>
                    </a:p>
                    <a:p>
                      <a:pPr algn="just">
                        <a:lnSpc>
                          <a:spcPct val="100000"/>
                        </a:lnSpc>
                        <a:spcAft>
                          <a:spcPts val="0"/>
                        </a:spcAft>
                      </a:pPr>
                      <a:r>
                        <a:rPr lang="zh-TW" sz="2000" kern="100">
                          <a:effectLst/>
                          <a:latin typeface="+mn-ea"/>
                          <a:ea typeface="+mn-ea"/>
                          <a:cs typeface="微軟正黑體" panose="020B0604030504040204" pitchFamily="34" charset="-120"/>
                        </a:rPr>
                        <a:t>故事中還有一顆可愛的彩蛋，你發現了嗎？</a:t>
                      </a:r>
                      <a:endParaRPr lang="zh-TW" sz="2000" kern="100">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 algn="just">
                        <a:lnSpc>
                          <a:spcPct val="100000"/>
                        </a:lnSpc>
                        <a:spcAft>
                          <a:spcPts val="0"/>
                        </a:spcAft>
                      </a:pPr>
                      <a:r>
                        <a:rPr lang="zh-TW" sz="2000" kern="100">
                          <a:effectLst/>
                          <a:latin typeface="+mn-ea"/>
                          <a:ea typeface="+mn-ea"/>
                          <a:cs typeface="微軟正黑體" panose="020B0604030504040204" pitchFamily="34" charset="-120"/>
                        </a:rPr>
                        <a:t>從繪本引導學生思考資源的意涵，以及發現繪本中與自己的身邊有哪些資源，自己身邊的資源又對自己有什麼重要性。</a:t>
                      </a:r>
                      <a:endParaRPr lang="zh-TW" sz="2000" kern="100">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5720" marR="71755" algn="ctr">
                        <a:lnSpc>
                          <a:spcPct val="100000"/>
                        </a:lnSpc>
                        <a:spcAft>
                          <a:spcPts val="0"/>
                        </a:spcAft>
                      </a:pPr>
                      <a:r>
                        <a:rPr lang="zh-TW" sz="2000" kern="100" dirty="0">
                          <a:effectLst/>
                          <a:latin typeface="+mn-ea"/>
                          <a:ea typeface="+mn-ea"/>
                          <a:cs typeface="Times New Roman" panose="02020603050405020304" pitchFamily="18" charset="0"/>
                        </a:rPr>
                        <a:t>國小中年級</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78207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概論家庭資源管理</a:t>
            </a:r>
          </a:p>
        </p:txBody>
      </p:sp>
    </p:spTree>
    <p:extLst>
      <p:ext uri="{BB962C8B-B14F-4D97-AF65-F5344CB8AC3E}">
        <p14:creationId xmlns:p14="http://schemas.microsoft.com/office/powerpoint/2010/main" val="2409661168"/>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501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資</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源</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管</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理</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方</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式</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Times New Roman" panose="02020603050405020304" pitchFamily="18" charset="0"/>
                        </a:rPr>
                        <a:t>繪本</a:t>
                      </a: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Times New Roman" panose="02020603050405020304" pitchFamily="18" charset="0"/>
                        </a:rPr>
                        <a:t>媽媽，生日快樂（小魯文化，</a:t>
                      </a:r>
                      <a:r>
                        <a:rPr lang="en-US" sz="2000" kern="100" dirty="0">
                          <a:effectLst/>
                          <a:latin typeface="+mn-ea"/>
                          <a:ea typeface="+mn-ea"/>
                          <a:cs typeface="Times New Roman" panose="02020603050405020304" pitchFamily="18" charset="0"/>
                        </a:rPr>
                        <a:t>2018</a:t>
                      </a:r>
                      <a:r>
                        <a:rPr lang="zh-TW" sz="2000" kern="100" dirty="0">
                          <a:effectLst/>
                          <a:latin typeface="+mn-ea"/>
                          <a:ea typeface="+mn-ea"/>
                          <a:cs typeface="Times New Roman" panose="02020603050405020304" pitchFamily="18" charset="0"/>
                        </a:rPr>
                        <a:t>）</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微軟正黑體" panose="020B0604030504040204" pitchFamily="34" charset="-120"/>
                        </a:rPr>
                        <a:t>小熊沃夫媽媽的生日快到了，他想要送給媽媽生日禮物。但是為了送給媽媽喜歡的禮物，沃夫費盡千辛萬苦，吃足了苦頭，最後他到底送了什麼呢？</a:t>
                      </a:r>
                      <a:endParaRPr lang="zh-TW" sz="2000" kern="100">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effectLst/>
                          <a:latin typeface="+mn-ea"/>
                          <a:ea typeface="+mn-ea"/>
                          <a:cs typeface="微軟正黑體" panose="020B0604030504040204" pitchFamily="34" charset="-120"/>
                        </a:rPr>
                        <a:t>從繪本引導學生觀察沃夫如何一步步運用各種資源達到送禮物的目標，並且試著思考自己可以如何運用資源達到目標。</a:t>
                      </a:r>
                      <a:endParaRPr lang="zh-TW" sz="2000" kern="100">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effectLst/>
                          <a:latin typeface="+mn-ea"/>
                          <a:ea typeface="+mn-ea"/>
                          <a:cs typeface="微軟正黑體" panose="020B0604030504040204" pitchFamily="34" charset="-120"/>
                        </a:rPr>
                        <a:t>國小高年級</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78207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概論家庭資源管理</a:t>
            </a:r>
          </a:p>
        </p:txBody>
      </p:sp>
    </p:spTree>
    <p:extLst>
      <p:ext uri="{BB962C8B-B14F-4D97-AF65-F5344CB8AC3E}">
        <p14:creationId xmlns:p14="http://schemas.microsoft.com/office/powerpoint/2010/main" val="1768439088"/>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a:solidFill>
                            <a:schemeClr val="tx1"/>
                          </a:solidFill>
                          <a:effectLst/>
                          <a:latin typeface="+mn-ea"/>
                          <a:ea typeface="+mn-ea"/>
                          <a:cs typeface="微軟正黑體" panose="020B0604030504040204" pitchFamily="34" charset="-120"/>
                        </a:rPr>
                        <a:t>社</a:t>
                      </a:r>
                      <a:endParaRPr lang="zh-TW" sz="2000" kern="100">
                        <a:solidFill>
                          <a:schemeClr val="tx1"/>
                        </a:solidFill>
                        <a:effectLst/>
                        <a:latin typeface="+mn-ea"/>
                        <a:ea typeface="+mn-ea"/>
                        <a:cs typeface="Calibri" panose="020F0502020204030204" pitchFamily="34" charset="0"/>
                      </a:endParaRPr>
                    </a:p>
                    <a:p>
                      <a:pPr algn="ctr">
                        <a:lnSpc>
                          <a:spcPct val="100000"/>
                        </a:lnSpc>
                        <a:spcAft>
                          <a:spcPts val="0"/>
                        </a:spcAft>
                      </a:pPr>
                      <a:r>
                        <a:rPr lang="zh-TW" sz="2000" kern="100">
                          <a:solidFill>
                            <a:schemeClr val="tx1"/>
                          </a:solidFill>
                          <a:effectLst/>
                          <a:latin typeface="+mn-ea"/>
                          <a:ea typeface="+mn-ea"/>
                          <a:cs typeface="微軟正黑體" panose="020B0604030504040204" pitchFamily="34" charset="-120"/>
                        </a:rPr>
                        <a:t>會</a:t>
                      </a:r>
                      <a:endParaRPr lang="zh-TW" sz="2000" kern="100">
                        <a:solidFill>
                          <a:schemeClr val="tx1"/>
                        </a:solidFill>
                        <a:effectLst/>
                        <a:latin typeface="+mn-ea"/>
                        <a:ea typeface="+mn-ea"/>
                        <a:cs typeface="Calibri" panose="020F0502020204030204" pitchFamily="34" charset="0"/>
                      </a:endParaRPr>
                    </a:p>
                    <a:p>
                      <a:pPr algn="ctr">
                        <a:lnSpc>
                          <a:spcPct val="100000"/>
                        </a:lnSpc>
                        <a:spcAft>
                          <a:spcPts val="0"/>
                        </a:spcAft>
                      </a:pPr>
                      <a:r>
                        <a:rPr lang="zh-TW" sz="2000" kern="100">
                          <a:solidFill>
                            <a:schemeClr val="tx1"/>
                          </a:solidFill>
                          <a:effectLst/>
                          <a:latin typeface="+mn-ea"/>
                          <a:ea typeface="+mn-ea"/>
                          <a:cs typeface="微軟正黑體" panose="020B0604030504040204" pitchFamily="34" charset="-120"/>
                        </a:rPr>
                        <a:t>資</a:t>
                      </a:r>
                      <a:endParaRPr lang="zh-TW" sz="2000" kern="100">
                        <a:solidFill>
                          <a:schemeClr val="tx1"/>
                        </a:solidFill>
                        <a:effectLst/>
                        <a:latin typeface="+mn-ea"/>
                        <a:ea typeface="+mn-ea"/>
                        <a:cs typeface="Calibri" panose="020F0502020204030204" pitchFamily="34" charset="0"/>
                      </a:endParaRPr>
                    </a:p>
                    <a:p>
                      <a:pPr algn="ctr">
                        <a:lnSpc>
                          <a:spcPct val="100000"/>
                        </a:lnSpc>
                        <a:spcAft>
                          <a:spcPts val="0"/>
                        </a:spcAft>
                      </a:pPr>
                      <a:r>
                        <a:rPr lang="zh-TW" sz="2000" kern="100">
                          <a:solidFill>
                            <a:schemeClr val="tx1"/>
                          </a:solidFill>
                          <a:effectLst/>
                          <a:latin typeface="+mn-ea"/>
                          <a:ea typeface="+mn-ea"/>
                          <a:cs typeface="微軟正黑體" panose="020B0604030504040204" pitchFamily="34" charset="-120"/>
                        </a:rPr>
                        <a:t>源</a:t>
                      </a:r>
                      <a:endParaRPr lang="zh-TW" sz="2000" kern="100">
                        <a:solidFill>
                          <a:schemeClr val="tx1"/>
                        </a:solidFill>
                        <a:effectLst/>
                        <a:latin typeface="+mn-ea"/>
                        <a:ea typeface="+mn-ea"/>
                        <a:cs typeface="Calibri" panose="020F0502020204030204" pitchFamily="34" charset="0"/>
                      </a:endParaRPr>
                    </a:p>
                    <a:p>
                      <a:pPr algn="ctr">
                        <a:lnSpc>
                          <a:spcPct val="100000"/>
                        </a:lnSpc>
                        <a:spcAft>
                          <a:spcPts val="0"/>
                        </a:spcAft>
                      </a:pPr>
                      <a:r>
                        <a:rPr lang="zh-TW" sz="2000" kern="100">
                          <a:solidFill>
                            <a:schemeClr val="tx1"/>
                          </a:solidFill>
                          <a:effectLst/>
                          <a:latin typeface="+mn-ea"/>
                          <a:ea typeface="+mn-ea"/>
                          <a:cs typeface="微軟正黑體" panose="020B0604030504040204" pitchFamily="34" charset="-120"/>
                        </a:rPr>
                        <a:t>應</a:t>
                      </a:r>
                      <a:endParaRPr lang="zh-TW" sz="2000" kern="100">
                        <a:solidFill>
                          <a:schemeClr val="tx1"/>
                        </a:solidFill>
                        <a:effectLst/>
                        <a:latin typeface="+mn-ea"/>
                        <a:ea typeface="+mn-ea"/>
                        <a:cs typeface="Calibri" panose="020F0502020204030204" pitchFamily="34" charset="0"/>
                      </a:endParaRPr>
                    </a:p>
                    <a:p>
                      <a:pPr algn="ctr">
                        <a:lnSpc>
                          <a:spcPct val="100000"/>
                        </a:lnSpc>
                        <a:spcAft>
                          <a:spcPts val="0"/>
                        </a:spcAft>
                      </a:pPr>
                      <a:r>
                        <a:rPr lang="zh-TW" sz="2000" kern="100">
                          <a:solidFill>
                            <a:schemeClr val="tx1"/>
                          </a:solidFill>
                          <a:effectLst/>
                          <a:latin typeface="+mn-ea"/>
                          <a:ea typeface="+mn-ea"/>
                          <a:cs typeface="微軟正黑體" panose="020B0604030504040204" pitchFamily="34" charset="-120"/>
                        </a:rPr>
                        <a:t>用</a:t>
                      </a:r>
                      <a:endParaRPr lang="zh-TW" sz="2000" kern="100">
                        <a:solidFill>
                          <a:schemeClr val="tx1"/>
                        </a:solidFill>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mn-ea"/>
                          <a:ea typeface="+mn-ea"/>
                          <a:cs typeface="微軟正黑體" panose="020B0604030504040204" pitchFamily="34" charset="-120"/>
                        </a:rPr>
                        <a:t>影片</a:t>
                      </a:r>
                      <a:endParaRPr lang="zh-TW" sz="2000" kern="100">
                        <a:solidFill>
                          <a:schemeClr val="tx1"/>
                        </a:solidFill>
                        <a:effectLst/>
                        <a:latin typeface="+mn-ea"/>
                        <a:ea typeface="+mn-ea"/>
                        <a:cs typeface="Calibri" panose="020F0502020204030204" pitchFamily="34"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nSpc>
                          <a:spcPct val="100000"/>
                        </a:lnSpc>
                        <a:spcAft>
                          <a:spcPts val="0"/>
                        </a:spcAft>
                      </a:pPr>
                      <a:r>
                        <a:rPr lang="zh-TW" sz="2000" kern="100" dirty="0">
                          <a:solidFill>
                            <a:schemeClr val="tx1"/>
                          </a:solidFill>
                          <a:effectLst/>
                          <a:latin typeface="+mn-ea"/>
                          <a:ea typeface="+mn-ea"/>
                          <a:cs typeface="微軟正黑體" panose="020B0604030504040204" pitchFamily="34" charset="-120"/>
                        </a:rPr>
                        <a:t>南投社區微電影 來去鄉下</a:t>
                      </a:r>
                      <a:r>
                        <a:rPr lang="en-US" sz="2000" kern="100" dirty="0">
                          <a:solidFill>
                            <a:schemeClr val="tx1"/>
                          </a:solidFill>
                          <a:effectLst/>
                          <a:latin typeface="+mn-ea"/>
                          <a:ea typeface="+mn-ea"/>
                          <a:cs typeface="微軟正黑體" panose="020B0604030504040204" pitchFamily="34" charset="-120"/>
                        </a:rPr>
                        <a:t>long stay</a:t>
                      </a:r>
                      <a:r>
                        <a:rPr lang="zh-TW" sz="2000" kern="100" dirty="0">
                          <a:solidFill>
                            <a:schemeClr val="tx1"/>
                          </a:solidFill>
                          <a:effectLst/>
                          <a:latin typeface="+mn-ea"/>
                          <a:ea typeface="+mn-ea"/>
                          <a:cs typeface="微軟正黑體" panose="020B0604030504040204" pitchFamily="34" charset="-120"/>
                        </a:rPr>
                        <a:t>（南投縣政府，</a:t>
                      </a:r>
                      <a:r>
                        <a:rPr lang="en-US" sz="2000" kern="100" dirty="0">
                          <a:solidFill>
                            <a:schemeClr val="tx1"/>
                          </a:solidFill>
                          <a:effectLst/>
                          <a:latin typeface="+mn-ea"/>
                          <a:ea typeface="+mn-ea"/>
                          <a:cs typeface="微軟正黑體" panose="020B0604030504040204" pitchFamily="34" charset="-120"/>
                        </a:rPr>
                        <a:t>2019</a:t>
                      </a:r>
                      <a:r>
                        <a:rPr lang="zh-TW" sz="2000" kern="100" dirty="0">
                          <a:solidFill>
                            <a:schemeClr val="tx1"/>
                          </a:solidFill>
                          <a:effectLst/>
                          <a:latin typeface="+mn-ea"/>
                          <a:ea typeface="+mn-ea"/>
                          <a:cs typeface="微軟正黑體" panose="020B0604030504040204" pitchFamily="34" charset="-120"/>
                        </a:rPr>
                        <a:t>）</a:t>
                      </a:r>
                      <a:endParaRPr lang="zh-TW" sz="2000" kern="100" dirty="0">
                        <a:solidFill>
                          <a:schemeClr val="tx1"/>
                        </a:solidFill>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solidFill>
                            <a:schemeClr val="tx1"/>
                          </a:solidFill>
                          <a:effectLst/>
                          <a:latin typeface="+mn-ea"/>
                          <a:ea typeface="+mn-ea"/>
                          <a:cs typeface="微軟正黑體" panose="020B0604030504040204" pitchFamily="34" charset="-120"/>
                        </a:rPr>
                        <a:t>（</a:t>
                      </a:r>
                      <a:r>
                        <a:rPr lang="en-US" sz="2000" kern="100">
                          <a:solidFill>
                            <a:schemeClr val="tx1"/>
                          </a:solidFill>
                          <a:effectLst/>
                          <a:latin typeface="+mn-ea"/>
                          <a:ea typeface="+mn-ea"/>
                          <a:cs typeface="微軟正黑體" panose="020B0604030504040204" pitchFamily="34" charset="-120"/>
                        </a:rPr>
                        <a:t>10:00-11:57</a:t>
                      </a:r>
                      <a:r>
                        <a:rPr lang="zh-TW" sz="2000" kern="100">
                          <a:solidFill>
                            <a:schemeClr val="tx1"/>
                          </a:solidFill>
                          <a:effectLst/>
                          <a:latin typeface="+mn-ea"/>
                          <a:ea typeface="+mn-ea"/>
                          <a:cs typeface="微軟正黑體" panose="020B0604030504040204" pitchFamily="34" charset="-120"/>
                        </a:rPr>
                        <a:t>）</a:t>
                      </a:r>
                      <a:endParaRPr lang="zh-TW" sz="2000" kern="100">
                        <a:solidFill>
                          <a:schemeClr val="tx1"/>
                        </a:solidFill>
                        <a:effectLst/>
                        <a:latin typeface="+mn-ea"/>
                        <a:ea typeface="+mn-ea"/>
                        <a:cs typeface="Calibri" panose="020F0502020204030204" pitchFamily="34" charset="0"/>
                      </a:endParaRPr>
                    </a:p>
                    <a:p>
                      <a:pPr algn="just">
                        <a:lnSpc>
                          <a:spcPct val="100000"/>
                        </a:lnSpc>
                        <a:spcAft>
                          <a:spcPts val="0"/>
                        </a:spcAft>
                      </a:pPr>
                      <a:r>
                        <a:rPr lang="zh-TW" sz="2000" kern="100">
                          <a:solidFill>
                            <a:schemeClr val="tx1"/>
                          </a:solidFill>
                          <a:effectLst/>
                          <a:latin typeface="+mn-ea"/>
                          <a:ea typeface="+mn-ea"/>
                          <a:cs typeface="微軟正黑體" panose="020B0604030504040204" pitchFamily="34" charset="-120"/>
                        </a:rPr>
                        <a:t>品均的爺爺做飯做到一半竟然滑倒了，不巧品均正好不在家，多虧社區理事長發的報平安機，救護車才及時趕到。</a:t>
                      </a:r>
                      <a:endParaRPr lang="zh-TW" sz="2000" kern="100">
                        <a:solidFill>
                          <a:schemeClr val="tx1"/>
                        </a:solidFill>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solidFill>
                            <a:schemeClr val="tx1"/>
                          </a:solidFill>
                          <a:effectLst/>
                          <a:latin typeface="+mn-ea"/>
                          <a:ea typeface="+mn-ea"/>
                          <a:cs typeface="微軟正黑體" panose="020B0604030504040204" pitchFamily="34" charset="-120"/>
                        </a:rPr>
                        <a:t>從影片引導學生覺察關於自己或家庭的政策與社會資源，而這些資源對個人與家庭生活有什麼影響，以及可以如何靈活運用社會資源讓生活更好。</a:t>
                      </a:r>
                      <a:endParaRPr lang="zh-TW" sz="2000" kern="100">
                        <a:solidFill>
                          <a:schemeClr val="tx1"/>
                        </a:solidFill>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solidFill>
                            <a:schemeClr val="tx1"/>
                          </a:solidFill>
                          <a:effectLst/>
                          <a:latin typeface="+mn-ea"/>
                          <a:ea typeface="+mn-ea"/>
                          <a:cs typeface="微軟正黑體" panose="020B0604030504040204" pitchFamily="34" charset="-120"/>
                        </a:rPr>
                        <a:t>國中</a:t>
                      </a:r>
                      <a:endParaRPr lang="zh-TW" sz="2000" kern="100" dirty="0">
                        <a:solidFill>
                          <a:schemeClr val="tx1"/>
                        </a:solidFill>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78207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概論家庭資源管理</a:t>
            </a:r>
          </a:p>
        </p:txBody>
      </p:sp>
    </p:spTree>
    <p:extLst>
      <p:ext uri="{BB962C8B-B14F-4D97-AF65-F5344CB8AC3E}">
        <p14:creationId xmlns:p14="http://schemas.microsoft.com/office/powerpoint/2010/main" val="209185028"/>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
        <p:nvSpPr>
          <p:cNvPr id="5" name="矩形 4"/>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家庭的意義與內涵</a:t>
            </a:r>
          </a:p>
        </p:txBody>
      </p:sp>
      <p:graphicFrame>
        <p:nvGraphicFramePr>
          <p:cNvPr id="2" name="表格 1"/>
          <p:cNvGraphicFramePr>
            <a:graphicFrameLocks noGrp="1"/>
          </p:cNvGraphicFramePr>
          <p:nvPr>
            <p:extLst/>
          </p:nvPr>
        </p:nvGraphicFramePr>
        <p:xfrm>
          <a:off x="773264" y="1412776"/>
          <a:ext cx="8263233" cy="49784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ts val="2800"/>
                        </a:lnSpc>
                        <a:spcAft>
                          <a:spcPts val="0"/>
                        </a:spcAft>
                      </a:pPr>
                      <a:r>
                        <a:rPr lang="zh-TW" sz="24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家庭的型態</a:t>
                      </a:r>
                      <a:endParaRPr lang="zh-TW" sz="24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2800"/>
                        </a:lnSpc>
                        <a:spcAft>
                          <a:spcPts val="0"/>
                        </a:spcAft>
                      </a:pPr>
                      <a:r>
                        <a:rPr lang="zh-TW" sz="24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桌遊</a:t>
                      </a:r>
                      <a:endParaRPr lang="zh-TW" sz="24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扮家家遊（臺灣性別平等教育協會）</a:t>
                      </a:r>
                      <a:endParaRPr lang="zh-TW" sz="24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打破傳統家庭的刻板印象，提供孩子認識家庭組成的多元樣態的桌遊設計。</a:t>
                      </a:r>
                      <a:endParaRPr lang="zh-TW" sz="24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使用遊戲牌卡，進行桌遊活動。教師依據學生不同的年齡引導學生透過遊戲牌卡分享自己的家庭樣貌，活動中也藉由請聽彼此的家庭描繪，讓學生體會超越個人生命經驗，認識多元樣態的家庭。</a:t>
                      </a:r>
                      <a:endParaRPr lang="zh-TW" sz="24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國小中年級</a:t>
                      </a:r>
                      <a:endParaRPr lang="zh-TW" sz="24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Tree>
    <p:extLst>
      <p:ext uri="{BB962C8B-B14F-4D97-AF65-F5344CB8AC3E}">
        <p14:creationId xmlns:p14="http://schemas.microsoft.com/office/powerpoint/2010/main" val="188030128"/>
      </p:ext>
    </p:extLst>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677511"/>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54326" y="1252349"/>
          <a:ext cx="8496945" cy="56351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864096">
                  <a:extLst>
                    <a:ext uri="{9D8B030D-6E8A-4147-A177-3AD203B41FA5}">
                      <a16:colId xmlns:a16="http://schemas.microsoft.com/office/drawing/2014/main" val="1171123024"/>
                    </a:ext>
                  </a:extLst>
                </a:gridCol>
                <a:gridCol w="3600400">
                  <a:extLst>
                    <a:ext uri="{9D8B030D-6E8A-4147-A177-3AD203B41FA5}">
                      <a16:colId xmlns:a16="http://schemas.microsoft.com/office/drawing/2014/main" val="3531933967"/>
                    </a:ext>
                  </a:extLst>
                </a:gridCol>
                <a:gridCol w="1896587">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家</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庭</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資</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源</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管</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理</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方</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式</a:t>
                      </a:r>
                      <a:endParaRPr lang="zh-TW" altLang="en-US" sz="2000" kern="100" dirty="0">
                        <a:solidFill>
                          <a:schemeClr val="tx1"/>
                        </a:solidFill>
                        <a:effectLst/>
                        <a:latin typeface="+mn-ea"/>
                        <a:ea typeface="+mn-ea"/>
                        <a:cs typeface="微軟正黑體" panose="020B0604030504040204" pitchFamily="34" charset="-12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Times New Roman" panose="02020603050405020304" pitchFamily="18" charset="0"/>
                        </a:rPr>
                        <a:t>影片</a:t>
                      </a: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Times New Roman" panose="02020603050405020304" pitchFamily="18" charset="0"/>
                        </a:rPr>
                        <a:t>讓愛傳出去（德利影視，</a:t>
                      </a:r>
                      <a:r>
                        <a:rPr lang="en-US" sz="2000" kern="100" dirty="0">
                          <a:effectLst/>
                          <a:latin typeface="+mn-ea"/>
                          <a:ea typeface="+mn-ea"/>
                          <a:cs typeface="Times New Roman" panose="02020603050405020304" pitchFamily="18" charset="0"/>
                        </a:rPr>
                        <a:t>2009</a:t>
                      </a:r>
                      <a:r>
                        <a:rPr lang="zh-TW" sz="2000" kern="100" dirty="0">
                          <a:effectLst/>
                          <a:latin typeface="+mn-ea"/>
                          <a:ea typeface="+mn-ea"/>
                          <a:cs typeface="Times New Roman" panose="02020603050405020304" pitchFamily="18" charset="0"/>
                        </a:rPr>
                        <a:t>）</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微軟正黑體" panose="020B0604030504040204" pitchFamily="34" charset="-120"/>
                        </a:rPr>
                        <a:t>（</a:t>
                      </a:r>
                      <a:r>
                        <a:rPr lang="en-US" sz="2000" kern="100" dirty="0">
                          <a:effectLst/>
                          <a:latin typeface="+mn-ea"/>
                          <a:ea typeface="+mn-ea"/>
                          <a:cs typeface="微軟正黑體" panose="020B0604030504040204" pitchFamily="34" charset="-120"/>
                        </a:rPr>
                        <a:t>00:07:38-00:12:06</a:t>
                      </a:r>
                      <a:r>
                        <a:rPr lang="zh-TW" sz="2000" kern="100" dirty="0">
                          <a:effectLst/>
                          <a:latin typeface="+mn-ea"/>
                          <a:ea typeface="+mn-ea"/>
                          <a:cs typeface="微軟正黑體" panose="020B0604030504040204" pitchFamily="34" charset="-120"/>
                        </a:rPr>
                        <a:t>）</a:t>
                      </a:r>
                      <a:endParaRPr lang="zh-TW" sz="2000" kern="100" dirty="0">
                        <a:effectLst/>
                        <a:latin typeface="+mn-ea"/>
                        <a:ea typeface="+mn-ea"/>
                        <a:cs typeface="Calibri" panose="020F0502020204030204" pitchFamily="34" charset="0"/>
                      </a:endParaRPr>
                    </a:p>
                    <a:p>
                      <a:pPr>
                        <a:lnSpc>
                          <a:spcPct val="100000"/>
                        </a:lnSpc>
                        <a:spcAft>
                          <a:spcPts val="0"/>
                        </a:spcAft>
                      </a:pPr>
                      <a:r>
                        <a:rPr lang="zh-TW" sz="2000" kern="100" dirty="0">
                          <a:effectLst/>
                          <a:latin typeface="+mn-ea"/>
                          <a:ea typeface="+mn-ea"/>
                          <a:cs typeface="微軟正黑體" panose="020B0604030504040204" pitchFamily="34" charset="-120"/>
                        </a:rPr>
                        <a:t>崔佛的新社會老師尤金，在第一天上課時出給全班一個學期作業：想一個點子來改變世界，並且付諸行動。</a:t>
                      </a:r>
                      <a:endParaRPr lang="zh-TW" sz="2000" kern="100" dirty="0">
                        <a:effectLst/>
                        <a:latin typeface="+mn-ea"/>
                        <a:ea typeface="+mn-ea"/>
                        <a:cs typeface="Calibri" panose="020F0502020204030204" pitchFamily="34" charset="0"/>
                      </a:endParaRPr>
                    </a:p>
                    <a:p>
                      <a:pPr>
                        <a:lnSpc>
                          <a:spcPct val="100000"/>
                        </a:lnSpc>
                        <a:spcAft>
                          <a:spcPts val="0"/>
                        </a:spcAft>
                      </a:pPr>
                      <a:r>
                        <a:rPr lang="zh-TW" sz="2000" kern="100" dirty="0">
                          <a:effectLst/>
                          <a:latin typeface="+mn-ea"/>
                          <a:ea typeface="+mn-ea"/>
                          <a:cs typeface="微軟正黑體" panose="020B0604030504040204" pitchFamily="34" charset="-120"/>
                        </a:rPr>
                        <a:t>（</a:t>
                      </a:r>
                      <a:r>
                        <a:rPr lang="en-US" sz="2000" kern="100" dirty="0">
                          <a:effectLst/>
                          <a:latin typeface="+mn-ea"/>
                          <a:ea typeface="+mn-ea"/>
                          <a:cs typeface="微軟正黑體" panose="020B0604030504040204" pitchFamily="34" charset="-120"/>
                        </a:rPr>
                        <a:t>00:32:58-00:36:16</a:t>
                      </a:r>
                      <a:r>
                        <a:rPr lang="zh-TW" sz="2000" kern="100" dirty="0">
                          <a:effectLst/>
                          <a:latin typeface="+mn-ea"/>
                          <a:ea typeface="+mn-ea"/>
                          <a:cs typeface="微軟正黑體" panose="020B0604030504040204" pitchFamily="34" charset="-120"/>
                        </a:rPr>
                        <a:t>）</a:t>
                      </a:r>
                      <a:endParaRPr lang="zh-TW" sz="2000" kern="100" dirty="0">
                        <a:effectLst/>
                        <a:latin typeface="+mn-ea"/>
                        <a:ea typeface="+mn-ea"/>
                        <a:cs typeface="Calibri" panose="020F0502020204030204" pitchFamily="34" charset="0"/>
                      </a:endParaRPr>
                    </a:p>
                    <a:p>
                      <a:pPr>
                        <a:lnSpc>
                          <a:spcPct val="100000"/>
                        </a:lnSpc>
                        <a:spcAft>
                          <a:spcPts val="0"/>
                        </a:spcAft>
                      </a:pPr>
                      <a:r>
                        <a:rPr lang="zh-TW" sz="2000" kern="100" dirty="0">
                          <a:effectLst/>
                          <a:latin typeface="+mn-ea"/>
                          <a:ea typeface="+mn-ea"/>
                          <a:cs typeface="微軟正黑體" panose="020B0604030504040204" pitchFamily="34" charset="-120"/>
                        </a:rPr>
                        <a:t>崔佛想到一個方式：他幫助三個人，而這三個人再各自幫助另外三個人，如此一直讓愛延續下去。</a:t>
                      </a:r>
                      <a:endParaRPr lang="zh-TW" sz="2000" kern="100" dirty="0">
                        <a:effectLst/>
                        <a:latin typeface="+mn-ea"/>
                        <a:ea typeface="+mn-ea"/>
                        <a:cs typeface="Calibri" panose="020F0502020204030204" pitchFamily="34" charset="0"/>
                      </a:endParaRPr>
                    </a:p>
                    <a:p>
                      <a:pPr>
                        <a:lnSpc>
                          <a:spcPct val="100000"/>
                        </a:lnSpc>
                        <a:spcAft>
                          <a:spcPts val="0"/>
                        </a:spcAft>
                      </a:pPr>
                      <a:r>
                        <a:rPr lang="zh-TW" sz="2000" kern="100" dirty="0">
                          <a:effectLst/>
                          <a:latin typeface="+mn-ea"/>
                          <a:ea typeface="+mn-ea"/>
                          <a:cs typeface="微軟正黑體" panose="020B0604030504040204" pitchFamily="34" charset="-120"/>
                        </a:rPr>
                        <a:t>（</a:t>
                      </a:r>
                      <a:r>
                        <a:rPr lang="en-US" sz="2000" kern="100" dirty="0">
                          <a:effectLst/>
                          <a:latin typeface="+mn-ea"/>
                          <a:ea typeface="+mn-ea"/>
                          <a:cs typeface="微軟正黑體" panose="020B0604030504040204" pitchFamily="34" charset="-120"/>
                        </a:rPr>
                        <a:t>01:54:00-01:58:33</a:t>
                      </a:r>
                      <a:r>
                        <a:rPr lang="zh-TW" sz="2000" kern="100" dirty="0">
                          <a:effectLst/>
                          <a:latin typeface="+mn-ea"/>
                          <a:ea typeface="+mn-ea"/>
                          <a:cs typeface="微軟正黑體" panose="020B0604030504040204" pitchFamily="34" charset="-120"/>
                        </a:rPr>
                        <a:t>）</a:t>
                      </a:r>
                      <a:endParaRPr lang="zh-TW" sz="2000" kern="100" dirty="0">
                        <a:effectLst/>
                        <a:latin typeface="+mn-ea"/>
                        <a:ea typeface="+mn-ea"/>
                        <a:cs typeface="Calibri" panose="020F0502020204030204" pitchFamily="34" charset="0"/>
                      </a:endParaRPr>
                    </a:p>
                    <a:p>
                      <a:pPr>
                        <a:lnSpc>
                          <a:spcPct val="100000"/>
                        </a:lnSpc>
                        <a:spcAft>
                          <a:spcPts val="0"/>
                        </a:spcAft>
                      </a:pPr>
                      <a:r>
                        <a:rPr lang="zh-TW" sz="2000" kern="100" dirty="0">
                          <a:effectLst/>
                          <a:latin typeface="+mn-ea"/>
                          <a:ea typeface="+mn-ea"/>
                          <a:cs typeface="微軟正黑體" panose="020B0604030504040204" pitchFamily="34" charset="-120"/>
                        </a:rPr>
                        <a:t>崔佛在一場幫助他人的意外中不幸身亡，而電視正在播放崔佛受訪的影</a:t>
                      </a:r>
                      <a:r>
                        <a:rPr lang="zh-TW" sz="2000" kern="100" spc="-20" dirty="0">
                          <a:effectLst/>
                          <a:latin typeface="+mn-ea"/>
                          <a:ea typeface="+mn-ea"/>
                          <a:cs typeface="微軟正黑體" panose="020B0604030504040204" pitchFamily="34" charset="-120"/>
                        </a:rPr>
                        <a:t>片，以致於人們都前來悼念他。</a:t>
                      </a:r>
                      <a:endParaRPr lang="zh-TW" sz="2000" kern="100" dirty="0">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微軟正黑體" panose="020B0604030504040204" pitchFamily="34" charset="-120"/>
                        </a:rPr>
                        <a:t>建議看完三段影片再進行問題討論。</a:t>
                      </a:r>
                      <a:endParaRPr lang="zh-TW" sz="2000" kern="100" dirty="0">
                        <a:effectLst/>
                        <a:latin typeface="+mn-ea"/>
                        <a:ea typeface="+mn-ea"/>
                        <a:cs typeface="Calibri" panose="020F0502020204030204" pitchFamily="34" charset="0"/>
                      </a:endParaRPr>
                    </a:p>
                    <a:p>
                      <a:pPr marL="30480" algn="just">
                        <a:lnSpc>
                          <a:spcPct val="100000"/>
                        </a:lnSpc>
                        <a:spcAft>
                          <a:spcPts val="0"/>
                        </a:spcAft>
                      </a:pPr>
                      <a:r>
                        <a:rPr lang="zh-TW" sz="2000" kern="100" dirty="0">
                          <a:effectLst/>
                          <a:latin typeface="+mn-ea"/>
                          <a:ea typeface="+mn-ea"/>
                          <a:cs typeface="微軟正黑體" panose="020B0604030504040204" pitchFamily="34" charset="-120"/>
                        </a:rPr>
                        <a:t>從影片引導學生練習為自己訂定目標，思考這個目標對自己的意義為何？並試著運用資源擬定相關計畫，一步步的達成自己的目標，最後評估達成的成效如何。</a:t>
                      </a:r>
                      <a:endParaRPr lang="zh-TW" sz="2000" kern="100" dirty="0">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effectLst/>
                          <a:latin typeface="+mn-ea"/>
                          <a:ea typeface="+mn-ea"/>
                          <a:cs typeface="微軟正黑體" panose="020B0604030504040204" pitchFamily="34" charset="-120"/>
                        </a:rPr>
                        <a:t>國中</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78207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概論家庭資源管理</a:t>
            </a:r>
          </a:p>
        </p:txBody>
      </p:sp>
    </p:spTree>
    <p:extLst>
      <p:ext uri="{BB962C8B-B14F-4D97-AF65-F5344CB8AC3E}">
        <p14:creationId xmlns:p14="http://schemas.microsoft.com/office/powerpoint/2010/main" val="100056095"/>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677511"/>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54326" y="1252349"/>
          <a:ext cx="8496945" cy="3704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864096">
                  <a:extLst>
                    <a:ext uri="{9D8B030D-6E8A-4147-A177-3AD203B41FA5}">
                      <a16:colId xmlns:a16="http://schemas.microsoft.com/office/drawing/2014/main" val="1171123024"/>
                    </a:ext>
                  </a:extLst>
                </a:gridCol>
                <a:gridCol w="3600400">
                  <a:extLst>
                    <a:ext uri="{9D8B030D-6E8A-4147-A177-3AD203B41FA5}">
                      <a16:colId xmlns:a16="http://schemas.microsoft.com/office/drawing/2014/main" val="3531933967"/>
                    </a:ext>
                  </a:extLst>
                </a:gridCol>
                <a:gridCol w="1896587">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家</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庭</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資</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源</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管</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理</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方</a:t>
                      </a:r>
                    </a:p>
                    <a:p>
                      <a:pPr algn="ctr">
                        <a:lnSpc>
                          <a:spcPct val="100000"/>
                        </a:lnSpc>
                        <a:spcAft>
                          <a:spcPts val="0"/>
                        </a:spcAft>
                      </a:pPr>
                      <a:r>
                        <a:rPr lang="zh-TW" altLang="en-US" sz="2000" kern="100" dirty="0" smtClean="0">
                          <a:solidFill>
                            <a:schemeClr val="tx1"/>
                          </a:solidFill>
                          <a:effectLst/>
                          <a:latin typeface="+mn-ea"/>
                          <a:ea typeface="+mn-ea"/>
                          <a:cs typeface="微軟正黑體" panose="020B0604030504040204" pitchFamily="34" charset="-120"/>
                        </a:rPr>
                        <a:t>式</a:t>
                      </a:r>
                      <a:endParaRPr lang="zh-TW" altLang="en-US" sz="2000" kern="100" dirty="0">
                        <a:solidFill>
                          <a:schemeClr val="tx1"/>
                        </a:solidFill>
                        <a:effectLst/>
                        <a:latin typeface="+mn-ea"/>
                        <a:ea typeface="+mn-ea"/>
                        <a:cs typeface="微軟正黑體" panose="020B0604030504040204" pitchFamily="34" charset="-12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Times New Roman" panose="02020603050405020304" pitchFamily="18" charset="0"/>
                        </a:rPr>
                        <a:t>桌遊</a:t>
                      </a: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US" sz="2000" kern="100" dirty="0">
                          <a:effectLst/>
                          <a:latin typeface="+mn-ea"/>
                          <a:ea typeface="+mn-ea"/>
                          <a:cs typeface="Times New Roman" panose="02020603050405020304" pitchFamily="18" charset="0"/>
                        </a:rPr>
                        <a:t>CV</a:t>
                      </a:r>
                      <a:r>
                        <a:rPr lang="zh-TW" sz="2000" kern="100" dirty="0">
                          <a:effectLst/>
                          <a:latin typeface="+mn-ea"/>
                          <a:ea typeface="+mn-ea"/>
                          <a:cs typeface="Times New Roman" panose="02020603050405020304" pitchFamily="18" charset="0"/>
                        </a:rPr>
                        <a:t>人生規劃（哿哿桌遊，</a:t>
                      </a:r>
                      <a:r>
                        <a:rPr lang="en-US" sz="2000" kern="100" dirty="0">
                          <a:effectLst/>
                          <a:latin typeface="+mn-ea"/>
                          <a:ea typeface="+mn-ea"/>
                          <a:cs typeface="Times New Roman" panose="02020603050405020304" pitchFamily="18" charset="0"/>
                        </a:rPr>
                        <a:t>2013</a:t>
                      </a:r>
                      <a:r>
                        <a:rPr lang="zh-TW" sz="2000" kern="100" dirty="0">
                          <a:effectLst/>
                          <a:latin typeface="+mn-ea"/>
                          <a:ea typeface="+mn-ea"/>
                          <a:cs typeface="Times New Roman" panose="02020603050405020304" pitchFamily="18" charset="0"/>
                        </a:rPr>
                        <a:t>）</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微軟正黑體" panose="020B0604030504040204" pitchFamily="34" charset="-120"/>
                        </a:rPr>
                        <a:t>如果人生可以重來，一切由你主宰，你會如何規劃人生？</a:t>
                      </a:r>
                      <a:endParaRPr lang="zh-TW" sz="2000" kern="100">
                        <a:effectLst/>
                        <a:latin typeface="+mn-ea"/>
                        <a:ea typeface="+mn-ea"/>
                        <a:cs typeface="Calibri" panose="020F0502020204030204" pitchFamily="34" charset="0"/>
                      </a:endParaRPr>
                    </a:p>
                    <a:p>
                      <a:pPr algn="just">
                        <a:lnSpc>
                          <a:spcPct val="100000"/>
                        </a:lnSpc>
                        <a:spcAft>
                          <a:spcPts val="0"/>
                        </a:spcAft>
                      </a:pPr>
                      <a:r>
                        <a:rPr lang="zh-TW" sz="2000" kern="100">
                          <a:effectLst/>
                          <a:latin typeface="+mn-ea"/>
                          <a:ea typeface="+mn-ea"/>
                          <a:cs typeface="微軟正黑體" panose="020B0604030504040204" pitchFamily="34" charset="-120"/>
                        </a:rPr>
                        <a:t>遊戲背景設定讓玩家重獲新生，從幼兒到老年一路為自己留下精彩的歷程。並思考人生的價值。</a:t>
                      </a:r>
                      <a:endParaRPr lang="zh-TW" sz="2000" kern="100">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effectLst/>
                          <a:latin typeface="+mn-ea"/>
                          <a:ea typeface="+mn-ea"/>
                          <a:cs typeface="微軟正黑體" panose="020B0604030504040204" pitchFamily="34" charset="-120"/>
                        </a:rPr>
                        <a:t>從遊玩過程中反思自己的目標與其意義，如何運用自己的資源逐漸達到目標及其成效如何。最後並試著思考將經驗類化到個人或家庭目標中。</a:t>
                      </a:r>
                      <a:endParaRPr lang="zh-TW" sz="2000" kern="100">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effectLst/>
                          <a:latin typeface="+mn-ea"/>
                          <a:ea typeface="+mn-ea"/>
                          <a:cs typeface="微軟正黑體" panose="020B0604030504040204" pitchFamily="34" charset="-120"/>
                        </a:rPr>
                        <a:t>高中</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782078"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概論家庭資源管理</a:t>
            </a:r>
          </a:p>
        </p:txBody>
      </p:sp>
    </p:spTree>
    <p:extLst>
      <p:ext uri="{BB962C8B-B14F-4D97-AF65-F5344CB8AC3E}">
        <p14:creationId xmlns:p14="http://schemas.microsoft.com/office/powerpoint/2010/main" val="3077046729"/>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金</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錢</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與</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價</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值</a:t>
                      </a:r>
                      <a:endParaRPr lang="zh-TW" altLang="en-US"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微軟正黑體" panose="020B0604030504040204" pitchFamily="34" charset="-120"/>
                        </a:rPr>
                        <a:t>網站</a:t>
                      </a:r>
                      <a:endParaRPr lang="zh-TW" sz="2000" kern="100">
                        <a:effectLst/>
                        <a:latin typeface="+mn-ea"/>
                        <a:ea typeface="+mn-ea"/>
                        <a:cs typeface="Calibri" panose="020F0502020204030204" pitchFamily="34"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微軟正黑體" panose="020B0604030504040204" pitchFamily="34" charset="-120"/>
                        </a:rPr>
                        <a:t>中央銀行券幣數位博物館</a:t>
                      </a:r>
                      <a:endParaRPr lang="zh-TW" sz="2000" kern="100" dirty="0">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微軟正黑體" panose="020B0604030504040204" pitchFamily="34" charset="-120"/>
                        </a:rPr>
                        <a:t>介紹我國券幣的歷史發展，宣導券幣防偽知識及愛護券幣的觀念和作法，還有一些線上互動的小遊戲可以給學生使用。 </a:t>
                      </a:r>
                      <a:endParaRPr lang="zh-TW" sz="2000" kern="100">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2400" marR="30480" indent="-121920" algn="just">
                        <a:lnSpc>
                          <a:spcPct val="100000"/>
                        </a:lnSpc>
                        <a:spcAft>
                          <a:spcPts val="0"/>
                        </a:spcAft>
                      </a:pPr>
                      <a:r>
                        <a:rPr lang="en-US" sz="2000" kern="100">
                          <a:effectLst/>
                          <a:latin typeface="+mn-ea"/>
                          <a:ea typeface="+mn-ea"/>
                          <a:cs typeface="微軟正黑體" panose="020B0604030504040204" pitchFamily="34" charset="-120"/>
                        </a:rPr>
                        <a:t>1.</a:t>
                      </a:r>
                      <a:r>
                        <a:rPr lang="zh-TW" sz="2000" kern="100">
                          <a:effectLst/>
                          <a:latin typeface="+mn-ea"/>
                          <a:ea typeface="+mn-ea"/>
                          <a:cs typeface="微軟正黑體" panose="020B0604030504040204" pitchFamily="34" charset="-120"/>
                        </a:rPr>
                        <a:t>介紹臺灣流通的錢幣與鈔票，以及其面額。</a:t>
                      </a:r>
                      <a:endParaRPr lang="zh-TW" sz="2000" kern="100">
                        <a:effectLst/>
                        <a:latin typeface="+mn-ea"/>
                        <a:ea typeface="+mn-ea"/>
                        <a:cs typeface="Calibri" panose="020F0502020204030204" pitchFamily="34" charset="0"/>
                      </a:endParaRPr>
                    </a:p>
                    <a:p>
                      <a:pPr marL="152400" marR="30480" indent="-121920" algn="just">
                        <a:lnSpc>
                          <a:spcPct val="100000"/>
                        </a:lnSpc>
                        <a:spcAft>
                          <a:spcPts val="0"/>
                        </a:spcAft>
                      </a:pPr>
                      <a:r>
                        <a:rPr lang="en-US" sz="2000" kern="100">
                          <a:effectLst/>
                          <a:latin typeface="+mn-ea"/>
                          <a:ea typeface="+mn-ea"/>
                          <a:cs typeface="微軟正黑體" panose="020B0604030504040204" pitchFamily="34" charset="-120"/>
                        </a:rPr>
                        <a:t>2.</a:t>
                      </a:r>
                      <a:r>
                        <a:rPr lang="zh-TW" sz="2000" kern="100">
                          <a:effectLst/>
                          <a:latin typeface="+mn-ea"/>
                          <a:ea typeface="+mn-ea"/>
                          <a:cs typeface="微軟正黑體" panose="020B0604030504040204" pitchFamily="34" charset="-120"/>
                        </a:rPr>
                        <a:t>分辨錢幣與鈔票的真假與其圖樣。</a:t>
                      </a:r>
                      <a:endParaRPr lang="zh-TW" sz="2000" kern="100">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30480" algn="ctr">
                        <a:lnSpc>
                          <a:spcPct val="100000"/>
                        </a:lnSpc>
                        <a:spcAft>
                          <a:spcPts val="0"/>
                        </a:spcAft>
                      </a:pPr>
                      <a:r>
                        <a:rPr lang="zh-TW" sz="2000" kern="100" dirty="0">
                          <a:effectLst/>
                          <a:latin typeface="+mn-ea"/>
                          <a:ea typeface="+mn-ea"/>
                          <a:cs typeface="微軟正黑體" panose="020B0604030504040204" pitchFamily="34" charset="-120"/>
                        </a:rPr>
                        <a:t>幼兒園</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61341"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家庭消費活動</a:t>
            </a:r>
          </a:p>
        </p:txBody>
      </p:sp>
    </p:spTree>
    <p:extLst>
      <p:ext uri="{BB962C8B-B14F-4D97-AF65-F5344CB8AC3E}">
        <p14:creationId xmlns:p14="http://schemas.microsoft.com/office/powerpoint/2010/main" val="1049288942"/>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金</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錢</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與</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價</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值</a:t>
                      </a:r>
                      <a:endParaRPr lang="zh-TW" altLang="en-US"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微軟正黑體" panose="020B0604030504040204" pitchFamily="34" charset="-120"/>
                        </a:rPr>
                        <a:t>繪本</a:t>
                      </a:r>
                      <a:endParaRPr lang="zh-TW" sz="2000" kern="100">
                        <a:effectLst/>
                        <a:latin typeface="+mn-ea"/>
                        <a:ea typeface="+mn-ea"/>
                        <a:cs typeface="Calibri" panose="020F0502020204030204" pitchFamily="34"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微軟正黑體" panose="020B0604030504040204" pitchFamily="34" charset="-120"/>
                        </a:rPr>
                        <a:t>小雞逛超市（小魯文化，</a:t>
                      </a:r>
                      <a:r>
                        <a:rPr lang="en-US" sz="2000" kern="100" dirty="0">
                          <a:effectLst/>
                          <a:latin typeface="+mn-ea"/>
                          <a:ea typeface="+mn-ea"/>
                          <a:cs typeface="微軟正黑體" panose="020B0604030504040204" pitchFamily="34" charset="-120"/>
                        </a:rPr>
                        <a:t>2006</a:t>
                      </a:r>
                      <a:r>
                        <a:rPr lang="zh-TW" sz="2000" kern="100" dirty="0">
                          <a:effectLst/>
                          <a:latin typeface="+mn-ea"/>
                          <a:ea typeface="+mn-ea"/>
                          <a:cs typeface="微軟正黑體" panose="020B0604030504040204" pitchFamily="34" charset="-120"/>
                        </a:rPr>
                        <a:t>）</a:t>
                      </a:r>
                      <a:endParaRPr lang="zh-TW" sz="2000" kern="100" dirty="0">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微軟正黑體" panose="020B0604030504040204" pitchFamily="34" charset="-120"/>
                        </a:rPr>
                        <a:t>小雞們跟媽媽一起逛超市，媽媽要買青菜、牛奶，小雞們要買餅乾、甜甜圈，到底最後</a:t>
                      </a:r>
                      <a:r>
                        <a:rPr lang="zh-TW" sz="2000" kern="100" spc="-20">
                          <a:effectLst/>
                          <a:latin typeface="+mn-ea"/>
                          <a:ea typeface="+mn-ea"/>
                          <a:cs typeface="微軟正黑體" panose="020B0604030504040204" pitchFamily="34" charset="-120"/>
                        </a:rPr>
                        <a:t>會買哪些東西回家呢？</a:t>
                      </a:r>
                      <a:endParaRPr lang="zh-TW" sz="2000" kern="100">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2400" marR="30480" indent="-121920" algn="just">
                        <a:lnSpc>
                          <a:spcPct val="100000"/>
                        </a:lnSpc>
                        <a:spcAft>
                          <a:spcPts val="0"/>
                        </a:spcAft>
                      </a:pPr>
                      <a:r>
                        <a:rPr lang="en-US" sz="2000" kern="100">
                          <a:effectLst/>
                          <a:latin typeface="+mn-ea"/>
                          <a:ea typeface="+mn-ea"/>
                          <a:cs typeface="微軟正黑體" panose="020B0604030504040204" pitchFamily="34" charset="-120"/>
                        </a:rPr>
                        <a:t>1.</a:t>
                      </a:r>
                      <a:r>
                        <a:rPr lang="zh-TW" sz="2000" kern="100">
                          <a:effectLst/>
                          <a:latin typeface="+mn-ea"/>
                          <a:ea typeface="+mn-ea"/>
                          <a:cs typeface="微軟正黑體" panose="020B0604030504040204" pitchFamily="34" charset="-120"/>
                        </a:rPr>
                        <a:t>分享與家人一起逛超</a:t>
                      </a:r>
                      <a:r>
                        <a:rPr lang="zh-TW" sz="2000" kern="100" spc="-20">
                          <a:effectLst/>
                          <a:latin typeface="+mn-ea"/>
                          <a:ea typeface="+mn-ea"/>
                          <a:cs typeface="微軟正黑體" panose="020B0604030504040204" pitchFamily="34" charset="-120"/>
                        </a:rPr>
                        <a:t>市的經驗，並思考家裏</a:t>
                      </a:r>
                      <a:r>
                        <a:rPr lang="zh-TW" sz="2000" kern="100" spc="-50">
                          <a:effectLst/>
                          <a:latin typeface="+mn-ea"/>
                          <a:ea typeface="+mn-ea"/>
                          <a:cs typeface="微軟正黑體" panose="020B0604030504040204" pitchFamily="34" charset="-120"/>
                        </a:rPr>
                        <a:t>常常購買的商品種類。</a:t>
                      </a:r>
                      <a:endParaRPr lang="zh-TW" sz="2000" kern="100">
                        <a:effectLst/>
                        <a:latin typeface="+mn-ea"/>
                        <a:ea typeface="+mn-ea"/>
                        <a:cs typeface="Calibri" panose="020F0502020204030204" pitchFamily="34" charset="0"/>
                      </a:endParaRPr>
                    </a:p>
                    <a:p>
                      <a:pPr marL="152400" marR="30480" indent="-121920" algn="just">
                        <a:lnSpc>
                          <a:spcPct val="100000"/>
                        </a:lnSpc>
                        <a:spcAft>
                          <a:spcPts val="0"/>
                        </a:spcAft>
                      </a:pPr>
                      <a:r>
                        <a:rPr lang="en-US" sz="2000" kern="100">
                          <a:effectLst/>
                          <a:latin typeface="+mn-ea"/>
                          <a:ea typeface="+mn-ea"/>
                          <a:cs typeface="微軟正黑體" panose="020B0604030504040204" pitchFamily="34" charset="-120"/>
                        </a:rPr>
                        <a:t>2.</a:t>
                      </a:r>
                      <a:r>
                        <a:rPr lang="zh-TW" sz="2000" kern="100">
                          <a:effectLst/>
                          <a:latin typeface="+mn-ea"/>
                          <a:ea typeface="+mn-ea"/>
                          <a:cs typeface="微軟正黑體" panose="020B0604030504040204" pitchFamily="34" charset="-120"/>
                        </a:rPr>
                        <a:t>引導學生思考哪些東西是需要</a:t>
                      </a:r>
                      <a:r>
                        <a:rPr lang="en-US" sz="2000" kern="100">
                          <a:effectLst/>
                          <a:latin typeface="+mn-ea"/>
                          <a:ea typeface="+mn-ea"/>
                          <a:cs typeface="微軟正黑體" panose="020B0604030504040204" pitchFamily="34" charset="-120"/>
                        </a:rPr>
                        <a:t>/</a:t>
                      </a:r>
                      <a:r>
                        <a:rPr lang="zh-TW" sz="2000" kern="100">
                          <a:effectLst/>
                          <a:latin typeface="+mn-ea"/>
                          <a:ea typeface="+mn-ea"/>
                          <a:cs typeface="微軟正黑體" panose="020B0604030504040204" pitchFamily="34" charset="-120"/>
                        </a:rPr>
                        <a:t>想要？</a:t>
                      </a:r>
                      <a:endParaRPr lang="zh-TW" sz="2000" kern="100">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30480" algn="ctr">
                        <a:lnSpc>
                          <a:spcPct val="100000"/>
                        </a:lnSpc>
                        <a:spcAft>
                          <a:spcPts val="0"/>
                        </a:spcAft>
                      </a:pPr>
                      <a:r>
                        <a:rPr lang="zh-TW" sz="2000" kern="100" dirty="0">
                          <a:effectLst/>
                          <a:latin typeface="+mn-ea"/>
                          <a:ea typeface="+mn-ea"/>
                          <a:cs typeface="微軟正黑體" panose="020B0604030504040204" pitchFamily="34" charset="-120"/>
                        </a:rPr>
                        <a:t>國小低年級</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61341"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家庭消費活動</a:t>
            </a:r>
          </a:p>
        </p:txBody>
      </p:sp>
    </p:spTree>
    <p:extLst>
      <p:ext uri="{BB962C8B-B14F-4D97-AF65-F5344CB8AC3E}">
        <p14:creationId xmlns:p14="http://schemas.microsoft.com/office/powerpoint/2010/main" val="26683626"/>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金</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錢</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與</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價</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值</a:t>
                      </a:r>
                      <a:endParaRPr lang="zh-TW" altLang="en-US"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微軟正黑體" panose="020B0604030504040204" pitchFamily="34" charset="-120"/>
                        </a:rPr>
                        <a:t>繪本</a:t>
                      </a:r>
                      <a:endParaRPr lang="zh-TW" sz="2000" kern="100">
                        <a:effectLst/>
                        <a:latin typeface="+mn-ea"/>
                        <a:ea typeface="+mn-ea"/>
                        <a:cs typeface="Calibri" panose="020F0502020204030204" pitchFamily="34"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微軟正黑體" panose="020B0604030504040204" pitchFamily="34" charset="-120"/>
                        </a:rPr>
                        <a:t>最特別的生日禮物（道聲文化，</a:t>
                      </a:r>
                      <a:r>
                        <a:rPr lang="en-US" sz="2000" kern="100" dirty="0">
                          <a:effectLst/>
                          <a:latin typeface="+mn-ea"/>
                          <a:ea typeface="+mn-ea"/>
                          <a:cs typeface="微軟正黑體" panose="020B0604030504040204" pitchFamily="34" charset="-120"/>
                        </a:rPr>
                        <a:t>2005</a:t>
                      </a:r>
                      <a:r>
                        <a:rPr lang="zh-TW" sz="2000" kern="100" dirty="0">
                          <a:effectLst/>
                          <a:latin typeface="+mn-ea"/>
                          <a:ea typeface="+mn-ea"/>
                          <a:cs typeface="微軟正黑體" panose="020B0604030504040204" pitchFamily="34" charset="-120"/>
                        </a:rPr>
                        <a:t>）</a:t>
                      </a:r>
                      <a:endParaRPr lang="zh-TW" sz="2000" kern="100" dirty="0">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微軟正黑體" panose="020B0604030504040204" pitchFamily="34" charset="-120"/>
                        </a:rPr>
                        <a:t>羅莎存了錢要買自己的生日禮物，她很有很多想要的東西，但她想挑選件特別的東西，不僅僅是自己喜歡也能帶給他人歡樂的禮物。</a:t>
                      </a:r>
                      <a:endParaRPr lang="zh-TW" sz="2000" kern="100">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2400" marR="30480" indent="-121920" algn="just">
                        <a:lnSpc>
                          <a:spcPct val="100000"/>
                        </a:lnSpc>
                        <a:spcAft>
                          <a:spcPts val="0"/>
                        </a:spcAft>
                      </a:pPr>
                      <a:r>
                        <a:rPr lang="en-US" sz="2000" kern="100">
                          <a:effectLst/>
                          <a:latin typeface="+mn-ea"/>
                          <a:ea typeface="+mn-ea"/>
                          <a:cs typeface="微軟正黑體" panose="020B0604030504040204" pitchFamily="34" charset="-120"/>
                        </a:rPr>
                        <a:t>1.</a:t>
                      </a:r>
                      <a:r>
                        <a:rPr lang="zh-TW" sz="2000" kern="100">
                          <a:effectLst/>
                          <a:latin typeface="+mn-ea"/>
                          <a:ea typeface="+mn-ea"/>
                          <a:cs typeface="微軟正黑體" panose="020B0604030504040204" pitchFamily="34" charset="-120"/>
                        </a:rPr>
                        <a:t>討論禮物（商品）的價值。</a:t>
                      </a:r>
                      <a:endParaRPr lang="zh-TW" sz="2000" kern="100">
                        <a:effectLst/>
                        <a:latin typeface="+mn-ea"/>
                        <a:ea typeface="+mn-ea"/>
                        <a:cs typeface="Calibri" panose="020F0502020204030204" pitchFamily="34" charset="0"/>
                      </a:endParaRPr>
                    </a:p>
                    <a:p>
                      <a:pPr marL="152400" marR="30480" indent="-121920" algn="just">
                        <a:lnSpc>
                          <a:spcPct val="100000"/>
                        </a:lnSpc>
                        <a:spcAft>
                          <a:spcPts val="0"/>
                        </a:spcAft>
                      </a:pPr>
                      <a:r>
                        <a:rPr lang="en-US" sz="2000" kern="100">
                          <a:effectLst/>
                          <a:latin typeface="+mn-ea"/>
                          <a:ea typeface="+mn-ea"/>
                          <a:cs typeface="微軟正黑體" panose="020B0604030504040204" pitchFamily="34" charset="-120"/>
                        </a:rPr>
                        <a:t>2.</a:t>
                      </a:r>
                      <a:r>
                        <a:rPr lang="zh-TW" sz="2000" kern="100">
                          <a:effectLst/>
                          <a:latin typeface="+mn-ea"/>
                          <a:ea typeface="+mn-ea"/>
                          <a:cs typeface="微軟正黑體" panose="020B0604030504040204" pitchFamily="34" charset="-120"/>
                        </a:rPr>
                        <a:t>引導學生重點不是錢財的問題，而是對金錢的價值觀。</a:t>
                      </a:r>
                      <a:endParaRPr lang="zh-TW" sz="2000" kern="100">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30480" algn="ctr">
                        <a:lnSpc>
                          <a:spcPct val="100000"/>
                        </a:lnSpc>
                        <a:spcAft>
                          <a:spcPts val="0"/>
                        </a:spcAft>
                      </a:pPr>
                      <a:r>
                        <a:rPr lang="zh-TW" sz="2000" kern="100" dirty="0">
                          <a:effectLst/>
                          <a:latin typeface="+mn-ea"/>
                          <a:ea typeface="+mn-ea"/>
                          <a:cs typeface="微軟正黑體" panose="020B0604030504040204" pitchFamily="34" charset="-120"/>
                        </a:rPr>
                        <a:t>國小中年級</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61341"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家庭消費活動</a:t>
            </a:r>
          </a:p>
        </p:txBody>
      </p:sp>
    </p:spTree>
    <p:extLst>
      <p:ext uri="{BB962C8B-B14F-4D97-AF65-F5344CB8AC3E}">
        <p14:creationId xmlns:p14="http://schemas.microsoft.com/office/powerpoint/2010/main" val="1784774010"/>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265503259"/>
              </p:ext>
            </p:extLst>
          </p:nvPr>
        </p:nvGraphicFramePr>
        <p:xfrm>
          <a:off x="539552" y="1412776"/>
          <a:ext cx="8496945" cy="4009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家</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庭</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收</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支</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與</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儲</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蓄</a:t>
                      </a:r>
                      <a:endParaRPr lang="zh-TW" sz="2000" kern="10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影片</a:t>
                      </a:r>
                      <a:endParaRPr lang="zh-TW" sz="2000" kern="100">
                        <a:solidFill>
                          <a:schemeClr val="tx1"/>
                        </a:solidFill>
                        <a:effectLst/>
                        <a:latin typeface="+mj-ea"/>
                        <a:ea typeface="+mj-ea"/>
                        <a:cs typeface="Calibri" panose="020F0502020204030204" pitchFamily="34"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中國信託全方位家庭</a:t>
                      </a:r>
                      <a:r>
                        <a:rPr lang="zh-TW" sz="2000" kern="100" dirty="0" smtClean="0">
                          <a:solidFill>
                            <a:schemeClr val="tx1"/>
                          </a:solidFill>
                          <a:effectLst/>
                          <a:latin typeface="+mj-ea"/>
                          <a:ea typeface="+mj-ea"/>
                          <a:cs typeface="微軟正黑體" panose="020B0604030504040204" pitchFamily="34" charset="-120"/>
                        </a:rPr>
                        <a:t>理財為</a:t>
                      </a:r>
                      <a:r>
                        <a:rPr lang="zh-TW" sz="2000" kern="100" dirty="0">
                          <a:solidFill>
                            <a:schemeClr val="tx1"/>
                          </a:solidFill>
                          <a:effectLst/>
                          <a:latin typeface="+mj-ea"/>
                          <a:ea typeface="+mj-ea"/>
                          <a:cs typeface="微軟正黑體" panose="020B0604030504040204" pitchFamily="34" charset="-120"/>
                        </a:rPr>
                        <a:t>愛努力篇（中國信託，</a:t>
                      </a:r>
                      <a:r>
                        <a:rPr lang="en-US" sz="2000" kern="100" dirty="0">
                          <a:solidFill>
                            <a:schemeClr val="tx1"/>
                          </a:solidFill>
                          <a:effectLst/>
                          <a:latin typeface="+mj-ea"/>
                          <a:ea typeface="+mj-ea"/>
                          <a:cs typeface="微軟正黑體" panose="020B0604030504040204" pitchFamily="34" charset="-120"/>
                        </a:rPr>
                        <a:t>2019</a:t>
                      </a:r>
                      <a:r>
                        <a:rPr lang="zh-TW" sz="2000" kern="100" dirty="0">
                          <a:solidFill>
                            <a:schemeClr val="tx1"/>
                          </a:solidFill>
                          <a:effectLst/>
                          <a:latin typeface="+mj-ea"/>
                          <a:ea typeface="+mj-ea"/>
                          <a:cs typeface="微軟正黑體" panose="020B0604030504040204" pitchFamily="34" charset="-120"/>
                        </a:rPr>
                        <a:t>）</a:t>
                      </a:r>
                      <a:endParaRPr lang="zh-TW" sz="2000" kern="100" dirty="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solidFill>
                            <a:schemeClr val="tx1"/>
                          </a:solidFill>
                          <a:effectLst/>
                          <a:latin typeface="+mj-ea"/>
                          <a:ea typeface="+mj-ea"/>
                          <a:cs typeface="微軟正黑體" panose="020B0604030504040204" pitchFamily="34" charset="-120"/>
                        </a:rPr>
                        <a:t>影片指出家庭理財中有六項重要目的，分別是子女教育、醫療、目標、傳承、責任、退休六個目的。</a:t>
                      </a:r>
                      <a:endParaRPr lang="zh-TW" sz="2000" kern="10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2400" marR="30480" indent="-121920" algn="just">
                        <a:lnSpc>
                          <a:spcPct val="100000"/>
                        </a:lnSpc>
                        <a:spcAft>
                          <a:spcPts val="0"/>
                        </a:spcAft>
                      </a:pPr>
                      <a:r>
                        <a:rPr lang="en-US" sz="2000" kern="100">
                          <a:solidFill>
                            <a:schemeClr val="tx1"/>
                          </a:solidFill>
                          <a:effectLst/>
                          <a:latin typeface="+mj-ea"/>
                          <a:ea typeface="+mj-ea"/>
                          <a:cs typeface="微軟正黑體" panose="020B0604030504040204" pitchFamily="34" charset="-120"/>
                        </a:rPr>
                        <a:t>1.</a:t>
                      </a:r>
                      <a:r>
                        <a:rPr lang="zh-TW" sz="2000" kern="100">
                          <a:solidFill>
                            <a:schemeClr val="tx1"/>
                          </a:solidFill>
                          <a:effectLst/>
                          <a:latin typeface="+mj-ea"/>
                          <a:ea typeface="+mj-ea"/>
                          <a:cs typeface="微軟正黑體" panose="020B0604030504040204" pitchFamily="34" charset="-120"/>
                        </a:rPr>
                        <a:t>讓學生想想家庭的日常消費有哪些項目？</a:t>
                      </a:r>
                      <a:endParaRPr lang="zh-TW" sz="2000" kern="100">
                        <a:solidFill>
                          <a:schemeClr val="tx1"/>
                        </a:solidFill>
                        <a:effectLst/>
                        <a:latin typeface="+mj-ea"/>
                        <a:ea typeface="+mj-ea"/>
                        <a:cs typeface="Calibri" panose="020F0502020204030204" pitchFamily="34" charset="0"/>
                      </a:endParaRPr>
                    </a:p>
                    <a:p>
                      <a:pPr marL="152400" marR="30480" indent="-121920" algn="just">
                        <a:lnSpc>
                          <a:spcPct val="100000"/>
                        </a:lnSpc>
                        <a:spcAft>
                          <a:spcPts val="0"/>
                        </a:spcAft>
                      </a:pPr>
                      <a:r>
                        <a:rPr lang="en-US" sz="2000" kern="100">
                          <a:solidFill>
                            <a:schemeClr val="tx1"/>
                          </a:solidFill>
                          <a:effectLst/>
                          <a:latin typeface="+mj-ea"/>
                          <a:ea typeface="+mj-ea"/>
                          <a:cs typeface="微軟正黑體" panose="020B0604030504040204" pitchFamily="34" charset="-120"/>
                        </a:rPr>
                        <a:t>2.</a:t>
                      </a:r>
                      <a:r>
                        <a:rPr lang="zh-TW" sz="2000" kern="100">
                          <a:solidFill>
                            <a:schemeClr val="tx1"/>
                          </a:solidFill>
                          <a:effectLst/>
                          <a:latin typeface="+mj-ea"/>
                          <a:ea typeface="+mj-ea"/>
                          <a:cs typeface="微軟正黑體" panose="020B0604030504040204" pitchFamily="34" charset="-120"/>
                        </a:rPr>
                        <a:t>說明影片中雖然闡述的了六個目的，但不夠詳盡說明家庭支出有哪些類別，請學生試著歸納，並分享自己的生活經驗。</a:t>
                      </a:r>
                      <a:endParaRPr lang="zh-TW" sz="2000" kern="100">
                        <a:solidFill>
                          <a:schemeClr val="tx1"/>
                        </a:solidFill>
                        <a:effectLst/>
                        <a:latin typeface="+mj-ea"/>
                        <a:ea typeface="+mj-ea"/>
                        <a:cs typeface="Calibri" panose="020F0502020204030204" pitchFamily="34" charset="0"/>
                      </a:endParaRPr>
                    </a:p>
                  </a:txBody>
                  <a:tcPr marL="12700" marR="12700" marT="12700" marB="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30480" algn="ct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國小中年級</a:t>
                      </a:r>
                      <a:endParaRPr lang="zh-TW" sz="2000" kern="100" dirty="0">
                        <a:solidFill>
                          <a:schemeClr val="tx1"/>
                        </a:solidFill>
                        <a:effectLst/>
                        <a:latin typeface="+mj-ea"/>
                        <a:ea typeface="+mj-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61341"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家庭消費活動</a:t>
            </a:r>
          </a:p>
        </p:txBody>
      </p:sp>
    </p:spTree>
    <p:extLst>
      <p:ext uri="{BB962C8B-B14F-4D97-AF65-F5344CB8AC3E}">
        <p14:creationId xmlns:p14="http://schemas.microsoft.com/office/powerpoint/2010/main" val="3624871202"/>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184913743"/>
              </p:ext>
            </p:extLst>
          </p:nvPr>
        </p:nvGraphicFramePr>
        <p:xfrm>
          <a:off x="539552" y="1412776"/>
          <a:ext cx="8496945" cy="4009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j-ea"/>
                          <a:ea typeface="+mj-ea"/>
                          <a:cs typeface="Calibri" panose="020F0502020204030204" pitchFamily="34" charset="0"/>
                        </a:rPr>
                        <a:t>廣</a:t>
                      </a:r>
                    </a:p>
                    <a:p>
                      <a:pPr algn="ctr">
                        <a:lnSpc>
                          <a:spcPct val="100000"/>
                        </a:lnSpc>
                        <a:spcAft>
                          <a:spcPts val="0"/>
                        </a:spcAft>
                      </a:pPr>
                      <a:r>
                        <a:rPr lang="zh-TW" altLang="en-US" sz="2000" kern="100" dirty="0" smtClean="0">
                          <a:solidFill>
                            <a:schemeClr val="tx1"/>
                          </a:solidFill>
                          <a:effectLst/>
                          <a:latin typeface="+mj-ea"/>
                          <a:ea typeface="+mj-ea"/>
                          <a:cs typeface="Calibri" panose="020F0502020204030204" pitchFamily="34" charset="0"/>
                        </a:rPr>
                        <a:t>告</a:t>
                      </a:r>
                    </a:p>
                    <a:p>
                      <a:pPr algn="ctr">
                        <a:lnSpc>
                          <a:spcPct val="100000"/>
                        </a:lnSpc>
                        <a:spcAft>
                          <a:spcPts val="0"/>
                        </a:spcAft>
                      </a:pPr>
                      <a:r>
                        <a:rPr lang="zh-TW" altLang="en-US" sz="2000" kern="100" dirty="0" smtClean="0">
                          <a:solidFill>
                            <a:schemeClr val="tx1"/>
                          </a:solidFill>
                          <a:effectLst/>
                          <a:latin typeface="+mj-ea"/>
                          <a:ea typeface="+mj-ea"/>
                          <a:cs typeface="Calibri" panose="020F0502020204030204" pitchFamily="34" charset="0"/>
                        </a:rPr>
                        <a:t>與</a:t>
                      </a:r>
                    </a:p>
                    <a:p>
                      <a:pPr algn="ctr">
                        <a:lnSpc>
                          <a:spcPct val="100000"/>
                        </a:lnSpc>
                        <a:spcAft>
                          <a:spcPts val="0"/>
                        </a:spcAft>
                      </a:pPr>
                      <a:r>
                        <a:rPr lang="zh-TW" altLang="en-US" sz="2000" kern="100" dirty="0" smtClean="0">
                          <a:solidFill>
                            <a:schemeClr val="tx1"/>
                          </a:solidFill>
                          <a:effectLst/>
                          <a:latin typeface="+mj-ea"/>
                          <a:ea typeface="+mj-ea"/>
                          <a:cs typeface="Calibri" panose="020F0502020204030204" pitchFamily="34" charset="0"/>
                        </a:rPr>
                        <a:t>傳</a:t>
                      </a:r>
                    </a:p>
                    <a:p>
                      <a:pPr algn="ctr">
                        <a:lnSpc>
                          <a:spcPct val="100000"/>
                        </a:lnSpc>
                        <a:spcAft>
                          <a:spcPts val="0"/>
                        </a:spcAft>
                      </a:pPr>
                      <a:r>
                        <a:rPr lang="zh-TW" altLang="en-US" sz="2000" kern="100" dirty="0" smtClean="0">
                          <a:solidFill>
                            <a:schemeClr val="tx1"/>
                          </a:solidFill>
                          <a:effectLst/>
                          <a:latin typeface="+mj-ea"/>
                          <a:ea typeface="+mj-ea"/>
                          <a:cs typeface="Calibri" panose="020F0502020204030204" pitchFamily="34" charset="0"/>
                        </a:rPr>
                        <a:t>媒</a:t>
                      </a:r>
                    </a:p>
                    <a:p>
                      <a:pPr algn="ctr">
                        <a:lnSpc>
                          <a:spcPct val="100000"/>
                        </a:lnSpc>
                        <a:spcAft>
                          <a:spcPts val="0"/>
                        </a:spcAft>
                      </a:pPr>
                      <a:endParaRPr lang="zh-TW" sz="2000" kern="100" dirty="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altLang="en-US" sz="2000" kern="100" dirty="0" smtClean="0">
                          <a:effectLst/>
                          <a:latin typeface="+mj-ea"/>
                          <a:ea typeface="+mj-ea"/>
                          <a:cs typeface="Calibri" panose="020F0502020204030204" pitchFamily="34" charset="0"/>
                        </a:rPr>
                        <a:t>影片</a:t>
                      </a:r>
                      <a:endParaRPr lang="zh-TW" sz="2000" kern="100" dirty="0">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en-US" sz="2000" kern="100" dirty="0" smtClean="0">
                          <a:effectLst/>
                          <a:latin typeface="+mn-ea"/>
                          <a:ea typeface="+mn-ea"/>
                          <a:cs typeface="微軟正黑體" panose="020B0604030504040204" pitchFamily="34" charset="-120"/>
                        </a:rPr>
                        <a:t>2015</a:t>
                      </a:r>
                      <a:r>
                        <a:rPr lang="en-US" sz="2000" kern="100" dirty="0">
                          <a:effectLst/>
                          <a:latin typeface="+mn-ea"/>
                          <a:ea typeface="+mn-ea"/>
                          <a:cs typeface="微軟正黑體" panose="020B0604030504040204" pitchFamily="34" charset="-120"/>
                        </a:rPr>
                        <a:t>&lt;</a:t>
                      </a:r>
                      <a:r>
                        <a:rPr lang="en-US" sz="2000" kern="100" dirty="0" smtClean="0">
                          <a:effectLst/>
                          <a:latin typeface="+mn-ea"/>
                          <a:ea typeface="+mn-ea"/>
                          <a:cs typeface="微軟正黑體" panose="020B0604030504040204" pitchFamily="34" charset="-120"/>
                        </a:rPr>
                        <a:t>4A</a:t>
                      </a:r>
                      <a:r>
                        <a:rPr lang="zh-TW" sz="2000" kern="100" dirty="0">
                          <a:effectLst/>
                          <a:latin typeface="+mn-ea"/>
                          <a:ea typeface="+mn-ea"/>
                          <a:cs typeface="微軟正黑體" panose="020B0604030504040204" pitchFamily="34" charset="-120"/>
                        </a:rPr>
                        <a:t>創意獎》全聯福利</a:t>
                      </a:r>
                      <a:r>
                        <a:rPr lang="zh-TW" sz="2000" kern="100" dirty="0" smtClean="0">
                          <a:effectLst/>
                          <a:latin typeface="+mn-ea"/>
                          <a:ea typeface="+mn-ea"/>
                          <a:cs typeface="微軟正黑體" panose="020B0604030504040204" pitchFamily="34" charset="-120"/>
                        </a:rPr>
                        <a:t>中心</a:t>
                      </a:r>
                      <a:r>
                        <a:rPr lang="en-US" altLang="zh-TW" sz="2000" kern="100" dirty="0" smtClean="0">
                          <a:effectLst/>
                          <a:latin typeface="+mn-ea"/>
                          <a:ea typeface="+mn-ea"/>
                          <a:cs typeface="微軟正黑體" panose="020B0604030504040204" pitchFamily="34" charset="-120"/>
                        </a:rPr>
                        <a:t>&gt;</a:t>
                      </a:r>
                      <a:endParaRPr lang="zh-TW" sz="2000" kern="100" dirty="0">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微軟正黑體" panose="020B0604030504040204" pitchFamily="34" charset="-120"/>
                        </a:rPr>
                        <a:t>影片呈現一些「簡約」的消費的標語，讓消費者可以有貨比三家不吃虧的消費</a:t>
                      </a:r>
                      <a:r>
                        <a:rPr lang="zh-TW" sz="2000" kern="100" dirty="0" smtClean="0">
                          <a:effectLst/>
                          <a:latin typeface="+mn-ea"/>
                          <a:ea typeface="+mn-ea"/>
                          <a:cs typeface="微軟正黑體" panose="020B0604030504040204" pitchFamily="34" charset="-120"/>
                        </a:rPr>
                        <a:t>觀念</a:t>
                      </a:r>
                      <a:r>
                        <a:rPr lang="zh-TW" altLang="en-US" sz="2000" kern="100" dirty="0" smtClean="0">
                          <a:effectLst/>
                          <a:latin typeface="+mn-ea"/>
                          <a:ea typeface="+mn-ea"/>
                          <a:cs typeface="微軟正黑體" panose="020B0604030504040204" pitchFamily="34" charset="-120"/>
                        </a:rPr>
                        <a:t>。</a:t>
                      </a:r>
                      <a:endParaRPr lang="zh-TW" sz="2000" kern="100" dirty="0">
                        <a:solidFill>
                          <a:srgbClr val="7030A0"/>
                        </a:solidFill>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52400" marR="30480" indent="-121920" algn="just">
                        <a:lnSpc>
                          <a:spcPct val="100000"/>
                        </a:lnSpc>
                        <a:spcAft>
                          <a:spcPts val="0"/>
                        </a:spcAft>
                      </a:pPr>
                      <a:r>
                        <a:rPr lang="en-US" sz="2000" kern="100" dirty="0">
                          <a:effectLst/>
                          <a:latin typeface="+mn-ea"/>
                          <a:ea typeface="+mn-ea"/>
                          <a:cs typeface="微軟正黑體" panose="020B0604030504040204" pitchFamily="34" charset="-120"/>
                        </a:rPr>
                        <a:t>1.</a:t>
                      </a:r>
                      <a:r>
                        <a:rPr lang="zh-TW" sz="2000" kern="100" dirty="0">
                          <a:effectLst/>
                          <a:latin typeface="+mn-ea"/>
                          <a:ea typeface="+mn-ea"/>
                          <a:cs typeface="微軟正黑體" panose="020B0604030504040204" pitchFamily="34" charset="-120"/>
                        </a:rPr>
                        <a:t>讓學生觀看完影片後寫下自己印象最深刻的一句話。</a:t>
                      </a:r>
                      <a:endParaRPr lang="zh-TW" sz="2000" kern="100" dirty="0">
                        <a:effectLst/>
                        <a:latin typeface="+mn-ea"/>
                        <a:ea typeface="+mn-ea"/>
                        <a:cs typeface="Calibri" panose="020F0502020204030204" pitchFamily="34" charset="0"/>
                      </a:endParaRPr>
                    </a:p>
                    <a:p>
                      <a:pPr marL="152400" marR="30480" indent="-121920" algn="just">
                        <a:lnSpc>
                          <a:spcPct val="100000"/>
                        </a:lnSpc>
                        <a:spcAft>
                          <a:spcPts val="0"/>
                        </a:spcAft>
                      </a:pPr>
                      <a:r>
                        <a:rPr lang="en-US" sz="2000" kern="100" dirty="0">
                          <a:effectLst/>
                          <a:latin typeface="+mn-ea"/>
                          <a:ea typeface="+mn-ea"/>
                          <a:cs typeface="微軟正黑體" panose="020B0604030504040204" pitchFamily="34" charset="-120"/>
                        </a:rPr>
                        <a:t>2.</a:t>
                      </a:r>
                      <a:r>
                        <a:rPr lang="zh-TW" sz="2000" kern="100" dirty="0">
                          <a:effectLst/>
                          <a:latin typeface="+mn-ea"/>
                          <a:ea typeface="+mn-ea"/>
                          <a:cs typeface="微軟正黑體" panose="020B0604030504040204" pitchFamily="34" charset="-120"/>
                        </a:rPr>
                        <a:t>讓學生討論相同商品在不同通路（便利商店、量販店、文具店、網路）的價錢差異</a:t>
                      </a:r>
                      <a:r>
                        <a:rPr lang="zh-TW" sz="2000" kern="100" dirty="0" smtClean="0">
                          <a:effectLst/>
                          <a:latin typeface="+mn-ea"/>
                          <a:ea typeface="+mn-ea"/>
                          <a:cs typeface="微軟正黑體" panose="020B0604030504040204" pitchFamily="34" charset="-120"/>
                        </a:rPr>
                        <a:t>。</a:t>
                      </a:r>
                      <a:endParaRPr lang="en-US" altLang="zh-TW" sz="2000" kern="100" dirty="0" smtClean="0">
                        <a:effectLst/>
                        <a:latin typeface="+mn-ea"/>
                        <a:ea typeface="+mn-ea"/>
                        <a:cs typeface="微軟正黑體" panose="020B0604030504040204" pitchFamily="34" charset="-120"/>
                      </a:endParaRPr>
                    </a:p>
                    <a:p>
                      <a:pPr marL="152400" marR="30480" indent="-121920" algn="just">
                        <a:lnSpc>
                          <a:spcPct val="100000"/>
                        </a:lnSpc>
                        <a:spcAft>
                          <a:spcPts val="0"/>
                        </a:spcAft>
                      </a:pPr>
                      <a:r>
                        <a:rPr lang="en-US" altLang="zh-TW" sz="2000" kern="100" dirty="0" smtClean="0">
                          <a:solidFill>
                            <a:srgbClr val="7030A0"/>
                          </a:solidFill>
                          <a:effectLst/>
                          <a:latin typeface="+mn-ea"/>
                          <a:ea typeface="+mn-ea"/>
                          <a:cs typeface="Calibri" panose="020F0502020204030204" pitchFamily="34" charset="0"/>
                        </a:rPr>
                        <a:t>3.</a:t>
                      </a:r>
                      <a:r>
                        <a:rPr lang="zh-TW" altLang="en-US" sz="2000" kern="100" smtClean="0">
                          <a:solidFill>
                            <a:srgbClr val="7030A0"/>
                          </a:solidFill>
                          <a:effectLst/>
                          <a:latin typeface="+mn-ea"/>
                          <a:ea typeface="+mn-ea"/>
                          <a:cs typeface="Calibri" panose="020F0502020204030204" pitchFamily="34" charset="0"/>
                        </a:rPr>
                        <a:t>討論廣告</a:t>
                      </a:r>
                      <a:r>
                        <a:rPr lang="zh-TW" altLang="en-US" sz="2000" kern="100" dirty="0" smtClean="0">
                          <a:solidFill>
                            <a:srgbClr val="7030A0"/>
                          </a:solidFill>
                          <a:effectLst/>
                          <a:latin typeface="+mn-ea"/>
                          <a:ea typeface="+mn-ea"/>
                          <a:cs typeface="Calibri" panose="020F0502020204030204" pitchFamily="34" charset="0"/>
                        </a:rPr>
                        <a:t>對家庭消費的影響。</a:t>
                      </a:r>
                      <a:endParaRPr lang="zh-TW" sz="2000" kern="100" dirty="0">
                        <a:solidFill>
                          <a:srgbClr val="7030A0"/>
                        </a:solidFill>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30480" algn="ctr">
                        <a:lnSpc>
                          <a:spcPct val="100000"/>
                        </a:lnSpc>
                        <a:spcAft>
                          <a:spcPts val="0"/>
                        </a:spcAft>
                      </a:pPr>
                      <a:r>
                        <a:rPr lang="zh-TW" sz="2000" kern="100" dirty="0">
                          <a:effectLst/>
                          <a:latin typeface="+mn-ea"/>
                          <a:ea typeface="+mn-ea"/>
                          <a:cs typeface="微軟正黑體" panose="020B0604030504040204" pitchFamily="34" charset="-120"/>
                        </a:rPr>
                        <a:t>國小高年級</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61341"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家庭消費活動</a:t>
            </a:r>
          </a:p>
        </p:txBody>
      </p:sp>
    </p:spTree>
    <p:extLst>
      <p:ext uri="{BB962C8B-B14F-4D97-AF65-F5344CB8AC3E}">
        <p14:creationId xmlns:p14="http://schemas.microsoft.com/office/powerpoint/2010/main" val="303316341"/>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806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個人資源管理</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影片</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微軟正黑體" panose="020B0604030504040204" pitchFamily="34" charset="-120"/>
                        </a:rPr>
                        <a:t>最棒的鞋（文化部</a:t>
                      </a:r>
                      <a:r>
                        <a:rPr lang="en-US" sz="2000" kern="100" dirty="0">
                          <a:effectLst/>
                          <a:latin typeface="+mn-ea"/>
                          <a:ea typeface="+mn-ea"/>
                          <a:cs typeface="微軟正黑體" panose="020B0604030504040204" pitchFamily="34" charset="-120"/>
                        </a:rPr>
                        <a:t>/</a:t>
                      </a:r>
                      <a:r>
                        <a:rPr lang="zh-TW" sz="2000" kern="100" dirty="0">
                          <a:effectLst/>
                          <a:latin typeface="+mn-ea"/>
                          <a:ea typeface="+mn-ea"/>
                          <a:cs typeface="微軟正黑體" panose="020B0604030504040204" pitchFamily="34" charset="-120"/>
                        </a:rPr>
                        <a:t>兒童文化館）</a:t>
                      </a:r>
                      <a:endParaRPr lang="zh-TW" sz="2000" kern="100" dirty="0">
                        <a:effectLst/>
                        <a:latin typeface="+mn-ea"/>
                        <a:ea typeface="+mn-ea"/>
                        <a:cs typeface="Times New Roman" panose="02020603050405020304" pitchFamily="18"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微軟正黑體" panose="020B0604030504040204" pitchFamily="34" charset="-120"/>
                        </a:rPr>
                        <a:t>主角想要一雙新款球鞋。奶奶到二手店，找到那款鞋，尺碼嫌小，還是勉強買下，結果腳上貼滿繃帶。後來注意到好朋友的鞋子貼膠帶而且腳比他小。主角掙扎一件事，最後……</a:t>
                      </a:r>
                      <a:endParaRPr lang="zh-TW" sz="2000" kern="100" dirty="0">
                        <a:effectLst/>
                        <a:latin typeface="+mn-ea"/>
                        <a:ea typeface="+mn-ea"/>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effectLst/>
                          <a:latin typeface="+mn-ea"/>
                          <a:ea typeface="+mn-ea"/>
                          <a:cs typeface="微軟正黑體" panose="020B0604030504040204" pitchFamily="34" charset="-120"/>
                        </a:rPr>
                        <a:t>運用繪本共讀，讓孩子了解每個人都會有欲望，但理性的抉擇過程很重要。學習自己擁有雖然有限，仍然能看見別人的需要，且願意分享，培養人性高尚的美德。</a:t>
                      </a:r>
                      <a:endParaRPr lang="zh-TW" sz="2000" kern="100">
                        <a:effectLst/>
                        <a:latin typeface="+mn-ea"/>
                        <a:ea typeface="+mn-ea"/>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mn-ea"/>
                          <a:ea typeface="+mn-ea"/>
                          <a:cs typeface="微軟正黑體" panose="020B0604030504040204" pitchFamily="34" charset="-120"/>
                        </a:rPr>
                        <a:t>國</a:t>
                      </a:r>
                      <a:endParaRPr lang="zh-TW" sz="2000" kern="100" dirty="0">
                        <a:effectLst/>
                        <a:latin typeface="+mn-ea"/>
                        <a:ea typeface="+mn-ea"/>
                        <a:cs typeface="Calibri" panose="020F0502020204030204" pitchFamily="34" charset="0"/>
                      </a:endParaRPr>
                    </a:p>
                    <a:p>
                      <a:pPr algn="ctr">
                        <a:lnSpc>
                          <a:spcPct val="100000"/>
                        </a:lnSpc>
                        <a:spcAft>
                          <a:spcPts val="0"/>
                        </a:spcAft>
                      </a:pPr>
                      <a:r>
                        <a:rPr lang="zh-TW" sz="2000" kern="100" dirty="0">
                          <a:effectLst/>
                          <a:latin typeface="+mn-ea"/>
                          <a:ea typeface="+mn-ea"/>
                          <a:cs typeface="微軟正黑體" panose="020B0604030504040204" pitchFamily="34" charset="-120"/>
                        </a:rPr>
                        <a:t>小</a:t>
                      </a:r>
                      <a:endParaRPr lang="zh-TW" sz="2000" kern="100" dirty="0">
                        <a:effectLst/>
                        <a:latin typeface="+mn-ea"/>
                        <a:ea typeface="+mn-ea"/>
                        <a:cs typeface="Calibri" panose="020F0502020204030204" pitchFamily="34" charset="0"/>
                      </a:endParaRPr>
                    </a:p>
                    <a:p>
                      <a:pPr algn="ctr">
                        <a:lnSpc>
                          <a:spcPct val="100000"/>
                        </a:lnSpc>
                        <a:spcAft>
                          <a:spcPts val="0"/>
                        </a:spcAft>
                      </a:pPr>
                      <a:r>
                        <a:rPr lang="zh-TW" sz="2000" kern="100" dirty="0">
                          <a:effectLst/>
                          <a:latin typeface="+mn-ea"/>
                          <a:ea typeface="+mn-ea"/>
                          <a:cs typeface="微軟正黑體" panose="020B0604030504040204" pitchFamily="34" charset="-120"/>
                        </a:rPr>
                        <a:t>高</a:t>
                      </a:r>
                      <a:endParaRPr lang="zh-TW" sz="2000" kern="100" dirty="0">
                        <a:effectLst/>
                        <a:latin typeface="+mn-ea"/>
                        <a:ea typeface="+mn-ea"/>
                        <a:cs typeface="Calibri" panose="020F0502020204030204" pitchFamily="34" charset="0"/>
                      </a:endParaRPr>
                    </a:p>
                    <a:p>
                      <a:pPr algn="ctr">
                        <a:lnSpc>
                          <a:spcPct val="100000"/>
                        </a:lnSpc>
                        <a:spcAft>
                          <a:spcPts val="0"/>
                        </a:spcAft>
                      </a:pPr>
                      <a:r>
                        <a:rPr lang="zh-TW" sz="2000" kern="100" dirty="0">
                          <a:effectLst/>
                          <a:latin typeface="+mn-ea"/>
                          <a:ea typeface="+mn-ea"/>
                          <a:cs typeface="微軟正黑體" panose="020B0604030504040204" pitchFamily="34" charset="-120"/>
                        </a:rPr>
                        <a:t>年</a:t>
                      </a:r>
                      <a:endParaRPr lang="zh-TW" sz="2000" kern="100" dirty="0">
                        <a:effectLst/>
                        <a:latin typeface="+mn-ea"/>
                        <a:ea typeface="+mn-ea"/>
                        <a:cs typeface="Calibri" panose="020F0502020204030204" pitchFamily="34" charset="0"/>
                      </a:endParaRPr>
                    </a:p>
                    <a:p>
                      <a:pPr algn="ctr">
                        <a:lnSpc>
                          <a:spcPct val="100000"/>
                        </a:lnSpc>
                        <a:spcAft>
                          <a:spcPts val="0"/>
                        </a:spcAft>
                      </a:pPr>
                      <a:r>
                        <a:rPr lang="zh-TW" sz="2000" kern="100" dirty="0">
                          <a:effectLst/>
                          <a:latin typeface="+mn-ea"/>
                          <a:ea typeface="+mn-ea"/>
                          <a:cs typeface="微軟正黑體" panose="020B0604030504040204" pitchFamily="34" charset="-120"/>
                        </a:rPr>
                        <a:t>級</a:t>
                      </a:r>
                      <a:endParaRPr lang="zh-TW" sz="2000" kern="100" dirty="0">
                        <a:effectLst/>
                        <a:latin typeface="+mn-ea"/>
                        <a:ea typeface="+mn-ea"/>
                        <a:cs typeface="Calibri" panose="020F0502020204030204" pitchFamily="34" charset="0"/>
                      </a:endParaRPr>
                    </a:p>
                  </a:txBody>
                  <a:tcPr marL="12700" marR="12700" marT="12700" marB="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371710"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家庭資源的使用</a:t>
            </a:r>
          </a:p>
        </p:txBody>
      </p:sp>
    </p:spTree>
    <p:extLst>
      <p:ext uri="{BB962C8B-B14F-4D97-AF65-F5344CB8AC3E}">
        <p14:creationId xmlns:p14="http://schemas.microsoft.com/office/powerpoint/2010/main" val="2855636765"/>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1788384590"/>
              </p:ext>
            </p:extLst>
          </p:nvPr>
        </p:nvGraphicFramePr>
        <p:xfrm>
          <a:off x="539552" y="1412776"/>
          <a:ext cx="8496945" cy="3501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個人資源管理</a:t>
                      </a:r>
                      <a:endParaRPr lang="zh-TW" sz="2000" kern="100" dirty="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繪本</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j-ea"/>
                          <a:ea typeface="+mj-ea"/>
                          <a:cs typeface="微軟正黑體" panose="020B0604030504040204" pitchFamily="34" charset="-120"/>
                        </a:rPr>
                        <a:t>我的爺爺（閣林，</a:t>
                      </a:r>
                      <a:r>
                        <a:rPr lang="en-US" sz="2000" kern="100" dirty="0">
                          <a:effectLst/>
                          <a:latin typeface="+mj-ea"/>
                          <a:ea typeface="+mj-ea"/>
                          <a:cs typeface="微軟正黑體" panose="020B0604030504040204" pitchFamily="34" charset="-120"/>
                        </a:rPr>
                        <a:t>2015</a:t>
                      </a:r>
                      <a:r>
                        <a:rPr lang="zh-TW" sz="2000" kern="100" dirty="0">
                          <a:effectLst/>
                          <a:latin typeface="+mj-ea"/>
                          <a:ea typeface="+mj-ea"/>
                          <a:cs typeface="微軟正黑體" panose="020B0604030504040204" pitchFamily="34" charset="-120"/>
                        </a:rPr>
                        <a:t>）</a:t>
                      </a:r>
                      <a:endParaRPr lang="zh-TW" sz="2000" kern="100" dirty="0">
                        <a:effectLst/>
                        <a:latin typeface="+mj-ea"/>
                        <a:ea typeface="+mj-ea"/>
                        <a:cs typeface="Times New Roman" panose="02020603050405020304" pitchFamily="18"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effectLst/>
                          <a:latin typeface="+mj-ea"/>
                          <a:ea typeface="+mj-ea"/>
                          <a:cs typeface="微軟正黑體" panose="020B0604030504040204" pitchFamily="34" charset="-120"/>
                        </a:rPr>
                        <a:t>小男孩觀看爺爺和鄰居早到晚的生活，鄰居是追著時間跑，爺爺是與時間散步，品味每一刻。全書最後一句，小男孩說：「和爺爺在一起的時間總是過得特別快。」</a:t>
                      </a:r>
                      <a:endParaRPr lang="zh-TW" sz="2000" kern="100">
                        <a:effectLst/>
                        <a:latin typeface="+mj-ea"/>
                        <a:ea typeface="+mj-ea"/>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effectLst/>
                          <a:latin typeface="+mj-ea"/>
                          <a:ea typeface="+mj-ea"/>
                          <a:cs typeface="微軟正黑體" panose="020B0604030504040204" pitchFamily="34" charset="-120"/>
                        </a:rPr>
                        <a:t>繪本共讀，如何在有限時間中，</a:t>
                      </a:r>
                      <a:r>
                        <a:rPr lang="zh-TW" sz="2000" strike="sngStrike" kern="100">
                          <a:effectLst/>
                          <a:latin typeface="+mj-ea"/>
                          <a:ea typeface="+mj-ea"/>
                          <a:cs typeface="微軟正黑體" panose="020B0604030504040204" pitchFamily="34" charset="-120"/>
                        </a:rPr>
                        <a:t>縱然</a:t>
                      </a:r>
                      <a:r>
                        <a:rPr lang="zh-TW" sz="2000" kern="100">
                          <a:effectLst/>
                          <a:latin typeface="+mj-ea"/>
                          <a:ea typeface="+mj-ea"/>
                          <a:cs typeface="微軟正黑體" panose="020B0604030504040204" pitchFamily="34" charset="-120"/>
                        </a:rPr>
                        <a:t>完成各種工作很重要，更重要的是欣賞生活中的人事物，享受與家人的共處時光，成為時間的主人。</a:t>
                      </a:r>
                      <a:endParaRPr lang="zh-TW" sz="2000" kern="100">
                        <a:effectLst/>
                        <a:latin typeface="+mj-ea"/>
                        <a:ea typeface="+mj-ea"/>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mj-ea"/>
                          <a:ea typeface="+mj-ea"/>
                          <a:cs typeface="微軟正黑體" panose="020B0604030504040204" pitchFamily="34" charset="-120"/>
                        </a:rPr>
                        <a:t>國</a:t>
                      </a:r>
                      <a:endParaRPr lang="zh-TW" sz="2000" kern="100" dirty="0">
                        <a:effectLst/>
                        <a:latin typeface="+mj-ea"/>
                        <a:ea typeface="+mj-ea"/>
                        <a:cs typeface="Calibri" panose="020F0502020204030204" pitchFamily="34" charset="0"/>
                      </a:endParaRPr>
                    </a:p>
                    <a:p>
                      <a:pPr algn="ctr">
                        <a:lnSpc>
                          <a:spcPct val="100000"/>
                        </a:lnSpc>
                        <a:spcAft>
                          <a:spcPts val="0"/>
                        </a:spcAft>
                      </a:pPr>
                      <a:r>
                        <a:rPr lang="zh-TW" sz="2000" kern="100" dirty="0">
                          <a:effectLst/>
                          <a:latin typeface="+mj-ea"/>
                          <a:ea typeface="+mj-ea"/>
                          <a:cs typeface="微軟正黑體" panose="020B0604030504040204" pitchFamily="34" charset="-120"/>
                        </a:rPr>
                        <a:t>小</a:t>
                      </a:r>
                      <a:endParaRPr lang="zh-TW" sz="2000" kern="100" dirty="0">
                        <a:effectLst/>
                        <a:latin typeface="+mj-ea"/>
                        <a:ea typeface="+mj-ea"/>
                        <a:cs typeface="Calibri" panose="020F0502020204030204" pitchFamily="34" charset="0"/>
                      </a:endParaRPr>
                    </a:p>
                    <a:p>
                      <a:pPr algn="ctr">
                        <a:lnSpc>
                          <a:spcPct val="100000"/>
                        </a:lnSpc>
                        <a:spcAft>
                          <a:spcPts val="0"/>
                        </a:spcAft>
                      </a:pPr>
                      <a:r>
                        <a:rPr lang="zh-TW" sz="2000" kern="100" dirty="0">
                          <a:effectLst/>
                          <a:latin typeface="+mj-ea"/>
                          <a:ea typeface="+mj-ea"/>
                          <a:cs typeface="微軟正黑體" panose="020B0604030504040204" pitchFamily="34" charset="-120"/>
                        </a:rPr>
                        <a:t>高</a:t>
                      </a:r>
                      <a:endParaRPr lang="zh-TW" sz="2000" kern="100" dirty="0">
                        <a:effectLst/>
                        <a:latin typeface="+mj-ea"/>
                        <a:ea typeface="+mj-ea"/>
                        <a:cs typeface="Calibri" panose="020F0502020204030204" pitchFamily="34" charset="0"/>
                      </a:endParaRPr>
                    </a:p>
                    <a:p>
                      <a:pPr algn="ctr">
                        <a:lnSpc>
                          <a:spcPct val="100000"/>
                        </a:lnSpc>
                        <a:spcAft>
                          <a:spcPts val="0"/>
                        </a:spcAft>
                      </a:pPr>
                      <a:r>
                        <a:rPr lang="zh-TW" sz="2000" kern="100" dirty="0">
                          <a:effectLst/>
                          <a:latin typeface="+mj-ea"/>
                          <a:ea typeface="+mj-ea"/>
                          <a:cs typeface="微軟正黑體" panose="020B0604030504040204" pitchFamily="34" charset="-120"/>
                        </a:rPr>
                        <a:t>年</a:t>
                      </a:r>
                      <a:endParaRPr lang="zh-TW" sz="2000" kern="100" dirty="0">
                        <a:effectLst/>
                        <a:latin typeface="+mj-ea"/>
                        <a:ea typeface="+mj-ea"/>
                        <a:cs typeface="Calibri" panose="020F0502020204030204" pitchFamily="34" charset="0"/>
                      </a:endParaRPr>
                    </a:p>
                    <a:p>
                      <a:pPr algn="ctr">
                        <a:lnSpc>
                          <a:spcPct val="100000"/>
                        </a:lnSpc>
                        <a:spcAft>
                          <a:spcPts val="0"/>
                        </a:spcAft>
                      </a:pPr>
                      <a:r>
                        <a:rPr lang="zh-TW" sz="2000" kern="100" dirty="0">
                          <a:effectLst/>
                          <a:latin typeface="+mj-ea"/>
                          <a:ea typeface="+mj-ea"/>
                          <a:cs typeface="微軟正黑體" panose="020B0604030504040204" pitchFamily="34" charset="-120"/>
                        </a:rPr>
                        <a:t>級</a:t>
                      </a:r>
                      <a:endParaRPr lang="zh-TW" sz="2000" kern="100" dirty="0">
                        <a:effectLst/>
                        <a:latin typeface="+mj-ea"/>
                        <a:ea typeface="+mj-ea"/>
                        <a:cs typeface="Calibri" panose="020F0502020204030204" pitchFamily="34" charset="0"/>
                      </a:endParaRPr>
                    </a:p>
                  </a:txBody>
                  <a:tcPr marL="12700" marR="12700" marT="12700" marB="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371710"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家庭資源的使用</a:t>
            </a:r>
          </a:p>
        </p:txBody>
      </p:sp>
    </p:spTree>
    <p:extLst>
      <p:ext uri="{BB962C8B-B14F-4D97-AF65-F5344CB8AC3E}">
        <p14:creationId xmlns:p14="http://schemas.microsoft.com/office/powerpoint/2010/main" val="2309292343"/>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501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家庭消費決策與財管策略</a:t>
                      </a:r>
                      <a:endParaRPr lang="zh-TW" sz="2000" kern="10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影片</a:t>
                      </a:r>
                      <a:endParaRPr lang="zh-TW" sz="2000" kern="10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理財第</a:t>
                      </a:r>
                      <a:r>
                        <a:rPr lang="en-US" sz="2000" kern="100" dirty="0">
                          <a:solidFill>
                            <a:schemeClr val="tx1"/>
                          </a:solidFill>
                          <a:effectLst/>
                          <a:latin typeface="+mj-ea"/>
                          <a:ea typeface="+mj-ea"/>
                          <a:cs typeface="微軟正黑體" panose="020B0604030504040204" pitchFamily="34" charset="-120"/>
                        </a:rPr>
                        <a:t>11</a:t>
                      </a:r>
                      <a:r>
                        <a:rPr lang="zh-TW" sz="2000" kern="100" dirty="0">
                          <a:solidFill>
                            <a:schemeClr val="tx1"/>
                          </a:solidFill>
                          <a:effectLst/>
                          <a:latin typeface="+mj-ea"/>
                          <a:ea typeface="+mj-ea"/>
                          <a:cs typeface="微軟正黑體" panose="020B0604030504040204" pitchFamily="34" charset="-120"/>
                        </a:rPr>
                        <a:t>課：金錢規劃</a:t>
                      </a:r>
                      <a:r>
                        <a:rPr lang="en-US" sz="2000" kern="100" dirty="0">
                          <a:solidFill>
                            <a:schemeClr val="tx1"/>
                          </a:solidFill>
                          <a:effectLst/>
                          <a:latin typeface="+mj-ea"/>
                          <a:ea typeface="+mj-ea"/>
                          <a:cs typeface="微軟正黑體" panose="020B0604030504040204" pitchFamily="34" charset="-120"/>
                        </a:rPr>
                        <a:t>-</a:t>
                      </a:r>
                      <a:r>
                        <a:rPr lang="zh-TW" sz="2000" kern="100" dirty="0">
                          <a:solidFill>
                            <a:schemeClr val="tx1"/>
                          </a:solidFill>
                          <a:effectLst/>
                          <a:latin typeface="+mj-ea"/>
                          <a:ea typeface="+mj-ea"/>
                          <a:cs typeface="微軟正黑體" panose="020B0604030504040204" pitchFamily="34" charset="-120"/>
                        </a:rPr>
                        <a:t>記帳</a:t>
                      </a:r>
                      <a:endParaRPr lang="zh-TW" sz="2000" kern="100" dirty="0">
                        <a:solidFill>
                          <a:schemeClr val="tx1"/>
                        </a:solidFill>
                        <a:effectLst/>
                        <a:latin typeface="+mj-ea"/>
                        <a:ea typeface="+mj-ea"/>
                        <a:cs typeface="Times New Roman" panose="02020603050405020304" pitchFamily="18" charset="0"/>
                      </a:endParaRPr>
                    </a:p>
                    <a:p>
                      <a:pP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（臺北市教育局、均一教育平臺）</a:t>
                      </a:r>
                      <a:endParaRPr lang="zh-TW" sz="2000" kern="100" dirty="0">
                        <a:solidFill>
                          <a:schemeClr val="tx1"/>
                        </a:solidFill>
                        <a:effectLst/>
                        <a:latin typeface="+mj-ea"/>
                        <a:ea typeface="+mj-ea"/>
                        <a:cs typeface="Times New Roman" panose="02020603050405020304" pitchFamily="18"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solidFill>
                            <a:schemeClr val="tx1"/>
                          </a:solidFill>
                          <a:effectLst/>
                          <a:latin typeface="+mj-ea"/>
                          <a:ea typeface="+mj-ea"/>
                          <a:cs typeface="微軟正黑體" panose="020B0604030504040204" pitchFamily="34" charset="-120"/>
                        </a:rPr>
                        <a:t>講述一位有記帳習慣的同學幫助他的月光族同學開始記帳，按喜好用手寫帳本或是用手機</a:t>
                      </a:r>
                      <a:r>
                        <a:rPr lang="en-US" sz="2000" kern="100">
                          <a:solidFill>
                            <a:schemeClr val="tx1"/>
                          </a:solidFill>
                          <a:effectLst/>
                          <a:latin typeface="+mj-ea"/>
                          <a:ea typeface="+mj-ea"/>
                          <a:cs typeface="微軟正黑體" panose="020B0604030504040204" pitchFamily="34" charset="-120"/>
                        </a:rPr>
                        <a:t>APP</a:t>
                      </a:r>
                      <a:r>
                        <a:rPr lang="zh-TW" sz="2000" kern="100">
                          <a:solidFill>
                            <a:schemeClr val="tx1"/>
                          </a:solidFill>
                          <a:effectLst/>
                          <a:latin typeface="+mj-ea"/>
                          <a:ea typeface="+mj-ea"/>
                          <a:cs typeface="微軟正黑體" panose="020B0604030504040204" pitchFamily="34" charset="-120"/>
                        </a:rPr>
                        <a:t>。以及分析個人現金流向的狀況，理財就是從記帳開始的重要性。</a:t>
                      </a:r>
                      <a:endParaRPr lang="zh-TW" sz="2000" kern="100">
                        <a:solidFill>
                          <a:schemeClr val="tx1"/>
                        </a:solidFill>
                        <a:effectLst/>
                        <a:latin typeface="+mj-ea"/>
                        <a:ea typeface="+mj-ea"/>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solidFill>
                            <a:schemeClr val="tx1"/>
                          </a:solidFill>
                          <a:effectLst/>
                          <a:latin typeface="+mj-ea"/>
                          <a:ea typeface="+mj-ea"/>
                          <a:cs typeface="微軟正黑體" panose="020B0604030504040204" pitchFamily="34" charset="-120"/>
                        </a:rPr>
                        <a:t>討論理財的開端，以自己喜歡的方式，開始每天的現金流向紀錄，並持之以恆。經過一個月後，帶領學生進行個人帳目的分析，為下一個月立下改善的目標。</a:t>
                      </a:r>
                      <a:endParaRPr lang="zh-TW" sz="2000" kern="100">
                        <a:solidFill>
                          <a:schemeClr val="tx1"/>
                        </a:solidFill>
                        <a:effectLst/>
                        <a:latin typeface="+mj-ea"/>
                        <a:ea typeface="+mj-ea"/>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國</a:t>
                      </a:r>
                      <a:endParaRPr lang="zh-TW" sz="2000" kern="100" dirty="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中</a:t>
                      </a:r>
                      <a:endParaRPr lang="zh-TW" sz="2000" kern="100" dirty="0">
                        <a:solidFill>
                          <a:schemeClr val="tx1"/>
                        </a:solidFill>
                        <a:effectLst/>
                        <a:latin typeface="+mj-ea"/>
                        <a:ea typeface="+mj-ea"/>
                        <a:cs typeface="Calibri" panose="020F0502020204030204" pitchFamily="34" charset="0"/>
                      </a:endParaRPr>
                    </a:p>
                  </a:txBody>
                  <a:tcPr marL="12700" marR="12700" marT="12700" marB="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371710"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家庭資源的使用</a:t>
            </a:r>
          </a:p>
        </p:txBody>
      </p:sp>
    </p:spTree>
    <p:extLst>
      <p:ext uri="{BB962C8B-B14F-4D97-AF65-F5344CB8AC3E}">
        <p14:creationId xmlns:p14="http://schemas.microsoft.com/office/powerpoint/2010/main" val="137415867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sp>
        <p:nvSpPr>
          <p:cNvPr id="5" name="矩形 4"/>
          <p:cNvSpPr/>
          <p:nvPr/>
        </p:nvSpPr>
        <p:spPr>
          <a:xfrm>
            <a:off x="2411760" y="152898"/>
            <a:ext cx="4834978" cy="584775"/>
          </a:xfrm>
          <a:prstGeom prst="rect">
            <a:avLst/>
          </a:prstGeom>
        </p:spPr>
        <p:txBody>
          <a:bodyPr wrap="none">
            <a:spAutoFit/>
          </a:bodyPr>
          <a:lstStyle/>
          <a:p>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Part</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 </a:t>
            </a:r>
            <a:r>
              <a:rPr lang="en-US" altLang="zh-TW" sz="3200" b="1" dirty="0" smtClean="0">
                <a:solidFill>
                  <a:srgbClr val="005A58"/>
                </a:solidFill>
                <a:effectLst>
                  <a:outerShdw blurRad="38100" dist="38100" dir="2700000" algn="tl">
                    <a:srgbClr val="000000">
                      <a:alpha val="43137"/>
                    </a:srgbClr>
                  </a:outerShdw>
                </a:effectLst>
                <a:latin typeface="+mj-lt"/>
                <a:ea typeface="+mj-ea"/>
                <a:cs typeface="+mj-cs"/>
              </a:rPr>
              <a:t>1  </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家庭的意義與內涵</a:t>
            </a:r>
          </a:p>
        </p:txBody>
      </p:sp>
      <p:graphicFrame>
        <p:nvGraphicFramePr>
          <p:cNvPr id="2" name="表格 1"/>
          <p:cNvGraphicFramePr>
            <a:graphicFrameLocks noGrp="1"/>
          </p:cNvGraphicFramePr>
          <p:nvPr>
            <p:extLst/>
          </p:nvPr>
        </p:nvGraphicFramePr>
        <p:xfrm>
          <a:off x="773264" y="1412776"/>
          <a:ext cx="8263233" cy="4622800"/>
        </p:xfrm>
        <a:graphic>
          <a:graphicData uri="http://schemas.openxmlformats.org/drawingml/2006/table">
            <a:tbl>
              <a:tblPr firstRow="1" firstCol="1" bandRow="1">
                <a:tableStyleId>{5C22544A-7EE6-4342-B048-85BDC9FD1C3A}</a:tableStyleId>
              </a:tblPr>
              <a:tblGrid>
                <a:gridCol w="587341">
                  <a:extLst>
                    <a:ext uri="{9D8B030D-6E8A-4147-A177-3AD203B41FA5}">
                      <a16:colId xmlns:a16="http://schemas.microsoft.com/office/drawing/2014/main" val="3077777338"/>
                    </a:ext>
                  </a:extLst>
                </a:gridCol>
                <a:gridCol w="783766">
                  <a:extLst>
                    <a:ext uri="{9D8B030D-6E8A-4147-A177-3AD203B41FA5}">
                      <a16:colId xmlns:a16="http://schemas.microsoft.com/office/drawing/2014/main" val="1901284603"/>
                    </a:ext>
                  </a:extLst>
                </a:gridCol>
                <a:gridCol w="1137326">
                  <a:extLst>
                    <a:ext uri="{9D8B030D-6E8A-4147-A177-3AD203B41FA5}">
                      <a16:colId xmlns:a16="http://schemas.microsoft.com/office/drawing/2014/main" val="1171123024"/>
                    </a:ext>
                  </a:extLst>
                </a:gridCol>
                <a:gridCol w="2298415">
                  <a:extLst>
                    <a:ext uri="{9D8B030D-6E8A-4147-A177-3AD203B41FA5}">
                      <a16:colId xmlns:a16="http://schemas.microsoft.com/office/drawing/2014/main" val="3531933967"/>
                    </a:ext>
                  </a:extLst>
                </a:gridCol>
                <a:gridCol w="2919873">
                  <a:extLst>
                    <a:ext uri="{9D8B030D-6E8A-4147-A177-3AD203B41FA5}">
                      <a16:colId xmlns:a16="http://schemas.microsoft.com/office/drawing/2014/main" val="1742754481"/>
                    </a:ext>
                  </a:extLst>
                </a:gridCol>
                <a:gridCol w="536512">
                  <a:extLst>
                    <a:ext uri="{9D8B030D-6E8A-4147-A177-3AD203B41FA5}">
                      <a16:colId xmlns:a16="http://schemas.microsoft.com/office/drawing/2014/main" val="755066771"/>
                    </a:ext>
                  </a:extLst>
                </a:gridCol>
              </a:tblGrid>
              <a:tr h="1375378">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適用階段</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ts val="2800"/>
                        </a:lnSpc>
                        <a:spcAft>
                          <a:spcPts val="0"/>
                        </a:spcAft>
                      </a:pPr>
                      <a:r>
                        <a:rPr lang="zh-TW" sz="2400">
                          <a:solidFill>
                            <a:srgbClr val="000000"/>
                          </a:solidFill>
                          <a:effectLst/>
                          <a:latin typeface="+mn-ea"/>
                          <a:ea typeface="+mn-ea"/>
                          <a:cs typeface="微軟正黑體" panose="020B0604030504040204" pitchFamily="34" charset="-120"/>
                        </a:rPr>
                        <a:t>家庭的型態</a:t>
                      </a:r>
                      <a:endParaRPr lang="zh-TW" sz="24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ts val="2800"/>
                        </a:lnSpc>
                        <a:spcAft>
                          <a:spcPts val="0"/>
                        </a:spcAft>
                      </a:pPr>
                      <a:r>
                        <a:rPr lang="zh-TW" sz="2400">
                          <a:solidFill>
                            <a:srgbClr val="000000"/>
                          </a:solidFill>
                          <a:effectLst/>
                          <a:latin typeface="+mn-ea"/>
                          <a:ea typeface="+mn-ea"/>
                          <a:cs typeface="微軟正黑體" panose="020B0604030504040204" pitchFamily="34" charset="-120"/>
                        </a:rPr>
                        <a:t>繪本</a:t>
                      </a:r>
                      <a:endParaRPr lang="zh-TW" sz="240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rgbClr val="000000"/>
                          </a:solidFill>
                          <a:effectLst/>
                          <a:latin typeface="+mn-ea"/>
                          <a:ea typeface="+mn-ea"/>
                          <a:cs typeface="微軟正黑體" panose="020B0604030504040204" pitchFamily="34" charset="-120"/>
                        </a:rPr>
                        <a:t>你來了，我們就變成一家人（大穎文化，</a:t>
                      </a:r>
                      <a:r>
                        <a:rPr lang="en-US" sz="2400" dirty="0">
                          <a:solidFill>
                            <a:srgbClr val="000000"/>
                          </a:solidFill>
                          <a:effectLst/>
                          <a:latin typeface="+mn-ea"/>
                          <a:ea typeface="+mn-ea"/>
                          <a:cs typeface="微軟正黑體" panose="020B0604030504040204" pitchFamily="34" charset="-120"/>
                        </a:rPr>
                        <a:t>2005</a:t>
                      </a:r>
                      <a:r>
                        <a:rPr lang="zh-TW" sz="2400" dirty="0">
                          <a:solidFill>
                            <a:srgbClr val="000000"/>
                          </a:solidFill>
                          <a:effectLst/>
                          <a:latin typeface="+mn-ea"/>
                          <a:ea typeface="+mn-ea"/>
                          <a:cs typeface="微軟正黑體" panose="020B0604030504040204" pitchFamily="34" charset="-120"/>
                        </a:rPr>
                        <a:t>）</a:t>
                      </a:r>
                      <a:endParaRPr lang="zh-TW" sz="24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a:solidFill>
                            <a:srgbClr val="000000"/>
                          </a:solidFill>
                          <a:effectLst/>
                          <a:latin typeface="+mn-ea"/>
                          <a:ea typeface="+mn-ea"/>
                          <a:cs typeface="微軟正黑體" panose="020B0604030504040204" pitchFamily="34" charset="-120"/>
                        </a:rPr>
                        <a:t>莉莎的爸爸媽媽很想要有個小孩，莉莎的爸爸媽媽請社會福利局的人幫他們找一個需要新爸爸、新媽媽的孩子；這就叫做「領養小孩」。</a:t>
                      </a:r>
                      <a:endParaRPr lang="zh-TW" sz="240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ts val="2800"/>
                        </a:lnSpc>
                        <a:spcAft>
                          <a:spcPts val="0"/>
                        </a:spcAft>
                      </a:pPr>
                      <a:r>
                        <a:rPr lang="zh-TW" sz="2400" dirty="0">
                          <a:solidFill>
                            <a:srgbClr val="000000"/>
                          </a:solidFill>
                          <a:effectLst/>
                          <a:latin typeface="+mn-ea"/>
                          <a:ea typeface="+mn-ea"/>
                          <a:cs typeface="微軟正黑體" panose="020B0604030504040204" pitchFamily="34" charset="-120"/>
                        </a:rPr>
                        <a:t>教師導讀繪本，引導學生認識多元的家庭型態</a:t>
                      </a:r>
                      <a:r>
                        <a:rPr lang="en-US" sz="2400" dirty="0">
                          <a:solidFill>
                            <a:srgbClr val="000000"/>
                          </a:solidFill>
                          <a:effectLst/>
                          <a:latin typeface="+mn-ea"/>
                          <a:ea typeface="+mn-ea"/>
                          <a:cs typeface="微軟正黑體" panose="020B0604030504040204" pitchFamily="34" charset="-120"/>
                        </a:rPr>
                        <a:t>-</a:t>
                      </a:r>
                      <a:r>
                        <a:rPr lang="zh-TW" sz="2400" dirty="0">
                          <a:solidFill>
                            <a:srgbClr val="000000"/>
                          </a:solidFill>
                          <a:effectLst/>
                          <a:latin typeface="+mn-ea"/>
                          <a:ea typeface="+mn-ea"/>
                          <a:cs typeface="微軟正黑體" panose="020B0604030504040204" pitchFamily="34" charset="-120"/>
                        </a:rPr>
                        <a:t>收養家庭。請學生完成閱讀紀錄。延伸討論：「家，多元的樣貌」。家庭學習單：「我的家」，分享不一樣的家庭，一樣的幸福。</a:t>
                      </a:r>
                      <a:endParaRPr lang="zh-TW" sz="2400" dirty="0">
                        <a:effectLst/>
                        <a:latin typeface="+mn-ea"/>
                        <a:ea typeface="+mn-ea"/>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rgbClr val="000000"/>
                          </a:solidFill>
                          <a:effectLst/>
                          <a:latin typeface="+mn-ea"/>
                          <a:ea typeface="+mn-ea"/>
                          <a:cs typeface="微軟正黑體" panose="020B0604030504040204" pitchFamily="34" charset="-120"/>
                        </a:rPr>
                        <a:t>國小中年級</a:t>
                      </a:r>
                      <a:endParaRPr lang="zh-TW" sz="2400" dirty="0">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84314731"/>
                  </a:ext>
                </a:extLst>
              </a:tr>
            </a:tbl>
          </a:graphicData>
        </a:graphic>
      </p:graphicFrame>
    </p:spTree>
    <p:extLst>
      <p:ext uri="{BB962C8B-B14F-4D97-AF65-F5344CB8AC3E}">
        <p14:creationId xmlns:p14="http://schemas.microsoft.com/office/powerpoint/2010/main" val="2131871713"/>
      </p:ext>
    </p:extLst>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501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a:solidFill>
                            <a:schemeClr val="tx1"/>
                          </a:solidFill>
                          <a:effectLst/>
                          <a:latin typeface="+mn-ea"/>
                          <a:ea typeface="+mn-ea"/>
                          <a:cs typeface="微軟正黑體" panose="020B0604030504040204" pitchFamily="34" charset="-120"/>
                        </a:rPr>
                        <a:t>消費決策與財務管理</a:t>
                      </a:r>
                      <a:endParaRPr lang="zh-TW" sz="2000" kern="100">
                        <a:solidFill>
                          <a:schemeClr val="tx1"/>
                        </a:solidFill>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mn-ea"/>
                          <a:ea typeface="+mn-ea"/>
                          <a:cs typeface="微軟正黑體" panose="020B0604030504040204" pitchFamily="34" charset="-120"/>
                        </a:rPr>
                        <a:t>桌遊</a:t>
                      </a:r>
                      <a:endParaRPr lang="zh-TW" sz="2000" kern="100">
                        <a:solidFill>
                          <a:schemeClr val="tx1"/>
                        </a:solidFill>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chemeClr val="tx1"/>
                          </a:solidFill>
                          <a:effectLst/>
                          <a:latin typeface="+mn-ea"/>
                          <a:ea typeface="+mn-ea"/>
                          <a:cs typeface="微軟正黑體" panose="020B0604030504040204" pitchFamily="34" charset="-120"/>
                        </a:rPr>
                        <a:t>財富自由</a:t>
                      </a:r>
                      <a:endParaRPr lang="zh-TW" sz="2000" kern="100" dirty="0">
                        <a:solidFill>
                          <a:schemeClr val="tx1"/>
                        </a:solidFill>
                        <a:effectLst/>
                        <a:latin typeface="+mn-ea"/>
                        <a:ea typeface="+mn-ea"/>
                        <a:cs typeface="Times New Roman" panose="02020603050405020304" pitchFamily="18" charset="0"/>
                      </a:endParaRPr>
                    </a:p>
                    <a:p>
                      <a:pPr>
                        <a:lnSpc>
                          <a:spcPct val="100000"/>
                        </a:lnSpc>
                        <a:spcAft>
                          <a:spcPts val="0"/>
                        </a:spcAft>
                      </a:pPr>
                      <a:r>
                        <a:rPr lang="zh-TW" sz="2000" kern="100" dirty="0">
                          <a:solidFill>
                            <a:schemeClr val="tx1"/>
                          </a:solidFill>
                          <a:effectLst/>
                          <a:latin typeface="+mn-ea"/>
                          <a:ea typeface="+mn-ea"/>
                          <a:cs typeface="微軟正黑體" panose="020B0604030504040204" pitchFamily="34" charset="-120"/>
                        </a:rPr>
                        <a:t>（財富自由工作坊，</a:t>
                      </a:r>
                      <a:r>
                        <a:rPr lang="en-US" sz="2000" kern="100" dirty="0">
                          <a:solidFill>
                            <a:schemeClr val="tx1"/>
                          </a:solidFill>
                          <a:effectLst/>
                          <a:latin typeface="+mn-ea"/>
                          <a:ea typeface="+mn-ea"/>
                          <a:cs typeface="微軟正黑體" panose="020B0604030504040204" pitchFamily="34" charset="-120"/>
                        </a:rPr>
                        <a:t>2018</a:t>
                      </a:r>
                      <a:r>
                        <a:rPr lang="zh-TW" sz="2000" kern="100" dirty="0">
                          <a:solidFill>
                            <a:schemeClr val="tx1"/>
                          </a:solidFill>
                          <a:effectLst/>
                          <a:latin typeface="+mn-ea"/>
                          <a:ea typeface="+mn-ea"/>
                          <a:cs typeface="微軟正黑體" panose="020B0604030504040204" pitchFamily="34" charset="-120"/>
                        </a:rPr>
                        <a:t>）</a:t>
                      </a:r>
                      <a:endParaRPr lang="zh-TW" sz="2000" kern="100" dirty="0">
                        <a:solidFill>
                          <a:schemeClr val="tx1"/>
                        </a:solidFill>
                        <a:effectLst/>
                        <a:latin typeface="+mn-ea"/>
                        <a:ea typeface="+mn-ea"/>
                        <a:cs typeface="Times New Roman" panose="02020603050405020304" pitchFamily="18"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chemeClr val="tx1"/>
                          </a:solidFill>
                          <a:effectLst/>
                          <a:latin typeface="+mn-ea"/>
                          <a:ea typeface="+mn-ea"/>
                          <a:cs typeface="微軟正黑體" panose="020B0604030504040204" pitchFamily="34" charset="-120"/>
                        </a:rPr>
                        <a:t>臺灣團隊改良</a:t>
                      </a:r>
                      <a:r>
                        <a:rPr lang="en-US" sz="2000" kern="100" dirty="0">
                          <a:solidFill>
                            <a:schemeClr val="tx1"/>
                          </a:solidFill>
                          <a:effectLst/>
                          <a:latin typeface="+mn-ea"/>
                          <a:ea typeface="+mn-ea"/>
                          <a:cs typeface="微軟正黑體" panose="020B0604030504040204" pitchFamily="34" charset="-120"/>
                        </a:rPr>
                        <a:t>20</a:t>
                      </a:r>
                      <a:r>
                        <a:rPr lang="zh-TW" sz="2000" kern="100" dirty="0">
                          <a:solidFill>
                            <a:schemeClr val="tx1"/>
                          </a:solidFill>
                          <a:effectLst/>
                          <a:latin typeface="+mn-ea"/>
                          <a:ea typeface="+mn-ea"/>
                          <a:cs typeface="微軟正黑體" panose="020B0604030504040204" pitchFamily="34" charset="-120"/>
                        </a:rPr>
                        <a:t>年前美國的「現金流」桌遊。讓參與者從選擇職業開始，透過領薪水、投資、房地產、生意機會等事件，建立正確的理財觀念、實踐想法與規劃。</a:t>
                      </a:r>
                      <a:endParaRPr lang="zh-TW" sz="2000" kern="100" dirty="0">
                        <a:solidFill>
                          <a:schemeClr val="tx1"/>
                        </a:solidFill>
                        <a:effectLst/>
                        <a:latin typeface="+mn-ea"/>
                        <a:ea typeface="+mn-ea"/>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solidFill>
                            <a:schemeClr val="tx1"/>
                          </a:solidFill>
                          <a:effectLst/>
                          <a:latin typeface="+mn-ea"/>
                          <a:ea typeface="+mn-ea"/>
                          <a:cs typeface="微軟正黑體" panose="020B0604030504040204" pitchFamily="34" charset="-120"/>
                        </a:rPr>
                        <a:t>適合體驗財務管理歷程。</a:t>
                      </a:r>
                      <a:endParaRPr lang="zh-TW" sz="2000" kern="100">
                        <a:solidFill>
                          <a:schemeClr val="tx1"/>
                        </a:solidFill>
                        <a:effectLst/>
                        <a:latin typeface="+mn-ea"/>
                        <a:ea typeface="+mn-ea"/>
                        <a:cs typeface="Times New Roman" panose="02020603050405020304" pitchFamily="18" charset="0"/>
                      </a:endParaRPr>
                    </a:p>
                    <a:p>
                      <a:pPr>
                        <a:lnSpc>
                          <a:spcPct val="100000"/>
                        </a:lnSpc>
                        <a:spcAft>
                          <a:spcPts val="0"/>
                        </a:spcAft>
                      </a:pPr>
                      <a:r>
                        <a:rPr lang="en-US" sz="2000" kern="100">
                          <a:solidFill>
                            <a:schemeClr val="tx1"/>
                          </a:solidFill>
                          <a:effectLst/>
                          <a:latin typeface="+mn-ea"/>
                          <a:ea typeface="+mn-ea"/>
                          <a:cs typeface="微軟正黑體" panose="020B0604030504040204" pitchFamily="34" charset="-120"/>
                        </a:rPr>
                        <a:t>1.</a:t>
                      </a:r>
                      <a:r>
                        <a:rPr lang="zh-TW" sz="2000" kern="100">
                          <a:solidFill>
                            <a:schemeClr val="tx1"/>
                          </a:solidFill>
                          <a:effectLst/>
                          <a:latin typeface="+mn-ea"/>
                          <a:ea typeface="+mn-ea"/>
                          <a:cs typeface="微軟正黑體" panose="020B0604030504040204" pitchFamily="34" charset="-120"/>
                        </a:rPr>
                        <a:t>模擬人生職場狀況和投資環境。</a:t>
                      </a:r>
                      <a:endParaRPr lang="zh-TW" sz="2000" kern="100">
                        <a:solidFill>
                          <a:schemeClr val="tx1"/>
                        </a:solidFill>
                        <a:effectLst/>
                        <a:latin typeface="+mn-ea"/>
                        <a:ea typeface="+mn-ea"/>
                        <a:cs typeface="Times New Roman" panose="02020603050405020304" pitchFamily="18" charset="0"/>
                      </a:endParaRPr>
                    </a:p>
                    <a:p>
                      <a:pPr>
                        <a:lnSpc>
                          <a:spcPct val="100000"/>
                        </a:lnSpc>
                        <a:spcAft>
                          <a:spcPts val="0"/>
                        </a:spcAft>
                      </a:pPr>
                      <a:r>
                        <a:rPr lang="en-US" sz="2000" kern="100">
                          <a:solidFill>
                            <a:schemeClr val="tx1"/>
                          </a:solidFill>
                          <a:effectLst/>
                          <a:latin typeface="+mn-ea"/>
                          <a:ea typeface="+mn-ea"/>
                          <a:cs typeface="微軟正黑體" panose="020B0604030504040204" pitchFamily="34" charset="-120"/>
                        </a:rPr>
                        <a:t>2.</a:t>
                      </a:r>
                      <a:r>
                        <a:rPr lang="zh-TW" sz="2000" kern="100">
                          <a:solidFill>
                            <a:schemeClr val="tx1"/>
                          </a:solidFill>
                          <a:effectLst/>
                          <a:latin typeface="+mn-ea"/>
                          <a:ea typeface="+mn-ea"/>
                          <a:cs typeface="微軟正黑體" panose="020B0604030504040204" pitchFamily="34" charset="-120"/>
                        </a:rPr>
                        <a:t>體驗股票、房地產、創業的臺灣情況。</a:t>
                      </a:r>
                      <a:endParaRPr lang="zh-TW" sz="2000" kern="100">
                        <a:solidFill>
                          <a:schemeClr val="tx1"/>
                        </a:solidFill>
                        <a:effectLst/>
                        <a:latin typeface="+mn-ea"/>
                        <a:ea typeface="+mn-ea"/>
                        <a:cs typeface="Times New Roman" panose="02020603050405020304" pitchFamily="18" charset="0"/>
                      </a:endParaRPr>
                    </a:p>
                    <a:p>
                      <a:pPr>
                        <a:lnSpc>
                          <a:spcPct val="100000"/>
                        </a:lnSpc>
                        <a:spcAft>
                          <a:spcPts val="0"/>
                        </a:spcAft>
                      </a:pPr>
                      <a:r>
                        <a:rPr lang="en-US" sz="2000" kern="100">
                          <a:solidFill>
                            <a:schemeClr val="tx1"/>
                          </a:solidFill>
                          <a:effectLst/>
                          <a:latin typeface="+mn-ea"/>
                          <a:ea typeface="+mn-ea"/>
                          <a:cs typeface="微軟正黑體" panose="020B0604030504040204" pitchFamily="34" charset="-120"/>
                        </a:rPr>
                        <a:t>3.</a:t>
                      </a:r>
                      <a:r>
                        <a:rPr lang="zh-TW" sz="2000" kern="100">
                          <a:solidFill>
                            <a:schemeClr val="tx1"/>
                          </a:solidFill>
                          <a:effectLst/>
                          <a:latin typeface="+mn-ea"/>
                          <a:ea typeface="+mn-ea"/>
                          <a:cs typeface="微軟正黑體" panose="020B0604030504040204" pitchFamily="34" charset="-120"/>
                        </a:rPr>
                        <a:t>破關同時，也學到正確的財商觀念。</a:t>
                      </a:r>
                      <a:endParaRPr lang="zh-TW" sz="2000" kern="100">
                        <a:solidFill>
                          <a:schemeClr val="tx1"/>
                        </a:solidFill>
                        <a:effectLst/>
                        <a:latin typeface="+mn-ea"/>
                        <a:ea typeface="+mn-ea"/>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solidFill>
                            <a:schemeClr val="tx1"/>
                          </a:solidFill>
                          <a:effectLst/>
                          <a:latin typeface="+mn-ea"/>
                          <a:ea typeface="+mn-ea"/>
                          <a:cs typeface="微軟正黑體" panose="020B0604030504040204" pitchFamily="34" charset="-120"/>
                        </a:rPr>
                        <a:t>高</a:t>
                      </a:r>
                      <a:endParaRPr lang="zh-TW" sz="2000" kern="100" dirty="0">
                        <a:solidFill>
                          <a:schemeClr val="tx1"/>
                        </a:solidFill>
                        <a:effectLst/>
                        <a:latin typeface="+mn-ea"/>
                        <a:ea typeface="+mn-ea"/>
                        <a:cs typeface="Calibri" panose="020F0502020204030204" pitchFamily="34" charset="0"/>
                      </a:endParaRPr>
                    </a:p>
                    <a:p>
                      <a:pPr algn="ctr">
                        <a:lnSpc>
                          <a:spcPct val="100000"/>
                        </a:lnSpc>
                        <a:spcAft>
                          <a:spcPts val="0"/>
                        </a:spcAft>
                      </a:pPr>
                      <a:r>
                        <a:rPr lang="zh-TW" sz="2000" kern="100" dirty="0">
                          <a:solidFill>
                            <a:schemeClr val="tx1"/>
                          </a:solidFill>
                          <a:effectLst/>
                          <a:latin typeface="+mn-ea"/>
                          <a:ea typeface="+mn-ea"/>
                          <a:cs typeface="微軟正黑體" panose="020B0604030504040204" pitchFamily="34" charset="-120"/>
                        </a:rPr>
                        <a:t>中</a:t>
                      </a:r>
                      <a:endParaRPr lang="zh-TW" sz="2000" kern="100" dirty="0">
                        <a:solidFill>
                          <a:schemeClr val="tx1"/>
                        </a:solidFill>
                        <a:effectLst/>
                        <a:latin typeface="+mn-ea"/>
                        <a:ea typeface="+mn-ea"/>
                        <a:cs typeface="Calibri" panose="020F0502020204030204" pitchFamily="34" charset="0"/>
                      </a:endParaRPr>
                    </a:p>
                  </a:txBody>
                  <a:tcPr marL="12700" marR="12700" marT="12700" marB="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4371710"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家庭資源的使用</a:t>
            </a:r>
          </a:p>
        </p:txBody>
      </p:sp>
    </p:spTree>
    <p:extLst>
      <p:ext uri="{BB962C8B-B14F-4D97-AF65-F5344CB8AC3E}">
        <p14:creationId xmlns:p14="http://schemas.microsoft.com/office/powerpoint/2010/main" val="1958953839"/>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9841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全</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球</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消</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費</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教</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育</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發</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展</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趨</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勢</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影片</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ＭＡＮ</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人類為滿足自己的各種目的，恣意破壞地球環境與生態系統，包括殺死各種動物、濫墾樹木、毒害環境。最後，人類成爲了一片廢墟中的國王。</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透過課堂觀賞，引導學生思考：這個影片帶給我們的感覺？觀察我們日常生活的行為與影片中的人有相近的行為嗎？有可能如何調整？</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algn="ctr">
                        <a:lnSpc>
                          <a:spcPct val="100000"/>
                        </a:lnSpc>
                        <a:spcAft>
                          <a:spcPts val="0"/>
                        </a:spcAft>
                      </a:pPr>
                      <a:r>
                        <a:rPr lang="zh-TW" sz="2000" kern="100" dirty="0">
                          <a:effectLst/>
                          <a:latin typeface="標楷體" panose="03000509000000000000" pitchFamily="65" charset="-120"/>
                          <a:ea typeface="標楷體" panose="03000509000000000000" pitchFamily="65" charset="-120"/>
                          <a:cs typeface="微軟正黑體" panose="020B0604030504040204" pitchFamily="34" charset="-120"/>
                        </a:rPr>
                        <a:t>高中</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192447"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家庭消費與社會環境</a:t>
            </a:r>
          </a:p>
        </p:txBody>
      </p:sp>
    </p:spTree>
    <p:extLst>
      <p:ext uri="{BB962C8B-B14F-4D97-AF65-F5344CB8AC3E}">
        <p14:creationId xmlns:p14="http://schemas.microsoft.com/office/powerpoint/2010/main" val="4192492850"/>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9841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全</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球</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消</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費</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教</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育</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發</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展</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趨</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勢</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影片</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不願面對的真相</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以紀錄片的形式，收錄報導人類為滿足各種需求而對環境生態與人類健康造成的危害問題。</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引導學生思考自己是否出現與影片中類似的行為或是發現？可如何改善？並引導學生與家人一起觀看影片及討論分享。</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algn="ctr">
                        <a:lnSpc>
                          <a:spcPct val="100000"/>
                        </a:lnSpc>
                        <a:spcAft>
                          <a:spcPts val="0"/>
                        </a:spcAft>
                      </a:pPr>
                      <a:r>
                        <a:rPr lang="zh-TW" sz="2000" kern="100" dirty="0">
                          <a:effectLst/>
                          <a:latin typeface="標楷體" panose="03000509000000000000" pitchFamily="65" charset="-120"/>
                          <a:ea typeface="標楷體" panose="03000509000000000000" pitchFamily="65" charset="-120"/>
                          <a:cs typeface="微軟正黑體" panose="020B0604030504040204" pitchFamily="34" charset="-120"/>
                        </a:rPr>
                        <a:t>高中</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192447"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家庭消費與社會環境</a:t>
            </a:r>
          </a:p>
        </p:txBody>
      </p:sp>
    </p:spTree>
    <p:extLst>
      <p:ext uri="{BB962C8B-B14F-4D97-AF65-F5344CB8AC3E}">
        <p14:creationId xmlns:p14="http://schemas.microsoft.com/office/powerpoint/2010/main" val="71853780"/>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消</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費</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教</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育</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影片</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Times New Roman" panose="02020603050405020304" pitchFamily="18" charset="0"/>
                        </a:rPr>
                        <a:t>美味的代價（</a:t>
                      </a:r>
                      <a:r>
                        <a:rPr lang="en-US" sz="2000" kern="100" dirty="0">
                          <a:effectLst/>
                          <a:latin typeface="+mn-ea"/>
                          <a:ea typeface="+mn-ea"/>
                          <a:cs typeface="Times New Roman" panose="02020603050405020304" pitchFamily="18" charset="0"/>
                        </a:rPr>
                        <a:t>Food, INC.</a:t>
                      </a:r>
                      <a:r>
                        <a:rPr lang="zh-TW" sz="2000" kern="100" dirty="0">
                          <a:effectLst/>
                          <a:latin typeface="+mn-ea"/>
                          <a:ea typeface="+mn-ea"/>
                          <a:cs typeface="Times New Roman" panose="02020603050405020304" pitchFamily="18" charset="0"/>
                        </a:rPr>
                        <a:t>）</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mn-ea"/>
                          <a:ea typeface="+mn-ea"/>
                          <a:cs typeface="Times New Roman" panose="02020603050405020304" pitchFamily="18" charset="0"/>
                        </a:rPr>
                        <a:t>美國食品工業的紀錄片，探討許多食物來源與食品加工的問題。</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effectLst/>
                          <a:latin typeface="+mn-ea"/>
                          <a:ea typeface="+mn-ea"/>
                          <a:cs typeface="Times New Roman" panose="02020603050405020304" pitchFamily="18" charset="0"/>
                        </a:rPr>
                        <a:t>引導學生思考如何了解自己的食品來源與消費的問題？並可引導學生與家人一起觀看影片及討論分享。</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algn="ctr">
                        <a:lnSpc>
                          <a:spcPct val="100000"/>
                        </a:lnSpc>
                        <a:spcAft>
                          <a:spcPts val="0"/>
                        </a:spcAft>
                      </a:pPr>
                      <a:r>
                        <a:rPr lang="zh-TW" sz="2000" kern="100" dirty="0">
                          <a:effectLst/>
                          <a:latin typeface="+mn-ea"/>
                          <a:ea typeface="+mn-ea"/>
                          <a:cs typeface="微軟正黑體" panose="020B0604030504040204" pitchFamily="34" charset="-120"/>
                        </a:rPr>
                        <a:t>高中</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192447"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家庭消費與社會環境</a:t>
            </a:r>
          </a:p>
        </p:txBody>
      </p:sp>
    </p:spTree>
    <p:extLst>
      <p:ext uri="{BB962C8B-B14F-4D97-AF65-F5344CB8AC3E}">
        <p14:creationId xmlns:p14="http://schemas.microsoft.com/office/powerpoint/2010/main" val="2523110188"/>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消</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費</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教</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育</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影片</a:t>
                      </a:r>
                      <a:endParaRPr lang="zh-TW" sz="2000" kern="100" dirty="0">
                        <a:solidFill>
                          <a:schemeClr val="tx1"/>
                        </a:solidFill>
                        <a:effectLst/>
                        <a:latin typeface="+mn-ea"/>
                        <a:ea typeface="+mn-ea"/>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環保反思快時尚，提倡永續時尚新思維</a:t>
                      </a: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以服裝消費的過度消費問題，一併提到對環境污染的</a:t>
                      </a:r>
                      <a:r>
                        <a:rPr lang="zh-TW" sz="2000" kern="100">
                          <a:effectLst/>
                          <a:latin typeface="標楷體" panose="03000509000000000000" pitchFamily="65" charset="-120"/>
                          <a:ea typeface="標楷體" panose="03000509000000000000" pitchFamily="65" charset="-120"/>
                          <a:cs typeface="微軟正黑體" panose="020B0604030504040204" pitchFamily="34" charset="-120"/>
                        </a:rPr>
                        <a:t>議題。</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透過課堂觀賞引導學生思考自己平常的購衣習慣有哪些不符合永續消費的精神？可能如何改善？</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algn="ctr">
                        <a:lnSpc>
                          <a:spcPct val="100000"/>
                        </a:lnSpc>
                        <a:spcAft>
                          <a:spcPts val="0"/>
                        </a:spcAft>
                      </a:pPr>
                      <a:r>
                        <a:rPr lang="zh-TW" sz="2000" kern="100" dirty="0">
                          <a:effectLst/>
                          <a:latin typeface="標楷體" panose="03000509000000000000" pitchFamily="65" charset="-120"/>
                          <a:ea typeface="標楷體" panose="03000509000000000000" pitchFamily="65" charset="-120"/>
                          <a:cs typeface="微軟正黑體" panose="020B0604030504040204" pitchFamily="34" charset="-120"/>
                        </a:rPr>
                        <a:t>高中</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192447"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家庭消費與社會環境</a:t>
            </a:r>
          </a:p>
        </p:txBody>
      </p:sp>
    </p:spTree>
    <p:extLst>
      <p:ext uri="{BB962C8B-B14F-4D97-AF65-F5344CB8AC3E}">
        <p14:creationId xmlns:p14="http://schemas.microsoft.com/office/powerpoint/2010/main" val="3082787467"/>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txBox="1">
            <a:spLocks/>
          </p:cNvSpPr>
          <p:nvPr/>
        </p:nvSpPr>
        <p:spPr bwMode="auto">
          <a:xfrm>
            <a:off x="-102822" y="-31998"/>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lgn="ctr">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五、高級</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中等以下</a:t>
            </a: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學校及幼兒園家庭教育教師手冊</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pic>
        <p:nvPicPr>
          <p:cNvPr id="2" name="圖片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603002"/>
            <a:ext cx="9251948" cy="6254998"/>
          </a:xfrm>
          <a:prstGeom prst="rect">
            <a:avLst/>
          </a:prstGeom>
        </p:spPr>
      </p:pic>
    </p:spTree>
    <p:extLst>
      <p:ext uri="{BB962C8B-B14F-4D97-AF65-F5344CB8AC3E}">
        <p14:creationId xmlns:p14="http://schemas.microsoft.com/office/powerpoint/2010/main" val="2690817639"/>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44159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個</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人</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作</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息</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與</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家</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庭</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生</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活</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安</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排</a:t>
                      </a:r>
                      <a:endParaRPr lang="zh-TW" sz="2000" kern="10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影</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片</a:t>
                      </a:r>
                      <a:endParaRPr lang="zh-TW" sz="2000" kern="10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小學堂</a:t>
                      </a:r>
                      <a:r>
                        <a:rPr lang="en-US" sz="2000" kern="100" dirty="0">
                          <a:solidFill>
                            <a:schemeClr val="tx1"/>
                          </a:solidFill>
                          <a:effectLst/>
                          <a:latin typeface="+mj-ea"/>
                          <a:ea typeface="+mj-ea"/>
                          <a:cs typeface="微軟正黑體" panose="020B0604030504040204" pitchFamily="34" charset="-120"/>
                        </a:rPr>
                        <a:t>-</a:t>
                      </a:r>
                      <a:r>
                        <a:rPr lang="zh-TW" sz="2000" kern="100" dirty="0">
                          <a:solidFill>
                            <a:schemeClr val="tx1"/>
                          </a:solidFill>
                          <a:effectLst/>
                          <a:latin typeface="+mj-ea"/>
                          <a:ea typeface="+mj-ea"/>
                          <a:cs typeface="微軟正黑體" panose="020B0604030504040204" pitchFamily="34" charset="-120"/>
                        </a:rPr>
                        <a:t>與家人相處（南一，</a:t>
                      </a:r>
                      <a:r>
                        <a:rPr lang="en-US" sz="2000" kern="100" dirty="0">
                          <a:solidFill>
                            <a:schemeClr val="tx1"/>
                          </a:solidFill>
                          <a:effectLst/>
                          <a:latin typeface="+mj-ea"/>
                          <a:ea typeface="+mj-ea"/>
                          <a:cs typeface="微軟正黑體" panose="020B0604030504040204" pitchFamily="34" charset="-120"/>
                        </a:rPr>
                        <a:t>2019</a:t>
                      </a:r>
                      <a:r>
                        <a:rPr lang="zh-TW" sz="2000" kern="100" dirty="0">
                          <a:solidFill>
                            <a:schemeClr val="tx1"/>
                          </a:solidFill>
                          <a:effectLst/>
                          <a:latin typeface="+mj-ea"/>
                          <a:ea typeface="+mj-ea"/>
                          <a:cs typeface="微軟正黑體" panose="020B0604030504040204" pitchFamily="34" charset="-120"/>
                        </a:rPr>
                        <a:t>）</a:t>
                      </a:r>
                      <a:endParaRPr lang="zh-TW" sz="2000" kern="100" dirty="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solidFill>
                            <a:schemeClr val="tx1"/>
                          </a:solidFill>
                          <a:effectLst/>
                          <a:latin typeface="+mj-ea"/>
                          <a:ea typeface="+mj-ea"/>
                          <a:cs typeface="微軟正黑體" panose="020B0604030504040204" pitchFamily="34" charset="-120"/>
                        </a:rPr>
                        <a:t>（</a:t>
                      </a:r>
                      <a:r>
                        <a:rPr lang="en-US" sz="2000" kern="100">
                          <a:solidFill>
                            <a:schemeClr val="tx1"/>
                          </a:solidFill>
                          <a:effectLst/>
                          <a:latin typeface="+mj-ea"/>
                          <a:ea typeface="+mj-ea"/>
                          <a:cs typeface="微軟正黑體" panose="020B0604030504040204" pitchFamily="34" charset="-120"/>
                        </a:rPr>
                        <a:t>2</a:t>
                      </a:r>
                      <a:r>
                        <a:rPr lang="zh-TW" sz="2000" kern="100">
                          <a:solidFill>
                            <a:schemeClr val="tx1"/>
                          </a:solidFill>
                          <a:effectLst/>
                          <a:latin typeface="+mj-ea"/>
                          <a:ea typeface="+mj-ea"/>
                          <a:cs typeface="微軟正黑體" panose="020B0604030504040204" pitchFamily="34" charset="-120"/>
                        </a:rPr>
                        <a:t>分</a:t>
                      </a:r>
                      <a:r>
                        <a:rPr lang="en-US" sz="2000" kern="100">
                          <a:solidFill>
                            <a:schemeClr val="tx1"/>
                          </a:solidFill>
                          <a:effectLst/>
                          <a:latin typeface="+mj-ea"/>
                          <a:ea typeface="+mj-ea"/>
                          <a:cs typeface="微軟正黑體" panose="020B0604030504040204" pitchFamily="34" charset="-120"/>
                        </a:rPr>
                        <a:t>12</a:t>
                      </a:r>
                      <a:r>
                        <a:rPr lang="zh-TW" sz="2000" kern="100">
                          <a:solidFill>
                            <a:schemeClr val="tx1"/>
                          </a:solidFill>
                          <a:effectLst/>
                          <a:latin typeface="+mj-ea"/>
                          <a:ea typeface="+mj-ea"/>
                          <a:cs typeface="微軟正黑體" panose="020B0604030504040204" pitchFamily="34" charset="-120"/>
                        </a:rPr>
                        <a:t>秒）</a:t>
                      </a:r>
                      <a:endParaRPr lang="zh-TW" sz="2000" kern="100">
                        <a:solidFill>
                          <a:schemeClr val="tx1"/>
                        </a:solidFill>
                        <a:effectLst/>
                        <a:latin typeface="+mj-ea"/>
                        <a:ea typeface="+mj-ea"/>
                        <a:cs typeface="Calibri" panose="020F0502020204030204" pitchFamily="34" charset="0"/>
                      </a:endParaRPr>
                    </a:p>
                    <a:p>
                      <a:pPr algn="just">
                        <a:lnSpc>
                          <a:spcPct val="100000"/>
                        </a:lnSpc>
                        <a:spcAft>
                          <a:spcPts val="0"/>
                        </a:spcAft>
                      </a:pPr>
                      <a:r>
                        <a:rPr lang="zh-TW" sz="2000" kern="100">
                          <a:solidFill>
                            <a:schemeClr val="tx1"/>
                          </a:solidFill>
                          <a:effectLst/>
                          <a:latin typeface="+mj-ea"/>
                          <a:ea typeface="+mj-ea"/>
                          <a:cs typeface="微軟正黑體" panose="020B0604030504040204" pitchFamily="34" charset="-120"/>
                        </a:rPr>
                        <a:t>影片中敘述如何與家人和諧相處、個人在家庭中的責任，並且尊重家人的權利。</a:t>
                      </a:r>
                      <a:endParaRPr lang="zh-TW" sz="2000" kern="100">
                        <a:solidFill>
                          <a:schemeClr val="tx1"/>
                        </a:solidFill>
                        <a:effectLst/>
                        <a:latin typeface="+mj-ea"/>
                        <a:ea typeface="+mj-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solidFill>
                            <a:schemeClr val="tx1"/>
                          </a:solidFill>
                          <a:effectLst/>
                          <a:latin typeface="+mj-ea"/>
                          <a:ea typeface="+mj-ea"/>
                          <a:cs typeface="Times New Roman" panose="02020603050405020304" pitchFamily="18" charset="0"/>
                        </a:rPr>
                        <a:t>影片欣賞後，進行心得分享與問題討論。</a:t>
                      </a:r>
                    </a:p>
                    <a:p>
                      <a:pPr algn="just">
                        <a:lnSpc>
                          <a:spcPct val="100000"/>
                        </a:lnSpc>
                        <a:spcAft>
                          <a:spcPts val="0"/>
                        </a:spcAft>
                      </a:pPr>
                      <a:r>
                        <a:rPr lang="en-US" sz="2000" kern="100">
                          <a:solidFill>
                            <a:schemeClr val="tx1"/>
                          </a:solidFill>
                          <a:effectLst/>
                          <a:latin typeface="+mj-ea"/>
                          <a:ea typeface="+mj-ea"/>
                          <a:cs typeface="Times New Roman" panose="02020603050405020304" pitchFamily="18" charset="0"/>
                        </a:rPr>
                        <a:t> </a:t>
                      </a:r>
                      <a:endParaRPr lang="zh-TW" sz="2000" kern="100">
                        <a:solidFill>
                          <a:schemeClr val="tx1"/>
                        </a:solidFill>
                        <a:effectLst/>
                        <a:latin typeface="+mj-ea"/>
                        <a:ea typeface="+mj-ea"/>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0" dirty="0">
                          <a:solidFill>
                            <a:schemeClr val="tx1"/>
                          </a:solidFill>
                          <a:effectLst/>
                          <a:latin typeface="+mj-ea"/>
                          <a:ea typeface="+mj-ea"/>
                          <a:cs typeface="微軟正黑體" panose="020B0604030504040204" pitchFamily="34" charset="-120"/>
                        </a:rPr>
                        <a:t>國</a:t>
                      </a:r>
                      <a:endParaRPr lang="zh-TW" sz="2000" kern="100" dirty="0">
                        <a:solidFill>
                          <a:schemeClr val="tx1"/>
                        </a:solidFill>
                        <a:effectLst/>
                        <a:latin typeface="+mj-ea"/>
                        <a:ea typeface="+mj-ea"/>
                        <a:cs typeface="Times New Roman" panose="02020603050405020304" pitchFamily="18" charset="0"/>
                      </a:endParaRPr>
                    </a:p>
                    <a:p>
                      <a:pPr algn="ctr">
                        <a:lnSpc>
                          <a:spcPct val="100000"/>
                        </a:lnSpc>
                        <a:spcAft>
                          <a:spcPts val="0"/>
                        </a:spcAft>
                      </a:pPr>
                      <a:r>
                        <a:rPr lang="zh-TW" sz="2000" kern="0" dirty="0">
                          <a:solidFill>
                            <a:schemeClr val="tx1"/>
                          </a:solidFill>
                          <a:effectLst/>
                          <a:latin typeface="+mj-ea"/>
                          <a:ea typeface="+mj-ea"/>
                          <a:cs typeface="微軟正黑體" panose="020B0604030504040204" pitchFamily="34" charset="-120"/>
                        </a:rPr>
                        <a:t>小</a:t>
                      </a:r>
                      <a:endParaRPr lang="zh-TW" sz="2000" kern="100" dirty="0">
                        <a:solidFill>
                          <a:schemeClr val="tx1"/>
                        </a:solidFill>
                        <a:effectLst/>
                        <a:latin typeface="+mj-ea"/>
                        <a:ea typeface="+mj-ea"/>
                        <a:cs typeface="Times New Roman" panose="02020603050405020304" pitchFamily="18" charset="0"/>
                      </a:endParaRPr>
                    </a:p>
                    <a:p>
                      <a:pPr algn="ct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低</a:t>
                      </a:r>
                      <a:endParaRPr lang="zh-TW" sz="2000" kern="100" dirty="0">
                        <a:solidFill>
                          <a:schemeClr val="tx1"/>
                        </a:solidFill>
                        <a:effectLst/>
                        <a:latin typeface="+mj-ea"/>
                        <a:ea typeface="+mj-ea"/>
                        <a:cs typeface="Times New Roman" panose="02020603050405020304" pitchFamily="18" charset="0"/>
                      </a:endParaRPr>
                    </a:p>
                    <a:p>
                      <a:pPr algn="ct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年</a:t>
                      </a:r>
                      <a:endParaRPr lang="zh-TW" sz="2000" kern="100" dirty="0">
                        <a:solidFill>
                          <a:schemeClr val="tx1"/>
                        </a:solidFill>
                        <a:effectLst/>
                        <a:latin typeface="+mj-ea"/>
                        <a:ea typeface="+mj-ea"/>
                        <a:cs typeface="Times New Roman" panose="02020603050405020304" pitchFamily="18" charset="0"/>
                      </a:endParaRPr>
                    </a:p>
                    <a:p>
                      <a:pPr algn="ct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級</a:t>
                      </a:r>
                      <a:endParaRPr lang="zh-TW" sz="2000" kern="100" dirty="0">
                        <a:solidFill>
                          <a:schemeClr val="tx1"/>
                        </a:solidFill>
                        <a:effectLst/>
                        <a:latin typeface="+mj-ea"/>
                        <a:ea typeface="+mj-ea"/>
                        <a:cs typeface="Times New Roman" panose="02020603050405020304" pitchFamily="18" charset="0"/>
                      </a:endParaRPr>
                    </a:p>
                  </a:txBody>
                  <a:tcPr marL="12700" marR="12700" marT="12700" marB="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602816"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家庭作息的安排與協調</a:t>
            </a:r>
          </a:p>
        </p:txBody>
      </p:sp>
    </p:spTree>
    <p:extLst>
      <p:ext uri="{BB962C8B-B14F-4D97-AF65-F5344CB8AC3E}">
        <p14:creationId xmlns:p14="http://schemas.microsoft.com/office/powerpoint/2010/main" val="298795745"/>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良</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好</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習</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慣</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的</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建</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立</a:t>
                      </a:r>
                      <a:endParaRPr lang="zh-TW" altLang="en-US" sz="2000" kern="100" dirty="0">
                        <a:solidFill>
                          <a:schemeClr val="tx1"/>
                        </a:solidFill>
                        <a:effectLst/>
                        <a:latin typeface="+mj-ea"/>
                        <a:ea typeface="+mj-ea"/>
                        <a:cs typeface="微軟正黑體" panose="020B0604030504040204" pitchFamily="34" charset="-12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影</a:t>
                      </a:r>
                      <a:endParaRPr lang="zh-TW" sz="2000" kern="10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p>
                      <a:pPr algn="ctr">
                        <a:lnSpc>
                          <a:spcPct val="100000"/>
                        </a:lnSpc>
                        <a:spcAft>
                          <a:spcPts val="0"/>
                        </a:spcAft>
                      </a:pPr>
                      <a:r>
                        <a:rPr lang="zh-TW" sz="2000" kern="10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片</a:t>
                      </a:r>
                      <a:endParaRPr lang="zh-TW" sz="2000" kern="10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不衛生股長（法鼓山網路電視臺，</a:t>
                      </a:r>
                      <a:r>
                        <a:rPr lang="en-US"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2012</a:t>
                      </a: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a:t>
                      </a:r>
                      <a:r>
                        <a:rPr lang="en-US" sz="2000" kern="10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5</a:t>
                      </a:r>
                      <a:r>
                        <a:rPr lang="zh-TW" sz="2000" kern="10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分</a:t>
                      </a:r>
                      <a:r>
                        <a:rPr lang="en-US" sz="2000" kern="10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33</a:t>
                      </a:r>
                      <a:r>
                        <a:rPr lang="zh-TW" sz="2000" kern="10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秒）</a:t>
                      </a:r>
                      <a:endParaRPr lang="zh-TW" sz="2000" kern="10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p>
                      <a:pPr algn="just">
                        <a:lnSpc>
                          <a:spcPct val="100000"/>
                        </a:lnSpc>
                        <a:spcAft>
                          <a:spcPts val="0"/>
                        </a:spcAft>
                      </a:pPr>
                      <a:r>
                        <a:rPr lang="zh-TW" sz="2000" kern="10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外表是給人的第一印象，養成良好的清潔習慣，不但是自愛，也是尊重別人的表現，更能帶來好人緣。</a:t>
                      </a:r>
                      <a:endParaRPr lang="zh-TW" sz="2000" kern="10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影片欣賞後，進行心得分享與問題討論。</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國</a:t>
                      </a:r>
                      <a:endPar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小</a:t>
                      </a:r>
                      <a:endPar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低</a:t>
                      </a:r>
                      <a:endPar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年</a:t>
                      </a:r>
                      <a:endPar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級</a:t>
                      </a:r>
                      <a:endPar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endParaRPr>
                    </a:p>
                  </a:txBody>
                  <a:tcPr marL="12700" marR="12700" marT="12700" marB="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602816"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家庭作息的安排與協調</a:t>
            </a:r>
          </a:p>
        </p:txBody>
      </p:sp>
    </p:spTree>
    <p:extLst>
      <p:ext uri="{BB962C8B-B14F-4D97-AF65-F5344CB8AC3E}">
        <p14:creationId xmlns:p14="http://schemas.microsoft.com/office/powerpoint/2010/main" val="2038030935"/>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良</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好</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習</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慣</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的</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建</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立</a:t>
                      </a:r>
                      <a:endParaRPr lang="zh-TW" altLang="en-US" sz="2000" kern="100" dirty="0">
                        <a:solidFill>
                          <a:schemeClr val="tx1"/>
                        </a:solidFill>
                        <a:effectLst/>
                        <a:latin typeface="+mj-ea"/>
                        <a:ea typeface="+mj-ea"/>
                        <a:cs typeface="微軟正黑體" panose="020B0604030504040204" pitchFamily="34" charset="-12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書</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籍</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漫畫讀通柯維成功學（天下，</a:t>
                      </a:r>
                      <a:r>
                        <a:rPr lang="en-US"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2013</a:t>
                      </a: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女主角七海被同學討厭，她知道是自己的問題。她透過柯維提出的</a:t>
                      </a:r>
                      <a:r>
                        <a:rPr lang="en-US"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7</a:t>
                      </a: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個習慣逐漸改變自己，幫助自己的人生往好的方向前進。</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閱</a:t>
                      </a:r>
                      <a:r>
                        <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讀書中漫畫的內容，找出印象最深刻的部份，進行分享與討論。</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國</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小</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中</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年</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微軟正黑體" panose="020B0604030504040204" pitchFamily="34" charset="-120"/>
                        </a:rPr>
                        <a:t>級</a:t>
                      </a:r>
                      <a:endParaRPr lang="zh-TW" sz="2000" kern="100" dirty="0">
                        <a:solidFill>
                          <a:schemeClr val="tx1"/>
                        </a:solidFill>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602816"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家庭作息的安排與協調</a:t>
            </a:r>
          </a:p>
        </p:txBody>
      </p:sp>
    </p:spTree>
    <p:extLst>
      <p:ext uri="{BB962C8B-B14F-4D97-AF65-F5344CB8AC3E}">
        <p14:creationId xmlns:p14="http://schemas.microsoft.com/office/powerpoint/2010/main" val="2521905009"/>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良</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好</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習</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慣</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的</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建</a:t>
                      </a:r>
                    </a:p>
                    <a:p>
                      <a:pPr algn="ctr">
                        <a:lnSpc>
                          <a:spcPct val="100000"/>
                        </a:lnSpc>
                        <a:spcAft>
                          <a:spcPts val="0"/>
                        </a:spcAft>
                      </a:pPr>
                      <a:r>
                        <a:rPr lang="zh-TW" altLang="en-US" sz="2000" kern="100" dirty="0" smtClean="0">
                          <a:solidFill>
                            <a:schemeClr val="tx1"/>
                          </a:solidFill>
                          <a:effectLst/>
                          <a:latin typeface="+mj-ea"/>
                          <a:ea typeface="+mj-ea"/>
                          <a:cs typeface="微軟正黑體" panose="020B0604030504040204" pitchFamily="34" charset="-120"/>
                        </a:rPr>
                        <a:t>立</a:t>
                      </a:r>
                      <a:endParaRPr lang="zh-TW" altLang="en-US" sz="2000" kern="100" dirty="0">
                        <a:solidFill>
                          <a:schemeClr val="tx1"/>
                        </a:solidFill>
                        <a:effectLst/>
                        <a:latin typeface="+mj-ea"/>
                        <a:ea typeface="+mj-ea"/>
                        <a:cs typeface="微軟正黑體" panose="020B0604030504040204" pitchFamily="34" charset="-12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書</a:t>
                      </a:r>
                      <a:endParaRPr lang="zh-TW" sz="2000" kern="10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a:solidFill>
                            <a:schemeClr val="tx1"/>
                          </a:solidFill>
                          <a:effectLst/>
                          <a:latin typeface="+mj-ea"/>
                          <a:ea typeface="+mj-ea"/>
                          <a:cs typeface="微軟正黑體" panose="020B0604030504040204" pitchFamily="34" charset="-120"/>
                        </a:rPr>
                        <a:t>籍</a:t>
                      </a:r>
                      <a:endParaRPr lang="zh-TW" sz="2000" kern="10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原子習慣</a:t>
                      </a:r>
                      <a:r>
                        <a:rPr lang="en-US" sz="2000" kern="100" dirty="0">
                          <a:solidFill>
                            <a:schemeClr val="tx1"/>
                          </a:solidFill>
                          <a:effectLst/>
                          <a:latin typeface="+mj-ea"/>
                          <a:ea typeface="+mj-ea"/>
                          <a:cs typeface="微軟正黑體" panose="020B0604030504040204" pitchFamily="34" charset="-120"/>
                        </a:rPr>
                        <a:t>Atomic Habits</a:t>
                      </a:r>
                      <a:r>
                        <a:rPr lang="zh-TW" sz="2000" kern="100" dirty="0">
                          <a:solidFill>
                            <a:schemeClr val="tx1"/>
                          </a:solidFill>
                          <a:effectLst/>
                          <a:latin typeface="+mj-ea"/>
                          <a:ea typeface="+mj-ea"/>
                          <a:cs typeface="微軟正黑體" panose="020B0604030504040204" pitchFamily="34" charset="-120"/>
                        </a:rPr>
                        <a:t>（方智，</a:t>
                      </a:r>
                      <a:r>
                        <a:rPr lang="en-US" sz="2000" kern="100" dirty="0">
                          <a:solidFill>
                            <a:schemeClr val="tx1"/>
                          </a:solidFill>
                          <a:effectLst/>
                          <a:latin typeface="+mj-ea"/>
                          <a:ea typeface="+mj-ea"/>
                          <a:cs typeface="微軟正黑體" panose="020B0604030504040204" pitchFamily="34" charset="-120"/>
                        </a:rPr>
                        <a:t>2019</a:t>
                      </a:r>
                      <a:r>
                        <a:rPr lang="zh-TW" sz="2000" kern="100" dirty="0">
                          <a:solidFill>
                            <a:schemeClr val="tx1"/>
                          </a:solidFill>
                          <a:effectLst/>
                          <a:latin typeface="+mj-ea"/>
                          <a:ea typeface="+mj-ea"/>
                          <a:cs typeface="微軟正黑體" panose="020B0604030504040204" pitchFamily="34" charset="-120"/>
                        </a:rPr>
                        <a:t>）</a:t>
                      </a:r>
                      <a:endParaRPr lang="zh-TW" sz="2000" kern="100" dirty="0">
                        <a:solidFill>
                          <a:schemeClr val="tx1"/>
                        </a:solidFill>
                        <a:effectLst/>
                        <a:latin typeface="+mj-ea"/>
                        <a:ea typeface="+mj-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a:solidFill>
                            <a:schemeClr val="tx1"/>
                          </a:solidFill>
                          <a:effectLst/>
                          <a:latin typeface="+mj-ea"/>
                          <a:ea typeface="+mj-ea"/>
                          <a:cs typeface="微軟正黑體" panose="020B0604030504040204" pitchFamily="34" charset="-120"/>
                        </a:rPr>
                        <a:t>作者結合生物學、心理學、神經科學及親身實踐經驗，提出</a:t>
                      </a:r>
                      <a:r>
                        <a:rPr lang="zh-TW" sz="2000" kern="100" spc="-20">
                          <a:solidFill>
                            <a:schemeClr val="tx1"/>
                          </a:solidFill>
                          <a:effectLst/>
                          <a:latin typeface="+mj-ea"/>
                          <a:ea typeface="+mj-ea"/>
                          <a:cs typeface="微軟正黑體" panose="020B0604030504040204" pitchFamily="34" charset="-120"/>
                        </a:rPr>
                        <a:t>「行為改變四法則」，透過微小改變的累積，</a:t>
                      </a:r>
                      <a:r>
                        <a:rPr lang="zh-TW" sz="2000" kern="100">
                          <a:solidFill>
                            <a:schemeClr val="tx1"/>
                          </a:solidFill>
                          <a:effectLst/>
                          <a:latin typeface="+mj-ea"/>
                          <a:ea typeface="+mj-ea"/>
                          <a:cs typeface="微軟正黑體" panose="020B0604030504040204" pitchFamily="34" charset="-120"/>
                        </a:rPr>
                        <a:t>建立好習慣、改變壞習慣。</a:t>
                      </a:r>
                      <a:endParaRPr lang="zh-TW" sz="2000" kern="100">
                        <a:solidFill>
                          <a:schemeClr val="tx1"/>
                        </a:solidFill>
                        <a:effectLst/>
                        <a:latin typeface="+mj-ea"/>
                        <a:ea typeface="+mj-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gn="just">
                        <a:lnSpc>
                          <a:spcPct val="100000"/>
                        </a:lnSpc>
                        <a:spcAft>
                          <a:spcPts val="0"/>
                        </a:spcAft>
                      </a:pPr>
                      <a:r>
                        <a:rPr lang="zh-TW" sz="2000" kern="100">
                          <a:solidFill>
                            <a:schemeClr val="tx1"/>
                          </a:solidFill>
                          <a:effectLst/>
                          <a:latin typeface="+mj-ea"/>
                          <a:ea typeface="+mj-ea"/>
                          <a:cs typeface="Times New Roman" panose="02020603050405020304" pitchFamily="18" charset="0"/>
                        </a:rPr>
                        <a:t>分組閱讀後，進行心得分享與問題討論。</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國</a:t>
                      </a:r>
                      <a:endParaRPr lang="zh-TW" sz="2000" kern="100" dirty="0">
                        <a:solidFill>
                          <a:schemeClr val="tx1"/>
                        </a:solidFill>
                        <a:effectLst/>
                        <a:latin typeface="+mj-ea"/>
                        <a:ea typeface="+mj-ea"/>
                        <a:cs typeface="Calibri" panose="020F0502020204030204" pitchFamily="34" charset="0"/>
                      </a:endParaRPr>
                    </a:p>
                    <a:p>
                      <a:pPr algn="ctr">
                        <a:lnSpc>
                          <a:spcPct val="100000"/>
                        </a:lnSpc>
                        <a:spcAft>
                          <a:spcPts val="0"/>
                        </a:spcAft>
                      </a:pPr>
                      <a:r>
                        <a:rPr lang="zh-TW" sz="2000" kern="100" dirty="0">
                          <a:solidFill>
                            <a:schemeClr val="tx1"/>
                          </a:solidFill>
                          <a:effectLst/>
                          <a:latin typeface="+mj-ea"/>
                          <a:ea typeface="+mj-ea"/>
                          <a:cs typeface="微軟正黑體" panose="020B0604030504040204" pitchFamily="34" charset="-120"/>
                        </a:rPr>
                        <a:t>中</a:t>
                      </a:r>
                      <a:endParaRPr lang="zh-TW" sz="2000" kern="100" dirty="0">
                        <a:solidFill>
                          <a:schemeClr val="tx1"/>
                        </a:solidFill>
                        <a:effectLst/>
                        <a:latin typeface="+mj-ea"/>
                        <a:ea typeface="+mj-ea"/>
                        <a:cs typeface="Calibri" panose="020F0502020204030204" pitchFamily="34" charset="0"/>
                      </a:endParaRPr>
                    </a:p>
                  </a:txBody>
                  <a:tcPr marL="12700" marR="12700" marT="12700" marB="127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5602816"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PART1</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家庭作息的安排與協調</a:t>
            </a:r>
          </a:p>
        </p:txBody>
      </p:sp>
    </p:spTree>
    <p:extLst>
      <p:ext uri="{BB962C8B-B14F-4D97-AF65-F5344CB8AC3E}">
        <p14:creationId xmlns:p14="http://schemas.microsoft.com/office/powerpoint/2010/main" val="51847803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83568" y="260648"/>
            <a:ext cx="8136904" cy="1426031"/>
          </a:xfrm>
          <a:prstGeom prst="rect">
            <a:avLst/>
          </a:prstGeom>
        </p:spPr>
        <p:txBody>
          <a:bodyPr wrap="square">
            <a:spAutoFit/>
          </a:bodyPr>
          <a:lstStyle/>
          <a:p>
            <a:pPr marL="1430338" indent="-1430338" algn="ctr">
              <a:lnSpc>
                <a:spcPts val="5200"/>
              </a:lnSpc>
            </a:pPr>
            <a:r>
              <a:rPr lang="zh-TW" altLang="en-US" sz="3200" dirty="0" smtClean="0">
                <a:latin typeface="+mn-ea"/>
                <a:ea typeface="+mn-ea"/>
              </a:rPr>
              <a:t>主題軸一：家庭的組成、發展與變化</a:t>
            </a:r>
            <a:endParaRPr lang="en-US" altLang="zh-TW" sz="3200" dirty="0" smtClean="0">
              <a:latin typeface="+mn-ea"/>
              <a:ea typeface="+mn-ea"/>
            </a:endParaRPr>
          </a:p>
          <a:p>
            <a:pPr marL="1430338" indent="-1430338" algn="ctr">
              <a:lnSpc>
                <a:spcPts val="5200"/>
              </a:lnSpc>
            </a:pPr>
            <a:r>
              <a:rPr lang="en-US" altLang="zh-TW" sz="3200" dirty="0" smtClean="0">
                <a:solidFill>
                  <a:srgbClr val="7030A0"/>
                </a:solidFill>
                <a:latin typeface="+mn-ea"/>
                <a:ea typeface="+mn-ea"/>
              </a:rPr>
              <a:t>“</a:t>
            </a:r>
            <a:r>
              <a:rPr lang="zh-TW" altLang="en-US" sz="3200" dirty="0" smtClean="0">
                <a:solidFill>
                  <a:srgbClr val="7030A0"/>
                </a:solidFill>
                <a:latin typeface="+mn-ea"/>
                <a:ea typeface="+mn-ea"/>
              </a:rPr>
              <a:t>不一樣</a:t>
            </a:r>
            <a:r>
              <a:rPr lang="zh-TW" altLang="en-US" sz="3200" dirty="0">
                <a:solidFill>
                  <a:srgbClr val="7030A0"/>
                </a:solidFill>
                <a:latin typeface="+mn-ea"/>
                <a:ea typeface="+mn-ea"/>
              </a:rPr>
              <a:t>的家庭，一樣的</a:t>
            </a:r>
            <a:r>
              <a:rPr lang="zh-TW" altLang="en-US" sz="3200" dirty="0" smtClean="0">
                <a:solidFill>
                  <a:srgbClr val="7030A0"/>
                </a:solidFill>
                <a:latin typeface="+mn-ea"/>
                <a:ea typeface="+mn-ea"/>
              </a:rPr>
              <a:t>幸福</a:t>
            </a:r>
            <a:r>
              <a:rPr lang="en-US" altLang="zh-TW" sz="3200" dirty="0" smtClean="0">
                <a:solidFill>
                  <a:srgbClr val="7030A0"/>
                </a:solidFill>
                <a:latin typeface="+mn-ea"/>
                <a:ea typeface="+mn-ea"/>
              </a:rPr>
              <a:t>”</a:t>
            </a:r>
            <a:endParaRPr lang="zh-TW" altLang="en-US" sz="3200" dirty="0">
              <a:solidFill>
                <a:srgbClr val="7030A0"/>
              </a:solidFill>
              <a:latin typeface="+mn-ea"/>
              <a:ea typeface="+mn-ea"/>
            </a:endParaRPr>
          </a:p>
        </p:txBody>
      </p:sp>
      <p:graphicFrame>
        <p:nvGraphicFramePr>
          <p:cNvPr id="4" name="表格 3"/>
          <p:cNvGraphicFramePr>
            <a:graphicFrameLocks noGrp="1"/>
          </p:cNvGraphicFramePr>
          <p:nvPr>
            <p:extLst/>
          </p:nvPr>
        </p:nvGraphicFramePr>
        <p:xfrm>
          <a:off x="467544" y="1686679"/>
          <a:ext cx="8568953" cy="4191721"/>
        </p:xfrm>
        <a:graphic>
          <a:graphicData uri="http://schemas.openxmlformats.org/drawingml/2006/table">
            <a:tbl>
              <a:tblPr firstRow="1" firstCol="1" bandRow="1">
                <a:tableStyleId>{5C22544A-7EE6-4342-B048-85BDC9FD1C3A}</a:tableStyleId>
              </a:tblPr>
              <a:tblGrid>
                <a:gridCol w="2736304">
                  <a:extLst>
                    <a:ext uri="{9D8B030D-6E8A-4147-A177-3AD203B41FA5}">
                      <a16:colId xmlns:a16="http://schemas.microsoft.com/office/drawing/2014/main" val="101405798"/>
                    </a:ext>
                  </a:extLst>
                </a:gridCol>
                <a:gridCol w="2880320">
                  <a:extLst>
                    <a:ext uri="{9D8B030D-6E8A-4147-A177-3AD203B41FA5}">
                      <a16:colId xmlns:a16="http://schemas.microsoft.com/office/drawing/2014/main" val="1781051072"/>
                    </a:ext>
                  </a:extLst>
                </a:gridCol>
                <a:gridCol w="2952329">
                  <a:extLst>
                    <a:ext uri="{9D8B030D-6E8A-4147-A177-3AD203B41FA5}">
                      <a16:colId xmlns:a16="http://schemas.microsoft.com/office/drawing/2014/main" val="3550177417"/>
                    </a:ext>
                  </a:extLst>
                </a:gridCol>
              </a:tblGrid>
              <a:tr h="648072">
                <a:tc rowSpan="2">
                  <a:txBody>
                    <a:bodyPr/>
                    <a:lstStyle/>
                    <a:p>
                      <a:pPr algn="ctr">
                        <a:lnSpc>
                          <a:spcPts val="2400"/>
                        </a:lnSpc>
                        <a:spcAft>
                          <a:spcPts val="0"/>
                        </a:spcAft>
                      </a:pPr>
                      <a:r>
                        <a:rPr lang="zh-TW" sz="2400" b="0" kern="100" dirty="0">
                          <a:solidFill>
                            <a:schemeClr val="tx1"/>
                          </a:solidFill>
                          <a:effectLst/>
                          <a:latin typeface="Times New Roman" panose="02020603050405020304" pitchFamily="18" charset="0"/>
                          <a:cs typeface="Times New Roman" panose="02020603050405020304" pitchFamily="18" charset="0"/>
                        </a:rPr>
                        <a:t>大綱</a:t>
                      </a:r>
                      <a:endParaRPr lang="zh-TW" sz="2400" b="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a:lnSpc>
                          <a:spcPts val="1800"/>
                        </a:lnSpc>
                        <a:spcAft>
                          <a:spcPts val="0"/>
                        </a:spcAft>
                      </a:pPr>
                      <a:endParaRPr lang="en-US" altLang="zh-TW" sz="2400" kern="100" dirty="0" smtClean="0">
                        <a:solidFill>
                          <a:schemeClr val="tx1"/>
                        </a:solidFill>
                        <a:effectLst/>
                        <a:latin typeface="Times New Roman" panose="02020603050405020304" pitchFamily="18" charset="0"/>
                        <a:cs typeface="Times New Roman" panose="02020603050405020304" pitchFamily="18" charset="0"/>
                      </a:endParaRPr>
                    </a:p>
                    <a:p>
                      <a:pPr algn="ctr">
                        <a:lnSpc>
                          <a:spcPts val="1800"/>
                        </a:lnSpc>
                        <a:spcAft>
                          <a:spcPts val="0"/>
                        </a:spcAft>
                      </a:pPr>
                      <a:r>
                        <a:rPr lang="zh-TW" sz="2400" kern="100" dirty="0" smtClean="0">
                          <a:solidFill>
                            <a:schemeClr val="tx1"/>
                          </a:solidFill>
                          <a:effectLst/>
                          <a:latin typeface="Times New Roman" panose="02020603050405020304" pitchFamily="18" charset="0"/>
                          <a:cs typeface="Times New Roman" panose="02020603050405020304" pitchFamily="18" charset="0"/>
                        </a:rPr>
                        <a:t>對應</a:t>
                      </a:r>
                      <a:r>
                        <a:rPr lang="zh-TW" sz="2400" kern="100" dirty="0">
                          <a:solidFill>
                            <a:schemeClr val="tx1"/>
                          </a:solidFill>
                          <a:effectLst/>
                          <a:latin typeface="Times New Roman" panose="02020603050405020304" pitchFamily="18" charset="0"/>
                          <a:cs typeface="Times New Roman" panose="02020603050405020304" pitchFamily="18" charset="0"/>
                        </a:rPr>
                        <a:t>學習重點</a:t>
                      </a:r>
                      <a:endParaRPr lang="zh-TW" sz="240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a:p>
                  </a:txBody>
                  <a:tcPr/>
                </a:tc>
                <a:extLst>
                  <a:ext uri="{0D108BD9-81ED-4DB2-BD59-A6C34878D82A}">
                    <a16:rowId xmlns:a16="http://schemas.microsoft.com/office/drawing/2014/main" val="3264849638"/>
                  </a:ext>
                </a:extLst>
              </a:tr>
              <a:tr h="416790">
                <a:tc vMerge="1">
                  <a:txBody>
                    <a:bodyPr/>
                    <a:lstStyle/>
                    <a:p>
                      <a:endParaRPr lang="zh-TW" altLang="en-US"/>
                    </a:p>
                  </a:txBody>
                  <a:tcPr/>
                </a:tc>
                <a:tc>
                  <a:txBody>
                    <a:bodyPr/>
                    <a:lstStyle/>
                    <a:p>
                      <a:pPr algn="ctr">
                        <a:lnSpc>
                          <a:spcPts val="2400"/>
                        </a:lnSpc>
                        <a:spcAft>
                          <a:spcPts val="0"/>
                        </a:spcAft>
                      </a:pPr>
                      <a:r>
                        <a:rPr lang="zh-TW" sz="2400" kern="100">
                          <a:effectLst/>
                          <a:latin typeface="Times New Roman" panose="02020603050405020304" pitchFamily="18" charset="0"/>
                          <a:cs typeface="Times New Roman" panose="02020603050405020304" pitchFamily="18" charset="0"/>
                        </a:rPr>
                        <a:t>學習表現</a:t>
                      </a:r>
                      <a:endParaRPr lang="zh-TW" sz="24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400"/>
                        </a:lnSpc>
                        <a:spcAft>
                          <a:spcPts val="0"/>
                        </a:spcAft>
                      </a:pPr>
                      <a:r>
                        <a:rPr lang="zh-TW" sz="2400" kern="100">
                          <a:effectLst/>
                          <a:latin typeface="Times New Roman" panose="02020603050405020304" pitchFamily="18" charset="0"/>
                          <a:cs typeface="Times New Roman" panose="02020603050405020304" pitchFamily="18" charset="0"/>
                        </a:rPr>
                        <a:t>學習內容</a:t>
                      </a:r>
                      <a:endParaRPr lang="zh-TW" sz="2400" kern="100">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22150596"/>
                  </a:ext>
                </a:extLst>
              </a:tr>
              <a:tr h="3126859">
                <a:tc>
                  <a:txBody>
                    <a:bodyPr/>
                    <a:lstStyle/>
                    <a:p>
                      <a:pPr marL="895350" indent="-895350">
                        <a:lnSpc>
                          <a:spcPts val="2800"/>
                        </a:lnSpc>
                        <a:spcAft>
                          <a:spcPts val="0"/>
                        </a:spcAft>
                      </a:pPr>
                      <a:r>
                        <a:rPr lang="en-US" altLang="zh-TW" sz="2400" b="0" kern="100" dirty="0" smtClean="0">
                          <a:solidFill>
                            <a:schemeClr val="tx1"/>
                          </a:solidFill>
                          <a:effectLst/>
                          <a:latin typeface="Times New Roman" panose="02020603050405020304" pitchFamily="18" charset="0"/>
                          <a:cs typeface="Times New Roman" panose="02020603050405020304" pitchFamily="18" charset="0"/>
                        </a:rPr>
                        <a:t>PART2</a:t>
                      </a:r>
                      <a:r>
                        <a:rPr lang="zh-TW" altLang="en-US" sz="2400" b="0" kern="100" dirty="0" smtClean="0">
                          <a:solidFill>
                            <a:schemeClr val="tx1"/>
                          </a:solidFill>
                          <a:effectLst/>
                          <a:latin typeface="Times New Roman" panose="02020603050405020304" pitchFamily="18" charset="0"/>
                          <a:cs typeface="Times New Roman" panose="02020603050405020304" pitchFamily="18" charset="0"/>
                        </a:rPr>
                        <a:t>家庭發展與任務</a:t>
                      </a:r>
                    </a:p>
                    <a:p>
                      <a:pPr marL="628650" indent="-628650">
                        <a:lnSpc>
                          <a:spcPts val="2800"/>
                        </a:lnSpc>
                        <a:spcAft>
                          <a:spcPts val="0"/>
                        </a:spcAft>
                      </a:pPr>
                      <a:r>
                        <a:rPr lang="zh-TW" altLang="en-US" sz="2400" b="0" kern="100" dirty="0" smtClean="0">
                          <a:solidFill>
                            <a:schemeClr val="tx1"/>
                          </a:solidFill>
                          <a:effectLst/>
                          <a:latin typeface="Times New Roman" panose="02020603050405020304" pitchFamily="18" charset="0"/>
                          <a:cs typeface="Times New Roman" panose="02020603050405020304" pitchFamily="18" charset="0"/>
                        </a:rPr>
                        <a:t>壹、家庭中成員的發展</a:t>
                      </a:r>
                    </a:p>
                    <a:p>
                      <a:pPr marL="426720" indent="-426720">
                        <a:lnSpc>
                          <a:spcPts val="2800"/>
                        </a:lnSpc>
                        <a:spcAft>
                          <a:spcPts val="0"/>
                        </a:spcAft>
                      </a:pPr>
                      <a:r>
                        <a:rPr lang="zh-TW" altLang="en-US" sz="2400" b="0" kern="100" dirty="0" smtClean="0">
                          <a:solidFill>
                            <a:schemeClr val="tx1"/>
                          </a:solidFill>
                          <a:effectLst/>
                          <a:latin typeface="Times New Roman" panose="02020603050405020304" pitchFamily="18" charset="0"/>
                          <a:cs typeface="Times New Roman" panose="02020603050405020304" pitchFamily="18" charset="0"/>
                        </a:rPr>
                        <a:t>貳、家庭的發展</a:t>
                      </a:r>
                    </a:p>
                    <a:p>
                      <a:pPr marL="426720" indent="-426720">
                        <a:lnSpc>
                          <a:spcPts val="2800"/>
                        </a:lnSpc>
                        <a:spcAft>
                          <a:spcPts val="0"/>
                        </a:spcAft>
                      </a:pPr>
                      <a:r>
                        <a:rPr lang="zh-TW" altLang="en-US" sz="2400" b="0" kern="100" dirty="0" smtClean="0">
                          <a:solidFill>
                            <a:schemeClr val="tx1"/>
                          </a:solidFill>
                          <a:effectLst/>
                          <a:latin typeface="Times New Roman" panose="02020603050405020304" pitchFamily="18" charset="0"/>
                          <a:cs typeface="Times New Roman" panose="02020603050405020304" pitchFamily="18" charset="0"/>
                        </a:rPr>
                        <a:t>參、家庭不同階段</a:t>
                      </a:r>
                      <a:r>
                        <a:rPr lang="en-US" sz="2400" b="0" kern="100" dirty="0">
                          <a:solidFill>
                            <a:schemeClr val="tx1"/>
                          </a:solidFill>
                          <a:effectLst/>
                          <a:latin typeface="Times New Roman" panose="02020603050405020304" pitchFamily="18" charset="0"/>
                          <a:cs typeface="Times New Roman" panose="02020603050405020304" pitchFamily="18" charset="0"/>
                        </a:rPr>
                        <a:t> </a:t>
                      </a:r>
                      <a:endParaRPr lang="zh-TW" sz="2400" b="0" kern="100" dirty="0">
                        <a:solidFill>
                          <a:schemeClr val="tx1"/>
                        </a:solidFill>
                        <a:effectLst/>
                        <a:latin typeface="Times New Roman" panose="02020603050405020304" pitchFamily="18" charset="0"/>
                        <a:ea typeface="新細明體" panose="02020500000000000000" pitchFamily="18" charset="-12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03860" indent="-403860">
                        <a:lnSpc>
                          <a:spcPts val="2800"/>
                        </a:lnSpc>
                        <a:spcAft>
                          <a:spcPts val="0"/>
                        </a:spcAft>
                      </a:pPr>
                      <a:r>
                        <a:rPr lang="en-US" sz="2400" kern="100" dirty="0">
                          <a:effectLst/>
                          <a:latin typeface="Times New Roman" panose="02020603050405020304" pitchFamily="18" charset="0"/>
                          <a:ea typeface="+mn-ea"/>
                          <a:cs typeface="Times New Roman" panose="02020603050405020304" pitchFamily="18" charset="0"/>
                        </a:rPr>
                        <a:t>1-V-3</a:t>
                      </a:r>
                      <a:r>
                        <a:rPr lang="zh-TW" sz="2400" kern="100" dirty="0">
                          <a:effectLst/>
                          <a:latin typeface="Times New Roman" panose="02020603050405020304" pitchFamily="18" charset="0"/>
                          <a:ea typeface="+mn-ea"/>
                          <a:cs typeface="Times New Roman" panose="02020603050405020304" pitchFamily="18" charset="0"/>
                        </a:rPr>
                        <a:t>分析家庭發展歷程中的任務及壓力。</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434340" indent="-434340">
                        <a:lnSpc>
                          <a:spcPts val="2800"/>
                        </a:lnSpc>
                        <a:spcAft>
                          <a:spcPts val="0"/>
                        </a:spcAft>
                      </a:pPr>
                      <a:r>
                        <a:rPr lang="en-US" sz="2400" kern="100" dirty="0">
                          <a:effectLst/>
                          <a:latin typeface="Times New Roman" panose="02020603050405020304" pitchFamily="18" charset="0"/>
                          <a:ea typeface="+mn-ea"/>
                          <a:cs typeface="Times New Roman" panose="02020603050405020304" pitchFamily="18" charset="0"/>
                        </a:rPr>
                        <a:t>A-V-5</a:t>
                      </a:r>
                      <a:r>
                        <a:rPr lang="zh-TW" sz="2400" kern="100" dirty="0">
                          <a:effectLst/>
                          <a:latin typeface="Times New Roman" panose="02020603050405020304" pitchFamily="18" charset="0"/>
                          <a:ea typeface="+mn-ea"/>
                          <a:cs typeface="Times New Roman" panose="02020603050405020304" pitchFamily="18" charset="0"/>
                        </a:rPr>
                        <a:t>家庭各發展階段的任務、挑戰、壓力與危機。</a:t>
                      </a:r>
                    </a:p>
                    <a:p>
                      <a:pPr marL="434340" indent="-434340">
                        <a:lnSpc>
                          <a:spcPts val="2800"/>
                        </a:lnSpc>
                        <a:spcAft>
                          <a:spcPts val="0"/>
                        </a:spcAft>
                      </a:pPr>
                      <a:r>
                        <a:rPr lang="en-US" sz="2400" kern="100" dirty="0">
                          <a:effectLst/>
                          <a:latin typeface="Times New Roman" panose="02020603050405020304" pitchFamily="18" charset="0"/>
                          <a:ea typeface="+mn-ea"/>
                          <a:cs typeface="Times New Roman" panose="02020603050405020304" pitchFamily="18" charset="0"/>
                        </a:rPr>
                        <a:t>A-V-6</a:t>
                      </a:r>
                      <a:r>
                        <a:rPr lang="zh-TW" sz="2400" kern="100" dirty="0">
                          <a:effectLst/>
                          <a:latin typeface="Times New Roman" panose="02020603050405020304" pitchFamily="18" charset="0"/>
                          <a:ea typeface="+mn-ea"/>
                          <a:cs typeface="Times New Roman" panose="02020603050405020304" pitchFamily="18" charset="0"/>
                        </a:rPr>
                        <a:t>家庭各發展階段的資源需求。</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58133861"/>
                  </a:ext>
                </a:extLst>
              </a:tr>
            </a:tbl>
          </a:graphicData>
        </a:graphic>
      </p:graphicFrame>
    </p:spTree>
    <p:extLst>
      <p:ext uri="{BB962C8B-B14F-4D97-AF65-F5344CB8AC3E}">
        <p14:creationId xmlns:p14="http://schemas.microsoft.com/office/powerpoint/2010/main" val="429470632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679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務</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工</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作</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與</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個</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人</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成</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長</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mn-ea"/>
                          <a:ea typeface="+mn-ea"/>
                          <a:cs typeface="Times New Roman" panose="02020603050405020304" pitchFamily="18" charset="0"/>
                        </a:rPr>
                        <a:t>書籍</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zh-TW" sz="2000" kern="100" dirty="0">
                          <a:effectLst/>
                          <a:latin typeface="+mn-ea"/>
                          <a:ea typeface="+mn-ea"/>
                          <a:cs typeface="Times New Roman" panose="02020603050405020304" pitchFamily="18" charset="0"/>
                        </a:rPr>
                        <a:t>看漫畫輕鬆學：整理收納（遠見天下，</a:t>
                      </a:r>
                      <a:r>
                        <a:rPr lang="en-US" sz="2000" kern="100" dirty="0">
                          <a:effectLst/>
                          <a:latin typeface="+mn-ea"/>
                          <a:ea typeface="+mn-ea"/>
                          <a:cs typeface="Times New Roman" panose="02020603050405020304" pitchFamily="18" charset="0"/>
                        </a:rPr>
                        <a:t>2019</a:t>
                      </a:r>
                      <a:r>
                        <a:rPr lang="zh-TW" sz="2000" kern="100" dirty="0">
                          <a:effectLst/>
                          <a:latin typeface="+mn-ea"/>
                          <a:ea typeface="+mn-ea"/>
                          <a:cs typeface="Times New Roman" panose="02020603050405020304" pitchFamily="18" charset="0"/>
                        </a:rPr>
                        <a:t>）</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Times New Roman" panose="02020603050405020304" pitchFamily="18" charset="0"/>
                        </a:rPr>
                        <a:t>利用漫畫中整理大神與漫畫中人物的對話與行動的方式，說明整理收納的技巧。</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effectLst/>
                          <a:latin typeface="+mn-ea"/>
                          <a:ea typeface="+mn-ea"/>
                          <a:cs typeface="Times New Roman" panose="02020603050405020304" pitchFamily="18" charset="0"/>
                        </a:rPr>
                        <a:t>運用書籍，認識整理收納中的「分類」原則，並利用書中分類練習範例，做實際的演練。</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mn-ea"/>
                          <a:ea typeface="+mn-ea"/>
                          <a:cs typeface="Times New Roman" panose="02020603050405020304" pitchFamily="18" charset="0"/>
                        </a:rPr>
                        <a:t>幼兒園</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61341"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家務工作參與</a:t>
            </a:r>
          </a:p>
        </p:txBody>
      </p:sp>
    </p:spTree>
    <p:extLst>
      <p:ext uri="{BB962C8B-B14F-4D97-AF65-F5344CB8AC3E}">
        <p14:creationId xmlns:p14="http://schemas.microsoft.com/office/powerpoint/2010/main" val="3446911200"/>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870359875"/>
              </p:ext>
            </p:extLst>
          </p:nvPr>
        </p:nvGraphicFramePr>
        <p:xfrm>
          <a:off x="539552" y="1412776"/>
          <a:ext cx="8496945" cy="3679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務</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工</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作</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與</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個</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人</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成</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長</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mn-ea"/>
                          <a:ea typeface="+mn-ea"/>
                          <a:cs typeface="Times New Roman" panose="02020603050405020304" pitchFamily="18" charset="0"/>
                        </a:rPr>
                        <a:t>網站</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en-US" sz="2000" kern="100" dirty="0" err="1" smtClean="0">
                          <a:effectLst/>
                          <a:latin typeface="+mn-ea"/>
                          <a:ea typeface="+mn-ea"/>
                          <a:cs typeface="Times New Roman" panose="02020603050405020304" pitchFamily="18" charset="0"/>
                        </a:rPr>
                        <a:t>iMyfamily</a:t>
                      </a:r>
                      <a:r>
                        <a:rPr lang="zh-TW" sz="2000" kern="100" dirty="0">
                          <a:effectLst/>
                          <a:latin typeface="+mn-ea"/>
                          <a:ea typeface="+mn-ea"/>
                          <a:cs typeface="Times New Roman" panose="02020603050405020304" pitchFamily="18" charset="0"/>
                        </a:rPr>
                        <a:t>愛我的家</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effectLst/>
                          <a:latin typeface="+mn-ea"/>
                          <a:ea typeface="+mn-ea"/>
                          <a:cs typeface="微軟正黑體" panose="020B0604030504040204" pitchFamily="34" charset="-120"/>
                        </a:rPr>
                        <a:t>網站中，設計了不同的家庭活動，其中一項是家事分工。透過網站內容，可思考家事內容與如何分配工作。</a:t>
                      </a:r>
                      <a:endParaRPr lang="zh-TW" sz="2000" kern="100">
                        <a:effectLst/>
                        <a:latin typeface="+mn-ea"/>
                        <a:ea typeface="+mn-ea"/>
                        <a:cs typeface="Calibri" panose="020F0502020204030204" pitchFamily="34" charset="0"/>
                      </a:endParaRPr>
                    </a:p>
                    <a:p>
                      <a:pPr>
                        <a:lnSpc>
                          <a:spcPct val="100000"/>
                        </a:lnSpc>
                        <a:spcAft>
                          <a:spcPts val="0"/>
                        </a:spcAft>
                      </a:pPr>
                      <a:r>
                        <a:rPr lang="zh-TW" sz="2000" kern="100">
                          <a:effectLst/>
                          <a:latin typeface="+mn-ea"/>
                          <a:ea typeface="+mn-ea"/>
                          <a:cs typeface="微軟正黑體" panose="020B0604030504040204" pitchFamily="34" charset="-120"/>
                        </a:rPr>
                        <a:t>家庭活動</a:t>
                      </a:r>
                      <a:r>
                        <a:rPr lang="en-US" sz="2000" kern="100">
                          <a:effectLst/>
                          <a:latin typeface="+mn-ea"/>
                          <a:ea typeface="+mn-ea"/>
                          <a:cs typeface="微軟正黑體" panose="020B0604030504040204" pitchFamily="34" charset="-120"/>
                        </a:rPr>
                        <a:t>-</a:t>
                      </a:r>
                      <a:r>
                        <a:rPr lang="zh-TW" sz="2000" kern="100">
                          <a:effectLst/>
                          <a:latin typeface="+mn-ea"/>
                          <a:ea typeface="+mn-ea"/>
                          <a:cs typeface="微軟正黑體" panose="020B0604030504040204" pitchFamily="34" charset="-120"/>
                        </a:rPr>
                        <a:t>分擔家事分擔愛。</a:t>
                      </a:r>
                      <a:endParaRPr lang="zh-TW" sz="2000" kern="100">
                        <a:effectLst/>
                        <a:latin typeface="+mn-ea"/>
                        <a:ea typeface="+mn-ea"/>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effectLst/>
                          <a:latin typeface="+mn-ea"/>
                          <a:ea typeface="+mn-ea"/>
                          <a:cs typeface="Times New Roman" panose="02020603050405020304" pitchFamily="18" charset="0"/>
                        </a:rPr>
                        <a:t>課堂上介紹</a:t>
                      </a:r>
                      <a:r>
                        <a:rPr lang="en-US" sz="2000" kern="100">
                          <a:effectLst/>
                          <a:latin typeface="+mn-ea"/>
                          <a:ea typeface="+mn-ea"/>
                          <a:cs typeface="Times New Roman" panose="02020603050405020304" pitchFamily="18" charset="0"/>
                        </a:rPr>
                        <a:t>iMyfamily</a:t>
                      </a:r>
                      <a:r>
                        <a:rPr lang="zh-TW" sz="2000" kern="100">
                          <a:effectLst/>
                          <a:latin typeface="+mn-ea"/>
                          <a:ea typeface="+mn-ea"/>
                          <a:cs typeface="Times New Roman" panose="02020603050405020304" pitchFamily="18" charset="0"/>
                        </a:rPr>
                        <a:t>網站的「家庭活動」，請學生回家與家人一起完成「分擔家事分擔愛」的任務，並了解家務分工的情況。</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mn-ea"/>
                          <a:ea typeface="+mn-ea"/>
                          <a:cs typeface="Times New Roman" panose="02020603050405020304" pitchFamily="18" charset="0"/>
                        </a:rPr>
                        <a:t>國中</a:t>
                      </a: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61341"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家務工作參與</a:t>
            </a:r>
          </a:p>
        </p:txBody>
      </p:sp>
    </p:spTree>
    <p:extLst>
      <p:ext uri="{BB962C8B-B14F-4D97-AF65-F5344CB8AC3E}">
        <p14:creationId xmlns:p14="http://schemas.microsoft.com/office/powerpoint/2010/main" val="2227238403"/>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3343286452"/>
              </p:ext>
            </p:extLst>
          </p:nvPr>
        </p:nvGraphicFramePr>
        <p:xfrm>
          <a:off x="539552" y="1412776"/>
          <a:ext cx="8496945" cy="3377150"/>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家</a:t>
                      </a: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庭</a:t>
                      </a: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科</a:t>
                      </a: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技</a:t>
                      </a: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產</a:t>
                      </a: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品</a:t>
                      </a: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應</a:t>
                      </a:r>
                    </a:p>
                    <a:p>
                      <a:pPr algn="ctr">
                        <a:lnSpc>
                          <a:spcPct val="100000"/>
                        </a:lnSpc>
                        <a:spcAft>
                          <a:spcPts val="0"/>
                        </a:spcAft>
                      </a:pPr>
                      <a:r>
                        <a:rPr lang="zh-TW" sz="2000" kern="100" dirty="0">
                          <a:solidFill>
                            <a:schemeClr val="tx1"/>
                          </a:solidFill>
                          <a:effectLst/>
                          <a:latin typeface="標楷體" panose="03000509000000000000" pitchFamily="65" charset="-120"/>
                          <a:ea typeface="標楷體" panose="03000509000000000000" pitchFamily="65" charset="-120"/>
                          <a:cs typeface="Times New Roman" panose="02020603050405020304" pitchFamily="18" charset="0"/>
                        </a:rPr>
                        <a:t>用</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effectLst/>
                          <a:latin typeface="標楷體" panose="03000509000000000000" pitchFamily="65" charset="-120"/>
                          <a:ea typeface="標楷體" panose="03000509000000000000" pitchFamily="65" charset="-120"/>
                          <a:cs typeface="微軟正黑體" panose="020B0604030504040204" pitchFamily="34" charset="-120"/>
                        </a:rPr>
                        <a:t>影片</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just">
                        <a:lnSpc>
                          <a:spcPct val="100000"/>
                        </a:lnSpc>
                        <a:spcAft>
                          <a:spcPts val="0"/>
                        </a:spcAft>
                      </a:pPr>
                      <a:r>
                        <a:rPr lang="en-US" sz="2000" kern="100" dirty="0">
                          <a:effectLst/>
                          <a:latin typeface="標楷體" panose="03000509000000000000" pitchFamily="65" charset="-120"/>
                          <a:ea typeface="標楷體" panose="03000509000000000000" pitchFamily="65" charset="-120"/>
                          <a:cs typeface="Times New Roman" panose="02020603050405020304" pitchFamily="18" charset="0"/>
                        </a:rPr>
                        <a:t>Living 3.0</a:t>
                      </a:r>
                      <a:r>
                        <a:rPr lang="zh-TW" sz="2000" kern="100" dirty="0">
                          <a:effectLst/>
                          <a:latin typeface="標楷體" panose="03000509000000000000" pitchFamily="65" charset="-120"/>
                          <a:ea typeface="標楷體" panose="03000509000000000000" pitchFamily="65" charset="-120"/>
                          <a:cs typeface="Times New Roman" panose="02020603050405020304" pitchFamily="18" charset="0"/>
                        </a:rPr>
                        <a:t>智慧化居住空間展示中心</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a:t>
                      </a:r>
                      <a:r>
                        <a:rPr lang="en-US" sz="2000" kern="100">
                          <a:effectLst/>
                          <a:latin typeface="標楷體" panose="03000509000000000000" pitchFamily="65" charset="-120"/>
                          <a:ea typeface="標楷體" panose="03000509000000000000" pitchFamily="65" charset="-120"/>
                          <a:cs typeface="Times New Roman" panose="02020603050405020304" pitchFamily="18" charset="0"/>
                        </a:rPr>
                        <a:t>3</a:t>
                      </a: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分</a:t>
                      </a:r>
                      <a:r>
                        <a:rPr lang="en-US" sz="2000" kern="100">
                          <a:effectLst/>
                          <a:latin typeface="標楷體" panose="03000509000000000000" pitchFamily="65" charset="-120"/>
                          <a:ea typeface="標楷體" panose="03000509000000000000" pitchFamily="65" charset="-120"/>
                          <a:cs typeface="Times New Roman" panose="02020603050405020304" pitchFamily="18" charset="0"/>
                        </a:rPr>
                        <a:t>8</a:t>
                      </a: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秒）內政部建築研究所的智慧化居住空間計畫的簡介，透過影片可了解智慧化居住空間的發展現況。</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effectLst/>
                          <a:latin typeface="標楷體" panose="03000509000000000000" pitchFamily="65" charset="-120"/>
                          <a:ea typeface="標楷體" panose="03000509000000000000" pitchFamily="65" charset="-120"/>
                          <a:cs typeface="Times New Roman" panose="02020603050405020304" pitchFamily="18" charset="0"/>
                        </a:rPr>
                        <a:t>透過影片，認識智慧化居住空間，進行心得分享與問題討論。</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dirty="0">
                          <a:effectLst/>
                          <a:latin typeface="標楷體" panose="03000509000000000000" pitchFamily="65" charset="-120"/>
                          <a:ea typeface="標楷體" panose="03000509000000000000" pitchFamily="65" charset="-120"/>
                          <a:cs typeface="微軟正黑體" panose="020B0604030504040204" pitchFamily="34" charset="-120"/>
                        </a:rPr>
                        <a:t>高中</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8580" marR="68580" marT="0" marB="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961341"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PART2</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家務工作參與</a:t>
            </a:r>
          </a:p>
        </p:txBody>
      </p:sp>
    </p:spTree>
    <p:extLst>
      <p:ext uri="{BB962C8B-B14F-4D97-AF65-F5344CB8AC3E}">
        <p14:creationId xmlns:p14="http://schemas.microsoft.com/office/powerpoint/2010/main" val="3572410722"/>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41111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學</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習</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型</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的</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內</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涵</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chemeClr val="tx1"/>
                          </a:solidFill>
                          <a:effectLst/>
                          <a:latin typeface="+mn-ea"/>
                          <a:ea typeface="+mn-ea"/>
                          <a:cs typeface="Times New Roman" panose="02020603050405020304" pitchFamily="18" charset="0"/>
                        </a:rPr>
                        <a:t>繪本</a:t>
                      </a: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chemeClr val="tx1"/>
                          </a:solidFill>
                          <a:effectLst/>
                          <a:latin typeface="+mn-ea"/>
                          <a:ea typeface="+mn-ea"/>
                          <a:cs typeface="微軟正黑體" panose="020B0604030504040204" pitchFamily="34" charset="-120"/>
                        </a:rPr>
                        <a:t>米爺爺認字（三之三，</a:t>
                      </a:r>
                      <a:r>
                        <a:rPr lang="en-US" sz="2000" kern="100" dirty="0">
                          <a:solidFill>
                            <a:schemeClr val="tx1"/>
                          </a:solidFill>
                          <a:effectLst/>
                          <a:latin typeface="+mn-ea"/>
                          <a:ea typeface="+mn-ea"/>
                          <a:cs typeface="微軟正黑體" panose="020B0604030504040204" pitchFamily="34" charset="-120"/>
                        </a:rPr>
                        <a:t>2001</a:t>
                      </a:r>
                      <a:r>
                        <a:rPr lang="zh-TW" sz="2000" kern="100" dirty="0">
                          <a:solidFill>
                            <a:schemeClr val="tx1"/>
                          </a:solidFill>
                          <a:effectLst/>
                          <a:latin typeface="+mn-ea"/>
                          <a:ea typeface="+mn-ea"/>
                          <a:cs typeface="微軟正黑體" panose="020B0604030504040204" pitchFamily="34" charset="-120"/>
                        </a:rPr>
                        <a:t>）</a:t>
                      </a:r>
                      <a:endParaRPr lang="zh-TW" sz="2000" kern="100" dirty="0">
                        <a:solidFill>
                          <a:schemeClr val="tx1"/>
                        </a:solidFill>
                        <a:effectLst/>
                        <a:latin typeface="+mn-ea"/>
                        <a:ea typeface="+mn-ea"/>
                        <a:cs typeface="Times New Roman" panose="02020603050405020304" pitchFamily="18"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spc="-20">
                          <a:solidFill>
                            <a:schemeClr val="tx1"/>
                          </a:solidFill>
                          <a:effectLst/>
                          <a:latin typeface="+mn-ea"/>
                          <a:ea typeface="+mn-ea"/>
                          <a:cs typeface="Times New Roman" panose="02020603050405020304" pitchFamily="18" charset="0"/>
                        </a:rPr>
                        <a:t>米爺爺會種好吃的玉米，</a:t>
                      </a:r>
                      <a:r>
                        <a:rPr lang="zh-TW" sz="2000" kern="100">
                          <a:solidFill>
                            <a:schemeClr val="tx1"/>
                          </a:solidFill>
                          <a:effectLst/>
                          <a:latin typeface="+mn-ea"/>
                          <a:ea typeface="+mn-ea"/>
                          <a:cs typeface="Times New Roman" panose="02020603050405020304" pitchFamily="18" charset="0"/>
                        </a:rPr>
                        <a:t>會製作糖漿，他會做好多好多的事情，可是不會識字，米爺爺努力不懈的好學精神，不但讓自己的學習充滿樂趣，更感動了米奶奶，最後竟讓米奶奶也開始心動，想要學認字。</a:t>
                      </a: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nSpc>
                          <a:spcPct val="100000"/>
                        </a:lnSpc>
                        <a:spcAft>
                          <a:spcPts val="0"/>
                        </a:spcAft>
                      </a:pPr>
                      <a:r>
                        <a:rPr lang="zh-TW" sz="2000" kern="100">
                          <a:solidFill>
                            <a:schemeClr val="tx1"/>
                          </a:solidFill>
                          <a:effectLst/>
                          <a:latin typeface="+mn-ea"/>
                          <a:ea typeface="+mn-ea"/>
                          <a:cs typeface="微軟正黑體" panose="020B0604030504040204" pitchFamily="34" charset="-120"/>
                        </a:rPr>
                        <a:t>教師藉由繪本引導思考：</a:t>
                      </a:r>
                      <a:endParaRPr lang="zh-TW" sz="2000" kern="100">
                        <a:solidFill>
                          <a:schemeClr val="tx1"/>
                        </a:solidFill>
                        <a:effectLst/>
                        <a:latin typeface="+mn-ea"/>
                        <a:ea typeface="+mn-ea"/>
                        <a:cs typeface="Calibri" panose="020F0502020204030204" pitchFamily="34" charset="0"/>
                      </a:endParaRPr>
                    </a:p>
                    <a:p>
                      <a:pPr marL="152400" indent="-121920">
                        <a:lnSpc>
                          <a:spcPct val="100000"/>
                        </a:lnSpc>
                        <a:spcAft>
                          <a:spcPts val="0"/>
                        </a:spcAft>
                      </a:pPr>
                      <a:r>
                        <a:rPr lang="en-US" sz="2000" kern="100">
                          <a:solidFill>
                            <a:schemeClr val="tx1"/>
                          </a:solidFill>
                          <a:effectLst/>
                          <a:latin typeface="+mn-ea"/>
                          <a:ea typeface="+mn-ea"/>
                          <a:cs typeface="Times New Roman" panose="02020603050405020304" pitchFamily="18" charset="0"/>
                        </a:rPr>
                        <a:t>1.</a:t>
                      </a:r>
                      <a:r>
                        <a:rPr lang="zh-TW" sz="2000" kern="100">
                          <a:solidFill>
                            <a:schemeClr val="tx1"/>
                          </a:solidFill>
                          <a:effectLst/>
                          <a:latin typeface="+mn-ea"/>
                          <a:ea typeface="+mn-ea"/>
                          <a:cs typeface="Times New Roman" panose="02020603050405020304" pitchFamily="18" charset="0"/>
                        </a:rPr>
                        <a:t>了解學習在家庭生活中的意義。</a:t>
                      </a:r>
                    </a:p>
                    <a:p>
                      <a:pPr marL="152400" indent="-121920">
                        <a:lnSpc>
                          <a:spcPct val="100000"/>
                        </a:lnSpc>
                        <a:spcAft>
                          <a:spcPts val="0"/>
                        </a:spcAft>
                      </a:pPr>
                      <a:r>
                        <a:rPr lang="en-US" sz="2000" kern="100">
                          <a:solidFill>
                            <a:schemeClr val="tx1"/>
                          </a:solidFill>
                          <a:effectLst/>
                          <a:latin typeface="+mn-ea"/>
                          <a:ea typeface="+mn-ea"/>
                          <a:cs typeface="Times New Roman" panose="02020603050405020304" pitchFamily="18" charset="0"/>
                        </a:rPr>
                        <a:t>2.</a:t>
                      </a:r>
                      <a:r>
                        <a:rPr lang="zh-TW" sz="2000" kern="100">
                          <a:solidFill>
                            <a:schemeClr val="tx1"/>
                          </a:solidFill>
                          <a:effectLst/>
                          <a:latin typeface="+mn-ea"/>
                          <a:ea typeface="+mn-ea"/>
                          <a:cs typeface="Times New Roman" panose="02020603050405020304" pitchFamily="18" charset="0"/>
                        </a:rPr>
                        <a:t>運用學習來表達對家人的愛。</a:t>
                      </a: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solidFill>
                            <a:schemeClr val="tx1"/>
                          </a:solidFill>
                          <a:effectLst/>
                          <a:latin typeface="+mn-ea"/>
                          <a:ea typeface="+mn-ea"/>
                          <a:cs typeface="微軟正黑體" panose="020B0604030504040204" pitchFamily="34" charset="-120"/>
                        </a:rPr>
                        <a:t>高中</a:t>
                      </a:r>
                      <a:endParaRPr lang="zh-TW" sz="2000" kern="100" dirty="0">
                        <a:solidFill>
                          <a:schemeClr val="tx1"/>
                        </a:solidFill>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550972"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學習型家庭</a:t>
            </a:r>
          </a:p>
        </p:txBody>
      </p:sp>
    </p:spTree>
    <p:extLst>
      <p:ext uri="{BB962C8B-B14F-4D97-AF65-F5344CB8AC3E}">
        <p14:creationId xmlns:p14="http://schemas.microsoft.com/office/powerpoint/2010/main" val="2886159851"/>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44159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學</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習</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型</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庭</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的</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內</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涵</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影片</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漫長的告別</a:t>
                      </a: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（天馬行空，</a:t>
                      </a:r>
                      <a:r>
                        <a:rPr lang="en-US"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2019</a:t>
                      </a:r>
                      <a:r>
                        <a:rPr lang="zh-TW" sz="2000" kern="100" dirty="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a:t>
                      </a:r>
                      <a:endParaRPr lang="zh-TW" sz="2000" kern="100" dirty="0">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老爸七十歲生日的那天，母親告訴姊妹倆，老爸得失智症，此時母親健康也出問題。</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在父親的記憶消失的這七年，她們重新學習什麼是重要的事，及好好的說再見。在不斷變化的時代，重要的事，永遠也不會改變。</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教師運用影片，引導思考：</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p>
                      <a:pPr marL="15240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1.</a:t>
                      </a: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思考何謂學習型家庭的內涵。</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marL="15240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2.</a:t>
                      </a: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了解家庭遇變故時，如何透過學習型家庭克服困境，面對問題。</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高中</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550972"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學習型家庭</a:t>
            </a:r>
          </a:p>
        </p:txBody>
      </p:sp>
    </p:spTree>
    <p:extLst>
      <p:ext uri="{BB962C8B-B14F-4D97-AF65-F5344CB8AC3E}">
        <p14:creationId xmlns:p14="http://schemas.microsoft.com/office/powerpoint/2010/main" val="917786084"/>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5025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學</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習</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型</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家</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庭</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的</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規</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劃</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與</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經</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營</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65405"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桌遊</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家分題（</a:t>
                      </a:r>
                      <a:r>
                        <a:rPr lang="en-US" sz="2000" kern="100" dirty="0" err="1">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Wa'sup</a:t>
                      </a:r>
                      <a:r>
                        <a:rPr lang="zh-TW"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阿普蛙工作室，</a:t>
                      </a:r>
                      <a:r>
                        <a:rPr lang="en-US"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2017</a:t>
                      </a:r>
                      <a:r>
                        <a:rPr lang="zh-TW"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p>
                      <a:pPr>
                        <a:lnSpc>
                          <a:spcPct val="100000"/>
                        </a:lnSpc>
                        <a:spcAft>
                          <a:spcPts val="0"/>
                        </a:spcAft>
                      </a:pPr>
                      <a:r>
                        <a:rPr lang="en-US"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 </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Calibri" panose="020F0502020204030204" pitchFamily="34" charset="0"/>
                        </a:rPr>
                        <a:t>以「版塊」作為家人拓展自己的生活領域，「家事版塊」代表家裡各樣的家務，「娛樂版塊」代表自己想做的娛樂，如果沒有人做家事，家事堆滿整個家庭，個人就沒辦法做自己想做的事；如果只有少數人在做家事，就會產生失衡，做家事不會替人帶來快樂。</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做家事也是學習型家庭的活動之一，運用桌遊，引導學生學習：</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marL="15240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1.</a:t>
                      </a: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促進家庭成員間有更多的對話。</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marL="12192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2.</a:t>
                      </a: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「家事」，隱喻著維繫家庭而需要承擔、付出意志力與愛的一切投入。</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p>
                      <a:pPr marL="12192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3.</a:t>
                      </a:r>
                      <a:r>
                        <a:rPr lang="zh-TW" sz="2000" kern="100">
                          <a:solidFill>
                            <a:srgbClr val="000000"/>
                          </a:solidFill>
                          <a:effectLst/>
                          <a:latin typeface="標楷體" panose="03000509000000000000" pitchFamily="65" charset="-120"/>
                          <a:ea typeface="標楷體" panose="03000509000000000000" pitchFamily="65" charset="-120"/>
                          <a:cs typeface="Times New Roman" panose="02020603050405020304" pitchFamily="18" charset="0"/>
                        </a:rPr>
                        <a:t>若遇到各種突發事件，需要家庭成員彼此的愛，克服困難、創造幸福。</a:t>
                      </a:r>
                      <a:endParaRPr lang="zh-TW" sz="2000" kern="100">
                        <a:effectLst/>
                        <a:latin typeface="標楷體" panose="03000509000000000000" pitchFamily="65" charset="-120"/>
                        <a:ea typeface="標楷體" panose="03000509000000000000" pitchFamily="65" charset="-120"/>
                        <a:cs typeface="Times New Roman" panose="02020603050405020304" pitchFamily="18"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高中</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550972"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PART3</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學習型家庭</a:t>
            </a:r>
          </a:p>
        </p:txBody>
      </p:sp>
    </p:spTree>
    <p:extLst>
      <p:ext uri="{BB962C8B-B14F-4D97-AF65-F5344CB8AC3E}">
        <p14:creationId xmlns:p14="http://schemas.microsoft.com/office/powerpoint/2010/main" val="2989754833"/>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ext uri="{D42A27DB-BD31-4B8C-83A1-F6EECF244321}">
                <p14:modId xmlns:p14="http://schemas.microsoft.com/office/powerpoint/2010/main" val="2847987699"/>
              </p:ext>
            </p:extLst>
          </p:nvPr>
        </p:nvGraphicFramePr>
        <p:xfrm>
          <a:off x="539552" y="1412776"/>
          <a:ext cx="8496945" cy="38063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家庭與社區的</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安全保護</a:t>
                      </a:r>
                    </a:p>
                    <a:p>
                      <a:pPr algn="ctr">
                        <a:lnSpc>
                          <a:spcPct val="100000"/>
                        </a:lnSpc>
                        <a:spcAft>
                          <a:spcPts val="0"/>
                        </a:spcAft>
                      </a:pPr>
                      <a:endParaRPr lang="zh-TW" altLang="en-US" sz="2000" kern="100" dirty="0" smtClean="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繪本</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altLang="en-US"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怪叔叔 （信誼，</a:t>
                      </a:r>
                      <a:r>
                        <a:rPr lang="en-US" altLang="zh-TW"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1999</a:t>
                      </a:r>
                      <a:r>
                        <a:rPr lang="zh-TW" altLang="en-US"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altLang="en-US"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小豬胖臉兒聽說有個用各種理由來抓小豬的叔叔，他很害怕，於是和朋友一起練習拒絕、快走、吹哨子等各種保護自己的方法。當他們得分開回家時，已經做好準備、不害怕了。</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nSpc>
                          <a:spcPct val="100000"/>
                        </a:lnSpc>
                        <a:spcAft>
                          <a:spcPts val="0"/>
                        </a:spcAft>
                      </a:pPr>
                      <a:r>
                        <a:rPr lang="zh-TW" altLang="en-US"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透過繪本： </a:t>
                      </a:r>
                      <a:endParaRPr lang="en-US" altLang="zh-TW"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endParaRPr>
                    </a:p>
                    <a:p>
                      <a:pPr marL="30480">
                        <a:lnSpc>
                          <a:spcPct val="100000"/>
                        </a:lnSpc>
                        <a:spcAft>
                          <a:spcPts val="0"/>
                        </a:spcAft>
                      </a:pPr>
                      <a:r>
                        <a:rPr lang="en-US" altLang="zh-TW"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altLang="en-US"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讓幼兒想想遇到陌生人或危險時，可以如何應對。</a:t>
                      </a:r>
                      <a:endParaRPr lang="en-US" altLang="zh-TW"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endParaRPr>
                    </a:p>
                    <a:p>
                      <a:pPr marL="30480">
                        <a:lnSpc>
                          <a:spcPct val="100000"/>
                        </a:lnSpc>
                        <a:spcAft>
                          <a:spcPts val="0"/>
                        </a:spcAft>
                      </a:pPr>
                      <a:r>
                        <a:rPr lang="zh-TW" altLang="en-US"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 </a:t>
                      </a:r>
                      <a:r>
                        <a:rPr lang="en-US" altLang="zh-TW"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altLang="en-US"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讓幼兒實際練習一些繪本或現場提出的應對方式。</a:t>
                      </a:r>
                      <a:r>
                        <a:rPr lang="zh-TW"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smtClean="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幼兒園</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550972"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家庭與社區</a:t>
            </a:r>
          </a:p>
        </p:txBody>
      </p:sp>
    </p:spTree>
    <p:extLst>
      <p:ext uri="{BB962C8B-B14F-4D97-AF65-F5344CB8AC3E}">
        <p14:creationId xmlns:p14="http://schemas.microsoft.com/office/powerpoint/2010/main" val="2351574673"/>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501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家庭與社區的</a:t>
                      </a:r>
                    </a:p>
                    <a:p>
                      <a:pPr algn="ctr">
                        <a:lnSpc>
                          <a:spcPct val="100000"/>
                        </a:lnSpc>
                        <a:spcAft>
                          <a:spcPts val="0"/>
                        </a:spcAft>
                      </a:pPr>
                      <a:r>
                        <a:rPr lang="zh-TW" altLang="en-US" sz="2000" kern="100" dirty="0" smtClean="0">
                          <a:solidFill>
                            <a:schemeClr val="tx1"/>
                          </a:solidFill>
                          <a:effectLst/>
                          <a:latin typeface="+mn-ea"/>
                          <a:ea typeface="+mn-ea"/>
                          <a:cs typeface="Times New Roman" panose="02020603050405020304" pitchFamily="18" charset="0"/>
                        </a:rPr>
                        <a:t>安全保護</a:t>
                      </a:r>
                    </a:p>
                    <a:p>
                      <a:pPr algn="ctr">
                        <a:lnSpc>
                          <a:spcPct val="100000"/>
                        </a:lnSpc>
                        <a:spcAft>
                          <a:spcPts val="0"/>
                        </a:spcAft>
                      </a:pPr>
                      <a:endParaRPr lang="zh-TW" altLang="en-US" sz="2000" kern="100" dirty="0" smtClean="0">
                        <a:solidFill>
                          <a:schemeClr val="tx1"/>
                        </a:solidFill>
                        <a:effectLst/>
                        <a:latin typeface="+mn-ea"/>
                        <a:ea typeface="+mn-ea"/>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影片</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全境擴散</a:t>
                      </a:r>
                      <a:r>
                        <a:rPr lang="en-US" sz="2000" kern="100" spc="-2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Contagion</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（華納兄弟，</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2011</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一種致命的病毒，經由空氣傳染急速蔓延，感染者數日內便會死亡。全世界的醫療機構試圖找出解藥，同時人民也努力在這個逐漸分崩離析的社會中生存下去。</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教師透過影片：</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p>
                      <a:pPr marL="15240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引導學生思考家庭如何面對突來的災難、危險有哪些？思考如何面對問題，解決問題。</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p>
                      <a:pPr marL="15240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運用</a:t>
                      </a:r>
                      <a:r>
                        <a:rPr lang="en-US"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3W</a:t>
                      </a: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提問討論法進行討論及反思。</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國小高年級</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550972"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家庭與社區</a:t>
            </a:r>
          </a:p>
        </p:txBody>
      </p:sp>
    </p:spTree>
    <p:extLst>
      <p:ext uri="{BB962C8B-B14F-4D97-AF65-F5344CB8AC3E}">
        <p14:creationId xmlns:p14="http://schemas.microsoft.com/office/powerpoint/2010/main" val="3357629093"/>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7047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Bef>
                          <a:spcPts val="600"/>
                        </a:spcBef>
                        <a:spcAft>
                          <a:spcPts val="60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家庭可用的社區資源</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algn="ct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繪本</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石頭湯（青林國際，</a:t>
                      </a:r>
                      <a:r>
                        <a:rPr lang="en-US"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2003</a:t>
                      </a: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三名飢餓的士兵來到窮困的城鎮，突發奇想用石頭燉湯，好奇的村民把有限食材投入鍋中，齊心協力煮出一鍋美味料理。</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nSpc>
                          <a:spcPct val="100000"/>
                        </a:lnSpc>
                        <a:spcAft>
                          <a:spcPts val="0"/>
                        </a:spcAft>
                      </a:pP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教師運用繪本：</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p>
                      <a:pPr marL="15240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1.</a:t>
                      </a: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引導思考個人、家庭、社區，如何善用資源、齊心齊力，團結力量大。</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p>
                      <a:pPr marL="152400" indent="-121920">
                        <a:lnSpc>
                          <a:spcPct val="100000"/>
                        </a:lnSpc>
                        <a:spcAft>
                          <a:spcPts val="0"/>
                        </a:spcAft>
                      </a:pPr>
                      <a:r>
                        <a:rPr lang="en-US"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2.</a:t>
                      </a:r>
                      <a:r>
                        <a:rPr lang="zh-TW" sz="2000" kern="10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請學生用「石頭湯心智圖」畫出家庭可用的社區資源有哪些？並進行分享。</a:t>
                      </a:r>
                      <a:endParaRPr lang="zh-TW" sz="2000" kern="10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solidFill>
                            <a:srgbClr val="000000"/>
                          </a:solidFill>
                          <a:effectLst/>
                          <a:latin typeface="標楷體" panose="03000509000000000000" pitchFamily="65" charset="-120"/>
                          <a:ea typeface="標楷體" panose="03000509000000000000" pitchFamily="65" charset="-120"/>
                          <a:cs typeface="微軟正黑體" panose="020B0604030504040204" pitchFamily="34" charset="-120"/>
                        </a:rPr>
                        <a:t>國小高年級</a:t>
                      </a:r>
                      <a:endParaRPr lang="zh-TW" sz="2000" kern="100" dirty="0">
                        <a:effectLst/>
                        <a:latin typeface="標楷體" panose="03000509000000000000" pitchFamily="65" charset="-120"/>
                        <a:ea typeface="標楷體" panose="03000509000000000000" pitchFamily="65" charset="-120"/>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550972"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家庭與社區</a:t>
            </a:r>
          </a:p>
        </p:txBody>
      </p:sp>
    </p:spTree>
    <p:extLst>
      <p:ext uri="{BB962C8B-B14F-4D97-AF65-F5344CB8AC3E}">
        <p14:creationId xmlns:p14="http://schemas.microsoft.com/office/powerpoint/2010/main" val="2489021121"/>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4"/>
          <p:cNvSpPr txBox="1">
            <a:spLocks/>
          </p:cNvSpPr>
          <p:nvPr/>
        </p:nvSpPr>
        <p:spPr bwMode="auto">
          <a:xfrm>
            <a:off x="0" y="777776"/>
            <a:ext cx="9251386"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kumimoji="1" sz="3000">
                <a:solidFill>
                  <a:schemeClr val="tx1"/>
                </a:solidFill>
                <a:latin typeface="+mn-lt"/>
                <a:ea typeface="+mn-ea"/>
                <a:cs typeface="+mn-cs"/>
              </a:defRPr>
            </a:lvl1pPr>
            <a:lvl2pPr marL="742950" indent="-285750" algn="l" rtl="0" eaLnBrk="1" fontAlgn="base" hangingPunct="1">
              <a:spcBef>
                <a:spcPct val="20000"/>
              </a:spcBef>
              <a:spcAft>
                <a:spcPct val="0"/>
              </a:spcAft>
              <a:buChar char="–"/>
              <a:defRPr kumimoji="1" sz="2800">
                <a:solidFill>
                  <a:schemeClr val="tx1"/>
                </a:solidFill>
                <a:latin typeface="+mn-lt"/>
                <a:ea typeface="新細明體" charset="-120"/>
              </a:defRPr>
            </a:lvl2pPr>
            <a:lvl3pPr marL="1143000" indent="-228600" algn="l" rtl="0" eaLnBrk="1" fontAlgn="base" hangingPunct="1">
              <a:spcBef>
                <a:spcPct val="20000"/>
              </a:spcBef>
              <a:spcAft>
                <a:spcPct val="0"/>
              </a:spcAft>
              <a:buChar char="•"/>
              <a:defRPr kumimoji="1" sz="2400">
                <a:solidFill>
                  <a:schemeClr val="tx1"/>
                </a:solidFill>
                <a:latin typeface="+mn-lt"/>
                <a:ea typeface="新細明體" charset="-120"/>
              </a:defRPr>
            </a:lvl3pPr>
            <a:lvl4pPr marL="1600200" indent="-228600" algn="l" rtl="0" eaLnBrk="1" fontAlgn="base" hangingPunct="1">
              <a:spcBef>
                <a:spcPct val="20000"/>
              </a:spcBef>
              <a:spcAft>
                <a:spcPct val="0"/>
              </a:spcAft>
              <a:buChar char="–"/>
              <a:defRPr kumimoji="1" sz="2000">
                <a:solidFill>
                  <a:schemeClr val="tx1"/>
                </a:solidFill>
                <a:latin typeface="+mn-lt"/>
                <a:ea typeface="新細明體" charset="-120"/>
              </a:defRPr>
            </a:lvl4pPr>
            <a:lvl5pPr marL="2057400" indent="-228600" algn="l" rtl="0" eaLnBrk="1" fontAlgn="base" hangingPunct="1">
              <a:spcBef>
                <a:spcPct val="20000"/>
              </a:spcBef>
              <a:spcAft>
                <a:spcPct val="0"/>
              </a:spcAft>
              <a:buChar char="»"/>
              <a:defRPr kumimoji="1" sz="2000">
                <a:solidFill>
                  <a:schemeClr val="tx1"/>
                </a:solidFill>
                <a:latin typeface="+mn-lt"/>
                <a:ea typeface="新細明體" charset="-120"/>
              </a:defRPr>
            </a:lvl5pPr>
            <a:lvl6pPr marL="2514600" indent="-228600" algn="l" rtl="0" eaLnBrk="1" fontAlgn="base" hangingPunct="1">
              <a:spcBef>
                <a:spcPct val="20000"/>
              </a:spcBef>
              <a:spcAft>
                <a:spcPct val="0"/>
              </a:spcAft>
              <a:buChar char="»"/>
              <a:defRPr kumimoji="1" sz="2000">
                <a:solidFill>
                  <a:schemeClr val="tx1"/>
                </a:solidFill>
                <a:latin typeface="+mn-lt"/>
                <a:ea typeface="新細明體" charset="-120"/>
              </a:defRPr>
            </a:lvl6pPr>
            <a:lvl7pPr marL="2971800" indent="-228600" algn="l" rtl="0" eaLnBrk="1" fontAlgn="base" hangingPunct="1">
              <a:spcBef>
                <a:spcPct val="20000"/>
              </a:spcBef>
              <a:spcAft>
                <a:spcPct val="0"/>
              </a:spcAft>
              <a:buChar char="»"/>
              <a:defRPr kumimoji="1" sz="2000">
                <a:solidFill>
                  <a:schemeClr val="tx1"/>
                </a:solidFill>
                <a:latin typeface="+mn-lt"/>
                <a:ea typeface="新細明體" charset="-120"/>
              </a:defRPr>
            </a:lvl7pPr>
            <a:lvl8pPr marL="3429000" indent="-228600" algn="l" rtl="0" eaLnBrk="1" fontAlgn="base" hangingPunct="1">
              <a:spcBef>
                <a:spcPct val="20000"/>
              </a:spcBef>
              <a:spcAft>
                <a:spcPct val="0"/>
              </a:spcAft>
              <a:buChar char="»"/>
              <a:defRPr kumimoji="1" sz="2000">
                <a:solidFill>
                  <a:schemeClr val="tx1"/>
                </a:solidFill>
                <a:latin typeface="+mn-lt"/>
                <a:ea typeface="新細明體" charset="-120"/>
              </a:defRPr>
            </a:lvl8pPr>
            <a:lvl9pPr marL="3886200" indent="-228600" algn="l" rtl="0" eaLnBrk="1" fontAlgn="base" hangingPunct="1">
              <a:spcBef>
                <a:spcPct val="20000"/>
              </a:spcBef>
              <a:spcAft>
                <a:spcPct val="0"/>
              </a:spcAft>
              <a:buChar char="»"/>
              <a:defRPr kumimoji="1" sz="2000">
                <a:solidFill>
                  <a:schemeClr val="tx1"/>
                </a:solidFill>
                <a:latin typeface="+mn-lt"/>
                <a:ea typeface="新細明體" charset="-120"/>
              </a:defRPr>
            </a:lvl9pPr>
          </a:lstStyle>
          <a:p>
            <a:pPr marL="0" indent="0">
              <a:spcBef>
                <a:spcPct val="0"/>
              </a:spcBef>
              <a:buNone/>
            </a:pPr>
            <a:r>
              <a:rPr lang="zh-TW" altLang="en-US" sz="3200" b="1" dirty="0" smtClean="0">
                <a:solidFill>
                  <a:srgbClr val="005A58"/>
                </a:solidFill>
                <a:effectLst>
                  <a:outerShdw blurRad="38100" dist="38100" dir="2700000" algn="tl">
                    <a:srgbClr val="000000">
                      <a:alpha val="43137"/>
                    </a:srgbClr>
                  </a:outerShdw>
                </a:effectLst>
                <a:latin typeface="+mj-lt"/>
                <a:ea typeface="+mj-ea"/>
                <a:cs typeface="+mj-cs"/>
              </a:rPr>
              <a:t>資源運用</a:t>
            </a:r>
            <a:endParaRPr lang="zh-TW" altLang="en-US" sz="3200" b="1" dirty="0">
              <a:solidFill>
                <a:srgbClr val="005A58"/>
              </a:solidFill>
              <a:effectLst>
                <a:outerShdw blurRad="38100" dist="38100" dir="2700000" algn="tl">
                  <a:srgbClr val="000000">
                    <a:alpha val="43137"/>
                  </a:srgbClr>
                </a:outerShdw>
              </a:effectLst>
              <a:latin typeface="+mj-lt"/>
              <a:ea typeface="+mj-ea"/>
              <a:cs typeface="+mj-cs"/>
            </a:endParaRPr>
          </a:p>
        </p:txBody>
      </p:sp>
      <p:graphicFrame>
        <p:nvGraphicFramePr>
          <p:cNvPr id="2" name="表格 1"/>
          <p:cNvGraphicFramePr>
            <a:graphicFrameLocks noGrp="1"/>
          </p:cNvGraphicFramePr>
          <p:nvPr>
            <p:extLst/>
          </p:nvPr>
        </p:nvGraphicFramePr>
        <p:xfrm>
          <a:off x="539552" y="1412776"/>
          <a:ext cx="8496945" cy="3501504"/>
        </p:xfrm>
        <a:graphic>
          <a:graphicData uri="http://schemas.openxmlformats.org/drawingml/2006/table">
            <a:tbl>
              <a:tblPr firstRow="1" firstCol="1" bandRow="1">
                <a:tableStyleId>{5C22544A-7EE6-4342-B048-85BDC9FD1C3A}</a:tableStyleId>
              </a:tblPr>
              <a:tblGrid>
                <a:gridCol w="720080">
                  <a:extLst>
                    <a:ext uri="{9D8B030D-6E8A-4147-A177-3AD203B41FA5}">
                      <a16:colId xmlns:a16="http://schemas.microsoft.com/office/drawing/2014/main" val="3077777338"/>
                    </a:ext>
                  </a:extLst>
                </a:gridCol>
                <a:gridCol w="864096">
                  <a:extLst>
                    <a:ext uri="{9D8B030D-6E8A-4147-A177-3AD203B41FA5}">
                      <a16:colId xmlns:a16="http://schemas.microsoft.com/office/drawing/2014/main" val="1901284603"/>
                    </a:ext>
                  </a:extLst>
                </a:gridCol>
                <a:gridCol w="1368152">
                  <a:extLst>
                    <a:ext uri="{9D8B030D-6E8A-4147-A177-3AD203B41FA5}">
                      <a16:colId xmlns:a16="http://schemas.microsoft.com/office/drawing/2014/main" val="1171123024"/>
                    </a:ext>
                  </a:extLst>
                </a:gridCol>
                <a:gridCol w="2520280">
                  <a:extLst>
                    <a:ext uri="{9D8B030D-6E8A-4147-A177-3AD203B41FA5}">
                      <a16:colId xmlns:a16="http://schemas.microsoft.com/office/drawing/2014/main" val="3531933967"/>
                    </a:ext>
                  </a:extLst>
                </a:gridCol>
                <a:gridCol w="2472651">
                  <a:extLst>
                    <a:ext uri="{9D8B030D-6E8A-4147-A177-3AD203B41FA5}">
                      <a16:colId xmlns:a16="http://schemas.microsoft.com/office/drawing/2014/main" val="1742754481"/>
                    </a:ext>
                  </a:extLst>
                </a:gridCol>
                <a:gridCol w="551686">
                  <a:extLst>
                    <a:ext uri="{9D8B030D-6E8A-4147-A177-3AD203B41FA5}">
                      <a16:colId xmlns:a16="http://schemas.microsoft.com/office/drawing/2014/main" val="755066771"/>
                    </a:ext>
                  </a:extLst>
                </a:gridCol>
              </a:tblGrid>
              <a:tr h="936104">
                <a:tc>
                  <a:txBody>
                    <a:bodyPr/>
                    <a:lstStyle/>
                    <a:p>
                      <a:pPr algn="ctr">
                        <a:lnSpc>
                          <a:spcPts val="2800"/>
                        </a:lnSpc>
                        <a:spcAft>
                          <a:spcPts val="0"/>
                        </a:spcAft>
                      </a:pPr>
                      <a:r>
                        <a:rPr lang="zh-TW" sz="2400" dirty="0">
                          <a:solidFill>
                            <a:schemeClr val="tx1"/>
                          </a:solidFill>
                          <a:effectLst/>
                        </a:rPr>
                        <a:t>內涵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資源類別</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資源名稱</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a:solidFill>
                            <a:schemeClr val="tx1"/>
                          </a:solidFill>
                          <a:effectLst/>
                        </a:rPr>
                        <a:t>內容簡述</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a:solidFill>
                            <a:schemeClr val="tx1"/>
                          </a:solidFill>
                          <a:effectLst/>
                        </a:rPr>
                        <a:t>運用方式</a:t>
                      </a:r>
                      <a:endParaRPr lang="zh-TW" sz="240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ts val="2800"/>
                        </a:lnSpc>
                        <a:spcAft>
                          <a:spcPts val="0"/>
                        </a:spcAft>
                      </a:pPr>
                      <a:r>
                        <a:rPr lang="zh-TW" sz="2400" dirty="0" smtClean="0">
                          <a:solidFill>
                            <a:schemeClr val="tx1"/>
                          </a:solidFill>
                          <a:effectLst/>
                        </a:rPr>
                        <a:t>階段</a:t>
                      </a:r>
                      <a:endParaRPr lang="zh-TW" sz="2400" dirty="0">
                        <a:solidFill>
                          <a:schemeClr val="tx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58540969"/>
                  </a:ext>
                </a:extLst>
              </a:tr>
              <a:tr h="2441046">
                <a:tc>
                  <a:txBody>
                    <a:bodyPr/>
                    <a:lstStyle/>
                    <a:p>
                      <a:pPr algn="ctr">
                        <a:lnSpc>
                          <a:spcPct val="100000"/>
                        </a:lnSpc>
                        <a:spcAft>
                          <a:spcPts val="0"/>
                        </a:spcAft>
                      </a:pPr>
                      <a:r>
                        <a:rPr lang="zh-TW" sz="2000" kern="100">
                          <a:solidFill>
                            <a:srgbClr val="000000"/>
                          </a:solidFill>
                          <a:effectLst/>
                          <a:latin typeface="+mn-ea"/>
                          <a:ea typeface="+mn-ea"/>
                          <a:cs typeface="微軟正黑體" panose="020B0604030504040204" pitchFamily="34" charset="-120"/>
                        </a:rPr>
                        <a:t>家庭參與社區活動的規劃與實踐</a:t>
                      </a:r>
                      <a:endParaRPr lang="zh-TW" sz="2000" kern="100">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71755" marR="71755" algn="ctr">
                        <a:lnSpc>
                          <a:spcPct val="100000"/>
                        </a:lnSpc>
                        <a:spcAft>
                          <a:spcPts val="0"/>
                        </a:spcAft>
                      </a:pPr>
                      <a:r>
                        <a:rPr lang="zh-TW" sz="2000" kern="100">
                          <a:solidFill>
                            <a:srgbClr val="000000"/>
                          </a:solidFill>
                          <a:effectLst/>
                          <a:latin typeface="+mn-ea"/>
                          <a:ea typeface="+mn-ea"/>
                          <a:cs typeface="微軟正黑體" panose="020B0604030504040204" pitchFamily="34" charset="-120"/>
                        </a:rPr>
                        <a:t>桌遊</a:t>
                      </a:r>
                      <a:endParaRPr lang="zh-TW" sz="2000" kern="100">
                        <a:effectLst/>
                        <a:latin typeface="+mn-ea"/>
                        <a:ea typeface="+mn-ea"/>
                        <a:cs typeface="Calibri" panose="020F0502020204030204" pitchFamily="34" charset="0"/>
                      </a:endParaRPr>
                    </a:p>
                  </a:txBody>
                  <a:tcPr marL="63500" marR="63500" marT="63500" marB="635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dirty="0">
                          <a:solidFill>
                            <a:srgbClr val="000000"/>
                          </a:solidFill>
                          <a:effectLst/>
                          <a:latin typeface="+mn-ea"/>
                          <a:ea typeface="+mn-ea"/>
                          <a:cs typeface="微軟正黑體" panose="020B0604030504040204" pitchFamily="34" charset="-120"/>
                        </a:rPr>
                        <a:t>食農社區大遊歷（臺東縣永續發展學會，</a:t>
                      </a:r>
                      <a:r>
                        <a:rPr lang="en-US" sz="2000" kern="100" dirty="0">
                          <a:solidFill>
                            <a:srgbClr val="000000"/>
                          </a:solidFill>
                          <a:effectLst/>
                          <a:latin typeface="+mn-ea"/>
                          <a:ea typeface="+mn-ea"/>
                          <a:cs typeface="微軟正黑體" panose="020B0604030504040204" pitchFamily="34" charset="-120"/>
                        </a:rPr>
                        <a:t>2014</a:t>
                      </a:r>
                      <a:r>
                        <a:rPr lang="zh-TW" sz="2000" kern="100" dirty="0">
                          <a:solidFill>
                            <a:srgbClr val="000000"/>
                          </a:solidFill>
                          <a:effectLst/>
                          <a:latin typeface="+mn-ea"/>
                          <a:ea typeface="+mn-ea"/>
                          <a:cs typeface="微軟正黑體" panose="020B0604030504040204" pitchFamily="34" charset="-120"/>
                        </a:rPr>
                        <a:t>）</a:t>
                      </a:r>
                      <a:endParaRPr lang="zh-TW" sz="2000" kern="100" dirty="0">
                        <a:effectLst/>
                        <a:latin typeface="+mn-ea"/>
                        <a:ea typeface="+mn-ea"/>
                        <a:cs typeface="Calibri" panose="020F0502020204030204" pitchFamily="34" charset="0"/>
                      </a:endParaRPr>
                    </a:p>
                  </a:txBody>
                  <a:tcPr marL="63500" marR="63500" marT="63500" marB="635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00000"/>
                        </a:lnSpc>
                        <a:spcAft>
                          <a:spcPts val="0"/>
                        </a:spcAft>
                      </a:pPr>
                      <a:r>
                        <a:rPr lang="zh-TW" sz="2000" kern="100">
                          <a:solidFill>
                            <a:srgbClr val="000000"/>
                          </a:solidFill>
                          <a:effectLst/>
                          <a:latin typeface="+mn-ea"/>
                          <a:ea typeface="+mn-ea"/>
                          <a:cs typeface="微軟正黑體" panose="020B0604030504040204" pitchFamily="34" charset="-120"/>
                        </a:rPr>
                        <a:t>仿大富翁的玩法，六個社區就是玩家行進路線會經過的點，每個社區都有各自的代表圖案，代表社區不同的特色及文化。及「機會」、「命運」的設計與飲食相關等。</a:t>
                      </a:r>
                      <a:endParaRPr lang="zh-TW" sz="2000" kern="100">
                        <a:effectLst/>
                        <a:latin typeface="+mn-ea"/>
                        <a:ea typeface="+mn-ea"/>
                        <a:cs typeface="Calibri" panose="020F0502020204030204" pitchFamily="34" charset="0"/>
                      </a:endParaRPr>
                    </a:p>
                  </a:txBody>
                  <a:tcPr marL="63500" marR="63500" marT="63500" marB="635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a:lnSpc>
                          <a:spcPct val="100000"/>
                        </a:lnSpc>
                        <a:spcAft>
                          <a:spcPts val="0"/>
                        </a:spcAft>
                      </a:pPr>
                      <a:r>
                        <a:rPr lang="zh-TW" sz="2000" kern="100">
                          <a:solidFill>
                            <a:srgbClr val="000000"/>
                          </a:solidFill>
                          <a:effectLst/>
                          <a:latin typeface="+mn-ea"/>
                          <a:ea typeface="+mn-ea"/>
                          <a:cs typeface="微軟正黑體" panose="020B0604030504040204" pitchFamily="34" charset="-120"/>
                        </a:rPr>
                        <a:t>教師運用桌遊：</a:t>
                      </a:r>
                      <a:endParaRPr lang="zh-TW" sz="2000" kern="100">
                        <a:effectLst/>
                        <a:latin typeface="+mn-ea"/>
                        <a:ea typeface="+mn-ea"/>
                        <a:cs typeface="Calibri" panose="020F0502020204030204" pitchFamily="34" charset="0"/>
                      </a:endParaRPr>
                    </a:p>
                    <a:p>
                      <a:pPr marL="152400" indent="-121920">
                        <a:lnSpc>
                          <a:spcPct val="100000"/>
                        </a:lnSpc>
                        <a:spcAft>
                          <a:spcPts val="0"/>
                        </a:spcAft>
                      </a:pPr>
                      <a:r>
                        <a:rPr lang="en-US" sz="2000" kern="100">
                          <a:solidFill>
                            <a:srgbClr val="000000"/>
                          </a:solidFill>
                          <a:effectLst/>
                          <a:latin typeface="+mn-ea"/>
                          <a:ea typeface="+mn-ea"/>
                          <a:cs typeface="微軟正黑體" panose="020B0604030504040204" pitchFamily="34" charset="-120"/>
                        </a:rPr>
                        <a:t>1.</a:t>
                      </a:r>
                      <a:r>
                        <a:rPr lang="zh-TW" sz="2000" kern="100">
                          <a:solidFill>
                            <a:srgbClr val="000000"/>
                          </a:solidFill>
                          <a:effectLst/>
                          <a:latin typeface="+mn-ea"/>
                          <a:ea typeface="+mn-ea"/>
                          <a:cs typeface="微軟正黑體" panose="020B0604030504040204" pitchFamily="34" charset="-120"/>
                        </a:rPr>
                        <a:t>以「微翻轉遊戲式學習模式」進行，引導、提問、聚焦與延伸講授，及回饋。</a:t>
                      </a:r>
                      <a:endParaRPr lang="zh-TW" sz="2000" kern="100">
                        <a:effectLst/>
                        <a:latin typeface="+mn-ea"/>
                        <a:ea typeface="+mn-ea"/>
                        <a:cs typeface="Calibri" panose="020F0502020204030204" pitchFamily="34" charset="0"/>
                      </a:endParaRPr>
                    </a:p>
                    <a:p>
                      <a:pPr marL="152400" indent="-121920">
                        <a:lnSpc>
                          <a:spcPct val="100000"/>
                        </a:lnSpc>
                        <a:spcAft>
                          <a:spcPts val="0"/>
                        </a:spcAft>
                      </a:pPr>
                      <a:r>
                        <a:rPr lang="en-US" sz="2000" kern="100">
                          <a:solidFill>
                            <a:srgbClr val="000000"/>
                          </a:solidFill>
                          <a:effectLst/>
                          <a:latin typeface="+mn-ea"/>
                          <a:ea typeface="+mn-ea"/>
                          <a:cs typeface="微軟正黑體" panose="020B0604030504040204" pitchFamily="34" charset="-120"/>
                        </a:rPr>
                        <a:t>2.</a:t>
                      </a:r>
                      <a:r>
                        <a:rPr lang="zh-TW" sz="2000" kern="100">
                          <a:solidFill>
                            <a:srgbClr val="000000"/>
                          </a:solidFill>
                          <a:effectLst/>
                          <a:latin typeface="+mn-ea"/>
                          <a:ea typeface="+mn-ea"/>
                          <a:cs typeface="微軟正黑體" panose="020B0604030504040204" pitchFamily="34" charset="-120"/>
                        </a:rPr>
                        <a:t>了解社區歷史文化及特色，</a:t>
                      </a:r>
                      <a:r>
                        <a:rPr lang="zh-HK" sz="2000" kern="100">
                          <a:solidFill>
                            <a:srgbClr val="000000"/>
                          </a:solidFill>
                          <a:effectLst/>
                          <a:latin typeface="+mn-ea"/>
                          <a:ea typeface="+mn-ea"/>
                          <a:cs typeface="微軟正黑體" panose="020B0604030504040204" pitchFamily="34" charset="-120"/>
                        </a:rPr>
                        <a:t>及思考如何實踐</a:t>
                      </a:r>
                      <a:r>
                        <a:rPr lang="zh-TW" sz="2000" kern="100">
                          <a:solidFill>
                            <a:srgbClr val="000000"/>
                          </a:solidFill>
                          <a:effectLst/>
                          <a:latin typeface="+mn-ea"/>
                          <a:ea typeface="+mn-ea"/>
                          <a:cs typeface="微軟正黑體" panose="020B0604030504040204" pitchFamily="34" charset="-120"/>
                        </a:rPr>
                        <a:t>。</a:t>
                      </a:r>
                      <a:endParaRPr lang="zh-TW" sz="2000" kern="100">
                        <a:effectLst/>
                        <a:latin typeface="+mn-ea"/>
                        <a:ea typeface="+mn-ea"/>
                        <a:cs typeface="Calibri" panose="020F0502020204030204" pitchFamily="34" charset="0"/>
                      </a:endParaRPr>
                    </a:p>
                  </a:txBody>
                  <a:tcPr marL="12700" marR="12700" marT="12700" marB="1270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30480" marR="71755" algn="ctr">
                        <a:lnSpc>
                          <a:spcPct val="100000"/>
                        </a:lnSpc>
                        <a:spcAft>
                          <a:spcPts val="0"/>
                        </a:spcAft>
                      </a:pPr>
                      <a:r>
                        <a:rPr lang="zh-TW" sz="2000" kern="100" dirty="0">
                          <a:solidFill>
                            <a:srgbClr val="000000"/>
                          </a:solidFill>
                          <a:effectLst/>
                          <a:latin typeface="+mn-ea"/>
                          <a:ea typeface="+mn-ea"/>
                          <a:cs typeface="微軟正黑體" panose="020B0604030504040204" pitchFamily="34" charset="-120"/>
                        </a:rPr>
                        <a:t>高中</a:t>
                      </a:r>
                      <a:endParaRPr lang="zh-TW" sz="2000" kern="100" dirty="0">
                        <a:effectLst/>
                        <a:latin typeface="+mn-ea"/>
                        <a:ea typeface="+mn-ea"/>
                        <a:cs typeface="Calibri" panose="020F0502020204030204" pitchFamily="34" charset="0"/>
                      </a:endParaRPr>
                    </a:p>
                  </a:txBody>
                  <a:tcPr marL="12700" marR="12700" marT="12700" marB="12700" vert="eaVert"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6751828"/>
                  </a:ext>
                </a:extLst>
              </a:tr>
            </a:tbl>
          </a:graphicData>
        </a:graphic>
      </p:graphicFrame>
      <p:sp>
        <p:nvSpPr>
          <p:cNvPr id="6" name="矩形 5"/>
          <p:cNvSpPr/>
          <p:nvPr/>
        </p:nvSpPr>
        <p:spPr>
          <a:xfrm>
            <a:off x="2411760" y="152898"/>
            <a:ext cx="3550972" cy="584775"/>
          </a:xfrm>
          <a:prstGeom prst="rect">
            <a:avLst/>
          </a:prstGeom>
        </p:spPr>
        <p:txBody>
          <a:bodyPr wrap="none">
            <a:spAutoFit/>
          </a:bodyPr>
          <a:lstStyle/>
          <a:p>
            <a:r>
              <a:rPr lang="en-US" altLang="zh-TW" sz="3200" b="1" dirty="0">
                <a:solidFill>
                  <a:srgbClr val="005A58"/>
                </a:solidFill>
                <a:effectLst>
                  <a:outerShdw blurRad="38100" dist="38100" dir="2700000" algn="tl">
                    <a:srgbClr val="000000">
                      <a:alpha val="43137"/>
                    </a:srgbClr>
                  </a:outerShdw>
                </a:effectLst>
                <a:latin typeface="+mj-lt"/>
                <a:ea typeface="+mj-ea"/>
                <a:cs typeface="+mj-cs"/>
              </a:rPr>
              <a:t>PART4</a:t>
            </a:r>
            <a:r>
              <a:rPr lang="zh-TW" altLang="en-US" sz="3200" b="1" dirty="0">
                <a:solidFill>
                  <a:srgbClr val="005A58"/>
                </a:solidFill>
                <a:effectLst>
                  <a:outerShdw blurRad="38100" dist="38100" dir="2700000" algn="tl">
                    <a:srgbClr val="000000">
                      <a:alpha val="43137"/>
                    </a:srgbClr>
                  </a:outerShdw>
                </a:effectLst>
                <a:latin typeface="+mj-lt"/>
                <a:ea typeface="+mj-ea"/>
                <a:cs typeface="+mj-cs"/>
              </a:rPr>
              <a:t>家庭與社區</a:t>
            </a:r>
          </a:p>
        </p:txBody>
      </p:sp>
    </p:spTree>
    <p:extLst>
      <p:ext uri="{BB962C8B-B14F-4D97-AF65-F5344CB8AC3E}">
        <p14:creationId xmlns:p14="http://schemas.microsoft.com/office/powerpoint/2010/main" val="3140241234"/>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1_古典風華版">
  <a:themeElements>
    <a:clrScheme name="古典風華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古典風華版">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古典風華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古典風華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古典風華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古典風華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古典風華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古典風華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古典風華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古典風華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古典風華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古典風華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古典風華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古典風華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古典風華版</Template>
  <TotalTime>2674</TotalTime>
  <Words>10676</Words>
  <Application>Microsoft Office PowerPoint</Application>
  <PresentationFormat>如螢幕大小 (4:3)</PresentationFormat>
  <Paragraphs>1857</Paragraphs>
  <Slides>99</Slides>
  <Notes>92</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99</vt:i4>
      </vt:variant>
    </vt:vector>
  </HeadingPairs>
  <TitlesOfParts>
    <vt:vector size="108" baseType="lpstr">
      <vt:lpstr>Gungsuh</vt:lpstr>
      <vt:lpstr>MS Gothic</vt:lpstr>
      <vt:lpstr>微軟正黑體</vt:lpstr>
      <vt:lpstr>新細明體</vt:lpstr>
      <vt:lpstr>標楷體</vt:lpstr>
      <vt:lpstr>Arial</vt:lpstr>
      <vt:lpstr>Calibri</vt:lpstr>
      <vt:lpstr>Times New Roman</vt:lpstr>
      <vt:lpstr>1_古典風華版</vt:lpstr>
      <vt:lpstr>高級中等以下學校及幼兒園 家庭教育議題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BPC</dc:creator>
  <cp:lastModifiedBy>user</cp:lastModifiedBy>
  <cp:revision>605</cp:revision>
  <dcterms:created xsi:type="dcterms:W3CDTF">2018-06-06T08:41:43Z</dcterms:created>
  <dcterms:modified xsi:type="dcterms:W3CDTF">2020-09-23T12:57:07Z</dcterms:modified>
</cp:coreProperties>
</file>