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297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60"/>
  </p:normalViewPr>
  <p:slideViewPr>
    <p:cSldViewPr>
      <p:cViewPr varScale="1">
        <p:scale>
          <a:sx n="67" d="100"/>
          <a:sy n="67" d="100"/>
        </p:scale>
        <p:origin x="-147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5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6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4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24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0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25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69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61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7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5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1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10369152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FE7B-469B-43D1-82C6-7C9EC004AC2B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3B03-7C50-4F0E-A26B-22C373E07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98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6531" y="1124744"/>
            <a:ext cx="7772400" cy="14700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宜蘭縣高中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職簡介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92" y="4224337"/>
            <a:ext cx="38290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712" y="2060848"/>
            <a:ext cx="44084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" y="4352925"/>
            <a:ext cx="18161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長方形 11"/>
          <p:cNvSpPr/>
          <p:nvPr/>
        </p:nvSpPr>
        <p:spPr>
          <a:xfrm>
            <a:off x="4355976" y="3789040"/>
            <a:ext cx="31686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kumimoji="1"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  <a:ea typeface="微軟正黑體"/>
                <a:cs typeface="微軟正黑體"/>
              </a:rPr>
              <a:t>想一想，</a:t>
            </a:r>
            <a:endParaRPr kumimoji="1" lang="en-US" altLang="zh-TW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/>
              <a:ea typeface="微軟正黑體"/>
              <a:cs typeface="微軟正黑體"/>
            </a:endParaRPr>
          </a:p>
          <a:p>
            <a:pPr defTabSz="457200">
              <a:defRPr/>
            </a:pPr>
            <a:r>
              <a:rPr kumimoji="1"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  <a:ea typeface="微軟正黑體"/>
                <a:cs typeface="微軟正黑體"/>
              </a:rPr>
              <a:t>哪一條進路</a:t>
            </a:r>
            <a:endParaRPr kumimoji="1" lang="en-US" altLang="zh-TW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/>
              <a:ea typeface="微軟正黑體"/>
              <a:cs typeface="微軟正黑體"/>
            </a:endParaRPr>
          </a:p>
          <a:p>
            <a:pPr defTabSz="457200">
              <a:defRPr/>
            </a:pPr>
            <a:r>
              <a:rPr kumimoji="1"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  <a:ea typeface="微軟正黑體"/>
                <a:cs typeface="微軟正黑體"/>
              </a:rPr>
              <a:t>最適合自己</a:t>
            </a:r>
            <a:endParaRPr kumimoji="1" lang="en-US" altLang="zh-TW" sz="28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47864" y="580526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壯圍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 曾淑鈴 整理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年國中畢業生適性入學宣導網站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3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綜合高中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宜蘭高商</a:t>
            </a:r>
            <a:endParaRPr lang="en-US" altLang="zh-TW" dirty="0" smtClean="0"/>
          </a:p>
          <a:p>
            <a:r>
              <a:rPr lang="zh-TW" altLang="en-US" dirty="0"/>
              <a:t>羅東</a:t>
            </a:r>
            <a:r>
              <a:rPr lang="zh-TW" altLang="en-US" dirty="0" smtClean="0"/>
              <a:t>高商</a:t>
            </a:r>
            <a:endParaRPr lang="en-US" altLang="zh-TW" dirty="0" smtClean="0"/>
          </a:p>
          <a:p>
            <a:r>
              <a:rPr lang="zh-TW" altLang="en-US" dirty="0"/>
              <a:t>頭城家</a:t>
            </a:r>
            <a:r>
              <a:rPr lang="zh-TW" altLang="en-US" dirty="0" smtClean="0"/>
              <a:t>商</a:t>
            </a:r>
            <a:endParaRPr lang="en-US" altLang="zh-TW" dirty="0" smtClean="0"/>
          </a:p>
          <a:p>
            <a:r>
              <a:rPr lang="zh-TW" altLang="en-US" smtClean="0"/>
              <a:t>南澳高中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商業與管理群科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100" dirty="0"/>
              <a:t>商業與管理群包括下列</a:t>
            </a:r>
            <a:r>
              <a:rPr lang="en-US" altLang="zh-TW" sz="2100" dirty="0"/>
              <a:t>11</a:t>
            </a:r>
            <a:r>
              <a:rPr lang="zh-TW" altLang="en-US" sz="2100" dirty="0"/>
              <a:t>科</a:t>
            </a:r>
            <a:r>
              <a:rPr lang="zh-TW" altLang="en-US" sz="2100" dirty="0" smtClean="0"/>
              <a:t>：</a:t>
            </a:r>
            <a:endParaRPr lang="en-US" altLang="zh-TW" sz="2100" dirty="0" smtClean="0"/>
          </a:p>
          <a:p>
            <a:pPr marL="0" indent="0">
              <a:buNone/>
            </a:pPr>
            <a:r>
              <a:rPr lang="zh-TW" altLang="en-US" sz="2100" dirty="0" smtClean="0"/>
              <a:t>商業</a:t>
            </a:r>
            <a:r>
              <a:rPr lang="zh-TW" altLang="en-US" sz="2100" dirty="0"/>
              <a:t>經營科、國際貿易科、會計事務科、資料處理科、電子商務科、流通管理科、航運管理科、農產行銷科、不動產事務科、水產經營科、文書事務科。</a:t>
            </a:r>
            <a:endParaRPr lang="en-US" altLang="zh-TW" sz="2100" dirty="0" smtClean="0"/>
          </a:p>
          <a:p>
            <a:pPr marL="0" indent="0">
              <a:buNone/>
            </a:pPr>
            <a:r>
              <a:rPr lang="zh-TW" altLang="en-US" dirty="0" smtClean="0"/>
              <a:t>宜蘭有：商業</a:t>
            </a:r>
            <a:r>
              <a:rPr lang="zh-TW" altLang="en-US" dirty="0"/>
              <a:t>經營科、國際貿易科</a:t>
            </a:r>
            <a:r>
              <a:rPr lang="zh-TW" altLang="en-US" dirty="0" smtClean="0"/>
              <a:t>、資料處理</a:t>
            </a:r>
            <a:r>
              <a:rPr lang="zh-TW" altLang="en-US" dirty="0"/>
              <a:t>科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            </a:t>
            </a:r>
            <a:r>
              <a:rPr lang="zh-TW" altLang="en-US" dirty="0" smtClean="0"/>
              <a:t>    </a:t>
            </a:r>
            <a:r>
              <a:rPr lang="zh-TW" altLang="en-US" dirty="0" smtClean="0">
                <a:solidFill>
                  <a:srgbClr val="FF0000"/>
                </a:solidFill>
              </a:rPr>
              <a:t>會計</a:t>
            </a:r>
            <a:r>
              <a:rPr lang="zh-TW" altLang="en-US" dirty="0">
                <a:solidFill>
                  <a:srgbClr val="FF0000"/>
                </a:solidFill>
              </a:rPr>
              <a:t>事務</a:t>
            </a:r>
            <a:r>
              <a:rPr lang="zh-TW" altLang="en-US" dirty="0" smtClean="0">
                <a:solidFill>
                  <a:srgbClr val="FF0000"/>
                </a:solidFill>
              </a:rPr>
              <a:t>科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不招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國際貿易科、資料處理科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商業經營科、國際貿易科、資料處理科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頭城家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經營科、國際貿易科、資料處理科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蘇澳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經營科</a:t>
            </a:r>
          </a:p>
        </p:txBody>
      </p:sp>
    </p:spTree>
    <p:extLst>
      <p:ext uri="{BB962C8B-B14F-4D97-AF65-F5344CB8AC3E}">
        <p14:creationId xmlns:p14="http://schemas.microsoft.com/office/powerpoint/2010/main" val="37106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商業與管理群科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61728"/>
              </p:ext>
            </p:extLst>
          </p:nvPr>
        </p:nvGraphicFramePr>
        <p:xfrm>
          <a:off x="683568" y="2708920"/>
          <a:ext cx="8784976" cy="2190750"/>
        </p:xfrm>
        <a:graphic>
          <a:graphicData uri="http://schemas.openxmlformats.org/drawingml/2006/table">
            <a:tbl>
              <a:tblPr/>
              <a:tblGrid>
                <a:gridCol w="2016224"/>
                <a:gridCol w="4911470"/>
                <a:gridCol w="185728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商業經營科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會計基礎帳務處理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門市服務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商事法規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電腦文書處理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商業相關知識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零售業服務技能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，以培養現代化的商業經營人才。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會計事務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會計資訊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93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國際貿易科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16151"/>
              </p:ext>
            </p:extLst>
          </p:nvPr>
        </p:nvGraphicFramePr>
        <p:xfrm>
          <a:off x="899592" y="2276872"/>
          <a:ext cx="8712968" cy="3456384"/>
        </p:xfrm>
        <a:graphic>
          <a:graphicData uri="http://schemas.openxmlformats.org/drawingml/2006/table">
            <a:tbl>
              <a:tblPr/>
              <a:tblGrid>
                <a:gridCol w="2016224"/>
                <a:gridCol w="3816424"/>
                <a:gridCol w="2880320"/>
              </a:tblGrid>
              <a:tr h="345638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國際貿易科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國際貿易實務、外語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商業與經濟環境、會計事務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資訊科技應用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行銷與管理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等專業知能，以培養國際貿易人員應具備之基礎能力與專業素養。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國貿業務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會計事務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會計資訊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門市服務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4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資料處理科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71172"/>
              </p:ext>
            </p:extLst>
          </p:nvPr>
        </p:nvGraphicFramePr>
        <p:xfrm>
          <a:off x="1147762" y="3011646"/>
          <a:ext cx="8320782" cy="2617470"/>
        </p:xfrm>
        <a:graphic>
          <a:graphicData uri="http://schemas.openxmlformats.org/drawingml/2006/table">
            <a:tbl>
              <a:tblPr/>
              <a:tblGrid>
                <a:gridCol w="2056086"/>
                <a:gridCol w="3168352"/>
                <a:gridCol w="309634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網路原理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軟體操作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多媒體製作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商業知識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會計實務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等相關知能。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電腦軟體設計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網頁設計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會計事務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會計資訊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設計群科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100" dirty="0"/>
              <a:t>設計群包括下列</a:t>
            </a:r>
            <a:r>
              <a:rPr lang="en-US" altLang="zh-TW" sz="2100" dirty="0"/>
              <a:t>10</a:t>
            </a:r>
            <a:r>
              <a:rPr lang="zh-TW" altLang="en-US" sz="2100" dirty="0"/>
              <a:t>科</a:t>
            </a:r>
            <a:r>
              <a:rPr lang="zh-TW" altLang="en-US" sz="2100" dirty="0" smtClean="0"/>
              <a:t>：</a:t>
            </a:r>
            <a:endParaRPr lang="en-US" altLang="zh-TW" sz="2100" dirty="0" smtClean="0"/>
          </a:p>
          <a:p>
            <a:pPr marL="0" indent="0">
              <a:buNone/>
            </a:pPr>
            <a:r>
              <a:rPr lang="zh-TW" altLang="en-US" sz="2100" dirty="0" smtClean="0"/>
              <a:t>美</a:t>
            </a:r>
            <a:r>
              <a:rPr lang="zh-TW" altLang="en-US" sz="2100" dirty="0"/>
              <a:t>工科、陶瓷工程科、室內空間設計科、圖文傳播科、金屬工藝科、家具設計科、廣告設計科、多媒體設計科、室內設計科、家具木工科</a:t>
            </a:r>
            <a:r>
              <a:rPr lang="zh-TW" altLang="en-US" sz="2100" dirty="0" smtClean="0"/>
              <a:t>。</a:t>
            </a:r>
            <a:endParaRPr lang="en-US" altLang="zh-TW" sz="2100" dirty="0" smtClean="0"/>
          </a:p>
          <a:p>
            <a:pPr marL="0" indent="0">
              <a:buNone/>
            </a:pPr>
            <a:r>
              <a:rPr lang="zh-TW" altLang="en-US" dirty="0" smtClean="0"/>
              <a:t>宜蘭有：</a:t>
            </a:r>
            <a:r>
              <a:rPr lang="zh-TW" altLang="en-US" dirty="0"/>
              <a:t>多媒體設計科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多媒體設計科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多媒體設計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67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多媒體設計科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53249"/>
              </p:ext>
            </p:extLst>
          </p:nvPr>
        </p:nvGraphicFramePr>
        <p:xfrm>
          <a:off x="1147762" y="3011646"/>
          <a:ext cx="8392789" cy="1946910"/>
        </p:xfrm>
        <a:graphic>
          <a:graphicData uri="http://schemas.openxmlformats.org/drawingml/2006/table">
            <a:tbl>
              <a:tblPr/>
              <a:tblGrid>
                <a:gridCol w="2129156"/>
                <a:gridCol w="3877487"/>
                <a:gridCol w="238614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主要學習有關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多媒體設計之實用技術與基本知識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，培養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多媒體設計、數位設計與視覺傳達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等相關之設計與製作知能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視覺傳達設計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網頁設計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攝影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3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餐旅群科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餐旅群包括下列</a:t>
            </a:r>
            <a:r>
              <a:rPr lang="en-US" altLang="zh-TW" sz="2000" dirty="0"/>
              <a:t>2</a:t>
            </a:r>
            <a:r>
              <a:rPr lang="zh-TW" altLang="en-US" sz="2000" dirty="0"/>
              <a:t>科：餐飲管理科、觀光事業科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宜蘭有：</a:t>
            </a:r>
            <a:r>
              <a:rPr lang="zh-TW" altLang="en-US" dirty="0"/>
              <a:t>餐飲管理科、觀光事業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頭城家商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餐飲管理科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羅東高商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餐飲管理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蘇澳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觀光事業科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3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餐飲管理科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33641"/>
              </p:ext>
            </p:extLst>
          </p:nvPr>
        </p:nvGraphicFramePr>
        <p:xfrm>
          <a:off x="1043608" y="2852936"/>
          <a:ext cx="8608814" cy="3714750"/>
        </p:xfrm>
        <a:graphic>
          <a:graphicData uri="http://schemas.openxmlformats.org/drawingml/2006/table">
            <a:tbl>
              <a:tblPr/>
              <a:tblGrid>
                <a:gridCol w="2056086"/>
                <a:gridCol w="3888432"/>
                <a:gridCol w="266429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餐旅管理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餐飲衛生安全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採購學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食物學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餐飲實務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餐旅服務技術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中餐烹調、中式點心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西餐烹調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等全球化餐飲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經營管理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知能。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b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中餐烹調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西餐烹調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餐旅服務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飲料調製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中式米食加工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中式麵食加工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其他證照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b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全民英檢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(GEPT)</a:t>
                      </a:r>
                      <a:b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中、英文書處理證照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4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觀光事業科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1958"/>
              </p:ext>
            </p:extLst>
          </p:nvPr>
        </p:nvGraphicFramePr>
        <p:xfrm>
          <a:off x="899592" y="2204864"/>
          <a:ext cx="9001000" cy="2983230"/>
        </p:xfrm>
        <a:graphic>
          <a:graphicData uri="http://schemas.openxmlformats.org/drawingml/2006/table">
            <a:tbl>
              <a:tblPr/>
              <a:tblGrid>
                <a:gridCol w="2282825"/>
                <a:gridCol w="3621831"/>
                <a:gridCol w="309634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餐旅日語會話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遊程設計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解說教育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旅館管理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餐飲實務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客房實務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生態保育實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世界旅遊資源、觀光概論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等培養旅遊觀光基層之專業之專業人員且提昇觀光旅遊實務知能。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</a:t>
                      </a: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b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餐旅服務</a:t>
                      </a:r>
                      <a:b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飲料調製</a:t>
                      </a:r>
                      <a:b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其他證照</a:t>
                      </a: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b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領隊人員</a:t>
                      </a:r>
                      <a:b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導遊人員</a:t>
                      </a:r>
                      <a:b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 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全民英檢</a:t>
                      </a: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(GEPT)</a:t>
                      </a:r>
                      <a:b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 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中、英文書處理證照</a:t>
                      </a:r>
                      <a:b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 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多益</a:t>
                      </a: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(TOEIC)</a:t>
                      </a:r>
                      <a:b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 </a:t>
                      </a:r>
                      <a:r>
                        <a:rPr lang="zh-TW" altLang="en-US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日本語能力試驗</a:t>
                      </a:r>
                      <a:r>
                        <a:rPr lang="en-US" altLang="zh-TW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(JLPT)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0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宜蘭縣各高中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國立宜蘭高中</a:t>
            </a:r>
            <a:endParaRPr lang="en-US" altLang="zh-TW" dirty="0" smtClean="0"/>
          </a:p>
          <a:p>
            <a:r>
              <a:rPr lang="zh-TW" altLang="en-US" dirty="0" smtClean="0"/>
              <a:t>國立蘭陽女中</a:t>
            </a:r>
            <a:endParaRPr lang="en-US" altLang="zh-TW" dirty="0" smtClean="0"/>
          </a:p>
          <a:p>
            <a:r>
              <a:rPr lang="zh-TW" altLang="en-US" dirty="0" smtClean="0"/>
              <a:t>國立南</a:t>
            </a:r>
            <a:r>
              <a:rPr lang="zh-TW" altLang="en-US" dirty="0"/>
              <a:t>澳高中</a:t>
            </a:r>
            <a:endParaRPr lang="en-US" altLang="zh-TW" dirty="0" smtClean="0"/>
          </a:p>
          <a:p>
            <a:r>
              <a:rPr lang="zh-TW" altLang="en-US" dirty="0" smtClean="0"/>
              <a:t>私立中道中學</a:t>
            </a:r>
            <a:endParaRPr lang="en-US" altLang="zh-TW" dirty="0" smtClean="0"/>
          </a:p>
          <a:p>
            <a:r>
              <a:rPr lang="zh-TW" altLang="en-US" dirty="0" smtClean="0"/>
              <a:t>私立慧燈中學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34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食品群科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食品群包括下列</a:t>
            </a:r>
            <a:r>
              <a:rPr lang="en-US" altLang="zh-TW" sz="1800" dirty="0"/>
              <a:t>4</a:t>
            </a:r>
            <a:r>
              <a:rPr lang="zh-TW" altLang="en-US" sz="1800" dirty="0"/>
              <a:t>科：食品加工科、食品科、水產食品科、烘焙科。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宜蘭有：</a:t>
            </a:r>
            <a:r>
              <a:rPr lang="zh-TW" altLang="en-US" dirty="0"/>
              <a:t>水產食品</a:t>
            </a:r>
            <a:r>
              <a:rPr lang="zh-TW" altLang="en-US" dirty="0" smtClean="0"/>
              <a:t>科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蘇澳海事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水產食品科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0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水產食品科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83406"/>
              </p:ext>
            </p:extLst>
          </p:nvPr>
        </p:nvGraphicFramePr>
        <p:xfrm>
          <a:off x="683568" y="2628741"/>
          <a:ext cx="9289032" cy="2438400"/>
        </p:xfrm>
        <a:graphic>
          <a:graphicData uri="http://schemas.openxmlformats.org/drawingml/2006/table">
            <a:tbl>
              <a:tblPr/>
              <a:tblGrid>
                <a:gridCol w="1976894"/>
                <a:gridCol w="4431818"/>
                <a:gridCol w="288032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水產食品科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水產食品製造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水產微生物學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冷凍冷藏學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穀類果蔬畜產等食品加工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食品安全衛生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等，以培養發揮本地水產特色之現代化食品實用技術人才為目標。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marL="183515"/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食品加工</a:t>
                      </a:r>
                    </a:p>
                    <a:p>
                      <a:pPr marL="183515"/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檢驗分析</a:t>
                      </a:r>
                    </a:p>
                    <a:p>
                      <a:pPr marL="183515"/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altLang="zh-TW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培食品</a:t>
                      </a:r>
                    </a:p>
                    <a:p>
                      <a:pPr marL="183515"/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altLang="zh-TW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用金屬罐捲封</a:t>
                      </a:r>
                    </a:p>
                    <a:p>
                      <a:pPr marL="183515"/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en-US" altLang="zh-TW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米食加工</a:t>
                      </a:r>
                    </a:p>
                    <a:p>
                      <a:pPr marL="183515"/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en-US" altLang="zh-TW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麵食加工</a:t>
                      </a:r>
                    </a:p>
                    <a:p>
                      <a:pPr marL="183515"/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en-US" altLang="zh-TW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肉製品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35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家政群科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家政群包括下列</a:t>
            </a:r>
            <a:r>
              <a:rPr lang="en-US" altLang="zh-TW" sz="1800" dirty="0"/>
              <a:t>7</a:t>
            </a:r>
            <a:r>
              <a:rPr lang="zh-TW" altLang="en-US" sz="1800" dirty="0"/>
              <a:t>科</a:t>
            </a:r>
            <a:r>
              <a:rPr lang="zh-TW" altLang="en-US" sz="1800" dirty="0" smtClean="0"/>
              <a:t>：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/>
              <a:t>家政</a:t>
            </a:r>
            <a:r>
              <a:rPr lang="zh-TW" altLang="en-US" sz="1800" dirty="0"/>
              <a:t>科、服裝科、幼兒保育科、美容科、時尚模特兒科、流行服飾科、時尚造型科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宜蘭有：</a:t>
            </a:r>
            <a:r>
              <a:rPr lang="zh-TW" altLang="en-US" dirty="0"/>
              <a:t>幼兒保育科、美容科</a:t>
            </a:r>
            <a:r>
              <a:rPr lang="zh-TW" altLang="en-US" dirty="0" smtClean="0"/>
              <a:t>、流行</a:t>
            </a:r>
            <a:r>
              <a:rPr lang="zh-TW" altLang="en-US" dirty="0"/>
              <a:t>服飾</a:t>
            </a:r>
            <a:r>
              <a:rPr lang="zh-TW" altLang="en-US" dirty="0" smtClean="0"/>
              <a:t>科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頭城家商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幼兒保育科、美容科、流行服飾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02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幼兒保育科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53634"/>
              </p:ext>
            </p:extLst>
          </p:nvPr>
        </p:nvGraphicFramePr>
        <p:xfrm>
          <a:off x="1147762" y="3148806"/>
          <a:ext cx="8536806" cy="2190750"/>
        </p:xfrm>
        <a:graphic>
          <a:graphicData uri="http://schemas.openxmlformats.org/drawingml/2006/table">
            <a:tbl>
              <a:tblPr/>
              <a:tblGrid>
                <a:gridCol w="1984078"/>
                <a:gridCol w="3024336"/>
                <a:gridCol w="352839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幼兒保育科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嬰幼兒保育實用技能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幼兒活動設計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樂器學習、幼兒教具製作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等基本知識能力。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保母人員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服務照顧員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0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美容科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52418"/>
              </p:ext>
            </p:extLst>
          </p:nvPr>
        </p:nvGraphicFramePr>
        <p:xfrm>
          <a:off x="1147762" y="3011646"/>
          <a:ext cx="8608814" cy="2617470"/>
        </p:xfrm>
        <a:graphic>
          <a:graphicData uri="http://schemas.openxmlformats.org/drawingml/2006/table">
            <a:tbl>
              <a:tblPr/>
              <a:tblGrid>
                <a:gridCol w="2282825"/>
                <a:gridCol w="4021733"/>
                <a:gridCol w="230425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美容科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彩妝造型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美膚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美髮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美顏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實務、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流行配飾設計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藝術指甲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等課程，培養學生美容、美髮專業知識與技能。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美容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女子美髮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 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男子理髮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31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流行服飾科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07199"/>
              </p:ext>
            </p:extLst>
          </p:nvPr>
        </p:nvGraphicFramePr>
        <p:xfrm>
          <a:off x="1147762" y="3285966"/>
          <a:ext cx="8680822" cy="1764030"/>
        </p:xfrm>
        <a:graphic>
          <a:graphicData uri="http://schemas.openxmlformats.org/drawingml/2006/table">
            <a:tbl>
              <a:tblPr/>
              <a:tblGrid>
                <a:gridCol w="2282825"/>
                <a:gridCol w="3733701"/>
                <a:gridCol w="266429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流行服飾科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服裝設計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製作的實用技能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，並培養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服飾行銷及經營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之基本知識能力。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24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4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女裝</a:t>
                      </a:r>
                      <a:endParaRPr lang="zh-TW" altLang="en-US" sz="2400" dirty="0">
                        <a:solidFill>
                          <a:srgbClr val="333333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24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4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金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銀珠寶飾品加工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28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海事群科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海事群包括下列</a:t>
            </a:r>
            <a:r>
              <a:rPr lang="en-US" altLang="zh-TW" sz="1800" dirty="0"/>
              <a:t>2</a:t>
            </a:r>
            <a:r>
              <a:rPr lang="zh-TW" altLang="en-US" sz="1800" dirty="0"/>
              <a:t>科：航海科、輪機科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宜蘭有：輪機科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蘇澳海事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輪機科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07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輪機科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41227"/>
              </p:ext>
            </p:extLst>
          </p:nvPr>
        </p:nvGraphicFramePr>
        <p:xfrm>
          <a:off x="1147762" y="2737326"/>
          <a:ext cx="8680822" cy="2495550"/>
        </p:xfrm>
        <a:graphic>
          <a:graphicData uri="http://schemas.openxmlformats.org/drawingml/2006/table">
            <a:tbl>
              <a:tblPr/>
              <a:tblGrid>
                <a:gridCol w="2282825"/>
                <a:gridCol w="3805709"/>
                <a:gridCol w="2592288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輪機科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船舶機械之操作及電機設備之控制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維護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，維持</a:t>
                      </a:r>
                      <a:r>
                        <a:rPr lang="zh-TW" altLang="en-US" sz="28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船舶主機、輔機穩定運轉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，使船舶能安全的航行於海上。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艤裝技術士技能檢定</a:t>
                      </a:r>
                    </a:p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其他證照：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輪機員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船員基本訓練證書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新四項基本訓練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焊接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機械加工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5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水產群科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水產群包括下列</a:t>
            </a:r>
            <a:r>
              <a:rPr lang="en-US" altLang="zh-TW" sz="1800" dirty="0"/>
              <a:t>2</a:t>
            </a:r>
            <a:r>
              <a:rPr lang="zh-TW" altLang="en-US" sz="1800" dirty="0"/>
              <a:t>科：水產養殖科、漁業科。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宜蘭有：</a:t>
            </a:r>
            <a:r>
              <a:rPr lang="zh-TW" altLang="en-US" dirty="0"/>
              <a:t>水產養殖科、漁業</a:t>
            </a:r>
            <a:r>
              <a:rPr lang="zh-TW" altLang="en-US" dirty="0" smtClean="0"/>
              <a:t>科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蘇澳海事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水產養殖科、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漁業科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6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水產養殖科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66786"/>
              </p:ext>
            </p:extLst>
          </p:nvPr>
        </p:nvGraphicFramePr>
        <p:xfrm>
          <a:off x="1147762" y="2737326"/>
          <a:ext cx="7672710" cy="2251710"/>
        </p:xfrm>
        <a:graphic>
          <a:graphicData uri="http://schemas.openxmlformats.org/drawingml/2006/table">
            <a:tbl>
              <a:tblPr/>
              <a:tblGrid>
                <a:gridCol w="1984078"/>
                <a:gridCol w="3600400"/>
                <a:gridCol w="208823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水產養殖科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水產養殖學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水生生物學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餌料生物學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水產生物疾病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生態學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等基本知識與技術，以加強學生實務能力，並培養水產養殖經營管理之知能。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水族養殖其他證照：</a:t>
                      </a:r>
                    </a:p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水產養殖技師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51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高中上課科目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60773"/>
              </p:ext>
            </p:extLst>
          </p:nvPr>
        </p:nvGraphicFramePr>
        <p:xfrm>
          <a:off x="1524000" y="1397000"/>
          <a:ext cx="6096000" cy="426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3399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數學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地理</a:t>
                      </a:r>
                      <a:endParaRPr lang="zh-TW" altLang="en-US" dirty="0"/>
                    </a:p>
                  </a:txBody>
                  <a:tcPr/>
                </a:tc>
              </a:tr>
              <a:tr h="63399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歷史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公民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物理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化學</a:t>
                      </a:r>
                      <a:endParaRPr lang="zh-TW" altLang="en-US" dirty="0"/>
                    </a:p>
                  </a:txBody>
                  <a:tcPr/>
                </a:tc>
              </a:tr>
              <a:tr h="63399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地球科學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體育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音樂</a:t>
                      </a:r>
                      <a:endParaRPr lang="zh-TW" altLang="en-US" dirty="0"/>
                    </a:p>
                  </a:txBody>
                  <a:tcPr/>
                </a:tc>
              </a:tr>
              <a:tr h="109428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美術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藝術與生活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全民國防教育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生活科技</a:t>
                      </a:r>
                      <a:endParaRPr lang="zh-TW" altLang="en-US" dirty="0"/>
                    </a:p>
                  </a:txBody>
                  <a:tcPr/>
                </a:tc>
              </a:tr>
              <a:tr h="63399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家政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生命教育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生涯規劃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健康與護理</a:t>
                      </a:r>
                      <a:endParaRPr lang="zh-TW" altLang="en-US" dirty="0"/>
                    </a:p>
                  </a:txBody>
                  <a:tcPr/>
                </a:tc>
              </a:tr>
              <a:tr h="63399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海洋教育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第二外語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中華文化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漁業科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61429"/>
              </p:ext>
            </p:extLst>
          </p:nvPr>
        </p:nvGraphicFramePr>
        <p:xfrm>
          <a:off x="1147762" y="2737326"/>
          <a:ext cx="7888734" cy="2678430"/>
        </p:xfrm>
        <a:graphic>
          <a:graphicData uri="http://schemas.openxmlformats.org/drawingml/2006/table">
            <a:tbl>
              <a:tblPr/>
              <a:tblGrid>
                <a:gridCol w="1408014"/>
                <a:gridCol w="3816424"/>
                <a:gridCol w="266429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漁業科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漁具漁法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栽培漁業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漁業管理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船藝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航海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等漁業、航海技術之知識與技能，培養永續海洋生態觀點，培育漁業資源之開發應用及經營管理基層人才</a:t>
                      </a:r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其他證照：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漁船船員基本安全訓練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漁撈技師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漁航員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381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土木建築群科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土木與建築群包括下列</a:t>
            </a:r>
            <a:r>
              <a:rPr lang="en-US" altLang="zh-TW" sz="1800" dirty="0"/>
              <a:t>4</a:t>
            </a:r>
            <a:r>
              <a:rPr lang="zh-TW" altLang="en-US" sz="1800" dirty="0"/>
              <a:t>科：土木科、建築科、消防工程科、空間測繪科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宜蘭有：建築科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羅東高工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55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建築科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83412"/>
              </p:ext>
            </p:extLst>
          </p:nvPr>
        </p:nvGraphicFramePr>
        <p:xfrm>
          <a:off x="1147762" y="2600166"/>
          <a:ext cx="7816726" cy="2800350"/>
        </p:xfrm>
        <a:graphic>
          <a:graphicData uri="http://schemas.openxmlformats.org/drawingml/2006/table">
            <a:tbl>
              <a:tblPr/>
              <a:tblGrid>
                <a:gridCol w="1624038"/>
                <a:gridCol w="2941612"/>
                <a:gridCol w="325107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建築工程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認識及基本操作技藝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，課程強調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電腦繪圖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手繪與美術、造型設計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建築製圖應用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建築物室內設計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建築物室內裝修工程管理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建築工程管理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泥水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建築塗裝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 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營造工程管理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391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電機電子群科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電機與電子包括下列</a:t>
            </a:r>
            <a:r>
              <a:rPr lang="en-US" altLang="zh-TW" sz="1800" dirty="0"/>
              <a:t>7</a:t>
            </a:r>
            <a:r>
              <a:rPr lang="zh-TW" altLang="en-US" sz="1800" dirty="0"/>
              <a:t>科</a:t>
            </a:r>
            <a:r>
              <a:rPr lang="zh-TW" altLang="en-US" sz="1800" dirty="0" smtClean="0"/>
              <a:t>：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/>
              <a:t>電機</a:t>
            </a:r>
            <a:r>
              <a:rPr lang="zh-TW" altLang="en-US" sz="1800" dirty="0"/>
              <a:t>科、控制科、冷凍空調科、資訊科、電子科、航空電子科、電子通信科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宜蘭有：</a:t>
            </a:r>
            <a:r>
              <a:rPr lang="zh-TW" altLang="en-US" dirty="0"/>
              <a:t>電機</a:t>
            </a:r>
            <a:r>
              <a:rPr lang="zh-TW" altLang="en-US" dirty="0" smtClean="0"/>
              <a:t>科、資訊科、電子</a:t>
            </a:r>
            <a:r>
              <a:rPr lang="zh-TW" altLang="en-US" dirty="0"/>
              <a:t>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羅東高工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電機科、資訊科、電子科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81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電機科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18994"/>
              </p:ext>
            </p:extLst>
          </p:nvPr>
        </p:nvGraphicFramePr>
        <p:xfrm>
          <a:off x="1147762" y="2874486"/>
          <a:ext cx="7168654" cy="2251710"/>
        </p:xfrm>
        <a:graphic>
          <a:graphicData uri="http://schemas.openxmlformats.org/drawingml/2006/table">
            <a:tbl>
              <a:tblPr/>
              <a:tblGrid>
                <a:gridCol w="1408014"/>
                <a:gridCol w="3672408"/>
                <a:gridCol w="208823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室內配線設計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工業配線設計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電機機械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微電腦控制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等相關實務技術能力，以培養電機產業之基層技術人員。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室內配線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工業配線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電器修護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742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86498"/>
              </p:ext>
            </p:extLst>
          </p:nvPr>
        </p:nvGraphicFramePr>
        <p:xfrm>
          <a:off x="1147762" y="2600166"/>
          <a:ext cx="7672710" cy="2617470"/>
        </p:xfrm>
        <a:graphic>
          <a:graphicData uri="http://schemas.openxmlformats.org/drawingml/2006/table">
            <a:tbl>
              <a:tblPr/>
              <a:tblGrid>
                <a:gridCol w="1263998"/>
                <a:gridCol w="4032448"/>
                <a:gridCol w="237626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電腦系統安裝與設定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軟體程式的撰寫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網路系統（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Server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）安裝與設定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、單晶片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微電腦控制的程式編寫與電路的裝配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及測試等技術能力，以培養資訊產業之基層技術人員。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  <a:b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</a:t>
                      </a:r>
                      <a:b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電腦軟體設計</a:t>
                      </a:r>
                      <a:b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網路架設</a:t>
                      </a:r>
                      <a:b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網頁設計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47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45143"/>
              </p:ext>
            </p:extLst>
          </p:nvPr>
        </p:nvGraphicFramePr>
        <p:xfrm>
          <a:off x="1147762" y="2600166"/>
          <a:ext cx="8176766" cy="2251710"/>
        </p:xfrm>
        <a:graphic>
          <a:graphicData uri="http://schemas.openxmlformats.org/drawingml/2006/table">
            <a:tbl>
              <a:tblPr/>
              <a:tblGrid>
                <a:gridCol w="1595130"/>
                <a:gridCol w="4212739"/>
                <a:gridCol w="236889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視聽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工業與數位產品的電路組裝與設計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微電腦單晶片的程式編寫與電路的裝配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及測試及程式語言的設計等技術能力，以培養電子產業之基層技術人員。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數位電子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視聽電子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222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機械群科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機械群包括下列</a:t>
            </a:r>
            <a:r>
              <a:rPr lang="en-US" altLang="zh-TW" sz="1800" dirty="0"/>
              <a:t>10</a:t>
            </a:r>
            <a:r>
              <a:rPr lang="zh-TW" altLang="en-US" sz="1800" dirty="0"/>
              <a:t>科</a:t>
            </a:r>
            <a:r>
              <a:rPr lang="zh-TW" altLang="en-US" sz="1800" dirty="0" smtClean="0"/>
              <a:t>：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/>
              <a:t>機械</a:t>
            </a:r>
            <a:r>
              <a:rPr lang="zh-TW" altLang="en-US" sz="1800" dirty="0"/>
              <a:t>科、模具科、製圖科、電腦機械製圖科、鑄造科、板金科、機械木模科、機電科、生物產業機電科、配管科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</a:t>
            </a:r>
            <a:r>
              <a:rPr lang="zh-TW" altLang="en-US" dirty="0"/>
              <a:t>：機械科</a:t>
            </a:r>
            <a:r>
              <a:rPr lang="zh-TW" altLang="en-US" dirty="0" smtClean="0"/>
              <a:t>、</a:t>
            </a:r>
            <a:r>
              <a:rPr lang="zh-TW" altLang="en-US" dirty="0"/>
              <a:t>製圖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羅東高工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機械科、製圖科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0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機械</a:t>
            </a:r>
            <a:r>
              <a:rPr lang="zh-TW" altLang="en-US" dirty="0" smtClean="0"/>
              <a:t>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80734"/>
              </p:ext>
            </p:extLst>
          </p:nvPr>
        </p:nvGraphicFramePr>
        <p:xfrm>
          <a:off x="1147762" y="3011646"/>
          <a:ext cx="7312670" cy="1885950"/>
        </p:xfrm>
        <a:graphic>
          <a:graphicData uri="http://schemas.openxmlformats.org/drawingml/2006/table">
            <a:tbl>
              <a:tblPr/>
              <a:tblGrid>
                <a:gridCol w="1408014"/>
                <a:gridCol w="3528392"/>
                <a:gridCol w="237626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電腦輔助機械設計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(CAD)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與製造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(CAM)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，其為價值核心課程，加強學生學習先進數控機械設備與產業接軌</a:t>
                      </a:r>
                      <a:r>
                        <a:rPr lang="zh-TW" altLang="en-US" sz="24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2400" dirty="0">
                        <a:solidFill>
                          <a:srgbClr val="333333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銑床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車床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altLang="zh-TW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加工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altLang="zh-TW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機械設計製圖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174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製圖科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97049"/>
              </p:ext>
            </p:extLst>
          </p:nvPr>
        </p:nvGraphicFramePr>
        <p:xfrm>
          <a:off x="1147762" y="2600166"/>
          <a:ext cx="7456686" cy="2617470"/>
        </p:xfrm>
        <a:graphic>
          <a:graphicData uri="http://schemas.openxmlformats.org/drawingml/2006/table">
            <a:tbl>
              <a:tblPr/>
              <a:tblGrid>
                <a:gridCol w="1552030"/>
                <a:gridCol w="3960440"/>
                <a:gridCol w="194421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製圖科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機械工業製圖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，以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電腦輔助繪圖軟體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，讓學生運用電腦資訊能力，模擬機構運作，未來進入大學再繼續精進計算機械結構、應力分析，提高機械設計能力。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b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機械設計製圖</a:t>
                      </a:r>
                      <a:b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立體製圖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06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宜蘭縣各</a:t>
            </a:r>
            <a:r>
              <a:rPr lang="zh-TW" altLang="en-US" dirty="0" smtClean="0"/>
              <a:t>高職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宜蘭高商</a:t>
            </a:r>
            <a:endParaRPr lang="en-US" altLang="zh-TW" dirty="0" smtClean="0"/>
          </a:p>
          <a:p>
            <a:r>
              <a:rPr lang="zh-TW" altLang="en-US" dirty="0"/>
              <a:t>羅東</a:t>
            </a:r>
            <a:r>
              <a:rPr lang="zh-TW" altLang="en-US" dirty="0" smtClean="0"/>
              <a:t>高商</a:t>
            </a:r>
            <a:endParaRPr lang="en-US" altLang="zh-TW" dirty="0" smtClean="0"/>
          </a:p>
          <a:p>
            <a:r>
              <a:rPr lang="zh-TW" altLang="en-US" dirty="0"/>
              <a:t>頭城家</a:t>
            </a:r>
            <a:r>
              <a:rPr lang="zh-TW" altLang="en-US" dirty="0" smtClean="0"/>
              <a:t>商</a:t>
            </a:r>
            <a:endParaRPr lang="en-US" altLang="zh-TW" dirty="0" smtClean="0"/>
          </a:p>
          <a:p>
            <a:r>
              <a:rPr lang="zh-TW" altLang="en-US" dirty="0"/>
              <a:t>羅東</a:t>
            </a:r>
            <a:r>
              <a:rPr lang="zh-TW" altLang="en-US" dirty="0" smtClean="0"/>
              <a:t>高工</a:t>
            </a:r>
            <a:endParaRPr lang="en-US" altLang="zh-TW" dirty="0" smtClean="0"/>
          </a:p>
          <a:p>
            <a:r>
              <a:rPr lang="zh-TW" altLang="en-US" dirty="0"/>
              <a:t>蘇澳海事</a:t>
            </a:r>
          </a:p>
        </p:txBody>
      </p:sp>
    </p:spTree>
    <p:extLst>
      <p:ext uri="{BB962C8B-B14F-4D97-AF65-F5344CB8AC3E}">
        <p14:creationId xmlns:p14="http://schemas.microsoft.com/office/powerpoint/2010/main" val="30029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動力機械群科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動力機械群包括下列</a:t>
            </a:r>
            <a:r>
              <a:rPr lang="en-US" altLang="zh-TW" sz="1800" dirty="0"/>
              <a:t>5</a:t>
            </a:r>
            <a:r>
              <a:rPr lang="zh-TW" altLang="en-US" sz="1800" dirty="0"/>
              <a:t>科：汽車科、重機科、飛機修護科、動力機械科、農業機械科。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宜蘭有：汽車科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羅東高工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汽車科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6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汽車科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03631"/>
              </p:ext>
            </p:extLst>
          </p:nvPr>
        </p:nvGraphicFramePr>
        <p:xfrm>
          <a:off x="1152525" y="3040221"/>
          <a:ext cx="8172003" cy="2194560"/>
        </p:xfrm>
        <a:graphic>
          <a:graphicData uri="http://schemas.openxmlformats.org/drawingml/2006/table">
            <a:tbl>
              <a:tblPr/>
              <a:tblGrid>
                <a:gridCol w="1363948"/>
                <a:gridCol w="3423679"/>
                <a:gridCol w="3384376"/>
              </a:tblGrid>
              <a:tr h="1190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汽車學理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檢驗及維修之基本知識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，以培育學生有關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汽車裝配、保養及維修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之基本技術。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中華民國技術士證：</a:t>
                      </a:r>
                    </a:p>
                    <a:p>
                      <a:r>
                        <a:rPr lang="en-US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</a:t>
                      </a:r>
                    </a:p>
                    <a:p>
                      <a:r>
                        <a:rPr lang="en-US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汽車車體板金</a:t>
                      </a:r>
                    </a:p>
                    <a:p>
                      <a:r>
                        <a:rPr lang="en-US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車輛塗裝</a:t>
                      </a:r>
                    </a:p>
                    <a:p>
                      <a:r>
                        <a:rPr lang="en-US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氣壓</a:t>
                      </a:r>
                    </a:p>
                    <a:p>
                      <a:r>
                        <a:rPr lang="en-US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機器腳踏車修護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26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外語群科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外語群包括下列</a:t>
            </a:r>
            <a:r>
              <a:rPr lang="en-US" altLang="zh-TW" sz="1800" dirty="0"/>
              <a:t>1</a:t>
            </a:r>
            <a:r>
              <a:rPr lang="zh-TW" altLang="en-US" sz="1800" dirty="0"/>
              <a:t>科</a:t>
            </a:r>
            <a:r>
              <a:rPr lang="en-US" altLang="zh-TW" sz="1800" dirty="0"/>
              <a:t>(2</a:t>
            </a:r>
            <a:r>
              <a:rPr lang="zh-TW" altLang="en-US" sz="1800" dirty="0"/>
              <a:t>組</a:t>
            </a:r>
            <a:r>
              <a:rPr lang="en-US" altLang="zh-TW" sz="1800" dirty="0"/>
              <a:t>)</a:t>
            </a:r>
            <a:r>
              <a:rPr lang="zh-TW" altLang="en-US" sz="1800" dirty="0"/>
              <a:t>：應用外語科</a:t>
            </a:r>
            <a:r>
              <a:rPr lang="en-US" altLang="zh-TW" sz="1800" dirty="0"/>
              <a:t>(</a:t>
            </a:r>
            <a:r>
              <a:rPr lang="zh-TW" altLang="en-US" sz="1800" dirty="0"/>
              <a:t>英文組</a:t>
            </a:r>
            <a:r>
              <a:rPr lang="en-US" altLang="zh-TW" sz="1800" dirty="0"/>
              <a:t>)</a:t>
            </a:r>
            <a:r>
              <a:rPr lang="zh-TW" altLang="en-US" sz="1800" dirty="0"/>
              <a:t>、應用外語科</a:t>
            </a:r>
            <a:r>
              <a:rPr lang="en-US" altLang="zh-TW" sz="1800" dirty="0"/>
              <a:t>(</a:t>
            </a:r>
            <a:r>
              <a:rPr lang="zh-TW" altLang="en-US" sz="1800" dirty="0"/>
              <a:t>日文組</a:t>
            </a:r>
            <a:r>
              <a:rPr lang="en-US" altLang="zh-TW" sz="1800" dirty="0"/>
              <a:t>)</a:t>
            </a:r>
            <a:r>
              <a:rPr lang="zh-TW" altLang="en-US" sz="1800" dirty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宜蘭有</a:t>
            </a:r>
            <a:r>
              <a:rPr lang="zh-TW" altLang="en-US" dirty="0"/>
              <a:t>：應用外語科</a:t>
            </a:r>
            <a:r>
              <a:rPr lang="en-US" altLang="zh-TW" dirty="0"/>
              <a:t>(</a:t>
            </a:r>
            <a:r>
              <a:rPr lang="zh-TW" altLang="en-US" dirty="0"/>
              <a:t>英文組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宜蘭高商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應用外語科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28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應用外語科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3672"/>
              </p:ext>
            </p:extLst>
          </p:nvPr>
        </p:nvGraphicFramePr>
        <p:xfrm>
          <a:off x="1147762" y="2737326"/>
          <a:ext cx="8536806" cy="2617470"/>
        </p:xfrm>
        <a:graphic>
          <a:graphicData uri="http://schemas.openxmlformats.org/drawingml/2006/table">
            <a:tbl>
              <a:tblPr/>
              <a:tblGrid>
                <a:gridCol w="2282825"/>
                <a:gridCol w="3373661"/>
                <a:gridCol w="288032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應用外語科（英文組）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英語文聽力、口說、閱讀、寫作能力、基礎商業知識及電腦文書處理</a:t>
                      </a:r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，以培養學生擔任外語相關產業之初級技術人員，並能勝任外語領域相關之工作。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其他證照：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全民英檢（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GEPT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多益（</a:t>
                      </a:r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TOEIC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中、英文書處理證照</a:t>
                      </a:r>
                    </a:p>
                  </a:txBody>
                  <a:tcPr marL="114300" marR="47625" marT="28575" marB="2857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974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宜蘭沒有的職群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化工群</a:t>
            </a:r>
            <a:endParaRPr lang="en-US" altLang="zh-TW" dirty="0" smtClean="0"/>
          </a:p>
          <a:p>
            <a:pPr marL="400050" lvl="1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化工群包括下列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工科、紡織科、染整科、環境檢驗科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dirty="0"/>
              <a:t>藝術</a:t>
            </a:r>
            <a:r>
              <a:rPr lang="zh-TW" altLang="en-US" dirty="0" smtClean="0"/>
              <a:t>群</a:t>
            </a:r>
            <a:endParaRPr lang="en-US" altLang="zh-TW" dirty="0" smtClean="0"/>
          </a:p>
          <a:p>
            <a:pPr marL="400050" lvl="1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藝術群包括下列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戲劇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科、音樂科、舞蹈科、美術科、影劇科、西樂科、國樂科、電影電視科、表演藝術科、多媒體動畫科、時尚工藝科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農業</a:t>
            </a:r>
            <a:r>
              <a:rPr lang="zh-TW" altLang="en-US" dirty="0" smtClean="0"/>
              <a:t>群</a:t>
            </a:r>
            <a:endParaRPr lang="en-US" altLang="zh-TW" dirty="0" smtClean="0"/>
          </a:p>
          <a:p>
            <a:pPr marL="400050" lvl="1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農業群包括下列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農場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經營科、園藝科、造園科、森林科、畜產保健科、野生動物保育科。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33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宜蘭高商科系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綜合高中</a:t>
            </a:r>
            <a:endParaRPr lang="en-US" altLang="zh-TW" dirty="0" smtClean="0"/>
          </a:p>
          <a:p>
            <a:r>
              <a:rPr lang="zh-TW" altLang="en-US" dirty="0"/>
              <a:t>國際貿易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資料處理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多媒體設計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應用外語</a:t>
            </a:r>
            <a:r>
              <a:rPr lang="zh-TW" altLang="en-US" dirty="0" smtClean="0"/>
              <a:t>科</a:t>
            </a:r>
            <a:r>
              <a:rPr lang="en-US" altLang="zh-TW" dirty="0" smtClean="0"/>
              <a:t>~</a:t>
            </a:r>
            <a:r>
              <a:rPr lang="zh-TW" altLang="en-US" dirty="0" smtClean="0"/>
              <a:t>英文組</a:t>
            </a:r>
            <a:endParaRPr lang="en-US" altLang="zh-TW" dirty="0" smtClean="0"/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2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羅東高商科系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綜合高中</a:t>
            </a:r>
            <a:endParaRPr lang="en-US" altLang="zh-TW" dirty="0" smtClean="0"/>
          </a:p>
          <a:p>
            <a:r>
              <a:rPr lang="zh-TW" altLang="en-US" dirty="0"/>
              <a:t>商業經營科</a:t>
            </a:r>
            <a:endParaRPr lang="en-US" altLang="zh-TW" dirty="0" smtClean="0"/>
          </a:p>
          <a:p>
            <a:r>
              <a:rPr lang="zh-TW" altLang="en-US" dirty="0" smtClean="0"/>
              <a:t>餐飲管理科</a:t>
            </a:r>
            <a:endParaRPr lang="en-US" altLang="zh-TW" dirty="0" smtClean="0"/>
          </a:p>
          <a:p>
            <a:r>
              <a:rPr lang="zh-TW" altLang="en-US" dirty="0" smtClean="0"/>
              <a:t>國際貿易科</a:t>
            </a:r>
            <a:endParaRPr lang="en-US" altLang="zh-TW" dirty="0" smtClean="0"/>
          </a:p>
          <a:p>
            <a:r>
              <a:rPr lang="zh-TW" altLang="en-US" dirty="0"/>
              <a:t>資料處理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多媒體設計</a:t>
            </a:r>
            <a:r>
              <a:rPr lang="zh-TW" altLang="en-US" dirty="0" smtClean="0"/>
              <a:t>科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675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頭城家商科系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綜合高中</a:t>
            </a:r>
            <a:endParaRPr lang="en-US" altLang="zh-TW" dirty="0" smtClean="0"/>
          </a:p>
          <a:p>
            <a:r>
              <a:rPr lang="zh-TW" altLang="en-US" dirty="0"/>
              <a:t>商業經營科</a:t>
            </a:r>
            <a:endParaRPr lang="en-US" altLang="zh-TW" dirty="0" smtClean="0"/>
          </a:p>
          <a:p>
            <a:r>
              <a:rPr lang="zh-TW" altLang="en-US" dirty="0" smtClean="0"/>
              <a:t>餐飲管理科</a:t>
            </a:r>
            <a:endParaRPr lang="en-US" altLang="zh-TW" dirty="0" smtClean="0"/>
          </a:p>
          <a:p>
            <a:r>
              <a:rPr lang="zh-TW" altLang="en-US" dirty="0" smtClean="0"/>
              <a:t>資料處理科</a:t>
            </a:r>
            <a:endParaRPr lang="en-US" altLang="zh-TW" dirty="0" smtClean="0"/>
          </a:p>
          <a:p>
            <a:r>
              <a:rPr lang="zh-TW" altLang="en-US" dirty="0"/>
              <a:t>幼兒保育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流行</a:t>
            </a:r>
            <a:r>
              <a:rPr lang="zh-TW" altLang="en-US" dirty="0" smtClean="0"/>
              <a:t>服飾科</a:t>
            </a:r>
            <a:endParaRPr lang="en-US" altLang="zh-TW" dirty="0" smtClean="0"/>
          </a:p>
          <a:p>
            <a:r>
              <a:rPr lang="zh-TW" altLang="en-US" dirty="0"/>
              <a:t>美容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2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蘇澳海事科系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漁業科</a:t>
            </a:r>
            <a:endParaRPr lang="en-US" altLang="zh-TW" dirty="0" smtClean="0"/>
          </a:p>
          <a:p>
            <a:r>
              <a:rPr lang="zh-TW" altLang="en-US" dirty="0"/>
              <a:t>輪機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 smtClean="0"/>
              <a:t>水產食品科</a:t>
            </a:r>
            <a:endParaRPr lang="en-US" altLang="zh-TW" dirty="0" smtClean="0"/>
          </a:p>
          <a:p>
            <a:r>
              <a:rPr lang="zh-TW" altLang="en-US" dirty="0" smtClean="0"/>
              <a:t>水產養殖科</a:t>
            </a:r>
            <a:endParaRPr lang="en-US" altLang="zh-TW" dirty="0" smtClean="0"/>
          </a:p>
          <a:p>
            <a:r>
              <a:rPr lang="zh-TW" altLang="en-US" dirty="0" smtClean="0"/>
              <a:t>電子科</a:t>
            </a:r>
            <a:endParaRPr lang="en-US" altLang="zh-TW" dirty="0" smtClean="0"/>
          </a:p>
          <a:p>
            <a:r>
              <a:rPr lang="zh-TW" altLang="en-US" dirty="0" smtClean="0"/>
              <a:t>商業經營科</a:t>
            </a:r>
            <a:endParaRPr lang="en-US" altLang="zh-TW" dirty="0" smtClean="0"/>
          </a:p>
          <a:p>
            <a:r>
              <a:rPr lang="zh-TW" altLang="en-US" dirty="0" smtClean="0"/>
              <a:t>觀光事務科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04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羅東高工科系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資訊科</a:t>
            </a:r>
            <a:endParaRPr lang="en-US" altLang="zh-TW" dirty="0" smtClean="0"/>
          </a:p>
          <a:p>
            <a:r>
              <a:rPr lang="zh-TW" altLang="en-US" dirty="0" smtClean="0"/>
              <a:t>電子科</a:t>
            </a:r>
            <a:endParaRPr lang="en-US" altLang="zh-TW" dirty="0" smtClean="0"/>
          </a:p>
          <a:p>
            <a:r>
              <a:rPr lang="zh-TW" altLang="en-US" dirty="0" smtClean="0"/>
              <a:t>電機科</a:t>
            </a:r>
            <a:endParaRPr lang="en-US" altLang="zh-TW" dirty="0" smtClean="0"/>
          </a:p>
          <a:p>
            <a:r>
              <a:rPr lang="zh-TW" altLang="en-US" dirty="0"/>
              <a:t>機械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製圖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 smtClean="0"/>
              <a:t>汽車科</a:t>
            </a:r>
            <a:endParaRPr lang="en-US" altLang="zh-TW" dirty="0" smtClean="0"/>
          </a:p>
          <a:p>
            <a:r>
              <a:rPr lang="zh-TW" altLang="en-US" dirty="0"/>
              <a:t>建築科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634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2218</Words>
  <Application>Microsoft Office PowerPoint</Application>
  <PresentationFormat>如螢幕大小 (4:3)</PresentationFormat>
  <Paragraphs>326</Paragraphs>
  <Slides>44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Office 佈景主題</vt:lpstr>
      <vt:lpstr>宜蘭縣高中職簡介</vt:lpstr>
      <vt:lpstr>宜蘭縣各高中</vt:lpstr>
      <vt:lpstr>高中上課科目</vt:lpstr>
      <vt:lpstr>宜蘭縣各高職(國立)</vt:lpstr>
      <vt:lpstr>宜蘭高商科系</vt:lpstr>
      <vt:lpstr>羅東高商科系</vt:lpstr>
      <vt:lpstr>頭城家商科系</vt:lpstr>
      <vt:lpstr>蘇澳海事科系</vt:lpstr>
      <vt:lpstr>羅東高工科系</vt:lpstr>
      <vt:lpstr>綜合高中</vt:lpstr>
      <vt:lpstr>商業與管理群科</vt:lpstr>
      <vt:lpstr>商業與管理群科</vt:lpstr>
      <vt:lpstr>國際貿易科</vt:lpstr>
      <vt:lpstr>資料處理科</vt:lpstr>
      <vt:lpstr>設計群科</vt:lpstr>
      <vt:lpstr>多媒體設計科</vt:lpstr>
      <vt:lpstr>餐旅群科</vt:lpstr>
      <vt:lpstr>餐飲管理科</vt:lpstr>
      <vt:lpstr>觀光事業科</vt:lpstr>
      <vt:lpstr>食品群科</vt:lpstr>
      <vt:lpstr>水產食品科</vt:lpstr>
      <vt:lpstr>家政群科</vt:lpstr>
      <vt:lpstr>幼兒保育科</vt:lpstr>
      <vt:lpstr>美容科</vt:lpstr>
      <vt:lpstr>流行服飾科</vt:lpstr>
      <vt:lpstr>海事群科</vt:lpstr>
      <vt:lpstr>輪機科</vt:lpstr>
      <vt:lpstr>水產群科</vt:lpstr>
      <vt:lpstr>水產養殖科</vt:lpstr>
      <vt:lpstr>漁業科</vt:lpstr>
      <vt:lpstr>土木建築群科</vt:lpstr>
      <vt:lpstr>建築科</vt:lpstr>
      <vt:lpstr>電機電子群科</vt:lpstr>
      <vt:lpstr>電機科</vt:lpstr>
      <vt:lpstr>資訊科</vt:lpstr>
      <vt:lpstr>電子科</vt:lpstr>
      <vt:lpstr>機械群科</vt:lpstr>
      <vt:lpstr>機械科</vt:lpstr>
      <vt:lpstr>製圖科</vt:lpstr>
      <vt:lpstr>動力機械群科</vt:lpstr>
      <vt:lpstr>汽車科</vt:lpstr>
      <vt:lpstr>外語群科</vt:lpstr>
      <vt:lpstr>應用外語科</vt:lpstr>
      <vt:lpstr>宜蘭沒有的職群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宜蘭縣高中職簡介</dc:title>
  <dc:creator>輔導組公用</dc:creator>
  <cp:lastModifiedBy>asus-nb</cp:lastModifiedBy>
  <cp:revision>27</cp:revision>
  <dcterms:created xsi:type="dcterms:W3CDTF">2015-10-21T05:31:12Z</dcterms:created>
  <dcterms:modified xsi:type="dcterms:W3CDTF">2015-10-26T13:46:57Z</dcterms:modified>
</cp:coreProperties>
</file>