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9" r:id="rId2"/>
    <p:sldMasterId id="2147483743" r:id="rId3"/>
    <p:sldMasterId id="2147483755" r:id="rId4"/>
    <p:sldMasterId id="2147483767" r:id="rId5"/>
  </p:sldMasterIdLst>
  <p:notesMasterIdLst>
    <p:notesMasterId r:id="rId96"/>
  </p:notesMasterIdLst>
  <p:handoutMasterIdLst>
    <p:handoutMasterId r:id="rId97"/>
  </p:handoutMasterIdLst>
  <p:sldIdLst>
    <p:sldId id="358" r:id="rId6"/>
    <p:sldId id="389" r:id="rId7"/>
    <p:sldId id="385" r:id="rId8"/>
    <p:sldId id="370" r:id="rId9"/>
    <p:sldId id="463" r:id="rId10"/>
    <p:sldId id="414" r:id="rId11"/>
    <p:sldId id="416" r:id="rId12"/>
    <p:sldId id="462" r:id="rId13"/>
    <p:sldId id="417" r:id="rId14"/>
    <p:sldId id="449" r:id="rId15"/>
    <p:sldId id="450" r:id="rId16"/>
    <p:sldId id="452" r:id="rId17"/>
    <p:sldId id="453" r:id="rId18"/>
    <p:sldId id="429" r:id="rId19"/>
    <p:sldId id="454" r:id="rId20"/>
    <p:sldId id="464" r:id="rId21"/>
    <p:sldId id="457" r:id="rId22"/>
    <p:sldId id="434" r:id="rId23"/>
    <p:sldId id="435" r:id="rId24"/>
    <p:sldId id="436" r:id="rId25"/>
    <p:sldId id="458" r:id="rId26"/>
    <p:sldId id="465" r:id="rId27"/>
    <p:sldId id="466" r:id="rId28"/>
    <p:sldId id="459" r:id="rId29"/>
    <p:sldId id="270" r:id="rId30"/>
    <p:sldId id="424" r:id="rId31"/>
    <p:sldId id="467" r:id="rId32"/>
    <p:sldId id="341" r:id="rId33"/>
    <p:sldId id="278" r:id="rId34"/>
    <p:sldId id="411" r:id="rId35"/>
    <p:sldId id="410" r:id="rId36"/>
    <p:sldId id="496" r:id="rId37"/>
    <p:sldId id="517" r:id="rId38"/>
    <p:sldId id="518" r:id="rId39"/>
    <p:sldId id="519" r:id="rId40"/>
    <p:sldId id="522" r:id="rId41"/>
    <p:sldId id="520" r:id="rId42"/>
    <p:sldId id="521" r:id="rId43"/>
    <p:sldId id="438" r:id="rId44"/>
    <p:sldId id="440" r:id="rId45"/>
    <p:sldId id="469" r:id="rId46"/>
    <p:sldId id="442" r:id="rId47"/>
    <p:sldId id="443" r:id="rId48"/>
    <p:sldId id="444" r:id="rId49"/>
    <p:sldId id="445" r:id="rId50"/>
    <p:sldId id="446" r:id="rId51"/>
    <p:sldId id="447" r:id="rId52"/>
    <p:sldId id="448" r:id="rId53"/>
    <p:sldId id="468" r:id="rId54"/>
    <p:sldId id="348" r:id="rId55"/>
    <p:sldId id="349" r:id="rId56"/>
    <p:sldId id="350" r:id="rId57"/>
    <p:sldId id="304" r:id="rId58"/>
    <p:sldId id="305" r:id="rId59"/>
    <p:sldId id="493" r:id="rId60"/>
    <p:sldId id="470" r:id="rId61"/>
    <p:sldId id="471" r:id="rId62"/>
    <p:sldId id="472" r:id="rId63"/>
    <p:sldId id="473" r:id="rId64"/>
    <p:sldId id="474" r:id="rId65"/>
    <p:sldId id="475" r:id="rId66"/>
    <p:sldId id="476" r:id="rId67"/>
    <p:sldId id="477" r:id="rId68"/>
    <p:sldId id="478" r:id="rId69"/>
    <p:sldId id="480" r:id="rId70"/>
    <p:sldId id="538" r:id="rId71"/>
    <p:sldId id="543" r:id="rId72"/>
    <p:sldId id="524" r:id="rId73"/>
    <p:sldId id="523" r:id="rId74"/>
    <p:sldId id="525" r:id="rId75"/>
    <p:sldId id="544" r:id="rId76"/>
    <p:sldId id="529" r:id="rId77"/>
    <p:sldId id="530" r:id="rId78"/>
    <p:sldId id="531" r:id="rId79"/>
    <p:sldId id="532" r:id="rId80"/>
    <p:sldId id="533" r:id="rId81"/>
    <p:sldId id="534" r:id="rId82"/>
    <p:sldId id="535" r:id="rId83"/>
    <p:sldId id="536" r:id="rId84"/>
    <p:sldId id="486" r:id="rId85"/>
    <p:sldId id="487" r:id="rId86"/>
    <p:sldId id="488" r:id="rId87"/>
    <p:sldId id="489" r:id="rId88"/>
    <p:sldId id="490" r:id="rId89"/>
    <p:sldId id="491" r:id="rId90"/>
    <p:sldId id="492" r:id="rId91"/>
    <p:sldId id="539" r:id="rId92"/>
    <p:sldId id="542" r:id="rId93"/>
    <p:sldId id="541" r:id="rId94"/>
    <p:sldId id="540" r:id="rId9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ECFF"/>
    <a:srgbClr val="D60093"/>
    <a:srgbClr val="99CCFF"/>
    <a:srgbClr val="CCFF99"/>
    <a:srgbClr val="FFFF00"/>
    <a:srgbClr val="FF5050"/>
    <a:srgbClr val="FF9900"/>
    <a:srgbClr val="66FF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05" autoAdjust="0"/>
    <p:restoredTop sz="86355" autoAdjust="0"/>
  </p:normalViewPr>
  <p:slideViewPr>
    <p:cSldViewPr>
      <p:cViewPr>
        <p:scale>
          <a:sx n="61" d="100"/>
          <a:sy n="61" d="100"/>
        </p:scale>
        <p:origin x="-1560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135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FA8BE-8196-4ABB-ABCA-34953F2FE5C9}" type="datetimeFigureOut">
              <a:rPr lang="zh-TW" altLang="en-US" smtClean="0"/>
              <a:pPr/>
              <a:t>2015/10/13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3AA37-51C4-444B-866F-B625768DE1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2501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0A65F8-53B4-49EB-A5F6-C5081A289EB3}" type="datetimeFigureOut">
              <a:rPr lang="zh-TW" altLang="en-US"/>
              <a:pPr/>
              <a:t>2015/10/13</a:t>
            </a:fld>
            <a:endParaRPr lang="en-US" altLang="zh-TW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80C6E5-514F-4AD5-AD87-A5A4241D339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9129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48EC351-B8C5-4F45-BB1B-197BC84EA3FC}" type="slidenum">
              <a:rPr kumimoji="0" lang="zh-TW" altLang="en-US" sz="1200">
                <a:latin typeface="Calibri" pitchFamily="34" charset="0"/>
              </a:rPr>
              <a:pPr algn="r"/>
              <a:t>1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07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13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331205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11366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A7F614-62DB-465E-8C50-0E942AA29266}" type="slidenum">
              <a:rPr lang="zh-TW" altLang="en-US">
                <a:solidFill>
                  <a:prstClr val="black"/>
                </a:solidFill>
              </a:rPr>
              <a:pPr/>
              <a:t>14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19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15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331205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16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2504847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17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331205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20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12185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510D8A8-6D7D-4E7E-B728-93DEE450E2F8}" type="slidenum">
              <a:rPr kumimoji="0" lang="zh-TW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kumimoji="0" lang="en-US" altLang="zh-TW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992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12185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F0794F-F333-41EC-9402-D7BF892F1781}" type="slidenum">
              <a:rPr lang="zh-TW" altLang="en-US">
                <a:solidFill>
                  <a:prstClr val="black"/>
                </a:solidFill>
              </a:rPr>
              <a:pPr/>
              <a:t>19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86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12185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F0794F-F333-41EC-9402-D7BF892F1781}" type="slidenum">
              <a:rPr lang="zh-TW" altLang="en-US">
                <a:solidFill>
                  <a:prstClr val="black"/>
                </a:solidFill>
              </a:rPr>
              <a:pPr/>
              <a:t>20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79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21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331205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22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290812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5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2185632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23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1291141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24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331205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/>
            <a:endParaRPr lang="zh-TW" altLang="en-US" smtClean="0"/>
          </a:p>
        </p:txBody>
      </p:sp>
      <p:sp>
        <p:nvSpPr>
          <p:cNvPr id="870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9319204D-F902-4C68-9FE7-4647E356E817}" type="slidenum">
              <a:rPr lang="en-US" altLang="zh-TW" sz="1400" smtClean="0">
                <a:latin typeface="Times New Roman" pitchFamily="18" charset="0"/>
              </a:rPr>
              <a:pPr eaLnBrk="0" hangingPunct="0"/>
              <a:t>25</a:t>
            </a:fld>
            <a:endParaRPr lang="en-US" altLang="zh-TW" sz="14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34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90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32640A-5166-471E-BD9F-18200AE982E2}" type="slidenum">
              <a:rPr lang="en-US" altLang="zh-TW" smtClean="0">
                <a:solidFill>
                  <a:srgbClr val="000000"/>
                </a:solidFill>
              </a:rPr>
              <a:pPr/>
              <a:t>26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24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331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9pPr>
          </a:lstStyle>
          <a:p>
            <a:fld id="{079451DE-AAB6-4345-8180-3BBC5C6F7E76}" type="slidenum">
              <a:rPr lang="en-US" altLang="zh-TW" sz="1400" smtClean="0">
                <a:solidFill>
                  <a:prstClr val="black"/>
                </a:solidFill>
                <a:latin typeface="Times New Roman" pitchFamily="18" charset="0"/>
              </a:rPr>
              <a:pPr/>
              <a:t>32</a:t>
            </a:fld>
            <a:endParaRPr lang="en-US" altLang="zh-TW" sz="14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4525D2D-7FFB-48F6-9599-9773C20F12AD}" type="datetime1">
              <a:rPr kumimoji="0"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2015/10/13</a:t>
            </a:fld>
            <a:endParaRPr kumimoji="0" lang="en-US" altLang="zh-TW" smtClean="0">
              <a:latin typeface="Times New Roman" pitchFamily="18" charset="0"/>
            </a:endParaRPr>
          </a:p>
        </p:txBody>
      </p:sp>
      <p:sp>
        <p:nvSpPr>
          <p:cNvPr id="296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A2F6919-CEA0-46D1-A27E-FE8D17EF80A1}" type="slidenum">
              <a:rPr kumimoji="0" lang="zh-TW" altLang="en-US" smtClean="0">
                <a:latin typeface="Times New Roman" pitchFamily="18" charset="0"/>
                <a:cs typeface="Microsoft Sans Serif" pitchFamily="34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kumimoji="0" lang="en-US" altLang="zh-TW" smtClean="0"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5602E91-5145-4AB3-9C25-F73BC57CC3B4}" type="datetime1">
              <a:rPr kumimoji="0"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2015/10/13</a:t>
            </a:fld>
            <a:endParaRPr kumimoji="0" lang="en-US" altLang="zh-TW" smtClean="0">
              <a:latin typeface="Times New Roman" pitchFamily="18" charset="0"/>
            </a:endParaRP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BB3BEFF-0A80-45E8-856A-1B8D9FB768C1}" type="slidenum">
              <a:rPr kumimoji="0" lang="zh-TW" altLang="en-US" smtClean="0">
                <a:latin typeface="Times New Roman" pitchFamily="18" charset="0"/>
                <a:cs typeface="Microsoft Sans Serif" pitchFamily="34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kumimoji="0" lang="en-US" altLang="zh-TW" smtClean="0"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D4FD896-1248-4131-8502-F234E803AE33}" type="datetime1">
              <a:rPr kumimoji="0"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2015/10/13</a:t>
            </a:fld>
            <a:endParaRPr kumimoji="0" lang="en-US" altLang="zh-TW" smtClean="0">
              <a:latin typeface="Times New Roman" pitchFamily="18" charset="0"/>
            </a:endParaRPr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9CE7435-EEF1-404F-8956-EE5E96A8CE57}" type="slidenum">
              <a:rPr kumimoji="0" lang="zh-TW" altLang="en-US" smtClean="0">
                <a:latin typeface="Times New Roman" pitchFamily="18" charset="0"/>
                <a:cs typeface="Microsoft Sans Serif" pitchFamily="34" charset="0"/>
              </a:rPr>
              <a:pPr eaLnBrk="1" hangingPunct="1">
                <a:spcBef>
                  <a:spcPct val="0"/>
                </a:spcBef>
              </a:pPr>
              <a:t>59</a:t>
            </a:fld>
            <a:endParaRPr kumimoji="0" lang="en-US" altLang="zh-TW" smtClean="0"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174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2A5B64C-CC74-432F-B079-247DF946BA49}" type="datetime1">
              <a:rPr kumimoji="0"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2015/10/13</a:t>
            </a:fld>
            <a:endParaRPr kumimoji="0" lang="en-US" altLang="zh-TW" smtClean="0">
              <a:latin typeface="Times New Roman" pitchFamily="18" charset="0"/>
            </a:endParaRPr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5A024FF-F297-4218-B21B-08E483BC7748}" type="slidenum">
              <a:rPr kumimoji="0" lang="zh-TW" altLang="en-US" smtClean="0">
                <a:latin typeface="Times New Roman" pitchFamily="18" charset="0"/>
                <a:cs typeface="Microsoft Sans Serif" pitchFamily="34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kumimoji="0" lang="en-US" altLang="zh-TW" smtClean="0"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277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B97D1A0-F844-4068-9A43-F8098B7B37FB}" type="datetime1">
              <a:rPr kumimoji="0"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2015/10/13</a:t>
            </a:fld>
            <a:endParaRPr kumimoji="0" lang="en-US" altLang="zh-TW" smtClean="0">
              <a:latin typeface="Times New Roman" pitchFamily="18" charset="0"/>
            </a:endParaRPr>
          </a:p>
        </p:txBody>
      </p:sp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3A103E6-EB54-41CD-BCBA-8DF5828E4726}" type="slidenum">
              <a:rPr kumimoji="0" lang="zh-TW" altLang="en-US" smtClean="0">
                <a:latin typeface="Times New Roman" pitchFamily="18" charset="0"/>
                <a:cs typeface="Microsoft Sans Serif" pitchFamily="34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kumimoji="0" lang="en-US" altLang="zh-TW" smtClean="0"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379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6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983031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CE3BCEB-EEFC-444A-BF2C-4F5256F52110}" type="datetime1">
              <a:rPr kumimoji="0"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2015/10/13</a:t>
            </a:fld>
            <a:endParaRPr kumimoji="0" lang="en-US" altLang="zh-TW" smtClean="0">
              <a:latin typeface="Times New Roman" pitchFamily="18" charset="0"/>
            </a:endParaRPr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2C49176-7BEC-49C8-9487-003194D4F462}" type="slidenum">
              <a:rPr kumimoji="0" lang="zh-TW" altLang="en-US" smtClean="0">
                <a:latin typeface="Times New Roman" pitchFamily="18" charset="0"/>
                <a:cs typeface="Microsoft Sans Serif" pitchFamily="34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kumimoji="0" lang="en-US" altLang="zh-TW" smtClean="0"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482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0C37535-B273-48E3-909C-C147AC8A0D57}" type="datetime1">
              <a:rPr kumimoji="0"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2015/10/13</a:t>
            </a:fld>
            <a:endParaRPr kumimoji="0" lang="en-US" altLang="zh-TW" smtClean="0">
              <a:latin typeface="Times New Roman" pitchFamily="18" charset="0"/>
            </a:endParaRPr>
          </a:p>
        </p:txBody>
      </p:sp>
      <p:sp>
        <p:nvSpPr>
          <p:cNvPr id="358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D66272E-8088-4629-810E-C85FC353101C}" type="slidenum">
              <a:rPr kumimoji="0" lang="zh-TW" altLang="en-US" smtClean="0">
                <a:latin typeface="Times New Roman" pitchFamily="18" charset="0"/>
                <a:cs typeface="Microsoft Sans Serif" pitchFamily="34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kumimoji="0" lang="en-US" altLang="zh-TW" smtClean="0"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584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C5D0E5A-A961-4074-BB3A-B79B0124C5CE}" type="datetime1">
              <a:rPr kumimoji="0"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2015/10/13</a:t>
            </a:fld>
            <a:endParaRPr kumimoji="0" lang="en-US" altLang="zh-TW" smtClean="0">
              <a:latin typeface="Times New Roman" pitchFamily="18" charset="0"/>
            </a:endParaRP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D3AC491-029B-44E6-B4F8-40C617B4F9E7}" type="slidenum">
              <a:rPr kumimoji="0" lang="zh-TW" altLang="en-US" smtClean="0">
                <a:latin typeface="Times New Roman" pitchFamily="18" charset="0"/>
                <a:cs typeface="Microsoft Sans Serif" pitchFamily="34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kumimoji="0" lang="en-US" altLang="zh-TW" smtClean="0"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3686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1DC47CF-19F3-4BC4-BD1D-20916EC85BAD}" type="datetime1">
              <a:rPr kumimoji="0"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2015/10/13</a:t>
            </a:fld>
            <a:endParaRPr kumimoji="0" lang="en-US" altLang="zh-TW" smtClean="0">
              <a:latin typeface="Times New Roman" pitchFamily="18" charset="0"/>
            </a:endParaRP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6273D38-F52F-4BB8-9428-6344433F50AF}" type="slidenum">
              <a:rPr kumimoji="0" lang="zh-TW" altLang="en-US" smtClean="0">
                <a:latin typeface="Times New Roman" pitchFamily="18" charset="0"/>
                <a:cs typeface="Microsoft Sans Serif" pitchFamily="34" charset="0"/>
              </a:rPr>
              <a:pPr eaLnBrk="1" hangingPunct="1">
                <a:spcBef>
                  <a:spcPct val="0"/>
                </a:spcBef>
              </a:pPr>
              <a:t>80</a:t>
            </a:fld>
            <a:endParaRPr kumimoji="0" lang="en-US" altLang="zh-TW" smtClean="0"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18901B3-D94B-41A7-AE84-6D362877B70A}" type="datetime1">
              <a:rPr kumimoji="0" lang="zh-TW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2015/10/13</a:t>
            </a:fld>
            <a:endParaRPr kumimoji="0" lang="en-US" altLang="zh-TW" smtClean="0">
              <a:latin typeface="Times New Roman" pitchFamily="18" charset="0"/>
            </a:endParaRPr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EB0D0E1-9AD2-4D80-A897-93B15160AF6E}" type="slidenum">
              <a:rPr kumimoji="0" lang="zh-TW" altLang="en-US" smtClean="0">
                <a:latin typeface="Times New Roman" pitchFamily="18" charset="0"/>
                <a:cs typeface="Microsoft Sans Serif" pitchFamily="34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kumimoji="0" lang="en-US" altLang="zh-TW" smtClean="0">
              <a:latin typeface="Times New Roman" pitchFamily="18" charset="0"/>
              <a:cs typeface="Microsoft Sans Serif" pitchFamily="34" charset="0"/>
            </a:endParaRPr>
          </a:p>
        </p:txBody>
      </p:sp>
      <p:sp>
        <p:nvSpPr>
          <p:cNvPr id="4403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E987476-0A72-49ED-AB53-AEE28BD75501}" type="slidenum">
              <a:rPr lang="zh-TW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90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7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1725254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8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2961448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9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331205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10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331205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11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331205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57C13-A230-41FC-9063-2779845076A0}" type="slidenum">
              <a:rPr lang="en-US" altLang="zh-TW">
                <a:solidFill>
                  <a:prstClr val="black"/>
                </a:solidFill>
              </a:rPr>
              <a:pPr/>
              <a:t>12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自我介紹</a:t>
            </a:r>
          </a:p>
        </p:txBody>
      </p:sp>
    </p:spTree>
    <p:extLst>
      <p:ext uri="{BB962C8B-B14F-4D97-AF65-F5344CB8AC3E}">
        <p14:creationId xmlns:p14="http://schemas.microsoft.com/office/powerpoint/2010/main" val="33120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77F44-D991-4A30-A126-227B2A775EFB}" type="datetimeFigureOut">
              <a:rPr lang="zh-TW" altLang="en-US"/>
              <a:pPr>
                <a:defRPr/>
              </a:pPr>
              <a:t>2015/10/13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5E0BA-4DE0-48C8-B24D-36CBC36029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33885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387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0464" y="-31304"/>
            <a:ext cx="9144000" cy="6858000"/>
            <a:chOff x="0" y="0"/>
            <a:chExt cx="9144000" cy="6858000"/>
          </a:xfrm>
        </p:grpSpPr>
        <p:sp>
          <p:nvSpPr>
            <p:cNvPr id="17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8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0464" y="-31304"/>
            <a:ext cx="9144000" cy="6858000"/>
            <a:chOff x="0" y="0"/>
            <a:chExt cx="9144000" cy="6858000"/>
          </a:xfrm>
        </p:grpSpPr>
        <p:sp>
          <p:nvSpPr>
            <p:cNvPr id="17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804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0464" y="-31304"/>
            <a:ext cx="9144000" cy="6858000"/>
            <a:chOff x="0" y="0"/>
            <a:chExt cx="9144000" cy="6858000"/>
          </a:xfrm>
        </p:grpSpPr>
        <p:sp>
          <p:nvSpPr>
            <p:cNvPr id="17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061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0464" y="-31304"/>
            <a:ext cx="9144000" cy="6858000"/>
            <a:chOff x="0" y="0"/>
            <a:chExt cx="9144000" cy="6858000"/>
          </a:xfrm>
        </p:grpSpPr>
        <p:sp>
          <p:nvSpPr>
            <p:cNvPr id="17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653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771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7288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619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0085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2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86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94959-A617-41B3-8862-B34563BEA4D1}" type="datetimeFigureOut">
              <a:rPr lang="zh-TW" altLang="en-US"/>
              <a:pPr>
                <a:defRPr/>
              </a:pPr>
              <a:t>2015/10/13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9D0D0-BF60-4523-B48F-C0AB087E62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106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4919C-1D61-4A52-92C0-4B921FC985B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65D4A-FEA3-46E2-8CC2-116C1E9967F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60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C6D7C-F405-4655-B840-415DE5468FA2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B12E5-7FF3-4335-8CB1-6D7D09CD997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56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CB84-2238-4626-9897-921578C2F18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6EFC1-A326-413C-BB30-8C24068D387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90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FDC0C-A5EA-46E2-B8D0-98FB18F95A7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D5549-722C-44C1-9EA9-55216CCFD14F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19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33653-9115-438C-8277-AAEFE35FD715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1FF3-CE84-4670-9D6A-65FA1D6E1C6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38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047B0-0182-4364-A4E5-362E78C5D9E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983D7-BB92-474F-85A1-D765F91FC672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2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26818-A60A-40D0-BC38-724F58C535D0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06ACE-DBB9-40B6-B980-A9D25B75E899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00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FCBC4-C46E-4BF8-AA0B-237F144AB856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E73B4-1A4B-4A4C-B093-B47100DFB82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63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AF75-E022-4493-81B6-5785E76305EE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CC9ED-6EA6-4A55-8B5F-682D04A2F3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47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BAE8F-4757-43AC-8241-CF4539C8DC95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819C0-92A6-453D-98D2-DC5F82A99BC4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2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D3D70-123E-46A3-BD2A-940040712CCB}" type="datetimeFigureOut">
              <a:rPr lang="zh-TW" altLang="en-US"/>
              <a:pPr>
                <a:defRPr/>
              </a:pPr>
              <a:t>2015/10/13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E23EA-91A1-47E2-9524-C25EB502D28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1346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2C66B-4F12-47CC-9D62-D6BE9737C258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E3687-AA22-40C3-9CD4-582CC366FC22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30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6D65-1F64-41B2-BDB9-919EA894B909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FFD17-3E0F-4124-97DB-6C3B67BE8AE9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26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33402-89BE-4055-81A3-A06B3756918A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2D416-DABA-4F3D-94EB-61A05CAD7F7F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35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77F44-D991-4A30-A126-227B2A775EF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5E0BA-4DE0-48C8-B24D-36CBC360291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73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94959-A617-41B3-8862-B34563BEA4D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9D0D0-BF60-4523-B48F-C0AB087E620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70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D3D70-123E-46A3-BD2A-940040712CC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E23EA-91A1-47E2-9524-C25EB502D28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94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A4B7-4C2A-4F56-AA5B-405AD323893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22213-0C75-43AF-8EE7-8407CBB1B57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64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6CA0B-697D-4E39-880E-0259A19AEE3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3D18-3525-4B6A-BE1D-FEE259C4DD1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41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83537-EE7D-4F6E-8A78-71D7B083324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AD1BE-2FD3-423A-877F-EA797B0345A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80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5A3B6-8D20-477D-85E8-5C0D4EB4E07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BD09F-71CC-4339-B0CE-3FAE16A8865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6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0464" y="-31304"/>
            <a:ext cx="9144000" cy="6858000"/>
            <a:chOff x="0" y="0"/>
            <a:chExt cx="9144000" cy="6858000"/>
          </a:xfrm>
        </p:grpSpPr>
        <p:sp>
          <p:nvSpPr>
            <p:cNvPr id="17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1628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48768-58B9-4BFF-A51D-FCE1B4B15E5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B2598-BE99-4AA5-8C40-224B3D049B1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27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D19FC-AB93-46DF-86A4-8B3FFB68B30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F5D91-EF3F-493E-950C-10C2C01A687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04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B1286-7B2C-46F1-8A9A-21E4F4B3B0A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5B19D-53EB-4586-AA56-BA3BA96D22E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CA188-5D69-4E97-A912-6F1C5E3CB61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0704B-51C7-4AA5-8293-9953B62FBBF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41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DDEBD-2488-4C67-AF47-CE05BD3F0B8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67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86651-1C0C-476F-9ADF-4FBED4B9649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12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1627D-C9FC-49FC-9308-EB1F05E2037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77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11C16-BCF5-41BD-8779-63D315FFFE3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33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983-004C-4BA8-A0A1-A42F583CC04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80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27C8-73DF-4019-817D-5B90FDF5FDD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5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0464" y="-31304"/>
            <a:ext cx="9144000" cy="6858000"/>
            <a:chOff x="0" y="0"/>
            <a:chExt cx="9144000" cy="6858000"/>
          </a:xfrm>
        </p:grpSpPr>
        <p:sp>
          <p:nvSpPr>
            <p:cNvPr id="17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83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DDC8A-B43B-4B75-8CAF-C30077EC0C2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432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CFC56-FBCF-4F71-BA00-25F36B9003F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29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41712-65FF-48AB-AB89-D6295B22087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03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1CC6-7750-48B4-B9E0-30775473837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41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C3434-3596-4449-9890-EDFA5DA3427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599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5" name="矩形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6" name="矩形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7" name="矩形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5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75EF06-5ACE-4A06-BB25-F2B5C2BB45A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32612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5" name="矩形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6" name="矩形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7" name="矩形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8" name="矩形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6BC8B507-67C2-465C-BFCF-93FF2797D56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1830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 sz="2400" smtClean="0">
              <a:solidFill>
                <a:prstClr val="black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1A39DDCC-993C-4509-9048-4B79A141434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95630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 sz="2400" smtClean="0">
              <a:solidFill>
                <a:prstClr val="black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8" name="矩形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9" name="矩形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0" name="矩形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1" name="矩形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902A91A5-2C1B-4B24-AEF6-4D80CC79A5F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80622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2BE40965-2868-42A8-ACA4-E9E0BF4FE1F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77265244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0464" y="-31304"/>
            <a:ext cx="9144000" cy="6858000"/>
            <a:chOff x="0" y="0"/>
            <a:chExt cx="9144000" cy="6858000"/>
          </a:xfrm>
        </p:grpSpPr>
        <p:sp>
          <p:nvSpPr>
            <p:cNvPr id="17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023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3" name="矩形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4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5" name="矩形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8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28CFE66B-380D-4730-B302-B74D55BD378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12147436"/>
      </p:ext>
    </p:extLst>
  </p:cSld>
  <p:clrMapOvr>
    <a:masterClrMapping/>
  </p:clrMapOvr>
  <p:transition spd="slow">
    <p:wheel spokes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6" name="矩形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7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8" name="矩形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9" name="矩形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6" name="投影片編號版面配置區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AA0B25DD-6BB5-48DC-8587-32022F452F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7" name="日期版面配置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9237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6" name="矩形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7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8" name="矩形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9" name="矩形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投影片編號版面配置區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658FC1DD-5267-4874-B55F-9DC4CDE71FC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7" name="日期版面配置區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2674069"/>
      </p:ext>
    </p:extLst>
  </p:cSld>
  <p:clrMapOvr>
    <a:masterClrMapping/>
  </p:clrMapOvr>
  <p:transition spd="slow">
    <p:wheel spokes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224C9405-9D8B-43AA-8E28-79F8413550E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53631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5" name="矩形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6" name="矩形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7" name="矩形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3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FCB979C9-B6A8-4D4F-A79D-100C7E513A8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4" name="日期版面配置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4701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22B6643-E822-48AE-985C-4A916C426DB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9070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0464" y="-31304"/>
            <a:ext cx="9144000" cy="6858000"/>
            <a:chOff x="0" y="0"/>
            <a:chExt cx="9144000" cy="6858000"/>
          </a:xfrm>
        </p:grpSpPr>
        <p:sp>
          <p:nvSpPr>
            <p:cNvPr id="17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018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0464" y="-31304"/>
            <a:ext cx="9144000" cy="6858000"/>
            <a:chOff x="0" y="0"/>
            <a:chExt cx="9144000" cy="6858000"/>
          </a:xfrm>
        </p:grpSpPr>
        <p:sp>
          <p:nvSpPr>
            <p:cNvPr id="17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643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0464" y="-31304"/>
            <a:ext cx="9144000" cy="6858000"/>
            <a:chOff x="0" y="0"/>
            <a:chExt cx="9144000" cy="6858000"/>
          </a:xfrm>
        </p:grpSpPr>
        <p:sp>
          <p:nvSpPr>
            <p:cNvPr id="17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56" y="-25297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878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/>
          <p:nvPr userDrawn="1"/>
        </p:nvSpPr>
        <p:spPr>
          <a:xfrm>
            <a:off x="-25400" y="114300"/>
            <a:ext cx="9169400" cy="6311900"/>
          </a:xfrm>
          <a:custGeom>
            <a:avLst/>
            <a:gdLst>
              <a:gd name="connsiteX0" fmla="*/ 381000 w 9004300"/>
              <a:gd name="connsiteY0" fmla="*/ 1028700 h 6311900"/>
              <a:gd name="connsiteX1" fmla="*/ 457200 w 9004300"/>
              <a:gd name="connsiteY1" fmla="*/ 1041400 h 6311900"/>
              <a:gd name="connsiteX2" fmla="*/ 736600 w 9004300"/>
              <a:gd name="connsiteY2" fmla="*/ 1117600 h 6311900"/>
              <a:gd name="connsiteX3" fmla="*/ 952500 w 9004300"/>
              <a:gd name="connsiteY3" fmla="*/ 1143000 h 6311900"/>
              <a:gd name="connsiteX4" fmla="*/ 1054100 w 9004300"/>
              <a:gd name="connsiteY4" fmla="*/ 1181100 h 6311900"/>
              <a:gd name="connsiteX5" fmla="*/ 1155700 w 9004300"/>
              <a:gd name="connsiteY5" fmla="*/ 1193800 h 6311900"/>
              <a:gd name="connsiteX6" fmla="*/ 1244600 w 9004300"/>
              <a:gd name="connsiteY6" fmla="*/ 1206500 h 6311900"/>
              <a:gd name="connsiteX7" fmla="*/ 1803400 w 9004300"/>
              <a:gd name="connsiteY7" fmla="*/ 1181100 h 6311900"/>
              <a:gd name="connsiteX8" fmla="*/ 2171700 w 9004300"/>
              <a:gd name="connsiteY8" fmla="*/ 1155700 h 6311900"/>
              <a:gd name="connsiteX9" fmla="*/ 2362200 w 9004300"/>
              <a:gd name="connsiteY9" fmla="*/ 1117600 h 6311900"/>
              <a:gd name="connsiteX10" fmla="*/ 2463800 w 9004300"/>
              <a:gd name="connsiteY10" fmla="*/ 1092200 h 6311900"/>
              <a:gd name="connsiteX11" fmla="*/ 2501900 w 9004300"/>
              <a:gd name="connsiteY11" fmla="*/ 1079500 h 6311900"/>
              <a:gd name="connsiteX12" fmla="*/ 2654300 w 9004300"/>
              <a:gd name="connsiteY12" fmla="*/ 1016000 h 6311900"/>
              <a:gd name="connsiteX13" fmla="*/ 2806700 w 9004300"/>
              <a:gd name="connsiteY13" fmla="*/ 990600 h 6311900"/>
              <a:gd name="connsiteX14" fmla="*/ 2933700 w 9004300"/>
              <a:gd name="connsiteY14" fmla="*/ 965200 h 6311900"/>
              <a:gd name="connsiteX15" fmla="*/ 2997200 w 9004300"/>
              <a:gd name="connsiteY15" fmla="*/ 939800 h 6311900"/>
              <a:gd name="connsiteX16" fmla="*/ 3048000 w 9004300"/>
              <a:gd name="connsiteY16" fmla="*/ 901700 h 6311900"/>
              <a:gd name="connsiteX17" fmla="*/ 3098800 w 9004300"/>
              <a:gd name="connsiteY17" fmla="*/ 876300 h 6311900"/>
              <a:gd name="connsiteX18" fmla="*/ 3124200 w 9004300"/>
              <a:gd name="connsiteY18" fmla="*/ 838200 h 6311900"/>
              <a:gd name="connsiteX19" fmla="*/ 3213100 w 9004300"/>
              <a:gd name="connsiteY19" fmla="*/ 787400 h 6311900"/>
              <a:gd name="connsiteX20" fmla="*/ 3263900 w 9004300"/>
              <a:gd name="connsiteY20" fmla="*/ 762000 h 6311900"/>
              <a:gd name="connsiteX21" fmla="*/ 3429000 w 9004300"/>
              <a:gd name="connsiteY21" fmla="*/ 736600 h 6311900"/>
              <a:gd name="connsiteX22" fmla="*/ 3479800 w 9004300"/>
              <a:gd name="connsiteY22" fmla="*/ 723900 h 6311900"/>
              <a:gd name="connsiteX23" fmla="*/ 3517900 w 9004300"/>
              <a:gd name="connsiteY23" fmla="*/ 685800 h 6311900"/>
              <a:gd name="connsiteX24" fmla="*/ 3581400 w 9004300"/>
              <a:gd name="connsiteY24" fmla="*/ 609600 h 6311900"/>
              <a:gd name="connsiteX25" fmla="*/ 3619500 w 9004300"/>
              <a:gd name="connsiteY25" fmla="*/ 520700 h 6311900"/>
              <a:gd name="connsiteX26" fmla="*/ 3670300 w 9004300"/>
              <a:gd name="connsiteY26" fmla="*/ 431800 h 6311900"/>
              <a:gd name="connsiteX27" fmla="*/ 3683000 w 9004300"/>
              <a:gd name="connsiteY27" fmla="*/ 381000 h 6311900"/>
              <a:gd name="connsiteX28" fmla="*/ 3721100 w 9004300"/>
              <a:gd name="connsiteY28" fmla="*/ 342900 h 6311900"/>
              <a:gd name="connsiteX29" fmla="*/ 3771900 w 9004300"/>
              <a:gd name="connsiteY29" fmla="*/ 304800 h 6311900"/>
              <a:gd name="connsiteX30" fmla="*/ 3848100 w 9004300"/>
              <a:gd name="connsiteY30" fmla="*/ 279400 h 6311900"/>
              <a:gd name="connsiteX31" fmla="*/ 3886200 w 9004300"/>
              <a:gd name="connsiteY31" fmla="*/ 266700 h 6311900"/>
              <a:gd name="connsiteX32" fmla="*/ 4038600 w 9004300"/>
              <a:gd name="connsiteY32" fmla="*/ 190500 h 6311900"/>
              <a:gd name="connsiteX33" fmla="*/ 4089400 w 9004300"/>
              <a:gd name="connsiteY33" fmla="*/ 165100 h 6311900"/>
              <a:gd name="connsiteX34" fmla="*/ 4140200 w 9004300"/>
              <a:gd name="connsiteY34" fmla="*/ 152400 h 6311900"/>
              <a:gd name="connsiteX35" fmla="*/ 5156200 w 9004300"/>
              <a:gd name="connsiteY35" fmla="*/ 152400 h 6311900"/>
              <a:gd name="connsiteX36" fmla="*/ 5219700 w 9004300"/>
              <a:gd name="connsiteY36" fmla="*/ 139700 h 6311900"/>
              <a:gd name="connsiteX37" fmla="*/ 5384800 w 9004300"/>
              <a:gd name="connsiteY37" fmla="*/ 114300 h 6311900"/>
              <a:gd name="connsiteX38" fmla="*/ 5448300 w 9004300"/>
              <a:gd name="connsiteY38" fmla="*/ 101600 h 6311900"/>
              <a:gd name="connsiteX39" fmla="*/ 5575300 w 9004300"/>
              <a:gd name="connsiteY39" fmla="*/ 88900 h 6311900"/>
              <a:gd name="connsiteX40" fmla="*/ 5715000 w 9004300"/>
              <a:gd name="connsiteY40" fmla="*/ 63500 h 6311900"/>
              <a:gd name="connsiteX41" fmla="*/ 5956300 w 9004300"/>
              <a:gd name="connsiteY41" fmla="*/ 38100 h 6311900"/>
              <a:gd name="connsiteX42" fmla="*/ 5994400 w 9004300"/>
              <a:gd name="connsiteY42" fmla="*/ 25400 h 6311900"/>
              <a:gd name="connsiteX43" fmla="*/ 6223000 w 9004300"/>
              <a:gd name="connsiteY43" fmla="*/ 0 h 6311900"/>
              <a:gd name="connsiteX44" fmla="*/ 7302500 w 9004300"/>
              <a:gd name="connsiteY44" fmla="*/ 25400 h 6311900"/>
              <a:gd name="connsiteX45" fmla="*/ 7569200 w 9004300"/>
              <a:gd name="connsiteY45" fmla="*/ 50800 h 6311900"/>
              <a:gd name="connsiteX46" fmla="*/ 7772400 w 9004300"/>
              <a:gd name="connsiteY46" fmla="*/ 76200 h 6311900"/>
              <a:gd name="connsiteX47" fmla="*/ 8077200 w 9004300"/>
              <a:gd name="connsiteY47" fmla="*/ 88900 h 6311900"/>
              <a:gd name="connsiteX48" fmla="*/ 8115300 w 9004300"/>
              <a:gd name="connsiteY48" fmla="*/ 101600 h 6311900"/>
              <a:gd name="connsiteX49" fmla="*/ 8191500 w 9004300"/>
              <a:gd name="connsiteY49" fmla="*/ 139700 h 6311900"/>
              <a:gd name="connsiteX50" fmla="*/ 8255000 w 9004300"/>
              <a:gd name="connsiteY50" fmla="*/ 152400 h 6311900"/>
              <a:gd name="connsiteX51" fmla="*/ 8305800 w 9004300"/>
              <a:gd name="connsiteY51" fmla="*/ 165100 h 6311900"/>
              <a:gd name="connsiteX52" fmla="*/ 8458200 w 9004300"/>
              <a:gd name="connsiteY52" fmla="*/ 190500 h 6311900"/>
              <a:gd name="connsiteX53" fmla="*/ 8496300 w 9004300"/>
              <a:gd name="connsiteY53" fmla="*/ 203200 h 6311900"/>
              <a:gd name="connsiteX54" fmla="*/ 8572500 w 9004300"/>
              <a:gd name="connsiteY54" fmla="*/ 279400 h 6311900"/>
              <a:gd name="connsiteX55" fmla="*/ 8648700 w 9004300"/>
              <a:gd name="connsiteY55" fmla="*/ 317500 h 6311900"/>
              <a:gd name="connsiteX56" fmla="*/ 8699500 w 9004300"/>
              <a:gd name="connsiteY56" fmla="*/ 355600 h 6311900"/>
              <a:gd name="connsiteX57" fmla="*/ 8813800 w 9004300"/>
              <a:gd name="connsiteY57" fmla="*/ 406400 h 6311900"/>
              <a:gd name="connsiteX58" fmla="*/ 8851900 w 9004300"/>
              <a:gd name="connsiteY58" fmla="*/ 482600 h 6311900"/>
              <a:gd name="connsiteX59" fmla="*/ 8877300 w 9004300"/>
              <a:gd name="connsiteY59" fmla="*/ 520700 h 6311900"/>
              <a:gd name="connsiteX60" fmla="*/ 8902700 w 9004300"/>
              <a:gd name="connsiteY60" fmla="*/ 622300 h 6311900"/>
              <a:gd name="connsiteX61" fmla="*/ 8915400 w 9004300"/>
              <a:gd name="connsiteY61" fmla="*/ 812800 h 6311900"/>
              <a:gd name="connsiteX62" fmla="*/ 8940800 w 9004300"/>
              <a:gd name="connsiteY62" fmla="*/ 2552700 h 6311900"/>
              <a:gd name="connsiteX63" fmla="*/ 8953500 w 9004300"/>
              <a:gd name="connsiteY63" fmla="*/ 2997200 h 6311900"/>
              <a:gd name="connsiteX64" fmla="*/ 8966200 w 9004300"/>
              <a:gd name="connsiteY64" fmla="*/ 3251200 h 6311900"/>
              <a:gd name="connsiteX65" fmla="*/ 8978900 w 9004300"/>
              <a:gd name="connsiteY65" fmla="*/ 3708400 h 6311900"/>
              <a:gd name="connsiteX66" fmla="*/ 9004300 w 9004300"/>
              <a:gd name="connsiteY66" fmla="*/ 4102100 h 6311900"/>
              <a:gd name="connsiteX67" fmla="*/ 8978900 w 9004300"/>
              <a:gd name="connsiteY67" fmla="*/ 4902200 h 6311900"/>
              <a:gd name="connsiteX68" fmla="*/ 8953500 w 9004300"/>
              <a:gd name="connsiteY68" fmla="*/ 5245100 h 6311900"/>
              <a:gd name="connsiteX69" fmla="*/ 8928100 w 9004300"/>
              <a:gd name="connsiteY69" fmla="*/ 5803900 h 6311900"/>
              <a:gd name="connsiteX70" fmla="*/ 8915400 w 9004300"/>
              <a:gd name="connsiteY70" fmla="*/ 5842000 h 6311900"/>
              <a:gd name="connsiteX71" fmla="*/ 8890000 w 9004300"/>
              <a:gd name="connsiteY71" fmla="*/ 5930900 h 6311900"/>
              <a:gd name="connsiteX72" fmla="*/ 8788400 w 9004300"/>
              <a:gd name="connsiteY72" fmla="*/ 6096000 h 6311900"/>
              <a:gd name="connsiteX73" fmla="*/ 8775700 w 9004300"/>
              <a:gd name="connsiteY73" fmla="*/ 6146800 h 6311900"/>
              <a:gd name="connsiteX74" fmla="*/ 8699500 w 9004300"/>
              <a:gd name="connsiteY74" fmla="*/ 6223000 h 6311900"/>
              <a:gd name="connsiteX75" fmla="*/ 8674100 w 9004300"/>
              <a:gd name="connsiteY75" fmla="*/ 6261100 h 6311900"/>
              <a:gd name="connsiteX76" fmla="*/ 8293100 w 9004300"/>
              <a:gd name="connsiteY76" fmla="*/ 6261100 h 6311900"/>
              <a:gd name="connsiteX77" fmla="*/ 8115300 w 9004300"/>
              <a:gd name="connsiteY77" fmla="*/ 6223000 h 6311900"/>
              <a:gd name="connsiteX78" fmla="*/ 7937500 w 9004300"/>
              <a:gd name="connsiteY78" fmla="*/ 6172200 h 6311900"/>
              <a:gd name="connsiteX79" fmla="*/ 7861300 w 9004300"/>
              <a:gd name="connsiteY79" fmla="*/ 6146800 h 6311900"/>
              <a:gd name="connsiteX80" fmla="*/ 7797800 w 9004300"/>
              <a:gd name="connsiteY80" fmla="*/ 6134100 h 6311900"/>
              <a:gd name="connsiteX81" fmla="*/ 7683500 w 9004300"/>
              <a:gd name="connsiteY81" fmla="*/ 6096000 h 6311900"/>
              <a:gd name="connsiteX82" fmla="*/ 7569200 w 9004300"/>
              <a:gd name="connsiteY82" fmla="*/ 6083300 h 6311900"/>
              <a:gd name="connsiteX83" fmla="*/ 7467600 w 9004300"/>
              <a:gd name="connsiteY83" fmla="*/ 6070600 h 6311900"/>
              <a:gd name="connsiteX84" fmla="*/ 7124700 w 9004300"/>
              <a:gd name="connsiteY84" fmla="*/ 6045200 h 6311900"/>
              <a:gd name="connsiteX85" fmla="*/ 6413500 w 9004300"/>
              <a:gd name="connsiteY85" fmla="*/ 6032500 h 6311900"/>
              <a:gd name="connsiteX86" fmla="*/ 6375400 w 9004300"/>
              <a:gd name="connsiteY86" fmla="*/ 6019800 h 6311900"/>
              <a:gd name="connsiteX87" fmla="*/ 5905500 w 9004300"/>
              <a:gd name="connsiteY87" fmla="*/ 6032500 h 6311900"/>
              <a:gd name="connsiteX88" fmla="*/ 5867400 w 9004300"/>
              <a:gd name="connsiteY88" fmla="*/ 6045200 h 6311900"/>
              <a:gd name="connsiteX89" fmla="*/ 5816600 w 9004300"/>
              <a:gd name="connsiteY89" fmla="*/ 6057900 h 6311900"/>
              <a:gd name="connsiteX90" fmla="*/ 5778500 w 9004300"/>
              <a:gd name="connsiteY90" fmla="*/ 6083300 h 6311900"/>
              <a:gd name="connsiteX91" fmla="*/ 5410200 w 9004300"/>
              <a:gd name="connsiteY91" fmla="*/ 6096000 h 6311900"/>
              <a:gd name="connsiteX92" fmla="*/ 5270500 w 9004300"/>
              <a:gd name="connsiteY92" fmla="*/ 6083300 h 6311900"/>
              <a:gd name="connsiteX93" fmla="*/ 5016500 w 9004300"/>
              <a:gd name="connsiteY93" fmla="*/ 6032500 h 6311900"/>
              <a:gd name="connsiteX94" fmla="*/ 4851400 w 9004300"/>
              <a:gd name="connsiteY94" fmla="*/ 5981700 h 6311900"/>
              <a:gd name="connsiteX95" fmla="*/ 4686300 w 9004300"/>
              <a:gd name="connsiteY95" fmla="*/ 5943600 h 6311900"/>
              <a:gd name="connsiteX96" fmla="*/ 4457700 w 9004300"/>
              <a:gd name="connsiteY96" fmla="*/ 5918200 h 6311900"/>
              <a:gd name="connsiteX97" fmla="*/ 3860800 w 9004300"/>
              <a:gd name="connsiteY97" fmla="*/ 5930900 h 6311900"/>
              <a:gd name="connsiteX98" fmla="*/ 3797300 w 9004300"/>
              <a:gd name="connsiteY98" fmla="*/ 5943600 h 6311900"/>
              <a:gd name="connsiteX99" fmla="*/ 3619500 w 9004300"/>
              <a:gd name="connsiteY99" fmla="*/ 5994400 h 6311900"/>
              <a:gd name="connsiteX100" fmla="*/ 3556000 w 9004300"/>
              <a:gd name="connsiteY100" fmla="*/ 6032500 h 6311900"/>
              <a:gd name="connsiteX101" fmla="*/ 3454400 w 9004300"/>
              <a:gd name="connsiteY101" fmla="*/ 6057900 h 6311900"/>
              <a:gd name="connsiteX102" fmla="*/ 3352800 w 9004300"/>
              <a:gd name="connsiteY102" fmla="*/ 6108700 h 6311900"/>
              <a:gd name="connsiteX103" fmla="*/ 3136900 w 9004300"/>
              <a:gd name="connsiteY103" fmla="*/ 6210300 h 6311900"/>
              <a:gd name="connsiteX104" fmla="*/ 2921000 w 9004300"/>
              <a:gd name="connsiteY104" fmla="*/ 6223000 h 6311900"/>
              <a:gd name="connsiteX105" fmla="*/ 2705100 w 9004300"/>
              <a:gd name="connsiteY105" fmla="*/ 6286500 h 6311900"/>
              <a:gd name="connsiteX106" fmla="*/ 2400300 w 9004300"/>
              <a:gd name="connsiteY106" fmla="*/ 6311900 h 6311900"/>
              <a:gd name="connsiteX107" fmla="*/ 2324100 w 9004300"/>
              <a:gd name="connsiteY107" fmla="*/ 6235700 h 6311900"/>
              <a:gd name="connsiteX108" fmla="*/ 2171700 w 9004300"/>
              <a:gd name="connsiteY108" fmla="*/ 6108700 h 6311900"/>
              <a:gd name="connsiteX109" fmla="*/ 2120900 w 9004300"/>
              <a:gd name="connsiteY109" fmla="*/ 6032500 h 6311900"/>
              <a:gd name="connsiteX110" fmla="*/ 1866900 w 9004300"/>
              <a:gd name="connsiteY110" fmla="*/ 5969000 h 6311900"/>
              <a:gd name="connsiteX111" fmla="*/ 1765300 w 9004300"/>
              <a:gd name="connsiteY111" fmla="*/ 5943600 h 6311900"/>
              <a:gd name="connsiteX112" fmla="*/ 1701800 w 9004300"/>
              <a:gd name="connsiteY112" fmla="*/ 5930900 h 6311900"/>
              <a:gd name="connsiteX113" fmla="*/ 1612900 w 9004300"/>
              <a:gd name="connsiteY113" fmla="*/ 5905500 h 6311900"/>
              <a:gd name="connsiteX114" fmla="*/ 1155700 w 9004300"/>
              <a:gd name="connsiteY114" fmla="*/ 5892800 h 6311900"/>
              <a:gd name="connsiteX115" fmla="*/ 1066800 w 9004300"/>
              <a:gd name="connsiteY115" fmla="*/ 5880100 h 6311900"/>
              <a:gd name="connsiteX116" fmla="*/ 1028700 w 9004300"/>
              <a:gd name="connsiteY116" fmla="*/ 5867400 h 6311900"/>
              <a:gd name="connsiteX117" fmla="*/ 381000 w 9004300"/>
              <a:gd name="connsiteY117" fmla="*/ 5842000 h 6311900"/>
              <a:gd name="connsiteX118" fmla="*/ 292100 w 9004300"/>
              <a:gd name="connsiteY118" fmla="*/ 5791200 h 6311900"/>
              <a:gd name="connsiteX119" fmla="*/ 279400 w 9004300"/>
              <a:gd name="connsiteY119" fmla="*/ 5753100 h 6311900"/>
              <a:gd name="connsiteX120" fmla="*/ 215900 w 9004300"/>
              <a:gd name="connsiteY120" fmla="*/ 5651500 h 6311900"/>
              <a:gd name="connsiteX121" fmla="*/ 165100 w 9004300"/>
              <a:gd name="connsiteY121" fmla="*/ 5473700 h 6311900"/>
              <a:gd name="connsiteX122" fmla="*/ 139700 w 9004300"/>
              <a:gd name="connsiteY122" fmla="*/ 5422900 h 6311900"/>
              <a:gd name="connsiteX123" fmla="*/ 127000 w 9004300"/>
              <a:gd name="connsiteY123" fmla="*/ 5346700 h 6311900"/>
              <a:gd name="connsiteX124" fmla="*/ 76200 w 9004300"/>
              <a:gd name="connsiteY124" fmla="*/ 5143500 h 6311900"/>
              <a:gd name="connsiteX125" fmla="*/ 63500 w 9004300"/>
              <a:gd name="connsiteY125" fmla="*/ 5016500 h 6311900"/>
              <a:gd name="connsiteX126" fmla="*/ 0 w 9004300"/>
              <a:gd name="connsiteY126" fmla="*/ 4749800 h 6311900"/>
              <a:gd name="connsiteX127" fmla="*/ 12700 w 9004300"/>
              <a:gd name="connsiteY127" fmla="*/ 4279900 h 6311900"/>
              <a:gd name="connsiteX128" fmla="*/ 25400 w 9004300"/>
              <a:gd name="connsiteY128" fmla="*/ 4203700 h 6311900"/>
              <a:gd name="connsiteX129" fmla="*/ 38100 w 9004300"/>
              <a:gd name="connsiteY129" fmla="*/ 3937000 h 6311900"/>
              <a:gd name="connsiteX130" fmla="*/ 63500 w 9004300"/>
              <a:gd name="connsiteY130" fmla="*/ 3822700 h 6311900"/>
              <a:gd name="connsiteX131" fmla="*/ 76200 w 9004300"/>
              <a:gd name="connsiteY131" fmla="*/ 3733800 h 6311900"/>
              <a:gd name="connsiteX132" fmla="*/ 114300 w 9004300"/>
              <a:gd name="connsiteY132" fmla="*/ 3352800 h 6311900"/>
              <a:gd name="connsiteX133" fmla="*/ 127000 w 9004300"/>
              <a:gd name="connsiteY133" fmla="*/ 2501900 h 6311900"/>
              <a:gd name="connsiteX134" fmla="*/ 139700 w 9004300"/>
              <a:gd name="connsiteY134" fmla="*/ 2159000 h 6311900"/>
              <a:gd name="connsiteX135" fmla="*/ 152400 w 9004300"/>
              <a:gd name="connsiteY135" fmla="*/ 2095500 h 6311900"/>
              <a:gd name="connsiteX136" fmla="*/ 177800 w 9004300"/>
              <a:gd name="connsiteY136" fmla="*/ 2044700 h 6311900"/>
              <a:gd name="connsiteX137" fmla="*/ 203200 w 9004300"/>
              <a:gd name="connsiteY137" fmla="*/ 1955800 h 6311900"/>
              <a:gd name="connsiteX138" fmla="*/ 215900 w 9004300"/>
              <a:gd name="connsiteY138" fmla="*/ 1892300 h 6311900"/>
              <a:gd name="connsiteX139" fmla="*/ 241300 w 9004300"/>
              <a:gd name="connsiteY139" fmla="*/ 1854200 h 6311900"/>
              <a:gd name="connsiteX140" fmla="*/ 254000 w 9004300"/>
              <a:gd name="connsiteY140" fmla="*/ 1638300 h 6311900"/>
              <a:gd name="connsiteX141" fmla="*/ 279400 w 9004300"/>
              <a:gd name="connsiteY141" fmla="*/ 1574800 h 6311900"/>
              <a:gd name="connsiteX142" fmla="*/ 292100 w 9004300"/>
              <a:gd name="connsiteY142" fmla="*/ 1536700 h 6311900"/>
              <a:gd name="connsiteX143" fmla="*/ 292100 w 9004300"/>
              <a:gd name="connsiteY143" fmla="*/ 1193800 h 6311900"/>
              <a:gd name="connsiteX144" fmla="*/ 355600 w 9004300"/>
              <a:gd name="connsiteY144" fmla="*/ 1117600 h 6311900"/>
              <a:gd name="connsiteX145" fmla="*/ 381000 w 9004300"/>
              <a:gd name="connsiteY145" fmla="*/ 1028700 h 631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9004300" h="6311900">
                <a:moveTo>
                  <a:pt x="381000" y="1028700"/>
                </a:moveTo>
                <a:cubicBezTo>
                  <a:pt x="397933" y="1016000"/>
                  <a:pt x="432218" y="1035155"/>
                  <a:pt x="457200" y="1041400"/>
                </a:cubicBezTo>
                <a:cubicBezTo>
                  <a:pt x="467463" y="1043966"/>
                  <a:pt x="689097" y="1110000"/>
                  <a:pt x="736600" y="1117600"/>
                </a:cubicBezTo>
                <a:cubicBezTo>
                  <a:pt x="808153" y="1129048"/>
                  <a:pt x="880533" y="1134533"/>
                  <a:pt x="952500" y="1143000"/>
                </a:cubicBezTo>
                <a:cubicBezTo>
                  <a:pt x="986367" y="1155700"/>
                  <a:pt x="1019010" y="1172328"/>
                  <a:pt x="1054100" y="1181100"/>
                </a:cubicBezTo>
                <a:cubicBezTo>
                  <a:pt x="1087211" y="1189378"/>
                  <a:pt x="1121869" y="1189289"/>
                  <a:pt x="1155700" y="1193800"/>
                </a:cubicBezTo>
                <a:lnTo>
                  <a:pt x="1244600" y="1206500"/>
                </a:lnTo>
                <a:lnTo>
                  <a:pt x="1803400" y="1181100"/>
                </a:lnTo>
                <a:cubicBezTo>
                  <a:pt x="1977745" y="1171414"/>
                  <a:pt x="2007207" y="1168353"/>
                  <a:pt x="2171700" y="1155700"/>
                </a:cubicBezTo>
                <a:cubicBezTo>
                  <a:pt x="2268875" y="1139504"/>
                  <a:pt x="2249322" y="1144159"/>
                  <a:pt x="2362200" y="1117600"/>
                </a:cubicBezTo>
                <a:cubicBezTo>
                  <a:pt x="2396181" y="1109604"/>
                  <a:pt x="2430682" y="1103239"/>
                  <a:pt x="2463800" y="1092200"/>
                </a:cubicBezTo>
                <a:cubicBezTo>
                  <a:pt x="2476500" y="1087967"/>
                  <a:pt x="2489926" y="1085487"/>
                  <a:pt x="2501900" y="1079500"/>
                </a:cubicBezTo>
                <a:cubicBezTo>
                  <a:pt x="2580687" y="1040107"/>
                  <a:pt x="2506390" y="1037130"/>
                  <a:pt x="2654300" y="1016000"/>
                </a:cubicBezTo>
                <a:cubicBezTo>
                  <a:pt x="2824659" y="991663"/>
                  <a:pt x="2670516" y="1015361"/>
                  <a:pt x="2806700" y="990600"/>
                </a:cubicBezTo>
                <a:cubicBezTo>
                  <a:pt x="2847969" y="983097"/>
                  <a:pt x="2893266" y="978678"/>
                  <a:pt x="2933700" y="965200"/>
                </a:cubicBezTo>
                <a:cubicBezTo>
                  <a:pt x="2955327" y="957991"/>
                  <a:pt x="2977272" y="950871"/>
                  <a:pt x="2997200" y="939800"/>
                </a:cubicBezTo>
                <a:cubicBezTo>
                  <a:pt x="3015703" y="929521"/>
                  <a:pt x="3030051" y="912918"/>
                  <a:pt x="3048000" y="901700"/>
                </a:cubicBezTo>
                <a:cubicBezTo>
                  <a:pt x="3064054" y="891666"/>
                  <a:pt x="3081867" y="884767"/>
                  <a:pt x="3098800" y="876300"/>
                </a:cubicBezTo>
                <a:cubicBezTo>
                  <a:pt x="3107267" y="863600"/>
                  <a:pt x="3113407" y="848993"/>
                  <a:pt x="3124200" y="838200"/>
                </a:cubicBezTo>
                <a:cubicBezTo>
                  <a:pt x="3174131" y="788269"/>
                  <a:pt x="3162242" y="809196"/>
                  <a:pt x="3213100" y="787400"/>
                </a:cubicBezTo>
                <a:cubicBezTo>
                  <a:pt x="3230501" y="779942"/>
                  <a:pt x="3245939" y="767987"/>
                  <a:pt x="3263900" y="762000"/>
                </a:cubicBezTo>
                <a:cubicBezTo>
                  <a:pt x="3302745" y="749052"/>
                  <a:pt x="3397881" y="741786"/>
                  <a:pt x="3429000" y="736600"/>
                </a:cubicBezTo>
                <a:cubicBezTo>
                  <a:pt x="3446217" y="733731"/>
                  <a:pt x="3462867" y="728133"/>
                  <a:pt x="3479800" y="723900"/>
                </a:cubicBezTo>
                <a:cubicBezTo>
                  <a:pt x="3492500" y="711200"/>
                  <a:pt x="3506402" y="699598"/>
                  <a:pt x="3517900" y="685800"/>
                </a:cubicBezTo>
                <a:cubicBezTo>
                  <a:pt x="3606307" y="579712"/>
                  <a:pt x="3470090" y="720910"/>
                  <a:pt x="3581400" y="609600"/>
                </a:cubicBezTo>
                <a:cubicBezTo>
                  <a:pt x="3595648" y="566856"/>
                  <a:pt x="3594391" y="564642"/>
                  <a:pt x="3619500" y="520700"/>
                </a:cubicBezTo>
                <a:cubicBezTo>
                  <a:pt x="3646297" y="473805"/>
                  <a:pt x="3649366" y="487623"/>
                  <a:pt x="3670300" y="431800"/>
                </a:cubicBezTo>
                <a:cubicBezTo>
                  <a:pt x="3676429" y="415457"/>
                  <a:pt x="3674340" y="396155"/>
                  <a:pt x="3683000" y="381000"/>
                </a:cubicBezTo>
                <a:cubicBezTo>
                  <a:pt x="3691911" y="365406"/>
                  <a:pt x="3707463" y="354589"/>
                  <a:pt x="3721100" y="342900"/>
                </a:cubicBezTo>
                <a:cubicBezTo>
                  <a:pt x="3737171" y="329125"/>
                  <a:pt x="3752968" y="314266"/>
                  <a:pt x="3771900" y="304800"/>
                </a:cubicBezTo>
                <a:cubicBezTo>
                  <a:pt x="3795847" y="292826"/>
                  <a:pt x="3822700" y="287867"/>
                  <a:pt x="3848100" y="279400"/>
                </a:cubicBezTo>
                <a:cubicBezTo>
                  <a:pt x="3860800" y="275167"/>
                  <a:pt x="3874226" y="272687"/>
                  <a:pt x="3886200" y="266700"/>
                </a:cubicBezTo>
                <a:lnTo>
                  <a:pt x="4038600" y="190500"/>
                </a:lnTo>
                <a:cubicBezTo>
                  <a:pt x="4055533" y="182033"/>
                  <a:pt x="4071033" y="169692"/>
                  <a:pt x="4089400" y="165100"/>
                </a:cubicBezTo>
                <a:lnTo>
                  <a:pt x="4140200" y="152400"/>
                </a:lnTo>
                <a:cubicBezTo>
                  <a:pt x="4610972" y="162416"/>
                  <a:pt x="4724891" y="175100"/>
                  <a:pt x="5156200" y="152400"/>
                </a:cubicBezTo>
                <a:cubicBezTo>
                  <a:pt x="5177756" y="151265"/>
                  <a:pt x="5198408" y="143249"/>
                  <a:pt x="5219700" y="139700"/>
                </a:cubicBezTo>
                <a:cubicBezTo>
                  <a:pt x="5390945" y="111159"/>
                  <a:pt x="5230166" y="142415"/>
                  <a:pt x="5384800" y="114300"/>
                </a:cubicBezTo>
                <a:cubicBezTo>
                  <a:pt x="5406038" y="110439"/>
                  <a:pt x="5426904" y="104453"/>
                  <a:pt x="5448300" y="101600"/>
                </a:cubicBezTo>
                <a:cubicBezTo>
                  <a:pt x="5490471" y="95977"/>
                  <a:pt x="5532967" y="93133"/>
                  <a:pt x="5575300" y="88900"/>
                </a:cubicBezTo>
                <a:cubicBezTo>
                  <a:pt x="5641879" y="66707"/>
                  <a:pt x="5610058" y="74546"/>
                  <a:pt x="5715000" y="63500"/>
                </a:cubicBezTo>
                <a:cubicBezTo>
                  <a:pt x="6015010" y="31920"/>
                  <a:pt x="5716099" y="68125"/>
                  <a:pt x="5956300" y="38100"/>
                </a:cubicBezTo>
                <a:cubicBezTo>
                  <a:pt x="5969000" y="33867"/>
                  <a:pt x="5981413" y="28647"/>
                  <a:pt x="5994400" y="25400"/>
                </a:cubicBezTo>
                <a:cubicBezTo>
                  <a:pt x="6078044" y="4489"/>
                  <a:pt x="6123267" y="7672"/>
                  <a:pt x="6223000" y="0"/>
                </a:cubicBezTo>
                <a:cubicBezTo>
                  <a:pt x="6494541" y="4053"/>
                  <a:pt x="6967074" y="-402"/>
                  <a:pt x="7302500" y="25400"/>
                </a:cubicBezTo>
                <a:cubicBezTo>
                  <a:pt x="7391539" y="32249"/>
                  <a:pt x="7480795" y="38171"/>
                  <a:pt x="7569200" y="50800"/>
                </a:cubicBezTo>
                <a:cubicBezTo>
                  <a:pt x="7626979" y="59054"/>
                  <a:pt x="7716801" y="72830"/>
                  <a:pt x="7772400" y="76200"/>
                </a:cubicBezTo>
                <a:cubicBezTo>
                  <a:pt x="7873902" y="82352"/>
                  <a:pt x="7975600" y="84667"/>
                  <a:pt x="8077200" y="88900"/>
                </a:cubicBezTo>
                <a:cubicBezTo>
                  <a:pt x="8089900" y="93133"/>
                  <a:pt x="8103067" y="96163"/>
                  <a:pt x="8115300" y="101600"/>
                </a:cubicBezTo>
                <a:cubicBezTo>
                  <a:pt x="8141250" y="113134"/>
                  <a:pt x="8164812" y="129995"/>
                  <a:pt x="8191500" y="139700"/>
                </a:cubicBezTo>
                <a:cubicBezTo>
                  <a:pt x="8211786" y="147077"/>
                  <a:pt x="8233928" y="147717"/>
                  <a:pt x="8255000" y="152400"/>
                </a:cubicBezTo>
                <a:cubicBezTo>
                  <a:pt x="8272039" y="156186"/>
                  <a:pt x="8288627" y="161978"/>
                  <a:pt x="8305800" y="165100"/>
                </a:cubicBezTo>
                <a:cubicBezTo>
                  <a:pt x="8384653" y="179437"/>
                  <a:pt x="8388001" y="172950"/>
                  <a:pt x="8458200" y="190500"/>
                </a:cubicBezTo>
                <a:cubicBezTo>
                  <a:pt x="8471187" y="193747"/>
                  <a:pt x="8483600" y="198967"/>
                  <a:pt x="8496300" y="203200"/>
                </a:cubicBezTo>
                <a:cubicBezTo>
                  <a:pt x="8521700" y="228600"/>
                  <a:pt x="8538422" y="268041"/>
                  <a:pt x="8572500" y="279400"/>
                </a:cubicBezTo>
                <a:cubicBezTo>
                  <a:pt x="8619682" y="295127"/>
                  <a:pt x="8605616" y="286726"/>
                  <a:pt x="8648700" y="317500"/>
                </a:cubicBezTo>
                <a:cubicBezTo>
                  <a:pt x="8665924" y="329803"/>
                  <a:pt x="8681350" y="344710"/>
                  <a:pt x="8699500" y="355600"/>
                </a:cubicBezTo>
                <a:cubicBezTo>
                  <a:pt x="8754609" y="388665"/>
                  <a:pt x="8764346" y="389915"/>
                  <a:pt x="8813800" y="406400"/>
                </a:cubicBezTo>
                <a:cubicBezTo>
                  <a:pt x="8886593" y="515589"/>
                  <a:pt x="8799320" y="377440"/>
                  <a:pt x="8851900" y="482600"/>
                </a:cubicBezTo>
                <a:cubicBezTo>
                  <a:pt x="8858726" y="496252"/>
                  <a:pt x="8870474" y="507048"/>
                  <a:pt x="8877300" y="520700"/>
                </a:cubicBezTo>
                <a:cubicBezTo>
                  <a:pt x="8890317" y="546735"/>
                  <a:pt x="8897870" y="598148"/>
                  <a:pt x="8902700" y="622300"/>
                </a:cubicBezTo>
                <a:cubicBezTo>
                  <a:pt x="8906933" y="685800"/>
                  <a:pt x="8914510" y="749165"/>
                  <a:pt x="8915400" y="812800"/>
                </a:cubicBezTo>
                <a:cubicBezTo>
                  <a:pt x="8940151" y="2582497"/>
                  <a:pt x="8867428" y="1892349"/>
                  <a:pt x="8940800" y="2552700"/>
                </a:cubicBezTo>
                <a:cubicBezTo>
                  <a:pt x="8945033" y="2700867"/>
                  <a:pt x="8948113" y="2849071"/>
                  <a:pt x="8953500" y="2997200"/>
                </a:cubicBezTo>
                <a:cubicBezTo>
                  <a:pt x="8956581" y="3081916"/>
                  <a:pt x="8963174" y="3166482"/>
                  <a:pt x="8966200" y="3251200"/>
                </a:cubicBezTo>
                <a:cubicBezTo>
                  <a:pt x="8971641" y="3403562"/>
                  <a:pt x="8973257" y="3556046"/>
                  <a:pt x="8978900" y="3708400"/>
                </a:cubicBezTo>
                <a:cubicBezTo>
                  <a:pt x="8984529" y="3860388"/>
                  <a:pt x="8993075" y="3956175"/>
                  <a:pt x="9004300" y="4102100"/>
                </a:cubicBezTo>
                <a:cubicBezTo>
                  <a:pt x="8987602" y="4836811"/>
                  <a:pt x="9002330" y="4433607"/>
                  <a:pt x="8978900" y="4902200"/>
                </a:cubicBezTo>
                <a:cubicBezTo>
                  <a:pt x="8963981" y="5200589"/>
                  <a:pt x="8981119" y="5079384"/>
                  <a:pt x="8953500" y="5245100"/>
                </a:cubicBezTo>
                <a:cubicBezTo>
                  <a:pt x="8951772" y="5286566"/>
                  <a:pt x="8933789" y="5738477"/>
                  <a:pt x="8928100" y="5803900"/>
                </a:cubicBezTo>
                <a:cubicBezTo>
                  <a:pt x="8926940" y="5817237"/>
                  <a:pt x="8919247" y="5829178"/>
                  <a:pt x="8915400" y="5842000"/>
                </a:cubicBezTo>
                <a:cubicBezTo>
                  <a:pt x="8906544" y="5871519"/>
                  <a:pt x="8903783" y="5903335"/>
                  <a:pt x="8890000" y="5930900"/>
                </a:cubicBezTo>
                <a:cubicBezTo>
                  <a:pt x="8861101" y="5988697"/>
                  <a:pt x="8788400" y="6096000"/>
                  <a:pt x="8788400" y="6096000"/>
                </a:cubicBezTo>
                <a:cubicBezTo>
                  <a:pt x="8784167" y="6112933"/>
                  <a:pt x="8783506" y="6131188"/>
                  <a:pt x="8775700" y="6146800"/>
                </a:cubicBezTo>
                <a:cubicBezTo>
                  <a:pt x="8752071" y="6194058"/>
                  <a:pt x="8738173" y="6197218"/>
                  <a:pt x="8699500" y="6223000"/>
                </a:cubicBezTo>
                <a:cubicBezTo>
                  <a:pt x="8691033" y="6235700"/>
                  <a:pt x="8687043" y="6253010"/>
                  <a:pt x="8674100" y="6261100"/>
                </a:cubicBezTo>
                <a:cubicBezTo>
                  <a:pt x="8572382" y="6324674"/>
                  <a:pt x="8353450" y="6266129"/>
                  <a:pt x="8293100" y="6261100"/>
                </a:cubicBezTo>
                <a:cubicBezTo>
                  <a:pt x="8233833" y="6248400"/>
                  <a:pt x="8174102" y="6237701"/>
                  <a:pt x="8115300" y="6223000"/>
                </a:cubicBezTo>
                <a:cubicBezTo>
                  <a:pt x="8055502" y="6208051"/>
                  <a:pt x="7995975" y="6191692"/>
                  <a:pt x="7937500" y="6172200"/>
                </a:cubicBezTo>
                <a:cubicBezTo>
                  <a:pt x="7912100" y="6163733"/>
                  <a:pt x="7887131" y="6153845"/>
                  <a:pt x="7861300" y="6146800"/>
                </a:cubicBezTo>
                <a:cubicBezTo>
                  <a:pt x="7840475" y="6141120"/>
                  <a:pt x="7818555" y="6140030"/>
                  <a:pt x="7797800" y="6134100"/>
                </a:cubicBezTo>
                <a:cubicBezTo>
                  <a:pt x="7759184" y="6123067"/>
                  <a:pt x="7722705" y="6104712"/>
                  <a:pt x="7683500" y="6096000"/>
                </a:cubicBezTo>
                <a:cubicBezTo>
                  <a:pt x="7646078" y="6087684"/>
                  <a:pt x="7607272" y="6087779"/>
                  <a:pt x="7569200" y="6083300"/>
                </a:cubicBezTo>
                <a:lnTo>
                  <a:pt x="7467600" y="6070600"/>
                </a:lnTo>
                <a:cubicBezTo>
                  <a:pt x="7285873" y="6044639"/>
                  <a:pt x="7478428" y="6054388"/>
                  <a:pt x="7124700" y="6045200"/>
                </a:cubicBezTo>
                <a:lnTo>
                  <a:pt x="6413500" y="6032500"/>
                </a:lnTo>
                <a:cubicBezTo>
                  <a:pt x="6400800" y="6028267"/>
                  <a:pt x="6388670" y="6021569"/>
                  <a:pt x="6375400" y="6019800"/>
                </a:cubicBezTo>
                <a:cubicBezTo>
                  <a:pt x="6177712" y="5993442"/>
                  <a:pt x="6147771" y="6013118"/>
                  <a:pt x="5905500" y="6032500"/>
                </a:cubicBezTo>
                <a:cubicBezTo>
                  <a:pt x="5892800" y="6036733"/>
                  <a:pt x="5880272" y="6041522"/>
                  <a:pt x="5867400" y="6045200"/>
                </a:cubicBezTo>
                <a:cubicBezTo>
                  <a:pt x="5850617" y="6049995"/>
                  <a:pt x="5832643" y="6051024"/>
                  <a:pt x="5816600" y="6057900"/>
                </a:cubicBezTo>
                <a:cubicBezTo>
                  <a:pt x="5802571" y="6063913"/>
                  <a:pt x="5793697" y="6081875"/>
                  <a:pt x="5778500" y="6083300"/>
                </a:cubicBezTo>
                <a:cubicBezTo>
                  <a:pt x="5656197" y="6094766"/>
                  <a:pt x="5532967" y="6091767"/>
                  <a:pt x="5410200" y="6096000"/>
                </a:cubicBezTo>
                <a:cubicBezTo>
                  <a:pt x="5335602" y="6120866"/>
                  <a:pt x="5393902" y="6109009"/>
                  <a:pt x="5270500" y="6083300"/>
                </a:cubicBezTo>
                <a:cubicBezTo>
                  <a:pt x="4939967" y="6014439"/>
                  <a:pt x="5162062" y="6068890"/>
                  <a:pt x="5016500" y="6032500"/>
                </a:cubicBezTo>
                <a:cubicBezTo>
                  <a:pt x="4925733" y="5964425"/>
                  <a:pt x="5003579" y="6009369"/>
                  <a:pt x="4851400" y="5981700"/>
                </a:cubicBezTo>
                <a:cubicBezTo>
                  <a:pt x="4795831" y="5971597"/>
                  <a:pt x="4741683" y="5954677"/>
                  <a:pt x="4686300" y="5943600"/>
                </a:cubicBezTo>
                <a:cubicBezTo>
                  <a:pt x="4621924" y="5930725"/>
                  <a:pt x="4516598" y="5923554"/>
                  <a:pt x="4457700" y="5918200"/>
                </a:cubicBezTo>
                <a:lnTo>
                  <a:pt x="3860800" y="5930900"/>
                </a:lnTo>
                <a:cubicBezTo>
                  <a:pt x="3839230" y="5931730"/>
                  <a:pt x="3818333" y="5938746"/>
                  <a:pt x="3797300" y="5943600"/>
                </a:cubicBezTo>
                <a:cubicBezTo>
                  <a:pt x="3757894" y="5952694"/>
                  <a:pt x="3661195" y="5975448"/>
                  <a:pt x="3619500" y="5994400"/>
                </a:cubicBezTo>
                <a:cubicBezTo>
                  <a:pt x="3597028" y="6004614"/>
                  <a:pt x="3578078" y="6021461"/>
                  <a:pt x="3556000" y="6032500"/>
                </a:cubicBezTo>
                <a:cubicBezTo>
                  <a:pt x="3529965" y="6045517"/>
                  <a:pt x="3478552" y="6053070"/>
                  <a:pt x="3454400" y="6057900"/>
                </a:cubicBezTo>
                <a:cubicBezTo>
                  <a:pt x="3303130" y="6171352"/>
                  <a:pt x="3495469" y="6037365"/>
                  <a:pt x="3352800" y="6108700"/>
                </a:cubicBezTo>
                <a:cubicBezTo>
                  <a:pt x="3234947" y="6167627"/>
                  <a:pt x="3238546" y="6201059"/>
                  <a:pt x="3136900" y="6210300"/>
                </a:cubicBezTo>
                <a:cubicBezTo>
                  <a:pt x="3065105" y="6216827"/>
                  <a:pt x="2992967" y="6218767"/>
                  <a:pt x="2921000" y="6223000"/>
                </a:cubicBezTo>
                <a:cubicBezTo>
                  <a:pt x="2849033" y="6244167"/>
                  <a:pt x="2779856" y="6280270"/>
                  <a:pt x="2705100" y="6286500"/>
                </a:cubicBezTo>
                <a:lnTo>
                  <a:pt x="2400300" y="6311900"/>
                </a:lnTo>
                <a:cubicBezTo>
                  <a:pt x="2217782" y="6238893"/>
                  <a:pt x="2421046" y="6340103"/>
                  <a:pt x="2324100" y="6235700"/>
                </a:cubicBezTo>
                <a:cubicBezTo>
                  <a:pt x="2279104" y="6187243"/>
                  <a:pt x="2208381" y="6163721"/>
                  <a:pt x="2171700" y="6108700"/>
                </a:cubicBezTo>
                <a:cubicBezTo>
                  <a:pt x="2154767" y="6083300"/>
                  <a:pt x="2149244" y="6043837"/>
                  <a:pt x="2120900" y="6032500"/>
                </a:cubicBezTo>
                <a:cubicBezTo>
                  <a:pt x="1990138" y="5980195"/>
                  <a:pt x="2100026" y="6019680"/>
                  <a:pt x="1866900" y="5969000"/>
                </a:cubicBezTo>
                <a:cubicBezTo>
                  <a:pt x="1832788" y="5961584"/>
                  <a:pt x="1799315" y="5951450"/>
                  <a:pt x="1765300" y="5943600"/>
                </a:cubicBezTo>
                <a:cubicBezTo>
                  <a:pt x="1744267" y="5938746"/>
                  <a:pt x="1722741" y="5936135"/>
                  <a:pt x="1701800" y="5930900"/>
                </a:cubicBezTo>
                <a:cubicBezTo>
                  <a:pt x="1671901" y="5923425"/>
                  <a:pt x="1643644" y="5907645"/>
                  <a:pt x="1612900" y="5905500"/>
                </a:cubicBezTo>
                <a:cubicBezTo>
                  <a:pt x="1460811" y="5894889"/>
                  <a:pt x="1308100" y="5897033"/>
                  <a:pt x="1155700" y="5892800"/>
                </a:cubicBezTo>
                <a:cubicBezTo>
                  <a:pt x="1126067" y="5888567"/>
                  <a:pt x="1096153" y="5885971"/>
                  <a:pt x="1066800" y="5880100"/>
                </a:cubicBezTo>
                <a:cubicBezTo>
                  <a:pt x="1053673" y="5877475"/>
                  <a:pt x="1042050" y="5868389"/>
                  <a:pt x="1028700" y="5867400"/>
                </a:cubicBezTo>
                <a:cubicBezTo>
                  <a:pt x="976315" y="5863520"/>
                  <a:pt x="413062" y="5843187"/>
                  <a:pt x="381000" y="5842000"/>
                </a:cubicBezTo>
                <a:cubicBezTo>
                  <a:pt x="351367" y="5825067"/>
                  <a:pt x="317786" y="5813675"/>
                  <a:pt x="292100" y="5791200"/>
                </a:cubicBezTo>
                <a:cubicBezTo>
                  <a:pt x="282025" y="5782385"/>
                  <a:pt x="285387" y="5765074"/>
                  <a:pt x="279400" y="5753100"/>
                </a:cubicBezTo>
                <a:cubicBezTo>
                  <a:pt x="218350" y="5630999"/>
                  <a:pt x="297364" y="5830720"/>
                  <a:pt x="215900" y="5651500"/>
                </a:cubicBezTo>
                <a:cubicBezTo>
                  <a:pt x="185323" y="5584231"/>
                  <a:pt x="189350" y="5546449"/>
                  <a:pt x="165100" y="5473700"/>
                </a:cubicBezTo>
                <a:cubicBezTo>
                  <a:pt x="159113" y="5455739"/>
                  <a:pt x="148167" y="5439833"/>
                  <a:pt x="139700" y="5422900"/>
                </a:cubicBezTo>
                <a:cubicBezTo>
                  <a:pt x="135467" y="5397500"/>
                  <a:pt x="133245" y="5371682"/>
                  <a:pt x="127000" y="5346700"/>
                </a:cubicBezTo>
                <a:cubicBezTo>
                  <a:pt x="85184" y="5179436"/>
                  <a:pt x="111308" y="5377551"/>
                  <a:pt x="76200" y="5143500"/>
                </a:cubicBezTo>
                <a:cubicBezTo>
                  <a:pt x="69889" y="5101426"/>
                  <a:pt x="70494" y="5058466"/>
                  <a:pt x="63500" y="5016500"/>
                </a:cubicBezTo>
                <a:cubicBezTo>
                  <a:pt x="42706" y="4891739"/>
                  <a:pt x="29968" y="4854689"/>
                  <a:pt x="0" y="4749800"/>
                </a:cubicBezTo>
                <a:cubicBezTo>
                  <a:pt x="4233" y="4593167"/>
                  <a:pt x="5420" y="4436421"/>
                  <a:pt x="12700" y="4279900"/>
                </a:cubicBezTo>
                <a:cubicBezTo>
                  <a:pt x="13896" y="4254177"/>
                  <a:pt x="23498" y="4229380"/>
                  <a:pt x="25400" y="4203700"/>
                </a:cubicBezTo>
                <a:cubicBezTo>
                  <a:pt x="31975" y="4114942"/>
                  <a:pt x="31274" y="4025739"/>
                  <a:pt x="38100" y="3937000"/>
                </a:cubicBezTo>
                <a:cubicBezTo>
                  <a:pt x="41461" y="3893304"/>
                  <a:pt x="55884" y="3864588"/>
                  <a:pt x="63500" y="3822700"/>
                </a:cubicBezTo>
                <a:cubicBezTo>
                  <a:pt x="68855" y="3793249"/>
                  <a:pt x="73406" y="3763604"/>
                  <a:pt x="76200" y="3733800"/>
                </a:cubicBezTo>
                <a:cubicBezTo>
                  <a:pt x="112096" y="3350910"/>
                  <a:pt x="78994" y="3529330"/>
                  <a:pt x="114300" y="3352800"/>
                </a:cubicBezTo>
                <a:cubicBezTo>
                  <a:pt x="118533" y="3069167"/>
                  <a:pt x="120966" y="2785501"/>
                  <a:pt x="127000" y="2501900"/>
                </a:cubicBezTo>
                <a:cubicBezTo>
                  <a:pt x="129433" y="2387548"/>
                  <a:pt x="132565" y="2273156"/>
                  <a:pt x="139700" y="2159000"/>
                </a:cubicBezTo>
                <a:cubicBezTo>
                  <a:pt x="141046" y="2137456"/>
                  <a:pt x="145574" y="2115978"/>
                  <a:pt x="152400" y="2095500"/>
                </a:cubicBezTo>
                <a:cubicBezTo>
                  <a:pt x="158387" y="2077539"/>
                  <a:pt x="171330" y="2062492"/>
                  <a:pt x="177800" y="2044700"/>
                </a:cubicBezTo>
                <a:cubicBezTo>
                  <a:pt x="188332" y="2015736"/>
                  <a:pt x="195725" y="1985699"/>
                  <a:pt x="203200" y="1955800"/>
                </a:cubicBezTo>
                <a:cubicBezTo>
                  <a:pt x="208435" y="1934859"/>
                  <a:pt x="208321" y="1912511"/>
                  <a:pt x="215900" y="1892300"/>
                </a:cubicBezTo>
                <a:cubicBezTo>
                  <a:pt x="221259" y="1878008"/>
                  <a:pt x="232833" y="1866900"/>
                  <a:pt x="241300" y="1854200"/>
                </a:cubicBezTo>
                <a:cubicBezTo>
                  <a:pt x="245533" y="1782233"/>
                  <a:pt x="244260" y="1709730"/>
                  <a:pt x="254000" y="1638300"/>
                </a:cubicBezTo>
                <a:cubicBezTo>
                  <a:pt x="257080" y="1615712"/>
                  <a:pt x="271395" y="1596146"/>
                  <a:pt x="279400" y="1574800"/>
                </a:cubicBezTo>
                <a:cubicBezTo>
                  <a:pt x="284100" y="1562265"/>
                  <a:pt x="287867" y="1549400"/>
                  <a:pt x="292100" y="1536700"/>
                </a:cubicBezTo>
                <a:cubicBezTo>
                  <a:pt x="287843" y="1455820"/>
                  <a:pt x="265072" y="1292903"/>
                  <a:pt x="292100" y="1193800"/>
                </a:cubicBezTo>
                <a:cubicBezTo>
                  <a:pt x="300269" y="1163848"/>
                  <a:pt x="338706" y="1139321"/>
                  <a:pt x="355600" y="1117600"/>
                </a:cubicBezTo>
                <a:cubicBezTo>
                  <a:pt x="417606" y="1037878"/>
                  <a:pt x="364067" y="1041400"/>
                  <a:pt x="381000" y="10287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E7FAF79-3E4B-467E-9089-DC2115882D8B}" type="datetimeFigureOut">
              <a:rPr lang="zh-TW" altLang="en-US"/>
              <a:pPr>
                <a:defRPr/>
              </a:pPr>
              <a:t>2015/10/13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A849FAB-ACCA-4EDA-BFE5-D77B2328689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8" name="Picture 1" descr="C:\Users\yusin\Desktop\圖片4.png"/>
          <p:cNvPicPr>
            <a:picLocks noChangeAspect="1" noChangeArrowheads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426"/>
            <a:ext cx="9180512" cy="6597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397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685" r:id="rId18"/>
    <p:sldLayoutId id="2147483728" r:id="rId1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D257570-438C-4F6B-B014-C6EF2A1F14E0}" type="datetimeFigureOut">
              <a:rPr lang="zh-TW" altLang="en-US">
                <a:solidFill>
                  <a:srgbClr val="000000"/>
                </a:solidFill>
              </a:rPr>
              <a:pPr>
                <a:defRPr/>
              </a:pPr>
              <a:t>2015/10/13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2FD20C64-9172-404A-96FB-8BC5E0DF3C98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E7FAF79-3E4B-467E-9089-DC2115882D8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2015/10/13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A849FAB-ACCA-4EDA-BFE5-D77B2328689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003AB09-B2A0-4FC1-9F01-9A49A7ED1A17}" type="slidenum">
              <a:rPr lang="en-US" altLang="zh-CN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71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027" name="矩形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02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02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kumimoji="0" sz="1600">
                <a:solidFill>
                  <a:srgbClr val="AB2627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6FB46BC-D77F-4B81-A9DF-7D45105AD27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6158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6159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02818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ransition spd="slow">
    <p:wheel spokes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方正舒体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方正舒体"/>
          <a:cs typeface="方正舒体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方正舒体"/>
          <a:cs typeface="方正舒体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方正舒体"/>
          <a:cs typeface="方正舒体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方正舒体"/>
          <a:cs typeface="方正舒体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微軟正黑體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微軟正黑體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微軟正黑體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方正舒体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方正舒体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方正舒体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方正舒体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方正舒体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&#32156;&#21512;&#27963;&#21205;&#35413;&#37327;&#27161;&#28310;-1211&#26223;&#23195;&#33289;&#20363;&#21450;&#20462;&#25913;%5b1%5d.doc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Document1.docx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hyperlink" Target="&#22825;&#20351;&#25481;&#36914;&#30772;&#38795;&#30418;-&#31034;&#20363;.pp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&#23478;&#25919;--&#32156;&#21512;&#27963;&#21205;&#23416;&#29983;&#23416;&#32722;&#25104;&#23601;&#35413;&#37327;.doc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&#23416;&#32722;&#35413;&#37327;&#21934;2-&#20462;&#27491;.docx" TargetMode="External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hyperlink" Target="&#19981;&#26159;&#25105;&#30340;&#37679;971030.ppt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&#30446;&#27161;&#27963;&#21205;&#35413;&#37327;&#23565;&#29031;&#34920;&#31684;&#20363;.doc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pcjh\Desktop\&#30707;&#38272;&#22283;&#20013;\&#23452;&#34349;&#21021;&#38542;\0814&#22577;&#21578;\&#22825;&#20351;&#25481;&#36914;&#30772;&#38795;&#30418;-&#31034;&#20363;.ppt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hyperlink" Target="&#19981;&#26159;&#25105;&#30340;&#37679;971030.ppt" TargetMode="Externa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96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456012"/>
            <a:ext cx="36861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467544" y="50721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dirty="0" smtClean="0">
                <a:solidFill>
                  <a:srgbClr val="FFFF00"/>
                </a:solidFill>
                <a:latin typeface="SimHei" pitchFamily="2" charset="-122"/>
                <a:ea typeface="SimHei" pitchFamily="2" charset="-122"/>
              </a:rPr>
              <a:t>什麼是</a:t>
            </a:r>
            <a:r>
              <a:rPr kumimoji="0" lang="en-US" altLang="zh-TW" sz="3200" dirty="0" smtClean="0">
                <a:solidFill>
                  <a:srgbClr val="FFFF00"/>
                </a:solidFill>
                <a:latin typeface="SimHei" pitchFamily="2" charset="-122"/>
                <a:ea typeface="SimHei" pitchFamily="2" charset="-122"/>
              </a:rPr>
              <a:t>”</a:t>
            </a:r>
            <a:r>
              <a:rPr kumimoji="0" lang="zh-TW" altLang="en-US" sz="3200" dirty="0" smtClean="0">
                <a:solidFill>
                  <a:srgbClr val="FFFF00"/>
                </a:solidFill>
                <a:latin typeface="SimHei" pitchFamily="2" charset="-122"/>
                <a:ea typeface="SimHei" pitchFamily="2" charset="-122"/>
              </a:rPr>
              <a:t>綜合活動領域</a:t>
            </a:r>
            <a:r>
              <a:rPr kumimoji="0" lang="en-US" altLang="zh-TW" sz="3200" dirty="0" smtClean="0">
                <a:solidFill>
                  <a:srgbClr val="FFFF00"/>
                </a:solidFill>
                <a:latin typeface="SimHei" pitchFamily="2" charset="-122"/>
                <a:ea typeface="SimHei" pitchFamily="2" charset="-122"/>
              </a:rPr>
              <a:t>”</a:t>
            </a:r>
            <a:r>
              <a:rPr kumimoji="0" lang="zh-TW" altLang="en-US" sz="3200" dirty="0" smtClean="0">
                <a:solidFill>
                  <a:srgbClr val="FFFF00"/>
                </a:solidFill>
                <a:latin typeface="SimHei" pitchFamily="2" charset="-122"/>
                <a:ea typeface="SimHei" pitchFamily="2" charset="-122"/>
              </a:rPr>
              <a:t>教師的專業？</a:t>
            </a:r>
            <a:endParaRPr kumimoji="0" lang="zh-TW" altLang="en-US" sz="3200" dirty="0">
              <a:solidFill>
                <a:srgbClr val="FFFF00"/>
              </a:solidFill>
              <a:latin typeface="SimHei" pitchFamily="2" charset="-122"/>
              <a:ea typeface="SimHei" pitchFamily="2" charset="-122"/>
            </a:endParaRPr>
          </a:p>
        </p:txBody>
      </p:sp>
      <p:pic>
        <p:nvPicPr>
          <p:cNvPr id="6" name="Picture 11" descr="IMGP08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39" y="1412776"/>
            <a:ext cx="3755908" cy="249395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718520"/>
            <a:ext cx="34385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69" name="Picture 1" descr="C:\Users\yusin\Desktop\綜合活動PPT\p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262" b="75703"/>
          <a:stretch>
            <a:fillRect/>
          </a:stretch>
        </p:blipFill>
        <p:spPr bwMode="auto">
          <a:xfrm>
            <a:off x="4545471" y="1412776"/>
            <a:ext cx="3626929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32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67544" y="50721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dirty="0" smtClean="0">
                <a:solidFill>
                  <a:srgbClr val="FFFF00"/>
                </a:solidFill>
                <a:latin typeface="SimHei" pitchFamily="2" charset="-122"/>
                <a:ea typeface="SimHei" pitchFamily="2" charset="-122"/>
              </a:rPr>
              <a:t>什麼是</a:t>
            </a:r>
            <a:r>
              <a:rPr kumimoji="0" lang="en-US" altLang="zh-TW" sz="3200" dirty="0" smtClean="0">
                <a:solidFill>
                  <a:srgbClr val="FFFF00"/>
                </a:solidFill>
                <a:latin typeface="SimHei" pitchFamily="2" charset="-122"/>
                <a:ea typeface="SimHei" pitchFamily="2" charset="-122"/>
              </a:rPr>
              <a:t>”</a:t>
            </a:r>
            <a:r>
              <a:rPr kumimoji="0" lang="zh-TW" altLang="en-US" sz="3200" dirty="0" smtClean="0">
                <a:solidFill>
                  <a:srgbClr val="FFFF00"/>
                </a:solidFill>
                <a:latin typeface="SimHei" pitchFamily="2" charset="-122"/>
                <a:ea typeface="SimHei" pitchFamily="2" charset="-122"/>
              </a:rPr>
              <a:t>綜合活動領域</a:t>
            </a:r>
            <a:r>
              <a:rPr kumimoji="0" lang="en-US" altLang="zh-TW" sz="3200" dirty="0" smtClean="0">
                <a:solidFill>
                  <a:srgbClr val="FFFF00"/>
                </a:solidFill>
                <a:latin typeface="SimHei" pitchFamily="2" charset="-122"/>
                <a:ea typeface="SimHei" pitchFamily="2" charset="-122"/>
              </a:rPr>
              <a:t>”</a:t>
            </a:r>
            <a:r>
              <a:rPr kumimoji="0" lang="zh-TW" altLang="en-US" sz="3200" dirty="0" smtClean="0">
                <a:solidFill>
                  <a:srgbClr val="FFFF00"/>
                </a:solidFill>
                <a:latin typeface="SimHei" pitchFamily="2" charset="-122"/>
                <a:ea typeface="SimHei" pitchFamily="2" charset="-122"/>
              </a:rPr>
              <a:t>教師的專業？</a:t>
            </a:r>
            <a:endParaRPr kumimoji="0" lang="zh-TW" altLang="en-US" sz="3200" dirty="0">
              <a:solidFill>
                <a:srgbClr val="FFFF00"/>
              </a:solidFill>
              <a:latin typeface="SimHei" pitchFamily="2" charset="-122"/>
              <a:ea typeface="SimHei" pitchFamily="2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32866" y="1467339"/>
            <a:ext cx="80609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zh-TW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能依照綜合活動課本上課？</a:t>
            </a:r>
            <a:endParaRPr lang="en-US" altLang="zh-TW" sz="3200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altLang="zh-TW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altLang="zh-TW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烹飪、手縫、露營、繩結、情緒管理、生涯規劃</a:t>
            </a:r>
            <a:r>
              <a:rPr lang="en-US" altLang="zh-TW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……</a:t>
            </a:r>
            <a:r>
              <a:rPr lang="zh-TW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？</a:t>
            </a:r>
            <a:endParaRPr lang="en-US" altLang="zh-TW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能將綜合活動領域課綱、能力指標，轉化成課程及教學活動的能力。</a:t>
            </a:r>
            <a:endParaRPr lang="en-US" altLang="zh-TW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971600" y="2072496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sym typeface="Wingdings" panose="05000000000000000000" pitchFamily="2" charset="2"/>
              </a:rPr>
              <a:t>只要有心，人人都可以。</a:t>
            </a:r>
            <a:endParaRPr lang="zh-TW" alt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71600" y="4041203"/>
            <a:ext cx="853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sym typeface="Wingdings" panose="05000000000000000000" pitchFamily="2" charset="2"/>
              </a:rPr>
              <a:t>這些是</a:t>
            </a:r>
            <a:r>
              <a:rPr lang="zh-TW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sym typeface="Wingdings" panose="05000000000000000000" pitchFamily="2" charset="2"/>
              </a:rPr>
              <a:t>「家政」、「童軍」、「輔導」的專長。</a:t>
            </a:r>
            <a:endParaRPr lang="en-US" altLang="zh-TW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7544" y="4869160"/>
            <a:ext cx="8424936" cy="12961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28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541509" y="410504"/>
            <a:ext cx="806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國中階段九年一貫課程實施十多年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…</a:t>
            </a:r>
            <a:endParaRPr lang="zh-TW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28437" y="1300153"/>
            <a:ext cx="80609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老師們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教學活動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已經逐漸能掌握到體驗、反思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、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實踐的精神。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能注意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課綱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能力指標的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引用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與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對應。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altLang="zh-TW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但整體教學設計往往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無法非常切合能力指標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，或者未能檢核整體而言是否完整地將能力指標落實於課程與教學中。 </a:t>
            </a:r>
            <a:endParaRPr lang="zh-TW" alt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00600" y="3081668"/>
            <a:ext cx="43638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流程：</a:t>
            </a:r>
            <a:endParaRPr lang="en-US" altLang="zh-TW" sz="2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烹飪</a:t>
            </a: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教室簡介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烹飪安全守則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烹飪課程（果凍製作）講解與分工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巧鮮果凍示範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進行鮮果凍實作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分享與互評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花費結算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回饋與檢討</a:t>
            </a:r>
          </a:p>
        </p:txBody>
      </p:sp>
      <p:sp>
        <p:nvSpPr>
          <p:cNvPr id="4" name="矩形 3"/>
          <p:cNvSpPr/>
          <p:nvPr/>
        </p:nvSpPr>
        <p:spPr>
          <a:xfrm>
            <a:off x="784176" y="44624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主題：○○冰</a:t>
            </a:r>
            <a:r>
              <a:rPr lang="zh-TW" alt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果室</a:t>
            </a:r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（</a:t>
            </a:r>
            <a:r>
              <a:rPr lang="en-US" altLang="zh-TW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</a:t>
            </a:r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節課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）</a:t>
            </a:r>
            <a:endParaRPr lang="zh-TW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8112" y="3140969"/>
            <a:ext cx="35621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課程</a:t>
            </a:r>
            <a:r>
              <a:rPr lang="en-US" altLang="zh-TW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/</a:t>
            </a:r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教學目標：</a:t>
            </a:r>
            <a:endParaRPr lang="en-US" altLang="zh-TW" sz="2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zh-TW" altLang="zh-TW" sz="2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能</a:t>
            </a:r>
            <a:r>
              <a:rPr lang="zh-TW" altLang="zh-TW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說出烹飪教室的使用規範</a:t>
            </a:r>
          </a:p>
          <a:p>
            <a:pPr marL="971550" lvl="1" indent="-514350">
              <a:buFont typeface="+mj-lt"/>
              <a:buAutoNum type="arabicPeriod"/>
            </a:pPr>
            <a:r>
              <a:rPr lang="zh-TW" altLang="zh-TW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能說出廚房內的安全守則</a:t>
            </a:r>
          </a:p>
          <a:p>
            <a:pPr marL="971550" lvl="1" indent="-514350">
              <a:buFont typeface="+mj-lt"/>
              <a:buAutoNum type="arabicPeriod"/>
            </a:pPr>
            <a:r>
              <a:rPr lang="zh-TW" altLang="zh-TW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小組能做出衛生可食的巧鮮果凍</a:t>
            </a:r>
          </a:p>
          <a:p>
            <a:pPr marL="971550" lvl="1" indent="-514350">
              <a:buFont typeface="+mj-lt"/>
              <a:buAutoNum type="arabicPeriod"/>
            </a:pPr>
            <a:r>
              <a:rPr lang="zh-TW" altLang="zh-TW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能欣賞他組的作品</a:t>
            </a:r>
          </a:p>
          <a:p>
            <a:pPr marL="971550" lvl="1" indent="-514350">
              <a:buFont typeface="+mj-lt"/>
              <a:buAutoNum type="arabicPeriod"/>
            </a:pPr>
            <a:r>
              <a:rPr lang="zh-TW" altLang="zh-TW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樂意跟師長、家人分享成果</a:t>
            </a:r>
          </a:p>
        </p:txBody>
      </p:sp>
      <p:sp>
        <p:nvSpPr>
          <p:cNvPr id="6" name="矩形 5"/>
          <p:cNvSpPr/>
          <p:nvPr/>
        </p:nvSpPr>
        <p:spPr>
          <a:xfrm>
            <a:off x="496144" y="895366"/>
            <a:ext cx="82089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能力指標：</a:t>
            </a:r>
            <a:endParaRPr lang="en-US" altLang="zh-TW" sz="2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lvl="1"/>
            <a:r>
              <a:rPr lang="en-US" altLang="zh-TW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2-4-6</a:t>
            </a:r>
            <a:r>
              <a:rPr lang="zh-TW" altLang="en-US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有效蒐集、分析各項資源，加以整合並充分運用。</a:t>
            </a:r>
          </a:p>
          <a:p>
            <a:pPr lvl="1"/>
            <a:r>
              <a:rPr lang="en-US" altLang="zh-TW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2-4-1</a:t>
            </a:r>
            <a:r>
              <a:rPr lang="zh-TW" altLang="en-US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妥善計劃與執行個人生活中重要事務。</a:t>
            </a:r>
          </a:p>
          <a:p>
            <a:pPr lvl="1"/>
            <a:r>
              <a:rPr lang="en-US" altLang="zh-TW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3-4-1</a:t>
            </a:r>
            <a:r>
              <a:rPr lang="zh-TW" altLang="en-US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參與各項團體活動，與他人有效溝通與合作，並負責完成分內工作。</a:t>
            </a:r>
          </a:p>
        </p:txBody>
      </p:sp>
      <p:sp>
        <p:nvSpPr>
          <p:cNvPr id="7" name="上-下雙向箭號 6"/>
          <p:cNvSpPr/>
          <p:nvPr/>
        </p:nvSpPr>
        <p:spPr>
          <a:xfrm rot="2433112">
            <a:off x="2872408" y="2353834"/>
            <a:ext cx="216024" cy="116722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上-下雙向箭號 7"/>
          <p:cNvSpPr/>
          <p:nvPr/>
        </p:nvSpPr>
        <p:spPr>
          <a:xfrm rot="19081680">
            <a:off x="5516214" y="2346306"/>
            <a:ext cx="216024" cy="116722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上-下雙向箭號 8"/>
          <p:cNvSpPr/>
          <p:nvPr/>
        </p:nvSpPr>
        <p:spPr>
          <a:xfrm rot="16200000">
            <a:off x="4192696" y="3740625"/>
            <a:ext cx="216024" cy="116722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97" r="39178" b="49362"/>
          <a:stretch/>
        </p:blipFill>
        <p:spPr>
          <a:xfrm>
            <a:off x="3770297" y="2541708"/>
            <a:ext cx="894181" cy="14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619671" y="188640"/>
            <a:ext cx="3600401" cy="6408712"/>
            <a:chOff x="536101" y="260648"/>
            <a:chExt cx="3853581" cy="626469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536101" y="260648"/>
              <a:ext cx="3853581" cy="626469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en-US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422226" y="297009"/>
              <a:ext cx="20882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200" dirty="0" smtClean="0">
                  <a:solidFill>
                    <a:prstClr val="black"/>
                  </a:solidFill>
                  <a:latin typeface="SimHei" pitchFamily="49" charset="-122"/>
                  <a:ea typeface="SimHei" pitchFamily="49" charset="-122"/>
                </a:rPr>
                <a:t>教學活動設計</a:t>
              </a:r>
              <a:endParaRPr lang="zh-TW" altLang="en-US" sz="2200" dirty="0">
                <a:solidFill>
                  <a:prstClr val="black"/>
                </a:solidFill>
                <a:latin typeface="SimHei" pitchFamily="49" charset="-122"/>
                <a:ea typeface="SimHei" pitchFamily="49" charset="-122"/>
              </a:endParaRPr>
            </a:p>
          </p:txBody>
        </p:sp>
      </p:grp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042311" y="745338"/>
            <a:ext cx="2576015" cy="79216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課程</a:t>
            </a:r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綱要</a:t>
            </a:r>
            <a:r>
              <a:rPr lang="en-US" altLang="zh-TW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TW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（能力指標、細項）</a:t>
            </a:r>
            <a:endParaRPr lang="zh-TW" alt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42311" y="3047476"/>
            <a:ext cx="2576015" cy="47989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教學目標</a:t>
            </a:r>
            <a:endParaRPr lang="zh-TW" alt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42311" y="4042410"/>
            <a:ext cx="2576015" cy="47989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教學活動</a:t>
            </a:r>
            <a:endParaRPr lang="zh-TW" alt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042311" y="2052542"/>
            <a:ext cx="2576015" cy="47989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課程目標</a:t>
            </a:r>
            <a:endParaRPr lang="zh-TW" alt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042311" y="5037340"/>
            <a:ext cx="2576015" cy="47989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評量設計</a:t>
            </a:r>
            <a:endParaRPr lang="zh-TW" alt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4" name="向下箭號 13"/>
          <p:cNvSpPr/>
          <p:nvPr/>
        </p:nvSpPr>
        <p:spPr>
          <a:xfrm>
            <a:off x="3114294" y="1593273"/>
            <a:ext cx="432048" cy="403496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5" name="向下箭號 14"/>
          <p:cNvSpPr/>
          <p:nvPr/>
        </p:nvSpPr>
        <p:spPr>
          <a:xfrm>
            <a:off x="3114294" y="2588207"/>
            <a:ext cx="432048" cy="403496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6" name="向下箭號 15"/>
          <p:cNvSpPr/>
          <p:nvPr/>
        </p:nvSpPr>
        <p:spPr>
          <a:xfrm>
            <a:off x="3114294" y="3583141"/>
            <a:ext cx="432048" cy="403496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7" name="向下箭號 16"/>
          <p:cNvSpPr/>
          <p:nvPr/>
        </p:nvSpPr>
        <p:spPr>
          <a:xfrm>
            <a:off x="3114294" y="4578075"/>
            <a:ext cx="432048" cy="40349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2023733" y="5901652"/>
            <a:ext cx="2576015" cy="4798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教學檢討</a:t>
            </a:r>
            <a:endParaRPr lang="zh-TW" alt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24" name="向下箭號 23"/>
          <p:cNvSpPr/>
          <p:nvPr/>
        </p:nvSpPr>
        <p:spPr>
          <a:xfrm>
            <a:off x="3807660" y="4578074"/>
            <a:ext cx="432048" cy="132357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26" name="肘形接點 25"/>
          <p:cNvCxnSpPr>
            <a:stCxn id="23" idx="1"/>
            <a:endCxn id="11" idx="1"/>
          </p:cNvCxnSpPr>
          <p:nvPr/>
        </p:nvCxnSpPr>
        <p:spPr>
          <a:xfrm rot="10800000" flipH="1">
            <a:off x="2023733" y="4282356"/>
            <a:ext cx="18578" cy="1859242"/>
          </a:xfrm>
          <a:prstGeom prst="bentConnector3">
            <a:avLst>
              <a:gd name="adj1" fmla="val -1230488"/>
            </a:avLst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403648" y="3789040"/>
            <a:ext cx="3888432" cy="2740455"/>
          </a:xfrm>
          <a:prstGeom prst="rect">
            <a:avLst/>
          </a:prstGeom>
          <a:solidFill>
            <a:srgbClr val="FFC000">
              <a:alpha val="2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2" name="矩形圖說文字 21"/>
          <p:cNvSpPr/>
          <p:nvPr/>
        </p:nvSpPr>
        <p:spPr>
          <a:xfrm>
            <a:off x="6156176" y="908720"/>
            <a:ext cx="2520280" cy="3669356"/>
          </a:xfrm>
          <a:prstGeom prst="wedgeRectCallout">
            <a:avLst>
              <a:gd name="adj1" fmla="val -106354"/>
              <a:gd name="adj2" fmla="val 64095"/>
            </a:avLst>
          </a:prstGeom>
          <a:solidFill>
            <a:schemeClr val="accent2">
              <a:lumMod val="75000"/>
              <a:alpha val="74902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綜合活動領域的教學研究缺少對於評量的研究。</a:t>
            </a:r>
            <a:endParaRPr lang="en-US" altLang="zh-TW" sz="2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altLang="zh-TW" sz="2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對於</a:t>
            </a:r>
            <a:r>
              <a:rPr lang="zh-TW" altLang="en-US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課程與教學的</a:t>
            </a:r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檢視很少回歸到課程綱要、課程目標。</a:t>
            </a:r>
            <a:endParaRPr lang="zh-TW" altLang="en-US" sz="2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788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  <p:bldP spid="24" grpId="0" animBg="1"/>
      <p:bldP spid="2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757808" y="188640"/>
            <a:ext cx="7628384" cy="706090"/>
          </a:xfrm>
          <a:prstGeom prst="rect">
            <a:avLst/>
          </a:prstGeom>
        </p:spPr>
        <p:txBody>
          <a:bodyPr/>
          <a:lstStyle/>
          <a:p>
            <a:pPr marL="484632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  <a:cs typeface="+mj-cs"/>
              </a:rPr>
              <a:t>綜合活動老師打百分制分數的困擾</a:t>
            </a:r>
            <a:endParaRPr kumimoji="0" lang="zh-TW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Hei" pitchFamily="49" charset="-122"/>
              <a:ea typeface="SimHei" pitchFamily="49" charset="-122"/>
              <a:cs typeface="+mj-cs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02078" y="1106190"/>
            <a:ext cx="8376356" cy="5014887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</a:rPr>
              <a:t>給分的範圍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</a:rPr>
              <a:t>：改學習單，常常猶豫要打幾分？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mHei" pitchFamily="49" charset="-122"/>
              <a:ea typeface="SimHei" pitchFamily="49" charset="-122"/>
            </a:endParaRP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</a:rPr>
              <a:t>分數的迷思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</a:rPr>
              <a:t>：全班學生打出來的成績很像？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mHei" pitchFamily="49" charset="-122"/>
              <a:ea typeface="SimHei" pitchFamily="49" charset="-122"/>
            </a:endParaRPr>
          </a:p>
          <a:p>
            <a:pPr marL="457200" indent="-457200" defTabSz="685800" fontAlgn="auto"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kumimoji="0" lang="zh-TW" altLang="en-US" sz="3200" dirty="0" smtClean="0">
                <a:solidFill>
                  <a:srgbClr val="FFFF00"/>
                </a:solidFill>
                <a:latin typeface="SimHei" pitchFamily="49" charset="-122"/>
                <a:ea typeface="SimHei" pitchFamily="49" charset="-122"/>
              </a:rPr>
              <a:t>分數的意涵：</a:t>
            </a:r>
            <a:r>
              <a:rPr kumimoji="0" lang="zh-TW" altLang="en-US" sz="3200" dirty="0" smtClean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評量與總</a:t>
            </a:r>
            <a:r>
              <a:rPr kumimoji="0" lang="zh-TW" altLang="en-US" sz="3200" dirty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成績出來了，平常表現普通的同學分數也很高（分數「微調」太超過）</a:t>
            </a:r>
            <a:endParaRPr kumimoji="0" lang="en-US" altLang="zh-TW" sz="3200" dirty="0">
              <a:solidFill>
                <a:schemeClr val="bg1"/>
              </a:solidFill>
              <a:latin typeface="SimHei" pitchFamily="49" charset="-122"/>
              <a:ea typeface="SimHei" pitchFamily="49" charset="-122"/>
            </a:endParaRPr>
          </a:p>
          <a:p>
            <a:pPr marL="457200" lvl="0" indent="-457200" defTabSz="685800" fontAlgn="auto"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kumimoji="0" lang="zh-TW" altLang="en-US" sz="3200" dirty="0">
                <a:solidFill>
                  <a:srgbClr val="FFFF00"/>
                </a:solidFill>
                <a:latin typeface="SimHei" pitchFamily="49" charset="-122"/>
                <a:ea typeface="SimHei" pitchFamily="49" charset="-122"/>
              </a:rPr>
              <a:t>分數的意涵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</a:rPr>
              <a:t>：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</a:rPr>
              <a:t>評分時受到美工或字體的影響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</a:rPr>
              <a:t>…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</a:rPr>
              <a:t>評分的穩定：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</a:rPr>
              <a:t>同一個作業，但不同老師給的分數差很多。</a:t>
            </a:r>
          </a:p>
        </p:txBody>
      </p:sp>
    </p:spTree>
    <p:extLst>
      <p:ext uri="{BB962C8B-B14F-4D97-AF65-F5344CB8AC3E}">
        <p14:creationId xmlns:p14="http://schemas.microsoft.com/office/powerpoint/2010/main" val="123328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76734" y="1628800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另</a:t>
            </a:r>
            <a:r>
              <a:rPr lang="zh-TW" altLang="en-US" sz="5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一種評量的概念</a:t>
            </a:r>
          </a:p>
        </p:txBody>
      </p:sp>
      <p:sp>
        <p:nvSpPr>
          <p:cNvPr id="2" name="矩形 1"/>
          <p:cNvSpPr/>
          <p:nvPr/>
        </p:nvSpPr>
        <p:spPr>
          <a:xfrm>
            <a:off x="809898" y="3068960"/>
            <a:ext cx="75425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標準參照（本位）評量</a:t>
            </a:r>
            <a:endParaRPr lang="en-US" altLang="zh-TW" sz="5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/>
            <a:r>
              <a:rPr lang="en-US" altLang="zh-TW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(standard-based assessment)</a:t>
            </a:r>
            <a:endParaRPr lang="zh-TW" alt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1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331640" y="549255"/>
            <a:ext cx="64807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標準參照（本位）評量</a:t>
            </a:r>
            <a:endParaRPr lang="en-US" altLang="zh-TW" sz="4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/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(standard-based assessment)</a:t>
            </a:r>
            <a:endParaRPr lang="zh-TW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04220" y="1989415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標準參照評量是將評量結果與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事先預定的標準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做比較，然後瞭解評量表現與所訂定的標準的差異。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所謂的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標準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可能是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明確的分數水準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（例如老師學期初訂定出來的期末及格標準；考駕照的及格分數等）；也可能是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對於某些學習目標的質性描述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。</a:t>
            </a:r>
            <a:endParaRPr lang="zh-TW" alt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http://www.toeic.com.tw/contextimages/1036500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578" y="827211"/>
            <a:ext cx="6070841" cy="515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5535" y="11663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標準參照評量的例子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(1)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：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TOEIC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考試</a:t>
            </a:r>
            <a:endParaRPr lang="zh-TW" alt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5" name="矩形圖說文字 4"/>
          <p:cNvSpPr/>
          <p:nvPr/>
        </p:nvSpPr>
        <p:spPr>
          <a:xfrm>
            <a:off x="1589208" y="2132856"/>
            <a:ext cx="659157" cy="504056"/>
          </a:xfrm>
          <a:prstGeom prst="wedgeRectCallout">
            <a:avLst>
              <a:gd name="adj1" fmla="val -103085"/>
              <a:gd name="adj2" fmla="val 400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88316" y="2042051"/>
            <a:ext cx="966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分數水準</a:t>
            </a:r>
            <a:endParaRPr lang="zh-TW" alt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2261379" y="2780928"/>
            <a:ext cx="4248471" cy="560172"/>
          </a:xfrm>
          <a:prstGeom prst="wedgeRectCallout">
            <a:avLst>
              <a:gd name="adj1" fmla="val -73867"/>
              <a:gd name="adj2" fmla="val 16203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79710" y="3505363"/>
            <a:ext cx="926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質性描述</a:t>
            </a:r>
            <a:endParaRPr lang="zh-TW" alt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6770791" y="1364138"/>
            <a:ext cx="659157" cy="4282450"/>
          </a:xfrm>
          <a:prstGeom prst="wedgeRectCallout">
            <a:avLst>
              <a:gd name="adj1" fmla="val 144897"/>
              <a:gd name="adj2" fmla="val -4215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8028384" y="1373599"/>
            <a:ext cx="96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等級</a:t>
            </a:r>
            <a:endParaRPr lang="zh-TW" alt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75856" y="606892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http://www.toeic.com.tw/toeic_news_pub.jsp?type=4&amp;pmid=84</a:t>
            </a:r>
            <a:endParaRPr lang="zh-TW" alt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17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639" y="1083569"/>
            <a:ext cx="6767234" cy="508173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39552" y="6165304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引自張景媛（</a:t>
            </a: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2013</a:t>
            </a:r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年</a:t>
            </a: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9</a:t>
            </a:r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月）。多元評量與標準本位評量。評量</a:t>
            </a:r>
            <a:r>
              <a:rPr lang="zh-TW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標準試辦教師知能</a:t>
            </a:r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研習之演說講義。台北。</a:t>
            </a:r>
            <a:endParaRPr lang="en-US" altLang="zh-TW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新細明體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95535" y="11663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標準參照評量的例子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(2)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：體驗活動的評量</a:t>
            </a:r>
            <a:endParaRPr lang="zh-TW" alt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2195736" y="2420888"/>
            <a:ext cx="5904656" cy="432048"/>
          </a:xfrm>
          <a:prstGeom prst="wedgeRectCallout">
            <a:avLst>
              <a:gd name="adj1" fmla="val 53194"/>
              <a:gd name="adj2" fmla="val -18937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8078730" y="1323592"/>
            <a:ext cx="96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等級</a:t>
            </a:r>
            <a:endParaRPr lang="zh-TW" alt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2222891" y="3873680"/>
            <a:ext cx="980957" cy="1207774"/>
          </a:xfrm>
          <a:prstGeom prst="wedgeRectCallout">
            <a:avLst>
              <a:gd name="adj1" fmla="val -192630"/>
              <a:gd name="adj2" fmla="val -4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76353" y="4029466"/>
            <a:ext cx="926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質性描述</a:t>
            </a:r>
            <a:endParaRPr lang="zh-TW" alt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01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C:\Users\yusin\Desktop\圖片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588000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3813905" y="513252"/>
            <a:ext cx="1224136" cy="520606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199717" y="676146"/>
            <a:ext cx="1224136" cy="520606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480362" y="358056"/>
            <a:ext cx="1955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大綱</a:t>
            </a:r>
            <a:endParaRPr lang="zh-TW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2683" y="4617173"/>
            <a:ext cx="2088232" cy="584775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 smtClean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相關法令</a:t>
            </a:r>
            <a:endParaRPr lang="zh-TW" altLang="en-US" sz="3200" dirty="0">
              <a:solidFill>
                <a:srgbClr val="FFFF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3059" y="1556792"/>
            <a:ext cx="2088232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 smtClean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觀念說明</a:t>
            </a:r>
            <a:endParaRPr lang="zh-TW" altLang="en-US" sz="3200" dirty="0">
              <a:solidFill>
                <a:srgbClr val="FFFF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85307" y="2297086"/>
            <a:ext cx="4572787" cy="523220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綜合活動成就評量表現標準</a:t>
            </a:r>
          </a:p>
        </p:txBody>
      </p:sp>
      <p:sp>
        <p:nvSpPr>
          <p:cNvPr id="14" name="矩形 13"/>
          <p:cNvSpPr/>
          <p:nvPr/>
        </p:nvSpPr>
        <p:spPr>
          <a:xfrm>
            <a:off x="353059" y="3508059"/>
            <a:ext cx="2088232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 smtClean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實作示例</a:t>
            </a:r>
            <a:endParaRPr lang="zh-TW" altLang="en-US" sz="3200" dirty="0">
              <a:solidFill>
                <a:srgbClr val="FFFF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528" y="5667342"/>
            <a:ext cx="2088232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 smtClean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溝通交流</a:t>
            </a:r>
            <a:endParaRPr lang="zh-TW" altLang="en-US" sz="3200" dirty="0">
              <a:solidFill>
                <a:srgbClr val="FFFF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55776" y="5698119"/>
            <a:ext cx="1656184" cy="523220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常見問答</a:t>
            </a:r>
            <a:endParaRPr lang="zh-TW" altLang="en-US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2584931" y="4617173"/>
            <a:ext cx="6480720" cy="525975"/>
            <a:chOff x="2555776" y="1174833"/>
            <a:chExt cx="6480720" cy="525975"/>
          </a:xfrm>
        </p:grpSpPr>
        <p:sp>
          <p:nvSpPr>
            <p:cNvPr id="18" name="矩形 17"/>
            <p:cNvSpPr/>
            <p:nvPr/>
          </p:nvSpPr>
          <p:spPr>
            <a:xfrm>
              <a:off x="2555776" y="1174833"/>
              <a:ext cx="625460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2800" dirty="0">
                  <a:latin typeface="SimHei" panose="02010609060101010101" pitchFamily="49" charset="-122"/>
                  <a:ea typeface="SimHei" panose="02010609060101010101" pitchFamily="49" charset="-122"/>
                </a:rPr>
                <a:t>國民小學及國民中學學生成績評量</a:t>
              </a:r>
              <a:r>
                <a:rPr lang="zh-TW" altLang="en-US" sz="2800" dirty="0" smtClean="0">
                  <a:latin typeface="SimHei" panose="02010609060101010101" pitchFamily="49" charset="-122"/>
                  <a:ea typeface="SimHei" panose="02010609060101010101" pitchFamily="49" charset="-122"/>
                </a:rPr>
                <a:t>準則</a:t>
              </a:r>
              <a:endParaRPr lang="zh-TW" altLang="en-US" sz="2800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588224" y="1177588"/>
              <a:ext cx="2448272" cy="523220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2800" dirty="0" smtClean="0">
                  <a:latin typeface="SimHei" panose="02010609060101010101" pitchFamily="49" charset="-122"/>
                  <a:ea typeface="SimHei" panose="02010609060101010101" pitchFamily="49" charset="-122"/>
                </a:rPr>
                <a:t>成績</a:t>
              </a:r>
              <a:r>
                <a:rPr lang="zh-TW" altLang="en-US" sz="2800" dirty="0">
                  <a:latin typeface="SimHei" panose="02010609060101010101" pitchFamily="49" charset="-122"/>
                  <a:ea typeface="SimHei" panose="02010609060101010101" pitchFamily="49" charset="-122"/>
                </a:rPr>
                <a:t>評量</a:t>
              </a:r>
              <a:r>
                <a:rPr lang="zh-TW" altLang="en-US" sz="2800" dirty="0" smtClean="0">
                  <a:latin typeface="SimHei" panose="02010609060101010101" pitchFamily="49" charset="-122"/>
                  <a:ea typeface="SimHei" panose="02010609060101010101" pitchFamily="49" charset="-122"/>
                </a:rPr>
                <a:t>準則</a:t>
              </a:r>
              <a:endParaRPr lang="zh-TW" altLang="en-US" sz="2800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2585307" y="1556792"/>
            <a:ext cx="6266471" cy="528268"/>
            <a:chOff x="2577159" y="2557589"/>
            <a:chExt cx="6266471" cy="528268"/>
          </a:xfrm>
        </p:grpSpPr>
        <p:sp>
          <p:nvSpPr>
            <p:cNvPr id="21" name="矩形 20"/>
            <p:cNvSpPr/>
            <p:nvPr/>
          </p:nvSpPr>
          <p:spPr>
            <a:xfrm>
              <a:off x="2577159" y="2559882"/>
              <a:ext cx="625460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2800" dirty="0">
                  <a:latin typeface="SimHei" panose="02010609060101010101" pitchFamily="49" charset="-122"/>
                  <a:ea typeface="SimHei" panose="02010609060101010101" pitchFamily="49" charset="-122"/>
                </a:rPr>
                <a:t>標準參照評量與學生學習成就評量標準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2581711" y="2557589"/>
              <a:ext cx="2209745" cy="523220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lIns="0" rIns="0">
              <a:spAutoFit/>
            </a:bodyPr>
            <a:lstStyle/>
            <a:p>
              <a:pPr algn="ctr"/>
              <a:r>
                <a:rPr lang="zh-TW" altLang="en-US" sz="2800" dirty="0">
                  <a:latin typeface="SimHei" panose="02010609060101010101" pitchFamily="49" charset="-122"/>
                  <a:ea typeface="SimHei" panose="02010609060101010101" pitchFamily="49" charset="-122"/>
                </a:rPr>
                <a:t>標準參照</a:t>
              </a:r>
              <a:r>
                <a:rPr lang="zh-TW" altLang="en-US" sz="2800" dirty="0" smtClean="0">
                  <a:latin typeface="SimHei" panose="02010609060101010101" pitchFamily="49" charset="-122"/>
                  <a:ea typeface="SimHei" panose="02010609060101010101" pitchFamily="49" charset="-122"/>
                </a:rPr>
                <a:t>評量</a:t>
              </a:r>
              <a:endParaRPr lang="zh-TW" altLang="en-US" sz="2800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294094" y="2562637"/>
              <a:ext cx="1549536" cy="523220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lIns="0" rIns="0">
              <a:spAutoFit/>
            </a:bodyPr>
            <a:lstStyle/>
            <a:p>
              <a:r>
                <a:rPr lang="zh-TW" altLang="en-US" sz="2800" dirty="0">
                  <a:latin typeface="SimHei" panose="02010609060101010101" pitchFamily="49" charset="-122"/>
                  <a:ea typeface="SimHei" panose="02010609060101010101" pitchFamily="49" charset="-122"/>
                </a:rPr>
                <a:t>評量標準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2585307" y="3507116"/>
            <a:ext cx="5581640" cy="524163"/>
            <a:chOff x="2555776" y="4508177"/>
            <a:chExt cx="5581640" cy="524163"/>
          </a:xfrm>
        </p:grpSpPr>
        <p:sp>
          <p:nvSpPr>
            <p:cNvPr id="25" name="矩形 24"/>
            <p:cNvSpPr/>
            <p:nvPr/>
          </p:nvSpPr>
          <p:spPr>
            <a:xfrm>
              <a:off x="2555776" y="4509120"/>
              <a:ext cx="552323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2800" dirty="0">
                  <a:latin typeface="SimHei" panose="02010609060101010101" pitchFamily="49" charset="-122"/>
                  <a:ea typeface="SimHei" panose="02010609060101010101" pitchFamily="49" charset="-122"/>
                </a:rPr>
                <a:t>綜合活動學習成就評量示例與實作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6174105" y="4508177"/>
              <a:ext cx="1963311" cy="523220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lIns="0">
              <a:spAutoFit/>
            </a:bodyPr>
            <a:lstStyle/>
            <a:p>
              <a:r>
                <a:rPr lang="zh-TW" altLang="en-US" sz="2800" dirty="0" smtClean="0">
                  <a:latin typeface="SimHei" panose="02010609060101010101" pitchFamily="49" charset="-122"/>
                  <a:ea typeface="SimHei" panose="02010609060101010101" pitchFamily="49" charset="-122"/>
                </a:rPr>
                <a:t>示例</a:t>
              </a:r>
              <a:r>
                <a:rPr lang="zh-TW" altLang="en-US" sz="2800" dirty="0">
                  <a:latin typeface="SimHei" panose="02010609060101010101" pitchFamily="49" charset="-122"/>
                  <a:ea typeface="SimHei" panose="02010609060101010101" pitchFamily="49" charset="-122"/>
                </a:rPr>
                <a:t>與實作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92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013" y="980728"/>
            <a:ext cx="741997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55576" y="5879343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引自林世華（</a:t>
            </a: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2012</a:t>
            </a:r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年</a:t>
            </a: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8</a:t>
            </a:r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月</a:t>
            </a:r>
            <a:r>
              <a:rPr lang="zh-TW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）。評量方式概念簡介。</a:t>
            </a:r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評量</a:t>
            </a:r>
            <a:r>
              <a:rPr lang="zh-TW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標準試辦教師知能</a:t>
            </a:r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charset="-120"/>
              </a:rPr>
              <a:t>研習之演說講義。台北。</a:t>
            </a:r>
            <a:endParaRPr lang="en-US" altLang="zh-TW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新細明體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092280" y="2708920"/>
            <a:ext cx="936104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92280" y="4293096"/>
            <a:ext cx="936104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4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331640" y="404664"/>
            <a:ext cx="64807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標準參照（本位）評量</a:t>
            </a:r>
            <a:endParaRPr lang="en-US" altLang="zh-TW" sz="4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/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(standard-based assessment)</a:t>
            </a:r>
            <a:endParaRPr lang="zh-TW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04220" y="1844824"/>
            <a:ext cx="8352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「標準」分成：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內容標準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(content standards) 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及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表現標準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(performance standards)</a:t>
            </a:r>
          </a:p>
          <a:p>
            <a:pPr marL="571500" indent="-571500">
              <a:buFont typeface="Arial" pitchFamily="34" charset="0"/>
              <a:buChar char="•"/>
            </a:pPr>
            <a:endParaRPr lang="en-US" altLang="zh-TW" sz="2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內容</a:t>
            </a:r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標準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：學生應理解與具有的能力，通常指課程（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能力指標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）</a:t>
            </a:r>
            <a:endParaRPr lang="en-US" altLang="zh-TW" sz="2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altLang="zh-TW" sz="2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表現標準：在內容標準的規範下，學生表現的水準（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學生表現有多好？好的程度與品質如何？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）</a:t>
            </a:r>
            <a:endParaRPr lang="zh-TW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331640" y="404664"/>
            <a:ext cx="64807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標準參照（本位）評量</a:t>
            </a:r>
            <a:endParaRPr lang="en-US" altLang="zh-TW" sz="4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/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(standard-based assessment)</a:t>
            </a:r>
            <a:endParaRPr lang="zh-TW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13792" y="2924944"/>
            <a:ext cx="83529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作業示例</a:t>
            </a:r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：藉由老師在以內容標準和表現標準為基礎發展的評量作業中，取得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學生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各等級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具有</a:t>
            </a: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代表性</a:t>
            </a:r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的</a:t>
            </a: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實際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表現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。</a:t>
            </a:r>
            <a:endParaRPr lang="zh-TW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altLang="zh-TW" sz="2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評量標準</a:t>
            </a:r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：</a:t>
            </a:r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教師評分的準則</a:t>
            </a:r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依據作業示例與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評分標準，為</a:t>
            </a:r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連結「內容標準、表現標準」與「學生學習表現」的橋樑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413792" y="210614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實務上需要進一步發展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作業示例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及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評量標準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：</a:t>
            </a:r>
            <a:endParaRPr lang="zh-TW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30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331640" y="404664"/>
            <a:ext cx="64807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標準參照（本位）評量</a:t>
            </a:r>
            <a:endParaRPr lang="en-US" altLang="zh-TW" sz="4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/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(standard-based assessment)</a:t>
            </a:r>
            <a:endParaRPr lang="zh-TW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41156" y="1755686"/>
            <a:ext cx="324036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發展順序</a:t>
            </a:r>
            <a:endParaRPr lang="zh-TW" alt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8" name="摺角紙張 7"/>
          <p:cNvSpPr/>
          <p:nvPr/>
        </p:nvSpPr>
        <p:spPr>
          <a:xfrm>
            <a:off x="323528" y="3438948"/>
            <a:ext cx="2179259" cy="2044276"/>
          </a:xfrm>
          <a:prstGeom prst="foldedCorne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內容標準</a:t>
            </a:r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/>
            </a:r>
            <a:b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（課綱）</a:t>
            </a:r>
          </a:p>
          <a:p>
            <a:pPr algn="ctr"/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摺角紙張 8"/>
          <p:cNvSpPr/>
          <p:nvPr/>
        </p:nvSpPr>
        <p:spPr>
          <a:xfrm>
            <a:off x="3523129" y="3407018"/>
            <a:ext cx="2179259" cy="2044276"/>
          </a:xfrm>
          <a:prstGeom prst="foldedCorne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表現標準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0" name="摺角紙張 9"/>
          <p:cNvSpPr/>
          <p:nvPr/>
        </p:nvSpPr>
        <p:spPr>
          <a:xfrm>
            <a:off x="6722730" y="3407018"/>
            <a:ext cx="2179259" cy="2044276"/>
          </a:xfrm>
          <a:prstGeom prst="foldedCorner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作業示例與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評分規準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2688922" y="4077072"/>
            <a:ext cx="648072" cy="648072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5888523" y="4077072"/>
            <a:ext cx="648072" cy="648072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71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62595" y="497728"/>
            <a:ext cx="8218809" cy="120248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j-cs"/>
              </a:rPr>
              <a:t>標準本位評量與傳統評量的差異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678655" y="1844824"/>
            <a:ext cx="77866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571500" indent="-571500">
              <a:buFont typeface="Arial" pitchFamily="34" charset="0"/>
              <a:buChar char="•"/>
              <a:defRPr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defRPr>
            </a:lvl1pPr>
          </a:lstStyle>
          <a:p>
            <a:r>
              <a:rPr lang="zh-TW" altLang="en-US" sz="3200" dirty="0"/>
              <a:t>標準本位評量時，教師</a:t>
            </a:r>
            <a:r>
              <a:rPr lang="zh-TW" altLang="en-US" sz="3200" dirty="0">
                <a:solidFill>
                  <a:srgbClr val="FFFF00"/>
                </a:solidFill>
              </a:rPr>
              <a:t>教學</a:t>
            </a:r>
            <a:r>
              <a:rPr lang="zh-TW" altLang="en-US" sz="3200" dirty="0">
                <a:solidFill>
                  <a:schemeClr val="bg1"/>
                </a:solidFill>
              </a:rPr>
              <a:t>內容</a:t>
            </a:r>
            <a:r>
              <a:rPr lang="zh-TW" altLang="en-US" sz="3200" dirty="0" smtClean="0"/>
              <a:t>和</a:t>
            </a:r>
            <a:r>
              <a:rPr lang="zh-TW" altLang="en-US" sz="3200" dirty="0" smtClean="0">
                <a:solidFill>
                  <a:srgbClr val="FFFF00"/>
                </a:solidFill>
              </a:rPr>
              <a:t>評量</a:t>
            </a:r>
            <a:r>
              <a:rPr lang="zh-TW" altLang="en-US" sz="3200" dirty="0"/>
              <a:t>內容緊密結合</a:t>
            </a:r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/>
              <a:t>標準本位評量是看學生達成</a:t>
            </a:r>
            <a:r>
              <a:rPr lang="zh-TW" altLang="en-US" sz="3200" dirty="0">
                <a:solidFill>
                  <a:srgbClr val="FFFF00"/>
                </a:solidFill>
              </a:rPr>
              <a:t>事先設定</a:t>
            </a:r>
            <a:r>
              <a:rPr lang="zh-TW" altLang="en-US" sz="3200" dirty="0" smtClean="0"/>
              <a:t>成就目標的</a:t>
            </a:r>
            <a:r>
              <a:rPr lang="zh-TW" altLang="en-US" sz="3200" dirty="0"/>
              <a:t>情形，而非和其他同學比較</a:t>
            </a:r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/>
              <a:t>標準本位評量可採用</a:t>
            </a:r>
            <a:r>
              <a:rPr lang="zh-TW" altLang="en-US" sz="3200" dirty="0">
                <a:solidFill>
                  <a:srgbClr val="FFFF00"/>
                </a:solidFill>
              </a:rPr>
              <a:t>多元評量</a:t>
            </a:r>
            <a:r>
              <a:rPr lang="zh-TW" altLang="en-US" sz="3200" dirty="0"/>
              <a:t>方式，而非以考試成績為主要的評量方式</a:t>
            </a:r>
          </a:p>
        </p:txBody>
      </p:sp>
    </p:spTree>
    <p:extLst>
      <p:ext uri="{BB962C8B-B14F-4D97-AF65-F5344CB8AC3E}">
        <p14:creationId xmlns:p14="http://schemas.microsoft.com/office/powerpoint/2010/main" val="123328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內容版面配置區 2"/>
          <p:cNvSpPr>
            <a:spLocks noGrp="1"/>
          </p:cNvSpPr>
          <p:nvPr>
            <p:ph idx="1"/>
          </p:nvPr>
        </p:nvSpPr>
        <p:spPr>
          <a:xfrm>
            <a:off x="505112" y="1556792"/>
            <a:ext cx="8208912" cy="4608512"/>
          </a:xfrm>
          <a:solidFill>
            <a:schemeClr val="bg1">
              <a:alpha val="69804"/>
            </a:schemeClr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zh-TW" altLang="en-US" sz="2800" b="1" dirty="0">
                <a:latin typeface="SimHei" pitchFamily="49" charset="-122"/>
                <a:ea typeface="SimHei" pitchFamily="49" charset="-122"/>
              </a:rPr>
              <a:t>標準建置的</a:t>
            </a:r>
            <a:r>
              <a:rPr lang="zh-TW" altLang="en-US" sz="2800" b="1" dirty="0" smtClean="0">
                <a:latin typeface="SimHei" pitchFamily="49" charset="-122"/>
                <a:ea typeface="SimHei" pitchFamily="49" charset="-122"/>
              </a:rPr>
              <a:t>依據（內容標準）：</a:t>
            </a:r>
            <a:endParaRPr lang="en-US" altLang="zh-TW" sz="2800" b="1" dirty="0" smtClean="0">
              <a:latin typeface="SimHei" pitchFamily="49" charset="-122"/>
              <a:ea typeface="SimHei" pitchFamily="49" charset="-122"/>
            </a:endParaRPr>
          </a:p>
          <a:p>
            <a:pPr eaLnBrk="1" hangingPunct="1"/>
            <a:r>
              <a:rPr lang="zh-TW" altLang="en-US" b="1" u="sng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九年</a:t>
            </a:r>
            <a:r>
              <a:rPr lang="zh-TW" altLang="en-US" b="1" u="sng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一貫課程</a:t>
            </a:r>
            <a:r>
              <a:rPr lang="zh-TW" altLang="en-US" b="1" u="sng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綱要</a:t>
            </a:r>
            <a:endParaRPr lang="en-US" altLang="zh-TW" dirty="0">
              <a:latin typeface="SimHei" pitchFamily="49" charset="-122"/>
              <a:ea typeface="SimHei" pitchFamily="49" charset="-122"/>
            </a:endParaRPr>
          </a:p>
          <a:p>
            <a:pPr marL="0" indent="0" eaLnBrk="1" hangingPunct="1">
              <a:buNone/>
            </a:pPr>
            <a:r>
              <a:rPr lang="zh-TW" altLang="en-US" sz="2800" b="1" dirty="0" smtClean="0">
                <a:latin typeface="SimHei" pitchFamily="49" charset="-122"/>
                <a:ea typeface="SimHei" pitchFamily="49" charset="-122"/>
              </a:rPr>
              <a:t>表現標準：</a:t>
            </a:r>
            <a:endParaRPr lang="en-US" altLang="zh-TW" sz="2800" b="1" dirty="0" smtClean="0">
              <a:latin typeface="SimHei" pitchFamily="49" charset="-122"/>
              <a:ea typeface="SimHei" pitchFamily="49" charset="-122"/>
            </a:endParaRPr>
          </a:p>
          <a:p>
            <a:pPr eaLnBrk="1" hangingPunct="1"/>
            <a:r>
              <a:rPr lang="zh-TW" altLang="en-US" sz="2800" u="sng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學生表現</a:t>
            </a:r>
            <a:r>
              <a:rPr lang="zh-TW" altLang="en-US" sz="2800" dirty="0" smtClean="0">
                <a:latin typeface="SimHei" pitchFamily="49" charset="-122"/>
                <a:ea typeface="SimHei" pitchFamily="49" charset="-122"/>
              </a:rPr>
              <a:t>區分為</a:t>
            </a:r>
            <a:r>
              <a:rPr lang="en-US" altLang="zh-TW" sz="28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A</a:t>
            </a:r>
            <a:r>
              <a:rPr lang="zh-TW" altLang="en-US" sz="28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、</a:t>
            </a:r>
            <a:r>
              <a:rPr lang="en-US" altLang="zh-TW" sz="28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B</a:t>
            </a:r>
            <a:r>
              <a:rPr lang="zh-TW" altLang="en-US" sz="28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、</a:t>
            </a:r>
            <a:r>
              <a:rPr lang="en-US" altLang="zh-TW" sz="28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C</a:t>
            </a:r>
            <a:r>
              <a:rPr lang="zh-TW" altLang="en-US" sz="28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、</a:t>
            </a:r>
            <a:r>
              <a:rPr lang="en-US" altLang="zh-TW" sz="28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D</a:t>
            </a:r>
            <a:r>
              <a:rPr lang="zh-TW" altLang="en-US" sz="28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、</a:t>
            </a:r>
            <a:r>
              <a:rPr lang="en-US" altLang="zh-TW" sz="28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E</a:t>
            </a:r>
            <a:r>
              <a:rPr lang="zh-TW" altLang="en-US" sz="2800" dirty="0" smtClean="0">
                <a:latin typeface="SimHei" pitchFamily="49" charset="-122"/>
                <a:ea typeface="SimHei" pitchFamily="49" charset="-122"/>
              </a:rPr>
              <a:t>五等級，對各等級提供</a:t>
            </a:r>
            <a:r>
              <a:rPr lang="zh-TW" altLang="en-US" sz="2800" u="sng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一般性描述。</a:t>
            </a:r>
            <a:r>
              <a:rPr lang="zh-TW" altLang="en-US" sz="2800" dirty="0" smtClean="0">
                <a:latin typeface="SimHei" pitchFamily="49" charset="-122"/>
                <a:ea typeface="SimHei" pitchFamily="49" charset="-122"/>
              </a:rPr>
              <a:t>由領域（學科）專家與教師共同制訂全國一致的</a:t>
            </a:r>
            <a:r>
              <a:rPr lang="zh-TW" altLang="en-US" sz="2800" u="sng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表現標準</a:t>
            </a:r>
            <a:endParaRPr lang="en-US" altLang="zh-TW" sz="2800" dirty="0" smtClean="0">
              <a:latin typeface="SimHei" pitchFamily="49" charset="-122"/>
              <a:ea typeface="SimHei" pitchFamily="49" charset="-122"/>
            </a:endParaRPr>
          </a:p>
          <a:p>
            <a:pPr marL="0" indent="0" eaLnBrk="1" hangingPunct="1">
              <a:buNone/>
            </a:pPr>
            <a:r>
              <a:rPr lang="zh-TW" altLang="en-US" sz="2800" b="1" dirty="0" smtClean="0">
                <a:latin typeface="SimHei" pitchFamily="49" charset="-122"/>
                <a:ea typeface="SimHei" pitchFamily="49" charset="-122"/>
              </a:rPr>
              <a:t>作業示例與評量標準：</a:t>
            </a:r>
            <a:endParaRPr lang="en-US" altLang="zh-TW" sz="2800" b="1" dirty="0">
              <a:latin typeface="SimHei" pitchFamily="49" charset="-122"/>
              <a:ea typeface="SimHei" pitchFamily="49" charset="-122"/>
            </a:endParaRPr>
          </a:p>
          <a:p>
            <a:pPr eaLnBrk="1" hangingPunct="1"/>
            <a:r>
              <a:rPr lang="zh-TW" altLang="en-US" sz="2800" dirty="0" smtClean="0">
                <a:latin typeface="SimHei" pitchFamily="49" charset="-122"/>
                <a:ea typeface="SimHei" pitchFamily="49" charset="-122"/>
              </a:rPr>
              <a:t>現場教師進行教學設計並發展作業示例與評分規準</a:t>
            </a:r>
            <a:endParaRPr lang="zh-TW" altLang="en-US" sz="2800" u="sng" dirty="0" smtClean="0">
              <a:solidFill>
                <a:srgbClr val="FF0000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18FF79-0891-4D47-8247-4D64D8544071}" type="slidenum">
              <a:rPr lang="en-US" altLang="zh-TW" smtClean="0">
                <a:solidFill>
                  <a:srgbClr val="045C75"/>
                </a:solidFill>
              </a:rPr>
              <a:pPr/>
              <a:t>25</a:t>
            </a:fld>
            <a:endParaRPr lang="en-US" altLang="zh-TW" smtClean="0">
              <a:solidFill>
                <a:srgbClr val="045C75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49795" y="404664"/>
            <a:ext cx="8244409" cy="792088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defRPr/>
            </a:pPr>
            <a:r>
              <a:rPr kumimoji="0" lang="zh-TW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+mj-cs"/>
              </a:rPr>
              <a:t>國民中學學生</a:t>
            </a:r>
            <a:r>
              <a:rPr kumimoji="0"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+mj-cs"/>
              </a:rPr>
              <a:t>學習成就</a:t>
            </a:r>
            <a:r>
              <a:rPr kumimoji="0" lang="zh-TW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+mj-cs"/>
              </a:rPr>
              <a:t>評量標準</a:t>
            </a:r>
            <a:endParaRPr kumimoji="0" lang="zh-TW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  <a:cs typeface="+mj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9" name="日期版面配置區 5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E14BCB-ACFF-4960-814C-43C962F1FD0F}" type="datetime1">
              <a:rPr lang="zh-TW" altLang="en-US" smtClean="0">
                <a:solidFill>
                  <a:srgbClr val="045C75"/>
                </a:solidFill>
              </a:rPr>
              <a:pPr/>
              <a:t>2015/10/13</a:t>
            </a:fld>
            <a:endParaRPr lang="en-US" altLang="zh-TW" dirty="0" smtClean="0">
              <a:solidFill>
                <a:srgbClr val="045C75"/>
              </a:solidFill>
            </a:endParaRPr>
          </a:p>
        </p:txBody>
      </p:sp>
      <p:sp>
        <p:nvSpPr>
          <p:cNvPr id="624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A5774C-0FA3-4588-A3E0-7DF7B4036CF6}" type="slidenum">
              <a:rPr lang="en-US" altLang="zh-TW" smtClean="0">
                <a:solidFill>
                  <a:srgbClr val="045C75"/>
                </a:solidFill>
              </a:rPr>
              <a:pPr/>
              <a:t>26</a:t>
            </a:fld>
            <a:endParaRPr lang="en-US" altLang="zh-TW" smtClean="0">
              <a:solidFill>
                <a:srgbClr val="045C75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683568" y="2852936"/>
          <a:ext cx="7920880" cy="144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584176"/>
                <a:gridCol w="1584176"/>
                <a:gridCol w="1584176"/>
                <a:gridCol w="1584176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 smtClean="0">
                          <a:latin typeface="SimHei" pitchFamily="49" charset="-122"/>
                          <a:ea typeface="SimHei" pitchFamily="49" charset="-122"/>
                        </a:rPr>
                        <a:t>A</a:t>
                      </a:r>
                      <a:endParaRPr lang="zh-TW" altLang="en-US" sz="3600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41" marR="9144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 smtClean="0">
                          <a:latin typeface="SimHei" pitchFamily="49" charset="-122"/>
                          <a:ea typeface="SimHei" pitchFamily="49" charset="-122"/>
                        </a:rPr>
                        <a:t>B</a:t>
                      </a:r>
                      <a:endParaRPr lang="zh-TW" altLang="en-US" sz="3600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41" marR="9144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solidFill>
                            <a:srgbClr val="FF0000"/>
                          </a:solidFill>
                          <a:latin typeface="SimHei" pitchFamily="49" charset="-122"/>
                          <a:ea typeface="SimHei" pitchFamily="49" charset="-122"/>
                        </a:rPr>
                        <a:t>C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41" marR="9144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 smtClean="0">
                          <a:latin typeface="SimHei" pitchFamily="49" charset="-122"/>
                          <a:ea typeface="SimHei" pitchFamily="49" charset="-122"/>
                        </a:rPr>
                        <a:t>D</a:t>
                      </a:r>
                      <a:endParaRPr lang="zh-TW" altLang="en-US" sz="3600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41" marR="9144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dirty="0" smtClean="0">
                          <a:latin typeface="SimHei" pitchFamily="49" charset="-122"/>
                          <a:ea typeface="SimHei" pitchFamily="49" charset="-122"/>
                        </a:rPr>
                        <a:t>E</a:t>
                      </a:r>
                      <a:endParaRPr lang="zh-TW" altLang="en-US" sz="3600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41" marR="91441" marT="45734" marB="45734"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latin typeface="SimHei" pitchFamily="49" charset="-122"/>
                          <a:ea typeface="SimHei" pitchFamily="49" charset="-122"/>
                        </a:rPr>
                        <a:t>優秀</a:t>
                      </a:r>
                      <a:endParaRPr lang="zh-TW" altLang="en-US" sz="32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41" marR="9144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latin typeface="SimHei" pitchFamily="49" charset="-122"/>
                          <a:ea typeface="SimHei" pitchFamily="49" charset="-122"/>
                        </a:rPr>
                        <a:t>良好</a:t>
                      </a:r>
                      <a:endParaRPr lang="zh-TW" altLang="en-US" sz="32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41" marR="9144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solidFill>
                            <a:srgbClr val="FF0000"/>
                          </a:solidFill>
                          <a:latin typeface="SimHei" pitchFamily="49" charset="-122"/>
                          <a:ea typeface="SimHei" pitchFamily="49" charset="-122"/>
                        </a:rPr>
                        <a:t>基礎</a:t>
                      </a:r>
                      <a:endParaRPr lang="zh-TW" altLang="en-US" sz="3200" b="1" dirty="0">
                        <a:solidFill>
                          <a:srgbClr val="FF000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41" marR="9144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latin typeface="SimHei" pitchFamily="49" charset="-122"/>
                          <a:ea typeface="SimHei" pitchFamily="49" charset="-122"/>
                        </a:rPr>
                        <a:t>不足</a:t>
                      </a:r>
                      <a:endParaRPr lang="zh-TW" altLang="en-US" sz="32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41" marR="91441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latin typeface="SimHei" pitchFamily="49" charset="-122"/>
                          <a:ea typeface="SimHei" pitchFamily="49" charset="-122"/>
                        </a:rPr>
                        <a:t>落後</a:t>
                      </a:r>
                      <a:endParaRPr lang="zh-TW" altLang="en-US" sz="32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41" marR="91441" marT="45734" marB="45734"/>
                </a:tc>
              </a:tr>
            </a:tbl>
          </a:graphicData>
        </a:graphic>
      </p:graphicFrame>
      <p:sp>
        <p:nvSpPr>
          <p:cNvPr id="9" name="標題 1"/>
          <p:cNvSpPr txBox="1">
            <a:spLocks/>
          </p:cNvSpPr>
          <p:nvPr/>
        </p:nvSpPr>
        <p:spPr>
          <a:xfrm>
            <a:off x="1532801" y="1052736"/>
            <a:ext cx="6120680" cy="7920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eaLnBrk="0" hangingPunct="0">
              <a:defRPr/>
            </a:pPr>
            <a:r>
              <a:rPr kumimoji="0" lang="zh-TW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表現等級之訂定</a:t>
            </a:r>
            <a:endParaRPr kumimoji="0" lang="zh-TW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2078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 descr="C:\Users\yusin\Desktop\圖片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394028"/>
          </a:xfrm>
          <a:prstGeom prst="rect">
            <a:avLst/>
          </a:prstGeom>
          <a:noFill/>
        </p:spPr>
      </p:pic>
      <p:sp>
        <p:nvSpPr>
          <p:cNvPr id="41" name="矩形 40"/>
          <p:cNvSpPr/>
          <p:nvPr/>
        </p:nvSpPr>
        <p:spPr>
          <a:xfrm>
            <a:off x="2452526" y="2636912"/>
            <a:ext cx="4248472" cy="1584176"/>
          </a:xfrm>
          <a:prstGeom prst="rect">
            <a:avLst/>
          </a:prstGeom>
          <a:solidFill>
            <a:schemeClr val="tx2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547664" y="2132856"/>
            <a:ext cx="2016224" cy="843118"/>
          </a:xfrm>
          <a:prstGeom prst="rect">
            <a:avLst/>
          </a:prstGeom>
          <a:solidFill>
            <a:srgbClr val="254061">
              <a:alpha val="50196"/>
            </a:srgbClr>
          </a:solidFill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34952" y="2209248"/>
            <a:ext cx="3241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觀念說明</a:t>
            </a:r>
            <a:endParaRPr lang="zh-TW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003667" y="2917699"/>
            <a:ext cx="3146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綜合活動成就評量標準</a:t>
            </a:r>
          </a:p>
        </p:txBody>
      </p:sp>
    </p:spTree>
    <p:extLst>
      <p:ext uri="{BB962C8B-B14F-4D97-AF65-F5344CB8AC3E}">
        <p14:creationId xmlns:p14="http://schemas.microsoft.com/office/powerpoint/2010/main" val="30275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內容版面配置區 2"/>
          <p:cNvSpPr>
            <a:spLocks noGrp="1"/>
          </p:cNvSpPr>
          <p:nvPr>
            <p:ph idx="1"/>
          </p:nvPr>
        </p:nvSpPr>
        <p:spPr>
          <a:xfrm>
            <a:off x="215516" y="1417688"/>
            <a:ext cx="8712968" cy="684076"/>
          </a:xfrm>
          <a:noFill/>
          <a:ln>
            <a:noFill/>
          </a:ln>
          <a:effectLst/>
        </p:spPr>
        <p:txBody>
          <a:bodyPr/>
          <a:lstStyle/>
          <a:p>
            <a:r>
              <a:rPr lang="zh-TW" altLang="en-US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國中不分年段、不分科專長，</a:t>
            </a:r>
            <a:r>
              <a:rPr lang="zh-TW" altLang="zh-TW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共用</a:t>
            </a:r>
            <a:r>
              <a:rPr lang="zh-TW" altLang="zh-TW" b="1" dirty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評量</a:t>
            </a:r>
            <a:r>
              <a:rPr lang="zh-TW" altLang="zh-TW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標準</a:t>
            </a:r>
            <a:endParaRPr lang="zh-TW" altLang="en-US" b="1" dirty="0" smtClean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404664"/>
            <a:ext cx="7056784" cy="79208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36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綜合活動領域評量標準發展說明</a:t>
            </a:r>
            <a:endParaRPr kumimoji="0" lang="zh-TW" altLang="en-US" sz="3600" b="1" dirty="0">
              <a:latin typeface="SimHei" pitchFamily="49" charset="-122"/>
              <a:ea typeface="SimHei" pitchFamily="49" charset="-122"/>
              <a:cs typeface="+mj-cs"/>
            </a:endParaRPr>
          </a:p>
        </p:txBody>
      </p:sp>
      <p:pic>
        <p:nvPicPr>
          <p:cNvPr id="71682" name="Picture 2" descr="http://www.takingcharge.csh.umn.edu/sites/default/files/images/inline/spiral.png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55" r="15877"/>
          <a:stretch/>
        </p:blipFill>
        <p:spPr bwMode="auto">
          <a:xfrm>
            <a:off x="215516" y="2564904"/>
            <a:ext cx="2664296" cy="30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2879812" y="2420888"/>
            <a:ext cx="6048672" cy="271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TW" altLang="zh-TW" b="1" dirty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評量</a:t>
            </a:r>
            <a:r>
              <a:rPr kumimoji="0" lang="zh-TW" altLang="zh-TW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標準</a:t>
            </a:r>
            <a:r>
              <a:rPr kumimoji="0" lang="zh-TW" altLang="en-US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因應能力指標多為螺旋式發展特色，</a:t>
            </a:r>
            <a:r>
              <a:rPr kumimoji="0" lang="zh-TW" altLang="zh-TW" b="1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採</a:t>
            </a:r>
            <a:r>
              <a:rPr kumimoji="0" lang="zh-TW" altLang="zh-TW" b="1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跨年整體性</a:t>
            </a:r>
            <a:r>
              <a:rPr kumimoji="0" lang="zh-TW" altLang="zh-TW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設計</a:t>
            </a:r>
            <a:r>
              <a:rPr kumimoji="0" lang="zh-TW" altLang="en-US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。</a:t>
            </a:r>
            <a:r>
              <a:rPr kumimoji="0" lang="zh-TW" altLang="zh-TW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相同的</a:t>
            </a:r>
            <a:r>
              <a:rPr kumimoji="0" lang="zh-TW" altLang="en-US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評量標準</a:t>
            </a:r>
            <a:r>
              <a:rPr kumimoji="0" lang="zh-TW" altLang="zh-TW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可透過</a:t>
            </a:r>
            <a:r>
              <a:rPr kumimoji="0" lang="zh-TW" altLang="zh-TW" b="1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加深、加廣</a:t>
            </a:r>
            <a:r>
              <a:rPr kumimoji="0" lang="zh-TW" altLang="zh-TW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方式，在</a:t>
            </a:r>
            <a:r>
              <a:rPr kumimoji="0" lang="zh-TW" altLang="en-US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各</a:t>
            </a:r>
            <a:r>
              <a:rPr kumimoji="0" lang="zh-TW" altLang="zh-TW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年級</a:t>
            </a:r>
            <a:r>
              <a:rPr kumimoji="0" lang="zh-TW" altLang="zh-TW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重複</a:t>
            </a:r>
            <a:r>
              <a:rPr kumimoji="0" lang="zh-TW" altLang="en-US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實施</a:t>
            </a:r>
            <a:r>
              <a:rPr kumimoji="0" lang="zh-TW" altLang="zh-TW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22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457200" y="1447800"/>
          <a:ext cx="8229600" cy="4602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609643"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</a:rPr>
                        <a:t>綜合活動學習領域</a:t>
                      </a:r>
                      <a:r>
                        <a:rPr lang="zh-TW" altLang="en-US" sz="2800" b="1" dirty="0" smtClean="0">
                          <a:solidFill>
                            <a:srgbClr val="FFFF00"/>
                          </a:solidFill>
                          <a:latin typeface="SimHei" pitchFamily="49" charset="-122"/>
                          <a:ea typeface="SimHei" pitchFamily="49" charset="-122"/>
                        </a:rPr>
                        <a:t>課綱之內涵架構</a:t>
                      </a:r>
                      <a:endParaRPr lang="zh-TW" altLang="en-US" sz="2800" dirty="0">
                        <a:solidFill>
                          <a:srgbClr val="FFFF0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18196">
                <a:tc gridSpan="5">
                  <a:txBody>
                    <a:bodyPr/>
                    <a:lstStyle/>
                    <a:p>
                      <a:r>
                        <a:rPr lang="zh-TW" altLang="en-US" sz="3200" b="1" dirty="0" smtClean="0">
                          <a:solidFill>
                            <a:srgbClr val="006600"/>
                          </a:solidFill>
                          <a:latin typeface="SimHei" pitchFamily="49" charset="-122"/>
                          <a:ea typeface="SimHei" pitchFamily="49" charset="-122"/>
                        </a:rPr>
                        <a:t>課程總目標：培養學生具備生活實踐的能力</a:t>
                      </a:r>
                      <a:endParaRPr lang="zh-TW" altLang="en-US" sz="3200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44946">
                <a:tc>
                  <a:txBody>
                    <a:bodyPr/>
                    <a:lstStyle/>
                    <a:p>
                      <a:r>
                        <a:rPr lang="zh-TW" altLang="en-US" sz="2800" b="1" dirty="0" smtClean="0">
                          <a:solidFill>
                            <a:srgbClr val="0070C0"/>
                          </a:solidFill>
                          <a:latin typeface="SimHei" pitchFamily="49" charset="-122"/>
                          <a:ea typeface="SimHei" pitchFamily="49" charset="-122"/>
                        </a:rPr>
                        <a:t>四大</a:t>
                      </a:r>
                    </a:p>
                    <a:p>
                      <a:r>
                        <a:rPr lang="zh-TW" altLang="en-US" sz="2800" b="1" dirty="0" smtClean="0">
                          <a:solidFill>
                            <a:srgbClr val="0070C0"/>
                          </a:solidFill>
                          <a:latin typeface="SimHei" pitchFamily="49" charset="-122"/>
                          <a:ea typeface="SimHei" pitchFamily="49" charset="-122"/>
                        </a:rPr>
                        <a:t>主題軸</a:t>
                      </a:r>
                      <a:endParaRPr lang="zh-TW" altLang="en-US" sz="2800" b="1" dirty="0">
                        <a:solidFill>
                          <a:srgbClr val="0070C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自我發展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生活經營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社會參與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保護自我與環境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  <a:tr h="823018">
                <a:tc rowSpan="3">
                  <a:txBody>
                    <a:bodyPr/>
                    <a:lstStyle/>
                    <a:p>
                      <a:endParaRPr lang="en-US" altLang="zh-TW" sz="24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endParaRPr lang="en-US" altLang="zh-TW" sz="2800" b="1" dirty="0" smtClean="0">
                        <a:solidFill>
                          <a:srgbClr val="0070C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r>
                        <a:rPr lang="zh-TW" altLang="en-US" sz="2800" b="1" dirty="0" smtClean="0">
                          <a:solidFill>
                            <a:srgbClr val="0070C0"/>
                          </a:solidFill>
                          <a:latin typeface="SimHei" pitchFamily="49" charset="-122"/>
                          <a:ea typeface="SimHei" pitchFamily="49" charset="-122"/>
                        </a:rPr>
                        <a:t>十二項核心素養</a:t>
                      </a:r>
                      <a:endParaRPr lang="en-US" altLang="zh-TW" sz="28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自我探索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生活管理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人際互動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危機辨識與處理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  <a:tr h="82301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自我管理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生活適應與創新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社會關懷與服務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戶外生活	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  <a:tr h="82301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尊重生命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資源運用與開發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尊重多元文化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環境保護	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403648" y="622429"/>
            <a:ext cx="5688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2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0" y="260648"/>
            <a:ext cx="4824536" cy="79208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36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綜合活動內容標準</a:t>
            </a:r>
            <a:endParaRPr kumimoji="0" lang="zh-TW" altLang="en-US" sz="3600" b="1" dirty="0">
              <a:latin typeface="SimHei" pitchFamily="49" charset="-122"/>
              <a:ea typeface="SimHei" pitchFamily="49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 descr="C:\Users\yusin\Desktop\圖片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394028"/>
          </a:xfrm>
          <a:prstGeom prst="rect">
            <a:avLst/>
          </a:prstGeom>
          <a:noFill/>
        </p:spPr>
      </p:pic>
      <p:sp>
        <p:nvSpPr>
          <p:cNvPr id="41" name="矩形 40"/>
          <p:cNvSpPr/>
          <p:nvPr/>
        </p:nvSpPr>
        <p:spPr>
          <a:xfrm>
            <a:off x="2411760" y="2636912"/>
            <a:ext cx="4248472" cy="1584176"/>
          </a:xfrm>
          <a:prstGeom prst="rect">
            <a:avLst/>
          </a:prstGeom>
          <a:solidFill>
            <a:schemeClr val="tx2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547664" y="2132856"/>
            <a:ext cx="2016224" cy="843118"/>
          </a:xfrm>
          <a:prstGeom prst="rect">
            <a:avLst/>
          </a:prstGeom>
          <a:solidFill>
            <a:srgbClr val="254061">
              <a:alpha val="50196"/>
            </a:srgbClr>
          </a:solidFill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34952" y="2209248"/>
            <a:ext cx="3241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觀念說明</a:t>
            </a:r>
            <a:endParaRPr lang="zh-TW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289907" y="2931971"/>
            <a:ext cx="4564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標準參照評量與學生學習成就評量標準</a:t>
            </a:r>
          </a:p>
        </p:txBody>
      </p:sp>
    </p:spTree>
    <p:extLst>
      <p:ext uri="{BB962C8B-B14F-4D97-AF65-F5344CB8AC3E}">
        <p14:creationId xmlns:p14="http://schemas.microsoft.com/office/powerpoint/2010/main" val="182077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457200" y="1447800"/>
          <a:ext cx="8229600" cy="4602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609643"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</a:rPr>
                        <a:t>綜合活動學習領域</a:t>
                      </a:r>
                      <a:r>
                        <a:rPr lang="zh-TW" altLang="en-US" sz="2800" b="1" dirty="0" smtClean="0">
                          <a:solidFill>
                            <a:srgbClr val="FFFF00"/>
                          </a:solidFill>
                          <a:latin typeface="SimHei" pitchFamily="49" charset="-122"/>
                          <a:ea typeface="SimHei" pitchFamily="49" charset="-122"/>
                        </a:rPr>
                        <a:t>課綱之內涵架構</a:t>
                      </a:r>
                      <a:endParaRPr lang="zh-TW" altLang="en-US" sz="2800" dirty="0">
                        <a:solidFill>
                          <a:srgbClr val="FFFF0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18196">
                <a:tc gridSpan="5">
                  <a:txBody>
                    <a:bodyPr/>
                    <a:lstStyle/>
                    <a:p>
                      <a:r>
                        <a:rPr lang="zh-TW" altLang="en-US" sz="3200" b="1" dirty="0" smtClean="0">
                          <a:solidFill>
                            <a:srgbClr val="006600"/>
                          </a:solidFill>
                          <a:latin typeface="SimHei" pitchFamily="49" charset="-122"/>
                          <a:ea typeface="SimHei" pitchFamily="49" charset="-122"/>
                        </a:rPr>
                        <a:t>課程總目標：培養學生具備生活實踐的能力</a:t>
                      </a:r>
                      <a:endParaRPr lang="zh-TW" altLang="en-US" sz="3200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44946">
                <a:tc>
                  <a:txBody>
                    <a:bodyPr/>
                    <a:lstStyle/>
                    <a:p>
                      <a:r>
                        <a:rPr lang="zh-TW" altLang="en-US" sz="2800" b="1" dirty="0" smtClean="0">
                          <a:solidFill>
                            <a:srgbClr val="0070C0"/>
                          </a:solidFill>
                          <a:latin typeface="SimHei" pitchFamily="49" charset="-122"/>
                          <a:ea typeface="SimHei" pitchFamily="49" charset="-122"/>
                        </a:rPr>
                        <a:t>四大</a:t>
                      </a:r>
                    </a:p>
                    <a:p>
                      <a:r>
                        <a:rPr lang="zh-TW" altLang="en-US" sz="2800" b="1" dirty="0" smtClean="0">
                          <a:solidFill>
                            <a:srgbClr val="0070C0"/>
                          </a:solidFill>
                          <a:latin typeface="SimHei" pitchFamily="49" charset="-122"/>
                          <a:ea typeface="SimHei" pitchFamily="49" charset="-122"/>
                        </a:rPr>
                        <a:t>主題軸</a:t>
                      </a:r>
                      <a:endParaRPr lang="zh-TW" altLang="en-US" sz="2800" b="1" dirty="0">
                        <a:solidFill>
                          <a:srgbClr val="0070C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自我發展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生活經營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社會參與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保護自我與環境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  <a:tr h="823018">
                <a:tc rowSpan="3">
                  <a:txBody>
                    <a:bodyPr/>
                    <a:lstStyle/>
                    <a:p>
                      <a:endParaRPr lang="en-US" altLang="zh-TW" sz="24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endParaRPr lang="en-US" altLang="zh-TW" sz="2800" b="1" dirty="0" smtClean="0">
                        <a:solidFill>
                          <a:srgbClr val="0070C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r>
                        <a:rPr lang="zh-TW" altLang="en-US" sz="2800" b="1" dirty="0" smtClean="0">
                          <a:solidFill>
                            <a:srgbClr val="0070C0"/>
                          </a:solidFill>
                          <a:latin typeface="SimHei" pitchFamily="49" charset="-122"/>
                          <a:ea typeface="SimHei" pitchFamily="49" charset="-122"/>
                        </a:rPr>
                        <a:t>十二項核心素養</a:t>
                      </a:r>
                      <a:endParaRPr lang="en-US" altLang="zh-TW" sz="28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自我探索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生活管理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人際互動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危機辨識與處理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  <a:tr h="82301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自我管理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生活適應與創新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社會關懷與服務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戶外生活	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  <a:tr h="82301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尊重生命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資源運用與開發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尊重多元文化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環境保護	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403648" y="622429"/>
            <a:ext cx="5688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2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0" y="260648"/>
            <a:ext cx="4824536" cy="79208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36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綜合活動內容標準</a:t>
            </a:r>
            <a:endParaRPr kumimoji="0" lang="zh-TW" altLang="en-US" sz="3600" b="1" dirty="0">
              <a:latin typeface="SimHei" pitchFamily="49" charset="-122"/>
              <a:ea typeface="SimHei" pitchFamily="49" charset="-122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29" y="1340768"/>
            <a:ext cx="8205927" cy="4682134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>
            <a:off x="251520" y="1086999"/>
            <a:ext cx="2051720" cy="1368152"/>
          </a:xfrm>
          <a:prstGeom prst="wedgeEllipseCallout">
            <a:avLst>
              <a:gd name="adj1" fmla="val 33171"/>
              <a:gd name="adj2" fmla="val 625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四大主題軸為內容標準</a:t>
            </a:r>
            <a:endParaRPr lang="zh-TW" altLang="en-US" sz="2400" b="1" dirty="0">
              <a:solidFill>
                <a:srgbClr val="FF0000"/>
              </a:solidFill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181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457200" y="1700808"/>
          <a:ext cx="8229600" cy="4602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609643"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</a:rPr>
                        <a:t>綜合活動學習領域</a:t>
                      </a:r>
                      <a:r>
                        <a:rPr lang="zh-TW" altLang="en-US" sz="2800" b="1" dirty="0" smtClean="0">
                          <a:solidFill>
                            <a:srgbClr val="FFFF00"/>
                          </a:solidFill>
                          <a:latin typeface="SimHei" pitchFamily="49" charset="-122"/>
                          <a:ea typeface="SimHei" pitchFamily="49" charset="-122"/>
                        </a:rPr>
                        <a:t>課綱之內涵架構</a:t>
                      </a:r>
                      <a:endParaRPr lang="zh-TW" altLang="en-US" sz="2800" dirty="0">
                        <a:solidFill>
                          <a:srgbClr val="FFFF0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18196">
                <a:tc gridSpan="5">
                  <a:txBody>
                    <a:bodyPr/>
                    <a:lstStyle/>
                    <a:p>
                      <a:r>
                        <a:rPr lang="zh-TW" altLang="en-US" sz="3200" b="1" dirty="0" smtClean="0">
                          <a:solidFill>
                            <a:srgbClr val="006600"/>
                          </a:solidFill>
                          <a:latin typeface="SimHei" pitchFamily="49" charset="-122"/>
                          <a:ea typeface="SimHei" pitchFamily="49" charset="-122"/>
                        </a:rPr>
                        <a:t>課程總目標：培養學生具備生活實踐的能力</a:t>
                      </a:r>
                      <a:endParaRPr lang="zh-TW" altLang="en-US" sz="3200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44946">
                <a:tc>
                  <a:txBody>
                    <a:bodyPr/>
                    <a:lstStyle/>
                    <a:p>
                      <a:r>
                        <a:rPr lang="zh-TW" altLang="en-US" sz="2800" b="1" dirty="0" smtClean="0">
                          <a:solidFill>
                            <a:srgbClr val="0070C0"/>
                          </a:solidFill>
                          <a:latin typeface="SimHei" pitchFamily="49" charset="-122"/>
                          <a:ea typeface="SimHei" pitchFamily="49" charset="-122"/>
                        </a:rPr>
                        <a:t>四大</a:t>
                      </a:r>
                    </a:p>
                    <a:p>
                      <a:r>
                        <a:rPr lang="zh-TW" altLang="en-US" sz="2800" b="1" dirty="0" smtClean="0">
                          <a:solidFill>
                            <a:srgbClr val="0070C0"/>
                          </a:solidFill>
                          <a:latin typeface="SimHei" pitchFamily="49" charset="-122"/>
                          <a:ea typeface="SimHei" pitchFamily="49" charset="-122"/>
                        </a:rPr>
                        <a:t>主題軸</a:t>
                      </a:r>
                      <a:endParaRPr lang="zh-TW" altLang="en-US" sz="2800" b="1" dirty="0">
                        <a:solidFill>
                          <a:srgbClr val="0070C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自我發展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生活經營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社會參與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保護自我與環境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  <a:tr h="823018">
                <a:tc rowSpan="3">
                  <a:txBody>
                    <a:bodyPr/>
                    <a:lstStyle/>
                    <a:p>
                      <a:endParaRPr lang="en-US" altLang="zh-TW" sz="24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endParaRPr lang="en-US" altLang="zh-TW" sz="2800" b="1" dirty="0" smtClean="0">
                        <a:solidFill>
                          <a:srgbClr val="0070C0"/>
                        </a:solidFill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r>
                        <a:rPr lang="zh-TW" altLang="en-US" sz="2800" b="1" dirty="0" smtClean="0">
                          <a:solidFill>
                            <a:srgbClr val="0070C0"/>
                          </a:solidFill>
                          <a:latin typeface="SimHei" pitchFamily="49" charset="-122"/>
                          <a:ea typeface="SimHei" pitchFamily="49" charset="-122"/>
                        </a:rPr>
                        <a:t>十二項核心素養</a:t>
                      </a:r>
                      <a:endParaRPr lang="en-US" altLang="zh-TW" sz="28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自我探索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生活管理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人際互動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危機辨識與處理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  <a:tr h="82301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自我管理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生活適應與創新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社會關懷與服務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戶外生活	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  <a:tr h="82301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尊重生命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資源運用與開發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尊重多元文化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SimHei" pitchFamily="49" charset="-122"/>
                          <a:ea typeface="SimHei" pitchFamily="49" charset="-122"/>
                        </a:rPr>
                        <a:t>環境保護	</a:t>
                      </a:r>
                      <a:endParaRPr lang="zh-TW" altLang="en-US" sz="24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8" name="標題 1"/>
          <p:cNvSpPr txBox="1">
            <a:spLocks/>
          </p:cNvSpPr>
          <p:nvPr/>
        </p:nvSpPr>
        <p:spPr>
          <a:xfrm>
            <a:off x="0" y="260648"/>
            <a:ext cx="4824536" cy="79208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36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綜合活動內容標準</a:t>
            </a:r>
            <a:endParaRPr kumimoji="0" lang="zh-TW" altLang="en-US" sz="3600" b="1" dirty="0">
              <a:latin typeface="SimHei" pitchFamily="49" charset="-122"/>
              <a:ea typeface="SimHei" pitchFamily="49" charset="-122"/>
              <a:cs typeface="+mj-cs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78" y="1630982"/>
            <a:ext cx="8279086" cy="4822354"/>
          </a:xfrm>
          <a:prstGeom prst="rect">
            <a:avLst/>
          </a:prstGeom>
        </p:spPr>
      </p:pic>
      <p:sp>
        <p:nvSpPr>
          <p:cNvPr id="13" name="橢圓形圖說文字 12"/>
          <p:cNvSpPr/>
          <p:nvPr/>
        </p:nvSpPr>
        <p:spPr>
          <a:xfrm>
            <a:off x="6786500" y="332656"/>
            <a:ext cx="2051720" cy="1368152"/>
          </a:xfrm>
          <a:prstGeom prst="wedgeEllipseCallout">
            <a:avLst>
              <a:gd name="adj1" fmla="val -60414"/>
              <a:gd name="adj2" fmla="val 25700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十二項核心素養是次主題</a:t>
            </a:r>
            <a:endParaRPr lang="zh-TW" altLang="en-US" sz="2400" b="1" dirty="0">
              <a:solidFill>
                <a:srgbClr val="FF0000"/>
              </a:solidFill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43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279517"/>
              </p:ext>
            </p:extLst>
          </p:nvPr>
        </p:nvGraphicFramePr>
        <p:xfrm>
          <a:off x="234969" y="1839121"/>
          <a:ext cx="8675687" cy="452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6" name="PhotoImpact" r:id="rId4" imgW="2822454" imgH="1472062" progId="PI3.Image">
                  <p:embed/>
                </p:oleObj>
              </mc:Choice>
              <mc:Fallback>
                <p:oleObj name="PhotoImpact" r:id="rId4" imgW="2822454" imgH="1472062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69" y="1839121"/>
                        <a:ext cx="8675687" cy="452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5" name="標題 1"/>
          <p:cNvSpPr>
            <a:spLocks noGrp="1"/>
          </p:cNvSpPr>
          <p:nvPr>
            <p:ph type="title"/>
          </p:nvPr>
        </p:nvSpPr>
        <p:spPr>
          <a:xfrm>
            <a:off x="0" y="16424"/>
            <a:ext cx="6876751" cy="908720"/>
          </a:xfrm>
          <a:solidFill>
            <a:srgbClr val="CCFF99"/>
          </a:solidFill>
        </p:spPr>
        <p:txBody>
          <a:bodyPr/>
          <a:lstStyle/>
          <a:p>
            <a:pPr eaLnBrk="1" hangingPunct="1"/>
            <a:r>
              <a:rPr lang="zh-TW" altLang="en-US" sz="4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綜合活動表現</a:t>
            </a:r>
            <a:r>
              <a:rPr lang="zh-TW" altLang="zh-TW" sz="4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標準描述範</a:t>
            </a:r>
            <a:r>
              <a:rPr lang="zh-TW" altLang="en-US" sz="4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例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96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9pPr>
          </a:lstStyle>
          <a:p>
            <a:pPr eaLnBrk="1" hangingPunct="1"/>
            <a:fld id="{FF992686-16DF-43CA-AAF6-10F631E62D0D}" type="slidenum">
              <a:rPr kumimoji="0" lang="en-US" altLang="zh-TW" smtClean="0">
                <a:solidFill>
                  <a:srgbClr val="045C75"/>
                </a:solidFill>
              </a:rPr>
              <a:pPr eaLnBrk="1" hangingPunct="1"/>
              <a:t>32</a:t>
            </a:fld>
            <a:endParaRPr kumimoji="0" lang="en-US" altLang="zh-TW" dirty="0" smtClean="0">
              <a:solidFill>
                <a:srgbClr val="045C75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63563" y="1897063"/>
            <a:ext cx="1331912" cy="46450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2016124" y="2328863"/>
            <a:ext cx="7021513" cy="39528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1989138" y="1881188"/>
            <a:ext cx="7191374" cy="450014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280400" y="5600700"/>
            <a:ext cx="8636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zh-TW" b="1" dirty="0">
                <a:solidFill>
                  <a:srgbClr val="7030A0"/>
                </a:solidFill>
                <a:latin typeface="Calibri"/>
                <a:ea typeface="標楷體" pitchFamily="65" charset="-120"/>
              </a:rPr>
              <a:t>PLD</a:t>
            </a:r>
            <a:endParaRPr lang="zh-TW" altLang="en-US" b="1" dirty="0">
              <a:solidFill>
                <a:srgbClr val="7030A0"/>
              </a:solidFill>
              <a:latin typeface="Calibri"/>
              <a:ea typeface="標楷體" pitchFamily="65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7181850" y="1703388"/>
            <a:ext cx="0" cy="1149548"/>
          </a:xfrm>
          <a:prstGeom prst="straightConnector1">
            <a:avLst/>
          </a:prstGeom>
          <a:ln w="3810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627813" y="1171575"/>
            <a:ext cx="141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b="1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表現描述</a:t>
            </a:r>
          </a:p>
        </p:txBody>
      </p:sp>
      <p:grpSp>
        <p:nvGrpSpPr>
          <p:cNvPr id="17" name="群組 16"/>
          <p:cNvGrpSpPr>
            <a:grpSpLocks/>
          </p:cNvGrpSpPr>
          <p:nvPr/>
        </p:nvGrpSpPr>
        <p:grpSpPr bwMode="auto">
          <a:xfrm>
            <a:off x="4551363" y="1082667"/>
            <a:ext cx="1655762" cy="1336683"/>
            <a:chOff x="4551743" y="1083237"/>
            <a:chExt cx="1655936" cy="1335797"/>
          </a:xfrm>
        </p:grpSpPr>
        <p:sp>
          <p:nvSpPr>
            <p:cNvPr id="69649" name="文字方塊 12"/>
            <p:cNvSpPr txBox="1">
              <a:spLocks noChangeArrowheads="1"/>
            </p:cNvSpPr>
            <p:nvPr/>
          </p:nvSpPr>
          <p:spPr bwMode="auto">
            <a:xfrm>
              <a:off x="4551743" y="1083237"/>
              <a:ext cx="1655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itchFamily="66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itchFamily="66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itchFamily="66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itchFamily="66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itchFamily="66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itchFamily="66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itchFamily="66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itchFamily="66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itchFamily="66" charset="0"/>
                  <a:ea typeface="新細明體" pitchFamily="18" charset="-120"/>
                </a:defRPr>
              </a:lvl9pPr>
            </a:lstStyle>
            <a:p>
              <a:pPr algn="r" eaLnBrk="1" hangingPunct="1"/>
              <a:r>
                <a:rPr lang="zh-TW" altLang="en-US" sz="2400" b="1" dirty="0">
                  <a:solidFill>
                    <a:srgbClr val="006600"/>
                  </a:solidFill>
                  <a:latin typeface="Times New Roman" pitchFamily="18" charset="0"/>
                  <a:ea typeface="標楷體" pitchFamily="65" charset="-120"/>
                </a:rPr>
                <a:t>表現等級</a:t>
              </a:r>
              <a:endParaRPr lang="zh-TW" altLang="en-US" sz="2000" b="1" dirty="0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endParaRPr>
            </a:p>
          </p:txBody>
        </p:sp>
        <p:cxnSp>
          <p:nvCxnSpPr>
            <p:cNvPr id="14" name="直線單箭頭接點 13"/>
            <p:cNvCxnSpPr/>
            <p:nvPr/>
          </p:nvCxnSpPr>
          <p:spPr>
            <a:xfrm>
              <a:off x="5380505" y="1554420"/>
              <a:ext cx="0" cy="864614"/>
            </a:xfrm>
            <a:prstGeom prst="straightConnector1">
              <a:avLst/>
            </a:prstGeom>
            <a:ln w="381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2832099" y="1153363"/>
            <a:ext cx="1416050" cy="725489"/>
            <a:chOff x="2832696" y="1152511"/>
            <a:chExt cx="1415772" cy="1087848"/>
          </a:xfrm>
        </p:grpSpPr>
        <p:sp>
          <p:nvSpPr>
            <p:cNvPr id="69647" name="矩形 2"/>
            <p:cNvSpPr>
              <a:spLocks noChangeArrowheads="1"/>
            </p:cNvSpPr>
            <p:nvPr/>
          </p:nvSpPr>
          <p:spPr bwMode="auto">
            <a:xfrm>
              <a:off x="2832696" y="1152511"/>
              <a:ext cx="1415772" cy="46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</a:rPr>
                <a:t>表現標準</a:t>
              </a:r>
            </a:p>
          </p:txBody>
        </p:sp>
        <p:cxnSp>
          <p:nvCxnSpPr>
            <p:cNvPr id="15" name="直線單箭頭接點 14"/>
            <p:cNvCxnSpPr>
              <a:stCxn id="69647" idx="2"/>
            </p:cNvCxnSpPr>
            <p:nvPr/>
          </p:nvCxnSpPr>
          <p:spPr>
            <a:xfrm flipH="1">
              <a:off x="3529470" y="1614648"/>
              <a:ext cx="11111" cy="62571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/>
          <p:cNvSpPr/>
          <p:nvPr/>
        </p:nvSpPr>
        <p:spPr>
          <a:xfrm>
            <a:off x="2016125" y="2740025"/>
            <a:ext cx="7021513" cy="35687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75469" y="1095376"/>
            <a:ext cx="1508125" cy="785812"/>
            <a:chOff x="575469" y="1095376"/>
            <a:chExt cx="1508125" cy="785812"/>
          </a:xfrm>
        </p:grpSpPr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575469" y="1095376"/>
              <a:ext cx="15081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內容標準</a:t>
              </a:r>
            </a:p>
          </p:txBody>
        </p:sp>
        <p:cxnSp>
          <p:nvCxnSpPr>
            <p:cNvPr id="21" name="直線單箭頭接點 20"/>
            <p:cNvCxnSpPr/>
            <p:nvPr/>
          </p:nvCxnSpPr>
          <p:spPr>
            <a:xfrm>
              <a:off x="1229519" y="1557338"/>
              <a:ext cx="0" cy="3238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2538463" y="1954214"/>
            <a:ext cx="646112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優秀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4248149" y="1952801"/>
            <a:ext cx="646113" cy="3683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良好</a:t>
            </a: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5981482" y="1964471"/>
            <a:ext cx="64633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基礎</a:t>
            </a:r>
            <a:endParaRPr lang="zh-TW" altLang="en-US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8343355" y="1952099"/>
            <a:ext cx="64633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落後</a:t>
            </a:r>
            <a:endParaRPr lang="zh-TW" altLang="en-US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7403237" y="1954214"/>
            <a:ext cx="64633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不足</a:t>
            </a:r>
            <a:endParaRPr lang="zh-TW" altLang="en-US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307412" y="3000960"/>
            <a:ext cx="87716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能展現</a:t>
            </a:r>
            <a:endParaRPr lang="zh-TW" altLang="en-US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17099" y="2962302"/>
            <a:ext cx="87716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能了解</a:t>
            </a:r>
            <a:endParaRPr lang="zh-TW" altLang="en-US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771150" y="2962302"/>
            <a:ext cx="87716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能分享</a:t>
            </a:r>
            <a:endParaRPr lang="zh-TW" altLang="en-US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403237" y="2962302"/>
            <a:ext cx="87716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能參與</a:t>
            </a:r>
            <a:endParaRPr lang="zh-TW" altLang="en-US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857465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  <p:bldP spid="10" grpId="0"/>
      <p:bldP spid="2" grpId="0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6248400" cy="639762"/>
          </a:xfrm>
          <a:solidFill>
            <a:srgbClr val="99CCFF">
              <a:alpha val="59608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內容標準與能力指標對應表</a:t>
            </a:r>
            <a:endParaRPr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565180"/>
              </p:ext>
            </p:extLst>
          </p:nvPr>
        </p:nvGraphicFramePr>
        <p:xfrm>
          <a:off x="107504" y="692696"/>
          <a:ext cx="8928992" cy="5962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435"/>
                <a:gridCol w="1488165"/>
                <a:gridCol w="6531392"/>
              </a:tblGrid>
              <a:tr h="289425">
                <a:tc gridSpan="2"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內容標準 </a:t>
                      </a:r>
                      <a:endParaRPr lang="zh-TW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dist"/>
                      <a:endParaRPr lang="en-US" altLang="zh-TW" sz="12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能力指標 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281231"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主題 </a:t>
                      </a:r>
                      <a:endParaRPr lang="zh-TW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次主題 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68718">
                <a:tc rowSpan="3">
                  <a:txBody>
                    <a:bodyPr/>
                    <a:lstStyle/>
                    <a:p>
                      <a:endParaRPr lang="zh-TW" alt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altLang="zh-TW" sz="1200" b="1" kern="1200" baseline="0" dirty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200" b="1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自我發展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zh-TW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自我探索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[1-4-1]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探索自我發展的過程，並分享個人的經驗與感受。 </a:t>
                      </a:r>
                    </a:p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[1-4-2]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展現自己的興趣與專長，並探索自己可能的發展方向。</a:t>
                      </a:r>
                    </a:p>
                  </a:txBody>
                  <a:tcPr/>
                </a:tc>
              </a:tr>
              <a:tr h="468718">
                <a:tc vMerge="1"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自我管理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[1- 4- 3]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掌握資訊，自己界定學習目標、製定學習計畫並執行。 </a:t>
                      </a:r>
                    </a:p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[1-4-4]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適當運用調適策略來面對壓力處理情緒。 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281231">
                <a:tc vMerge="1">
                  <a:txBody>
                    <a:bodyPr/>
                    <a:lstStyle/>
                    <a:p>
                      <a:endParaRPr lang="zh-TW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尊重生命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[1-4-5]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體會生命的價值，珍惜自己與他人生命，並協助他人。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468718">
                <a:tc rowSpan="3">
                  <a:txBody>
                    <a:bodyPr/>
                    <a:lstStyle/>
                    <a:p>
                      <a:endParaRPr lang="zh-TW" alt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200" b="1" kern="1200" baseline="0" dirty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200" b="1" kern="1200" baseline="0" dirty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200" b="1" kern="1200" baseline="0" dirty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200" b="1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生活經營 </a:t>
                      </a:r>
                      <a:endParaRPr lang="zh-TW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生活管理 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[2-4-1]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妥善計劃與執行個人生活中重要事務。 </a:t>
                      </a:r>
                    </a:p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[2-4-2]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探討人際交往與未來家庭、婚姻的關係。 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6562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1200" b="1" kern="1200" baseline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生活適應與創新 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[2-4-3]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規劃合宜的休閒活動，並運用創意豐富生活。 </a:t>
                      </a:r>
                    </a:p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[2-4-4]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面臨逆境能樂觀積極的解決問題。 </a:t>
                      </a:r>
                    </a:p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[2-4-5]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覺察自己與家人溝通的方式，增進經營家庭生活能力。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4687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資源運用與開發 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[2-4-6]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有效蒐集、分析各項資源，加以整合並充分運用。 </a:t>
                      </a:r>
                    </a:p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[2-4-7]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充分蒐集運用或開發各項資源，做出判斷與決定。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468718">
                <a:tc rowSpan="3">
                  <a:txBody>
                    <a:bodyPr/>
                    <a:lstStyle/>
                    <a:p>
                      <a:endParaRPr lang="zh-TW" alt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altLang="zh-TW" sz="1200" b="1" kern="1200" baseline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altLang="zh-TW" sz="1200" b="1" kern="1200" baseline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200" b="1" kern="1200" baseline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社會</a:t>
                      </a:r>
                      <a:r>
                        <a:rPr lang="zh-TW" altLang="en-US" sz="1200" b="1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參與 </a:t>
                      </a:r>
                      <a:endParaRPr lang="zh-TW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人際互動 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[3-4-1]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參與各項團體活動，與他人有效溝通與合作，並負責完成分內工作。 </a:t>
                      </a:r>
                    </a:p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[3-4-2]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體會參與團體活動的歷程，並嘗試改善團體活動。 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352134">
                <a:tc vMerge="1">
                  <a:txBody>
                    <a:bodyPr/>
                    <a:lstStyle/>
                    <a:p>
                      <a:endParaRPr lang="zh-TW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社會關懷與服務 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[3-4-3]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關懷世人與照顧弱勢團體，以強化服務情懷。 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468718">
                <a:tc vMerge="1">
                  <a:txBody>
                    <a:bodyPr/>
                    <a:lstStyle/>
                    <a:p>
                      <a:endParaRPr lang="zh-TW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尊重多元文化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[3-4-4]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探索世界各地的生活方式，展現自己對國際文化的理解與學習。 </a:t>
                      </a:r>
                    </a:p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[3-4-5]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分享在多元社會中生活所應具備的能力。 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352134">
                <a:tc rowSpan="3">
                  <a:txBody>
                    <a:bodyPr/>
                    <a:lstStyle/>
                    <a:p>
                      <a:endParaRPr lang="zh-TW" alt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altLang="zh-TW" sz="1200" b="1" kern="1200" baseline="0" dirty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200" b="1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保護自我與環境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zh-TW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危機辨識與處理 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[4-4-1]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察覺人為或自然環境的危險情境，評估並運用最佳處理策略，以保護自己或他人。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4687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戶外生活 </a:t>
                      </a:r>
                      <a:endParaRPr lang="zh-TW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[4-4-2]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透過領導或溝通，規劃並執行合宜的戶外活動。 </a:t>
                      </a:r>
                    </a:p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[4-4-3]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具備野外生活技能，提升野外生存能力，並與環境作合宜的互動。 </a:t>
                      </a:r>
                      <a:endParaRPr lang="zh-TW" altLang="en-US" sz="1200" b="1" dirty="0"/>
                    </a:p>
                  </a:txBody>
                  <a:tcPr/>
                </a:tc>
              </a:tr>
              <a:tr h="4687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環境保護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TW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[4-4-4]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分析各種社會現象與個人行為之關係，擬定並執行保護與改善環境之策略及行動。 </a:t>
                      </a:r>
                    </a:p>
                    <a:p>
                      <a:r>
                        <a:rPr lang="en-US" altLang="zh-TW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[4-4-5] </a:t>
                      </a:r>
                      <a:r>
                        <a:rPr lang="zh-TW" alt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參與保護或改善環境的行動，分享推動環境永續發展的感受。 </a:t>
                      </a:r>
                      <a:endParaRPr lang="zh-TW" altLang="en-US" sz="1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643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845101"/>
              </p:ext>
            </p:extLst>
          </p:nvPr>
        </p:nvGraphicFramePr>
        <p:xfrm>
          <a:off x="0" y="731838"/>
          <a:ext cx="8762998" cy="6126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938"/>
                <a:gridCol w="930584"/>
                <a:gridCol w="1661911"/>
                <a:gridCol w="1661911"/>
                <a:gridCol w="1661911"/>
                <a:gridCol w="1661911"/>
                <a:gridCol w="486832"/>
              </a:tblGrid>
              <a:tr h="374252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內容標準 </a:t>
                      </a:r>
                      <a:endParaRPr lang="zh-TW" altLang="en-US" sz="18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表現標準 </a:t>
                      </a:r>
                      <a:endParaRPr lang="zh-TW" altLang="en-US" sz="1800" dirty="0"/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910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主題</a:t>
                      </a:r>
                      <a:endParaRPr lang="zh-TW" alt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次主題</a:t>
                      </a:r>
                      <a:endParaRPr lang="zh-TW" alt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A</a:t>
                      </a:r>
                      <a:endParaRPr lang="zh-TW" alt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B</a:t>
                      </a:r>
                      <a:endParaRPr lang="zh-TW" alt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C</a:t>
                      </a:r>
                      <a:endParaRPr lang="zh-TW" alt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D</a:t>
                      </a:r>
                      <a:endParaRPr lang="zh-TW" alt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E</a:t>
                      </a:r>
                      <a:endParaRPr lang="zh-TW" altLang="en-US" sz="1800" b="1" dirty="0"/>
                    </a:p>
                  </a:txBody>
                  <a:tcPr marT="45722" marB="45722"/>
                </a:tc>
              </a:tr>
              <a:tr h="2041287">
                <a:tc rowSpan="3"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自我發展 	</a:t>
                      </a:r>
                    </a:p>
                    <a:p>
                      <a:endParaRPr lang="zh-TW" alt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自我探索 	</a:t>
                      </a:r>
                    </a:p>
                    <a:p>
                      <a:endParaRPr lang="zh-TW" alt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</a:t>
                      </a:r>
                      <a:r>
                        <a:rPr lang="zh-TW" altLang="en-US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D60093"/>
                          </a:solidFill>
                          <a:latin typeface="+mj-ea"/>
                          <a:ea typeface="+mj-ea"/>
                        </a:rPr>
                        <a:t>省思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並</a:t>
                      </a:r>
                      <a:r>
                        <a:rPr lang="zh-TW" altLang="en-US" sz="1400" b="1" baseline="0" dirty="0" smtClean="0">
                          <a:solidFill>
                            <a:srgbClr val="D60093"/>
                          </a:solidFill>
                          <a:latin typeface="+mj-ea"/>
                          <a:ea typeface="+mj-ea"/>
                        </a:rPr>
                        <a:t>分享</a:t>
                      </a:r>
                      <a:r>
                        <a:rPr lang="zh-TW" altLang="en-US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成長過程中重要事物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對自己現在與未來可能的影響。 </a:t>
                      </a: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能從活動中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展現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自己的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興趣與專長</a:t>
                      </a: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嘗試訂定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自己可能的生涯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發展方向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。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D60093"/>
                          </a:solidFill>
                          <a:latin typeface="+mj-ea"/>
                          <a:ea typeface="+mj-ea"/>
                        </a:rPr>
                        <a:t>覺察</a:t>
                      </a:r>
                      <a:r>
                        <a:rPr lang="zh-TW" altLang="en-US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成長過程中重要事物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對自己的影響。</a:t>
                      </a:r>
                      <a:r>
                        <a:rPr lang="zh-TW" altLang="en-US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</a:p>
                    <a:p>
                      <a:endParaRPr lang="zh-TW" altLang="en-US" sz="14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能從活動中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了解自己的興趣與專長</a:t>
                      </a: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蒐集並發表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與自己生涯發展有關的升學與就業資訊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D60093"/>
                          </a:solidFill>
                          <a:latin typeface="+mj-ea"/>
                          <a:ea typeface="+mj-ea"/>
                        </a:rPr>
                        <a:t>表達</a:t>
                      </a:r>
                      <a:r>
                        <a:rPr lang="zh-TW" altLang="en-US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自己對成長過程中重要事物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的感受</a:t>
                      </a:r>
                      <a:r>
                        <a:rPr lang="zh-TW" altLang="en-US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。 </a:t>
                      </a:r>
                    </a:p>
                    <a:p>
                      <a:endParaRPr lang="zh-TW" altLang="en-US" sz="14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參與探索自我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的活動並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分享感受</a:t>
                      </a: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表達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自己對生涯發展的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看法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。</a:t>
                      </a:r>
                    </a:p>
                    <a:p>
                      <a:endParaRPr lang="zh-TW" altLang="en-US" sz="14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D60093"/>
                          </a:solidFill>
                          <a:latin typeface="+mj-ea"/>
                          <a:ea typeface="+mj-ea"/>
                        </a:rPr>
                        <a:t>表達</a:t>
                      </a:r>
                      <a:r>
                        <a:rPr lang="zh-TW" altLang="en-US" sz="14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自己成長過程中的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重要事物</a:t>
                      </a:r>
                      <a:endParaRPr lang="en-US" altLang="zh-TW" sz="1400" b="1" baseline="0" dirty="0" smtClean="0">
                        <a:solidFill>
                          <a:srgbClr val="990099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〈1-4-1〉</a:t>
                      </a:r>
                      <a:r>
                        <a:rPr lang="zh-TW" altLang="en-US" sz="14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 </a:t>
                      </a:r>
                    </a:p>
                    <a:p>
                      <a:endParaRPr lang="zh-TW" altLang="en-US" sz="14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參與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探索自我的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活動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。</a:t>
                      </a:r>
                      <a:endParaRPr lang="en-US" altLang="zh-TW" sz="14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認識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生涯發展中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升學與就業的資訊</a:t>
                      </a:r>
                      <a:r>
                        <a:rPr lang="zh-TW" altLang="en-US" sz="14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〈1-4-2〉</a:t>
                      </a:r>
                      <a:r>
                        <a:rPr lang="zh-TW" altLang="en-US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endParaRPr lang="zh-TW" altLang="en-US" sz="1400" b="1" baseline="0" dirty="0" smtClean="0">
                        <a:solidFill>
                          <a:srgbClr val="006600"/>
                        </a:solidFill>
                        <a:latin typeface="+mj-ea"/>
                        <a:ea typeface="+mj-ea"/>
                      </a:endParaRPr>
                    </a:p>
                  </a:txBody>
                  <a:tcPr marT="45722" marB="45722"/>
                </a:tc>
                <a:tc rowSpan="3"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未達 </a:t>
                      </a:r>
                    </a:p>
                    <a:p>
                      <a:r>
                        <a:rPr lang="en-US" altLang="zh-TW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級 	</a:t>
                      </a:r>
                    </a:p>
                    <a:p>
                      <a:endParaRPr lang="zh-TW" altLang="en-US" sz="1800" b="1" dirty="0"/>
                    </a:p>
                  </a:txBody>
                  <a:tcPr marT="45722" marB="45722"/>
                </a:tc>
              </a:tr>
              <a:tr h="179840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自我管理 	</a:t>
                      </a:r>
                    </a:p>
                    <a:p>
                      <a:endParaRPr lang="zh-TW" alt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altLang="zh-TW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能運用不同的學習資訊，訂定學習目標及學習計畫，執行並評估成效。</a:t>
                      </a: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能運用合宜的策略面對壓力事件，並調適自己的情緒</a:t>
                      </a:r>
                      <a:endParaRPr lang="zh-TW" altLang="en-US" sz="14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altLang="zh-TW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能分析各種學習資訊，訂定個人的學習目標，並嘗試擬定學習計畫。 </a:t>
                      </a: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能覺察自己的壓力來源，及處理情緒的方法。</a:t>
                      </a:r>
                      <a:endParaRPr lang="zh-TW" altLang="en-US" sz="14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能蒐集各種與學習有關的資訊或方法。</a:t>
                      </a: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能覺察壓力的來源及可能的情緒反應。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能分享自己的學習經驗。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〈1-4-3</a:t>
                      </a:r>
                      <a:r>
                        <a:rPr lang="zh-TW" altLang="en-US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〉</a:t>
                      </a:r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能表達面對各種情境時的情緒經驗。 </a:t>
                      </a:r>
                      <a:endParaRPr lang="en-US" altLang="zh-TW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〈1-4-4</a:t>
                      </a:r>
                      <a:r>
                        <a:rPr lang="zh-TW" altLang="en-US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〉</a:t>
                      </a:r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	</a:t>
                      </a:r>
                    </a:p>
                  </a:txBody>
                  <a:tcPr marT="45722" marB="45722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4631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尊重生命 	</a:t>
                      </a:r>
                    </a:p>
                    <a:p>
                      <a:endParaRPr lang="zh-TW" alt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能體會生命的可貴，覺察周遭需要協助的人事物，並採取行動。	</a:t>
                      </a:r>
                    </a:p>
                    <a:p>
                      <a:endParaRPr lang="zh-TW" altLang="en-US" sz="14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能體會生命的可貴，珍惜自己的生命，並表達關懷他人的意願。</a:t>
                      </a:r>
                      <a:endParaRPr lang="zh-TW" altLang="en-US" sz="14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細明體" pitchFamily="49" charset="-120"/>
                          <a:ea typeface="細明體" pitchFamily="49" charset="-120"/>
                        </a:rPr>
                        <a:t>能體會生命的價值，並表達個人的感受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細明體" pitchFamily="49" charset="-120"/>
                          <a:ea typeface="細明體" pitchFamily="49" charset="-120"/>
                        </a:rPr>
                        <a:t>能表達個人對生命的看法。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〈1-4-5〉</a:t>
                      </a:r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細明體" pitchFamily="49" charset="-120"/>
                        <a:ea typeface="細明體" pitchFamily="49" charset="-120"/>
                      </a:endParaRPr>
                    </a:p>
                  </a:txBody>
                  <a:tcPr marT="45722" marB="45722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 txBox="1">
            <a:spLocks/>
          </p:cNvSpPr>
          <p:nvPr/>
        </p:nvSpPr>
        <p:spPr bwMode="auto">
          <a:xfrm>
            <a:off x="0" y="116632"/>
            <a:ext cx="7344816" cy="639762"/>
          </a:xfrm>
          <a:prstGeom prst="rect">
            <a:avLst/>
          </a:prstGeom>
          <a:solidFill>
            <a:srgbClr val="99CCFF">
              <a:alpha val="59608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endParaRPr kumimoji="0"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kumimoji="0"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內容標準與能力指標對應表</a:t>
            </a:r>
            <a:r>
              <a:rPr kumimoji="0"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主題軸 </a:t>
            </a:r>
          </a:p>
          <a:p>
            <a:pPr>
              <a:defRPr/>
            </a:pPr>
            <a:endParaRPr kumimoji="0"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83135" y="2452035"/>
            <a:ext cx="8602674" cy="1966923"/>
            <a:chOff x="321821" y="1772816"/>
            <a:chExt cx="8501508" cy="1492331"/>
          </a:xfrm>
        </p:grpSpPr>
        <p:sp>
          <p:nvSpPr>
            <p:cNvPr id="7" name="矩形 6"/>
            <p:cNvSpPr/>
            <p:nvPr/>
          </p:nvSpPr>
          <p:spPr>
            <a:xfrm>
              <a:off x="1259632" y="1772816"/>
              <a:ext cx="7416824" cy="936104"/>
            </a:xfrm>
            <a:prstGeom prst="rect">
              <a:avLst/>
            </a:prstGeom>
            <a:noFill/>
            <a:ln w="381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66FF33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21821" y="2803482"/>
              <a:ext cx="8501508" cy="461665"/>
            </a:xfrm>
            <a:prstGeom prst="rect">
              <a:avLst/>
            </a:prstGeom>
            <a:solidFill>
              <a:srgbClr val="000000">
                <a:alpha val="74902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1-4-2 </a:t>
              </a:r>
              <a:r>
                <a:rPr lang="zh-TW" altLang="en-US" sz="2400" b="1" dirty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展現自己的興趣與專長，並探索自己可能的發展方向</a:t>
              </a:r>
              <a:r>
                <a:rPr lang="zh-TW" altLang="en-US" sz="2400" b="1" dirty="0" smtClean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。</a:t>
              </a:r>
              <a:endParaRPr lang="zh-TW" altLang="en-US" sz="24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3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032420"/>
              </p:ext>
            </p:extLst>
          </p:nvPr>
        </p:nvGraphicFramePr>
        <p:xfrm>
          <a:off x="228600" y="531813"/>
          <a:ext cx="8762998" cy="6356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938"/>
                <a:gridCol w="930584"/>
                <a:gridCol w="1661911"/>
                <a:gridCol w="1661911"/>
                <a:gridCol w="1661911"/>
                <a:gridCol w="1661911"/>
                <a:gridCol w="486832"/>
              </a:tblGrid>
              <a:tr h="30482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內容標準 </a:t>
                      </a:r>
                      <a:endParaRPr lang="zh-TW" altLang="en-US" sz="1400" dirty="0"/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表現標準 </a:t>
                      </a:r>
                      <a:endParaRPr lang="zh-TW" altLang="en-US" sz="1400" dirty="0"/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048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主題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次主題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j-ea"/>
                          <a:ea typeface="+mj-ea"/>
                        </a:rPr>
                        <a:t>A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j-ea"/>
                          <a:ea typeface="+mj-ea"/>
                        </a:rPr>
                        <a:t>B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j-ea"/>
                          <a:ea typeface="+mj-ea"/>
                        </a:rPr>
                        <a:t>C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j-ea"/>
                          <a:ea typeface="+mj-ea"/>
                        </a:rPr>
                        <a:t>D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j-ea"/>
                          <a:ea typeface="+mj-ea"/>
                        </a:rPr>
                        <a:t>E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</a:tr>
              <a:tr h="1697115">
                <a:tc rowSpan="3">
                  <a:txBody>
                    <a:bodyPr/>
                    <a:lstStyle/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生活經營 	</a:t>
                      </a: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	</a:t>
                      </a:r>
                    </a:p>
                    <a:p>
                      <a:endParaRPr lang="zh-TW" altLang="en-US" sz="16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生活管理 </a:t>
                      </a:r>
                      <a:endParaRPr lang="zh-TW" altLang="en-US" sz="16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執行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個人擬定的計畫，並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評估與調整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省思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個人人際交往的優缺點，並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了解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未來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經營婚姻與家庭所需的能力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能依個人狀況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擬訂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合宜的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計畫並嘗試執行。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分析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個人人際交往的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優缺點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對未來家庭、婚姻的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影響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endParaRPr lang="zh-TW" altLang="en-US" sz="13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覺察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個人在生活中處理重要事務的方法，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並分析優缺點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覺察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人際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交往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與婚姻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家庭的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關聯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endParaRPr lang="zh-TW" altLang="en-US" sz="13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表達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自己在生活中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處理重要事務的情形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r>
                        <a:rPr lang="en-US" altLang="zh-TW" sz="12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〈2-4-1</a:t>
                      </a:r>
                      <a:r>
                        <a:rPr lang="zh-TW" altLang="en-US" sz="12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〉</a:t>
                      </a:r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表達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個人人際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交往的情形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〈2-4-2〉</a:t>
                      </a:r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 rowSpan="3">
                  <a:txBody>
                    <a:bodyPr/>
                    <a:lstStyle/>
                    <a:p>
                      <a:endParaRPr lang="zh-TW" altLang="en-US" sz="14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未達 </a:t>
                      </a: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D</a:t>
                      </a:r>
                    </a:p>
                    <a:p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級 	</a:t>
                      </a:r>
                    </a:p>
                    <a:p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</a:tr>
              <a:tr h="310916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生活適應與創新 </a:t>
                      </a:r>
                      <a:endParaRPr lang="zh-TW" altLang="en-US" sz="16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能運用資源與資訊規劃合宜的休閒活動，並運用創意巧思增進生活樂趣。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能分享個人面對生活逆境時，解決問題的正向經驗與感受。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能省思自己與家人溝通的模式，並嘗試尋求增進家人關係的策略。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能擬定與執行增進經營家庭生活的行動，並分享感受。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能運用資源與資訊規劃合宜的休閒活動，並嘗試執行。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能分析各種面對生活逆境之態度，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及其可能的結果。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能分析各種家人溝通的模式，及其可能的結果。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能擬定增進經營家庭生活之各種行動策略。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能蒐集有關休閒的資源與資訊，並練習規劃適合的休閒活動。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能覺察遭遇生活逆境時各種面對的態度。 </a:t>
                      </a: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能覺察自己與家人溝通的方式及感受。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能覺察經營家庭生活所需的各種能力。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能分享自己的休閒經驗。 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228600" indent="-228600">
                        <a:buNone/>
                      </a:pP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〈2-4-3〉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能表達個人遇到的生活逆境。 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〈2-4-4</a:t>
                      </a:r>
                      <a:r>
                        <a:rPr lang="zh-TW" altLang="en-US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〉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能表達自己與家人溝通的情形。</a:t>
                      </a:r>
                      <a:endParaRPr lang="en-US" altLang="zh-TW" sz="13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en-US" altLang="zh-TW" sz="13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能表達個人家中的家庭生活經營方法。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〈2-4-5〉</a:t>
                      </a:r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404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資源運用與開發 </a:t>
                      </a:r>
                      <a:endParaRPr lang="zh-TW" altLang="en-US" sz="16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能整合分析所蒐集之資源，據以作出合宜之判斷與決定並分享之。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能將蒐集的資源加以分析與整合。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能覺察所蒐集資源的適切性。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能認識蒐集資源的方法。 </a:t>
                      </a:r>
                      <a:endParaRPr lang="en-US" altLang="zh-TW" sz="1300" b="1" baseline="0" dirty="0" smtClean="0">
                        <a:solidFill>
                          <a:srgbClr val="0066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〈2-4-6</a:t>
                      </a:r>
                      <a:r>
                        <a:rPr lang="zh-TW" altLang="en-US" sz="14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、</a:t>
                      </a:r>
                      <a:r>
                        <a:rPr lang="en-US" altLang="zh-TW" sz="14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2-4-7〉</a:t>
                      </a:r>
                      <a:endParaRPr lang="zh-TW" altLang="en-US" sz="13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群組 4"/>
          <p:cNvGrpSpPr/>
          <p:nvPr/>
        </p:nvGrpSpPr>
        <p:grpSpPr>
          <a:xfrm>
            <a:off x="611560" y="3631233"/>
            <a:ext cx="8357492" cy="2318047"/>
            <a:chOff x="239497" y="1700808"/>
            <a:chExt cx="8501508" cy="1728192"/>
          </a:xfrm>
        </p:grpSpPr>
        <p:sp>
          <p:nvSpPr>
            <p:cNvPr id="6" name="矩形 5"/>
            <p:cNvSpPr/>
            <p:nvPr/>
          </p:nvSpPr>
          <p:spPr>
            <a:xfrm>
              <a:off x="1288232" y="2241312"/>
              <a:ext cx="7316216" cy="1187688"/>
            </a:xfrm>
            <a:prstGeom prst="rect">
              <a:avLst/>
            </a:prstGeom>
            <a:noFill/>
            <a:ln w="381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66FF33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39497" y="1700808"/>
              <a:ext cx="8501508" cy="461665"/>
            </a:xfrm>
            <a:prstGeom prst="rect">
              <a:avLst/>
            </a:prstGeom>
            <a:solidFill>
              <a:srgbClr val="000000">
                <a:alpha val="74902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2-4-5 </a:t>
              </a:r>
              <a:r>
                <a:rPr lang="zh-TW" altLang="en-US" sz="2400" b="1" dirty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覺察自己與家人溝通的方式，增進經營家庭生活能力。</a:t>
              </a:r>
            </a:p>
          </p:txBody>
        </p:sp>
      </p:grpSp>
      <p:sp>
        <p:nvSpPr>
          <p:cNvPr id="8" name="Rectangle 2"/>
          <p:cNvSpPr txBox="1">
            <a:spLocks/>
          </p:cNvSpPr>
          <p:nvPr/>
        </p:nvSpPr>
        <p:spPr bwMode="auto">
          <a:xfrm>
            <a:off x="107504" y="1800"/>
            <a:ext cx="7344816" cy="639762"/>
          </a:xfrm>
          <a:prstGeom prst="rect">
            <a:avLst/>
          </a:prstGeom>
          <a:solidFill>
            <a:srgbClr val="99CCFF">
              <a:alpha val="59608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endParaRPr kumimoji="0"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kumimoji="0"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內容標準與能力指標對應表</a:t>
            </a:r>
            <a:r>
              <a:rPr kumimoji="0"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第二主題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軸 </a:t>
            </a:r>
          </a:p>
          <a:p>
            <a:pPr>
              <a:defRPr/>
            </a:pPr>
            <a:endParaRPr kumimoji="0"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638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086113"/>
              </p:ext>
            </p:extLst>
          </p:nvPr>
        </p:nvGraphicFramePr>
        <p:xfrm>
          <a:off x="228600" y="531813"/>
          <a:ext cx="8762998" cy="6356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938"/>
                <a:gridCol w="930584"/>
                <a:gridCol w="1661911"/>
                <a:gridCol w="1661911"/>
                <a:gridCol w="1661911"/>
                <a:gridCol w="1661911"/>
                <a:gridCol w="486832"/>
              </a:tblGrid>
              <a:tr h="30482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內容標準 </a:t>
                      </a:r>
                      <a:endParaRPr lang="zh-TW" altLang="en-US" sz="1400" dirty="0"/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表現標準 </a:t>
                      </a:r>
                      <a:endParaRPr lang="zh-TW" altLang="en-US" sz="1400" dirty="0"/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048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主題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次主題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j-ea"/>
                          <a:ea typeface="+mj-ea"/>
                        </a:rPr>
                        <a:t>A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j-ea"/>
                          <a:ea typeface="+mj-ea"/>
                        </a:rPr>
                        <a:t>B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j-ea"/>
                          <a:ea typeface="+mj-ea"/>
                        </a:rPr>
                        <a:t>C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j-ea"/>
                          <a:ea typeface="+mj-ea"/>
                        </a:rPr>
                        <a:t>D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j-ea"/>
                          <a:ea typeface="+mj-ea"/>
                        </a:rPr>
                        <a:t>E</a:t>
                      </a:r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</a:tr>
              <a:tr h="1697115">
                <a:tc rowSpan="3">
                  <a:txBody>
                    <a:bodyPr/>
                    <a:lstStyle/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生活經營 	</a:t>
                      </a: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	</a:t>
                      </a:r>
                    </a:p>
                    <a:p>
                      <a:endParaRPr lang="zh-TW" altLang="en-US" sz="16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生活管理 </a:t>
                      </a:r>
                      <a:endParaRPr lang="zh-TW" altLang="en-US" sz="16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執行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個人擬定的計畫，並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評估與調整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省思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個人人際交往的優缺點，並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了解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未來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經營婚姻與家庭所需的能力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能依個人狀況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擬訂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合宜的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計畫並嘗試執行。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分析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個人人際交往的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優缺點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對未來家庭、婚姻的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影響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endParaRPr lang="zh-TW" altLang="en-US" sz="13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覺察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個人在生活中處理重要事務的方法，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並分析優缺點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覺察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人際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交往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與婚姻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家庭的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關聯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endParaRPr lang="zh-TW" altLang="en-US" sz="13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表達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自己在生活中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處理重要事務的情形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r>
                        <a:rPr lang="en-US" altLang="zh-TW" sz="12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〈2-4-1</a:t>
                      </a:r>
                      <a:r>
                        <a:rPr lang="zh-TW" altLang="en-US" sz="12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〉</a:t>
                      </a:r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表達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個人人際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交往的情形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〈2-4-2〉</a:t>
                      </a:r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 rowSpan="3">
                  <a:txBody>
                    <a:bodyPr/>
                    <a:lstStyle/>
                    <a:p>
                      <a:endParaRPr lang="zh-TW" altLang="en-US" sz="14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未達 </a:t>
                      </a: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D</a:t>
                      </a:r>
                    </a:p>
                    <a:p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級 	</a:t>
                      </a:r>
                    </a:p>
                    <a:p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</a:tr>
              <a:tr h="310916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生活適應與創新 </a:t>
                      </a:r>
                      <a:endParaRPr lang="zh-TW" altLang="en-US" sz="16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能運用資源與資訊規劃合宜的休閒活動，並運用創意巧思增進生活樂趣。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能分享個人面對生活逆境時，解決問題的正向經驗與感受。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能省思自己與家人溝通的模式，並嘗試尋求增進家人關係的策略。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能擬定與執行增進經營家庭生活的行動，並分享感受。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能運用資源與資訊規劃合宜的休閒活動，並嘗試執行。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能分析各種面對生活逆境之態度，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及其可能的結果。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能分析各種家人溝通的模式，及其可能的結果。</a:t>
                      </a:r>
                    </a:p>
                    <a:p>
                      <a:endParaRPr lang="en-US" altLang="zh-TW" sz="13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能擬定增進經營家庭生活之各種行動策略。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能蒐集有關休閒的資源與資訊，並練習規劃適合的休閒活動。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能覺察遭遇生活逆境時各種面對的態度。 </a:t>
                      </a: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能覺察自己與家人溝通的方式及感受。 </a:t>
                      </a:r>
                    </a:p>
                    <a:p>
                      <a:endParaRPr lang="en-US" altLang="zh-TW" sz="13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能覺察經營家庭生活所需的各種能力。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能分享自己的休閒經驗。 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228600" indent="-228600">
                        <a:buNone/>
                      </a:pP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〈2-4-3〉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能表達個人遇到的生活逆境。 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〈2-4-4</a:t>
                      </a:r>
                      <a:r>
                        <a:rPr lang="zh-TW" altLang="en-US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〉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能表達自己與家人溝通的情形。</a:t>
                      </a:r>
                      <a:endParaRPr lang="en-US" altLang="zh-TW" sz="13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endParaRPr lang="en-US" altLang="zh-TW" sz="13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能表達個人家中的家庭生活經營方法。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〈2-4-5〉</a:t>
                      </a:r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404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資源運用與開發 </a:t>
                      </a:r>
                      <a:endParaRPr lang="zh-TW" altLang="en-US" sz="16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能整合分析所蒐集之資源，據以作出合宜之判斷與決定並分享之。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能將蒐集的資源加以分析與整合。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能覺察所蒐集資源的適切性。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能認識蒐集資源的方法。 </a:t>
                      </a:r>
                      <a:endParaRPr lang="en-US" altLang="zh-TW" sz="1300" b="1" baseline="0" dirty="0" smtClean="0">
                        <a:solidFill>
                          <a:srgbClr val="0066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〈2-4-6</a:t>
                      </a:r>
                      <a:r>
                        <a:rPr lang="zh-TW" altLang="en-US" sz="14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、</a:t>
                      </a:r>
                      <a:r>
                        <a:rPr lang="en-US" altLang="zh-TW" sz="14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2-4-7〉</a:t>
                      </a:r>
                      <a:endParaRPr lang="zh-TW" altLang="en-US" sz="1300" b="1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2"/>
          <p:cNvSpPr txBox="1">
            <a:spLocks/>
          </p:cNvSpPr>
          <p:nvPr/>
        </p:nvSpPr>
        <p:spPr bwMode="auto">
          <a:xfrm>
            <a:off x="107504" y="1800"/>
            <a:ext cx="7344816" cy="639762"/>
          </a:xfrm>
          <a:prstGeom prst="rect">
            <a:avLst/>
          </a:prstGeom>
          <a:solidFill>
            <a:srgbClr val="99CCFF">
              <a:alpha val="59608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endParaRPr kumimoji="0"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kumimoji="0"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內容標準與能力指標對應表</a:t>
            </a:r>
            <a:r>
              <a:rPr kumimoji="0"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第二主題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軸 </a:t>
            </a:r>
          </a:p>
          <a:p>
            <a:pPr>
              <a:defRPr/>
            </a:pPr>
            <a:endParaRPr kumimoji="0"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65262" y="4653136"/>
            <a:ext cx="8501508" cy="2204864"/>
            <a:chOff x="465262" y="4653136"/>
            <a:chExt cx="8501508" cy="2204864"/>
          </a:xfrm>
        </p:grpSpPr>
        <p:sp>
          <p:nvSpPr>
            <p:cNvPr id="13" name="矩形 12"/>
            <p:cNvSpPr/>
            <p:nvPr/>
          </p:nvSpPr>
          <p:spPr>
            <a:xfrm>
              <a:off x="465262" y="4653136"/>
              <a:ext cx="8501508" cy="830997"/>
            </a:xfrm>
            <a:prstGeom prst="rect">
              <a:avLst/>
            </a:prstGeom>
            <a:solidFill>
              <a:srgbClr val="000000">
                <a:alpha val="74902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2-4-6 </a:t>
              </a:r>
              <a:r>
                <a:rPr lang="zh-TW" altLang="en-US" sz="24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有效蒐集、分析各項資源，加以整合並充分運用。</a:t>
              </a:r>
            </a:p>
            <a:p>
              <a:r>
                <a:rPr lang="en-US" altLang="zh-TW" sz="24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2-4-7 </a:t>
              </a:r>
              <a:r>
                <a:rPr lang="zh-TW" altLang="en-US" sz="24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充分蒐集運用或開發各項資源，做出判斷與決定</a:t>
              </a:r>
              <a:r>
                <a:rPr lang="zh-TW" altLang="en-US" sz="2400" b="1" dirty="0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。</a:t>
              </a:r>
              <a:endParaRPr lang="zh-TW" alt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27584" y="5877272"/>
              <a:ext cx="7776864" cy="980728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08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52400" y="762000"/>
          <a:ext cx="8762998" cy="565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938"/>
                <a:gridCol w="930584"/>
                <a:gridCol w="1661911"/>
                <a:gridCol w="1661911"/>
                <a:gridCol w="1661911"/>
                <a:gridCol w="1661911"/>
                <a:gridCol w="486832"/>
              </a:tblGrid>
              <a:tr h="374212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內容標準 </a:t>
                      </a:r>
                      <a:endParaRPr lang="zh-TW" altLang="en-US" sz="1800" dirty="0"/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表現標準 </a:t>
                      </a:r>
                      <a:endParaRPr lang="zh-TW" altLang="en-US" sz="1800" dirty="0"/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9054">
                <a:tc>
                  <a:txBody>
                    <a:bodyPr/>
                    <a:lstStyle/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主題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次主題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A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B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C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D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E</a:t>
                      </a:r>
                      <a:endParaRPr lang="zh-TW" altLang="en-US" sz="1800" b="1" dirty="0"/>
                    </a:p>
                  </a:txBody>
                  <a:tcPr marT="45717" marB="45717"/>
                </a:tc>
              </a:tr>
              <a:tr h="1599133">
                <a:tc rowSpan="3"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社會參與 	</a:t>
                      </a: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人際互動 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能在團體活動中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有效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進行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溝通協商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，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樂於與他人合作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</a:t>
                      </a: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能發揮自己在團體中的正向影響力，並嘗試評估改善團體活動的結果。 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能在團體活動中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運用溝通技巧與他人合作。</a:t>
                      </a: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能分析自己在團體中的表現，並嘗試執行改善團體活動的具體策略。 </a:t>
                      </a:r>
                      <a:endParaRPr lang="zh-TW" altLang="en-US" sz="14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能在團體活動中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練習溝通技巧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，並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學習與他人合作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瞭解個人在團體活動中的角色，嘗試提出團體活動改善方法。 </a:t>
                      </a:r>
                      <a:endParaRPr lang="zh-TW" altLang="en-US" sz="14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說出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自己在團體活動中工作的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經驗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〈3-4-1</a:t>
                      </a:r>
                      <a:r>
                        <a:rPr lang="zh-TW" altLang="en-US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〉</a:t>
                      </a:r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瞭解個人與團體的關係，知道團體中可能發生的問題。</a:t>
                      </a:r>
                      <a:endParaRPr lang="en-US" altLang="zh-TW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〈3-4-2〉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	</a:t>
                      </a:r>
                    </a:p>
                  </a:txBody>
                  <a:tcPr marT="45717" marB="45717"/>
                </a:tc>
                <a:tc rowSpan="3">
                  <a:txBody>
                    <a:bodyPr/>
                    <a:lstStyle/>
                    <a:p>
                      <a:endParaRPr lang="zh-TW" altLang="en-US" sz="18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未達 </a:t>
                      </a:r>
                    </a:p>
                    <a:p>
                      <a:r>
                        <a:rPr lang="en-US" altLang="zh-TW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級 	</a:t>
                      </a:r>
                    </a:p>
                    <a:p>
                      <a:endParaRPr lang="zh-TW" altLang="en-US" sz="1800" dirty="0"/>
                    </a:p>
                  </a:txBody>
                  <a:tcPr marT="45717" marB="45717"/>
                </a:tc>
              </a:tr>
              <a:tr h="121912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社會關懷與服務 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能主動關懷弱勢團體的需要、執行服務行動與遵守服務倫理，並從體驗中學習感恩。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能分析弱勢團體所需要的協助，表達服務意願，並執行所規劃的服務活動。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能理解弱勢團體的處境與需求，並嘗試規劃服務活動。 	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能知道弱勢團體的處境、需求及討論可行的服務方式。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〈3-4-3〉</a:t>
                      </a:r>
                      <a:endParaRPr lang="en-US" altLang="zh-TW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0115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尊重多元文化 	</a:t>
                      </a: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能包容、尊重世界各地生活方式與文化習俗的獨特性。 </a:t>
                      </a: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能具體展現多元社會中應有的態度與生活能力，並關懷社會議題。 </a:t>
                      </a:r>
                      <a:endParaRPr lang="zh-TW" altLang="en-US" sz="14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能理解世界各地生活方式與文化習俗的差異，及其成因。 </a:t>
                      </a: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能具備生活在多元社會中應有的態度與能力。 </a:t>
                      </a:r>
                    </a:p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	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能蒐集世界各地的生活方式與文化習俗。 </a:t>
                      </a: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能表達在地多元社會中生活的特色。 </a:t>
                      </a:r>
                    </a:p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	</a:t>
                      </a:r>
                    </a:p>
                    <a:p>
                      <a:endParaRPr lang="zh-TW" altLang="en-US" sz="14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能表達自己與世界各地人、事、物接觸的經驗。 </a:t>
                      </a:r>
                      <a:endParaRPr lang="en-US" altLang="zh-TW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〈3-4-4</a:t>
                      </a:r>
                      <a:r>
                        <a:rPr lang="zh-TW" altLang="en-US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〉</a:t>
                      </a:r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能認識在地多元社會的特質。</a:t>
                      </a:r>
                      <a:endParaRPr lang="en-US" altLang="zh-TW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〈3-4-5〉</a:t>
                      </a:r>
                      <a:endParaRPr lang="zh-TW" altLang="en-US" sz="1400" b="1" kern="1200" baseline="0" dirty="0" smtClean="0">
                        <a:solidFill>
                          <a:srgbClr val="000000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	</a:t>
                      </a:r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 txBox="1">
            <a:spLocks/>
          </p:cNvSpPr>
          <p:nvPr/>
        </p:nvSpPr>
        <p:spPr bwMode="auto">
          <a:xfrm>
            <a:off x="0" y="116632"/>
            <a:ext cx="7344816" cy="639762"/>
          </a:xfrm>
          <a:prstGeom prst="rect">
            <a:avLst/>
          </a:prstGeom>
          <a:solidFill>
            <a:srgbClr val="99CCFF">
              <a:alpha val="59608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endParaRPr kumimoji="0"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kumimoji="0"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內容標準與能力指標對應表</a:t>
            </a:r>
            <a:r>
              <a:rPr kumimoji="0"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第三主題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軸 </a:t>
            </a:r>
          </a:p>
          <a:p>
            <a:pPr>
              <a:defRPr/>
            </a:pPr>
            <a:endParaRPr kumimoji="0"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54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990745"/>
              </p:ext>
            </p:extLst>
          </p:nvPr>
        </p:nvGraphicFramePr>
        <p:xfrm>
          <a:off x="381000" y="777875"/>
          <a:ext cx="8762998" cy="5791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938"/>
                <a:gridCol w="930584"/>
                <a:gridCol w="1661911"/>
                <a:gridCol w="1661911"/>
                <a:gridCol w="1661911"/>
                <a:gridCol w="1661911"/>
                <a:gridCol w="486832"/>
              </a:tblGrid>
              <a:tr h="374211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內容標準 </a:t>
                      </a:r>
                      <a:endParaRPr lang="zh-TW" altLang="en-US" sz="1800" dirty="0"/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表現標準 </a:t>
                      </a:r>
                      <a:endParaRPr lang="zh-TW" altLang="en-US" sz="1800" dirty="0"/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905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主題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次主題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A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B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C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D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/>
                        <a:t>E</a:t>
                      </a:r>
                      <a:endParaRPr lang="zh-TW" altLang="en-US" sz="1800" b="1" dirty="0"/>
                    </a:p>
                  </a:txBody>
                  <a:tcPr marT="45717" marB="45717"/>
                </a:tc>
              </a:tr>
              <a:tr h="1371516">
                <a:tc rowSpan="3"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保護自我與環境 	</a:t>
                      </a: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危機辨識與處理 </a:t>
                      </a:r>
                    </a:p>
                    <a:p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主動察覺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生活中社會現象或自然環境的危險情境，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評估並選用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合宜的策略以保護自己及提醒他人。 	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說明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生活中社會現象或自然環境的危險情境，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並執行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策略以保護自己或他人。 	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察覺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生活中危險情境的成因，並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知道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保護自己或他人的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策略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	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表達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生活中的危險情境，</a:t>
                      </a:r>
                      <a:r>
                        <a:rPr lang="zh-TW" altLang="en-US" sz="14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及參與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保護自己或他人的活動。 </a:t>
                      </a:r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〈4-4-1〉</a:t>
                      </a:r>
                      <a:endParaRPr lang="zh-TW" altLang="en-US" sz="1400" b="1" kern="1200" baseline="0" dirty="0" smtClean="0">
                        <a:solidFill>
                          <a:srgbClr val="000000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	</a:t>
                      </a:r>
                    </a:p>
                  </a:txBody>
                  <a:tcPr marT="45717" marB="45717"/>
                </a:tc>
                <a:tc rowSpan="3">
                  <a:txBody>
                    <a:bodyPr/>
                    <a:lstStyle/>
                    <a:p>
                      <a:endParaRPr lang="zh-TW" altLang="en-US" sz="1800" kern="1200" baseline="0" dirty="0" smtClean="0">
                        <a:solidFill>
                          <a:srgbClr val="00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rgbClr val="006600"/>
                          </a:solidFill>
                          <a:latin typeface="+mn-lt"/>
                          <a:ea typeface="+mn-ea"/>
                          <a:cs typeface="+mn-cs"/>
                        </a:rPr>
                        <a:t>未達 </a:t>
                      </a:r>
                    </a:p>
                    <a:p>
                      <a:r>
                        <a:rPr lang="en-US" altLang="zh-TW" sz="1800" b="1" kern="1200" baseline="0" dirty="0" smtClean="0">
                          <a:solidFill>
                            <a:srgbClr val="006600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zh-TW" altLang="en-US" sz="1800" b="1" kern="1200" baseline="0" dirty="0" smtClean="0">
                          <a:solidFill>
                            <a:srgbClr val="006600"/>
                          </a:solidFill>
                          <a:latin typeface="+mn-lt"/>
                          <a:ea typeface="+mn-ea"/>
                          <a:cs typeface="+mn-cs"/>
                        </a:rPr>
                        <a:t>級 	</a:t>
                      </a:r>
                    </a:p>
                    <a:p>
                      <a:endParaRPr lang="zh-TW" altLang="en-US" sz="1800" dirty="0">
                        <a:solidFill>
                          <a:srgbClr val="006600"/>
                        </a:solidFill>
                      </a:endParaRPr>
                    </a:p>
                  </a:txBody>
                  <a:tcPr marT="45717" marB="45717"/>
                </a:tc>
              </a:tr>
              <a:tr h="2224904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戶外生活 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能運用有效的領導或溝通的方法，規劃與執行合宜的戶外活動。 </a:t>
                      </a: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能熟練野外生活技能，提升野外生活的安全與品質，並享受野外生活樂趣。 </a:t>
                      </a:r>
                      <a:endParaRPr lang="zh-TW" altLang="en-US" sz="14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能與團隊成員溝通、規劃、執行戶外活動，學習團隊領導的能力。 </a:t>
                      </a: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能展現野外生活技能，並提出降低對環境干擾或傷害的方法。 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能參與及體驗團隊的戶外活動，並說出規劃活動的方法。 </a:t>
                      </a: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具備野外生活的基本技能，能表達野外活動時保護環境的理由。 </a:t>
                      </a:r>
                      <a:endParaRPr lang="zh-TW" altLang="en-US" sz="14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能表達參與戶外活動的經驗。 </a:t>
                      </a:r>
                      <a:endParaRPr lang="en-US" altLang="zh-TW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〈4-4-2〉</a:t>
                      </a:r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4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能參與野外生活基本技能的學習活動，並學習保護環境的方法。</a:t>
                      </a:r>
                      <a:endParaRPr lang="en-US" altLang="zh-TW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6600"/>
                          </a:solidFill>
                          <a:latin typeface="+mj-ea"/>
                          <a:ea typeface="+mn-ea"/>
                          <a:cs typeface="+mn-cs"/>
                        </a:rPr>
                        <a:t>〈4-4-3〉</a:t>
                      </a:r>
                      <a:endParaRPr lang="zh-TW" altLang="en-US" sz="14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3715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環境保護 </a:t>
                      </a:r>
                      <a:endParaRPr lang="zh-TW" altLang="en-US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能主動擬定、執行保護環境的策略，並分享推展環境永續發展活動的心得。 	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能分析個人行為與環境保護的關係，擬定改善的方法，並了解推動環境永續發展的意義。 	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zh-TW" altLang="en-US" sz="14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能舉出個人行為與環境保護的關係，並表達參與保護環境行動的感受。 	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能說出生活中與環境有關的社會現象。 </a:t>
                      </a:r>
                      <a:r>
                        <a:rPr lang="en-US" altLang="zh-TW" sz="14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〈4-4-4</a:t>
                      </a:r>
                      <a:r>
                        <a:rPr lang="zh-TW" altLang="en-US" sz="14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altLang="zh-TW" sz="14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4-4-5〉</a:t>
                      </a:r>
                      <a:r>
                        <a:rPr lang="zh-TW" altLang="en-US" sz="14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	</a:t>
                      </a:r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550" name="Picture 4" descr="學生-彩虹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891213"/>
            <a:ext cx="6858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0" y="116632"/>
            <a:ext cx="7344816" cy="639762"/>
          </a:xfrm>
          <a:prstGeom prst="rect">
            <a:avLst/>
          </a:prstGeom>
          <a:solidFill>
            <a:srgbClr val="99CCFF">
              <a:alpha val="59608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endParaRPr kumimoji="0"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kumimoji="0"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內容標準與能力指標對應表</a:t>
            </a:r>
            <a:r>
              <a:rPr kumimoji="0"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第四主題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軸 </a:t>
            </a:r>
          </a:p>
          <a:p>
            <a:pPr>
              <a:defRPr/>
            </a:pPr>
            <a:endParaRPr kumimoji="0" lang="en-US" altLang="zh-TW" sz="3200" b="1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77422" y="3369112"/>
            <a:ext cx="8854510" cy="3005493"/>
            <a:chOff x="177422" y="3369112"/>
            <a:chExt cx="8854510" cy="3005493"/>
          </a:xfrm>
        </p:grpSpPr>
        <p:sp>
          <p:nvSpPr>
            <p:cNvPr id="7" name="矩形 6"/>
            <p:cNvSpPr/>
            <p:nvPr/>
          </p:nvSpPr>
          <p:spPr>
            <a:xfrm>
              <a:off x="177422" y="3369112"/>
              <a:ext cx="8854510" cy="1569660"/>
            </a:xfrm>
            <a:prstGeom prst="rect">
              <a:avLst/>
            </a:prstGeom>
            <a:solidFill>
              <a:srgbClr val="000000">
                <a:alpha val="74902"/>
              </a:srgbClr>
            </a:solidFill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TW" sz="24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4-4-4 </a:t>
              </a:r>
              <a:r>
                <a:rPr lang="zh-TW" altLang="en-US" sz="24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分析各種社會現象與個人行為之關係，擬定並執行保護與改善環境之策略及行動。 </a:t>
              </a:r>
            </a:p>
            <a:p>
              <a:r>
                <a:rPr lang="en-US" altLang="zh-TW" sz="24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4-4-5 </a:t>
              </a:r>
              <a:r>
                <a:rPr lang="zh-TW" altLang="en-US" sz="24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參與保護或改善環境的行動，分享推動環境永續發展的感受</a:t>
              </a:r>
              <a:r>
                <a:rPr lang="zh-TW" altLang="en-US" sz="2400" dirty="0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itchFamily="49" charset="-122"/>
                  <a:ea typeface="SimHei" pitchFamily="49" charset="-122"/>
                </a:rPr>
                <a:t>。</a:t>
              </a:r>
              <a:endParaRPr lang="zh-TW" altLang="en-US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83568" y="5103514"/>
              <a:ext cx="7992888" cy="127109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40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1" descr="C:\Users\yusin\Desktop\圖片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55970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2627784" y="2636912"/>
            <a:ext cx="3888432" cy="1584176"/>
          </a:xfrm>
          <a:prstGeom prst="rect">
            <a:avLst/>
          </a:prstGeom>
          <a:solidFill>
            <a:schemeClr val="tx2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51720" y="2132856"/>
            <a:ext cx="2160240" cy="843118"/>
          </a:xfrm>
          <a:prstGeom prst="rect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475656" y="2204864"/>
            <a:ext cx="3241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實作示例</a:t>
            </a:r>
            <a:endParaRPr lang="zh-TW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289907" y="2931971"/>
            <a:ext cx="4564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綜合活動學習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成就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/>
            </a:r>
            <a:b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評量</a:t>
            </a:r>
            <a:r>
              <a:rPr lang="zh-TW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示例與實作</a:t>
            </a:r>
          </a:p>
        </p:txBody>
      </p:sp>
    </p:spTree>
    <p:extLst>
      <p:ext uri="{BB962C8B-B14F-4D97-AF65-F5344CB8AC3E}">
        <p14:creationId xmlns:p14="http://schemas.microsoft.com/office/powerpoint/2010/main" val="17136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 descr="C:\Users\yusin\Desktop\圖片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978" y="-8850"/>
            <a:ext cx="9144000" cy="6597352"/>
          </a:xfrm>
          <a:prstGeom prst="rect">
            <a:avLst/>
          </a:prstGeom>
          <a:noFill/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15" b="6047"/>
          <a:stretch/>
        </p:blipFill>
        <p:spPr>
          <a:xfrm>
            <a:off x="901890" y="620689"/>
            <a:ext cx="734022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6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yusin\Desktop\圖片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55970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2339752" y="2780928"/>
            <a:ext cx="4608512" cy="1584176"/>
          </a:xfrm>
          <a:prstGeom prst="rect">
            <a:avLst/>
          </a:prstGeom>
          <a:solidFill>
            <a:schemeClr val="tx2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07704" y="2206336"/>
            <a:ext cx="3024336" cy="843118"/>
          </a:xfrm>
          <a:prstGeom prst="rect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835052" y="2313746"/>
            <a:ext cx="3241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相關法令說明</a:t>
            </a:r>
            <a:endParaRPr lang="zh-TW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289907" y="2931971"/>
            <a:ext cx="4564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國民小學及國民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中學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/>
            </a:r>
            <a:b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學生</a:t>
            </a:r>
            <a:r>
              <a:rPr lang="zh-TW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成績評量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準則</a:t>
            </a:r>
            <a:endParaRPr lang="zh-TW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12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1" descr="C:\Users\yusin\Desktop\圖片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51520" y="1219976"/>
            <a:ext cx="8640960" cy="122413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標題 1"/>
          <p:cNvSpPr>
            <a:spLocks noGrp="1"/>
          </p:cNvSpPr>
          <p:nvPr>
            <p:ph type="title" idx="4294967295"/>
          </p:nvPr>
        </p:nvSpPr>
        <p:spPr>
          <a:xfrm>
            <a:off x="2016125" y="1219976"/>
            <a:ext cx="5111750" cy="791617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評量時機</a:t>
            </a:r>
          </a:p>
        </p:txBody>
      </p:sp>
      <p:sp>
        <p:nvSpPr>
          <p:cNvPr id="14" name="矩形 13"/>
          <p:cNvSpPr/>
          <p:nvPr/>
        </p:nvSpPr>
        <p:spPr>
          <a:xfrm>
            <a:off x="3094672" y="197727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成績</a:t>
            </a:r>
            <a:r>
              <a:rPr lang="zh-TW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評量準則第</a:t>
            </a:r>
            <a:r>
              <a:rPr lang="en-US" altLang="zh-TW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Picture 4" descr="academics,education,examinations,papers,test papers,tests,學院,教育,文件,測驗,測驗卷,考試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3429000"/>
            <a:ext cx="1593651" cy="15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6" name="Picture 2" descr="academics,classes,classrooms,educations,educators,examinations,instructors,people,people at work,schools,students,teachers,tests,人類,學校,學生,學術性的,工作中的人,教員,教室,教育,教育家,測驗,老師,課程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0849" y="3429000"/>
            <a:ext cx="1593651" cy="15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881582" y="2787828"/>
            <a:ext cx="172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定期評量</a:t>
            </a:r>
            <a:endParaRPr lang="zh-TW" altLang="en-US" sz="2800" dirty="0">
              <a:solidFill>
                <a:prstClr val="black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083757" y="278782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平時評量</a:t>
            </a:r>
            <a:endParaRPr lang="zh-TW" altLang="en-US" sz="2800" dirty="0">
              <a:solidFill>
                <a:prstClr val="black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9552" y="3822322"/>
            <a:ext cx="33558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3</a:t>
            </a:r>
            <a:r>
              <a:rPr lang="zh-TW" altLang="en-US" sz="32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次</a:t>
            </a:r>
            <a:r>
              <a:rPr lang="en-US" altLang="zh-TW" sz="32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/</a:t>
            </a:r>
            <a:r>
              <a:rPr lang="zh-TW" altLang="en-US" sz="32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學期</a:t>
            </a:r>
            <a:endParaRPr lang="zh-TW" altLang="en-US" sz="3200" dirty="0">
              <a:solidFill>
                <a:prstClr val="black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076056" y="5229200"/>
            <a:ext cx="3355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最小化</a:t>
            </a:r>
            <a:r>
              <a:rPr lang="zh-TW" altLang="en-US" sz="32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原則</a:t>
            </a:r>
            <a:endParaRPr lang="zh-TW" altLang="en-US" sz="3200" dirty="0">
              <a:solidFill>
                <a:prstClr val="black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355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yusin\Desktop\圖片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51520" y="1219976"/>
            <a:ext cx="8640960" cy="122413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標題 1"/>
          <p:cNvSpPr>
            <a:spLocks noGrp="1"/>
          </p:cNvSpPr>
          <p:nvPr>
            <p:ph type="title" idx="4294967295"/>
          </p:nvPr>
        </p:nvSpPr>
        <p:spPr>
          <a:xfrm>
            <a:off x="2016125" y="1341239"/>
            <a:ext cx="5111750" cy="791617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評量品質與公平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性</a:t>
            </a:r>
          </a:p>
        </p:txBody>
      </p:sp>
      <p:sp>
        <p:nvSpPr>
          <p:cNvPr id="15" name="內容版面配置區 2"/>
          <p:cNvSpPr>
            <a:spLocks noGrp="1"/>
          </p:cNvSpPr>
          <p:nvPr>
            <p:ph idx="4294967295"/>
          </p:nvPr>
        </p:nvSpPr>
        <p:spPr>
          <a:xfrm>
            <a:off x="683568" y="2996952"/>
            <a:ext cx="7776864" cy="2880320"/>
          </a:xfrm>
          <a:noFill/>
        </p:spPr>
        <p:txBody>
          <a:bodyPr/>
          <a:lstStyle/>
          <a:p>
            <a:pPr marL="514350" indent="-51435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組成</a:t>
            </a:r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成績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評量</a:t>
            </a:r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小組</a:t>
            </a:r>
            <a:r>
              <a:rPr lang="zh-TW" altLang="en-US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擬定學期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教學計畫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並規劃學習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評量</a:t>
            </a:r>
            <a:r>
              <a:rPr lang="zh-TW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藍圖</a:t>
            </a:r>
            <a:r>
              <a:rPr lang="zh-TW" altLang="en-US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依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教學內容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和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認知層次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規劃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命題架構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審題：建立嚴密機制與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SOP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流程。</a:t>
            </a:r>
          </a:p>
          <a:p>
            <a:pPr marL="514350" indent="-51435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保密與迴避原則：試題目保密、安全控管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與迴避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機制。</a:t>
            </a:r>
          </a:p>
        </p:txBody>
      </p:sp>
    </p:spTree>
    <p:extLst>
      <p:ext uri="{BB962C8B-B14F-4D97-AF65-F5344CB8AC3E}">
        <p14:creationId xmlns:p14="http://schemas.microsoft.com/office/powerpoint/2010/main" val="35609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C:\Users\yusin\Desktop\圖片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51520" y="1219976"/>
            <a:ext cx="8640960" cy="122413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 idx="4294967295"/>
          </p:nvPr>
        </p:nvSpPr>
        <p:spPr>
          <a:xfrm>
            <a:off x="2016125" y="1219976"/>
            <a:ext cx="5111750" cy="791617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成績排名</a:t>
            </a:r>
            <a:endParaRPr lang="zh-TW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07804" y="194274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成績評量準則第</a:t>
            </a:r>
            <a:r>
              <a:rPr lang="en-US" altLang="zh-TW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3730" name="Picture 2" descr="bar graphs,businesses,charts,industries,pie charts,statistics,symbols,商業,圓形切割圖表,工業用,條狀圖,標記,統計資料,附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745937"/>
            <a:ext cx="3095625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560875" y="2890391"/>
            <a:ext cx="36072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公告</a:t>
            </a:r>
            <a:r>
              <a:rPr lang="zh-TW" altLang="en-US" sz="32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說明學生分數之分布</a:t>
            </a:r>
            <a:r>
              <a:rPr lang="zh-TW" altLang="en-US" sz="32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情形</a:t>
            </a:r>
            <a:endParaRPr lang="zh-TW" altLang="en-US" sz="3200" dirty="0">
              <a:solidFill>
                <a:prstClr val="black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72000" y="4698678"/>
            <a:ext cx="35961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公開</a:t>
            </a:r>
            <a:r>
              <a:rPr lang="zh-TW" altLang="en-US" sz="32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呈現個別學生在班級及學校排名。</a:t>
            </a:r>
          </a:p>
        </p:txBody>
      </p:sp>
      <p:sp>
        <p:nvSpPr>
          <p:cNvPr id="3" name="橢圓 2"/>
          <p:cNvSpPr/>
          <p:nvPr/>
        </p:nvSpPr>
        <p:spPr>
          <a:xfrm>
            <a:off x="5541031" y="2728827"/>
            <a:ext cx="1564922" cy="1564922"/>
          </a:xfrm>
          <a:prstGeom prst="ellipse">
            <a:avLst/>
          </a:prstGeom>
          <a:noFill/>
          <a:ln w="19050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617512" y="4480247"/>
            <a:ext cx="1437368" cy="1586840"/>
            <a:chOff x="5541031" y="4293748"/>
            <a:chExt cx="1695265" cy="1871556"/>
          </a:xfrm>
        </p:grpSpPr>
        <p:cxnSp>
          <p:nvCxnSpPr>
            <p:cNvPr id="7" name="直線接點 6"/>
            <p:cNvCxnSpPr/>
            <p:nvPr/>
          </p:nvCxnSpPr>
          <p:spPr>
            <a:xfrm flipH="1">
              <a:off x="5541031" y="4293749"/>
              <a:ext cx="1586844" cy="1871555"/>
            </a:xfrm>
            <a:prstGeom prst="line">
              <a:avLst/>
            </a:prstGeom>
            <a:ln w="152400">
              <a:solidFill>
                <a:srgbClr val="C0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5649452" y="4293748"/>
              <a:ext cx="1586844" cy="1871555"/>
            </a:xfrm>
            <a:prstGeom prst="line">
              <a:avLst/>
            </a:prstGeom>
            <a:ln w="152400">
              <a:solidFill>
                <a:srgbClr val="C0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8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yusin\Desktop\圖片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4860032" y="3083383"/>
            <a:ext cx="38646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採用</a:t>
            </a:r>
            <a:r>
              <a:rPr lang="zh-TW" altLang="en-US" sz="28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學習單、習作作業、紙筆測驗、問卷、檢核表、評定量表等方式</a:t>
            </a:r>
          </a:p>
        </p:txBody>
      </p:sp>
      <p:sp>
        <p:nvSpPr>
          <p:cNvPr id="10" name="圓角矩形 9"/>
          <p:cNvSpPr/>
          <p:nvPr/>
        </p:nvSpPr>
        <p:spPr>
          <a:xfrm rot="583814">
            <a:off x="3199959" y="2643394"/>
            <a:ext cx="506783" cy="10145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294639">
            <a:off x="582256" y="2175018"/>
            <a:ext cx="4114067" cy="4392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251520" y="1196752"/>
            <a:ext cx="8640960" cy="122413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7584" y="4202339"/>
            <a:ext cx="3672408" cy="744765"/>
          </a:xfrm>
          <a:prstGeom prst="rect">
            <a:avLst/>
          </a:prstGeom>
          <a:solidFill>
            <a:srgbClr val="4800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紙筆測驗及表單</a:t>
            </a:r>
            <a:endParaRPr lang="zh-TW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 idx="4294967295"/>
          </p:nvPr>
        </p:nvSpPr>
        <p:spPr>
          <a:xfrm>
            <a:off x="2016125" y="1436235"/>
            <a:ext cx="5111750" cy="791617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多元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評量方式</a:t>
            </a:r>
          </a:p>
        </p:txBody>
      </p:sp>
    </p:spTree>
    <p:extLst>
      <p:ext uri="{BB962C8B-B14F-4D97-AF65-F5344CB8AC3E}">
        <p14:creationId xmlns:p14="http://schemas.microsoft.com/office/powerpoint/2010/main" val="398204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yusin\Desktop\圖片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51520" y="1219976"/>
            <a:ext cx="8640960" cy="122413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 idx="4294967295"/>
          </p:nvPr>
        </p:nvSpPr>
        <p:spPr>
          <a:xfrm>
            <a:off x="2016125" y="1436235"/>
            <a:ext cx="5111750" cy="791617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多元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評量方式</a:t>
            </a:r>
          </a:p>
        </p:txBody>
      </p:sp>
      <p:sp>
        <p:nvSpPr>
          <p:cNvPr id="16" name="矩形 15"/>
          <p:cNvSpPr/>
          <p:nvPr/>
        </p:nvSpPr>
        <p:spPr>
          <a:xfrm>
            <a:off x="4860032" y="3083383"/>
            <a:ext cx="38646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採</a:t>
            </a:r>
            <a:r>
              <a:rPr lang="zh-TW" altLang="en-US" sz="28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書面報告、</a:t>
            </a:r>
            <a:r>
              <a:rPr lang="zh-TW" altLang="en-US" sz="28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口頭報告</a:t>
            </a:r>
            <a:r>
              <a:rPr lang="zh-TW" altLang="en-US" sz="28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、口語溝通、實際操作、作品製作、展演、行為觀察等方式</a:t>
            </a:r>
          </a:p>
        </p:txBody>
      </p:sp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3" cstate="print"/>
          <a:srcRect l="4867" t="6915" r="9151" b="12416"/>
          <a:stretch>
            <a:fillRect/>
          </a:stretch>
        </p:blipFill>
        <p:spPr bwMode="auto">
          <a:xfrm>
            <a:off x="683568" y="2996952"/>
            <a:ext cx="38164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755576" y="3933056"/>
            <a:ext cx="3600400" cy="744765"/>
          </a:xfrm>
          <a:prstGeom prst="rect">
            <a:avLst/>
          </a:prstGeom>
          <a:solidFill>
            <a:srgbClr val="4800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實作評量</a:t>
            </a:r>
          </a:p>
        </p:txBody>
      </p:sp>
    </p:spTree>
    <p:extLst>
      <p:ext uri="{BB962C8B-B14F-4D97-AF65-F5344CB8AC3E}">
        <p14:creationId xmlns:p14="http://schemas.microsoft.com/office/powerpoint/2010/main" val="4081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yusin\Desktop\圖片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51520" y="1219976"/>
            <a:ext cx="8640960" cy="122413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 idx="4294967295"/>
          </p:nvPr>
        </p:nvSpPr>
        <p:spPr>
          <a:xfrm>
            <a:off x="2016125" y="1436235"/>
            <a:ext cx="5111750" cy="791617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多元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評量方式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0002">
            <a:off x="538144" y="2583013"/>
            <a:ext cx="4480948" cy="352379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58723" y="3991324"/>
            <a:ext cx="3600400" cy="744765"/>
          </a:xfrm>
          <a:prstGeom prst="rect">
            <a:avLst/>
          </a:prstGeom>
          <a:solidFill>
            <a:srgbClr val="4800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檔案評量</a:t>
            </a:r>
          </a:p>
        </p:txBody>
      </p:sp>
      <p:sp>
        <p:nvSpPr>
          <p:cNvPr id="16" name="矩形 15"/>
          <p:cNvSpPr/>
          <p:nvPr/>
        </p:nvSpPr>
        <p:spPr>
          <a:xfrm>
            <a:off x="5067106" y="3206634"/>
            <a:ext cx="36576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指導學生</a:t>
            </a:r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彙</a:t>
            </a:r>
            <a:r>
              <a:rPr lang="zh-TW" altLang="en-US" sz="28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整或組織表單、測驗、表現評量等資料及相關紀錄，以製成檔案，展現其學習歷程及成果多元評量</a:t>
            </a:r>
          </a:p>
        </p:txBody>
      </p:sp>
    </p:spTree>
    <p:extLst>
      <p:ext uri="{BB962C8B-B14F-4D97-AF65-F5344CB8AC3E}">
        <p14:creationId xmlns:p14="http://schemas.microsoft.com/office/powerpoint/2010/main" val="27047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yusin\Desktop\圖片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51520" y="1219976"/>
            <a:ext cx="8640960" cy="122413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 idx="4294967295"/>
          </p:nvPr>
        </p:nvSpPr>
        <p:spPr>
          <a:xfrm>
            <a:off x="2016125" y="1436235"/>
            <a:ext cx="5111750" cy="791617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評量之實施</a:t>
            </a:r>
          </a:p>
        </p:txBody>
      </p:sp>
      <p:sp>
        <p:nvSpPr>
          <p:cNvPr id="8" name="矩形 7"/>
          <p:cNvSpPr/>
          <p:nvPr/>
        </p:nvSpPr>
        <p:spPr>
          <a:xfrm>
            <a:off x="521804" y="3068960"/>
            <a:ext cx="81003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國中學生學習成就評量</a:t>
            </a:r>
            <a:r>
              <a:rPr lang="zh-TW" altLang="en-US" sz="48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標準</a:t>
            </a:r>
            <a:endParaRPr lang="en-US" altLang="zh-TW" sz="48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TW" sz="48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8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國中</a:t>
            </a:r>
            <a:r>
              <a:rPr lang="zh-TW" altLang="en-US" sz="4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教育</a:t>
            </a:r>
            <a:r>
              <a:rPr lang="zh-TW" altLang="en-US" sz="48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會考</a:t>
            </a:r>
            <a:endParaRPr lang="zh-TW" altLang="en-US" sz="48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48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yusin\Desktop\圖片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51520" y="1219976"/>
            <a:ext cx="8640960" cy="122413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 idx="4294967295"/>
          </p:nvPr>
        </p:nvSpPr>
        <p:spPr>
          <a:xfrm>
            <a:off x="2016124" y="1219976"/>
            <a:ext cx="5111750" cy="791617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畢業條件</a:t>
            </a:r>
          </a:p>
        </p:txBody>
      </p:sp>
      <p:sp>
        <p:nvSpPr>
          <p:cNvPr id="6" name="矩形 5"/>
          <p:cNvSpPr/>
          <p:nvPr/>
        </p:nvSpPr>
        <p:spPr>
          <a:xfrm>
            <a:off x="2807804" y="194274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成績評量準則第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en-US" altLang="zh-TW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5778" name="Picture 2" descr="academics,education,graduates,graduation caps,graduation gowns,graduations,men,mortarboards,persons,Special Occasions,人物,大學畢業,學位帽,學士帽,學士服,學院,教育,特殊場合,男子,畢業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1" y="2954796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995936" y="2763670"/>
            <a:ext cx="468052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總</a:t>
            </a:r>
            <a:r>
              <a:rPr lang="zh-TW" altLang="en-US" sz="28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出席率</a:t>
            </a:r>
            <a:r>
              <a:rPr lang="zh-TW" altLang="en-US" sz="28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至少</a:t>
            </a:r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達</a:t>
            </a:r>
            <a:r>
              <a:rPr lang="en-US" altLang="zh-TW" sz="36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2/3</a:t>
            </a:r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以上</a:t>
            </a:r>
            <a:endParaRPr lang="en-US" altLang="zh-TW" sz="2800" dirty="0" smtClean="0">
              <a:solidFill>
                <a:prstClr val="black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經</a:t>
            </a:r>
            <a:r>
              <a:rPr lang="zh-TW" altLang="en-US" sz="28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獎懲</a:t>
            </a:r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抵銷未滿</a:t>
            </a:r>
            <a:r>
              <a:rPr lang="en-US" altLang="zh-TW" sz="36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3</a:t>
            </a:r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大過</a:t>
            </a:r>
            <a:r>
              <a:rPr lang="zh-TW" altLang="en-US" sz="28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有</a:t>
            </a:r>
            <a:r>
              <a:rPr lang="en-US" altLang="zh-TW" sz="36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4</a:t>
            </a:r>
            <a:r>
              <a:rPr lang="zh-TW" altLang="en-US" sz="2800" dirty="0" smtClean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</a:t>
            </a:r>
            <a:r>
              <a:rPr lang="zh-TW" altLang="en-US" sz="28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學習領域以上畢業總</a:t>
            </a:r>
            <a:r>
              <a:rPr lang="zh-TW" altLang="en-US" sz="28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平均成績丙等</a:t>
            </a:r>
            <a:r>
              <a:rPr lang="zh-TW" altLang="en-US" sz="2800" dirty="0">
                <a:solidFill>
                  <a:prstClr val="black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以上。</a:t>
            </a:r>
          </a:p>
        </p:txBody>
      </p:sp>
    </p:spTree>
    <p:extLst>
      <p:ext uri="{BB962C8B-B14F-4D97-AF65-F5344CB8AC3E}">
        <p14:creationId xmlns:p14="http://schemas.microsoft.com/office/powerpoint/2010/main" val="137141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yusin\Desktop\圖片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55970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3159522" y="2708920"/>
            <a:ext cx="2824956" cy="1152128"/>
          </a:xfrm>
          <a:prstGeom prst="rect">
            <a:avLst/>
          </a:prstGeom>
          <a:solidFill>
            <a:schemeClr val="tx2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411760" y="2206336"/>
            <a:ext cx="2016224" cy="843118"/>
          </a:xfrm>
          <a:prstGeom prst="rect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835052" y="2313746"/>
            <a:ext cx="3241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溝通交流</a:t>
            </a:r>
            <a:endParaRPr lang="zh-TW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289907" y="2931971"/>
            <a:ext cx="4564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常見問答</a:t>
            </a:r>
            <a:endParaRPr lang="zh-TW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23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85800" y="1166842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國家：</a:t>
            </a:r>
            <a:r>
              <a:rPr kumimoji="0"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學力</a:t>
            </a:r>
            <a:r>
              <a:rPr kumimoji="0"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監控</a:t>
            </a:r>
            <a:r>
              <a:rPr kumimoji="0"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、與國際接軌</a:t>
            </a:r>
            <a:endParaRPr kumimoji="0" lang="en-US" altLang="zh-TW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altLang="zh-TW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社會：落實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評量本質</a:t>
            </a:r>
            <a:r>
              <a:rPr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，打破分數迷思</a:t>
            </a:r>
            <a:endParaRPr lang="en-US" altLang="zh-TW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altLang="zh-TW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個人：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活化與深化教學</a:t>
            </a:r>
            <a:r>
              <a:rPr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內涵</a:t>
            </a:r>
            <a:endParaRPr lang="en-US" altLang="zh-TW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altLang="zh-TW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技術：評量與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課程綱要對應</a:t>
            </a:r>
            <a:r>
              <a:rPr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；</a:t>
            </a:r>
            <a:r>
              <a:rPr lang="en-US" altLang="zh-TW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TW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　　　評量的穩定性</a:t>
            </a:r>
            <a:endParaRPr lang="zh-TW" alt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4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4621088" y="1700808"/>
            <a:ext cx="4343400" cy="4144144"/>
          </a:xfrm>
          <a:solidFill>
            <a:srgbClr val="FFFFFF">
              <a:alpha val="67059"/>
            </a:srgbClr>
          </a:solidFill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b="1" dirty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◎</a:t>
            </a:r>
            <a:r>
              <a:rPr lang="zh-TW" altLang="en-US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教師如何應用評量標準？</a:t>
            </a:r>
            <a:endParaRPr lang="en-US" altLang="zh-TW" b="1" dirty="0" smtClean="0">
              <a:solidFill>
                <a:srgbClr val="0000CC"/>
              </a:solidFill>
              <a:latin typeface="SimHei" pitchFamily="49" charset="-122"/>
              <a:ea typeface="SimHei" pitchFamily="49" charset="-122"/>
            </a:endParaRPr>
          </a:p>
          <a:p>
            <a:pPr lvl="1">
              <a:defRPr/>
            </a:pPr>
            <a:r>
              <a:rPr lang="zh-TW" altLang="en-US" sz="2200" b="1" dirty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評量標準構成元素及執行流程如左圖所示。</a:t>
            </a:r>
            <a:endParaRPr lang="en-US" altLang="zh-TW" sz="2200" b="1" dirty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lvl="1">
              <a:defRPr/>
            </a:pPr>
            <a:r>
              <a:rPr lang="zh-TW" altLang="en-US" sz="22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評量標準是教師</a:t>
            </a:r>
            <a:r>
              <a:rPr lang="zh-TW" altLang="en-US" sz="2200" b="1" dirty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檢</a:t>
            </a:r>
            <a:r>
              <a:rPr lang="zh-TW" altLang="en-US" sz="22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測學生學習歷程及學習成效的依據，作為調整教學活動之參考。</a:t>
            </a:r>
            <a:endParaRPr lang="en-US" altLang="zh-TW" sz="22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lvl="1">
              <a:defRPr/>
            </a:pPr>
            <a:r>
              <a:rPr lang="zh-TW" altLang="en-US" sz="22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教師</a:t>
            </a:r>
            <a:r>
              <a:rPr lang="zh-TW" altLang="en-US" sz="2200" b="1" dirty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可依據不同教學</a:t>
            </a:r>
            <a:r>
              <a:rPr lang="zh-TW" altLang="en-US" sz="22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內容設計教學活動，並可依據學生表現適時給予回饋，調整教學計畫與教學策略以協助學生提升其學習品質。 </a:t>
            </a:r>
            <a:endParaRPr lang="en-US" altLang="zh-TW" sz="22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lvl="1">
              <a:defRPr/>
            </a:pP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lvl="1">
              <a:defRPr/>
            </a:pPr>
            <a:endParaRPr lang="en-US" altLang="zh-TW" sz="2000" dirty="0" smtClean="0">
              <a:latin typeface="+mn-ea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3D465B-9027-40BA-9B2B-2B37649A968A}" type="datetime1">
              <a:rPr lang="zh-TW" altLang="en-US"/>
              <a:pPr>
                <a:defRPr/>
              </a:pPr>
              <a:t>2015/10/13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12E2C2-6F30-4F3D-91B5-A774B4060A4B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  <p:sp>
        <p:nvSpPr>
          <p:cNvPr id="51204" name="標題 1"/>
          <p:cNvSpPr txBox="1">
            <a:spLocks/>
          </p:cNvSpPr>
          <p:nvPr/>
        </p:nvSpPr>
        <p:spPr bwMode="auto">
          <a:xfrm>
            <a:off x="5220072" y="260649"/>
            <a:ext cx="3923928" cy="792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評量標準</a:t>
            </a:r>
            <a:r>
              <a:rPr lang="en-US" altLang="zh-TW" sz="4000" dirty="0" smtClean="0">
                <a:solidFill>
                  <a:srgbClr val="FF000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Q&amp;A</a:t>
            </a:r>
            <a:endParaRPr lang="zh-TW" altLang="en-US" sz="4000" dirty="0">
              <a:solidFill>
                <a:srgbClr val="0000FF"/>
              </a:solidFill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  <p:graphicFrame>
        <p:nvGraphicFramePr>
          <p:cNvPr id="51205" name="物件 6"/>
          <p:cNvGraphicFramePr>
            <a:graphicFrameLocks noGrp="1" noChangeAspect="1"/>
          </p:cNvGraphicFramePr>
          <p:nvPr/>
        </p:nvGraphicFramePr>
        <p:xfrm>
          <a:off x="0" y="1095231"/>
          <a:ext cx="4643438" cy="543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24" name="文件" r:id="rId4" imgW="4168454" imgH="4585599" progId="Word.Document.12">
                  <p:embed/>
                </p:oleObj>
              </mc:Choice>
              <mc:Fallback>
                <p:oleObj name="文件" r:id="rId4" imgW="4168454" imgH="4585599" progId="Word.Document.12">
                  <p:embed/>
                  <p:pic>
                    <p:nvPicPr>
                      <p:cNvPr id="0" name="Picture 4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95231"/>
                        <a:ext cx="4643438" cy="543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670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446449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zh-TW" altLang="en-US" sz="2800" b="1" dirty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◎</a:t>
            </a:r>
            <a:r>
              <a:rPr lang="zh-TW" altLang="en-US" sz="28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學生</a:t>
            </a:r>
            <a:r>
              <a:rPr lang="zh-TW" altLang="en-US" sz="2800" b="1" dirty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未達通過等級該怎麼辦？</a:t>
            </a:r>
            <a:endParaRPr lang="en-US" altLang="zh-TW" sz="2800" b="1" dirty="0">
              <a:solidFill>
                <a:srgbClr val="0000CC"/>
              </a:solidFill>
              <a:latin typeface="SimHei" pitchFamily="49" charset="-122"/>
              <a:ea typeface="SimHei" pitchFamily="49" charset="-122"/>
            </a:endParaRPr>
          </a:p>
          <a:p>
            <a:pPr marL="457200" lvl="1" indent="0">
              <a:buNone/>
              <a:defRPr/>
            </a:pPr>
            <a:r>
              <a:rPr lang="zh-TW" altLang="en-US" b="1" dirty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透過多元多次評量發現學生無法通過</a:t>
            </a:r>
            <a:r>
              <a:rPr lang="en-US" altLang="zh-TW" b="1" dirty="0">
                <a:solidFill>
                  <a:srgbClr val="008000"/>
                </a:solidFill>
                <a:latin typeface="SimHei" pitchFamily="49" charset="-122"/>
                <a:ea typeface="SimHei" pitchFamily="49" charset="-122"/>
                <a:cs typeface="Times New Roman" pitchFamily="18" charset="0"/>
              </a:rPr>
              <a:t>C</a:t>
            </a:r>
            <a:r>
              <a:rPr lang="zh-TW" altLang="en-US" b="1" dirty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等級時，建議進行補救教學，針對學習不足之處進行加強</a:t>
            </a:r>
            <a:r>
              <a:rPr lang="zh-TW" altLang="en-US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。</a:t>
            </a:r>
            <a:endParaRPr lang="en-US" altLang="zh-TW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marL="457200" lvl="1" indent="0">
              <a:buNone/>
              <a:defRPr/>
            </a:pPr>
            <a:endParaRPr lang="en-US" altLang="zh-TW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marL="0" indent="0">
              <a:buNone/>
              <a:defRPr/>
            </a:pPr>
            <a:r>
              <a:rPr lang="zh-TW" altLang="en-US" sz="2800" b="1" dirty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◎</a:t>
            </a:r>
            <a:r>
              <a:rPr lang="zh-TW" altLang="en-US" sz="28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如何</a:t>
            </a:r>
            <a:r>
              <a:rPr lang="zh-TW" altLang="en-US" sz="2800" b="1" dirty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使用作業、試卷得知學生屬於哪依能力等級或把學生分成五個能力等級？</a:t>
            </a:r>
            <a:endParaRPr lang="en-US" altLang="zh-TW" sz="2800" b="1" dirty="0">
              <a:solidFill>
                <a:srgbClr val="0000CC"/>
              </a:solidFill>
              <a:latin typeface="SimHei" pitchFamily="49" charset="-122"/>
              <a:ea typeface="SimHei" pitchFamily="49" charset="-122"/>
            </a:endParaRPr>
          </a:p>
          <a:p>
            <a:pPr marL="457200" lvl="1" indent="0">
              <a:buNone/>
              <a:defRPr/>
            </a:pPr>
            <a:r>
              <a:rPr lang="zh-TW" altLang="en-US" b="1" dirty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每一次作業、試卷僅能測量到部分能力表現，若要真正確認、區別學生能力等級，必須藉助多次且多元的開放式評量。</a:t>
            </a:r>
            <a:endParaRPr lang="en-US" altLang="zh-TW" b="1" dirty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>
              <a:defRPr/>
            </a:pP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5D6E94-5BC9-4570-92A4-248B418DE2A5}" type="datetime1">
              <a:rPr lang="zh-TW" altLang="en-US"/>
              <a:pPr>
                <a:defRPr/>
              </a:pPr>
              <a:t>2015/10/13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4FB0D-C004-4FCF-9728-4A31A0AF342F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5220072" y="260649"/>
            <a:ext cx="3923928" cy="792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評量標準</a:t>
            </a:r>
            <a:r>
              <a:rPr lang="en-US" altLang="zh-TW" sz="4000" dirty="0" smtClean="0">
                <a:solidFill>
                  <a:srgbClr val="FF000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Q&amp;A</a:t>
            </a:r>
            <a:endParaRPr lang="zh-TW" altLang="en-US" sz="4000" dirty="0">
              <a:solidFill>
                <a:srgbClr val="0000FF"/>
              </a:solidFill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0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 </a:t>
            </a:r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>
          <a:xfrm>
            <a:off x="179512" y="1232805"/>
            <a:ext cx="8784976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b="1" dirty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◎</a:t>
            </a:r>
            <a:r>
              <a:rPr lang="zh-TW" altLang="en-US" sz="28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有哪些跟評量標準有關的配套措施來協助教師評量？</a:t>
            </a:r>
            <a:endParaRPr lang="en-US" altLang="zh-TW" sz="2800" b="1" dirty="0" smtClean="0">
              <a:solidFill>
                <a:srgbClr val="0000CC"/>
              </a:solidFill>
              <a:latin typeface="SimHei" pitchFamily="49" charset="-122"/>
              <a:ea typeface="SimHei" pitchFamily="49" charset="-122"/>
            </a:endParaRPr>
          </a:p>
          <a:p>
            <a:pPr lvl="1"/>
            <a:r>
              <a:rPr lang="zh-TW" altLang="en-US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定期辦理評量標準宣導說明會與教師評量知能研習會</a:t>
            </a:r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lvl="1"/>
            <a:r>
              <a:rPr lang="zh-TW" altLang="en-US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建置評量標準之專屬網頁</a:t>
            </a:r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lvl="1"/>
            <a:r>
              <a:rPr lang="zh-TW" altLang="en-US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未來將開發成績記錄系統</a:t>
            </a:r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lvl="1"/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◎</a:t>
            </a:r>
            <a:r>
              <a:rPr lang="zh-TW" altLang="en-US" sz="28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評量標準會修訂嗎？</a:t>
            </a:r>
            <a:endParaRPr lang="en-US" altLang="zh-TW" sz="2800" b="1" dirty="0" smtClean="0">
              <a:solidFill>
                <a:srgbClr val="0000CC"/>
              </a:solidFill>
              <a:latin typeface="SimHei" pitchFamily="49" charset="-122"/>
              <a:ea typeface="SimHei" pitchFamily="49" charset="-122"/>
            </a:endParaRPr>
          </a:p>
          <a:p>
            <a:pPr marL="457200" lvl="1" indent="0">
              <a:buNone/>
            </a:pPr>
            <a:r>
              <a:rPr lang="zh-TW" altLang="en-US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正式公告後仍將持續增進標準之完整性。除了利用預試施測觀察學生表現作為修訂參考外，若課綱有所更新時，此套評量標準將一併修訂相關內容。</a:t>
            </a:r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endParaRPr lang="zh-TW" altLang="en-US" sz="24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D3C8C1-1B47-4A60-A8B2-4F9048B9306E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5220072" y="260649"/>
            <a:ext cx="3923928" cy="792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評量標準</a:t>
            </a:r>
            <a:r>
              <a:rPr lang="en-US" altLang="zh-TW" sz="4000" dirty="0" smtClean="0">
                <a:solidFill>
                  <a:srgbClr val="FF000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Q&amp;A</a:t>
            </a:r>
            <a:endParaRPr lang="zh-TW" altLang="en-US" sz="4000" dirty="0">
              <a:solidFill>
                <a:srgbClr val="0000FF"/>
              </a:solidFill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96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79512" y="1088152"/>
            <a:ext cx="86409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◎同一個表現標準會不會有城鄉差距？</a:t>
            </a:r>
            <a:endParaRPr lang="en-US" altLang="zh-TW" sz="2800" b="1" dirty="0" smtClean="0">
              <a:solidFill>
                <a:srgbClr val="0000CC"/>
              </a:solidFill>
              <a:latin typeface="SimHei" pitchFamily="49" charset="-122"/>
              <a:ea typeface="SimHei" pitchFamily="49" charset="-122"/>
            </a:endParaRPr>
          </a:p>
          <a:p>
            <a:pPr lvl="0"/>
            <a:r>
              <a:rPr lang="zh-TW" altLang="zh-TW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同一個</a:t>
            </a:r>
            <a:r>
              <a:rPr lang="zh-TW" altLang="en-US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表現</a:t>
            </a:r>
            <a:r>
              <a:rPr lang="zh-TW" altLang="zh-TW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標準，依照學生的起點行為不同，可以在</a:t>
            </a:r>
            <a:r>
              <a:rPr lang="zh-TW" altLang="en-US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評量</a:t>
            </a:r>
            <a:r>
              <a:rPr lang="zh-TW" altLang="zh-TW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標準時做不同的設定，所以各縣市、各學校都可以因地制宜、因材施教。</a:t>
            </a:r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lvl="0"/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r>
              <a:rPr lang="zh-TW" altLang="en-US" sz="28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◎實施成就評量後，原本使用教學流程和教材會不會都需要修改呢？</a:t>
            </a:r>
            <a:endParaRPr lang="en-US" altLang="zh-TW" sz="2800" b="1" dirty="0" smtClean="0">
              <a:solidFill>
                <a:srgbClr val="0000CC"/>
              </a:solidFill>
              <a:latin typeface="SimHei" pitchFamily="49" charset="-122"/>
              <a:ea typeface="SimHei" pitchFamily="49" charset="-122"/>
            </a:endParaRPr>
          </a:p>
          <a:p>
            <a:r>
              <a:rPr lang="zh-TW" altLang="en-US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依據能力本位進行成就評量，教學活動設計和教材需要更緊扣能力指標和教學目標，才能讓教學和評量環環相扣。</a:t>
            </a:r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pPr lvl="0"/>
            <a:r>
              <a:rPr lang="zh-TW" altLang="en-US" sz="28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◎能力本位成就評量，會不會製造更多的工作量呢？</a:t>
            </a:r>
            <a:endParaRPr lang="en-US" altLang="zh-TW" sz="2800" b="1" dirty="0" smtClean="0">
              <a:solidFill>
                <a:srgbClr val="0000CC"/>
              </a:solidFill>
              <a:latin typeface="SimHei" pitchFamily="49" charset="-122"/>
              <a:ea typeface="SimHei" pitchFamily="49" charset="-122"/>
            </a:endParaRPr>
          </a:p>
          <a:p>
            <a:pPr lvl="0"/>
            <a:r>
              <a:rPr lang="zh-TW" altLang="en-US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備課是透過事前準備，降低課中和課後的工作分量，成就評量也是從備課前端作業開始，有系統的讓學生學習更聚焦，待教師對評量工作熟稔之後，反而能減少工作份量喔</a:t>
            </a:r>
            <a:r>
              <a:rPr lang="en-US" altLang="zh-TW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!</a:t>
            </a:r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5220072" y="260649"/>
            <a:ext cx="3923928" cy="792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評量標準</a:t>
            </a:r>
            <a:r>
              <a:rPr lang="en-US" altLang="zh-TW" sz="4000" dirty="0" smtClean="0">
                <a:solidFill>
                  <a:srgbClr val="FF000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Q&amp;A</a:t>
            </a:r>
            <a:endParaRPr lang="zh-TW" altLang="en-US" sz="4000" dirty="0">
              <a:solidFill>
                <a:srgbClr val="0000FF"/>
              </a:solidFill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8" y="1268760"/>
            <a:ext cx="84969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◎成就評量能兼顧「認知」、「技能」和「情意」的評量嗎？</a:t>
            </a:r>
            <a:endParaRPr lang="en-US" altLang="zh-TW" sz="2800" b="1" dirty="0" smtClean="0">
              <a:solidFill>
                <a:srgbClr val="0000CC"/>
              </a:solidFill>
              <a:latin typeface="SimHei" pitchFamily="49" charset="-122"/>
              <a:ea typeface="SimHei" pitchFamily="49" charset="-122"/>
            </a:endParaRPr>
          </a:p>
          <a:p>
            <a:r>
              <a:rPr lang="zh-TW" altLang="en-US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成就評量是將既有的「認知」、「技能」和「情意」轉化為「能力」本位的評量，以能力指標為基礎，設定教學目標後，進行評量。</a:t>
            </a:r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endParaRPr lang="zh-TW" altLang="en-US" sz="28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r>
              <a:rPr lang="zh-TW" altLang="en-US" sz="2800" b="1" dirty="0" smtClean="0">
                <a:solidFill>
                  <a:srgbClr val="0000CC"/>
                </a:solidFill>
                <a:latin typeface="SimHei" pitchFamily="49" charset="-122"/>
                <a:ea typeface="SimHei" pitchFamily="49" charset="-122"/>
              </a:rPr>
              <a:t>◎實施成就評量後，如何進行補救教學？</a:t>
            </a:r>
            <a:endParaRPr lang="en-US" altLang="zh-TW" sz="2800" b="1" dirty="0" smtClean="0">
              <a:solidFill>
                <a:srgbClr val="0000CC"/>
              </a:solidFill>
              <a:latin typeface="SimHei" pitchFamily="49" charset="-122"/>
              <a:ea typeface="SimHei" pitchFamily="49" charset="-122"/>
            </a:endParaRPr>
          </a:p>
          <a:p>
            <a:pPr lvl="0"/>
            <a:r>
              <a:rPr lang="zh-TW" altLang="en-US" sz="2400" b="1" dirty="0" smtClean="0">
                <a:solidFill>
                  <a:srgbClr val="008000"/>
                </a:solidFill>
                <a:latin typeface="SimHei" pitchFamily="49" charset="-122"/>
                <a:ea typeface="SimHei" pitchFamily="49" charset="-122"/>
              </a:rPr>
              <a:t>透過教學與評量的結合，可以提升教學的有效程度，運用成就評量的結果，教師可針對學習成就未符合能力指標的學生進行補救教學。</a:t>
            </a:r>
            <a:endParaRPr lang="en-US" altLang="zh-TW" sz="2400" b="1" dirty="0" smtClean="0">
              <a:solidFill>
                <a:srgbClr val="008000"/>
              </a:solidFill>
              <a:latin typeface="SimHei" pitchFamily="49" charset="-122"/>
              <a:ea typeface="SimHei" pitchFamily="49" charset="-122"/>
            </a:endParaRPr>
          </a:p>
          <a:p>
            <a:endParaRPr lang="en-US" altLang="zh-TW" sz="2800" b="1" dirty="0" smtClean="0">
              <a:solidFill>
                <a:srgbClr val="0000CC"/>
              </a:solidFill>
            </a:endParaRPr>
          </a:p>
          <a:p>
            <a:pPr lvl="0"/>
            <a:endParaRPr lang="zh-TW" altLang="zh-TW" sz="2800" b="1" dirty="0">
              <a:solidFill>
                <a:srgbClr val="0000CC"/>
              </a:solidFill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5220072" y="260649"/>
            <a:ext cx="3923928" cy="792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000" dirty="0" smtClean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評量標準</a:t>
            </a:r>
            <a:r>
              <a:rPr lang="en-US" altLang="zh-TW" sz="4000" dirty="0" smtClean="0">
                <a:solidFill>
                  <a:srgbClr val="FF000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Q&amp;A</a:t>
            </a:r>
            <a:endParaRPr lang="zh-TW" altLang="en-US" sz="4000" dirty="0">
              <a:solidFill>
                <a:srgbClr val="0000FF"/>
              </a:solidFill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示例內容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  <a:solidFill>
            <a:srgbClr val="FFFFCC"/>
          </a:solidFill>
        </p:spPr>
        <p:txBody>
          <a:bodyPr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引用之能力指標及表現標準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教案說明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評量工具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學生表現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等級評定說明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心路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歷程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評量試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做省思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Q &amp; A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55866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229600" cy="15001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6600" dirty="0" smtClean="0">
                <a:solidFill>
                  <a:srgbClr val="660066"/>
                </a:solidFill>
                <a:latin typeface="華康海報體W9(P)" pitchFamily="82" charset="-120"/>
                <a:ea typeface="華康海報體W9(P)" pitchFamily="82" charset="-120"/>
              </a:rPr>
              <a:t/>
            </a:r>
            <a:br>
              <a:rPr lang="zh-TW" altLang="en-US" sz="6600" dirty="0" smtClean="0">
                <a:solidFill>
                  <a:srgbClr val="660066"/>
                </a:solidFill>
                <a:latin typeface="華康海報體W9(P)" pitchFamily="82" charset="-120"/>
                <a:ea typeface="華康海報體W9(P)" pitchFamily="82" charset="-120"/>
              </a:rPr>
            </a:br>
            <a:r>
              <a:rPr lang="zh-TW" altLang="en-US" sz="6000" b="1" dirty="0" smtClean="0">
                <a:solidFill>
                  <a:srgbClr val="002060"/>
                </a:solidFill>
                <a:latin typeface="華康海報體W9(P)" pitchFamily="82" charset="-120"/>
                <a:ea typeface="華康海報體W9(P)" pitchFamily="82" charset="-120"/>
              </a:rPr>
              <a:t>第二主題軸示例</a:t>
            </a:r>
            <a:r>
              <a:rPr lang="en-US" altLang="zh-TW" sz="6600" b="1" dirty="0" smtClean="0">
                <a:solidFill>
                  <a:srgbClr val="002060"/>
                </a:solidFill>
                <a:latin typeface="華康海報體W9(P)" pitchFamily="82" charset="-120"/>
                <a:ea typeface="華康海報體W9(P)" pitchFamily="82" charset="-120"/>
              </a:rPr>
              <a:t/>
            </a:r>
            <a:br>
              <a:rPr lang="en-US" altLang="zh-TW" sz="6600" b="1" dirty="0" smtClean="0">
                <a:solidFill>
                  <a:srgbClr val="002060"/>
                </a:solidFill>
                <a:latin typeface="華康海報體W9(P)" pitchFamily="82" charset="-120"/>
                <a:ea typeface="華康海報體W9(P)" pitchFamily="82" charset="-120"/>
              </a:rPr>
            </a:br>
            <a:r>
              <a:rPr lang="en-US" altLang="zh-TW" sz="6600" dirty="0" smtClean="0">
                <a:solidFill>
                  <a:srgbClr val="660066"/>
                </a:solidFill>
                <a:latin typeface="華康海報體W9(P)" pitchFamily="82" charset="-120"/>
                <a:ea typeface="華康海報體W9(P)" pitchFamily="82" charset="-120"/>
              </a:rPr>
              <a:t/>
            </a:r>
            <a:br>
              <a:rPr lang="en-US" altLang="zh-TW" sz="6600" dirty="0" smtClean="0">
                <a:solidFill>
                  <a:srgbClr val="660066"/>
                </a:solidFill>
                <a:latin typeface="華康海報體W9(P)" pitchFamily="82" charset="-120"/>
                <a:ea typeface="華康海報體W9(P)" pitchFamily="82" charset="-120"/>
              </a:rPr>
            </a:br>
            <a:r>
              <a:rPr lang="en-US" altLang="zh-TW" sz="6600" dirty="0" smtClean="0">
                <a:solidFill>
                  <a:srgbClr val="660066"/>
                </a:solidFill>
                <a:latin typeface="華康海報體W9(P)" pitchFamily="82" charset="-120"/>
                <a:ea typeface="華康海報體W9(P)" pitchFamily="82" charset="-120"/>
              </a:rPr>
              <a:t/>
            </a:r>
            <a:br>
              <a:rPr lang="en-US" altLang="zh-TW" sz="6600" dirty="0" smtClean="0">
                <a:solidFill>
                  <a:srgbClr val="660066"/>
                </a:solidFill>
                <a:latin typeface="華康海報體W9(P)" pitchFamily="82" charset="-120"/>
                <a:ea typeface="華康海報體W9(P)" pitchFamily="82" charset="-120"/>
              </a:rPr>
            </a:br>
            <a:r>
              <a:rPr lang="zh-TW" altLang="en-US" sz="4000" b="1" dirty="0" smtClean="0">
                <a:solidFill>
                  <a:srgbClr val="D60093"/>
                </a:solidFill>
                <a:latin typeface="華康海報體W9(P)" pitchFamily="82" charset="-120"/>
                <a:ea typeface="華康海報體W9(P)" pitchFamily="82" charset="-120"/>
              </a:rPr>
              <a:t>主題名稱：家人協奏曲</a:t>
            </a:r>
            <a:r>
              <a:rPr lang="zh-TW" altLang="en-US" sz="4000" dirty="0" smtClean="0">
                <a:solidFill>
                  <a:srgbClr val="D60093"/>
                </a:solidFill>
                <a:latin typeface="華康海報體W9(P)" pitchFamily="82" charset="-120"/>
                <a:ea typeface="華康海報體W9(P)" pitchFamily="82" charset="-120"/>
              </a:rPr>
              <a:t/>
            </a:r>
            <a:br>
              <a:rPr lang="zh-TW" altLang="en-US" sz="4000" dirty="0" smtClean="0">
                <a:solidFill>
                  <a:srgbClr val="D60093"/>
                </a:solidFill>
                <a:latin typeface="華康海報體W9(P)" pitchFamily="82" charset="-120"/>
                <a:ea typeface="華康海報體W9(P)" pitchFamily="82" charset="-120"/>
              </a:rPr>
            </a:br>
            <a:endParaRPr lang="zh-TW" altLang="en-US" sz="4000" dirty="0" smtClean="0">
              <a:solidFill>
                <a:srgbClr val="D60093"/>
              </a:solidFill>
              <a:latin typeface="華康海報體W9(P)" pitchFamily="82" charset="-120"/>
              <a:ea typeface="華康海報體W9(P)" pitchFamily="82" charset="-120"/>
            </a:endParaRPr>
          </a:p>
        </p:txBody>
      </p:sp>
      <p:grpSp>
        <p:nvGrpSpPr>
          <p:cNvPr id="4100" name="群組 29"/>
          <p:cNvGrpSpPr>
            <a:grpSpLocks/>
          </p:cNvGrpSpPr>
          <p:nvPr/>
        </p:nvGrpSpPr>
        <p:grpSpPr bwMode="auto">
          <a:xfrm>
            <a:off x="2562225" y="5157788"/>
            <a:ext cx="3168650" cy="792162"/>
            <a:chOff x="5220072" y="5838860"/>
            <a:chExt cx="3312368" cy="949398"/>
          </a:xfrm>
        </p:grpSpPr>
        <p:sp>
          <p:nvSpPr>
            <p:cNvPr id="5" name="圓形圖 4"/>
            <p:cNvSpPr/>
            <p:nvPr/>
          </p:nvSpPr>
          <p:spPr bwMode="auto">
            <a:xfrm rot="18916970">
              <a:off x="7073737" y="5838860"/>
              <a:ext cx="647206" cy="675423"/>
            </a:xfrm>
            <a:prstGeom prst="pie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kumimoji="0" lang="zh-TW" altLang="en-US" sz="3600">
                <a:solidFill>
                  <a:srgbClr val="000000"/>
                </a:solidFill>
              </a:endParaRPr>
            </a:p>
          </p:txBody>
        </p:sp>
        <p:grpSp>
          <p:nvGrpSpPr>
            <p:cNvPr id="4102" name="群組 28"/>
            <p:cNvGrpSpPr>
              <a:grpSpLocks/>
            </p:cNvGrpSpPr>
            <p:nvPr/>
          </p:nvGrpSpPr>
          <p:grpSpPr bwMode="auto">
            <a:xfrm>
              <a:off x="5220072" y="5854080"/>
              <a:ext cx="3312368" cy="934178"/>
              <a:chOff x="5220072" y="5854080"/>
              <a:chExt cx="3312368" cy="934178"/>
            </a:xfrm>
          </p:grpSpPr>
          <p:sp>
            <p:nvSpPr>
              <p:cNvPr id="7" name="圓形圖 6"/>
              <p:cNvSpPr/>
              <p:nvPr/>
            </p:nvSpPr>
            <p:spPr bwMode="auto">
              <a:xfrm rot="17178285">
                <a:off x="6210127" y="5839814"/>
                <a:ext cx="646885" cy="675418"/>
              </a:xfrm>
              <a:prstGeom prst="pi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kumimoji="0" lang="zh-TW" altLang="en-US" sz="360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圓形圖 7"/>
              <p:cNvSpPr/>
              <p:nvPr/>
            </p:nvSpPr>
            <p:spPr bwMode="auto">
              <a:xfrm rot="20740857">
                <a:off x="7868639" y="6082393"/>
                <a:ext cx="554274" cy="532728"/>
              </a:xfrm>
              <a:prstGeom prst="pie">
                <a:avLst/>
              </a:prstGeom>
              <a:solidFill>
                <a:schemeClr val="accent2"/>
              </a:solidFill>
              <a:ln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kumimoji="0" lang="zh-TW" altLang="en-US" sz="3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圓形圖 8"/>
              <p:cNvSpPr/>
              <p:nvPr/>
            </p:nvSpPr>
            <p:spPr bwMode="auto">
              <a:xfrm rot="17178285">
                <a:off x="5596242" y="6063746"/>
                <a:ext cx="488969" cy="537679"/>
              </a:xfrm>
              <a:prstGeom prst="pie">
                <a:avLst/>
              </a:prstGeom>
              <a:solidFill>
                <a:srgbClr val="FFD04B"/>
              </a:solidFill>
              <a:ln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kumimoji="0" lang="zh-TW" altLang="en-US" sz="3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6" name="手繪多邊形 17"/>
              <p:cNvSpPr>
                <a:spLocks/>
              </p:cNvSpPr>
              <p:nvPr/>
            </p:nvSpPr>
            <p:spPr bwMode="auto">
              <a:xfrm>
                <a:off x="5982346" y="6586780"/>
                <a:ext cx="170481" cy="139484"/>
              </a:xfrm>
              <a:custGeom>
                <a:avLst/>
                <a:gdLst>
                  <a:gd name="T0" fmla="*/ 0 w 170481"/>
                  <a:gd name="T1" fmla="*/ 0 h 139484"/>
                  <a:gd name="T2" fmla="*/ 92990 w 170481"/>
                  <a:gd name="T3" fmla="*/ 61993 h 139484"/>
                  <a:gd name="T4" fmla="*/ 123986 w 170481"/>
                  <a:gd name="T5" fmla="*/ 108488 h 139484"/>
                  <a:gd name="T6" fmla="*/ 170481 w 170481"/>
                  <a:gd name="T7" fmla="*/ 139484 h 1394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0481"/>
                  <a:gd name="T13" fmla="*/ 0 h 139484"/>
                  <a:gd name="T14" fmla="*/ 170481 w 170481"/>
                  <a:gd name="T15" fmla="*/ 139484 h 1394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0481" h="139484">
                    <a:moveTo>
                      <a:pt x="0" y="0"/>
                    </a:moveTo>
                    <a:cubicBezTo>
                      <a:pt x="30997" y="20664"/>
                      <a:pt x="72326" y="30996"/>
                      <a:pt x="92990" y="61993"/>
                    </a:cubicBezTo>
                    <a:cubicBezTo>
                      <a:pt x="103322" y="77491"/>
                      <a:pt x="110815" y="95317"/>
                      <a:pt x="123986" y="108488"/>
                    </a:cubicBezTo>
                    <a:cubicBezTo>
                      <a:pt x="137157" y="121659"/>
                      <a:pt x="170481" y="139484"/>
                      <a:pt x="170481" y="139484"/>
                    </a:cubicBezTo>
                  </a:path>
                </a:pathLst>
              </a:cu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07" name="手繪多邊形 18"/>
              <p:cNvSpPr>
                <a:spLocks/>
              </p:cNvSpPr>
              <p:nvPr/>
            </p:nvSpPr>
            <p:spPr bwMode="auto">
              <a:xfrm>
                <a:off x="6679769" y="6478292"/>
                <a:ext cx="111037" cy="232474"/>
              </a:xfrm>
              <a:custGeom>
                <a:avLst/>
                <a:gdLst>
                  <a:gd name="T0" fmla="*/ 0 w 111037"/>
                  <a:gd name="T1" fmla="*/ 0 h 232474"/>
                  <a:gd name="T2" fmla="*/ 61994 w 111037"/>
                  <a:gd name="T3" fmla="*/ 92989 h 232474"/>
                  <a:gd name="T4" fmla="*/ 108489 w 111037"/>
                  <a:gd name="T5" fmla="*/ 185979 h 232474"/>
                  <a:gd name="T6" fmla="*/ 108489 w 111037"/>
                  <a:gd name="T7" fmla="*/ 232474 h 2324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037"/>
                  <a:gd name="T13" fmla="*/ 0 h 232474"/>
                  <a:gd name="T14" fmla="*/ 111037 w 111037"/>
                  <a:gd name="T15" fmla="*/ 232474 h 2324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037" h="232474">
                    <a:moveTo>
                      <a:pt x="0" y="0"/>
                    </a:moveTo>
                    <a:lnTo>
                      <a:pt x="61994" y="92989"/>
                    </a:lnTo>
                    <a:cubicBezTo>
                      <a:pt x="85793" y="128687"/>
                      <a:pt x="101360" y="143205"/>
                      <a:pt x="108489" y="185979"/>
                    </a:cubicBezTo>
                    <a:cubicBezTo>
                      <a:pt x="111037" y="201266"/>
                      <a:pt x="108489" y="216976"/>
                      <a:pt x="108489" y="232474"/>
                    </a:cubicBezTo>
                  </a:path>
                </a:pathLst>
              </a:cu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08" name="手繪多邊形 19"/>
              <p:cNvSpPr>
                <a:spLocks/>
              </p:cNvSpPr>
              <p:nvPr/>
            </p:nvSpPr>
            <p:spPr bwMode="auto">
              <a:xfrm>
                <a:off x="7315200" y="6540285"/>
                <a:ext cx="92990" cy="185979"/>
              </a:xfrm>
              <a:custGeom>
                <a:avLst/>
                <a:gdLst>
                  <a:gd name="T0" fmla="*/ 92990 w 92990"/>
                  <a:gd name="T1" fmla="*/ 0 h 185979"/>
                  <a:gd name="T2" fmla="*/ 30997 w 92990"/>
                  <a:gd name="T3" fmla="*/ 92990 h 185979"/>
                  <a:gd name="T4" fmla="*/ 0 w 92990"/>
                  <a:gd name="T5" fmla="*/ 185979 h 185979"/>
                  <a:gd name="T6" fmla="*/ 0 60000 65536"/>
                  <a:gd name="T7" fmla="*/ 0 60000 65536"/>
                  <a:gd name="T8" fmla="*/ 0 60000 65536"/>
                  <a:gd name="T9" fmla="*/ 0 w 92990"/>
                  <a:gd name="T10" fmla="*/ 0 h 185979"/>
                  <a:gd name="T11" fmla="*/ 92990 w 92990"/>
                  <a:gd name="T12" fmla="*/ 185979 h 1859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2990" h="185979">
                    <a:moveTo>
                      <a:pt x="92990" y="0"/>
                    </a:moveTo>
                    <a:lnTo>
                      <a:pt x="30997" y="92990"/>
                    </a:lnTo>
                    <a:cubicBezTo>
                      <a:pt x="12873" y="120176"/>
                      <a:pt x="0" y="185979"/>
                      <a:pt x="0" y="185979"/>
                    </a:cubicBezTo>
                  </a:path>
                </a:pathLst>
              </a:cu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09" name="手繪多邊形 21"/>
              <p:cNvSpPr>
                <a:spLocks/>
              </p:cNvSpPr>
              <p:nvPr/>
            </p:nvSpPr>
            <p:spPr bwMode="auto">
              <a:xfrm>
                <a:off x="7966129" y="6617776"/>
                <a:ext cx="61993" cy="170482"/>
              </a:xfrm>
              <a:custGeom>
                <a:avLst/>
                <a:gdLst>
                  <a:gd name="T0" fmla="*/ 61993 w 61993"/>
                  <a:gd name="T1" fmla="*/ 0 h 170482"/>
                  <a:gd name="T2" fmla="*/ 15498 w 61993"/>
                  <a:gd name="T3" fmla="*/ 139485 h 170482"/>
                  <a:gd name="T4" fmla="*/ 0 w 61993"/>
                  <a:gd name="T5" fmla="*/ 170482 h 170482"/>
                  <a:gd name="T6" fmla="*/ 0 60000 65536"/>
                  <a:gd name="T7" fmla="*/ 0 60000 65536"/>
                  <a:gd name="T8" fmla="*/ 0 60000 65536"/>
                  <a:gd name="T9" fmla="*/ 0 w 61993"/>
                  <a:gd name="T10" fmla="*/ 0 h 170482"/>
                  <a:gd name="T11" fmla="*/ 61993 w 61993"/>
                  <a:gd name="T12" fmla="*/ 170482 h 1704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993" h="170482">
                    <a:moveTo>
                      <a:pt x="61993" y="0"/>
                    </a:moveTo>
                    <a:lnTo>
                      <a:pt x="15498" y="139485"/>
                    </a:lnTo>
                    <a:cubicBezTo>
                      <a:pt x="11845" y="150444"/>
                      <a:pt x="5166" y="160150"/>
                      <a:pt x="0" y="170482"/>
                    </a:cubicBezTo>
                  </a:path>
                </a:pathLst>
              </a:cu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10" name="橢圓 22"/>
              <p:cNvSpPr>
                <a:spLocks noChangeArrowheads="1"/>
              </p:cNvSpPr>
              <p:nvPr/>
            </p:nvSpPr>
            <p:spPr bwMode="auto">
              <a:xfrm>
                <a:off x="5220072" y="6021288"/>
                <a:ext cx="144016" cy="144016"/>
              </a:xfrm>
              <a:prstGeom prst="ellipse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11" name="橢圓 23"/>
              <p:cNvSpPr>
                <a:spLocks noChangeArrowheads="1"/>
              </p:cNvSpPr>
              <p:nvPr/>
            </p:nvSpPr>
            <p:spPr bwMode="auto">
              <a:xfrm>
                <a:off x="5868144" y="6309320"/>
                <a:ext cx="144016" cy="1440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12" name="橢圓 24"/>
              <p:cNvSpPr>
                <a:spLocks noChangeArrowheads="1"/>
              </p:cNvSpPr>
              <p:nvPr/>
            </p:nvSpPr>
            <p:spPr bwMode="auto">
              <a:xfrm>
                <a:off x="6372200" y="5877272"/>
                <a:ext cx="144016" cy="144016"/>
              </a:xfrm>
              <a:prstGeom prst="ellipse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13" name="橢圓 25"/>
              <p:cNvSpPr>
                <a:spLocks noChangeArrowheads="1"/>
              </p:cNvSpPr>
              <p:nvPr/>
            </p:nvSpPr>
            <p:spPr bwMode="auto">
              <a:xfrm>
                <a:off x="7308304" y="5877272"/>
                <a:ext cx="144016" cy="14401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14" name="橢圓 26"/>
              <p:cNvSpPr>
                <a:spLocks noChangeArrowheads="1"/>
              </p:cNvSpPr>
              <p:nvPr/>
            </p:nvSpPr>
            <p:spPr bwMode="auto">
              <a:xfrm>
                <a:off x="7524328" y="6381328"/>
                <a:ext cx="144016" cy="1440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4115" name="橢圓 27"/>
              <p:cNvSpPr>
                <a:spLocks noChangeArrowheads="1"/>
              </p:cNvSpPr>
              <p:nvPr/>
            </p:nvSpPr>
            <p:spPr bwMode="auto">
              <a:xfrm>
                <a:off x="8388424" y="6021288"/>
                <a:ext cx="144016" cy="144016"/>
              </a:xfrm>
              <a:prstGeom prst="ellipse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45772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228600" y="531813"/>
          <a:ext cx="8762998" cy="6356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938"/>
                <a:gridCol w="930584"/>
                <a:gridCol w="1661911"/>
                <a:gridCol w="1661911"/>
                <a:gridCol w="1661911"/>
                <a:gridCol w="1661911"/>
                <a:gridCol w="486832"/>
              </a:tblGrid>
              <a:tr h="30482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rgbClr val="0033CC"/>
                          </a:solidFill>
                          <a:latin typeface="+mn-lt"/>
                          <a:ea typeface="+mn-ea"/>
                          <a:cs typeface="+mn-cs"/>
                        </a:rPr>
                        <a:t>內容標準 </a:t>
                      </a:r>
                      <a:endParaRPr lang="zh-TW" altLang="en-US" sz="1400" b="1" dirty="0">
                        <a:solidFill>
                          <a:srgbClr val="0033CC"/>
                        </a:solidFill>
                      </a:endParaRPr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rgbClr val="0033CC"/>
                          </a:solidFill>
                          <a:latin typeface="+mn-lt"/>
                          <a:ea typeface="+mn-ea"/>
                          <a:cs typeface="+mn-cs"/>
                        </a:rPr>
                        <a:t>表現標準 </a:t>
                      </a:r>
                      <a:endParaRPr lang="zh-TW" altLang="en-US" sz="1400" dirty="0">
                        <a:solidFill>
                          <a:srgbClr val="0033CC"/>
                        </a:solidFill>
                      </a:endParaRPr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048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主題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kern="12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次主題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A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B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C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D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E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chemeClr val="accent2"/>
                    </a:solidFill>
                  </a:tcPr>
                </a:tc>
              </a:tr>
              <a:tr h="1697115">
                <a:tc rowSpan="3">
                  <a:txBody>
                    <a:bodyPr/>
                    <a:lstStyle/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rgbClr val="002060"/>
                          </a:solidFill>
                          <a:latin typeface="+mj-ea"/>
                          <a:ea typeface="+mj-ea"/>
                          <a:cs typeface="+mn-cs"/>
                        </a:rPr>
                        <a:t>生活經營 </a:t>
                      </a:r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	</a:t>
                      </a: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	</a:t>
                      </a:r>
                    </a:p>
                    <a:p>
                      <a:endParaRPr lang="zh-TW" altLang="en-US" sz="1600" b="1" dirty="0"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endParaRPr lang="zh-TW" altLang="en-US" sz="16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生活管理 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執行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個人擬定的計畫，並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評估與調整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省思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個人人際交往的優缺點，並</a:t>
                      </a:r>
                      <a:r>
                        <a:rPr lang="zh-TW" altLang="en-US" sz="13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了解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未來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經營婚姻與家庭所需的能力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能依個人狀況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擬訂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合宜的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計畫並嘗試執行。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分析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個人人際交往的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優缺點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對未來家庭、婚姻的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影響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endParaRPr lang="zh-TW" altLang="en-US" sz="13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覺察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個人在生活中處理重要事務的方法，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並分析優缺點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覺察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人際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交往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與婚姻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家庭的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關聯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endParaRPr lang="zh-TW" altLang="en-US" sz="1300" b="1" baseline="0" dirty="0" smtClean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表達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自己在生活中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處理重要事務的情形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r>
                        <a:rPr lang="en-US" altLang="zh-TW" sz="12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〈2-4-1</a:t>
                      </a:r>
                      <a:r>
                        <a:rPr lang="zh-TW" altLang="en-US" sz="12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〉</a:t>
                      </a:r>
                      <a:endParaRPr lang="zh-TW" altLang="en-US" sz="1300" b="1" baseline="0" dirty="0" smtClean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表達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個人人際</a:t>
                      </a:r>
                      <a:r>
                        <a:rPr lang="zh-TW" altLang="en-US" sz="1300" b="1" baseline="0" dirty="0" smtClean="0">
                          <a:solidFill>
                            <a:srgbClr val="990099"/>
                          </a:solidFill>
                          <a:latin typeface="+mj-ea"/>
                          <a:ea typeface="+mj-ea"/>
                        </a:rPr>
                        <a:t>交往的情形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。 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〈2-4-2〉</a:t>
                      </a:r>
                      <a:endParaRPr lang="zh-TW" altLang="en-US" sz="1300" b="1" baseline="0" dirty="0" smtClean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 rowSpan="3">
                  <a:txBody>
                    <a:bodyPr/>
                    <a:lstStyle/>
                    <a:p>
                      <a:endParaRPr lang="zh-TW" altLang="en-US" sz="14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未達 </a:t>
                      </a: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D</a:t>
                      </a:r>
                    </a:p>
                    <a:p>
                      <a:r>
                        <a:rPr lang="zh-TW" altLang="en-US" sz="1400" b="1" kern="1200" baseline="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級 	</a:t>
                      </a:r>
                    </a:p>
                    <a:p>
                      <a:endParaRPr lang="zh-TW" altLang="en-US" sz="1400" b="1" dirty="0"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</a:tr>
              <a:tr h="310916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endParaRPr lang="zh-TW" altLang="en-US" sz="1800" b="1" kern="1200" baseline="0" dirty="0" smtClean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lang="zh-TW" altLang="en-US" sz="1600" b="1" kern="12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生活適應與創新 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能運用資源與資訊規劃合宜的休閒活動，並運用創意巧思增進生活樂趣。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能分享個人面對生活逆境時，解決問題的正向經驗與感受。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能省思自己與家人溝通的模式，並嘗試尋求增進家人關係的策略。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能擬定與執行增進經營家庭生活的行動，並分享感受。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能運用資源與資訊規劃合宜的休閒活動，並嘗試執行。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能分析各種面對生活逆境之態度，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及其可能的結果。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能分析各種家人溝通的模式，及其可能的結果。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能擬定增進經營家庭生活之各種行動策略。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能蒐集有關休閒的資源與資訊，並練習規劃適合的休閒活動。 </a:t>
                      </a: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能覺察遭遇生活逆境時各種面對的態度。 </a:t>
                      </a: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能覺察自己與家人溝通的方式及感受。 </a:t>
                      </a:r>
                    </a:p>
                    <a:p>
                      <a:endParaRPr lang="en-US" altLang="zh-TW" sz="13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能覺察經營家庭生活所需的各種能力。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能分享自己的休閒經驗。 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228600" indent="-228600">
                        <a:buNone/>
                      </a:pPr>
                      <a:r>
                        <a:rPr lang="en-US" altLang="zh-TW" sz="14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〈2-4-3〉</a:t>
                      </a:r>
                      <a:endParaRPr lang="en-US" altLang="zh-TW" sz="1300" b="1" baseline="0" dirty="0" smtClean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zh-TW" altLang="en-US" sz="1300" b="1" baseline="0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能表達個人遇到的生活逆境。 </a:t>
                      </a:r>
                      <a:endParaRPr lang="en-US" altLang="zh-TW" sz="1300" b="1" baseline="0" dirty="0" smtClean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〈2-4-4</a:t>
                      </a:r>
                      <a:r>
                        <a:rPr lang="zh-TW" altLang="en-US" sz="14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〉</a:t>
                      </a:r>
                      <a:endParaRPr lang="en-US" altLang="zh-TW" sz="1300" b="1" baseline="0" dirty="0" smtClean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能表達自己與家人溝通的情形。</a:t>
                      </a:r>
                      <a:endParaRPr lang="en-US" altLang="zh-TW" sz="13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zh-TW" altLang="en-US" sz="13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endParaRPr lang="en-US" altLang="zh-TW" sz="1300" b="1" baseline="0" dirty="0" smtClean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zh-TW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能表達個人家中的家庭生活經營方法。 </a:t>
                      </a:r>
                      <a:r>
                        <a:rPr lang="en-US" altLang="zh-TW" sz="14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〈2-4-5〉</a:t>
                      </a:r>
                      <a:endParaRPr lang="zh-TW" altLang="en-US" sz="1300" b="1" baseline="0" dirty="0" smtClean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404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資源運用與開發 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能整合分析所蒐集之資源，據以作出合宜之判斷與決定並分享之。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能將蒐集的資源加以分析與整合。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能覺察所蒐集資源的適切性。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1300" b="1" baseline="0" dirty="0" smtClean="0">
                          <a:solidFill>
                            <a:srgbClr val="006600"/>
                          </a:solidFill>
                          <a:latin typeface="+mj-ea"/>
                          <a:ea typeface="+mj-ea"/>
                        </a:rPr>
                        <a:t>能認識蒐集資源的方法。 </a:t>
                      </a:r>
                      <a:endParaRPr lang="en-US" altLang="zh-TW" sz="1300" b="1" baseline="0" dirty="0" smtClean="0">
                        <a:solidFill>
                          <a:srgbClr val="006600"/>
                        </a:solidFill>
                        <a:latin typeface="+mj-ea"/>
                        <a:ea typeface="+mj-ea"/>
                      </a:endParaRPr>
                    </a:p>
                    <a:p>
                      <a:r>
                        <a:rPr lang="en-US" altLang="zh-TW" sz="14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〈2-4-6</a:t>
                      </a:r>
                      <a:r>
                        <a:rPr lang="zh-TW" altLang="en-US" sz="14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 、</a:t>
                      </a:r>
                      <a:r>
                        <a:rPr lang="en-US" altLang="zh-TW" sz="1400" b="1" kern="1200" baseline="0" dirty="0" smtClean="0">
                          <a:solidFill>
                            <a:srgbClr val="0000FF"/>
                          </a:solidFill>
                          <a:latin typeface="+mj-ea"/>
                          <a:ea typeface="+mn-ea"/>
                          <a:cs typeface="+mn-cs"/>
                        </a:rPr>
                        <a:t>2-4-7〉</a:t>
                      </a:r>
                      <a:endParaRPr lang="zh-TW" altLang="en-US" sz="1300" b="1" baseline="0" dirty="0" smtClean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63" name="標題 1"/>
          <p:cNvSpPr>
            <a:spLocks noGrp="1"/>
          </p:cNvSpPr>
          <p:nvPr>
            <p:ph type="title"/>
          </p:nvPr>
        </p:nvSpPr>
        <p:spPr>
          <a:xfrm>
            <a:off x="2286000" y="0"/>
            <a:ext cx="4572000" cy="639763"/>
          </a:xfrm>
        </p:spPr>
        <p:txBody>
          <a:bodyPr/>
          <a:lstStyle/>
          <a:p>
            <a:r>
              <a:rPr lang="zh-TW" altLang="en-US" sz="2000" b="1" smtClean="0">
                <a:solidFill>
                  <a:srgbClr val="990033"/>
                </a:solidFill>
              </a:rPr>
              <a:t>表現標準</a:t>
            </a:r>
            <a:r>
              <a:rPr lang="en-US" altLang="zh-TW" sz="2000" b="1" smtClean="0">
                <a:solidFill>
                  <a:srgbClr val="990033"/>
                </a:solidFill>
              </a:rPr>
              <a:t>-</a:t>
            </a:r>
            <a:r>
              <a:rPr lang="zh-TW" altLang="en-US" sz="2000" b="1" smtClean="0">
                <a:solidFill>
                  <a:srgbClr val="006600"/>
                </a:solidFill>
              </a:rPr>
              <a:t>第二主題軸 </a:t>
            </a:r>
          </a:p>
        </p:txBody>
      </p:sp>
      <p:sp>
        <p:nvSpPr>
          <p:cNvPr id="3" name="橢圓 2"/>
          <p:cNvSpPr/>
          <p:nvPr/>
        </p:nvSpPr>
        <p:spPr>
          <a:xfrm>
            <a:off x="1331913" y="4076700"/>
            <a:ext cx="7488237" cy="1439863"/>
          </a:xfrm>
          <a:prstGeom prst="ellipse">
            <a:avLst/>
          </a:prstGeom>
          <a:noFill/>
          <a:ln w="76200">
            <a:solidFill>
              <a:srgbClr val="00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TW" altLang="en-US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31913" y="2414588"/>
            <a:ext cx="7777162" cy="838200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22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Microsoft Sans Serif"/>
              </a:rPr>
              <a:t>能力指標：</a:t>
            </a:r>
            <a:endParaRPr lang="en-US" altLang="zh-TW" sz="22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  <a:cs typeface="Microsoft Sans Serif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altLang="zh-TW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Microsoft Sans Serif"/>
              </a:rPr>
              <a:t>2-4-5  </a:t>
            </a:r>
            <a:r>
              <a:rPr lang="zh-TW" alt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Microsoft Sans Serif"/>
              </a:rPr>
              <a:t>覺察自己與家人溝通的方式</a:t>
            </a:r>
            <a:r>
              <a:rPr lang="zh-TW" altLang="en-US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Microsoft Sans Serif"/>
              </a:rPr>
              <a:t>，增進經營家庭生活能力。</a:t>
            </a:r>
          </a:p>
        </p:txBody>
      </p:sp>
    </p:spTree>
    <p:extLst>
      <p:ext uri="{BB962C8B-B14F-4D97-AF65-F5344CB8AC3E}">
        <p14:creationId xmlns:p14="http://schemas.microsoft.com/office/powerpoint/2010/main" val="107569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52400"/>
            <a:ext cx="9144000" cy="6408712"/>
          </a:xfrm>
          <a:prstGeom prst="rect">
            <a:avLst/>
          </a:prstGeom>
          <a:solidFill>
            <a:srgbClr val="CCEC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CCECFF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46" name="Rectangle 5"/>
          <p:cNvSpPr>
            <a:spLocks noGrp="1"/>
          </p:cNvSpPr>
          <p:nvPr>
            <p:ph type="title"/>
          </p:nvPr>
        </p:nvSpPr>
        <p:spPr>
          <a:xfrm>
            <a:off x="250825" y="115888"/>
            <a:ext cx="7989888" cy="1008062"/>
          </a:xfrm>
          <a:noFill/>
        </p:spPr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660066"/>
                </a:solidFill>
                <a:latin typeface="文鼎粗隸" pitchFamily="49" charset="-120"/>
                <a:ea typeface="文鼎粗隸" pitchFamily="49" charset="-120"/>
                <a:cs typeface="Microsoft Sans Serif" pitchFamily="34" charset="0"/>
              </a:rPr>
              <a:t>教案說明</a:t>
            </a:r>
            <a:r>
              <a:rPr lang="en-US" altLang="zh-TW" b="1" smtClean="0">
                <a:solidFill>
                  <a:srgbClr val="660066"/>
                </a:solidFill>
                <a:latin typeface="文鼎粗隸" pitchFamily="49" charset="-120"/>
                <a:ea typeface="文鼎粗隸" pitchFamily="49" charset="-120"/>
                <a:cs typeface="Microsoft Sans Serif" pitchFamily="34" charset="0"/>
              </a:rPr>
              <a:t>-</a:t>
            </a:r>
            <a:r>
              <a:rPr lang="zh-TW" altLang="en-US" sz="2800" b="1" smtClean="0">
                <a:solidFill>
                  <a:srgbClr val="008000"/>
                </a:solidFill>
                <a:latin typeface="文鼎粗隸" pitchFamily="49" charset="-120"/>
                <a:ea typeface="文鼎粗隸" pitchFamily="49" charset="-120"/>
                <a:cs typeface="Microsoft Sans Serif" pitchFamily="34" charset="0"/>
              </a:rPr>
              <a:t>教學目標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79388" y="927100"/>
          <a:ext cx="8856663" cy="5140325"/>
        </p:xfrm>
        <a:graphic>
          <a:graphicData uri="http://schemas.openxmlformats.org/drawingml/2006/table">
            <a:tbl>
              <a:tblPr/>
              <a:tblGrid>
                <a:gridCol w="936070"/>
                <a:gridCol w="2679999"/>
                <a:gridCol w="1352303"/>
                <a:gridCol w="138306"/>
                <a:gridCol w="3749985"/>
              </a:tblGrid>
              <a:tr h="731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</a:rPr>
                        <a:t>單元名稱</a:t>
                      </a:r>
                      <a:endParaRPr kumimoji="0" 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90675" algn="l"/>
                        </a:tabLst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</a:rPr>
                        <a:t>家人協奏曲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90675" algn="l"/>
                        </a:tabLst>
                      </a:pP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</a:rPr>
                        <a:t>〈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</a:rPr>
                        <a:t>改編康軒版七下第三主題第二單元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</a:rPr>
                        <a:t>〉</a:t>
                      </a: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731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</a:rPr>
                        <a:t>適用年級</a:t>
                      </a:r>
                      <a:endParaRPr kumimoji="0" lang="zh-TW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-10795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304800" algn="l"/>
                        </a:tabLst>
                      </a:pP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  <a:p>
                      <a:pPr marL="34925" marR="0" lvl="0" indent="-10795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304800" algn="l"/>
                        </a:tabLst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七年級</a:t>
                      </a:r>
                      <a:endParaRPr kumimoji="0" 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42875" marR="0" lvl="0" indent="-10795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304800" algn="l"/>
                        </a:tabLst>
                      </a:pP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  <a:p>
                      <a:pPr marL="142875" marR="0" lvl="0" indent="-10795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304800" algn="l"/>
                        </a:tabLst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教學節數</a:t>
                      </a:r>
                      <a:endParaRPr kumimoji="0" 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2875" marR="0" lvl="0" indent="-10795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304800" algn="l"/>
                        </a:tabLst>
                      </a:pP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  <a:p>
                      <a:pPr marL="142875" marR="0" lvl="0" indent="-10795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304800" algn="l"/>
                        </a:tabLst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5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節</a:t>
                      </a:r>
                      <a:endParaRPr kumimoji="0" 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</a:rPr>
                        <a:t>能力指標</a:t>
                      </a:r>
                      <a:endParaRPr kumimoji="0" 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925" marR="0" lvl="0" indent="-10795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304800" algn="l"/>
                        </a:tabLst>
                      </a:pP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  <a:p>
                      <a:pPr marL="34925" marR="0" lvl="0" indent="-10795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304800" algn="l"/>
                        </a:tabLst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2-4-5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覺察自己與家人溝通的方式，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增進經營家庭生活能力。</a:t>
                      </a: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926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</a:rPr>
                        <a:t>教學目標</a:t>
                      </a:r>
                      <a:endParaRPr kumimoji="0" 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1.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能從生活經驗中，體認用積極樂觀的態度面對逆境，並解決問題。</a:t>
                      </a:r>
                    </a:p>
                    <a:p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2.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能從日常生活中，檢視與家人溝通情況。</a:t>
                      </a:r>
                    </a:p>
                    <a:p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3.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能探討家人間的溝通模式，並反思其與家庭氣氛的關係。</a:t>
                      </a:r>
                    </a:p>
                    <a:p>
                      <a:endParaRPr kumimoji="0" 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TW" sz="2400" b="1" kern="1200" dirty="0" smtClean="0">
                          <a:solidFill>
                            <a:srgbClr val="000099"/>
                          </a:solidFill>
                          <a:latin typeface="+mn-ea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en-US" sz="2400" b="1" kern="1200" dirty="0" smtClean="0">
                          <a:solidFill>
                            <a:srgbClr val="000099"/>
                          </a:solidFill>
                          <a:latin typeface="+mn-ea"/>
                          <a:ea typeface="+mn-ea"/>
                          <a:cs typeface="+mn-cs"/>
                        </a:rPr>
                        <a:t>能從自己及他人的經驗中，</a:t>
                      </a:r>
                      <a:r>
                        <a:rPr lang="zh-TW" altLang="en-US" sz="24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體會</a:t>
                      </a:r>
                      <a:r>
                        <a:rPr lang="zh-TW" altLang="en-US" sz="2400" b="1" kern="1200" dirty="0" smtClean="0">
                          <a:solidFill>
                            <a:srgbClr val="000099"/>
                          </a:solidFill>
                          <a:latin typeface="+mn-ea"/>
                          <a:ea typeface="+mn-ea"/>
                          <a:cs typeface="+mn-cs"/>
                        </a:rPr>
                        <a:t>與家人溝通的良好方法。</a:t>
                      </a:r>
                    </a:p>
                    <a:p>
                      <a:r>
                        <a:rPr lang="en-US" altLang="zh-TW" sz="2400" b="1" kern="1200" dirty="0" smtClean="0">
                          <a:solidFill>
                            <a:srgbClr val="000099"/>
                          </a:solidFill>
                          <a:latin typeface="+mn-ea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2400" b="1" kern="1200" dirty="0" smtClean="0">
                          <a:solidFill>
                            <a:srgbClr val="000099"/>
                          </a:solidFill>
                          <a:latin typeface="+mn-ea"/>
                          <a:ea typeface="+mn-ea"/>
                          <a:cs typeface="+mn-cs"/>
                        </a:rPr>
                        <a:t>能從日常生活中，檢視與家人溝通情況，並</a:t>
                      </a:r>
                      <a:r>
                        <a:rPr lang="zh-TW" altLang="en-US" sz="24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反思</a:t>
                      </a:r>
                      <a:r>
                        <a:rPr lang="zh-TW" altLang="en-US" sz="2400" b="1" kern="1200" dirty="0" smtClean="0">
                          <a:solidFill>
                            <a:srgbClr val="000099"/>
                          </a:solidFill>
                          <a:latin typeface="+mn-ea"/>
                          <a:ea typeface="+mn-ea"/>
                          <a:cs typeface="+mn-cs"/>
                        </a:rPr>
                        <a:t>其與家庭氣氛的關係。</a:t>
                      </a:r>
                      <a:endParaRPr lang="en-US" altLang="zh-TW" sz="2400" b="1" kern="1200" dirty="0" smtClean="0">
                        <a:solidFill>
                          <a:srgbClr val="000099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2400" b="1" kern="1200" dirty="0" smtClean="0">
                          <a:solidFill>
                            <a:srgbClr val="000099"/>
                          </a:solidFill>
                          <a:latin typeface="+mn-ea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en-US" sz="2400" b="1" kern="1200" dirty="0" smtClean="0">
                          <a:solidFill>
                            <a:srgbClr val="000099"/>
                          </a:solidFill>
                          <a:latin typeface="+mn-ea"/>
                          <a:ea typeface="+mn-ea"/>
                          <a:cs typeface="+mn-cs"/>
                        </a:rPr>
                        <a:t>能</a:t>
                      </a:r>
                      <a:r>
                        <a:rPr lang="zh-TW" altLang="en-US" sz="24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嘗試</a:t>
                      </a:r>
                      <a:r>
                        <a:rPr lang="zh-TW" altLang="en-US" sz="2400" b="1" kern="1200" dirty="0" smtClean="0">
                          <a:solidFill>
                            <a:srgbClr val="000099"/>
                          </a:solidFill>
                          <a:latin typeface="+mn-ea"/>
                          <a:ea typeface="+mn-ea"/>
                          <a:cs typeface="+mn-cs"/>
                        </a:rPr>
                        <a:t>將學習到的良好溝通技巧</a:t>
                      </a:r>
                      <a:r>
                        <a:rPr lang="zh-TW" altLang="en-US" sz="2400" b="1" kern="1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運用</a:t>
                      </a:r>
                      <a:r>
                        <a:rPr lang="zh-TW" altLang="en-US" sz="2400" b="1" kern="1200" dirty="0" smtClean="0">
                          <a:solidFill>
                            <a:srgbClr val="000099"/>
                          </a:solidFill>
                          <a:latin typeface="+mn-ea"/>
                          <a:ea typeface="+mn-ea"/>
                          <a:cs typeface="+mn-cs"/>
                        </a:rPr>
                        <a:t>於家人相處。</a:t>
                      </a:r>
                      <a:r>
                        <a:rPr lang="en-US" altLang="zh-TW" sz="2400" b="1" kern="1200" dirty="0" smtClean="0">
                          <a:solidFill>
                            <a:srgbClr val="003300"/>
                          </a:solidFill>
                          <a:latin typeface="+mn-ea"/>
                          <a:ea typeface="+mn-ea"/>
                          <a:cs typeface="+mn-cs"/>
                        </a:rPr>
                        <a:t>	</a:t>
                      </a:r>
                      <a:endParaRPr lang="zh-TW" altLang="en-US" sz="2400" dirty="0">
                        <a:solidFill>
                          <a:srgbClr val="003300"/>
                        </a:solidFill>
                      </a:endParaRPr>
                    </a:p>
                  </a:txBody>
                  <a:tcPr marL="56632" marR="5663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71" name="爆炸 2 4"/>
          <p:cNvSpPr>
            <a:spLocks noChangeArrowheads="1"/>
          </p:cNvSpPr>
          <p:nvPr/>
        </p:nvSpPr>
        <p:spPr bwMode="auto">
          <a:xfrm>
            <a:off x="2051050" y="3141663"/>
            <a:ext cx="3384550" cy="1943100"/>
          </a:xfrm>
          <a:prstGeom prst="irregularSeal2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Blip>
                <a:blip r:embed="rId3"/>
              </a:buBlip>
            </a:pPr>
            <a:endParaRPr lang="zh-TW" altLang="en-US" sz="2800">
              <a:solidFill>
                <a:srgbClr val="4B350D"/>
              </a:solidFill>
              <a:latin typeface="標楷體" pitchFamily="65" charset="-120"/>
              <a:cs typeface="Microsoft Sans Serif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251520" y="1082568"/>
          <a:ext cx="8358246" cy="2044178"/>
        </p:xfrm>
        <a:graphic>
          <a:graphicData uri="http://schemas.openxmlformats.org/drawingml/2006/table">
            <a:tbl>
              <a:tblPr/>
              <a:tblGrid>
                <a:gridCol w="571505"/>
                <a:gridCol w="2063978"/>
                <a:gridCol w="1882488"/>
                <a:gridCol w="1959043"/>
                <a:gridCol w="1567816"/>
                <a:gridCol w="313416"/>
              </a:tblGrid>
              <a:tr h="242153">
                <a:tc rowSpan="2"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內容標準</a:t>
                      </a:r>
                      <a:endParaRPr lang="zh-TW" sz="1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表現標準</a:t>
                      </a:r>
                      <a:endParaRPr lang="zh-TW" sz="1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60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A</a:t>
                      </a:r>
                      <a:endParaRPr lang="zh-TW" sz="14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latin typeface="新細明體"/>
                          <a:ea typeface="新細明體"/>
                          <a:cs typeface="Times New Roman"/>
                        </a:rPr>
                        <a:t>B</a:t>
                      </a:r>
                      <a:endParaRPr lang="zh-TW" sz="14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latin typeface="新細明體"/>
                          <a:ea typeface="新細明體"/>
                          <a:cs typeface="Times New Roman"/>
                        </a:rPr>
                        <a:t>C</a:t>
                      </a:r>
                      <a:endParaRPr lang="zh-TW" sz="14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latin typeface="新細明體"/>
                          <a:ea typeface="新細明體"/>
                          <a:cs typeface="Times New Roman"/>
                        </a:rPr>
                        <a:t>D</a:t>
                      </a:r>
                      <a:endParaRPr lang="zh-TW" sz="14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E</a:t>
                      </a:r>
                      <a:endParaRPr lang="zh-TW" sz="14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530078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生活適應與創新</a:t>
                      </a:r>
                      <a:endParaRPr lang="zh-TW" sz="14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b="1" kern="100" dirty="0" smtClean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省思</a:t>
                      </a: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自己與</a:t>
                      </a:r>
                      <a:r>
                        <a:rPr lang="zh-TW" altLang="en-US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家</a:t>
                      </a: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人溝通的模式，並</a:t>
                      </a:r>
                      <a:r>
                        <a:rPr lang="zh-TW" sz="2000" b="1" kern="100" dirty="0" smtClean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嘗試尋求</a:t>
                      </a: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增進家人關係的策略。</a:t>
                      </a:r>
                      <a:endParaRPr lang="zh-TW" sz="2000" b="1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n-US" alt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分析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各種家人</a:t>
                      </a: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溝通的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模式，及其可能</a:t>
                      </a: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的結果。</a:t>
                      </a:r>
                      <a:endParaRPr lang="zh-TW" sz="2000" b="1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1" kern="100" dirty="0">
                          <a:solidFill>
                            <a:srgbClr val="008000"/>
                          </a:solidFill>
                          <a:latin typeface="新細明體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覺察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自己與家人</a:t>
                      </a: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溝通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的方式及感受。</a:t>
                      </a: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表達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自己與</a:t>
                      </a: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家人</a:t>
                      </a:r>
                      <a:r>
                        <a:rPr lang="zh-TW" sz="2000" b="1" kern="100" dirty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溝通的情形。</a:t>
                      </a: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zh-TW" sz="20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未</a:t>
                      </a:r>
                      <a:endParaRPr lang="en-US" altLang="zh-TW" sz="2000" b="1" kern="100" dirty="0" smtClean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達</a:t>
                      </a:r>
                      <a:endParaRPr lang="en-US" sz="2000" b="1" kern="100" dirty="0" smtClean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D</a:t>
                      </a:r>
                      <a:endParaRPr lang="en-US" altLang="zh-TW" sz="2000" b="1" kern="100" dirty="0" smtClean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20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級</a:t>
                      </a:r>
                      <a:endParaRPr lang="zh-TW" sz="2000" b="1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4707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CCECFF">
              <a:alpha val="9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500063"/>
            <a:ext cx="8064500" cy="935037"/>
          </a:xfrm>
        </p:spPr>
        <p:txBody>
          <a:bodyPr/>
          <a:lstStyle/>
          <a:p>
            <a:pPr eaLnBrk="1" hangingPunct="1"/>
            <a:r>
              <a:rPr lang="zh-TW" altLang="en-US" sz="4000" b="1" smtClean="0">
                <a:solidFill>
                  <a:srgbClr val="660066"/>
                </a:solidFill>
              </a:rPr>
              <a:t>教案說明</a:t>
            </a:r>
            <a:r>
              <a:rPr lang="en-US" altLang="zh-TW" sz="4000" b="1" smtClean="0">
                <a:solidFill>
                  <a:srgbClr val="660066"/>
                </a:solidFill>
              </a:rPr>
              <a:t>-</a:t>
            </a:r>
            <a:r>
              <a:rPr lang="zh-TW" altLang="en-US" sz="3200" b="1" smtClean="0">
                <a:solidFill>
                  <a:srgbClr val="008000"/>
                </a:solidFill>
              </a:rPr>
              <a:t>教學流程</a:t>
            </a:r>
          </a:p>
        </p:txBody>
      </p:sp>
      <p:pic>
        <p:nvPicPr>
          <p:cNvPr id="7171" name="Picture 8" descr="學生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450" y="6000750"/>
            <a:ext cx="1098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71500" y="1357313"/>
          <a:ext cx="8215313" cy="5072062"/>
        </p:xfrm>
        <a:graphic>
          <a:graphicData uri="http://schemas.openxmlformats.org/drawingml/2006/table">
            <a:tbl>
              <a:tblPr/>
              <a:tblGrid>
                <a:gridCol w="8215313"/>
              </a:tblGrid>
              <a:tr h="5072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【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活動一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】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幸福的滋味</a:t>
                      </a:r>
                      <a:endParaRPr kumimoji="0" 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pitchFamily="34" charset="0"/>
                        <a:buAutoNum type="arabicPeriod"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</a:rPr>
                        <a:t>講述「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  <a:hlinkClick r:id="rId4" action="ppaction://hlinkpres?slideindex=1&amp;slidetitle="/>
                        </a:rPr>
                        <a:t>天使掉進破鞋盒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Times New Roman" pitchFamily="18" charset="0"/>
                        </a:rPr>
                        <a:t>」故事。</a:t>
                      </a:r>
                      <a:endParaRPr kumimoji="0" 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pitchFamily="34" charset="0"/>
                        <a:buAutoNum type="arabicPeriod"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將故事內容與生活經驗連結，並反思自己家人相處的情況。</a:t>
                      </a:r>
                      <a:endParaRPr kumimoji="0" 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pitchFamily="34" charset="0"/>
                        <a:buAutoNum type="arabicPeriod"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探討家庭面對生活難題時，家人可以用哪些積極樂觀的態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   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度解決問題。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〈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學習記錄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-1〉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                    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【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第一節課結束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】</a:t>
                      </a:r>
                      <a:endParaRPr kumimoji="0" lang="zh-TW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【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活動二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】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家庭事件簿</a:t>
                      </a:r>
                      <a:endParaRPr kumimoji="0" 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pitchFamily="34" charset="0"/>
                        <a:buAutoNum type="arabicPeriod"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檢視與家人的相處狀況。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〈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學習評量單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-1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、學習記錄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-2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 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〉</a:t>
                      </a:r>
                      <a:endParaRPr kumimoji="0" 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pitchFamily="34" charset="0"/>
                        <a:buAutoNum type="arabicPeriod"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能說明自己與家人的相處的情況。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【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第二節課結束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】</a:t>
                      </a:r>
                      <a:endParaRPr kumimoji="0" lang="zh-TW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【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活動三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】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家庭互動故事</a:t>
                      </a:r>
                      <a:endParaRPr kumimoji="0" 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pitchFamily="34" charset="0"/>
                        <a:buAutoNum type="arabicPeriod"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探討家人間的互動模式。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〈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學習評量單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-2〉</a:t>
                      </a:r>
                      <a:endParaRPr kumimoji="0" 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pitchFamily="34" charset="0"/>
                        <a:buAutoNum type="arabicPeriod"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能反思溝通方式與家庭氣氛的關聯性。</a:t>
                      </a:r>
                      <a:endParaRPr kumimoji="0" 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Verdana" pitchFamily="34" charset="0"/>
                        <a:buAutoNum type="arabicPeriod"/>
                        <a:tabLst/>
                      </a:pP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能將所知道與人相處的技巧運用於生活中，增進家庭和諧。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                                                       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【</a:t>
                      </a:r>
                      <a:r>
                        <a:rPr kumimoji="0" 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第三、四、五節課結束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】</a:t>
                      </a:r>
                      <a:endParaRPr kumimoji="0" lang="zh-TW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56634" marR="566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矩形圖說文字 7"/>
          <p:cNvSpPr/>
          <p:nvPr/>
        </p:nvSpPr>
        <p:spPr>
          <a:xfrm>
            <a:off x="5413375" y="1179513"/>
            <a:ext cx="3743325" cy="1062037"/>
          </a:xfrm>
          <a:prstGeom prst="wedgeRectCallout">
            <a:avLst>
              <a:gd name="adj1" fmla="val -87524"/>
              <a:gd name="adj2" fmla="val -15081"/>
            </a:avLst>
          </a:prstGeom>
          <a:solidFill>
            <a:srgbClr val="33CC33">
              <a:alpha val="74902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zh-TW" sz="2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Microsoft Sans Serif"/>
              </a:rPr>
              <a:t>1.</a:t>
            </a:r>
            <a:r>
              <a:rPr kumimoji="0" lang="zh-TW" altLang="en-US" sz="2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Microsoft Sans Serif"/>
              </a:rPr>
              <a:t>能從自己及他人的經驗中，體會經營家庭生活的方法。</a:t>
            </a:r>
          </a:p>
        </p:txBody>
      </p:sp>
      <p:sp>
        <p:nvSpPr>
          <p:cNvPr id="9" name="矩形圖說文字 8"/>
          <p:cNvSpPr/>
          <p:nvPr/>
        </p:nvSpPr>
        <p:spPr>
          <a:xfrm>
            <a:off x="4454525" y="2986088"/>
            <a:ext cx="4689475" cy="1019175"/>
          </a:xfrm>
          <a:prstGeom prst="wedgeRectCallout">
            <a:avLst>
              <a:gd name="adj1" fmla="val -70496"/>
              <a:gd name="adj2" fmla="val -5997"/>
            </a:avLst>
          </a:prstGeom>
          <a:solidFill>
            <a:srgbClr val="33CC33">
              <a:alpha val="74902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2.</a:t>
            </a:r>
            <a:r>
              <a:rPr lang="zh-TW" altLang="en-US" sz="2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能從日常生活中，檢視與家人溝通情況，並反思其與家庭氣氛的關係。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5076825" y="4365625"/>
            <a:ext cx="3743325" cy="863575"/>
          </a:xfrm>
          <a:prstGeom prst="wedgeRectCallout">
            <a:avLst>
              <a:gd name="adj1" fmla="val -77941"/>
              <a:gd name="adj2" fmla="val -24890"/>
            </a:avLst>
          </a:prstGeom>
          <a:solidFill>
            <a:srgbClr val="33CC33">
              <a:alpha val="74902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zh-TW" sz="2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Microsoft Sans Serif"/>
              </a:rPr>
              <a:t>1.</a:t>
            </a:r>
            <a:r>
              <a:rPr kumimoji="0" lang="zh-TW" altLang="en-US" sz="2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  <a:cs typeface="Microsoft Sans Serif"/>
              </a:rPr>
              <a:t>能從自己及他人的經驗中，體會經營家庭生活的方法。</a:t>
            </a:r>
          </a:p>
        </p:txBody>
      </p:sp>
    </p:spTree>
    <p:extLst>
      <p:ext uri="{BB962C8B-B14F-4D97-AF65-F5344CB8AC3E}">
        <p14:creationId xmlns:p14="http://schemas.microsoft.com/office/powerpoint/2010/main" val="19096093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5" y="1484784"/>
            <a:ext cx="8892480" cy="448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7282" y="606482"/>
            <a:ext cx="899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2009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年臺灣在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PISA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閱讀素養中排名較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2006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年退步</a:t>
            </a:r>
            <a:endParaRPr lang="zh-TW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520" y="2132856"/>
            <a:ext cx="1944216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161954" y="597242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資料來源：</a:t>
            </a: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h</a:t>
            </a:r>
            <a:r>
              <a:rPr lang="en-US" altLang="zh-TW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ttp</a:t>
            </a: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://pisa.nutn.edu.tw/taiwan_tw.htm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0" y="500063"/>
            <a:ext cx="4286250" cy="935037"/>
          </a:xfrm>
        </p:spPr>
        <p:txBody>
          <a:bodyPr/>
          <a:lstStyle/>
          <a:p>
            <a:pPr eaLnBrk="1" hangingPunct="1"/>
            <a:r>
              <a:rPr lang="zh-TW" altLang="en-US" sz="4000" b="1" smtClean="0">
                <a:solidFill>
                  <a:srgbClr val="003399"/>
                </a:solidFill>
              </a:rPr>
              <a:t>學習記錄</a:t>
            </a:r>
            <a:r>
              <a:rPr lang="en-US" altLang="zh-TW" sz="4000" b="1" smtClean="0">
                <a:solidFill>
                  <a:srgbClr val="003399"/>
                </a:solidFill>
              </a:rPr>
              <a:t>-1</a:t>
            </a:r>
            <a:r>
              <a:rPr lang="zh-TW" altLang="en-US" sz="4000" b="1" smtClean="0">
                <a:solidFill>
                  <a:srgbClr val="003399"/>
                </a:solidFill>
              </a:rPr>
              <a:t>、</a:t>
            </a:r>
            <a:r>
              <a:rPr lang="en-US" altLang="zh-TW" sz="4000" b="1" smtClean="0">
                <a:solidFill>
                  <a:srgbClr val="003399"/>
                </a:solidFill>
              </a:rPr>
              <a:t>2</a:t>
            </a:r>
            <a:endParaRPr lang="zh-TW" altLang="en-US" sz="4000" b="1" smtClean="0">
              <a:solidFill>
                <a:srgbClr val="003399"/>
              </a:solidFill>
            </a:endParaRPr>
          </a:p>
        </p:txBody>
      </p:sp>
      <p:pic>
        <p:nvPicPr>
          <p:cNvPr id="8195" name="Picture 7" descr="C:\Documents and Settings\mei\桌面\評量標準示例\713-2學習單\Page0007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44" r="9576" b="5220"/>
          <a:stretch>
            <a:fillRect/>
          </a:stretch>
        </p:blipFill>
        <p:spPr bwMode="auto">
          <a:xfrm>
            <a:off x="5143500" y="2000250"/>
            <a:ext cx="3357563" cy="2428875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圖片 3" descr="C:\Documents and Settings\mei\桌面\新資料夾\IMG_019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11"/>
          <a:stretch>
            <a:fillRect/>
          </a:stretch>
        </p:blipFill>
        <p:spPr bwMode="auto">
          <a:xfrm>
            <a:off x="428625" y="642938"/>
            <a:ext cx="4416425" cy="57578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0081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85813"/>
            <a:ext cx="5429250" cy="935037"/>
          </a:xfrm>
        </p:spPr>
        <p:txBody>
          <a:bodyPr/>
          <a:lstStyle/>
          <a:p>
            <a:pPr eaLnBrk="1" hangingPunct="1"/>
            <a:r>
              <a:rPr lang="zh-TW" altLang="en-US" sz="4000" b="1" smtClean="0">
                <a:solidFill>
                  <a:srgbClr val="0033CC"/>
                </a:solidFill>
              </a:rPr>
              <a:t>學習評量單</a:t>
            </a:r>
            <a:r>
              <a:rPr lang="en-US" altLang="zh-TW" sz="4000" b="1" smtClean="0">
                <a:solidFill>
                  <a:srgbClr val="0033CC"/>
                </a:solidFill>
              </a:rPr>
              <a:t>-1</a:t>
            </a:r>
            <a:r>
              <a:rPr lang="zh-TW" altLang="en-US" sz="4000" b="1" smtClean="0">
                <a:solidFill>
                  <a:srgbClr val="0033CC"/>
                </a:solidFill>
              </a:rPr>
              <a:t>、</a:t>
            </a:r>
            <a:r>
              <a:rPr lang="en-US" altLang="zh-TW" sz="4000" b="1" smtClean="0">
                <a:solidFill>
                  <a:srgbClr val="0033CC"/>
                </a:solidFill>
              </a:rPr>
              <a:t>2</a:t>
            </a:r>
            <a:endParaRPr lang="zh-TW" altLang="en-US" sz="4000" b="1" smtClean="0">
              <a:solidFill>
                <a:srgbClr val="0033CC"/>
              </a:solidFill>
            </a:endParaRPr>
          </a:p>
        </p:txBody>
      </p:sp>
      <p:pic>
        <p:nvPicPr>
          <p:cNvPr id="9219" name="Picture 7" descr="C:\Documents and Settings\mei\桌面\評量標準示例\713-2學習單\Page0007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4" t="4062" r="5711" b="49902"/>
          <a:stretch>
            <a:fillRect/>
          </a:stretch>
        </p:blipFill>
        <p:spPr bwMode="auto">
          <a:xfrm>
            <a:off x="1071563" y="2143125"/>
            <a:ext cx="3429000" cy="24288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圖片 3" descr="C:\Documents and Settings\mei\桌面\新資料夾\IMG_019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48" r="5508" b="5113"/>
          <a:stretch>
            <a:fillRect/>
          </a:stretch>
        </p:blipFill>
        <p:spPr bwMode="auto">
          <a:xfrm>
            <a:off x="5072063" y="1143000"/>
            <a:ext cx="3214687" cy="53022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085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3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36613"/>
            <a:ext cx="8064500" cy="9350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4000" b="1" dirty="0" smtClean="0">
                <a:solidFill>
                  <a:srgbClr val="003399"/>
                </a:solidFill>
                <a:ea typeface="華康細圓體" pitchFamily="49" charset="-120"/>
              </a:rPr>
              <a:t>評量計畫</a:t>
            </a:r>
            <a:r>
              <a:rPr lang="en-US" altLang="zh-TW" sz="4000" b="1" dirty="0" smtClean="0">
                <a:solidFill>
                  <a:srgbClr val="003399"/>
                </a:solidFill>
                <a:ea typeface="華康細圓體" pitchFamily="49" charset="-120"/>
              </a:rPr>
              <a:t>-</a:t>
            </a:r>
            <a:r>
              <a:rPr lang="zh-TW" altLang="en-US" sz="4000" b="1" dirty="0" smtClean="0">
                <a:solidFill>
                  <a:srgbClr val="003399"/>
                </a:solidFill>
                <a:ea typeface="華康細圓體" pitchFamily="49" charset="-120"/>
              </a:rPr>
              <a:t>評量方法</a:t>
            </a:r>
            <a:r>
              <a:rPr lang="zh-TW" altLang="en-US" sz="4000" b="1" dirty="0" smtClean="0">
                <a:solidFill>
                  <a:srgbClr val="003399"/>
                </a:solidFill>
              </a:rPr>
              <a:t/>
            </a:r>
            <a:br>
              <a:rPr lang="zh-TW" altLang="en-US" sz="4000" b="1" dirty="0" smtClean="0">
                <a:solidFill>
                  <a:srgbClr val="003399"/>
                </a:solidFill>
              </a:rPr>
            </a:br>
            <a:endParaRPr lang="zh-TW" altLang="en-US" sz="4000" b="1" dirty="0" smtClean="0">
              <a:solidFill>
                <a:srgbClr val="003399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7250" y="1500188"/>
            <a:ext cx="7786688" cy="4298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zh-TW" altLang="en-US" sz="1000" b="1" dirty="0" smtClean="0">
              <a:solidFill>
                <a:srgbClr val="008000"/>
              </a:solidFill>
              <a:ea typeface="華康細圓體" pitchFamily="49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800" b="1" dirty="0" smtClean="0">
                <a:solidFill>
                  <a:srgbClr val="0033CC"/>
                </a:solidFill>
                <a:latin typeface="標楷體" pitchFamily="65" charset="-120"/>
                <a:cs typeface="Times New Roman" pitchFamily="18" charset="0"/>
              </a:rPr>
              <a:t>口語分享：</a:t>
            </a:r>
            <a:r>
              <a:rPr lang="zh-TW" altLang="en-US" sz="2800" dirty="0" smtClean="0">
                <a:latin typeface="標楷體" pitchFamily="65" charset="-120"/>
                <a:cs typeface="Times New Roman" pitchFamily="18" charset="0"/>
              </a:rPr>
              <a:t>學生能從活動中說出經營家庭生活的方法。</a:t>
            </a:r>
            <a:endParaRPr lang="zh-TW" altLang="en-US" sz="1200" dirty="0" smtClean="0">
              <a:ea typeface="華康細圓體" pitchFamily="49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zh-TW" altLang="en-US" sz="1000" b="1" dirty="0" smtClean="0">
              <a:solidFill>
                <a:srgbClr val="008000"/>
              </a:solidFill>
              <a:ea typeface="華康細圓體" pitchFamily="49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800" b="1" dirty="0" smtClean="0">
                <a:solidFill>
                  <a:srgbClr val="0033CC"/>
                </a:solidFill>
                <a:latin typeface="標楷體" pitchFamily="65" charset="-120"/>
                <a:cs typeface="Times New Roman" pitchFamily="18" charset="0"/>
              </a:rPr>
              <a:t>高層次紙筆測驗</a:t>
            </a:r>
            <a:r>
              <a:rPr lang="zh-TW" altLang="en-US" sz="2800" dirty="0" smtClean="0">
                <a:solidFill>
                  <a:srgbClr val="0033CC"/>
                </a:solidFill>
                <a:latin typeface="標楷體" pitchFamily="65" charset="-120"/>
                <a:cs typeface="Times New Roman" pitchFamily="18" charset="0"/>
              </a:rPr>
              <a:t>：</a:t>
            </a:r>
            <a:r>
              <a:rPr lang="zh-TW" altLang="en-US" sz="2800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cs typeface="Times New Roman" pitchFamily="18" charset="0"/>
              </a:rPr>
              <a:t>學生能試著檢視自己與家人溝通與相處的情況，並思考增進家人感情的方法。</a:t>
            </a:r>
            <a:endParaRPr lang="zh-TW" altLang="en-US" sz="1000" b="1" dirty="0" smtClean="0">
              <a:solidFill>
                <a:schemeClr val="bg2">
                  <a:lumMod val="25000"/>
                </a:schemeClr>
              </a:solidFill>
              <a:ea typeface="華康細圓體" pitchFamily="49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zh-TW" altLang="en-US" sz="1000" b="1" dirty="0" smtClean="0">
              <a:solidFill>
                <a:srgbClr val="008000"/>
              </a:solidFill>
              <a:ea typeface="華康細圓體" pitchFamily="49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800" b="1" dirty="0" smtClean="0">
                <a:solidFill>
                  <a:srgbClr val="0033CC"/>
                </a:solidFill>
                <a:latin typeface="標楷體" pitchFamily="65" charset="-120"/>
                <a:cs typeface="Times New Roman" pitchFamily="18" charset="0"/>
              </a:rPr>
              <a:t>實作評量</a:t>
            </a:r>
            <a:r>
              <a:rPr lang="zh-TW" altLang="en-US" sz="2800" dirty="0" smtClean="0">
                <a:solidFill>
                  <a:srgbClr val="0033CC"/>
                </a:solidFill>
                <a:latin typeface="標楷體" pitchFamily="65" charset="-120"/>
                <a:cs typeface="Times New Roman" pitchFamily="18" charset="0"/>
              </a:rPr>
              <a:t>：</a:t>
            </a:r>
            <a:r>
              <a:rPr lang="zh-TW" altLang="en-US" sz="2800" dirty="0" smtClean="0">
                <a:latin typeface="標楷體" pitchFamily="65" charset="-120"/>
                <a:cs typeface="Times New Roman" pitchFamily="18" charset="0"/>
              </a:rPr>
              <a:t>學生能從「角色扮演」活動中發現溝通技巧和家人關係的親密度有一定程度的影響，進而</a:t>
            </a:r>
            <a:r>
              <a:rPr kumimoji="0" lang="zh-TW" altLang="en-US" sz="2800" dirty="0" smtClean="0">
                <a:latin typeface="標楷體" pitchFamily="65" charset="-120"/>
              </a:rPr>
              <a:t>將所知道與人相處的技巧運用於生活中，增進家庭和諧</a:t>
            </a:r>
            <a:r>
              <a:rPr lang="zh-TW" altLang="en-US" sz="2800" dirty="0" smtClean="0">
                <a:latin typeface="標楷體" pitchFamily="65" charset="-120"/>
                <a:cs typeface="Times New Roman" pitchFamily="18" charset="0"/>
              </a:rPr>
              <a:t>。</a:t>
            </a:r>
            <a:endParaRPr lang="zh-TW" altLang="en-US" sz="4800" dirty="0" smtClean="0">
              <a:latin typeface="標楷體" pitchFamily="65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zh-TW" altLang="en-US" sz="2800" b="1" dirty="0" smtClean="0">
              <a:solidFill>
                <a:srgbClr val="008000"/>
              </a:solidFill>
              <a:ea typeface="華康細圓體" pitchFamily="49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zh-TW" altLang="en-US" sz="1000" b="1" dirty="0" smtClean="0">
              <a:solidFill>
                <a:srgbClr val="008000"/>
              </a:solidFill>
              <a:ea typeface="華康細圓體" pitchFamily="49" charset="-12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zh-TW" altLang="en-US" sz="2800" b="1" dirty="0" smtClean="0">
              <a:solidFill>
                <a:srgbClr val="008000"/>
              </a:solidFill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56641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500063"/>
            <a:ext cx="8064500" cy="935037"/>
          </a:xfrm>
        </p:spPr>
        <p:txBody>
          <a:bodyPr/>
          <a:lstStyle/>
          <a:p>
            <a:pPr eaLnBrk="1" hangingPunct="1"/>
            <a:r>
              <a:rPr lang="zh-TW" altLang="en-US" sz="2800" b="1" smtClean="0">
                <a:solidFill>
                  <a:srgbClr val="003399"/>
                </a:solidFill>
                <a:ea typeface="華康細圓體" pitchFamily="49" charset="-120"/>
              </a:rPr>
              <a:t>評量計畫</a:t>
            </a:r>
            <a:r>
              <a:rPr lang="en-US" altLang="zh-TW" sz="2800" b="1" smtClean="0">
                <a:solidFill>
                  <a:srgbClr val="003399"/>
                </a:solidFill>
                <a:ea typeface="華康細圓體" pitchFamily="49" charset="-120"/>
              </a:rPr>
              <a:t>-</a:t>
            </a:r>
            <a:r>
              <a:rPr lang="zh-TW" altLang="en-US" sz="2800" b="1" smtClean="0">
                <a:solidFill>
                  <a:srgbClr val="003399"/>
                </a:solidFill>
                <a:ea typeface="華康細圓體" pitchFamily="49" charset="-120"/>
              </a:rPr>
              <a:t>評量標準</a:t>
            </a:r>
            <a:r>
              <a:rPr lang="zh-TW" altLang="en-US" sz="2800" b="1" smtClean="0">
                <a:solidFill>
                  <a:srgbClr val="003399"/>
                </a:solidFill>
              </a:rPr>
              <a:t/>
            </a:r>
            <a:br>
              <a:rPr lang="zh-TW" altLang="en-US" sz="2800" b="1" smtClean="0">
                <a:solidFill>
                  <a:srgbClr val="003399"/>
                </a:solidFill>
              </a:rPr>
            </a:br>
            <a:endParaRPr lang="zh-TW" altLang="en-US" sz="2800" b="1" smtClean="0">
              <a:solidFill>
                <a:srgbClr val="003399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57158" y="1285860"/>
          <a:ext cx="8572560" cy="4495697"/>
        </p:xfrm>
        <a:graphic>
          <a:graphicData uri="http://schemas.openxmlformats.org/drawingml/2006/table">
            <a:tbl>
              <a:tblPr/>
              <a:tblGrid>
                <a:gridCol w="586159"/>
                <a:gridCol w="2116900"/>
                <a:gridCol w="1930757"/>
                <a:gridCol w="2009275"/>
                <a:gridCol w="1608016"/>
                <a:gridCol w="321453"/>
              </a:tblGrid>
              <a:tr h="346367">
                <a:tc rowSpan="2"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新細明體"/>
                          <a:cs typeface="Times New Roman"/>
                        </a:rPr>
                        <a:t>內容標準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表現標準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546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A</a:t>
                      </a:r>
                      <a:endParaRPr lang="zh-TW" sz="18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latin typeface="新細明體"/>
                          <a:ea typeface="新細明體"/>
                          <a:cs typeface="Times New Roman"/>
                        </a:rPr>
                        <a:t>B</a:t>
                      </a:r>
                      <a:endParaRPr lang="zh-TW" sz="18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latin typeface="新細明體"/>
                          <a:ea typeface="新細明體"/>
                          <a:cs typeface="Times New Roman"/>
                        </a:rPr>
                        <a:t>C</a:t>
                      </a:r>
                      <a:endParaRPr lang="zh-TW" sz="18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latin typeface="新細明體"/>
                          <a:ea typeface="新細明體"/>
                          <a:cs typeface="Times New Roman"/>
                        </a:rPr>
                        <a:t>D</a:t>
                      </a:r>
                      <a:endParaRPr lang="zh-TW" sz="18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E</a:t>
                      </a:r>
                      <a:endParaRPr lang="zh-TW" sz="1800" b="1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</a:tr>
              <a:tr h="1370080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生活適應與創新</a:t>
                      </a: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    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省思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自己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與</a:t>
                      </a:r>
                      <a:r>
                        <a:rPr lang="zh-TW" altLang="en-US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家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人溝通的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模式，並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嘗試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尋求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增進家人關係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的策略。</a:t>
                      </a: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分析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各種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家人</a:t>
                      </a:r>
                      <a:endParaRPr lang="en-US" altLang="zh-TW" sz="2000" b="1" kern="100" dirty="0" smtClean="0">
                        <a:solidFill>
                          <a:srgbClr val="003399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溝通的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模式，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及</a:t>
                      </a:r>
                      <a:endParaRPr lang="en-US" altLang="zh-TW" sz="2000" b="1" kern="100" dirty="0" smtClean="0">
                        <a:solidFill>
                          <a:srgbClr val="003399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其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可能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的結果。</a:t>
                      </a:r>
                      <a:endParaRPr lang="zh-TW" sz="2000" b="1" kern="100" dirty="0">
                        <a:solidFill>
                          <a:srgbClr val="003399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    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覺察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自己與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家</a:t>
                      </a:r>
                      <a:r>
                        <a:rPr lang="zh-TW" altLang="en-US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人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溝通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的方式及感受。</a:t>
                      </a: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    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highlight>
                            <a:srgbClr val="FFFF00"/>
                          </a:highlight>
                          <a:latin typeface="Calibri"/>
                          <a:ea typeface="新細明體"/>
                          <a:cs typeface="Times New Roman"/>
                        </a:rPr>
                        <a:t>表達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自己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與家人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溝通的</a:t>
                      </a:r>
                      <a:r>
                        <a:rPr lang="zh-TW" sz="2000" b="1" kern="100" dirty="0" smtClean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情形</a:t>
                      </a:r>
                      <a:r>
                        <a:rPr lang="zh-TW" sz="2000" b="1" kern="100" dirty="0">
                          <a:solidFill>
                            <a:srgbClr val="003399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。</a:t>
                      </a: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zh-TW" sz="14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18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未</a:t>
                      </a:r>
                      <a:endParaRPr lang="en-US" altLang="zh-TW" sz="1800" b="1" kern="100" dirty="0" smtClean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altLang="zh-TW" sz="1800" b="1" kern="100" dirty="0" smtClean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18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達</a:t>
                      </a:r>
                      <a:endParaRPr lang="en-US" altLang="zh-TW" sz="1800" b="1" kern="100" dirty="0" smtClean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800" b="1" kern="100" dirty="0" smtClean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D</a:t>
                      </a: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altLang="zh-TW" sz="1800" b="1" kern="100" dirty="0" smtClean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1800" b="1" kern="100" dirty="0" smtClean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級</a:t>
                      </a:r>
                      <a:endParaRPr lang="zh-TW" sz="1800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565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本單元</a:t>
                      </a:r>
                      <a:r>
                        <a:rPr lang="zh-TW" sz="1800" b="1" kern="100" dirty="0" smtClean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評</a:t>
                      </a:r>
                      <a:r>
                        <a:rPr lang="zh-TW" altLang="en-US" sz="1800" b="1" kern="100" dirty="0" smtClean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分規</a:t>
                      </a:r>
                      <a:r>
                        <a:rPr lang="zh-TW" sz="1800" b="1" kern="100" dirty="0" smtClean="0">
                          <a:solidFill>
                            <a:schemeClr val="bg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準</a:t>
                      </a:r>
                      <a:endParaRPr lang="zh-TW" sz="18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 smtClean="0">
                        <a:solidFill>
                          <a:srgbClr val="008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學生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能透過課程的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討論與分享，省思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自己與家人相處的情況，並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提出增進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的可行方法</a:t>
                      </a:r>
                      <a:r>
                        <a:rPr lang="zh-TW" sz="2400" b="1" kern="100" dirty="0" smtClean="0">
                          <a:solidFill>
                            <a:srgbClr val="008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。</a:t>
                      </a:r>
                      <a:endParaRPr lang="en-US" altLang="zh-TW" sz="2400" b="1" kern="100" dirty="0" smtClean="0">
                        <a:solidFill>
                          <a:srgbClr val="008000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 smtClean="0">
                        <a:solidFill>
                          <a:schemeClr val="tx1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學生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能透過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討論與分享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了解各種家人溝通的模式，並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分析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其可能的結果。</a:t>
                      </a:r>
                      <a:endParaRPr lang="zh-TW" sz="2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2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 smtClean="0">
                        <a:solidFill>
                          <a:schemeClr val="tx1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學生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能透過繪本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導讀及討論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，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覺察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自己與家人溝通方式及與其他同儕家庭的差異，並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表達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心中感受</a:t>
                      </a:r>
                      <a:r>
                        <a:rPr lang="zh-TW" sz="2400" b="1" kern="100" dirty="0" smtClean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。</a:t>
                      </a:r>
                      <a:endParaRPr lang="en-US" altLang="zh-TW" sz="2400" b="1" kern="100" dirty="0" smtClean="0">
                        <a:solidFill>
                          <a:schemeClr val="tx1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2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2400" b="1" kern="100" dirty="0" smtClean="0">
                        <a:solidFill>
                          <a:schemeClr val="tx1"/>
                        </a:solidFill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學生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能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參與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課程，並</a:t>
                      </a:r>
                      <a:r>
                        <a:rPr lang="zh-TW" sz="2400" b="1" kern="100" dirty="0">
                          <a:solidFill>
                            <a:srgbClr val="FF0000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說出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自己與家人溝通情形</a:t>
                      </a:r>
                      <a:r>
                        <a:rPr lang="zh-TW" sz="2400" b="1" kern="100" dirty="0" smtClean="0">
                          <a:solidFill>
                            <a:schemeClr val="tx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。</a:t>
                      </a:r>
                      <a:endParaRPr lang="zh-TW" sz="2400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268" name="菱形 5"/>
          <p:cNvSpPr>
            <a:spLocks noChangeArrowheads="1"/>
          </p:cNvSpPr>
          <p:nvPr/>
        </p:nvSpPr>
        <p:spPr bwMode="auto">
          <a:xfrm>
            <a:off x="3429000" y="2928938"/>
            <a:ext cx="1643063" cy="1714500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Blip>
                <a:blip r:embed="rId3"/>
              </a:buBlip>
            </a:pPr>
            <a:endParaRPr lang="zh-TW" altLang="en-US" sz="2800">
              <a:solidFill>
                <a:srgbClr val="4B350D"/>
              </a:solidFill>
              <a:latin typeface="標楷體" pitchFamily="65" charset="-120"/>
              <a:cs typeface="Microsoft Sans Serif" pitchFamily="34" charset="0"/>
            </a:endParaRPr>
          </a:p>
        </p:txBody>
      </p:sp>
      <p:sp>
        <p:nvSpPr>
          <p:cNvPr id="11269" name="橢圓 10"/>
          <p:cNvSpPr>
            <a:spLocks noChangeArrowheads="1"/>
          </p:cNvSpPr>
          <p:nvPr/>
        </p:nvSpPr>
        <p:spPr bwMode="auto">
          <a:xfrm>
            <a:off x="3500438" y="2143125"/>
            <a:ext cx="1428750" cy="64293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Blip>
                <a:blip r:embed="rId3"/>
              </a:buBlip>
            </a:pPr>
            <a:endParaRPr lang="zh-TW" altLang="en-US" sz="2800">
              <a:solidFill>
                <a:srgbClr val="4B350D"/>
              </a:solidFill>
              <a:latin typeface="標楷體" pitchFamily="65" charset="-12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28600"/>
            <a:ext cx="8097838" cy="935038"/>
          </a:xfrm>
        </p:spPr>
        <p:txBody>
          <a:bodyPr/>
          <a:lstStyle/>
          <a:p>
            <a:pPr eaLnBrk="1" hangingPunct="1"/>
            <a:r>
              <a:rPr lang="zh-TW" altLang="en-US" sz="4000" b="1" smtClean="0">
                <a:solidFill>
                  <a:srgbClr val="003399"/>
                </a:solidFill>
              </a:rPr>
              <a:t>教學與評量對照表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01675" y="981075"/>
          <a:ext cx="7858126" cy="5194301"/>
        </p:xfrm>
        <a:graphic>
          <a:graphicData uri="http://schemas.openxmlformats.org/drawingml/2006/table">
            <a:tbl>
              <a:tblPr/>
              <a:tblGrid>
                <a:gridCol w="1167374"/>
                <a:gridCol w="2642627"/>
                <a:gridCol w="1404937"/>
                <a:gridCol w="1214438"/>
                <a:gridCol w="1428750"/>
              </a:tblGrid>
              <a:tr h="548660">
                <a:tc>
                  <a:txBody>
                    <a:bodyPr/>
                    <a:lstStyle/>
                    <a:p>
                      <a:pPr algn="ctr"/>
                      <a:r>
                        <a:rPr lang="zh-TW" sz="1800" b="1" kern="100" dirty="0">
                          <a:latin typeface="Calibri"/>
                          <a:ea typeface="新細明體"/>
                          <a:cs typeface="Times New Roman"/>
                        </a:rPr>
                        <a:t>活動名稱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新細明體"/>
                          <a:cs typeface="Times New Roman"/>
                        </a:rPr>
                        <a:t>單元主要內涵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800" b="1" kern="100" dirty="0">
                          <a:latin typeface="Calibri"/>
                          <a:ea typeface="新細明體"/>
                          <a:cs typeface="Times New Roman"/>
                        </a:rPr>
                        <a:t>教學歷程與評量方式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新細明體"/>
                          <a:cs typeface="Times New Roman"/>
                        </a:rPr>
                        <a:t>學習紀錄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新細明體"/>
                          <a:cs typeface="Times New Roman"/>
                          <a:hlinkClick r:id="rId3" action="ppaction://hlinkfile"/>
                        </a:rPr>
                        <a:t>評量工具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265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【活動一】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幸福的滋味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2400" indent="-1524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latin typeface="新細明體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en-US" sz="1800" b="1" kern="0">
                          <a:solidFill>
                            <a:srgbClr val="000000"/>
                          </a:solidFill>
                          <a:latin typeface="新細明體"/>
                          <a:ea typeface="新細明體"/>
                          <a:cs typeface="新細明體"/>
                        </a:rPr>
                        <a:t> </a:t>
                      </a:r>
                      <a:r>
                        <a:rPr lang="zh-TW" sz="1800" b="1" kern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將故事內容與生活經驗連結，並反思自己家庭可能存在的問題。</a:t>
                      </a:r>
                      <a:endParaRPr lang="zh-TW" sz="1800" b="1" kern="10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139700" indent="-139700"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latin typeface="新細明體"/>
                          <a:ea typeface="新細明體"/>
                          <a:cs typeface="新細明體"/>
                        </a:rPr>
                        <a:t>2.</a:t>
                      </a:r>
                      <a:r>
                        <a:rPr lang="zh-TW" sz="1800" b="1" kern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探討家庭面對生活難題時，家人可以用哪些積極樂觀的態度解決問題。</a:t>
                      </a:r>
                      <a:endParaRPr lang="zh-TW" sz="1800" b="1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>
                          <a:latin typeface="Calibri"/>
                          <a:ea typeface="新細明體"/>
                          <a:cs typeface="Times New Roman"/>
                        </a:rPr>
                        <a:t>口頭分享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新細明體"/>
                          <a:cs typeface="Times New Roman"/>
                        </a:rPr>
                        <a:t>學習紀錄</a:t>
                      </a:r>
                      <a:r>
                        <a:rPr lang="en-US" sz="1800" b="1" kern="100" dirty="0">
                          <a:latin typeface="Calibri"/>
                          <a:ea typeface="新細明體"/>
                          <a:cs typeface="Times New Roman"/>
                        </a:rPr>
                        <a:t>-1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b="1" kern="100" dirty="0">
                        <a:latin typeface="新細明體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436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【活動二】</a:t>
                      </a:r>
                      <a:endParaRPr lang="zh-TW" sz="1800" b="1" kern="10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家庭事件簿</a:t>
                      </a:r>
                      <a:endParaRPr lang="zh-TW" sz="1800" b="1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latin typeface="新細明體"/>
                          <a:ea typeface="新細明體"/>
                          <a:cs typeface="新細明體"/>
                        </a:rPr>
                        <a:t>1.</a:t>
                      </a:r>
                      <a:r>
                        <a:rPr lang="zh-TW" sz="1800" b="1" kern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檢視與家人的相處狀況。</a:t>
                      </a:r>
                      <a:endParaRPr lang="zh-TW" sz="1800" b="1" kern="10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latin typeface="新細明體"/>
                          <a:ea typeface="新細明體"/>
                          <a:cs typeface="新細明體"/>
                        </a:rPr>
                        <a:t>2.</a:t>
                      </a:r>
                      <a:r>
                        <a:rPr lang="zh-TW" sz="1800" b="1" kern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能說明自己與家人相處的情況。</a:t>
                      </a:r>
                      <a:endParaRPr lang="zh-TW" sz="1800" b="1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口頭分享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高層次紙筆測驗＊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b="1" kern="100" dirty="0">
                        <a:solidFill>
                          <a:schemeClr val="tx1"/>
                        </a:solidFill>
                        <a:latin typeface="新細明體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學習評量單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-1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＊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『家庭事件簿』</a:t>
                      </a:r>
                      <a:endParaRPr lang="zh-TW" sz="1800" b="1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9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【活動三】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家庭互動故事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latin typeface="新細明體"/>
                          <a:ea typeface="新細明體"/>
                          <a:cs typeface="新細明體"/>
                        </a:rPr>
                        <a:t>1.</a:t>
                      </a:r>
                      <a:r>
                        <a:rPr lang="zh-TW" sz="1800" b="1" kern="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探討家人間的互動模式。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69850" indent="-6985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latin typeface="新細明體"/>
                          <a:ea typeface="新細明體"/>
                          <a:cs typeface="新細明體"/>
                        </a:rPr>
                        <a:t>2.</a:t>
                      </a:r>
                      <a:r>
                        <a:rPr lang="zh-TW" sz="1800" b="1" kern="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能反思溝通方式與家庭氣氛的關聯性</a:t>
                      </a:r>
                      <a:r>
                        <a:rPr lang="zh-TW" sz="1800" b="1" kern="0" dirty="0" smtClean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。</a:t>
                      </a:r>
                      <a:endParaRPr lang="en-US" altLang="zh-TW" sz="1800" b="1" kern="100" dirty="0" smtClean="0">
                        <a:solidFill>
                          <a:srgbClr val="00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69850" indent="-6985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solidFill>
                            <a:srgbClr val="000000"/>
                          </a:solidFill>
                          <a:latin typeface="新細明體"/>
                          <a:ea typeface="新細明體"/>
                          <a:cs typeface="新細明體"/>
                        </a:rPr>
                        <a:t>3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latin typeface="新細明體"/>
                          <a:ea typeface="新細明體"/>
                          <a:cs typeface="新細明體"/>
                        </a:rPr>
                        <a:t>.</a:t>
                      </a:r>
                      <a:r>
                        <a:rPr lang="zh-TW" sz="1800" b="1" kern="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新細明體"/>
                        </a:rPr>
                        <a:t>能將所學的溝通技巧運用於家庭生活中</a:t>
                      </a:r>
                      <a:r>
                        <a:rPr lang="zh-TW" sz="1800" b="1" kern="0" dirty="0" smtClean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新細明體"/>
                        </a:rPr>
                        <a:t>。</a:t>
                      </a:r>
                      <a:endParaRPr lang="zh-TW" sz="1800" b="1" kern="100" dirty="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口頭分享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實作評量＊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學習紀錄</a:t>
                      </a:r>
                      <a:r>
                        <a:rPr lang="en-US" sz="1800" b="1" kern="10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-2</a:t>
                      </a:r>
                      <a:endParaRPr lang="zh-TW" sz="1800" b="1" kern="100">
                        <a:solidFill>
                          <a:schemeClr val="tx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學習評量單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-2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＊「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『家庭事件簿』角色扮演觀察紀錄表</a:t>
                      </a:r>
                      <a:r>
                        <a:rPr lang="zh-TW" sz="1800" b="1" kern="100" dirty="0">
                          <a:solidFill>
                            <a:schemeClr val="tx1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」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32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457575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457575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45757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4575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4575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575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575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575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575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z="1200">
                <a:solidFill>
                  <a:srgbClr val="4B350D"/>
                </a:solidFill>
                <a:latin typeface="Calibri" pitchFamily="34" charset="0"/>
                <a:ea typeface="新細明體" pitchFamily="18" charset="-120"/>
                <a:cs typeface="Microsoft Sans Serif" pitchFamily="34" charset="0"/>
              </a:rPr>
              <a:t>〈</a:t>
            </a:r>
            <a:r>
              <a:rPr lang="zh-TW" altLang="en-US" sz="1200">
                <a:solidFill>
                  <a:srgbClr val="4B350D"/>
                </a:solidFill>
                <a:latin typeface="Calibri" pitchFamily="34" charset="0"/>
                <a:ea typeface="新細明體" pitchFamily="18" charset="-120"/>
                <a:cs typeface="Microsoft Sans Serif" pitchFamily="34" charset="0"/>
              </a:rPr>
              <a:t>四</a:t>
            </a:r>
            <a:r>
              <a:rPr lang="en-US" altLang="zh-TW" sz="1200">
                <a:solidFill>
                  <a:srgbClr val="4B350D"/>
                </a:solidFill>
                <a:latin typeface="Calibri" pitchFamily="34" charset="0"/>
                <a:ea typeface="新細明體" pitchFamily="18" charset="-120"/>
                <a:cs typeface="Microsoft Sans Serif" pitchFamily="34" charset="0"/>
              </a:rPr>
              <a:t>〉</a:t>
            </a:r>
            <a:r>
              <a:rPr lang="zh-TW" altLang="en-US" sz="1200">
                <a:solidFill>
                  <a:srgbClr val="4B350D"/>
                </a:solidFill>
                <a:latin typeface="Calibri" pitchFamily="34" charset="0"/>
                <a:ea typeface="新細明體" pitchFamily="18" charset="-120"/>
                <a:cs typeface="Microsoft Sans Serif" pitchFamily="34" charset="0"/>
              </a:rPr>
              <a:t>教學與評量對照表</a:t>
            </a:r>
            <a:endParaRPr lang="zh-TW" altLang="en-US" sz="1200">
              <a:solidFill>
                <a:srgbClr val="4B350D"/>
              </a:solidFill>
              <a:latin typeface="標楷體" pitchFamily="65" charset="-120"/>
              <a:ea typeface="新細明體" pitchFamily="18" charset="-120"/>
              <a:cs typeface="Microsoft Sans Serif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1200">
                <a:solidFill>
                  <a:srgbClr val="4B350D"/>
                </a:solidFill>
                <a:latin typeface="Calibri" pitchFamily="34" charset="0"/>
                <a:ea typeface="新細明體" pitchFamily="18" charset="-120"/>
                <a:cs typeface="Microsoft Sans Serif" pitchFamily="34" charset="0"/>
              </a:rPr>
              <a:t>註</a:t>
            </a:r>
            <a:r>
              <a:rPr lang="en-US" altLang="zh-TW" sz="1200">
                <a:solidFill>
                  <a:srgbClr val="4B350D"/>
                </a:solidFill>
                <a:latin typeface="Calibri" pitchFamily="34" charset="0"/>
                <a:ea typeface="新細明體" pitchFamily="18" charset="-120"/>
                <a:cs typeface="Microsoft Sans Serif" pitchFamily="34" charset="0"/>
              </a:rPr>
              <a:t>:</a:t>
            </a:r>
            <a:r>
              <a:rPr lang="en-US" altLang="zh-TW" sz="1200">
                <a:solidFill>
                  <a:srgbClr val="4B350D"/>
                </a:solidFill>
                <a:latin typeface="新細明體" pitchFamily="18" charset="-120"/>
                <a:ea typeface="新細明體" pitchFamily="18" charset="-120"/>
                <a:cs typeface="Microsoft Sans Serif" pitchFamily="34" charset="0"/>
              </a:rPr>
              <a:t> </a:t>
            </a:r>
            <a:r>
              <a:rPr lang="zh-TW" altLang="en-US" sz="1200">
                <a:solidFill>
                  <a:srgbClr val="4B350D"/>
                </a:solidFill>
                <a:latin typeface="新細明體" pitchFamily="18" charset="-120"/>
                <a:ea typeface="新細明體" pitchFamily="18" charset="-120"/>
                <a:cs typeface="Microsoft Sans Serif" pitchFamily="34" charset="0"/>
              </a:rPr>
              <a:t>＊</a:t>
            </a:r>
            <a:r>
              <a:rPr lang="zh-TW" altLang="en-US" sz="1200">
                <a:solidFill>
                  <a:srgbClr val="4B350D"/>
                </a:solidFill>
                <a:latin typeface="Calibri" pitchFamily="34" charset="0"/>
                <a:ea typeface="新細明體" pitchFamily="18" charset="-120"/>
                <a:cs typeface="Microsoft Sans Serif" pitchFamily="34" charset="0"/>
              </a:rPr>
              <a:t>表示評量方式與評量工具，學習紀錄得為參考資料。</a:t>
            </a:r>
            <a:endParaRPr lang="zh-TW" altLang="en-US" sz="1200">
              <a:solidFill>
                <a:srgbClr val="4B350D"/>
              </a:solidFill>
              <a:latin typeface="標楷體" pitchFamily="65" charset="-120"/>
              <a:ea typeface="新細明體" pitchFamily="18" charset="-120"/>
              <a:cs typeface="Microsoft Sans Serif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1200">
                <a:solidFill>
                  <a:srgbClr val="4B350D"/>
                </a:solidFill>
                <a:latin typeface="Calibri" pitchFamily="34" charset="0"/>
                <a:ea typeface="新細明體" pitchFamily="18" charset="-120"/>
                <a:cs typeface="Microsoft Sans Serif" pitchFamily="34" charset="0"/>
              </a:rPr>
              <a:t>	</a:t>
            </a:r>
            <a:endParaRPr lang="zh-TW" altLang="en-US" sz="2800">
              <a:solidFill>
                <a:srgbClr val="4B350D"/>
              </a:solidFill>
              <a:latin typeface="標楷體" pitchFamily="65" charset="-120"/>
              <a:ea typeface="新細明體" pitchFamily="18" charset="-120"/>
              <a:cs typeface="Microsoft Sans Serif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2938" y="6181725"/>
            <a:ext cx="788987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b="1" kern="0" dirty="0">
                <a:solidFill>
                  <a:srgbClr val="990000"/>
                </a:solidFill>
                <a:latin typeface="Verdana"/>
                <a:ea typeface="新細明體"/>
                <a:cs typeface="+mj-cs"/>
              </a:rPr>
              <a:t>註：＊表示評量方式與評量工具，學習紀錄得為參考資料。</a:t>
            </a:r>
            <a:endParaRPr lang="zh-TW" altLang="en-US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87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0" y="2214563"/>
            <a:ext cx="8229600" cy="1143000"/>
          </a:xfrm>
        </p:spPr>
        <p:txBody>
          <a:bodyPr/>
          <a:lstStyle/>
          <a:p>
            <a:r>
              <a:rPr lang="zh-TW" altLang="en-US" b="1" smtClean="0">
                <a:solidFill>
                  <a:srgbClr val="000099"/>
                </a:solidFill>
                <a:latin typeface="標楷體" pitchFamily="65" charset="-120"/>
              </a:rPr>
              <a:t>學生表現示例</a:t>
            </a:r>
          </a:p>
        </p:txBody>
      </p:sp>
      <p:grpSp>
        <p:nvGrpSpPr>
          <p:cNvPr id="14339" name="群組 29"/>
          <p:cNvGrpSpPr>
            <a:grpSpLocks/>
          </p:cNvGrpSpPr>
          <p:nvPr/>
        </p:nvGrpSpPr>
        <p:grpSpPr bwMode="auto">
          <a:xfrm>
            <a:off x="2643188" y="3214688"/>
            <a:ext cx="3168650" cy="792162"/>
            <a:chOff x="5220072" y="5838860"/>
            <a:chExt cx="3312368" cy="949398"/>
          </a:xfrm>
        </p:grpSpPr>
        <p:sp>
          <p:nvSpPr>
            <p:cNvPr id="5" name="圓形圖 4"/>
            <p:cNvSpPr/>
            <p:nvPr/>
          </p:nvSpPr>
          <p:spPr bwMode="auto">
            <a:xfrm rot="18916970">
              <a:off x="7073736" y="5838860"/>
              <a:ext cx="647206" cy="675423"/>
            </a:xfrm>
            <a:prstGeom prst="pie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kumimoji="0" lang="zh-TW" altLang="en-US" sz="3600">
                <a:solidFill>
                  <a:srgbClr val="000000"/>
                </a:solidFill>
              </a:endParaRPr>
            </a:p>
          </p:txBody>
        </p:sp>
        <p:grpSp>
          <p:nvGrpSpPr>
            <p:cNvPr id="14342" name="群組 28"/>
            <p:cNvGrpSpPr>
              <a:grpSpLocks/>
            </p:cNvGrpSpPr>
            <p:nvPr/>
          </p:nvGrpSpPr>
          <p:grpSpPr bwMode="auto">
            <a:xfrm>
              <a:off x="5220072" y="5854080"/>
              <a:ext cx="3312368" cy="934178"/>
              <a:chOff x="5220072" y="5854080"/>
              <a:chExt cx="3312368" cy="934178"/>
            </a:xfrm>
          </p:grpSpPr>
          <p:sp>
            <p:nvSpPr>
              <p:cNvPr id="7" name="圓形圖 6"/>
              <p:cNvSpPr/>
              <p:nvPr/>
            </p:nvSpPr>
            <p:spPr bwMode="auto">
              <a:xfrm rot="17178285">
                <a:off x="6210126" y="5839815"/>
                <a:ext cx="646885" cy="675417"/>
              </a:xfrm>
              <a:prstGeom prst="pi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kumimoji="0" lang="zh-TW" altLang="en-US" sz="360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圓形圖 7"/>
              <p:cNvSpPr/>
              <p:nvPr/>
            </p:nvSpPr>
            <p:spPr bwMode="auto">
              <a:xfrm rot="20740857">
                <a:off x="7868639" y="6082393"/>
                <a:ext cx="554274" cy="532728"/>
              </a:xfrm>
              <a:prstGeom prst="pie">
                <a:avLst/>
              </a:prstGeom>
              <a:solidFill>
                <a:schemeClr val="accent2"/>
              </a:solidFill>
              <a:ln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kumimoji="0" lang="zh-TW" altLang="en-US" sz="360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圓形圖 8"/>
              <p:cNvSpPr/>
              <p:nvPr/>
            </p:nvSpPr>
            <p:spPr bwMode="auto">
              <a:xfrm rot="17178285">
                <a:off x="5596242" y="6063746"/>
                <a:ext cx="488969" cy="537679"/>
              </a:xfrm>
              <a:prstGeom prst="pie">
                <a:avLst/>
              </a:prstGeom>
              <a:solidFill>
                <a:srgbClr val="FFD04B"/>
              </a:solidFill>
              <a:ln>
                <a:headEnd type="none" w="med" len="med"/>
                <a:tailEnd type="none" w="med" len="med"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kumimoji="0" lang="zh-TW" altLang="en-US" sz="3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46" name="手繪多邊形 17"/>
              <p:cNvSpPr>
                <a:spLocks/>
              </p:cNvSpPr>
              <p:nvPr/>
            </p:nvSpPr>
            <p:spPr bwMode="auto">
              <a:xfrm>
                <a:off x="5982346" y="6586780"/>
                <a:ext cx="170481" cy="139484"/>
              </a:xfrm>
              <a:custGeom>
                <a:avLst/>
                <a:gdLst>
                  <a:gd name="T0" fmla="*/ 0 w 170481"/>
                  <a:gd name="T1" fmla="*/ 0 h 139484"/>
                  <a:gd name="T2" fmla="*/ 92990 w 170481"/>
                  <a:gd name="T3" fmla="*/ 61993 h 139484"/>
                  <a:gd name="T4" fmla="*/ 123986 w 170481"/>
                  <a:gd name="T5" fmla="*/ 108488 h 139484"/>
                  <a:gd name="T6" fmla="*/ 170481 w 170481"/>
                  <a:gd name="T7" fmla="*/ 139484 h 1394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0481"/>
                  <a:gd name="T13" fmla="*/ 0 h 139484"/>
                  <a:gd name="T14" fmla="*/ 170481 w 170481"/>
                  <a:gd name="T15" fmla="*/ 139484 h 1394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0481" h="139484">
                    <a:moveTo>
                      <a:pt x="0" y="0"/>
                    </a:moveTo>
                    <a:cubicBezTo>
                      <a:pt x="30997" y="20664"/>
                      <a:pt x="72326" y="30996"/>
                      <a:pt x="92990" y="61993"/>
                    </a:cubicBezTo>
                    <a:cubicBezTo>
                      <a:pt x="103322" y="77491"/>
                      <a:pt x="110815" y="95317"/>
                      <a:pt x="123986" y="108488"/>
                    </a:cubicBezTo>
                    <a:cubicBezTo>
                      <a:pt x="137157" y="121659"/>
                      <a:pt x="170481" y="139484"/>
                      <a:pt x="170481" y="139484"/>
                    </a:cubicBezTo>
                  </a:path>
                </a:pathLst>
              </a:cu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47" name="手繪多邊形 18"/>
              <p:cNvSpPr>
                <a:spLocks/>
              </p:cNvSpPr>
              <p:nvPr/>
            </p:nvSpPr>
            <p:spPr bwMode="auto">
              <a:xfrm>
                <a:off x="6679769" y="6478292"/>
                <a:ext cx="111037" cy="232474"/>
              </a:xfrm>
              <a:custGeom>
                <a:avLst/>
                <a:gdLst>
                  <a:gd name="T0" fmla="*/ 0 w 111037"/>
                  <a:gd name="T1" fmla="*/ 0 h 232474"/>
                  <a:gd name="T2" fmla="*/ 61994 w 111037"/>
                  <a:gd name="T3" fmla="*/ 92989 h 232474"/>
                  <a:gd name="T4" fmla="*/ 108489 w 111037"/>
                  <a:gd name="T5" fmla="*/ 185979 h 232474"/>
                  <a:gd name="T6" fmla="*/ 108489 w 111037"/>
                  <a:gd name="T7" fmla="*/ 232474 h 2324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037"/>
                  <a:gd name="T13" fmla="*/ 0 h 232474"/>
                  <a:gd name="T14" fmla="*/ 111037 w 111037"/>
                  <a:gd name="T15" fmla="*/ 232474 h 2324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037" h="232474">
                    <a:moveTo>
                      <a:pt x="0" y="0"/>
                    </a:moveTo>
                    <a:lnTo>
                      <a:pt x="61994" y="92989"/>
                    </a:lnTo>
                    <a:cubicBezTo>
                      <a:pt x="85793" y="128687"/>
                      <a:pt x="101360" y="143205"/>
                      <a:pt x="108489" y="185979"/>
                    </a:cubicBezTo>
                    <a:cubicBezTo>
                      <a:pt x="111037" y="201266"/>
                      <a:pt x="108489" y="216976"/>
                      <a:pt x="108489" y="232474"/>
                    </a:cubicBezTo>
                  </a:path>
                </a:pathLst>
              </a:cu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48" name="手繪多邊形 19"/>
              <p:cNvSpPr>
                <a:spLocks/>
              </p:cNvSpPr>
              <p:nvPr/>
            </p:nvSpPr>
            <p:spPr bwMode="auto">
              <a:xfrm>
                <a:off x="7315200" y="6540285"/>
                <a:ext cx="92990" cy="185979"/>
              </a:xfrm>
              <a:custGeom>
                <a:avLst/>
                <a:gdLst>
                  <a:gd name="T0" fmla="*/ 92990 w 92990"/>
                  <a:gd name="T1" fmla="*/ 0 h 185979"/>
                  <a:gd name="T2" fmla="*/ 30997 w 92990"/>
                  <a:gd name="T3" fmla="*/ 92990 h 185979"/>
                  <a:gd name="T4" fmla="*/ 0 w 92990"/>
                  <a:gd name="T5" fmla="*/ 185979 h 185979"/>
                  <a:gd name="T6" fmla="*/ 0 60000 65536"/>
                  <a:gd name="T7" fmla="*/ 0 60000 65536"/>
                  <a:gd name="T8" fmla="*/ 0 60000 65536"/>
                  <a:gd name="T9" fmla="*/ 0 w 92990"/>
                  <a:gd name="T10" fmla="*/ 0 h 185979"/>
                  <a:gd name="T11" fmla="*/ 92990 w 92990"/>
                  <a:gd name="T12" fmla="*/ 185979 h 1859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2990" h="185979">
                    <a:moveTo>
                      <a:pt x="92990" y="0"/>
                    </a:moveTo>
                    <a:lnTo>
                      <a:pt x="30997" y="92990"/>
                    </a:lnTo>
                    <a:cubicBezTo>
                      <a:pt x="12873" y="120176"/>
                      <a:pt x="0" y="185979"/>
                      <a:pt x="0" y="185979"/>
                    </a:cubicBezTo>
                  </a:path>
                </a:pathLst>
              </a:cu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49" name="手繪多邊形 21"/>
              <p:cNvSpPr>
                <a:spLocks/>
              </p:cNvSpPr>
              <p:nvPr/>
            </p:nvSpPr>
            <p:spPr bwMode="auto">
              <a:xfrm>
                <a:off x="7966129" y="6617776"/>
                <a:ext cx="61993" cy="170482"/>
              </a:xfrm>
              <a:custGeom>
                <a:avLst/>
                <a:gdLst>
                  <a:gd name="T0" fmla="*/ 61993 w 61993"/>
                  <a:gd name="T1" fmla="*/ 0 h 170482"/>
                  <a:gd name="T2" fmla="*/ 15498 w 61993"/>
                  <a:gd name="T3" fmla="*/ 139485 h 170482"/>
                  <a:gd name="T4" fmla="*/ 0 w 61993"/>
                  <a:gd name="T5" fmla="*/ 170482 h 170482"/>
                  <a:gd name="T6" fmla="*/ 0 60000 65536"/>
                  <a:gd name="T7" fmla="*/ 0 60000 65536"/>
                  <a:gd name="T8" fmla="*/ 0 60000 65536"/>
                  <a:gd name="T9" fmla="*/ 0 w 61993"/>
                  <a:gd name="T10" fmla="*/ 0 h 170482"/>
                  <a:gd name="T11" fmla="*/ 61993 w 61993"/>
                  <a:gd name="T12" fmla="*/ 170482 h 1704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993" h="170482">
                    <a:moveTo>
                      <a:pt x="61993" y="0"/>
                    </a:moveTo>
                    <a:lnTo>
                      <a:pt x="15498" y="139485"/>
                    </a:lnTo>
                    <a:cubicBezTo>
                      <a:pt x="11845" y="150444"/>
                      <a:pt x="5166" y="160150"/>
                      <a:pt x="0" y="170482"/>
                    </a:cubicBezTo>
                  </a:path>
                </a:pathLst>
              </a:cu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350" name="橢圓 22"/>
              <p:cNvSpPr>
                <a:spLocks noChangeArrowheads="1"/>
              </p:cNvSpPr>
              <p:nvPr/>
            </p:nvSpPr>
            <p:spPr bwMode="auto">
              <a:xfrm>
                <a:off x="5220072" y="6021288"/>
                <a:ext cx="144016" cy="144016"/>
              </a:xfrm>
              <a:prstGeom prst="ellipse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14351" name="橢圓 23"/>
              <p:cNvSpPr>
                <a:spLocks noChangeArrowheads="1"/>
              </p:cNvSpPr>
              <p:nvPr/>
            </p:nvSpPr>
            <p:spPr bwMode="auto">
              <a:xfrm>
                <a:off x="5868144" y="6309320"/>
                <a:ext cx="144016" cy="1440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14352" name="橢圓 24"/>
              <p:cNvSpPr>
                <a:spLocks noChangeArrowheads="1"/>
              </p:cNvSpPr>
              <p:nvPr/>
            </p:nvSpPr>
            <p:spPr bwMode="auto">
              <a:xfrm>
                <a:off x="6372200" y="5877272"/>
                <a:ext cx="144016" cy="144016"/>
              </a:xfrm>
              <a:prstGeom prst="ellipse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14353" name="橢圓 25"/>
              <p:cNvSpPr>
                <a:spLocks noChangeArrowheads="1"/>
              </p:cNvSpPr>
              <p:nvPr/>
            </p:nvSpPr>
            <p:spPr bwMode="auto">
              <a:xfrm>
                <a:off x="7308304" y="5877272"/>
                <a:ext cx="144016" cy="14401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14354" name="橢圓 26"/>
              <p:cNvSpPr>
                <a:spLocks noChangeArrowheads="1"/>
              </p:cNvSpPr>
              <p:nvPr/>
            </p:nvSpPr>
            <p:spPr bwMode="auto">
              <a:xfrm>
                <a:off x="7524328" y="6381328"/>
                <a:ext cx="144016" cy="1440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  <p:sp>
            <p:nvSpPr>
              <p:cNvPr id="14355" name="橢圓 27"/>
              <p:cNvSpPr>
                <a:spLocks noChangeArrowheads="1"/>
              </p:cNvSpPr>
              <p:nvPr/>
            </p:nvSpPr>
            <p:spPr bwMode="auto">
              <a:xfrm>
                <a:off x="8388424" y="6021288"/>
                <a:ext cx="144016" cy="144016"/>
              </a:xfrm>
              <a:prstGeom prst="ellipse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>
                  <a:solidFill>
                    <a:srgbClr val="000000"/>
                  </a:solidFill>
                  <a:ea typeface="新細明體" pitchFamily="18" charset="-120"/>
                </a:endParaRPr>
              </a:p>
            </p:txBody>
          </p:sp>
        </p:grpSp>
      </p:grpSp>
      <p:pic>
        <p:nvPicPr>
          <p:cNvPr id="19" name="Picture 4" descr="kabeperar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988" y="0"/>
            <a:ext cx="2640012" cy="1714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7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276" y="1722704"/>
            <a:ext cx="6605447" cy="428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</a:t>
            </a:r>
            <a:endParaRPr lang="zh-TW" altLang="en-US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168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2621" y="19505"/>
            <a:ext cx="7362534" cy="688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-612576" y="332656"/>
            <a:ext cx="3024336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</a:t>
            </a:r>
            <a:endParaRPr lang="zh-TW" altLang="en-US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6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-2</a:t>
            </a:r>
            <a:endParaRPr lang="zh-TW" altLang="en-US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723292" cy="405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9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2" r="2413"/>
          <a:stretch/>
        </p:blipFill>
        <p:spPr bwMode="auto">
          <a:xfrm>
            <a:off x="2051720" y="0"/>
            <a:ext cx="5924811" cy="693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79512" y="476671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sz="3200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-2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625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85800" y="764704"/>
            <a:ext cx="8208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大家想知道問題出在哪裡？</a:t>
            </a:r>
            <a:endParaRPr lang="en-US" altLang="zh-TW" sz="5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/>
            <a:r>
              <a:rPr lang="zh-TW" altLang="en-US" sz="5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但是，</a:t>
            </a:r>
            <a:endParaRPr lang="en-US" altLang="zh-TW" sz="5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/>
            <a:endParaRPr lang="en-US" altLang="zh-TW" sz="5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/>
            <a:r>
              <a:rPr lang="zh-TW" altLang="en-US" sz="5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沒有人知道臺灣學生的</a:t>
            </a:r>
            <a:endParaRPr lang="en-US" altLang="zh-TW" sz="5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algn="ctr"/>
            <a:r>
              <a:rPr lang="zh-TW" altLang="en-US" sz="5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程度</a:t>
            </a:r>
            <a:r>
              <a:rPr lang="zh-TW" altLang="en-US" sz="5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及</a:t>
            </a:r>
            <a:r>
              <a:rPr lang="zh-TW" altLang="en-US" sz="5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學力</a:t>
            </a:r>
            <a:endParaRPr lang="zh-TW" altLang="en-US" sz="5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77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276" y="1932306"/>
            <a:ext cx="6605447" cy="386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-3</a:t>
            </a:r>
            <a:endParaRPr lang="zh-TW" altLang="en-US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39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16632"/>
            <a:ext cx="6057511" cy="615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4032448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b="1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-3</a:t>
            </a:r>
            <a:endParaRPr lang="zh-TW" altLang="en-US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65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870" y="1665540"/>
            <a:ext cx="6656259" cy="439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-4</a:t>
            </a:r>
            <a:endParaRPr lang="zh-TW" altLang="en-US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91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-9295"/>
            <a:ext cx="7337127" cy="760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2160240" cy="1143000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sz="3600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-4</a:t>
            </a:r>
            <a:endParaRPr lang="zh-TW" altLang="en-US" sz="3600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00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24302"/>
            <a:ext cx="8229600" cy="1143000"/>
          </a:xfrm>
        </p:spPr>
        <p:txBody>
          <a:bodyPr/>
          <a:lstStyle/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能力指標：</a:t>
            </a:r>
            <a:r>
              <a:rPr lang="en-US" altLang="zh-TW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4-4-1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覺察人為或自然環境的危險情境，評估並運用最佳處理策略，以保護自己或他人。</a:t>
            </a:r>
            <a:endParaRPr lang="zh-TW" altLang="en-US" sz="28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527290" cy="550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6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</a:t>
            </a:r>
            <a:endParaRPr lang="zh-TW" altLang="en-US" dirty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5423"/>
            <a:ext cx="6737557" cy="702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2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</a:t>
            </a:r>
            <a:endParaRPr lang="zh-TW" altLang="en-US" dirty="0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95"/>
          <a:stretch/>
        </p:blipFill>
        <p:spPr bwMode="auto">
          <a:xfrm>
            <a:off x="827584" y="19307"/>
            <a:ext cx="6585123" cy="639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8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</a:t>
            </a:r>
            <a:endParaRPr lang="zh-TW" altLang="en-US" dirty="0"/>
          </a:p>
        </p:txBody>
      </p:sp>
      <p:pic>
        <p:nvPicPr>
          <p:cNvPr id="829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641" y="25202"/>
            <a:ext cx="6129695" cy="665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25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endParaRPr lang="zh-TW" altLang="en-US" dirty="0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7" y="188640"/>
            <a:ext cx="6008417" cy="636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2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endParaRPr lang="zh-TW" altLang="en-US" dirty="0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317305" cy="661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764" y="1077218"/>
            <a:ext cx="7152471" cy="520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652120" y="621036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資料來源：心測中心（</a:t>
            </a:r>
            <a:r>
              <a:rPr lang="en-US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2012</a:t>
            </a:r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）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889701" y="6648"/>
            <a:ext cx="5364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調查發現最依賴補習的是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</a:b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基測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PR89-PR49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的學生</a:t>
            </a:r>
            <a:endParaRPr lang="zh-TW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20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482" name="Picture 4" descr="akaaka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63" y="2286000"/>
            <a:ext cx="157162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family-ti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91440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標題 7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zh-TW" altLang="en-US" b="1" smtClean="0">
                <a:solidFill>
                  <a:srgbClr val="003399"/>
                </a:solidFill>
              </a:rPr>
              <a:t>評量標準試作省思</a:t>
            </a:r>
          </a:p>
        </p:txBody>
      </p:sp>
    </p:spTree>
    <p:extLst>
      <p:ext uri="{BB962C8B-B14F-4D97-AF65-F5344CB8AC3E}">
        <p14:creationId xmlns:p14="http://schemas.microsoft.com/office/powerpoint/2010/main" val="85893269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1071563" y="785813"/>
            <a:ext cx="7786687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0033CC"/>
                </a:solidFill>
                <a:latin typeface="Calibri" pitchFamily="34" charset="0"/>
                <a:cs typeface="Times New Roman" pitchFamily="18" charset="0"/>
              </a:rPr>
              <a:t>一、教學</a:t>
            </a:r>
            <a:endParaRPr lang="en-US" altLang="zh-TW" b="1" dirty="0">
              <a:solidFill>
                <a:srgbClr val="0033CC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TW" altLang="en-US" sz="1400" dirty="0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003399"/>
                </a:solidFill>
                <a:latin typeface="Calibri" pitchFamily="34" charset="0"/>
                <a:cs typeface="Times New Roman" pitchFamily="18" charset="0"/>
              </a:rPr>
              <a:t>用講述故事的方式引導學生了解「家庭問題」、「家人衝突」等相關概念，在實作時又成為學生的參考範本，對學習記錄及評量單填寫有幫助。</a:t>
            </a:r>
            <a:endParaRPr lang="en-US" altLang="zh-TW" b="1" dirty="0">
              <a:solidFill>
                <a:srgbClr val="003399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TW" altLang="en-US" sz="800" dirty="0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003399"/>
                </a:solidFill>
                <a:latin typeface="Calibri" pitchFamily="34" charset="0"/>
                <a:cs typeface="Times New Roman" pitchFamily="18" charset="0"/>
              </a:rPr>
              <a:t>扮演熟悉的家庭故事，易引起共鳴。</a:t>
            </a:r>
            <a:endParaRPr lang="en-US" altLang="zh-TW" b="1" dirty="0">
              <a:solidFill>
                <a:srgbClr val="003399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TW" altLang="en-US" sz="800" dirty="0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003399"/>
                </a:solidFill>
                <a:latin typeface="Calibri" pitchFamily="34" charset="0"/>
                <a:cs typeface="Times New Roman" pitchFamily="18" charset="0"/>
              </a:rPr>
              <a:t>七年級對溝通概念與技巧不熟悉，角色扮演教學法湧入很多學習點，無法全部消化，建議應先架構概念，對於角色扮演呈現家人溝通模式及分析會做得更好。</a:t>
            </a:r>
            <a:endParaRPr lang="zh-TW" altLang="en-US" dirty="0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</p:txBody>
      </p:sp>
      <p:pic>
        <p:nvPicPr>
          <p:cNvPr id="21507" name="Picture 4" descr="1-0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1428750"/>
            <a:ext cx="3111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1-0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3429000"/>
            <a:ext cx="3111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1-0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143375"/>
            <a:ext cx="3111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5569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1357313" y="819150"/>
            <a:ext cx="6786562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0033CC"/>
                </a:solidFill>
                <a:latin typeface="Calibri" pitchFamily="34" charset="0"/>
                <a:cs typeface="Times New Roman" pitchFamily="18" charset="0"/>
              </a:rPr>
              <a:t>二、評量</a:t>
            </a:r>
            <a:endParaRPr lang="en-US" altLang="zh-TW" sz="3600" b="1">
              <a:solidFill>
                <a:srgbClr val="0033CC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3399"/>
                </a:solidFill>
                <a:latin typeface="標楷體" pitchFamily="65" charset="-120"/>
                <a:cs typeface="Times New Roman" pitchFamily="18" charset="0"/>
              </a:rPr>
              <a:t>課程目標須與能力指標契合，才能達成培養學生帶著走的能力。</a:t>
            </a:r>
            <a:endParaRPr lang="en-US" altLang="zh-TW" sz="2800" b="1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TW" altLang="en-US" sz="800" b="1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3399"/>
                </a:solidFill>
                <a:latin typeface="標楷體" pitchFamily="65" charset="-120"/>
                <a:cs typeface="Times New Roman" pitchFamily="18" charset="0"/>
              </a:rPr>
              <a:t>單元評分規準的擬訂層次要分明，對於學習評量的評比上較不會產生模糊地帶。</a:t>
            </a:r>
            <a:endParaRPr lang="en-US" altLang="zh-TW" sz="2800" b="1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800" b="1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3399"/>
                </a:solidFill>
                <a:latin typeface="標楷體" pitchFamily="65" charset="-120"/>
                <a:cs typeface="Times New Roman" pitchFamily="18" charset="0"/>
              </a:rPr>
              <a:t>評量單的敘寫要具體且明確，學生較能依據經驗或學習所得回答。</a:t>
            </a:r>
            <a:endParaRPr lang="en-US" altLang="zh-TW" sz="2800" b="1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800" b="1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3399"/>
                </a:solidFill>
                <a:latin typeface="標楷體" pitchFamily="65" charset="-120"/>
                <a:cs typeface="Times New Roman" pitchFamily="18" charset="0"/>
              </a:rPr>
              <a:t>教學的次第要清楚，才能引導學生學習</a:t>
            </a:r>
            <a:endParaRPr lang="en-US" altLang="zh-TW" sz="2800" b="1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800" b="1">
              <a:solidFill>
                <a:srgbClr val="003399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3399"/>
                </a:solidFill>
                <a:latin typeface="標楷體" pitchFamily="65" charset="-120"/>
                <a:cs typeface="Times New Roman" pitchFamily="18" charset="0"/>
              </a:rPr>
              <a:t>評量需要團隊討論與合作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cs typeface="Times New Roman" pitchFamily="18" charset="0"/>
              </a:rPr>
              <a:t>	</a:t>
            </a:r>
            <a:endParaRPr lang="en-US" altLang="zh-TW" sz="2800" b="1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2800" b="1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TW" altLang="en-US" sz="1600">
              <a:solidFill>
                <a:schemeClr val="bg1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TW" altLang="en-US" sz="1600">
              <a:solidFill>
                <a:schemeClr val="bg1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1600" b="1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2531" name="Picture 5" descr="num-1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1643063"/>
            <a:ext cx="323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num-1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2428875"/>
            <a:ext cx="323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num-1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3500438"/>
            <a:ext cx="323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num-1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4500563"/>
            <a:ext cx="323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num-1-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5072063"/>
            <a:ext cx="323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2200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554" name="Picture 4" descr="學生-彩虹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3275" y="5643563"/>
            <a:ext cx="72072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164"/>
          <p:cNvSpPr>
            <a:spLocks noChangeArrowheads="1"/>
          </p:cNvSpPr>
          <p:nvPr/>
        </p:nvSpPr>
        <p:spPr bwMode="auto">
          <a:xfrm>
            <a:off x="1000125" y="1143000"/>
            <a:ext cx="27860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2060"/>
                </a:solidFill>
                <a:latin typeface="標楷體" pitchFamily="65" charset="-120"/>
                <a:cs typeface="Microsoft Sans Serif" pitchFamily="34" charset="0"/>
              </a:rPr>
              <a:t>評量等級為</a:t>
            </a:r>
            <a:r>
              <a:rPr lang="en-US" altLang="zh-TW" sz="2800" b="1">
                <a:solidFill>
                  <a:srgbClr val="002060"/>
                </a:solidFill>
                <a:latin typeface="標楷體" pitchFamily="65" charset="-120"/>
                <a:cs typeface="Microsoft Sans Serif" pitchFamily="34" charset="0"/>
              </a:rPr>
              <a:t>A</a:t>
            </a:r>
            <a:r>
              <a:rPr lang="zh-TW" altLang="en-US" sz="2800" b="1">
                <a:solidFill>
                  <a:srgbClr val="002060"/>
                </a:solidFill>
                <a:latin typeface="標楷體" pitchFamily="65" charset="-120"/>
                <a:cs typeface="Microsoft Sans Serif" pitchFamily="34" charset="0"/>
              </a:rPr>
              <a:t>的學生仍會有閃神的時刻</a:t>
            </a:r>
            <a:r>
              <a:rPr lang="en-US" altLang="zh-TW" sz="2800" b="1">
                <a:solidFill>
                  <a:srgbClr val="002060"/>
                </a:solidFill>
                <a:latin typeface="標楷體" pitchFamily="65" charset="-120"/>
                <a:cs typeface="Microsoft Sans Serif" pitchFamily="34" charset="0"/>
              </a:rPr>
              <a:t>…</a:t>
            </a:r>
            <a:endParaRPr lang="zh-TW" altLang="en-US" sz="2800" b="1">
              <a:solidFill>
                <a:srgbClr val="002060"/>
              </a:solidFill>
              <a:latin typeface="標楷體" pitchFamily="65" charset="-120"/>
              <a:cs typeface="Microsoft Sans Serif" pitchFamily="34" charset="0"/>
            </a:endParaRPr>
          </a:p>
        </p:txBody>
      </p:sp>
      <p:pic>
        <p:nvPicPr>
          <p:cNvPr id="23556" name="Picture 7" descr="C:\Documents and Settings\mei\桌面\評量標準示例\713-學習單\Page0001.t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54" t="28223" b="10847"/>
          <a:stretch>
            <a:fillRect/>
          </a:stretch>
        </p:blipFill>
        <p:spPr bwMode="auto">
          <a:xfrm>
            <a:off x="4643438" y="928688"/>
            <a:ext cx="3429000" cy="321468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橢圓 7"/>
          <p:cNvSpPr>
            <a:spLocks noChangeArrowheads="1"/>
          </p:cNvSpPr>
          <p:nvPr/>
        </p:nvSpPr>
        <p:spPr bwMode="auto">
          <a:xfrm>
            <a:off x="5072063" y="3643313"/>
            <a:ext cx="1714500" cy="285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Blip>
                <a:blip r:embed="rId6"/>
              </a:buBlip>
            </a:pPr>
            <a:endParaRPr lang="zh-TW" altLang="en-US" sz="2800">
              <a:solidFill>
                <a:srgbClr val="4B350D"/>
              </a:solidFill>
              <a:latin typeface="標楷體" pitchFamily="65" charset="-120"/>
              <a:cs typeface="Microsoft Sans Serif" pitchFamily="34" charset="0"/>
            </a:endParaRPr>
          </a:p>
        </p:txBody>
      </p:sp>
      <p:sp>
        <p:nvSpPr>
          <p:cNvPr id="9" name="橢圓 8"/>
          <p:cNvSpPr>
            <a:spLocks noChangeArrowheads="1"/>
          </p:cNvSpPr>
          <p:nvPr/>
        </p:nvSpPr>
        <p:spPr bwMode="auto">
          <a:xfrm>
            <a:off x="5000625" y="2357438"/>
            <a:ext cx="2643188" cy="10001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Blip>
                <a:blip r:embed="rId6"/>
              </a:buBlip>
            </a:pPr>
            <a:endParaRPr lang="zh-TW" altLang="en-US" sz="2800">
              <a:solidFill>
                <a:srgbClr val="4B350D"/>
              </a:solidFill>
              <a:latin typeface="標楷體" pitchFamily="65" charset="-120"/>
              <a:cs typeface="Microsoft Sans Serif" pitchFamily="34" charset="0"/>
            </a:endParaRPr>
          </a:p>
        </p:txBody>
      </p:sp>
      <p:pic>
        <p:nvPicPr>
          <p:cNvPr id="11" name="圖片 10" descr="C:\Documents and Settings\mei\桌面\新資料夾\IMG_0191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23"/>
          <a:stretch>
            <a:fillRect/>
          </a:stretch>
        </p:blipFill>
        <p:spPr bwMode="auto">
          <a:xfrm>
            <a:off x="428625" y="2786063"/>
            <a:ext cx="4144963" cy="2843212"/>
          </a:xfrm>
          <a:prstGeom prst="rect">
            <a:avLst/>
          </a:prstGeom>
          <a:ln w="38100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橢圓 11"/>
          <p:cNvSpPr>
            <a:spLocks noChangeArrowheads="1"/>
          </p:cNvSpPr>
          <p:nvPr/>
        </p:nvSpPr>
        <p:spPr bwMode="auto">
          <a:xfrm>
            <a:off x="642938" y="4500563"/>
            <a:ext cx="3714750" cy="11430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Blip>
                <a:blip r:embed="rId6"/>
              </a:buBlip>
            </a:pPr>
            <a:endParaRPr lang="zh-TW" altLang="en-US" sz="2800">
              <a:solidFill>
                <a:srgbClr val="00B0F0"/>
              </a:solidFill>
              <a:latin typeface="標楷體" pitchFamily="65" charset="-120"/>
              <a:cs typeface="Microsoft Sans Serif" pitchFamily="34" charset="0"/>
            </a:endParaRPr>
          </a:p>
        </p:txBody>
      </p:sp>
      <p:sp>
        <p:nvSpPr>
          <p:cNvPr id="23561" name="Rectangle 164"/>
          <p:cNvSpPr>
            <a:spLocks noChangeArrowheads="1"/>
          </p:cNvSpPr>
          <p:nvPr/>
        </p:nvSpPr>
        <p:spPr bwMode="auto">
          <a:xfrm>
            <a:off x="4929188" y="4929188"/>
            <a:ext cx="30718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標楷體" pitchFamily="65" charset="-120"/>
                <a:cs typeface="Microsoft Sans Serif" pitchFamily="34" charset="0"/>
              </a:rPr>
              <a:t>修正學習單的敘述，語句更精簡、直接</a:t>
            </a:r>
          </a:p>
        </p:txBody>
      </p:sp>
    </p:spTree>
    <p:extLst>
      <p:ext uri="{BB962C8B-B14F-4D97-AF65-F5344CB8AC3E}">
        <p14:creationId xmlns:p14="http://schemas.microsoft.com/office/powerpoint/2010/main" val="2684752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785813" y="2214563"/>
          <a:ext cx="7286624" cy="1857375"/>
        </p:xfrm>
        <a:graphic>
          <a:graphicData uri="http://schemas.openxmlformats.org/drawingml/2006/table">
            <a:tbl>
              <a:tblPr/>
              <a:tblGrid>
                <a:gridCol w="553643"/>
                <a:gridCol w="579851"/>
                <a:gridCol w="1230134"/>
                <a:gridCol w="1230954"/>
                <a:gridCol w="1230134"/>
                <a:gridCol w="1230954"/>
                <a:gridCol w="1230954"/>
              </a:tblGrid>
              <a:tr h="808924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  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表演組別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400" b="1" kern="100" dirty="0" smtClean="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觀賞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記錄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  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3900" algn="l"/>
                        </a:tabLst>
                      </a:pPr>
                      <a:r>
                        <a:rPr lang="en-US" sz="1400" b="1" kern="10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	</a:t>
                      </a:r>
                      <a:endParaRPr lang="zh-TW" sz="1400" b="1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400" b="1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400" b="1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400" b="1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8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表演</a:t>
                      </a:r>
                      <a:endParaRPr lang="zh-TW" sz="1400" b="1" kern="10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優缺</a:t>
                      </a:r>
                      <a:endParaRPr lang="zh-TW" sz="1400" b="1" kern="10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點記</a:t>
                      </a:r>
                      <a:endParaRPr lang="zh-TW" sz="1400" b="1" kern="10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錄欄</a:t>
                      </a:r>
                      <a:endParaRPr lang="zh-TW" sz="1400" b="1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400" b="1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音量</a:t>
                      </a:r>
                      <a:endParaRPr lang="zh-TW" sz="1400" b="1" kern="10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時間</a:t>
                      </a:r>
                      <a:endParaRPr lang="zh-TW" sz="1400" b="1" kern="10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主題</a:t>
                      </a:r>
                      <a:endParaRPr lang="zh-TW" sz="1400" b="1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佳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尚可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待加強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佳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尚可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待加強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佳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尚可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待加強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佳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尚可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待加強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佳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尚可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待加強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Calibri"/>
                          <a:ea typeface="Trebuchet MS"/>
                          <a:cs typeface="Times New Roman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□</a:t>
                      </a:r>
                      <a:endParaRPr lang="zh-TW" sz="14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604" name="Rectangle 2"/>
          <p:cNvSpPr>
            <a:spLocks noChangeArrowheads="1"/>
          </p:cNvSpPr>
          <p:nvPr/>
        </p:nvSpPr>
        <p:spPr bwMode="auto">
          <a:xfrm>
            <a:off x="285750" y="642938"/>
            <a:ext cx="8572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04800" eaLnBrk="0" hangingPunct="0">
              <a:spcBef>
                <a:spcPct val="20000"/>
              </a:spcBef>
              <a:buChar char="•"/>
              <a:tabLst>
                <a:tab pos="723900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18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◎</a:t>
            </a:r>
            <a:r>
              <a:rPr lang="zh-TW" altLang="en-US" sz="18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學習評量單</a:t>
            </a:r>
            <a:r>
              <a:rPr lang="en-US" altLang="zh-TW" sz="18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2-</a:t>
            </a:r>
            <a:r>
              <a:rPr lang="zh-TW" altLang="en-US" sz="18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「家庭事件簿」角色扮演觀察紀錄表</a:t>
            </a:r>
            <a:endParaRPr lang="zh-TW" altLang="en-US" sz="1800" b="1" dirty="0" smtClean="0">
              <a:solidFill>
                <a:srgbClr val="4B350D"/>
              </a:solidFill>
              <a:latin typeface="+mn-ea"/>
              <a:ea typeface="+mn-ea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zh-TW" altLang="en-US" sz="18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七年</a:t>
            </a:r>
            <a:r>
              <a:rPr lang="zh-TW" altLang="en-US" sz="1800" b="1" u="sng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      </a:t>
            </a:r>
            <a:r>
              <a:rPr lang="zh-TW" altLang="en-US" sz="18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班  座號</a:t>
            </a:r>
            <a:r>
              <a:rPr lang="zh-TW" altLang="en-US" sz="1800" b="1" u="sng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     </a:t>
            </a:r>
            <a:r>
              <a:rPr lang="zh-TW" altLang="en-US" sz="18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 姓名</a:t>
            </a:r>
            <a:r>
              <a:rPr lang="zh-TW" altLang="en-US" sz="1800" b="1" u="sng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                 </a:t>
            </a:r>
            <a:r>
              <a:rPr lang="zh-TW" altLang="en-US" sz="18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  </a:t>
            </a:r>
            <a:endParaRPr lang="zh-TW" altLang="en-US" sz="1800" b="1" dirty="0" smtClean="0">
              <a:solidFill>
                <a:srgbClr val="4B350D"/>
              </a:solidFill>
              <a:latin typeface="+mn-ea"/>
              <a:ea typeface="+mn-ea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zh-TW" altLang="en-US" sz="18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   請專注用心觀察同學們</a:t>
            </a:r>
            <a:r>
              <a:rPr lang="zh-TW" altLang="en-US" sz="1800" b="1" dirty="0" smtClean="0">
                <a:solidFill>
                  <a:srgbClr val="000000"/>
                </a:solidFill>
                <a:latin typeface="+mn-ea"/>
                <a:ea typeface="+mn-ea"/>
                <a:cs typeface="Times New Roman" pitchFamily="18" charset="0"/>
              </a:rPr>
              <a:t>準備的表演內容，並將觀察結果記錄下來。</a:t>
            </a:r>
            <a:endParaRPr lang="zh-TW" altLang="en-US" sz="1800" b="1" dirty="0" smtClean="0">
              <a:solidFill>
                <a:srgbClr val="4B350D"/>
              </a:solidFill>
              <a:latin typeface="+mn-ea"/>
              <a:ea typeface="+mn-ea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zh-TW" altLang="en-US" sz="1800" b="1" dirty="0" smtClean="0">
                <a:solidFill>
                  <a:srgbClr val="000000"/>
                </a:solidFill>
                <a:latin typeface="+mn-ea"/>
                <a:ea typeface="+mn-ea"/>
                <a:cs typeface="Times New Roman" pitchFamily="18" charset="0"/>
              </a:rPr>
              <a:t>一、表演優缺點記錄：依據</a:t>
            </a:r>
            <a:r>
              <a:rPr lang="zh-TW" altLang="en-US" sz="1800" b="1" dirty="0" smtClean="0">
                <a:solidFill>
                  <a:srgbClr val="111111"/>
                </a:solidFill>
                <a:latin typeface="+mn-ea"/>
                <a:ea typeface="+mn-ea"/>
                <a:cs typeface="Microsoft Sans Serif" pitchFamily="34" charset="0"/>
              </a:rPr>
              <a:t>音量是否適中、時間掌控恰當與否、及主題是否明確</a:t>
            </a:r>
            <a:endParaRPr lang="en-US" altLang="zh-TW" sz="1800" b="1" dirty="0" smtClean="0">
              <a:solidFill>
                <a:srgbClr val="111111"/>
              </a:solidFill>
              <a:latin typeface="+mn-ea"/>
              <a:ea typeface="+mn-ea"/>
              <a:cs typeface="Microsoft Sans Serif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zh-TW" altLang="en-US" sz="1800" b="1" dirty="0" smtClean="0">
                <a:solidFill>
                  <a:srgbClr val="111111"/>
                </a:solidFill>
                <a:latin typeface="+mn-ea"/>
                <a:ea typeface="+mn-ea"/>
                <a:cs typeface="Microsoft Sans Serif" pitchFamily="34" charset="0"/>
              </a:rPr>
              <a:t>       等三個向度，在佳、尚可或待加強處下方之 □ 勾選</a:t>
            </a:r>
            <a:r>
              <a:rPr lang="zh-TW" altLang="en-US" sz="1800" b="1" dirty="0" smtClean="0">
                <a:solidFill>
                  <a:srgbClr val="000000"/>
                </a:solidFill>
                <a:latin typeface="+mn-ea"/>
                <a:ea typeface="+mn-ea"/>
              </a:rPr>
              <a:t>即可。</a:t>
            </a:r>
            <a:endParaRPr lang="zh-TW" altLang="en-US" sz="1800" b="1" dirty="0" smtClean="0">
              <a:solidFill>
                <a:srgbClr val="4B350D"/>
              </a:solidFill>
              <a:latin typeface="+mn-ea"/>
              <a:ea typeface="+mn-ea"/>
              <a:cs typeface="Microsoft Sans Serif" pitchFamily="34" charset="0"/>
            </a:endParaRPr>
          </a:p>
        </p:txBody>
      </p:sp>
      <p:sp>
        <p:nvSpPr>
          <p:cNvPr id="24605" name="矩形 7"/>
          <p:cNvSpPr>
            <a:spLocks noChangeArrowheads="1"/>
          </p:cNvSpPr>
          <p:nvPr/>
        </p:nvSpPr>
        <p:spPr bwMode="auto">
          <a:xfrm>
            <a:off x="642938" y="4143375"/>
            <a:ext cx="8072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61975" algn="l"/>
              </a:tabLst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61975" algn="l"/>
              </a:tabLst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6197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619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619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19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19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19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1975" algn="l"/>
              </a:tabLst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111111"/>
                </a:solidFill>
                <a:latin typeface="Trebuchet MS" pitchFamily="34" charset="0"/>
                <a:cs typeface="Times New Roman" pitchFamily="18" charset="0"/>
              </a:rPr>
              <a:t>二、角色扮演劇情內容之觀察與分析</a:t>
            </a:r>
            <a:endParaRPr lang="zh-TW" altLang="en-US" sz="2000">
              <a:solidFill>
                <a:srgbClr val="4B350D"/>
              </a:solidFill>
              <a:latin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714375" y="4500563"/>
          <a:ext cx="7286625" cy="1616076"/>
        </p:xfrm>
        <a:graphic>
          <a:graphicData uri="http://schemas.openxmlformats.org/drawingml/2006/table">
            <a:tbl>
              <a:tblPr/>
              <a:tblGrid>
                <a:gridCol w="1133493"/>
                <a:gridCol w="1230135"/>
                <a:gridCol w="1230954"/>
                <a:gridCol w="1230135"/>
                <a:gridCol w="1230954"/>
                <a:gridCol w="1230954"/>
              </a:tblGrid>
              <a:tr h="335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   </a:t>
                      </a:r>
                      <a:r>
                        <a:rPr lang="zh-TW" altLang="en-US" sz="1200" b="1" kern="100" dirty="0" smtClean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       </a:t>
                      </a:r>
                      <a:r>
                        <a:rPr lang="zh-TW" sz="1000" b="1" kern="100" dirty="0" smtClean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表演</a:t>
                      </a:r>
                      <a:r>
                        <a:rPr lang="zh-TW" sz="10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組別</a:t>
                      </a:r>
                      <a:endParaRPr lang="zh-TW" sz="12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0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觀賞記錄</a:t>
                      </a:r>
                      <a:endParaRPr lang="zh-TW" sz="12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61975" algn="l"/>
                        </a:tabLst>
                      </a:pPr>
                      <a:r>
                        <a:rPr lang="en-US" sz="12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  	</a:t>
                      </a:r>
                      <a:endParaRPr lang="zh-TW" sz="12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9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針對故事內容找出衝突點</a:t>
                      </a:r>
                      <a:endParaRPr lang="zh-TW" sz="12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   </a:t>
                      </a:r>
                      <a:endParaRPr lang="zh-TW" sz="12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  </a:t>
                      </a:r>
                      <a:endParaRPr lang="zh-TW" sz="12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9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故事角色溝通不良的記錄</a:t>
                      </a:r>
                      <a:endParaRPr lang="zh-TW" sz="1200" b="1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 </a:t>
                      </a:r>
                      <a:endParaRPr lang="zh-TW" sz="12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111111"/>
                        </a:solidFill>
                        <a:latin typeface="Trebuchet MS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針對劇中溝通不良處，提出</a:t>
                      </a:r>
                      <a:r>
                        <a:rPr lang="en-US" sz="1200" b="1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2-3</a:t>
                      </a:r>
                      <a:r>
                        <a:rPr lang="zh-TW" sz="1200" b="1" kern="100">
                          <a:solidFill>
                            <a:srgbClr val="000000"/>
                          </a:solidFill>
                          <a:latin typeface="Calibri"/>
                          <a:ea typeface="新細明體"/>
                          <a:cs typeface="新細明體"/>
                        </a:rPr>
                        <a:t>種修正方法</a:t>
                      </a:r>
                      <a:endParaRPr lang="zh-TW" sz="1200" b="1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111111"/>
                          </a:solidFill>
                          <a:latin typeface="Trebuchet MS"/>
                          <a:ea typeface="新細明體"/>
                          <a:cs typeface="Times New Roman"/>
                        </a:rPr>
                        <a:t>  </a:t>
                      </a:r>
                      <a:endParaRPr lang="zh-TW" sz="12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72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857250" y="1285875"/>
            <a:ext cx="8001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en-US" sz="2000" b="1">
                <a:solidFill>
                  <a:srgbClr val="111111"/>
                </a:solidFill>
                <a:latin typeface="Trebuchet MS" pitchFamily="34" charset="0"/>
                <a:cs typeface="Times New Roman" pitchFamily="18" charset="0"/>
              </a:rPr>
              <a:t>活動省思：</a:t>
            </a:r>
            <a:endParaRPr lang="zh-TW" altLang="en-US" sz="2000" b="1">
              <a:solidFill>
                <a:srgbClr val="4B350D"/>
              </a:solidFill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itchFamily="34" charset="0"/>
                <a:cs typeface="Times New Roman" pitchFamily="18" charset="0"/>
              </a:rPr>
              <a:t>1.</a:t>
            </a:r>
            <a:r>
              <a:rPr lang="zh-TW" altLang="en-US" sz="2000" b="1">
                <a:latin typeface="Calibri" pitchFamily="34" charset="0"/>
                <a:cs typeface="Times New Roman" pitchFamily="18" charset="0"/>
              </a:rPr>
              <a:t>看完了戲刻之後，常見的家人的衝突的原因是哪些</a:t>
            </a:r>
            <a:r>
              <a:rPr lang="en-US" altLang="zh-TW" sz="2000" b="1">
                <a:latin typeface="Calibri" pitchFamily="34" charset="0"/>
                <a:cs typeface="Times New Roman" pitchFamily="18" charset="0"/>
              </a:rPr>
              <a:t>?</a:t>
            </a:r>
            <a:r>
              <a:rPr lang="zh-TW" altLang="en-US" sz="2000" b="1">
                <a:latin typeface="Calibri" pitchFamily="34" charset="0"/>
                <a:cs typeface="Times New Roman" pitchFamily="18" charset="0"/>
              </a:rPr>
              <a:t>自己的呢</a:t>
            </a:r>
            <a:r>
              <a:rPr lang="en-US" altLang="zh-TW" sz="2000" b="1">
                <a:latin typeface="Calibri" pitchFamily="34" charset="0"/>
                <a:cs typeface="Times New Roman" pitchFamily="18" charset="0"/>
              </a:rPr>
              <a:t>?</a:t>
            </a:r>
            <a:r>
              <a:rPr lang="en-US" altLang="zh-TW" sz="2000" b="1" u="sng">
                <a:latin typeface="Trebuchet MS" pitchFamily="34" charset="0"/>
                <a:cs typeface="Times New Roman" pitchFamily="18" charset="0"/>
              </a:rPr>
              <a:t>                                                                               </a:t>
            </a:r>
            <a:endParaRPr lang="en-US" altLang="zh-TW" sz="2000" b="1"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itchFamily="34" charset="0"/>
                <a:cs typeface="Times New Roman" pitchFamily="18" charset="0"/>
              </a:rPr>
              <a:t>2. </a:t>
            </a:r>
            <a:r>
              <a:rPr lang="zh-TW" altLang="en-US" sz="2000" b="1">
                <a:latin typeface="Calibri" pitchFamily="34" charset="0"/>
                <a:cs typeface="Times New Roman" pitchFamily="18" charset="0"/>
              </a:rPr>
              <a:t>遇到這些衝突的時候有哪些解決的方法</a:t>
            </a:r>
            <a:r>
              <a:rPr lang="en-US" altLang="zh-TW" sz="2000" b="1">
                <a:latin typeface="Calibri" pitchFamily="34" charset="0"/>
                <a:cs typeface="Times New Roman" pitchFamily="18" charset="0"/>
              </a:rPr>
              <a:t>?</a:t>
            </a:r>
            <a:r>
              <a:rPr lang="zh-TW" altLang="en-US" sz="2000" b="1">
                <a:latin typeface="Calibri" pitchFamily="34" charset="0"/>
                <a:cs typeface="Times New Roman" pitchFamily="18" charset="0"/>
              </a:rPr>
              <a:t>我的家人遇到這種衝突的時</a:t>
            </a:r>
            <a:endParaRPr lang="en-US" altLang="zh-TW" sz="2000" b="1">
              <a:latin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000" b="1">
                <a:latin typeface="Calibri" pitchFamily="34" charset="0"/>
                <a:cs typeface="Times New Roman" pitchFamily="18" charset="0"/>
              </a:rPr>
              <a:t>    候是 用什麼方法</a:t>
            </a:r>
            <a:r>
              <a:rPr lang="en-US" altLang="zh-TW" sz="2000" b="1">
                <a:latin typeface="Calibri" pitchFamily="34" charset="0"/>
                <a:cs typeface="Times New Roman" pitchFamily="18" charset="0"/>
              </a:rPr>
              <a:t>?</a:t>
            </a:r>
            <a:r>
              <a:rPr lang="zh-TW" altLang="en-US" sz="2000" b="1">
                <a:latin typeface="Calibri" pitchFamily="34" charset="0"/>
                <a:cs typeface="Times New Roman" pitchFamily="18" charset="0"/>
              </a:rPr>
              <a:t>現在你有其它新的解決方式</a:t>
            </a:r>
            <a:r>
              <a:rPr lang="en-US" altLang="zh-TW" sz="2000" b="1">
                <a:latin typeface="Calibri" pitchFamily="34" charset="0"/>
                <a:cs typeface="Times New Roman" pitchFamily="18" charset="0"/>
              </a:rPr>
              <a:t>?</a:t>
            </a:r>
            <a:r>
              <a:rPr lang="en-US" altLang="zh-TW" sz="2000" b="1" u="sng">
                <a:latin typeface="Trebuchet MS" pitchFamily="34" charset="0"/>
                <a:cs typeface="Times New Roman" pitchFamily="18" charset="0"/>
              </a:rPr>
              <a:t>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Trebuchet MS" pitchFamily="34" charset="0"/>
                <a:cs typeface="Times New Roman" pitchFamily="18" charset="0"/>
              </a:rPr>
              <a:t>3.</a:t>
            </a:r>
            <a:r>
              <a:rPr lang="zh-TW" altLang="en-US" sz="2000" b="1">
                <a:latin typeface="Calibri" pitchFamily="34" charset="0"/>
                <a:cs typeface="Times New Roman" pitchFamily="18" charset="0"/>
              </a:rPr>
              <a:t>關於家人的衝突你有何新的看法或感受</a:t>
            </a:r>
            <a:r>
              <a:rPr lang="en-US" altLang="zh-TW" sz="2000" b="1">
                <a:latin typeface="Calibri" pitchFamily="34" charset="0"/>
                <a:cs typeface="Times New Roman" pitchFamily="18" charset="0"/>
              </a:rPr>
              <a:t>?</a:t>
            </a:r>
            <a:r>
              <a:rPr lang="en-US" altLang="zh-TW" sz="2000" b="1" u="sng">
                <a:latin typeface="Trebuchet MS" pitchFamily="34" charset="0"/>
                <a:cs typeface="Times New Roman" pitchFamily="18" charset="0"/>
              </a:rPr>
              <a:t>                                                                  </a:t>
            </a:r>
            <a:endParaRPr lang="en-US" altLang="zh-TW" sz="2000" b="1"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Trebuchet MS" pitchFamily="34" charset="0"/>
                <a:cs typeface="Times New Roman" pitchFamily="18" charset="0"/>
              </a:rPr>
              <a:t>    </a:t>
            </a:r>
            <a:endParaRPr lang="en-US" altLang="zh-TW" sz="2000" b="1"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2000" b="1">
              <a:latin typeface="標楷體" pitchFamily="65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000" b="1" u="sng">
                <a:latin typeface="Trebuchet MS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lang="en-US" altLang="zh-TW" sz="2000" b="1">
              <a:latin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071563" y="3857625"/>
          <a:ext cx="6500812" cy="1214438"/>
        </p:xfrm>
        <a:graphic>
          <a:graphicData uri="http://schemas.openxmlformats.org/drawingml/2006/table">
            <a:tbl>
              <a:tblPr/>
              <a:tblGrid>
                <a:gridCol w="452072"/>
                <a:gridCol w="6048740"/>
              </a:tblGrid>
              <a:tr h="809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Times New Roman"/>
                        </a:rPr>
                        <a:t>1</a:t>
                      </a:r>
                      <a:endParaRPr lang="zh-TW" sz="20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Times New Roman"/>
                        </a:rPr>
                        <a:t>□能參與〈觀察〉角色扮演之課程，並提出觀點。</a:t>
                      </a:r>
                      <a:endParaRPr lang="zh-TW" sz="2000" b="1" kern="100" dirty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Times New Roman"/>
                        </a:rPr>
                        <a:t>□能省思自己與家人溝通方式。</a:t>
                      </a:r>
                      <a:endParaRPr lang="zh-TW" sz="20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Times New Roman"/>
                        </a:rPr>
                        <a:t>2</a:t>
                      </a:r>
                      <a:endParaRPr lang="zh-TW" sz="20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990725" algn="l"/>
                        </a:tabLst>
                      </a:pPr>
                      <a:r>
                        <a:rPr lang="zh-TW" sz="2000" b="1" kern="100" dirty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Times New Roman"/>
                        </a:rPr>
                        <a:t>□提出增進家人關係的策略。</a:t>
                      </a:r>
                      <a:r>
                        <a:rPr lang="en-US" sz="2000" b="1" kern="100" dirty="0">
                          <a:solidFill>
                            <a:srgbClr val="111111"/>
                          </a:solidFill>
                          <a:latin typeface="+mn-ea"/>
                          <a:ea typeface="+mn-ea"/>
                          <a:cs typeface="Times New Roman"/>
                        </a:rPr>
                        <a:t>	</a:t>
                      </a:r>
                      <a:endParaRPr lang="zh-TW" sz="20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615" name="Rectangle 5"/>
          <p:cNvSpPr>
            <a:spLocks noChangeArrowheads="1"/>
          </p:cNvSpPr>
          <p:nvPr/>
        </p:nvSpPr>
        <p:spPr bwMode="auto">
          <a:xfrm>
            <a:off x="285750" y="3214688"/>
            <a:ext cx="2813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8255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20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※</a:t>
            </a:r>
            <a:r>
              <a:rPr lang="zh-TW" altLang="en-US" sz="2000" b="1" dirty="0" smtClean="0">
                <a:solidFill>
                  <a:srgbClr val="111111"/>
                </a:solidFill>
                <a:latin typeface="+mn-ea"/>
                <a:ea typeface="+mn-ea"/>
                <a:cs typeface="Times New Roman" pitchFamily="18" charset="0"/>
              </a:rPr>
              <a:t>具體評分架構</a:t>
            </a:r>
            <a:endParaRPr lang="zh-TW" altLang="en-US" sz="2000" b="1" dirty="0" smtClean="0">
              <a:solidFill>
                <a:srgbClr val="4B350D"/>
              </a:solidFill>
              <a:latin typeface="+mn-ea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511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4087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626" name="WordArt 6" descr="紙袋"/>
          <p:cNvSpPr>
            <a:spLocks noChangeArrowheads="1" noChangeShapeType="1" noTextEdit="1"/>
          </p:cNvSpPr>
          <p:nvPr/>
        </p:nvSpPr>
        <p:spPr bwMode="auto">
          <a:xfrm>
            <a:off x="1928813" y="1214438"/>
            <a:ext cx="4214812" cy="785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TW" altLang="en-US" sz="32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標楷體"/>
                <a:ea typeface="標楷體"/>
              </a:rPr>
              <a:t>三、評量時的困惑</a:t>
            </a:r>
          </a:p>
        </p:txBody>
      </p:sp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1357313" y="2357438"/>
            <a:ext cx="60007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zh-TW" altLang="en-US">
                <a:solidFill>
                  <a:srgbClr val="660066"/>
                </a:solidFill>
                <a:latin typeface="標楷體" pitchFamily="65" charset="-120"/>
              </a:rPr>
              <a:t>有些時候會陷入等級迷思</a:t>
            </a:r>
            <a:endParaRPr lang="en-US" altLang="zh-TW">
              <a:solidFill>
                <a:srgbClr val="660066"/>
              </a:solidFill>
              <a:latin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D60093"/>
                </a:solidFill>
                <a:latin typeface="標楷體" pitchFamily="65" charset="-120"/>
              </a:rPr>
              <a:t>〈</a:t>
            </a:r>
            <a:r>
              <a:rPr lang="zh-TW" altLang="en-US" sz="2800">
                <a:solidFill>
                  <a:srgbClr val="D60093"/>
                </a:solidFill>
                <a:latin typeface="標楷體" pitchFamily="65" charset="-120"/>
              </a:rPr>
              <a:t>單元評量標準的層次擬訂非常重要</a:t>
            </a:r>
            <a:r>
              <a:rPr lang="en-US" altLang="zh-TW" sz="2800">
                <a:solidFill>
                  <a:srgbClr val="D60093"/>
                </a:solidFill>
                <a:latin typeface="標楷體" pitchFamily="65" charset="-120"/>
              </a:rPr>
              <a:t>〉</a:t>
            </a:r>
            <a:endParaRPr lang="zh-TW" altLang="en-US" sz="2800">
              <a:solidFill>
                <a:srgbClr val="D60093"/>
              </a:solidFill>
              <a:latin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zh-TW" altLang="en-US">
                <a:solidFill>
                  <a:srgbClr val="660066"/>
                </a:solidFill>
                <a:latin typeface="標楷體" pitchFamily="65" charset="-120"/>
              </a:rPr>
              <a:t>回頭檢視評量標準、單元評量</a:t>
            </a:r>
            <a:endParaRPr lang="en-US" altLang="zh-TW">
              <a:solidFill>
                <a:srgbClr val="660066"/>
              </a:solidFill>
              <a:latin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660066"/>
                </a:solidFill>
                <a:latin typeface="標楷體" pitchFamily="65" charset="-120"/>
              </a:rPr>
              <a:t> 標準及評量工具的密合度</a:t>
            </a:r>
            <a:endParaRPr lang="en-US" altLang="zh-TW">
              <a:solidFill>
                <a:srgbClr val="660066"/>
              </a:solidFill>
              <a:latin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zh-TW" altLang="en-US">
                <a:solidFill>
                  <a:srgbClr val="660066"/>
                </a:solidFill>
                <a:latin typeface="標楷體" pitchFamily="65" charset="-120"/>
              </a:rPr>
              <a:t>修改學習單</a:t>
            </a:r>
          </a:p>
        </p:txBody>
      </p:sp>
    </p:spTree>
    <p:extLst>
      <p:ext uri="{BB962C8B-B14F-4D97-AF65-F5344CB8AC3E}">
        <p14:creationId xmlns:p14="http://schemas.microsoft.com/office/powerpoint/2010/main" val="28717614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subTitle" idx="1"/>
          </p:nvPr>
        </p:nvSpPr>
        <p:spPr>
          <a:xfrm>
            <a:off x="1258888" y="1916113"/>
            <a:ext cx="6842125" cy="3673475"/>
          </a:xfrm>
          <a:ln>
            <a:solidFill>
              <a:srgbClr val="006600"/>
            </a:solidFill>
          </a:ln>
        </p:spPr>
        <p:txBody>
          <a:bodyPr/>
          <a:lstStyle/>
          <a:p>
            <a:pPr algn="l" eaLnBrk="1" hangingPunct="1">
              <a:buFont typeface="Arial" charset="0"/>
              <a:buNone/>
              <a:defRPr/>
            </a:pPr>
            <a:r>
              <a:rPr lang="en-US" altLang="zh-TW" dirty="0" smtClean="0">
                <a:latin typeface="華康少女文字W7" pitchFamily="81" charset="-120"/>
                <a:ea typeface="華康少女文字W7" pitchFamily="81" charset="-120"/>
                <a:cs typeface="+mn-cs"/>
              </a:rPr>
              <a:t>1.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</a:rPr>
              <a:t>小組選擇一個主題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en-US" altLang="zh-TW" dirty="0" smtClean="0">
                <a:latin typeface="華康少女文字W7" pitchFamily="81" charset="-120"/>
                <a:ea typeface="華康少女文字W7" pitchFamily="81" charset="-120"/>
                <a:cs typeface="+mn-cs"/>
              </a:rPr>
              <a:t>2.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</a:rPr>
              <a:t>討論及擬定主題評量計畫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en-US" altLang="zh-TW" dirty="0" smtClean="0">
                <a:latin typeface="華康少女文字W7" pitchFamily="81" charset="-120"/>
                <a:ea typeface="華康少女文字W7" pitchFamily="81" charset="-120"/>
                <a:cs typeface="+mn-cs"/>
              </a:rPr>
              <a:t>3.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  <a:hlinkClick r:id="rId2" action="ppaction://hlinkpres?slideindex=1&amp;slidetitle="/>
              </a:rPr>
              <a:t>作業要求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</a:rPr>
              <a:t>：含主題目標、能力指標、評量方式</a:t>
            </a:r>
            <a:r>
              <a:rPr lang="zh-TW" altLang="en-US" smtClean="0">
                <a:cs typeface="+mn-cs"/>
              </a:rPr>
              <a:t>、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</a:rPr>
              <a:t>評量說明</a:t>
            </a:r>
            <a:r>
              <a:rPr lang="zh-TW" altLang="en-US" smtClean="0">
                <a:cs typeface="+mn-cs"/>
              </a:rPr>
              <a:t>、學習單及活動評量規準</a:t>
            </a:r>
            <a:endParaRPr lang="zh-TW" altLang="en-US" smtClean="0">
              <a:latin typeface="華康少女文字W7" pitchFamily="81" charset="-120"/>
              <a:ea typeface="華康少女文字W7" pitchFamily="81" charset="-120"/>
              <a:cs typeface="+mn-cs"/>
            </a:endParaRPr>
          </a:p>
          <a:p>
            <a:pPr algn="l" eaLnBrk="1" hangingPunct="1">
              <a:buFont typeface="Arial" charset="0"/>
              <a:buNone/>
              <a:defRPr/>
            </a:pPr>
            <a:r>
              <a:rPr lang="en-US" altLang="zh-TW" dirty="0" smtClean="0">
                <a:latin typeface="華康少女文字W7" pitchFamily="81" charset="-120"/>
                <a:ea typeface="華康少女文字W7" pitchFamily="81" charset="-120"/>
                <a:cs typeface="+mn-cs"/>
              </a:rPr>
              <a:t>4.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</a:rPr>
              <a:t>分組上台報告</a:t>
            </a:r>
          </a:p>
          <a:p>
            <a:pPr algn="l" eaLnBrk="1" hangingPunct="1">
              <a:buFont typeface="Arial" charset="0"/>
              <a:buNone/>
              <a:defRPr/>
            </a:pPr>
            <a:endParaRPr lang="zh-TW" altLang="en-US" smtClean="0">
              <a:latin typeface="華康少女文字W7" pitchFamily="81" charset="-120"/>
              <a:ea typeface="華康少女文字W7" pitchFamily="81" charset="-120"/>
              <a:cs typeface="+mn-cs"/>
            </a:endParaRPr>
          </a:p>
        </p:txBody>
      </p:sp>
      <p:sp>
        <p:nvSpPr>
          <p:cNvPr id="115715" name="WordArt 3"/>
          <p:cNvSpPr>
            <a:spLocks noChangeArrowheads="1" noChangeShapeType="1" noTextEdit="1"/>
          </p:cNvSpPr>
          <p:nvPr/>
        </p:nvSpPr>
        <p:spPr bwMode="auto">
          <a:xfrm>
            <a:off x="3132138" y="836613"/>
            <a:ext cx="3024187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TW" altLang="en-US" sz="40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標楷體"/>
                <a:ea typeface="標楷體"/>
              </a:rPr>
              <a:t>今日工作目標</a:t>
            </a:r>
          </a:p>
        </p:txBody>
      </p:sp>
      <p:pic>
        <p:nvPicPr>
          <p:cNvPr id="115716" name="Picture 4" descr="[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矩形 5"/>
          <p:cNvSpPr>
            <a:spLocks noChangeArrowheads="1"/>
          </p:cNvSpPr>
          <p:nvPr/>
        </p:nvSpPr>
        <p:spPr bwMode="auto">
          <a:xfrm>
            <a:off x="3787775" y="3244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  <a:ea typeface="方正舒体"/>
                <a:cs typeface="方正舒体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  <a:ea typeface="方正舒体"/>
                <a:cs typeface="方正舒体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 smtClea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9795" y="2090172"/>
            <a:ext cx="7848872" cy="22221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zh-TW" altLang="en-US" sz="3200" b="1" kern="0" dirty="0">
                <a:solidFill>
                  <a:srgbClr val="002060"/>
                </a:solidFill>
                <a:latin typeface="Arial"/>
                <a:ea typeface="新細明體"/>
              </a:rPr>
              <a:t>清楚說明能力指標、教學目標、活動流程及教學評量間環環相扣的</a:t>
            </a:r>
            <a:r>
              <a:rPr lang="zh-TW" altLang="en-US" sz="3200" b="1" kern="0" dirty="0">
                <a:solidFill>
                  <a:srgbClr val="002060"/>
                </a:solidFill>
                <a:latin typeface="Arial"/>
                <a:ea typeface="新細明體"/>
                <a:hlinkClick r:id="rId4" action="ppaction://hlinkfile"/>
              </a:rPr>
              <a:t>設計方法</a:t>
            </a:r>
            <a:endParaRPr lang="en-US" altLang="zh-TW" sz="3200" b="1" kern="0" dirty="0">
              <a:solidFill>
                <a:srgbClr val="002060"/>
              </a:solidFill>
              <a:latin typeface="Arial"/>
              <a:ea typeface="新細明體"/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zh-TW" altLang="en-US" sz="3200" b="1" kern="0" dirty="0">
                <a:solidFill>
                  <a:srgbClr val="002060"/>
                </a:solidFill>
                <a:latin typeface="Arial"/>
                <a:ea typeface="新細明體"/>
              </a:rPr>
              <a:t>提出</a:t>
            </a:r>
            <a:r>
              <a:rPr lang="zh-TW" altLang="en-US" sz="3200" b="1" kern="0">
                <a:solidFill>
                  <a:srgbClr val="002060"/>
                </a:solidFill>
                <a:latin typeface="Arial"/>
                <a:ea typeface="新細明體"/>
              </a:rPr>
              <a:t>單元</a:t>
            </a:r>
            <a:r>
              <a:rPr lang="zh-TW" altLang="en-US" sz="3200" b="1" kern="0" smtClean="0">
                <a:solidFill>
                  <a:srgbClr val="002060"/>
                </a:solidFill>
                <a:latin typeface="Arial"/>
                <a:ea typeface="新細明體"/>
              </a:rPr>
              <a:t>評分規</a:t>
            </a:r>
            <a:r>
              <a:rPr lang="zh-TW" altLang="en-US" sz="3200" b="1" kern="0" dirty="0">
                <a:solidFill>
                  <a:srgbClr val="002060"/>
                </a:solidFill>
                <a:latin typeface="Arial"/>
                <a:ea typeface="新細明體"/>
              </a:rPr>
              <a:t>準</a:t>
            </a:r>
          </a:p>
          <a:p>
            <a:pPr eaLnBrk="0" hangingPunct="0">
              <a:defRPr/>
            </a:pPr>
            <a:endParaRPr lang="zh-TW" altLang="en-US" sz="3600" b="1" dirty="0">
              <a:ln w="10541" cmpd="sng">
                <a:solidFill>
                  <a:srgbClr val="3891A7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charset="0"/>
              <a:ea typeface="新細明體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75856" y="421114"/>
            <a:ext cx="5109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zh-TW" altLang="en-US" sz="4800" b="1" dirty="0" smtClean="0">
                <a:ln w="10541" cmpd="sng">
                  <a:solidFill>
                    <a:srgbClr val="3891A7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我們要做什麼呢？</a:t>
            </a:r>
            <a:endParaRPr lang="en-US" altLang="zh-TW" sz="4800" b="1" dirty="0">
              <a:ln w="10541" cmpd="sng">
                <a:solidFill>
                  <a:srgbClr val="3891A7">
                    <a:shade val="88000"/>
                    <a:satMod val="110000"/>
                  </a:srgbClr>
                </a:solidFill>
                <a:prstDash val="solid"/>
              </a:ln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211807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844" y="-243408"/>
            <a:ext cx="9144000" cy="6840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044" y="-245807"/>
            <a:ext cx="8229600" cy="1143000"/>
          </a:xfrm>
        </p:spPr>
        <p:txBody>
          <a:bodyPr/>
          <a:lstStyle/>
          <a:p>
            <a:r>
              <a:rPr lang="zh-TW" altLang="en-US" dirty="0"/>
              <a:t> 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能力指標、教學目標、活動流程及評量方法對照表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7706814"/>
              </p:ext>
            </p:extLst>
          </p:nvPr>
        </p:nvGraphicFramePr>
        <p:xfrm>
          <a:off x="323528" y="620688"/>
          <a:ext cx="8352928" cy="5760720"/>
        </p:xfrm>
        <a:graphic>
          <a:graphicData uri="http://schemas.openxmlformats.org/drawingml/2006/table">
            <a:tbl>
              <a:tblPr firstRow="1" firstCol="1" bandRow="1"/>
              <a:tblGrid>
                <a:gridCol w="1296145"/>
                <a:gridCol w="648071"/>
                <a:gridCol w="1080120"/>
                <a:gridCol w="3960440"/>
                <a:gridCol w="1368152"/>
              </a:tblGrid>
              <a:tr h="3200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單元名稱：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家人協奏曲</a:t>
                      </a: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能力指標</a:t>
                      </a: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教學目標</a:t>
                      </a: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活動流程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(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簡化版</a:t>
                      </a: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評量方法</a:t>
                      </a: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【活動一】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幸福的滋味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2-4-5  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覺察自己與家人溝通的方式，增進經營家庭生活能力</a:t>
                      </a: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1.</a:t>
                      </a:r>
                      <a:r>
                        <a:rPr lang="zh-TW" sz="18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能從自己及他人的經驗中，體會與家人溝通的良好方法。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	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 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請學生回想自己與家人相處愉快地情，並且記錄在學習紀錄</a:t>
                      </a:r>
                      <a:r>
                        <a:rPr lang="en-US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-1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中。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講述「</a:t>
                      </a:r>
                      <a:r>
                        <a:rPr lang="en-US" sz="1800" b="1" u="sng" kern="100" dirty="0" err="1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  <a:hlinkClick r:id="rId2" action="ppaction://hlinkpres?slideindex=1&amp;slidetitle="/>
                        </a:rPr>
                        <a:t>天使掉進破鞋盒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」故事，師生共同討論故事中家人相處的情況。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引導學生將故事內容與生活經驗連結，並反思自己家人相處的情況及曾面臨哪些家庭難題。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探討家庭面對生活難題時，家人可以用哪些積極樂觀的態 度解決問題。</a:t>
                      </a:r>
                      <a:r>
                        <a:rPr lang="en-US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                    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口語評量：能說出經營家庭生活的方法。〈學習記錄</a:t>
                      </a:r>
                      <a:r>
                        <a:rPr lang="en-US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-1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〉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0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【活動二】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家庭事件簿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2.</a:t>
                      </a:r>
                      <a:r>
                        <a:rPr lang="zh-TW" sz="18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能從日常生活中，檢視與家人溝通情況，並反思其與家庭氣氛的關係。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檢視與家人的相處狀況，記錄在學習評量單上。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小組分享自己與家人的相處的情況，並據此討論下節課「家庭互動故事」的劇本內容，作為角色扮演的腳本。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8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將討論的家庭互動故事記錄在學習紀錄</a:t>
                      </a:r>
                      <a:r>
                        <a:rPr lang="en-US" sz="18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-2</a:t>
                      </a:r>
                      <a:r>
                        <a:rPr lang="zh-TW" sz="1800" b="1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中。</a:t>
                      </a:r>
                      <a:r>
                        <a:rPr lang="en-US" sz="18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	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高層次紙筆測驗：能檢視自己與家人溝通與相處的情況，並思考增進家人感情的方法。〈學習記錄</a:t>
                      </a:r>
                      <a:r>
                        <a:rPr lang="en-US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-2 </a:t>
                      </a:r>
                      <a:r>
                        <a:rPr lang="zh-TW" sz="18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〉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47145" marR="471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3670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subTitle" idx="1"/>
          </p:nvPr>
        </p:nvSpPr>
        <p:spPr>
          <a:xfrm>
            <a:off x="1258888" y="1916113"/>
            <a:ext cx="6842125" cy="3673475"/>
          </a:xfrm>
          <a:ln>
            <a:solidFill>
              <a:srgbClr val="006600"/>
            </a:solidFill>
          </a:ln>
        </p:spPr>
        <p:txBody>
          <a:bodyPr/>
          <a:lstStyle/>
          <a:p>
            <a:pPr algn="l" eaLnBrk="1" hangingPunct="1">
              <a:buFont typeface="Arial" charset="0"/>
              <a:buNone/>
              <a:defRPr/>
            </a:pPr>
            <a:r>
              <a:rPr lang="en-US" altLang="zh-TW" dirty="0" smtClean="0">
                <a:latin typeface="華康少女文字W7" pitchFamily="81" charset="-120"/>
                <a:ea typeface="華康少女文字W7" pitchFamily="81" charset="-120"/>
                <a:cs typeface="+mn-cs"/>
              </a:rPr>
              <a:t>1.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</a:rPr>
              <a:t>小組選擇一個主題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en-US" altLang="zh-TW" dirty="0" smtClean="0">
                <a:latin typeface="華康少女文字W7" pitchFamily="81" charset="-120"/>
                <a:ea typeface="華康少女文字W7" pitchFamily="81" charset="-120"/>
                <a:cs typeface="+mn-cs"/>
              </a:rPr>
              <a:t>2.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</a:rPr>
              <a:t>討論及擬定主題評量計畫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en-US" altLang="zh-TW" dirty="0" smtClean="0">
                <a:latin typeface="華康少女文字W7" pitchFamily="81" charset="-120"/>
                <a:ea typeface="華康少女文字W7" pitchFamily="81" charset="-120"/>
                <a:cs typeface="+mn-cs"/>
              </a:rPr>
              <a:t>3.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  <a:hlinkClick r:id="rId2" action="ppaction://hlinkpres?slideindex=1&amp;slidetitle="/>
              </a:rPr>
              <a:t>作業要求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</a:rPr>
              <a:t>：含主題目標、能力指標、評量方式</a:t>
            </a:r>
            <a:r>
              <a:rPr lang="zh-TW" altLang="en-US" smtClean="0">
                <a:cs typeface="+mn-cs"/>
              </a:rPr>
              <a:t>、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</a:rPr>
              <a:t>評量說明</a:t>
            </a:r>
            <a:r>
              <a:rPr lang="zh-TW" altLang="en-US" smtClean="0">
                <a:cs typeface="+mn-cs"/>
              </a:rPr>
              <a:t>、學習單及活動評量規準</a:t>
            </a:r>
            <a:endParaRPr lang="zh-TW" altLang="en-US" smtClean="0">
              <a:latin typeface="華康少女文字W7" pitchFamily="81" charset="-120"/>
              <a:ea typeface="華康少女文字W7" pitchFamily="81" charset="-120"/>
              <a:cs typeface="+mn-cs"/>
            </a:endParaRPr>
          </a:p>
          <a:p>
            <a:pPr algn="l" eaLnBrk="1" hangingPunct="1">
              <a:buFont typeface="Arial" charset="0"/>
              <a:buNone/>
              <a:defRPr/>
            </a:pPr>
            <a:r>
              <a:rPr lang="en-US" altLang="zh-TW" dirty="0" smtClean="0">
                <a:latin typeface="華康少女文字W7" pitchFamily="81" charset="-120"/>
                <a:ea typeface="華康少女文字W7" pitchFamily="81" charset="-120"/>
                <a:cs typeface="+mn-cs"/>
              </a:rPr>
              <a:t>4.</a:t>
            </a:r>
            <a:r>
              <a:rPr lang="zh-TW" altLang="en-US" smtClean="0">
                <a:latin typeface="華康少女文字W7" pitchFamily="81" charset="-120"/>
                <a:ea typeface="華康少女文字W7" pitchFamily="81" charset="-120"/>
                <a:cs typeface="+mn-cs"/>
              </a:rPr>
              <a:t>分組上台報告</a:t>
            </a:r>
          </a:p>
          <a:p>
            <a:pPr algn="l" eaLnBrk="1" hangingPunct="1">
              <a:buFont typeface="Arial" charset="0"/>
              <a:buNone/>
              <a:defRPr/>
            </a:pPr>
            <a:endParaRPr lang="zh-TW" altLang="en-US" smtClean="0">
              <a:latin typeface="華康少女文字W7" pitchFamily="81" charset="-120"/>
              <a:ea typeface="華康少女文字W7" pitchFamily="81" charset="-120"/>
              <a:cs typeface="+mn-cs"/>
            </a:endParaRPr>
          </a:p>
        </p:txBody>
      </p:sp>
      <p:sp>
        <p:nvSpPr>
          <p:cNvPr id="116739" name="WordArt 3"/>
          <p:cNvSpPr>
            <a:spLocks noChangeArrowheads="1" noChangeShapeType="1" noTextEdit="1"/>
          </p:cNvSpPr>
          <p:nvPr/>
        </p:nvSpPr>
        <p:spPr bwMode="auto">
          <a:xfrm>
            <a:off x="3132138" y="836613"/>
            <a:ext cx="3024187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4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標楷體"/>
                <a:ea typeface="標楷體"/>
              </a:rPr>
              <a:t>今日工作目標</a:t>
            </a:r>
          </a:p>
        </p:txBody>
      </p:sp>
      <p:pic>
        <p:nvPicPr>
          <p:cNvPr id="116740" name="Picture 4" descr="[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矩形 5"/>
          <p:cNvSpPr>
            <a:spLocks noChangeArrowheads="1"/>
          </p:cNvSpPr>
          <p:nvPr/>
        </p:nvSpPr>
        <p:spPr bwMode="auto">
          <a:xfrm>
            <a:off x="3787775" y="3244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  <a:ea typeface="方正舒体"/>
                <a:cs typeface="方正舒体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  <a:ea typeface="方正舒体"/>
                <a:cs typeface="方正舒体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  <a:ea typeface="方正舒体"/>
                <a:cs typeface="方正舒体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9795" y="2430869"/>
            <a:ext cx="784887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 smtClean="0">
                <a:ln w="10541" cmpd="sng">
                  <a:solidFill>
                    <a:srgbClr val="3891A7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實作分享</a:t>
            </a:r>
            <a:endParaRPr lang="zh-TW" altLang="en-US" sz="4400" b="1" dirty="0">
              <a:ln w="10541" cmpd="sng">
                <a:solidFill>
                  <a:srgbClr val="3891A7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39914" y="997376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4800" b="1" dirty="0" smtClean="0">
                <a:ln w="10541" cmpd="sng">
                  <a:solidFill>
                    <a:srgbClr val="3891A7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評量規準實作</a:t>
            </a:r>
            <a:endParaRPr lang="en-US" altLang="zh-TW" sz="4800" b="1" dirty="0">
              <a:ln w="10541" cmpd="sng">
                <a:solidFill>
                  <a:srgbClr val="3891A7">
                    <a:shade val="88000"/>
                    <a:satMod val="110000"/>
                  </a:srgbClr>
                </a:solidFill>
                <a:prstDash val="solid"/>
              </a:ln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105117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485800" y="1166842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我們在真正需要補救教學的學生身上做得太少。</a:t>
            </a:r>
            <a:endParaRPr lang="en-US" altLang="zh-TW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1143000" indent="-1143000">
              <a:buFont typeface="+mj-lt"/>
              <a:buAutoNum type="arabicPeriod"/>
            </a:pPr>
            <a:endParaRPr lang="en-US" altLang="zh-TW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itchFamily="49" charset="-122"/>
              <a:ea typeface="SimHei" pitchFamily="49" charset="-122"/>
            </a:endParaRPr>
          </a:p>
          <a:p>
            <a:pPr marL="1143000" indent="-1143000">
              <a:buFont typeface="+mj-lt"/>
              <a:buAutoNum type="arabicPeriod"/>
            </a:pPr>
            <a:r>
              <a:rPr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學生花過多時間在追求考試排名，而非學習本身的意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涵（提升自我）</a:t>
            </a:r>
          </a:p>
        </p:txBody>
      </p:sp>
    </p:spTree>
    <p:extLst>
      <p:ext uri="{BB962C8B-B14F-4D97-AF65-F5344CB8AC3E}">
        <p14:creationId xmlns:p14="http://schemas.microsoft.com/office/powerpoint/2010/main" val="12332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540875" cy="715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6281738"/>
            <a:ext cx="79200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youblessed-anim1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6021388"/>
            <a:ext cx="4397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youblessed-anim1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5876925"/>
            <a:ext cx="4397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youblessed-anim1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5516563"/>
            <a:ext cx="4397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318578" y="2720240"/>
            <a:ext cx="7993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4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祝福您</a:t>
            </a:r>
            <a:endParaRPr lang="en-US" altLang="zh-TW" sz="4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4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平安幸福滿溢</a:t>
            </a:r>
            <a:endParaRPr lang="zh-CN" altLang="en-US" sz="4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1645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默认设计模板">
  <a:themeElements>
    <a:clrScheme name="默认设计模板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默认设计模板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市鎮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4981</TotalTime>
  <Words>7473</Words>
  <Application>Microsoft Office PowerPoint</Application>
  <PresentationFormat>如螢幕大小 (4:3)</PresentationFormat>
  <Paragraphs>1116</Paragraphs>
  <Slides>90</Slides>
  <Notes>35</Notes>
  <HiddenSlides>0</HiddenSlides>
  <MMClips>0</MMClips>
  <ScaleCrop>false</ScaleCrop>
  <HeadingPairs>
    <vt:vector size="6" baseType="variant">
      <vt:variant>
        <vt:lpstr>佈景主題</vt:lpstr>
      </vt:variant>
      <vt:variant>
        <vt:i4>5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90</vt:i4>
      </vt:variant>
    </vt:vector>
  </HeadingPairs>
  <TitlesOfParts>
    <vt:vector size="97" baseType="lpstr">
      <vt:lpstr>1_Office 佈景主題</vt:lpstr>
      <vt:lpstr>自訂設計</vt:lpstr>
      <vt:lpstr>2_Office 佈景主題</vt:lpstr>
      <vt:lpstr>默认设计模板</vt:lpstr>
      <vt:lpstr>1_市鎮</vt:lpstr>
      <vt:lpstr>PhotoImpact</vt:lpstr>
      <vt:lpstr>文件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綜合活動表現標準描述範例</vt:lpstr>
      <vt:lpstr>內容標準與能力指標對應表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評量時機</vt:lpstr>
      <vt:lpstr>評量品質與公平性</vt:lpstr>
      <vt:lpstr>成績排名</vt:lpstr>
      <vt:lpstr>多元評量方式</vt:lpstr>
      <vt:lpstr>多元評量方式</vt:lpstr>
      <vt:lpstr>多元評量方式</vt:lpstr>
      <vt:lpstr>評量之實施</vt:lpstr>
      <vt:lpstr>畢業條件</vt:lpstr>
      <vt:lpstr>PowerPoint 簡報</vt:lpstr>
      <vt:lpstr>PowerPoint 簡報</vt:lpstr>
      <vt:lpstr>PowerPoint 簡報</vt:lpstr>
      <vt:lpstr> </vt:lpstr>
      <vt:lpstr>PowerPoint 簡報</vt:lpstr>
      <vt:lpstr>PowerPoint 簡報</vt:lpstr>
      <vt:lpstr>示例內容</vt:lpstr>
      <vt:lpstr> 第二主題軸示例   主題名稱：家人協奏曲 </vt:lpstr>
      <vt:lpstr>表現標準-第二主題軸 </vt:lpstr>
      <vt:lpstr>教案說明-教學目標</vt:lpstr>
      <vt:lpstr>教案說明-教學流程</vt:lpstr>
      <vt:lpstr>學習記錄-1、2</vt:lpstr>
      <vt:lpstr>學習評量單-1、2</vt:lpstr>
      <vt:lpstr>評量計畫-評量方法 </vt:lpstr>
      <vt:lpstr>評量計畫-評量標準 </vt:lpstr>
      <vt:lpstr>教學與評量對照表</vt:lpstr>
      <vt:lpstr>學生表現示例</vt:lpstr>
      <vt:lpstr>學生-1</vt:lpstr>
      <vt:lpstr>學生-1</vt:lpstr>
      <vt:lpstr>學生-2</vt:lpstr>
      <vt:lpstr>PowerPoint 簡報</vt:lpstr>
      <vt:lpstr>學生-3</vt:lpstr>
      <vt:lpstr>學生-3</vt:lpstr>
      <vt:lpstr>學生-4</vt:lpstr>
      <vt:lpstr>學生-4</vt:lpstr>
      <vt:lpstr>能力指標：4-4-1覺察人為或自然環境的危險情境，評估並運用最佳處理策略，以保護自己或他人。</vt:lpstr>
      <vt:lpstr>C</vt:lpstr>
      <vt:lpstr>B</vt:lpstr>
      <vt:lpstr>B</vt:lpstr>
      <vt:lpstr>A</vt:lpstr>
      <vt:lpstr>A</vt:lpstr>
      <vt:lpstr>評量標準試作省思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能力指標、教學目標、活動流程及評量方法對照表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mei</dc:creator>
  <cp:lastModifiedBy>asus-nb</cp:lastModifiedBy>
  <cp:revision>288</cp:revision>
  <cp:lastPrinted>2013-06-02T04:53:39Z</cp:lastPrinted>
  <dcterms:created xsi:type="dcterms:W3CDTF">2013-05-15T01:55:01Z</dcterms:created>
  <dcterms:modified xsi:type="dcterms:W3CDTF">2015-10-13T13:13:02Z</dcterms:modified>
</cp:coreProperties>
</file>