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  <p:sldMasterId id="2147483792" r:id="rId5"/>
    <p:sldMasterId id="2147483804" r:id="rId6"/>
  </p:sldMasterIdLst>
  <p:sldIdLst>
    <p:sldId id="256" r:id="rId7"/>
    <p:sldId id="284" r:id="rId8"/>
    <p:sldId id="279" r:id="rId9"/>
    <p:sldId id="275" r:id="rId10"/>
    <p:sldId id="276" r:id="rId11"/>
    <p:sldId id="257" r:id="rId12"/>
    <p:sldId id="258" r:id="rId13"/>
    <p:sldId id="281" r:id="rId14"/>
    <p:sldId id="259" r:id="rId15"/>
    <p:sldId id="282" r:id="rId16"/>
    <p:sldId id="260" r:id="rId17"/>
    <p:sldId id="261" r:id="rId18"/>
    <p:sldId id="278" r:id="rId19"/>
    <p:sldId id="277" r:id="rId20"/>
    <p:sldId id="283" r:id="rId21"/>
    <p:sldId id="262" r:id="rId22"/>
    <p:sldId id="263" r:id="rId23"/>
    <p:sldId id="271" r:id="rId24"/>
    <p:sldId id="272" r:id="rId25"/>
    <p:sldId id="264" r:id="rId26"/>
    <p:sldId id="267" r:id="rId27"/>
    <p:sldId id="265" r:id="rId28"/>
    <p:sldId id="266" r:id="rId29"/>
    <p:sldId id="287" r:id="rId30"/>
    <p:sldId id="269" r:id="rId31"/>
    <p:sldId id="268" r:id="rId32"/>
    <p:sldId id="273" r:id="rId33"/>
    <p:sldId id="270" r:id="rId34"/>
    <p:sldId id="274" r:id="rId35"/>
    <p:sldId id="288" r:id="rId36"/>
    <p:sldId id="289" r:id="rId37"/>
    <p:sldId id="285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4990A-9ACC-410B-A199-5F905EB544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FEAC1B9-ABCD-4E34-BE77-7AB6ADF0C923}">
      <dgm:prSet phldrT="[文字]" custT="1"/>
      <dgm:spPr/>
      <dgm:t>
        <a:bodyPr/>
        <a:lstStyle/>
        <a:p>
          <a:r>
            <a:rPr lang="zh-TW" altLang="en-US" sz="2800" dirty="0" smtClean="0"/>
            <a:t>種植實作</a:t>
          </a:r>
          <a:endParaRPr lang="zh-TW" altLang="en-US" sz="2800" dirty="0"/>
        </a:p>
      </dgm:t>
    </dgm:pt>
    <dgm:pt modelId="{F93B6A87-4FF2-4060-B3DD-CA0DFD117904}" type="parTrans" cxnId="{C3792507-3CBD-456A-A76F-F96C7ECADA53}">
      <dgm:prSet/>
      <dgm:spPr/>
      <dgm:t>
        <a:bodyPr/>
        <a:lstStyle/>
        <a:p>
          <a:endParaRPr lang="zh-TW" altLang="en-US" sz="2800"/>
        </a:p>
      </dgm:t>
    </dgm:pt>
    <dgm:pt modelId="{CDFE87FF-FF2C-40FB-9313-0D10275705FA}" type="sibTrans" cxnId="{C3792507-3CBD-456A-A76F-F96C7ECADA53}">
      <dgm:prSet custT="1"/>
      <dgm:spPr>
        <a:solidFill>
          <a:srgbClr val="002060"/>
        </a:solidFill>
      </dgm:spPr>
      <dgm:t>
        <a:bodyPr/>
        <a:lstStyle/>
        <a:p>
          <a:endParaRPr lang="zh-TW" altLang="en-US" sz="2800"/>
        </a:p>
      </dgm:t>
    </dgm:pt>
    <dgm:pt modelId="{54BF36F6-5CA5-4755-BE50-C32C0EF3D82E}">
      <dgm:prSet phldrT="[文字]" custT="1"/>
      <dgm:spPr/>
      <dgm:t>
        <a:bodyPr/>
        <a:lstStyle/>
        <a:p>
          <a:r>
            <a:rPr lang="zh-TW" altLang="en-US" sz="2800" dirty="0" smtClean="0"/>
            <a:t>了解產季</a:t>
          </a:r>
          <a:endParaRPr lang="zh-TW" altLang="en-US" sz="2800" dirty="0"/>
        </a:p>
      </dgm:t>
    </dgm:pt>
    <dgm:pt modelId="{66DE463F-D1FE-4591-A606-7ED9766DE076}" type="parTrans" cxnId="{272D2715-D9D8-4445-9D0B-5A56778D6B99}">
      <dgm:prSet/>
      <dgm:spPr/>
      <dgm:t>
        <a:bodyPr/>
        <a:lstStyle/>
        <a:p>
          <a:endParaRPr lang="zh-TW" altLang="en-US" sz="2800"/>
        </a:p>
      </dgm:t>
    </dgm:pt>
    <dgm:pt modelId="{E7F0121A-F891-4FAA-87A3-B8CBED4A0DAE}" type="sibTrans" cxnId="{272D2715-D9D8-4445-9D0B-5A56778D6B99}">
      <dgm:prSet custT="1"/>
      <dgm:spPr>
        <a:solidFill>
          <a:srgbClr val="002060"/>
        </a:solidFill>
      </dgm:spPr>
      <dgm:t>
        <a:bodyPr/>
        <a:lstStyle/>
        <a:p>
          <a:endParaRPr lang="zh-TW" altLang="en-US" sz="2800"/>
        </a:p>
      </dgm:t>
    </dgm:pt>
    <dgm:pt modelId="{B1D9C5B4-2F0A-4E4D-923F-BEA88BF35E5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在地健康飲食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dirty="0"/>
        </a:p>
      </dgm:t>
    </dgm:pt>
    <dgm:pt modelId="{AB36C66A-252E-4BFD-9A3B-FC34269DD1DC}" type="parTrans" cxnId="{E45E3503-15A7-4915-9527-D2B860960F7A}">
      <dgm:prSet/>
      <dgm:spPr/>
      <dgm:t>
        <a:bodyPr/>
        <a:lstStyle/>
        <a:p>
          <a:endParaRPr lang="zh-TW" altLang="en-US" sz="2800"/>
        </a:p>
      </dgm:t>
    </dgm:pt>
    <dgm:pt modelId="{F06B9F7C-9CA5-4944-B138-0427B0D628EE}" type="sibTrans" cxnId="{E45E3503-15A7-4915-9527-D2B860960F7A}">
      <dgm:prSet custT="1"/>
      <dgm:spPr>
        <a:solidFill>
          <a:srgbClr val="002060"/>
        </a:solidFill>
      </dgm:spPr>
      <dgm:t>
        <a:bodyPr/>
        <a:lstStyle/>
        <a:p>
          <a:endParaRPr lang="zh-TW" altLang="en-US" sz="2800"/>
        </a:p>
      </dgm:t>
    </dgm:pt>
    <dgm:pt modelId="{A7D82639-8327-4827-8B59-4A001C566458}">
      <dgm:prSet phldrT="[文字]" custT="1"/>
      <dgm:spPr/>
      <dgm:t>
        <a:bodyPr/>
        <a:lstStyle/>
        <a:p>
          <a:r>
            <a:rPr lang="zh-TW" altLang="en-US" sz="2000" dirty="0" smtClean="0"/>
            <a:t>與長輩的文化連結</a:t>
          </a:r>
          <a:endParaRPr lang="zh-TW" altLang="en-US" sz="2000" dirty="0"/>
        </a:p>
      </dgm:t>
    </dgm:pt>
    <dgm:pt modelId="{03BF1A6A-C999-4A26-963D-4F489D03E587}" type="parTrans" cxnId="{8824DE08-E87D-468D-809B-E3F0CB5A40F0}">
      <dgm:prSet/>
      <dgm:spPr/>
      <dgm:t>
        <a:bodyPr/>
        <a:lstStyle/>
        <a:p>
          <a:endParaRPr lang="zh-TW" altLang="en-US" sz="2800"/>
        </a:p>
      </dgm:t>
    </dgm:pt>
    <dgm:pt modelId="{79E28B41-12D4-4D4A-810F-A24F5CA814FF}" type="sibTrans" cxnId="{8824DE08-E87D-468D-809B-E3F0CB5A40F0}">
      <dgm:prSet custT="1"/>
      <dgm:spPr>
        <a:solidFill>
          <a:srgbClr val="002060"/>
        </a:solidFill>
      </dgm:spPr>
      <dgm:t>
        <a:bodyPr/>
        <a:lstStyle/>
        <a:p>
          <a:endParaRPr lang="zh-TW" altLang="en-US" sz="2800"/>
        </a:p>
      </dgm:t>
    </dgm:pt>
    <dgm:pt modelId="{F99F5C30-5589-4896-93D2-91F14EDDA7ED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dirty="0" smtClean="0"/>
            <a:t>愛土情懷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800" dirty="0"/>
        </a:p>
      </dgm:t>
    </dgm:pt>
    <dgm:pt modelId="{F2082A45-057A-415B-B6C2-421F9E0C2CE1}" type="parTrans" cxnId="{6196CEF3-024A-4513-91AB-3C8BFC07FEE8}">
      <dgm:prSet/>
      <dgm:spPr/>
      <dgm:t>
        <a:bodyPr/>
        <a:lstStyle/>
        <a:p>
          <a:endParaRPr lang="zh-TW" altLang="en-US" sz="2800"/>
        </a:p>
      </dgm:t>
    </dgm:pt>
    <dgm:pt modelId="{03EA216B-DCA3-463A-871C-D8BED5A4986E}" type="sibTrans" cxnId="{6196CEF3-024A-4513-91AB-3C8BFC07FEE8}">
      <dgm:prSet custT="1"/>
      <dgm:spPr>
        <a:solidFill>
          <a:srgbClr val="002060"/>
        </a:solidFill>
      </dgm:spPr>
      <dgm:t>
        <a:bodyPr/>
        <a:lstStyle/>
        <a:p>
          <a:endParaRPr lang="zh-TW" altLang="en-US" sz="2800"/>
        </a:p>
      </dgm:t>
    </dgm:pt>
    <dgm:pt modelId="{FC2EE742-6E90-4DE0-9A92-288C1D725CF4}" type="pres">
      <dgm:prSet presAssocID="{80D4990A-9ACC-410B-A199-5F905EB544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8C0A516-4A4A-4CF8-B8AD-54B37738A229}" type="pres">
      <dgm:prSet presAssocID="{0FEAC1B9-ABCD-4E34-BE77-7AB6ADF0C9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F53364-3618-4CA0-9847-0D04C3C95F01}" type="pres">
      <dgm:prSet presAssocID="{CDFE87FF-FF2C-40FB-9313-0D10275705F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ED804F53-E8A4-46E6-82C5-564419CA31C4}" type="pres">
      <dgm:prSet presAssocID="{CDFE87FF-FF2C-40FB-9313-0D10275705F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14C710AC-E1B5-469B-9C2F-6F1176AFDB2C}" type="pres">
      <dgm:prSet presAssocID="{54BF36F6-5CA5-4755-BE50-C32C0EF3D82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E951A-B307-47D9-91D6-71911E0A5D86}" type="pres">
      <dgm:prSet presAssocID="{E7F0121A-F891-4FAA-87A3-B8CBED4A0DA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C8D2911-FEDE-4339-B3E6-AFB35BD23A03}" type="pres">
      <dgm:prSet presAssocID="{E7F0121A-F891-4FAA-87A3-B8CBED4A0DAE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4FB38E9F-2F75-4B04-8921-3740A6265194}" type="pres">
      <dgm:prSet presAssocID="{B1D9C5B4-2F0A-4E4D-923F-BEA88BF35E58}" presName="node" presStyleLbl="node1" presStyleIdx="2" presStyleCnt="5" custRadScaleRad="96385" custRadScaleInc="-66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D94017-94C7-4F2E-B087-D253D7950CDA}" type="pres">
      <dgm:prSet presAssocID="{F06B9F7C-9CA5-4944-B138-0427B0D628EE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0C36617F-4302-402F-948B-C7C3BF30AF24}" type="pres">
      <dgm:prSet presAssocID="{F06B9F7C-9CA5-4944-B138-0427B0D628EE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39C6A418-BBF5-400D-85ED-D36C0E447C21}" type="pres">
      <dgm:prSet presAssocID="{A7D82639-8327-4827-8B59-4A001C5664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A41D4-7004-4DB8-83FD-7101E8893386}" type="pres">
      <dgm:prSet presAssocID="{79E28B41-12D4-4D4A-810F-A24F5CA814FF}" presName="sibTrans" presStyleLbl="sibTrans2D1" presStyleIdx="3" presStyleCnt="5" custLinFactNeighborX="-9416" custLinFactNeighborY="-14229"/>
      <dgm:spPr/>
      <dgm:t>
        <a:bodyPr/>
        <a:lstStyle/>
        <a:p>
          <a:endParaRPr lang="zh-TW" altLang="en-US"/>
        </a:p>
      </dgm:t>
    </dgm:pt>
    <dgm:pt modelId="{E5FC9EB8-FACA-4AA7-B7E4-F389EDC65257}" type="pres">
      <dgm:prSet presAssocID="{79E28B41-12D4-4D4A-810F-A24F5CA814FF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65757252-CACC-4378-B9A1-8409B1D2DD0B}" type="pres">
      <dgm:prSet presAssocID="{F99F5C30-5589-4896-93D2-91F14EDDA7ED}" presName="node" presStyleLbl="node1" presStyleIdx="4" presStyleCnt="5" custRadScaleRad="97071" custRadScaleInc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1D2E6-3696-4AF5-8035-5DED9AD8DC0D}" type="pres">
      <dgm:prSet presAssocID="{03EA216B-DCA3-463A-871C-D8BED5A4986E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1E80A49F-7BC0-40E6-9A26-150FCB68C77D}" type="pres">
      <dgm:prSet presAssocID="{03EA216B-DCA3-463A-871C-D8BED5A4986E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A8FE08AE-3622-4C15-8C79-8D289F2FE5DF}" type="presOf" srcId="{E7F0121A-F891-4FAA-87A3-B8CBED4A0DAE}" destId="{4D8E951A-B307-47D9-91D6-71911E0A5D86}" srcOrd="0" destOrd="0" presId="urn:microsoft.com/office/officeart/2005/8/layout/cycle2"/>
    <dgm:cxn modelId="{9D74701D-349F-4292-9059-B2ABCCECBC18}" type="presOf" srcId="{03EA216B-DCA3-463A-871C-D8BED5A4986E}" destId="{5E91D2E6-3696-4AF5-8035-5DED9AD8DC0D}" srcOrd="0" destOrd="0" presId="urn:microsoft.com/office/officeart/2005/8/layout/cycle2"/>
    <dgm:cxn modelId="{23FC46EA-8AA1-4A9B-AC4C-61181B685425}" type="presOf" srcId="{79E28B41-12D4-4D4A-810F-A24F5CA814FF}" destId="{E5FC9EB8-FACA-4AA7-B7E4-F389EDC65257}" srcOrd="1" destOrd="0" presId="urn:microsoft.com/office/officeart/2005/8/layout/cycle2"/>
    <dgm:cxn modelId="{015E6B9B-B793-4B33-A7AE-A0865B5A6957}" type="presOf" srcId="{CDFE87FF-FF2C-40FB-9313-0D10275705FA}" destId="{ED804F53-E8A4-46E6-82C5-564419CA31C4}" srcOrd="1" destOrd="0" presId="urn:microsoft.com/office/officeart/2005/8/layout/cycle2"/>
    <dgm:cxn modelId="{1AD98A67-AB8E-42BE-B9C4-E348961018B8}" type="presOf" srcId="{F99F5C30-5589-4896-93D2-91F14EDDA7ED}" destId="{65757252-CACC-4378-B9A1-8409B1D2DD0B}" srcOrd="0" destOrd="0" presId="urn:microsoft.com/office/officeart/2005/8/layout/cycle2"/>
    <dgm:cxn modelId="{C3792507-3CBD-456A-A76F-F96C7ECADA53}" srcId="{80D4990A-9ACC-410B-A199-5F905EB5444A}" destId="{0FEAC1B9-ABCD-4E34-BE77-7AB6ADF0C923}" srcOrd="0" destOrd="0" parTransId="{F93B6A87-4FF2-4060-B3DD-CA0DFD117904}" sibTransId="{CDFE87FF-FF2C-40FB-9313-0D10275705FA}"/>
    <dgm:cxn modelId="{7EA2B25D-5642-4E4F-B4A1-0C2A19390910}" type="presOf" srcId="{F06B9F7C-9CA5-4944-B138-0427B0D628EE}" destId="{38D94017-94C7-4F2E-B087-D253D7950CDA}" srcOrd="0" destOrd="0" presId="urn:microsoft.com/office/officeart/2005/8/layout/cycle2"/>
    <dgm:cxn modelId="{17B07D60-28B1-4FFB-8DD8-B3BDFADEE550}" type="presOf" srcId="{CDFE87FF-FF2C-40FB-9313-0D10275705FA}" destId="{1FF53364-3618-4CA0-9847-0D04C3C95F01}" srcOrd="0" destOrd="0" presId="urn:microsoft.com/office/officeart/2005/8/layout/cycle2"/>
    <dgm:cxn modelId="{9B834D4C-A2A7-40F4-92D0-B8358419EB87}" type="presOf" srcId="{79E28B41-12D4-4D4A-810F-A24F5CA814FF}" destId="{6ACA41D4-7004-4DB8-83FD-7101E8893386}" srcOrd="0" destOrd="0" presId="urn:microsoft.com/office/officeart/2005/8/layout/cycle2"/>
    <dgm:cxn modelId="{01EC52C7-B578-482A-B5B3-A704E4FCFAEC}" type="presOf" srcId="{80D4990A-9ACC-410B-A199-5F905EB5444A}" destId="{FC2EE742-6E90-4DE0-9A92-288C1D725CF4}" srcOrd="0" destOrd="0" presId="urn:microsoft.com/office/officeart/2005/8/layout/cycle2"/>
    <dgm:cxn modelId="{272D2715-D9D8-4445-9D0B-5A56778D6B99}" srcId="{80D4990A-9ACC-410B-A199-5F905EB5444A}" destId="{54BF36F6-5CA5-4755-BE50-C32C0EF3D82E}" srcOrd="1" destOrd="0" parTransId="{66DE463F-D1FE-4591-A606-7ED9766DE076}" sibTransId="{E7F0121A-F891-4FAA-87A3-B8CBED4A0DAE}"/>
    <dgm:cxn modelId="{FC7BCEC9-849C-4839-9EDA-931F43F368C2}" type="presOf" srcId="{B1D9C5B4-2F0A-4E4D-923F-BEA88BF35E58}" destId="{4FB38E9F-2F75-4B04-8921-3740A6265194}" srcOrd="0" destOrd="0" presId="urn:microsoft.com/office/officeart/2005/8/layout/cycle2"/>
    <dgm:cxn modelId="{5846BD6A-EAA1-43C4-ACCB-D3EDF930AD4D}" type="presOf" srcId="{0FEAC1B9-ABCD-4E34-BE77-7AB6ADF0C923}" destId="{E8C0A516-4A4A-4CF8-B8AD-54B37738A229}" srcOrd="0" destOrd="0" presId="urn:microsoft.com/office/officeart/2005/8/layout/cycle2"/>
    <dgm:cxn modelId="{185C58FA-1DE0-4E17-B9B3-2040C88839F6}" type="presOf" srcId="{E7F0121A-F891-4FAA-87A3-B8CBED4A0DAE}" destId="{8C8D2911-FEDE-4339-B3E6-AFB35BD23A03}" srcOrd="1" destOrd="0" presId="urn:microsoft.com/office/officeart/2005/8/layout/cycle2"/>
    <dgm:cxn modelId="{FE0F6189-7103-463D-9764-F944335D60B9}" type="presOf" srcId="{03EA216B-DCA3-463A-871C-D8BED5A4986E}" destId="{1E80A49F-7BC0-40E6-9A26-150FCB68C77D}" srcOrd="1" destOrd="0" presId="urn:microsoft.com/office/officeart/2005/8/layout/cycle2"/>
    <dgm:cxn modelId="{626EDB82-A376-49A1-ACF0-B4FA2E861AEE}" type="presOf" srcId="{A7D82639-8327-4827-8B59-4A001C566458}" destId="{39C6A418-BBF5-400D-85ED-D36C0E447C21}" srcOrd="0" destOrd="0" presId="urn:microsoft.com/office/officeart/2005/8/layout/cycle2"/>
    <dgm:cxn modelId="{396CB3A3-9BC9-4DF3-A6E5-B7FB3AB77297}" type="presOf" srcId="{F06B9F7C-9CA5-4944-B138-0427B0D628EE}" destId="{0C36617F-4302-402F-948B-C7C3BF30AF24}" srcOrd="1" destOrd="0" presId="urn:microsoft.com/office/officeart/2005/8/layout/cycle2"/>
    <dgm:cxn modelId="{8824DE08-E87D-468D-809B-E3F0CB5A40F0}" srcId="{80D4990A-9ACC-410B-A199-5F905EB5444A}" destId="{A7D82639-8327-4827-8B59-4A001C566458}" srcOrd="3" destOrd="0" parTransId="{03BF1A6A-C999-4A26-963D-4F489D03E587}" sibTransId="{79E28B41-12D4-4D4A-810F-A24F5CA814FF}"/>
    <dgm:cxn modelId="{59E7114C-1F61-4DAF-854F-8AED8885C9A8}" type="presOf" srcId="{54BF36F6-5CA5-4755-BE50-C32C0EF3D82E}" destId="{14C710AC-E1B5-469B-9C2F-6F1176AFDB2C}" srcOrd="0" destOrd="0" presId="urn:microsoft.com/office/officeart/2005/8/layout/cycle2"/>
    <dgm:cxn modelId="{E45E3503-15A7-4915-9527-D2B860960F7A}" srcId="{80D4990A-9ACC-410B-A199-5F905EB5444A}" destId="{B1D9C5B4-2F0A-4E4D-923F-BEA88BF35E58}" srcOrd="2" destOrd="0" parTransId="{AB36C66A-252E-4BFD-9A3B-FC34269DD1DC}" sibTransId="{F06B9F7C-9CA5-4944-B138-0427B0D628EE}"/>
    <dgm:cxn modelId="{6196CEF3-024A-4513-91AB-3C8BFC07FEE8}" srcId="{80D4990A-9ACC-410B-A199-5F905EB5444A}" destId="{F99F5C30-5589-4896-93D2-91F14EDDA7ED}" srcOrd="4" destOrd="0" parTransId="{F2082A45-057A-415B-B6C2-421F9E0C2CE1}" sibTransId="{03EA216B-DCA3-463A-871C-D8BED5A4986E}"/>
    <dgm:cxn modelId="{FEA77F46-4C4C-4FE6-8E4D-BB074A053D10}" type="presParOf" srcId="{FC2EE742-6E90-4DE0-9A92-288C1D725CF4}" destId="{E8C0A516-4A4A-4CF8-B8AD-54B37738A229}" srcOrd="0" destOrd="0" presId="urn:microsoft.com/office/officeart/2005/8/layout/cycle2"/>
    <dgm:cxn modelId="{336C4E41-2AF9-42DD-8F3F-684ABB7FAD07}" type="presParOf" srcId="{FC2EE742-6E90-4DE0-9A92-288C1D725CF4}" destId="{1FF53364-3618-4CA0-9847-0D04C3C95F01}" srcOrd="1" destOrd="0" presId="urn:microsoft.com/office/officeart/2005/8/layout/cycle2"/>
    <dgm:cxn modelId="{638FA48C-E040-4A25-8EC6-AE7C83C76DB5}" type="presParOf" srcId="{1FF53364-3618-4CA0-9847-0D04C3C95F01}" destId="{ED804F53-E8A4-46E6-82C5-564419CA31C4}" srcOrd="0" destOrd="0" presId="urn:microsoft.com/office/officeart/2005/8/layout/cycle2"/>
    <dgm:cxn modelId="{F89A8949-5683-4EE2-9470-877A530C9381}" type="presParOf" srcId="{FC2EE742-6E90-4DE0-9A92-288C1D725CF4}" destId="{14C710AC-E1B5-469B-9C2F-6F1176AFDB2C}" srcOrd="2" destOrd="0" presId="urn:microsoft.com/office/officeart/2005/8/layout/cycle2"/>
    <dgm:cxn modelId="{3DA8C53B-4E03-4CB1-B748-823541CDA0B1}" type="presParOf" srcId="{FC2EE742-6E90-4DE0-9A92-288C1D725CF4}" destId="{4D8E951A-B307-47D9-91D6-71911E0A5D86}" srcOrd="3" destOrd="0" presId="urn:microsoft.com/office/officeart/2005/8/layout/cycle2"/>
    <dgm:cxn modelId="{05EA1A5A-154B-4DF6-8B65-67E009D7FE51}" type="presParOf" srcId="{4D8E951A-B307-47D9-91D6-71911E0A5D86}" destId="{8C8D2911-FEDE-4339-B3E6-AFB35BD23A03}" srcOrd="0" destOrd="0" presId="urn:microsoft.com/office/officeart/2005/8/layout/cycle2"/>
    <dgm:cxn modelId="{E4770FA4-F757-4471-8AAA-AAB087EAD763}" type="presParOf" srcId="{FC2EE742-6E90-4DE0-9A92-288C1D725CF4}" destId="{4FB38E9F-2F75-4B04-8921-3740A6265194}" srcOrd="4" destOrd="0" presId="urn:microsoft.com/office/officeart/2005/8/layout/cycle2"/>
    <dgm:cxn modelId="{434E5D66-EEC9-49B5-A6AE-2B8A6AEE42EE}" type="presParOf" srcId="{FC2EE742-6E90-4DE0-9A92-288C1D725CF4}" destId="{38D94017-94C7-4F2E-B087-D253D7950CDA}" srcOrd="5" destOrd="0" presId="urn:microsoft.com/office/officeart/2005/8/layout/cycle2"/>
    <dgm:cxn modelId="{BAE3B3ED-AA43-4382-8C0A-550D96E9A630}" type="presParOf" srcId="{38D94017-94C7-4F2E-B087-D253D7950CDA}" destId="{0C36617F-4302-402F-948B-C7C3BF30AF24}" srcOrd="0" destOrd="0" presId="urn:microsoft.com/office/officeart/2005/8/layout/cycle2"/>
    <dgm:cxn modelId="{8A5FF85D-0641-4937-A42F-4172B5E35C56}" type="presParOf" srcId="{FC2EE742-6E90-4DE0-9A92-288C1D725CF4}" destId="{39C6A418-BBF5-400D-85ED-D36C0E447C21}" srcOrd="6" destOrd="0" presId="urn:microsoft.com/office/officeart/2005/8/layout/cycle2"/>
    <dgm:cxn modelId="{ADFD66D0-0718-4446-88DC-AE537ED7B9D9}" type="presParOf" srcId="{FC2EE742-6E90-4DE0-9A92-288C1D725CF4}" destId="{6ACA41D4-7004-4DB8-83FD-7101E8893386}" srcOrd="7" destOrd="0" presId="urn:microsoft.com/office/officeart/2005/8/layout/cycle2"/>
    <dgm:cxn modelId="{088080A2-67EA-4BCF-A60D-FFBFE43A2AB7}" type="presParOf" srcId="{6ACA41D4-7004-4DB8-83FD-7101E8893386}" destId="{E5FC9EB8-FACA-4AA7-B7E4-F389EDC65257}" srcOrd="0" destOrd="0" presId="urn:microsoft.com/office/officeart/2005/8/layout/cycle2"/>
    <dgm:cxn modelId="{4B247E3D-A838-4037-B839-EEB663AB5592}" type="presParOf" srcId="{FC2EE742-6E90-4DE0-9A92-288C1D725CF4}" destId="{65757252-CACC-4378-B9A1-8409B1D2DD0B}" srcOrd="8" destOrd="0" presId="urn:microsoft.com/office/officeart/2005/8/layout/cycle2"/>
    <dgm:cxn modelId="{87E604B2-5E32-4266-9CB6-A090CA47BE6D}" type="presParOf" srcId="{FC2EE742-6E90-4DE0-9A92-288C1D725CF4}" destId="{5E91D2E6-3696-4AF5-8035-5DED9AD8DC0D}" srcOrd="9" destOrd="0" presId="urn:microsoft.com/office/officeart/2005/8/layout/cycle2"/>
    <dgm:cxn modelId="{8B7456D0-4D75-468D-BBD5-5E50FD3DA907}" type="presParOf" srcId="{5E91D2E6-3696-4AF5-8035-5DED9AD8DC0D}" destId="{1E80A49F-7BC0-40E6-9A26-150FCB68C7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矩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ED%20&#20013;&#33521;&#23383;&#24149;-%20&#20625;&#31859;&#8226;&#22887;&#21033;&#20315;%20(Jamie%20Oliver)%20&#30340;%20TED%20&#22823;&#22892;&#39000;&#26395;&#65306;&#32102;&#20104;&#23401;&#31461;&#39135;&#21697;&#25945;&#32946;.m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PIFTHht1mfE7RVR-jfFnh1nm_WaJtw-EfPYESrwFU4I/viewform" TargetMode="Externa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43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宜蘭縣綜合活動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國教輔導團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b="1" dirty="0" smtClean="0"/>
              <a:t>104</a:t>
            </a:r>
            <a:r>
              <a:rPr lang="zh-TW" altLang="en-US" sz="3200" b="1" dirty="0" smtClean="0"/>
              <a:t>年度團務報告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592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512511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非專長授課教師研習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0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200800" cy="150971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</a:rPr>
              <a:t>配課教師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研習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</a:rPr>
              <a:t>已辦理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2597"/>
            <a:ext cx="3923928" cy="29429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8" y="3582597"/>
            <a:ext cx="3888432" cy="29163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1844824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時間：</a:t>
            </a:r>
            <a:r>
              <a:rPr lang="en-US" altLang="zh-TW" sz="2800" dirty="0" smtClean="0"/>
              <a:t>1</a:t>
            </a:r>
            <a:r>
              <a:rPr lang="zh-TW" altLang="en-US" sz="2800" dirty="0"/>
              <a:t>月</a:t>
            </a:r>
            <a:r>
              <a:rPr lang="en-US" altLang="zh-TW" sz="2800" dirty="0"/>
              <a:t>29</a:t>
            </a:r>
            <a:r>
              <a:rPr lang="zh-TW" altLang="en-US" sz="2800" dirty="0" smtClean="0"/>
              <a:t>日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主題：本土</a:t>
            </a:r>
            <a:r>
              <a:rPr lang="zh-TW" altLang="en-US" sz="2800" dirty="0"/>
              <a:t>小麥麵食製作</a:t>
            </a:r>
            <a:r>
              <a:rPr lang="en-US" altLang="zh-TW" sz="2800" dirty="0"/>
              <a:t>~</a:t>
            </a:r>
            <a:r>
              <a:rPr lang="zh-TW" altLang="en-US" sz="2800" dirty="0"/>
              <a:t>蘇美玲 </a:t>
            </a:r>
            <a:r>
              <a:rPr lang="zh-TW" altLang="en-US" sz="2800" dirty="0" smtClean="0"/>
              <a:t>老師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        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種子森林盆栽製作</a:t>
            </a:r>
            <a:r>
              <a:rPr lang="en-US" altLang="zh-TW" sz="2800" dirty="0"/>
              <a:t>~</a:t>
            </a:r>
            <a:r>
              <a:rPr lang="zh-TW" altLang="en-US" sz="2800" dirty="0"/>
              <a:t>林鳳川 老師</a:t>
            </a:r>
          </a:p>
        </p:txBody>
      </p:sp>
    </p:spTree>
    <p:extLst>
      <p:ext uri="{BB962C8B-B14F-4D97-AF65-F5344CB8AC3E}">
        <p14:creationId xmlns:p14="http://schemas.microsoft.com/office/powerpoint/2010/main" val="12409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1980220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683567" y="463557"/>
            <a:ext cx="6903775" cy="933648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非專長授課研習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週六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暫定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月</a:t>
            </a:r>
            <a:r>
              <a:rPr lang="en-US" altLang="zh-TW" sz="32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日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971600" y="3477176"/>
            <a:ext cx="6552728" cy="271247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 fontScale="9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二</a:t>
            </a:r>
            <a:r>
              <a:rPr lang="zh-TW" altLang="en-US" sz="3600" dirty="0" smtClean="0">
                <a:solidFill>
                  <a:schemeClr val="tx1"/>
                </a:solidFill>
              </a:rPr>
              <a:t>、家政</a:t>
            </a:r>
            <a:r>
              <a:rPr lang="en-US" altLang="zh-TW" sz="3600" dirty="0" smtClean="0">
                <a:solidFill>
                  <a:schemeClr val="tx1"/>
                </a:solidFill>
              </a:rPr>
              <a:t>~</a:t>
            </a:r>
            <a:r>
              <a:rPr lang="zh-TW" altLang="en-US" sz="3600" dirty="0" smtClean="0">
                <a:solidFill>
                  <a:schemeClr val="tx1"/>
                </a:solidFill>
              </a:rPr>
              <a:t>手縫技巧、束口袋實作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zh-TW" altLang="en-US" sz="3600" dirty="0" smtClean="0">
                <a:solidFill>
                  <a:schemeClr val="tx1"/>
                </a:solidFill>
              </a:rPr>
              <a:t>       講師：宜蘭國中  張雅琇老師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886205" y="1124744"/>
            <a:ext cx="6552728" cy="271247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 fontScale="97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TW" altLang="en-US" sz="3200" dirty="0">
                <a:solidFill>
                  <a:schemeClr val="tx1"/>
                </a:solidFill>
              </a:rPr>
              <a:t>一</a:t>
            </a:r>
            <a:r>
              <a:rPr lang="zh-TW" altLang="en-US" sz="3200" dirty="0" smtClean="0">
                <a:solidFill>
                  <a:schemeClr val="tx1"/>
                </a:solidFill>
              </a:rPr>
              <a:t>、童軍</a:t>
            </a:r>
            <a:r>
              <a:rPr lang="en-US" altLang="zh-TW" sz="3200" dirty="0" smtClean="0">
                <a:solidFill>
                  <a:schemeClr val="tx1"/>
                </a:solidFill>
              </a:rPr>
              <a:t>~</a:t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r>
              <a:rPr lang="zh-TW" altLang="en-US" sz="3200" dirty="0" smtClean="0">
                <a:solidFill>
                  <a:schemeClr val="tx1"/>
                </a:solidFill>
              </a:rPr>
              <a:t>       講師：羅東國中  鄭伊玲老師</a:t>
            </a:r>
            <a:r>
              <a:rPr lang="en-US" altLang="zh-TW" sz="3200" dirty="0" smtClean="0">
                <a:solidFill>
                  <a:schemeClr val="tx1"/>
                </a:solidFill>
              </a:rPr>
              <a:t/>
            </a:r>
            <a:br>
              <a:rPr lang="en-US" altLang="zh-TW" sz="3200" dirty="0" smtClean="0">
                <a:solidFill>
                  <a:schemeClr val="tx1"/>
                </a:solidFill>
              </a:rPr>
            </a:br>
            <a:endParaRPr lang="zh-TW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8077200" cy="1673352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學習社群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8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社群活動</a:t>
            </a:r>
            <a:r>
              <a:rPr lang="en-US" altLang="zh-TW" dirty="0" smtClean="0"/>
              <a:t>(</a:t>
            </a:r>
            <a:r>
              <a:rPr lang="zh-TW" altLang="en-US" dirty="0" smtClean="0"/>
              <a:t>已辦理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  生命教育課程研討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  魔術繩結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   性別平等教育課程分享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   桌遊說家庭    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F:\104精進教學\02學習社群運作\0512桌遊說家庭研習\照片\DSC02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80865"/>
            <a:ext cx="3575231" cy="26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04精進教學\02學習社群運作\0428性別平等教育課程研討\照片\DSC02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92495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學習社群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下學期改為一系列主題性課程</a:t>
            </a:r>
            <a:endParaRPr lang="en-US" altLang="zh-TW" dirty="0" smtClean="0"/>
          </a:p>
          <a:p>
            <a:r>
              <a:rPr lang="zh-TW" altLang="en-US" dirty="0" smtClean="0"/>
              <a:t>人員重組</a:t>
            </a:r>
            <a:endParaRPr lang="en-US" altLang="zh-TW" dirty="0" smtClean="0"/>
          </a:p>
          <a:p>
            <a:r>
              <a:rPr lang="zh-TW" altLang="en-US" dirty="0" smtClean="0"/>
              <a:t>約</a:t>
            </a:r>
            <a:r>
              <a:rPr lang="en-US" altLang="zh-TW" dirty="0" smtClean="0"/>
              <a:t>15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8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3531"/>
            <a:ext cx="931321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74054" y="2204864"/>
            <a:ext cx="3240360" cy="3528392"/>
          </a:xfrm>
          <a:solidFill>
            <a:srgbClr val="65D7FF"/>
          </a:solidFill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緣起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  <a:hlinkClick r:id="rId3" action="ppaction://hlinkfile"/>
              </a:rPr>
              <a:t>傑米 奧利佛</a:t>
            </a:r>
            <a:r>
              <a:rPr lang="en-US" altLang="zh-TW" dirty="0" smtClean="0">
                <a:solidFill>
                  <a:schemeClr val="bg1"/>
                </a:solidFill>
                <a:hlinkClick r:id="rId3" action="ppaction://hlinkfile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hlinkClick r:id="rId3" action="ppaction://hlinkfile"/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sz="2200" dirty="0">
                <a:solidFill>
                  <a:schemeClr val="bg1"/>
                </a:solidFill>
              </a:rPr>
              <a:t>是一位英國</a:t>
            </a:r>
            <a:r>
              <a:rPr lang="zh-TW" altLang="en-US" sz="2200" u="sng" dirty="0">
                <a:solidFill>
                  <a:schemeClr val="bg1"/>
                </a:solidFill>
              </a:rPr>
              <a:t>廚師</a:t>
            </a:r>
            <a:r>
              <a:rPr lang="zh-TW" altLang="en-US" sz="2200" dirty="0">
                <a:solidFill>
                  <a:schemeClr val="bg1"/>
                </a:solidFill>
              </a:rPr>
              <a:t>與烹飪推廣家，以</a:t>
            </a:r>
            <a:r>
              <a:rPr lang="zh-TW" altLang="en-US" sz="2200" b="1" dirty="0">
                <a:solidFill>
                  <a:schemeClr val="bg1"/>
                </a:solidFill>
              </a:rPr>
              <a:t>原味主廚</a:t>
            </a:r>
            <a:r>
              <a:rPr lang="zh-TW" altLang="en-US" sz="2200" dirty="0">
                <a:solidFill>
                  <a:schemeClr val="bg1"/>
                </a:solidFill>
              </a:rPr>
              <a:t>（</a:t>
            </a:r>
            <a:r>
              <a:rPr lang="en-US" altLang="zh-TW" sz="2200" dirty="0">
                <a:solidFill>
                  <a:schemeClr val="bg1"/>
                </a:solidFill>
              </a:rPr>
              <a:t>The Naked Chef</a:t>
            </a:r>
            <a:r>
              <a:rPr lang="zh-TW" altLang="en-US" sz="2200" dirty="0">
                <a:solidFill>
                  <a:schemeClr val="bg1"/>
                </a:solidFill>
              </a:rPr>
              <a:t>）之名廣為人知，他因擅長使用有機食材，以及幫助改變英國學校的飲食習慣而為人熟悉。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en-US" altLang="zh-TW" sz="2700" dirty="0">
                <a:solidFill>
                  <a:schemeClr val="bg1"/>
                </a:solidFill>
              </a:rPr>
              <a:t/>
            </a:r>
            <a:br>
              <a:rPr lang="en-US" altLang="zh-TW" sz="2700" dirty="0">
                <a:solidFill>
                  <a:schemeClr val="bg1"/>
                </a:solidFill>
              </a:rPr>
            </a:br>
            <a:endParaRPr lang="zh-TW" altLang="en-US" sz="2700" dirty="0">
              <a:solidFill>
                <a:schemeClr val="bg1"/>
              </a:solidFill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827584" y="404664"/>
            <a:ext cx="8136904" cy="144016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5700" b="1" dirty="0" smtClean="0">
                <a:solidFill>
                  <a:schemeClr val="bg1"/>
                </a:solidFill>
              </a:rPr>
              <a:t>學習社群</a:t>
            </a:r>
            <a:endParaRPr lang="en-US" altLang="zh-TW" sz="5700" b="1" dirty="0" smtClean="0">
              <a:solidFill>
                <a:schemeClr val="bg1"/>
              </a:solidFill>
            </a:endParaRPr>
          </a:p>
          <a:p>
            <a:r>
              <a:rPr lang="en-US" altLang="zh-TW" sz="4500" b="1" dirty="0" smtClean="0">
                <a:solidFill>
                  <a:schemeClr val="bg1"/>
                </a:solidFill>
              </a:rPr>
              <a:t>(REAL COOK)</a:t>
            </a:r>
            <a:r>
              <a:rPr lang="zh-TW" altLang="en-US" sz="4500" b="1" dirty="0" smtClean="0">
                <a:solidFill>
                  <a:schemeClr val="bg1"/>
                </a:solidFill>
              </a:rPr>
              <a:t>飲食教育工作坊</a:t>
            </a:r>
            <a:r>
              <a:rPr lang="en-US" altLang="zh-TW" sz="4500" b="1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zh-TW" altLang="en-US" sz="4500" b="1" dirty="0" smtClean="0">
                <a:solidFill>
                  <a:schemeClr val="accent2">
                    <a:lumMod val="75000"/>
                  </a:schemeClr>
                </a:solidFill>
              </a:rPr>
              <a:t>食農教育</a:t>
            </a:r>
            <a:endParaRPr lang="zh-TW" altLang="en-U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91705"/>
            <a:ext cx="2664296" cy="37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003491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如果你知道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台灣的小麥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、黃豆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絕大多數來自美國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孟山都</a:t>
            </a:r>
            <a:r>
              <a:rPr lang="en-US" altLang="zh-TW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公司專門製造基改作物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美國約</a:t>
            </a:r>
            <a:r>
              <a:rPr lang="en-US" altLang="zh-TW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的玉米與黃豆都是基因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改造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基改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食物對人體的危害</a:t>
            </a:r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？對自然環境的</a:t>
            </a:r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危害？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台灣的飲食逐漸西化，主食由稻米逐漸轉為小麥</a:t>
            </a: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89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003491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如果你希望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讓孩子遠離食安問題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讓孩子選擇健康的飲食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擺脫基改食物的影響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讓孩子與我上一代的文化有連結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宜蘭的農田不再種上農舍，而是種滿稻米與蔬果</a:t>
            </a: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失去稻田的宜蘭，還是宜蘭嗎？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9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3" y="620688"/>
            <a:ext cx="13835035" cy="56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139903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如果你願意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2564904"/>
            <a:ext cx="4752528" cy="327438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altLang="zh-TW" sz="28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請一起用教育的力量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改變下一代的未來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600" b="1" dirty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改變宜蘭的未來</a:t>
            </a:r>
            <a:endParaRPr lang="en-US" altLang="zh-TW" sz="3600" b="1" dirty="0" smtClean="0">
              <a:solidFill>
                <a:schemeClr val="accent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endParaRPr lang="en-US" altLang="zh-TW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endParaRPr lang="zh-TW" altLang="en-US" sz="2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8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輔導團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40768"/>
            <a:ext cx="7520940" cy="357984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召  集  人：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壯圍國中   陳貴玲校長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專任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輔導員：壯圍國中   曾淑鈴老師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兼任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輔導員：宜蘭國中   張雅琇老師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兼任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輔導員：壯圍國中   林麗莉老師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兼任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輔導員：壯圍國中   吳岱儒老師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8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38373"/>
            <a:ext cx="989602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飲食教育理念</a:t>
            </a:r>
            <a:r>
              <a:rPr lang="en-US" altLang="zh-TW" dirty="0" smtClean="0"/>
              <a:t>~</a:t>
            </a:r>
            <a:endParaRPr lang="zh-TW" altLang="en-US" sz="2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65527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67544" y="980728"/>
            <a:ext cx="8949680" cy="100811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/>
              <a:t>推廣在地米食文化，用教育的力量改變孩子的未來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4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需參與實作課程，從食物種植到飲食烹調一系列研習。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需產出飲食教學完整教案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將教案經討論後進行網路上之分享提供縣內教師參考使用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社群成員任務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9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社群工作坊課程安排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戶外課需著長袖衣褲，舊布鞋或雨鞋，手套，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帽子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火山堆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菜園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時間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9:00~12:00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地點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：壯圍國中體育館前  講師：邱錦和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牛糞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堆肥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時間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9:00~12:00</a:t>
            </a:r>
          </a:p>
          <a:p>
            <a:pPr marL="118872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地點：美城村大福路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段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368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號 講師：黃姿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6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社群工作坊課程安排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碳化稻殼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時間：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9:00~12:00 </a:t>
            </a:r>
          </a:p>
          <a:p>
            <a:pPr marL="11887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地點：五結鄉上四村福德路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講師：邱錦和老師、助理講師：游晴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課程規劃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研討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日上午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00~12:00</a:t>
            </a:r>
          </a:p>
          <a:p>
            <a:pPr marL="11887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：壯圍國中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討論下學期工作坊主題，及課程研發與分配</a:t>
            </a:r>
          </a:p>
        </p:txBody>
      </p:sp>
    </p:spTree>
    <p:extLst>
      <p:ext uri="{BB962C8B-B14F-4D97-AF65-F5344CB8AC3E}">
        <p14:creationId xmlns:p14="http://schemas.microsoft.com/office/powerpoint/2010/main" val="2248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社群工作坊課程安排</a:t>
            </a:r>
            <a:r>
              <a:rPr lang="en-US" altLang="zh-TW" dirty="0" smtClean="0"/>
              <a:t>(</a:t>
            </a:r>
            <a:r>
              <a:rPr lang="zh-TW" altLang="en-US" dirty="0" smtClean="0"/>
              <a:t>隱藏版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稻米耕作與生長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田懂米或小鶹米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春季蔬菜種植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認識加工食品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講師：主婦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聯盟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和傳統美食的邂遘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後埤社區學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做粿、九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層炊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湯圓、花生糖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本土小麥麵食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原麥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森林老闆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10~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共備教學平台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雲端或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MOODLE)</a:t>
            </a:r>
          </a:p>
          <a:p>
            <a:pPr marL="118872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資訊能力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架構在地飲食教育課程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發展共備與分享課程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14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社群工作坊意願調查表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有意參加者，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日前請上國教輔導團綜合活動領域網站填寫問卷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8872" indent="0">
              <a:buNone/>
            </a:pPr>
            <a:r>
              <a:rPr lang="en-US" altLang="zh-TW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https://docs.google.com/forms/d/1PIFTHht1mfE7RVR-jfFnh1nm_WaJtw-EfPYESrwFU4I/viewform"/>
              </a:rPr>
              <a:t>https://docs.google.com/forms/d/1UmCK61b0GJ9nXM6k9IjbKFbMrw-X6MGTpEPMNj7Kdd0/viewform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8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636912"/>
            <a:ext cx="6400800" cy="720080"/>
          </a:xfrm>
          <a:gradFill flip="none" rotWithShape="1">
            <a:gsLst>
              <a:gs pos="0">
                <a:schemeClr val="tx2">
                  <a:lumMod val="90000"/>
                  <a:shade val="30000"/>
                  <a:satMod val="115000"/>
                </a:schemeClr>
              </a:gs>
              <a:gs pos="50000">
                <a:schemeClr val="tx2">
                  <a:lumMod val="90000"/>
                  <a:shade val="67500"/>
                  <a:satMod val="115000"/>
                </a:schemeClr>
              </a:gs>
              <a:gs pos="100000">
                <a:schemeClr val="tx2">
                  <a:lumMod val="9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到校訪</a:t>
            </a:r>
            <a:r>
              <a:rPr lang="zh-TW" altLang="en-US" dirty="0" smtClean="0">
                <a:solidFill>
                  <a:schemeClr val="bg1"/>
                </a:solidFill>
              </a:rPr>
              <a:t>視服務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2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72000"/>
          </a:xfrm>
        </p:spPr>
        <p:txBody>
          <a:bodyPr/>
          <a:lstStyle/>
          <a:p>
            <a:r>
              <a:rPr lang="en-US" altLang="zh-TW" sz="3200" dirty="0" smtClean="0"/>
              <a:t>3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16</a:t>
            </a:r>
            <a:r>
              <a:rPr lang="zh-TW" altLang="en-US" sz="3200" dirty="0" smtClean="0"/>
              <a:t>日興中國中   陳昱秀老師 教學演示</a:t>
            </a:r>
            <a:endParaRPr lang="en-US" altLang="zh-TW" sz="3200" dirty="0" smtClean="0"/>
          </a:p>
          <a:p>
            <a:r>
              <a:rPr lang="en-US" altLang="zh-TW" sz="3200" dirty="0" smtClean="0"/>
              <a:t>3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23</a:t>
            </a:r>
            <a:r>
              <a:rPr lang="zh-TW" altLang="en-US" sz="3200" dirty="0" smtClean="0"/>
              <a:t>日礁溪國中   賴彥希老師</a:t>
            </a:r>
            <a:r>
              <a:rPr lang="zh-TW" altLang="en-US" sz="3200" dirty="0"/>
              <a:t>教學演示</a:t>
            </a:r>
            <a:endParaRPr lang="en-US" altLang="zh-TW" sz="3200" dirty="0"/>
          </a:p>
          <a:p>
            <a:r>
              <a:rPr lang="en-US" altLang="zh-TW" sz="3200" dirty="0" smtClean="0"/>
              <a:t>4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13</a:t>
            </a:r>
            <a:r>
              <a:rPr lang="zh-TW" altLang="en-US" sz="3200" dirty="0" smtClean="0"/>
              <a:t>日東山國中   彭淳靖老師 教學演示</a:t>
            </a:r>
            <a:endParaRPr lang="en-US" altLang="zh-TW" sz="3200" dirty="0" smtClean="0"/>
          </a:p>
          <a:p>
            <a:r>
              <a:rPr lang="en-US" altLang="zh-TW" sz="3200" dirty="0" smtClean="0"/>
              <a:t>4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20</a:t>
            </a:r>
            <a:r>
              <a:rPr lang="zh-TW" altLang="en-US" sz="3200" dirty="0"/>
              <a:t>日</a:t>
            </a:r>
            <a:r>
              <a:rPr lang="zh-TW" altLang="en-US" sz="3200" dirty="0" smtClean="0"/>
              <a:t>東光國中  陳麗馨老師 教學演示</a:t>
            </a:r>
            <a:endParaRPr lang="en-US" altLang="zh-TW" sz="3200" dirty="0" smtClean="0"/>
          </a:p>
          <a:p>
            <a:r>
              <a:rPr lang="en-US" altLang="zh-TW" sz="3200" dirty="0" smtClean="0"/>
              <a:t>5</a:t>
            </a:r>
            <a:r>
              <a:rPr lang="zh-TW" altLang="en-US" sz="3200" dirty="0" smtClean="0"/>
              <a:t>月 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日凱旋國中  郭惠菁老師 教學演示</a:t>
            </a:r>
            <a:endParaRPr lang="en-US" altLang="zh-TW" sz="3200" dirty="0" smtClean="0"/>
          </a:p>
          <a:p>
            <a:r>
              <a:rPr lang="en-US" altLang="zh-TW" sz="3200" dirty="0" smtClean="0"/>
              <a:t>5</a:t>
            </a:r>
            <a:r>
              <a:rPr lang="zh-TW" altLang="en-US" sz="3200" dirty="0" smtClean="0"/>
              <a:t>月 </a:t>
            </a:r>
            <a:r>
              <a:rPr lang="en-US" altLang="zh-TW" sz="3200" dirty="0" smtClean="0"/>
              <a:t>18</a:t>
            </a:r>
            <a:r>
              <a:rPr lang="zh-TW" altLang="en-US" sz="3200" dirty="0" smtClean="0"/>
              <a:t>日大同國中   鐘涵妮老師 教學演示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回顧與感謝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上學期訪視服務學校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1196752"/>
            <a:ext cx="6400800" cy="72008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到校訪</a:t>
            </a:r>
            <a:r>
              <a:rPr lang="zh-TW" altLang="en-US" dirty="0" smtClean="0">
                <a:solidFill>
                  <a:schemeClr val="bg1"/>
                </a:solidFill>
              </a:rPr>
              <a:t>視服務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1475656" y="2132856"/>
            <a:ext cx="6840760" cy="273384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spcAft>
                <a:spcPts val="600"/>
              </a:spcAft>
            </a:pPr>
            <a:r>
              <a:rPr lang="zh-TW" altLang="en-US" sz="3200" dirty="0" smtClean="0"/>
              <a:t>落實共備課程，請訪視學期進行教學觀摩教師提前</a:t>
            </a:r>
            <a:r>
              <a:rPr lang="en-US" altLang="zh-TW" sz="3200" dirty="0" smtClean="0"/>
              <a:t>1~2</a:t>
            </a:r>
            <a:r>
              <a:rPr lang="zh-TW" altLang="en-US" sz="3200" dirty="0" smtClean="0"/>
              <a:t>週，</a:t>
            </a:r>
            <a:r>
              <a:rPr lang="en-US" altLang="zh-TW" sz="3200" dirty="0" smtClean="0"/>
              <a:t>mail</a:t>
            </a:r>
            <a:r>
              <a:rPr lang="zh-TW" altLang="en-US" sz="3200" dirty="0" smtClean="0"/>
              <a:t>教案給輔導員，可先行與教學老師討論</a:t>
            </a:r>
            <a:r>
              <a:rPr lang="en-US" altLang="zh-TW" sz="3200" dirty="0" smtClean="0"/>
              <a:t>!</a:t>
            </a:r>
          </a:p>
          <a:p>
            <a:pPr marL="216000">
              <a:spcAft>
                <a:spcPts val="600"/>
              </a:spcAft>
            </a:pPr>
            <a:r>
              <a:rPr lang="en-US" altLang="zh-TW" sz="3200" dirty="0" smtClean="0"/>
              <a:t>asue60075@gmail.com</a:t>
            </a:r>
          </a:p>
          <a:p>
            <a:endParaRPr lang="en-US" altLang="zh-TW" sz="3200" dirty="0" smtClean="0"/>
          </a:p>
          <a:p>
            <a:endParaRPr lang="zh-TW" altLang="en-US" sz="3200" dirty="0" smtClean="0"/>
          </a:p>
          <a:p>
            <a:endParaRPr lang="zh-TW" altLang="en-US" sz="3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72000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10</a:t>
            </a:r>
            <a:r>
              <a:rPr lang="zh-TW" altLang="en-US" sz="3200" dirty="0" smtClean="0"/>
              <a:t>月  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日  慈心華德福中小學</a:t>
            </a:r>
            <a:endParaRPr lang="en-US" altLang="zh-TW" sz="3200" dirty="0" smtClean="0"/>
          </a:p>
          <a:p>
            <a:r>
              <a:rPr lang="en-US" altLang="zh-TW" sz="3200" dirty="0" smtClean="0"/>
              <a:t>10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26</a:t>
            </a:r>
            <a:r>
              <a:rPr lang="zh-TW" altLang="en-US" sz="3200" dirty="0" smtClean="0"/>
              <a:t>日 吳沙國中</a:t>
            </a:r>
            <a:endParaRPr lang="en-US" altLang="zh-TW" sz="3200" dirty="0" smtClean="0"/>
          </a:p>
          <a:p>
            <a:r>
              <a:rPr lang="en-US" altLang="zh-TW" sz="3200" dirty="0" smtClean="0"/>
              <a:t>11</a:t>
            </a:r>
            <a:r>
              <a:rPr lang="zh-TW" altLang="en-US" sz="3200" dirty="0" smtClean="0"/>
              <a:t>月   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日 宜蘭國中</a:t>
            </a:r>
            <a:endParaRPr lang="en-US" altLang="zh-TW" sz="3200" dirty="0" smtClean="0"/>
          </a:p>
          <a:p>
            <a:r>
              <a:rPr lang="en-US" altLang="zh-TW" sz="3200" dirty="0" smtClean="0"/>
              <a:t>11</a:t>
            </a:r>
            <a:r>
              <a:rPr lang="zh-TW" altLang="en-US" sz="3200" dirty="0" smtClean="0"/>
              <a:t>月  </a:t>
            </a:r>
            <a:r>
              <a:rPr lang="en-US" altLang="zh-TW" sz="3200" dirty="0" smtClean="0"/>
              <a:t>9</a:t>
            </a:r>
            <a:r>
              <a:rPr lang="zh-TW" altLang="en-US" sz="3200" dirty="0" smtClean="0"/>
              <a:t>日  利澤國中</a:t>
            </a:r>
            <a:endParaRPr lang="en-US" altLang="zh-TW" sz="3200" dirty="0" smtClean="0"/>
          </a:p>
          <a:p>
            <a:r>
              <a:rPr lang="en-US" altLang="zh-TW" sz="3200" dirty="0" smtClean="0"/>
              <a:t>12</a:t>
            </a:r>
            <a:r>
              <a:rPr lang="zh-TW" altLang="en-US" sz="3200" dirty="0" smtClean="0"/>
              <a:t>月  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日  員山國中</a:t>
            </a:r>
            <a:endParaRPr lang="en-US" altLang="zh-TW" sz="3200" dirty="0" smtClean="0"/>
          </a:p>
          <a:p>
            <a:r>
              <a:rPr lang="en-US" altLang="zh-TW" sz="3200" dirty="0" smtClean="0"/>
              <a:t>12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14</a:t>
            </a:r>
            <a:r>
              <a:rPr lang="zh-TW" altLang="en-US" sz="3200" dirty="0" smtClean="0"/>
              <a:t>日  南澳高中國中部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下學期</a:t>
            </a:r>
            <a:r>
              <a:rPr lang="zh-TW" altLang="en-US" dirty="0">
                <a:solidFill>
                  <a:schemeClr val="bg1"/>
                </a:solidFill>
              </a:rPr>
              <a:t>訪視服務學校</a:t>
            </a:r>
          </a:p>
        </p:txBody>
      </p:sp>
    </p:spTree>
    <p:extLst>
      <p:ext uri="{BB962C8B-B14F-4D97-AF65-F5344CB8AC3E}">
        <p14:creationId xmlns:p14="http://schemas.microsoft.com/office/powerpoint/2010/main" val="5043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123728" y="2636912"/>
            <a:ext cx="5760640" cy="1037977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</a:rPr>
              <a:t>全縣性研習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37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</a:t>
            </a:r>
            <a:r>
              <a:rPr lang="zh-TW" altLang="en-US" dirty="0" smtClean="0"/>
              <a:t>資源</a:t>
            </a:r>
            <a:r>
              <a:rPr lang="en-US" altLang="zh-TW" dirty="0" smtClean="0"/>
              <a:t>(</a:t>
            </a:r>
            <a:r>
              <a:rPr lang="zh-TW" altLang="en-US" dirty="0" smtClean="0"/>
              <a:t>綜合</a:t>
            </a:r>
            <a:r>
              <a:rPr lang="zh-TW" altLang="en-US" dirty="0" smtClean="0"/>
              <a:t>領域</a:t>
            </a:r>
            <a:r>
              <a:rPr lang="en-US" altLang="zh-TW" dirty="0" smtClean="0"/>
              <a:t>FB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61" y="1556792"/>
            <a:ext cx="66967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20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</a:t>
            </a:r>
            <a:r>
              <a:rPr lang="zh-TW" altLang="en-US" dirty="0" smtClean="0"/>
              <a:t>資源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國教輔導團部落格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98815" cy="492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305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2" y="334319"/>
            <a:ext cx="8293504" cy="622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5904656" cy="1143000"/>
          </a:xfr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若要走的快，請一個人走</a:t>
            </a:r>
            <a:r>
              <a:rPr lang="en-US" altLang="zh-TW" dirty="0" smtClean="0">
                <a:solidFill>
                  <a:schemeClr val="bg1"/>
                </a:solidFill>
              </a:rPr>
              <a:t>!</a:t>
            </a:r>
          </a:p>
          <a:p>
            <a:r>
              <a:rPr lang="zh-TW" altLang="en-US" dirty="0" smtClean="0">
                <a:solidFill>
                  <a:schemeClr val="bg1"/>
                </a:solidFill>
              </a:rPr>
              <a:t>若要走得遠，請結伴而行</a:t>
            </a:r>
            <a:r>
              <a:rPr lang="en-US" altLang="zh-TW" dirty="0" smtClean="0">
                <a:solidFill>
                  <a:schemeClr val="bg1"/>
                </a:solidFill>
              </a:rPr>
              <a:t>!</a:t>
            </a: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420888"/>
            <a:ext cx="7272808" cy="38884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一、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14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</a:t>
            </a:r>
            <a:r>
              <a:rPr lang="zh-TW" altLang="en-US" dirty="0" smtClean="0"/>
              <a:t>服務學習課程與活動實施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</a:t>
            </a:r>
            <a:r>
              <a:rPr lang="zh-TW" altLang="en-US" sz="2700" dirty="0" smtClean="0">
                <a:solidFill>
                  <a:srgbClr val="FFFF00"/>
                </a:solidFill>
              </a:rPr>
              <a:t>講師：壯圍國中</a:t>
            </a:r>
            <a:r>
              <a:rPr lang="en-US" altLang="zh-TW" sz="2700" dirty="0" smtClean="0">
                <a:solidFill>
                  <a:srgbClr val="FFFF00"/>
                </a:solidFill>
              </a:rPr>
              <a:t>~</a:t>
            </a:r>
            <a:r>
              <a:rPr lang="zh-TW" altLang="en-US" sz="2700" dirty="0" smtClean="0">
                <a:solidFill>
                  <a:srgbClr val="FFFF00"/>
                </a:solidFill>
              </a:rPr>
              <a:t>楊曉萍老師</a:t>
            </a:r>
            <a:r>
              <a:rPr lang="en-US" altLang="zh-TW" sz="2700" dirty="0" smtClean="0">
                <a:solidFill>
                  <a:srgbClr val="FFFF00"/>
                </a:solidFill>
              </a:rPr>
              <a:t/>
            </a:r>
            <a:br>
              <a:rPr lang="en-US" altLang="zh-TW" sz="2700" dirty="0" smtClean="0">
                <a:solidFill>
                  <a:srgbClr val="FFFF00"/>
                </a:solidFill>
              </a:rPr>
            </a:br>
            <a:r>
              <a:rPr lang="zh-TW" altLang="en-US" sz="2700" dirty="0">
                <a:solidFill>
                  <a:srgbClr val="FFFF00"/>
                </a:solidFill>
              </a:rPr>
              <a:t> </a:t>
            </a:r>
            <a:r>
              <a:rPr lang="zh-TW" altLang="en-US" sz="2700" dirty="0" smtClean="0">
                <a:solidFill>
                  <a:srgbClr val="FFFF00"/>
                </a:solidFill>
              </a:rPr>
              <a:t>                  三星國中</a:t>
            </a:r>
            <a:r>
              <a:rPr lang="en-US" altLang="zh-TW" sz="2700" dirty="0" smtClean="0">
                <a:solidFill>
                  <a:srgbClr val="FFFF00"/>
                </a:solidFill>
              </a:rPr>
              <a:t>~</a:t>
            </a:r>
            <a:r>
              <a:rPr lang="zh-TW" altLang="en-US" sz="2700" dirty="0" smtClean="0">
                <a:solidFill>
                  <a:srgbClr val="FFFF00"/>
                </a:solidFill>
              </a:rPr>
              <a:t>李婉菁、楊宇婷、蕭宇珊老師</a:t>
            </a:r>
            <a:r>
              <a:rPr lang="en-US" altLang="zh-TW" sz="2700" dirty="0" smtClean="0">
                <a:solidFill>
                  <a:srgbClr val="FFFF00"/>
                </a:solidFill>
              </a:rPr>
              <a:t/>
            </a:r>
            <a:br>
              <a:rPr lang="en-US" altLang="zh-TW" sz="2700" dirty="0" smtClean="0">
                <a:solidFill>
                  <a:srgbClr val="FFFF00"/>
                </a:solidFill>
              </a:rPr>
            </a:br>
            <a:r>
              <a:rPr lang="zh-TW" altLang="en-US" sz="2700" dirty="0">
                <a:solidFill>
                  <a:srgbClr val="FFFF00"/>
                </a:solidFill>
              </a:rPr>
              <a:t> </a:t>
            </a:r>
            <a:r>
              <a:rPr lang="zh-TW" altLang="en-US" sz="2700" dirty="0" smtClean="0">
                <a:solidFill>
                  <a:srgbClr val="FFFF00"/>
                </a:solidFill>
              </a:rPr>
              <a:t>                  中華國中</a:t>
            </a:r>
            <a:r>
              <a:rPr lang="en-US" altLang="zh-TW" sz="2700" dirty="0" smtClean="0">
                <a:solidFill>
                  <a:srgbClr val="FFFF00"/>
                </a:solidFill>
              </a:rPr>
              <a:t>~</a:t>
            </a:r>
            <a:r>
              <a:rPr lang="zh-TW" altLang="en-US" sz="2700" dirty="0">
                <a:solidFill>
                  <a:srgbClr val="FFFF00"/>
                </a:solidFill>
              </a:rPr>
              <a:t>歐陽倩儀 </a:t>
            </a:r>
            <a:r>
              <a:rPr lang="zh-TW" altLang="en-US" sz="2700" dirty="0" smtClean="0">
                <a:solidFill>
                  <a:srgbClr val="FFFF00"/>
                </a:solidFill>
              </a:rPr>
              <a:t>老師</a:t>
            </a:r>
            <a:r>
              <a:rPr lang="en-US" altLang="zh-TW" sz="2700" dirty="0" smtClean="0">
                <a:solidFill>
                  <a:srgbClr val="FFFF00"/>
                </a:solidFill>
              </a:rPr>
              <a:t/>
            </a:r>
            <a:br>
              <a:rPr lang="en-US" altLang="zh-TW" sz="2700" dirty="0" smtClean="0">
                <a:solidFill>
                  <a:srgbClr val="FFFF00"/>
                </a:solidFill>
              </a:rPr>
            </a:br>
            <a:r>
              <a:rPr lang="en-US" altLang="zh-TW" sz="2700" dirty="0">
                <a:solidFill>
                  <a:srgbClr val="FFC000"/>
                </a:solidFill>
              </a:rPr>
              <a:t/>
            </a:r>
            <a:br>
              <a:rPr lang="en-US" altLang="zh-TW" sz="2700" dirty="0">
                <a:solidFill>
                  <a:srgbClr val="FFC000"/>
                </a:solidFill>
              </a:rPr>
            </a:br>
            <a:r>
              <a:rPr lang="zh-TW" altLang="en-US" dirty="0" smtClean="0"/>
              <a:t>二、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19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</a:t>
            </a:r>
            <a:r>
              <a:rPr lang="zh-TW" altLang="en-US" dirty="0" smtClean="0"/>
              <a:t>香草植物與生活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 smtClean="0"/>
              <a:t>       </a:t>
            </a:r>
            <a:r>
              <a:rPr lang="zh-TW" altLang="en-US" sz="2700" dirty="0">
                <a:solidFill>
                  <a:srgbClr val="FFFF00"/>
                </a:solidFill>
              </a:rPr>
              <a:t>講師：陳彥宇 老師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三、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</a:t>
            </a:r>
            <a:r>
              <a:rPr lang="zh-TW" altLang="en-US" dirty="0" smtClean="0"/>
              <a:t>成就評量標準初階研習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/>
              <a:t> </a:t>
            </a:r>
            <a:r>
              <a:rPr lang="zh-TW" altLang="en-US" sz="2700" dirty="0" smtClean="0"/>
              <a:t>      </a:t>
            </a:r>
            <a:r>
              <a:rPr lang="zh-TW" altLang="en-US" sz="2700" dirty="0" smtClean="0">
                <a:solidFill>
                  <a:srgbClr val="FFFF00"/>
                </a:solidFill>
              </a:rPr>
              <a:t>講師：劉美嬌老師</a:t>
            </a:r>
            <a:r>
              <a:rPr lang="en-US" altLang="zh-TW" sz="2000" dirty="0" smtClean="0">
                <a:solidFill>
                  <a:srgbClr val="FFFF00"/>
                </a:solidFill>
              </a:rPr>
              <a:t/>
            </a:r>
            <a:br>
              <a:rPr lang="en-US" altLang="zh-TW" sz="2000" dirty="0" smtClean="0">
                <a:solidFill>
                  <a:srgbClr val="FFFF00"/>
                </a:solidFill>
              </a:rPr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115616" y="476672"/>
            <a:ext cx="6400800" cy="100811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上學期已辦理之全縣性研習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53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5578" y="2759992"/>
            <a:ext cx="5760640" cy="1008112"/>
          </a:xfrm>
        </p:spPr>
        <p:txBody>
          <a:bodyPr/>
          <a:lstStyle/>
          <a:p>
            <a:r>
              <a:rPr lang="zh-TW" altLang="en-US" dirty="0" smtClean="0"/>
              <a:t>服務學習課程與活動實施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1694"/>
            <a:ext cx="4032448" cy="26882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34" y="1988840"/>
            <a:ext cx="4499992" cy="2999994"/>
          </a:xfrm>
          <a:prstGeom prst="rect">
            <a:avLst/>
          </a:prstGeom>
        </p:spPr>
      </p:pic>
      <p:sp>
        <p:nvSpPr>
          <p:cNvPr id="9" name="文字版面配置區 2"/>
          <p:cNvSpPr txBox="1">
            <a:spLocks/>
          </p:cNvSpPr>
          <p:nvPr/>
        </p:nvSpPr>
        <p:spPr>
          <a:xfrm>
            <a:off x="5514899" y="1476655"/>
            <a:ext cx="5760640" cy="10081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香草植物與生活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2" y="3547751"/>
            <a:ext cx="4479329" cy="3310250"/>
          </a:xfrm>
          <a:prstGeom prst="rect">
            <a:avLst/>
          </a:prstGeom>
        </p:spPr>
      </p:pic>
      <p:sp>
        <p:nvSpPr>
          <p:cNvPr id="11" name="文字版面配置區 2"/>
          <p:cNvSpPr txBox="1">
            <a:spLocks/>
          </p:cNvSpPr>
          <p:nvPr/>
        </p:nvSpPr>
        <p:spPr>
          <a:xfrm>
            <a:off x="4860031" y="5649217"/>
            <a:ext cx="5760640" cy="10081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54864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學習成就評量初階研習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09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048872" cy="29523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一、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14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</a:t>
            </a:r>
            <a:r>
              <a:rPr lang="zh-TW" altLang="en-US" dirty="0" smtClean="0"/>
              <a:t>評量標準初階研習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二、</a:t>
            </a:r>
            <a:r>
              <a:rPr lang="en-US" altLang="zh-TW" dirty="0" smtClean="0"/>
              <a:t>11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11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</a:t>
            </a:r>
            <a:r>
              <a:rPr lang="zh-TW" altLang="en-US" dirty="0" smtClean="0"/>
              <a:t>評量標準初階實作研習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三、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9</a:t>
            </a:r>
            <a:r>
              <a:rPr lang="zh-TW" altLang="en-US" dirty="0" smtClean="0"/>
              <a:t>日</a:t>
            </a:r>
            <a:r>
              <a:rPr lang="en-US" altLang="zh-TW" dirty="0" smtClean="0"/>
              <a:t>~google</a:t>
            </a:r>
            <a:r>
              <a:rPr lang="zh-TW" altLang="en-US" dirty="0" smtClean="0"/>
              <a:t>教育資源運用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187624" y="980728"/>
            <a:ext cx="6400800" cy="150971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本學期預計辦理之全縣性研習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91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048872" cy="331236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地       點：壯圍國中視聽教室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人數</a:t>
            </a:r>
            <a:r>
              <a:rPr lang="zh-TW" altLang="en-US" dirty="0" smtClean="0"/>
              <a:t>限制：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       師：中央團輔導員 劉美嬌老師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注意事項：請與會人員請攜帶本</a:t>
            </a:r>
            <a:r>
              <a:rPr lang="zh-TW" altLang="en-US" dirty="0" smtClean="0"/>
              <a:t>學期       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            會</a:t>
            </a:r>
            <a:r>
              <a:rPr lang="zh-TW" altLang="en-US" dirty="0"/>
              <a:t>使用到之課本教師</a:t>
            </a:r>
            <a:r>
              <a:rPr lang="zh-TW" altLang="en-US" dirty="0" smtClean="0"/>
              <a:t>手冊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              或教案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187624" y="980728"/>
            <a:ext cx="6400800" cy="1509712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10</a:t>
            </a:r>
            <a:r>
              <a:rPr lang="zh-TW" altLang="en-US" sz="3200" dirty="0"/>
              <a:t>月</a:t>
            </a:r>
            <a:r>
              <a:rPr lang="en-US" altLang="zh-TW" sz="3200" dirty="0"/>
              <a:t>14</a:t>
            </a:r>
            <a:r>
              <a:rPr lang="zh-TW" altLang="en-US" sz="3200" dirty="0"/>
              <a:t>日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評量標準初階研習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404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048872" cy="331236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地       點：壯圍國中視聽教室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人數</a:t>
            </a:r>
            <a:r>
              <a:rPr lang="zh-TW" altLang="en-US" dirty="0" smtClean="0"/>
              <a:t>限制：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       師：中央團輔導員 劉美嬌老師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注意事項</a:t>
            </a:r>
            <a:r>
              <a:rPr lang="zh-TW" altLang="en-US" dirty="0" smtClean="0"/>
              <a:t>：</a:t>
            </a:r>
            <a:r>
              <a:rPr lang="zh-TW" altLang="en-US" dirty="0">
                <a:effectLst/>
              </a:rPr>
              <a:t>請與會人員攜帶筆電、</a:t>
            </a:r>
            <a:r>
              <a:rPr lang="zh-TW" altLang="en-US" dirty="0" smtClean="0">
                <a:effectLst/>
              </a:rPr>
              <a:t>教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dirty="0">
                <a:effectLst/>
              </a:rPr>
              <a:t> </a:t>
            </a:r>
            <a:r>
              <a:rPr lang="zh-TW" altLang="en-US" dirty="0" smtClean="0">
                <a:effectLst/>
              </a:rPr>
              <a:t>                 師</a:t>
            </a:r>
            <a:r>
              <a:rPr lang="zh-TW" altLang="en-US" dirty="0">
                <a:effectLst/>
              </a:rPr>
              <a:t>手冊或教案，實作</a:t>
            </a:r>
            <a:r>
              <a:rPr lang="zh-TW" altLang="en-US" dirty="0" smtClean="0">
                <a:effectLst/>
              </a:rPr>
              <a:t>課程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dirty="0">
                <a:effectLst/>
              </a:rPr>
              <a:t> </a:t>
            </a:r>
            <a:r>
              <a:rPr lang="zh-TW" altLang="en-US" dirty="0" smtClean="0">
                <a:effectLst/>
              </a:rPr>
              <a:t>                 可</a:t>
            </a:r>
            <a:r>
              <a:rPr lang="zh-TW" altLang="en-US" dirty="0">
                <a:effectLst/>
              </a:rPr>
              <a:t>練習標準規準的轉換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200800" cy="150971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11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11</a:t>
            </a:r>
            <a:r>
              <a:rPr lang="zh-TW" altLang="en-US" sz="3200" dirty="0" smtClean="0"/>
              <a:t>日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評量</a:t>
            </a:r>
            <a:r>
              <a:rPr lang="zh-TW" altLang="en-US" sz="3200" dirty="0"/>
              <a:t>標準初階實作</a:t>
            </a:r>
            <a:r>
              <a:rPr lang="zh-TW" altLang="en-US" sz="3200" dirty="0" smtClean="0"/>
              <a:t>研習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377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7048872" cy="331236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地       點：教網中心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人數</a:t>
            </a:r>
            <a:r>
              <a:rPr lang="zh-TW" altLang="en-US" dirty="0" smtClean="0"/>
              <a:t>限制：</a:t>
            </a:r>
            <a:r>
              <a:rPr lang="en-US" altLang="zh-TW" dirty="0" smtClean="0"/>
              <a:t>30</a:t>
            </a:r>
            <a:r>
              <a:rPr lang="zh-TW" altLang="en-US" dirty="0" smtClean="0"/>
              <a:t>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講       師：教網中心 陳宣霖老師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注意事項</a:t>
            </a:r>
            <a:r>
              <a:rPr lang="zh-TW" altLang="en-US" dirty="0" smtClean="0"/>
              <a:t>：</a:t>
            </a:r>
            <a:r>
              <a:rPr lang="zh-TW" altLang="en-US" dirty="0">
                <a:effectLst/>
              </a:rPr>
              <a:t>請與會</a:t>
            </a:r>
            <a:r>
              <a:rPr lang="zh-TW" altLang="en-US" dirty="0" smtClean="0">
                <a:effectLst/>
              </a:rPr>
              <a:t>人員請攜帶智慧型</a:t>
            </a:r>
            <a:r>
              <a:rPr lang="en-US" altLang="zh-TW" dirty="0" smtClean="0">
                <a:effectLst/>
              </a:rPr>
              <a:t/>
            </a:r>
            <a:br>
              <a:rPr lang="en-US" altLang="zh-TW" dirty="0" smtClean="0">
                <a:effectLst/>
              </a:rPr>
            </a:br>
            <a:r>
              <a:rPr lang="zh-TW" altLang="en-US" dirty="0">
                <a:effectLst/>
              </a:rPr>
              <a:t> </a:t>
            </a:r>
            <a:r>
              <a:rPr lang="zh-TW" altLang="en-US" dirty="0" smtClean="0">
                <a:effectLst/>
              </a:rPr>
              <a:t>                 手機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899592" y="980728"/>
            <a:ext cx="7200800" cy="1509712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12</a:t>
            </a:r>
            <a:r>
              <a:rPr lang="zh-TW" altLang="en-US" sz="3200" dirty="0" smtClean="0"/>
              <a:t>月</a:t>
            </a:r>
            <a:r>
              <a:rPr lang="en-US" altLang="zh-TW" sz="3200" dirty="0" smtClean="0"/>
              <a:t>09</a:t>
            </a:r>
            <a:r>
              <a:rPr lang="zh-TW" altLang="en-US" sz="3200" dirty="0" smtClean="0"/>
              <a:t>日</a:t>
            </a:r>
            <a:r>
              <a:rPr lang="en-US" altLang="zh-TW" sz="3200" dirty="0" smtClean="0"/>
              <a:t>~google</a:t>
            </a:r>
            <a:r>
              <a:rPr lang="zh-TW" altLang="en-US" sz="3200" dirty="0" smtClean="0"/>
              <a:t>教育資源運用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09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1054</TotalTime>
  <Words>1009</Words>
  <Application>Microsoft Office PowerPoint</Application>
  <PresentationFormat>如螢幕大小 (4:3)</PresentationFormat>
  <Paragraphs>136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32</vt:i4>
      </vt:variant>
    </vt:vector>
  </HeadingPairs>
  <TitlesOfParts>
    <vt:vector size="38" baseType="lpstr">
      <vt:lpstr>角度</vt:lpstr>
      <vt:lpstr>地平線</vt:lpstr>
      <vt:lpstr>模組</vt:lpstr>
      <vt:lpstr>神韻</vt:lpstr>
      <vt:lpstr>宣紙</vt:lpstr>
      <vt:lpstr>氣流</vt:lpstr>
      <vt:lpstr>宜蘭縣綜合活動 國教輔導團</vt:lpstr>
      <vt:lpstr>輔導團</vt:lpstr>
      <vt:lpstr>全縣性研習</vt:lpstr>
      <vt:lpstr>一、4月14日~服務學習課程與活動實施       講師：壯圍國中~楊曉萍老師                    三星國中~李婉菁、楊宇婷、蕭宇珊老師                    中華國中~歐陽倩儀 老師  二、5月19日~香草植物與生活        講師：陳彥宇 老師  三、7月2日~成就評量標準初階研習        講師：劉美嬌老師  </vt:lpstr>
      <vt:lpstr>PowerPoint 簡報</vt:lpstr>
      <vt:lpstr>一、10月14日~評量標準初階研習 二、11月11日~評量標準初階實作研習 三、12月9日~google教育資源運用  </vt:lpstr>
      <vt:lpstr>地       點：壯圍國中視聽教室 人數限制：60人 講       師：中央團輔導員 劉美嬌老師 注意事項：請與會人員請攜帶本學期                            會使用到之課本教師手冊                   或教案 </vt:lpstr>
      <vt:lpstr>地       點：壯圍國中視聽教室 人數限制：60人 講       師：中央團輔導員 劉美嬌老師 注意事項：請與會人員攜帶筆電、教                   師手冊或教案，實作課程                   可練習標準規準的轉換 </vt:lpstr>
      <vt:lpstr>地       點：教網中心 人數限制：30人 講       師：教網中心 陳宣霖老師 注意事項：請與會人員請攜帶智慧型                   手機 </vt:lpstr>
      <vt:lpstr>非專長授課教師研習</vt:lpstr>
      <vt:lpstr>PowerPoint 簡報</vt:lpstr>
      <vt:lpstr>PowerPoint 簡報</vt:lpstr>
      <vt:lpstr>學習社群</vt:lpstr>
      <vt:lpstr>社群活動(已辦理)</vt:lpstr>
      <vt:lpstr>學習社群</vt:lpstr>
      <vt:lpstr>緣起 傑米 奧利佛  是一位英國廚師與烹飪推廣家，以原味主廚（The Naked Chef）之名廣為人知，他因擅長使用有機食材，以及幫助改變英國學校的飲食習慣而為人熟悉。     </vt:lpstr>
      <vt:lpstr>如果你知道</vt:lpstr>
      <vt:lpstr>如果你希望</vt:lpstr>
      <vt:lpstr>如果你願意</vt:lpstr>
      <vt:lpstr>飲食教育理念~</vt:lpstr>
      <vt:lpstr>社群成員任務</vt:lpstr>
      <vt:lpstr>社群工作坊課程安排</vt:lpstr>
      <vt:lpstr>社群工作坊課程安排</vt:lpstr>
      <vt:lpstr>社群工作坊課程安排(隱藏版)</vt:lpstr>
      <vt:lpstr>社群工作坊意願調查表</vt:lpstr>
      <vt:lpstr>到校訪視服務</vt:lpstr>
      <vt:lpstr>回顧與感謝 上學期訪視服務學校</vt:lpstr>
      <vt:lpstr>到校訪視服務</vt:lpstr>
      <vt:lpstr>下學期訪視服務學校</vt:lpstr>
      <vt:lpstr>網路資源(綜合領域FB)</vt:lpstr>
      <vt:lpstr>網路資源(國教輔導團部落格)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宜蘭縣綜合活動 國教輔導團</dc:title>
  <dc:creator>asus-nb</dc:creator>
  <cp:lastModifiedBy>輔導組公用</cp:lastModifiedBy>
  <cp:revision>48</cp:revision>
  <dcterms:created xsi:type="dcterms:W3CDTF">2015-09-14T12:42:49Z</dcterms:created>
  <dcterms:modified xsi:type="dcterms:W3CDTF">2015-09-22T06:31:43Z</dcterms:modified>
</cp:coreProperties>
</file>