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hape 52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53" name="Shape 53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12000"/>
            </a:lvl1pPr>
            <a:lvl2pPr lvl="1">
              <a:spcBef>
                <a:spcPts val="0"/>
              </a:spcBef>
              <a:buSzPct val="100000"/>
              <a:defRPr sz="12000"/>
            </a:lvl2pPr>
            <a:lvl3pPr lvl="2">
              <a:spcBef>
                <a:spcPts val="0"/>
              </a:spcBef>
              <a:buSzPct val="100000"/>
              <a:defRPr sz="12000"/>
            </a:lvl3pPr>
            <a:lvl4pPr lvl="3">
              <a:spcBef>
                <a:spcPts val="0"/>
              </a:spcBef>
              <a:buSzPct val="100000"/>
              <a:defRPr sz="12000"/>
            </a:lvl4pPr>
            <a:lvl5pPr lvl="4">
              <a:spcBef>
                <a:spcPts val="0"/>
              </a:spcBef>
              <a:buSzPct val="100000"/>
              <a:defRPr sz="12000"/>
            </a:lvl5pPr>
            <a:lvl6pPr lvl="5">
              <a:spcBef>
                <a:spcPts val="0"/>
              </a:spcBef>
              <a:buSzPct val="100000"/>
              <a:defRPr sz="12000"/>
            </a:lvl6pPr>
            <a:lvl7pPr lvl="6">
              <a:spcBef>
                <a:spcPts val="0"/>
              </a:spcBef>
              <a:buSzPct val="100000"/>
              <a:defRPr sz="12000"/>
            </a:lvl7pPr>
            <a:lvl8pPr lvl="7">
              <a:spcBef>
                <a:spcPts val="0"/>
              </a:spcBef>
              <a:buSzPct val="100000"/>
              <a:defRPr sz="12000"/>
            </a:lvl8pPr>
            <a:lvl9pPr lvl="8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hape 20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21" name="Shape 2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hape 2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26" name="Shape 2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hape 34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35" name="Shape 35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618203"/>
            <a:ext cx="2808000" cy="295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dern-writer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zh-TW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blog.ilc.edu.tw/blog/gallery/4950/4950-1362309.pdf" TargetMode="External"/><Relationship Id="rId4" Type="http://schemas.openxmlformats.org/officeDocument/2006/relationships/hyperlink" Target="http://eteacher.edu.tw/" TargetMode="External"/><Relationship Id="rId5" Type="http://schemas.openxmlformats.org/officeDocument/2006/relationships/hyperlink" Target="https://isafe.moe.edu.tw/kid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000"/>
              <a:t>資安倫理宣導資料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引用自中小學網路素養與認知網站</a:t>
            </a:r>
          </a:p>
          <a:p>
            <a:pPr lvl="0">
              <a:spcBef>
                <a:spcPts val="0"/>
              </a:spcBef>
              <a:buNone/>
            </a:pPr>
            <a:r>
              <a:rPr lang="zh-TW"/>
              <a:t>https://eteacher.edu.tw/Posters.aspx</a:t>
            </a:r>
            <a:br>
              <a:rPr lang="zh-TW"/>
            </a:br>
            <a:r>
              <a:rPr lang="zh-TW"/>
              <a:t>(請依需求篩選使用)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3000"/>
              <a:t>個人資料保護與著作權宣導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最近很多同學使用臉書Facebook紀錄有趣的生活點滴，但是常不小心將個人的隱私資訊洩漏出去或使用了別人的相片（圖片）侵犯了他人的著作權，這些都是需要小心注意的地方。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常見網路不當個資使用及資安倫理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1.洩漏過多個資</a:t>
            </a:r>
          </a:p>
          <a:p>
            <a:pPr lvl="0">
              <a:spcBef>
                <a:spcPts val="0"/>
              </a:spcBef>
              <a:buNone/>
            </a:pPr>
            <a:r>
              <a:rPr lang="zh-TW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2.洩漏他人個資</a:t>
            </a:r>
          </a:p>
          <a:p>
            <a:pPr lvl="0">
              <a:spcBef>
                <a:spcPts val="0"/>
              </a:spcBef>
              <a:buNone/>
            </a:pPr>
            <a:r>
              <a:rPr lang="zh-TW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3.冒用他人個資或圖片</a:t>
            </a:r>
          </a:p>
          <a:p>
            <a:pPr lvl="0">
              <a:spcBef>
                <a:spcPts val="0"/>
              </a:spcBef>
              <a:buNone/>
            </a:pPr>
            <a:r>
              <a:rPr lang="zh-TW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4.不當網路言論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5.瀏覽危險網站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zh-TW"/>
              <a:t>洩漏過多個資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unnamed.jpg"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4575" y="168949"/>
            <a:ext cx="2838624" cy="48064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洩漏他人個資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600_phpNtNopk.jpg"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6550" y="1475725"/>
            <a:ext cx="4095750" cy="30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冒用他人個資或圖片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2574" y="201799"/>
            <a:ext cx="2905700" cy="47874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不當網路言論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0250" y="1595776"/>
            <a:ext cx="6084999" cy="28461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瀏覽危險網站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311700" y="1468825"/>
            <a:ext cx="19692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瀏覽盜版、成人等高風險網站，常會跳出誘騙訊息讓使用者安裝惡意程式。</a:t>
            </a:r>
          </a:p>
        </p:txBody>
      </p:sp>
      <p:pic>
        <p:nvPicPr>
          <p:cNvPr descr="未命名.png"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6570" y="1468825"/>
            <a:ext cx="3186176" cy="320794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/>
          <p:nvPr/>
        </p:nvSpPr>
        <p:spPr>
          <a:xfrm>
            <a:off x="5317575" y="3794525"/>
            <a:ext cx="1084200" cy="984900"/>
          </a:xfrm>
          <a:prstGeom prst="noSmoking">
            <a:avLst>
              <a:gd fmla="val 18750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oster-2016-06-22-03-05-13.jpg"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3887" y="0"/>
            <a:ext cx="363622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>
            <p:ph idx="4294967295" type="body"/>
          </p:nvPr>
        </p:nvSpPr>
        <p:spPr>
          <a:xfrm>
            <a:off x="24927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25252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oster-2015-08-12-04-05-10.jpg"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0939" y="0"/>
            <a:ext cx="362212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oster-2015-08-12-04-05-48.jpg"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2249" y="0"/>
            <a:ext cx="36194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oster-2015-08-12-04-08-24.jpg"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3154" y="0"/>
            <a:ext cx="363769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oster-2015-08-12-04-06-06.jpg"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3887" y="0"/>
            <a:ext cx="363622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4950-1362307.jpg"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4670" y="0"/>
            <a:ext cx="363465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4950-1362308.jpg"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4670" y="0"/>
            <a:ext cx="363465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/>
        </p:nvSpPr>
        <p:spPr>
          <a:xfrm>
            <a:off x="794725" y="604000"/>
            <a:ext cx="6065400" cy="21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3000"/>
              <a:t>其他教學資源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zh-TW" u="sng">
                <a:solidFill>
                  <a:schemeClr val="hlink"/>
                </a:solidFill>
                <a:hlinkClick r:id="rId3"/>
              </a:rPr>
              <a:t>給家長的一封信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zh-TW" sz="1350" u="sng">
                <a:solidFill>
                  <a:srgbClr val="184775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4"/>
              </a:rPr>
              <a:t>教材網站1(中小學網路素養與認知)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zh-TW" sz="1350" u="sng">
                <a:solidFill>
                  <a:srgbClr val="184775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5"/>
              </a:rPr>
              <a:t>教材網站2（全民資安素養網）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