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8" r:id="rId5"/>
    <p:sldId id="259" r:id="rId6"/>
    <p:sldId id="272" r:id="rId7"/>
    <p:sldId id="260" r:id="rId8"/>
    <p:sldId id="269" r:id="rId9"/>
    <p:sldId id="261" r:id="rId10"/>
    <p:sldId id="278" r:id="rId11"/>
    <p:sldId id="285" r:id="rId12"/>
    <p:sldId id="262" r:id="rId13"/>
    <p:sldId id="270" r:id="rId14"/>
    <p:sldId id="267" r:id="rId15"/>
    <p:sldId id="263" r:id="rId16"/>
    <p:sldId id="271" r:id="rId17"/>
    <p:sldId id="280" r:id="rId18"/>
    <p:sldId id="283" r:id="rId19"/>
    <p:sldId id="281" r:id="rId20"/>
    <p:sldId id="284" r:id="rId21"/>
    <p:sldId id="282" r:id="rId22"/>
    <p:sldId id="274" r:id="rId23"/>
    <p:sldId id="273" r:id="rId24"/>
    <p:sldId id="266" r:id="rId2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EA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等腰三角形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540544" y="776288"/>
            <a:ext cx="8062912" cy="1470025"/>
          </a:xfrm>
        </p:spPr>
        <p:txBody>
          <a:bodyPr anchor="b">
            <a:normAutofit/>
          </a:bodyPr>
          <a:lstStyle>
            <a:lvl1pPr algn="r">
              <a:defRPr sz="4400"/>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1371600" y="6012656"/>
            <a:ext cx="5791200" cy="365125"/>
          </a:xfrm>
        </p:spPr>
        <p:txBody>
          <a:bodyPr tIns="0" bIns="0" anchor="t"/>
          <a:lstStyle>
            <a:lvl1pPr algn="r">
              <a:defRPr sz="1000"/>
            </a:lvl1pPr>
          </a:lstStyle>
          <a:p>
            <a:fld id="{6E9EBB73-9726-49A7-8D41-EF3328CC275D}" type="datetimeFigureOut">
              <a:rPr lang="zh-TW" altLang="en-US" smtClean="0"/>
              <a:pPr/>
              <a:t>2012/1/2</a:t>
            </a:fld>
            <a:endParaRPr lang="zh-TW" altLang="en-US"/>
          </a:p>
        </p:txBody>
      </p:sp>
      <p:sp>
        <p:nvSpPr>
          <p:cNvPr id="17" name="頁尾版面配置區 16"/>
          <p:cNvSpPr>
            <a:spLocks noGrp="1"/>
          </p:cNvSpPr>
          <p:nvPr>
            <p:ph type="ftr" sz="quarter" idx="11"/>
          </p:nvPr>
        </p:nvSpPr>
        <p:spPr>
          <a:xfrm>
            <a:off x="1371600" y="5650704"/>
            <a:ext cx="5791200" cy="365125"/>
          </a:xfrm>
        </p:spPr>
        <p:txBody>
          <a:bodyPr tIns="0" bIns="0" anchor="b"/>
          <a:lstStyle>
            <a:lvl1pPr algn="r">
              <a:defRPr sz="1100"/>
            </a:lvl1pPr>
          </a:lstStyle>
          <a:p>
            <a:endParaRPr lang="zh-TW" altLang="en-US"/>
          </a:p>
        </p:txBody>
      </p:sp>
      <p:sp>
        <p:nvSpPr>
          <p:cNvPr id="29" name="投影片編號版面配置區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BCB4A1A-781A-4E1C-9A87-814636AC1E6F}"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6E9EBB73-9726-49A7-8D41-EF3328CC275D}" type="datetimeFigureOut">
              <a:rPr lang="zh-TW" altLang="en-US" smtClean="0"/>
              <a:pPr/>
              <a:t>2012/1/2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BCB4A1A-781A-4E1C-9A87-814636AC1E6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81800" y="381000"/>
            <a:ext cx="1905000" cy="5486400"/>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381000"/>
            <a:ext cx="6248400" cy="5486400"/>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6E9EBB73-9726-49A7-8D41-EF3328CC275D}" type="datetimeFigureOut">
              <a:rPr lang="zh-TW" altLang="en-US" smtClean="0"/>
              <a:pPr/>
              <a:t>2012/1/2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BCB4A1A-781A-4E1C-9A87-814636AC1E6F}"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67494"/>
            <a:ext cx="8229600" cy="1399032"/>
          </a:xfrm>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a:xfrm>
            <a:off x="457200" y="1882808"/>
            <a:ext cx="8229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4791456" y="6480048"/>
            <a:ext cx="2133600" cy="301752"/>
          </a:xfrm>
        </p:spPr>
        <p:txBody>
          <a:bodyPr/>
          <a:lstStyle/>
          <a:p>
            <a:fld id="{6E9EBB73-9726-49A7-8D41-EF3328CC275D}" type="datetimeFigureOut">
              <a:rPr lang="zh-TW" altLang="en-US" smtClean="0"/>
              <a:pPr/>
              <a:t>2012/1/2</a:t>
            </a:fld>
            <a:endParaRPr lang="zh-TW" altLang="en-US"/>
          </a:p>
        </p:txBody>
      </p:sp>
      <p:sp>
        <p:nvSpPr>
          <p:cNvPr id="5" name="頁尾版面配置區 4"/>
          <p:cNvSpPr>
            <a:spLocks noGrp="1"/>
          </p:cNvSpPr>
          <p:nvPr>
            <p:ph type="ftr" sz="quarter" idx="11"/>
          </p:nvPr>
        </p:nvSpPr>
        <p:spPr>
          <a:xfrm>
            <a:off x="457200" y="6480969"/>
            <a:ext cx="4260056" cy="300831"/>
          </a:xfrm>
        </p:spPr>
        <p:txBody>
          <a:bodyPr/>
          <a:lstStyle/>
          <a:p>
            <a:endParaRPr lang="zh-TW" altLang="en-US"/>
          </a:p>
        </p:txBody>
      </p:sp>
      <p:sp>
        <p:nvSpPr>
          <p:cNvPr id="6" name="投影片編號版面配置區 5"/>
          <p:cNvSpPr>
            <a:spLocks noGrp="1"/>
          </p:cNvSpPr>
          <p:nvPr>
            <p:ph type="sldNum" sz="quarter" idx="12"/>
          </p:nvPr>
        </p:nvSpPr>
        <p:spPr/>
        <p:txBody>
          <a:bodyPr/>
          <a:lstStyle/>
          <a:p>
            <a:fld id="{ABCB4A1A-781A-4E1C-9A87-814636AC1E6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2">
        <a:schemeClr val="bg1"/>
      </p:bgRef>
    </p:bg>
    <p:spTree>
      <p:nvGrpSpPr>
        <p:cNvPr id="1" name=""/>
        <p:cNvGrpSpPr/>
        <p:nvPr/>
      </p:nvGrpSpPr>
      <p:grpSpPr>
        <a:xfrm>
          <a:off x="0" y="0"/>
          <a:ext cx="0" cy="0"/>
          <a:chOff x="0" y="0"/>
          <a:chExt cx="0" cy="0"/>
        </a:xfrm>
      </p:grpSpPr>
      <p:sp>
        <p:nvSpPr>
          <p:cNvPr id="9" name="直角三角形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等腰三角形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日期版面配置區 3"/>
          <p:cNvSpPr>
            <a:spLocks noGrp="1"/>
          </p:cNvSpPr>
          <p:nvPr>
            <p:ph type="dt" sz="half" idx="10"/>
          </p:nvPr>
        </p:nvSpPr>
        <p:spPr>
          <a:xfrm>
            <a:off x="6955632" y="6477000"/>
            <a:ext cx="2133600" cy="304800"/>
          </a:xfrm>
        </p:spPr>
        <p:txBody>
          <a:bodyPr/>
          <a:lstStyle/>
          <a:p>
            <a:fld id="{6E9EBB73-9726-49A7-8D41-EF3328CC275D}" type="datetimeFigureOut">
              <a:rPr lang="zh-TW" altLang="en-US" smtClean="0"/>
              <a:pPr/>
              <a:t>2012/1/2</a:t>
            </a:fld>
            <a:endParaRPr lang="zh-TW" altLang="en-US"/>
          </a:p>
        </p:txBody>
      </p:sp>
      <p:sp>
        <p:nvSpPr>
          <p:cNvPr id="5" name="頁尾版面配置區 4"/>
          <p:cNvSpPr>
            <a:spLocks noGrp="1"/>
          </p:cNvSpPr>
          <p:nvPr>
            <p:ph type="ftr" sz="quarter" idx="11"/>
          </p:nvPr>
        </p:nvSpPr>
        <p:spPr>
          <a:xfrm>
            <a:off x="2619376" y="6480969"/>
            <a:ext cx="4260056" cy="300831"/>
          </a:xfrm>
        </p:spPr>
        <p:txBody>
          <a:bodyPr/>
          <a:lstStyle/>
          <a:p>
            <a:endParaRPr lang="zh-TW" altLang="en-US"/>
          </a:p>
        </p:txBody>
      </p:sp>
      <p:sp>
        <p:nvSpPr>
          <p:cNvPr id="6" name="投影片編號版面配置區 5"/>
          <p:cNvSpPr>
            <a:spLocks noGrp="1"/>
          </p:cNvSpPr>
          <p:nvPr>
            <p:ph type="sldNum" sz="quarter" idx="12"/>
          </p:nvPr>
        </p:nvSpPr>
        <p:spPr>
          <a:xfrm>
            <a:off x="8451056" y="809624"/>
            <a:ext cx="502920" cy="300831"/>
          </a:xfrm>
        </p:spPr>
        <p:txBody>
          <a:bodyPr/>
          <a:lstStyle/>
          <a:p>
            <a:fld id="{ABCB4A1A-781A-4E1C-9A87-814636AC1E6F}" type="slidenum">
              <a:rPr lang="zh-TW" altLang="en-US" smtClean="0"/>
              <a:pPr/>
              <a:t>‹#›</a:t>
            </a:fld>
            <a:endParaRPr lang="zh-TW" altLang="en-US"/>
          </a:p>
        </p:txBody>
      </p:sp>
      <p:cxnSp>
        <p:nvCxnSpPr>
          <p:cNvPr id="11" name="直線接點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直線接點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標題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marL="0" algn="l">
              <a:defRPr/>
            </a:lvl1p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a:xfrm>
            <a:off x="4791456" y="6480969"/>
            <a:ext cx="2133600" cy="301752"/>
          </a:xfrm>
        </p:spPr>
        <p:txBody>
          <a:bodyPr/>
          <a:lstStyle/>
          <a:p>
            <a:fld id="{6E9EBB73-9726-49A7-8D41-EF3328CC275D}" type="datetimeFigureOut">
              <a:rPr lang="zh-TW" altLang="en-US" smtClean="0"/>
              <a:pPr/>
              <a:t>2012/1/2</a:t>
            </a:fld>
            <a:endParaRPr lang="zh-TW" altLang="en-US"/>
          </a:p>
        </p:txBody>
      </p:sp>
      <p:sp>
        <p:nvSpPr>
          <p:cNvPr id="6" name="頁尾版面配置區 5"/>
          <p:cNvSpPr>
            <a:spLocks noGrp="1"/>
          </p:cNvSpPr>
          <p:nvPr>
            <p:ph type="ftr" sz="quarter" idx="11"/>
          </p:nvPr>
        </p:nvSpPr>
        <p:spPr>
          <a:xfrm>
            <a:off x="457200" y="6480969"/>
            <a:ext cx="4260056" cy="301752"/>
          </a:xfrm>
        </p:spPr>
        <p:txBody>
          <a:bodyPr/>
          <a:lstStyle/>
          <a:p>
            <a:endParaRPr lang="zh-TW" altLang="en-US"/>
          </a:p>
        </p:txBody>
      </p:sp>
      <p:sp>
        <p:nvSpPr>
          <p:cNvPr id="7" name="投影片編號版面配置區 6"/>
          <p:cNvSpPr>
            <a:spLocks noGrp="1"/>
          </p:cNvSpPr>
          <p:nvPr>
            <p:ph type="sldNum" sz="quarter" idx="12"/>
          </p:nvPr>
        </p:nvSpPr>
        <p:spPr>
          <a:xfrm>
            <a:off x="7589520" y="6480969"/>
            <a:ext cx="502920" cy="301752"/>
          </a:xfrm>
        </p:spPr>
        <p:txBody>
          <a:bodyPr/>
          <a:lstStyle/>
          <a:p>
            <a:fld id="{ABCB4A1A-781A-4E1C-9A87-814636AC1E6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a:xfrm>
            <a:off x="4791456" y="6480969"/>
            <a:ext cx="2130552" cy="301752"/>
          </a:xfrm>
        </p:spPr>
        <p:txBody>
          <a:bodyPr/>
          <a:lstStyle/>
          <a:p>
            <a:fld id="{6E9EBB73-9726-49A7-8D41-EF3328CC275D}" type="datetimeFigureOut">
              <a:rPr lang="zh-TW" altLang="en-US" smtClean="0"/>
              <a:pPr/>
              <a:t>2012/1/2</a:t>
            </a:fld>
            <a:endParaRPr lang="zh-TW" altLang="en-US"/>
          </a:p>
        </p:txBody>
      </p:sp>
      <p:sp>
        <p:nvSpPr>
          <p:cNvPr id="8" name="頁尾版面配置區 7"/>
          <p:cNvSpPr>
            <a:spLocks noGrp="1"/>
          </p:cNvSpPr>
          <p:nvPr>
            <p:ph type="ftr" sz="quarter" idx="11"/>
          </p:nvPr>
        </p:nvSpPr>
        <p:spPr>
          <a:xfrm>
            <a:off x="457200" y="6480969"/>
            <a:ext cx="4261104" cy="301752"/>
          </a:xfrm>
        </p:spPr>
        <p:txBody>
          <a:bodyPr/>
          <a:lstStyle/>
          <a:p>
            <a:endParaRPr lang="zh-TW" altLang="en-US"/>
          </a:p>
        </p:txBody>
      </p:sp>
      <p:sp>
        <p:nvSpPr>
          <p:cNvPr id="9" name="投影片編號版面配置區 8"/>
          <p:cNvSpPr>
            <a:spLocks noGrp="1"/>
          </p:cNvSpPr>
          <p:nvPr>
            <p:ph type="sldNum" sz="quarter" idx="12"/>
          </p:nvPr>
        </p:nvSpPr>
        <p:spPr>
          <a:xfrm>
            <a:off x="7589520" y="6483096"/>
            <a:ext cx="502920" cy="301752"/>
          </a:xfrm>
        </p:spPr>
        <p:txBody>
          <a:bodyPr/>
          <a:lstStyle>
            <a:lvl1pPr algn="ctr">
              <a:defRPr/>
            </a:lvl1pPr>
          </a:lstStyle>
          <a:p>
            <a:fld id="{ABCB4A1A-781A-4E1C-9A87-814636AC1E6F}"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lvl1p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6E9EBB73-9726-49A7-8D41-EF3328CC275D}" type="datetimeFigureOut">
              <a:rPr lang="zh-TW" altLang="en-US" smtClean="0"/>
              <a:pPr/>
              <a:t>2012/1/2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ABCB4A1A-781A-4E1C-9A87-814636AC1E6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4791456" y="6480969"/>
            <a:ext cx="2133600" cy="301752"/>
          </a:xfrm>
        </p:spPr>
        <p:txBody>
          <a:bodyPr/>
          <a:lstStyle/>
          <a:p>
            <a:fld id="{6E9EBB73-9726-49A7-8D41-EF3328CC275D}" type="datetimeFigureOut">
              <a:rPr lang="zh-TW" altLang="en-US" smtClean="0"/>
              <a:pPr/>
              <a:t>2012/1/2</a:t>
            </a:fld>
            <a:endParaRPr lang="zh-TW" altLang="en-US"/>
          </a:p>
        </p:txBody>
      </p:sp>
      <p:sp>
        <p:nvSpPr>
          <p:cNvPr id="3" name="頁尾版面配置區 2"/>
          <p:cNvSpPr>
            <a:spLocks noGrp="1"/>
          </p:cNvSpPr>
          <p:nvPr>
            <p:ph type="ftr" sz="quarter" idx="11"/>
          </p:nvPr>
        </p:nvSpPr>
        <p:spPr>
          <a:xfrm>
            <a:off x="457200" y="6481890"/>
            <a:ext cx="4260056" cy="300831"/>
          </a:xfrm>
        </p:spPr>
        <p:txBody>
          <a:bodyPr/>
          <a:lstStyle/>
          <a:p>
            <a:endParaRPr lang="zh-TW" altLang="en-US"/>
          </a:p>
        </p:txBody>
      </p:sp>
      <p:sp>
        <p:nvSpPr>
          <p:cNvPr id="4" name="投影片編號版面配置區 3"/>
          <p:cNvSpPr>
            <a:spLocks noGrp="1"/>
          </p:cNvSpPr>
          <p:nvPr>
            <p:ph type="sldNum" sz="quarter" idx="12"/>
          </p:nvPr>
        </p:nvSpPr>
        <p:spPr>
          <a:xfrm>
            <a:off x="7589520" y="6480969"/>
            <a:ext cx="502920" cy="301752"/>
          </a:xfrm>
        </p:spPr>
        <p:txBody>
          <a:bodyPr/>
          <a:lstStyle/>
          <a:p>
            <a:fld id="{ABCB4A1A-781A-4E1C-9A87-814636AC1E6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a:xfrm>
            <a:off x="6278976" y="6556248"/>
            <a:ext cx="2133600" cy="301752"/>
          </a:xfrm>
        </p:spPr>
        <p:txBody>
          <a:bodyPr/>
          <a:lstStyle>
            <a:lvl1pPr>
              <a:defRPr sz="900"/>
            </a:lvl1pPr>
          </a:lstStyle>
          <a:p>
            <a:fld id="{6E9EBB73-9726-49A7-8D41-EF3328CC275D}" type="datetimeFigureOut">
              <a:rPr lang="zh-TW" altLang="en-US" smtClean="0"/>
              <a:pPr/>
              <a:t>2012/1/2</a:t>
            </a:fld>
            <a:endParaRPr lang="zh-TW" altLang="en-US"/>
          </a:p>
        </p:txBody>
      </p:sp>
      <p:sp>
        <p:nvSpPr>
          <p:cNvPr id="6" name="頁尾版面配置區 5"/>
          <p:cNvSpPr>
            <a:spLocks noGrp="1"/>
          </p:cNvSpPr>
          <p:nvPr>
            <p:ph type="ftr" sz="quarter" idx="11"/>
          </p:nvPr>
        </p:nvSpPr>
        <p:spPr>
          <a:xfrm>
            <a:off x="1135856" y="6556248"/>
            <a:ext cx="5143120" cy="301752"/>
          </a:xfrm>
        </p:spPr>
        <p:txBody>
          <a:bodyPr/>
          <a:lstStyle>
            <a:lvl1pPr>
              <a:defRPr sz="900"/>
            </a:lvl1pPr>
          </a:lstStyle>
          <a:p>
            <a:endParaRPr lang="zh-TW" altLang="en-US"/>
          </a:p>
        </p:txBody>
      </p:sp>
      <p:sp>
        <p:nvSpPr>
          <p:cNvPr id="7" name="投影片編號版面配置區 6"/>
          <p:cNvSpPr>
            <a:spLocks noGrp="1"/>
          </p:cNvSpPr>
          <p:nvPr>
            <p:ph type="sldNum" sz="quarter" idx="12"/>
          </p:nvPr>
        </p:nvSpPr>
        <p:spPr>
          <a:xfrm>
            <a:off x="8410576" y="6556248"/>
            <a:ext cx="502920" cy="301752"/>
          </a:xfrm>
        </p:spPr>
        <p:txBody>
          <a:bodyPr/>
          <a:lstStyle>
            <a:lvl1pPr>
              <a:defRPr sz="900"/>
            </a:lvl1pPr>
          </a:lstStyle>
          <a:p>
            <a:fld id="{ABCB4A1A-781A-4E1C-9A87-814636AC1E6F}"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a:xfrm>
            <a:off x="6108192" y="6556248"/>
            <a:ext cx="2103120" cy="301752"/>
          </a:xfrm>
        </p:spPr>
        <p:txBody>
          <a:bodyPr/>
          <a:lstStyle>
            <a:lvl1pPr>
              <a:defRPr sz="900"/>
            </a:lvl1pPr>
          </a:lstStyle>
          <a:p>
            <a:fld id="{6E9EBB73-9726-49A7-8D41-EF3328CC275D}" type="datetimeFigureOut">
              <a:rPr lang="zh-TW" altLang="en-US" smtClean="0"/>
              <a:pPr/>
              <a:t>2012/1/2</a:t>
            </a:fld>
            <a:endParaRPr lang="zh-TW" altLang="en-US"/>
          </a:p>
        </p:txBody>
      </p:sp>
      <p:sp>
        <p:nvSpPr>
          <p:cNvPr id="6" name="頁尾版面配置區 5"/>
          <p:cNvSpPr>
            <a:spLocks noGrp="1"/>
          </p:cNvSpPr>
          <p:nvPr>
            <p:ph type="ftr" sz="quarter" idx="11"/>
          </p:nvPr>
        </p:nvSpPr>
        <p:spPr>
          <a:xfrm>
            <a:off x="1170432" y="6557169"/>
            <a:ext cx="4948072" cy="301752"/>
          </a:xfrm>
        </p:spPr>
        <p:txBody>
          <a:bodyPr/>
          <a:lstStyle>
            <a:lvl1pPr>
              <a:defRPr sz="900"/>
            </a:lvl1pPr>
          </a:lstStyle>
          <a:p>
            <a:endParaRPr lang="zh-TW" altLang="en-US"/>
          </a:p>
        </p:txBody>
      </p:sp>
      <p:sp>
        <p:nvSpPr>
          <p:cNvPr id="7" name="投影片編號版面配置區 6"/>
          <p:cNvSpPr>
            <a:spLocks noGrp="1"/>
          </p:cNvSpPr>
          <p:nvPr>
            <p:ph type="sldNum" sz="quarter" idx="12"/>
          </p:nvPr>
        </p:nvSpPr>
        <p:spPr>
          <a:xfrm>
            <a:off x="8217192" y="6556248"/>
            <a:ext cx="365760" cy="301752"/>
          </a:xfrm>
        </p:spPr>
        <p:txBody>
          <a:bodyPr/>
          <a:lstStyle>
            <a:lvl1pPr algn="ctr">
              <a:defRPr sz="900"/>
            </a:lvl1pPr>
          </a:lstStyle>
          <a:p>
            <a:fld id="{ABCB4A1A-781A-4E1C-9A87-814636AC1E6F}"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直角三角形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直線接點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直線接點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標題版面配置區 21"/>
          <p:cNvSpPr>
            <a:spLocks noGrp="1"/>
          </p:cNvSpPr>
          <p:nvPr>
            <p:ph type="title"/>
          </p:nvPr>
        </p:nvSpPr>
        <p:spPr>
          <a:xfrm>
            <a:off x="457200" y="267494"/>
            <a:ext cx="8229600" cy="1399032"/>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E9EBB73-9726-49A7-8D41-EF3328CC275D}" type="datetimeFigureOut">
              <a:rPr lang="zh-TW" altLang="en-US" smtClean="0"/>
              <a:pPr/>
              <a:t>2012/1/2</a:t>
            </a:fld>
            <a:endParaRPr lang="zh-TW" altLang="en-US"/>
          </a:p>
        </p:txBody>
      </p:sp>
      <p:sp>
        <p:nvSpPr>
          <p:cNvPr id="3" name="頁尾版面配置區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zh-TW" altLang="en-US"/>
          </a:p>
        </p:txBody>
      </p:sp>
      <p:sp>
        <p:nvSpPr>
          <p:cNvPr id="23" name="投影片編號版面配置區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ABCB4A1A-781A-4E1C-9A87-814636AC1E6F}" type="slidenum">
              <a:rPr lang="zh-TW" altLang="en-US" smtClean="0"/>
              <a:pPr/>
              <a:t>‹#›</a:t>
            </a:fld>
            <a:endParaRPr lang="zh-TW"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187624" y="1628800"/>
            <a:ext cx="7772400" cy="1470025"/>
          </a:xfrm>
        </p:spPr>
        <p:txBody>
          <a:bodyPr/>
          <a:lstStyle/>
          <a:p>
            <a:r>
              <a:rPr lang="zh-TW" altLang="en-US" dirty="0" smtClean="0"/>
              <a:t>三年級特色課程分享</a:t>
            </a:r>
            <a:endParaRPr lang="zh-TW" altLang="en-US" dirty="0"/>
          </a:p>
        </p:txBody>
      </p:sp>
      <p:sp>
        <p:nvSpPr>
          <p:cNvPr id="3" name="副標題 2"/>
          <p:cNvSpPr>
            <a:spLocks noGrp="1"/>
          </p:cNvSpPr>
          <p:nvPr>
            <p:ph type="subTitle" idx="1"/>
          </p:nvPr>
        </p:nvSpPr>
        <p:spPr>
          <a:xfrm>
            <a:off x="1547664" y="5301208"/>
            <a:ext cx="3664496" cy="769640"/>
          </a:xfrm>
        </p:spPr>
        <p:txBody>
          <a:bodyPr/>
          <a:lstStyle/>
          <a:p>
            <a:r>
              <a:rPr lang="zh-TW" altLang="en-US" dirty="0" smtClean="0">
                <a:solidFill>
                  <a:srgbClr val="FFFF00"/>
                </a:solidFill>
              </a:rPr>
              <a:t>三年級學年群製作</a:t>
            </a:r>
            <a:endParaRPr lang="zh-TW" altLang="en-US"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213083"/>
            <a:ext cx="4104456" cy="5456277"/>
          </a:xfrm>
          <a:prstGeom prst="rect">
            <a:avLst/>
          </a:prstGeom>
          <a:ln>
            <a:noFill/>
          </a:ln>
          <a:effectLst>
            <a:softEdge rad="112500"/>
          </a:effectLst>
        </p:spPr>
      </p:pic>
      <p:pic>
        <p:nvPicPr>
          <p:cNvPr id="6" name="圖片 5"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876" y="1213083"/>
            <a:ext cx="4454418" cy="5456277"/>
          </a:xfrm>
          <a:prstGeom prst="rect">
            <a:avLst/>
          </a:prstGeom>
          <a:ln>
            <a:noFill/>
          </a:ln>
          <a:effectLst>
            <a:softEdge rad="112500"/>
          </a:effectLst>
        </p:spPr>
      </p:pic>
      <p:sp>
        <p:nvSpPr>
          <p:cNvPr id="7" name="矩形 6"/>
          <p:cNvSpPr/>
          <p:nvPr/>
        </p:nvSpPr>
        <p:spPr>
          <a:xfrm>
            <a:off x="3563888" y="548680"/>
            <a:ext cx="1800493" cy="369332"/>
          </a:xfrm>
          <a:prstGeom prst="rect">
            <a:avLst/>
          </a:prstGeom>
        </p:spPr>
        <p:txBody>
          <a:bodyPr wrap="none">
            <a:spAutoFit/>
          </a:bodyPr>
          <a:lstStyle/>
          <a:p>
            <a:r>
              <a:rPr lang="zh-TW" altLang="en-US" dirty="0" smtClean="0">
                <a:latin typeface="文鼎海報體" pitchFamily="81" charset="-120"/>
                <a:ea typeface="文鼎海報體" pitchFamily="81" charset="-120"/>
              </a:rPr>
              <a:t>植物學習單分享</a:t>
            </a:r>
            <a:endParaRPr lang="zh-TW" altLang="en-US" dirty="0">
              <a:latin typeface="文鼎海報體" pitchFamily="81" charset="-120"/>
              <a:ea typeface="文鼎海報體" pitchFamily="81" charset="-12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712" y="1352093"/>
            <a:ext cx="3960248" cy="5101243"/>
          </a:xfrm>
          <a:prstGeom prst="rect">
            <a:avLst/>
          </a:prstGeom>
          <a:ln>
            <a:noFill/>
          </a:ln>
          <a:effectLst>
            <a:softEdge rad="112500"/>
          </a:effectLst>
        </p:spPr>
      </p:pic>
      <p:pic>
        <p:nvPicPr>
          <p:cNvPr id="5" name="圖片 4"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384125"/>
            <a:ext cx="3960440" cy="5069211"/>
          </a:xfrm>
          <a:prstGeom prst="rect">
            <a:avLst/>
          </a:prstGeom>
          <a:ln>
            <a:noFill/>
          </a:ln>
          <a:effectLst>
            <a:softEdge rad="112500"/>
          </a:effectLst>
        </p:spPr>
      </p:pic>
    </p:spTree>
    <p:extLst>
      <p:ext uri="{BB962C8B-B14F-4D97-AF65-F5344CB8AC3E}">
        <p14:creationId xmlns:p14="http://schemas.microsoft.com/office/powerpoint/2010/main" val="3362132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kern="100" dirty="0" smtClean="0">
                <a:ea typeface="標楷體"/>
                <a:cs typeface="Times New Roman"/>
              </a:rPr>
              <a:t>單元</a:t>
            </a:r>
            <a:r>
              <a:rPr lang="zh-TW" altLang="en-US" kern="100" dirty="0" smtClean="0">
                <a:ea typeface="標楷體"/>
                <a:cs typeface="Times New Roman"/>
              </a:rPr>
              <a:t>三</a:t>
            </a:r>
            <a:r>
              <a:rPr lang="zh-TW" altLang="zh-TW" kern="100" dirty="0" smtClean="0">
                <a:ea typeface="標楷體"/>
                <a:cs typeface="Times New Roman"/>
              </a:rPr>
              <a:t>：最知心的朋友</a:t>
            </a:r>
            <a:endParaRPr lang="zh-TW" altLang="en-US" dirty="0"/>
          </a:p>
        </p:txBody>
      </p:sp>
      <p:sp>
        <p:nvSpPr>
          <p:cNvPr id="3" name="內容版面配置區 2"/>
          <p:cNvSpPr>
            <a:spLocks noGrp="1"/>
          </p:cNvSpPr>
          <p:nvPr>
            <p:ph idx="1"/>
          </p:nvPr>
        </p:nvSpPr>
        <p:spPr/>
        <p:txBody>
          <a:bodyPr/>
          <a:lstStyle/>
          <a:p>
            <a:pPr marL="900000">
              <a:lnSpc>
                <a:spcPts val="2200"/>
              </a:lnSpc>
              <a:spcBef>
                <a:spcPts val="1200"/>
              </a:spcBef>
              <a:spcAft>
                <a:spcPts val="0"/>
              </a:spcAft>
            </a:pPr>
            <a:r>
              <a:rPr lang="zh-TW" altLang="zh-TW" kern="100" dirty="0" smtClean="0">
                <a:latin typeface="Times New Roman"/>
                <a:ea typeface="標楷體"/>
              </a:rPr>
              <a:t>小朋友於課前蒐集植物之相關資料</a:t>
            </a:r>
            <a:endParaRPr lang="zh-TW" altLang="zh-TW" kern="100" dirty="0">
              <a:latin typeface="Times New Roman"/>
            </a:endParaRPr>
          </a:p>
          <a:p>
            <a:pPr marL="900000">
              <a:lnSpc>
                <a:spcPts val="2200"/>
              </a:lnSpc>
              <a:spcBef>
                <a:spcPts val="1200"/>
              </a:spcBef>
              <a:spcAft>
                <a:spcPts val="0"/>
              </a:spcAft>
            </a:pPr>
            <a:r>
              <a:rPr lang="zh-TW" altLang="zh-TW" kern="100" dirty="0" smtClean="0">
                <a:latin typeface="Times New Roman"/>
                <a:ea typeface="標楷體"/>
              </a:rPr>
              <a:t>老師說明製作小書之技法</a:t>
            </a:r>
            <a:endParaRPr lang="en-US" altLang="zh-TW" kern="100" dirty="0" smtClean="0">
              <a:latin typeface="Times New Roman"/>
              <a:ea typeface="標楷體"/>
            </a:endParaRPr>
          </a:p>
          <a:p>
            <a:pPr marL="900000">
              <a:lnSpc>
                <a:spcPts val="2200"/>
              </a:lnSpc>
              <a:spcBef>
                <a:spcPts val="1200"/>
              </a:spcBef>
              <a:spcAft>
                <a:spcPts val="0"/>
              </a:spcAft>
            </a:pPr>
            <a:r>
              <a:rPr lang="zh-TW" altLang="zh-TW" kern="100" dirty="0" smtClean="0">
                <a:ea typeface="標楷體"/>
                <a:cs typeface="Times New Roman"/>
              </a:rPr>
              <a:t>小朋友發揮創意製作植物小書</a:t>
            </a:r>
            <a:endParaRPr lang="en-US" altLang="zh-TW" kern="100" dirty="0" smtClean="0">
              <a:ea typeface="標楷體"/>
              <a:cs typeface="Times New Roman"/>
            </a:endParaRPr>
          </a:p>
          <a:p>
            <a:pPr marL="900000">
              <a:lnSpc>
                <a:spcPts val="2200"/>
              </a:lnSpc>
              <a:spcBef>
                <a:spcPts val="1200"/>
              </a:spcBef>
              <a:spcAft>
                <a:spcPts val="0"/>
              </a:spcAft>
            </a:pPr>
            <a:r>
              <a:rPr lang="zh-TW" altLang="zh-TW" kern="100" dirty="0" smtClean="0">
                <a:ea typeface="標楷體"/>
                <a:cs typeface="Times New Roman"/>
              </a:rPr>
              <a:t>製作完成後請小朋友發表</a:t>
            </a:r>
            <a:endParaRPr lang="en-US" altLang="zh-TW" dirty="0" smtClean="0"/>
          </a:p>
          <a:p>
            <a:endParaRPr lang="en-US" altLang="zh-TW" dirty="0"/>
          </a:p>
          <a:p>
            <a:endParaRPr lang="zh-TW"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心得與成效</a:t>
            </a:r>
            <a:endParaRPr lang="zh-TW" altLang="en-US" dirty="0"/>
          </a:p>
        </p:txBody>
      </p:sp>
      <p:sp>
        <p:nvSpPr>
          <p:cNvPr id="3" name="內容版面配置區 2"/>
          <p:cNvSpPr>
            <a:spLocks noGrp="1"/>
          </p:cNvSpPr>
          <p:nvPr>
            <p:ph idx="1"/>
          </p:nvPr>
        </p:nvSpPr>
        <p:spPr/>
        <p:txBody>
          <a:bodyPr/>
          <a:lstStyle/>
          <a:p>
            <a:pPr algn="just">
              <a:lnSpc>
                <a:spcPts val="2200"/>
              </a:lnSpc>
              <a:spcAft>
                <a:spcPts val="0"/>
              </a:spcAft>
            </a:pPr>
            <a:endParaRPr lang="en-US" altLang="zh-TW" kern="100" dirty="0" smtClean="0">
              <a:latin typeface="Times New Roman"/>
              <a:ea typeface="標楷體"/>
            </a:endParaRPr>
          </a:p>
          <a:p>
            <a:pPr algn="just">
              <a:lnSpc>
                <a:spcPts val="2200"/>
              </a:lnSpc>
              <a:spcAft>
                <a:spcPts val="0"/>
              </a:spcAft>
            </a:pPr>
            <a:r>
              <a:rPr lang="zh-TW" altLang="zh-TW" kern="100" dirty="0" smtClean="0">
                <a:latin typeface="Times New Roman"/>
                <a:ea typeface="標楷體"/>
              </a:rPr>
              <a:t>小朋友對於植物小書之製作非常有興趣</a:t>
            </a:r>
            <a:endParaRPr lang="zh-TW" altLang="zh-TW" kern="100" dirty="0" smtClean="0">
              <a:latin typeface="Times New Roman"/>
            </a:endParaRPr>
          </a:p>
          <a:p>
            <a:pPr algn="just">
              <a:lnSpc>
                <a:spcPts val="2200"/>
              </a:lnSpc>
              <a:spcAft>
                <a:spcPts val="0"/>
              </a:spcAft>
            </a:pPr>
            <a:r>
              <a:rPr lang="zh-TW" altLang="zh-TW" kern="100" dirty="0" smtClean="0">
                <a:ea typeface="標楷體"/>
                <a:cs typeface="Times New Roman"/>
              </a:rPr>
              <a:t>對植物有更深入的認識與了解</a:t>
            </a:r>
            <a:endParaRPr lang="en-US" altLang="zh-TW" kern="100" dirty="0" smtClean="0">
              <a:ea typeface="標楷體"/>
              <a:cs typeface="Times New Roman"/>
            </a:endParaRPr>
          </a:p>
          <a:p>
            <a:pPr algn="just">
              <a:lnSpc>
                <a:spcPts val="2200"/>
              </a:lnSpc>
              <a:spcAft>
                <a:spcPts val="0"/>
              </a:spcAft>
            </a:pPr>
            <a:r>
              <a:rPr lang="zh-TW" altLang="zh-TW" kern="100" dirty="0" smtClean="0">
                <a:ea typeface="標楷體"/>
                <a:cs typeface="Times New Roman"/>
              </a:rPr>
              <a:t>小書製作成效良好</a:t>
            </a:r>
            <a:endParaRPr lang="zh-TW"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成果分享</a:t>
            </a:r>
            <a:endParaRPr lang="zh-TW" altLang="en-US" dirty="0"/>
          </a:p>
        </p:txBody>
      </p:sp>
      <p:pic>
        <p:nvPicPr>
          <p:cNvPr id="4099" name="Picture 3" descr="DSCF0021"/>
          <p:cNvPicPr>
            <a:picLocks noChangeAspect="1" noChangeArrowheads="1"/>
          </p:cNvPicPr>
          <p:nvPr/>
        </p:nvPicPr>
        <p:blipFill>
          <a:blip r:embed="rId2" cstate="print"/>
          <a:srcRect/>
          <a:stretch>
            <a:fillRect/>
          </a:stretch>
        </p:blipFill>
        <p:spPr bwMode="auto">
          <a:xfrm>
            <a:off x="4355976" y="3429000"/>
            <a:ext cx="4313039" cy="3172572"/>
          </a:xfrm>
          <a:prstGeom prst="rect">
            <a:avLst/>
          </a:prstGeom>
          <a:ln>
            <a:noFill/>
          </a:ln>
          <a:effectLst>
            <a:softEdge rad="112500"/>
          </a:effectLst>
        </p:spPr>
      </p:pic>
      <p:pic>
        <p:nvPicPr>
          <p:cNvPr id="4098" name="Picture 2" descr="DSCF0017"/>
          <p:cNvPicPr>
            <a:picLocks noChangeAspect="1" noChangeArrowheads="1"/>
          </p:cNvPicPr>
          <p:nvPr/>
        </p:nvPicPr>
        <p:blipFill>
          <a:blip r:embed="rId3" cstate="print"/>
          <a:srcRect/>
          <a:stretch>
            <a:fillRect/>
          </a:stretch>
        </p:blipFill>
        <p:spPr bwMode="auto">
          <a:xfrm rot="21139232">
            <a:off x="346448" y="1328363"/>
            <a:ext cx="4422663" cy="3253209"/>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3075" name="Picture 3" descr="DSCF0016"/>
          <p:cNvPicPr>
            <a:picLocks noChangeAspect="1" noChangeArrowheads="1"/>
          </p:cNvPicPr>
          <p:nvPr/>
        </p:nvPicPr>
        <p:blipFill>
          <a:blip r:embed="rId2" cstate="print"/>
          <a:srcRect/>
          <a:stretch>
            <a:fillRect/>
          </a:stretch>
        </p:blipFill>
        <p:spPr bwMode="auto">
          <a:xfrm>
            <a:off x="4067944" y="2708920"/>
            <a:ext cx="4857441" cy="3645024"/>
          </a:xfrm>
          <a:prstGeom prst="rect">
            <a:avLst/>
          </a:prstGeom>
          <a:ln>
            <a:noFill/>
          </a:ln>
          <a:effectLst>
            <a:softEdge rad="112500"/>
          </a:effectLst>
        </p:spPr>
      </p:pic>
      <p:pic>
        <p:nvPicPr>
          <p:cNvPr id="3074" name="Picture 2" descr="DSCF0015"/>
          <p:cNvPicPr>
            <a:picLocks noChangeAspect="1" noChangeArrowheads="1"/>
          </p:cNvPicPr>
          <p:nvPr/>
        </p:nvPicPr>
        <p:blipFill>
          <a:blip r:embed="rId3" cstate="print"/>
          <a:srcRect/>
          <a:stretch>
            <a:fillRect/>
          </a:stretch>
        </p:blipFill>
        <p:spPr bwMode="auto">
          <a:xfrm>
            <a:off x="395536" y="1628800"/>
            <a:ext cx="4466446" cy="33569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kern="100" dirty="0" smtClean="0">
                <a:ea typeface="標楷體"/>
                <a:cs typeface="Times New Roman"/>
              </a:rPr>
              <a:t>單元</a:t>
            </a:r>
            <a:r>
              <a:rPr lang="zh-TW" altLang="en-US" kern="100" dirty="0" smtClean="0">
                <a:ea typeface="標楷體"/>
                <a:cs typeface="Times New Roman"/>
              </a:rPr>
              <a:t>四</a:t>
            </a:r>
            <a:r>
              <a:rPr lang="zh-TW" altLang="zh-TW" kern="100" dirty="0" smtClean="0">
                <a:ea typeface="標楷體"/>
                <a:cs typeface="Times New Roman"/>
              </a:rPr>
              <a:t>：美的約會</a:t>
            </a:r>
            <a:endParaRPr lang="zh-TW" altLang="en-US" dirty="0"/>
          </a:p>
        </p:txBody>
      </p:sp>
      <p:sp>
        <p:nvSpPr>
          <p:cNvPr id="3" name="內容版面配置區 2"/>
          <p:cNvSpPr>
            <a:spLocks noGrp="1"/>
          </p:cNvSpPr>
          <p:nvPr>
            <p:ph idx="1"/>
          </p:nvPr>
        </p:nvSpPr>
        <p:spPr>
          <a:xfrm>
            <a:off x="457200" y="1882808"/>
            <a:ext cx="8229600" cy="1906232"/>
          </a:xfrm>
        </p:spPr>
        <p:txBody>
          <a:bodyPr/>
          <a:lstStyle/>
          <a:p>
            <a:r>
              <a:rPr lang="zh-TW" altLang="zh-TW" b="1" dirty="0" smtClean="0"/>
              <a:t>校園巡禮</a:t>
            </a:r>
            <a:endParaRPr lang="en-US" altLang="zh-TW" kern="100" dirty="0" smtClean="0">
              <a:ea typeface="標楷體"/>
              <a:cs typeface="Times New Roman"/>
            </a:endParaRPr>
          </a:p>
          <a:p>
            <a:r>
              <a:rPr lang="zh-TW" altLang="zh-TW" b="1" dirty="0" smtClean="0"/>
              <a:t>葉語呢喃</a:t>
            </a:r>
            <a:endParaRPr lang="en-US" altLang="zh-TW" kern="100" dirty="0" smtClean="0">
              <a:ea typeface="標楷體"/>
              <a:cs typeface="Times New Roman"/>
            </a:endParaRPr>
          </a:p>
          <a:p>
            <a:r>
              <a:rPr lang="zh-TW" altLang="zh-TW" b="1" dirty="0" smtClean="0"/>
              <a:t>花草頌</a:t>
            </a:r>
            <a:endParaRPr lang="zh-TW"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7931224" cy="1001266"/>
          </a:xfrm>
        </p:spPr>
        <p:txBody>
          <a:bodyPr/>
          <a:lstStyle/>
          <a:p>
            <a:pPr algn="ctr"/>
            <a:r>
              <a:rPr lang="zh-TW" altLang="zh-TW" b="1" dirty="0" smtClean="0"/>
              <a:t>校園巡禮</a:t>
            </a:r>
            <a:endParaRPr lang="zh-TW" altLang="en-US" dirty="0"/>
          </a:p>
        </p:txBody>
      </p:sp>
      <p:sp>
        <p:nvSpPr>
          <p:cNvPr id="3" name="內容版面配置區 2"/>
          <p:cNvSpPr>
            <a:spLocks noGrp="1"/>
          </p:cNvSpPr>
          <p:nvPr>
            <p:ph idx="1"/>
          </p:nvPr>
        </p:nvSpPr>
        <p:spPr>
          <a:xfrm>
            <a:off x="395536" y="1196752"/>
            <a:ext cx="8229600" cy="2232248"/>
          </a:xfrm>
        </p:spPr>
        <p:txBody>
          <a:bodyPr/>
          <a:lstStyle/>
          <a:p>
            <a:r>
              <a:rPr lang="zh-TW" altLang="zh-TW" dirty="0" smtClean="0"/>
              <a:t>走一遭校園環境，再了解認識校園植物後，說說自己印象最深刻的植物花草。</a:t>
            </a:r>
          </a:p>
          <a:p>
            <a:r>
              <a:rPr lang="zh-TW" altLang="zh-TW" dirty="0" smtClean="0"/>
              <a:t>畫出</a:t>
            </a:r>
            <a:r>
              <a:rPr lang="zh-TW" altLang="en-US" dirty="0" smtClean="0"/>
              <a:t>心目中最美</a:t>
            </a:r>
            <a:r>
              <a:rPr lang="zh-TW" altLang="zh-TW" dirty="0" smtClean="0"/>
              <a:t>校園植物，並</a:t>
            </a:r>
            <a:r>
              <a:rPr lang="zh-TW" altLang="en-US" dirty="0" smtClean="0"/>
              <a:t>與大家分享</a:t>
            </a:r>
            <a:r>
              <a:rPr lang="zh-TW" altLang="zh-TW" dirty="0" smtClean="0"/>
              <a:t>。</a:t>
            </a:r>
            <a:endParaRPr lang="zh-TW" altLang="en-US" dirty="0"/>
          </a:p>
        </p:txBody>
      </p:sp>
      <p:pic>
        <p:nvPicPr>
          <p:cNvPr id="4" name="Picture 2" descr="C:\Users\user\Desktop\3年級特色照片\PC282891.JPG"/>
          <p:cNvPicPr>
            <a:picLocks noChangeAspect="1" noChangeArrowheads="1"/>
          </p:cNvPicPr>
          <p:nvPr/>
        </p:nvPicPr>
        <p:blipFill>
          <a:blip r:embed="rId2" cstate="print"/>
          <a:srcRect/>
          <a:stretch>
            <a:fillRect/>
          </a:stretch>
        </p:blipFill>
        <p:spPr bwMode="auto">
          <a:xfrm>
            <a:off x="2339752" y="3284984"/>
            <a:ext cx="4392488" cy="3312368"/>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3年級特色照片\PC282894.JPG"/>
          <p:cNvPicPr>
            <a:picLocks noChangeAspect="1" noChangeArrowheads="1"/>
          </p:cNvPicPr>
          <p:nvPr/>
        </p:nvPicPr>
        <p:blipFill>
          <a:blip r:embed="rId2" cstate="print"/>
          <a:srcRect/>
          <a:stretch>
            <a:fillRect/>
          </a:stretch>
        </p:blipFill>
        <p:spPr bwMode="auto">
          <a:xfrm>
            <a:off x="144016" y="3761970"/>
            <a:ext cx="4283968" cy="2855673"/>
          </a:xfrm>
          <a:prstGeom prst="rect">
            <a:avLst/>
          </a:prstGeom>
          <a:ln>
            <a:noFill/>
          </a:ln>
          <a:effectLst>
            <a:softEdge rad="112500"/>
          </a:effectLst>
        </p:spPr>
      </p:pic>
      <p:pic>
        <p:nvPicPr>
          <p:cNvPr id="6147" name="Picture 3" descr="C:\Users\user\Desktop\3年級特色照片\PC282892.JPG"/>
          <p:cNvPicPr>
            <a:picLocks noChangeAspect="1" noChangeArrowheads="1"/>
          </p:cNvPicPr>
          <p:nvPr/>
        </p:nvPicPr>
        <p:blipFill>
          <a:blip r:embed="rId3" cstate="print"/>
          <a:srcRect/>
          <a:stretch>
            <a:fillRect/>
          </a:stretch>
        </p:blipFill>
        <p:spPr bwMode="auto">
          <a:xfrm>
            <a:off x="4540770" y="332656"/>
            <a:ext cx="4423718" cy="3024336"/>
          </a:xfrm>
          <a:prstGeom prst="rect">
            <a:avLst/>
          </a:prstGeom>
          <a:ln>
            <a:noFill/>
          </a:ln>
          <a:effectLst>
            <a:softEdge rad="112500"/>
          </a:effectLst>
        </p:spPr>
      </p:pic>
      <p:pic>
        <p:nvPicPr>
          <p:cNvPr id="6149" name="Picture 5" descr="C:\Users\user\Desktop\3年級特色照片\PC282904.JPG"/>
          <p:cNvPicPr>
            <a:picLocks noChangeAspect="1" noChangeArrowheads="1"/>
          </p:cNvPicPr>
          <p:nvPr/>
        </p:nvPicPr>
        <p:blipFill>
          <a:blip r:embed="rId4" cstate="print"/>
          <a:srcRect/>
          <a:stretch>
            <a:fillRect/>
          </a:stretch>
        </p:blipFill>
        <p:spPr bwMode="auto">
          <a:xfrm>
            <a:off x="4644008" y="3744523"/>
            <a:ext cx="4320480" cy="2852829"/>
          </a:xfrm>
          <a:prstGeom prst="rect">
            <a:avLst/>
          </a:prstGeom>
          <a:ln>
            <a:noFill/>
          </a:ln>
          <a:effectLst>
            <a:softEdge rad="112500"/>
          </a:effectLst>
        </p:spPr>
      </p:pic>
      <p:pic>
        <p:nvPicPr>
          <p:cNvPr id="8" name="Picture 3" descr="C:\Users\user\Desktop\3年級特色照片\PC282895.JPG"/>
          <p:cNvPicPr>
            <a:picLocks noChangeAspect="1" noChangeArrowheads="1"/>
          </p:cNvPicPr>
          <p:nvPr/>
        </p:nvPicPr>
        <p:blipFill>
          <a:blip r:embed="rId5" cstate="print"/>
          <a:srcRect/>
          <a:stretch>
            <a:fillRect/>
          </a:stretch>
        </p:blipFill>
        <p:spPr bwMode="auto">
          <a:xfrm>
            <a:off x="179512" y="332656"/>
            <a:ext cx="4362421" cy="2952328"/>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zh-TW" b="1" dirty="0" smtClean="0"/>
              <a:t>葉語呢喃</a:t>
            </a:r>
            <a:endParaRPr lang="zh-TW" altLang="en-US" dirty="0"/>
          </a:p>
        </p:txBody>
      </p:sp>
      <p:sp>
        <p:nvSpPr>
          <p:cNvPr id="3" name="內容版面配置區 2"/>
          <p:cNvSpPr>
            <a:spLocks noGrp="1"/>
          </p:cNvSpPr>
          <p:nvPr>
            <p:ph idx="1"/>
          </p:nvPr>
        </p:nvSpPr>
        <p:spPr/>
        <p:txBody>
          <a:bodyPr/>
          <a:lstStyle/>
          <a:p>
            <a:r>
              <a:rPr lang="zh-TW" altLang="zh-TW" dirty="0" smtClean="0"/>
              <a:t>請小朋友觀察帶來的葉子，看看葉脈的造型與變化。</a:t>
            </a:r>
            <a:endParaRPr lang="en-US" altLang="zh-TW" dirty="0" smtClean="0"/>
          </a:p>
          <a:p>
            <a:r>
              <a:rPr lang="zh-TW" altLang="zh-TW" dirty="0" smtClean="0"/>
              <a:t>將帶來的葉子，用水彩、蠟筆或鉛筆拓印出一幅美麗的畫。</a:t>
            </a:r>
            <a:endParaRPr lang="zh-TW" altLang="en-US" dirty="0"/>
          </a:p>
        </p:txBody>
      </p:sp>
      <p:pic>
        <p:nvPicPr>
          <p:cNvPr id="4" name="Picture 2" descr="C:\Users\user\Desktop\3年級特色照片\PC282918.JPG"/>
          <p:cNvPicPr>
            <a:picLocks noChangeAspect="1" noChangeArrowheads="1"/>
          </p:cNvPicPr>
          <p:nvPr/>
        </p:nvPicPr>
        <p:blipFill>
          <a:blip r:embed="rId2" cstate="print"/>
          <a:srcRect/>
          <a:stretch>
            <a:fillRect/>
          </a:stretch>
        </p:blipFill>
        <p:spPr bwMode="auto">
          <a:xfrm>
            <a:off x="4139952" y="3861048"/>
            <a:ext cx="3312228" cy="2207915"/>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特色課程</a:t>
            </a:r>
            <a:endParaRPr lang="zh-TW" altLang="en-US" dirty="0"/>
          </a:p>
        </p:txBody>
      </p:sp>
      <p:sp>
        <p:nvSpPr>
          <p:cNvPr id="3" name="內容版面配置區 2"/>
          <p:cNvSpPr>
            <a:spLocks noGrp="1"/>
          </p:cNvSpPr>
          <p:nvPr>
            <p:ph idx="1"/>
          </p:nvPr>
        </p:nvSpPr>
        <p:spPr/>
        <p:txBody>
          <a:bodyPr/>
          <a:lstStyle/>
          <a:p>
            <a:r>
              <a:rPr lang="zh-TW" altLang="zh-TW" kern="100" dirty="0" smtClean="0">
                <a:ea typeface="標楷體"/>
                <a:cs typeface="Times New Roman"/>
              </a:rPr>
              <a:t>單元</a:t>
            </a:r>
            <a:r>
              <a:rPr lang="zh-TW" altLang="en-US" kern="100" dirty="0" smtClean="0">
                <a:ea typeface="標楷體"/>
                <a:cs typeface="Times New Roman"/>
              </a:rPr>
              <a:t>一</a:t>
            </a:r>
            <a:r>
              <a:rPr lang="zh-TW" altLang="zh-TW" kern="100" dirty="0" smtClean="0">
                <a:ea typeface="標楷體"/>
                <a:cs typeface="Times New Roman"/>
              </a:rPr>
              <a:t>：與植物的對話</a:t>
            </a:r>
            <a:endParaRPr lang="zh-TW" altLang="en-US" dirty="0" smtClean="0"/>
          </a:p>
          <a:p>
            <a:r>
              <a:rPr lang="zh-TW" altLang="zh-TW" kern="100" dirty="0" smtClean="0">
                <a:ea typeface="標楷體"/>
                <a:cs typeface="Times New Roman"/>
              </a:rPr>
              <a:t>單元</a:t>
            </a:r>
            <a:r>
              <a:rPr lang="zh-TW" altLang="en-US" kern="100" dirty="0" smtClean="0">
                <a:ea typeface="標楷體"/>
                <a:cs typeface="Times New Roman"/>
              </a:rPr>
              <a:t>二</a:t>
            </a:r>
            <a:r>
              <a:rPr lang="zh-TW" altLang="zh-TW" kern="100" dirty="0" smtClean="0">
                <a:ea typeface="標楷體"/>
                <a:cs typeface="Times New Roman"/>
              </a:rPr>
              <a:t>：學習步道之旅</a:t>
            </a:r>
            <a:endParaRPr lang="en-US" altLang="zh-TW" kern="100" dirty="0" smtClean="0">
              <a:ea typeface="標楷體"/>
              <a:cs typeface="Times New Roman"/>
            </a:endParaRPr>
          </a:p>
          <a:p>
            <a:r>
              <a:rPr lang="zh-TW" altLang="zh-TW" kern="100" dirty="0" smtClean="0">
                <a:ea typeface="標楷體"/>
                <a:cs typeface="Times New Roman"/>
              </a:rPr>
              <a:t>單元</a:t>
            </a:r>
            <a:r>
              <a:rPr lang="zh-TW" altLang="en-US" kern="100" dirty="0" smtClean="0">
                <a:ea typeface="標楷體"/>
                <a:cs typeface="Times New Roman"/>
              </a:rPr>
              <a:t>三</a:t>
            </a:r>
            <a:r>
              <a:rPr lang="zh-TW" altLang="zh-TW" kern="100" dirty="0" smtClean="0">
                <a:ea typeface="標楷體"/>
                <a:cs typeface="Times New Roman"/>
              </a:rPr>
              <a:t>：最知心的朋友</a:t>
            </a:r>
            <a:endParaRPr lang="en-US" altLang="zh-TW" kern="100" dirty="0">
              <a:ea typeface="標楷體"/>
              <a:cs typeface="Times New Roman"/>
            </a:endParaRPr>
          </a:p>
          <a:p>
            <a:r>
              <a:rPr lang="zh-TW" altLang="zh-TW" kern="100" dirty="0" smtClean="0">
                <a:ea typeface="標楷體"/>
                <a:cs typeface="Times New Roman"/>
              </a:rPr>
              <a:t>單元</a:t>
            </a:r>
            <a:r>
              <a:rPr lang="zh-TW" altLang="en-US" kern="100" dirty="0" smtClean="0">
                <a:ea typeface="標楷體"/>
                <a:cs typeface="Times New Roman"/>
              </a:rPr>
              <a:t>四</a:t>
            </a:r>
            <a:r>
              <a:rPr lang="zh-TW" altLang="zh-TW" kern="100" dirty="0" smtClean="0">
                <a:ea typeface="標楷體"/>
                <a:cs typeface="Times New Roman"/>
              </a:rPr>
              <a:t>：美的約會 </a:t>
            </a:r>
            <a:endParaRPr lang="en-US" altLang="zh-TW" kern="100" dirty="0" smtClean="0">
              <a:ea typeface="標楷體"/>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user\Desktop\3年級特色照片\PC282923.JPG"/>
          <p:cNvPicPr>
            <a:picLocks noChangeAspect="1" noChangeArrowheads="1"/>
          </p:cNvPicPr>
          <p:nvPr/>
        </p:nvPicPr>
        <p:blipFill>
          <a:blip r:embed="rId2" cstate="print"/>
          <a:srcRect/>
          <a:stretch>
            <a:fillRect/>
          </a:stretch>
        </p:blipFill>
        <p:spPr bwMode="auto">
          <a:xfrm>
            <a:off x="35496" y="3404992"/>
            <a:ext cx="4464496" cy="2976012"/>
          </a:xfrm>
          <a:prstGeom prst="rect">
            <a:avLst/>
          </a:prstGeom>
          <a:ln>
            <a:noFill/>
          </a:ln>
          <a:effectLst>
            <a:softEdge rad="112500"/>
          </a:effectLst>
        </p:spPr>
      </p:pic>
      <p:pic>
        <p:nvPicPr>
          <p:cNvPr id="7170" name="Picture 2" descr="C:\Users\user\Desktop\3年級特色照片\PC282919.JPG"/>
          <p:cNvPicPr>
            <a:picLocks noChangeAspect="1" noChangeArrowheads="1"/>
          </p:cNvPicPr>
          <p:nvPr/>
        </p:nvPicPr>
        <p:blipFill>
          <a:blip r:embed="rId3" cstate="print"/>
          <a:srcRect/>
          <a:stretch>
            <a:fillRect/>
          </a:stretch>
        </p:blipFill>
        <p:spPr bwMode="auto">
          <a:xfrm>
            <a:off x="179512" y="332656"/>
            <a:ext cx="4320943" cy="2880320"/>
          </a:xfrm>
          <a:prstGeom prst="rect">
            <a:avLst/>
          </a:prstGeom>
          <a:ln>
            <a:noFill/>
          </a:ln>
          <a:effectLst>
            <a:softEdge rad="112500"/>
          </a:effectLst>
        </p:spPr>
      </p:pic>
      <p:pic>
        <p:nvPicPr>
          <p:cNvPr id="7171" name="Picture 3" descr="C:\Users\user\Desktop\3年級特色照片\PC282921.JPG"/>
          <p:cNvPicPr>
            <a:picLocks noChangeAspect="1" noChangeArrowheads="1"/>
          </p:cNvPicPr>
          <p:nvPr/>
        </p:nvPicPr>
        <p:blipFill>
          <a:blip r:embed="rId4" cstate="print"/>
          <a:srcRect/>
          <a:stretch>
            <a:fillRect/>
          </a:stretch>
        </p:blipFill>
        <p:spPr bwMode="auto">
          <a:xfrm>
            <a:off x="4607991" y="260648"/>
            <a:ext cx="4353344" cy="2901919"/>
          </a:xfrm>
          <a:prstGeom prst="rect">
            <a:avLst/>
          </a:prstGeom>
          <a:ln>
            <a:noFill/>
          </a:ln>
          <a:effectLst>
            <a:softEdge rad="112500"/>
          </a:effectLst>
        </p:spPr>
      </p:pic>
      <p:pic>
        <p:nvPicPr>
          <p:cNvPr id="7172" name="Picture 4" descr="C:\Users\user\Desktop\3年級特色照片\PC282920.JPG"/>
          <p:cNvPicPr>
            <a:picLocks noChangeAspect="1" noChangeArrowheads="1"/>
          </p:cNvPicPr>
          <p:nvPr/>
        </p:nvPicPr>
        <p:blipFill>
          <a:blip r:embed="rId5" cstate="print"/>
          <a:srcRect/>
          <a:stretch>
            <a:fillRect/>
          </a:stretch>
        </p:blipFill>
        <p:spPr bwMode="auto">
          <a:xfrm>
            <a:off x="4644008" y="3429000"/>
            <a:ext cx="4428966" cy="3024336"/>
          </a:xfrm>
          <a:prstGeom prst="rect">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zh-TW" b="1" dirty="0" smtClean="0"/>
              <a:t>花草頌</a:t>
            </a:r>
            <a:endParaRPr lang="zh-TW" altLang="en-US" dirty="0"/>
          </a:p>
        </p:txBody>
      </p:sp>
      <p:sp>
        <p:nvSpPr>
          <p:cNvPr id="3" name="內容版面配置區 2"/>
          <p:cNvSpPr>
            <a:spLocks noGrp="1"/>
          </p:cNvSpPr>
          <p:nvPr>
            <p:ph idx="1"/>
          </p:nvPr>
        </p:nvSpPr>
        <p:spPr>
          <a:xfrm>
            <a:off x="467544" y="1484784"/>
            <a:ext cx="8229600" cy="1906232"/>
          </a:xfrm>
        </p:spPr>
        <p:txBody>
          <a:bodyPr/>
          <a:lstStyle/>
          <a:p>
            <a:r>
              <a:rPr lang="zh-TW" altLang="zh-TW" dirty="0" smtClean="0"/>
              <a:t>小朋友約</a:t>
            </a:r>
            <a:r>
              <a:rPr lang="en-US" altLang="zh-TW" dirty="0" smtClean="0"/>
              <a:t>3~4</a:t>
            </a:r>
            <a:r>
              <a:rPr lang="zh-TW" altLang="zh-TW" dirty="0" smtClean="0"/>
              <a:t>人一組，自行選出一首最朗朗上口的童謠或歌曲。</a:t>
            </a:r>
            <a:endParaRPr lang="en-US" altLang="zh-TW" dirty="0" smtClean="0"/>
          </a:p>
          <a:p>
            <a:r>
              <a:rPr lang="zh-TW" altLang="zh-TW" dirty="0" smtClean="0"/>
              <a:t>為自己組別所愛戴的植物創作歌詞。</a:t>
            </a:r>
          </a:p>
          <a:p>
            <a:endParaRPr lang="zh-TW" altLang="en-US" dirty="0"/>
          </a:p>
        </p:txBody>
      </p:sp>
      <p:pic>
        <p:nvPicPr>
          <p:cNvPr id="4" name="Picture 2" descr="C:\Users\user\Desktop\3年級特色照片\DSCF2206.jpg"/>
          <p:cNvPicPr>
            <a:picLocks noChangeAspect="1" noChangeArrowheads="1"/>
          </p:cNvPicPr>
          <p:nvPr/>
        </p:nvPicPr>
        <p:blipFill>
          <a:blip r:embed="rId2" cstate="print"/>
          <a:srcRect/>
          <a:stretch>
            <a:fillRect/>
          </a:stretch>
        </p:blipFill>
        <p:spPr bwMode="auto">
          <a:xfrm>
            <a:off x="4104456" y="3212976"/>
            <a:ext cx="4572000" cy="3429000"/>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認真創作中</a:t>
            </a:r>
            <a:endParaRPr lang="zh-TW" altLang="en-US" dirty="0"/>
          </a:p>
        </p:txBody>
      </p:sp>
      <p:pic>
        <p:nvPicPr>
          <p:cNvPr id="7171" name="Picture 3" descr="C:\Users\user\Desktop\3年級特色照片\DSCF2205.jpg"/>
          <p:cNvPicPr>
            <a:picLocks noChangeAspect="1" noChangeArrowheads="1"/>
          </p:cNvPicPr>
          <p:nvPr/>
        </p:nvPicPr>
        <p:blipFill>
          <a:blip r:embed="rId2" cstate="print"/>
          <a:srcRect/>
          <a:stretch>
            <a:fillRect/>
          </a:stretch>
        </p:blipFill>
        <p:spPr bwMode="auto">
          <a:xfrm>
            <a:off x="539552" y="2996952"/>
            <a:ext cx="4572000" cy="3429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170" name="Picture 2" descr="C:\Users\user\Desktop\3年級特色照片\DSCF2203.jpg"/>
          <p:cNvPicPr>
            <a:picLocks noChangeAspect="1" noChangeArrowheads="1"/>
          </p:cNvPicPr>
          <p:nvPr/>
        </p:nvPicPr>
        <p:blipFill>
          <a:blip r:embed="rId3" cstate="print"/>
          <a:srcRect/>
          <a:stretch>
            <a:fillRect/>
          </a:stretch>
        </p:blipFill>
        <p:spPr bwMode="auto">
          <a:xfrm>
            <a:off x="4283968" y="548680"/>
            <a:ext cx="4572000" cy="3429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user\Desktop\3年級特色照片\DSCF2202.jpg"/>
          <p:cNvPicPr>
            <a:picLocks noChangeAspect="1" noChangeArrowheads="1"/>
          </p:cNvPicPr>
          <p:nvPr/>
        </p:nvPicPr>
        <p:blipFill>
          <a:blip r:embed="rId2" cstate="print"/>
          <a:srcRect/>
          <a:stretch>
            <a:fillRect/>
          </a:stretch>
        </p:blipFill>
        <p:spPr bwMode="auto">
          <a:xfrm>
            <a:off x="179512" y="260648"/>
            <a:ext cx="5820139" cy="43651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descr="C:\Users\user\Desktop\3年級特色照片\DSCF2207.jpg"/>
          <p:cNvPicPr>
            <a:picLocks noChangeAspect="1" noChangeArrowheads="1"/>
          </p:cNvPicPr>
          <p:nvPr/>
        </p:nvPicPr>
        <p:blipFill>
          <a:blip r:embed="rId3" cstate="print"/>
          <a:srcRect/>
          <a:stretch>
            <a:fillRect/>
          </a:stretch>
        </p:blipFill>
        <p:spPr bwMode="auto">
          <a:xfrm>
            <a:off x="4523995" y="3212976"/>
            <a:ext cx="4584509" cy="3438382"/>
          </a:xfrm>
          <a:prstGeom prst="rect">
            <a:avLst/>
          </a:prstGeom>
          <a:ln>
            <a:noFill/>
          </a:ln>
          <a:effectLst>
            <a:softEdge rad="112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結語與回饋</a:t>
            </a:r>
            <a:endParaRPr lang="zh-TW" altLang="en-US" dirty="0"/>
          </a:p>
        </p:txBody>
      </p:sp>
      <p:sp>
        <p:nvSpPr>
          <p:cNvPr id="3" name="內容版面配置區 2"/>
          <p:cNvSpPr>
            <a:spLocks noGrp="1"/>
          </p:cNvSpPr>
          <p:nvPr>
            <p:ph idx="1"/>
          </p:nvPr>
        </p:nvSpPr>
        <p:spPr/>
        <p:txBody>
          <a:bodyPr>
            <a:normAutofit/>
          </a:bodyPr>
          <a:lstStyle/>
          <a:p>
            <a:pPr>
              <a:spcAft>
                <a:spcPts val="0"/>
              </a:spcAft>
            </a:pPr>
            <a:r>
              <a:rPr lang="en-US" altLang="zh-TW" kern="100" dirty="0" smtClean="0">
                <a:latin typeface="標楷體"/>
              </a:rPr>
              <a:t>1.</a:t>
            </a:r>
            <a:r>
              <a:rPr lang="zh-TW" altLang="zh-TW" kern="100" dirty="0" smtClean="0">
                <a:latin typeface="Times New Roman"/>
                <a:ea typeface="標楷體"/>
              </a:rPr>
              <a:t>老師們的用心教導孩子們，讓孩子能學習到更多的知識與生活上的規範。</a:t>
            </a:r>
            <a:endParaRPr lang="zh-TW" altLang="zh-TW" kern="100" dirty="0" smtClean="0">
              <a:latin typeface="Times New Roman"/>
            </a:endParaRPr>
          </a:p>
          <a:p>
            <a:pPr>
              <a:spcAft>
                <a:spcPts val="0"/>
              </a:spcAft>
            </a:pPr>
            <a:r>
              <a:rPr lang="en-US" altLang="zh-TW" kern="100" dirty="0" smtClean="0">
                <a:latin typeface="標楷體"/>
              </a:rPr>
              <a:t>2.</a:t>
            </a:r>
            <a:r>
              <a:rPr lang="zh-TW" altLang="zh-TW" kern="100" dirty="0" smtClean="0">
                <a:latin typeface="Times New Roman"/>
                <a:ea typeface="標楷體"/>
              </a:rPr>
              <a:t>對老師教導方式滿意，加油！辛苦了！</a:t>
            </a:r>
            <a:endParaRPr lang="zh-TW" altLang="zh-TW" kern="100" dirty="0" smtClean="0">
              <a:latin typeface="Times New Roman"/>
            </a:endParaRPr>
          </a:p>
          <a:p>
            <a:pPr>
              <a:spcAft>
                <a:spcPts val="0"/>
              </a:spcAft>
            </a:pPr>
            <a:r>
              <a:rPr lang="en-US" altLang="zh-TW" kern="100" dirty="0" smtClean="0">
                <a:latin typeface="標楷體"/>
              </a:rPr>
              <a:t>3.</a:t>
            </a:r>
            <a:r>
              <a:rPr lang="zh-TW" altLang="zh-TW" kern="100" dirty="0" smtClean="0">
                <a:latin typeface="Times New Roman"/>
                <a:ea typeface="標楷體"/>
              </a:rPr>
              <a:t>希望老師把回家完成的課程教材選在星期三、五，六、日完成，時間充足做起來比較完美。</a:t>
            </a:r>
            <a:endParaRPr lang="zh-TW" altLang="zh-TW" kern="100" dirty="0" smtClean="0">
              <a:latin typeface="Times New Roman"/>
            </a:endParaRPr>
          </a:p>
          <a:p>
            <a:pPr>
              <a:spcAft>
                <a:spcPts val="0"/>
              </a:spcAft>
            </a:pPr>
            <a:r>
              <a:rPr lang="en-US" altLang="zh-TW" kern="100" dirty="0" smtClean="0">
                <a:latin typeface="標楷體"/>
              </a:rPr>
              <a:t>4.</a:t>
            </a:r>
            <a:r>
              <a:rPr lang="zh-TW" altLang="zh-TW" kern="100" dirty="0" smtClean="0">
                <a:latin typeface="Times New Roman"/>
                <a:ea typeface="標楷體"/>
              </a:rPr>
              <a:t>希望老師多引導孩子如何適當的表達自己的想法。</a:t>
            </a:r>
            <a:endParaRPr lang="zh-TW" altLang="zh-TW" kern="100" dirty="0" smtClean="0">
              <a:latin typeface="Times New Roman"/>
            </a:endParaRPr>
          </a:p>
          <a:p>
            <a:endParaRPr lang="zh-TW"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kern="100" dirty="0" smtClean="0">
                <a:ea typeface="標楷體"/>
                <a:cs typeface="Times New Roman"/>
              </a:rPr>
              <a:t>單元</a:t>
            </a:r>
            <a:r>
              <a:rPr lang="zh-TW" altLang="en-US" kern="100" dirty="0" smtClean="0">
                <a:ea typeface="標楷體"/>
                <a:cs typeface="Times New Roman"/>
              </a:rPr>
              <a:t>一</a:t>
            </a:r>
            <a:r>
              <a:rPr lang="zh-TW" altLang="zh-TW" kern="100" dirty="0" smtClean="0">
                <a:ea typeface="標楷體"/>
                <a:cs typeface="Times New Roman"/>
              </a:rPr>
              <a:t>：與植物的對話</a:t>
            </a:r>
            <a:endParaRPr lang="zh-TW" altLang="en-US" dirty="0"/>
          </a:p>
        </p:txBody>
      </p:sp>
      <p:sp>
        <p:nvSpPr>
          <p:cNvPr id="3" name="內容版面配置區 2"/>
          <p:cNvSpPr>
            <a:spLocks noGrp="1"/>
          </p:cNvSpPr>
          <p:nvPr>
            <p:ph idx="1"/>
          </p:nvPr>
        </p:nvSpPr>
        <p:spPr/>
        <p:txBody>
          <a:bodyPr>
            <a:normAutofit/>
          </a:bodyPr>
          <a:lstStyle/>
          <a:p>
            <a:pPr algn="just">
              <a:spcAft>
                <a:spcPts val="0"/>
              </a:spcAft>
            </a:pPr>
            <a:r>
              <a:rPr lang="zh-TW" altLang="zh-TW" sz="2800" kern="100" dirty="0" smtClean="0">
                <a:latin typeface="Times New Roman"/>
                <a:ea typeface="標楷體"/>
              </a:rPr>
              <a:t>透過</a:t>
            </a:r>
            <a:r>
              <a:rPr lang="zh-TW" altLang="en-US" sz="2800" kern="100" dirty="0" smtClean="0">
                <a:latin typeface="Times New Roman"/>
                <a:ea typeface="標楷體"/>
              </a:rPr>
              <a:t>愛心樹</a:t>
            </a:r>
            <a:r>
              <a:rPr lang="zh-TW" altLang="zh-TW" sz="2800" kern="100" dirty="0" smtClean="0">
                <a:latin typeface="Times New Roman"/>
                <a:ea typeface="標楷體"/>
              </a:rPr>
              <a:t>學習單以及老師的引導，學生都能對關心、愛自己的人給予感謝及回饋。</a:t>
            </a:r>
            <a:endParaRPr lang="zh-TW" altLang="zh-TW" sz="2800" kern="100" dirty="0" smtClean="0">
              <a:latin typeface="Times New Roman"/>
            </a:endParaRPr>
          </a:p>
          <a:p>
            <a:pPr algn="just">
              <a:spcAft>
                <a:spcPts val="0"/>
              </a:spcAft>
            </a:pPr>
            <a:r>
              <a:rPr lang="zh-TW" altLang="zh-TW" sz="2800" kern="100" dirty="0" smtClean="0">
                <a:latin typeface="Times New Roman"/>
                <a:ea typeface="標楷體"/>
              </a:rPr>
              <a:t>學生懂得去關心別人，為別人付出自己的愛</a:t>
            </a:r>
            <a:r>
              <a:rPr lang="zh-TW" altLang="zh-TW" sz="2800" kern="100" dirty="0" smtClean="0">
                <a:ea typeface="標楷體"/>
                <a:cs typeface="Times New Roman"/>
              </a:rPr>
              <a:t>。</a:t>
            </a:r>
            <a:endParaRPr lang="en-US" altLang="zh-TW" sz="2800" kern="100" dirty="0" smtClean="0">
              <a:latin typeface="標楷體"/>
            </a:endParaRPr>
          </a:p>
          <a:p>
            <a:pPr algn="just">
              <a:spcAft>
                <a:spcPts val="0"/>
              </a:spcAft>
              <a:buNone/>
            </a:pPr>
            <a:r>
              <a:rPr lang="en-US" altLang="zh-TW" sz="2800" kern="100" dirty="0" smtClean="0">
                <a:latin typeface="標楷體"/>
              </a:rPr>
              <a:t>(</a:t>
            </a:r>
            <a:r>
              <a:rPr lang="en-US" altLang="zh-TW" sz="2800" kern="100" dirty="0">
                <a:latin typeface="標楷體"/>
              </a:rPr>
              <a:t>1)</a:t>
            </a:r>
            <a:r>
              <a:rPr lang="zh-TW" altLang="zh-TW" sz="2800" kern="100" dirty="0" smtClean="0">
                <a:latin typeface="Times New Roman"/>
                <a:ea typeface="標楷體"/>
              </a:rPr>
              <a:t>引導學生去思索關心自己的人有哪些？</a:t>
            </a:r>
            <a:endParaRPr lang="zh-TW" altLang="zh-TW" sz="2800" kern="100" dirty="0">
              <a:latin typeface="Times New Roman"/>
            </a:endParaRPr>
          </a:p>
          <a:p>
            <a:pPr algn="just">
              <a:spcAft>
                <a:spcPts val="0"/>
              </a:spcAft>
              <a:buNone/>
            </a:pPr>
            <a:r>
              <a:rPr lang="en-US" altLang="zh-TW" sz="2800" kern="100" dirty="0">
                <a:latin typeface="標楷體"/>
              </a:rPr>
              <a:t>(2)</a:t>
            </a:r>
            <a:r>
              <a:rPr lang="zh-TW" altLang="zh-TW" sz="2800" kern="100" dirty="0" smtClean="0">
                <a:latin typeface="Times New Roman"/>
                <a:ea typeface="標楷體"/>
              </a:rPr>
              <a:t>教師利用簡報讓學生閱讀「愛心樹」的繪本加</a:t>
            </a:r>
            <a:endParaRPr lang="en-US" altLang="zh-TW" sz="2800" kern="100" dirty="0">
              <a:latin typeface="Times New Roman"/>
              <a:ea typeface="標楷體"/>
            </a:endParaRPr>
          </a:p>
          <a:p>
            <a:pPr algn="just">
              <a:spcAft>
                <a:spcPts val="0"/>
              </a:spcAft>
              <a:buNone/>
            </a:pPr>
            <a:r>
              <a:rPr lang="zh-TW" altLang="en-US" sz="2800" kern="100" dirty="0" smtClean="0">
                <a:latin typeface="Times New Roman"/>
                <a:ea typeface="標楷體"/>
              </a:rPr>
              <a:t>      </a:t>
            </a:r>
            <a:r>
              <a:rPr lang="zh-TW" altLang="zh-TW" sz="2800" kern="100" dirty="0" smtClean="0">
                <a:latin typeface="Times New Roman"/>
                <a:ea typeface="標楷體"/>
              </a:rPr>
              <a:t>以討論與分享心得</a:t>
            </a:r>
            <a:endParaRPr lang="zh-TW" altLang="zh-TW" sz="2800" kern="100" dirty="0">
              <a:latin typeface="Times New Roman"/>
            </a:endParaRPr>
          </a:p>
          <a:p>
            <a:pPr>
              <a:buNone/>
            </a:pPr>
            <a:r>
              <a:rPr lang="en-US" altLang="zh-TW" sz="2800" kern="100" dirty="0" smtClean="0">
                <a:latin typeface="標楷體"/>
                <a:cs typeface="Times New Roman"/>
              </a:rPr>
              <a:t>(3)</a:t>
            </a:r>
            <a:r>
              <a:rPr lang="zh-TW" altLang="zh-TW" sz="2800" kern="100" dirty="0" smtClean="0">
                <a:ea typeface="標楷體"/>
                <a:cs typeface="Times New Roman"/>
              </a:rPr>
              <a:t>請學生對為自己付出愛的人製作回饋條</a:t>
            </a:r>
            <a:endParaRPr lang="zh-TW" alt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心得與剪影</a:t>
            </a:r>
            <a:endParaRPr lang="zh-TW" altLang="en-US" dirty="0"/>
          </a:p>
        </p:txBody>
      </p:sp>
      <p:sp>
        <p:nvSpPr>
          <p:cNvPr id="3" name="內容版面配置區 2"/>
          <p:cNvSpPr>
            <a:spLocks noGrp="1"/>
          </p:cNvSpPr>
          <p:nvPr>
            <p:ph idx="1"/>
          </p:nvPr>
        </p:nvSpPr>
        <p:spPr/>
        <p:txBody>
          <a:bodyPr/>
          <a:lstStyle/>
          <a:p>
            <a:r>
              <a:rPr lang="zh-TW" altLang="zh-TW" kern="100" dirty="0" smtClean="0">
                <a:ea typeface="標楷體"/>
                <a:cs typeface="Times New Roman"/>
              </a:rPr>
              <a:t>現在的孩子，因為父母親生得少，再加上物質生活好，很多人都把別人對他的好，視為理所當然，但透過了這樣的課程設計後，學生較能自省，懂得對周遭的人給予感謝與回饋。更棒的是他們能理解到自己是多麼幸福的人，並且學會如何去對人付出，給別人關愛而不是總是接受別人的愛。</a:t>
            </a:r>
            <a:endParaRPr lang="zh-TW"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3年級特色照片\PC282924.jpg"/>
          <p:cNvPicPr>
            <a:picLocks noChangeAspect="1" noChangeArrowheads="1"/>
          </p:cNvPicPr>
          <p:nvPr/>
        </p:nvPicPr>
        <p:blipFill>
          <a:blip r:embed="rId2" cstate="print"/>
          <a:srcRect/>
          <a:stretch>
            <a:fillRect/>
          </a:stretch>
        </p:blipFill>
        <p:spPr bwMode="auto">
          <a:xfrm>
            <a:off x="467544" y="548680"/>
            <a:ext cx="3908833" cy="5863878"/>
          </a:xfrm>
          <a:prstGeom prst="rect">
            <a:avLst/>
          </a:prstGeom>
          <a:ln>
            <a:noFill/>
          </a:ln>
          <a:effectLst>
            <a:softEdge rad="112500"/>
          </a:effectLst>
        </p:spPr>
      </p:pic>
      <p:pic>
        <p:nvPicPr>
          <p:cNvPr id="3" name="Picture 3" descr="C:\Users\user\Desktop\3年級特色照片\PC282925.jpg"/>
          <p:cNvPicPr>
            <a:picLocks noChangeAspect="1" noChangeArrowheads="1"/>
          </p:cNvPicPr>
          <p:nvPr/>
        </p:nvPicPr>
        <p:blipFill>
          <a:blip r:embed="rId3" cstate="print"/>
          <a:srcRect/>
          <a:stretch>
            <a:fillRect/>
          </a:stretch>
        </p:blipFill>
        <p:spPr bwMode="auto">
          <a:xfrm>
            <a:off x="4620000" y="548680"/>
            <a:ext cx="3912440" cy="5869288"/>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3年級特色照片\PC282926.jpg"/>
          <p:cNvPicPr>
            <a:picLocks noChangeAspect="1" noChangeArrowheads="1"/>
          </p:cNvPicPr>
          <p:nvPr/>
        </p:nvPicPr>
        <p:blipFill>
          <a:blip r:embed="rId2" cstate="print"/>
          <a:srcRect/>
          <a:stretch>
            <a:fillRect/>
          </a:stretch>
        </p:blipFill>
        <p:spPr bwMode="auto">
          <a:xfrm>
            <a:off x="611560" y="692696"/>
            <a:ext cx="3744416" cy="5617225"/>
          </a:xfrm>
          <a:prstGeom prst="rect">
            <a:avLst/>
          </a:prstGeom>
          <a:ln>
            <a:noFill/>
          </a:ln>
          <a:effectLst>
            <a:softEdge rad="112500"/>
          </a:effectLst>
        </p:spPr>
      </p:pic>
      <p:pic>
        <p:nvPicPr>
          <p:cNvPr id="2051" name="Picture 3" descr="C:\Users\user\Desktop\3年級特色照片\PC282927.jpg"/>
          <p:cNvPicPr>
            <a:picLocks noChangeAspect="1" noChangeArrowheads="1"/>
          </p:cNvPicPr>
          <p:nvPr/>
        </p:nvPicPr>
        <p:blipFill>
          <a:blip r:embed="rId3" cstate="print"/>
          <a:srcRect/>
          <a:stretch>
            <a:fillRect/>
          </a:stretch>
        </p:blipFill>
        <p:spPr bwMode="auto">
          <a:xfrm>
            <a:off x="4860032" y="692696"/>
            <a:ext cx="3717890" cy="5577433"/>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kern="100" dirty="0" smtClean="0">
                <a:ea typeface="標楷體"/>
                <a:cs typeface="Times New Roman"/>
              </a:rPr>
              <a:t>單元</a:t>
            </a:r>
            <a:r>
              <a:rPr lang="zh-TW" altLang="en-US" kern="100" dirty="0" smtClean="0">
                <a:ea typeface="標楷體"/>
                <a:cs typeface="Times New Roman"/>
              </a:rPr>
              <a:t>二</a:t>
            </a:r>
            <a:r>
              <a:rPr lang="zh-TW" altLang="zh-TW" kern="100" dirty="0" smtClean="0">
                <a:ea typeface="標楷體"/>
                <a:cs typeface="Times New Roman"/>
              </a:rPr>
              <a:t>：學習步道之旅</a:t>
            </a:r>
            <a:endParaRPr lang="zh-TW" altLang="en-US" dirty="0"/>
          </a:p>
        </p:txBody>
      </p:sp>
      <p:sp>
        <p:nvSpPr>
          <p:cNvPr id="3" name="內容版面配置區 2"/>
          <p:cNvSpPr>
            <a:spLocks noGrp="1"/>
          </p:cNvSpPr>
          <p:nvPr>
            <p:ph idx="1"/>
          </p:nvPr>
        </p:nvSpPr>
        <p:spPr/>
        <p:txBody>
          <a:bodyPr/>
          <a:lstStyle/>
          <a:p>
            <a:r>
              <a:rPr lang="zh-TW" altLang="zh-TW" kern="100" dirty="0" smtClean="0">
                <a:ea typeface="標楷體"/>
                <a:cs typeface="Times New Roman"/>
              </a:rPr>
              <a:t>帶領學生至校園探查課程相關植物</a:t>
            </a:r>
            <a:endParaRPr lang="en-US" altLang="zh-TW" kern="100" dirty="0" smtClean="0">
              <a:ea typeface="標楷體"/>
              <a:cs typeface="Times New Roman"/>
            </a:endParaRPr>
          </a:p>
          <a:p>
            <a:r>
              <a:rPr lang="zh-TW" altLang="zh-TW" kern="100" dirty="0" smtClean="0">
                <a:ea typeface="標楷體"/>
                <a:cs typeface="Times New Roman"/>
              </a:rPr>
              <a:t>帶領學生至水生池探查課程相關植物</a:t>
            </a:r>
            <a:endParaRPr lang="en-US" altLang="zh-TW" kern="100" dirty="0">
              <a:ea typeface="標楷體"/>
              <a:cs typeface="Times New Roman"/>
            </a:endParaRPr>
          </a:p>
          <a:p>
            <a:r>
              <a:rPr lang="zh-TW" altLang="zh-TW" kern="100" dirty="0" smtClean="0">
                <a:ea typeface="標楷體"/>
                <a:cs typeface="Times New Roman"/>
              </a:rPr>
              <a:t>教師帶領學生至校園探查課程相關植物並以各種感覺或遊戲認識植物</a:t>
            </a:r>
            <a:endParaRPr lang="en-US" altLang="zh-TW" kern="100" dirty="0">
              <a:ea typeface="標楷體"/>
              <a:cs typeface="Times New Roman"/>
            </a:endParaRPr>
          </a:p>
          <a:p>
            <a:endParaRPr lang="zh-TW"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心得與剪影</a:t>
            </a:r>
            <a:endParaRPr lang="zh-TW" altLang="en-US" dirty="0"/>
          </a:p>
        </p:txBody>
      </p:sp>
      <p:sp>
        <p:nvSpPr>
          <p:cNvPr id="3" name="內容版面配置區 2"/>
          <p:cNvSpPr>
            <a:spLocks noGrp="1"/>
          </p:cNvSpPr>
          <p:nvPr>
            <p:ph idx="1"/>
          </p:nvPr>
        </p:nvSpPr>
        <p:spPr/>
        <p:txBody>
          <a:bodyPr/>
          <a:lstStyle/>
          <a:p>
            <a:r>
              <a:rPr lang="zh-TW" altLang="zh-TW" kern="100" dirty="0" smtClean="0">
                <a:ea typeface="標楷體"/>
                <a:cs typeface="Times New Roman"/>
              </a:rPr>
              <a:t>學生對於走出教室的課程覺得好玩，情緒顯得高昂，有助學習效果，然部分學生有變相玩樂而不學習的狀況，需注意提醒。</a:t>
            </a:r>
            <a:endParaRPr lang="zh-TW" altLang="en-US" dirty="0"/>
          </a:p>
        </p:txBody>
      </p:sp>
      <p:pic>
        <p:nvPicPr>
          <p:cNvPr id="4" name="Picture 4" descr="RIMG0381"/>
          <p:cNvPicPr>
            <a:picLocks noChangeAspect="1" noChangeArrowheads="1"/>
          </p:cNvPicPr>
          <p:nvPr/>
        </p:nvPicPr>
        <p:blipFill>
          <a:blip r:embed="rId2" cstate="print"/>
          <a:srcRect/>
          <a:stretch>
            <a:fillRect/>
          </a:stretch>
        </p:blipFill>
        <p:spPr bwMode="auto">
          <a:xfrm>
            <a:off x="2627784" y="3789040"/>
            <a:ext cx="3635896" cy="2729789"/>
          </a:xfrm>
          <a:prstGeom prst="rect">
            <a:avLst/>
          </a:prstGeom>
          <a:ln>
            <a:noFill/>
          </a:ln>
          <a:effectLst>
            <a:softEdge rad="112500"/>
          </a:effectLst>
        </p:spPr>
      </p:pic>
      <p:pic>
        <p:nvPicPr>
          <p:cNvPr id="5" name="Picture 2" descr="C:\Users\user\Desktop\3年級特色照片\2007_1128Image0009.JPG"/>
          <p:cNvPicPr>
            <a:picLocks noChangeAspect="1" noChangeArrowheads="1"/>
          </p:cNvPicPr>
          <p:nvPr/>
        </p:nvPicPr>
        <p:blipFill>
          <a:blip r:embed="rId3" cstate="print"/>
          <a:srcRect/>
          <a:stretch>
            <a:fillRect/>
          </a:stretch>
        </p:blipFill>
        <p:spPr bwMode="auto">
          <a:xfrm>
            <a:off x="6487649" y="404665"/>
            <a:ext cx="1632182" cy="1224136"/>
          </a:xfrm>
          <a:prstGeom prst="rect">
            <a:avLst/>
          </a:prstGeom>
          <a:ln>
            <a:noFill/>
          </a:ln>
          <a:effectLst>
            <a:softEdge rad="112500"/>
          </a:effectLst>
        </p:spPr>
      </p:pic>
      <p:pic>
        <p:nvPicPr>
          <p:cNvPr id="3074" name="Picture 2" descr="C:\Users\user\Desktop\3年級特色照片\2007_1128Image0007.JPG"/>
          <p:cNvPicPr>
            <a:picLocks noChangeAspect="1" noChangeArrowheads="1"/>
          </p:cNvPicPr>
          <p:nvPr/>
        </p:nvPicPr>
        <p:blipFill>
          <a:blip r:embed="rId4" cstate="print"/>
          <a:srcRect/>
          <a:stretch>
            <a:fillRect/>
          </a:stretch>
        </p:blipFill>
        <p:spPr bwMode="auto">
          <a:xfrm>
            <a:off x="1403648" y="3789040"/>
            <a:ext cx="1824202" cy="1368152"/>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3年級特色照片\31317_P9210019.jpg"/>
          <p:cNvPicPr>
            <a:picLocks noChangeAspect="1" noChangeArrowheads="1"/>
          </p:cNvPicPr>
          <p:nvPr/>
        </p:nvPicPr>
        <p:blipFill>
          <a:blip r:embed="rId2" cstate="print"/>
          <a:srcRect/>
          <a:stretch>
            <a:fillRect/>
          </a:stretch>
        </p:blipFill>
        <p:spPr bwMode="auto">
          <a:xfrm>
            <a:off x="323404" y="3917280"/>
            <a:ext cx="3960564" cy="2968104"/>
          </a:xfrm>
          <a:prstGeom prst="rect">
            <a:avLst/>
          </a:prstGeom>
          <a:ln>
            <a:noFill/>
          </a:ln>
          <a:effectLst>
            <a:softEdge rad="112500"/>
          </a:effectLst>
        </p:spPr>
      </p:pic>
      <p:pic>
        <p:nvPicPr>
          <p:cNvPr id="1027" name="Picture 3" descr="C:\Users\user\Desktop\3年級特色照片\31319_P9210021.jpg"/>
          <p:cNvPicPr>
            <a:picLocks noChangeAspect="1" noChangeArrowheads="1"/>
          </p:cNvPicPr>
          <p:nvPr/>
        </p:nvPicPr>
        <p:blipFill>
          <a:blip r:embed="rId3" cstate="print"/>
          <a:srcRect/>
          <a:stretch>
            <a:fillRect/>
          </a:stretch>
        </p:blipFill>
        <p:spPr bwMode="auto">
          <a:xfrm>
            <a:off x="4716016" y="3917373"/>
            <a:ext cx="3960440" cy="2968011"/>
          </a:xfrm>
          <a:prstGeom prst="rect">
            <a:avLst/>
          </a:prstGeom>
          <a:ln>
            <a:noFill/>
          </a:ln>
          <a:effectLst>
            <a:softEdge rad="112500"/>
          </a:effectLst>
        </p:spPr>
      </p:pic>
      <p:pic>
        <p:nvPicPr>
          <p:cNvPr id="1028" name="Picture 4" descr="C:\Users\user\Desktop\3年級特色照片\31320_P9210024.jpg"/>
          <p:cNvPicPr>
            <a:picLocks noChangeAspect="1" noChangeArrowheads="1"/>
          </p:cNvPicPr>
          <p:nvPr/>
        </p:nvPicPr>
        <p:blipFill>
          <a:blip r:embed="rId4" cstate="print"/>
          <a:srcRect/>
          <a:stretch>
            <a:fillRect/>
          </a:stretch>
        </p:blipFill>
        <p:spPr bwMode="auto">
          <a:xfrm>
            <a:off x="4716016" y="893038"/>
            <a:ext cx="3960440" cy="2968010"/>
          </a:xfrm>
          <a:prstGeom prst="rect">
            <a:avLst/>
          </a:prstGeom>
          <a:ln>
            <a:noFill/>
          </a:ln>
          <a:effectLst>
            <a:softEdge rad="112500"/>
          </a:effectLst>
        </p:spPr>
      </p:pic>
      <p:pic>
        <p:nvPicPr>
          <p:cNvPr id="1029" name="Picture 5" descr="C:\Users\user\Desktop\3年級特色照片\31322_P9210030.jpg"/>
          <p:cNvPicPr>
            <a:picLocks noChangeAspect="1" noChangeArrowheads="1"/>
          </p:cNvPicPr>
          <p:nvPr/>
        </p:nvPicPr>
        <p:blipFill>
          <a:blip r:embed="rId5" cstate="print"/>
          <a:srcRect/>
          <a:stretch>
            <a:fillRect/>
          </a:stretch>
        </p:blipFill>
        <p:spPr bwMode="auto">
          <a:xfrm>
            <a:off x="323404" y="856856"/>
            <a:ext cx="3912633" cy="2932184"/>
          </a:xfrm>
          <a:prstGeom prst="rect">
            <a:avLst/>
          </a:prstGeom>
          <a:ln>
            <a:noFill/>
          </a:ln>
          <a:effectLst>
            <a:softEdge rad="112500"/>
          </a:effectLst>
        </p:spPr>
      </p:pic>
      <p:sp>
        <p:nvSpPr>
          <p:cNvPr id="2" name="文字方塊 1"/>
          <p:cNvSpPr txBox="1"/>
          <p:nvPr/>
        </p:nvSpPr>
        <p:spPr>
          <a:xfrm>
            <a:off x="3491880" y="260648"/>
            <a:ext cx="1584176" cy="461665"/>
          </a:xfrm>
          <a:prstGeom prst="rect">
            <a:avLst/>
          </a:prstGeom>
          <a:noFill/>
        </p:spPr>
        <p:txBody>
          <a:bodyPr wrap="square" rtlCol="0">
            <a:spAutoFit/>
          </a:bodyPr>
          <a:lstStyle/>
          <a:p>
            <a:r>
              <a:rPr lang="zh-TW" altLang="en-US" sz="2400" dirty="0" smtClean="0">
                <a:latin typeface="文鼎海報體" pitchFamily="81" charset="-120"/>
                <a:ea typeface="文鼎海報體" pitchFamily="81" charset="-120"/>
              </a:rPr>
              <a:t>步道尋訪</a:t>
            </a:r>
            <a:endParaRPr lang="zh-TW" altLang="en-US" sz="2400" dirty="0">
              <a:latin typeface="文鼎海報體" pitchFamily="81" charset="-120"/>
              <a:ea typeface="文鼎海報體" pitchFamily="81" charset="-12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神韻">
  <a:themeElements>
    <a:clrScheme name="神韻">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神韻">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神韻">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186</TotalTime>
  <Words>586</Words>
  <Application>Microsoft Office PowerPoint</Application>
  <PresentationFormat>如螢幕大小 (4:3)</PresentationFormat>
  <Paragraphs>54</Paragraphs>
  <Slides>24</Slides>
  <Notes>0</Notes>
  <HiddenSlides>0</HiddenSlides>
  <MMClips>0</MMClips>
  <ScaleCrop>false</ScaleCrop>
  <HeadingPairs>
    <vt:vector size="4" baseType="variant">
      <vt:variant>
        <vt:lpstr>佈景主題</vt:lpstr>
      </vt:variant>
      <vt:variant>
        <vt:i4>1</vt:i4>
      </vt:variant>
      <vt:variant>
        <vt:lpstr>投影片標題</vt:lpstr>
      </vt:variant>
      <vt:variant>
        <vt:i4>24</vt:i4>
      </vt:variant>
    </vt:vector>
  </HeadingPairs>
  <TitlesOfParts>
    <vt:vector size="25" baseType="lpstr">
      <vt:lpstr>神韻</vt:lpstr>
      <vt:lpstr>三年級特色課程分享</vt:lpstr>
      <vt:lpstr>特色課程</vt:lpstr>
      <vt:lpstr>單元一：與植物的對話</vt:lpstr>
      <vt:lpstr>心得與剪影</vt:lpstr>
      <vt:lpstr>PowerPoint 簡報</vt:lpstr>
      <vt:lpstr>PowerPoint 簡報</vt:lpstr>
      <vt:lpstr>單元二：學習步道之旅</vt:lpstr>
      <vt:lpstr>心得與剪影</vt:lpstr>
      <vt:lpstr>PowerPoint 簡報</vt:lpstr>
      <vt:lpstr>PowerPoint 簡報</vt:lpstr>
      <vt:lpstr>PowerPoint 簡報</vt:lpstr>
      <vt:lpstr>單元三：最知心的朋友</vt:lpstr>
      <vt:lpstr>心得與成效</vt:lpstr>
      <vt:lpstr>成果分享</vt:lpstr>
      <vt:lpstr>PowerPoint 簡報</vt:lpstr>
      <vt:lpstr>單元四：美的約會</vt:lpstr>
      <vt:lpstr>校園巡禮</vt:lpstr>
      <vt:lpstr>PowerPoint 簡報</vt:lpstr>
      <vt:lpstr>葉語呢喃</vt:lpstr>
      <vt:lpstr>PowerPoint 簡報</vt:lpstr>
      <vt:lpstr>花草頌</vt:lpstr>
      <vt:lpstr>認真創作中</vt:lpstr>
      <vt:lpstr>PowerPoint 簡報</vt:lpstr>
      <vt:lpstr>結語與回饋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free</cp:lastModifiedBy>
  <cp:revision>23</cp:revision>
  <dcterms:created xsi:type="dcterms:W3CDTF">2011-12-28T12:32:58Z</dcterms:created>
  <dcterms:modified xsi:type="dcterms:W3CDTF">2012-01-02T05:44:37Z</dcterms:modified>
</cp:coreProperties>
</file>