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CCD7-F93A-4244-BF0A-D1398FC73C5D}" type="datetimeFigureOut">
              <a:rPr lang="zh-TW" altLang="en-US" smtClean="0"/>
              <a:t>2014/4/14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B588-C209-4E8D-B5E7-7A2304CF259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CCD7-F93A-4244-BF0A-D1398FC73C5D}" type="datetimeFigureOut">
              <a:rPr lang="zh-TW" altLang="en-US" smtClean="0"/>
              <a:t>2014/4/14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B588-C209-4E8D-B5E7-7A2304CF259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CCD7-F93A-4244-BF0A-D1398FC73C5D}" type="datetimeFigureOut">
              <a:rPr lang="zh-TW" altLang="en-US" smtClean="0"/>
              <a:t>2014/4/14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B588-C209-4E8D-B5E7-7A2304CF259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CCD7-F93A-4244-BF0A-D1398FC73C5D}" type="datetimeFigureOut">
              <a:rPr lang="zh-TW" altLang="en-US" smtClean="0"/>
              <a:t>2014/4/14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B588-C209-4E8D-B5E7-7A2304CF259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CCD7-F93A-4244-BF0A-D1398FC73C5D}" type="datetimeFigureOut">
              <a:rPr lang="zh-TW" altLang="en-US" smtClean="0"/>
              <a:t>2014/4/14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B588-C209-4E8D-B5E7-7A2304CF259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CCD7-F93A-4244-BF0A-D1398FC73C5D}" type="datetimeFigureOut">
              <a:rPr lang="zh-TW" altLang="en-US" smtClean="0"/>
              <a:t>2014/4/14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B588-C209-4E8D-B5E7-7A2304CF259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CCD7-F93A-4244-BF0A-D1398FC73C5D}" type="datetimeFigureOut">
              <a:rPr lang="zh-TW" altLang="en-US" smtClean="0"/>
              <a:t>2014/4/14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B588-C209-4E8D-B5E7-7A2304CF259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CCD7-F93A-4244-BF0A-D1398FC73C5D}" type="datetimeFigureOut">
              <a:rPr lang="zh-TW" altLang="en-US" smtClean="0"/>
              <a:t>2014/4/14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B588-C209-4E8D-B5E7-7A2304CF259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CCD7-F93A-4244-BF0A-D1398FC73C5D}" type="datetimeFigureOut">
              <a:rPr lang="zh-TW" altLang="en-US" smtClean="0"/>
              <a:t>2014/4/14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B588-C209-4E8D-B5E7-7A2304CF259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CCD7-F93A-4244-BF0A-D1398FC73C5D}" type="datetimeFigureOut">
              <a:rPr lang="zh-TW" altLang="en-US" smtClean="0"/>
              <a:t>2014/4/14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B588-C209-4E8D-B5E7-7A2304CF259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CCD7-F93A-4244-BF0A-D1398FC73C5D}" type="datetimeFigureOut">
              <a:rPr lang="zh-TW" altLang="en-US" smtClean="0"/>
              <a:t>2014/4/14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B588-C209-4E8D-B5E7-7A2304CF2595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FC1CCD7-F93A-4244-BF0A-D1398FC73C5D}" type="datetimeFigureOut">
              <a:rPr lang="zh-TW" altLang="en-US" smtClean="0"/>
              <a:t>2014/4/14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D43B588-C209-4E8D-B5E7-7A2304CF259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noRhY_iZfM" TargetMode="External"/><Relationship Id="rId2" Type="http://schemas.openxmlformats.org/officeDocument/2006/relationships/hyperlink" Target="http://www.youtube.com/watch?v=WWphGUzEkN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8134672" cy="2160240"/>
          </a:xfrm>
        </p:spPr>
        <p:txBody>
          <a:bodyPr>
            <a:noAutofit/>
          </a:bodyPr>
          <a:lstStyle/>
          <a:p>
            <a:pPr algn="ctr"/>
            <a:r>
              <a:rPr lang="zh-TW" altLang="en-US" sz="13800" dirty="0" smtClean="0">
                <a:latin typeface="文鼎花草體P" pitchFamily="82" charset="-120"/>
                <a:ea typeface="文鼎花草體P" pitchFamily="82" charset="-120"/>
              </a:rPr>
              <a:t>拒絕菸檳</a:t>
            </a:r>
            <a:endParaRPr lang="zh-TW" altLang="en-US" sz="13800" dirty="0">
              <a:latin typeface="文鼎花草體P" pitchFamily="82" charset="-120"/>
              <a:ea typeface="文鼎花草體P" pitchFamily="82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156176" y="5589240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怡瑩老師製作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6396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125113" cy="924475"/>
          </a:xfrm>
        </p:spPr>
        <p:txBody>
          <a:bodyPr/>
          <a:lstStyle/>
          <a:p>
            <a:r>
              <a:rPr lang="zh-TW" altLang="en-US" sz="4400" dirty="0">
                <a:latin typeface="文鼎花草體P" pitchFamily="82" charset="-120"/>
                <a:ea typeface="文鼎花草體P" pitchFamily="82" charset="-120"/>
              </a:rPr>
              <a:t>香菸與肺癌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052736"/>
            <a:ext cx="8352928" cy="511256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zh-TW" altLang="en-US" sz="3600" dirty="0">
                <a:latin typeface="標楷體" pitchFamily="65" charset="-120"/>
                <a:ea typeface="標楷體" pitchFamily="65" charset="-120"/>
                <a:sym typeface="Wingdings"/>
              </a:rPr>
              <a:t>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抽菸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孩子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600" dirty="0" smtClean="0">
                <a:hlinkClick r:id="rId2"/>
              </a:rPr>
              <a:t>http://</a:t>
            </a:r>
            <a:r>
              <a:rPr lang="en-US" altLang="zh-TW" sz="3600" dirty="0" err="1" smtClean="0">
                <a:hlinkClick r:id="rId2"/>
              </a:rPr>
              <a:t>www.youtube.com</a:t>
            </a:r>
            <a:r>
              <a:rPr lang="en-US" altLang="zh-TW" sz="3600" dirty="0" smtClean="0">
                <a:hlinkClick r:id="rId2"/>
              </a:rPr>
              <a:t>/</a:t>
            </a:r>
            <a:r>
              <a:rPr lang="en-US" altLang="zh-TW" sz="3600" dirty="0" err="1" smtClean="0">
                <a:hlinkClick r:id="rId2"/>
              </a:rPr>
              <a:t>watch?v</a:t>
            </a:r>
            <a:r>
              <a:rPr lang="en-US" altLang="zh-TW" sz="3600" dirty="0" smtClean="0">
                <a:hlinkClick r:id="rId2"/>
              </a:rPr>
              <a:t>=</a:t>
            </a:r>
            <a:r>
              <a:rPr lang="en-US" altLang="zh-TW" sz="3600" dirty="0" err="1" smtClean="0">
                <a:hlinkClick r:id="rId2"/>
              </a:rPr>
              <a:t>WWphGUzEkN4</a:t>
            </a:r>
            <a:endParaRPr lang="en-US" altLang="zh-TW" sz="3600" dirty="0" smtClean="0"/>
          </a:p>
          <a:p>
            <a:pPr marL="0" indent="0">
              <a:buNone/>
            </a:pP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  <a:sym typeface="Wingdings"/>
              </a:rPr>
              <a:t>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少女特警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600" dirty="0" smtClean="0">
                <a:hlinkClick r:id="rId3"/>
              </a:rPr>
              <a:t>http://</a:t>
            </a:r>
            <a:r>
              <a:rPr lang="en-US" altLang="zh-TW" sz="3600" dirty="0" err="1" smtClean="0">
                <a:hlinkClick r:id="rId3"/>
              </a:rPr>
              <a:t>www.youtube.com</a:t>
            </a:r>
            <a:r>
              <a:rPr lang="en-US" altLang="zh-TW" sz="3600" dirty="0" smtClean="0">
                <a:hlinkClick r:id="rId3"/>
              </a:rPr>
              <a:t>/</a:t>
            </a:r>
            <a:r>
              <a:rPr lang="en-US" altLang="zh-TW" sz="3600" dirty="0" err="1" smtClean="0">
                <a:hlinkClick r:id="rId3"/>
              </a:rPr>
              <a:t>watch?v</a:t>
            </a:r>
            <a:r>
              <a:rPr lang="en-US" altLang="zh-TW" sz="3600" dirty="0" smtClean="0">
                <a:hlinkClick r:id="rId3"/>
              </a:rPr>
              <a:t>=</a:t>
            </a:r>
            <a:r>
              <a:rPr lang="en-US" altLang="zh-TW" sz="3600" dirty="0" err="1" smtClean="0">
                <a:hlinkClick r:id="rId3"/>
              </a:rPr>
              <a:t>onoRhY_iZfM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0125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125113" cy="924475"/>
          </a:xfrm>
        </p:spPr>
        <p:txBody>
          <a:bodyPr/>
          <a:lstStyle/>
          <a:p>
            <a:r>
              <a:rPr lang="zh-TW" altLang="en-US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文鼎花草體P" pitchFamily="82" charset="-120"/>
                <a:ea typeface="文鼎花草體P" pitchFamily="82" charset="-120"/>
              </a:rPr>
              <a:t>香菸與肺癌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5256584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Wingdings"/>
              </a:rPr>
              <a:t>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戒菸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方法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第一招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塑造支持環境 </a:t>
            </a:r>
          </a:p>
          <a:p>
            <a:pPr marL="0" indent="0">
              <a:buNone/>
            </a:pP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加入「華文戒菸網」會員，成為戒菸團體中的一份子。 </a:t>
            </a:r>
          </a:p>
          <a:p>
            <a:pPr marL="0" indent="0">
              <a:buNone/>
            </a:pP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參加醫療院所的戒菸班，藉由專業人員的輔導及小組成員間的相互鼓勵與支持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，瞭解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吸菸的害處及教導處理菸癮的方法。 </a:t>
            </a:r>
          </a:p>
          <a:p>
            <a:pPr marL="0" indent="0">
              <a:buNone/>
            </a:pP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想一想誰可以協助自己，建立支持網絡，請親友提醒「戒菸動機」使得戒菸更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容易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成功。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如：爸爸省下來的錢，要買一張新書桌喔！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) </a:t>
            </a:r>
          </a:p>
          <a:p>
            <a:pPr marL="0" indent="0">
              <a:buNone/>
            </a:pP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開始戒菸前幾週避免酒精或藥物。婉拒飲酒的邀約，改喝開水或果汁。 </a:t>
            </a:r>
          </a:p>
          <a:p>
            <a:pPr marL="0" indent="0">
              <a:buNone/>
            </a:pP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請親友不要在你面前吸菸；結交正在戒菸的朋友或與不吸菸的死黨出遊；委婉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拒絕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別人給你的菸，不要激怒對方。 </a:t>
            </a:r>
          </a:p>
          <a:p>
            <a:pPr marL="0" indent="0">
              <a:buNone/>
            </a:pP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感到一陣強烈的菸癮時，可以早點回家或改變當下的情境。 </a:t>
            </a:r>
          </a:p>
          <a:p>
            <a:pPr marL="0" indent="0">
              <a:buNone/>
            </a:pP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7.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和朋友聊天、打電話 </a:t>
            </a:r>
          </a:p>
        </p:txBody>
      </p:sp>
    </p:spTree>
    <p:extLst>
      <p:ext uri="{BB962C8B-B14F-4D97-AF65-F5344CB8AC3E}">
        <p14:creationId xmlns:p14="http://schemas.microsoft.com/office/powerpoint/2010/main" val="306402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125113" cy="924475"/>
          </a:xfrm>
        </p:spPr>
        <p:txBody>
          <a:bodyPr/>
          <a:lstStyle/>
          <a:p>
            <a:r>
              <a:rPr lang="zh-TW" altLang="en-US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文鼎花草體P" pitchFamily="82" charset="-120"/>
                <a:ea typeface="文鼎花草體P" pitchFamily="82" charset="-120"/>
              </a:rPr>
              <a:t>香菸與肺癌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5256584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Wingdings"/>
              </a:rPr>
              <a:t>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戒菸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方法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第二招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菸品的替代物或方法 </a:t>
            </a:r>
          </a:p>
          <a:p>
            <a:pPr marL="0" indent="0">
              <a:buNone/>
            </a:pP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腹式深呼吸十五次。 </a:t>
            </a:r>
          </a:p>
          <a:p>
            <a:pPr marL="0" indent="0">
              <a:buNone/>
            </a:pP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使用戒菸藥品，如：尼古丁咀嚼錠、尼古丁貼片或藥片。 </a:t>
            </a:r>
          </a:p>
          <a:p>
            <a:pPr marL="0" indent="0">
              <a:buNone/>
            </a:pP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咀嚼葡萄糖錠可以使葡萄糖釋放到腦部。 </a:t>
            </a:r>
          </a:p>
          <a:p>
            <a:pPr marL="0" indent="0">
              <a:buNone/>
            </a:pP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將吸管切成菸的長度後，用來吸清新的空氣。 </a:t>
            </a:r>
          </a:p>
          <a:p>
            <a:pPr marL="0" indent="0">
              <a:buNone/>
            </a:pP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咬筆管、吸管、牙籤。 </a:t>
            </a:r>
          </a:p>
          <a:p>
            <a:pPr marL="0" indent="0">
              <a:buNone/>
            </a:pP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喝熱開水或果汁。 </a:t>
            </a:r>
          </a:p>
          <a:p>
            <a:pPr marL="0" indent="0">
              <a:buNone/>
            </a:pP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7.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咬胡蘿蔔條、芹菜條、小黃瓜。 </a:t>
            </a:r>
          </a:p>
          <a:p>
            <a:pPr marL="0" indent="0">
              <a:buNone/>
            </a:pP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8.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嗑瓜子、剝橘子。 </a:t>
            </a:r>
          </a:p>
          <a:p>
            <a:pPr marL="0" indent="0">
              <a:buNone/>
            </a:pP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9.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含薄荷糖。 </a:t>
            </a:r>
          </a:p>
          <a:p>
            <a:pPr marL="0" indent="0">
              <a:buNone/>
            </a:pP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10.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刷牙並提醒自己戒菸後擁有好口氣。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98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125113" cy="924475"/>
          </a:xfrm>
        </p:spPr>
        <p:txBody>
          <a:bodyPr/>
          <a:lstStyle/>
          <a:p>
            <a:r>
              <a:rPr lang="zh-TW" altLang="en-US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文鼎花草體P" pitchFamily="82" charset="-120"/>
                <a:ea typeface="文鼎花草體P" pitchFamily="82" charset="-120"/>
              </a:rPr>
              <a:t>香菸與肺癌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5256584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Wingdings"/>
              </a:rPr>
              <a:t>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戒菸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方法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第三招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分散注意 </a:t>
            </a:r>
          </a:p>
          <a:p>
            <a:pPr marL="0" indent="0">
              <a:buNone/>
            </a:pP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運動式：晨間散步、溜狗、游泳、瑜珈、肌肉收放運動、做規律運動、提早一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站下車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、改走樓梯。這些都可以提昇身體能量。（在辦公室，可以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十指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用力撐開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，再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用力握緊。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愛家式：清理房子或床舖、學習做菜並品嚐美味的食物、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DIY 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居家裝潢、去除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牆壁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及天花板的尼古丁菸燻。 </a:t>
            </a:r>
          </a:p>
          <a:p>
            <a:pPr marL="0" indent="0">
              <a:buNone/>
            </a:pP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沉思式：深呼吸數分鐘、冥想、閱讀書籍或雜誌、計畫戒菸後省下金錢的用途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、思考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戒菸後的好處（健康的身體、乾淨的頭髮和衣服、清新的空氣和節省金錢）。 </a:t>
            </a:r>
          </a:p>
          <a:p>
            <a:pPr marL="0" indent="0">
              <a:buNone/>
            </a:pP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雜技式：學魔術，把玩鑰匙、手機、橡皮球，寫信或寄電子郵件，讓雙手忙碌。 </a:t>
            </a:r>
          </a:p>
          <a:p>
            <a:pPr marL="0" indent="0">
              <a:buNone/>
            </a:pP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放鬆式：點香精油、洗熱水澡、去不能吸菸的場所例如電影院、穴道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003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125113" cy="924475"/>
          </a:xfrm>
        </p:spPr>
        <p:txBody>
          <a:bodyPr/>
          <a:lstStyle/>
          <a:p>
            <a:r>
              <a:rPr lang="zh-TW" altLang="en-US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文鼎花草體P" pitchFamily="82" charset="-120"/>
                <a:ea typeface="文鼎花草體P" pitchFamily="82" charset="-120"/>
              </a:rPr>
              <a:t>香菸與肺癌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5256584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Wingdings"/>
              </a:rPr>
              <a:t>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戒菸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方法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第四招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自我提醒 </a:t>
            </a:r>
          </a:p>
          <a:p>
            <a:pPr marL="0" indent="0">
              <a:buNone/>
            </a:pP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寫戒菸日記。 </a:t>
            </a:r>
          </a:p>
          <a:p>
            <a:pPr marL="0" indent="0">
              <a:buNone/>
            </a:pP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每天醒來提醒自己一次，今天又是新的無菸日！認真地過每一天無菸的日子。「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我的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身體正在努力，我要善待自己！」 </a:t>
            </a:r>
          </a:p>
          <a:p>
            <a:pPr marL="0" indent="0">
              <a:buNone/>
            </a:pP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提醒自己吸菸對健康方面的危害，包括：肺癌、白血病、冠狀動脈瘤、中風、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支氣管炎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、氣腫、肺炎、胃潰瘍、局部性迴腸炎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100" dirty="0" err="1">
                <a:latin typeface="標楷體" pitchFamily="65" charset="-120"/>
                <a:ea typeface="標楷體" pitchFamily="65" charset="-120"/>
              </a:rPr>
              <a:t>Crohn's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 disease)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、骨質疏鬆症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、白內障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、陽萎和糖尿病。 </a:t>
            </a:r>
          </a:p>
          <a:p>
            <a:pPr marL="0" indent="0">
              <a:buNone/>
            </a:pP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擬定自我獎勵的時機與方式：對抗菸癮的痛苦，只有自己知道。在每次戰勝菸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癮時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鼓勵自己，例如：看電影、買新的專輯或是外出用餐！ </a:t>
            </a:r>
          </a:p>
          <a:p>
            <a:pPr marL="0" indent="0">
              <a:buNone/>
            </a:pP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提醒自己戒菸是人生一大突破，隨時複習自己戒菸的理由和戒菸要做的事，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可以製作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成小單張隨時帶在身上。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072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125113" cy="924475"/>
          </a:xfrm>
        </p:spPr>
        <p:txBody>
          <a:bodyPr/>
          <a:lstStyle/>
          <a:p>
            <a:r>
              <a:rPr lang="zh-TW" altLang="en-US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文鼎花草體P" pitchFamily="82" charset="-120"/>
                <a:ea typeface="文鼎花草體P" pitchFamily="82" charset="-120"/>
              </a:rPr>
              <a:t>香菸與肺癌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5256584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Wingdings"/>
              </a:rPr>
              <a:t>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戒菸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方法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第五招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改變生活習慣 </a:t>
            </a:r>
          </a:p>
          <a:p>
            <a:pPr marL="0" indent="0">
              <a:buNone/>
            </a:pP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藉由決定戒菸開始，同時調整生活中與菸有關的行為與習慣。找出與菸有關的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情緒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連結，並且思考如何正向轉移這些連結，有助於展開嶄新的生活。比如說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培養新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的嗜好：作畫或學習音樂。 </a:t>
            </a:r>
          </a:p>
          <a:p>
            <a:pPr marL="0" indent="0">
              <a:buNone/>
            </a:pP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選擇無咖啡因的飲料。在戒菸過程中，身體相對吸收更多咖啡因造成失眠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和易怒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。試著減少濃茶和咖啡的攝取量，選擇喝白開水、果汁。 </a:t>
            </a:r>
          </a:p>
          <a:p>
            <a:pPr marL="0" indent="0">
              <a:buNone/>
            </a:pP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菸癮來襲，馬上刷牙以維持口氣清新。 </a:t>
            </a:r>
          </a:p>
          <a:p>
            <a:pPr marL="0" indent="0">
              <a:buNone/>
            </a:pP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吃低熱量健康的點心，避免因為戒菸而變胖。 </a:t>
            </a:r>
          </a:p>
          <a:p>
            <a:pPr marL="0" indent="0">
              <a:buNone/>
            </a:pP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暫時不要喝酒。研究顯示有戒菸經驗者認為在喝酒時很難不吸菸。酒精可能會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動搖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戒菸的決心，所以在戒菸剛開始的幾週內不要喝酒。 </a:t>
            </a:r>
          </a:p>
          <a:p>
            <a:pPr marL="0" indent="0">
              <a:buNone/>
            </a:pP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選擇不同的座位觀賞電視節目、吃飯。 </a:t>
            </a:r>
          </a:p>
          <a:p>
            <a:pPr marL="0" indent="0">
              <a:buNone/>
            </a:pP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262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125113" cy="924475"/>
          </a:xfrm>
        </p:spPr>
        <p:txBody>
          <a:bodyPr/>
          <a:lstStyle/>
          <a:p>
            <a:r>
              <a:rPr lang="zh-TW" altLang="en-US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文鼎花草體P" pitchFamily="82" charset="-120"/>
                <a:ea typeface="文鼎花草體P" pitchFamily="82" charset="-120"/>
              </a:rPr>
              <a:t>香菸與肺癌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268760"/>
            <a:ext cx="8568952" cy="5256584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  <a:sym typeface="Wingdings"/>
              </a:rPr>
              <a:t>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戒菸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方法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第六招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身心恢復平衡 </a:t>
            </a: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如何保持不再吸菸是戒菸過程中成功的關鍵。戒菸者經歷戒斷症狀的考驗後，想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吸菸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的次數越來越少。且意識到自己是不吸菸族群的一份子，如果這種自我意識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減弱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時，可能菸癮再犯。如何保持不吸菸狀態呢？ </a:t>
            </a:r>
          </a:p>
          <a:p>
            <a:pPr marL="0" indent="0"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基礎式：將前面五招的大小式挑幾項演練一遍，如：尋找支持、運動、改變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生活習慣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 </a:t>
            </a:r>
          </a:p>
          <a:p>
            <a:pPr marL="0" indent="0"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規劃式：花一點時間思考，當你面臨突如其來困難的反應，是否有其他方法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獲得幫助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，避免再吸菸。 </a:t>
            </a:r>
          </a:p>
          <a:p>
            <a:pPr marL="0" indent="0"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支持式：如果旁人吸菸增加你戒菸的困難，向他們說明你的感受。多和那些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樂於見到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你這麼關心健康的人相處。參考部落格其他戒菸者的經驗分享也可以幫助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戒菸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成功。 </a:t>
            </a:r>
          </a:p>
          <a:p>
            <a:pPr marL="0" indent="0"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飲食式：尼古丁會抑制食慾和增加身體代謝，如果戒菸後沒有改變重口味的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飲食習慣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，體重會增加。以戒菸的女性為例，平均一年內增加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～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5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公斤，不過在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一段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長時間後，平均體重和非吸菸女性沒有差異。只要透過適當的運動與均衡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飲食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，很快就能恢復以前的體重。記得告訴自己「短暫的體重略增，比吸菸還健康」。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52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TC102455596[[fn=春天]]</Template>
  <TotalTime>92</TotalTime>
  <Words>1188</Words>
  <Application>Microsoft Office PowerPoint</Application>
  <PresentationFormat>如螢幕大小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Spring</vt:lpstr>
      <vt:lpstr>拒絕菸檳</vt:lpstr>
      <vt:lpstr>香菸與肺癌</vt:lpstr>
      <vt:lpstr>香菸與肺癌</vt:lpstr>
      <vt:lpstr>香菸與肺癌</vt:lpstr>
      <vt:lpstr>香菸與肺癌</vt:lpstr>
      <vt:lpstr>香菸與肺癌</vt:lpstr>
      <vt:lpstr>香菸與肺癌</vt:lpstr>
      <vt:lpstr>香菸與肺癌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拒絕菸檳</dc:title>
  <dc:creator>free</dc:creator>
  <cp:lastModifiedBy>free</cp:lastModifiedBy>
  <cp:revision>7</cp:revision>
  <dcterms:created xsi:type="dcterms:W3CDTF">2014-02-13T06:14:42Z</dcterms:created>
  <dcterms:modified xsi:type="dcterms:W3CDTF">2014-04-13T23:48:42Z</dcterms:modified>
</cp:coreProperties>
</file>