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08" y="10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39B4-A289-43A0-A738-4453F56BCF86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6991-AE55-4AF7-A51C-BB952FBC2A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3DDC-2799-4F2A-AAD2-D5EF084C1469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447B-F2C4-45AC-8652-7299D594E5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0E3A-ED50-4D46-84BD-3E507A70864E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FAD36-F6A6-4CA2-A6C9-F5BF428535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FF9D-51C5-46A3-B50A-1012187D6024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EBFD-51C5-4AD6-8EC5-E3C2532840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95CA-D698-4B34-86A1-5AB9A85BEBB6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31CD-6E6A-4503-B879-9D00526C86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CF3C-51C0-459A-AA3B-A965AA54566A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3AF4-F602-4E6E-B22F-EE03BB044B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954C-4BD1-4DC2-BF9F-276ADF20E954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B6BD-8720-457A-B72F-23161AA3AC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4F6E-61FF-4E68-BEE6-DB4C53B8F658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0AD2-543F-4E55-871D-025F2816B3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7BFD-CB5E-44DA-8880-79AA5FD16123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46E7-A9C4-449F-862F-4E3F5CFC05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EC42-42C8-4511-9C05-5004C8E56AF3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5F967-D690-4092-8186-4847E6AE8D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6724-3702-4A4E-9FAF-271653C10A9D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62B2-25E6-497B-BC1F-AAC2DE6608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E25572-81CB-44FE-83D2-9380518EDE8A}" type="datetimeFigureOut">
              <a:rPr lang="zh-TW" altLang="en-US"/>
              <a:pPr>
                <a:defRPr/>
              </a:pPr>
              <a:t>2013/4/24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5D00B8-109B-4ABF-977E-E7147D1A02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文件 3"/>
          <p:cNvSpPr>
            <a:spLocks/>
          </p:cNvSpPr>
          <p:nvPr/>
        </p:nvSpPr>
        <p:spPr>
          <a:xfrm>
            <a:off x="-26988" y="0"/>
            <a:ext cx="6884988" cy="523875"/>
          </a:xfrm>
          <a:prstGeom prst="flowChartDocumen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淚滴形 5"/>
          <p:cNvSpPr/>
          <p:nvPr/>
        </p:nvSpPr>
        <p:spPr>
          <a:xfrm>
            <a:off x="892175" y="1211263"/>
            <a:ext cx="782638" cy="717550"/>
          </a:xfrm>
          <a:prstGeom prst="teardrop">
            <a:avLst>
              <a:gd name="adj" fmla="val 105845"/>
            </a:avLst>
          </a:prstGeom>
          <a:solidFill>
            <a:srgbClr val="9AE9F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1371600" y="849313"/>
            <a:ext cx="57292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04800"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2</a:t>
            </a:r>
            <a: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  <a:sym typeface="Wingdings"/>
              </a:rPr>
              <a:t></a:t>
            </a:r>
            <a: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13</a:t>
            </a:r>
          </a:p>
          <a:p>
            <a:pPr indent="304800"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節</a:t>
            </a:r>
            <a:r>
              <a:rPr kumimoji="0" lang="zh-TW" altLang="en-US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水暑假</a:t>
            </a:r>
            <a:r>
              <a:rPr kumimoji="0" lang="zh-TW" altLang="en-US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活動作業</a:t>
            </a:r>
            <a: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/>
            </a:r>
            <a:b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</a:br>
            <a:r>
              <a:rPr kumimoji="0" lang="en-US" altLang="zh-TW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      </a:t>
            </a:r>
            <a:r>
              <a:rPr kumimoji="0" lang="zh-TW" altLang="en-US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教案</a:t>
            </a:r>
            <a:r>
              <a:rPr kumimoji="0" lang="zh-TW" altLang="en-US" sz="4800" b="1" kern="0" dirty="0">
                <a:latin typeface="微軟正黑體" pitchFamily="34" charset="-120"/>
                <a:ea typeface="微軟正黑體" pitchFamily="34" charset="-120"/>
                <a:cs typeface="Arial"/>
              </a:rPr>
              <a:t>設計競賽</a:t>
            </a:r>
            <a:endParaRPr kumimoji="0" lang="zh-TW" sz="12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100" dirty="0">
                <a:latin typeface="Calibri"/>
                <a:ea typeface="新細明體"/>
                <a:cs typeface="Times New Roman"/>
              </a:rPr>
              <a:t> 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30375" y="2174875"/>
            <a:ext cx="595313" cy="593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2"/>
          <p:cNvSpPr txBox="1">
            <a:spLocks noChangeArrowheads="1"/>
          </p:cNvSpPr>
          <p:nvPr/>
        </p:nvSpPr>
        <p:spPr bwMode="auto">
          <a:xfrm rot="929900">
            <a:off x="1425575" y="2035175"/>
            <a:ext cx="7731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04800">
              <a:lnSpc>
                <a:spcPts val="5000"/>
              </a:lnSpc>
            </a:pPr>
            <a:r>
              <a:rPr kumimoji="0" lang="zh-TW" altLang="en-US" sz="36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之</a:t>
            </a:r>
            <a:endParaRPr kumimoji="0" lang="zh-TW" altLang="en-US" sz="1000">
              <a:solidFill>
                <a:schemeClr val="bg1"/>
              </a:solidFill>
              <a:latin typeface="Calibri" pitchFamily="34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3318" name="矩形 13"/>
          <p:cNvSpPr>
            <a:spLocks noChangeArrowheads="1"/>
          </p:cNvSpPr>
          <p:nvPr/>
        </p:nvSpPr>
        <p:spPr bwMode="auto">
          <a:xfrm>
            <a:off x="476250" y="2936875"/>
            <a:ext cx="604837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TW" altLang="zh-TW" sz="1400" b="1">
                <a:latin typeface="微軟正黑體" pitchFamily="34" charset="-120"/>
                <a:ea typeface="微軟正黑體" pitchFamily="34" charset="-120"/>
              </a:rPr>
              <a:t>【活動目的】</a:t>
            </a:r>
            <a:endParaRPr kumimoji="0" lang="en-US" altLang="zh-TW" sz="1400" b="1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kumimoji="0" lang="zh-TW" altLang="zh-TW" sz="1200">
                <a:latin typeface="微軟正黑體" pitchFamily="34" charset="-120"/>
                <a:ea typeface="微軟正黑體" pitchFamily="34" charset="-120"/>
              </a:rPr>
              <a:t>以節水活動為主題，希冀藉由教育的力量向下扎根，廣邀國中小學教師對節水課程及教材設計之創新發想，提升節水教案之趣味性，期望學生能於遊戲中學習節水之相關知識、建立正確之節水概念。並間接地將節水之概念傳遞至家庭，將節水確實的落實於日常生活中。藉由多元彈性教材，給予學生水資源保育與節水教育觀念，學習水資源的豐富與可貴，培養自尊尊環境的認知。</a:t>
            </a:r>
            <a:endParaRPr kumimoji="0" lang="en-US" altLang="zh-TW" sz="120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主辦單位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經濟部水利署、教育部。</a:t>
            </a: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執行單位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財團法人台灣經濟研究院。</a:t>
            </a: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競賽時程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kumimoji="0" lang="en-US" altLang="en-US" sz="12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自即日起至102年6月15日止</a:t>
            </a:r>
            <a:r>
              <a:rPr kumimoji="0" lang="zh-TW" altLang="en-US" sz="12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參賽資格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國民中小學現職教師或有興趣投入教學活動之設計者。</a:t>
            </a: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主題範圍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主題及教學概念與節水相關且適合國中小課程。</a:t>
            </a:r>
          </a:p>
          <a:p>
            <a:pPr>
              <a:lnSpc>
                <a:spcPct val="150000"/>
              </a:lnSpc>
            </a:pP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1400" b="1">
                <a:latin typeface="微軟正黑體" pitchFamily="34" charset="-120"/>
                <a:ea typeface="微軟正黑體" pitchFamily="34" charset="-120"/>
              </a:rPr>
              <a:t>競賽規則</a:t>
            </a:r>
            <a:r>
              <a:rPr kumimoji="0" lang="en-US" altLang="zh-TW" sz="1400" b="1">
                <a:latin typeface="微軟正黑體" pitchFamily="34" charset="-120"/>
                <a:ea typeface="微軟正黑體" pitchFamily="34" charset="-120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一、比賽可以以團隊或個人形式參與，團隊人數以</a:t>
            </a: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人為限。</a:t>
            </a:r>
          </a:p>
          <a:p>
            <a:pPr>
              <a:lnSpc>
                <a:spcPct val="150000"/>
              </a:lnSpc>
            </a:pP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二、參賽者每人參與徵選作品以</a:t>
            </a: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件為限。</a:t>
            </a:r>
          </a:p>
          <a:p>
            <a:pPr>
              <a:lnSpc>
                <a:spcPct val="150000"/>
              </a:lnSpc>
            </a:pP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三、參賽教案以尚未正式發表之著作為限。參賽者請填具著作財產權與同意書同意主辦</a:t>
            </a: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</a:b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單位出版發行，以利學術交流及分享研究成果。</a:t>
            </a:r>
          </a:p>
          <a:p>
            <a:pPr>
              <a:lnSpc>
                <a:spcPct val="150000"/>
              </a:lnSpc>
            </a:pP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四、收件期間僅公開參賽作品名稱、作者及簡介，但於活動截止後，所有通過初選的完</a:t>
            </a: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</a:b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整作品將公布於活動網站內提供下載。</a:t>
            </a:r>
          </a:p>
          <a:p>
            <a:pPr>
              <a:lnSpc>
                <a:spcPct val="150000"/>
              </a:lnSpc>
            </a:pP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五、參賽及獲獎之稿件作品，將編輯為手冊，所繳交之甄選資料承辦學校恕不退回，請</a:t>
            </a: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</a:br>
            <a:r>
              <a:rPr kumimoji="0" lang="en-US" altLang="zh-TW" sz="120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kumimoji="0" lang="zh-TW" altLang="en-US" sz="1200">
                <a:latin typeface="微軟正黑體" pitchFamily="34" charset="-120"/>
                <a:ea typeface="微軟正黑體" pitchFamily="34" charset="-120"/>
              </a:rPr>
              <a:t>自存備份。</a:t>
            </a:r>
            <a:endParaRPr kumimoji="0" lang="zh-TW" altLang="zh-TW" sz="12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流程圖: 文件 14"/>
          <p:cNvSpPr>
            <a:spLocks/>
          </p:cNvSpPr>
          <p:nvPr/>
        </p:nvSpPr>
        <p:spPr>
          <a:xfrm flipV="1">
            <a:off x="0" y="8985250"/>
            <a:ext cx="6884988" cy="920750"/>
          </a:xfrm>
          <a:prstGeom prst="flowChartDocumen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pic>
        <p:nvPicPr>
          <p:cNvPr id="13320" name="圖片 682" descr="描述: 經濟部水利署首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975" y="9329738"/>
            <a:ext cx="15017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圖片 683" descr="描述: http://www.tier.org.tw/images/logo.jpg"/>
          <p:cNvPicPr>
            <a:picLocks noChangeAspect="1" noChangeArrowheads="1"/>
          </p:cNvPicPr>
          <p:nvPr/>
        </p:nvPicPr>
        <p:blipFill>
          <a:blip r:embed="rId3"/>
          <a:srcRect l="6628" t="19801" r="13834" b="25742"/>
          <a:stretch>
            <a:fillRect/>
          </a:stretch>
        </p:blipFill>
        <p:spPr bwMode="auto">
          <a:xfrm>
            <a:off x="5064125" y="9377363"/>
            <a:ext cx="13176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文字方塊 2"/>
          <p:cNvSpPr txBox="1">
            <a:spLocks noChangeArrowheads="1"/>
          </p:cNvSpPr>
          <p:nvPr/>
        </p:nvSpPr>
        <p:spPr bwMode="auto">
          <a:xfrm>
            <a:off x="4078288" y="9304338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>
                <a:solidFill>
                  <a:srgbClr val="000000"/>
                </a:solidFill>
                <a:latin typeface="微軟正黑體"/>
                <a:ea typeface="新細明體"/>
                <a:cs typeface="Arial"/>
              </a:rPr>
              <a:t>   </a:t>
            </a:r>
            <a:r>
              <a:rPr kumimoji="0" lang="zh-TW" sz="1200" b="1" kern="0" dirty="0">
                <a:solidFill>
                  <a:schemeClr val="bg1"/>
                </a:solidFill>
                <a:latin typeface="Calibri"/>
                <a:ea typeface="微軟正黑體"/>
                <a:cs typeface="Arial"/>
              </a:rPr>
              <a:t>執行單位</a:t>
            </a:r>
            <a:r>
              <a:rPr kumimoji="0" lang="zh-TW" sz="1200" b="1" kern="0" dirty="0">
                <a:solidFill>
                  <a:schemeClr val="bg1"/>
                </a:solidFill>
                <a:latin typeface="Calibri"/>
                <a:ea typeface="微軟正黑體"/>
                <a:cs typeface="Times New Roman"/>
              </a:rPr>
              <a:t>： </a:t>
            </a:r>
            <a:r>
              <a:rPr kumimoji="0" lang="en-US" sz="1200" b="1" kern="0" dirty="0">
                <a:solidFill>
                  <a:schemeClr val="bg1"/>
                </a:solidFill>
                <a:latin typeface="Calibri"/>
                <a:ea typeface="微軟正黑體"/>
                <a:cs typeface="Times New Roman"/>
              </a:rPr>
              <a:t>    </a:t>
            </a:r>
            <a:endParaRPr kumimoji="0" lang="zh-TW" sz="1200" kern="100" dirty="0">
              <a:solidFill>
                <a:schemeClr val="bg1"/>
              </a:solidFill>
              <a:latin typeface="Calibri"/>
              <a:ea typeface="新細明體"/>
              <a:cs typeface="Times New Roman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>
                <a:solidFill>
                  <a:srgbClr val="000000"/>
                </a:solidFill>
                <a:latin typeface="微軟正黑體"/>
                <a:ea typeface="新細明體"/>
                <a:cs typeface="Arial"/>
              </a:rPr>
              <a:t>   </a:t>
            </a:r>
            <a:r>
              <a:rPr kumimoji="0" lang="en-US" sz="1200" b="1" kern="0" dirty="0">
                <a:latin typeface="微軟正黑體"/>
                <a:ea typeface="新細明體"/>
                <a:cs typeface="Arial"/>
              </a:rPr>
              <a:t>     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kern="100" dirty="0">
                <a:latin typeface="Calibri"/>
                <a:ea typeface="新細明體"/>
                <a:cs typeface="Times New Roman"/>
              </a:rPr>
              <a:t> 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</p:txBody>
      </p:sp>
      <p:sp>
        <p:nvSpPr>
          <p:cNvPr id="19" name="文字方塊 2"/>
          <p:cNvSpPr txBox="1">
            <a:spLocks noChangeArrowheads="1"/>
          </p:cNvSpPr>
          <p:nvPr/>
        </p:nvSpPr>
        <p:spPr bwMode="auto">
          <a:xfrm>
            <a:off x="193675" y="9293225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>
                <a:solidFill>
                  <a:srgbClr val="000000"/>
                </a:solidFill>
                <a:latin typeface="微軟正黑體"/>
                <a:ea typeface="新細明體"/>
                <a:cs typeface="Arial"/>
              </a:rPr>
              <a:t>   </a:t>
            </a:r>
            <a:r>
              <a:rPr kumimoji="0" lang="zh-TW" sz="1200" b="1" kern="0" dirty="0">
                <a:solidFill>
                  <a:schemeClr val="bg1"/>
                </a:solidFill>
                <a:latin typeface="Calibri"/>
                <a:ea typeface="微軟正黑體"/>
                <a:cs typeface="Arial"/>
              </a:rPr>
              <a:t>主辦單位</a:t>
            </a:r>
            <a:r>
              <a:rPr kumimoji="0" lang="zh-TW" sz="1200" b="1" kern="0" dirty="0">
                <a:solidFill>
                  <a:schemeClr val="bg1"/>
                </a:solidFill>
                <a:latin typeface="Calibri"/>
                <a:ea typeface="微軟正黑體"/>
                <a:cs typeface="Times New Roman"/>
              </a:rPr>
              <a:t>：</a:t>
            </a:r>
            <a:r>
              <a:rPr kumimoji="0" lang="zh-TW" sz="1200" b="1" kern="0" dirty="0">
                <a:solidFill>
                  <a:srgbClr val="000000"/>
                </a:solidFill>
                <a:latin typeface="Calibri"/>
                <a:ea typeface="微軟正黑體"/>
                <a:cs typeface="Times New Roman"/>
              </a:rPr>
              <a:t> </a:t>
            </a:r>
            <a:r>
              <a:rPr kumimoji="0" lang="en-US" sz="1200" b="1" kern="0" dirty="0">
                <a:solidFill>
                  <a:srgbClr val="000000"/>
                </a:solidFill>
                <a:latin typeface="Calibri"/>
                <a:ea typeface="微軟正黑體"/>
                <a:cs typeface="Times New Roman"/>
              </a:rPr>
              <a:t>    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>
                <a:solidFill>
                  <a:srgbClr val="000000"/>
                </a:solidFill>
                <a:latin typeface="微軟正黑體"/>
                <a:ea typeface="新細明體"/>
                <a:cs typeface="Arial"/>
              </a:rPr>
              <a:t>   </a:t>
            </a:r>
            <a:r>
              <a:rPr kumimoji="0" lang="en-US" sz="1200" b="1" kern="0" dirty="0">
                <a:latin typeface="微軟正黑體"/>
                <a:ea typeface="新細明體"/>
                <a:cs typeface="Arial"/>
              </a:rPr>
              <a:t>     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kern="100" dirty="0">
                <a:latin typeface="Calibri"/>
                <a:ea typeface="新細明體"/>
                <a:cs typeface="Times New Roman"/>
              </a:rPr>
              <a:t> </a:t>
            </a:r>
            <a:endParaRPr kumimoji="0" lang="zh-TW" sz="1200" kern="100" dirty="0">
              <a:latin typeface="Calibri"/>
              <a:ea typeface="新細明體"/>
              <a:cs typeface="Times New Roman"/>
            </a:endParaRPr>
          </a:p>
        </p:txBody>
      </p:sp>
      <p:pic>
        <p:nvPicPr>
          <p:cNvPr id="13324" name="圖片 19" descr="描述: C:\Users\d31700\Desktop\logo.png"/>
          <p:cNvPicPr>
            <a:picLocks noChangeAspect="1" noChangeArrowheads="1"/>
          </p:cNvPicPr>
          <p:nvPr/>
        </p:nvPicPr>
        <p:blipFill>
          <a:blip r:embed="rId4"/>
          <a:srcRect t="8929" r="61339"/>
          <a:stretch>
            <a:fillRect/>
          </a:stretch>
        </p:blipFill>
        <p:spPr bwMode="auto">
          <a:xfrm>
            <a:off x="2781300" y="9323388"/>
            <a:ext cx="13954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462</Words>
  <Application>Microsoft Office PowerPoint</Application>
  <PresentationFormat>A4 紙張 (210x297 公釐)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Calibri</vt:lpstr>
      <vt:lpstr>新細明體</vt:lpstr>
      <vt:lpstr>Arial</vt:lpstr>
      <vt:lpstr>微軟正黑體</vt:lpstr>
      <vt:lpstr>Wingdings</vt:lpstr>
      <vt:lpstr>Times New Roman</vt:lpstr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傅寧</dc:creator>
  <cp:lastModifiedBy>保育事業組四科楊宗翰</cp:lastModifiedBy>
  <cp:revision>29</cp:revision>
  <dcterms:created xsi:type="dcterms:W3CDTF">2013-04-24T02:58:15Z</dcterms:created>
  <dcterms:modified xsi:type="dcterms:W3CDTF">2013-04-24T06:23:14Z</dcterms:modified>
</cp:coreProperties>
</file>