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3.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2" r:id="rId3"/>
    <p:sldId id="273" r:id="rId4"/>
    <p:sldId id="259" r:id="rId5"/>
    <p:sldId id="269" r:id="rId6"/>
    <p:sldId id="267" r:id="rId7"/>
    <p:sldId id="268" r:id="rId8"/>
    <p:sldId id="257" r:id="rId9"/>
    <p:sldId id="266" r:id="rId10"/>
    <p:sldId id="261" r:id="rId11"/>
    <p:sldId id="264" r:id="rId12"/>
    <p:sldId id="263" r:id="rId13"/>
    <p:sldId id="260" r:id="rId14"/>
    <p:sldId id="274" r:id="rId15"/>
    <p:sldId id="271" r:id="rId16"/>
    <p:sldId id="275" r:id="rId17"/>
    <p:sldId id="272" r:id="rId18"/>
    <p:sldId id="270"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e" initials="f" lastIdx="7" clrIdx="0"/>
  <p:cmAuthor id="1" name="4-cores" initials="4" lastIdx="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0D46"/>
    <a:srgbClr val="B6C90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3" autoAdjust="0"/>
    <p:restoredTop sz="94638" autoAdjust="0"/>
  </p:normalViewPr>
  <p:slideViewPr>
    <p:cSldViewPr>
      <p:cViewPr>
        <p:scale>
          <a:sx n="70" d="100"/>
          <a:sy n="70" d="100"/>
        </p:scale>
        <p:origin x="-1224" y="-18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187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zh-TW" altLang="en-US" sz="8000" dirty="0" smtClean="0">
                <a:latin typeface="標楷體" pitchFamily="65" charset="-120"/>
                <a:ea typeface="標楷體" pitchFamily="65" charset="-120"/>
              </a:rPr>
              <a:t>支出</a:t>
            </a:r>
            <a:endParaRPr lang="zh-TW" altLang="en-US" sz="8000" dirty="0">
              <a:latin typeface="標楷體" pitchFamily="65" charset="-120"/>
              <a:ea typeface="標楷體" pitchFamily="65" charset="-120"/>
            </a:endParaRPr>
          </a:p>
        </c:rich>
      </c:tx>
      <c:layout>
        <c:manualLayout>
          <c:xMode val="edge"/>
          <c:yMode val="edge"/>
          <c:x val="2.424522286182668E-3"/>
          <c:y val="0"/>
        </c:manualLayout>
      </c:layout>
      <c:overlay val="0"/>
    </c:title>
    <c:autoTitleDeleted val="0"/>
    <c:plotArea>
      <c:layout>
        <c:manualLayout>
          <c:layoutTarget val="inner"/>
          <c:xMode val="edge"/>
          <c:yMode val="edge"/>
          <c:x val="3.7713159138768326E-2"/>
          <c:y val="0.12110833853373933"/>
          <c:w val="0.61970446984331418"/>
          <c:h val="0.84988041578511653"/>
        </c:manualLayout>
      </c:layout>
      <c:pieChart>
        <c:varyColors val="1"/>
        <c:ser>
          <c:idx val="0"/>
          <c:order val="0"/>
          <c:tx>
            <c:strRef>
              <c:f>Sheet1!$B$1</c:f>
              <c:strCache>
                <c:ptCount val="1"/>
                <c:pt idx="0">
                  <c:v>財務</c:v>
                </c:pt>
              </c:strCache>
            </c:strRef>
          </c:tx>
          <c:cat>
            <c:strRef>
              <c:f>Sheet1!$A$2:$A$5</c:f>
              <c:strCache>
                <c:ptCount val="4"/>
                <c:pt idx="0">
                  <c:v>食</c:v>
                </c:pt>
                <c:pt idx="1">
                  <c:v>雜支</c:v>
                </c:pt>
                <c:pt idx="2">
                  <c:v>交通</c:v>
                </c:pt>
                <c:pt idx="3">
                  <c:v>紀念品</c:v>
                </c:pt>
              </c:strCache>
            </c:strRef>
          </c:cat>
          <c:val>
            <c:numRef>
              <c:f>Sheet1!$B$2:$B$5</c:f>
              <c:numCache>
                <c:formatCode>General</c:formatCode>
                <c:ptCount val="4"/>
                <c:pt idx="0">
                  <c:v>45</c:v>
                </c:pt>
                <c:pt idx="1">
                  <c:v>15</c:v>
                </c:pt>
                <c:pt idx="2">
                  <c:v>20</c:v>
                </c:pt>
                <c:pt idx="3">
                  <c:v>30.5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58587605827496"/>
          <c:y val="0"/>
          <c:w val="0.3541412394172504"/>
          <c:h val="1"/>
        </c:manualLayout>
      </c:layout>
      <c:overlay val="0"/>
      <c:txPr>
        <a:bodyPr/>
        <a:lstStyle/>
        <a:p>
          <a:pPr>
            <a:defRPr sz="5400">
              <a:solidFill>
                <a:schemeClr val="bg1"/>
              </a:solidFill>
              <a:latin typeface="標楷體" pitchFamily="65" charset="-120"/>
              <a:ea typeface="標楷體" pitchFamily="65" charset="-120"/>
            </a:defRPr>
          </a:pPr>
          <a:endParaRPr lang="zh-TW"/>
        </a:p>
      </c:txPr>
    </c:legend>
    <c:plotVisOnly val="1"/>
    <c:dispBlanksAs val="gap"/>
    <c:showDLblsOverMax val="0"/>
  </c:chart>
  <c:txPr>
    <a:bodyPr/>
    <a:lstStyle/>
    <a:p>
      <a:pPr>
        <a:defRPr sz="1800"/>
      </a:pPr>
      <a:endParaRPr lang="zh-TW"/>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3-04-25T01:36:52.578" idx="3">
    <p:pos x="144" y="879"/>
    <p:text>總長約17公里的騎乘路線
於2005年4月17日啟用。</p:text>
  </p:cm>
  <p:cm authorId="0" dt="2013-04-26T02:43:08.265" idx="5">
    <p:pos x="131" y="652"/>
    <p:text>1)后豐9號隧道，全長1.2公里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3-04-25T20:55:50.873" idx="8">
    <p:pos x="330" y="1383"/>
    <p:text>3)大甲溪鐵橋</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3-04-26T20:18:12.197" idx="9">
    <p:pos x="88" y="3103"/>
    <p:text>創立於清朝道光四年1824年， 距今已近二百年</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3-04-26T20:18:35.202" idx="4">
    <p:pos x="2903" y="2208"/>
    <p:text>在要去騎后豐鐵馬車道之前我很擔心我體力不夠，去因為是上坡所以很吃力，回來的時候因為後面騎得太慢所以變成兩大隊一組以最快的速度一直騎，後面那一組因為隗開昊撞到一個女生所一騎得很慢，我在騎得很快的那一組，回來因為都是下坡(也有一些上坡)所以很簡單，騎得很快的那一組有6個人三個男生三個女生，我們女生騎得很快!!ㄏㄏ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3-04-26T02:48:35.937" idx="1">
    <p:pos x="2695" y="2279"/>
    <p:text>新生代分為三個時期，最早的是三壘記載來是侏羅紀，最後一個是我們最常聽到的白堊紀(【三】隻小【豬】是【白】癡)
「甘肅地質博物館」與「甘肅和政古動物化石博物館」</p:text>
  </p:cm>
  <p:cm authorId="1" dt="2013-04-25T20:34:22.231" idx="6">
    <p:pos x="3239" y="2322"/>
    <p:text>甘肅省因數億年來展開板塊運動，歷經板塊裂解、造山運動、盆地形成，因此完整地記錄古生代、中生代、新生代的地層演進，中生代分為三個時代。</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3-04-26T02:54:51.203" idx="6">
    <p:pos x="3016" y="2116"/>
    <p:text>特暴龍
肉食性、全長約10公尺(白堊紀早期距今約一億二千萬年前)</p:text>
  </p:cm>
  <p:cm authorId="0" dt="2013-04-26T02:56:30.953" idx="7">
    <p:pos x="81" y="2262"/>
    <p:text>三角龍
植食性、全長約8公尺白堊紀晚期(具經六千五百萬年前)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3-04-25T20:33:18.789" idx="5">
    <p:pos x="841" y="2502"/>
    <p:text>六千五百萬年前，天上掉下一棵巨大的隕石終結了中生代。中生代結束後哺乳類動物大量出現。</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3-04-24T07:03:01.296" idx="2">
    <p:pos x="10" y="10"/>
    <p:text>從前，有一對祖孫相依為命，過著貧窮的日子。
端午節到了，小孫子看到別人都有粽子吃，一直吵著要吃
婆婆沒辦法，只好拿了一片葉子，包了泥土給他。
小孫子一口吃下去這個泥土粽子，
就死了，留下婆婆一個人。
後來，死去的孫子變成一隻漂亮的小鳥，
每天黃昏飛到婆婆的窗前，叫著「婆憂」、「婆憂」，
安慰憂傷的婆婆。</p:text>
  </p:cm>
</p:cmLst>
</file>

<file path=ppt/drawings/drawing1.xml><?xml version="1.0" encoding="utf-8"?>
<c:userShapes xmlns:c="http://schemas.openxmlformats.org/drawingml/2006/chart">
  <cdr:relSizeAnchor xmlns:cdr="http://schemas.openxmlformats.org/drawingml/2006/chartDrawing">
    <cdr:from>
      <cdr:x>0.42318</cdr:x>
      <cdr:y>0.35391</cdr:y>
    </cdr:from>
    <cdr:to>
      <cdr:x>0.65235</cdr:x>
      <cdr:y>0.59676</cdr:y>
    </cdr:to>
    <cdr:sp macro="" textlink="">
      <cdr:nvSpPr>
        <cdr:cNvPr id="2" name="文字方塊 1"/>
        <cdr:cNvSpPr txBox="1"/>
      </cdr:nvSpPr>
      <cdr:spPr>
        <a:xfrm xmlns:a="http://schemas.openxmlformats.org/drawingml/2006/main">
          <a:off x="3878312" y="2426102"/>
          <a:ext cx="2100242" cy="166484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zh-TW" altLang="en-US" sz="8000" b="1" dirty="0" smtClean="0">
              <a:latin typeface="標楷體" pitchFamily="65" charset="-120"/>
              <a:ea typeface="標楷體" pitchFamily="65" charset="-120"/>
            </a:rPr>
            <a:t>食</a:t>
          </a:r>
          <a:endParaRPr lang="zh-TW" altLang="en-US" sz="8000" b="1" dirty="0">
            <a:latin typeface="標楷體" pitchFamily="65" charset="-120"/>
            <a:ea typeface="標楷體" pitchFamily="65" charset="-120"/>
          </a:endParaRPr>
        </a:p>
      </cdr:txBody>
    </cdr:sp>
  </cdr:relSizeAnchor>
  <cdr:relSizeAnchor xmlns:cdr="http://schemas.openxmlformats.org/drawingml/2006/chartDrawing">
    <cdr:from>
      <cdr:x>0.30776</cdr:x>
      <cdr:y>0.74139</cdr:y>
    </cdr:from>
    <cdr:to>
      <cdr:x>0.45586</cdr:x>
      <cdr:y>0.88728</cdr:y>
    </cdr:to>
    <cdr:sp macro="" textlink="">
      <cdr:nvSpPr>
        <cdr:cNvPr id="3" name="文字方塊 2"/>
        <cdr:cNvSpPr txBox="1"/>
      </cdr:nvSpPr>
      <cdr:spPr>
        <a:xfrm xmlns:a="http://schemas.openxmlformats.org/drawingml/2006/main">
          <a:off x="2864500" y="5082418"/>
          <a:ext cx="1378456" cy="100011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zh-TW" altLang="en-US" sz="4400" b="1" dirty="0" smtClean="0">
              <a:latin typeface="標楷體" pitchFamily="65" charset="-120"/>
              <a:ea typeface="標楷體" pitchFamily="65" charset="-120"/>
            </a:rPr>
            <a:t>雜支</a:t>
          </a:r>
          <a:endParaRPr lang="zh-TW" altLang="en-US" sz="4400" b="1" dirty="0">
            <a:latin typeface="標楷體" pitchFamily="65" charset="-120"/>
            <a:ea typeface="標楷體" pitchFamily="65" charset="-120"/>
          </a:endParaRPr>
        </a:p>
      </cdr:txBody>
    </cdr:sp>
  </cdr:relSizeAnchor>
  <cdr:relSizeAnchor xmlns:cdr="http://schemas.openxmlformats.org/drawingml/2006/chartDrawing">
    <cdr:from>
      <cdr:x>0.10661</cdr:x>
      <cdr:y>0.63635</cdr:y>
    </cdr:from>
    <cdr:to>
      <cdr:x>0.31919</cdr:x>
      <cdr:y>0.79398</cdr:y>
    </cdr:to>
    <cdr:sp macro="" textlink="">
      <cdr:nvSpPr>
        <cdr:cNvPr id="4" name="文字方塊 3"/>
        <cdr:cNvSpPr txBox="1"/>
      </cdr:nvSpPr>
      <cdr:spPr>
        <a:xfrm xmlns:a="http://schemas.openxmlformats.org/drawingml/2006/main">
          <a:off x="992292" y="4362338"/>
          <a:ext cx="1978610" cy="10805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zh-TW" altLang="en-US" sz="5400" b="1" dirty="0" smtClean="0">
              <a:latin typeface="標楷體" pitchFamily="65" charset="-120"/>
              <a:ea typeface="標楷體" pitchFamily="65" charset="-120"/>
            </a:rPr>
            <a:t>交通</a:t>
          </a:r>
          <a:endParaRPr lang="zh-TW" altLang="en-US" sz="5400" b="1" dirty="0">
            <a:latin typeface="標楷體" pitchFamily="65" charset="-120"/>
            <a:ea typeface="標楷體" pitchFamily="65" charset="-120"/>
          </a:endParaRPr>
        </a:p>
      </cdr:txBody>
    </cdr:sp>
  </cdr:relSizeAnchor>
  <cdr:relSizeAnchor xmlns:cdr="http://schemas.openxmlformats.org/drawingml/2006/chartDrawing">
    <cdr:from>
      <cdr:x>0.06555</cdr:x>
      <cdr:y>0.31984</cdr:y>
    </cdr:from>
    <cdr:to>
      <cdr:x>0.38847</cdr:x>
      <cdr:y>0.49126</cdr:y>
    </cdr:to>
    <cdr:sp macro="" textlink="">
      <cdr:nvSpPr>
        <cdr:cNvPr id="5" name="文字方塊 4"/>
        <cdr:cNvSpPr txBox="1"/>
      </cdr:nvSpPr>
      <cdr:spPr>
        <a:xfrm xmlns:a="http://schemas.openxmlformats.org/drawingml/2006/main">
          <a:off x="610151" y="2192573"/>
          <a:ext cx="3005610" cy="11751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zh-TW" altLang="en-US" sz="6000" b="1" dirty="0" smtClean="0">
              <a:latin typeface="標楷體" pitchFamily="65" charset="-120"/>
              <a:ea typeface="標楷體" pitchFamily="65" charset="-120"/>
            </a:rPr>
            <a:t>紀念品</a:t>
          </a:r>
          <a:endParaRPr lang="zh-TW" altLang="en-US" sz="6000" b="1" dirty="0">
            <a:latin typeface="標楷體" pitchFamily="65" charset="-120"/>
            <a:ea typeface="標楷體" pitchFamily="65" charset="-12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11DF9-F6AE-418F-A0BB-C940AF9C1B73}" type="datetimeFigureOut">
              <a:rPr lang="zh-TW" altLang="en-US" smtClean="0"/>
              <a:pPr/>
              <a:t>2013/4/26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437FB-E57C-4FFB-9484-7BE70B7058CC}" type="slidenum">
              <a:rPr lang="zh-TW" altLang="en-US" smtClean="0"/>
              <a:pPr/>
              <a:t>‹#›</a:t>
            </a:fld>
            <a:endParaRPr lang="zh-TW" altLang="en-US"/>
          </a:p>
        </p:txBody>
      </p:sp>
    </p:spTree>
    <p:extLst>
      <p:ext uri="{BB962C8B-B14F-4D97-AF65-F5344CB8AC3E}">
        <p14:creationId xmlns:p14="http://schemas.microsoft.com/office/powerpoint/2010/main" val="15062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E5437FB-E57C-4FFB-9484-7BE70B7058CC}"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5437FB-E57C-4FFB-9484-7BE70B7058CC}" type="slidenum">
              <a:rPr lang="zh-TW" altLang="en-US" smtClean="0"/>
              <a:pPr/>
              <a:t>4</a:t>
            </a:fld>
            <a:endParaRPr lang="zh-TW" altLang="en-US"/>
          </a:p>
        </p:txBody>
      </p:sp>
    </p:spTree>
    <p:extLst>
      <p:ext uri="{BB962C8B-B14F-4D97-AF65-F5344CB8AC3E}">
        <p14:creationId xmlns:p14="http://schemas.microsoft.com/office/powerpoint/2010/main" val="104407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E5437FB-E57C-4FFB-9484-7BE70B7058CC}"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2013/4/26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2013/4/26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mia9666.pixnet.net/blog/post/91840727-%E6%96%B0%E7%AB%B9%E5%B0%8F%E5%8F%AE%E5%99%B9%E7%A7%91%E5%AD%B8%E4%B8%BB%E9%A1%8C%E6%A8%82%E5%9C%92" TargetMode="External"/><Relationship Id="rId3" Type="http://schemas.openxmlformats.org/officeDocument/2006/relationships/hyperlink" Target="http://case.ntu.edu.tw/blog/?p=1334" TargetMode="External"/><Relationship Id="rId7" Type="http://schemas.openxmlformats.org/officeDocument/2006/relationships/hyperlink" Target="http://www.dotzing.com.tw/htm/active/list.php?sid=5865&amp;typeid=60"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s://www.google.com/webhp?hl=zh-TW&amp;tab=iw" TargetMode="External"/><Relationship Id="rId11" Type="http://schemas.openxmlformats.org/officeDocument/2006/relationships/hyperlink" Target="http://www.google.com/imgres?safe=off&amp;hl=zh-TW&amp;tbm=isch&amp;tbnid=x_Az98fXYYZTVM:&amp;imgrefurl=http://www.goski.com.tw/forum/showthread.php?t=748&amp;do" TargetMode="External"/><Relationship Id="rId5" Type="http://schemas.openxmlformats.org/officeDocument/2006/relationships/hyperlink" Target="https://www.google.com/imghp?hl=zh-TW&amp;tab=wi" TargetMode="External"/><Relationship Id="rId10" Type="http://schemas.openxmlformats.org/officeDocument/2006/relationships/hyperlink" Target="http://www.outdoor.org.tw/ski/intro.asp" TargetMode="External"/><Relationship Id="rId4" Type="http://schemas.openxmlformats.org/officeDocument/2006/relationships/hyperlink" Target="http://www.nmns.edu.tw/" TargetMode="External"/><Relationship Id="rId9" Type="http://schemas.openxmlformats.org/officeDocument/2006/relationships/hyperlink" Target="http://hemilyhome.blogspot.tw/2011/08/fun.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comments" Target="../comments/comment6.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0" y="2067854"/>
            <a:ext cx="9144000" cy="1470025"/>
          </a:xfrm>
        </p:spPr>
        <p:txBody>
          <a:bodyPr>
            <a:noAutofit/>
          </a:bodyPr>
          <a:lstStyle/>
          <a:p>
            <a:r>
              <a:rPr lang="zh-TW" altLang="en-US" sz="8000" dirty="0" smtClean="0">
                <a:latin typeface="標楷體" pitchFamily="65" charset="-120"/>
                <a:ea typeface="標楷體" pitchFamily="65" charset="-120"/>
              </a:rPr>
              <a:t>♦科學行動學習♦</a:t>
            </a:r>
            <a:endParaRPr lang="zh-TW" altLang="en-US" sz="8000" dirty="0">
              <a:latin typeface="標楷體" pitchFamily="65" charset="-120"/>
              <a:ea typeface="標楷體" pitchFamily="65" charset="-120"/>
            </a:endParaRPr>
          </a:p>
        </p:txBody>
      </p:sp>
      <p:sp>
        <p:nvSpPr>
          <p:cNvPr id="3" name="副標題 2"/>
          <p:cNvSpPr>
            <a:spLocks noGrp="1"/>
          </p:cNvSpPr>
          <p:nvPr>
            <p:ph type="subTitle" idx="1"/>
          </p:nvPr>
        </p:nvSpPr>
        <p:spPr>
          <a:xfrm>
            <a:off x="3786182" y="4214818"/>
            <a:ext cx="5357818" cy="714380"/>
          </a:xfrm>
        </p:spPr>
        <p:txBody>
          <a:bodyPr>
            <a:noAutofit/>
          </a:bodyPr>
          <a:lstStyle/>
          <a:p>
            <a:r>
              <a:rPr lang="en-US" altLang="zh-TW" sz="4400" b="1" dirty="0" smtClean="0">
                <a:solidFill>
                  <a:schemeClr val="tx1"/>
                </a:solidFill>
                <a:latin typeface="標楷體" pitchFamily="65" charset="-120"/>
                <a:ea typeface="標楷體" pitchFamily="65" charset="-120"/>
              </a:rPr>
              <a:t>04</a:t>
            </a:r>
            <a:r>
              <a:rPr lang="zh-TW" altLang="en-US" sz="4400" b="1" dirty="0" smtClean="0">
                <a:solidFill>
                  <a:schemeClr val="tx1"/>
                </a:solidFill>
                <a:latin typeface="標楷體" pitchFamily="65" charset="-120"/>
                <a:ea typeface="標楷體" pitchFamily="65" charset="-120"/>
              </a:rPr>
              <a:t>月</a:t>
            </a:r>
            <a:r>
              <a:rPr lang="en-US" altLang="zh-TW" sz="4400" b="1" dirty="0" smtClean="0">
                <a:solidFill>
                  <a:schemeClr val="tx1"/>
                </a:solidFill>
                <a:latin typeface="標楷體" pitchFamily="65" charset="-120"/>
                <a:ea typeface="標楷體" pitchFamily="65" charset="-120"/>
              </a:rPr>
              <a:t>08</a:t>
            </a:r>
            <a:r>
              <a:rPr lang="zh-TW" altLang="en-US" sz="4400" b="1" dirty="0" smtClean="0">
                <a:solidFill>
                  <a:schemeClr val="tx1"/>
                </a:solidFill>
                <a:latin typeface="標楷體" pitchFamily="65" charset="-120"/>
                <a:ea typeface="標楷體" pitchFamily="65" charset="-120"/>
              </a:rPr>
              <a:t>日</a:t>
            </a:r>
            <a:r>
              <a:rPr lang="en-US" altLang="zh-TW" sz="4400" b="1" dirty="0" smtClean="0">
                <a:solidFill>
                  <a:schemeClr val="tx1"/>
                </a:solidFill>
                <a:latin typeface="標楷體" pitchFamily="65" charset="-120"/>
                <a:ea typeface="標楷體" pitchFamily="65" charset="-120"/>
              </a:rPr>
              <a:t>~04</a:t>
            </a:r>
            <a:r>
              <a:rPr lang="zh-TW" altLang="en-US" sz="4400" b="1" dirty="0" smtClean="0">
                <a:solidFill>
                  <a:schemeClr val="tx1"/>
                </a:solidFill>
                <a:latin typeface="標楷體" pitchFamily="65" charset="-120"/>
                <a:ea typeface="標楷體" pitchFamily="65" charset="-120"/>
              </a:rPr>
              <a:t>月</a:t>
            </a:r>
            <a:r>
              <a:rPr lang="en-US" altLang="zh-TW" sz="4400" b="1" dirty="0" smtClean="0">
                <a:solidFill>
                  <a:schemeClr val="tx1"/>
                </a:solidFill>
                <a:latin typeface="標楷體" pitchFamily="65" charset="-120"/>
                <a:ea typeface="標楷體" pitchFamily="65" charset="-120"/>
              </a:rPr>
              <a:t>19</a:t>
            </a:r>
            <a:r>
              <a:rPr lang="zh-TW" altLang="en-US" sz="4400" b="1" dirty="0" smtClean="0">
                <a:solidFill>
                  <a:schemeClr val="tx1"/>
                </a:solidFill>
                <a:latin typeface="標楷體" pitchFamily="65" charset="-120"/>
                <a:ea typeface="標楷體" pitchFamily="65" charset="-120"/>
              </a:rPr>
              <a:t>日</a:t>
            </a:r>
            <a:endParaRPr lang="en-US" altLang="zh-TW" sz="4400" b="1" dirty="0" smtClean="0">
              <a:solidFill>
                <a:schemeClr val="tx1"/>
              </a:solidFill>
              <a:latin typeface="標楷體" pitchFamily="65" charset="-120"/>
              <a:ea typeface="標楷體" pitchFamily="65" charset="-120"/>
            </a:endParaRPr>
          </a:p>
        </p:txBody>
      </p:sp>
      <p:pic>
        <p:nvPicPr>
          <p:cNvPr id="4" name="Picture 2" descr="F:\采寧專用  圖片\tumblr_lm3hm4zV531qaajmx.gif"/>
          <p:cNvPicPr>
            <a:picLocks noChangeAspect="1" noChangeArrowheads="1" noCrop="1"/>
          </p:cNvPicPr>
          <p:nvPr/>
        </p:nvPicPr>
        <p:blipFill>
          <a:blip r:embed="rId3"/>
          <a:srcRect/>
          <a:stretch>
            <a:fillRect/>
          </a:stretch>
        </p:blipFill>
        <p:spPr bwMode="auto">
          <a:xfrm>
            <a:off x="-1" y="4556069"/>
            <a:ext cx="3452897" cy="2301931"/>
          </a:xfrm>
          <a:prstGeom prst="rect">
            <a:avLst/>
          </a:prstGeom>
          <a:noFill/>
        </p:spPr>
      </p:pic>
      <p:sp>
        <p:nvSpPr>
          <p:cNvPr id="6" name="矩形 5"/>
          <p:cNvSpPr/>
          <p:nvPr/>
        </p:nvSpPr>
        <p:spPr>
          <a:xfrm>
            <a:off x="3643306" y="5286388"/>
            <a:ext cx="2857520" cy="1015663"/>
          </a:xfrm>
          <a:prstGeom prst="rect">
            <a:avLst/>
          </a:prstGeom>
        </p:spPr>
        <p:txBody>
          <a:bodyPr wrap="square">
            <a:spAutoFit/>
          </a:bodyPr>
          <a:lstStyle/>
          <a:p>
            <a:pPr lvl="0" algn="ctr">
              <a:spcBef>
                <a:spcPct val="20000"/>
              </a:spcBef>
            </a:pPr>
            <a:r>
              <a:rPr lang="zh-TW" altLang="en-US" sz="6000" b="1" dirty="0" smtClean="0">
                <a:latin typeface="標楷體" pitchFamily="65" charset="-120"/>
                <a:ea typeface="標楷體" pitchFamily="65" charset="-120"/>
              </a:rPr>
              <a:t>張采寧</a:t>
            </a:r>
            <a:endParaRPr lang="zh-TW" altLang="en-US" sz="6000" b="1" dirty="0">
              <a:latin typeface="標楷體" pitchFamily="65" charset="-120"/>
              <a:ea typeface="標楷體" pitchFamily="65" charset="-120"/>
            </a:endParaRPr>
          </a:p>
        </p:txBody>
      </p:sp>
      <p:pic>
        <p:nvPicPr>
          <p:cNvPr id="2050" name="Picture 2" descr="E:\科學期末發表\采寧12天\IMG_06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56992"/>
            <a:ext cx="1726449" cy="1294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科學期末發表\采寧12天\IMG_06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6449" y="3356993"/>
            <a:ext cx="1726448" cy="1294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08920"/>
            <a:ext cx="9144000" cy="1143000"/>
          </a:xfrm>
        </p:spPr>
        <p:txBody>
          <a:bodyPr>
            <a:normAutofit/>
          </a:bodyPr>
          <a:lstStyle/>
          <a:p>
            <a:r>
              <a:rPr lang="zh-TW" altLang="en-US" sz="6600" b="1" dirty="0" smtClean="0">
                <a:latin typeface="標楷體" pitchFamily="65" charset="-120"/>
                <a:ea typeface="標楷體" pitchFamily="65" charset="-120"/>
              </a:rPr>
              <a:t>恐龍隕石</a:t>
            </a:r>
            <a:endParaRPr lang="zh-TW" altLang="en-US" sz="6600" b="1" dirty="0">
              <a:latin typeface="標楷體" pitchFamily="65" charset="-120"/>
              <a:ea typeface="標楷體" pitchFamily="65" charset="-120"/>
            </a:endParaRPr>
          </a:p>
        </p:txBody>
      </p:sp>
      <p:sp>
        <p:nvSpPr>
          <p:cNvPr id="3" name="文字方塊 2"/>
          <p:cNvSpPr txBox="1"/>
          <p:nvPr/>
        </p:nvSpPr>
        <p:spPr>
          <a:xfrm>
            <a:off x="1928794" y="4786322"/>
            <a:ext cx="5286412" cy="707886"/>
          </a:xfrm>
          <a:prstGeom prst="rect">
            <a:avLst/>
          </a:prstGeom>
          <a:noFill/>
        </p:spPr>
        <p:txBody>
          <a:bodyPr wrap="square" rtlCol="0">
            <a:spAutoFit/>
          </a:bodyPr>
          <a:lstStyle/>
          <a:p>
            <a:pPr marL="742950" indent="-742950" algn="ctr"/>
            <a:r>
              <a:rPr lang="zh-TW" altLang="en-US" sz="4000" b="1" dirty="0" smtClean="0">
                <a:latin typeface="標楷體" pitchFamily="65" charset="-120"/>
                <a:ea typeface="標楷體" pitchFamily="65" charset="-120"/>
              </a:rPr>
              <a:t>六千五百萬年前</a:t>
            </a:r>
            <a:endParaRPr lang="zh-TW" altLang="en-US" sz="4000" b="1"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420" y="332656"/>
            <a:ext cx="2857488" cy="928694"/>
          </a:xfrm>
        </p:spPr>
        <p:txBody>
          <a:bodyPr>
            <a:normAutofit fontScale="90000"/>
          </a:bodyPr>
          <a:lstStyle/>
          <a:p>
            <a:r>
              <a:rPr lang="zh-TW" altLang="en-US" sz="7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rPr>
              <a:t>劉其偉</a:t>
            </a:r>
            <a:r>
              <a:rPr lang="zh-TW"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zh-TW"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zh-TW" altLang="en-US" sz="5400" b="1" dirty="0">
              <a:latin typeface="標楷體" pitchFamily="65" charset="-120"/>
              <a:ea typeface="標楷體" pitchFamily="65" charset="-120"/>
            </a:endParaRPr>
          </a:p>
        </p:txBody>
      </p:sp>
      <p:pic>
        <p:nvPicPr>
          <p:cNvPr id="4" name="內容版面配置區 3" descr="L1-A996-婆憂家族-38X50CM-2000.jpg"/>
          <p:cNvPicPr>
            <a:picLocks noGrp="1" noChangeAspect="1"/>
          </p:cNvPicPr>
          <p:nvPr>
            <p:ph idx="1"/>
          </p:nvPr>
        </p:nvPicPr>
        <p:blipFill>
          <a:blip r:embed="rId3"/>
          <a:stretch>
            <a:fillRect/>
          </a:stretch>
        </p:blipFill>
        <p:spPr>
          <a:xfrm>
            <a:off x="16396" y="1850506"/>
            <a:ext cx="6929486" cy="4997225"/>
          </a:xfrm>
          <a:prstGeom prst="rect">
            <a:avLst/>
          </a:prstGeom>
          <a:ln>
            <a:noFill/>
          </a:ln>
          <a:effectLst>
            <a:softEdge rad="112500"/>
          </a:effectLst>
        </p:spPr>
      </p:pic>
      <p:sp>
        <p:nvSpPr>
          <p:cNvPr id="5" name="文字方塊 4"/>
          <p:cNvSpPr txBox="1"/>
          <p:nvPr/>
        </p:nvSpPr>
        <p:spPr>
          <a:xfrm>
            <a:off x="5076055" y="1052736"/>
            <a:ext cx="1993007" cy="707886"/>
          </a:xfrm>
          <a:prstGeom prst="rect">
            <a:avLst/>
          </a:prstGeom>
          <a:noFill/>
        </p:spPr>
        <p:txBody>
          <a:bodyPr wrap="square" rtlCol="0">
            <a:spAutoFit/>
          </a:bodyPr>
          <a:lstStyle/>
          <a:p>
            <a:r>
              <a:rPr lang="zh-TW" altLang="en-US" sz="4000" b="1" dirty="0" smtClean="0">
                <a:latin typeface="標楷體" pitchFamily="65" charset="-120"/>
                <a:ea typeface="標楷體" pitchFamily="65" charset="-120"/>
              </a:rPr>
              <a:t>婆憂鳥</a:t>
            </a:r>
            <a:r>
              <a:rPr lang="en-US" altLang="zh-TW" sz="4000" dirty="0" smtClean="0"/>
              <a:t> </a:t>
            </a:r>
            <a:endParaRPr lang="zh-TW" altLang="en-US" sz="40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1255" y="-16566"/>
            <a:ext cx="8820472" cy="1203348"/>
          </a:xfrm>
        </p:spPr>
        <p:txBody>
          <a:bodyPr>
            <a:noAutofit/>
          </a:bodyPr>
          <a:lstStyle/>
          <a:p>
            <a:r>
              <a:rPr lang="zh-TW" altLang="en-US" sz="6600" b="1" dirty="0" smtClean="0">
                <a:latin typeface="標楷體" pitchFamily="65" charset="-120"/>
                <a:ea typeface="標楷體" pitchFamily="65" charset="-120"/>
              </a:rPr>
              <a:t>氣球博物館模具歷史</a:t>
            </a:r>
            <a:endParaRPr lang="zh-TW" altLang="en-US" sz="6600" b="1" dirty="0">
              <a:latin typeface="標楷體" pitchFamily="65" charset="-120"/>
              <a:ea typeface="標楷體" pitchFamily="65" charset="-120"/>
            </a:endParaRPr>
          </a:p>
        </p:txBody>
      </p:sp>
      <p:pic>
        <p:nvPicPr>
          <p:cNvPr id="2050" name="Picture 2" descr="F:\科學期末發表\采寧12天\IMG_0999.JPG"/>
          <p:cNvPicPr>
            <a:picLocks noChangeAspect="1" noChangeArrowheads="1"/>
          </p:cNvPicPr>
          <p:nvPr/>
        </p:nvPicPr>
        <p:blipFill>
          <a:blip r:embed="rId3" cstate="print"/>
          <a:srcRect/>
          <a:stretch>
            <a:fillRect/>
          </a:stretch>
        </p:blipFill>
        <p:spPr bwMode="auto">
          <a:xfrm>
            <a:off x="6372200" y="1910918"/>
            <a:ext cx="2839661" cy="3786214"/>
          </a:xfrm>
          <a:prstGeom prst="roundRect">
            <a:avLst/>
          </a:prstGeom>
          <a:ln>
            <a:noFill/>
          </a:ln>
          <a:effectLst>
            <a:outerShdw blurRad="292100" dist="139700" dir="2700000" algn="tl" rotWithShape="0">
              <a:srgbClr val="333333">
                <a:alpha val="65000"/>
              </a:srgbClr>
            </a:outerShdw>
          </a:effectLst>
        </p:spPr>
      </p:pic>
      <p:pic>
        <p:nvPicPr>
          <p:cNvPr id="2051" name="Picture 3" descr="F:\科學期末發表\采寧12天\IMG_0995.JPG">
            <a:hlinkClick r:id="" action="ppaction://hlinkshowjump?jump=firstslide" highlightClick="1"/>
          </p:cNvPr>
          <p:cNvPicPr>
            <a:picLocks noChangeAspect="1" noChangeArrowheads="1"/>
          </p:cNvPicPr>
          <p:nvPr/>
        </p:nvPicPr>
        <p:blipFill>
          <a:blip r:embed="rId4" cstate="print"/>
          <a:srcRect/>
          <a:stretch>
            <a:fillRect/>
          </a:stretch>
        </p:blipFill>
        <p:spPr bwMode="auto">
          <a:xfrm>
            <a:off x="0" y="2132856"/>
            <a:ext cx="2857488" cy="3809984"/>
          </a:xfrm>
          <a:prstGeom prst="roundRect">
            <a:avLst/>
          </a:prstGeom>
          <a:ln>
            <a:noFill/>
          </a:ln>
          <a:effectLst>
            <a:outerShdw blurRad="292100" dist="139700" dir="2700000" algn="tl" rotWithShape="0">
              <a:srgbClr val="333333">
                <a:alpha val="65000"/>
              </a:srgbClr>
            </a:outerShdw>
          </a:effectLst>
        </p:spPr>
      </p:pic>
      <p:pic>
        <p:nvPicPr>
          <p:cNvPr id="2052" name="Picture 4" descr="F:\科學期末發表\采寧12天\IMG_0997.JPG"/>
          <p:cNvPicPr>
            <a:picLocks noChangeAspect="1" noChangeArrowheads="1"/>
          </p:cNvPicPr>
          <p:nvPr/>
        </p:nvPicPr>
        <p:blipFill>
          <a:blip r:embed="rId5" cstate="print"/>
          <a:srcRect/>
          <a:stretch>
            <a:fillRect/>
          </a:stretch>
        </p:blipFill>
        <p:spPr bwMode="auto">
          <a:xfrm>
            <a:off x="2853064" y="1422124"/>
            <a:ext cx="3071834" cy="2303876"/>
          </a:xfrm>
          <a:prstGeom prst="roundRect">
            <a:avLst/>
          </a:prstGeom>
          <a:ln>
            <a:noFill/>
          </a:ln>
          <a:effectLst>
            <a:outerShdw blurRad="292100" dist="139700" dir="2700000" algn="tl" rotWithShape="0">
              <a:srgbClr val="333333">
                <a:alpha val="65000"/>
              </a:srgbClr>
            </a:outerShdw>
          </a:effectLst>
        </p:spPr>
      </p:pic>
      <p:pic>
        <p:nvPicPr>
          <p:cNvPr id="2053" name="Picture 5" descr="F:\科學期末發表\采寧12天\IMG_0998.JPG"/>
          <p:cNvPicPr>
            <a:picLocks noChangeAspect="1" noChangeArrowheads="1"/>
          </p:cNvPicPr>
          <p:nvPr/>
        </p:nvPicPr>
        <p:blipFill>
          <a:blip r:embed="rId6" cstate="print"/>
          <a:srcRect/>
          <a:stretch>
            <a:fillRect/>
          </a:stretch>
        </p:blipFill>
        <p:spPr bwMode="auto">
          <a:xfrm>
            <a:off x="2857488" y="3804025"/>
            <a:ext cx="4071966" cy="3053975"/>
          </a:xfrm>
          <a:prstGeom prst="roundRect">
            <a:avLst/>
          </a:prstGeom>
          <a:noFill/>
        </p:spPr>
      </p:pic>
      <p:sp>
        <p:nvSpPr>
          <p:cNvPr id="8" name="文字方塊 7"/>
          <p:cNvSpPr txBox="1"/>
          <p:nvPr/>
        </p:nvSpPr>
        <p:spPr>
          <a:xfrm>
            <a:off x="205356" y="2281674"/>
            <a:ext cx="571504" cy="523220"/>
          </a:xfrm>
          <a:prstGeom prst="rect">
            <a:avLst/>
          </a:prstGeom>
          <a:noFill/>
        </p:spPr>
        <p:txBody>
          <a:bodyPr wrap="square" rtlCol="0">
            <a:spAutoFit/>
          </a:bodyPr>
          <a:lstStyle/>
          <a:p>
            <a:r>
              <a:rPr lang="en-US" altLang="zh-TW" sz="2800" b="1" dirty="0" smtClean="0">
                <a:solidFill>
                  <a:schemeClr val="bg1"/>
                </a:solidFill>
                <a:latin typeface="標楷體" pitchFamily="65" charset="-120"/>
                <a:ea typeface="標楷體" pitchFamily="65" charset="-120"/>
              </a:rPr>
              <a:t>1)</a:t>
            </a:r>
            <a:endParaRPr lang="zh-TW" altLang="en-US" sz="2800" b="1" dirty="0">
              <a:solidFill>
                <a:schemeClr val="bg1"/>
              </a:solidFill>
              <a:latin typeface="標楷體" pitchFamily="65" charset="-120"/>
              <a:ea typeface="標楷體" pitchFamily="65" charset="-120"/>
            </a:endParaRPr>
          </a:p>
        </p:txBody>
      </p:sp>
      <p:sp>
        <p:nvSpPr>
          <p:cNvPr id="9" name="文字方塊 8"/>
          <p:cNvSpPr txBox="1"/>
          <p:nvPr/>
        </p:nvSpPr>
        <p:spPr>
          <a:xfrm>
            <a:off x="3000364" y="1416331"/>
            <a:ext cx="785818" cy="523220"/>
          </a:xfrm>
          <a:prstGeom prst="rect">
            <a:avLst/>
          </a:prstGeom>
          <a:noFill/>
        </p:spPr>
        <p:txBody>
          <a:bodyPr wrap="square" rtlCol="0">
            <a:spAutoFit/>
          </a:bodyPr>
          <a:lstStyle/>
          <a:p>
            <a:r>
              <a:rPr lang="en-US" altLang="zh-TW" sz="2800" b="1" dirty="0" smtClean="0">
                <a:latin typeface="標楷體" pitchFamily="65" charset="-120"/>
                <a:ea typeface="標楷體" pitchFamily="65" charset="-120"/>
              </a:rPr>
              <a:t>2)</a:t>
            </a:r>
            <a:endParaRPr lang="zh-TW" altLang="en-US" sz="2800" b="1" dirty="0">
              <a:latin typeface="標楷體" pitchFamily="65" charset="-120"/>
              <a:ea typeface="標楷體" pitchFamily="65" charset="-120"/>
            </a:endParaRPr>
          </a:p>
        </p:txBody>
      </p:sp>
      <p:sp>
        <p:nvSpPr>
          <p:cNvPr id="10" name="文字方塊 9"/>
          <p:cNvSpPr txBox="1"/>
          <p:nvPr/>
        </p:nvSpPr>
        <p:spPr>
          <a:xfrm>
            <a:off x="3071802" y="3929066"/>
            <a:ext cx="642942" cy="523220"/>
          </a:xfrm>
          <a:prstGeom prst="rect">
            <a:avLst/>
          </a:prstGeom>
          <a:noFill/>
        </p:spPr>
        <p:txBody>
          <a:bodyPr wrap="square" rtlCol="0">
            <a:spAutoFit/>
          </a:bodyPr>
          <a:lstStyle/>
          <a:p>
            <a:r>
              <a:rPr lang="en-US" altLang="zh-TW" sz="2800" b="1" dirty="0" smtClean="0">
                <a:solidFill>
                  <a:schemeClr val="bg1"/>
                </a:solidFill>
                <a:latin typeface="標楷體" pitchFamily="65" charset="-120"/>
                <a:ea typeface="標楷體" pitchFamily="65" charset="-120"/>
              </a:rPr>
              <a:t>3)</a:t>
            </a:r>
            <a:endParaRPr lang="zh-TW" altLang="en-US" sz="2800" b="1"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smtClean="0">
                <a:latin typeface="標楷體" pitchFamily="65" charset="-120"/>
                <a:ea typeface="標楷體" pitchFamily="65" charset="-120"/>
              </a:rPr>
              <a:t>學習心得、收穫</a:t>
            </a:r>
            <a:endParaRPr lang="zh-TW" altLang="en-US" sz="6600" dirty="0">
              <a:latin typeface="標楷體" pitchFamily="65" charset="-120"/>
              <a:ea typeface="標楷體" pitchFamily="65" charset="-120"/>
            </a:endParaRPr>
          </a:p>
        </p:txBody>
      </p:sp>
      <p:sp>
        <p:nvSpPr>
          <p:cNvPr id="5" name="內容版面配置區 4"/>
          <p:cNvSpPr>
            <a:spLocks noGrp="1"/>
          </p:cNvSpPr>
          <p:nvPr>
            <p:ph idx="1"/>
          </p:nvPr>
        </p:nvSpPr>
        <p:spPr>
          <a:xfrm>
            <a:off x="500034" y="1357298"/>
            <a:ext cx="8229600" cy="5500702"/>
          </a:xfrm>
        </p:spPr>
        <p:txBody>
          <a:bodyPr>
            <a:normAutofit/>
          </a:bodyPr>
          <a:lstStyle/>
          <a:p>
            <a:r>
              <a:rPr lang="zh-TW" altLang="en-US" sz="4000" b="1" dirty="0" smtClean="0">
                <a:latin typeface="標楷體" pitchFamily="65" charset="-120"/>
                <a:ea typeface="標楷體" pitchFamily="65" charset="-120"/>
              </a:rPr>
              <a:t>這是我第一次行動學習</a:t>
            </a:r>
            <a:r>
              <a:rPr lang="en-US" altLang="zh-TW" sz="4000" b="1" dirty="0" smtClean="0">
                <a:latin typeface="標楷體" pitchFamily="65" charset="-120"/>
                <a:ea typeface="標楷體" pitchFamily="65" charset="-120"/>
              </a:rPr>
              <a:t>!!!</a:t>
            </a:r>
          </a:p>
          <a:p>
            <a:r>
              <a:rPr lang="zh-TW" altLang="en-US" sz="4000" b="1" dirty="0" smtClean="0">
                <a:latin typeface="標楷體" pitchFamily="65" charset="-120"/>
                <a:ea typeface="標楷體" pitchFamily="65" charset="-120"/>
              </a:rPr>
              <a:t>我</a:t>
            </a:r>
            <a:r>
              <a:rPr lang="zh-TW" altLang="en-US" sz="4000" b="1" dirty="0">
                <a:latin typeface="標楷體" pitchFamily="65" charset="-120"/>
                <a:ea typeface="標楷體" pitchFamily="65" charset="-120"/>
              </a:rPr>
              <a:t>學習</a:t>
            </a:r>
            <a:r>
              <a:rPr lang="zh-TW" altLang="en-US" sz="4000" b="1" dirty="0" smtClean="0">
                <a:latin typeface="標楷體" pitchFamily="65" charset="-120"/>
                <a:ea typeface="標楷體" pitchFamily="65" charset="-120"/>
              </a:rPr>
              <a:t>到</a:t>
            </a:r>
            <a:r>
              <a:rPr lang="zh-TW" altLang="en-US" sz="4000" dirty="0" smtClean="0">
                <a:latin typeface="標楷體" pitchFamily="65" charset="-120"/>
                <a:ea typeface="標楷體" pitchFamily="65" charset="-120"/>
              </a:rPr>
              <a:t>團</a:t>
            </a:r>
            <a:r>
              <a:rPr lang="zh-TW" altLang="en-US" sz="4000" b="1" dirty="0" smtClean="0">
                <a:latin typeface="標楷體" pitchFamily="65" charset="-120"/>
                <a:ea typeface="標楷體" pitchFamily="65" charset="-120"/>
              </a:rPr>
              <a:t>隊生活、管理金錢、找到好吃又便宜的</a:t>
            </a:r>
            <a:r>
              <a:rPr lang="zh-TW" altLang="en-US" sz="4000" b="1" dirty="0" smtClean="0">
                <a:latin typeface="標楷體" pitchFamily="65" charset="-120"/>
                <a:ea typeface="標楷體" pitchFamily="65" charset="-120"/>
              </a:rPr>
              <a:t>店、思考不要只有單方面思考，</a:t>
            </a:r>
            <a:endParaRPr lang="zh-TW" altLang="en-US" sz="40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spcBef>
                <a:spcPct val="20000"/>
              </a:spcBef>
            </a:pPr>
            <a:r>
              <a:rPr lang="zh-TW" altLang="en-US" sz="6600" b="1" dirty="0">
                <a:latin typeface="標楷體" pitchFamily="65" charset="-120"/>
                <a:ea typeface="標楷體" pitchFamily="65" charset="-120"/>
                <a:cs typeface="+mn-cs"/>
              </a:rPr>
              <a:t>檢討</a:t>
            </a:r>
          </a:p>
        </p:txBody>
      </p:sp>
      <p:sp>
        <p:nvSpPr>
          <p:cNvPr id="3" name="內容版面配置區 2"/>
          <p:cNvSpPr>
            <a:spLocks noGrp="1"/>
          </p:cNvSpPr>
          <p:nvPr>
            <p:ph idx="1"/>
          </p:nvPr>
        </p:nvSpPr>
        <p:spPr>
          <a:xfrm>
            <a:off x="2771800" y="1759509"/>
            <a:ext cx="2818657" cy="2088232"/>
          </a:xfrm>
        </p:spPr>
        <p:txBody>
          <a:bodyPr>
            <a:normAutofit/>
          </a:bodyPr>
          <a:lstStyle/>
          <a:p>
            <a:pPr marL="0" indent="0">
              <a:buNone/>
            </a:pPr>
            <a:r>
              <a:rPr lang="zh-TW" altLang="en-US" sz="4000" b="1" dirty="0" smtClean="0">
                <a:latin typeface="標楷體" pitchFamily="65" charset="-120"/>
                <a:ea typeface="標楷體" pitchFamily="65" charset="-120"/>
              </a:rPr>
              <a:t>幹部</a:t>
            </a:r>
            <a:r>
              <a:rPr lang="en-US" altLang="zh-TW" sz="4000" b="1" dirty="0" smtClean="0">
                <a:latin typeface="標楷體" pitchFamily="65" charset="-120"/>
                <a:ea typeface="標楷體" pitchFamily="65" charset="-120"/>
              </a:rPr>
              <a:t>:</a:t>
            </a:r>
          </a:p>
          <a:p>
            <a:pPr marL="0" indent="0">
              <a:buNone/>
            </a:pPr>
            <a:r>
              <a:rPr lang="zh-TW" altLang="en-US" dirty="0" smtClean="0">
                <a:latin typeface="標楷體" pitchFamily="65" charset="-120"/>
                <a:ea typeface="標楷體" pitchFamily="65" charset="-120"/>
              </a:rPr>
              <a:t>幹部工作</a:t>
            </a:r>
            <a:endParaRPr lang="en-US" altLang="zh-TW" dirty="0" smtClean="0">
              <a:latin typeface="標楷體" pitchFamily="65" charset="-120"/>
              <a:ea typeface="標楷體" pitchFamily="65" charset="-120"/>
            </a:endParaRPr>
          </a:p>
        </p:txBody>
      </p:sp>
      <p:sp>
        <p:nvSpPr>
          <p:cNvPr id="5" name="文字方塊 4"/>
          <p:cNvSpPr txBox="1"/>
          <p:nvPr/>
        </p:nvSpPr>
        <p:spPr>
          <a:xfrm>
            <a:off x="-8756" y="1572519"/>
            <a:ext cx="3096344" cy="2462213"/>
          </a:xfrm>
          <a:prstGeom prst="rect">
            <a:avLst/>
          </a:prstGeom>
          <a:noFill/>
        </p:spPr>
        <p:txBody>
          <a:bodyPr wrap="square" rtlCol="0">
            <a:spAutoFit/>
          </a:bodyPr>
          <a:lstStyle/>
          <a:p>
            <a:r>
              <a:rPr lang="zh-TW" altLang="en-US" sz="4000" b="1" dirty="0">
                <a:latin typeface="標楷體" pitchFamily="65" charset="-120"/>
                <a:ea typeface="標楷體" pitchFamily="65" charset="-120"/>
              </a:rPr>
              <a:t>自我</a:t>
            </a:r>
            <a:r>
              <a:rPr lang="en-US" altLang="zh-TW" sz="4000" b="1" dirty="0">
                <a:latin typeface="標楷體" pitchFamily="65" charset="-120"/>
                <a:ea typeface="標楷體" pitchFamily="65" charset="-120"/>
              </a:rPr>
              <a:t>:</a:t>
            </a:r>
          </a:p>
          <a:p>
            <a:pPr marL="514350" indent="-514350">
              <a:buFont typeface="+mj-lt"/>
              <a:buAutoNum type="arabicPeriod"/>
            </a:pPr>
            <a:r>
              <a:rPr lang="zh-TW" altLang="en-US" sz="3200" dirty="0">
                <a:latin typeface="標楷體" pitchFamily="65" charset="-120"/>
                <a:ea typeface="標楷體" pitchFamily="65" charset="-120"/>
              </a:rPr>
              <a:t>懶散</a:t>
            </a:r>
            <a:endParaRPr lang="en-US" altLang="zh-TW" sz="3200" dirty="0">
              <a:latin typeface="標楷體" pitchFamily="65" charset="-120"/>
              <a:ea typeface="標楷體" pitchFamily="65" charset="-120"/>
            </a:endParaRPr>
          </a:p>
          <a:p>
            <a:pPr marL="514350" indent="-514350">
              <a:buFont typeface="+mj-lt"/>
              <a:buAutoNum type="arabicPeriod"/>
            </a:pPr>
            <a:r>
              <a:rPr lang="zh-TW" altLang="en-US" sz="3200" dirty="0">
                <a:latin typeface="標楷體" pitchFamily="65" charset="-120"/>
                <a:ea typeface="標楷體" pitchFamily="65" charset="-120"/>
              </a:rPr>
              <a:t>日誌</a:t>
            </a:r>
            <a:endParaRPr lang="en-US" altLang="zh-TW" sz="3200" dirty="0">
              <a:latin typeface="標楷體" pitchFamily="65" charset="-120"/>
              <a:ea typeface="標楷體" pitchFamily="65" charset="-120"/>
            </a:endParaRPr>
          </a:p>
          <a:p>
            <a:pPr marL="514350" indent="-514350">
              <a:buFont typeface="+mj-lt"/>
              <a:buAutoNum type="arabicPeriod"/>
            </a:pPr>
            <a:r>
              <a:rPr lang="zh-TW" altLang="en-US" sz="3200" dirty="0">
                <a:latin typeface="標楷體" pitchFamily="65" charset="-120"/>
                <a:ea typeface="標楷體" pitchFamily="65" charset="-120"/>
              </a:rPr>
              <a:t>睡覺</a:t>
            </a:r>
            <a:endParaRPr lang="en-US" altLang="zh-TW" sz="3200" dirty="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34985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10" dur="1000"/>
                                        <p:tgtEl>
                                          <p:spTgt spid="5">
                                            <p:txEl>
                                              <p:pRg st="1" end="1"/>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16" dur="1000"/>
                                        <p:tgtEl>
                                          <p:spTgt spid="5">
                                            <p:txEl>
                                              <p:pRg st="2" end="2"/>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22" dur="1000"/>
                                        <p:tgtEl>
                                          <p:spTgt spid="5">
                                            <p:txEl>
                                              <p:pRg st="3" end="3"/>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25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25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8"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4" name="內容版面配置區 13"/>
          <p:cNvGraphicFramePr>
            <a:graphicFrameLocks noGrp="1"/>
          </p:cNvGraphicFramePr>
          <p:nvPr>
            <p:ph idx="1"/>
            <p:extLst>
              <p:ext uri="{D42A27DB-BD31-4B8C-83A1-F6EECF244321}">
                <p14:modId xmlns:p14="http://schemas.microsoft.com/office/powerpoint/2010/main" val="745021232"/>
              </p:ext>
            </p:extLst>
          </p:nvPr>
        </p:nvGraphicFramePr>
        <p:xfrm>
          <a:off x="-20692" y="2766"/>
          <a:ext cx="9307600" cy="6855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863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718108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00034" y="0"/>
            <a:ext cx="8229600" cy="1082660"/>
          </a:xfrm>
        </p:spPr>
        <p:txBody>
          <a:bodyPr>
            <a:noAutofit/>
          </a:bodyPr>
          <a:lstStyle/>
          <a:p>
            <a:r>
              <a:rPr lang="zh-TW" altLang="en-US" sz="6600" b="1" dirty="0" smtClean="0">
                <a:latin typeface="標楷體" pitchFamily="65" charset="-120"/>
                <a:ea typeface="標楷體" pitchFamily="65" charset="-120"/>
              </a:rPr>
              <a:t>資料來源</a:t>
            </a:r>
            <a:endParaRPr lang="zh-TW" altLang="en-US" sz="6600" b="1" dirty="0">
              <a:latin typeface="標楷體" pitchFamily="65" charset="-120"/>
              <a:ea typeface="標楷體" pitchFamily="65" charset="-120"/>
            </a:endParaRPr>
          </a:p>
        </p:txBody>
      </p:sp>
      <p:sp>
        <p:nvSpPr>
          <p:cNvPr id="3" name="內容版面配置區 2"/>
          <p:cNvSpPr>
            <a:spLocks noGrp="1"/>
          </p:cNvSpPr>
          <p:nvPr>
            <p:ph idx="1"/>
          </p:nvPr>
        </p:nvSpPr>
        <p:spPr>
          <a:xfrm>
            <a:off x="0" y="1071546"/>
            <a:ext cx="9144000" cy="5786454"/>
          </a:xfrm>
        </p:spPr>
        <p:txBody>
          <a:bodyPr>
            <a:normAutofit fontScale="85000" lnSpcReduction="20000"/>
          </a:bodyPr>
          <a:lstStyle/>
          <a:p>
            <a:r>
              <a:rPr lang="en-US" b="1" dirty="0" smtClean="0">
                <a:latin typeface="Poor Richard" pitchFamily="18" charset="0"/>
                <a:hlinkClick r:id="rId3"/>
              </a:rPr>
              <a:t>http://case.ntu.edu.tw/blog/?p=1334</a:t>
            </a:r>
            <a:endParaRPr lang="en-US" b="1" dirty="0" smtClean="0">
              <a:latin typeface="Poor Richard" pitchFamily="18" charset="0"/>
            </a:endParaRPr>
          </a:p>
          <a:p>
            <a:r>
              <a:rPr lang="en-US" b="1" dirty="0" smtClean="0">
                <a:latin typeface="Poor Richard" pitchFamily="18" charset="0"/>
                <a:hlinkClick r:id="rId4"/>
              </a:rPr>
              <a:t>http://www.nmns.edu.tw/</a:t>
            </a:r>
            <a:endParaRPr lang="en-US" b="1" dirty="0" smtClean="0">
              <a:latin typeface="Poor Richard" pitchFamily="18" charset="0"/>
            </a:endParaRPr>
          </a:p>
          <a:p>
            <a:r>
              <a:rPr lang="en-US" b="1" dirty="0" smtClean="0">
                <a:latin typeface="Poor Richard" pitchFamily="18" charset="0"/>
                <a:hlinkClick r:id="rId5"/>
              </a:rPr>
              <a:t>https://www.google.com/imghp?hl=zh-TW&amp;tab=wi</a:t>
            </a:r>
          </a:p>
          <a:p>
            <a:r>
              <a:rPr lang="en-US" b="1" dirty="0" smtClean="0">
                <a:latin typeface="Poor Richard" pitchFamily="18" charset="0"/>
                <a:hlinkClick r:id="rId6"/>
              </a:rPr>
              <a:t>https://www.google.com/webhp?hl=zh-TW&amp;tab=iw</a:t>
            </a:r>
            <a:endParaRPr lang="en-US" b="1" dirty="0" smtClean="0">
              <a:latin typeface="Poor Richard" pitchFamily="18" charset="0"/>
            </a:endParaRPr>
          </a:p>
          <a:p>
            <a:r>
              <a:rPr lang="en-US" b="1" dirty="0" smtClean="0">
                <a:latin typeface="Poor Richard" pitchFamily="18" charset="0"/>
                <a:hlinkClick r:id="rId7"/>
              </a:rPr>
              <a:t>http://www.dotzing.com.tw/htm/active/list.php?sid=5865&amp;typeid=60</a:t>
            </a:r>
          </a:p>
          <a:p>
            <a:r>
              <a:rPr lang="en-US" b="1" dirty="0">
                <a:latin typeface="Poor Richard" pitchFamily="18" charset="0"/>
                <a:hlinkClick r:id="rId8"/>
              </a:rPr>
              <a:t>http://mia9666.pixnet.net/blog/post/91840727-%E6%96%B0%E7%AB%B9%E5%B0%8F%E5%8F%AE%E5%99%B9%E7%A7%91%E5%AD%B8%E4%B8%BB%E9%A1%8C%E6%A8%82%E5%9C%92</a:t>
            </a:r>
            <a:endParaRPr lang="en-US" b="1" dirty="0">
              <a:latin typeface="Poor Richard" pitchFamily="18" charset="0"/>
            </a:endParaRPr>
          </a:p>
          <a:p>
            <a:r>
              <a:rPr lang="en-US" b="1" dirty="0" smtClean="0">
                <a:latin typeface="Poor Richard" pitchFamily="18" charset="0"/>
                <a:hlinkClick r:id="rId9"/>
              </a:rPr>
              <a:t>http://hemilyhome.blogspot.tw/2011/08/fun.html</a:t>
            </a:r>
            <a:endParaRPr lang="en-US" b="1" dirty="0" smtClean="0">
              <a:latin typeface="Poor Richard" pitchFamily="18" charset="0"/>
            </a:endParaRPr>
          </a:p>
          <a:p>
            <a:r>
              <a:rPr lang="en-US" sz="3100" b="1" dirty="0" smtClean="0">
                <a:latin typeface="Poor Richard" pitchFamily="18" charset="0"/>
                <a:hlinkClick r:id="rId10"/>
              </a:rPr>
              <a:t>http://www.outdoor.org.tw/ski/intro.asp</a:t>
            </a:r>
            <a:endParaRPr lang="en-US" sz="3100" b="1" dirty="0" smtClean="0">
              <a:latin typeface="Poor Richard" pitchFamily="18" charset="0"/>
            </a:endParaRPr>
          </a:p>
          <a:p>
            <a:r>
              <a:rPr lang="en-US" sz="3100" b="1" dirty="0" smtClean="0">
                <a:latin typeface="Poor Richard" pitchFamily="18" charset="0"/>
                <a:hlinkClick r:id="rId11"/>
              </a:rPr>
              <a:t>http://www.google.com/imgres?safe=off&amp;hl=zh-TW&amp;tbm=isch&amp;tbnid=x_Az98fXYYZTVM:&amp;imgrefurl=http://www.goski.com.tw/forum/showthread.php%3Ft%3D748&amp;do</a:t>
            </a:r>
            <a:endParaRPr lang="zh-TW" altLang="en-US" sz="3100" b="1" dirty="0" smtClean="0">
              <a:latin typeface="Poor Richard" pitchFamily="18" charset="0"/>
              <a:hlinkClick r:id="rId5"/>
            </a:endParaRPr>
          </a:p>
        </p:txBody>
      </p:sp>
    </p:spTree>
    <p:extLst>
      <p:ext uri="{BB962C8B-B14F-4D97-AF65-F5344CB8AC3E}">
        <p14:creationId xmlns:p14="http://schemas.microsoft.com/office/powerpoint/2010/main" val="4051775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21230" y="836712"/>
            <a:ext cx="8229600" cy="6021289"/>
          </a:xfrm>
        </p:spPr>
        <p:txBody>
          <a:bodyPr>
            <a:normAutofit/>
          </a:bodyPr>
          <a:lstStyle/>
          <a:p>
            <a:pPr marL="0" indent="0">
              <a:buNone/>
            </a:pPr>
            <a:endParaRPr lang="en-US" altLang="zh-TW" sz="8800" b="1" dirty="0" smtClean="0">
              <a:latin typeface="標楷體" pitchFamily="65" charset="-120"/>
              <a:ea typeface="標楷體" pitchFamily="65" charset="-120"/>
            </a:endParaRPr>
          </a:p>
          <a:p>
            <a:pPr marL="0" indent="0">
              <a:buNone/>
            </a:pPr>
            <a:r>
              <a:rPr lang="en-US" altLang="zh-TW" sz="8800" b="1" dirty="0" smtClean="0">
                <a:latin typeface="Kristen ITC" pitchFamily="66" charset="0"/>
                <a:ea typeface="標楷體" pitchFamily="65" charset="-120"/>
              </a:rPr>
              <a:t>THE END!</a:t>
            </a:r>
          </a:p>
          <a:p>
            <a:pPr marL="0" indent="0">
              <a:buNone/>
            </a:pPr>
            <a:r>
              <a:rPr lang="zh-TW" altLang="en-US" sz="8800" b="1" dirty="0" smtClean="0">
                <a:latin typeface="標楷體" pitchFamily="65" charset="-120"/>
                <a:ea typeface="標楷體" pitchFamily="65" charset="-120"/>
              </a:rPr>
              <a:t>謝謝大家</a:t>
            </a:r>
            <a:r>
              <a:rPr lang="en-US" altLang="zh-TW" sz="8800" b="1" dirty="0" smtClean="0">
                <a:latin typeface="標楷體" pitchFamily="65" charset="-120"/>
                <a:ea typeface="標楷體" pitchFamily="65" charset="-120"/>
              </a:rPr>
              <a:t>!</a:t>
            </a:r>
            <a:endParaRPr lang="zh-TW" altLang="en-US" sz="8800" b="1" dirty="0">
              <a:latin typeface="標楷體" pitchFamily="65" charset="-120"/>
              <a:ea typeface="標楷體" pitchFamily="65" charset="-120"/>
            </a:endParaRPr>
          </a:p>
        </p:txBody>
      </p:sp>
    </p:spTree>
    <p:extLst>
      <p:ext uri="{BB962C8B-B14F-4D97-AF65-F5344CB8AC3E}">
        <p14:creationId xmlns:p14="http://schemas.microsoft.com/office/powerpoint/2010/main" val="1911113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8229600" cy="1143000"/>
          </a:xfrm>
        </p:spPr>
        <p:txBody>
          <a:bodyPr>
            <a:noAutofit/>
          </a:bodyPr>
          <a:lstStyle/>
          <a:p>
            <a:r>
              <a:rPr lang="zh-TW" altLang="en-US" sz="8000" b="1" dirty="0" smtClean="0">
                <a:latin typeface="標楷體" pitchFamily="65" charset="-120"/>
                <a:ea typeface="標楷體" pitchFamily="65" charset="-120"/>
              </a:rPr>
              <a:t>目錄</a:t>
            </a:r>
            <a:endParaRPr lang="zh-TW" altLang="en-US" sz="8000" b="1" dirty="0">
              <a:latin typeface="標楷體" pitchFamily="65" charset="-120"/>
              <a:ea typeface="標楷體" pitchFamily="65" charset="-120"/>
            </a:endParaRPr>
          </a:p>
        </p:txBody>
      </p:sp>
      <p:sp>
        <p:nvSpPr>
          <p:cNvPr id="3" name="內容版面配置區 2"/>
          <p:cNvSpPr>
            <a:spLocks noGrp="1"/>
          </p:cNvSpPr>
          <p:nvPr>
            <p:ph idx="1"/>
          </p:nvPr>
        </p:nvSpPr>
        <p:spPr>
          <a:xfrm>
            <a:off x="857224" y="1000108"/>
            <a:ext cx="7458052" cy="5786454"/>
          </a:xfrm>
        </p:spPr>
        <p:txBody>
          <a:bodyPr>
            <a:noAutofit/>
          </a:bodyPr>
          <a:lstStyle/>
          <a:p>
            <a:pPr marL="742950" indent="-742950">
              <a:buFont typeface="+mj-lt"/>
              <a:buAutoNum type="arabicParenR"/>
            </a:pPr>
            <a:r>
              <a:rPr lang="zh-TW" altLang="en-US" sz="3600" b="1" dirty="0" smtClean="0">
                <a:latin typeface="標楷體" pitchFamily="65" charset="-120"/>
                <a:ea typeface="標楷體" pitchFamily="65" charset="-120"/>
              </a:rPr>
              <a:t>新竹小叮噹主題樂園 </a:t>
            </a:r>
            <a:r>
              <a:rPr lang="en-US" altLang="zh-TW" sz="3600" b="1" dirty="0" smtClean="0">
                <a:latin typeface="標楷體" pitchFamily="65" charset="-120"/>
                <a:ea typeface="標楷體" pitchFamily="65" charset="-120"/>
              </a:rPr>
              <a:t>4/12</a:t>
            </a:r>
          </a:p>
          <a:p>
            <a:pPr marL="742950" indent="-742950">
              <a:buFont typeface="+mj-lt"/>
              <a:buAutoNum type="arabicParenR"/>
            </a:pPr>
            <a:r>
              <a:rPr lang="zh-TW" altLang="en-US" sz="3600" b="1" dirty="0" smtClean="0">
                <a:latin typeface="標楷體" pitchFamily="65" charset="-120"/>
                <a:ea typeface="標楷體" pitchFamily="65" charset="-120"/>
              </a:rPr>
              <a:t>后</a:t>
            </a:r>
            <a:r>
              <a:rPr lang="zh-TW" altLang="en-US" sz="3600" b="1" dirty="0">
                <a:latin typeface="標楷體" pitchFamily="65" charset="-120"/>
                <a:ea typeface="標楷體" pitchFamily="65" charset="-120"/>
              </a:rPr>
              <a:t>豐自行</a:t>
            </a:r>
            <a:r>
              <a:rPr lang="zh-TW" altLang="en-US" sz="3600" b="1" dirty="0" smtClean="0">
                <a:latin typeface="標楷體" pitchFamily="65" charset="-120"/>
                <a:ea typeface="標楷體" pitchFamily="65" charset="-120"/>
              </a:rPr>
              <a:t>車道       </a:t>
            </a:r>
            <a:r>
              <a:rPr lang="en-US" altLang="zh-TW" sz="3600" b="1" dirty="0" smtClean="0">
                <a:latin typeface="標楷體" pitchFamily="65" charset="-120"/>
                <a:ea typeface="標楷體" pitchFamily="65" charset="-120"/>
              </a:rPr>
              <a:t>4/15</a:t>
            </a:r>
          </a:p>
          <a:p>
            <a:pPr marL="742950" indent="-742950">
              <a:buFont typeface="+mj-lt"/>
              <a:buAutoNum type="arabicParenR"/>
            </a:pPr>
            <a:r>
              <a:rPr lang="zh-TW" altLang="en-US" sz="3600" b="1" dirty="0" smtClean="0">
                <a:latin typeface="標楷體" pitchFamily="65" charset="-120"/>
                <a:ea typeface="標楷體" pitchFamily="65" charset="-120"/>
              </a:rPr>
              <a:t>科博館</a:t>
            </a:r>
            <a:r>
              <a:rPr lang="en-US" altLang="zh-TW" sz="3600" b="1" dirty="0" smtClean="0">
                <a:latin typeface="標楷體" pitchFamily="65" charset="-120"/>
                <a:ea typeface="標楷體" pitchFamily="65" charset="-120"/>
              </a:rPr>
              <a:t>__</a:t>
            </a:r>
            <a:r>
              <a:rPr lang="zh-TW" altLang="en-US" sz="3600" b="1" dirty="0" smtClean="0">
                <a:latin typeface="標楷體" pitchFamily="65" charset="-120"/>
                <a:ea typeface="標楷體" pitchFamily="65" charset="-120"/>
              </a:rPr>
              <a:t>甘肅       </a:t>
            </a:r>
            <a:r>
              <a:rPr lang="en-US" altLang="zh-TW" sz="3600" b="1" dirty="0" smtClean="0">
                <a:latin typeface="標楷體" pitchFamily="65" charset="-120"/>
                <a:ea typeface="標楷體" pitchFamily="65" charset="-120"/>
              </a:rPr>
              <a:t>4/16</a:t>
            </a:r>
          </a:p>
          <a:p>
            <a:pPr marL="742950" indent="-742950">
              <a:buFont typeface="+mj-lt"/>
              <a:buAutoNum type="arabicParenR"/>
            </a:pPr>
            <a:r>
              <a:rPr lang="zh-TW" altLang="en-US" sz="3600" b="1" dirty="0" smtClean="0">
                <a:latin typeface="標楷體" pitchFamily="65" charset="-120"/>
                <a:ea typeface="標楷體" pitchFamily="65" charset="-120"/>
              </a:rPr>
              <a:t>科博館</a:t>
            </a:r>
            <a:r>
              <a:rPr lang="en-US" altLang="zh-TW" sz="3600" b="1" dirty="0" smtClean="0">
                <a:latin typeface="標楷體" pitchFamily="65" charset="-120"/>
                <a:ea typeface="標楷體" pitchFamily="65" charset="-120"/>
              </a:rPr>
              <a:t>__</a:t>
            </a:r>
            <a:r>
              <a:rPr lang="zh-TW" altLang="en-US" sz="3600" b="1" dirty="0" smtClean="0">
                <a:latin typeface="標楷體" pitchFamily="65" charset="-120"/>
                <a:ea typeface="標楷體" pitchFamily="65" charset="-120"/>
              </a:rPr>
              <a:t>大洋洲     </a:t>
            </a:r>
            <a:r>
              <a:rPr lang="en-US" altLang="zh-TW" sz="3600" b="1" dirty="0" smtClean="0">
                <a:latin typeface="標楷體" pitchFamily="65" charset="-120"/>
                <a:ea typeface="標楷體" pitchFamily="65" charset="-120"/>
              </a:rPr>
              <a:t>4/16</a:t>
            </a:r>
          </a:p>
          <a:p>
            <a:pPr marL="742950" indent="-742950">
              <a:buFont typeface="+mj-lt"/>
              <a:buAutoNum type="arabicParenR"/>
            </a:pPr>
            <a:r>
              <a:rPr lang="zh-TW" altLang="en-US" sz="3600" b="1" dirty="0" smtClean="0">
                <a:latin typeface="標楷體" pitchFamily="65" charset="-120"/>
                <a:ea typeface="標楷體" pitchFamily="65" charset="-120"/>
              </a:rPr>
              <a:t>氣球博物館         </a:t>
            </a:r>
            <a:r>
              <a:rPr lang="en-US" altLang="zh-TW" sz="3600" b="1" dirty="0" smtClean="0">
                <a:latin typeface="標楷體" pitchFamily="65" charset="-120"/>
                <a:ea typeface="標楷體" pitchFamily="65" charset="-120"/>
              </a:rPr>
              <a:t>4/18</a:t>
            </a:r>
          </a:p>
          <a:p>
            <a:pPr marL="742950" indent="-742950">
              <a:buFont typeface="+mj-lt"/>
              <a:buAutoNum type="arabicParenR"/>
            </a:pPr>
            <a:r>
              <a:rPr lang="zh-TW" altLang="en-US" sz="3600" b="1" dirty="0" smtClean="0">
                <a:latin typeface="標楷體" pitchFamily="65" charset="-120"/>
                <a:ea typeface="標楷體" pitchFamily="65" charset="-120"/>
              </a:rPr>
              <a:t>支出</a:t>
            </a:r>
            <a:endParaRPr lang="en-US" altLang="zh-TW" sz="3600" b="1" dirty="0" smtClean="0">
              <a:latin typeface="標楷體" pitchFamily="65" charset="-120"/>
              <a:ea typeface="標楷體" pitchFamily="65" charset="-120"/>
            </a:endParaRPr>
          </a:p>
          <a:p>
            <a:pPr marL="742950" indent="-742950">
              <a:buFont typeface="+mj-lt"/>
              <a:buAutoNum type="arabicParenR"/>
            </a:pPr>
            <a:r>
              <a:rPr lang="zh-TW" altLang="en-US" sz="3600" b="1" dirty="0" smtClean="0">
                <a:latin typeface="標楷體" pitchFamily="65" charset="-120"/>
                <a:ea typeface="標楷體" pitchFamily="65" charset="-120"/>
              </a:rPr>
              <a:t>心得、收穫</a:t>
            </a:r>
            <a:endParaRPr lang="en-US" altLang="zh-TW" sz="3600" b="1" dirty="0" smtClean="0">
              <a:latin typeface="標楷體" pitchFamily="65" charset="-120"/>
              <a:ea typeface="標楷體" pitchFamily="65" charset="-120"/>
            </a:endParaRPr>
          </a:p>
          <a:p>
            <a:pPr marL="742950" indent="-742950">
              <a:buFont typeface="+mj-lt"/>
              <a:buAutoNum type="arabicParenR"/>
            </a:pPr>
            <a:r>
              <a:rPr lang="zh-TW" altLang="en-US" sz="3600" b="1" dirty="0" smtClean="0">
                <a:latin typeface="標楷體" pitchFamily="65" charset="-120"/>
                <a:ea typeface="標楷體" pitchFamily="65" charset="-120"/>
              </a:rPr>
              <a:t>檢討</a:t>
            </a:r>
            <a:endParaRPr lang="en-US" altLang="zh-TW" sz="3600" b="1" dirty="0" smtClean="0">
              <a:latin typeface="標楷體" pitchFamily="65" charset="-120"/>
              <a:ea typeface="標楷體" pitchFamily="65" charset="-120"/>
            </a:endParaRPr>
          </a:p>
          <a:p>
            <a:pPr marL="742950" indent="-742950">
              <a:buFont typeface="+mj-lt"/>
              <a:buAutoNum type="arabicParenR"/>
            </a:pPr>
            <a:r>
              <a:rPr lang="zh-TW" altLang="en-US" sz="3600" b="1" dirty="0" smtClean="0">
                <a:latin typeface="標楷體" pitchFamily="65" charset="-120"/>
                <a:ea typeface="標楷體" pitchFamily="65" charset="-120"/>
              </a:rPr>
              <a:t>資料來源</a:t>
            </a:r>
            <a:endParaRPr lang="en-US" altLang="zh-TW" sz="3600" b="1"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圖片 17" descr="snowslope.jpg"/>
          <p:cNvPicPr>
            <a:picLocks noChangeAspect="1"/>
          </p:cNvPicPr>
          <p:nvPr/>
        </p:nvPicPr>
        <p:blipFill>
          <a:blip r:embed="rId3"/>
          <a:stretch>
            <a:fillRect/>
          </a:stretch>
        </p:blipFill>
        <p:spPr>
          <a:xfrm>
            <a:off x="0" y="3917062"/>
            <a:ext cx="4429124" cy="2940938"/>
          </a:xfrm>
          <a:prstGeom prst="rect">
            <a:avLst/>
          </a:prstGeom>
          <a:ln w="19050" cap="sq" cmpd="sng">
            <a:solidFill>
              <a:srgbClr val="000000"/>
            </a:solidFill>
            <a:prstDash val="solid"/>
            <a:round/>
          </a:ln>
          <a:effectLst>
            <a:outerShdw blurRad="57150" dist="50800" dir="2700000" algn="tl" rotWithShape="0">
              <a:srgbClr val="000000">
                <a:alpha val="40000"/>
              </a:srgbClr>
            </a:outerShdw>
          </a:effectLst>
        </p:spPr>
      </p:pic>
      <p:pic>
        <p:nvPicPr>
          <p:cNvPr id="15" name="內容版面配置區 14" descr="CIMG4332-1.jpg"/>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rcRect t="13691" b="5356"/>
          <a:stretch>
            <a:fillRect/>
          </a:stretch>
        </p:blipFill>
        <p:spPr>
          <a:xfrm>
            <a:off x="4286248" y="1000108"/>
            <a:ext cx="4857752" cy="2906000"/>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標題 1"/>
          <p:cNvSpPr>
            <a:spLocks noGrp="1"/>
          </p:cNvSpPr>
          <p:nvPr>
            <p:ph type="title"/>
          </p:nvPr>
        </p:nvSpPr>
        <p:spPr>
          <a:xfrm>
            <a:off x="-214346" y="-142900"/>
            <a:ext cx="5657832" cy="1000148"/>
          </a:xfrm>
        </p:spPr>
        <p:txBody>
          <a:bodyPr>
            <a:normAutofit fontScale="90000"/>
          </a:bodyPr>
          <a:lstStyle/>
          <a:p>
            <a:r>
              <a:rPr lang="zh-TW" altLang="en-US" sz="6600" b="1" dirty="0" smtClean="0">
                <a:solidFill>
                  <a:schemeClr val="bg1"/>
                </a:solidFill>
                <a:latin typeface="標楷體" pitchFamily="65" charset="-120"/>
                <a:ea typeface="標楷體" pitchFamily="65" charset="-120"/>
              </a:rPr>
              <a:t>小叮噹主題樂園</a:t>
            </a:r>
            <a:endParaRPr lang="zh-TW" altLang="en-US" sz="6600" b="1" dirty="0">
              <a:solidFill>
                <a:schemeClr val="bg1"/>
              </a:solidFill>
              <a:latin typeface="標楷體" pitchFamily="65" charset="-120"/>
              <a:ea typeface="標楷體" pitchFamily="65" charset="-120"/>
            </a:endParaRPr>
          </a:p>
        </p:txBody>
      </p:sp>
      <p:pic>
        <p:nvPicPr>
          <p:cNvPr id="17" name="圖片 16" descr="park1001.jpg"/>
          <p:cNvPicPr>
            <a:picLocks noChangeAspect="1"/>
          </p:cNvPicPr>
          <p:nvPr/>
        </p:nvPicPr>
        <p:blipFill>
          <a:blip r:embed="rId6"/>
          <a:srcRect t="7500" r="14600"/>
          <a:stretch>
            <a:fillRect/>
          </a:stretch>
        </p:blipFill>
        <p:spPr>
          <a:xfrm>
            <a:off x="4286248" y="3911499"/>
            <a:ext cx="4857752" cy="2946501"/>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6" name="圖片 15" descr="logo_dingdong.jpg"/>
          <p:cNvPicPr>
            <a:picLocks noChangeAspect="1"/>
          </p:cNvPicPr>
          <p:nvPr/>
        </p:nvPicPr>
        <p:blipFill>
          <a:blip r:embed="rId7"/>
          <a:stretch>
            <a:fillRect/>
          </a:stretch>
        </p:blipFill>
        <p:spPr>
          <a:xfrm>
            <a:off x="857224" y="1142984"/>
            <a:ext cx="2428892" cy="2501462"/>
          </a:xfrm>
          <a:prstGeom prst="ellipse">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929718" cy="1143000"/>
          </a:xfrm>
        </p:spPr>
        <p:txBody>
          <a:bodyPr>
            <a:normAutofit/>
          </a:bodyPr>
          <a:lstStyle/>
          <a:p>
            <a:pPr algn="r"/>
            <a:r>
              <a:rPr lang="zh-TW" altLang="en-US" sz="6600" b="1" dirty="0" smtClean="0">
                <a:latin typeface="標楷體" pitchFamily="65" charset="-120"/>
                <a:ea typeface="標楷體" pitchFamily="65" charset="-120"/>
              </a:rPr>
              <a:t>后</a:t>
            </a:r>
            <a:r>
              <a:rPr lang="zh-TW" altLang="en-US" sz="6600" b="1" dirty="0">
                <a:latin typeface="標楷體" pitchFamily="65" charset="-120"/>
                <a:ea typeface="標楷體" pitchFamily="65" charset="-120"/>
              </a:rPr>
              <a:t>豐鐵馬</a:t>
            </a:r>
            <a:r>
              <a:rPr lang="zh-TW" altLang="en-US" sz="6600" b="1" dirty="0" smtClean="0">
                <a:latin typeface="標楷體" pitchFamily="65" charset="-120"/>
                <a:ea typeface="標楷體" pitchFamily="65" charset="-120"/>
              </a:rPr>
              <a:t>車道介紹</a:t>
            </a:r>
            <a:endParaRPr lang="zh-TW" altLang="en-US" sz="6600" b="1" dirty="0">
              <a:latin typeface="標楷體" pitchFamily="65" charset="-120"/>
              <a:ea typeface="標楷體" pitchFamily="65" charset="-120"/>
            </a:endParaRP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43248"/>
            <a:ext cx="4633022" cy="3714753"/>
          </a:xfrm>
          <a:prstGeom prst="rect">
            <a:avLst/>
          </a:prstGeom>
          <a:ln w="19050">
            <a:solidFill>
              <a:schemeClr val="tx1"/>
            </a:solidFill>
          </a:ln>
        </p:spPr>
      </p:pic>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t="960" r="10407"/>
          <a:stretch/>
        </p:blipFill>
        <p:spPr>
          <a:xfrm>
            <a:off x="4598809" y="3143248"/>
            <a:ext cx="4545191" cy="3714752"/>
          </a:xfrm>
          <a:prstGeom prst="rect">
            <a:avLst/>
          </a:prstGeom>
          <a:ln w="19050">
            <a:solidFill>
              <a:schemeClr val="tx1"/>
            </a:solidFill>
          </a:ln>
        </p:spPr>
      </p:pic>
      <p:sp>
        <p:nvSpPr>
          <p:cNvPr id="8" name="文字方塊 7"/>
          <p:cNvSpPr txBox="1"/>
          <p:nvPr/>
        </p:nvSpPr>
        <p:spPr>
          <a:xfrm>
            <a:off x="0" y="3143248"/>
            <a:ext cx="864096" cy="523220"/>
          </a:xfrm>
          <a:prstGeom prst="rect">
            <a:avLst/>
          </a:prstGeom>
          <a:noFill/>
        </p:spPr>
        <p:txBody>
          <a:bodyPr wrap="square" rtlCol="0">
            <a:spAutoFit/>
          </a:bodyPr>
          <a:lstStyle/>
          <a:p>
            <a:r>
              <a:rPr lang="en-US" altLang="zh-TW" sz="2800" dirty="0" smtClean="0"/>
              <a:t>1)</a:t>
            </a:r>
          </a:p>
        </p:txBody>
      </p:sp>
      <p:sp>
        <p:nvSpPr>
          <p:cNvPr id="9" name="文字方塊 8"/>
          <p:cNvSpPr txBox="1"/>
          <p:nvPr/>
        </p:nvSpPr>
        <p:spPr>
          <a:xfrm>
            <a:off x="4598809" y="3134871"/>
            <a:ext cx="1080120" cy="523220"/>
          </a:xfrm>
          <a:prstGeom prst="rect">
            <a:avLst/>
          </a:prstGeom>
          <a:noFill/>
        </p:spPr>
        <p:txBody>
          <a:bodyPr wrap="square" rtlCol="0">
            <a:spAutoFit/>
          </a:bodyPr>
          <a:lstStyle/>
          <a:p>
            <a:r>
              <a:rPr lang="en-US" altLang="zh-TW" sz="2800" dirty="0" smtClean="0">
                <a:solidFill>
                  <a:schemeClr val="bg1"/>
                </a:solidFill>
              </a:rPr>
              <a:t>1)</a:t>
            </a:r>
            <a:endParaRPr lang="zh-TW" altLang="en-US" sz="2800" dirty="0">
              <a:solidFill>
                <a:schemeClr val="bg1"/>
              </a:solidFill>
            </a:endParaRPr>
          </a:p>
        </p:txBody>
      </p:sp>
      <p:sp>
        <p:nvSpPr>
          <p:cNvPr id="14" name="文字方塊 13"/>
          <p:cNvSpPr txBox="1"/>
          <p:nvPr/>
        </p:nvSpPr>
        <p:spPr>
          <a:xfrm>
            <a:off x="0" y="1857364"/>
            <a:ext cx="4714876" cy="830997"/>
          </a:xfrm>
          <a:prstGeom prst="rect">
            <a:avLst/>
          </a:prstGeom>
          <a:noFill/>
        </p:spPr>
        <p:txBody>
          <a:bodyPr wrap="square" rtlCol="0">
            <a:spAutoFit/>
          </a:bodyPr>
          <a:lstStyle/>
          <a:p>
            <a:pPr algn="just"/>
            <a:r>
              <a:rPr lang="en-US" altLang="zh-TW" sz="4800" b="1" dirty="0" smtClean="0">
                <a:latin typeface="標楷體" pitchFamily="65" charset="-120"/>
                <a:ea typeface="標楷體" pitchFamily="65" charset="-120"/>
              </a:rPr>
              <a:t>1)</a:t>
            </a:r>
            <a:r>
              <a:rPr lang="zh-TW" altLang="en-US" sz="4800" b="1" dirty="0">
                <a:latin typeface="標楷體" pitchFamily="65" charset="-120"/>
                <a:ea typeface="標楷體" pitchFamily="65" charset="-120"/>
              </a:rPr>
              <a:t>九號隧道多</a:t>
            </a:r>
            <a:r>
              <a:rPr lang="zh-TW" altLang="en-US" sz="4800" b="1" dirty="0" smtClean="0">
                <a:latin typeface="標楷體" pitchFamily="65" charset="-120"/>
                <a:ea typeface="標楷體" pitchFamily="65" charset="-120"/>
              </a:rPr>
              <a:t>長</a:t>
            </a:r>
            <a:r>
              <a:rPr lang="en-US" altLang="zh-TW" sz="4800" b="1" dirty="0" smtClean="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29209" y="30290"/>
            <a:ext cx="8229600" cy="1143000"/>
          </a:xfrm>
        </p:spPr>
        <p:txBody>
          <a:bodyPr>
            <a:normAutofit/>
          </a:bodyPr>
          <a:lstStyle/>
          <a:p>
            <a:r>
              <a:rPr lang="zh-TW" altLang="en-US" sz="6600" b="1" dirty="0">
                <a:latin typeface="標楷體" pitchFamily="65" charset="-120"/>
                <a:ea typeface="標楷體" pitchFamily="65" charset="-120"/>
              </a:rPr>
              <a:t>后豐鐵馬車道</a:t>
            </a:r>
            <a:r>
              <a:rPr lang="zh-TW" altLang="en-US" sz="6600" b="1" dirty="0" smtClean="0">
                <a:latin typeface="標楷體" pitchFamily="65" charset="-120"/>
                <a:ea typeface="標楷體" pitchFamily="65" charset="-120"/>
              </a:rPr>
              <a:t>介紹</a:t>
            </a:r>
            <a:r>
              <a:rPr lang="en-US" altLang="zh-TW" sz="6600" b="1" dirty="0">
                <a:latin typeface="標楷體" pitchFamily="65" charset="-120"/>
                <a:ea typeface="標楷體" pitchFamily="65" charset="-120"/>
              </a:rPr>
              <a:t>2</a:t>
            </a:r>
            <a:endParaRPr lang="zh-TW" altLang="en-US" sz="6600"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73890"/>
            <a:ext cx="3882998" cy="5184003"/>
          </a:xfrm>
          <a:prstGeom prst="rect">
            <a:avLst/>
          </a:prstGeom>
          <a:ln w="19050">
            <a:solidFill>
              <a:schemeClr val="tx1"/>
            </a:solidFill>
          </a:ln>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35" y="1214422"/>
            <a:ext cx="5257665" cy="3498736"/>
          </a:xfrm>
          <a:prstGeom prst="rect">
            <a:avLst/>
          </a:prstGeom>
          <a:ln w="19050">
            <a:solidFill>
              <a:schemeClr val="tx1"/>
            </a:solidFill>
          </a:ln>
        </p:spPr>
      </p:pic>
      <p:sp>
        <p:nvSpPr>
          <p:cNvPr id="6" name="文字方塊 5"/>
          <p:cNvSpPr txBox="1"/>
          <p:nvPr/>
        </p:nvSpPr>
        <p:spPr>
          <a:xfrm>
            <a:off x="0" y="957894"/>
            <a:ext cx="3600400" cy="707886"/>
          </a:xfrm>
          <a:prstGeom prst="rect">
            <a:avLst/>
          </a:prstGeom>
          <a:noFill/>
        </p:spPr>
        <p:txBody>
          <a:bodyPr wrap="square" rtlCol="0">
            <a:spAutoFit/>
          </a:bodyPr>
          <a:lstStyle/>
          <a:p>
            <a:r>
              <a:rPr lang="en-US" altLang="zh-TW" sz="4000" b="1" dirty="0" smtClean="0">
                <a:latin typeface="標楷體" pitchFamily="65" charset="-120"/>
                <a:ea typeface="標楷體" pitchFamily="65" charset="-120"/>
              </a:rPr>
              <a:t>2)</a:t>
            </a:r>
            <a:r>
              <a:rPr lang="zh-TW" altLang="en-US" sz="4000" b="1" dirty="0" smtClean="0">
                <a:latin typeface="標楷體" pitchFamily="65" charset="-120"/>
                <a:ea typeface="標楷體" pitchFamily="65" charset="-120"/>
              </a:rPr>
              <a:t>這是什麼</a:t>
            </a:r>
            <a:r>
              <a:rPr lang="en-US" altLang="zh-TW"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
        <p:nvSpPr>
          <p:cNvPr id="7" name="文字方塊 6"/>
          <p:cNvSpPr txBox="1"/>
          <p:nvPr/>
        </p:nvSpPr>
        <p:spPr>
          <a:xfrm>
            <a:off x="0" y="1673890"/>
            <a:ext cx="539552" cy="523220"/>
          </a:xfrm>
          <a:prstGeom prst="rect">
            <a:avLst/>
          </a:prstGeom>
          <a:noFill/>
        </p:spPr>
        <p:txBody>
          <a:bodyPr wrap="square" rtlCol="0">
            <a:spAutoFit/>
          </a:bodyPr>
          <a:lstStyle/>
          <a:p>
            <a:r>
              <a:rPr lang="en-US" altLang="zh-TW" sz="2800" dirty="0" smtClean="0"/>
              <a:t>2)</a:t>
            </a:r>
            <a:endParaRPr lang="zh-TW" altLang="en-US" sz="2800" dirty="0"/>
          </a:p>
        </p:txBody>
      </p:sp>
      <p:sp>
        <p:nvSpPr>
          <p:cNvPr id="8" name="文字方塊 7"/>
          <p:cNvSpPr txBox="1"/>
          <p:nvPr/>
        </p:nvSpPr>
        <p:spPr>
          <a:xfrm>
            <a:off x="3812501" y="1150670"/>
            <a:ext cx="504056" cy="523220"/>
          </a:xfrm>
          <a:prstGeom prst="rect">
            <a:avLst/>
          </a:prstGeom>
          <a:noFill/>
        </p:spPr>
        <p:txBody>
          <a:bodyPr wrap="square" rtlCol="0">
            <a:spAutoFit/>
          </a:bodyPr>
          <a:lstStyle/>
          <a:p>
            <a:r>
              <a:rPr lang="en-US" altLang="zh-TW" sz="2800" dirty="0" smtClean="0"/>
              <a:t>2)</a:t>
            </a:r>
            <a:endParaRPr lang="zh-TW" altLang="en-US" sz="2800" dirty="0"/>
          </a:p>
        </p:txBody>
      </p:sp>
      <p:pic>
        <p:nvPicPr>
          <p:cNvPr id="2051" name="Picture 3" descr="E:\采寧專用  圖片\新資料夾\20110816081235c8fdaf75f80c3cfeab0f508059e4da61.jpg"/>
          <p:cNvPicPr>
            <a:picLocks noChangeAspect="1" noChangeArrowheads="1"/>
          </p:cNvPicPr>
          <p:nvPr/>
        </p:nvPicPr>
        <p:blipFill rotWithShape="1">
          <a:blip r:embed="rId5">
            <a:extLst>
              <a:ext uri="{28A0092B-C50C-407E-A947-70E740481C1C}">
                <a14:useLocalDpi xmlns:a14="http://schemas.microsoft.com/office/drawing/2010/main" val="0"/>
              </a:ext>
            </a:extLst>
          </a:blip>
          <a:srcRect l="38253" t="36468" r="50000" b="36499"/>
          <a:stretch/>
        </p:blipFill>
        <p:spPr bwMode="auto">
          <a:xfrm>
            <a:off x="3929058" y="5072074"/>
            <a:ext cx="1695604" cy="1635048"/>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E:\采寧專用  圖片\新資料夾\20110816081235c8fdaf75f80c3cfeab0f508059e4da61.jpg"/>
          <p:cNvPicPr>
            <a:picLocks noChangeAspect="1" noChangeArrowheads="1"/>
          </p:cNvPicPr>
          <p:nvPr/>
        </p:nvPicPr>
        <p:blipFill rotWithShape="1">
          <a:blip r:embed="rId5">
            <a:extLst>
              <a:ext uri="{28A0092B-C50C-407E-A947-70E740481C1C}">
                <a14:useLocalDpi xmlns:a14="http://schemas.microsoft.com/office/drawing/2010/main" val="0"/>
              </a:ext>
            </a:extLst>
          </a:blip>
          <a:srcRect l="90114" t="31949" b="42230"/>
          <a:stretch/>
        </p:blipFill>
        <p:spPr bwMode="auto">
          <a:xfrm>
            <a:off x="5643570" y="5072074"/>
            <a:ext cx="1654627" cy="1654924"/>
          </a:xfrm>
          <a:prstGeom prst="ellipse">
            <a:avLst/>
          </a:prstGeom>
          <a:noFill/>
          <a:extLst>
            <a:ext uri="{909E8E84-426E-40DD-AFC4-6F175D3DCCD1}">
              <a14:hiddenFill xmlns:a14="http://schemas.microsoft.com/office/drawing/2010/main">
                <a:solidFill>
                  <a:srgbClr val="FFFFFF"/>
                </a:solidFill>
              </a14:hiddenFill>
            </a:ext>
          </a:extLst>
        </p:spPr>
      </p:pic>
      <p:pic>
        <p:nvPicPr>
          <p:cNvPr id="2054" name="Picture 6" descr="E:\采寧專用  圖片\新資料夾\20110816081235c8fdaf75f80c3cfeab0f508059e4da61.jpg"/>
          <p:cNvPicPr>
            <a:picLocks noChangeAspect="1" noChangeArrowheads="1"/>
          </p:cNvPicPr>
          <p:nvPr/>
        </p:nvPicPr>
        <p:blipFill rotWithShape="1">
          <a:blip r:embed="rId5">
            <a:extLst>
              <a:ext uri="{28A0092B-C50C-407E-A947-70E740481C1C}">
                <a14:useLocalDpi xmlns:a14="http://schemas.microsoft.com/office/drawing/2010/main" val="0"/>
              </a:ext>
            </a:extLst>
          </a:blip>
          <a:srcRect l="70572" t="4995" r="19614" b="69688"/>
          <a:stretch/>
        </p:blipFill>
        <p:spPr bwMode="auto">
          <a:xfrm>
            <a:off x="7358082" y="5143512"/>
            <a:ext cx="1641968" cy="160681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06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027" name="Picture 3" descr="E:\科學期末發表\采寧12天\IMG_07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778" y="1071546"/>
            <a:ext cx="4602222" cy="345166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691680" y="0"/>
            <a:ext cx="5500694"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dist"/>
            <a:r>
              <a:rPr lang="zh-TW" altLang="en-US" sz="6600" b="1" dirty="0" smtClean="0">
                <a:solidFill>
                  <a:schemeClr val="bg1"/>
                </a:solidFill>
                <a:latin typeface="標楷體" pitchFamily="65" charset="-120"/>
                <a:ea typeface="標楷體" pitchFamily="65" charset="-120"/>
              </a:rPr>
              <a:t>八寶圳</a:t>
            </a:r>
            <a:endParaRPr lang="zh-TW" altLang="en-US" sz="6600" b="1" dirty="0">
              <a:solidFill>
                <a:schemeClr val="bg1"/>
              </a:solidFill>
              <a:latin typeface="標楷體" pitchFamily="65" charset="-120"/>
              <a:ea typeface="標楷體" pitchFamily="65" charset="-120"/>
            </a:endParaRPr>
          </a:p>
        </p:txBody>
      </p:sp>
      <p:pic>
        <p:nvPicPr>
          <p:cNvPr id="6" name="Picture 2" descr="E:\科學期末發表\采寧12天\IMG_07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120694"/>
            <a:ext cx="4572001"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1000108"/>
            <a:ext cx="9144000" cy="1143000"/>
          </a:xfrm>
        </p:spPr>
        <p:txBody>
          <a:bodyPr>
            <a:normAutofit/>
          </a:bodyPr>
          <a:lstStyle/>
          <a:p>
            <a:r>
              <a:rPr lang="zh-TW" altLang="en-US" sz="6000" b="1" dirty="0" smtClean="0">
                <a:latin typeface="標楷體" pitchFamily="65" charset="-120"/>
                <a:ea typeface="標楷體" pitchFamily="65" charset="-120"/>
              </a:rPr>
              <a:t>后</a:t>
            </a:r>
            <a:r>
              <a:rPr lang="zh-TW" altLang="en-US" sz="6600" b="1" dirty="0" smtClean="0">
                <a:latin typeface="標楷體" pitchFamily="65" charset="-120"/>
                <a:ea typeface="標楷體" pitchFamily="65" charset="-120"/>
              </a:rPr>
              <a:t>豐鐵馬車道心得</a:t>
            </a:r>
            <a:endParaRPr lang="zh-TW" altLang="en-US" sz="6000" b="1" dirty="0">
              <a:latin typeface="標楷體" pitchFamily="65" charset="-120"/>
              <a:ea typeface="標楷體" pitchFamily="65" charset="-120"/>
            </a:endParaRPr>
          </a:p>
        </p:txBody>
      </p:sp>
      <p:sp>
        <p:nvSpPr>
          <p:cNvPr id="3" name="文字方塊 2"/>
          <p:cNvSpPr txBox="1"/>
          <p:nvPr/>
        </p:nvSpPr>
        <p:spPr>
          <a:xfrm>
            <a:off x="500034" y="3571876"/>
            <a:ext cx="4000528" cy="1323439"/>
          </a:xfrm>
          <a:prstGeom prst="rect">
            <a:avLst/>
          </a:prstGeom>
          <a:noFill/>
        </p:spPr>
        <p:txBody>
          <a:bodyPr wrap="square" rtlCol="0">
            <a:spAutoFit/>
          </a:bodyPr>
          <a:lstStyle/>
          <a:p>
            <a:pPr marL="742950" indent="-742950">
              <a:buFont typeface="Wingdings" pitchFamily="2" charset="2"/>
              <a:buAutoNum type="circleNumWdWhitePlain"/>
            </a:pPr>
            <a:r>
              <a:rPr lang="zh-TW" altLang="en-US" sz="4000" b="1" dirty="0" smtClean="0">
                <a:latin typeface="標楷體" pitchFamily="65" charset="-120"/>
                <a:ea typeface="標楷體" pitchFamily="65" charset="-120"/>
              </a:rPr>
              <a:t>騎的速度</a:t>
            </a:r>
            <a:r>
              <a:rPr lang="en-US" altLang="zh-TW" sz="4000" b="1" dirty="0" smtClean="0">
                <a:latin typeface="標楷體" pitchFamily="65" charset="-120"/>
                <a:ea typeface="標楷體" pitchFamily="65" charset="-120"/>
              </a:rPr>
              <a:t>???</a:t>
            </a:r>
          </a:p>
          <a:p>
            <a:pPr marL="742950" indent="-742950">
              <a:buFont typeface="Wingdings" pitchFamily="2" charset="2"/>
              <a:buAutoNum type="circleNumWdWhitePlain"/>
            </a:pPr>
            <a:r>
              <a:rPr lang="zh-TW" altLang="en-US" sz="4000" b="1" dirty="0" smtClean="0">
                <a:latin typeface="標楷體" pitchFamily="65" charset="-120"/>
                <a:ea typeface="標楷體" pitchFamily="65" charset="-120"/>
              </a:rPr>
              <a:t>分成兩大對</a:t>
            </a:r>
            <a:r>
              <a:rPr lang="en-US" altLang="zh-TW"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5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50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2285992"/>
            <a:ext cx="2228385" cy="1152128"/>
          </a:xfrm>
        </p:spPr>
        <p:txBody>
          <a:bodyPr>
            <a:noAutofit/>
          </a:bodyPr>
          <a:lstStyle/>
          <a:p>
            <a:pPr algn="l"/>
            <a:r>
              <a:rPr lang="zh-TW" altLang="en-US" sz="8000" b="1" dirty="0" smtClean="0">
                <a:solidFill>
                  <a:schemeClr val="bg1"/>
                </a:solidFill>
                <a:latin typeface="標楷體" pitchFamily="65" charset="-120"/>
                <a:ea typeface="標楷體" pitchFamily="65" charset="-120"/>
              </a:rPr>
              <a:t>甘肅</a:t>
            </a:r>
            <a:endParaRPr lang="zh-TW" altLang="en-US" sz="8000" b="1" dirty="0">
              <a:solidFill>
                <a:schemeClr val="bg1"/>
              </a:solidFill>
              <a:latin typeface="標楷體" pitchFamily="65" charset="-120"/>
              <a:ea typeface="標楷體" pitchFamily="65" charset="-120"/>
            </a:endParaRPr>
          </a:p>
        </p:txBody>
      </p:sp>
      <p:pic>
        <p:nvPicPr>
          <p:cNvPr id="4" name="圖片 3" descr="2013-7.jpg"/>
          <p:cNvPicPr>
            <a:picLocks noChangeAspect="1"/>
          </p:cNvPicPr>
          <p:nvPr/>
        </p:nvPicPr>
        <p:blipFill>
          <a:blip r:embed="rId3"/>
          <a:srcRect t="3000" r="-1064"/>
          <a:stretch>
            <a:fillRect/>
          </a:stretch>
        </p:blipFill>
        <p:spPr>
          <a:xfrm>
            <a:off x="0" y="0"/>
            <a:ext cx="6689827" cy="2276872"/>
          </a:xfrm>
          <a:prstGeom prst="rect">
            <a:avLst/>
          </a:prstGeom>
        </p:spPr>
      </p:pic>
      <p:sp>
        <p:nvSpPr>
          <p:cNvPr id="5" name="文字方塊 4"/>
          <p:cNvSpPr txBox="1"/>
          <p:nvPr/>
        </p:nvSpPr>
        <p:spPr>
          <a:xfrm>
            <a:off x="0" y="4303455"/>
            <a:ext cx="4857752" cy="2554545"/>
          </a:xfrm>
          <a:prstGeom prst="rect">
            <a:avLst/>
          </a:prstGeom>
          <a:noFill/>
        </p:spPr>
        <p:txBody>
          <a:bodyPr wrap="square" rtlCol="0">
            <a:spAutoFit/>
          </a:bodyPr>
          <a:lstStyle/>
          <a:p>
            <a:pPr marL="742950" indent="-742950">
              <a:buFont typeface="Wingdings" pitchFamily="2" charset="2"/>
              <a:buAutoNum type="circleNumWdWhitePlain"/>
            </a:pPr>
            <a:r>
              <a:rPr lang="zh-TW" altLang="en-US" sz="4000" b="1" dirty="0" smtClean="0">
                <a:solidFill>
                  <a:schemeClr val="bg1"/>
                </a:solidFill>
                <a:latin typeface="標楷體" pitchFamily="65" charset="-120"/>
                <a:ea typeface="標楷體" pitchFamily="65" charset="-120"/>
              </a:rPr>
              <a:t>板塊裂解、造山運動、盆地形成</a:t>
            </a:r>
            <a:endParaRPr lang="en-US" altLang="zh-TW" sz="4000" b="1" dirty="0" smtClean="0">
              <a:solidFill>
                <a:schemeClr val="bg1"/>
              </a:solidFill>
              <a:latin typeface="標楷體" pitchFamily="65" charset="-120"/>
              <a:ea typeface="標楷體" pitchFamily="65" charset="-120"/>
            </a:endParaRPr>
          </a:p>
          <a:p>
            <a:pPr marL="742950" indent="-742950">
              <a:buFont typeface="Wingdings" pitchFamily="2" charset="2"/>
              <a:buAutoNum type="circleNumWdWhitePlain"/>
            </a:pPr>
            <a:r>
              <a:rPr lang="zh-TW" altLang="en-US" sz="4000" b="1" dirty="0" smtClean="0">
                <a:solidFill>
                  <a:schemeClr val="bg1"/>
                </a:solidFill>
                <a:latin typeface="標楷體" pitchFamily="65" charset="-120"/>
                <a:ea typeface="標楷體" pitchFamily="65" charset="-120"/>
              </a:rPr>
              <a:t>中生代分為三個時期</a:t>
            </a:r>
            <a:endParaRPr lang="zh-TW" altLang="en-US" sz="4000" b="1" dirty="0">
              <a:solidFill>
                <a:schemeClr val="bg1"/>
              </a:solidFill>
              <a:latin typeface="標楷體" pitchFamily="65" charset="-120"/>
              <a:ea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3" descr="E:\科學期末發表\采寧12天\IMG_0789.JPG"/>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13652" r="19256" b="13428"/>
          <a:stretch/>
        </p:blipFill>
        <p:spPr bwMode="auto">
          <a:xfrm>
            <a:off x="4997824" y="0"/>
            <a:ext cx="4146176" cy="280831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1" name="Picture 3" descr="E:\科學期末發表\采寧12天\IMG_07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857781" y="3643336"/>
            <a:ext cx="4286219" cy="321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文字方塊 8"/>
          <p:cNvSpPr txBox="1"/>
          <p:nvPr/>
        </p:nvSpPr>
        <p:spPr>
          <a:xfrm>
            <a:off x="928662" y="4714884"/>
            <a:ext cx="3571900" cy="1938992"/>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r>
              <a:rPr lang="zh-TW" altLang="en-US" sz="4000" b="1" dirty="0" smtClean="0">
                <a:latin typeface="標楷體" pitchFamily="65" charset="-120"/>
                <a:ea typeface="標楷體" pitchFamily="65" charset="-120"/>
              </a:rPr>
              <a:t>特暴龍</a:t>
            </a:r>
            <a:endParaRPr lang="en-US" altLang="zh-TW" sz="4000" b="1" dirty="0" smtClean="0">
              <a:latin typeface="標楷體" pitchFamily="65" charset="-120"/>
              <a:ea typeface="標楷體" pitchFamily="65" charset="-120"/>
            </a:endParaRPr>
          </a:p>
          <a:p>
            <a:pPr marL="742950" indent="-742950">
              <a:buFont typeface="Wingdings" pitchFamily="2" charset="2"/>
              <a:buAutoNum type="circleNumWdWhitePlain"/>
            </a:pPr>
            <a:r>
              <a:rPr lang="zh-TW" altLang="en-US" sz="4000" b="1" dirty="0" smtClean="0">
                <a:latin typeface="標楷體" pitchFamily="65" charset="-120"/>
                <a:ea typeface="標楷體" pitchFamily="65" charset="-120"/>
              </a:rPr>
              <a:t>吃什麼</a:t>
            </a:r>
            <a:r>
              <a:rPr lang="en-US" altLang="zh-TW" sz="4000" b="1" dirty="0" smtClean="0">
                <a:latin typeface="標楷體" pitchFamily="65" charset="-120"/>
                <a:ea typeface="標楷體" pitchFamily="65" charset="-120"/>
              </a:rPr>
              <a:t>?</a:t>
            </a:r>
          </a:p>
          <a:p>
            <a:pPr marL="742950" indent="-742950">
              <a:buFont typeface="Wingdings" pitchFamily="2" charset="2"/>
              <a:buAutoNum type="circleNumWdWhitePlain"/>
            </a:pPr>
            <a:r>
              <a:rPr lang="zh-TW" altLang="en-US" sz="4000" b="1" dirty="0" smtClean="0">
                <a:latin typeface="標楷體" pitchFamily="65" charset="-120"/>
                <a:ea typeface="標楷體" pitchFamily="65" charset="-120"/>
              </a:rPr>
              <a:t>多長</a:t>
            </a:r>
            <a:r>
              <a:rPr lang="en-US" altLang="zh-TW"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
        <p:nvSpPr>
          <p:cNvPr id="11" name="文字方塊 10"/>
          <p:cNvSpPr txBox="1"/>
          <p:nvPr/>
        </p:nvSpPr>
        <p:spPr>
          <a:xfrm>
            <a:off x="1000100" y="714356"/>
            <a:ext cx="3429024" cy="2287429"/>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pPr marL="742950" indent="-742950"/>
            <a:r>
              <a:rPr lang="zh-TW" altLang="en-US" sz="4000" b="1" dirty="0" smtClean="0">
                <a:latin typeface="標楷體" pitchFamily="65" charset="-120"/>
                <a:ea typeface="標楷體" pitchFamily="65" charset="-120"/>
              </a:rPr>
              <a:t>三角龍</a:t>
            </a:r>
          </a:p>
          <a:p>
            <a:pPr marL="742950" indent="-742950">
              <a:buFont typeface="Wingdings" pitchFamily="2" charset="2"/>
              <a:buAutoNum type="circleNumWdWhitePlain"/>
            </a:pPr>
            <a:r>
              <a:rPr lang="zh-TW" altLang="en-US" sz="4000" b="1" dirty="0" smtClean="0">
                <a:latin typeface="標楷體" pitchFamily="65" charset="-120"/>
                <a:ea typeface="標楷體" pitchFamily="65" charset="-120"/>
              </a:rPr>
              <a:t>吃什麼</a:t>
            </a:r>
            <a:r>
              <a:rPr lang="en-US" altLang="zh-TW" sz="4000" b="1" dirty="0" smtClean="0">
                <a:latin typeface="標楷體" pitchFamily="65" charset="-120"/>
                <a:ea typeface="標楷體" pitchFamily="65" charset="-120"/>
              </a:rPr>
              <a:t>?</a:t>
            </a:r>
          </a:p>
          <a:p>
            <a:pPr marL="742950" indent="-742950">
              <a:buFont typeface="Wingdings" pitchFamily="2" charset="2"/>
              <a:buAutoNum type="circleNumWdWhitePlain"/>
            </a:pPr>
            <a:r>
              <a:rPr lang="zh-TW" altLang="en-US" sz="4000" b="1" dirty="0" smtClean="0">
                <a:latin typeface="標楷體" pitchFamily="65" charset="-120"/>
                <a:ea typeface="標楷體" pitchFamily="65" charset="-120"/>
              </a:rPr>
              <a:t>多長</a:t>
            </a:r>
            <a:r>
              <a:rPr lang="en-US" altLang="zh-TW" sz="4000" b="1" dirty="0" smtClean="0">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47130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1"/>
                                          </p:val>
                                        </p:tav>
                                        <p:tav tm="100000">
                                          <p:val>
                                            <p:strVal val="#ppt_x"/>
                                          </p:val>
                                        </p:tav>
                                      </p:tavLst>
                                    </p:anim>
                                    <p:anim calcmode="lin" valueType="num">
                                      <p:cBhvr>
                                        <p:cTn id="9" dur="500" fill="hold"/>
                                        <p:tgtEl>
                                          <p:spTgt spid="11"/>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1"/>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683</TotalTime>
  <Words>245</Words>
  <Application>Microsoft Office PowerPoint</Application>
  <PresentationFormat>如螢幕大小 (4:3)</PresentationFormat>
  <Paragraphs>74</Paragraphs>
  <Slides>18</Slides>
  <Notes>3</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♦科學行動學習♦</vt:lpstr>
      <vt:lpstr>目錄</vt:lpstr>
      <vt:lpstr>小叮噹主題樂園</vt:lpstr>
      <vt:lpstr>后豐鐵馬車道介紹</vt:lpstr>
      <vt:lpstr>后豐鐵馬車道介紹2</vt:lpstr>
      <vt:lpstr>PowerPoint 簡報</vt:lpstr>
      <vt:lpstr>后豐鐵馬車道心得</vt:lpstr>
      <vt:lpstr>甘肅</vt:lpstr>
      <vt:lpstr>PowerPoint 簡報</vt:lpstr>
      <vt:lpstr>恐龍隕石</vt:lpstr>
      <vt:lpstr>劉其偉 </vt:lpstr>
      <vt:lpstr>氣球博物館模具歷史</vt:lpstr>
      <vt:lpstr>學習心得、收穫</vt:lpstr>
      <vt:lpstr>檢討</vt:lpstr>
      <vt:lpstr>PowerPoint 簡報</vt:lpstr>
      <vt:lpstr>PowerPoint 簡報</vt:lpstr>
      <vt:lpstr>資料來源</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_x0008_♦科學行動學習♦</dc:title>
  <cp:lastModifiedBy>4-cores</cp:lastModifiedBy>
  <cp:revision>80</cp:revision>
  <dcterms:modified xsi:type="dcterms:W3CDTF">2013-04-26T13:19:58Z</dcterms:modified>
</cp:coreProperties>
</file>