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4" r:id="rId4"/>
    <p:sldId id="257" r:id="rId5"/>
    <p:sldId id="270" r:id="rId6"/>
    <p:sldId id="269" r:id="rId7"/>
    <p:sldId id="268" r:id="rId8"/>
    <p:sldId id="267" r:id="rId9"/>
    <p:sldId id="281" r:id="rId10"/>
    <p:sldId id="266" r:id="rId11"/>
    <p:sldId id="264" r:id="rId12"/>
    <p:sldId id="263" r:id="rId13"/>
    <p:sldId id="260" r:id="rId14"/>
    <p:sldId id="259" r:id="rId15"/>
    <p:sldId id="280" r:id="rId16"/>
    <p:sldId id="279" r:id="rId17"/>
    <p:sldId id="282" r:id="rId18"/>
    <p:sldId id="278" r:id="rId19"/>
    <p:sldId id="277" r:id="rId20"/>
    <p:sldId id="273" r:id="rId21"/>
    <p:sldId id="275" r:id="rId22"/>
    <p:sldId id="272" r:id="rId23"/>
    <p:sldId id="258" r:id="rId24"/>
    <p:sldId id="271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E6AF00"/>
    <a:srgbClr val="FA3A1A"/>
    <a:srgbClr val="9900FF"/>
    <a:srgbClr val="33CC33"/>
    <a:srgbClr val="990099"/>
    <a:srgbClr val="AE1A4F"/>
    <a:srgbClr val="9900CC"/>
    <a:srgbClr val="DF296A"/>
    <a:srgbClr val="4C3B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94660"/>
  </p:normalViewPr>
  <p:slideViewPr>
    <p:cSldViewPr>
      <p:cViewPr varScale="1">
        <p:scale>
          <a:sx n="44" d="100"/>
          <a:sy n="44" d="100"/>
        </p:scale>
        <p:origin x="-7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2013/4/27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2013/4/27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2013/4/27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2013/4/27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2013/4/27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2013/4/27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2013/4/27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2013/4/27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2013/4/27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2013/4/27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2013/4/27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2013/4/27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9w2u.com/dpic.asp?n=006.gif&amp;folderno=067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9w2u.com/dpic.asp?n=006.gif&amp;folderno=067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c14.nipic.com/20110506/499308_14203740631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80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科學行動學習</a:t>
            </a:r>
            <a:endParaRPr lang="zh-TW" altLang="en-US" sz="8000" b="1" dirty="0">
              <a:solidFill>
                <a:srgbClr val="66006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5643570" y="1643050"/>
            <a:ext cx="312893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4/8~4/19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357818" y="3571876"/>
            <a:ext cx="2786050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8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  <a:cs typeface="+mj-cs"/>
              </a:rPr>
              <a:t>張子宜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get.nccu.edu.tw:8080/getcdb/retrieve/334833/097_0024_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30"/>
            <a:ext cx="9144000" cy="6893831"/>
          </a:xfrm>
          <a:prstGeom prst="rect">
            <a:avLst/>
          </a:prstGeom>
          <a:noFill/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5720" y="1071546"/>
            <a:ext cx="7643866" cy="4786346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滑完雪，大家約了一個時間集合。在這時間，大家就隨便逛逛，但是到後來大家都在看魚、餵魚了（包括我），我買了一包飼料，站在橋上，所有的魚都擠了過來要食物，池塘邊，也有一隻雞，為他吃飼料他也吃耶！很可愛～</a:t>
            </a:r>
            <a:endParaRPr lang="zh-TW" altLang="en-US" sz="4000" b="1" dirty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img165.poco.cn/mypoco/myphoto/20111019/23/57169959201110192253314142757844472_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8072494" cy="5357826"/>
          </a:xfrm>
        </p:spPr>
        <p:txBody>
          <a:bodyPr>
            <a:noAutofit/>
          </a:bodyPr>
          <a:lstStyle/>
          <a:p>
            <a:r>
              <a:rPr lang="en-US" altLang="zh-TW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4/15</a:t>
            </a:r>
            <a:br>
              <a:rPr lang="en-US" altLang="zh-TW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后豐自行車道</a:t>
            </a:r>
            <a:endParaRPr lang="zh-TW" altLang="en-US" sz="8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pic13.nipic.com/20110311/6903649_144349723179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10" y="0"/>
            <a:ext cx="7729534" cy="3786214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這天是大晴天！非常適合騎腳踏車～！大家坐火車到后豐站，就有推銷員等著我們了。我們看了一家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奇典租車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』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，就決定租這家了。大家都找到了適合自己的車，準備出發囉～！</a:t>
            </a:r>
            <a:endParaRPr lang="zh-TW" altLang="en-US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72000" y="4572008"/>
            <a:ext cx="18573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pic>
        <p:nvPicPr>
          <p:cNvPr id="1026" name="Picture 2" descr="F:\科學行照片\科學行腳踏車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750470"/>
            <a:ext cx="4143372" cy="3107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pic1.ooopic.com/uploadfilepic/yuanwenjian/2008-09-02/OOOPIC_vipvip4_200809020741148b30ea2089bb870a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500306"/>
            <a:ext cx="4286280" cy="4000528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solidFill>
                  <a:srgbClr val="660066"/>
                </a:solidFill>
                <a:latin typeface="微軟正黑體" pitchFamily="34" charset="-120"/>
                <a:ea typeface="微軟正黑體" pitchFamily="34" charset="-120"/>
              </a:rPr>
              <a:t>后豐車道很漂亮，兩旁都有很多的樹，騎著會有種悠閒的感覺～</a:t>
            </a:r>
            <a:endParaRPr lang="zh-TW" altLang="en-US" b="1" dirty="0">
              <a:solidFill>
                <a:srgbClr val="66006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071546"/>
            <a:ext cx="55007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 smtClean="0">
                <a:solidFill>
                  <a:srgbClr val="660066"/>
                </a:solidFill>
                <a:latin typeface="微軟正黑體" pitchFamily="34" charset="-120"/>
                <a:ea typeface="微軟正黑體" pitchFamily="34" charset="-120"/>
              </a:rPr>
              <a:t>我們跟著地上的綠色箭頭騎，騎到后豐自行車道～～</a:t>
            </a:r>
            <a:endParaRPr lang="zh-TW" altLang="en-US" sz="4000" dirty="0">
              <a:solidFill>
                <a:srgbClr val="660066"/>
              </a:solidFill>
            </a:endParaRPr>
          </a:p>
        </p:txBody>
      </p:sp>
      <p:pic>
        <p:nvPicPr>
          <p:cNvPr id="2051" name="Picture 3" descr="F:\科學行照片\科學行腳踏車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524006"/>
            <a:ext cx="4000496" cy="5333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.taopic.com/uploads/allimg/120425/2028-12042522204262-l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6429396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660033"/>
                </a:solidFill>
                <a:latin typeface="微軟正黑體" pitchFamily="34" charset="-120"/>
                <a:ea typeface="微軟正黑體" pitchFamily="34" charset="-120"/>
              </a:rPr>
              <a:t>回程～</a:t>
            </a:r>
            <a:r>
              <a:rPr lang="en-US" altLang="zh-TW" b="1" dirty="0" smtClean="0">
                <a:solidFill>
                  <a:srgbClr val="660033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solidFill>
                  <a:srgbClr val="660033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 smtClean="0">
                <a:solidFill>
                  <a:srgbClr val="660033"/>
                </a:solidFill>
                <a:latin typeface="微軟正黑體" pitchFamily="34" charset="-120"/>
                <a:ea typeface="微軟正黑體" pitchFamily="34" charset="-120"/>
              </a:rPr>
              <a:t>回去的時候，要騎快一點。但我們真的騎非常快，所以上坡時不會很累，然後上坡完又有下坡，所以反而很因為要趕在六點前回去還車，所以我們刺激、好玩！</a:t>
            </a:r>
            <a:r>
              <a:rPr lang="en-US" altLang="zh-TW" b="1" dirty="0" smtClean="0">
                <a:solidFill>
                  <a:srgbClr val="660033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solidFill>
                  <a:srgbClr val="660033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 smtClean="0">
                <a:solidFill>
                  <a:srgbClr val="660033"/>
                </a:solidFill>
                <a:latin typeface="微軟正黑體" pitchFamily="34" charset="-120"/>
                <a:ea typeface="微軟正黑體" pitchFamily="34" charset="-120"/>
              </a:rPr>
              <a:t>回到租車店後，我跟采寧就去買了一杯果汁，在剛騎玩腳踏車的時候喝，超好喝的～！今天雖然很累，但是也超開心的～</a:t>
            </a:r>
            <a:r>
              <a:rPr lang="en-US" altLang="zh-TW" b="1" dirty="0" smtClean="0">
                <a:solidFill>
                  <a:srgbClr val="660033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solidFill>
                  <a:srgbClr val="660033"/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b="1" dirty="0">
              <a:solidFill>
                <a:srgbClr val="660033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down.tuzuan.com/data2/attachment/forum/201107/15/100750x75pii888oximxm7.jpg.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2527"/>
            <a:ext cx="9144000" cy="6950527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1670" y="928670"/>
            <a:ext cx="4714908" cy="4500594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rPr>
              <a:t>以前以為騎腳踏車不容易累，因為小時候騎的時候沒有特別辛苦的感覺，但這次騎，就很累了</a:t>
            </a:r>
            <a:r>
              <a:rPr lang="en-US" altLang="zh-TW" b="1" dirty="0" smtClean="0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rPr>
              <a:t>….</a:t>
            </a:r>
            <a:r>
              <a:rPr lang="zh-TW" altLang="en-US" b="1" dirty="0" smtClean="0">
                <a:solidFill>
                  <a:srgbClr val="003300"/>
                </a:solidFill>
                <a:latin typeface="微軟正黑體" pitchFamily="34" charset="-120"/>
                <a:ea typeface="微軟正黑體" pitchFamily="34" charset="-120"/>
              </a:rPr>
              <a:t>但是跟大家一起騎腳踏車很好玩！</a:t>
            </a:r>
            <a:endParaRPr lang="zh-TW" altLang="en-US" b="1" dirty="0">
              <a:solidFill>
                <a:srgbClr val="0033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pic15.nipic.com/20110724/2457331_214638001300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43099"/>
            <a:ext cx="9144000" cy="8501099"/>
          </a:xfrm>
          <a:prstGeom prst="rect">
            <a:avLst/>
          </a:prstGeom>
          <a:noFill/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8662" y="142852"/>
            <a:ext cx="7429552" cy="321471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zh-TW" altLang="en-US" sz="28800" b="1" dirty="0" smtClean="0">
                <a:latin typeface="微軟正黑體" pitchFamily="34" charset="-120"/>
                <a:ea typeface="微軟正黑體" pitchFamily="34" charset="-120"/>
              </a:rPr>
              <a:t>       </a:t>
            </a:r>
            <a:r>
              <a:rPr lang="en-US" altLang="zh-TW" sz="28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4/17</a:t>
            </a:r>
          </a:p>
          <a:p>
            <a:pPr>
              <a:buNone/>
            </a:pPr>
            <a:r>
              <a:rPr lang="zh-TW" altLang="en-US" sz="28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科學博物館</a:t>
            </a:r>
            <a:endParaRPr lang="en-US" altLang="zh-TW" sz="288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sz="72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Picture 12" descr="http://us.123rf.com/400wm/400/400/geraktv/geraktv1109/geraktv110900015/10503264-cowboy-elements--wild-western-background-vector-scroll-for-text.jpg"/>
          <p:cNvPicPr>
            <a:picLocks noChangeAspect="1" noChangeArrowheads="1"/>
          </p:cNvPicPr>
          <p:nvPr/>
        </p:nvPicPr>
        <p:blipFill>
          <a:blip r:embed="rId2" cstate="print">
            <a:lum bright="13000" contrast="4000"/>
          </a:blip>
          <a:srcRect/>
          <a:stretch>
            <a:fillRect/>
          </a:stretch>
        </p:blipFill>
        <p:spPr bwMode="auto">
          <a:xfrm>
            <a:off x="-32188" y="0"/>
            <a:ext cx="8890436" cy="664371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7643866" cy="2786082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AE1A4F"/>
                </a:solidFill>
                <a:latin typeface="微軟正黑體" pitchFamily="34" charset="-120"/>
                <a:ea typeface="微軟正黑體" pitchFamily="34" charset="-120"/>
              </a:rPr>
              <a:t>我們去科博館，看了從龍到獸的展覽，接說員說：恐龍的角可以伸直、直立行走。爆龍前面的兩隻腳 是幫牠站起來的。</a:t>
            </a:r>
            <a:endParaRPr lang="zh-TW" altLang="en-US" sz="4000" b="1" dirty="0">
              <a:solidFill>
                <a:srgbClr val="AE1A4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224" name="Picture 8" descr="http://pic.pimg.tw/makexfun/95eb06aa1bc6a95ca8c86298dc98ff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7059" y="3357562"/>
            <a:ext cx="3155469" cy="2695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0" name="Picture 18" descr="http://w3.dses.tc.edu.tw/homework/%E6%9D%90%E8%B3%AA%E5%BA%AB/%E8%83%8C%E6%99%AF%E6%9D%90%E8%B3%AA%E5%BA%AB/%E6%9C%89%E5%BA%95%E9%82%8A%E6%A1%86/07-%E8%83%8C%E6%99%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4357686" cy="5572164"/>
          </a:xfrm>
        </p:spPr>
        <p:txBody>
          <a:bodyPr>
            <a:normAutofit fontScale="90000"/>
          </a:bodyPr>
          <a:lstStyle/>
          <a:p>
            <a:r>
              <a:rPr lang="zh-TW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有些恐龍會飛，有些在水中，但牠們都是爬蟲類，只是分成會飛的爬蟲類和在水裡的爬蟲類</a:t>
            </a:r>
            <a:r>
              <a:rPr lang="en-US" altLang="zh-TW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…..</a:t>
            </a:r>
            <a:br>
              <a:rPr lang="en-US" altLang="zh-TW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有些人覺得現在的鳥類也是恐龍的一種，但也有其他人不這麼覺得。</a:t>
            </a:r>
            <a:r>
              <a:rPr lang="en-US" altLang="zh-TW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194" name="Picture 2" descr="NO.067 - 006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86974" y="1285860"/>
            <a:ext cx="285750" cy="285750"/>
          </a:xfrm>
          <a:prstGeom prst="rect">
            <a:avLst/>
          </a:prstGeom>
          <a:noFill/>
        </p:spPr>
      </p:pic>
      <p:pic>
        <p:nvPicPr>
          <p:cNvPr id="8196" name="Picture 4" descr="NO.067 - 006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88" y="1142984"/>
            <a:ext cx="285750" cy="285750"/>
          </a:xfrm>
          <a:prstGeom prst="rect">
            <a:avLst/>
          </a:prstGeom>
          <a:noFill/>
        </p:spPr>
      </p:pic>
      <p:pic>
        <p:nvPicPr>
          <p:cNvPr id="8198" name="Picture 6" descr="NO.067 - 006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15602" y="2428868"/>
            <a:ext cx="285750" cy="285750"/>
          </a:xfrm>
          <a:prstGeom prst="rect">
            <a:avLst/>
          </a:prstGeom>
          <a:noFill/>
        </p:spPr>
      </p:pic>
      <p:pic>
        <p:nvPicPr>
          <p:cNvPr id="8202" name="Picture 10" descr="http://www.milkjar.com/b/wp-images/sketch/fly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2786058"/>
            <a:ext cx="3810000" cy="3810000"/>
          </a:xfrm>
          <a:prstGeom prst="rect">
            <a:avLst/>
          </a:prstGeom>
          <a:noFill/>
        </p:spPr>
      </p:pic>
      <p:sp>
        <p:nvSpPr>
          <p:cNvPr id="8206" name="AutoShape 14" descr="http://sc.websbook.com/sc/upimg/allimg/090302/057_1600_websbook_com.jpg"/>
          <p:cNvSpPr>
            <a:spLocks noChangeAspect="1" noChangeArrowheads="1"/>
          </p:cNvSpPr>
          <p:nvPr/>
        </p:nvSpPr>
        <p:spPr bwMode="auto">
          <a:xfrm>
            <a:off x="155575" y="-2049463"/>
            <a:ext cx="6438900" cy="4276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img521.imageshack.us/img521/6302/hgkt3013tx4.jpg"/>
          <p:cNvPicPr>
            <a:picLocks noChangeAspect="1" noChangeArrowheads="1"/>
          </p:cNvPicPr>
          <p:nvPr/>
        </p:nvPicPr>
        <p:blipFill>
          <a:blip r:embed="rId2" cstate="print">
            <a:lum bright="2000" contrast="22000"/>
          </a:blip>
          <a:srcRect/>
          <a:stretch>
            <a:fillRect/>
          </a:stretch>
        </p:blipFill>
        <p:spPr bwMode="auto">
          <a:xfrm>
            <a:off x="0" y="0"/>
            <a:ext cx="10572792" cy="7140982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43578"/>
          </a:xfrm>
        </p:spPr>
        <p:txBody>
          <a:bodyPr>
            <a:normAutofit/>
          </a:bodyPr>
          <a:lstStyle/>
          <a:p>
            <a:pPr algn="l"/>
            <a:r>
              <a:rPr lang="zh-TW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我們聽著解說，導覽員說得很久，有時我們會分心，開始聊天或自己看自己的</a:t>
            </a:r>
            <a:r>
              <a:rPr lang="en-US" altLang="zh-TW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…..</a:t>
            </a:r>
            <a:r>
              <a:rPr lang="zh-TW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博物管理還滿壯觀的，其實裡面有很多東西可以看，有很多恐龍的化石、小生物的標本。</a:t>
            </a:r>
            <a:r>
              <a:rPr lang="en-US" altLang="zh-TW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後來等到解說完後，是我們的自由時間，我跟方心和采寧一起看，但其實也沒有特定要看什麼，就看到展管，覺得不錯    就近去看。</a:t>
            </a:r>
            <a:endParaRPr lang="zh-TW" alt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bizhi.xue163.com/downpic/upload_xue163s/Wallpaper/cai/4279/SLXCBJ_020.jpg"/>
          <p:cNvPicPr>
            <a:picLocks noChangeAspect="1" noChangeArrowheads="1"/>
          </p:cNvPicPr>
          <p:nvPr/>
        </p:nvPicPr>
        <p:blipFill>
          <a:blip r:embed="rId2" cstate="print">
            <a:lum bright="1000" contrast="18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0298" y="285728"/>
            <a:ext cx="3714776" cy="642942"/>
          </a:xfrm>
        </p:spPr>
        <p:txBody>
          <a:bodyPr>
            <a:noAutofit/>
          </a:bodyPr>
          <a:lstStyle/>
          <a:p>
            <a:r>
              <a:rPr lang="zh-TW" altLang="en-US" sz="9600" dirty="0" smtClean="0">
                <a:solidFill>
                  <a:srgbClr val="0070C0"/>
                </a:solidFill>
                <a:ea typeface="文鼎海報體" pitchFamily="49" charset="-120"/>
              </a:rPr>
              <a:t>目錄</a:t>
            </a:r>
            <a:endParaRPr lang="zh-TW" altLang="en-US" sz="9600" dirty="0">
              <a:solidFill>
                <a:srgbClr val="0070C0"/>
              </a:solidFill>
              <a:ea typeface="文鼎海報體" pitchFamily="49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428728" y="1857364"/>
            <a:ext cx="6286544" cy="47863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文鼎海報體"/>
                <a:cs typeface="+mj-cs"/>
              </a:rPr>
              <a:t>主題：</a:t>
            </a:r>
            <a:endParaRPr kumimoji="0" lang="en-US" altLang="zh-TW" sz="6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文鼎海報體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zh-TW" altLang="en-US" sz="4000" b="1" dirty="0" smtClean="0">
                <a:solidFill>
                  <a:srgbClr val="002060"/>
                </a:solidFill>
                <a:latin typeface="+mj-lt"/>
                <a:ea typeface="文鼎海報體"/>
                <a:cs typeface="+mj-cs"/>
              </a:rPr>
              <a:t>一</a:t>
            </a:r>
            <a:r>
              <a:rPr lang="zh-TW" altLang="en-US" sz="4000" b="1" dirty="0" smtClean="0">
                <a:solidFill>
                  <a:srgbClr val="002060"/>
                </a:solidFill>
                <a:ea typeface="文鼎海報體"/>
              </a:rPr>
              <a:t>、學到的東西</a:t>
            </a:r>
            <a:endParaRPr lang="en-US" altLang="zh-TW" sz="4000" b="1" dirty="0" smtClean="0">
              <a:solidFill>
                <a:srgbClr val="002060"/>
              </a:solidFill>
              <a:ea typeface="文鼎海報體"/>
            </a:endParaRPr>
          </a:p>
          <a:p>
            <a:pPr lvl="0">
              <a:spcBef>
                <a:spcPct val="0"/>
              </a:spcBef>
              <a:defRPr/>
            </a:pPr>
            <a:endParaRPr lang="en-US" altLang="zh-TW" sz="4000" b="1" dirty="0" smtClean="0">
              <a:solidFill>
                <a:srgbClr val="002060"/>
              </a:solidFill>
              <a:latin typeface="+mj-lt"/>
              <a:ea typeface="文鼎海報體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b="1" dirty="0" smtClean="0">
                <a:solidFill>
                  <a:srgbClr val="002060"/>
                </a:solidFill>
                <a:latin typeface="+mj-lt"/>
                <a:ea typeface="文鼎海報體"/>
                <a:cs typeface="+mj-cs"/>
              </a:rPr>
              <a:t>二、</a:t>
            </a:r>
            <a:r>
              <a:rPr lang="en-US" altLang="zh-TW" sz="4000" b="1" dirty="0" smtClean="0">
                <a:solidFill>
                  <a:srgbClr val="002060"/>
                </a:solidFill>
                <a:latin typeface="+mj-lt"/>
                <a:ea typeface="文鼎海報體"/>
                <a:cs typeface="+mj-cs"/>
              </a:rPr>
              <a:t>4/12</a:t>
            </a:r>
            <a:r>
              <a:rPr lang="zh-TW" altLang="en-US" sz="4000" b="1" dirty="0" smtClean="0">
                <a:solidFill>
                  <a:srgbClr val="002060"/>
                </a:solidFill>
                <a:latin typeface="+mj-lt"/>
                <a:ea typeface="文鼎海報體"/>
                <a:cs typeface="+mj-cs"/>
              </a:rPr>
              <a:t>主題樂園</a:t>
            </a:r>
            <a:endParaRPr lang="en-US" altLang="zh-TW" sz="4000" b="1" dirty="0" smtClean="0">
              <a:solidFill>
                <a:srgbClr val="002060"/>
              </a:solidFill>
              <a:latin typeface="+mj-lt"/>
              <a:ea typeface="文鼎海報體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4000" b="1" dirty="0" smtClean="0">
              <a:solidFill>
                <a:srgbClr val="002060"/>
              </a:solidFill>
              <a:latin typeface="+mj-lt"/>
              <a:ea typeface="文鼎海報體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b="1" dirty="0" smtClean="0">
                <a:solidFill>
                  <a:srgbClr val="002060"/>
                </a:solidFill>
                <a:latin typeface="+mj-lt"/>
                <a:ea typeface="文鼎海報體"/>
                <a:cs typeface="+mj-cs"/>
              </a:rPr>
              <a:t>三、</a:t>
            </a:r>
            <a:r>
              <a:rPr lang="en-US" altLang="zh-TW" sz="4000" b="1" dirty="0" smtClean="0">
                <a:solidFill>
                  <a:srgbClr val="002060"/>
                </a:solidFill>
                <a:latin typeface="+mj-lt"/>
                <a:ea typeface="文鼎海報體"/>
                <a:cs typeface="+mj-cs"/>
              </a:rPr>
              <a:t>4/15</a:t>
            </a:r>
            <a:r>
              <a:rPr lang="zh-TW" altLang="en-US" sz="4000" b="1" dirty="0" smtClean="0">
                <a:solidFill>
                  <a:srgbClr val="002060"/>
                </a:solidFill>
                <a:latin typeface="+mj-lt"/>
                <a:ea typeface="文鼎海報體"/>
                <a:cs typeface="+mj-cs"/>
              </a:rPr>
              <a:t>后豐自行車道</a:t>
            </a:r>
            <a:endParaRPr lang="en-US" altLang="zh-TW" sz="4000" b="1" dirty="0" smtClean="0">
              <a:solidFill>
                <a:srgbClr val="002060"/>
              </a:solidFill>
              <a:latin typeface="+mj-lt"/>
              <a:ea typeface="文鼎海報體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4000" b="1" dirty="0" smtClean="0">
              <a:solidFill>
                <a:srgbClr val="002060"/>
              </a:solidFill>
              <a:latin typeface="+mj-lt"/>
              <a:ea typeface="文鼎海報體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b="1" dirty="0" smtClean="0">
                <a:solidFill>
                  <a:srgbClr val="002060"/>
                </a:solidFill>
                <a:latin typeface="+mj-lt"/>
                <a:ea typeface="文鼎海報體"/>
                <a:cs typeface="+mj-cs"/>
              </a:rPr>
              <a:t>四、科學博物館</a:t>
            </a:r>
            <a:endParaRPr lang="en-US" altLang="zh-TW" sz="4000" b="1" dirty="0" smtClean="0">
              <a:solidFill>
                <a:srgbClr val="002060"/>
              </a:solidFill>
              <a:latin typeface="+mj-lt"/>
              <a:ea typeface="文鼎海報體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4000" dirty="0" smtClean="0">
              <a:solidFill>
                <a:srgbClr val="9900CC"/>
              </a:solidFill>
              <a:latin typeface="+mj-lt"/>
              <a:ea typeface="文鼎古印體" pitchFamily="49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+mj-lt"/>
              <a:ea typeface="文鼎古印體" pitchFamily="49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 descr="http://w3.dses.tc.edu.tw/homework/%E6%9D%90%E8%B3%AA%E5%BA%AB/%E8%83%8C%E6%99%AF%E6%9D%90%E8%B3%AA%E5%BA%AB/%E6%9C%89%E5%BA%95%E9%82%8A%E6%A1%86/07-%E8%83%8C%E6%99%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7200" b="1" dirty="0" smtClean="0">
                <a:latin typeface="文鼎海報體"/>
              </a:rPr>
              <a:t>心得</a:t>
            </a:r>
            <a:endParaRPr lang="zh-TW" altLang="en-US" sz="7200" b="1" dirty="0">
              <a:latin typeface="文鼎海報體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500034" y="1214422"/>
            <a:ext cx="8229600" cy="5072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在這科學行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,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我交到了好朋友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~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之前在南都我就認識了方心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,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之後也跟她很好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.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但那時我還不認識采寧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,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經過這次的行動學習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我跟采寧變熟了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!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真開心又多交了一個好朋友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>!!</a:t>
            </a:r>
          </a:p>
          <a:p>
            <a:pPr lvl="0">
              <a:spcBef>
                <a:spcPct val="0"/>
              </a:spcBef>
            </a:pP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這次科學行跟南都比起來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,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我比較不會想家了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  <a:cs typeface="+mj-cs"/>
              </a:rPr>
              <a:t>~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.taopic.com/uploads/allimg/120425/2028-12042522204262-l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1857364"/>
            <a:ext cx="8229600" cy="2143140"/>
          </a:xfrm>
        </p:spPr>
        <p:txBody>
          <a:bodyPr>
            <a:noAutofit/>
          </a:bodyPr>
          <a:lstStyle/>
          <a:p>
            <a:r>
              <a:rPr lang="zh-TW" altLang="en-US" sz="7200" b="1" dirty="0" smtClean="0">
                <a:latin typeface="微軟正黑體" pitchFamily="34" charset="-120"/>
                <a:ea typeface="微軟正黑體" pitchFamily="34" charset="-120"/>
              </a:rPr>
              <a:t>報告結束</a:t>
            </a:r>
            <a:r>
              <a:rPr lang="en-US" altLang="zh-TW" sz="72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72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7200" b="1" dirty="0" smtClean="0">
                <a:latin typeface="微軟正黑體" pitchFamily="34" charset="-120"/>
                <a:ea typeface="微軟正黑體" pitchFamily="34" charset="-120"/>
              </a:rPr>
              <a:t>謝謝大家</a:t>
            </a:r>
            <a:r>
              <a:rPr lang="en-US" altLang="zh-TW" sz="7200" b="1" dirty="0" smtClean="0">
                <a:latin typeface="微軟正黑體" pitchFamily="34" charset="-120"/>
                <a:ea typeface="微軟正黑體" pitchFamily="34" charset="-120"/>
              </a:rPr>
              <a:t>~</a:t>
            </a:r>
            <a:endParaRPr lang="zh-TW" altLang="en-US" sz="72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Picture 6" descr="NO.067 - 006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3143248"/>
            <a:ext cx="714380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khgs.tn.edu.tw/teaching/dp/stu_web/com96/web/g19/images/%E8%83%8C%E6%99%AF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5786" y="2928934"/>
            <a:ext cx="5214974" cy="3071834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       </a:t>
            </a: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0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 smtClean="0">
                <a:latin typeface="微軟正黑體" pitchFamily="34" charset="-120"/>
                <a:ea typeface="文鼎海報體" pitchFamily="49" charset="-120"/>
              </a:rPr>
              <a:t>一、買車票</a:t>
            </a:r>
            <a:r>
              <a:rPr lang="en-US" altLang="zh-TW" sz="4000" b="1" dirty="0" smtClean="0">
                <a:latin typeface="微軟正黑體" pitchFamily="34" charset="-120"/>
                <a:ea typeface="文鼎海報體" pitchFamily="49" charset="-120"/>
              </a:rPr>
              <a:t/>
            </a:r>
            <a:br>
              <a:rPr lang="en-US" altLang="zh-TW" sz="4000" b="1" dirty="0" smtClean="0">
                <a:latin typeface="微軟正黑體" pitchFamily="34" charset="-120"/>
                <a:ea typeface="文鼎海報體" pitchFamily="49" charset="-120"/>
              </a:rPr>
            </a:br>
            <a:r>
              <a:rPr lang="en-US" altLang="zh-TW" sz="4000" b="1" dirty="0" smtClean="0">
                <a:latin typeface="微軟正黑體" pitchFamily="34" charset="-120"/>
                <a:ea typeface="文鼎海報體" pitchFamily="49" charset="-120"/>
              </a:rPr>
              <a:t/>
            </a:r>
            <a:br>
              <a:rPr lang="en-US" altLang="zh-TW" sz="4000" b="1" dirty="0" smtClean="0">
                <a:latin typeface="微軟正黑體" pitchFamily="34" charset="-120"/>
                <a:ea typeface="文鼎海報體" pitchFamily="49" charset="-120"/>
              </a:rPr>
            </a:br>
            <a:r>
              <a:rPr lang="zh-TW" altLang="en-US" sz="4000" b="1" dirty="0" smtClean="0">
                <a:latin typeface="微軟正黑體" pitchFamily="34" charset="-120"/>
                <a:ea typeface="文鼎海報體" pitchFamily="49" charset="-120"/>
              </a:rPr>
              <a:t>二、團體生活</a:t>
            </a:r>
            <a:r>
              <a:rPr lang="en-US" altLang="zh-TW" sz="4000" b="1" dirty="0" smtClean="0">
                <a:latin typeface="微軟正黑體" pitchFamily="34" charset="-120"/>
                <a:ea typeface="文鼎海報體" pitchFamily="49" charset="-120"/>
              </a:rPr>
              <a:t/>
            </a:r>
            <a:br>
              <a:rPr lang="en-US" altLang="zh-TW" sz="4000" b="1" dirty="0" smtClean="0">
                <a:latin typeface="微軟正黑體" pitchFamily="34" charset="-120"/>
                <a:ea typeface="文鼎海報體" pitchFamily="49" charset="-120"/>
              </a:rPr>
            </a:br>
            <a:r>
              <a:rPr lang="en-US" altLang="zh-TW" sz="4000" b="1" dirty="0" smtClean="0">
                <a:latin typeface="微軟正黑體" pitchFamily="34" charset="-120"/>
                <a:ea typeface="文鼎海報體" pitchFamily="49" charset="-120"/>
              </a:rPr>
              <a:t/>
            </a:r>
            <a:br>
              <a:rPr lang="en-US" altLang="zh-TW" sz="4000" b="1" dirty="0" smtClean="0">
                <a:latin typeface="微軟正黑體" pitchFamily="34" charset="-120"/>
                <a:ea typeface="文鼎海報體" pitchFamily="49" charset="-120"/>
              </a:rPr>
            </a:br>
            <a:r>
              <a:rPr lang="en-US" altLang="zh-TW" sz="4000" b="1" dirty="0" smtClean="0">
                <a:latin typeface="微軟正黑體" pitchFamily="34" charset="-120"/>
                <a:ea typeface="文鼎海報體" pitchFamily="49" charset="-120"/>
              </a:rPr>
              <a:t/>
            </a:r>
            <a:br>
              <a:rPr lang="en-US" altLang="zh-TW" sz="4000" b="1" dirty="0" smtClean="0">
                <a:latin typeface="微軟正黑體" pitchFamily="34" charset="-120"/>
                <a:ea typeface="文鼎海報體" pitchFamily="49" charset="-120"/>
              </a:rPr>
            </a:br>
            <a:endParaRPr lang="zh-TW" altLang="en-US" sz="4000" b="1" dirty="0">
              <a:latin typeface="微軟正黑體" pitchFamily="34" charset="-120"/>
              <a:ea typeface="文鼎海報體" pitchFamily="49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2143108" y="1500174"/>
            <a:ext cx="4714908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itchFamily="34" charset="-120"/>
                <a:ea typeface="文鼎海報體" pitchFamily="49" charset="-120"/>
                <a:cs typeface="+mj-cs"/>
              </a:rPr>
              <a:t>學到的東西</a:t>
            </a:r>
            <a:r>
              <a:rPr lang="zh-TW" alt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文鼎海報體" pitchFamily="49" charset="-120"/>
                <a:cs typeface="+mj-cs"/>
              </a:rPr>
              <a:t>：</a:t>
            </a:r>
            <a:endParaRPr kumimoji="0" lang="zh-TW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軟正黑體" pitchFamily="34" charset="-120"/>
              <a:ea typeface="文鼎海報體" pitchFamily="49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210.71.56.6/ftproot/s9207/comic/10740/%E5%B0%8F%E5%8F%AE%E5%99%B9%E8%83%8C%E6%99%AF1074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571744"/>
            <a:ext cx="9144000" cy="1071570"/>
          </a:xfrm>
        </p:spPr>
        <p:txBody>
          <a:bodyPr>
            <a:noAutofit/>
          </a:bodyPr>
          <a:lstStyle/>
          <a:p>
            <a:r>
              <a:rPr lang="en-US" altLang="zh-TW" sz="7200" b="1" dirty="0" smtClean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4/12</a:t>
            </a:r>
            <a:br>
              <a:rPr lang="en-US" altLang="zh-TW" sz="7200" b="1" dirty="0" smtClean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7200" b="1" dirty="0" smtClean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小叮噹主題</a:t>
            </a:r>
            <a:r>
              <a:rPr lang="zh-TW" altLang="en-US" sz="8000" b="1" dirty="0" smtClean="0">
                <a:solidFill>
                  <a:srgbClr val="000066"/>
                </a:solidFill>
                <a:latin typeface="微軟正黑體" pitchFamily="34" charset="-120"/>
                <a:ea typeface="微軟正黑體" pitchFamily="34" charset="-120"/>
              </a:rPr>
              <a:t>樂園</a:t>
            </a:r>
            <a:endParaRPr lang="zh-TW" altLang="en-US" sz="8000" b="1" dirty="0">
              <a:solidFill>
                <a:srgbClr val="00006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7652" name="Picture 4" descr="http://ithelp.ithome.com.tw/upload/images/20121026/20121026173537508a59691b136_resi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0"/>
            <a:ext cx="1654458" cy="18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://pic.pimg.tw/kyn/1326242836-3521127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4786322"/>
            <a:ext cx="8229600" cy="1857388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660066"/>
                </a:solidFill>
                <a:latin typeface="微軟正黑體" pitchFamily="34" charset="-120"/>
                <a:ea typeface="微軟正黑體" pitchFamily="34" charset="-120"/>
              </a:rPr>
              <a:t>我們坐公車去小叮噹樂園，但下車後，大家又走了好久的路才到小叮噹樂園</a:t>
            </a:r>
            <a:r>
              <a:rPr lang="en-US" altLang="zh-TW" b="1" dirty="0" smtClean="0">
                <a:solidFill>
                  <a:srgbClr val="660066"/>
                </a:solidFill>
                <a:latin typeface="微軟正黑體" pitchFamily="34" charset="-120"/>
                <a:ea typeface="微軟正黑體" pitchFamily="34" charset="-120"/>
              </a:rPr>
              <a:t>…</a:t>
            </a:r>
            <a:r>
              <a:rPr lang="zh-TW" altLang="en-US" b="1" dirty="0" smtClean="0">
                <a:solidFill>
                  <a:srgbClr val="660066"/>
                </a:solidFill>
                <a:latin typeface="微軟正黑體" pitchFamily="34" charset="-120"/>
                <a:ea typeface="微軟正黑體" pitchFamily="34" charset="-120"/>
              </a:rPr>
              <a:t>嗯，但有到就好啦～</a:t>
            </a:r>
            <a:endParaRPr lang="zh-TW" altLang="en-US" b="1" dirty="0">
              <a:solidFill>
                <a:srgbClr val="66006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fbcdn-sphotos-g-a.akamaihd.net/hphotos-ak-ash3/s720x720/551935_397237287010380_35681877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143116"/>
            <a:ext cx="6831774" cy="4714884"/>
          </a:xfrm>
          <a:prstGeom prst="rect">
            <a:avLst/>
          </a:prstGeom>
          <a:noFill/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285720" y="285728"/>
            <a:ext cx="8643998" cy="1857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原本以為</a:t>
            </a:r>
            <a:r>
              <a:rPr kumimoji="0" lang="en-US" altLang="zh-TW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『</a:t>
            </a: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小叮噹</a:t>
            </a:r>
            <a:r>
              <a:rPr kumimoji="0" lang="en-US" altLang="zh-TW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』</a:t>
            </a: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指的是哆啦</a:t>
            </a:r>
            <a:r>
              <a:rPr kumimoji="0" lang="en-US" altLang="zh-TW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A</a:t>
            </a: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夢，但到了之後，才發現是一顆有手、腳、身體、眼睛的鈴鐺。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ctps.ylc.edu.tw/~web/computerclass/word/%E7%99%BE%E5%AF%B6%E5%9C%96%E5%BA%AB/%E8%83%8C%E6%99%AF%E5%9C%96/%E8%83%8C%E6%99%AF%E5%9C%9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1818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         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00100" y="857232"/>
            <a:ext cx="6500858" cy="50006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3600" b="1" dirty="0" smtClean="0">
                <a:solidFill>
                  <a:srgbClr val="990033"/>
                </a:solidFill>
                <a:latin typeface="微軟正黑體" pitchFamily="34" charset="-120"/>
                <a:ea typeface="微軟正黑體" pitchFamily="34" charset="-120"/>
              </a:rPr>
              <a:t>到了樂園裡面後，有一間傾斜屋，地板是斜的，走一走會往一邊倒，在裡面太久會頭暈。還有一間很酷的地方，從外面把頭伸上去，看起來是</a:t>
            </a:r>
            <a:r>
              <a:rPr lang="zh-TW" altLang="en-US" sz="3600" b="1" dirty="0" smtClean="0">
                <a:solidFill>
                  <a:srgbClr val="990033"/>
                </a:solidFill>
                <a:latin typeface="微軟正黑體" pitchFamily="34" charset="-120"/>
                <a:ea typeface="文鼎古印體" pitchFamily="49" charset="-120"/>
              </a:rPr>
              <a:t>一顆頭放在桌上</a:t>
            </a:r>
            <a:r>
              <a:rPr lang="zh-TW" altLang="en-US" sz="3600" b="1" dirty="0" smtClean="0">
                <a:solidFill>
                  <a:srgbClr val="990033"/>
                </a:solidFill>
                <a:latin typeface="微軟正黑體" pitchFamily="34" charset="-120"/>
                <a:ea typeface="微軟正黑體" pitchFamily="34" charset="-120"/>
              </a:rPr>
              <a:t>！一開始看，滿恐怖的，但後來自己伸伸看後，就覺得很好玩。</a:t>
            </a:r>
            <a:endParaRPr lang="zh-TW" altLang="en-US" sz="3600" b="1" dirty="0">
              <a:solidFill>
                <a:srgbClr val="990033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28860" y="1357298"/>
            <a:ext cx="4000528" cy="4071966"/>
          </a:xfrm>
        </p:spPr>
        <p:txBody>
          <a:bodyPr/>
          <a:lstStyle/>
          <a:p>
            <a:r>
              <a:rPr lang="zh-TW" altLang="en-US" dirty="0" smtClean="0"/>
              <a:t>時間過得很</a:t>
            </a:r>
            <a:endParaRPr lang="zh-TW" altLang="en-US" dirty="0"/>
          </a:p>
        </p:txBody>
      </p:sp>
      <p:pic>
        <p:nvPicPr>
          <p:cNvPr id="3" name="Picture 2" descr="http://www.yinghuayq.cn/gqsyb/uploads/allimg/090605/104gj125-0_l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0"/>
            <a:ext cx="6929486" cy="6299535"/>
          </a:xfrm>
          <a:prstGeom prst="rect">
            <a:avLst/>
          </a:prstGeom>
          <a:noFill/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928794" y="1428736"/>
            <a:ext cx="5072098" cy="4214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b="1" dirty="0" smtClean="0">
                <a:solidFill>
                  <a:srgbClr val="660033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時間過得很</a:t>
            </a: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快，中午了！我們的午餐是便當。吃到一半有很多人湧進來，瞬間變得很吵</a:t>
            </a:r>
            <a:r>
              <a:rPr kumimoji="0" lang="en-US" altLang="zh-TW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….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b="1" dirty="0" smtClean="0">
                <a:solidFill>
                  <a:srgbClr val="660033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但午餐吃得很飽～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pic>
        <p:nvPicPr>
          <p:cNvPr id="10250" name="Picture 10" descr="http://www.yfu.cn/d/file/vector/upload/shiwu/i08/big/356_meishi4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5542871"/>
            <a:ext cx="1757334" cy="1315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03.tooopen.com/uploadfile/downs/images/20110922/sy_20110922142454914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38972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57422" y="285728"/>
            <a:ext cx="6015022" cy="6572272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291F77"/>
                </a:solidFill>
                <a:latin typeface="微軟正黑體" pitchFamily="34" charset="-120"/>
                <a:ea typeface="微軟正黑體" pitchFamily="34" charset="-120"/>
              </a:rPr>
              <a:t>吃完午餐後，我們去了滑雪場！滑雪場裡面超冷的，比日本的還冷好幾倍！但我們還是繼續滑。我們是玩的是坐在輪胎上，從上面滑下來的那種。很好玩，還可以兩個人一起坐～或是</a:t>
            </a:r>
            <a:r>
              <a:rPr lang="en-US" altLang="zh-TW" b="1" dirty="0" smtClean="0">
                <a:solidFill>
                  <a:srgbClr val="291F77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b="1" dirty="0" smtClean="0">
                <a:solidFill>
                  <a:srgbClr val="291F77"/>
                </a:solidFill>
                <a:latin typeface="微軟正黑體" pitchFamily="34" charset="-120"/>
                <a:ea typeface="微軟正黑體" pitchFamily="34" charset="-120"/>
              </a:rPr>
              <a:t>～</a:t>
            </a:r>
            <a:r>
              <a:rPr lang="en-US" altLang="zh-TW" b="1" dirty="0" smtClean="0">
                <a:solidFill>
                  <a:srgbClr val="291F77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b="1" dirty="0" smtClean="0">
                <a:solidFill>
                  <a:srgbClr val="291F77"/>
                </a:solidFill>
                <a:latin typeface="微軟正黑體" pitchFamily="34" charset="-120"/>
                <a:ea typeface="微軟正黑體" pitchFamily="34" charset="-120"/>
              </a:rPr>
              <a:t>組一起溜下去。我們玩的都快凍僵了！      但還是繼續玩！</a:t>
            </a:r>
            <a:endParaRPr lang="zh-TW" altLang="en-US" b="1" dirty="0">
              <a:solidFill>
                <a:srgbClr val="291F77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484" name="Picture 4" descr="http://img.taopic.com/uploads/allimg/121225/234742-12122516032226-l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5623574"/>
            <a:ext cx="1714480" cy="123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717</Words>
  <Application>Microsoft Office PowerPoint</Application>
  <PresentationFormat>如螢幕大小 (4:3)</PresentationFormat>
  <Paragraphs>39</Paragraphs>
  <Slides>24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Office 佈景主題</vt:lpstr>
      <vt:lpstr>科學行動學習</vt:lpstr>
      <vt:lpstr>目錄</vt:lpstr>
      <vt:lpstr>         一、買車票  二、團體生活   </vt:lpstr>
      <vt:lpstr>4/12 小叮噹主題樂園</vt:lpstr>
      <vt:lpstr>我們坐公車去小叮噹樂園，但下車後，大家又走了好久的路才到小叮噹樂園…嗯，但有到就好啦～</vt:lpstr>
      <vt:lpstr>投影片 6</vt:lpstr>
      <vt:lpstr>          </vt:lpstr>
      <vt:lpstr>時間過得很</vt:lpstr>
      <vt:lpstr>吃完午餐後，我們去了滑雪場！滑雪場裡面超冷的，比日本的還冷好幾倍！但我們還是繼續滑。我們是玩的是坐在輪胎上，從上面滑下來的那種。很好玩，還可以兩個人一起坐～或是2～3組一起溜下去。我們玩的都快凍僵了！      但還是繼續玩！</vt:lpstr>
      <vt:lpstr>投影片 10</vt:lpstr>
      <vt:lpstr>4/15 后豐自行車道</vt:lpstr>
      <vt:lpstr>這天是大晴天！非常適合騎腳踏車～！大家坐火車到后豐站，就有推銷員等著我們了。我們看了一家『奇典租車』，就決定租這家了。大家都找到了適合自己的車，準備出發囉～！</vt:lpstr>
      <vt:lpstr>后豐車道很漂亮，兩旁都有很多的樹，騎著會有種悠閒的感覺～</vt:lpstr>
      <vt:lpstr>回程～ 回去的時候，要騎快一點。但我們真的騎非常快，所以上坡時不會很累，然後上坡完又有下坡，所以反而很因為要趕在六點前回去還車，所以我們刺激、好玩！ 回到租車店後，我跟采寧就去買了一杯果汁，在剛騎玩腳踏車的時候喝，超好喝的～！今天雖然很累，但是也超開心的～ </vt:lpstr>
      <vt:lpstr>以前以為騎腳踏車不容易累，因為小時候騎的時候沒有特別辛苦的感覺，但這次騎，就很累了….但是跟大家一起騎腳踏車很好玩！</vt:lpstr>
      <vt:lpstr>投影片 16</vt:lpstr>
      <vt:lpstr>我們去科博館，看了從龍到獸的展覽，接說員說：恐龍的角可以伸直、直立行走。爆龍前面的兩隻腳 是幫牠站起來的。</vt:lpstr>
      <vt:lpstr>有些恐龍會飛，有些在水中，但牠們都是爬蟲類，只是分成會飛的爬蟲類和在水裡的爬蟲類….. 有些人覺得現在的鳥類也是恐龍的一種，但也有其他人不這麼覺得。 </vt:lpstr>
      <vt:lpstr>我們聽著解說，導覽員說得很久，有時我們會分心，開始聊天或自己看自己的…..博物管理還滿壯觀的，其實裡面有很多東西可以看，有很多恐龍的化石、小生物的標本。 後來等到解說完後，是我們的自由時間，我跟方心和采寧一起看，但其實也沒有特定要看什麼，就看到展管，覺得不錯    就近去看。</vt:lpstr>
      <vt:lpstr>心得</vt:lpstr>
      <vt:lpstr>報告結束 謝謝大家~</vt:lpstr>
      <vt:lpstr>投影片 22</vt:lpstr>
      <vt:lpstr>投影片 23</vt:lpstr>
      <vt:lpstr>投影片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cp:lastModifiedBy>人文國民中小學</cp:lastModifiedBy>
  <cp:revision>54</cp:revision>
  <dcterms:modified xsi:type="dcterms:W3CDTF">2013-04-27T01:05:59Z</dcterms:modified>
</cp:coreProperties>
</file>