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2" r:id="rId3"/>
    <p:sldId id="283" r:id="rId4"/>
    <p:sldId id="257" r:id="rId5"/>
    <p:sldId id="269" r:id="rId6"/>
    <p:sldId id="270" r:id="rId7"/>
    <p:sldId id="258" r:id="rId8"/>
    <p:sldId id="271" r:id="rId9"/>
    <p:sldId id="272" r:id="rId10"/>
    <p:sldId id="268" r:id="rId11"/>
    <p:sldId id="263" r:id="rId12"/>
    <p:sldId id="259" r:id="rId13"/>
    <p:sldId id="260" r:id="rId14"/>
    <p:sldId id="261" r:id="rId15"/>
    <p:sldId id="264" r:id="rId16"/>
    <p:sldId id="265" r:id="rId17"/>
    <p:sldId id="280" r:id="rId18"/>
    <p:sldId id="281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C37339-4850-4F74-891B-0BF8C236D1A8}" type="datetimeFigureOut">
              <a:rPr lang="zh-TW" altLang="en-US" smtClean="0"/>
              <a:pPr/>
              <a:t>2011/9/14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F852EF6-7A6C-4A12-9429-08E75EB49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hildren.cca.gov.tw/topic/animation.php?id=200709B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rubear.com.tw/treasury_content.php?type=2&amp;id=42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337560"/>
            <a:ext cx="8892480" cy="230124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TW" sz="53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3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300" dirty="0" smtClean="0">
                <a:latin typeface="微軟正黑體" pitchFamily="34" charset="-120"/>
                <a:ea typeface="微軟正黑體" pitchFamily="34" charset="-120"/>
              </a:rPr>
              <a:t>林素華（森林）老師</a:t>
            </a:r>
            <a:r>
              <a:rPr lang="en-US" altLang="zh-TW" sz="53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3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教育部悅讀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國中小偏遠地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區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閱讀計畫</a:t>
            </a:r>
            <a:b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955374" cy="1752600"/>
          </a:xfrm>
        </p:spPr>
        <p:txBody>
          <a:bodyPr>
            <a:normAutofit/>
          </a:bodyPr>
          <a:lstStyle/>
          <a:p>
            <a:r>
              <a:rPr lang="zh-TW" altLang="zh-TW" sz="7200" dirty="0" smtClean="0">
                <a:solidFill>
                  <a:srgbClr val="FFC000"/>
                </a:solidFill>
                <a:latin typeface="+mn-ea"/>
              </a:rPr>
              <a:t>生活智慧 </a:t>
            </a:r>
            <a:r>
              <a:rPr lang="en-US" altLang="zh-TW" sz="7200" dirty="0" smtClean="0">
                <a:solidFill>
                  <a:srgbClr val="FFC000"/>
                </a:solidFill>
                <a:latin typeface="+mn-ea"/>
              </a:rPr>
              <a:t>– </a:t>
            </a:r>
            <a:r>
              <a:rPr lang="zh-TW" altLang="zh-TW" sz="7200" dirty="0" smtClean="0">
                <a:solidFill>
                  <a:srgbClr val="FFC000"/>
                </a:solidFill>
                <a:latin typeface="+mn-ea"/>
              </a:rPr>
              <a:t>環保篇</a:t>
            </a:r>
            <a:r>
              <a:rPr lang="en-US" altLang="zh-TW" dirty="0" smtClean="0">
                <a:solidFill>
                  <a:srgbClr val="FFC000"/>
                </a:solidFill>
              </a:rPr>
              <a:t/>
            </a:r>
            <a:br>
              <a:rPr lang="en-US" altLang="zh-TW" dirty="0" smtClean="0">
                <a:solidFill>
                  <a:srgbClr val="FFC000"/>
                </a:solidFill>
              </a:rPr>
            </a:b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25601" name="Picture 1" descr="C:\Documents and Settings\宜蘭\Local Settings\Temporary Internet Files\Content.IE5\KEU6G0CE\MC90044010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835696" cy="2081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6000" dirty="0" smtClean="0">
                <a:solidFill>
                  <a:srgbClr val="FFC000"/>
                </a:solidFill>
              </a:rPr>
              <a:t>陽光和小雨</a:t>
            </a:r>
            <a:r>
              <a:rPr lang="zh-TW" altLang="en-US" dirty="0" smtClean="0">
                <a:solidFill>
                  <a:srgbClr val="FFC000"/>
                </a:solidFill>
              </a:rPr>
              <a:t>           </a:t>
            </a:r>
            <a:r>
              <a:rPr lang="zh-TW" altLang="zh-TW" sz="3100" dirty="0" smtClean="0">
                <a:solidFill>
                  <a:srgbClr val="FFC000"/>
                </a:solidFill>
              </a:rPr>
              <a:t>作詞曲：鄧育慶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 smtClean="0"/>
              <a:t>如果有一天　陽光不見了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dirty="0" smtClean="0"/>
              <a:t>世界會變冷　什麼也看不到</a:t>
            </a:r>
            <a:endParaRPr lang="en-US" altLang="zh-TW" sz="3200" dirty="0" smtClean="0"/>
          </a:p>
          <a:p>
            <a:r>
              <a:rPr lang="zh-TW" altLang="zh-TW" sz="3200" dirty="0" smtClean="0"/>
              <a:t>如果有一天　小雨不下了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dirty="0" smtClean="0"/>
              <a:t>水兒不再流　花兒也凋謝了</a:t>
            </a:r>
            <a:endParaRPr lang="en-US" altLang="zh-TW" sz="3200" dirty="0" smtClean="0"/>
          </a:p>
          <a:p>
            <a:r>
              <a:rPr lang="zh-TW" altLang="zh-TW" sz="3200" dirty="0" smtClean="0"/>
              <a:t>因為我們心中　藏著有一份愛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dirty="0" smtClean="0"/>
              <a:t>所以陽光和小雨　會與我們同在</a:t>
            </a:r>
            <a:endParaRPr lang="en-US" altLang="zh-TW" sz="3200" dirty="0" smtClean="0"/>
          </a:p>
          <a:p>
            <a:r>
              <a:rPr lang="zh-TW" altLang="zh-TW" sz="3200" dirty="0" smtClean="0"/>
              <a:t>愛就是陽光　愛就是小雨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dirty="0" smtClean="0"/>
              <a:t>陽光和小雨　離不開我和你</a:t>
            </a:r>
          </a:p>
          <a:p>
            <a:endParaRPr lang="zh-TW" alt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923928" y="620688"/>
          <a:ext cx="1362075" cy="466725"/>
        </p:xfrm>
        <a:graphic>
          <a:graphicData uri="http://schemas.openxmlformats.org/presentationml/2006/ole">
            <p:oleObj spid="_x0000_s26626" name="封裝" r:id="rId3" imgW="1362240" imgH="466560" progId="Package">
              <p:embed/>
            </p:oleObj>
          </a:graphicData>
        </a:graphic>
      </p:graphicFrame>
      <p:pic>
        <p:nvPicPr>
          <p:cNvPr id="5" name="Picture 5" descr="C:\Documents and Settings\宜蘭\Local Settings\Temporary Internet Files\Content.IE5\GQXHFG1N\MC9004207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72889"/>
            <a:ext cx="2473436" cy="2903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西雅圖酋長的宣言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2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十九世紀，美國拓展領土已達北美洲西北角，當地居住著許多印地安部落。美國政府欲以</a:t>
            </a:r>
            <a:r>
              <a:rPr lang="en-US" altLang="zh-TW" sz="3200" dirty="0" smtClean="0"/>
              <a:t>15</a:t>
            </a:r>
            <a:r>
              <a:rPr lang="zh-TW" altLang="en-US" sz="3200" dirty="0" smtClean="0"/>
              <a:t>萬美元買下位於現今華盛頓州普傑峽灣 的二百萬英畝土地。據說，當時索瓜米希族 的酋長曾致函給美國第十四任總統皮爾斯，這一篇動人與意味深遠的聲明，闡述了人與土地、萬物密不可分的關係。這篇聲明發生的時間大約在</a:t>
            </a:r>
            <a:r>
              <a:rPr lang="en-US" altLang="zh-TW" sz="3200" dirty="0" smtClean="0"/>
              <a:t>1851</a:t>
            </a:r>
            <a:r>
              <a:rPr lang="zh-TW" altLang="en-US" sz="3200" dirty="0" smtClean="0"/>
              <a:t>年。本篇現今被公認是環境保育上極重要的一份聲明。</a:t>
            </a:r>
            <a:endParaRPr lang="en-US" altLang="zh-TW" sz="3200" dirty="0" smtClean="0"/>
          </a:p>
          <a:p>
            <a:r>
              <a:rPr lang="en-US" altLang="zh-TW" sz="1900" dirty="0" smtClean="0">
                <a:hlinkClick r:id="rId2"/>
              </a:rPr>
              <a:t>http://children.cca.gov.tw/topic/animation.php?id=200709B01</a:t>
            </a:r>
            <a:endParaRPr lang="en-US" altLang="zh-TW" sz="1900" dirty="0" smtClean="0"/>
          </a:p>
          <a:p>
            <a:endParaRPr lang="zh-TW" altLang="en-US" sz="3200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r>
              <a:rPr lang="zh-TW" altLang="zh-TW" sz="6700" b="1" dirty="0" smtClean="0">
                <a:solidFill>
                  <a:srgbClr val="FFC000"/>
                </a:solidFill>
              </a:rPr>
              <a:t>感謝</a:t>
            </a:r>
            <a:r>
              <a:rPr lang="en-US" altLang="zh-TW" sz="6700" dirty="0" smtClean="0">
                <a:solidFill>
                  <a:srgbClr val="FFC000"/>
                </a:solidFill>
              </a:rPr>
              <a:t> </a:t>
            </a:r>
            <a:r>
              <a:rPr lang="en-US" altLang="zh-TW" dirty="0" smtClean="0">
                <a:solidFill>
                  <a:srgbClr val="FFC000"/>
                </a:solidFill>
              </a:rPr>
              <a:t>           </a:t>
            </a:r>
            <a:r>
              <a:rPr lang="zh-TW" altLang="zh-TW" dirty="0" smtClean="0">
                <a:solidFill>
                  <a:srgbClr val="FFC000"/>
                </a:solidFill>
              </a:rPr>
              <a:t>馮輝岳</a:t>
            </a:r>
            <a:br>
              <a:rPr lang="zh-TW" altLang="zh-TW" dirty="0" smtClean="0">
                <a:solidFill>
                  <a:srgbClr val="FFC000"/>
                </a:solidFill>
              </a:rPr>
            </a:b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805264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無邊無際的天空，</a:t>
            </a:r>
          </a:p>
          <a:p>
            <a:r>
              <a:rPr lang="zh-TW" altLang="zh-TW" dirty="0" smtClean="0"/>
              <a:t>綴滿了星辰和雲朵，</a:t>
            </a:r>
          </a:p>
          <a:p>
            <a:r>
              <a:rPr lang="zh-TW" altLang="zh-TW" dirty="0" smtClean="0"/>
              <a:t>灑下了陽光和雨露，</a:t>
            </a:r>
          </a:p>
          <a:p>
            <a:r>
              <a:rPr lang="zh-TW" altLang="zh-TW" dirty="0" smtClean="0"/>
              <a:t>人間的祈求抱怨雖然很多，</a:t>
            </a:r>
          </a:p>
          <a:p>
            <a:r>
              <a:rPr lang="zh-TW" altLang="zh-TW" dirty="0" smtClean="0"/>
              <a:t>幾千幾萬年來，</a:t>
            </a:r>
          </a:p>
          <a:p>
            <a:r>
              <a:rPr lang="zh-TW" altLang="zh-TW" dirty="0" smtClean="0"/>
              <a:t>他總是默默付出默默承受，</a:t>
            </a:r>
          </a:p>
          <a:p>
            <a:r>
              <a:rPr lang="zh-TW" altLang="zh-TW" dirty="0" smtClean="0"/>
              <a:t>他的心胸是多麼的寬廣開闊。</a:t>
            </a:r>
          </a:p>
          <a:p>
            <a:r>
              <a:rPr lang="zh-TW" altLang="zh-TW" dirty="0" smtClean="0"/>
              <a:t>少年朋友呀！</a:t>
            </a:r>
          </a:p>
          <a:p>
            <a:r>
              <a:rPr lang="zh-TW" altLang="zh-TW" dirty="0" smtClean="0"/>
              <a:t>當你抬頭仰望的時候，</a:t>
            </a:r>
          </a:p>
          <a:p>
            <a:r>
              <a:rPr lang="zh-TW" altLang="zh-TW" dirty="0" smtClean="0"/>
              <a:t>感恩的話是不是曾經對他說過？</a:t>
            </a:r>
          </a:p>
        </p:txBody>
      </p:sp>
      <p:pic>
        <p:nvPicPr>
          <p:cNvPr id="10244" name="Picture 4" descr="C:\Documents and Settings\宜蘭\Local Settings\Temporary Internet Files\Content.IE5\B8ELZFHU\MC9004401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89040"/>
            <a:ext cx="2519929" cy="2594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/>
          <a:lstStyle/>
          <a:p>
            <a:r>
              <a:rPr lang="zh-TW" altLang="zh-TW" dirty="0" smtClean="0"/>
              <a:t>覆蓋大地的泥土，</a:t>
            </a:r>
          </a:p>
          <a:p>
            <a:r>
              <a:rPr lang="zh-TW" altLang="zh-TW" dirty="0" smtClean="0"/>
              <a:t>賜給我們繁花和綠樹，</a:t>
            </a:r>
          </a:p>
          <a:p>
            <a:r>
              <a:rPr lang="zh-TW" altLang="zh-TW" dirty="0" smtClean="0"/>
              <a:t>賜給我們鮮果和五穀，</a:t>
            </a:r>
          </a:p>
          <a:p>
            <a:r>
              <a:rPr lang="zh-TW" altLang="zh-TW" dirty="0" smtClean="0"/>
              <a:t>挨過數不盡的寒冬，</a:t>
            </a:r>
          </a:p>
          <a:p>
            <a:r>
              <a:rPr lang="zh-TW" altLang="zh-TW" dirty="0" smtClean="0"/>
              <a:t>忍過數不盡的酷暑，</a:t>
            </a:r>
          </a:p>
          <a:p>
            <a:r>
              <a:rPr lang="zh-TW" altLang="zh-TW" dirty="0" smtClean="0"/>
              <a:t>幾千年來不曾說過苦，</a:t>
            </a:r>
          </a:p>
          <a:p>
            <a:r>
              <a:rPr lang="zh-TW" altLang="zh-TW" dirty="0" smtClean="0"/>
              <a:t>他只知道盡心盡力的養活萬物。</a:t>
            </a:r>
          </a:p>
          <a:p>
            <a:r>
              <a:rPr lang="zh-TW" altLang="zh-TW" dirty="0" smtClean="0"/>
              <a:t>少年朋友呀！</a:t>
            </a:r>
          </a:p>
          <a:p>
            <a:r>
              <a:rPr lang="zh-TW" altLang="zh-TW" dirty="0" smtClean="0"/>
              <a:t>當你在空曠的原野漫步，</a:t>
            </a:r>
          </a:p>
          <a:p>
            <a:r>
              <a:rPr lang="zh-TW" altLang="zh-TW" dirty="0" smtClean="0"/>
              <a:t>可曾把深深的謝意傳達給腳下的泥土？</a:t>
            </a:r>
          </a:p>
        </p:txBody>
      </p:sp>
      <p:pic>
        <p:nvPicPr>
          <p:cNvPr id="9217" name="Picture 1" descr="C:\Documents and Settings\宜蘭\Local Settings\Temporary Internet Files\Content.IE5\KEU6G0CE\MC90044010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823" y="522150"/>
            <a:ext cx="2182618" cy="240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7467600" cy="5865515"/>
          </a:xfrm>
        </p:spPr>
        <p:txBody>
          <a:bodyPr/>
          <a:lstStyle/>
          <a:p>
            <a:r>
              <a:rPr lang="zh-TW" altLang="zh-TW" dirty="0" smtClean="0"/>
              <a:t>趕著上班的人們，</a:t>
            </a:r>
          </a:p>
          <a:p>
            <a:r>
              <a:rPr lang="zh-TW" altLang="zh-TW" dirty="0" smtClean="0"/>
              <a:t>每天精神抖擻的向工廠報到，</a:t>
            </a:r>
          </a:p>
          <a:p>
            <a:r>
              <a:rPr lang="zh-TW" altLang="zh-TW" dirty="0" smtClean="0"/>
              <a:t>他們的工作可能微不足道，</a:t>
            </a:r>
          </a:p>
          <a:p>
            <a:r>
              <a:rPr lang="zh-TW" altLang="zh-TW" dirty="0" smtClean="0"/>
              <a:t>他們也許不是什麼達官顯要，</a:t>
            </a:r>
          </a:p>
          <a:p>
            <a:r>
              <a:rPr lang="zh-TW" altLang="zh-TW" dirty="0" smtClean="0"/>
              <a:t>雖然像螺絲丁一樣渺小，</a:t>
            </a:r>
          </a:p>
          <a:p>
            <a:r>
              <a:rPr lang="zh-TW" altLang="zh-TW" dirty="0" smtClean="0"/>
              <a:t>可是如果少了他們，</a:t>
            </a:r>
          </a:p>
          <a:p>
            <a:r>
              <a:rPr lang="zh-TW" altLang="zh-TW" dirty="0" smtClean="0"/>
              <a:t>再大的機器也轉動不了。</a:t>
            </a:r>
          </a:p>
          <a:p>
            <a:r>
              <a:rPr lang="zh-TW" altLang="zh-TW" dirty="0" smtClean="0"/>
              <a:t>少年朋友呀！</a:t>
            </a:r>
          </a:p>
          <a:p>
            <a:r>
              <a:rPr lang="zh-TW" altLang="zh-TW" dirty="0" smtClean="0"/>
              <a:t>當你遇見人們這樣的奔波操勞，</a:t>
            </a:r>
          </a:p>
          <a:p>
            <a:r>
              <a:rPr lang="zh-TW" altLang="zh-TW" dirty="0" smtClean="0"/>
              <a:t>是否記得給他們一個充滿感激的微笑？</a:t>
            </a:r>
          </a:p>
        </p:txBody>
      </p:sp>
      <p:pic>
        <p:nvPicPr>
          <p:cNvPr id="6" name="Picture 1" descr="C:\Documents and Settings\宜蘭\Local Settings\Temporary Internet Files\Content.IE5\PC57SMBJ\MC9003182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22988"/>
            <a:ext cx="2232248" cy="235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rgbClr val="FFC000"/>
                </a:solidFill>
              </a:rPr>
              <a:t>一秒鐘的改變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作者</a:t>
            </a:r>
            <a:r>
              <a:rPr lang="en-US" altLang="zh-TW" dirty="0" smtClean="0"/>
              <a:t>/</a:t>
            </a:r>
            <a:r>
              <a:rPr lang="zh-TW" altLang="zh-TW" dirty="0" smtClean="0"/>
              <a:t>繪者</a:t>
            </a:r>
            <a:r>
              <a:rPr lang="en-US" altLang="zh-TW" dirty="0" smtClean="0"/>
              <a:t>  </a:t>
            </a:r>
            <a:r>
              <a:rPr lang="zh-TW" altLang="zh-TW" dirty="0" smtClean="0"/>
              <a:t>郝廣才</a:t>
            </a:r>
            <a:r>
              <a:rPr lang="en-US" altLang="zh-TW" dirty="0" smtClean="0"/>
              <a:t>/</a:t>
            </a:r>
            <a:r>
              <a:rPr lang="zh-TW" altLang="zh-TW" dirty="0" smtClean="0"/>
              <a:t>貝尼索托</a:t>
            </a:r>
            <a:r>
              <a:rPr lang="en-US" altLang="zh-TW" dirty="0" smtClean="0"/>
              <a:t>     </a:t>
            </a:r>
            <a:r>
              <a:rPr lang="zh-TW" altLang="zh-TW" dirty="0" smtClean="0"/>
              <a:t>出版社</a:t>
            </a:r>
            <a:r>
              <a:rPr lang="en-US" altLang="zh-TW" dirty="0" smtClean="0"/>
              <a:t>:</a:t>
            </a:r>
            <a:r>
              <a:rPr lang="zh-TW" altLang="zh-TW" dirty="0" smtClean="0"/>
              <a:t>格林</a:t>
            </a:r>
            <a:r>
              <a:rPr lang="en-US" altLang="zh-TW" dirty="0" smtClean="0"/>
              <a:t>  </a:t>
            </a:r>
            <a:endParaRPr lang="zh-TW" altLang="zh-TW" dirty="0" smtClean="0"/>
          </a:p>
          <a:p>
            <a:r>
              <a:rPr lang="zh-TW" altLang="zh-TW" dirty="0" smtClean="0"/>
              <a:t>一秒鐘有多久？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滴答，</a:t>
            </a:r>
            <a:r>
              <a:rPr lang="en-US" altLang="zh-TW" dirty="0" smtClean="0"/>
              <a:t>20</a:t>
            </a:r>
            <a:r>
              <a:rPr lang="zh-TW" altLang="zh-TW" dirty="0" smtClean="0"/>
              <a:t>個 網球場大的森林被砍掉，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滴答，</a:t>
            </a:r>
            <a:r>
              <a:rPr lang="en-US" altLang="zh-TW" dirty="0" smtClean="0"/>
              <a:t>40</a:t>
            </a:r>
            <a:r>
              <a:rPr lang="zh-TW" altLang="zh-TW" dirty="0" smtClean="0"/>
              <a:t>萬度 的電被消耗，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滴答，</a:t>
            </a:r>
            <a:r>
              <a:rPr lang="en-US" altLang="zh-TW" dirty="0" smtClean="0"/>
              <a:t>127</a:t>
            </a:r>
            <a:r>
              <a:rPr lang="zh-TW" altLang="zh-TW" dirty="0" smtClean="0"/>
              <a:t>公噸的 垃圾被丟棄，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滴答，我們人類又製造了</a:t>
            </a:r>
            <a:r>
              <a:rPr lang="en-US" altLang="zh-TW" dirty="0" smtClean="0"/>
              <a:t>16</a:t>
            </a:r>
            <a:r>
              <a:rPr lang="zh-TW" altLang="zh-TW" dirty="0" smtClean="0"/>
              <a:t>萬個 塑膠袋。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這一切都在短短一秒鐘內發生。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破壞地球、濫用資源，你我都有份。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下一個一秒鐘，我們該如何做，才能保住唯一的地球？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63387663006962342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4464496" cy="6124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721499"/>
          </a:xfrm>
        </p:spPr>
        <p:txBody>
          <a:bodyPr>
            <a:normAutofit lnSpcReduction="10000"/>
          </a:bodyPr>
          <a:lstStyle/>
          <a:p>
            <a:r>
              <a:rPr lang="zh-TW" altLang="en-US" sz="4400" dirty="0" smtClean="0"/>
              <a:t>每一天都有越來越多人為保護地球而努力站出來。這股力量讓人類的未來還有希望。</a:t>
            </a:r>
            <a:endParaRPr lang="en-US" altLang="zh-TW" sz="4400" dirty="0" smtClean="0"/>
          </a:p>
          <a:p>
            <a:r>
              <a:rPr lang="zh-TW" altLang="en-US" sz="4400" dirty="0" smtClean="0"/>
              <a:t>但是這些遠遠不夠。地球需要我們每一份心力。我們一定要做得更多！是的，答案在我們的手裡！</a:t>
            </a:r>
            <a:endParaRPr lang="en-US" altLang="zh-TW" sz="4400" dirty="0" smtClean="0"/>
          </a:p>
          <a:p>
            <a:r>
              <a:rPr lang="zh-TW" altLang="en-US" sz="4400" dirty="0" smtClean="0"/>
              <a:t>改變，每一秒都是關鍵！</a:t>
            </a:r>
            <a:endParaRPr lang="en-US" altLang="zh-TW" sz="4400" dirty="0" smtClean="0"/>
          </a:p>
          <a:p>
            <a:pPr>
              <a:buNone/>
            </a:pPr>
            <a:r>
              <a:rPr lang="en-US" altLang="zh-TW" sz="1600" dirty="0" smtClean="0">
                <a:hlinkClick r:id="rId2"/>
              </a:rPr>
              <a:t>http://www.gurubear.com.tw/treasury_content.php?type=2&amp;id=427</a:t>
            </a:r>
            <a:r>
              <a:rPr lang="zh-TW" altLang="en-US" sz="1600" dirty="0" smtClean="0"/>
              <a:t>    小遊戲</a:t>
            </a:r>
            <a:r>
              <a:rPr lang="en-US" altLang="zh-TW" sz="1600" dirty="0" smtClean="0"/>
              <a:t>—5</a:t>
            </a:r>
            <a:r>
              <a:rPr lang="zh-TW" altLang="en-US" sz="1600" dirty="0" smtClean="0"/>
              <a:t>個改變</a:t>
            </a:r>
            <a:endParaRPr lang="en-US" altLang="zh-TW" sz="1600" dirty="0" smtClean="0"/>
          </a:p>
          <a:p>
            <a:pPr>
              <a:buNone/>
            </a:pPr>
            <a:endParaRPr lang="zh-TW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721499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愛地球</a:t>
            </a:r>
            <a:endParaRPr lang="en-US" altLang="zh-TW" sz="4800" dirty="0" smtClean="0"/>
          </a:p>
          <a:p>
            <a:r>
              <a:rPr lang="zh-TW" altLang="en-US" sz="4800" dirty="0" smtClean="0"/>
              <a:t>我的環保計劃</a:t>
            </a:r>
          </a:p>
        </p:txBody>
      </p:sp>
      <p:pic>
        <p:nvPicPr>
          <p:cNvPr id="29698" name="Picture 2" descr="C:\Documents and Settings\宜蘭\Local Settings\Temporary Internet Files\Content.IE5\OZTKU5RM\MP9004330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58642"/>
            <a:ext cx="5355616" cy="429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C000"/>
                </a:solidFill>
              </a:rPr>
              <a:t>地球環境災禍連連</a:t>
            </a:r>
            <a:endParaRPr lang="zh-TW" altLang="en-US" sz="5400" dirty="0">
              <a:solidFill>
                <a:srgbClr val="FFC000"/>
              </a:solidFill>
            </a:endParaRPr>
          </a:p>
        </p:txBody>
      </p:sp>
      <p:pic>
        <p:nvPicPr>
          <p:cNvPr id="47106" name="Picture 2" descr="C:\Documents and Settings\宜蘭\Local Settings\Temporary Internet Files\Content.IE5\OZTKU5RM\MC90043735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3832702" cy="2631789"/>
          </a:xfrm>
          <a:prstGeom prst="rect">
            <a:avLst/>
          </a:prstGeom>
          <a:noFill/>
        </p:spPr>
      </p:pic>
      <p:pic>
        <p:nvPicPr>
          <p:cNvPr id="47107" name="Picture 3" descr="C:\Documents and Settings\宜蘭\Local Settings\Temporary Internet Files\Content.IE5\89M01HEK\MC9004372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4049848" cy="2564904"/>
          </a:xfrm>
          <a:prstGeom prst="rect">
            <a:avLst/>
          </a:prstGeom>
          <a:noFill/>
        </p:spPr>
      </p:pic>
      <p:pic>
        <p:nvPicPr>
          <p:cNvPr id="47108" name="Picture 4" descr="C:\Documents and Settings\宜蘭\Local Settings\Temporary Internet Files\Content.IE5\FRPPHUPW\MC9001536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84784"/>
            <a:ext cx="1751990" cy="1890065"/>
          </a:xfrm>
          <a:prstGeom prst="rect">
            <a:avLst/>
          </a:prstGeom>
          <a:noFill/>
        </p:spPr>
      </p:pic>
      <p:pic>
        <p:nvPicPr>
          <p:cNvPr id="47109" name="Picture 5" descr="C:\Documents and Settings\宜蘭\Local Settings\Temporary Internet Files\Content.IE5\OZTKU5RM\MC9000567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1734842" cy="2052357"/>
          </a:xfrm>
          <a:prstGeom prst="rect">
            <a:avLst/>
          </a:prstGeom>
          <a:noFill/>
        </p:spPr>
      </p:pic>
      <p:pic>
        <p:nvPicPr>
          <p:cNvPr id="47110" name="Picture 6" descr="C:\Documents and Settings\宜蘭\Local Settings\Temporary Internet Files\Content.IE5\TD24O40R\MC9001536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484784"/>
            <a:ext cx="2177868" cy="1944216"/>
          </a:xfrm>
          <a:prstGeom prst="rect">
            <a:avLst/>
          </a:prstGeom>
          <a:noFill/>
        </p:spPr>
      </p:pic>
      <p:pic>
        <p:nvPicPr>
          <p:cNvPr id="47113" name="Picture 9" descr="C:\Documents and Settings\宜蘭\Local Settings\Temporary Internet Files\Content.IE5\TD24O40R\MC90043738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196752"/>
            <a:ext cx="1722128" cy="2398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976664"/>
          </a:xfrm>
        </p:spPr>
        <p:txBody>
          <a:bodyPr/>
          <a:lstStyle/>
          <a:p>
            <a:r>
              <a:rPr lang="zh-TW" altLang="en-US" dirty="0" smtClean="0"/>
              <a:t>中國西南爆發旱災</a:t>
            </a:r>
            <a:endParaRPr lang="en-US" altLang="zh-TW" dirty="0" smtClean="0"/>
          </a:p>
          <a:p>
            <a:r>
              <a:rPr lang="zh-TW" altLang="en-US" dirty="0" smtClean="0"/>
              <a:t>中國在大旱之後竟然下起暴雨成為洪災</a:t>
            </a:r>
            <a:endParaRPr lang="en-US" altLang="zh-TW" dirty="0" smtClean="0"/>
          </a:p>
          <a:p>
            <a:r>
              <a:rPr lang="zh-TW" altLang="en-US" dirty="0" smtClean="0"/>
              <a:t>嚴重暴風雪席捲歐洲</a:t>
            </a:r>
            <a:endParaRPr lang="en-US" altLang="zh-TW" dirty="0" smtClean="0"/>
          </a:p>
          <a:p>
            <a:r>
              <a:rPr lang="zh-TW" altLang="en-US" dirty="0" smtClean="0"/>
              <a:t>夏天的澳洲竟然下雪</a:t>
            </a:r>
            <a:endParaRPr lang="en-US" altLang="zh-TW" dirty="0" smtClean="0"/>
          </a:p>
          <a:p>
            <a:r>
              <a:rPr lang="zh-TW" altLang="en-US" dirty="0" smtClean="0"/>
              <a:t>全球的極端氣候變遷，已經造成許多島嶼海平面上升，許多國度也將面臨消失的危機。</a:t>
            </a:r>
          </a:p>
          <a:p>
            <a:endParaRPr lang="zh-TW" altLang="en-US" dirty="0"/>
          </a:p>
        </p:txBody>
      </p:sp>
      <p:pic>
        <p:nvPicPr>
          <p:cNvPr id="48133" name="Picture 5" descr="C:\Documents and Settings\宜蘭\Local Settings\Temporary Internet Files\Content.IE5\GQXHFG1N\MC9001049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2547051" cy="2547051"/>
          </a:xfrm>
          <a:prstGeom prst="rect">
            <a:avLst/>
          </a:prstGeom>
          <a:noFill/>
        </p:spPr>
      </p:pic>
      <p:pic>
        <p:nvPicPr>
          <p:cNvPr id="48136" name="Picture 8" descr="C:\Documents and Settings\宜蘭\Local Settings\Temporary Internet Files\Content.IE5\GQXHFG1N\MC9004372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5672" y="4221088"/>
            <a:ext cx="1906296" cy="2474178"/>
          </a:xfrm>
          <a:prstGeom prst="rect">
            <a:avLst/>
          </a:prstGeom>
          <a:noFill/>
        </p:spPr>
      </p:pic>
      <p:pic>
        <p:nvPicPr>
          <p:cNvPr id="48139" name="Picture 11" descr="C:\Documents and Settings\宜蘭\Local Settings\Temporary Internet Files\Content.IE5\TQVWD4N3\MC9004373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149080"/>
            <a:ext cx="2046549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寂靜的春天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 fontScale="92500"/>
          </a:bodyPr>
          <a:lstStyle/>
          <a:p>
            <a:r>
              <a:rPr lang="zh-TW" altLang="en-US" sz="3600" dirty="0" smtClean="0"/>
              <a:t>作者瑞秋．卡森女士，</a:t>
            </a:r>
            <a:r>
              <a:rPr lang="en-US" altLang="zh-TW" sz="3600" dirty="0" smtClean="0"/>
              <a:t>1962</a:t>
            </a:r>
            <a:r>
              <a:rPr lang="zh-TW" altLang="en-US" sz="3600" dirty="0" smtClean="0"/>
              <a:t>年在美國問世，立即引起熱烈的爭議及迴響，繼而成為轟動全球的警世著作。</a:t>
            </a:r>
            <a:endParaRPr lang="en-US" altLang="zh-TW" sz="3600" dirty="0" smtClean="0"/>
          </a:p>
          <a:p>
            <a:r>
              <a:rPr lang="zh-TW" altLang="en-US" sz="3600" dirty="0" smtClean="0"/>
              <a:t>傲慢的人類 ：人定勝天？</a:t>
            </a:r>
            <a:r>
              <a:rPr lang="en-US" altLang="zh-TW" sz="3600" dirty="0" smtClean="0"/>
              <a:t>DDT</a:t>
            </a:r>
            <a:r>
              <a:rPr lang="zh-TW" altLang="en-US" sz="3600" dirty="0" smtClean="0"/>
              <a:t>、殺蟲除草</a:t>
            </a:r>
            <a:endParaRPr lang="en-US" altLang="zh-TW" sz="3600" dirty="0" smtClean="0"/>
          </a:p>
          <a:p>
            <a:r>
              <a:rPr lang="zh-TW" altLang="en-US" sz="3600" dirty="0" smtClean="0"/>
              <a:t>順我者生，逆我者亡</a:t>
            </a:r>
            <a:endParaRPr lang="en-US" altLang="zh-TW" sz="3600" dirty="0" smtClean="0"/>
          </a:p>
          <a:p>
            <a:r>
              <a:rPr lang="zh-TW" altLang="zh-TW" sz="3600" dirty="0" smtClean="0"/>
              <a:t>由於人們的無知，只為滿足人類無止盡的需求，凡是對人無明顯價值的物種就可以隨欲地消除它。一種物</a:t>
            </a:r>
            <a:r>
              <a:rPr lang="zh-TW" altLang="en-US" sz="3600" dirty="0" smtClean="0"/>
              <a:t>種</a:t>
            </a:r>
            <a:r>
              <a:rPr lang="zh-TW" altLang="zh-TW" sz="3600" dirty="0" smtClean="0"/>
              <a:t>的消夫，連帶其它物種的消逝，其關連是緊密異常的。</a:t>
            </a:r>
            <a:endParaRPr lang="en-US" altLang="zh-TW" sz="3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DDT</a:t>
            </a:r>
            <a:r>
              <a:rPr lang="zh-TW" altLang="zh-TW" sz="4000" dirty="0" smtClean="0"/>
              <a:t>發明後，由於除蟲效果卓著，於是立即被大量的使用，除了除蟲劑的出現，也出現了除草劑</a:t>
            </a:r>
            <a:r>
              <a:rPr lang="en-US" altLang="zh-TW" sz="4000" dirty="0" smtClean="0"/>
              <a:t>…</a:t>
            </a:r>
            <a:r>
              <a:rPr lang="zh-TW" altLang="zh-TW" sz="4000" dirty="0" smtClean="0"/>
              <a:t>。在蟲子產生抗藥性後，用量也就隨之愈來愈大，人類因而得使用更具毒性的</a:t>
            </a:r>
            <a:r>
              <a:rPr lang="zh-TW" altLang="en-US" sz="4000" dirty="0" smtClean="0"/>
              <a:t>藥劑</a:t>
            </a:r>
            <a:r>
              <a:rPr lang="zh-TW" altLang="zh-TW" sz="4000" dirty="0" smtClean="0"/>
              <a:t>。雖然蟲子殺死了，化學劑量也隨之儲存在人體中，最後，人</a:t>
            </a:r>
            <a:r>
              <a:rPr lang="zh-TW" altLang="en-US" sz="4000" dirty="0" smtClean="0"/>
              <a:t>也</a:t>
            </a:r>
            <a:r>
              <a:rPr lang="zh-TW" altLang="zh-TW" sz="4000" dirty="0" smtClean="0"/>
              <a:t>莫名其妙發病，受到的傷害難以估計。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976664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sz="4600" dirty="0" smtClean="0"/>
              <a:t>地球的水</a:t>
            </a:r>
            <a:r>
              <a:rPr lang="en-US" altLang="zh-TW" sz="4600" dirty="0" smtClean="0"/>
              <a:t> </a:t>
            </a:r>
            <a:br>
              <a:rPr lang="en-US" altLang="zh-TW" sz="4600" dirty="0" smtClean="0"/>
            </a:br>
            <a:r>
              <a:rPr lang="zh-TW" altLang="zh-TW" sz="4600" dirty="0" smtClean="0"/>
              <a:t>因為使用了大量的化學噴劑，工廠排放工業廢水而污染了我們人類所需要的水資源。</a:t>
            </a:r>
            <a:r>
              <a:rPr lang="zh-TW" altLang="en-US" sz="4600" dirty="0" smtClean="0"/>
              <a:t>土</a:t>
            </a:r>
            <a:r>
              <a:rPr lang="zh-TW" altLang="zh-TW" sz="4600" dirty="0" smtClean="0"/>
              <a:t>地所使用的</a:t>
            </a:r>
            <a:r>
              <a:rPr lang="zh-TW" altLang="en-US" sz="4600" dirty="0" smtClean="0"/>
              <a:t>農藥</a:t>
            </a:r>
            <a:r>
              <a:rPr lang="zh-TW" altLang="zh-TW" sz="4600" dirty="0" smtClean="0"/>
              <a:t>，滲入地下水，於是毒物流佈更廣。人類吃了河中受污染的魚、飲用了有害的水，我們的健康自然惡化了。</a:t>
            </a:r>
            <a:endParaRPr lang="en-US" altLang="zh-TW" sz="4600" dirty="0" smtClean="0"/>
          </a:p>
          <a:p>
            <a:r>
              <a:rPr lang="zh-TW" altLang="en-US" sz="4600" dirty="0" smtClean="0"/>
              <a:t>地球的</a:t>
            </a:r>
            <a:r>
              <a:rPr lang="zh-TW" altLang="zh-TW" sz="4600" dirty="0" smtClean="0"/>
              <a:t>土壤</a:t>
            </a:r>
            <a:r>
              <a:rPr lang="en-US" altLang="zh-TW" sz="4600" dirty="0" smtClean="0"/>
              <a:t/>
            </a:r>
            <a:br>
              <a:rPr lang="en-US" altLang="zh-TW" sz="4600" dirty="0" smtClean="0"/>
            </a:br>
            <a:r>
              <a:rPr lang="zh-TW" altLang="zh-TW" sz="4600" dirty="0" smtClean="0"/>
              <a:t>在過度的使用化學噴劑後，破壞了土地，即使不用化學藥劑的土地也因土壤間的空隙、藉著水的流動，遠方的土地也逃不過毒物帶來的影響，於是生物間的平衡也就間接被破壞了。</a:t>
            </a:r>
            <a:endParaRPr lang="zh-TW" altLang="en-US" sz="4600" dirty="0" smtClean="0"/>
          </a:p>
          <a:p>
            <a:endParaRPr lang="zh-TW" alt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003232" cy="5361459"/>
          </a:xfrm>
        </p:spPr>
        <p:txBody>
          <a:bodyPr>
            <a:noAutofit/>
          </a:bodyPr>
          <a:lstStyle/>
          <a:p>
            <a:r>
              <a:rPr lang="zh-TW" altLang="zh-TW" sz="4000" dirty="0" smtClean="0"/>
              <a:t>美國人大量使用</a:t>
            </a:r>
            <a:r>
              <a:rPr lang="en-US" altLang="zh-TW" sz="4000" dirty="0" smtClean="0"/>
              <a:t>DDT</a:t>
            </a:r>
            <a:r>
              <a:rPr lang="zh-TW" altLang="zh-TW" sz="4000" dirty="0" smtClean="0"/>
              <a:t>之類的殺蟲劑，結果在繁花似錦的春天竟然聽不見蟲鳴鳥叫，經過卡遜 女士的呼籲，還有很多人的努力奔走，美國終於立法通過禁止使用</a:t>
            </a:r>
            <a:r>
              <a:rPr lang="en-US" altLang="zh-TW" sz="4000" dirty="0" smtClean="0"/>
              <a:t>DDT</a:t>
            </a:r>
            <a:r>
              <a:rPr lang="zh-TW" altLang="zh-TW" sz="4000" dirty="0" smtClean="0"/>
              <a:t>，美國鳥類才逃過一劫。如果我們不注重環境保護和自然保育，『春天不必然是鳥語和花香啊！』 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7931224" cy="5577483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寂靜的春天出書至今已將近</a:t>
            </a:r>
            <a:r>
              <a:rPr lang="en-US" altLang="zh-TW" sz="4000" dirty="0" smtClean="0"/>
              <a:t>50</a:t>
            </a:r>
            <a:r>
              <a:rPr lang="zh-TW" altLang="en-US" sz="4000" dirty="0" smtClean="0"/>
              <a:t>年</a:t>
            </a:r>
          </a:p>
          <a:p>
            <a:r>
              <a:rPr lang="zh-TW" altLang="en-US" sz="4000" dirty="0" smtClean="0"/>
              <a:t>目前全世界的環境仍遭受著毀滅性的摧殘</a:t>
            </a:r>
          </a:p>
          <a:p>
            <a:r>
              <a:rPr lang="zh-TW" altLang="en-US" sz="4000" dirty="0" smtClean="0"/>
              <a:t>許多國家仍在用</a:t>
            </a:r>
            <a:r>
              <a:rPr lang="en-US" altLang="zh-TW" sz="4000" dirty="0" smtClean="0"/>
              <a:t>DDT</a:t>
            </a:r>
            <a:r>
              <a:rPr lang="zh-TW" altLang="en-US" sz="4000" dirty="0" smtClean="0"/>
              <a:t>，殺蟲劑的種類也越來越多</a:t>
            </a:r>
          </a:p>
          <a:p>
            <a:r>
              <a:rPr lang="zh-TW" altLang="en-US" sz="4000" dirty="0" smtClean="0"/>
              <a:t>加拿大市場上現有七千五百種殺蟲劑，至少四十種可導致血癌和腦瘤，特別是在幼齡兒童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7787208" cy="5649491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農藥及化學物質的大量使用對我有什麼關係？對土壤、水質、野生動物、人類的影響，我瞭解多少？</a:t>
            </a:r>
          </a:p>
          <a:p>
            <a:r>
              <a:rPr lang="zh-TW" altLang="en-US" dirty="0" smtClean="0"/>
              <a:t>近年來土石流、水災、旱災、氣候異常變化等大自然反撲的現象對我們有什麼關聯？</a:t>
            </a:r>
          </a:p>
          <a:p>
            <a:r>
              <a:rPr lang="zh-TW" altLang="en-US" dirty="0" smtClean="0"/>
              <a:t>很多研究證實環境週遭的化學物質都是直接或間接的致癌物，在日常生活中如何降低它的危險性？</a:t>
            </a:r>
          </a:p>
          <a:p>
            <a:r>
              <a:rPr lang="zh-TW" altLang="en-US" dirty="0" smtClean="0"/>
              <a:t>作者寫作此書距今一段時間，你覺得如今的環境是變本加厲或已獲得改善？</a:t>
            </a:r>
          </a:p>
          <a:p>
            <a:r>
              <a:rPr lang="zh-TW" altLang="en-US" dirty="0" smtClean="0"/>
              <a:t>人與自然是一個生命共同體，看完本書後，你覺得該如何下手幫助這個瀕危的地球？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278</TotalTime>
  <Words>910</Words>
  <Application>Microsoft Office PowerPoint</Application>
  <PresentationFormat>如螢幕大小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科技</vt:lpstr>
      <vt:lpstr>封裝</vt:lpstr>
      <vt:lpstr> 林素華（森林）老師 教育部悅讀101國中小偏遠地區閱讀計畫 </vt:lpstr>
      <vt:lpstr>地球環境災禍連連</vt:lpstr>
      <vt:lpstr>投影片 3</vt:lpstr>
      <vt:lpstr>寂靜的春天</vt:lpstr>
      <vt:lpstr>投影片 5</vt:lpstr>
      <vt:lpstr>投影片 6</vt:lpstr>
      <vt:lpstr>投影片 7</vt:lpstr>
      <vt:lpstr>投影片 8</vt:lpstr>
      <vt:lpstr>投影片 9</vt:lpstr>
      <vt:lpstr>陽光和小雨           作詞曲：鄧育慶</vt:lpstr>
      <vt:lpstr>西雅圖酋長的宣言</vt:lpstr>
      <vt:lpstr>感謝            馮輝岳 </vt:lpstr>
      <vt:lpstr>投影片 13</vt:lpstr>
      <vt:lpstr>投影片 14</vt:lpstr>
      <vt:lpstr>一秒鐘的改變</vt:lpstr>
      <vt:lpstr>投影片 16</vt:lpstr>
      <vt:lpstr>投影片 17</vt:lpstr>
      <vt:lpstr>投影片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林素華（森林）老師 教育部悅讀101國中小偏遠地區閱讀計畫 </dc:title>
  <dc:creator>宜蘭</dc:creator>
  <cp:lastModifiedBy>宜蘭</cp:lastModifiedBy>
  <cp:revision>32</cp:revision>
  <dcterms:created xsi:type="dcterms:W3CDTF">2011-09-13T05:24:16Z</dcterms:created>
  <dcterms:modified xsi:type="dcterms:W3CDTF">2011-09-14T08:59:35Z</dcterms:modified>
</cp:coreProperties>
</file>