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E8C3-FA84-4E4F-839D-5EF8D38FF0E0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01AA-805C-4A44-B319-3CF610A2880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A9631-A3C1-4B95-9856-D5451DE96F05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每個國家的國民平均生態足跡大小不同，先進國家往往大於未開發國家</a:t>
            </a:r>
          </a:p>
          <a:p>
            <a:endParaRPr lang="zh-TW" altLang="en-US"/>
          </a:p>
          <a:p>
            <a:r>
              <a:rPr lang="zh-TW" altLang="en-US"/>
              <a:t>圖片來源網址</a:t>
            </a:r>
            <a:r>
              <a:rPr lang="en-US" altLang="zh-TW"/>
              <a:t>:http://blogs.koreanclass101.com/blog/2008/08/05/the-little-country-that-could</a:t>
            </a:r>
          </a:p>
          <a:p>
            <a:endParaRPr lang="en-US" altLang="zh-TW"/>
          </a:p>
          <a:p>
            <a:r>
              <a:rPr lang="zh-TW" altLang="en-US"/>
              <a:t>台灣生態足跡資料來源：李永展、陳安琪（</a:t>
            </a:r>
            <a:r>
              <a:rPr lang="en-US" altLang="zh-TW"/>
              <a:t>1998</a:t>
            </a:r>
            <a:r>
              <a:rPr lang="zh-TW" altLang="en-US"/>
              <a:t>），從生態足跡觀點探討台灣的永續發展，「經社法制論叢」，第</a:t>
            </a:r>
            <a:r>
              <a:rPr lang="en-US" altLang="zh-TW"/>
              <a:t>22</a:t>
            </a:r>
            <a:r>
              <a:rPr lang="zh-TW" altLang="en-US"/>
              <a:t>期，第</a:t>
            </a:r>
            <a:br>
              <a:rPr lang="zh-TW" altLang="en-US"/>
            </a:br>
            <a:r>
              <a:rPr lang="en-US" altLang="zh-TW"/>
              <a:t>437-465</a:t>
            </a:r>
            <a:r>
              <a:rPr lang="zh-TW" altLang="en-US"/>
              <a:t>頁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1F223-37E3-46CA-836F-1F14722FAE7C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DC7CD-118B-4F92-9674-0848EE42012E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圖片來源網址</a:t>
            </a:r>
            <a:r>
              <a:rPr lang="en-US" altLang="zh-TW"/>
              <a:t>:http://www.thechineseelements.com/deficientearthprogram.htm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ABF44-3704-4BA5-ACC0-7C5CFAE765BD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34B0A-41B5-43E1-9711-3D3B41A1A93A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左圖來源網頁：</a:t>
            </a:r>
            <a:r>
              <a:rPr lang="en-US" altLang="zh-TW"/>
              <a:t>http://www.greenorganicenergy.com</a:t>
            </a:r>
          </a:p>
          <a:p>
            <a:r>
              <a:rPr lang="zh-TW" altLang="en-US"/>
              <a:t>右圖來源網頁：</a:t>
            </a:r>
            <a:r>
              <a:rPr lang="en-US" altLang="zh-TW"/>
              <a:t>http://www.uwsp.edu/geo/faculty/ritter/geog101/textbook/biogeography/deforestation_in_the_tropical_forests.html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E4E65-5CF1-4734-ABBE-761F3D3F15A0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圖片來源：今日新聞網。</a:t>
            </a:r>
            <a:r>
              <a:rPr lang="en-US" altLang="zh-TW"/>
              <a:t>http://www.nownews.com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D16AC-F762-4264-BBFA-D19B73955FF5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D0AD8-9FD5-474E-A976-38F7C70E7958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戴奧辛被稱為”世紀毒氣”</a:t>
            </a:r>
            <a:r>
              <a:rPr lang="en-US" altLang="zh-TW"/>
              <a:t>,</a:t>
            </a:r>
            <a:r>
              <a:rPr lang="zh-TW" altLang="en-US"/>
              <a:t>是種環境賀爾蒙</a:t>
            </a:r>
            <a:r>
              <a:rPr lang="en-US" altLang="zh-TW"/>
              <a:t>,</a:t>
            </a:r>
            <a:r>
              <a:rPr lang="zh-TW" altLang="en-US"/>
              <a:t>會造成人及其他生物的免疫及生殖系統受損</a:t>
            </a:r>
            <a:r>
              <a:rPr lang="en-US" altLang="zh-TW"/>
              <a:t>,</a:t>
            </a:r>
            <a:r>
              <a:rPr lang="zh-TW" altLang="en-US"/>
              <a:t>引發癌症、降低智能、不孕及雌性化等症狀。</a:t>
            </a:r>
          </a:p>
          <a:p>
            <a:r>
              <a:rPr kumimoji="0" lang="zh-TW" altLang="en-US"/>
              <a:t>圖片</a:t>
            </a:r>
            <a:r>
              <a:rPr kumimoji="0" lang="en-US" altLang="zh-TW"/>
              <a:t>-</a:t>
            </a:r>
            <a:r>
              <a:rPr kumimoji="0" lang="zh-TW" altLang="en-US"/>
              <a:t>悲傷的地球</a:t>
            </a:r>
            <a:r>
              <a:rPr kumimoji="0" lang="en-US" altLang="zh-TW"/>
              <a:t>:2007</a:t>
            </a:r>
            <a:r>
              <a:rPr kumimoji="0" lang="zh-TW" altLang="en-US"/>
              <a:t>年芝加哥博物館展覽了</a:t>
            </a:r>
            <a:r>
              <a:rPr kumimoji="0" lang="en-US" altLang="zh-TW"/>
              <a:t>120</a:t>
            </a:r>
            <a:r>
              <a:rPr kumimoji="0" lang="zh-TW" altLang="en-US"/>
              <a:t>個地球模型</a:t>
            </a:r>
            <a:r>
              <a:rPr kumimoji="0" lang="en-US" altLang="zh-TW"/>
              <a:t>,</a:t>
            </a:r>
            <a:r>
              <a:rPr kumimoji="0" lang="zh-TW" altLang="en-US"/>
              <a:t>每一個地球都傳達一個訊息</a:t>
            </a:r>
            <a:r>
              <a:rPr kumimoji="0" lang="en-US" altLang="zh-TW"/>
              <a:t>,</a:t>
            </a:r>
            <a:r>
              <a:rPr kumimoji="0" lang="zh-TW" altLang="en-US"/>
              <a:t>提醒人們注意全球暖化的問題。</a:t>
            </a:r>
            <a:r>
              <a:rPr kumimoji="0" lang="en-US" altLang="zh-TW"/>
              <a:t>http://nadglobtrotter.online.fr/blog/?language=en</a:t>
            </a:r>
          </a:p>
          <a:p>
            <a:r>
              <a:rPr kumimoji="0" lang="zh-TW" altLang="en-US"/>
              <a:t>毒雨圖片網址</a:t>
            </a:r>
            <a:r>
              <a:rPr kumimoji="0" lang="en-US" altLang="zh-TW"/>
              <a:t>:http://www.koolbadges.co.uk/emo-toxic-rain-badge-p-4.html</a:t>
            </a:r>
          </a:p>
          <a:p>
            <a:endParaRPr kumimoji="0" lang="en-US" altLang="zh-TW"/>
          </a:p>
          <a:p>
            <a:r>
              <a:rPr kumimoji="0" lang="en-US" altLang="zh-TW"/>
              <a:t>http://weitzern.pixnet.net/blog/post/7269064</a:t>
            </a:r>
            <a:r>
              <a:rPr kumimoji="0" lang="zh-TW" altLang="en-US"/>
              <a:t>參考網址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B48EE-85AC-40D0-880C-9FB4C18E850E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圖片來源網址：環保署綠色生活資訊網</a:t>
            </a:r>
          </a:p>
          <a:p>
            <a:r>
              <a:rPr lang="en-US" altLang="zh-TW"/>
              <a:t>http://greenliving.epa.gov.tw/greenlife/webNote_Manager/Note_Manager_index_girdview.aspx?Note_Manager_id=990629022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AA84F-F525-4229-89B8-6B0E292AD507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22232ED2-D979-41A4-864A-6EFBC6640715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7FB3AC-60AB-4489-907B-10AEF91DD30E}" type="datetimeFigureOut">
              <a:rPr lang="zh-TW" altLang="en-US" smtClean="0"/>
              <a:t>2011/9/13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803F520-DD8F-42FC-9DD1-A7C76BA5178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4005064"/>
            <a:ext cx="6400800" cy="1296144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9900FF"/>
                </a:solidFill>
                <a:ea typeface="文鼎粗隸" pitchFamily="49" charset="-120"/>
              </a:rPr>
              <a:t>板橋市動態閱讀</a:t>
            </a:r>
            <a:r>
              <a:rPr lang="zh-TW" altLang="en-US" sz="2800" dirty="0" smtClean="0">
                <a:solidFill>
                  <a:srgbClr val="9900FF"/>
                </a:solidFill>
                <a:ea typeface="文鼎粗隸" pitchFamily="49" charset="-120"/>
              </a:rPr>
              <a:t>協會</a:t>
            </a:r>
            <a:r>
              <a:rPr lang="zh-TW" altLang="en-US" sz="2800" dirty="0" smtClean="0">
                <a:solidFill>
                  <a:srgbClr val="9900FF"/>
                </a:solidFill>
                <a:ea typeface="文鼎粗隸" pitchFamily="49" charset="-120"/>
              </a:rPr>
              <a:t/>
            </a:r>
            <a:br>
              <a:rPr lang="zh-TW" altLang="en-US" sz="2800" dirty="0" smtClean="0">
                <a:solidFill>
                  <a:srgbClr val="9900FF"/>
                </a:solidFill>
                <a:ea typeface="文鼎粗隸" pitchFamily="49" charset="-120"/>
              </a:rPr>
            </a:br>
            <a:r>
              <a:rPr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主婦聯盟環境保護基金會</a:t>
            </a:r>
          </a:p>
          <a:p>
            <a:endParaRPr lang="zh-TW" altLang="en-US" sz="2800" dirty="0" smtClean="0">
              <a:solidFill>
                <a:srgbClr val="9900FF"/>
              </a:solidFill>
              <a:ea typeface="文鼎粗隸" pitchFamily="49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923070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綠領種籽愛地球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-</a:t>
            </a:r>
            <a:b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</a:rPr>
              <a:t>一次用產品減量宣導</a:t>
            </a:r>
            <a:r>
              <a:rPr lang="zh-TW" altLang="en-US" dirty="0" smtClean="0">
                <a:solidFill>
                  <a:srgbClr val="008000"/>
                </a:solidFill>
              </a:rPr>
              <a:t/>
            </a:r>
            <a:br>
              <a:rPr lang="zh-TW" altLang="en-US" dirty="0" smtClean="0">
                <a:solidFill>
                  <a:srgbClr val="008000"/>
                </a:solidFill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838200"/>
            <a:ext cx="700405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使用上對人體的危害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>
                <a:solidFill>
                  <a:srgbClr val="1C1C1C"/>
                </a:solidFill>
                <a:latin typeface="標楷體" pitchFamily="65" charset="-120"/>
                <a:ea typeface="標楷體" pitchFamily="65" charset="-120"/>
              </a:rPr>
              <a:t>塑膠：塑化劑、安定劑容易轉移到食品中，進入人體造成生殖系統病變 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284538"/>
            <a:ext cx="3959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8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73080">
            <a:off x="900113" y="549275"/>
            <a:ext cx="294163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untitl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4839">
            <a:off x="827088" y="2276475"/>
            <a:ext cx="2951162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untitle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60350"/>
            <a:ext cx="35750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539750" y="5438775"/>
            <a:ext cx="7772400" cy="1419225"/>
          </a:xfrm>
          <a:noFill/>
          <a:ln/>
        </p:spPr>
        <p:txBody>
          <a:bodyPr/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免洗筷：漂白劑、二氧化硫，造成氣喘者呼吸困難、腹瀉、嘔吐等過敏反應 </a:t>
            </a:r>
          </a:p>
          <a:p>
            <a:pPr>
              <a:buFont typeface="Wingdings" pitchFamily="2" charset="2"/>
              <a:buNone/>
            </a:pPr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981075"/>
            <a:ext cx="7124700" cy="719138"/>
          </a:xfrm>
        </p:spPr>
        <p:txBody>
          <a:bodyPr>
            <a:normAutofit fontScale="90000"/>
          </a:bodyPr>
          <a:lstStyle/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使用上對人體的危害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989138"/>
            <a:ext cx="7772400" cy="3940175"/>
          </a:xfrm>
        </p:spPr>
        <p:txBody>
          <a:bodyPr/>
          <a:lstStyle/>
          <a:p>
            <a:r>
              <a:rPr lang="zh-TW" altLang="en-US">
                <a:solidFill>
                  <a:srgbClr val="1C1C1C"/>
                </a:solidFill>
                <a:latin typeface="標楷體" pitchFamily="65" charset="-120"/>
                <a:ea typeface="標楷體" pitchFamily="65" charset="-120"/>
              </a:rPr>
              <a:t>紙張：含有重金屬或是苯胺等有機物質 的油墨，造成神經受損或致癌</a:t>
            </a:r>
          </a:p>
          <a:p>
            <a:endParaRPr lang="en-US" altLang="zh-TW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21310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580063" y="4149725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番茄醬擠在餐盤紙上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 rot="-23160905">
            <a:off x="7451725" y="4724400"/>
            <a:ext cx="1152525" cy="495300"/>
          </a:xfrm>
          <a:prstGeom prst="rect">
            <a:avLst/>
          </a:prstGeom>
          <a:noFill/>
          <a:ln w="38100">
            <a:solidFill>
              <a:srgbClr val="E9371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E93713"/>
                </a:solidFill>
              </a:rPr>
              <a:t>危險！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838200"/>
            <a:ext cx="700405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廢棄處理對環境的影響</a:t>
            </a:r>
          </a:p>
        </p:txBody>
      </p:sp>
      <p:pic>
        <p:nvPicPr>
          <p:cNvPr id="26628" name="Picture 4" descr="圖片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781300"/>
            <a:ext cx="5040313" cy="3675063"/>
          </a:xfrm>
          <a:noFill/>
          <a:ln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龐大廢棄物處理量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7653" name="Picture 10" descr="06030317533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125538"/>
            <a:ext cx="4757737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剪報 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19682">
            <a:off x="323850" y="620713"/>
            <a:ext cx="48244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21388"/>
            <a:ext cx="9144000" cy="796925"/>
          </a:xfrm>
        </p:spPr>
        <p:txBody>
          <a:bodyPr/>
          <a:lstStyle/>
          <a:p>
            <a:r>
              <a:rPr lang="zh-TW" altLang="en-US" sz="4000">
                <a:solidFill>
                  <a:srgbClr val="FF6600"/>
                </a:solidFill>
                <a:ea typeface="華康粗明體" pitchFamily="49" charset="-120"/>
              </a:rPr>
              <a:t>河流會帶下來大量的垃圾！</a:t>
            </a:r>
          </a:p>
        </p:txBody>
      </p:sp>
      <p:pic>
        <p:nvPicPr>
          <p:cNvPr id="100355" name="Picture 3" descr="L1630210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92150"/>
            <a:ext cx="6980238" cy="1143000"/>
          </a:xfrm>
        </p:spPr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廢棄物汙染與毒害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2420938"/>
            <a:ext cx="5184775" cy="41148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焚燒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燃燒產生有毒氣體到大氣中，再隨雨水落回地面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掩埋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佔用自然環境，　污染土質及地下水</a:t>
            </a:r>
          </a:p>
          <a:p>
            <a:pPr>
              <a:buFont typeface="Wingdings" pitchFamily="2" charset="2"/>
              <a:buNone/>
            </a:pPr>
            <a:endParaRPr lang="en-US" altLang="zh-TW" sz="24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981075"/>
            <a:ext cx="18049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4149725"/>
            <a:ext cx="31686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292725" y="2133600"/>
            <a:ext cx="3851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zh-TW" altLang="en-US"/>
              <a:t>悲傷的地球</a:t>
            </a:r>
            <a:r>
              <a:rPr kumimoji="0" lang="en-US" altLang="zh-TW"/>
              <a:t>:</a:t>
            </a:r>
          </a:p>
          <a:p>
            <a:r>
              <a:rPr kumimoji="0" lang="en-US" altLang="zh-TW"/>
              <a:t>2007</a:t>
            </a:r>
            <a:r>
              <a:rPr kumimoji="0" lang="zh-TW" altLang="en-US"/>
              <a:t>年芝加哥博物館展覽了</a:t>
            </a:r>
            <a:r>
              <a:rPr kumimoji="0" lang="en-US" altLang="zh-TW"/>
              <a:t>120</a:t>
            </a:r>
            <a:r>
              <a:rPr kumimoji="0" lang="zh-TW" altLang="en-US"/>
              <a:t>個地球模型</a:t>
            </a:r>
            <a:r>
              <a:rPr kumimoji="0" lang="en-US" altLang="zh-TW"/>
              <a:t>,</a:t>
            </a:r>
            <a:r>
              <a:rPr kumimoji="0" lang="zh-TW" altLang="en-US"/>
              <a:t>每一個地球都傳達一個訊息</a:t>
            </a:r>
            <a:r>
              <a:rPr kumimoji="0" lang="en-US" altLang="zh-TW"/>
              <a:t>,</a:t>
            </a:r>
            <a:r>
              <a:rPr kumimoji="0" lang="zh-TW" altLang="en-US"/>
              <a:t>提醒人們注意全球暖化的問題。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1763713" y="836613"/>
            <a:ext cx="7772400" cy="1143000"/>
          </a:xfrm>
        </p:spPr>
        <p:txBody>
          <a:bodyPr/>
          <a:lstStyle/>
          <a:p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少用一次用品</a:t>
            </a:r>
            <a:r>
              <a:rPr lang="en-US" altLang="zh-TW" sz="400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多愛地球一點</a:t>
            </a:r>
            <a:r>
              <a:rPr lang="en-US" altLang="zh-TW" sz="4000"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1835150" y="1989138"/>
          <a:ext cx="5184775" cy="4613275"/>
        </p:xfrm>
        <a:graphic>
          <a:graphicData uri="http://schemas.openxmlformats.org/presentationml/2006/ole">
            <p:oleObj spid="_x0000_s2050" name="PhotoImpact" r:id="rId3" imgW="3568254" imgH="3174603" progId="PI3.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838200"/>
            <a:ext cx="678815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對環境友善的產品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27432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40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en-US" sz="40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減少地球資源的耗損</a:t>
            </a:r>
          </a:p>
          <a:p>
            <a:pPr>
              <a:buFont typeface="Wingdings" pitchFamily="2" charset="2"/>
              <a:buNone/>
            </a:pPr>
            <a:r>
              <a:rPr lang="en-US" altLang="zh-TW" sz="40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2)</a:t>
            </a:r>
            <a:r>
              <a:rPr lang="zh-TW" altLang="en-US" sz="40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不給地球製造垃圾</a:t>
            </a:r>
          </a:p>
          <a:p>
            <a:pPr>
              <a:buFont typeface="Wingdings" pitchFamily="2" charset="2"/>
              <a:buNone/>
            </a:pPr>
            <a:r>
              <a:rPr lang="en-US" altLang="zh-TW" sz="400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3)</a:t>
            </a:r>
            <a:r>
              <a:rPr lang="zh-TW" altLang="en-US" sz="400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維護每個人的健康</a:t>
            </a:r>
          </a:p>
          <a:p>
            <a:pPr>
              <a:buFont typeface="Wingdings" pitchFamily="2" charset="2"/>
              <a:buNone/>
            </a:pPr>
            <a:endParaRPr lang="zh-TW" altLang="en-US" sz="400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838200"/>
            <a:ext cx="6859587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自備餐具、手帕</a:t>
            </a:r>
          </a:p>
        </p:txBody>
      </p:sp>
      <p:pic>
        <p:nvPicPr>
          <p:cNvPr id="32774" name="Picture 5" descr="DSCF7747"/>
          <p:cNvPicPr>
            <a:picLocks noChangeAspect="1" noChangeArrowheads="1"/>
          </p:cNvPicPr>
          <p:nvPr/>
        </p:nvPicPr>
        <p:blipFill>
          <a:blip r:embed="rId2" cstate="print"/>
          <a:srcRect l="2786" t="11107" r="1378"/>
          <a:stretch>
            <a:fillRect/>
          </a:stretch>
        </p:blipFill>
        <p:spPr bwMode="auto">
          <a:xfrm>
            <a:off x="4284663" y="1989138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 descr="再生紙製品 001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3284538"/>
            <a:ext cx="3959225" cy="29670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838200"/>
            <a:ext cx="6931025" cy="1143000"/>
          </a:xfrm>
        </p:spPr>
        <p:txBody>
          <a:bodyPr/>
          <a:lstStyle/>
          <a:p>
            <a:r>
              <a:rPr lang="zh-TW" altLang="en-US" b="1">
                <a:ea typeface="標楷體" pitchFamily="65" charset="-120"/>
              </a:rPr>
              <a:t>縮小生態足跡，從減量開始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95738" y="2133600"/>
            <a:ext cx="4729162" cy="41148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台灣一年消耗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184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億個塑膠袋</a:t>
            </a: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億雙免洗筷</a:t>
            </a: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億個寶特瓶</a:t>
            </a:r>
          </a:p>
          <a:p>
            <a:pPr>
              <a:buFont typeface="Wingdings" pitchFamily="2" charset="2"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7.4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億個拋棄式飲料杯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 rot="20552584">
            <a:off x="6732588" y="2924175"/>
            <a:ext cx="2133600" cy="617538"/>
          </a:xfrm>
          <a:prstGeom prst="rect">
            <a:avLst/>
          </a:prstGeom>
          <a:noFill/>
          <a:ln w="38100">
            <a:solidFill>
              <a:srgbClr val="E9371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rgbClr val="E93713"/>
                </a:solidFill>
                <a:ea typeface="微軟正黑體" pitchFamily="34" charset="-120"/>
              </a:rPr>
              <a:t>一次用品</a:t>
            </a: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7366">
            <a:off x="3708400" y="5114925"/>
            <a:ext cx="762000" cy="1743075"/>
          </a:xfrm>
          <a:prstGeom prst="rect">
            <a:avLst/>
          </a:prstGeom>
          <a:noFill/>
        </p:spPr>
      </p:pic>
      <p:pic>
        <p:nvPicPr>
          <p:cNvPr id="12302" name="Picture 14" descr="ecofootpr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060575"/>
            <a:ext cx="2990850" cy="4352925"/>
          </a:xfrm>
          <a:prstGeom prst="rect">
            <a:avLst/>
          </a:prstGeom>
          <a:noFill/>
        </p:spPr>
      </p:pic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0" y="5876925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1C1C1C"/>
                </a:solidFill>
              </a:rPr>
              <a:t>台灣 </a:t>
            </a:r>
            <a:r>
              <a:rPr lang="en-US" altLang="zh-TW">
                <a:solidFill>
                  <a:srgbClr val="1C1C1C"/>
                </a:solidFill>
              </a:rPr>
              <a:t>4.67 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92150"/>
            <a:ext cx="6907213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自備隨身杯、購物袋</a:t>
            </a:r>
          </a:p>
        </p:txBody>
      </p:sp>
      <p:pic>
        <p:nvPicPr>
          <p:cNvPr id="33799" name="Picture 7" descr="影像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133600"/>
            <a:ext cx="3286125" cy="4381500"/>
          </a:xfrm>
          <a:prstGeom prst="rect">
            <a:avLst/>
          </a:prstGeom>
          <a:noFill/>
        </p:spPr>
      </p:pic>
      <p:pic>
        <p:nvPicPr>
          <p:cNvPr id="33801" name="Picture 9" descr="影像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24175"/>
            <a:ext cx="3662362" cy="274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838200"/>
            <a:ext cx="6859587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再生紙</a:t>
            </a:r>
          </a:p>
        </p:txBody>
      </p:sp>
      <p:pic>
        <p:nvPicPr>
          <p:cNvPr id="35845" name="Picture 7" descr="再生紙製品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25538"/>
            <a:ext cx="3455988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 descr="再生紙製品 021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492375"/>
            <a:ext cx="4113212" cy="3078163"/>
          </a:xfrm>
          <a:noFill/>
          <a:ln/>
        </p:spPr>
      </p:pic>
      <p:pic>
        <p:nvPicPr>
          <p:cNvPr id="35846" name="Picture 6" descr="再生紙製品 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860800"/>
            <a:ext cx="36004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838200"/>
            <a:ext cx="7004050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認識商品環保標章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2781300"/>
            <a:ext cx="3792538" cy="2767013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低汙染</a:t>
            </a:r>
          </a:p>
          <a:p>
            <a:r>
              <a:rPr lang="zh-TW" altLang="en-US">
                <a:ea typeface="標楷體" pitchFamily="65" charset="-120"/>
              </a:rPr>
              <a:t>省能源</a:t>
            </a:r>
          </a:p>
          <a:p>
            <a:r>
              <a:rPr lang="zh-TW" altLang="en-US">
                <a:ea typeface="標楷體" pitchFamily="65" charset="-120"/>
              </a:rPr>
              <a:t>可回收</a:t>
            </a:r>
          </a:p>
        </p:txBody>
      </p:sp>
      <p:pic>
        <p:nvPicPr>
          <p:cNvPr id="409605" name="Picture 5" descr="chin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565400"/>
            <a:ext cx="359886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838200"/>
            <a:ext cx="6931025" cy="1143000"/>
          </a:xfrm>
        </p:spPr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從源頭推動</a:t>
            </a:r>
            <a:r>
              <a:rPr lang="zh-TW" altLang="en-US" sz="4000">
                <a:solidFill>
                  <a:srgbClr val="99CC00"/>
                </a:solidFill>
                <a:ea typeface="標楷體" pitchFamily="65" charset="-120"/>
              </a:rPr>
              <a:t>綠色消費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20938"/>
            <a:ext cx="7772400" cy="679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b="1">
                <a:solidFill>
                  <a:srgbClr val="008000"/>
                </a:solidFill>
                <a:ea typeface="標楷體" pitchFamily="65" charset="-120"/>
              </a:rPr>
              <a:t>我們的任務在於</a:t>
            </a:r>
            <a:r>
              <a:rPr lang="zh-TW" altLang="en-US" b="1">
                <a:solidFill>
                  <a:srgbClr val="E93713"/>
                </a:solidFill>
                <a:ea typeface="標楷體" pitchFamily="65" charset="-120"/>
              </a:rPr>
              <a:t>鼓勵</a:t>
            </a:r>
            <a:r>
              <a:rPr lang="zh-TW" altLang="en-US" b="1">
                <a:solidFill>
                  <a:srgbClr val="008000"/>
                </a:solidFill>
                <a:ea typeface="標楷體" pitchFamily="65" charset="-120"/>
              </a:rPr>
              <a:t>及</a:t>
            </a:r>
            <a:r>
              <a:rPr lang="zh-TW" altLang="en-US" b="1">
                <a:solidFill>
                  <a:srgbClr val="E93713"/>
                </a:solidFill>
                <a:ea typeface="標楷體" pitchFamily="65" charset="-120"/>
              </a:rPr>
              <a:t>引導</a:t>
            </a:r>
            <a:r>
              <a:rPr lang="zh-TW" altLang="en-US" b="1">
                <a:solidFill>
                  <a:srgbClr val="008000"/>
                </a:solidFill>
                <a:ea typeface="標楷體" pitchFamily="65" charset="-120"/>
              </a:rPr>
              <a:t>消費者！</a:t>
            </a:r>
          </a:p>
          <a:p>
            <a:pPr>
              <a:buFont typeface="Wingdings" pitchFamily="2" charset="2"/>
              <a:buNone/>
            </a:pPr>
            <a:endParaRPr lang="zh-TW" altLang="en-US"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>
              <a:ea typeface="標楷體" pitchFamily="65" charset="-120"/>
            </a:endParaRPr>
          </a:p>
        </p:txBody>
      </p:sp>
      <p:pic>
        <p:nvPicPr>
          <p:cNvPr id="37898" name="Picture 10" descr="2009親密營（part 1） 03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644900"/>
            <a:ext cx="3703638" cy="2778125"/>
          </a:xfrm>
          <a:prstGeom prst="rect">
            <a:avLst/>
          </a:prstGeom>
          <a:noFill/>
        </p:spPr>
      </p:pic>
      <p:pic>
        <p:nvPicPr>
          <p:cNvPr id="37899" name="Picture 11" descr="2009親密營（part 1） 02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573463"/>
            <a:ext cx="3744912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65682">
            <a:off x="621507" y="4067968"/>
            <a:ext cx="18542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2060575"/>
            <a:ext cx="6980237" cy="712788"/>
          </a:xfrm>
        </p:spPr>
        <p:txBody>
          <a:bodyPr>
            <a:normAutofit fontScale="90000"/>
          </a:bodyPr>
          <a:lstStyle/>
          <a:p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我們可以怎麼做</a:t>
            </a:r>
            <a:r>
              <a:rPr lang="en-US" altLang="zh-TW" sz="400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735263" y="4090988"/>
            <a:ext cx="6408737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zh-TW" altLang="en-US" sz="3200">
                <a:ea typeface="標楷體" pitchFamily="65" charset="-120"/>
              </a:rPr>
              <a:t>研發一次用品使用量低的商品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zh-TW" altLang="en-US" sz="3200">
                <a:ea typeface="標楷體" pitchFamily="65" charset="-120"/>
              </a:rPr>
              <a:t>鼓勵消費者減少一次用品用量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zh-TW" altLang="en-US" sz="3200">
                <a:ea typeface="標楷體" pitchFamily="65" charset="-120"/>
              </a:rPr>
              <a:t>將綠色消費概念置入廣告行銷中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zh-TW" altLang="en-US" sz="3200">
                <a:ea typeface="標楷體" pitchFamily="65" charset="-120"/>
              </a:rPr>
              <a:t>減少免費提供一次用品</a:t>
            </a:r>
          </a:p>
        </p:txBody>
      </p:sp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268413"/>
            <a:ext cx="36718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196975"/>
            <a:ext cx="3810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20713"/>
            <a:ext cx="7051675" cy="1143000"/>
          </a:xfrm>
        </p:spPr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進行中的減量工作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4176713" cy="4114800"/>
          </a:xfrm>
        </p:spPr>
        <p:txBody>
          <a:bodyPr/>
          <a:lstStyle/>
          <a:p>
            <a:r>
              <a:rPr kumimoji="0" lang="zh-TW" altLang="en-US">
                <a:ea typeface="標楷體" pitchFamily="65" charset="-120"/>
              </a:rPr>
              <a:t>百</a:t>
            </a:r>
            <a:r>
              <a:rPr lang="zh-TW" altLang="en-US">
                <a:ea typeface="標楷體" pitchFamily="65" charset="-120"/>
              </a:rPr>
              <a:t>貨、量販、連鎖商店禁止提供免費塑膠袋</a:t>
            </a:r>
          </a:p>
          <a:p>
            <a:r>
              <a:rPr lang="zh-TW" altLang="en-US">
                <a:ea typeface="標楷體" pitchFamily="65" charset="-120"/>
              </a:rPr>
              <a:t>鼓勵自備購物袋</a:t>
            </a:r>
          </a:p>
          <a:p>
            <a:pPr>
              <a:buFont typeface="Wingdings" pitchFamily="2" charset="2"/>
              <a:buNone/>
            </a:pPr>
            <a:endParaRPr kumimoji="0" lang="zh-TW" altLang="en-US">
              <a:ea typeface="標楷體" pitchFamily="65" charset="-120"/>
            </a:endParaRPr>
          </a:p>
          <a:p>
            <a:endParaRPr kumimoji="0" lang="zh-TW" altLang="en-US">
              <a:ea typeface="標楷體" pitchFamily="65" charset="-120"/>
            </a:endParaRPr>
          </a:p>
          <a:p>
            <a:endParaRPr lang="en-US" altLang="zh-TW">
              <a:ea typeface="標楷體" pitchFamily="65" charset="-12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763713" y="5734050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/>
              <a:t>環境資訊協會，</a:t>
            </a:r>
            <a:r>
              <a:rPr lang="en-US" altLang="zh-TW" sz="1800"/>
              <a:t>2010</a:t>
            </a:r>
            <a:r>
              <a:rPr lang="zh-TW" altLang="en-US" sz="1800"/>
              <a:t>年</a:t>
            </a:r>
            <a:r>
              <a:rPr lang="en-US" altLang="zh-TW" sz="1800"/>
              <a:t>7</a:t>
            </a:r>
            <a:r>
              <a:rPr lang="zh-TW" altLang="en-US" sz="1800"/>
              <a:t>月</a:t>
            </a:r>
            <a:r>
              <a:rPr lang="en-US" altLang="zh-TW" sz="1800"/>
              <a:t>8</a:t>
            </a:r>
            <a:r>
              <a:rPr lang="zh-TW" altLang="en-US" sz="1800"/>
              <a:t>日綜合外電報。陳熙作繪圖。 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7488238" y="2060575"/>
            <a:ext cx="1260475" cy="131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/>
              <a:t>今後塑膠袋都收費了，算下來可是不小的一筆開銷啊</a:t>
            </a:r>
            <a:r>
              <a:rPr lang="en-US" altLang="zh-TW" sz="160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環保標章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565400"/>
            <a:ext cx="2963863" cy="3560763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216025"/>
          </a:xfrm>
        </p:spPr>
        <p:txBody>
          <a:bodyPr/>
          <a:lstStyle/>
          <a:p>
            <a:r>
              <a:rPr lang="en-US" altLang="zh-TW"/>
              <a:t>                  </a:t>
            </a:r>
            <a:r>
              <a:rPr lang="zh-TW" altLang="en-US"/>
              <a:t>環保標章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748712" cy="489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b="1"/>
          </a:p>
          <a:p>
            <a:pPr>
              <a:buFont typeface="Wingdings" pitchFamily="2" charset="2"/>
              <a:buNone/>
            </a:pPr>
            <a:r>
              <a:rPr lang="zh-TW" altLang="en-US" b="1"/>
              <a:t>「一片綠色樹葉包裹著純淨、不受污染的地球」</a:t>
            </a:r>
          </a:p>
          <a:p>
            <a:pPr>
              <a:buFont typeface="Wingdings" pitchFamily="2" charset="2"/>
              <a:buNone/>
            </a:pPr>
            <a:r>
              <a:rPr lang="zh-TW" altLang="en-US" b="1"/>
              <a:t>                                  可回收</a:t>
            </a:r>
          </a:p>
          <a:p>
            <a:pPr>
              <a:buFont typeface="Wingdings" pitchFamily="2" charset="2"/>
              <a:buNone/>
            </a:pPr>
            <a:r>
              <a:rPr lang="zh-TW" altLang="en-US" b="1"/>
              <a:t>                                  低污染</a:t>
            </a:r>
          </a:p>
          <a:p>
            <a:pPr>
              <a:buFont typeface="Wingdings" pitchFamily="2" charset="2"/>
              <a:buNone/>
            </a:pPr>
            <a:r>
              <a:rPr lang="zh-TW" altLang="en-US" b="1"/>
              <a:t>                                  省資源</a:t>
            </a:r>
          </a:p>
          <a:p>
            <a:pPr>
              <a:buFont typeface="Wingdings" pitchFamily="2" charset="2"/>
              <a:buNone/>
            </a:pPr>
            <a:r>
              <a:rPr lang="zh-TW" altLang="en-US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636838"/>
            <a:ext cx="3208338" cy="3744912"/>
          </a:xfrm>
          <a:prstGeom prst="rect">
            <a:avLst/>
          </a:prstGeom>
          <a:noFill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914400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TW" sz="5400" b="1">
                <a:solidFill>
                  <a:srgbClr val="FF3300"/>
                </a:solidFill>
                <a:latin typeface="華康細圓體" pitchFamily="49" charset="-120"/>
                <a:ea typeface="華康細圓體" pitchFamily="49" charset="-120"/>
              </a:rPr>
              <a:t>     </a:t>
            </a:r>
            <a:r>
              <a:rPr lang="zh-TW" altLang="en-US" sz="5400" b="1">
                <a:solidFill>
                  <a:srgbClr val="FF3300"/>
                </a:solidFill>
                <a:latin typeface="華康細圓體" pitchFamily="49" charset="-120"/>
                <a:ea typeface="華康細圓體" pitchFamily="49" charset="-120"/>
              </a:rPr>
              <a:t>認識節能標章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9750" y="1889125"/>
            <a:ext cx="86042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3600" b="1">
                <a:latin typeface="華康中黑體" pitchFamily="49" charset="-120"/>
                <a:ea typeface="華康中黑體" pitchFamily="49" charset="-120"/>
              </a:rPr>
              <a:t>電源、愛心雙手、生生不息的火苗，所組成的標誌</a:t>
            </a:r>
            <a:r>
              <a:rPr lang="zh-TW" altLang="en-US" b="1"/>
              <a:t>。</a:t>
            </a:r>
          </a:p>
          <a:p>
            <a:r>
              <a:rPr lang="zh-TW" altLang="en-US" b="1">
                <a:latin typeface="華康中黑體" pitchFamily="49" charset="-120"/>
                <a:ea typeface="華康中黑體" pitchFamily="49" charset="-120"/>
              </a:rPr>
              <a:t> 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611188" y="3932238"/>
            <a:ext cx="4897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2800">
                <a:solidFill>
                  <a:srgbClr val="3366FF"/>
                </a:solidFill>
                <a:latin typeface="華康中黑體" pitchFamily="49" charset="-120"/>
                <a:ea typeface="華康中黑體" pitchFamily="49" charset="-120"/>
              </a:rPr>
              <a:t>家電產品貼上這個圖樣，代表</a:t>
            </a:r>
            <a:r>
              <a:rPr lang="zh-TW" altLang="en-US" sz="2800" b="1">
                <a:solidFill>
                  <a:srgbClr val="3366FF"/>
                </a:solidFill>
                <a:latin typeface="華康中黑體" pitchFamily="49" charset="-120"/>
                <a:ea typeface="華康中黑體" pitchFamily="49" charset="-120"/>
              </a:rPr>
              <a:t>能源效率比國家認證標準高</a:t>
            </a:r>
            <a:r>
              <a:rPr lang="en-US" altLang="zh-TW" sz="2800" b="1">
                <a:solidFill>
                  <a:srgbClr val="3366FF"/>
                </a:solidFill>
                <a:latin typeface="華康中黑體" pitchFamily="49" charset="-120"/>
                <a:ea typeface="華康中黑體" pitchFamily="49" charset="-120"/>
              </a:rPr>
              <a:t>10-15%</a:t>
            </a:r>
            <a:r>
              <a:rPr lang="zh-TW" altLang="en-US" sz="2800">
                <a:solidFill>
                  <a:srgbClr val="3366FF"/>
                </a:solidFill>
                <a:latin typeface="華康中黑體" pitchFamily="49" charset="-120"/>
                <a:ea typeface="華康中黑體" pitchFamily="49" charset="-120"/>
              </a:rPr>
              <a:t>，不但品質有保障，耗電量還更少。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97200"/>
            <a:ext cx="3598863" cy="348615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8137525" cy="4210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一、箭頭向上，代表將中心的水滴接起，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           強調回歸再利用，提高用水效率。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二、右邊三條水帶，代表「愛水、親水、節水」，藉以鼓勵民眾愛護水資源，親近河川、湖泊、水庫，並共同推動節約用水。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三、藍色代表水質純淨清徹，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          得之不易，務當珍惜。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四、整體而言，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           水資源如不虞匱乏，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          大家皆歡喜，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/>
              <a:t>          故水滴笑臉迎人。</a:t>
            </a:r>
            <a:br>
              <a:rPr lang="zh-TW" altLang="en-US" sz="2400"/>
            </a:b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836613"/>
            <a:ext cx="7772400" cy="1143000"/>
          </a:xfrm>
        </p:spPr>
        <p:txBody>
          <a:bodyPr/>
          <a:lstStyle/>
          <a:p>
            <a:r>
              <a:rPr lang="zh-TW" altLang="en-US" sz="3600" b="1">
                <a:ea typeface="標楷體" pitchFamily="65" charset="-120"/>
              </a:rPr>
              <a:t>一次用品減量措施之相關工作計畫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00338" y="2209800"/>
            <a:ext cx="6443662" cy="4114800"/>
          </a:xfrm>
        </p:spPr>
        <p:txBody>
          <a:bodyPr/>
          <a:lstStyle/>
          <a:p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1987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年起長期關注「源頭減量」行動</a:t>
            </a:r>
          </a:p>
          <a:p>
            <a:pPr>
              <a:buFont typeface="Wingdings" pitchFamily="2" charset="2"/>
              <a:buNone/>
            </a:pPr>
            <a:endParaRPr lang="zh-TW" altLang="en-US" sz="280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2008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年起和環保署共同推動計畫</a:t>
            </a:r>
          </a:p>
          <a:p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年向社區、民眾及學校宣導</a:t>
            </a:r>
          </a:p>
          <a:p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年環保署針對一次用飲料杯源頭減量擬定政策並與業者進行討論</a:t>
            </a:r>
          </a:p>
        </p:txBody>
      </p:sp>
      <p:pic>
        <p:nvPicPr>
          <p:cNvPr id="13316" name="Picture 5" descr="明信片正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852738"/>
            <a:ext cx="23209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838200"/>
            <a:ext cx="7004050" cy="1143000"/>
          </a:xfrm>
        </p:spPr>
        <p:txBody>
          <a:bodyPr/>
          <a:lstStyle/>
          <a:p>
            <a:r>
              <a:rPr lang="zh-TW" altLang="en-US" b="1">
                <a:ea typeface="標楷體" pitchFamily="65" charset="-120"/>
              </a:rPr>
              <a:t>何謂一次用產品？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24300" y="2276475"/>
            <a:ext cx="4765675" cy="4114800"/>
          </a:xfrm>
        </p:spPr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使用一次即丟棄的物品 </a:t>
            </a:r>
          </a:p>
          <a:p>
            <a:pPr>
              <a:buFont typeface="Wingdings" pitchFamily="2" charset="2"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免洗餐具、杯盤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塑膠袋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多重包裝材</a:t>
            </a:r>
          </a:p>
        </p:txBody>
      </p:sp>
      <p:pic>
        <p:nvPicPr>
          <p:cNvPr id="14340" name="Picture 15" descr="DSCF6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05263"/>
            <a:ext cx="30257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133600"/>
            <a:ext cx="27178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13" descr="DSCF63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05038"/>
            <a:ext cx="295275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836613"/>
            <a:ext cx="7123113" cy="1143000"/>
          </a:xfrm>
        </p:spPr>
        <p:txBody>
          <a:bodyPr/>
          <a:lstStyle/>
          <a:p>
            <a:r>
              <a:rPr lang="zh-TW" altLang="en-US" b="1">
                <a:ea typeface="標楷體" pitchFamily="65" charset="-120"/>
              </a:rPr>
              <a:t>何謂一次用產品？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2133600"/>
            <a:ext cx="7772400" cy="4114800"/>
          </a:xfrm>
        </p:spPr>
        <p:txBody>
          <a:bodyPr/>
          <a:lstStyle/>
          <a:p>
            <a:r>
              <a:rPr lang="zh-TW" altLang="en-US">
                <a:latin typeface="華康魏碑體" pitchFamily="65" charset="-120"/>
                <a:ea typeface="標楷體" pitchFamily="65" charset="-120"/>
              </a:rPr>
              <a:t>節慶用品</a:t>
            </a:r>
          </a:p>
          <a:p>
            <a:r>
              <a:rPr lang="zh-TW" altLang="en-US">
                <a:latin typeface="華康魏碑體" pitchFamily="65" charset="-120"/>
                <a:ea typeface="標楷體" pitchFamily="65" charset="-120"/>
              </a:rPr>
              <a:t>選舉旗幟、文宣</a:t>
            </a:r>
          </a:p>
          <a:p>
            <a:r>
              <a:rPr lang="zh-TW" altLang="en-US">
                <a:latin typeface="華康魏碑體" pitchFamily="65" charset="-120"/>
                <a:ea typeface="標楷體" pitchFamily="65" charset="-120"/>
              </a:rPr>
              <a:t>廣告傳單</a:t>
            </a:r>
          </a:p>
          <a:p>
            <a:r>
              <a:rPr lang="zh-TW" altLang="en-US">
                <a:latin typeface="華康魏碑體" pitchFamily="65" charset="-120"/>
                <a:ea typeface="標楷體" pitchFamily="65" charset="-120"/>
              </a:rPr>
              <a:t>旅館用品</a:t>
            </a:r>
          </a:p>
          <a:p>
            <a:pPr>
              <a:buFont typeface="Wingdings" pitchFamily="2" charset="2"/>
              <a:buNone/>
            </a:pPr>
            <a:endParaRPr lang="en-US" altLang="zh-TW">
              <a:ea typeface="標楷體" pitchFamily="65" charset="-12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076700"/>
            <a:ext cx="259238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22" descr="DSCF63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644900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636838"/>
            <a:ext cx="431958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9" descr="092085e2f8d7b2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581525"/>
            <a:ext cx="23764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14843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7647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692150"/>
            <a:ext cx="7123113" cy="1143000"/>
          </a:xfrm>
        </p:spPr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一次用品對環境和人的影響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3500438"/>
            <a:ext cx="1871662" cy="557212"/>
          </a:xfrm>
          <a:prstGeom prst="rect">
            <a:avLst/>
          </a:prstGeom>
          <a:noFill/>
          <a:ln w="38100">
            <a:solidFill>
              <a:srgbClr val="E9371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標楷體" pitchFamily="65" charset="-120"/>
              </a:rPr>
              <a:t>一次用品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59113" y="2205038"/>
            <a:ext cx="1727200" cy="557212"/>
          </a:xfrm>
          <a:prstGeom prst="rect">
            <a:avLst/>
          </a:prstGeom>
          <a:noFill/>
          <a:ln w="38100">
            <a:solidFill>
              <a:srgbClr val="E9371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標楷體" pitchFamily="65" charset="-120"/>
              </a:rPr>
              <a:t>生產過程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419475" y="3573463"/>
            <a:ext cx="1644650" cy="557212"/>
          </a:xfrm>
          <a:prstGeom prst="rect">
            <a:avLst/>
          </a:prstGeom>
          <a:noFill/>
          <a:ln w="38100">
            <a:solidFill>
              <a:srgbClr val="E9371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latin typeface="Agency FB" pitchFamily="34" charset="0"/>
                <a:ea typeface="標楷體" pitchFamily="65" charset="-120"/>
              </a:rPr>
              <a:t>使用方式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132138" y="5013325"/>
            <a:ext cx="2087562" cy="557213"/>
          </a:xfrm>
          <a:prstGeom prst="rect">
            <a:avLst/>
          </a:prstGeom>
          <a:noFill/>
          <a:ln w="38100">
            <a:solidFill>
              <a:srgbClr val="E9371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標楷體" pitchFamily="65" charset="-120"/>
              </a:rPr>
              <a:t>廢棄後處理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2484438" y="2492375"/>
            <a:ext cx="576262" cy="1223963"/>
          </a:xfrm>
          <a:prstGeom prst="line">
            <a:avLst/>
          </a:prstGeom>
          <a:noFill/>
          <a:ln w="38100">
            <a:solidFill>
              <a:srgbClr val="E9371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484438" y="3789363"/>
            <a:ext cx="936625" cy="71437"/>
          </a:xfrm>
          <a:prstGeom prst="line">
            <a:avLst/>
          </a:prstGeom>
          <a:noFill/>
          <a:ln w="38100">
            <a:solidFill>
              <a:srgbClr val="E9371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484438" y="3933825"/>
            <a:ext cx="649287" cy="1511300"/>
          </a:xfrm>
          <a:prstGeom prst="line">
            <a:avLst/>
          </a:prstGeom>
          <a:noFill/>
          <a:ln w="38100">
            <a:solidFill>
              <a:srgbClr val="E93713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zh-TW" altLang="en-US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349500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5003800" y="2852738"/>
            <a:ext cx="574675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5003800" y="4292600"/>
            <a:ext cx="574675" cy="504825"/>
          </a:xfrm>
          <a:prstGeom prst="rightArrow">
            <a:avLst>
              <a:gd name="adj1" fmla="val 50000"/>
              <a:gd name="adj2" fmla="val 284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838200"/>
            <a:ext cx="7146925" cy="11430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製造過程的環境代價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2060575"/>
            <a:ext cx="7772400" cy="4114800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塑膠→石化產物→石化工業</a:t>
            </a:r>
          </a:p>
          <a:p>
            <a:endParaRPr lang="zh-TW" altLang="en-US">
              <a:ea typeface="標楷體" pitchFamily="65" charset="-120"/>
            </a:endParaRPr>
          </a:p>
          <a:p>
            <a:endParaRPr lang="zh-TW" altLang="en-US">
              <a:ea typeface="標楷體" pitchFamily="65" charset="-120"/>
            </a:endParaRPr>
          </a:p>
          <a:p>
            <a:endParaRPr lang="zh-TW" altLang="en-US"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>
              <a:ea typeface="標楷體" pitchFamily="65" charset="-120"/>
            </a:endParaRPr>
          </a:p>
          <a:p>
            <a:endParaRPr lang="zh-TW" altLang="en-US"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>
              <a:ea typeface="標楷體" pitchFamily="65" charset="-120"/>
            </a:endParaRPr>
          </a:p>
          <a:p>
            <a:endParaRPr lang="zh-TW" altLang="en-US"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997200"/>
            <a:ext cx="30241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27088" y="5805488"/>
            <a:ext cx="705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E93713"/>
                </a:solidFill>
                <a:ea typeface="標楷體" pitchFamily="65" charset="-120"/>
              </a:rPr>
              <a:t>高汙染　高耗能　高碳排放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354388"/>
            <a:ext cx="32400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981075"/>
            <a:ext cx="7004050" cy="1000125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製造過程的環境代價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免洗筷→竹木→砍伐</a:t>
            </a:r>
          </a:p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紙張→林木→砍伐</a:t>
            </a:r>
          </a:p>
          <a:p>
            <a:endParaRPr lang="zh-TW" altLang="en-US" sz="240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068638"/>
            <a:ext cx="331152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27647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11188" y="5634038"/>
            <a:ext cx="8243887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zh-TW" altLang="en-US"/>
              <a:t>世界自然基金會（</a:t>
            </a:r>
            <a:r>
              <a:rPr lang="en-US" altLang="zh-TW"/>
              <a:t>World Wide Fund for Nature, WWF</a:t>
            </a:r>
            <a:r>
              <a:rPr lang="zh-TW" altLang="en-US"/>
              <a:t>）</a:t>
            </a:r>
            <a:r>
              <a:rPr lang="en-US" altLang="zh-TW"/>
              <a:t>2009</a:t>
            </a:r>
            <a:r>
              <a:rPr lang="zh-TW" altLang="en-US"/>
              <a:t>年指出全世界森林消失速度，相當於每分鐘</a:t>
            </a:r>
            <a:r>
              <a:rPr lang="en-US" altLang="zh-TW"/>
              <a:t>36</a:t>
            </a:r>
            <a:r>
              <a:rPr lang="zh-TW" altLang="en-US"/>
              <a:t>個足球場 。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5" y="765175"/>
            <a:ext cx="6980238" cy="1143000"/>
          </a:xfrm>
        </p:spPr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製造過程的環境代價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205038"/>
            <a:ext cx="7681912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一棵生長</a:t>
            </a:r>
            <a:r>
              <a:rPr lang="en-US" altLang="zh-TW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年的大樹</a:t>
            </a:r>
            <a:r>
              <a:rPr lang="zh-TW" altLang="en-US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→</a:t>
            </a:r>
            <a:r>
              <a:rPr lang="en-US" altLang="zh-TW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3,000〜4,000</a:t>
            </a:r>
            <a:r>
              <a:rPr lang="zh-TW" altLang="en-US" sz="2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雙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8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台灣每年要用掉約</a:t>
            </a:r>
            <a:r>
              <a:rPr lang="en-US" altLang="zh-TW" sz="28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50</a:t>
            </a:r>
            <a:r>
              <a:rPr lang="zh-TW" altLang="en-US" sz="280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億雙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80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也就是說我們一年要吃掉</a:t>
            </a:r>
            <a:r>
              <a:rPr lang="en-US" altLang="zh-TW" sz="280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145</a:t>
            </a:r>
            <a:r>
              <a:rPr lang="zh-TW" altLang="en-US" sz="280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萬棵左右的樹</a:t>
            </a:r>
            <a:endParaRPr lang="zh-TW" altLang="en-US" sz="280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20838" y="4076700"/>
          <a:ext cx="6332537" cy="2486025"/>
        </p:xfrm>
        <a:graphic>
          <a:graphicData uri="http://schemas.openxmlformats.org/presentationml/2006/ole">
            <p:oleObj spid="_x0000_s1026" name="PhotoImpact" r:id="rId3" imgW="3590476" imgH="1409524" progId="PI3.Im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</TotalTime>
  <Words>940</Words>
  <Application>Microsoft Office PowerPoint</Application>
  <PresentationFormat>如螢幕大小 (4:3)</PresentationFormat>
  <Paragraphs>137</Paragraphs>
  <Slides>28</Slides>
  <Notes>10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0" baseType="lpstr">
      <vt:lpstr>公正</vt:lpstr>
      <vt:lpstr>Ulead PhotoImpact Image</vt:lpstr>
      <vt:lpstr>綠領種籽愛地球- 一次用產品減量宣導 </vt:lpstr>
      <vt:lpstr>縮小生態足跡，從減量開始</vt:lpstr>
      <vt:lpstr>一次用品減量措施之相關工作計畫</vt:lpstr>
      <vt:lpstr>何謂一次用產品？</vt:lpstr>
      <vt:lpstr>何謂一次用產品？</vt:lpstr>
      <vt:lpstr>一次用品對環境和人的影響</vt:lpstr>
      <vt:lpstr>製造過程的環境代價</vt:lpstr>
      <vt:lpstr>製造過程的環境代價</vt:lpstr>
      <vt:lpstr>製造過程的環境代價</vt:lpstr>
      <vt:lpstr>使用上對人體的危害</vt:lpstr>
      <vt:lpstr>投影片 11</vt:lpstr>
      <vt:lpstr>使用上對人體的危害</vt:lpstr>
      <vt:lpstr>廢棄處理對環境的影響</vt:lpstr>
      <vt:lpstr>投影片 14</vt:lpstr>
      <vt:lpstr>河流會帶下來大量的垃圾！</vt:lpstr>
      <vt:lpstr>廢棄物汙染與毒害</vt:lpstr>
      <vt:lpstr>少用一次用品!多愛地球一點!</vt:lpstr>
      <vt:lpstr>對環境友善的產品</vt:lpstr>
      <vt:lpstr>自備餐具、手帕</vt:lpstr>
      <vt:lpstr>自備隨身杯、購物袋</vt:lpstr>
      <vt:lpstr>再生紙</vt:lpstr>
      <vt:lpstr>認識商品環保標章</vt:lpstr>
      <vt:lpstr>從源頭推動綠色消費</vt:lpstr>
      <vt:lpstr>我們可以怎麼做?</vt:lpstr>
      <vt:lpstr>進行中的減量工作</vt:lpstr>
      <vt:lpstr>                  環保標章</vt:lpstr>
      <vt:lpstr>投影片 27</vt:lpstr>
      <vt:lpstr>投影片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綠領種籽愛地球- 一次用產品減量宣導 </dc:title>
  <dc:creator>宜蘭</dc:creator>
  <cp:lastModifiedBy>宜蘭</cp:lastModifiedBy>
  <cp:revision>1</cp:revision>
  <dcterms:created xsi:type="dcterms:W3CDTF">2011-09-13T14:45:35Z</dcterms:created>
  <dcterms:modified xsi:type="dcterms:W3CDTF">2011-09-13T14:55:22Z</dcterms:modified>
</cp:coreProperties>
</file>