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6" r:id="rId1"/>
  </p:sldMasterIdLst>
  <p:notesMasterIdLst>
    <p:notesMasterId r:id="rId52"/>
  </p:notesMasterIdLst>
  <p:sldIdLst>
    <p:sldId id="256" r:id="rId2"/>
    <p:sldId id="462" r:id="rId3"/>
    <p:sldId id="533" r:id="rId4"/>
    <p:sldId id="358" r:id="rId5"/>
    <p:sldId id="534" r:id="rId6"/>
    <p:sldId id="572" r:id="rId7"/>
    <p:sldId id="352" r:id="rId8"/>
    <p:sldId id="460" r:id="rId9"/>
    <p:sldId id="415" r:id="rId10"/>
    <p:sldId id="354" r:id="rId11"/>
    <p:sldId id="359" r:id="rId12"/>
    <p:sldId id="361" r:id="rId13"/>
    <p:sldId id="364" r:id="rId14"/>
    <p:sldId id="275" r:id="rId15"/>
    <p:sldId id="277" r:id="rId16"/>
    <p:sldId id="278" r:id="rId17"/>
    <p:sldId id="539" r:id="rId18"/>
    <p:sldId id="535" r:id="rId19"/>
    <p:sldId id="536" r:id="rId20"/>
    <p:sldId id="537" r:id="rId21"/>
    <p:sldId id="538" r:id="rId22"/>
    <p:sldId id="540" r:id="rId23"/>
    <p:sldId id="541" r:id="rId24"/>
    <p:sldId id="542" r:id="rId25"/>
    <p:sldId id="543" r:id="rId26"/>
    <p:sldId id="544" r:id="rId27"/>
    <p:sldId id="545" r:id="rId28"/>
    <p:sldId id="546" r:id="rId29"/>
    <p:sldId id="547" r:id="rId30"/>
    <p:sldId id="548" r:id="rId31"/>
    <p:sldId id="550" r:id="rId32"/>
    <p:sldId id="551" r:id="rId33"/>
    <p:sldId id="552" r:id="rId34"/>
    <p:sldId id="553" r:id="rId35"/>
    <p:sldId id="554" r:id="rId36"/>
    <p:sldId id="555" r:id="rId37"/>
    <p:sldId id="557" r:id="rId38"/>
    <p:sldId id="558" r:id="rId39"/>
    <p:sldId id="570" r:id="rId40"/>
    <p:sldId id="559" r:id="rId41"/>
    <p:sldId id="560" r:id="rId42"/>
    <p:sldId id="561" r:id="rId43"/>
    <p:sldId id="562" r:id="rId44"/>
    <p:sldId id="563" r:id="rId45"/>
    <p:sldId id="564" r:id="rId46"/>
    <p:sldId id="565" r:id="rId47"/>
    <p:sldId id="566" r:id="rId48"/>
    <p:sldId id="569" r:id="rId49"/>
    <p:sldId id="568" r:id="rId50"/>
    <p:sldId id="571" r:id="rId5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5CB2E3-2F48-4574-A44A-7472C3E2D8F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7481218-370C-4B22-84E5-3469152F7F62}">
      <dgm:prSet/>
      <dgm:spPr/>
      <dgm:t>
        <a:bodyPr/>
        <a:lstStyle/>
        <a:p>
          <a:pPr rtl="0"/>
          <a:r>
            <a:rPr lang="zh-TW" dirty="0" smtClean="0">
              <a:latin typeface="SimHei" pitchFamily="2" charset="-122"/>
              <a:ea typeface="SimHei" pitchFamily="2" charset="-122"/>
            </a:rPr>
            <a:t>羅東自然教育中心</a:t>
          </a:r>
          <a:r>
            <a:rPr lang="en-US" dirty="0" smtClean="0">
              <a:latin typeface="SimHei" pitchFamily="2" charset="-122"/>
              <a:ea typeface="SimHei" pitchFamily="2" charset="-122"/>
            </a:rPr>
            <a:t>-</a:t>
          </a:r>
          <a:r>
            <a:rPr lang="zh-TW" dirty="0" smtClean="0">
              <a:latin typeface="SimHei" pitchFamily="2" charset="-122"/>
              <a:ea typeface="SimHei" pitchFamily="2" charset="-122"/>
            </a:rPr>
            <a:t>龐德任務課程</a:t>
          </a:r>
          <a:endParaRPr lang="en-US" dirty="0">
            <a:latin typeface="SimHei" pitchFamily="2" charset="-122"/>
            <a:ea typeface="SimHei" pitchFamily="2" charset="-122"/>
          </a:endParaRPr>
        </a:p>
      </dgm:t>
    </dgm:pt>
    <dgm:pt modelId="{BE16A42B-B6D0-47D3-B724-B651B573399E}" type="parTrans" cxnId="{10B5BDE1-B6A3-4588-8657-A93666C7423B}">
      <dgm:prSet/>
      <dgm:spPr/>
      <dgm:t>
        <a:bodyPr/>
        <a:lstStyle/>
        <a:p>
          <a:endParaRPr lang="zh-TW" altLang="en-US"/>
        </a:p>
      </dgm:t>
    </dgm:pt>
    <dgm:pt modelId="{61E5887B-7FEF-4044-A7A2-6370EBE9C2FF}" type="sibTrans" cxnId="{10B5BDE1-B6A3-4588-8657-A93666C7423B}">
      <dgm:prSet/>
      <dgm:spPr/>
      <dgm:t>
        <a:bodyPr/>
        <a:lstStyle/>
        <a:p>
          <a:endParaRPr lang="zh-TW" altLang="en-US"/>
        </a:p>
      </dgm:t>
    </dgm:pt>
    <dgm:pt modelId="{40DE3CC4-782A-4845-90DF-922EA0B53948}">
      <dgm:prSet/>
      <dgm:spPr/>
      <dgm:t>
        <a:bodyPr/>
        <a:lstStyle/>
        <a:p>
          <a:pPr rtl="0"/>
          <a:r>
            <a:rPr lang="zh-TW" b="1" dirty="0" smtClean="0">
              <a:latin typeface="SimHei" pitchFamily="2" charset="-122"/>
              <a:ea typeface="SimHei" pitchFamily="2" charset="-122"/>
            </a:rPr>
            <a:t>引導學生認識水域底棲生物調查法</a:t>
          </a:r>
          <a:endParaRPr lang="en-US" b="1" dirty="0">
            <a:latin typeface="SimHei" pitchFamily="2" charset="-122"/>
            <a:ea typeface="SimHei" pitchFamily="2" charset="-122"/>
          </a:endParaRPr>
        </a:p>
      </dgm:t>
    </dgm:pt>
    <dgm:pt modelId="{5CF96597-44FF-48FD-B29C-DDFFF9A60468}" type="parTrans" cxnId="{34497A1A-FAE2-4DFE-8B04-829DB496BFA2}">
      <dgm:prSet/>
      <dgm:spPr/>
      <dgm:t>
        <a:bodyPr/>
        <a:lstStyle/>
        <a:p>
          <a:endParaRPr lang="zh-TW" altLang="en-US"/>
        </a:p>
      </dgm:t>
    </dgm:pt>
    <dgm:pt modelId="{99C0132E-8987-4623-B68B-CE1EC8E6C199}" type="sibTrans" cxnId="{34497A1A-FAE2-4DFE-8B04-829DB496BFA2}">
      <dgm:prSet/>
      <dgm:spPr/>
      <dgm:t>
        <a:bodyPr/>
        <a:lstStyle/>
        <a:p>
          <a:endParaRPr lang="zh-TW" altLang="en-US"/>
        </a:p>
      </dgm:t>
    </dgm:pt>
    <dgm:pt modelId="{7F594F67-C384-4DC6-8E23-49F7A2A8AB73}">
      <dgm:prSet/>
      <dgm:spPr/>
      <dgm:t>
        <a:bodyPr/>
        <a:lstStyle/>
        <a:p>
          <a:pPr rtl="0"/>
          <a:r>
            <a:rPr lang="zh-TW" b="1" dirty="0" smtClean="0">
              <a:latin typeface="SimHei" pitchFamily="2" charset="-122"/>
              <a:ea typeface="SimHei" pitchFamily="2" charset="-122"/>
            </a:rPr>
            <a:t>介紹調查工具使用方式與操作練習</a:t>
          </a:r>
          <a:endParaRPr lang="en-US" b="1" dirty="0">
            <a:latin typeface="SimHei" pitchFamily="2" charset="-122"/>
            <a:ea typeface="SimHei" pitchFamily="2" charset="-122"/>
          </a:endParaRPr>
        </a:p>
      </dgm:t>
    </dgm:pt>
    <dgm:pt modelId="{A6ACBC6A-53A6-4B57-9E5F-FD7F2D3FF561}" type="parTrans" cxnId="{6D76A318-94FF-45F0-A69A-65FEE1FCF159}">
      <dgm:prSet/>
      <dgm:spPr/>
      <dgm:t>
        <a:bodyPr/>
        <a:lstStyle/>
        <a:p>
          <a:endParaRPr lang="zh-TW" altLang="en-US"/>
        </a:p>
      </dgm:t>
    </dgm:pt>
    <dgm:pt modelId="{96A03EA3-5EC8-49AC-8C37-42A16CA508D2}" type="sibTrans" cxnId="{6D76A318-94FF-45F0-A69A-65FEE1FCF159}">
      <dgm:prSet/>
      <dgm:spPr/>
      <dgm:t>
        <a:bodyPr/>
        <a:lstStyle/>
        <a:p>
          <a:endParaRPr lang="zh-TW" altLang="en-US"/>
        </a:p>
      </dgm:t>
    </dgm:pt>
    <dgm:pt modelId="{C3256E4A-21A9-4EE6-9637-C783E1856184}">
      <dgm:prSet/>
      <dgm:spPr/>
      <dgm:t>
        <a:bodyPr/>
        <a:lstStyle/>
        <a:p>
          <a:pPr rtl="0"/>
          <a:endParaRPr lang="en-US" b="1" dirty="0">
            <a:latin typeface="SimHei" pitchFamily="2" charset="-122"/>
            <a:ea typeface="SimHei" pitchFamily="2" charset="-122"/>
          </a:endParaRPr>
        </a:p>
      </dgm:t>
    </dgm:pt>
    <dgm:pt modelId="{BDB0E9D4-CF23-4C31-A340-3DD0D9D8342C}" type="parTrans" cxnId="{EFAC10BA-2F1D-4837-8294-622F55499D6D}">
      <dgm:prSet/>
      <dgm:spPr/>
    </dgm:pt>
    <dgm:pt modelId="{0099BBB3-BC76-4B78-98D0-565FC122D22B}" type="sibTrans" cxnId="{EFAC10BA-2F1D-4837-8294-622F55499D6D}">
      <dgm:prSet/>
      <dgm:spPr/>
    </dgm:pt>
    <dgm:pt modelId="{6E41020A-C1BA-453B-96E7-4766950DE23C}" type="pres">
      <dgm:prSet presAssocID="{F75CB2E3-2F48-4574-A44A-7472C3E2D8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E186017-A963-44A8-A563-67B8C74341C8}" type="pres">
      <dgm:prSet presAssocID="{A7481218-370C-4B22-84E5-3469152F7F62}" presName="composite" presStyleCnt="0"/>
      <dgm:spPr/>
    </dgm:pt>
    <dgm:pt modelId="{E866A5C1-B272-49BE-B746-C7D13ADD7197}" type="pres">
      <dgm:prSet presAssocID="{A7481218-370C-4B22-84E5-3469152F7F62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DEE4159-0607-4C3B-8A16-2FAD9CC2166D}" type="pres">
      <dgm:prSet presAssocID="{A7481218-370C-4B22-84E5-3469152F7F62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FAC10BA-2F1D-4837-8294-622F55499D6D}" srcId="{A7481218-370C-4B22-84E5-3469152F7F62}" destId="{C3256E4A-21A9-4EE6-9637-C783E1856184}" srcOrd="1" destOrd="0" parTransId="{BDB0E9D4-CF23-4C31-A340-3DD0D9D8342C}" sibTransId="{0099BBB3-BC76-4B78-98D0-565FC122D22B}"/>
    <dgm:cxn modelId="{10B5BDE1-B6A3-4588-8657-A93666C7423B}" srcId="{F75CB2E3-2F48-4574-A44A-7472C3E2D8FF}" destId="{A7481218-370C-4B22-84E5-3469152F7F62}" srcOrd="0" destOrd="0" parTransId="{BE16A42B-B6D0-47D3-B724-B651B573399E}" sibTransId="{61E5887B-7FEF-4044-A7A2-6370EBE9C2FF}"/>
    <dgm:cxn modelId="{E062E1C2-75F1-46EC-89D5-0FEC2B36743B}" type="presOf" srcId="{F75CB2E3-2F48-4574-A44A-7472C3E2D8FF}" destId="{6E41020A-C1BA-453B-96E7-4766950DE23C}" srcOrd="0" destOrd="0" presId="urn:microsoft.com/office/officeart/2005/8/layout/hList1"/>
    <dgm:cxn modelId="{DEE49C4B-5273-4FC2-8A58-10FB6A45D6A7}" type="presOf" srcId="{A7481218-370C-4B22-84E5-3469152F7F62}" destId="{E866A5C1-B272-49BE-B746-C7D13ADD7197}" srcOrd="0" destOrd="0" presId="urn:microsoft.com/office/officeart/2005/8/layout/hList1"/>
    <dgm:cxn modelId="{6D76A318-94FF-45F0-A69A-65FEE1FCF159}" srcId="{A7481218-370C-4B22-84E5-3469152F7F62}" destId="{7F594F67-C384-4DC6-8E23-49F7A2A8AB73}" srcOrd="2" destOrd="0" parTransId="{A6ACBC6A-53A6-4B57-9E5F-FD7F2D3FF561}" sibTransId="{96A03EA3-5EC8-49AC-8C37-42A16CA508D2}"/>
    <dgm:cxn modelId="{9A337874-214C-45DB-8017-414AF9D99B66}" type="presOf" srcId="{7F594F67-C384-4DC6-8E23-49F7A2A8AB73}" destId="{4DEE4159-0607-4C3B-8A16-2FAD9CC2166D}" srcOrd="0" destOrd="2" presId="urn:microsoft.com/office/officeart/2005/8/layout/hList1"/>
    <dgm:cxn modelId="{34497A1A-FAE2-4DFE-8B04-829DB496BFA2}" srcId="{A7481218-370C-4B22-84E5-3469152F7F62}" destId="{40DE3CC4-782A-4845-90DF-922EA0B53948}" srcOrd="0" destOrd="0" parTransId="{5CF96597-44FF-48FD-B29C-DDFFF9A60468}" sibTransId="{99C0132E-8987-4623-B68B-CE1EC8E6C199}"/>
    <dgm:cxn modelId="{D8F214F9-B163-4C53-BEBD-C97CDEA4489A}" type="presOf" srcId="{40DE3CC4-782A-4845-90DF-922EA0B53948}" destId="{4DEE4159-0607-4C3B-8A16-2FAD9CC2166D}" srcOrd="0" destOrd="0" presId="urn:microsoft.com/office/officeart/2005/8/layout/hList1"/>
    <dgm:cxn modelId="{2644AD01-E244-4BFD-89A5-59667BA6C06A}" type="presOf" srcId="{C3256E4A-21A9-4EE6-9637-C783E1856184}" destId="{4DEE4159-0607-4C3B-8A16-2FAD9CC2166D}" srcOrd="0" destOrd="1" presId="urn:microsoft.com/office/officeart/2005/8/layout/hList1"/>
    <dgm:cxn modelId="{3F4B3BF3-C167-47DB-A8F9-6D4E35071DE8}" type="presParOf" srcId="{6E41020A-C1BA-453B-96E7-4766950DE23C}" destId="{6E186017-A963-44A8-A563-67B8C74341C8}" srcOrd="0" destOrd="0" presId="urn:microsoft.com/office/officeart/2005/8/layout/hList1"/>
    <dgm:cxn modelId="{85191AB3-5476-4CF9-9AE9-09ADA03AE095}" type="presParOf" srcId="{6E186017-A963-44A8-A563-67B8C74341C8}" destId="{E866A5C1-B272-49BE-B746-C7D13ADD7197}" srcOrd="0" destOrd="0" presId="urn:microsoft.com/office/officeart/2005/8/layout/hList1"/>
    <dgm:cxn modelId="{6C227525-3A2F-4A0C-8208-C8C97156AC97}" type="presParOf" srcId="{6E186017-A963-44A8-A563-67B8C74341C8}" destId="{4DEE4159-0607-4C3B-8A16-2FAD9CC2166D}" srcOrd="1" destOrd="0" presId="urn:microsoft.com/office/officeart/2005/8/layout/h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EB2F69-D13E-4477-8B8D-12723A131E3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0BF25922-4960-4540-A758-96AD9B46080D}">
      <dgm:prSet/>
      <dgm:spPr/>
      <dgm:t>
        <a:bodyPr/>
        <a:lstStyle/>
        <a:p>
          <a:pPr rtl="0"/>
          <a:r>
            <a:rPr lang="zh-TW" b="1" dirty="0" smtClean="0">
              <a:latin typeface="SimHei" pitchFamily="2" charset="-122"/>
              <a:ea typeface="SimHei" pitchFamily="2" charset="-122"/>
            </a:rPr>
            <a:t>實際進行調查與紀錄</a:t>
          </a:r>
          <a:endParaRPr lang="zh-TW" b="1" dirty="0">
            <a:latin typeface="SimHei" pitchFamily="2" charset="-122"/>
            <a:ea typeface="SimHei" pitchFamily="2" charset="-122"/>
          </a:endParaRPr>
        </a:p>
      </dgm:t>
    </dgm:pt>
    <dgm:pt modelId="{723D4807-79CF-45D5-972B-D23459F5971F}" type="parTrans" cxnId="{B354F5D9-22B4-48C8-89D6-34E7E4B823E4}">
      <dgm:prSet/>
      <dgm:spPr/>
      <dgm:t>
        <a:bodyPr/>
        <a:lstStyle/>
        <a:p>
          <a:endParaRPr lang="zh-TW" altLang="en-US"/>
        </a:p>
      </dgm:t>
    </dgm:pt>
    <dgm:pt modelId="{CD3184E7-6087-47B6-B9B3-04CD8C15E427}" type="sibTrans" cxnId="{B354F5D9-22B4-48C8-89D6-34E7E4B823E4}">
      <dgm:prSet/>
      <dgm:spPr/>
      <dgm:t>
        <a:bodyPr/>
        <a:lstStyle/>
        <a:p>
          <a:endParaRPr lang="zh-TW" altLang="en-US"/>
        </a:p>
      </dgm:t>
    </dgm:pt>
    <dgm:pt modelId="{DFDD5237-40FA-45E7-AF56-51A0D26167EE}" type="pres">
      <dgm:prSet presAssocID="{65EB2F69-D13E-4477-8B8D-12723A131E3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34DD4547-4D89-4FFE-9007-231392660BEF}" type="pres">
      <dgm:prSet presAssocID="{0BF25922-4960-4540-A758-96AD9B46080D}" presName="hierRoot1" presStyleCnt="0">
        <dgm:presLayoutVars>
          <dgm:hierBranch val="init"/>
        </dgm:presLayoutVars>
      </dgm:prSet>
      <dgm:spPr/>
    </dgm:pt>
    <dgm:pt modelId="{0650ADBD-2D3C-4595-B081-135FAC4A8035}" type="pres">
      <dgm:prSet presAssocID="{0BF25922-4960-4540-A758-96AD9B46080D}" presName="rootComposite1" presStyleCnt="0"/>
      <dgm:spPr/>
    </dgm:pt>
    <dgm:pt modelId="{21D73AB1-A9A8-4505-9147-3A9245E893AB}" type="pres">
      <dgm:prSet presAssocID="{0BF25922-4960-4540-A758-96AD9B46080D}" presName="rootText1" presStyleLbl="node0" presStyleIdx="0" presStyleCnt="1" custScaleX="21007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F42FEC3-FB8C-4BE3-9713-572793D7A85C}" type="pres">
      <dgm:prSet presAssocID="{0BF25922-4960-4540-A758-96AD9B46080D}" presName="rootConnector1" presStyleLbl="node1" presStyleIdx="0" presStyleCnt="0"/>
      <dgm:spPr/>
      <dgm:t>
        <a:bodyPr/>
        <a:lstStyle/>
        <a:p>
          <a:endParaRPr lang="zh-TW" altLang="en-US"/>
        </a:p>
      </dgm:t>
    </dgm:pt>
    <dgm:pt modelId="{85753A3E-A4C1-4681-85AE-00000A46DDC1}" type="pres">
      <dgm:prSet presAssocID="{0BF25922-4960-4540-A758-96AD9B46080D}" presName="hierChild2" presStyleCnt="0"/>
      <dgm:spPr/>
    </dgm:pt>
    <dgm:pt modelId="{DAC0D1BA-1A87-4759-BA20-011689626D10}" type="pres">
      <dgm:prSet presAssocID="{0BF25922-4960-4540-A758-96AD9B46080D}" presName="hierChild3" presStyleCnt="0"/>
      <dgm:spPr/>
    </dgm:pt>
  </dgm:ptLst>
  <dgm:cxnLst>
    <dgm:cxn modelId="{B354F5D9-22B4-48C8-89D6-34E7E4B823E4}" srcId="{65EB2F69-D13E-4477-8B8D-12723A131E31}" destId="{0BF25922-4960-4540-A758-96AD9B46080D}" srcOrd="0" destOrd="0" parTransId="{723D4807-79CF-45D5-972B-D23459F5971F}" sibTransId="{CD3184E7-6087-47B6-B9B3-04CD8C15E427}"/>
    <dgm:cxn modelId="{BB60B21A-B659-4BA8-9FEC-DB2298BF8F6B}" type="presOf" srcId="{0BF25922-4960-4540-A758-96AD9B46080D}" destId="{3F42FEC3-FB8C-4BE3-9713-572793D7A85C}" srcOrd="1" destOrd="0" presId="urn:microsoft.com/office/officeart/2005/8/layout/orgChart1"/>
    <dgm:cxn modelId="{FDC1441D-F4B1-4F31-8DA6-30FDF3969A69}" type="presOf" srcId="{0BF25922-4960-4540-A758-96AD9B46080D}" destId="{21D73AB1-A9A8-4505-9147-3A9245E893AB}" srcOrd="0" destOrd="0" presId="urn:microsoft.com/office/officeart/2005/8/layout/orgChart1"/>
    <dgm:cxn modelId="{A75B6EDF-0A73-4E57-9467-A41D11C5BF3F}" type="presOf" srcId="{65EB2F69-D13E-4477-8B8D-12723A131E31}" destId="{DFDD5237-40FA-45E7-AF56-51A0D26167EE}" srcOrd="0" destOrd="0" presId="urn:microsoft.com/office/officeart/2005/8/layout/orgChart1"/>
    <dgm:cxn modelId="{915EB30D-0B64-4D95-9977-24F4BAFE9201}" type="presParOf" srcId="{DFDD5237-40FA-45E7-AF56-51A0D26167EE}" destId="{34DD4547-4D89-4FFE-9007-231392660BEF}" srcOrd="0" destOrd="0" presId="urn:microsoft.com/office/officeart/2005/8/layout/orgChart1"/>
    <dgm:cxn modelId="{5D8EBC98-5305-42E8-8072-83C8D6FFB707}" type="presParOf" srcId="{34DD4547-4D89-4FFE-9007-231392660BEF}" destId="{0650ADBD-2D3C-4595-B081-135FAC4A8035}" srcOrd="0" destOrd="0" presId="urn:microsoft.com/office/officeart/2005/8/layout/orgChart1"/>
    <dgm:cxn modelId="{E8674307-B5AE-4F87-BAC3-08A2B5E106A8}" type="presParOf" srcId="{0650ADBD-2D3C-4595-B081-135FAC4A8035}" destId="{21D73AB1-A9A8-4505-9147-3A9245E893AB}" srcOrd="0" destOrd="0" presId="urn:microsoft.com/office/officeart/2005/8/layout/orgChart1"/>
    <dgm:cxn modelId="{E82DAFEC-B43F-45A7-A77A-D8EC84AEB466}" type="presParOf" srcId="{0650ADBD-2D3C-4595-B081-135FAC4A8035}" destId="{3F42FEC3-FB8C-4BE3-9713-572793D7A85C}" srcOrd="1" destOrd="0" presId="urn:microsoft.com/office/officeart/2005/8/layout/orgChart1"/>
    <dgm:cxn modelId="{104AC0C4-C8A7-41BA-A9A7-EAF756677319}" type="presParOf" srcId="{34DD4547-4D89-4FFE-9007-231392660BEF}" destId="{85753A3E-A4C1-4681-85AE-00000A46DDC1}" srcOrd="1" destOrd="0" presId="urn:microsoft.com/office/officeart/2005/8/layout/orgChart1"/>
    <dgm:cxn modelId="{8B023B94-68D2-4FF0-A190-75E971CC9F53}" type="presParOf" srcId="{34DD4547-4D89-4FFE-9007-231392660BEF}" destId="{DAC0D1BA-1A87-4759-BA20-011689626D10}" srcOrd="2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F5A850-6814-4D79-88DC-830484D5715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4C61042E-376D-4123-B899-E06A75129546}">
      <dgm:prSet/>
      <dgm:spPr/>
      <dgm:t>
        <a:bodyPr/>
        <a:lstStyle/>
        <a:p>
          <a:pPr rtl="0"/>
          <a:r>
            <a:rPr lang="zh-TW" b="1" dirty="0" smtClean="0">
              <a:latin typeface="SimHei" pitchFamily="2" charset="-122"/>
              <a:ea typeface="SimHei" pitchFamily="2" charset="-122"/>
            </a:rPr>
            <a:t>調查結果討論與分析</a:t>
          </a:r>
          <a:endParaRPr lang="en-US" b="1" dirty="0">
            <a:latin typeface="SimHei" pitchFamily="2" charset="-122"/>
            <a:ea typeface="SimHei" pitchFamily="2" charset="-122"/>
          </a:endParaRPr>
        </a:p>
      </dgm:t>
    </dgm:pt>
    <dgm:pt modelId="{5A738D7E-8406-4EF1-BD61-8AF778B87DBF}" type="parTrans" cxnId="{E4DF99E1-BB4A-4AEE-AFC8-52DB6C5BB1F8}">
      <dgm:prSet/>
      <dgm:spPr/>
      <dgm:t>
        <a:bodyPr/>
        <a:lstStyle/>
        <a:p>
          <a:endParaRPr lang="zh-TW" altLang="en-US"/>
        </a:p>
      </dgm:t>
    </dgm:pt>
    <dgm:pt modelId="{C978B3FC-89E9-4B5A-9646-6BC53BD6F67E}" type="sibTrans" cxnId="{E4DF99E1-BB4A-4AEE-AFC8-52DB6C5BB1F8}">
      <dgm:prSet/>
      <dgm:spPr/>
      <dgm:t>
        <a:bodyPr/>
        <a:lstStyle/>
        <a:p>
          <a:endParaRPr lang="zh-TW" altLang="en-US"/>
        </a:p>
      </dgm:t>
    </dgm:pt>
    <dgm:pt modelId="{A751C889-6D1E-4359-9194-57FA0E365946}">
      <dgm:prSet/>
      <dgm:spPr/>
      <dgm:t>
        <a:bodyPr/>
        <a:lstStyle/>
        <a:p>
          <a:pPr rtl="0"/>
          <a:r>
            <a:rPr lang="zh-TW" b="1" dirty="0" smtClean="0">
              <a:latin typeface="SimHei" pitchFamily="2" charset="-122"/>
              <a:ea typeface="SimHei" pitchFamily="2" charset="-122"/>
            </a:rPr>
            <a:t>總結本次調查活動成果與檢討</a:t>
          </a:r>
          <a:endParaRPr lang="en-US" b="1" dirty="0">
            <a:latin typeface="SimHei" pitchFamily="2" charset="-122"/>
            <a:ea typeface="SimHei" pitchFamily="2" charset="-122"/>
          </a:endParaRPr>
        </a:p>
      </dgm:t>
    </dgm:pt>
    <dgm:pt modelId="{3BED5F0B-88BB-486C-A29C-E72F6FD3AB7B}" type="parTrans" cxnId="{EF5A182D-762F-41F1-B7CE-53459717DA34}">
      <dgm:prSet/>
      <dgm:spPr/>
      <dgm:t>
        <a:bodyPr/>
        <a:lstStyle/>
        <a:p>
          <a:endParaRPr lang="zh-TW" altLang="en-US"/>
        </a:p>
      </dgm:t>
    </dgm:pt>
    <dgm:pt modelId="{DF360289-65FB-478F-9C94-DCFB988C4E57}" type="sibTrans" cxnId="{EF5A182D-762F-41F1-B7CE-53459717DA34}">
      <dgm:prSet/>
      <dgm:spPr/>
      <dgm:t>
        <a:bodyPr/>
        <a:lstStyle/>
        <a:p>
          <a:endParaRPr lang="zh-TW" altLang="en-US"/>
        </a:p>
      </dgm:t>
    </dgm:pt>
    <dgm:pt modelId="{86C40B8B-4C89-437A-A066-31522DBF9A70}">
      <dgm:prSet/>
      <dgm:spPr/>
      <dgm:t>
        <a:bodyPr/>
        <a:lstStyle/>
        <a:p>
          <a:pPr rtl="0"/>
          <a:r>
            <a:rPr lang="zh-TW" b="1" dirty="0" smtClean="0">
              <a:latin typeface="SimHei" pitchFamily="2" charset="-122"/>
              <a:ea typeface="SimHei" pitchFamily="2" charset="-122"/>
            </a:rPr>
            <a:t>調查方法未來應用討論與設計</a:t>
          </a:r>
          <a:endParaRPr lang="zh-TW" b="1" dirty="0">
            <a:latin typeface="SimHei" pitchFamily="2" charset="-122"/>
            <a:ea typeface="SimHei" pitchFamily="2" charset="-122"/>
          </a:endParaRPr>
        </a:p>
      </dgm:t>
    </dgm:pt>
    <dgm:pt modelId="{5F65FAC7-A820-4AC5-AA87-9F52FD50AC2F}" type="parTrans" cxnId="{3D28F550-EE3E-4196-9923-4BF1C4277DAB}">
      <dgm:prSet/>
      <dgm:spPr/>
      <dgm:t>
        <a:bodyPr/>
        <a:lstStyle/>
        <a:p>
          <a:endParaRPr lang="zh-TW" altLang="en-US"/>
        </a:p>
      </dgm:t>
    </dgm:pt>
    <dgm:pt modelId="{CAD4B8B0-A1B5-4086-9172-7B3BE82CDE5D}" type="sibTrans" cxnId="{3D28F550-EE3E-4196-9923-4BF1C4277DAB}">
      <dgm:prSet/>
      <dgm:spPr/>
      <dgm:t>
        <a:bodyPr/>
        <a:lstStyle/>
        <a:p>
          <a:endParaRPr lang="zh-TW" altLang="en-US"/>
        </a:p>
      </dgm:t>
    </dgm:pt>
    <dgm:pt modelId="{58B8C4B0-FBA7-4D65-A4BC-66E0116CE965}" type="pres">
      <dgm:prSet presAssocID="{0DF5A850-6814-4D79-88DC-830484D571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E640264-0A1A-4E62-AE19-D6C978EB15B2}" type="pres">
      <dgm:prSet presAssocID="{4C61042E-376D-4123-B899-E06A7512954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7057374-65C2-40E2-8F73-9763A5171EE8}" type="pres">
      <dgm:prSet presAssocID="{C978B3FC-89E9-4B5A-9646-6BC53BD6F67E}" presName="spacer" presStyleCnt="0"/>
      <dgm:spPr/>
    </dgm:pt>
    <dgm:pt modelId="{6A4877CA-96E2-4120-B7D6-346CFB4888A9}" type="pres">
      <dgm:prSet presAssocID="{A751C889-6D1E-4359-9194-57FA0E36594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6152A36-440B-4D07-92A2-AA0472F55FF4}" type="pres">
      <dgm:prSet presAssocID="{DF360289-65FB-478F-9C94-DCFB988C4E57}" presName="spacer" presStyleCnt="0"/>
      <dgm:spPr/>
    </dgm:pt>
    <dgm:pt modelId="{4A583B3E-997E-4B8C-8A36-408962972344}" type="pres">
      <dgm:prSet presAssocID="{86C40B8B-4C89-437A-A066-31522DBF9A7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8E26C6E-CAFF-4C4E-A1A0-C595E1DB73D7}" type="presOf" srcId="{0DF5A850-6814-4D79-88DC-830484D5715E}" destId="{58B8C4B0-FBA7-4D65-A4BC-66E0116CE965}" srcOrd="0" destOrd="0" presId="urn:microsoft.com/office/officeart/2005/8/layout/vList2"/>
    <dgm:cxn modelId="{0741ADF0-A1DE-435E-B8DD-85C38225ECD3}" type="presOf" srcId="{86C40B8B-4C89-437A-A066-31522DBF9A70}" destId="{4A583B3E-997E-4B8C-8A36-408962972344}" srcOrd="0" destOrd="0" presId="urn:microsoft.com/office/officeart/2005/8/layout/vList2"/>
    <dgm:cxn modelId="{E4DF99E1-BB4A-4AEE-AFC8-52DB6C5BB1F8}" srcId="{0DF5A850-6814-4D79-88DC-830484D5715E}" destId="{4C61042E-376D-4123-B899-E06A75129546}" srcOrd="0" destOrd="0" parTransId="{5A738D7E-8406-4EF1-BD61-8AF778B87DBF}" sibTransId="{C978B3FC-89E9-4B5A-9646-6BC53BD6F67E}"/>
    <dgm:cxn modelId="{AA4DF34C-EBEF-4BD3-8039-35B20A3A8843}" type="presOf" srcId="{4C61042E-376D-4123-B899-E06A75129546}" destId="{DE640264-0A1A-4E62-AE19-D6C978EB15B2}" srcOrd="0" destOrd="0" presId="urn:microsoft.com/office/officeart/2005/8/layout/vList2"/>
    <dgm:cxn modelId="{3D28F550-EE3E-4196-9923-4BF1C4277DAB}" srcId="{0DF5A850-6814-4D79-88DC-830484D5715E}" destId="{86C40B8B-4C89-437A-A066-31522DBF9A70}" srcOrd="2" destOrd="0" parTransId="{5F65FAC7-A820-4AC5-AA87-9F52FD50AC2F}" sibTransId="{CAD4B8B0-A1B5-4086-9172-7B3BE82CDE5D}"/>
    <dgm:cxn modelId="{EF5A182D-762F-41F1-B7CE-53459717DA34}" srcId="{0DF5A850-6814-4D79-88DC-830484D5715E}" destId="{A751C889-6D1E-4359-9194-57FA0E365946}" srcOrd="1" destOrd="0" parTransId="{3BED5F0B-88BB-486C-A29C-E72F6FD3AB7B}" sibTransId="{DF360289-65FB-478F-9C94-DCFB988C4E57}"/>
    <dgm:cxn modelId="{5EE1883F-EA82-48BC-88B8-7F21CC9497C0}" type="presOf" srcId="{A751C889-6D1E-4359-9194-57FA0E365946}" destId="{6A4877CA-96E2-4120-B7D6-346CFB4888A9}" srcOrd="0" destOrd="0" presId="urn:microsoft.com/office/officeart/2005/8/layout/vList2"/>
    <dgm:cxn modelId="{2A4D1DE5-1157-4FDF-9666-2080ADB9CE53}" type="presParOf" srcId="{58B8C4B0-FBA7-4D65-A4BC-66E0116CE965}" destId="{DE640264-0A1A-4E62-AE19-D6C978EB15B2}" srcOrd="0" destOrd="0" presId="urn:microsoft.com/office/officeart/2005/8/layout/vList2"/>
    <dgm:cxn modelId="{74A46141-64F9-4516-A2E8-819A39750CF4}" type="presParOf" srcId="{58B8C4B0-FBA7-4D65-A4BC-66E0116CE965}" destId="{C7057374-65C2-40E2-8F73-9763A5171EE8}" srcOrd="1" destOrd="0" presId="urn:microsoft.com/office/officeart/2005/8/layout/vList2"/>
    <dgm:cxn modelId="{001423B9-8378-439E-9376-699D0036A964}" type="presParOf" srcId="{58B8C4B0-FBA7-4D65-A4BC-66E0116CE965}" destId="{6A4877CA-96E2-4120-B7D6-346CFB4888A9}" srcOrd="2" destOrd="0" presId="urn:microsoft.com/office/officeart/2005/8/layout/vList2"/>
    <dgm:cxn modelId="{77BC6EC8-109F-4672-9728-BF8BB5F43C5D}" type="presParOf" srcId="{58B8C4B0-FBA7-4D65-A4BC-66E0116CE965}" destId="{46152A36-440B-4D07-92A2-AA0472F55FF4}" srcOrd="3" destOrd="0" presId="urn:microsoft.com/office/officeart/2005/8/layout/vList2"/>
    <dgm:cxn modelId="{050B4130-190B-4729-B4A2-22BA3AE0807B}" type="presParOf" srcId="{58B8C4B0-FBA7-4D65-A4BC-66E0116CE965}" destId="{4A583B3E-997E-4B8C-8A36-408962972344}" srcOrd="4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E1E03F-33C1-4956-9CDA-C40A5330D297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4622888-479D-412F-94D9-4CD29D1E136C}">
      <dgm:prSet/>
      <dgm:spPr/>
      <dgm:t>
        <a:bodyPr/>
        <a:lstStyle/>
        <a:p>
          <a:pPr rtl="0"/>
          <a:r>
            <a:rPr lang="zh-TW" dirty="0" smtClean="0"/>
            <a:t>環境教育</a:t>
          </a:r>
          <a:r>
            <a:rPr lang="zh-TW" altLang="en-US" dirty="0" smtClean="0"/>
            <a:t>各類</a:t>
          </a:r>
          <a:r>
            <a:rPr lang="zh-TW" dirty="0" smtClean="0"/>
            <a:t>資源</a:t>
          </a:r>
          <a:endParaRPr lang="en-US" dirty="0"/>
        </a:p>
      </dgm:t>
    </dgm:pt>
    <dgm:pt modelId="{4482783F-548E-4068-88ED-F197E673B652}" type="parTrans" cxnId="{82DAF29A-E08F-46F8-8DD5-970FBF785BEC}">
      <dgm:prSet/>
      <dgm:spPr/>
      <dgm:t>
        <a:bodyPr/>
        <a:lstStyle/>
        <a:p>
          <a:endParaRPr lang="zh-TW" altLang="en-US"/>
        </a:p>
      </dgm:t>
    </dgm:pt>
    <dgm:pt modelId="{3BA067BA-4DDA-4845-9CD8-2091B46BB047}" type="sibTrans" cxnId="{82DAF29A-E08F-46F8-8DD5-970FBF785BEC}">
      <dgm:prSet/>
      <dgm:spPr/>
      <dgm:t>
        <a:bodyPr/>
        <a:lstStyle/>
        <a:p>
          <a:endParaRPr lang="zh-TW" altLang="en-US"/>
        </a:p>
      </dgm:t>
    </dgm:pt>
    <dgm:pt modelId="{4F79D350-EF66-4700-9DB3-A8DE8CB02C6A}">
      <dgm:prSet/>
      <dgm:spPr/>
      <dgm:t>
        <a:bodyPr/>
        <a:lstStyle/>
        <a:p>
          <a:pPr rtl="0"/>
          <a:r>
            <a:rPr lang="zh-TW" dirty="0" smtClean="0">
              <a:solidFill>
                <a:schemeClr val="accent2">
                  <a:lumMod val="75000"/>
                </a:schemeClr>
              </a:solidFill>
              <a:latin typeface="SimHei" pitchFamily="2" charset="-122"/>
              <a:ea typeface="SimHei" pitchFamily="2" charset="-122"/>
            </a:rPr>
            <a:t>圖鑑</a:t>
          </a:r>
          <a:endParaRPr lang="zh-TW" dirty="0">
            <a:solidFill>
              <a:schemeClr val="accent2">
                <a:lumMod val="75000"/>
              </a:schemeClr>
            </a:solidFill>
            <a:latin typeface="SimHei" pitchFamily="2" charset="-122"/>
            <a:ea typeface="SimHei" pitchFamily="2" charset="-122"/>
          </a:endParaRPr>
        </a:p>
      </dgm:t>
    </dgm:pt>
    <dgm:pt modelId="{C16F7071-4803-4CAE-A415-EDB3305CBF0C}" type="parTrans" cxnId="{47B55D29-2D66-417F-B849-1FBD7996473B}">
      <dgm:prSet/>
      <dgm:spPr/>
      <dgm:t>
        <a:bodyPr/>
        <a:lstStyle/>
        <a:p>
          <a:endParaRPr lang="zh-TW" altLang="en-US"/>
        </a:p>
      </dgm:t>
    </dgm:pt>
    <dgm:pt modelId="{21C92B7D-4060-4671-A8C7-A986DFC8079E}" type="sibTrans" cxnId="{47B55D29-2D66-417F-B849-1FBD7996473B}">
      <dgm:prSet/>
      <dgm:spPr/>
      <dgm:t>
        <a:bodyPr/>
        <a:lstStyle/>
        <a:p>
          <a:endParaRPr lang="zh-TW" altLang="en-US"/>
        </a:p>
      </dgm:t>
    </dgm:pt>
    <dgm:pt modelId="{7E16877B-F667-44F0-A4F8-EEE98A37C9B9}">
      <dgm:prSet/>
      <dgm:spPr/>
      <dgm:t>
        <a:bodyPr/>
        <a:lstStyle/>
        <a:p>
          <a:pPr rtl="0"/>
          <a:r>
            <a:rPr lang="zh-TW" dirty="0" smtClean="0">
              <a:solidFill>
                <a:schemeClr val="bg2"/>
              </a:solidFill>
              <a:latin typeface="SimHei" pitchFamily="2" charset="-122"/>
              <a:ea typeface="SimHei" pitchFamily="2" charset="-122"/>
            </a:rPr>
            <a:t>科普叢書</a:t>
          </a:r>
          <a:endParaRPr lang="zh-TW" dirty="0">
            <a:solidFill>
              <a:schemeClr val="bg2"/>
            </a:solidFill>
            <a:latin typeface="SimHei" pitchFamily="2" charset="-122"/>
            <a:ea typeface="SimHei" pitchFamily="2" charset="-122"/>
          </a:endParaRPr>
        </a:p>
      </dgm:t>
    </dgm:pt>
    <dgm:pt modelId="{006C37FA-40CE-4615-8C92-62CBB4263B53}" type="parTrans" cxnId="{919D25CE-112E-440A-B888-EF6FC69AC280}">
      <dgm:prSet/>
      <dgm:spPr/>
      <dgm:t>
        <a:bodyPr/>
        <a:lstStyle/>
        <a:p>
          <a:endParaRPr lang="zh-TW" altLang="en-US"/>
        </a:p>
      </dgm:t>
    </dgm:pt>
    <dgm:pt modelId="{AD401979-BD92-42F6-8034-6900B4921EA1}" type="sibTrans" cxnId="{919D25CE-112E-440A-B888-EF6FC69AC280}">
      <dgm:prSet/>
      <dgm:spPr/>
      <dgm:t>
        <a:bodyPr/>
        <a:lstStyle/>
        <a:p>
          <a:endParaRPr lang="zh-TW" altLang="en-US"/>
        </a:p>
      </dgm:t>
    </dgm:pt>
    <dgm:pt modelId="{FD8D1945-941C-4E3F-8676-63E2BB19D9CB}">
      <dgm:prSet/>
      <dgm:spPr/>
      <dgm:t>
        <a:bodyPr/>
        <a:lstStyle/>
        <a:p>
          <a:pPr rtl="0"/>
          <a:r>
            <a:rPr lang="zh-TW" dirty="0" smtClean="0">
              <a:solidFill>
                <a:schemeClr val="accent4">
                  <a:lumMod val="40000"/>
                  <a:lumOff val="60000"/>
                </a:schemeClr>
              </a:solidFill>
              <a:latin typeface="SimHei" pitchFamily="2" charset="-122"/>
              <a:ea typeface="SimHei" pitchFamily="2" charset="-122"/>
            </a:rPr>
            <a:t>繪本</a:t>
          </a:r>
          <a:endParaRPr lang="zh-TW" dirty="0">
            <a:solidFill>
              <a:schemeClr val="accent4">
                <a:lumMod val="40000"/>
                <a:lumOff val="60000"/>
              </a:schemeClr>
            </a:solidFill>
            <a:latin typeface="SimHei" pitchFamily="2" charset="-122"/>
            <a:ea typeface="SimHei" pitchFamily="2" charset="-122"/>
          </a:endParaRPr>
        </a:p>
      </dgm:t>
    </dgm:pt>
    <dgm:pt modelId="{30D6310C-F9C0-4B7A-9F75-5C748DCB6997}" type="parTrans" cxnId="{A0105ADB-9C9B-4CD0-A6A0-54D176FA046B}">
      <dgm:prSet/>
      <dgm:spPr/>
      <dgm:t>
        <a:bodyPr/>
        <a:lstStyle/>
        <a:p>
          <a:endParaRPr lang="zh-TW" altLang="en-US"/>
        </a:p>
      </dgm:t>
    </dgm:pt>
    <dgm:pt modelId="{7EE127F4-726A-40F0-8B35-71969EA9F480}" type="sibTrans" cxnId="{A0105ADB-9C9B-4CD0-A6A0-54D176FA046B}">
      <dgm:prSet/>
      <dgm:spPr/>
      <dgm:t>
        <a:bodyPr/>
        <a:lstStyle/>
        <a:p>
          <a:endParaRPr lang="zh-TW" altLang="en-US"/>
        </a:p>
      </dgm:t>
    </dgm:pt>
    <dgm:pt modelId="{9C9B958D-2FC2-4E3F-8373-0536FDD29B7F}">
      <dgm:prSet/>
      <dgm:spPr/>
      <dgm:t>
        <a:bodyPr/>
        <a:lstStyle/>
        <a:p>
          <a:pPr rtl="0"/>
          <a:r>
            <a:rPr lang="zh-TW" dirty="0" smtClean="0">
              <a:solidFill>
                <a:schemeClr val="accent3">
                  <a:lumMod val="40000"/>
                  <a:lumOff val="60000"/>
                </a:schemeClr>
              </a:solidFill>
              <a:latin typeface="SimHei" pitchFamily="2" charset="-122"/>
              <a:ea typeface="SimHei" pitchFamily="2" charset="-122"/>
            </a:rPr>
            <a:t>教材或理論叢書</a:t>
          </a:r>
          <a:endParaRPr lang="zh-TW" dirty="0">
            <a:solidFill>
              <a:schemeClr val="accent3">
                <a:lumMod val="40000"/>
                <a:lumOff val="60000"/>
              </a:schemeClr>
            </a:solidFill>
            <a:latin typeface="SimHei" pitchFamily="2" charset="-122"/>
            <a:ea typeface="SimHei" pitchFamily="2" charset="-122"/>
          </a:endParaRPr>
        </a:p>
      </dgm:t>
    </dgm:pt>
    <dgm:pt modelId="{3DF17F39-DB00-408E-B561-3FFB4D962378}" type="parTrans" cxnId="{4130DFFB-21B2-4CC1-A3FE-86847DF88D97}">
      <dgm:prSet/>
      <dgm:spPr/>
      <dgm:t>
        <a:bodyPr/>
        <a:lstStyle/>
        <a:p>
          <a:endParaRPr lang="zh-TW" altLang="en-US"/>
        </a:p>
      </dgm:t>
    </dgm:pt>
    <dgm:pt modelId="{A72DAA90-29E4-4E4D-8776-F5FC30ED1091}" type="sibTrans" cxnId="{4130DFFB-21B2-4CC1-A3FE-86847DF88D97}">
      <dgm:prSet/>
      <dgm:spPr/>
      <dgm:t>
        <a:bodyPr/>
        <a:lstStyle/>
        <a:p>
          <a:endParaRPr lang="zh-TW" altLang="en-US"/>
        </a:p>
      </dgm:t>
    </dgm:pt>
    <dgm:pt modelId="{77AF62A2-4FB3-45A9-BE9C-0ED48AEE0328}">
      <dgm:prSet/>
      <dgm:spPr/>
      <dgm:t>
        <a:bodyPr/>
        <a:lstStyle/>
        <a:p>
          <a:pPr rtl="0"/>
          <a:r>
            <a:rPr lang="zh-TW" dirty="0" smtClean="0">
              <a:solidFill>
                <a:schemeClr val="accent6">
                  <a:lumMod val="60000"/>
                  <a:lumOff val="40000"/>
                </a:schemeClr>
              </a:solidFill>
              <a:latin typeface="SimHei" pitchFamily="2" charset="-122"/>
              <a:ea typeface="SimHei" pitchFamily="2" charset="-122"/>
            </a:rPr>
            <a:t>網頁</a:t>
          </a:r>
          <a:endParaRPr lang="zh-TW" dirty="0">
            <a:solidFill>
              <a:schemeClr val="accent6">
                <a:lumMod val="60000"/>
                <a:lumOff val="40000"/>
              </a:schemeClr>
            </a:solidFill>
            <a:latin typeface="SimHei" pitchFamily="2" charset="-122"/>
            <a:ea typeface="SimHei" pitchFamily="2" charset="-122"/>
          </a:endParaRPr>
        </a:p>
      </dgm:t>
    </dgm:pt>
    <dgm:pt modelId="{90DBD85C-78F8-4E5A-BE14-16F4B17F2950}" type="parTrans" cxnId="{93475B0E-F287-4BE5-8795-3971C606E112}">
      <dgm:prSet/>
      <dgm:spPr/>
      <dgm:t>
        <a:bodyPr/>
        <a:lstStyle/>
        <a:p>
          <a:endParaRPr lang="zh-TW" altLang="en-US"/>
        </a:p>
      </dgm:t>
    </dgm:pt>
    <dgm:pt modelId="{E8EA45C8-A46A-4546-A229-239D27452E33}" type="sibTrans" cxnId="{93475B0E-F287-4BE5-8795-3971C606E112}">
      <dgm:prSet/>
      <dgm:spPr/>
      <dgm:t>
        <a:bodyPr/>
        <a:lstStyle/>
        <a:p>
          <a:endParaRPr lang="zh-TW" altLang="en-US"/>
        </a:p>
      </dgm:t>
    </dgm:pt>
    <dgm:pt modelId="{71089801-A5E8-49DA-8604-CA1289001354}">
      <dgm:prSet/>
      <dgm:spPr/>
      <dgm:t>
        <a:bodyPr/>
        <a:lstStyle/>
        <a:p>
          <a:pPr rtl="0"/>
          <a:r>
            <a:rPr lang="zh-TW" dirty="0" smtClean="0">
              <a:solidFill>
                <a:schemeClr val="accent1">
                  <a:lumMod val="50000"/>
                </a:schemeClr>
              </a:solidFill>
              <a:latin typeface="SimHei" pitchFamily="2" charset="-122"/>
              <a:ea typeface="SimHei" pitchFamily="2" charset="-122"/>
            </a:rPr>
            <a:t>多媒體光碟</a:t>
          </a:r>
          <a:r>
            <a:rPr lang="zh-TW" altLang="en-US" dirty="0" smtClean="0">
              <a:solidFill>
                <a:schemeClr val="accent1">
                  <a:lumMod val="50000"/>
                </a:schemeClr>
              </a:solidFill>
              <a:latin typeface="SimHei" pitchFamily="2" charset="-122"/>
              <a:ea typeface="SimHei" pitchFamily="2" charset="-122"/>
            </a:rPr>
            <a:t>與電子書</a:t>
          </a:r>
          <a:endParaRPr lang="zh-TW" dirty="0">
            <a:solidFill>
              <a:schemeClr val="accent1">
                <a:lumMod val="50000"/>
              </a:schemeClr>
            </a:solidFill>
            <a:latin typeface="SimHei" pitchFamily="2" charset="-122"/>
            <a:ea typeface="SimHei" pitchFamily="2" charset="-122"/>
          </a:endParaRPr>
        </a:p>
      </dgm:t>
    </dgm:pt>
    <dgm:pt modelId="{7E43CFA4-47A4-4230-8E41-DDEC8AB95598}" type="parTrans" cxnId="{ECAC8B3F-BC93-4839-A3F8-94963E226971}">
      <dgm:prSet/>
      <dgm:spPr/>
      <dgm:t>
        <a:bodyPr/>
        <a:lstStyle/>
        <a:p>
          <a:endParaRPr lang="zh-TW" altLang="en-US"/>
        </a:p>
      </dgm:t>
    </dgm:pt>
    <dgm:pt modelId="{22C81F3B-76C5-41BB-B4AC-9BFF9591978B}" type="sibTrans" cxnId="{ECAC8B3F-BC93-4839-A3F8-94963E226971}">
      <dgm:prSet/>
      <dgm:spPr/>
      <dgm:t>
        <a:bodyPr/>
        <a:lstStyle/>
        <a:p>
          <a:endParaRPr lang="zh-TW" altLang="en-US"/>
        </a:p>
      </dgm:t>
    </dgm:pt>
    <dgm:pt modelId="{168ABFA4-B6AE-4951-B79F-536E24DCA766}" type="pres">
      <dgm:prSet presAssocID="{00E1E03F-33C1-4956-9CDA-C40A5330D29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F18A1AA-B8E6-4B6E-8523-E611EB142CB4}" type="pres">
      <dgm:prSet presAssocID="{54622888-479D-412F-94D9-4CD29D1E136C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ED652009-7075-4DEC-8E43-D73ABCF7929F}" type="pres">
      <dgm:prSet presAssocID="{C16F7071-4803-4CAE-A415-EDB3305CBF0C}" presName="parTrans" presStyleLbl="bgSibTrans2D1" presStyleIdx="0" presStyleCnt="6"/>
      <dgm:spPr/>
      <dgm:t>
        <a:bodyPr/>
        <a:lstStyle/>
        <a:p>
          <a:endParaRPr lang="zh-TW" altLang="en-US"/>
        </a:p>
      </dgm:t>
    </dgm:pt>
    <dgm:pt modelId="{C3117FDF-A4EC-4F1D-9DF9-2ED9BD26F0F7}" type="pres">
      <dgm:prSet presAssocID="{4F79D350-EF66-4700-9DB3-A8DE8CB02C6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EEDE256-9A64-47BA-9218-C1A823858DB2}" type="pres">
      <dgm:prSet presAssocID="{006C37FA-40CE-4615-8C92-62CBB4263B53}" presName="parTrans" presStyleLbl="bgSibTrans2D1" presStyleIdx="1" presStyleCnt="6"/>
      <dgm:spPr/>
      <dgm:t>
        <a:bodyPr/>
        <a:lstStyle/>
        <a:p>
          <a:endParaRPr lang="zh-TW" altLang="en-US"/>
        </a:p>
      </dgm:t>
    </dgm:pt>
    <dgm:pt modelId="{16E672E5-4706-401A-8E00-5EAF5AF74F8B}" type="pres">
      <dgm:prSet presAssocID="{7E16877B-F667-44F0-A4F8-EEE98A37C9B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7A15140-B449-4877-B0D7-A47B39E5058C}" type="pres">
      <dgm:prSet presAssocID="{30D6310C-F9C0-4B7A-9F75-5C748DCB6997}" presName="parTrans" presStyleLbl="bgSibTrans2D1" presStyleIdx="2" presStyleCnt="6"/>
      <dgm:spPr/>
      <dgm:t>
        <a:bodyPr/>
        <a:lstStyle/>
        <a:p>
          <a:endParaRPr lang="zh-TW" altLang="en-US"/>
        </a:p>
      </dgm:t>
    </dgm:pt>
    <dgm:pt modelId="{6BCFDA98-F7E3-4F29-993C-4E3AF8E79602}" type="pres">
      <dgm:prSet presAssocID="{FD8D1945-941C-4E3F-8676-63E2BB19D9C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3CEC3C3-810F-401C-B8A0-432510B68BBB}" type="pres">
      <dgm:prSet presAssocID="{3DF17F39-DB00-408E-B561-3FFB4D962378}" presName="parTrans" presStyleLbl="bgSibTrans2D1" presStyleIdx="3" presStyleCnt="6"/>
      <dgm:spPr/>
      <dgm:t>
        <a:bodyPr/>
        <a:lstStyle/>
        <a:p>
          <a:endParaRPr lang="zh-TW" altLang="en-US"/>
        </a:p>
      </dgm:t>
    </dgm:pt>
    <dgm:pt modelId="{C600D96B-5FC2-4BDE-922F-2A92E0CF03BE}" type="pres">
      <dgm:prSet presAssocID="{9C9B958D-2FC2-4E3F-8373-0536FDD29B7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A933453-671F-49D9-B4B3-905BF27EAEBE}" type="pres">
      <dgm:prSet presAssocID="{90DBD85C-78F8-4E5A-BE14-16F4B17F2950}" presName="parTrans" presStyleLbl="bgSibTrans2D1" presStyleIdx="4" presStyleCnt="6"/>
      <dgm:spPr/>
      <dgm:t>
        <a:bodyPr/>
        <a:lstStyle/>
        <a:p>
          <a:endParaRPr lang="zh-TW" altLang="en-US"/>
        </a:p>
      </dgm:t>
    </dgm:pt>
    <dgm:pt modelId="{C71798B7-02F3-4BEE-A4BA-B624A3230385}" type="pres">
      <dgm:prSet presAssocID="{77AF62A2-4FB3-45A9-BE9C-0ED48AEE032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4FE9C96-6CF5-4CB3-9B99-A58D3480E530}" type="pres">
      <dgm:prSet presAssocID="{7E43CFA4-47A4-4230-8E41-DDEC8AB95598}" presName="parTrans" presStyleLbl="bgSibTrans2D1" presStyleIdx="5" presStyleCnt="6"/>
      <dgm:spPr/>
      <dgm:t>
        <a:bodyPr/>
        <a:lstStyle/>
        <a:p>
          <a:endParaRPr lang="zh-TW" altLang="en-US"/>
        </a:p>
      </dgm:t>
    </dgm:pt>
    <dgm:pt modelId="{63F7606E-9D0D-4747-8958-B7F7E8BB4A01}" type="pres">
      <dgm:prSet presAssocID="{71089801-A5E8-49DA-8604-CA128900135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CAC8B3F-BC93-4839-A3F8-94963E226971}" srcId="{54622888-479D-412F-94D9-4CD29D1E136C}" destId="{71089801-A5E8-49DA-8604-CA1289001354}" srcOrd="5" destOrd="0" parTransId="{7E43CFA4-47A4-4230-8E41-DDEC8AB95598}" sibTransId="{22C81F3B-76C5-41BB-B4AC-9BFF9591978B}"/>
    <dgm:cxn modelId="{93475B0E-F287-4BE5-8795-3971C606E112}" srcId="{54622888-479D-412F-94D9-4CD29D1E136C}" destId="{77AF62A2-4FB3-45A9-BE9C-0ED48AEE0328}" srcOrd="4" destOrd="0" parTransId="{90DBD85C-78F8-4E5A-BE14-16F4B17F2950}" sibTransId="{E8EA45C8-A46A-4546-A229-239D27452E33}"/>
    <dgm:cxn modelId="{35F4EF2A-23A2-49F5-A66F-DE6F00629489}" type="presOf" srcId="{9C9B958D-2FC2-4E3F-8373-0536FDD29B7F}" destId="{C600D96B-5FC2-4BDE-922F-2A92E0CF03BE}" srcOrd="0" destOrd="0" presId="urn:microsoft.com/office/officeart/2005/8/layout/radial4"/>
    <dgm:cxn modelId="{3655A568-DF02-434D-AB38-63FDF26841AD}" type="presOf" srcId="{7E16877B-F667-44F0-A4F8-EEE98A37C9B9}" destId="{16E672E5-4706-401A-8E00-5EAF5AF74F8B}" srcOrd="0" destOrd="0" presId="urn:microsoft.com/office/officeart/2005/8/layout/radial4"/>
    <dgm:cxn modelId="{82DAF29A-E08F-46F8-8DD5-970FBF785BEC}" srcId="{00E1E03F-33C1-4956-9CDA-C40A5330D297}" destId="{54622888-479D-412F-94D9-4CD29D1E136C}" srcOrd="0" destOrd="0" parTransId="{4482783F-548E-4068-88ED-F197E673B652}" sibTransId="{3BA067BA-4DDA-4845-9CD8-2091B46BB047}"/>
    <dgm:cxn modelId="{E495D9F2-9F71-4176-8017-8FB69F3E30CE}" type="presOf" srcId="{30D6310C-F9C0-4B7A-9F75-5C748DCB6997}" destId="{37A15140-B449-4877-B0D7-A47B39E5058C}" srcOrd="0" destOrd="0" presId="urn:microsoft.com/office/officeart/2005/8/layout/radial4"/>
    <dgm:cxn modelId="{8BEACBEB-2D44-4575-A929-6AF939FE3233}" type="presOf" srcId="{71089801-A5E8-49DA-8604-CA1289001354}" destId="{63F7606E-9D0D-4747-8958-B7F7E8BB4A01}" srcOrd="0" destOrd="0" presId="urn:microsoft.com/office/officeart/2005/8/layout/radial4"/>
    <dgm:cxn modelId="{23265C8E-F401-486C-AD88-1BD714EB1634}" type="presOf" srcId="{90DBD85C-78F8-4E5A-BE14-16F4B17F2950}" destId="{DA933453-671F-49D9-B4B3-905BF27EAEBE}" srcOrd="0" destOrd="0" presId="urn:microsoft.com/office/officeart/2005/8/layout/radial4"/>
    <dgm:cxn modelId="{D798A563-2AD3-4CFE-9CFC-9094DEEC2652}" type="presOf" srcId="{3DF17F39-DB00-408E-B561-3FFB4D962378}" destId="{93CEC3C3-810F-401C-B8A0-432510B68BBB}" srcOrd="0" destOrd="0" presId="urn:microsoft.com/office/officeart/2005/8/layout/radial4"/>
    <dgm:cxn modelId="{0D8C2E69-E3B1-4968-9A9A-2EF9853FA833}" type="presOf" srcId="{006C37FA-40CE-4615-8C92-62CBB4263B53}" destId="{2EEDE256-9A64-47BA-9218-C1A823858DB2}" srcOrd="0" destOrd="0" presId="urn:microsoft.com/office/officeart/2005/8/layout/radial4"/>
    <dgm:cxn modelId="{83F1DA34-FD7B-443E-9F5E-9EB2C38780A7}" type="presOf" srcId="{4F79D350-EF66-4700-9DB3-A8DE8CB02C6A}" destId="{C3117FDF-A4EC-4F1D-9DF9-2ED9BD26F0F7}" srcOrd="0" destOrd="0" presId="urn:microsoft.com/office/officeart/2005/8/layout/radial4"/>
    <dgm:cxn modelId="{8A2AEA08-DFE7-4294-ACB1-3A8339F56C7C}" type="presOf" srcId="{C16F7071-4803-4CAE-A415-EDB3305CBF0C}" destId="{ED652009-7075-4DEC-8E43-D73ABCF7929F}" srcOrd="0" destOrd="0" presId="urn:microsoft.com/office/officeart/2005/8/layout/radial4"/>
    <dgm:cxn modelId="{919D25CE-112E-440A-B888-EF6FC69AC280}" srcId="{54622888-479D-412F-94D9-4CD29D1E136C}" destId="{7E16877B-F667-44F0-A4F8-EEE98A37C9B9}" srcOrd="1" destOrd="0" parTransId="{006C37FA-40CE-4615-8C92-62CBB4263B53}" sibTransId="{AD401979-BD92-42F6-8034-6900B4921EA1}"/>
    <dgm:cxn modelId="{2AE4ADCA-3078-4AEB-A987-8F56F3A0CDE4}" type="presOf" srcId="{77AF62A2-4FB3-45A9-BE9C-0ED48AEE0328}" destId="{C71798B7-02F3-4BEE-A4BA-B624A3230385}" srcOrd="0" destOrd="0" presId="urn:microsoft.com/office/officeart/2005/8/layout/radial4"/>
    <dgm:cxn modelId="{F5569432-3AC0-4601-A8CF-B4ADAFA8D29C}" type="presOf" srcId="{FD8D1945-941C-4E3F-8676-63E2BB19D9CB}" destId="{6BCFDA98-F7E3-4F29-993C-4E3AF8E79602}" srcOrd="0" destOrd="0" presId="urn:microsoft.com/office/officeart/2005/8/layout/radial4"/>
    <dgm:cxn modelId="{A0105ADB-9C9B-4CD0-A6A0-54D176FA046B}" srcId="{54622888-479D-412F-94D9-4CD29D1E136C}" destId="{FD8D1945-941C-4E3F-8676-63E2BB19D9CB}" srcOrd="2" destOrd="0" parTransId="{30D6310C-F9C0-4B7A-9F75-5C748DCB6997}" sibTransId="{7EE127F4-726A-40F0-8B35-71969EA9F480}"/>
    <dgm:cxn modelId="{47B55D29-2D66-417F-B849-1FBD7996473B}" srcId="{54622888-479D-412F-94D9-4CD29D1E136C}" destId="{4F79D350-EF66-4700-9DB3-A8DE8CB02C6A}" srcOrd="0" destOrd="0" parTransId="{C16F7071-4803-4CAE-A415-EDB3305CBF0C}" sibTransId="{21C92B7D-4060-4671-A8C7-A986DFC8079E}"/>
    <dgm:cxn modelId="{DBDF158A-B555-43A4-885F-FDC325D7BECE}" type="presOf" srcId="{54622888-479D-412F-94D9-4CD29D1E136C}" destId="{3F18A1AA-B8E6-4B6E-8523-E611EB142CB4}" srcOrd="0" destOrd="0" presId="urn:microsoft.com/office/officeart/2005/8/layout/radial4"/>
    <dgm:cxn modelId="{C45C2127-F384-4A05-975B-71B5738CF331}" type="presOf" srcId="{00E1E03F-33C1-4956-9CDA-C40A5330D297}" destId="{168ABFA4-B6AE-4951-B79F-536E24DCA766}" srcOrd="0" destOrd="0" presId="urn:microsoft.com/office/officeart/2005/8/layout/radial4"/>
    <dgm:cxn modelId="{B4289829-7B1B-443D-B2C0-CA1582BD72AE}" type="presOf" srcId="{7E43CFA4-47A4-4230-8E41-DDEC8AB95598}" destId="{44FE9C96-6CF5-4CB3-9B99-A58D3480E530}" srcOrd="0" destOrd="0" presId="urn:microsoft.com/office/officeart/2005/8/layout/radial4"/>
    <dgm:cxn modelId="{4130DFFB-21B2-4CC1-A3FE-86847DF88D97}" srcId="{54622888-479D-412F-94D9-4CD29D1E136C}" destId="{9C9B958D-2FC2-4E3F-8373-0536FDD29B7F}" srcOrd="3" destOrd="0" parTransId="{3DF17F39-DB00-408E-B561-3FFB4D962378}" sibTransId="{A72DAA90-29E4-4E4D-8776-F5FC30ED1091}"/>
    <dgm:cxn modelId="{B51BA057-0736-4A04-ACF0-B05F0A170152}" type="presParOf" srcId="{168ABFA4-B6AE-4951-B79F-536E24DCA766}" destId="{3F18A1AA-B8E6-4B6E-8523-E611EB142CB4}" srcOrd="0" destOrd="0" presId="urn:microsoft.com/office/officeart/2005/8/layout/radial4"/>
    <dgm:cxn modelId="{0C351775-2ADD-472C-BD93-352F38924B00}" type="presParOf" srcId="{168ABFA4-B6AE-4951-B79F-536E24DCA766}" destId="{ED652009-7075-4DEC-8E43-D73ABCF7929F}" srcOrd="1" destOrd="0" presId="urn:microsoft.com/office/officeart/2005/8/layout/radial4"/>
    <dgm:cxn modelId="{4B9E69EF-FED6-4EF7-879C-FC37B94D879C}" type="presParOf" srcId="{168ABFA4-B6AE-4951-B79F-536E24DCA766}" destId="{C3117FDF-A4EC-4F1D-9DF9-2ED9BD26F0F7}" srcOrd="2" destOrd="0" presId="urn:microsoft.com/office/officeart/2005/8/layout/radial4"/>
    <dgm:cxn modelId="{D7D6C7BD-5764-44C4-B6B6-DCD5EAFDCAC4}" type="presParOf" srcId="{168ABFA4-B6AE-4951-B79F-536E24DCA766}" destId="{2EEDE256-9A64-47BA-9218-C1A823858DB2}" srcOrd="3" destOrd="0" presId="urn:microsoft.com/office/officeart/2005/8/layout/radial4"/>
    <dgm:cxn modelId="{58400F1C-93CF-4D6D-9DEF-A217203AE17C}" type="presParOf" srcId="{168ABFA4-B6AE-4951-B79F-536E24DCA766}" destId="{16E672E5-4706-401A-8E00-5EAF5AF74F8B}" srcOrd="4" destOrd="0" presId="urn:microsoft.com/office/officeart/2005/8/layout/radial4"/>
    <dgm:cxn modelId="{A59D6E1F-C92E-4310-BF8E-3250A80A9830}" type="presParOf" srcId="{168ABFA4-B6AE-4951-B79F-536E24DCA766}" destId="{37A15140-B449-4877-B0D7-A47B39E5058C}" srcOrd="5" destOrd="0" presId="urn:microsoft.com/office/officeart/2005/8/layout/radial4"/>
    <dgm:cxn modelId="{096B4F75-34F5-48AB-9E89-5E27E82C40C6}" type="presParOf" srcId="{168ABFA4-B6AE-4951-B79F-536E24DCA766}" destId="{6BCFDA98-F7E3-4F29-993C-4E3AF8E79602}" srcOrd="6" destOrd="0" presId="urn:microsoft.com/office/officeart/2005/8/layout/radial4"/>
    <dgm:cxn modelId="{ABC7E252-75DE-48E8-8273-5A03A1B43F62}" type="presParOf" srcId="{168ABFA4-B6AE-4951-B79F-536E24DCA766}" destId="{93CEC3C3-810F-401C-B8A0-432510B68BBB}" srcOrd="7" destOrd="0" presId="urn:microsoft.com/office/officeart/2005/8/layout/radial4"/>
    <dgm:cxn modelId="{66841BDC-842D-4775-9A4B-36D33A22B8B2}" type="presParOf" srcId="{168ABFA4-B6AE-4951-B79F-536E24DCA766}" destId="{C600D96B-5FC2-4BDE-922F-2A92E0CF03BE}" srcOrd="8" destOrd="0" presId="urn:microsoft.com/office/officeart/2005/8/layout/radial4"/>
    <dgm:cxn modelId="{E49B4EFB-9478-4D6C-BE98-B090D16F9842}" type="presParOf" srcId="{168ABFA4-B6AE-4951-B79F-536E24DCA766}" destId="{DA933453-671F-49D9-B4B3-905BF27EAEBE}" srcOrd="9" destOrd="0" presId="urn:microsoft.com/office/officeart/2005/8/layout/radial4"/>
    <dgm:cxn modelId="{17F53D37-FF78-4667-A08A-2C7238CBABA5}" type="presParOf" srcId="{168ABFA4-B6AE-4951-B79F-536E24DCA766}" destId="{C71798B7-02F3-4BEE-A4BA-B624A3230385}" srcOrd="10" destOrd="0" presId="urn:microsoft.com/office/officeart/2005/8/layout/radial4"/>
    <dgm:cxn modelId="{F3C813DE-118A-4BA2-89E7-98CC95DB22D5}" type="presParOf" srcId="{168ABFA4-B6AE-4951-B79F-536E24DCA766}" destId="{44FE9C96-6CF5-4CB3-9B99-A58D3480E530}" srcOrd="11" destOrd="0" presId="urn:microsoft.com/office/officeart/2005/8/layout/radial4"/>
    <dgm:cxn modelId="{78289B8E-7036-419F-9504-68C455343844}" type="presParOf" srcId="{168ABFA4-B6AE-4951-B79F-536E24DCA766}" destId="{63F7606E-9D0D-4747-8958-B7F7E8BB4A01}" srcOrd="12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  <a:endParaRPr lang="en-US" altLang="zh-TW" noProof="0" smtClean="0"/>
          </a:p>
          <a:p>
            <a:pPr lvl="1"/>
            <a:r>
              <a:rPr lang="zh-TW" altLang="en-US" noProof="0" smtClean="0"/>
              <a:t>第二層</a:t>
            </a:r>
            <a:endParaRPr lang="en-US" altLang="zh-TW" noProof="0" smtClean="0"/>
          </a:p>
          <a:p>
            <a:pPr lvl="2"/>
            <a:r>
              <a:rPr lang="zh-TW" altLang="en-US" noProof="0" smtClean="0"/>
              <a:t>第三層</a:t>
            </a:r>
            <a:endParaRPr lang="en-US" altLang="zh-TW" noProof="0" smtClean="0"/>
          </a:p>
          <a:p>
            <a:pPr lvl="3"/>
            <a:r>
              <a:rPr lang="zh-TW" altLang="en-US" noProof="0" smtClean="0"/>
              <a:t>第四層</a:t>
            </a:r>
            <a:endParaRPr lang="en-US" altLang="zh-TW" noProof="0" smtClean="0"/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41E8E2EA-7247-4103-9736-52C91BF7925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F7751E2-DD76-4579-8F05-893E707B599B}" type="slidenum">
              <a:rPr lang="en-US" altLang="zh-TW">
                <a:latin typeface="Arial" charset="0"/>
              </a:rPr>
              <a:pPr/>
              <a:t>14</a:t>
            </a:fld>
            <a:endParaRPr lang="en-US" altLang="zh-TW">
              <a:latin typeface="Arial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291BC28-4529-48F7-9821-770BA630BDD4}" type="slidenum">
              <a:rPr lang="en-US" altLang="zh-TW">
                <a:latin typeface="Arial" charset="0"/>
              </a:rPr>
              <a:pPr/>
              <a:t>15</a:t>
            </a:fld>
            <a:endParaRPr lang="en-US" altLang="zh-TW">
              <a:latin typeface="Arial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241393C-D967-4B2A-A921-E78B9031881E}" type="slidenum">
              <a:rPr lang="en-US" altLang="zh-TW">
                <a:latin typeface="Arial" charset="0"/>
              </a:rPr>
              <a:pPr/>
              <a:t>16</a:t>
            </a:fld>
            <a:endParaRPr lang="en-US" altLang="zh-TW">
              <a:latin typeface="Arial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 按一下以編輯母片子標題樣式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1A2FF-34C1-452C-920F-8AA94FFBD379}" type="datetime1">
              <a:rPr lang="zh-TW" altLang="en-US"/>
              <a:pPr>
                <a:defRPr/>
              </a:pPr>
              <a:t>2012/8/25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22181-F201-4E3F-91AB-5FBBC258548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1450F-05C3-4C17-8EE4-619D3FCFF8C2}" type="datetime1">
              <a:rPr lang="zh-TW" altLang="en-US"/>
              <a:pPr>
                <a:defRPr/>
              </a:pPr>
              <a:t>2012/8/25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75D76-C39D-4E8C-9F23-5CF3C7CE1C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1ED72-AC47-43F7-AF6D-A71BB41382E1}" type="datetime1">
              <a:rPr lang="zh-TW" altLang="en-US"/>
              <a:pPr>
                <a:defRPr/>
              </a:pPr>
              <a:t>2012/8/25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F95AB-1914-416B-92A9-5D410016FD5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2385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9FB7F7-75D2-4D89-8084-1BFE520F94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481F1-0848-45D6-B789-CF49AC384313}" type="datetime1">
              <a:rPr lang="zh-TW" altLang="en-US"/>
              <a:pPr>
                <a:defRPr/>
              </a:pPr>
              <a:t>2012/8/25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B1BDD-BC13-4671-86E2-C68E056B9BE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82805-1A58-4E98-9E95-12E2A134C708}" type="datetime1">
              <a:rPr lang="zh-TW" altLang="en-US"/>
              <a:pPr>
                <a:defRPr/>
              </a:pPr>
              <a:t>2012/8/25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143F5-4F36-443F-B85C-A987B52BD9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FB51D-36C0-4B42-A20E-581DC5CA42CB}" type="datetime1">
              <a:rPr lang="zh-TW" altLang="en-US"/>
              <a:pPr>
                <a:defRPr/>
              </a:pPr>
              <a:t>2012/8/25</a:t>
            </a:fld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00174-E108-42DF-A1D0-2A597839374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45692-C5C6-42B7-85A4-FA070D01F954}" type="datetime1">
              <a:rPr lang="zh-TW" altLang="en-US"/>
              <a:pPr>
                <a:defRPr/>
              </a:pPr>
              <a:t>2012/8/25</a:t>
            </a:fld>
            <a:endParaRPr lang="en-US" altLang="zh-TW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A25E9-E37A-4298-AB80-A17A63B4325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2D9B4-3837-4833-9EE7-9D322FB144C1}" type="datetime1">
              <a:rPr lang="zh-TW" altLang="en-US"/>
              <a:pPr>
                <a:defRPr/>
              </a:pPr>
              <a:t>2012/8/25</a:t>
            </a:fld>
            <a:endParaRPr lang="en-US" altLang="zh-TW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CA763-C200-4CA0-A3C9-08A5CC3AE62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FFCC3-8CFA-4475-9913-46008D276269}" type="datetime1">
              <a:rPr lang="zh-TW" altLang="en-US"/>
              <a:pPr>
                <a:defRPr/>
              </a:pPr>
              <a:t>2012/8/25</a:t>
            </a:fld>
            <a:endParaRPr lang="en-US" altLang="zh-TW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A61BA-3C09-49A7-9E78-13A1D06571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AC4B5-DC0C-4D71-BE77-FC37C397E28A}" type="datetime1">
              <a:rPr lang="zh-TW" altLang="en-US"/>
              <a:pPr>
                <a:defRPr/>
              </a:pPr>
              <a:t>2012/8/25</a:t>
            </a:fld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FA579-9128-4044-817A-50866CA1ADA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72CED-7915-4FC5-B235-763EA2116260}" type="datetime1">
              <a:rPr lang="zh-TW" altLang="en-US"/>
              <a:pPr>
                <a:defRPr/>
              </a:pPr>
              <a:t>2012/8/25</a:t>
            </a:fld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842BB-EBD4-48E1-ABBD-03F0F1D47F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E18A19A-DB0A-41A4-836B-D82BFD2BF4CC}" type="datetime1">
              <a:rPr lang="zh-TW" altLang="en-US"/>
              <a:pPr>
                <a:defRPr/>
              </a:pPr>
              <a:t>2012/8/25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EE96F8E-E982-4667-8CE5-E8403C31847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5" r:id="rId12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新細明體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新細明體" charset="0"/>
          <a:cs typeface="新細明體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新細明體" charset="0"/>
          <a:cs typeface="新細明體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新細明體" charset="0"/>
          <a:cs typeface="新細明體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新細明體" charset="0"/>
          <a:cs typeface="新細明體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新細明體" charset="0"/>
          <a:cs typeface="新細明體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新細明體" charset="0"/>
          <a:cs typeface="新細明體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新細明體" charset="0"/>
          <a:cs typeface="新細明體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新細明體" charset="0"/>
          <a:cs typeface="新細明體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6.xml"/><Relationship Id="rId5" Type="http://schemas.openxmlformats.org/officeDocument/2006/relationships/slide" Target="slide20.xml"/><Relationship Id="rId4" Type="http://schemas.openxmlformats.org/officeDocument/2006/relationships/slide" Target="slide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iee.ntnu.edu.tw/main.php" TargetMode="External"/><Relationship Id="rId13" Type="http://schemas.openxmlformats.org/officeDocument/2006/relationships/hyperlink" Target="http://co2.ftis.org.tw/pageA3_2.asp" TargetMode="External"/><Relationship Id="rId3" Type="http://schemas.openxmlformats.org/officeDocument/2006/relationships/hyperlink" Target="http://www.edu.tw/environmental/index.aspx" TargetMode="External"/><Relationship Id="rId7" Type="http://schemas.openxmlformats.org/officeDocument/2006/relationships/hyperlink" Target="http://www.csee.org.tw/index.php" TargetMode="External"/><Relationship Id="rId12" Type="http://schemas.openxmlformats.org/officeDocument/2006/relationships/hyperlink" Target="http://www.esdtaiwan.edu.tw/index_c.asp" TargetMode="External"/><Relationship Id="rId17" Type="http://schemas.openxmlformats.org/officeDocument/2006/relationships/hyperlink" Target="http://elearning.ndppc.nat.gov.tw/elearning/" TargetMode="External"/><Relationship Id="rId2" Type="http://schemas.openxmlformats.org/officeDocument/2006/relationships/hyperlink" Target="http://energy.ie.ntnu.edu.tw/welcome/main" TargetMode="External"/><Relationship Id="rId16" Type="http://schemas.openxmlformats.org/officeDocument/2006/relationships/hyperlink" Target="https://sites.google.com/a/ilcee.co.cc/files/chang-yong-dang-an-1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newweb.zoo.gov.tw/" TargetMode="External"/><Relationship Id="rId11" Type="http://schemas.openxmlformats.org/officeDocument/2006/relationships/hyperlink" Target="http://e-info.org.tw/" TargetMode="External"/><Relationship Id="rId5" Type="http://schemas.openxmlformats.org/officeDocument/2006/relationships/hyperlink" Target="http://forum.yam.org.tw/women/backinfo/recreation/nature/green.htm" TargetMode="External"/><Relationship Id="rId15" Type="http://schemas.openxmlformats.org/officeDocument/2006/relationships/hyperlink" Target="http://fhy.wra.gov.tw/Pub_Web_2011/" TargetMode="External"/><Relationship Id="rId10" Type="http://schemas.openxmlformats.org/officeDocument/2006/relationships/hyperlink" Target="http://www.greenschool.moe.edu.tw/" TargetMode="External"/><Relationship Id="rId4" Type="http://schemas.openxmlformats.org/officeDocument/2006/relationships/hyperlink" Target="http://www.re.org.tw:8081/" TargetMode="External"/><Relationship Id="rId9" Type="http://schemas.openxmlformats.org/officeDocument/2006/relationships/hyperlink" Target="http://taibnet.sinica.edu.tw/" TargetMode="External"/><Relationship Id="rId14" Type="http://schemas.openxmlformats.org/officeDocument/2006/relationships/hyperlink" Target="http://www.epa.gov.tw/ch/epacatalog.aspx?path=500" TargetMode="Externa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kumimoji="0" lang="zh-TW" altLang="en-US" smtClean="0">
                <a:latin typeface="Georgia" pitchFamily="18" charset="0"/>
                <a:ea typeface="微軟正黑體" pitchFamily="34" charset="-120"/>
              </a:rPr>
              <a:t>環境教育推動要領與成效評估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kumimoji="0" lang="zh-TW" altLang="en-US" dirty="0" smtClean="0">
                <a:cs typeface="+mn-cs"/>
              </a:rPr>
              <a:t>梁明煌</a:t>
            </a:r>
            <a:endParaRPr kumimoji="0" lang="en-US" altLang="zh-TW" dirty="0" smtClean="0"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kumimoji="0" lang="zh-TW" altLang="en-US" dirty="0" smtClean="0">
                <a:cs typeface="+mn-cs"/>
              </a:rPr>
              <a:t>國立東華大學環境學院自然資源與環境學系副教授</a:t>
            </a:r>
            <a:endParaRPr kumimoji="0" lang="en-US" altLang="zh-TW" dirty="0" smtClean="0"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kumimoji="0" lang="en-US" altLang="zh-TW" dirty="0" smtClean="0"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kumimoji="0" lang="zh-TW" altLang="en-US" dirty="0" smtClean="0">
                <a:cs typeface="+mn-cs"/>
              </a:rPr>
              <a:t>汪俊良</a:t>
            </a:r>
            <a:endParaRPr kumimoji="0" lang="en-US" altLang="zh-TW" dirty="0" smtClean="0"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kumimoji="0" lang="zh-TW" altLang="en-US" dirty="0" smtClean="0">
                <a:cs typeface="+mn-cs"/>
              </a:rPr>
              <a:t>國教輔導團環境教育議題輔導小組輔導員</a:t>
            </a:r>
          </a:p>
        </p:txBody>
      </p:sp>
      <p:sp>
        <p:nvSpPr>
          <p:cNvPr id="3076" name="日期版面配置區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A123E7AA-E1D6-4912-B0B9-382CCD157C73}" type="datetime1">
              <a:rPr kumimoji="0" lang="zh-TW" altLang="en-US" sz="1400">
                <a:solidFill>
                  <a:srgbClr val="FFFFFF"/>
                </a:solidFill>
                <a:latin typeface="Arial" charset="0"/>
              </a:rPr>
              <a:pPr/>
              <a:t>2012/8/25</a:t>
            </a:fld>
            <a:endParaRPr kumimoji="0" lang="en-US" altLang="zh-TW" sz="14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077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EE3FF4-5E9C-4844-847A-1855E8371E0F}" type="slidenum">
              <a:rPr lang="en-US" altLang="zh-TW">
                <a:latin typeface="Arial" charset="0"/>
              </a:rPr>
              <a:pPr/>
              <a:t>1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zh-TW" altLang="en-US" b="1" smtClean="0">
                <a:solidFill>
                  <a:srgbClr val="7B9899"/>
                </a:solidFill>
                <a:latin typeface="Georgia" pitchFamily="18" charset="0"/>
                <a:ea typeface="微軟正黑體" pitchFamily="34" charset="-120"/>
              </a:rPr>
              <a:t>環境教育常用的教學法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kumimoji="0" lang="zh-TW" altLang="en-US" smtClean="0">
                <a:latin typeface="Georgia" pitchFamily="18" charset="0"/>
              </a:rPr>
              <a:t>感官體驗：馴化、順流學習、地球教育</a:t>
            </a:r>
            <a:endParaRPr kumimoji="0" lang="en-US" altLang="zh-TW" smtClean="0">
              <a:latin typeface="Georgia" pitchFamily="18" charset="0"/>
            </a:endParaRPr>
          </a:p>
          <a:p>
            <a:pPr eaLnBrk="1" hangingPunct="1"/>
            <a:r>
              <a:rPr kumimoji="0" lang="zh-TW" altLang="en-US" smtClean="0">
                <a:latin typeface="Georgia" pitchFamily="18" charset="0"/>
              </a:rPr>
              <a:t>說故事、劇場、遊戲與模擬</a:t>
            </a:r>
            <a:endParaRPr kumimoji="0" lang="en-US" altLang="zh-TW" smtClean="0">
              <a:latin typeface="Georgia" pitchFamily="18" charset="0"/>
            </a:endParaRPr>
          </a:p>
          <a:p>
            <a:pPr eaLnBrk="1" hangingPunct="1"/>
            <a:r>
              <a:rPr kumimoji="0" lang="zh-TW" altLang="en-US" smtClean="0">
                <a:latin typeface="Georgia" pitchFamily="18" charset="0"/>
              </a:rPr>
              <a:t>價值教育（價值澄清、分析）</a:t>
            </a:r>
            <a:endParaRPr kumimoji="0" lang="en-US" altLang="zh-TW" smtClean="0">
              <a:latin typeface="Georgia" pitchFamily="18" charset="0"/>
            </a:endParaRPr>
          </a:p>
          <a:p>
            <a:pPr eaLnBrk="1" hangingPunct="1"/>
            <a:r>
              <a:rPr kumimoji="0" lang="zh-TW" altLang="en-US" smtClean="0">
                <a:latin typeface="Georgia" pitchFamily="18" charset="0"/>
              </a:rPr>
              <a:t>經驗學習、行動學習</a:t>
            </a:r>
            <a:endParaRPr kumimoji="0" lang="en-US" altLang="zh-TW" smtClean="0">
              <a:latin typeface="Georgia" pitchFamily="18" charset="0"/>
            </a:endParaRPr>
          </a:p>
          <a:p>
            <a:pPr eaLnBrk="1" hangingPunct="1"/>
            <a:r>
              <a:rPr kumimoji="0" lang="zh-TW" altLang="en-US" smtClean="0">
                <a:latin typeface="Georgia" pitchFamily="18" charset="0"/>
              </a:rPr>
              <a:t>行動研究</a:t>
            </a:r>
            <a:endParaRPr kumimoji="0" lang="en-US" altLang="zh-TW" smtClean="0">
              <a:latin typeface="Georgia" pitchFamily="18" charset="0"/>
            </a:endParaRPr>
          </a:p>
          <a:p>
            <a:pPr eaLnBrk="1" hangingPunct="1"/>
            <a:r>
              <a:rPr kumimoji="0" lang="zh-TW" altLang="en-US" smtClean="0">
                <a:latin typeface="Georgia" pitchFamily="18" charset="0"/>
              </a:rPr>
              <a:t>服務學習</a:t>
            </a:r>
          </a:p>
        </p:txBody>
      </p:sp>
      <p:sp>
        <p:nvSpPr>
          <p:cNvPr id="12292" name="日期版面配置區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03CB6B80-D605-4480-BF00-88BA8B9EAC82}" type="datetime1">
              <a:rPr kumimoji="0" lang="zh-TW" altLang="en-US" sz="1400">
                <a:solidFill>
                  <a:srgbClr val="FFFFFF"/>
                </a:solidFill>
                <a:latin typeface="Arial" charset="0"/>
              </a:rPr>
              <a:pPr/>
              <a:t>2012/8/25</a:t>
            </a:fld>
            <a:endParaRPr kumimoji="0" lang="en-US" altLang="zh-TW" sz="14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293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35A83A3-F931-4340-8B10-CFC03DA14893}" type="slidenum">
              <a:rPr lang="en-US" altLang="zh-TW">
                <a:latin typeface="Arial" charset="0"/>
              </a:rPr>
              <a:pPr/>
              <a:t>10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title"/>
          </p:nvPr>
        </p:nvSpPr>
        <p:spPr>
          <a:xfrm>
            <a:off x="1042988" y="476250"/>
            <a:ext cx="7537450" cy="762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sz="4800" dirty="0" smtClean="0">
                <a:latin typeface="Times New Roman" charset="0"/>
                <a:ea typeface="標楷體" charset="0"/>
                <a:cs typeface="標楷體" charset="0"/>
              </a:rPr>
              <a:t>環境教育的終極目標</a:t>
            </a:r>
            <a:r>
              <a:rPr kumimoji="0" lang="en-US" altLang="zh-TW" sz="4800" dirty="0" smtClean="0">
                <a:latin typeface="Times New Roman" charset="0"/>
                <a:ea typeface="標楷體" charset="0"/>
                <a:cs typeface="標楷體" charset="0"/>
              </a:rPr>
              <a:t/>
            </a:r>
            <a:br>
              <a:rPr kumimoji="0" lang="en-US" altLang="zh-TW" sz="4800" dirty="0" smtClean="0">
                <a:latin typeface="Times New Roman" charset="0"/>
                <a:ea typeface="標楷體" charset="0"/>
                <a:cs typeface="標楷體" charset="0"/>
              </a:rPr>
            </a:br>
            <a:r>
              <a:rPr kumimoji="0" lang="zh-TW" altLang="en-US" sz="4800" dirty="0" smtClean="0">
                <a:latin typeface="Times New Roman" charset="0"/>
                <a:ea typeface="標楷體" charset="0"/>
                <a:cs typeface="標楷體" charset="0"/>
              </a:rPr>
              <a:t>負責任的環境行為與行動</a:t>
            </a:r>
          </a:p>
        </p:txBody>
      </p:sp>
      <p:sp>
        <p:nvSpPr>
          <p:cNvPr id="120834" name="Rectangle 2"/>
          <p:cNvSpPr>
            <a:spLocks noGrp="1" noChangeArrowheads="1"/>
          </p:cNvSpPr>
          <p:nvPr>
            <p:ph idx="1"/>
          </p:nvPr>
        </p:nvSpPr>
        <p:spPr>
          <a:xfrm>
            <a:off x="1219200" y="2060575"/>
            <a:ext cx="7467600" cy="4416425"/>
          </a:xfrm>
        </p:spPr>
        <p:txBody>
          <a:bodyPr/>
          <a:lstStyle/>
          <a:p>
            <a:pPr marL="273050" indent="-273050" eaLnBrk="1" hangingPunct="1">
              <a:lnSpc>
                <a:spcPct val="80000"/>
              </a:lnSpc>
              <a:buClr>
                <a:srgbClr val="FFCC00"/>
              </a:buClr>
              <a:buFont typeface="Wingdings 2" pitchFamily="18" charset="2"/>
              <a:buChar char=""/>
            </a:pPr>
            <a:r>
              <a:rPr kumimoji="0" lang="zh-TW" altLang="en-US" sz="2800" smtClean="0">
                <a:latin typeface="Times New Roman" pitchFamily="18" charset="0"/>
                <a:ea typeface="標楷體" pitchFamily="65" charset="-120"/>
              </a:rPr>
              <a:t>在實踐負責任的環境行為</a:t>
            </a:r>
            <a:r>
              <a:rPr kumimoji="0" lang="zh-TW" altLang="en-US" sz="2400" smtClean="0">
                <a:latin typeface="Times New Roman" pitchFamily="18" charset="0"/>
                <a:ea typeface="標楷體" pitchFamily="65" charset="-120"/>
              </a:rPr>
              <a:t>（</a:t>
            </a:r>
            <a:r>
              <a:rPr kumimoji="0" lang="en-US" altLang="zh-TW" sz="2400" smtClean="0">
                <a:latin typeface="Times New Roman" pitchFamily="18" charset="0"/>
                <a:ea typeface="標楷體" pitchFamily="65" charset="-120"/>
              </a:rPr>
              <a:t>Hines, 1985; Marcinkowski, 1988</a:t>
            </a:r>
            <a:r>
              <a:rPr kumimoji="0" lang="zh-TW" altLang="en-US" sz="2400" smtClean="0">
                <a:latin typeface="Times New Roman" pitchFamily="18" charset="0"/>
                <a:ea typeface="標楷體" pitchFamily="65" charset="-120"/>
              </a:rPr>
              <a:t>）</a:t>
            </a:r>
            <a:endParaRPr kumimoji="0" lang="en-US" altLang="zh-TW" sz="2400" smtClean="0">
              <a:latin typeface="Times New Roman" pitchFamily="18" charset="0"/>
              <a:ea typeface="標楷體" pitchFamily="65" charset="-120"/>
            </a:endParaRPr>
          </a:p>
          <a:p>
            <a:pPr marL="273050" indent="-273050" eaLnBrk="1" hangingPunct="1">
              <a:lnSpc>
                <a:spcPct val="80000"/>
              </a:lnSpc>
              <a:buClr>
                <a:srgbClr val="FFCC00"/>
              </a:buClr>
              <a:buFont typeface="Wingdings 2" pitchFamily="18" charset="2"/>
              <a:buChar char=""/>
            </a:pPr>
            <a:r>
              <a:rPr kumimoji="0" lang="en-US" altLang="zh-TW" sz="2800" smtClean="0">
                <a:latin typeface="Times New Roman" pitchFamily="18" charset="0"/>
                <a:ea typeface="標楷體" pitchFamily="65" charset="-120"/>
              </a:rPr>
              <a:t>Hungerford</a:t>
            </a:r>
            <a:r>
              <a:rPr kumimoji="0" lang="zh-TW" altLang="en-US" sz="2800" smtClean="0">
                <a:latin typeface="Times New Roman" pitchFamily="18" charset="0"/>
                <a:ea typeface="標楷體" pitchFamily="65" charset="-120"/>
              </a:rPr>
              <a:t>和</a:t>
            </a:r>
            <a:r>
              <a:rPr kumimoji="0" lang="en-US" altLang="zh-TW" sz="2800" smtClean="0">
                <a:latin typeface="Times New Roman" pitchFamily="18" charset="0"/>
                <a:ea typeface="標楷體" pitchFamily="65" charset="-120"/>
              </a:rPr>
              <a:t>Peyton</a:t>
            </a:r>
            <a:r>
              <a:rPr kumimoji="0" lang="zh-TW" altLang="en-US" sz="2800" smtClean="0">
                <a:latin typeface="Times New Roman" pitchFamily="18" charset="0"/>
                <a:ea typeface="標楷體" pitchFamily="65" charset="-120"/>
              </a:rPr>
              <a:t>（</a:t>
            </a:r>
            <a:r>
              <a:rPr kumimoji="0" lang="en-US" altLang="zh-TW" sz="2800" smtClean="0">
                <a:latin typeface="Times New Roman" pitchFamily="18" charset="0"/>
                <a:ea typeface="標楷體" pitchFamily="65" charset="-120"/>
              </a:rPr>
              <a:t>1985</a:t>
            </a:r>
            <a:r>
              <a:rPr kumimoji="0" lang="zh-TW" altLang="en-US" sz="2800" smtClean="0">
                <a:latin typeface="Times New Roman" pitchFamily="18" charset="0"/>
                <a:ea typeface="標楷體" pitchFamily="65" charset="-120"/>
              </a:rPr>
              <a:t>）稱之為環境行動</a:t>
            </a:r>
            <a:r>
              <a:rPr kumimoji="0" lang="zh-TW" altLang="en-US" sz="2400" smtClean="0">
                <a:latin typeface="Times New Roman" pitchFamily="18" charset="0"/>
                <a:ea typeface="標楷體" pitchFamily="65" charset="-120"/>
              </a:rPr>
              <a:t>（</a:t>
            </a:r>
            <a:r>
              <a:rPr kumimoji="0" lang="en-US" altLang="zh-TW" sz="2400" smtClean="0">
                <a:latin typeface="Times New Roman" pitchFamily="18" charset="0"/>
                <a:ea typeface="標楷體" pitchFamily="65" charset="-120"/>
              </a:rPr>
              <a:t>Environmental Action</a:t>
            </a:r>
            <a:r>
              <a:rPr kumimoji="0" lang="zh-TW" altLang="en-US" sz="2400" smtClean="0">
                <a:latin typeface="Times New Roman" pitchFamily="18" charset="0"/>
                <a:ea typeface="標楷體" pitchFamily="65" charset="-120"/>
              </a:rPr>
              <a:t>）</a:t>
            </a:r>
            <a:r>
              <a:rPr kumimoji="0" lang="zh-TW" altLang="en-US" smtClean="0">
                <a:latin typeface="Times New Roman" pitchFamily="18" charset="0"/>
                <a:ea typeface="標楷體" pitchFamily="65" charset="-120"/>
              </a:rPr>
              <a:t>。</a:t>
            </a:r>
            <a:r>
              <a:rPr kumimoji="0" lang="zh-TW" altLang="en-US" sz="2800" smtClean="0">
                <a:latin typeface="Times New Roman" pitchFamily="18" charset="0"/>
                <a:ea typeface="標楷體" pitchFamily="65" charset="-120"/>
              </a:rPr>
              <a:t>區分為五類：</a:t>
            </a:r>
            <a:endParaRPr kumimoji="0" lang="en-US" altLang="zh-TW" sz="2800" smtClean="0">
              <a:latin typeface="Times New Roman" pitchFamily="18" charset="0"/>
              <a:ea typeface="標楷體" pitchFamily="65" charset="-120"/>
            </a:endParaRPr>
          </a:p>
          <a:p>
            <a:pPr marL="273050" indent="-273050" eaLnBrk="1" hangingPunct="1">
              <a:lnSpc>
                <a:spcPct val="80000"/>
              </a:lnSpc>
              <a:buClr>
                <a:srgbClr val="FFCC00"/>
              </a:buClr>
              <a:buFont typeface="Wingdings 2" pitchFamily="18" charset="2"/>
              <a:buNone/>
            </a:pPr>
            <a:r>
              <a:rPr kumimoji="0" lang="zh-TW" altLang="en-US" sz="2800" smtClean="0">
                <a:latin typeface="Times New Roman" pitchFamily="18" charset="0"/>
                <a:ea typeface="標楷體" pitchFamily="65" charset="-120"/>
              </a:rPr>
              <a:t>一、說服</a:t>
            </a:r>
            <a:r>
              <a:rPr kumimoji="0" lang="zh-TW" altLang="en-US" sz="2400" smtClean="0">
                <a:latin typeface="Times New Roman" pitchFamily="18" charset="0"/>
                <a:ea typeface="標楷體" pitchFamily="65" charset="-120"/>
              </a:rPr>
              <a:t>（</a:t>
            </a:r>
            <a:r>
              <a:rPr kumimoji="0" lang="en-US" altLang="zh-TW" sz="2400" smtClean="0">
                <a:latin typeface="Times New Roman" pitchFamily="18" charset="0"/>
                <a:ea typeface="標楷體" pitchFamily="65" charset="-120"/>
              </a:rPr>
              <a:t>Persuasion</a:t>
            </a:r>
            <a:r>
              <a:rPr kumimoji="0" lang="zh-TW" altLang="en-US" sz="2400" smtClean="0">
                <a:latin typeface="Times New Roman" pitchFamily="18" charset="0"/>
                <a:ea typeface="標楷體" pitchFamily="65" charset="-120"/>
              </a:rPr>
              <a:t>）</a:t>
            </a:r>
            <a:endParaRPr kumimoji="0" lang="en-US" altLang="zh-TW" sz="2400" smtClean="0">
              <a:latin typeface="Times New Roman" pitchFamily="18" charset="0"/>
              <a:ea typeface="標楷體" pitchFamily="65" charset="-120"/>
            </a:endParaRPr>
          </a:p>
          <a:p>
            <a:pPr marL="273050" indent="-273050" eaLnBrk="1" hangingPunct="1">
              <a:lnSpc>
                <a:spcPct val="80000"/>
              </a:lnSpc>
              <a:buClr>
                <a:srgbClr val="FFCC00"/>
              </a:buClr>
              <a:buFont typeface="Wingdings 2" pitchFamily="18" charset="2"/>
              <a:buNone/>
            </a:pPr>
            <a:r>
              <a:rPr kumimoji="0" lang="zh-TW" altLang="en-US" sz="2800" smtClean="0">
                <a:latin typeface="Times New Roman" pitchFamily="18" charset="0"/>
                <a:ea typeface="標楷體" pitchFamily="65" charset="-120"/>
              </a:rPr>
              <a:t>二、消費者主義</a:t>
            </a:r>
            <a:r>
              <a:rPr kumimoji="0" lang="zh-TW" altLang="en-US" sz="2400" smtClean="0">
                <a:latin typeface="Times New Roman" pitchFamily="18" charset="0"/>
                <a:ea typeface="標楷體" pitchFamily="65" charset="-120"/>
              </a:rPr>
              <a:t>（</a:t>
            </a:r>
            <a:r>
              <a:rPr kumimoji="0" lang="en-US" altLang="zh-TW" sz="2400" smtClean="0">
                <a:latin typeface="Times New Roman" pitchFamily="18" charset="0"/>
                <a:ea typeface="標楷體" pitchFamily="65" charset="-120"/>
              </a:rPr>
              <a:t>Consumerism</a:t>
            </a:r>
            <a:r>
              <a:rPr kumimoji="0" lang="zh-TW" altLang="en-US" sz="2400" smtClean="0">
                <a:latin typeface="Times New Roman" pitchFamily="18" charset="0"/>
                <a:ea typeface="標楷體" pitchFamily="65" charset="-120"/>
              </a:rPr>
              <a:t>）</a:t>
            </a:r>
            <a:endParaRPr kumimoji="0" lang="en-US" altLang="zh-TW" sz="2400" smtClean="0">
              <a:latin typeface="Times New Roman" pitchFamily="18" charset="0"/>
              <a:ea typeface="標楷體" pitchFamily="65" charset="-120"/>
            </a:endParaRPr>
          </a:p>
          <a:p>
            <a:pPr marL="273050" indent="-273050" eaLnBrk="1" hangingPunct="1">
              <a:lnSpc>
                <a:spcPct val="80000"/>
              </a:lnSpc>
              <a:buClr>
                <a:srgbClr val="FFCC00"/>
              </a:buClr>
              <a:buFont typeface="Wingdings 2" pitchFamily="18" charset="2"/>
              <a:buNone/>
            </a:pPr>
            <a:r>
              <a:rPr kumimoji="0" lang="zh-TW" altLang="en-US" sz="2800" smtClean="0">
                <a:latin typeface="Times New Roman" pitchFamily="18" charset="0"/>
                <a:ea typeface="標楷體" pitchFamily="65" charset="-120"/>
              </a:rPr>
              <a:t>三、生態管理</a:t>
            </a:r>
            <a:r>
              <a:rPr kumimoji="0" lang="zh-TW" altLang="en-US" sz="2400" smtClean="0">
                <a:latin typeface="Times New Roman" pitchFamily="18" charset="0"/>
                <a:ea typeface="標楷體" pitchFamily="65" charset="-120"/>
              </a:rPr>
              <a:t>（</a:t>
            </a:r>
            <a:r>
              <a:rPr kumimoji="0" lang="en-US" altLang="zh-TW" sz="2400" smtClean="0">
                <a:latin typeface="Times New Roman" pitchFamily="18" charset="0"/>
                <a:ea typeface="標楷體" pitchFamily="65" charset="-120"/>
              </a:rPr>
              <a:t>Eco-management</a:t>
            </a:r>
            <a:r>
              <a:rPr kumimoji="0" lang="zh-TW" altLang="en-US" sz="2400" smtClean="0">
                <a:latin typeface="Times New Roman" pitchFamily="18" charset="0"/>
                <a:ea typeface="標楷體" pitchFamily="65" charset="-120"/>
              </a:rPr>
              <a:t>）</a:t>
            </a:r>
            <a:endParaRPr kumimoji="0" lang="en-US" altLang="zh-TW" sz="2400" smtClean="0">
              <a:latin typeface="Times New Roman" pitchFamily="18" charset="0"/>
              <a:ea typeface="標楷體" pitchFamily="65" charset="-120"/>
            </a:endParaRPr>
          </a:p>
          <a:p>
            <a:pPr marL="273050" indent="-273050" eaLnBrk="1" hangingPunct="1">
              <a:lnSpc>
                <a:spcPct val="80000"/>
              </a:lnSpc>
              <a:buClr>
                <a:srgbClr val="FFCC00"/>
              </a:buClr>
              <a:buFont typeface="Wingdings 2" pitchFamily="18" charset="2"/>
              <a:buNone/>
            </a:pPr>
            <a:r>
              <a:rPr kumimoji="0" lang="zh-TW" altLang="en-US" sz="2800" smtClean="0">
                <a:latin typeface="Times New Roman" pitchFamily="18" charset="0"/>
                <a:ea typeface="標楷體" pitchFamily="65" charset="-120"/>
              </a:rPr>
              <a:t>四、法律行動</a:t>
            </a:r>
            <a:r>
              <a:rPr kumimoji="0" lang="zh-TW" altLang="en-US" sz="2400" smtClean="0">
                <a:latin typeface="Times New Roman" pitchFamily="18" charset="0"/>
                <a:ea typeface="標楷體" pitchFamily="65" charset="-120"/>
              </a:rPr>
              <a:t>（</a:t>
            </a:r>
            <a:r>
              <a:rPr kumimoji="0" lang="en-US" altLang="zh-TW" sz="2400" smtClean="0">
                <a:latin typeface="Times New Roman" pitchFamily="18" charset="0"/>
                <a:ea typeface="標楷體" pitchFamily="65" charset="-120"/>
              </a:rPr>
              <a:t>Legal Action</a:t>
            </a:r>
            <a:r>
              <a:rPr kumimoji="0" lang="zh-TW" altLang="en-US" sz="2400" smtClean="0">
                <a:latin typeface="Times New Roman" pitchFamily="18" charset="0"/>
                <a:ea typeface="標楷體" pitchFamily="65" charset="-120"/>
              </a:rPr>
              <a:t>）</a:t>
            </a:r>
            <a:endParaRPr kumimoji="0" lang="en-US" altLang="zh-TW" sz="2400" smtClean="0">
              <a:latin typeface="Times New Roman" pitchFamily="18" charset="0"/>
              <a:ea typeface="標楷體" pitchFamily="65" charset="-120"/>
            </a:endParaRPr>
          </a:p>
          <a:p>
            <a:pPr marL="273050" indent="-273050" eaLnBrk="1" hangingPunct="1">
              <a:lnSpc>
                <a:spcPct val="80000"/>
              </a:lnSpc>
              <a:buClr>
                <a:srgbClr val="FFCC00"/>
              </a:buClr>
              <a:buFont typeface="Wingdings 2" pitchFamily="18" charset="2"/>
              <a:buNone/>
            </a:pPr>
            <a:r>
              <a:rPr kumimoji="0" lang="zh-TW" altLang="en-US" sz="2800" smtClean="0">
                <a:latin typeface="Times New Roman" pitchFamily="18" charset="0"/>
                <a:ea typeface="標楷體" pitchFamily="65" charset="-120"/>
              </a:rPr>
              <a:t>五、政治行動</a:t>
            </a:r>
            <a:r>
              <a:rPr kumimoji="0" lang="zh-TW" altLang="en-US" sz="2400" smtClean="0">
                <a:latin typeface="Times New Roman" pitchFamily="18" charset="0"/>
                <a:ea typeface="標楷體" pitchFamily="65" charset="-120"/>
              </a:rPr>
              <a:t>（</a:t>
            </a:r>
            <a:r>
              <a:rPr kumimoji="0" lang="en-US" altLang="zh-TW" sz="2400" smtClean="0">
                <a:latin typeface="Times New Roman" pitchFamily="18" charset="0"/>
                <a:ea typeface="標楷體" pitchFamily="65" charset="-120"/>
              </a:rPr>
              <a:t>Political Action</a:t>
            </a:r>
            <a:r>
              <a:rPr kumimoji="0" lang="zh-TW" altLang="en-US" sz="2400" smtClean="0">
                <a:latin typeface="Times New Roman" pitchFamily="18" charset="0"/>
                <a:ea typeface="標楷體" pitchFamily="65" charset="-120"/>
              </a:rPr>
              <a:t>）</a:t>
            </a:r>
            <a:endParaRPr kumimoji="0" lang="en-US" altLang="zh-TW" sz="2400" smtClean="0">
              <a:latin typeface="Times New Roman" pitchFamily="18" charset="0"/>
              <a:ea typeface="標楷體" pitchFamily="65" charset="-120"/>
            </a:endParaRPr>
          </a:p>
          <a:p>
            <a:pPr marL="273050" indent="-273050" eaLnBrk="1" hangingPunct="1">
              <a:lnSpc>
                <a:spcPct val="80000"/>
              </a:lnSpc>
              <a:buClr>
                <a:srgbClr val="FFCC00"/>
              </a:buClr>
              <a:buFont typeface="Wingdings 2" pitchFamily="18" charset="2"/>
              <a:buNone/>
            </a:pPr>
            <a:r>
              <a:rPr kumimoji="0" lang="zh-TW" altLang="en-US" sz="2800" smtClean="0">
                <a:latin typeface="標楷體" pitchFamily="65" charset="-120"/>
                <a:ea typeface="標楷體" pitchFamily="65" charset="-120"/>
              </a:rPr>
              <a:t>　　</a:t>
            </a:r>
          </a:p>
        </p:txBody>
      </p:sp>
      <p:sp>
        <p:nvSpPr>
          <p:cNvPr id="13316" name="日期版面配置區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E686167A-F022-42DA-8A5A-C5BE083D1B09}" type="datetime1">
              <a:rPr kumimoji="0" lang="zh-TW" altLang="en-US" sz="1400">
                <a:solidFill>
                  <a:srgbClr val="FFFFFF"/>
                </a:solidFill>
                <a:latin typeface="Arial" charset="0"/>
              </a:rPr>
              <a:pPr/>
              <a:t>2012/8/25</a:t>
            </a:fld>
            <a:endParaRPr kumimoji="0" lang="en-US" altLang="zh-TW" sz="14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317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F2932B-5256-474F-A1BD-9C2FEAF03C99}" type="slidenum">
              <a:rPr lang="en-US" altLang="zh-TW">
                <a:latin typeface="Arial" charset="0"/>
              </a:rPr>
              <a:pPr/>
              <a:t>11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0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0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0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08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08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08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autoUpdateAnimBg="0"/>
      <p:bldP spid="12083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日期版面配置區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CB18C874-661C-43B3-88E5-72BDD0CC00B1}" type="datetime1">
              <a:rPr kumimoji="0" lang="zh-TW" altLang="en-US" sz="1400">
                <a:solidFill>
                  <a:srgbClr val="FFFFFF"/>
                </a:solidFill>
                <a:latin typeface="Arial" charset="0"/>
              </a:rPr>
              <a:pPr/>
              <a:t>2012/8/25</a:t>
            </a:fld>
            <a:endParaRPr kumimoji="0" lang="en-US" altLang="zh-TW" sz="14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39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60063CA-5CDB-4203-A5C7-DC23210D7615}" type="slidenum">
              <a:rPr kumimoji="0" lang="en-US" altLang="zh-TW" sz="1600">
                <a:solidFill>
                  <a:srgbClr val="FFFFFF"/>
                </a:solidFill>
                <a:latin typeface="Arial" charset="0"/>
              </a:rPr>
              <a:pPr/>
              <a:t>12</a:t>
            </a:fld>
            <a:endParaRPr kumimoji="0" lang="en-US" altLang="zh-TW" sz="16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685800" y="5334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>
                <a:latin typeface="Times New Roman" pitchFamily="18" charset="0"/>
              </a:rPr>
              <a:t>環境行為模式</a:t>
            </a:r>
            <a:r>
              <a:rPr lang="en-US" altLang="zh-TW" sz="2400">
                <a:latin typeface="Times New Roman" pitchFamily="18" charset="0"/>
              </a:rPr>
              <a:t> </a:t>
            </a: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838200" y="3505200"/>
            <a:ext cx="98425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7200" rIns="36000" bIns="7200"/>
          <a:lstStyle/>
          <a:p>
            <a:pPr algn="ctr" eaLnBrk="0" hangingPunct="0"/>
            <a:r>
              <a:rPr kumimoji="0" lang="zh-TW" altLang="en-US" sz="1800">
                <a:latin typeface="Times New Roman" pitchFamily="18" charset="0"/>
              </a:rPr>
              <a:t>態度</a:t>
            </a: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914400" y="4191000"/>
            <a:ext cx="90805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7200" rIns="36000" bIns="7200"/>
          <a:lstStyle/>
          <a:p>
            <a:pPr algn="ctr" eaLnBrk="0" hangingPunct="0"/>
            <a:r>
              <a:rPr kumimoji="0" lang="zh-TW" altLang="en-US" sz="1800">
                <a:latin typeface="Times New Roman" pitchFamily="18" charset="0"/>
              </a:rPr>
              <a:t>控制觀</a:t>
            </a:r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457200" y="4876800"/>
            <a:ext cx="136525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7200" rIns="36000" bIns="7200"/>
          <a:lstStyle/>
          <a:p>
            <a:pPr algn="ctr" eaLnBrk="0" hangingPunct="0"/>
            <a:r>
              <a:rPr kumimoji="0" lang="zh-TW" altLang="en-US" sz="1800">
                <a:latin typeface="Times New Roman" pitchFamily="18" charset="0"/>
              </a:rPr>
              <a:t>個人責任感</a:t>
            </a:r>
          </a:p>
        </p:txBody>
      </p:sp>
      <p:sp>
        <p:nvSpPr>
          <p:cNvPr id="14344" name="Text Box 6"/>
          <p:cNvSpPr txBox="1">
            <a:spLocks noChangeArrowheads="1"/>
          </p:cNvSpPr>
          <p:nvPr/>
        </p:nvSpPr>
        <p:spPr bwMode="auto">
          <a:xfrm>
            <a:off x="2895600" y="4114800"/>
            <a:ext cx="1416050" cy="419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7200" rIns="36000" bIns="7200"/>
          <a:lstStyle/>
          <a:p>
            <a:pPr algn="ctr" eaLnBrk="0" hangingPunct="0"/>
            <a:r>
              <a:rPr kumimoji="0" lang="zh-TW" altLang="en-US">
                <a:latin typeface="Times New Roman" pitchFamily="18" charset="0"/>
              </a:rPr>
              <a:t>個性因素</a:t>
            </a:r>
          </a:p>
        </p:txBody>
      </p:sp>
      <p:sp>
        <p:nvSpPr>
          <p:cNvPr id="14345" name="Text Box 7"/>
          <p:cNvSpPr txBox="1">
            <a:spLocks noChangeArrowheads="1"/>
          </p:cNvSpPr>
          <p:nvPr/>
        </p:nvSpPr>
        <p:spPr bwMode="auto">
          <a:xfrm>
            <a:off x="2743200" y="1752600"/>
            <a:ext cx="1414463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7200" rIns="36000" bIns="7200"/>
          <a:lstStyle/>
          <a:p>
            <a:pPr algn="ctr" eaLnBrk="0" hangingPunct="0"/>
            <a:r>
              <a:rPr kumimoji="0" lang="zh-TW" altLang="en-US" sz="1800">
                <a:latin typeface="Times New Roman" pitchFamily="18" charset="0"/>
              </a:rPr>
              <a:t>問題知識</a:t>
            </a:r>
          </a:p>
        </p:txBody>
      </p:sp>
      <p:sp>
        <p:nvSpPr>
          <p:cNvPr id="14346" name="Text Box 8"/>
          <p:cNvSpPr txBox="1">
            <a:spLocks noChangeArrowheads="1"/>
          </p:cNvSpPr>
          <p:nvPr/>
        </p:nvSpPr>
        <p:spPr bwMode="auto">
          <a:xfrm>
            <a:off x="2514600" y="1143000"/>
            <a:ext cx="1798638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7200" rIns="36000" bIns="7200"/>
          <a:lstStyle/>
          <a:p>
            <a:pPr algn="ctr" eaLnBrk="0" hangingPunct="0"/>
            <a:r>
              <a:rPr kumimoji="0" lang="zh-TW" altLang="en-US" sz="1800">
                <a:latin typeface="Times New Roman" pitchFamily="18" charset="0"/>
              </a:rPr>
              <a:t>行動策略知識</a:t>
            </a:r>
          </a:p>
        </p:txBody>
      </p:sp>
      <p:sp>
        <p:nvSpPr>
          <p:cNvPr id="14347" name="Text Box 9"/>
          <p:cNvSpPr txBox="1">
            <a:spLocks noChangeArrowheads="1"/>
          </p:cNvSpPr>
          <p:nvPr/>
        </p:nvSpPr>
        <p:spPr bwMode="auto">
          <a:xfrm>
            <a:off x="2667000" y="2514600"/>
            <a:ext cx="1490663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7200" rIns="36000" bIns="7200"/>
          <a:lstStyle/>
          <a:p>
            <a:pPr algn="ctr" eaLnBrk="0" hangingPunct="0"/>
            <a:r>
              <a:rPr kumimoji="0" lang="zh-TW" altLang="en-US" sz="1800">
                <a:latin typeface="Times New Roman" pitchFamily="18" charset="0"/>
              </a:rPr>
              <a:t>行動技能</a:t>
            </a:r>
          </a:p>
        </p:txBody>
      </p:sp>
      <p:sp>
        <p:nvSpPr>
          <p:cNvPr id="14348" name="Text Box 10"/>
          <p:cNvSpPr txBox="1">
            <a:spLocks noChangeArrowheads="1"/>
          </p:cNvSpPr>
          <p:nvPr/>
        </p:nvSpPr>
        <p:spPr bwMode="auto">
          <a:xfrm>
            <a:off x="4953000" y="3200400"/>
            <a:ext cx="14732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7200" rIns="36000" bIns="7200"/>
          <a:lstStyle/>
          <a:p>
            <a:pPr algn="ctr" eaLnBrk="0" hangingPunct="0"/>
            <a:r>
              <a:rPr kumimoji="0" lang="zh-TW" altLang="en-US" sz="1800">
                <a:latin typeface="Times New Roman" pitchFamily="18" charset="0"/>
              </a:rPr>
              <a:t>意圖行動</a:t>
            </a:r>
          </a:p>
        </p:txBody>
      </p:sp>
      <p:sp>
        <p:nvSpPr>
          <p:cNvPr id="14349" name="Text Box 11"/>
          <p:cNvSpPr txBox="1">
            <a:spLocks noChangeArrowheads="1"/>
          </p:cNvSpPr>
          <p:nvPr/>
        </p:nvSpPr>
        <p:spPr bwMode="auto">
          <a:xfrm>
            <a:off x="7010400" y="3048000"/>
            <a:ext cx="1685925" cy="800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7200" rIns="36000" bIns="7200"/>
          <a:lstStyle/>
          <a:p>
            <a:pPr algn="ctr" eaLnBrk="0" hangingPunct="0"/>
            <a:r>
              <a:rPr kumimoji="0" lang="zh-TW" altLang="en-US">
                <a:latin typeface="Times New Roman" pitchFamily="18" charset="0"/>
              </a:rPr>
              <a:t>負責任的環境行為</a:t>
            </a:r>
          </a:p>
        </p:txBody>
      </p:sp>
      <p:sp>
        <p:nvSpPr>
          <p:cNvPr id="14350" name="Text Box 12"/>
          <p:cNvSpPr txBox="1">
            <a:spLocks noChangeArrowheads="1"/>
          </p:cNvSpPr>
          <p:nvPr/>
        </p:nvSpPr>
        <p:spPr bwMode="auto">
          <a:xfrm>
            <a:off x="6858000" y="1676400"/>
            <a:ext cx="153035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7200" rIns="36000" bIns="7200"/>
          <a:lstStyle/>
          <a:p>
            <a:pPr algn="ctr" eaLnBrk="0" hangingPunct="0"/>
            <a:r>
              <a:rPr kumimoji="0" lang="zh-TW" altLang="en-US">
                <a:latin typeface="Times New Roman" pitchFamily="18" charset="0"/>
              </a:rPr>
              <a:t>情況因素</a:t>
            </a:r>
          </a:p>
        </p:txBody>
      </p:sp>
      <p:sp>
        <p:nvSpPr>
          <p:cNvPr id="14351" name="Line 13"/>
          <p:cNvSpPr>
            <a:spLocks noChangeShapeType="1"/>
          </p:cNvSpPr>
          <p:nvPr/>
        </p:nvSpPr>
        <p:spPr bwMode="auto">
          <a:xfrm>
            <a:off x="2514600" y="3581400"/>
            <a:ext cx="0" cy="1524000"/>
          </a:xfrm>
          <a:prstGeom prst="line">
            <a:avLst/>
          </a:prstGeom>
          <a:noFill/>
          <a:ln w="9525">
            <a:solidFill>
              <a:srgbClr val="CC66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52" name="Line 14"/>
          <p:cNvSpPr>
            <a:spLocks noChangeShapeType="1"/>
          </p:cNvSpPr>
          <p:nvPr/>
        </p:nvSpPr>
        <p:spPr bwMode="auto">
          <a:xfrm>
            <a:off x="1905000" y="3581400"/>
            <a:ext cx="609600" cy="0"/>
          </a:xfrm>
          <a:prstGeom prst="line">
            <a:avLst/>
          </a:prstGeom>
          <a:noFill/>
          <a:ln w="9525">
            <a:solidFill>
              <a:srgbClr val="CC66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53" name="Line 15"/>
          <p:cNvSpPr>
            <a:spLocks noChangeShapeType="1"/>
          </p:cNvSpPr>
          <p:nvPr/>
        </p:nvSpPr>
        <p:spPr bwMode="auto">
          <a:xfrm>
            <a:off x="1905000" y="4343400"/>
            <a:ext cx="1066800" cy="0"/>
          </a:xfrm>
          <a:prstGeom prst="line">
            <a:avLst/>
          </a:prstGeom>
          <a:noFill/>
          <a:ln w="9525">
            <a:solidFill>
              <a:srgbClr val="CC66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54" name="Line 16"/>
          <p:cNvSpPr>
            <a:spLocks noChangeShapeType="1"/>
          </p:cNvSpPr>
          <p:nvPr/>
        </p:nvSpPr>
        <p:spPr bwMode="auto">
          <a:xfrm>
            <a:off x="1981200" y="5105400"/>
            <a:ext cx="533400" cy="0"/>
          </a:xfrm>
          <a:prstGeom prst="line">
            <a:avLst/>
          </a:prstGeom>
          <a:noFill/>
          <a:ln w="9525">
            <a:solidFill>
              <a:srgbClr val="CC66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55" name="Line 17"/>
          <p:cNvSpPr>
            <a:spLocks noChangeShapeType="1"/>
          </p:cNvSpPr>
          <p:nvPr/>
        </p:nvSpPr>
        <p:spPr bwMode="auto">
          <a:xfrm>
            <a:off x="4648200" y="1295400"/>
            <a:ext cx="0" cy="3048000"/>
          </a:xfrm>
          <a:prstGeom prst="line">
            <a:avLst/>
          </a:prstGeom>
          <a:noFill/>
          <a:ln w="9525">
            <a:solidFill>
              <a:srgbClr val="CC66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56" name="Line 18"/>
          <p:cNvSpPr>
            <a:spLocks noChangeShapeType="1"/>
          </p:cNvSpPr>
          <p:nvPr/>
        </p:nvSpPr>
        <p:spPr bwMode="auto">
          <a:xfrm>
            <a:off x="4267200" y="4343400"/>
            <a:ext cx="381000" cy="0"/>
          </a:xfrm>
          <a:prstGeom prst="line">
            <a:avLst/>
          </a:prstGeom>
          <a:noFill/>
          <a:ln w="9525">
            <a:solidFill>
              <a:srgbClr val="CC66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57" name="Line 19"/>
          <p:cNvSpPr>
            <a:spLocks noChangeShapeType="1"/>
          </p:cNvSpPr>
          <p:nvPr/>
        </p:nvSpPr>
        <p:spPr bwMode="auto">
          <a:xfrm>
            <a:off x="4267200" y="1295400"/>
            <a:ext cx="381000" cy="0"/>
          </a:xfrm>
          <a:prstGeom prst="line">
            <a:avLst/>
          </a:prstGeom>
          <a:noFill/>
          <a:ln w="9525">
            <a:solidFill>
              <a:srgbClr val="CC66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58" name="Line 20"/>
          <p:cNvSpPr>
            <a:spLocks noChangeShapeType="1"/>
          </p:cNvSpPr>
          <p:nvPr/>
        </p:nvSpPr>
        <p:spPr bwMode="auto">
          <a:xfrm>
            <a:off x="4191000" y="1905000"/>
            <a:ext cx="457200" cy="0"/>
          </a:xfrm>
          <a:prstGeom prst="line">
            <a:avLst/>
          </a:prstGeom>
          <a:noFill/>
          <a:ln w="9525">
            <a:solidFill>
              <a:srgbClr val="CC66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59" name="Line 21"/>
          <p:cNvSpPr>
            <a:spLocks noChangeShapeType="1"/>
          </p:cNvSpPr>
          <p:nvPr/>
        </p:nvSpPr>
        <p:spPr bwMode="auto">
          <a:xfrm>
            <a:off x="4114800" y="2667000"/>
            <a:ext cx="533400" cy="0"/>
          </a:xfrm>
          <a:prstGeom prst="line">
            <a:avLst/>
          </a:prstGeom>
          <a:noFill/>
          <a:ln w="9525">
            <a:solidFill>
              <a:srgbClr val="CC66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60" name="Line 22"/>
          <p:cNvSpPr>
            <a:spLocks noChangeShapeType="1"/>
          </p:cNvSpPr>
          <p:nvPr/>
        </p:nvSpPr>
        <p:spPr bwMode="auto">
          <a:xfrm>
            <a:off x="4648200" y="3352800"/>
            <a:ext cx="304800" cy="0"/>
          </a:xfrm>
          <a:prstGeom prst="line">
            <a:avLst/>
          </a:prstGeom>
          <a:noFill/>
          <a:ln w="9525">
            <a:solidFill>
              <a:srgbClr val="CC66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61" name="Line 23"/>
          <p:cNvSpPr>
            <a:spLocks noChangeShapeType="1"/>
          </p:cNvSpPr>
          <p:nvPr/>
        </p:nvSpPr>
        <p:spPr bwMode="auto">
          <a:xfrm>
            <a:off x="6400800" y="3352800"/>
            <a:ext cx="609600" cy="0"/>
          </a:xfrm>
          <a:prstGeom prst="line">
            <a:avLst/>
          </a:prstGeom>
          <a:noFill/>
          <a:ln w="9525">
            <a:solidFill>
              <a:srgbClr val="CC66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62" name="Line 24"/>
          <p:cNvSpPr>
            <a:spLocks noChangeShapeType="1"/>
          </p:cNvSpPr>
          <p:nvPr/>
        </p:nvSpPr>
        <p:spPr bwMode="auto">
          <a:xfrm>
            <a:off x="7696200" y="2057400"/>
            <a:ext cx="0" cy="990600"/>
          </a:xfrm>
          <a:prstGeom prst="line">
            <a:avLst/>
          </a:prstGeom>
          <a:noFill/>
          <a:ln w="9525">
            <a:solidFill>
              <a:srgbClr val="CC66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63" name="Text Box 25"/>
          <p:cNvSpPr txBox="1">
            <a:spLocks noChangeArrowheads="1"/>
          </p:cNvSpPr>
          <p:nvPr/>
        </p:nvSpPr>
        <p:spPr bwMode="auto">
          <a:xfrm>
            <a:off x="4724400" y="56388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 Hines</a:t>
            </a:r>
            <a:r>
              <a:rPr lang="zh-TW" altLang="en-US">
                <a:latin typeface="Times New Roman" pitchFamily="18" charset="0"/>
              </a:rPr>
              <a:t>環境行為模式</a:t>
            </a:r>
            <a:r>
              <a:rPr lang="en-US" altLang="zh-TW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日期版面配置區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267B88B1-547E-42EE-A31C-531571B953CA}" type="datetime1">
              <a:rPr kumimoji="0" lang="zh-TW" altLang="en-US" sz="1400">
                <a:solidFill>
                  <a:srgbClr val="FFFFFF"/>
                </a:solidFill>
                <a:latin typeface="Arial" charset="0"/>
              </a:rPr>
              <a:pPr/>
              <a:t>2012/8/25</a:t>
            </a:fld>
            <a:endParaRPr kumimoji="0" lang="en-US" altLang="zh-TW" sz="14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63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5A862DE-0E9C-40B5-8815-BC811F31D7E8}" type="slidenum">
              <a:rPr kumimoji="0" lang="en-US" altLang="zh-TW" sz="1600">
                <a:solidFill>
                  <a:srgbClr val="FFFFFF"/>
                </a:solidFill>
                <a:latin typeface="Arial" charset="0"/>
              </a:rPr>
              <a:pPr/>
              <a:t>13</a:t>
            </a:fld>
            <a:endParaRPr kumimoji="0" lang="en-US" altLang="zh-TW" sz="16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838200" y="609600"/>
            <a:ext cx="7696200" cy="623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>
                <a:latin typeface="Times New Roman" pitchFamily="18" charset="0"/>
              </a:rPr>
              <a:t>環境問題解決模式</a:t>
            </a:r>
            <a:r>
              <a:rPr lang="en-US" altLang="zh-TW" sz="2400"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zh-TW" altLang="en-US" sz="2400">
                <a:latin typeface="Times New Roman" pitchFamily="18" charset="0"/>
              </a:rPr>
              <a:t>（</a:t>
            </a:r>
            <a:r>
              <a:rPr lang="en-US" altLang="zh-TW" sz="2400">
                <a:latin typeface="Times New Roman" pitchFamily="18" charset="0"/>
              </a:rPr>
              <a:t>1</a:t>
            </a:r>
            <a:r>
              <a:rPr lang="zh-TW" altLang="en-US" sz="2400">
                <a:latin typeface="Times New Roman" pitchFamily="18" charset="0"/>
              </a:rPr>
              <a:t>）源起及意義：</a:t>
            </a:r>
            <a:r>
              <a:rPr lang="zh-TW" altLang="en-US">
                <a:latin typeface="Times New Roman" pitchFamily="18" charset="0"/>
              </a:rPr>
              <a:t>巴西的環境教育。當地倡導環境主義以反主</a:t>
            </a:r>
            <a:r>
              <a:rPr lang="en-US" altLang="zh-TW">
                <a:latin typeface="Times New Roman" pitchFamily="18" charset="0"/>
              </a:rPr>
              <a:t/>
            </a:r>
            <a:br>
              <a:rPr lang="en-US" altLang="zh-TW">
                <a:latin typeface="Times New Roman" pitchFamily="18" charset="0"/>
              </a:rPr>
            </a:br>
            <a:r>
              <a:rPr lang="en-US" altLang="zh-TW">
                <a:latin typeface="Times New Roman" pitchFamily="18" charset="0"/>
              </a:rPr>
              <a:t>                                         </a:t>
            </a:r>
            <a:r>
              <a:rPr lang="zh-TW" altLang="en-US">
                <a:latin typeface="Times New Roman" pitchFamily="18" charset="0"/>
              </a:rPr>
              <a:t>流霸權殘害自然生活環境為主要目標。</a:t>
            </a:r>
            <a:r>
              <a:rPr lang="en-US" altLang="zh-TW">
                <a:latin typeface="Times New Roman" pitchFamily="18" charset="0"/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zh-TW" altLang="en-US" sz="2400">
                <a:latin typeface="Times New Roman" pitchFamily="18" charset="0"/>
              </a:rPr>
              <a:t>（</a:t>
            </a:r>
            <a:r>
              <a:rPr lang="en-US" altLang="zh-TW" sz="2400">
                <a:latin typeface="Times New Roman" pitchFamily="18" charset="0"/>
              </a:rPr>
              <a:t>2</a:t>
            </a:r>
            <a:r>
              <a:rPr lang="zh-TW" altLang="en-US" sz="2400">
                <a:latin typeface="Times New Roman" pitchFamily="18" charset="0"/>
              </a:rPr>
              <a:t>）教學模式</a:t>
            </a:r>
            <a:r>
              <a:rPr lang="en-US" altLang="zh-TW" sz="2400">
                <a:latin typeface="Times New Roman" pitchFamily="18" charset="0"/>
              </a:rPr>
              <a:t> </a:t>
            </a:r>
            <a:r>
              <a:rPr lang="zh-TW" altLang="en-US" sz="2400">
                <a:latin typeface="Times New Roman" pitchFamily="18" charset="0"/>
              </a:rPr>
              <a:t>：</a:t>
            </a:r>
            <a:endParaRPr lang="en-US" altLang="zh-TW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zh-TW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zh-TW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zh-TW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zh-TW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zh-TW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zh-TW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zh-TW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zh-TW" altLang="en-US" sz="2400">
              <a:latin typeface="Times New Roman" pitchFamily="18" charset="0"/>
            </a:endParaRP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1752600" y="2819400"/>
            <a:ext cx="1905000" cy="31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kumimoji="0" lang="en-US" altLang="zh-TW" sz="1800">
                <a:latin typeface="Times New Roman" pitchFamily="18" charset="0"/>
              </a:rPr>
              <a:t>1.</a:t>
            </a:r>
            <a:r>
              <a:rPr kumimoji="0" lang="zh-TW" altLang="en-US" sz="1800">
                <a:latin typeface="Times New Roman" pitchFamily="18" charset="0"/>
              </a:rPr>
              <a:t>選擇一個議題</a:t>
            </a: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1752600" y="3429000"/>
            <a:ext cx="1905000" cy="838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kumimoji="0" lang="en-US" altLang="zh-TW">
                <a:latin typeface="Times New Roman" pitchFamily="18" charset="0"/>
              </a:rPr>
              <a:t>2.</a:t>
            </a:r>
            <a:r>
              <a:rPr kumimoji="0" lang="zh-TW" altLang="en-US">
                <a:latin typeface="Times New Roman" pitchFamily="18" charset="0"/>
              </a:rPr>
              <a:t>定義議題中的問題</a:t>
            </a: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1752600" y="4800600"/>
            <a:ext cx="18288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kumimoji="0" lang="en-US" altLang="zh-TW" sz="1800">
                <a:latin typeface="Times New Roman" pitchFamily="18" charset="0"/>
              </a:rPr>
              <a:t>5.</a:t>
            </a:r>
            <a:r>
              <a:rPr kumimoji="0" lang="zh-TW" altLang="en-US" sz="1800">
                <a:latin typeface="Times New Roman" pitchFamily="18" charset="0"/>
              </a:rPr>
              <a:t>採取行動</a:t>
            </a:r>
          </a:p>
        </p:txBody>
      </p:sp>
      <p:sp>
        <p:nvSpPr>
          <p:cNvPr id="15368" name="Text Box 6"/>
          <p:cNvSpPr txBox="1">
            <a:spLocks noChangeArrowheads="1"/>
          </p:cNvSpPr>
          <p:nvPr/>
        </p:nvSpPr>
        <p:spPr bwMode="auto">
          <a:xfrm>
            <a:off x="5029200" y="3505200"/>
            <a:ext cx="1997075" cy="390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kumimoji="0" lang="en-US" altLang="zh-TW" sz="1800">
                <a:latin typeface="Times New Roman" pitchFamily="18" charset="0"/>
              </a:rPr>
              <a:t>3.</a:t>
            </a:r>
            <a:r>
              <a:rPr kumimoji="0" lang="zh-TW" altLang="en-US" sz="1800">
                <a:latin typeface="Times New Roman" pitchFamily="18" charset="0"/>
              </a:rPr>
              <a:t>尋找解決方案</a:t>
            </a:r>
          </a:p>
        </p:txBody>
      </p:sp>
      <p:sp>
        <p:nvSpPr>
          <p:cNvPr id="15369" name="Text Box 7"/>
          <p:cNvSpPr txBox="1">
            <a:spLocks noChangeArrowheads="1"/>
          </p:cNvSpPr>
          <p:nvPr/>
        </p:nvSpPr>
        <p:spPr bwMode="auto">
          <a:xfrm>
            <a:off x="5029200" y="4648200"/>
            <a:ext cx="1539875" cy="466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kumimoji="0" lang="en-US" altLang="zh-TW">
                <a:latin typeface="Times New Roman" pitchFamily="18" charset="0"/>
              </a:rPr>
              <a:t>4.</a:t>
            </a:r>
            <a:r>
              <a:rPr kumimoji="0" lang="zh-TW" altLang="en-US">
                <a:latin typeface="Times New Roman" pitchFamily="18" charset="0"/>
              </a:rPr>
              <a:t>評估方案</a:t>
            </a:r>
          </a:p>
        </p:txBody>
      </p:sp>
      <p:sp>
        <p:nvSpPr>
          <p:cNvPr id="15370" name="Line 8"/>
          <p:cNvSpPr>
            <a:spLocks noChangeShapeType="1"/>
          </p:cNvSpPr>
          <p:nvPr/>
        </p:nvSpPr>
        <p:spPr bwMode="auto">
          <a:xfrm>
            <a:off x="2667000" y="3124200"/>
            <a:ext cx="0" cy="304800"/>
          </a:xfrm>
          <a:prstGeom prst="line">
            <a:avLst/>
          </a:prstGeom>
          <a:noFill/>
          <a:ln w="9525">
            <a:solidFill>
              <a:srgbClr val="CC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71" name="Line 9"/>
          <p:cNvSpPr>
            <a:spLocks noChangeShapeType="1"/>
          </p:cNvSpPr>
          <p:nvPr/>
        </p:nvSpPr>
        <p:spPr bwMode="auto">
          <a:xfrm flipV="1">
            <a:off x="2590800" y="4267200"/>
            <a:ext cx="0" cy="609600"/>
          </a:xfrm>
          <a:prstGeom prst="line">
            <a:avLst/>
          </a:prstGeom>
          <a:noFill/>
          <a:ln w="9525">
            <a:solidFill>
              <a:srgbClr val="CC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72" name="Line 10"/>
          <p:cNvSpPr>
            <a:spLocks noChangeShapeType="1"/>
          </p:cNvSpPr>
          <p:nvPr/>
        </p:nvSpPr>
        <p:spPr bwMode="auto">
          <a:xfrm>
            <a:off x="3733800" y="3581400"/>
            <a:ext cx="1295400" cy="0"/>
          </a:xfrm>
          <a:prstGeom prst="line">
            <a:avLst/>
          </a:prstGeom>
          <a:noFill/>
          <a:ln w="9525">
            <a:solidFill>
              <a:srgbClr val="CC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73" name="Line 11"/>
          <p:cNvSpPr>
            <a:spLocks noChangeShapeType="1"/>
          </p:cNvSpPr>
          <p:nvPr/>
        </p:nvSpPr>
        <p:spPr bwMode="auto">
          <a:xfrm flipH="1">
            <a:off x="3733800" y="3810000"/>
            <a:ext cx="1295400" cy="0"/>
          </a:xfrm>
          <a:prstGeom prst="line">
            <a:avLst/>
          </a:prstGeom>
          <a:noFill/>
          <a:ln w="9525">
            <a:solidFill>
              <a:srgbClr val="CC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74" name="Line 12"/>
          <p:cNvSpPr>
            <a:spLocks noChangeShapeType="1"/>
          </p:cNvSpPr>
          <p:nvPr/>
        </p:nvSpPr>
        <p:spPr bwMode="auto">
          <a:xfrm>
            <a:off x="5334000" y="3962400"/>
            <a:ext cx="0" cy="685800"/>
          </a:xfrm>
          <a:prstGeom prst="line">
            <a:avLst/>
          </a:prstGeom>
          <a:noFill/>
          <a:ln w="9525">
            <a:solidFill>
              <a:srgbClr val="CC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75" name="Line 13"/>
          <p:cNvSpPr>
            <a:spLocks noChangeShapeType="1"/>
          </p:cNvSpPr>
          <p:nvPr/>
        </p:nvSpPr>
        <p:spPr bwMode="auto">
          <a:xfrm flipV="1">
            <a:off x="5943600" y="3962400"/>
            <a:ext cx="0" cy="685800"/>
          </a:xfrm>
          <a:prstGeom prst="line">
            <a:avLst/>
          </a:prstGeom>
          <a:noFill/>
          <a:ln w="9525">
            <a:solidFill>
              <a:srgbClr val="CC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76" name="Line 14"/>
          <p:cNvSpPr>
            <a:spLocks noChangeShapeType="1"/>
          </p:cNvSpPr>
          <p:nvPr/>
        </p:nvSpPr>
        <p:spPr bwMode="auto">
          <a:xfrm flipV="1">
            <a:off x="3581400" y="3962400"/>
            <a:ext cx="1447800" cy="838200"/>
          </a:xfrm>
          <a:prstGeom prst="line">
            <a:avLst/>
          </a:prstGeom>
          <a:noFill/>
          <a:ln w="9525">
            <a:solidFill>
              <a:srgbClr val="CC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77" name="Line 15"/>
          <p:cNvSpPr>
            <a:spLocks noChangeShapeType="1"/>
          </p:cNvSpPr>
          <p:nvPr/>
        </p:nvSpPr>
        <p:spPr bwMode="auto">
          <a:xfrm>
            <a:off x="3657600" y="4953000"/>
            <a:ext cx="1295400" cy="0"/>
          </a:xfrm>
          <a:prstGeom prst="line">
            <a:avLst/>
          </a:prstGeom>
          <a:noFill/>
          <a:ln w="9525">
            <a:solidFill>
              <a:srgbClr val="CC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78" name="Line 16"/>
          <p:cNvSpPr>
            <a:spLocks noChangeShapeType="1"/>
          </p:cNvSpPr>
          <p:nvPr/>
        </p:nvSpPr>
        <p:spPr bwMode="auto">
          <a:xfrm flipH="1">
            <a:off x="3733800" y="5105400"/>
            <a:ext cx="1219200" cy="0"/>
          </a:xfrm>
          <a:prstGeom prst="line">
            <a:avLst/>
          </a:prstGeom>
          <a:noFill/>
          <a:ln w="9525">
            <a:solidFill>
              <a:srgbClr val="CC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79" name="Text Box 17"/>
          <p:cNvSpPr txBox="1">
            <a:spLocks noChangeArrowheads="1"/>
          </p:cNvSpPr>
          <p:nvPr/>
        </p:nvSpPr>
        <p:spPr bwMode="auto">
          <a:xfrm>
            <a:off x="2286000" y="571500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800">
                <a:latin typeface="Times New Roman" pitchFamily="18" charset="0"/>
              </a:rPr>
              <a:t>（</a:t>
            </a:r>
            <a:r>
              <a:rPr lang="en-US" altLang="zh-TW" sz="1800">
                <a:latin typeface="Times New Roman" pitchFamily="18" charset="0"/>
              </a:rPr>
              <a:t>Pennock, M.T., Lisa, V.B. &amp; Britt, P.,1994</a:t>
            </a:r>
            <a:r>
              <a:rPr lang="zh-TW" altLang="en-US" sz="1800">
                <a:latin typeface="Times New Roman" pitchFamily="18" charset="0"/>
              </a:rPr>
              <a:t>）</a:t>
            </a:r>
            <a:r>
              <a:rPr lang="en-US" altLang="zh-TW" sz="18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sz="4000" dirty="0" smtClean="0">
                <a:solidFill>
                  <a:schemeClr val="accent3">
                    <a:shade val="75000"/>
                  </a:schemeClr>
                </a:solidFill>
                <a:latin typeface="文仁粗楷" charset="0"/>
                <a:ea typeface="文仁粗楷" charset="0"/>
                <a:cs typeface="文仁粗楷" charset="0"/>
              </a:rPr>
              <a:t>教學活動方案與形式可以包括：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860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☼"/>
            </a:pPr>
            <a:r>
              <a:rPr kumimoji="0" lang="zh-TW" altLang="en-US" smtClean="0">
                <a:latin typeface="文仁粗楷" charset="-120"/>
                <a:ea typeface="文仁粗楷" charset="-120"/>
              </a:rPr>
              <a:t>教師班級指導</a:t>
            </a:r>
            <a:endParaRPr kumimoji="0" lang="en-US" altLang="zh-TW" smtClean="0">
              <a:latin typeface="文仁粗楷" charset="-120"/>
              <a:ea typeface="文仁粗楷" charset="-12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☼"/>
            </a:pPr>
            <a:r>
              <a:rPr kumimoji="0" lang="zh-TW" altLang="en-US" smtClean="0">
                <a:latin typeface="文仁粗楷" charset="-120"/>
                <a:ea typeface="文仁粗楷" charset="-120"/>
              </a:rPr>
              <a:t>演講、工作坊、與專題討論</a:t>
            </a:r>
            <a:endParaRPr kumimoji="0" lang="en-US" altLang="zh-TW" smtClean="0">
              <a:latin typeface="文仁粗楷" charset="-120"/>
              <a:ea typeface="文仁粗楷" charset="-12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☼"/>
            </a:pPr>
            <a:r>
              <a:rPr kumimoji="0" lang="zh-TW" altLang="en-US" smtClean="0">
                <a:latin typeface="文仁粗楷" charset="-120"/>
                <a:ea typeface="文仁粗楷" charset="-120"/>
              </a:rPr>
              <a:t>錄影帶及投影片展示</a:t>
            </a:r>
            <a:endParaRPr kumimoji="0" lang="en-US" altLang="zh-TW" smtClean="0">
              <a:latin typeface="文仁粗楷" charset="-120"/>
              <a:ea typeface="文仁粗楷" charset="-12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☼"/>
            </a:pPr>
            <a:r>
              <a:rPr kumimoji="0" lang="zh-TW" altLang="en-US" smtClean="0">
                <a:latin typeface="文仁粗楷" charset="-120"/>
                <a:ea typeface="文仁粗楷" charset="-120"/>
              </a:rPr>
              <a:t>展覽與展示</a:t>
            </a:r>
            <a:endParaRPr kumimoji="0" lang="en-US" altLang="zh-TW" smtClean="0">
              <a:latin typeface="文仁粗楷" charset="-120"/>
              <a:ea typeface="文仁粗楷" charset="-12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☼"/>
            </a:pPr>
            <a:r>
              <a:rPr kumimoji="0" lang="zh-TW" altLang="en-US" smtClean="0">
                <a:latin typeface="文仁粗楷" charset="-120"/>
                <a:ea typeface="文仁粗楷" charset="-120"/>
              </a:rPr>
              <a:t>小冊子、宣傳單、通訊</a:t>
            </a:r>
            <a:endParaRPr kumimoji="0" lang="en-US" altLang="zh-TW" smtClean="0">
              <a:latin typeface="文仁粗楷" charset="-120"/>
              <a:ea typeface="文仁粗楷" charset="-12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☼"/>
            </a:pPr>
            <a:r>
              <a:rPr kumimoji="0" lang="zh-TW" altLang="en-US" smtClean="0">
                <a:latin typeface="文仁粗楷" charset="-120"/>
                <a:ea typeface="文仁粗楷" charset="-120"/>
              </a:rPr>
              <a:t>公眾服務宣傳</a:t>
            </a:r>
            <a:endParaRPr kumimoji="0" lang="en-US" altLang="zh-TW" smtClean="0">
              <a:latin typeface="文仁粗楷" charset="-120"/>
              <a:ea typeface="文仁粗楷" charset="-12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☼"/>
            </a:pPr>
            <a:r>
              <a:rPr kumimoji="0" lang="zh-TW" altLang="en-US" smtClean="0">
                <a:latin typeface="文仁粗楷" charset="-120"/>
                <a:ea typeface="文仁粗楷" charset="-120"/>
              </a:rPr>
              <a:t>網站</a:t>
            </a:r>
            <a:endParaRPr kumimoji="0" lang="en-US" altLang="zh-TW" smtClean="0">
              <a:latin typeface="文仁粗楷" charset="-120"/>
              <a:ea typeface="文仁粗楷" charset="-12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☼"/>
            </a:pPr>
            <a:r>
              <a:rPr kumimoji="0" lang="zh-TW" altLang="en-US" smtClean="0">
                <a:latin typeface="文仁粗楷" charset="-120"/>
                <a:ea typeface="文仁粗楷" charset="-120"/>
              </a:rPr>
              <a:t>環境解說活動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600200"/>
            <a:ext cx="403860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☼"/>
            </a:pPr>
            <a:r>
              <a:rPr kumimoji="0" lang="zh-TW" altLang="en-US" smtClean="0">
                <a:latin typeface="文仁粗楷" charset="-120"/>
                <a:ea typeface="文仁粗楷" charset="-120"/>
              </a:rPr>
              <a:t>學習者設計的調查活動</a:t>
            </a:r>
            <a:endParaRPr kumimoji="0" lang="en-US" altLang="zh-TW" smtClean="0">
              <a:latin typeface="文仁粗楷" charset="-120"/>
              <a:ea typeface="文仁粗楷" charset="-12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☼"/>
            </a:pPr>
            <a:r>
              <a:rPr kumimoji="0" lang="zh-TW" altLang="en-US" smtClean="0">
                <a:latin typeface="文仁粗楷" charset="-120"/>
                <a:ea typeface="文仁粗楷" charset="-120"/>
              </a:rPr>
              <a:t>模擬與角色扮演</a:t>
            </a:r>
            <a:endParaRPr kumimoji="0" lang="en-US" altLang="zh-TW" smtClean="0">
              <a:latin typeface="文仁粗楷" charset="-120"/>
              <a:ea typeface="文仁粗楷" charset="-12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☼"/>
            </a:pPr>
            <a:r>
              <a:rPr kumimoji="0" lang="zh-TW" altLang="en-US" smtClean="0">
                <a:latin typeface="文仁粗楷" charset="-120"/>
                <a:ea typeface="文仁粗楷" charset="-120"/>
              </a:rPr>
              <a:t>互動式的電腦活動</a:t>
            </a:r>
            <a:endParaRPr kumimoji="0" lang="en-US" altLang="zh-TW" smtClean="0">
              <a:latin typeface="文仁粗楷" charset="-120"/>
              <a:ea typeface="文仁粗楷" charset="-12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☼"/>
            </a:pPr>
            <a:r>
              <a:rPr kumimoji="0" lang="zh-TW" altLang="en-US" smtClean="0">
                <a:latin typeface="文仁粗楷" charset="-120"/>
                <a:ea typeface="文仁粗楷" charset="-120"/>
              </a:rPr>
              <a:t>社區服務的專題計畫</a:t>
            </a:r>
            <a:endParaRPr kumimoji="0" lang="en-US" altLang="zh-TW" smtClean="0">
              <a:latin typeface="文仁粗楷" charset="-120"/>
              <a:ea typeface="文仁粗楷" charset="-12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☼"/>
            </a:pPr>
            <a:r>
              <a:rPr kumimoji="0" lang="zh-TW" altLang="en-US" smtClean="0">
                <a:latin typeface="文仁粗楷" charset="-120"/>
                <a:ea typeface="文仁粗楷" charset="-120"/>
              </a:rPr>
              <a:t>行動研究</a:t>
            </a:r>
            <a:endParaRPr kumimoji="0" lang="en-US" altLang="zh-TW" smtClean="0">
              <a:latin typeface="文仁粗楷" charset="-120"/>
              <a:ea typeface="文仁粗楷" charset="-12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☼"/>
            </a:pPr>
            <a:r>
              <a:rPr kumimoji="0" lang="zh-TW" altLang="en-US" smtClean="0">
                <a:latin typeface="文仁粗楷" charset="-120"/>
                <a:ea typeface="文仁粗楷" charset="-120"/>
              </a:rPr>
              <a:t>混齡教學</a:t>
            </a:r>
            <a:endParaRPr kumimoji="0" lang="en-US" altLang="zh-TW" smtClean="0">
              <a:latin typeface="文仁粗楷" charset="-120"/>
              <a:ea typeface="文仁粗楷" charset="-12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☼"/>
            </a:pPr>
            <a:r>
              <a:rPr kumimoji="0" lang="zh-TW" altLang="en-US" smtClean="0">
                <a:latin typeface="文仁粗楷" charset="-120"/>
                <a:ea typeface="文仁粗楷" charset="-120"/>
              </a:rPr>
              <a:t>個案研究</a:t>
            </a:r>
            <a:endParaRPr kumimoji="0" lang="en-US" altLang="zh-TW" smtClean="0">
              <a:latin typeface="文仁粗楷" charset="-120"/>
              <a:ea typeface="文仁粗楷" charset="-12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☼"/>
            </a:pPr>
            <a:r>
              <a:rPr kumimoji="0" lang="zh-TW" altLang="en-US" smtClean="0">
                <a:latin typeface="文仁粗楷" charset="-120"/>
                <a:ea typeface="文仁粗楷" charset="-120"/>
              </a:rPr>
              <a:t>小組問題解決</a:t>
            </a:r>
            <a:endParaRPr kumimoji="0" lang="en-US" altLang="zh-TW" smtClean="0">
              <a:latin typeface="文仁粗楷" charset="-120"/>
              <a:ea typeface="文仁粗楷" charset="-12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☼"/>
            </a:pPr>
            <a:r>
              <a:rPr kumimoji="0" lang="zh-TW" altLang="en-US" smtClean="0">
                <a:latin typeface="文仁粗楷" charset="-120"/>
                <a:ea typeface="文仁粗楷" charset="-120"/>
              </a:rPr>
              <a:t>以上各方式的結合</a:t>
            </a:r>
          </a:p>
        </p:txBody>
      </p:sp>
      <p:sp>
        <p:nvSpPr>
          <p:cNvPr id="16389" name="日期版面配置區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0A498A15-5E69-4590-A346-F7929E328CDC}" type="datetime1">
              <a:rPr kumimoji="0" lang="zh-TW" altLang="en-US" sz="1400">
                <a:solidFill>
                  <a:srgbClr val="FFFFFF"/>
                </a:solidFill>
                <a:latin typeface="Arial" charset="0"/>
              </a:rPr>
              <a:pPr/>
              <a:t>2012/8/25</a:t>
            </a:fld>
            <a:endParaRPr kumimoji="0" lang="en-US" altLang="zh-TW" sz="14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390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61C2927-D981-48EF-9CEF-C9B608651722}" type="slidenum">
              <a:rPr lang="en-US" altLang="zh-TW">
                <a:latin typeface="Arial" charset="0"/>
              </a:rPr>
              <a:pPr/>
              <a:t>14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6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  <p:bldP spid="2662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sz="4000" smtClean="0">
                <a:solidFill>
                  <a:schemeClr val="accent3">
                    <a:shade val="75000"/>
                  </a:schemeClr>
                </a:solidFill>
                <a:latin typeface="文仁粗楷" charset="0"/>
                <a:ea typeface="文仁粗楷" charset="0"/>
                <a:cs typeface="文仁粗楷" charset="0"/>
              </a:rPr>
              <a:t>幼童階段的活動方案</a:t>
            </a:r>
            <a:r>
              <a:rPr kumimoji="0" lang="en-US" altLang="zh-TW" sz="4000" smtClean="0">
                <a:solidFill>
                  <a:schemeClr val="accent3">
                    <a:shade val="75000"/>
                  </a:schemeClr>
                </a:solidFill>
                <a:latin typeface="文仁粗楷" charset="0"/>
                <a:ea typeface="文仁粗楷" charset="0"/>
                <a:cs typeface="文仁粗楷" charset="0"/>
              </a:rPr>
              <a:t/>
            </a:r>
            <a:br>
              <a:rPr kumimoji="0" lang="en-US" altLang="zh-TW" sz="4000" smtClean="0">
                <a:solidFill>
                  <a:schemeClr val="accent3">
                    <a:shade val="75000"/>
                  </a:schemeClr>
                </a:solidFill>
                <a:latin typeface="文仁粗楷" charset="0"/>
                <a:ea typeface="文仁粗楷" charset="0"/>
                <a:cs typeface="文仁粗楷" charset="0"/>
              </a:rPr>
            </a:br>
            <a:r>
              <a:rPr kumimoji="0" lang="zh-TW" altLang="en-US" sz="4000" smtClean="0">
                <a:solidFill>
                  <a:schemeClr val="accent3">
                    <a:shade val="75000"/>
                  </a:schemeClr>
                </a:solidFill>
                <a:latin typeface="文仁粗楷" charset="0"/>
                <a:ea typeface="文仁粗楷" charset="0"/>
                <a:cs typeface="文仁粗楷" charset="0"/>
              </a:rPr>
              <a:t>發展與實施準則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8600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☼"/>
            </a:pPr>
            <a:r>
              <a:rPr kumimoji="0" lang="zh-TW" altLang="en-US" sz="2400" b="1" smtClean="0">
                <a:solidFill>
                  <a:srgbClr val="FF0000"/>
                </a:solidFill>
                <a:latin typeface="文仁粗楷" charset="-120"/>
                <a:ea typeface="文仁粗楷" charset="-120"/>
              </a:rPr>
              <a:t>從簡單的經驗開始</a:t>
            </a:r>
            <a:endParaRPr kumimoji="0" lang="en-US" altLang="zh-TW" sz="2400" b="1" smtClean="0">
              <a:solidFill>
                <a:srgbClr val="FF0000"/>
              </a:solidFill>
              <a:latin typeface="文仁粗楷" charset="-120"/>
              <a:ea typeface="文仁粗楷" charset="-12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☼"/>
            </a:pPr>
            <a:r>
              <a:rPr kumimoji="0" lang="zh-TW" altLang="en-US" sz="2400" b="1" smtClean="0">
                <a:latin typeface="文仁粗楷" charset="-120"/>
                <a:ea typeface="文仁粗楷" charset="-120"/>
              </a:rPr>
              <a:t>讓孩子們保持主動的參與</a:t>
            </a:r>
            <a:endParaRPr kumimoji="0" lang="en-US" altLang="zh-TW" sz="2400" b="1" smtClean="0">
              <a:latin typeface="文仁粗楷" charset="-120"/>
              <a:ea typeface="文仁粗楷" charset="-12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☼"/>
            </a:pPr>
            <a:r>
              <a:rPr kumimoji="0" lang="zh-TW" altLang="en-US" sz="2400" b="1" smtClean="0">
                <a:solidFill>
                  <a:srgbClr val="FF0000"/>
                </a:solidFill>
                <a:latin typeface="文仁粗楷" charset="-120"/>
                <a:ea typeface="文仁粗楷" charset="-120"/>
              </a:rPr>
              <a:t>提供愉快、令人回憶的經驗</a:t>
            </a:r>
            <a:endParaRPr kumimoji="0" lang="en-US" altLang="zh-TW" sz="2400" b="1" smtClean="0">
              <a:solidFill>
                <a:srgbClr val="FF0000"/>
              </a:solidFill>
              <a:latin typeface="文仁粗楷" charset="-120"/>
              <a:ea typeface="文仁粗楷" charset="-12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☼"/>
            </a:pPr>
            <a:r>
              <a:rPr kumimoji="0" lang="zh-TW" altLang="en-US" sz="2400" b="1" smtClean="0">
                <a:latin typeface="文仁粗楷" charset="-120"/>
                <a:ea typeface="文仁粗楷" charset="-120"/>
              </a:rPr>
              <a:t>強調經驗，而非只是教學</a:t>
            </a:r>
            <a:endParaRPr kumimoji="0" lang="en-US" altLang="zh-TW" sz="2400" b="1" smtClean="0">
              <a:latin typeface="文仁粗楷" charset="-120"/>
              <a:ea typeface="文仁粗楷" charset="-12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☼"/>
            </a:pPr>
            <a:r>
              <a:rPr kumimoji="0" lang="zh-TW" altLang="en-US" sz="2400" b="1" smtClean="0">
                <a:latin typeface="文仁粗楷" charset="-120"/>
                <a:ea typeface="文仁粗楷" charset="-120"/>
              </a:rPr>
              <a:t>包含所有感官的運用</a:t>
            </a:r>
            <a:endParaRPr kumimoji="0" lang="en-US" altLang="zh-TW" sz="2400" b="1" smtClean="0">
              <a:latin typeface="文仁粗楷" charset="-120"/>
              <a:ea typeface="文仁粗楷" charset="-12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☼"/>
            </a:pPr>
            <a:r>
              <a:rPr kumimoji="0" lang="zh-TW" altLang="en-US" sz="2400" b="1" smtClean="0">
                <a:latin typeface="文仁粗楷" charset="-120"/>
                <a:ea typeface="文仁粗楷" charset="-120"/>
              </a:rPr>
              <a:t>提供多種模式的學習經驗</a:t>
            </a:r>
            <a:endParaRPr kumimoji="0" lang="en-US" altLang="zh-TW" sz="2400" b="1" smtClean="0">
              <a:latin typeface="文仁粗楷" charset="-120"/>
              <a:ea typeface="文仁粗楷" charset="-12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☼"/>
            </a:pPr>
            <a:r>
              <a:rPr kumimoji="0" lang="zh-TW" altLang="en-US" sz="2400" b="1" smtClean="0">
                <a:latin typeface="文仁粗楷" charset="-120"/>
                <a:ea typeface="文仁粗楷" charset="-120"/>
              </a:rPr>
              <a:t>把焦點放在相互關係上</a:t>
            </a:r>
            <a:endParaRPr kumimoji="0" lang="en-US" altLang="zh-TW" sz="2400" b="1" smtClean="0">
              <a:latin typeface="文仁粗楷" charset="-120"/>
              <a:ea typeface="文仁粗楷" charset="-12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☼"/>
            </a:pPr>
            <a:r>
              <a:rPr kumimoji="0" lang="zh-TW" altLang="en-US" sz="2400" b="1" smtClean="0">
                <a:solidFill>
                  <a:srgbClr val="FF0000"/>
                </a:solidFill>
                <a:latin typeface="文仁粗楷" charset="-120"/>
                <a:ea typeface="文仁粗楷" charset="-120"/>
              </a:rPr>
              <a:t>展現個人對自然世界的興趣與樂趣，並作為關懷大自然環境的楷模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Arial" charset="0"/>
              <a:buChar char="☼"/>
            </a:pPr>
            <a:r>
              <a:rPr kumimoji="0" lang="zh-TW" altLang="en-US" sz="2400" b="1" smtClean="0">
                <a:latin typeface="文仁粗楷" charset="-120"/>
                <a:ea typeface="文仁粗楷" charset="-120"/>
              </a:rPr>
              <a:t>維持一個溫暖、接納、與如沐春風的氣氛</a:t>
            </a:r>
            <a:endParaRPr kumimoji="0" lang="en-US" altLang="zh-TW" sz="2400" b="1" smtClean="0">
              <a:latin typeface="文仁粗楷" charset="-120"/>
              <a:ea typeface="文仁粗楷" charset="-120"/>
            </a:endParaRPr>
          </a:p>
          <a:p>
            <a:pPr eaLnBrk="1" hangingPunct="1">
              <a:buFont typeface="Arial" charset="0"/>
              <a:buChar char="☼"/>
            </a:pPr>
            <a:r>
              <a:rPr kumimoji="0" lang="zh-TW" altLang="en-US" sz="2400" b="1" smtClean="0">
                <a:latin typeface="文仁粗楷" charset="-120"/>
                <a:ea typeface="文仁粗楷" charset="-120"/>
              </a:rPr>
              <a:t>介紹多元文化的經驗及觀點</a:t>
            </a:r>
            <a:endParaRPr kumimoji="0" lang="en-US" altLang="zh-TW" sz="2400" b="1" smtClean="0">
              <a:latin typeface="文仁粗楷" charset="-120"/>
              <a:ea typeface="文仁粗楷" charset="-120"/>
            </a:endParaRPr>
          </a:p>
          <a:p>
            <a:pPr eaLnBrk="1" hangingPunct="1">
              <a:buFont typeface="Arial" charset="0"/>
              <a:buChar char="☼"/>
            </a:pPr>
            <a:r>
              <a:rPr kumimoji="0" lang="zh-TW" altLang="en-US" sz="2400" b="1" smtClean="0">
                <a:latin typeface="文仁粗楷" charset="-120"/>
                <a:ea typeface="文仁粗楷" charset="-120"/>
              </a:rPr>
              <a:t>將焦點擺在大自然的美與驚奇之處</a:t>
            </a:r>
            <a:endParaRPr kumimoji="0" lang="en-US" altLang="zh-TW" sz="2400" b="1" smtClean="0">
              <a:latin typeface="文仁粗楷" charset="-120"/>
              <a:ea typeface="文仁粗楷" charset="-120"/>
            </a:endParaRPr>
          </a:p>
          <a:p>
            <a:pPr eaLnBrk="1" hangingPunct="1">
              <a:buFont typeface="Arial" charset="0"/>
              <a:buChar char="☼"/>
            </a:pPr>
            <a:r>
              <a:rPr kumimoji="0" lang="zh-TW" altLang="en-US" sz="2400" b="1" smtClean="0">
                <a:solidFill>
                  <a:srgbClr val="FF0000"/>
                </a:solidFill>
                <a:latin typeface="文仁粗楷" charset="-120"/>
                <a:ea typeface="文仁粗楷" charset="-120"/>
              </a:rPr>
              <a:t>盡可能走出戶外</a:t>
            </a:r>
            <a:endParaRPr kumimoji="0" lang="en-US" altLang="zh-TW" sz="2400" b="1" smtClean="0">
              <a:solidFill>
                <a:srgbClr val="FF0000"/>
              </a:solidFill>
              <a:latin typeface="文仁粗楷" charset="-120"/>
              <a:ea typeface="文仁粗楷" charset="-120"/>
            </a:endParaRPr>
          </a:p>
          <a:p>
            <a:pPr eaLnBrk="1" hangingPunct="1">
              <a:buFont typeface="Arial" charset="0"/>
              <a:buChar char="☼"/>
            </a:pPr>
            <a:r>
              <a:rPr kumimoji="0" lang="zh-TW" altLang="en-US" sz="2400" b="1" smtClean="0">
                <a:latin typeface="文仁粗楷" charset="-120"/>
                <a:ea typeface="文仁粗楷" charset="-120"/>
              </a:rPr>
              <a:t>將環境教育融入幼兒所有的教學活動</a:t>
            </a:r>
            <a:endParaRPr kumimoji="0" lang="en-US" altLang="zh-TW" sz="2400" b="1" smtClean="0">
              <a:latin typeface="文仁粗楷" charset="-120"/>
              <a:ea typeface="文仁粗楷" charset="-120"/>
            </a:endParaRPr>
          </a:p>
          <a:p>
            <a:pPr eaLnBrk="1" hangingPunct="1">
              <a:buFont typeface="Arial" charset="0"/>
              <a:buChar char="☼"/>
            </a:pPr>
            <a:endParaRPr kumimoji="0" lang="zh-TW" altLang="en-US" sz="2400" b="1" smtClean="0">
              <a:latin typeface="文仁粗楷" charset="-120"/>
              <a:ea typeface="文仁粗楷" charset="-120"/>
            </a:endParaRPr>
          </a:p>
        </p:txBody>
      </p:sp>
      <p:sp>
        <p:nvSpPr>
          <p:cNvPr id="17413" name="日期版面配置區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017BF09D-37E6-4207-9ECB-E717E2875A06}" type="datetime1">
              <a:rPr kumimoji="0" lang="zh-TW" altLang="en-US" sz="1400">
                <a:solidFill>
                  <a:srgbClr val="FFFFFF"/>
                </a:solidFill>
                <a:latin typeface="Arial" charset="0"/>
              </a:rPr>
              <a:pPr/>
              <a:t>2012/8/25</a:t>
            </a:fld>
            <a:endParaRPr kumimoji="0" lang="en-US" altLang="zh-TW" sz="14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14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A2FBCF7-7386-4DE2-98F1-609B700AD872}" type="slidenum">
              <a:rPr lang="en-US" altLang="zh-TW">
                <a:latin typeface="Arial" charset="0"/>
              </a:rPr>
              <a:pPr/>
              <a:t>15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  <p:bldP spid="3072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zh-TW" smtClean="0">
                <a:latin typeface="文仁粗楷" charset="-120"/>
                <a:ea typeface="文仁粗楷" charset="-120"/>
              </a:rPr>
              <a:t>Wilson</a:t>
            </a:r>
            <a:r>
              <a:rPr kumimoji="0" lang="zh-TW" altLang="en-US" smtClean="0">
                <a:latin typeface="文仁粗楷" charset="-120"/>
                <a:ea typeface="文仁粗楷" charset="-120"/>
              </a:rPr>
              <a:t>的其他建議：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8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☼"/>
            </a:pPr>
            <a:r>
              <a:rPr kumimoji="0" lang="zh-TW" altLang="en-US" sz="2400" b="1" smtClean="0">
                <a:latin typeface="文仁粗楷" charset="-120"/>
                <a:ea typeface="文仁粗楷" charset="-120"/>
              </a:rPr>
              <a:t>學習中心擺放與大自然相關的素材及活動</a:t>
            </a:r>
            <a:endParaRPr kumimoji="0" lang="en-US" altLang="zh-TW" sz="2400" b="1" smtClean="0">
              <a:latin typeface="文仁粗楷" charset="-120"/>
              <a:ea typeface="文仁粗楷" charset="-12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☼"/>
            </a:pPr>
            <a:r>
              <a:rPr kumimoji="0" lang="zh-TW" altLang="en-US" sz="2400" b="1" smtClean="0">
                <a:latin typeface="文仁粗楷" charset="-120"/>
                <a:ea typeface="文仁粗楷" charset="-120"/>
              </a:rPr>
              <a:t>以動物和植物做為教室環境的一部份</a:t>
            </a:r>
            <a:endParaRPr kumimoji="0" lang="en-US" altLang="zh-TW" sz="2400" b="1" smtClean="0">
              <a:latin typeface="文仁粗楷" charset="-120"/>
              <a:ea typeface="文仁粗楷" charset="-12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☼"/>
            </a:pPr>
            <a:r>
              <a:rPr kumimoji="0" lang="zh-TW" altLang="en-US" sz="2400" b="1" smtClean="0">
                <a:latin typeface="文仁粗楷" charset="-120"/>
                <a:ea typeface="文仁粗楷" charset="-120"/>
              </a:rPr>
              <a:t>提供與自然有關的書籍給兒童</a:t>
            </a:r>
            <a:endParaRPr kumimoji="0" lang="en-US" altLang="zh-TW" sz="2400" b="1" smtClean="0">
              <a:latin typeface="文仁粗楷" charset="-120"/>
              <a:ea typeface="文仁粗楷" charset="-12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☼"/>
            </a:pPr>
            <a:r>
              <a:rPr kumimoji="0" lang="zh-TW" altLang="en-US" sz="2400" b="1" smtClean="0">
                <a:solidFill>
                  <a:srgbClr val="FF0000"/>
                </a:solidFill>
                <a:latin typeface="文仁粗楷" charset="-120"/>
                <a:ea typeface="文仁粗楷" charset="-120"/>
              </a:rPr>
              <a:t>進行與自然有關的藝術、音樂及肢體運動</a:t>
            </a:r>
            <a:endParaRPr kumimoji="0" lang="en-US" altLang="zh-TW" sz="2400" b="1" smtClean="0">
              <a:solidFill>
                <a:srgbClr val="FF0000"/>
              </a:solidFill>
              <a:latin typeface="文仁粗楷" charset="-120"/>
              <a:ea typeface="文仁粗楷" charset="-12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☼"/>
            </a:pPr>
            <a:r>
              <a:rPr kumimoji="0" lang="zh-TW" altLang="en-US" sz="2400" b="1" smtClean="0">
                <a:latin typeface="文仁粗楷" charset="-120"/>
                <a:ea typeface="文仁粗楷" charset="-120"/>
              </a:rPr>
              <a:t>使用與自然有關的特別活動來慶祝四季</a:t>
            </a:r>
            <a:endParaRPr kumimoji="0" lang="en-US" altLang="zh-TW" sz="2400" b="1" smtClean="0">
              <a:latin typeface="文仁粗楷" charset="-120"/>
              <a:ea typeface="文仁粗楷" charset="-12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☼"/>
            </a:pPr>
            <a:r>
              <a:rPr kumimoji="0" lang="zh-TW" altLang="en-US" sz="2400" b="1" smtClean="0">
                <a:solidFill>
                  <a:srgbClr val="FF0000"/>
                </a:solidFill>
                <a:latin typeface="文仁粗楷" charset="-120"/>
                <a:ea typeface="文仁粗楷" charset="-120"/>
              </a:rPr>
              <a:t>使用食物來說明我們與自然世界的連結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Arial" charset="0"/>
              <a:buChar char="☼"/>
            </a:pPr>
            <a:r>
              <a:rPr kumimoji="0" lang="zh-TW" altLang="en-US" sz="2400" b="1" smtClean="0">
                <a:latin typeface="文仁粗楷" charset="-120"/>
                <a:ea typeface="文仁粗楷" charset="-120"/>
              </a:rPr>
              <a:t>運用與自然有關的主題在群體活動中</a:t>
            </a:r>
            <a:endParaRPr kumimoji="0" lang="en-US" altLang="zh-TW" sz="2400" b="1" smtClean="0">
              <a:latin typeface="文仁粗楷" charset="-120"/>
              <a:ea typeface="文仁粗楷" charset="-120"/>
            </a:endParaRPr>
          </a:p>
          <a:p>
            <a:pPr eaLnBrk="1" hangingPunct="1">
              <a:buFont typeface="Arial" charset="0"/>
              <a:buChar char="☼"/>
            </a:pPr>
            <a:r>
              <a:rPr kumimoji="0" lang="zh-TW" altLang="en-US" sz="2400" b="1" smtClean="0">
                <a:latin typeface="文仁粗楷" charset="-120"/>
                <a:ea typeface="文仁粗楷" charset="-120"/>
              </a:rPr>
              <a:t>進行與自然有關的藝術，以及從自然世界中擷取材料的藝術專題計畫</a:t>
            </a:r>
            <a:endParaRPr kumimoji="0" lang="en-US" altLang="zh-TW" sz="2400" b="1" smtClean="0">
              <a:latin typeface="文仁粗楷" charset="-120"/>
              <a:ea typeface="文仁粗楷" charset="-120"/>
            </a:endParaRPr>
          </a:p>
          <a:p>
            <a:pPr eaLnBrk="1" hangingPunct="1">
              <a:buFont typeface="Arial" charset="0"/>
              <a:buChar char="☼"/>
            </a:pPr>
            <a:r>
              <a:rPr kumimoji="0" lang="zh-TW" altLang="en-US" sz="2400" b="1" smtClean="0">
                <a:latin typeface="文仁粗楷" charset="-120"/>
                <a:ea typeface="文仁粗楷" charset="-120"/>
              </a:rPr>
              <a:t>進行田野之旅</a:t>
            </a:r>
            <a:endParaRPr kumimoji="0" lang="en-US" altLang="zh-TW" sz="2400" b="1" smtClean="0">
              <a:latin typeface="文仁粗楷" charset="-120"/>
              <a:ea typeface="文仁粗楷" charset="-120"/>
            </a:endParaRPr>
          </a:p>
          <a:p>
            <a:pPr eaLnBrk="1" hangingPunct="1">
              <a:buFont typeface="Arial" charset="0"/>
              <a:buChar char="☼"/>
            </a:pPr>
            <a:r>
              <a:rPr kumimoji="0" lang="zh-TW" altLang="en-US" sz="2400" b="1" smtClean="0">
                <a:solidFill>
                  <a:srgbClr val="FF0000"/>
                </a:solidFill>
                <a:latin typeface="文仁粗楷" charset="-120"/>
                <a:ea typeface="文仁粗楷" charset="-120"/>
              </a:rPr>
              <a:t>運用校園空地發展野生物及大自然的學習場域</a:t>
            </a:r>
            <a:endParaRPr kumimoji="0" lang="en-US" altLang="zh-TW" sz="2400" b="1" smtClean="0">
              <a:solidFill>
                <a:srgbClr val="FF0000"/>
              </a:solidFill>
              <a:latin typeface="文仁粗楷" charset="-120"/>
              <a:ea typeface="文仁粗楷" charset="-120"/>
            </a:endParaRPr>
          </a:p>
          <a:p>
            <a:pPr eaLnBrk="1" hangingPunct="1">
              <a:buFont typeface="Arial" charset="0"/>
              <a:buChar char="☼"/>
            </a:pPr>
            <a:r>
              <a:rPr kumimoji="0" lang="zh-TW" altLang="en-US" sz="2400" b="1" smtClean="0">
                <a:solidFill>
                  <a:srgbClr val="FF0000"/>
                </a:solidFill>
                <a:latin typeface="文仁粗楷" charset="-120"/>
                <a:ea typeface="文仁粗楷" charset="-120"/>
              </a:rPr>
              <a:t>鼓勵家長一起參與自然相關的活動</a:t>
            </a:r>
          </a:p>
        </p:txBody>
      </p:sp>
      <p:sp>
        <p:nvSpPr>
          <p:cNvPr id="18437" name="日期版面配置區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09D04A11-DF9F-448F-A094-D9F76DCF09AB}" type="datetime1">
              <a:rPr kumimoji="0" lang="zh-TW" altLang="en-US" sz="1400">
                <a:solidFill>
                  <a:srgbClr val="FFFFFF"/>
                </a:solidFill>
                <a:latin typeface="Arial" charset="0"/>
              </a:rPr>
              <a:pPr/>
              <a:t>2012/8/25</a:t>
            </a:fld>
            <a:endParaRPr kumimoji="0" lang="en-US" altLang="zh-TW" sz="14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38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D051525-CC34-4F8E-9EEC-73177D80D793}" type="slidenum">
              <a:rPr lang="en-US" altLang="zh-TW">
                <a:latin typeface="Arial" charset="0"/>
              </a:rPr>
              <a:pPr/>
              <a:t>16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  <p:bldP spid="3277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b="1" dirty="0" smtClean="0">
                <a:solidFill>
                  <a:schemeClr val="accent1">
                    <a:lumMod val="50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設計概念歸納</a:t>
            </a:r>
            <a:endParaRPr kumimoji="0" lang="zh-TW" altLang="en-US" b="1" dirty="0">
              <a:solidFill>
                <a:schemeClr val="accent1">
                  <a:lumMod val="50000"/>
                </a:schemeClr>
              </a:solidFill>
              <a:latin typeface="SimHei" pitchFamily="2" charset="-122"/>
              <a:ea typeface="SimHei" pitchFamily="2" charset="-122"/>
              <a:cs typeface="+mj-cs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標題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smtClean="0">
                <a:latin typeface="Georgia" charset="0"/>
                <a:ea typeface="微軟正黑體" charset="0"/>
                <a:cs typeface="+mj-cs"/>
              </a:rPr>
              <a:t>推動實務分享</a:t>
            </a:r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kumimoji="0" lang="zh-TW" altLang="en-US" dirty="0" smtClean="0">
                <a:cs typeface="+mn-cs"/>
              </a:rPr>
              <a:t>如何具體轉化？</a:t>
            </a:r>
            <a:endParaRPr kumimoji="0" lang="zh-TW" altLang="en-US" dirty="0">
              <a:cs typeface="+mn-cs"/>
            </a:endParaRPr>
          </a:p>
        </p:txBody>
      </p:sp>
      <p:sp>
        <p:nvSpPr>
          <p:cNvPr id="20484" name="日期版面配置區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59F9861E-1ECE-49E4-B5AA-E67CA31E16BC}" type="datetime1">
              <a:rPr kumimoji="0" lang="zh-TW" altLang="en-US" sz="1400">
                <a:solidFill>
                  <a:srgbClr val="FFFFFF"/>
                </a:solidFill>
                <a:latin typeface="Arial" charset="0"/>
              </a:rPr>
              <a:pPr/>
              <a:t>2012/8/25</a:t>
            </a:fld>
            <a:endParaRPr kumimoji="0" lang="en-US" altLang="zh-TW" sz="14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485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430EEC-643B-44EB-841B-A3E507DB6AAC}" type="slidenum">
              <a:rPr lang="en-US" altLang="zh-TW">
                <a:latin typeface="Arial" charset="0"/>
              </a:rPr>
              <a:pPr/>
              <a:t>18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kumimoji="0" lang="zh-TW" altLang="en-US" sz="3600" b="1" smtClean="0">
                <a:solidFill>
                  <a:srgbClr val="4BACC6"/>
                </a:solidFill>
                <a:latin typeface="SimHei" pitchFamily="49" charset="-122"/>
                <a:ea typeface="SimHei" pitchFamily="49" charset="-122"/>
              </a:rPr>
              <a:t>找出適合的重要課題內容</a:t>
            </a:r>
            <a:r>
              <a:rPr kumimoji="0" lang="en-US" altLang="zh-TW" sz="3600" b="1" smtClean="0">
                <a:solidFill>
                  <a:srgbClr val="4BACC6"/>
                </a:solidFill>
                <a:latin typeface="SimHei" pitchFamily="49" charset="-122"/>
                <a:ea typeface="SimHei" pitchFamily="49" charset="-122"/>
              </a:rPr>
              <a:t/>
            </a:r>
            <a:br>
              <a:rPr kumimoji="0" lang="en-US" altLang="zh-TW" sz="3600" b="1" smtClean="0">
                <a:solidFill>
                  <a:srgbClr val="4BACC6"/>
                </a:solidFill>
                <a:latin typeface="SimHei" pitchFamily="49" charset="-122"/>
                <a:ea typeface="SimHei" pitchFamily="49" charset="-122"/>
              </a:rPr>
            </a:br>
            <a:r>
              <a:rPr kumimoji="0" lang="en-US" altLang="zh-TW" sz="3600" b="1" smtClean="0">
                <a:solidFill>
                  <a:srgbClr val="4BACC6"/>
                </a:solidFill>
                <a:latin typeface="SimHei" pitchFamily="49" charset="-122"/>
                <a:ea typeface="SimHei" pitchFamily="49" charset="-122"/>
              </a:rPr>
              <a:t>-</a:t>
            </a:r>
            <a:r>
              <a:rPr kumimoji="0" lang="zh-TW" altLang="en-US" sz="3600" b="1" smtClean="0">
                <a:solidFill>
                  <a:srgbClr val="4BACC6"/>
                </a:solidFill>
                <a:latin typeface="SimHei" pitchFamily="49" charset="-122"/>
                <a:ea typeface="SimHei" pitchFamily="49" charset="-122"/>
              </a:rPr>
              <a:t>綠色學校伙伴網路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zh-TW" altLang="en-US" smtClean="0">
                <a:solidFill>
                  <a:srgbClr val="7B9899"/>
                </a:solidFill>
                <a:latin typeface="Georgia" pitchFamily="18" charset="0"/>
                <a:ea typeface="微軟正黑體" pitchFamily="34" charset="-120"/>
              </a:rPr>
              <a:t>講述大綱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kumimoji="0" lang="zh-TW" altLang="en-US" sz="4000" b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環境教育推動要領概論</a:t>
            </a:r>
            <a:endParaRPr kumimoji="0" lang="en-US" altLang="zh-TW" sz="4000" b="1" dirty="0" smtClean="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kumimoji="0" lang="en-US" altLang="zh-TW" sz="4000" b="1" dirty="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kumimoji="0" lang="zh-TW" altLang="en-US" sz="4000" b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環境教育學校推動實務</a:t>
            </a:r>
            <a:endParaRPr kumimoji="0" lang="en-US" altLang="zh-TW" sz="4000" b="1" dirty="0" smtClean="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kumimoji="0" lang="en-US" altLang="zh-TW" sz="4000" b="1" dirty="0" smtClean="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kumimoji="0" lang="zh-TW" altLang="en-US" sz="4000" b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環境教育資源分享</a:t>
            </a:r>
            <a:endParaRPr kumimoji="0" lang="en-US" altLang="zh-TW" sz="4000" b="1" dirty="0" smtClean="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kumimoji="0" lang="en-US" altLang="zh-TW" sz="4000" b="1" dirty="0" smtClean="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kumimoji="0" lang="zh-TW" altLang="en-US" sz="4000" b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環境教育推動成效評估概論？</a:t>
            </a:r>
            <a:endParaRPr kumimoji="0" lang="en-US" altLang="zh-TW" sz="3600" dirty="0" smtClean="0">
              <a:latin typeface="Times New Roman" charset="0"/>
              <a:cs typeface="Times New Roman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kumimoji="0" lang="zh-TW" altLang="en-US" dirty="0" smtClean="0">
              <a:cs typeface="+mn-cs"/>
            </a:endParaRPr>
          </a:p>
        </p:txBody>
      </p:sp>
      <p:sp>
        <p:nvSpPr>
          <p:cNvPr id="4100" name="日期版面配置區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BDDEE037-F010-4976-8730-32410E24651A}" type="datetime1">
              <a:rPr kumimoji="0" lang="zh-TW" altLang="en-US" sz="1400">
                <a:solidFill>
                  <a:srgbClr val="FFFFFF"/>
                </a:solidFill>
                <a:latin typeface="Arial" charset="0"/>
              </a:rPr>
              <a:pPr/>
              <a:t>2012/8/25</a:t>
            </a:fld>
            <a:endParaRPr kumimoji="0" lang="en-US" altLang="zh-TW" sz="14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01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6A33345-3AA9-46FF-A208-D6FD3421D0C2}" type="slidenum">
              <a:rPr lang="en-US" altLang="zh-TW">
                <a:latin typeface="Arial" charset="0"/>
              </a:rPr>
              <a:pPr/>
              <a:t>2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kumimoji="0" lang="zh-TW" altLang="en-US" sz="3600" b="1" smtClean="0">
                <a:solidFill>
                  <a:srgbClr val="4BACC6"/>
                </a:solidFill>
                <a:latin typeface="SimHei" pitchFamily="49" charset="-122"/>
                <a:ea typeface="SimHei" pitchFamily="49" charset="-122"/>
              </a:rPr>
              <a:t>找出適合的重要課題內容</a:t>
            </a:r>
            <a:r>
              <a:rPr kumimoji="0" lang="en-US" altLang="zh-TW" sz="3600" b="1" smtClean="0">
                <a:solidFill>
                  <a:srgbClr val="4BACC6"/>
                </a:solidFill>
                <a:latin typeface="SimHei" pitchFamily="49" charset="-122"/>
                <a:ea typeface="SimHei" pitchFamily="49" charset="-122"/>
              </a:rPr>
              <a:t/>
            </a:r>
            <a:br>
              <a:rPr kumimoji="0" lang="en-US" altLang="zh-TW" sz="3600" b="1" smtClean="0">
                <a:solidFill>
                  <a:srgbClr val="4BACC6"/>
                </a:solidFill>
                <a:latin typeface="SimHei" pitchFamily="49" charset="-122"/>
                <a:ea typeface="SimHei" pitchFamily="49" charset="-122"/>
              </a:rPr>
            </a:br>
            <a:r>
              <a:rPr kumimoji="0" lang="en-US" altLang="zh-TW" sz="3600" b="1" smtClean="0">
                <a:solidFill>
                  <a:srgbClr val="4BACC6"/>
                </a:solidFill>
                <a:latin typeface="SimHei" pitchFamily="49" charset="-122"/>
                <a:ea typeface="SimHei" pitchFamily="49" charset="-122"/>
              </a:rPr>
              <a:t>-</a:t>
            </a:r>
            <a:r>
              <a:rPr kumimoji="0" lang="zh-TW" altLang="en-US" sz="3600" b="1" smtClean="0">
                <a:solidFill>
                  <a:srgbClr val="4BACC6"/>
                </a:solidFill>
                <a:latin typeface="SimHei" pitchFamily="49" charset="-122"/>
                <a:ea typeface="SimHei" pitchFamily="49" charset="-122"/>
              </a:rPr>
              <a:t>綠色學校伙伴網路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zh-TW" altLang="en-US" b="1" smtClean="0">
                <a:solidFill>
                  <a:schemeClr val="accent2"/>
                </a:solidFill>
                <a:latin typeface="SimHei" pitchFamily="49" charset="-122"/>
                <a:ea typeface="SimHei" pitchFamily="49" charset="-122"/>
              </a:rPr>
              <a:t>本縣適合推動之重大課題</a:t>
            </a:r>
          </a:p>
        </p:txBody>
      </p:sp>
      <p:sp>
        <p:nvSpPr>
          <p:cNvPr id="4" name="文字方塊 3"/>
          <p:cNvSpPr txBox="1">
            <a:spLocks noChangeArrowheads="1"/>
          </p:cNvSpPr>
          <p:nvPr/>
        </p:nvSpPr>
        <p:spPr bwMode="auto">
          <a:xfrm>
            <a:off x="3857625" y="6072188"/>
            <a:ext cx="1428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400" b="1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防災教育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新細明體" charset="0"/>
                <a:cs typeface="+mj-cs"/>
              </a:rPr>
              <a:t>學校常用策略</a:t>
            </a:r>
            <a:endParaRPr kumimoji="0" lang="en-US" altLang="zh-TW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新細明體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j-cs"/>
              </a:rPr>
              <a:t>why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153400" cy="647700"/>
          </a:xfrm>
        </p:spPr>
        <p:txBody>
          <a:bodyPr/>
          <a:lstStyle/>
          <a:p>
            <a:pPr eaLnBrk="1" hangingPunct="1"/>
            <a:r>
              <a:rPr kumimoji="0" lang="zh-TW" altLang="en-US" sz="3600" b="1" smtClean="0">
                <a:solidFill>
                  <a:srgbClr val="215968"/>
                </a:solidFill>
                <a:latin typeface="SimHei" pitchFamily="49" charset="-122"/>
                <a:ea typeface="SimHei" pitchFamily="49" charset="-122"/>
              </a:rPr>
              <a:t>環境教育教學法介紹</a:t>
            </a:r>
            <a:r>
              <a:rPr kumimoji="0" lang="en-US" altLang="zh-TW" sz="3600" b="1" smtClean="0">
                <a:solidFill>
                  <a:srgbClr val="215968"/>
                </a:solidFill>
                <a:latin typeface="SimHei" pitchFamily="49" charset="-122"/>
                <a:ea typeface="SimHei" pitchFamily="49" charset="-122"/>
              </a:rPr>
              <a:t>-</a:t>
            </a:r>
            <a:r>
              <a:rPr kumimoji="0" lang="zh-TW" altLang="en-US" sz="3600" b="1" smtClean="0">
                <a:solidFill>
                  <a:srgbClr val="215968"/>
                </a:solidFill>
                <a:latin typeface="SimHei" pitchFamily="49" charset="-122"/>
                <a:ea typeface="SimHei" pitchFamily="49" charset="-122"/>
              </a:rPr>
              <a:t>環境解說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214813" y="5214938"/>
            <a:ext cx="935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chemeClr val="accent3">
                    <a:lumMod val="50000"/>
                  </a:schemeClr>
                </a:solidFill>
                <a:latin typeface="SimHei" pitchFamily="2" charset="-122"/>
                <a:ea typeface="SimHei" pitchFamily="2" charset="-122"/>
              </a:rPr>
              <a:t>五色鳥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5867400" y="2492375"/>
            <a:ext cx="1152525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7092950" y="1773238"/>
            <a:ext cx="1800225" cy="22320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TW" altLang="en-US" b="1">
                <a:solidFill>
                  <a:schemeClr val="accent2"/>
                </a:solidFill>
                <a:latin typeface="SimHei" pitchFamily="49" charset="-122"/>
                <a:ea typeface="SimHei" pitchFamily="49" charset="-122"/>
              </a:rPr>
              <a:t>物種生態介紹：</a:t>
            </a:r>
          </a:p>
          <a:p>
            <a:pPr>
              <a:spcBef>
                <a:spcPct val="50000"/>
              </a:spcBef>
            </a:pPr>
            <a:r>
              <a:rPr kumimoji="0" lang="zh-TW" altLang="en-US">
                <a:latin typeface="SimHei" pitchFamily="49" charset="-122"/>
                <a:ea typeface="SimHei" pitchFamily="49" charset="-122"/>
              </a:rPr>
              <a:t>五色鳥的外觀</a:t>
            </a:r>
          </a:p>
          <a:p>
            <a:pPr>
              <a:spcBef>
                <a:spcPct val="50000"/>
              </a:spcBef>
            </a:pPr>
            <a:r>
              <a:rPr kumimoji="0" lang="zh-TW" altLang="en-US">
                <a:solidFill>
                  <a:schemeClr val="hlink"/>
                </a:solidFill>
                <a:latin typeface="SimHei" pitchFamily="49" charset="-122"/>
                <a:ea typeface="SimHei" pitchFamily="49" charset="-122"/>
              </a:rPr>
              <a:t>五色鳥的聲音</a:t>
            </a:r>
          </a:p>
          <a:p>
            <a:pPr>
              <a:spcBef>
                <a:spcPct val="50000"/>
              </a:spcBef>
            </a:pPr>
            <a:r>
              <a:rPr kumimoji="0" lang="zh-TW" altLang="en-US">
                <a:latin typeface="SimHei" pitchFamily="49" charset="-122"/>
                <a:ea typeface="SimHei" pitchFamily="49" charset="-122"/>
              </a:rPr>
              <a:t>五色鳥的繁殖</a:t>
            </a:r>
          </a:p>
          <a:p>
            <a:pPr>
              <a:spcBef>
                <a:spcPct val="50000"/>
              </a:spcBef>
            </a:pPr>
            <a:r>
              <a:rPr kumimoji="0" lang="zh-TW" altLang="en-US">
                <a:solidFill>
                  <a:schemeClr val="hlink"/>
                </a:solidFill>
                <a:latin typeface="SimHei" pitchFamily="49" charset="-122"/>
                <a:ea typeface="SimHei" pitchFamily="49" charset="-122"/>
              </a:rPr>
              <a:t>五色鳥的行為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23850" y="1412875"/>
            <a:ext cx="2232025" cy="4824413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zh-TW" altLang="en-US" b="1">
                <a:solidFill>
                  <a:schemeClr val="accent2"/>
                </a:solidFill>
                <a:latin typeface="SimHei" pitchFamily="49" charset="-122"/>
                <a:ea typeface="SimHei" pitchFamily="49" charset="-122"/>
              </a:rPr>
              <a:t>可能進行步驟：</a:t>
            </a:r>
          </a:p>
          <a:p>
            <a:pPr>
              <a:spcBef>
                <a:spcPct val="50000"/>
              </a:spcBef>
              <a:defRPr/>
            </a:pPr>
            <a:r>
              <a:rPr kumimoji="0" lang="zh-TW" altLang="en-US">
                <a:latin typeface="SimHei" pitchFamily="49" charset="-122"/>
                <a:ea typeface="SimHei" pitchFamily="49" charset="-122"/>
              </a:rPr>
              <a:t>選定適合的環境</a:t>
            </a:r>
          </a:p>
          <a:p>
            <a:pPr>
              <a:spcBef>
                <a:spcPct val="50000"/>
              </a:spcBef>
              <a:defRPr/>
            </a:pPr>
            <a:r>
              <a:rPr kumimoji="0" lang="zh-TW" altLang="en-US">
                <a:solidFill>
                  <a:schemeClr val="hlink"/>
                </a:solidFill>
                <a:latin typeface="SimHei" pitchFamily="49" charset="-122"/>
                <a:ea typeface="SimHei" pitchFamily="49" charset="-122"/>
              </a:rPr>
              <a:t>引導並提示學生進行搜尋、觀察活動</a:t>
            </a:r>
          </a:p>
          <a:p>
            <a:pPr>
              <a:spcBef>
                <a:spcPct val="50000"/>
              </a:spcBef>
              <a:defRPr/>
            </a:pPr>
            <a:r>
              <a:rPr kumimoji="0" lang="zh-TW" altLang="en-US">
                <a:latin typeface="SimHei" pitchFamily="49" charset="-122"/>
                <a:ea typeface="SimHei" pitchFamily="49" charset="-122"/>
              </a:rPr>
              <a:t>發現適合觀察、介紹的事物</a:t>
            </a:r>
          </a:p>
          <a:p>
            <a:pPr>
              <a:spcBef>
                <a:spcPct val="50000"/>
              </a:spcBef>
              <a:defRPr/>
            </a:pPr>
            <a:r>
              <a:rPr kumimoji="0" lang="zh-TW" altLang="en-US">
                <a:solidFill>
                  <a:schemeClr val="hlink"/>
                </a:solidFill>
                <a:latin typeface="SimHei" pitchFamily="49" charset="-122"/>
                <a:ea typeface="SimHei" pitchFamily="49" charset="-122"/>
              </a:rPr>
              <a:t>引導學生觀察重點、並適時提出相關問題協助其具焦觀察</a:t>
            </a:r>
          </a:p>
          <a:p>
            <a:pPr>
              <a:spcBef>
                <a:spcPct val="50000"/>
              </a:spcBef>
              <a:defRPr/>
            </a:pPr>
            <a:r>
              <a:rPr kumimoji="0" lang="zh-TW" altLang="en-US">
                <a:latin typeface="SimHei" pitchFamily="49" charset="-122"/>
                <a:ea typeface="SimHei" pitchFamily="49" charset="-122"/>
              </a:rPr>
              <a:t>解說或體驗相關內容</a:t>
            </a:r>
          </a:p>
          <a:p>
            <a:pPr>
              <a:spcBef>
                <a:spcPct val="50000"/>
              </a:spcBef>
              <a:defRPr/>
            </a:pPr>
            <a:r>
              <a:rPr kumimoji="0" lang="zh-TW" altLang="en-US">
                <a:solidFill>
                  <a:schemeClr val="hlink"/>
                </a:solidFill>
                <a:latin typeface="SimHei" pitchFamily="49" charset="-122"/>
                <a:ea typeface="SimHei" pitchFamily="49" charset="-122"/>
              </a:rPr>
              <a:t>感受與保育重要性</a:t>
            </a: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5795963" y="4005263"/>
            <a:ext cx="1276350" cy="852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4140200" y="4652963"/>
            <a:ext cx="2860675" cy="204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6786563" y="4724400"/>
            <a:ext cx="2357437" cy="18208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zh-TW" altLang="en-US" b="1" dirty="0">
                <a:solidFill>
                  <a:schemeClr val="accent2"/>
                </a:solidFill>
                <a:latin typeface="SimHei" pitchFamily="2" charset="-122"/>
                <a:ea typeface="SimHei" pitchFamily="2" charset="-122"/>
              </a:rPr>
              <a:t>物種與環境的互動：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zh-TW" altLang="en-US" dirty="0">
                <a:latin typeface="SimHei" pitchFamily="2" charset="-122"/>
                <a:ea typeface="SimHei" pitchFamily="2" charset="-122"/>
              </a:rPr>
              <a:t>出現的環境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chemeClr val="hlink"/>
                </a:solidFill>
                <a:latin typeface="SimHei" pitchFamily="2" charset="-122"/>
                <a:ea typeface="SimHei" pitchFamily="2" charset="-122"/>
              </a:rPr>
              <a:t>可能出現的地點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zh-TW" altLang="en-US" dirty="0">
                <a:latin typeface="SimHei" pitchFamily="2" charset="-122"/>
                <a:ea typeface="SimHei" pitchFamily="2" charset="-122"/>
              </a:rPr>
              <a:t>可能活動的時間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/>
      <p:bldP spid="10251" grpId="0" animBg="1"/>
      <p:bldP spid="10252" grpId="0" animBg="1"/>
      <p:bldP spid="10253" grpId="0" animBg="1"/>
      <p:bldP spid="10255" grpId="0" animBg="1"/>
      <p:bldP spid="10256" grpId="0" animBg="1"/>
      <p:bldP spid="1025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b="1" dirty="0" smtClean="0">
                <a:solidFill>
                  <a:schemeClr val="accent2">
                    <a:lumMod val="75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環境教育教學法介紹</a:t>
            </a:r>
            <a:r>
              <a:rPr kumimoji="0" lang="en-US" altLang="zh-TW" b="1" dirty="0" smtClean="0">
                <a:solidFill>
                  <a:schemeClr val="accent2">
                    <a:lumMod val="75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-</a:t>
            </a:r>
            <a:r>
              <a:rPr kumimoji="0" lang="zh-TW" altLang="en-US" b="1" dirty="0" smtClean="0">
                <a:solidFill>
                  <a:schemeClr val="accent2">
                    <a:lumMod val="75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體驗教育</a:t>
            </a:r>
            <a:endParaRPr kumimoji="0" lang="zh-TW" altLang="en-US" b="1" dirty="0">
              <a:solidFill>
                <a:schemeClr val="accent2">
                  <a:lumMod val="75000"/>
                </a:schemeClr>
              </a:solidFill>
              <a:latin typeface="SimHei" pitchFamily="2" charset="-122"/>
              <a:ea typeface="SimHei" pitchFamily="2" charset="-122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b="1" dirty="0" smtClean="0">
                <a:solidFill>
                  <a:schemeClr val="tx2">
                    <a:lumMod val="75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環境教育教學法介紹</a:t>
            </a:r>
            <a:r>
              <a:rPr kumimoji="0" lang="en-US" altLang="zh-TW" b="1" dirty="0" smtClean="0">
                <a:solidFill>
                  <a:schemeClr val="tx2">
                    <a:lumMod val="75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/>
            </a:r>
            <a:br>
              <a:rPr kumimoji="0" lang="en-US" altLang="zh-TW" b="1" dirty="0" smtClean="0">
                <a:solidFill>
                  <a:schemeClr val="tx2">
                    <a:lumMod val="75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</a:br>
            <a:r>
              <a:rPr kumimoji="0" lang="en-US" altLang="zh-TW" b="1" dirty="0" smtClean="0">
                <a:solidFill>
                  <a:schemeClr val="tx2">
                    <a:lumMod val="75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-</a:t>
            </a:r>
            <a:r>
              <a:rPr kumimoji="0" lang="zh-TW" altLang="en-US" b="1" dirty="0" smtClean="0">
                <a:solidFill>
                  <a:schemeClr val="tx2">
                    <a:lumMod val="75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體驗教育</a:t>
            </a:r>
            <a:r>
              <a:rPr kumimoji="0" lang="en-US" altLang="zh-TW" b="1" dirty="0" smtClean="0">
                <a:solidFill>
                  <a:schemeClr val="tx2">
                    <a:lumMod val="75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:</a:t>
            </a:r>
            <a:r>
              <a:rPr kumimoji="0" lang="zh-TW" altLang="en-US" b="1" dirty="0" smtClean="0">
                <a:solidFill>
                  <a:schemeClr val="tx2">
                    <a:lumMod val="75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流水學習法</a:t>
            </a:r>
            <a:endParaRPr kumimoji="0" lang="zh-TW" altLang="en-US" b="1" dirty="0">
              <a:solidFill>
                <a:schemeClr val="tx2">
                  <a:lumMod val="75000"/>
                </a:schemeClr>
              </a:solidFill>
              <a:latin typeface="SimHei" pitchFamily="2" charset="-122"/>
              <a:ea typeface="SimHei" pitchFamily="2" charset="-122"/>
              <a:cs typeface="+mj-cs"/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071563" y="4708525"/>
            <a:ext cx="7273925" cy="798513"/>
            <a:chOff x="521" y="2927"/>
            <a:chExt cx="4582" cy="503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521" y="2931"/>
              <a:ext cx="862" cy="499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dirty="0">
                  <a:solidFill>
                    <a:schemeClr val="accent2"/>
                  </a:solidFill>
                  <a:latin typeface="SimHei" pitchFamily="2" charset="-122"/>
                  <a:ea typeface="SimHei" pitchFamily="2" charset="-122"/>
                </a:rPr>
                <a:t>喚醒熱誠</a:t>
              </a:r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4241" y="2927"/>
              <a:ext cx="862" cy="499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kumimoji="0" lang="zh-TW" altLang="en-US">
                  <a:solidFill>
                    <a:srgbClr val="9BBB59"/>
                  </a:solidFill>
                  <a:latin typeface="SimHei" pitchFamily="49" charset="-122"/>
                  <a:ea typeface="SimHei" pitchFamily="49" charset="-122"/>
                </a:rPr>
                <a:t>分享啟示</a:t>
              </a:r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3016" y="2931"/>
              <a:ext cx="862" cy="499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dirty="0">
                  <a:latin typeface="SimHei" pitchFamily="2" charset="-122"/>
                  <a:ea typeface="SimHei" pitchFamily="2" charset="-122"/>
                </a:rPr>
                <a:t>直接體驗</a:t>
              </a:r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746" y="2931"/>
              <a:ext cx="862" cy="499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dirty="0">
                  <a:solidFill>
                    <a:schemeClr val="accent1"/>
                  </a:solidFill>
                  <a:latin typeface="SimHei" pitchFamily="2" charset="-122"/>
                  <a:ea typeface="SimHei" pitchFamily="2" charset="-122"/>
                </a:rPr>
                <a:t>集中注意力</a:t>
              </a:r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1429" y="3113"/>
              <a:ext cx="272" cy="136"/>
            </a:xfrm>
            <a:prstGeom prst="rightArrow">
              <a:avLst>
                <a:gd name="adj1" fmla="val 50000"/>
                <a:gd name="adj2" fmla="val 50000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>
              <a:off x="3923" y="3113"/>
              <a:ext cx="272" cy="136"/>
            </a:xfrm>
            <a:prstGeom prst="rightArrow">
              <a:avLst>
                <a:gd name="adj1" fmla="val 50000"/>
                <a:gd name="adj2" fmla="val 50000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1" name="AutoShape 11"/>
            <p:cNvSpPr>
              <a:spLocks noChangeArrowheads="1"/>
            </p:cNvSpPr>
            <p:nvPr/>
          </p:nvSpPr>
          <p:spPr bwMode="auto">
            <a:xfrm>
              <a:off x="2699" y="3113"/>
              <a:ext cx="272" cy="136"/>
            </a:xfrm>
            <a:prstGeom prst="rightArrow">
              <a:avLst>
                <a:gd name="adj1" fmla="val 50000"/>
                <a:gd name="adj2" fmla="val 50000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</p:grpSp>
      <p:sp>
        <p:nvSpPr>
          <p:cNvPr id="13" name="內容版面配置區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b="1" dirty="0">
                <a:solidFill>
                  <a:schemeClr val="accent1">
                    <a:lumMod val="75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流水學習法的特色與方法</a:t>
            </a:r>
          </a:p>
        </p:txBody>
      </p:sp>
      <p:sp>
        <p:nvSpPr>
          <p:cNvPr id="5" name="向右箭號圖說文字 4"/>
          <p:cNvSpPr/>
          <p:nvPr/>
        </p:nvSpPr>
        <p:spPr>
          <a:xfrm>
            <a:off x="285750" y="1571625"/>
            <a:ext cx="4714875" cy="1857375"/>
          </a:xfrm>
          <a:prstGeom prst="rightArrowCallout">
            <a:avLst>
              <a:gd name="adj1" fmla="val 10061"/>
              <a:gd name="adj2" fmla="val 16803"/>
              <a:gd name="adj3" fmla="val 22283"/>
              <a:gd name="adj4" fmla="val 8441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dirty="0">
                <a:solidFill>
                  <a:srgbClr val="FF0000"/>
                </a:solidFill>
                <a:latin typeface="SimHei" pitchFamily="2" charset="-122"/>
                <a:ea typeface="SimHei" pitchFamily="2" charset="-122"/>
              </a:rPr>
              <a:t>喚醒熱誠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chemeClr val="accent3"/>
                </a:solidFill>
                <a:latin typeface="SimHei" pitchFamily="2" charset="-122"/>
                <a:ea typeface="SimHei" pitchFamily="2" charset="-122"/>
              </a:rPr>
              <a:t>指由個人興趣、敏感度而來的一股寧靜、而強勁的力量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dirty="0">
              <a:solidFill>
                <a:schemeClr val="accent4"/>
              </a:solidFill>
              <a:latin typeface="SimHei" pitchFamily="2" charset="-122"/>
              <a:ea typeface="SimHei" pitchFamily="2" charset="-122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chemeClr val="accent4"/>
                </a:solidFill>
                <a:latin typeface="SimHei" pitchFamily="2" charset="-122"/>
                <a:ea typeface="SimHei" pitchFamily="2" charset="-122"/>
              </a:rPr>
              <a:t>激發玩的興趣和敏感度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6" name="向下箭號圖說文字 5"/>
          <p:cNvSpPr/>
          <p:nvPr/>
        </p:nvSpPr>
        <p:spPr>
          <a:xfrm>
            <a:off x="5143500" y="1571625"/>
            <a:ext cx="3571875" cy="2643188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dirty="0">
                <a:solidFill>
                  <a:srgbClr val="FF0000"/>
                </a:solidFill>
                <a:latin typeface="SimHei" pitchFamily="2" charset="-122"/>
                <a:ea typeface="SimHei" pitchFamily="2" charset="-122"/>
              </a:rPr>
              <a:t>集中注意力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chemeClr val="accent3"/>
                </a:solidFill>
                <a:latin typeface="SimHei" pitchFamily="2" charset="-122"/>
                <a:ea typeface="SimHei" pitchFamily="2" charset="-122"/>
              </a:rPr>
              <a:t>學習有賴專心，須將熱誠引導至一個安靜的焦點上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dirty="0">
              <a:solidFill>
                <a:schemeClr val="accent4"/>
              </a:solidFill>
              <a:latin typeface="SimHei" pitchFamily="2" charset="-122"/>
              <a:ea typeface="SimHei" pitchFamily="2" charset="-122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chemeClr val="accent4"/>
                </a:solidFill>
                <a:latin typeface="SimHei" pitchFamily="2" charset="-122"/>
                <a:ea typeface="SimHei" pitchFamily="2" charset="-122"/>
              </a:rPr>
              <a:t>引發求知慾</a:t>
            </a:r>
          </a:p>
        </p:txBody>
      </p:sp>
      <p:sp>
        <p:nvSpPr>
          <p:cNvPr id="7" name="向左箭號圖說文字 6"/>
          <p:cNvSpPr/>
          <p:nvPr/>
        </p:nvSpPr>
        <p:spPr>
          <a:xfrm>
            <a:off x="4429125" y="4429125"/>
            <a:ext cx="4286250" cy="2143125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454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kumimoji="0" lang="zh-TW" altLang="en-US" sz="2400" b="1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直接體驗</a:t>
            </a:r>
          </a:p>
          <a:p>
            <a:pPr lvl="1">
              <a:defRPr/>
            </a:pPr>
            <a:r>
              <a:rPr kumimoji="0" lang="zh-TW" altLang="en-US">
                <a:solidFill>
                  <a:srgbClr val="9BBB59"/>
                </a:solidFill>
                <a:latin typeface="SimHei" pitchFamily="49" charset="-122"/>
                <a:ea typeface="SimHei" pitchFamily="49" charset="-122"/>
              </a:rPr>
              <a:t>精神一但集中，感官自然敏銳</a:t>
            </a:r>
          </a:p>
          <a:p>
            <a:pPr lvl="1">
              <a:defRPr/>
            </a:pPr>
            <a:endParaRPr kumimoji="0" lang="en-US" altLang="zh-TW">
              <a:solidFill>
                <a:srgbClr val="8064A2"/>
              </a:solidFill>
              <a:latin typeface="SimHei" pitchFamily="49" charset="-122"/>
              <a:ea typeface="SimHei" pitchFamily="49" charset="-122"/>
            </a:endParaRPr>
          </a:p>
          <a:p>
            <a:pPr lvl="1">
              <a:defRPr/>
            </a:pPr>
            <a:r>
              <a:rPr kumimoji="0" lang="zh-TW" altLang="en-US">
                <a:solidFill>
                  <a:srgbClr val="8064A2"/>
                </a:solidFill>
                <a:latin typeface="SimHei" pitchFamily="49" charset="-122"/>
                <a:ea typeface="SimHei" pitchFamily="49" charset="-122"/>
              </a:rPr>
              <a:t>吸收再吸收，自己探索得來的學習成效最高</a:t>
            </a:r>
          </a:p>
        </p:txBody>
      </p:sp>
      <p:sp>
        <p:nvSpPr>
          <p:cNvPr id="8" name="矩形 7"/>
          <p:cNvSpPr/>
          <p:nvPr/>
        </p:nvSpPr>
        <p:spPr>
          <a:xfrm>
            <a:off x="285750" y="4572000"/>
            <a:ext cx="3929063" cy="18573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kumimoji="0" lang="zh-TW" altLang="en-US" sz="2400" b="1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分享啟示</a:t>
            </a:r>
          </a:p>
          <a:p>
            <a:pPr lvl="1">
              <a:defRPr/>
            </a:pPr>
            <a:r>
              <a:rPr kumimoji="0" lang="zh-TW" altLang="en-US">
                <a:solidFill>
                  <a:srgbClr val="9BBB59"/>
                </a:solidFill>
                <a:latin typeface="SimHei" pitchFamily="49" charset="-122"/>
                <a:ea typeface="SimHei" pitchFamily="49" charset="-122"/>
              </a:rPr>
              <a:t>體驗、開啟我們內藏的意識力</a:t>
            </a:r>
          </a:p>
          <a:p>
            <a:pPr lvl="1">
              <a:defRPr/>
            </a:pPr>
            <a:endParaRPr kumimoji="0" lang="en-US" altLang="zh-TW">
              <a:solidFill>
                <a:srgbClr val="8064A2"/>
              </a:solidFill>
              <a:latin typeface="SimHei" pitchFamily="49" charset="-122"/>
              <a:ea typeface="SimHei" pitchFamily="49" charset="-122"/>
            </a:endParaRPr>
          </a:p>
          <a:p>
            <a:pPr lvl="1">
              <a:defRPr/>
            </a:pPr>
            <a:r>
              <a:rPr kumimoji="0" lang="zh-TW" altLang="en-US">
                <a:solidFill>
                  <a:srgbClr val="8064A2"/>
                </a:solidFill>
                <a:latin typeface="SimHei" pitchFamily="49" charset="-122"/>
                <a:ea typeface="SimHei" pitchFamily="49" charset="-122"/>
              </a:rPr>
              <a:t>釐清、並且加深個人自活動中得來的體驗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dirty="0" smtClean="0">
                <a:solidFill>
                  <a:schemeClr val="accent2">
                    <a:lumMod val="75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環境教育教學法介紹</a:t>
            </a:r>
            <a:r>
              <a:rPr kumimoji="0" lang="en-US" altLang="zh-TW" dirty="0" smtClean="0">
                <a:solidFill>
                  <a:schemeClr val="accent2">
                    <a:lumMod val="75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/>
            </a:r>
            <a:br>
              <a:rPr kumimoji="0" lang="en-US" altLang="zh-TW" dirty="0" smtClean="0">
                <a:solidFill>
                  <a:schemeClr val="accent2">
                    <a:lumMod val="75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</a:br>
            <a:r>
              <a:rPr kumimoji="0" lang="en-US" altLang="zh-TW" dirty="0" smtClean="0">
                <a:solidFill>
                  <a:schemeClr val="accent2">
                    <a:lumMod val="75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-</a:t>
            </a:r>
            <a:r>
              <a:rPr kumimoji="0" lang="zh-TW" altLang="en-US" dirty="0" smtClean="0">
                <a:solidFill>
                  <a:schemeClr val="accent2">
                    <a:lumMod val="75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體驗教育</a:t>
            </a:r>
            <a:r>
              <a:rPr kumimoji="0" lang="en-US" altLang="zh-TW" dirty="0" smtClean="0">
                <a:solidFill>
                  <a:schemeClr val="accent2">
                    <a:lumMod val="75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:</a:t>
            </a:r>
            <a:r>
              <a:rPr kumimoji="0" lang="zh-TW" altLang="en-US" dirty="0" smtClean="0">
                <a:solidFill>
                  <a:schemeClr val="accent2">
                    <a:lumMod val="75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遊戲學習</a:t>
            </a:r>
            <a:endParaRPr kumimoji="0" lang="zh-TW" altLang="en-US" dirty="0">
              <a:solidFill>
                <a:schemeClr val="accent2">
                  <a:lumMod val="75000"/>
                </a:schemeClr>
              </a:solidFill>
              <a:latin typeface="SimHei" pitchFamily="2" charset="-122"/>
              <a:ea typeface="SimHei" pitchFamily="2" charset="-122"/>
              <a:cs typeface="+mj-cs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b="1" dirty="0" smtClean="0">
                <a:solidFill>
                  <a:schemeClr val="accent3">
                    <a:lumMod val="75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生態</a:t>
            </a:r>
            <a:r>
              <a:rPr kumimoji="0" lang="zh-TW" altLang="en-US" b="1" dirty="0">
                <a:solidFill>
                  <a:schemeClr val="accent3">
                    <a:lumMod val="75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遊戲進行</a:t>
            </a:r>
            <a:r>
              <a:rPr kumimoji="0" lang="zh-TW" altLang="en-US" b="1" dirty="0" smtClean="0">
                <a:solidFill>
                  <a:schemeClr val="accent3">
                    <a:lumMod val="75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方式與原則</a:t>
            </a:r>
            <a:endParaRPr kumimoji="0" lang="zh-TW" altLang="en-US" b="1" dirty="0">
              <a:solidFill>
                <a:schemeClr val="accent3">
                  <a:lumMod val="75000"/>
                </a:schemeClr>
              </a:solidFill>
              <a:latin typeface="SimHei" pitchFamily="2" charset="-122"/>
              <a:ea typeface="SimHei" pitchFamily="2" charset="-122"/>
              <a:cs typeface="+mj-cs"/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標題 5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smtClean="0">
                <a:latin typeface="Georgia" charset="0"/>
                <a:ea typeface="微軟正黑體" charset="0"/>
                <a:cs typeface="+mj-cs"/>
              </a:rPr>
              <a:t>一位環境教育工作者需要的能力？</a:t>
            </a:r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kumimoji="0" lang="zh-TW" altLang="en-US" dirty="0" smtClean="0">
                <a:cs typeface="+mn-cs"/>
              </a:rPr>
              <a:t>推動環境教育需要？</a:t>
            </a:r>
            <a:endParaRPr kumimoji="0" lang="zh-TW" altLang="en-US" dirty="0">
              <a:cs typeface="+mn-cs"/>
            </a:endParaRPr>
          </a:p>
        </p:txBody>
      </p:sp>
      <p:sp>
        <p:nvSpPr>
          <p:cNvPr id="5124" name="日期版面配置區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3233C7BB-BB96-4120-8C20-01D945C4616E}" type="datetime1">
              <a:rPr kumimoji="0" lang="zh-TW" altLang="en-US" sz="1400">
                <a:solidFill>
                  <a:srgbClr val="FFFFFF"/>
                </a:solidFill>
                <a:latin typeface="Arial" charset="0"/>
              </a:rPr>
              <a:pPr/>
              <a:t>2012/8/25</a:t>
            </a:fld>
            <a:endParaRPr kumimoji="0" lang="en-US" altLang="zh-TW" sz="14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125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2A374E3-16CD-425A-AFC7-8B810AC1A6CD}" type="slidenum">
              <a:rPr lang="en-US" altLang="zh-TW">
                <a:latin typeface="Arial" charset="0"/>
              </a:rPr>
              <a:pPr/>
              <a:t>3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7848600" cy="6477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dirty="0" smtClean="0">
                <a:solidFill>
                  <a:schemeClr val="accent2"/>
                </a:solidFill>
                <a:latin typeface="SimHei" charset="0"/>
                <a:ea typeface="SimHei" charset="0"/>
                <a:cs typeface="SimHei" charset="0"/>
              </a:rPr>
              <a:t>生態遊戲類型與範例介紹</a:t>
            </a: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6305550" y="4043363"/>
            <a:ext cx="1828800" cy="609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zh-TW" altLang="en-US" sz="2400" dirty="0">
                <a:latin typeface="SimHei" pitchFamily="2" charset="-122"/>
                <a:ea typeface="SimHei" pitchFamily="2" charset="-122"/>
                <a:hlinkClick r:id="rId2" action="ppaction://hlinksldjump"/>
              </a:rPr>
              <a:t>探索遊戲</a:t>
            </a:r>
            <a:endParaRPr lang="zh-TW" altLang="en-US" sz="24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1047750" y="4043363"/>
            <a:ext cx="1828800" cy="609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zh-TW" altLang="en-US" sz="2400" dirty="0">
                <a:latin typeface="SimHei" pitchFamily="2" charset="-122"/>
                <a:ea typeface="SimHei" pitchFamily="2" charset="-122"/>
                <a:hlinkClick r:id="rId3" action="ppaction://hlinksldjump"/>
              </a:rPr>
              <a:t>模擬遊戲</a:t>
            </a:r>
            <a:endParaRPr lang="zh-TW" altLang="en-US" sz="24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3714750" y="2214563"/>
            <a:ext cx="1828800" cy="609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zh-TW" altLang="en-US" sz="2400" dirty="0">
                <a:latin typeface="SimHei" pitchFamily="2" charset="-122"/>
                <a:ea typeface="SimHei" pitchFamily="2" charset="-122"/>
                <a:hlinkClick r:id="rId4" action="ppaction://hlinksldjump"/>
              </a:rPr>
              <a:t>暖身遊戲</a:t>
            </a:r>
            <a:endParaRPr lang="zh-TW" altLang="en-US" sz="24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3714750" y="5719763"/>
            <a:ext cx="1828800" cy="609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zh-TW" altLang="en-US" sz="2400" dirty="0">
                <a:latin typeface="SimHei" pitchFamily="2" charset="-122"/>
                <a:ea typeface="SimHei" pitchFamily="2" charset="-122"/>
                <a:hlinkClick r:id="rId5" action="ppaction://hlinksldjump"/>
              </a:rPr>
              <a:t>其他</a:t>
            </a:r>
            <a:endParaRPr lang="zh-TW" altLang="en-US" sz="24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5368" name="AutoShape 16"/>
          <p:cNvSpPr>
            <a:spLocks noChangeArrowheads="1"/>
          </p:cNvSpPr>
          <p:nvPr/>
        </p:nvSpPr>
        <p:spPr bwMode="auto">
          <a:xfrm>
            <a:off x="3714750" y="3500438"/>
            <a:ext cx="1857375" cy="1604962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zh-TW" altLang="en-US" sz="3200" dirty="0">
                <a:latin typeface="SimHei" pitchFamily="2" charset="-122"/>
                <a:ea typeface="SimHei" pitchFamily="2" charset="-122"/>
              </a:rPr>
              <a:t>生態遊戲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nimBg="1" autoUpdateAnimBg="0"/>
      <p:bldP spid="11268" grpId="0" animBg="1" autoUpdateAnimBg="0"/>
      <p:bldP spid="11270" grpId="0" animBg="1" autoUpdateAnimBg="0"/>
      <p:bldP spid="11281" grpId="0" animBg="1" autoUpdateAnimBg="0"/>
      <p:bldP spid="1536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b="1" dirty="0" smtClean="0">
                <a:solidFill>
                  <a:schemeClr val="accent6">
                    <a:lumMod val="75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環境教育教學法介紹</a:t>
            </a:r>
            <a:r>
              <a:rPr kumimoji="0" lang="en-US" altLang="zh-TW" b="1" dirty="0" smtClean="0">
                <a:solidFill>
                  <a:schemeClr val="accent6">
                    <a:lumMod val="75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/>
            </a:r>
            <a:br>
              <a:rPr kumimoji="0" lang="en-US" altLang="zh-TW" b="1" dirty="0" smtClean="0">
                <a:solidFill>
                  <a:schemeClr val="accent6">
                    <a:lumMod val="75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</a:br>
            <a:r>
              <a:rPr kumimoji="0" lang="en-US" altLang="zh-TW" b="1" dirty="0" smtClean="0">
                <a:solidFill>
                  <a:schemeClr val="accent6">
                    <a:lumMod val="75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-</a:t>
            </a:r>
            <a:r>
              <a:rPr kumimoji="0" lang="zh-TW" altLang="en-US" b="1" dirty="0" smtClean="0">
                <a:solidFill>
                  <a:schemeClr val="accent6">
                    <a:lumMod val="75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心智圖教學</a:t>
            </a:r>
            <a:endParaRPr kumimoji="0" lang="zh-TW" altLang="en-US" b="1" dirty="0">
              <a:solidFill>
                <a:schemeClr val="accent6">
                  <a:lumMod val="75000"/>
                </a:schemeClr>
              </a:solidFill>
              <a:latin typeface="SimHei" pitchFamily="2" charset="-122"/>
              <a:ea typeface="SimHei" pitchFamily="2" charset="-122"/>
              <a:cs typeface="+mj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28596" y="2000240"/>
            <a:ext cx="164660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ea typeface="+mn-ea"/>
              </a:rPr>
              <a:t>綻放</a:t>
            </a:r>
          </a:p>
        </p:txBody>
      </p:sp>
      <p:sp>
        <p:nvSpPr>
          <p:cNvPr id="6" name="矩形 5"/>
          <p:cNvSpPr/>
          <p:nvPr/>
        </p:nvSpPr>
        <p:spPr>
          <a:xfrm>
            <a:off x="7000892" y="5500702"/>
            <a:ext cx="156966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流動</a:t>
            </a: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環境教育教學法介紹</a:t>
            </a:r>
            <a:r>
              <a:rPr kumimoji="0" lang="en-US" altLang="zh-TW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-</a:t>
            </a:r>
            <a:r>
              <a:rPr kumimoji="0"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心智圖教學</a:t>
            </a:r>
            <a:endParaRPr kumimoji="0" lang="zh-TW" altLang="en-US" b="1" dirty="0">
              <a:solidFill>
                <a:schemeClr val="tx2">
                  <a:lumMod val="60000"/>
                  <a:lumOff val="40000"/>
                </a:schemeClr>
              </a:solidFill>
              <a:latin typeface="SimHei" pitchFamily="2" charset="-122"/>
              <a:ea typeface="SimHei" pitchFamily="2" charset="-122"/>
              <a:cs typeface="+mj-cs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00034" y="6088559"/>
            <a:ext cx="8143932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4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+mn-lt"/>
                <a:ea typeface="+mn-ea"/>
              </a:rPr>
              <a:t>可以作為討論工具與記錄方法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環境教育教學法介紹</a:t>
            </a:r>
            <a:r>
              <a:rPr kumimoji="0" lang="en-US" altLang="zh-TW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/>
            </a:r>
            <a:br>
              <a:rPr kumimoji="0" lang="en-US" altLang="zh-TW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</a:br>
            <a:r>
              <a:rPr kumimoji="0" lang="en-US" altLang="zh-TW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-</a:t>
            </a:r>
            <a:r>
              <a:rPr kumimoji="0" lang="zh-TW" alt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心智圖教學</a:t>
            </a:r>
            <a:endParaRPr kumimoji="0" lang="zh-TW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SimHei" pitchFamily="2" charset="-122"/>
              <a:ea typeface="SimHei" pitchFamily="2" charset="-122"/>
              <a:cs typeface="+mj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85720" y="6088559"/>
            <a:ext cx="8648521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ea typeface="+mn-ea"/>
              </a:rPr>
              <a:t>可以做為評量和和學習檢視的工具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kumimoji="0" lang="zh-TW" altLang="en-US" sz="3600" b="1" smtClean="0">
                <a:solidFill>
                  <a:srgbClr val="E46C0A"/>
                </a:solidFill>
                <a:latin typeface="SimHei" pitchFamily="49" charset="-122"/>
                <a:ea typeface="SimHei" pitchFamily="49" charset="-122"/>
              </a:rPr>
              <a:t>環境教育教學法介紹</a:t>
            </a:r>
            <a:r>
              <a:rPr kumimoji="0" lang="en-US" altLang="zh-TW" sz="3600" b="1" smtClean="0">
                <a:solidFill>
                  <a:srgbClr val="E46C0A"/>
                </a:solidFill>
                <a:latin typeface="SimHei" pitchFamily="49" charset="-122"/>
                <a:ea typeface="SimHei" pitchFamily="49" charset="-122"/>
              </a:rPr>
              <a:t/>
            </a:r>
            <a:br>
              <a:rPr kumimoji="0" lang="en-US" altLang="zh-TW" sz="3600" b="1" smtClean="0">
                <a:solidFill>
                  <a:srgbClr val="E46C0A"/>
                </a:solidFill>
                <a:latin typeface="SimHei" pitchFamily="49" charset="-122"/>
                <a:ea typeface="SimHei" pitchFamily="49" charset="-122"/>
              </a:rPr>
            </a:br>
            <a:r>
              <a:rPr kumimoji="0" lang="en-US" altLang="zh-TW" sz="3600" b="1" smtClean="0">
                <a:solidFill>
                  <a:srgbClr val="E46C0A"/>
                </a:solidFill>
                <a:latin typeface="SimHei" pitchFamily="49" charset="-122"/>
                <a:ea typeface="SimHei" pitchFamily="49" charset="-122"/>
              </a:rPr>
              <a:t>-</a:t>
            </a:r>
            <a:r>
              <a:rPr kumimoji="0" lang="zh-TW" altLang="en-US" sz="3600" b="1" smtClean="0">
                <a:solidFill>
                  <a:srgbClr val="E46C0A"/>
                </a:solidFill>
                <a:latin typeface="SimHei" pitchFamily="49" charset="-122"/>
                <a:ea typeface="SimHei" pitchFamily="49" charset="-122"/>
              </a:rPr>
              <a:t>科學探究調查案例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內容版面配置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zh-TW" altLang="en-US" b="1" smtClean="0">
                <a:solidFill>
                  <a:srgbClr val="604A7B"/>
                </a:solidFill>
                <a:latin typeface="SimHei" pitchFamily="49" charset="-122"/>
                <a:ea typeface="SimHei" pitchFamily="49" charset="-122"/>
              </a:rPr>
              <a:t>科學探究調查</a:t>
            </a:r>
            <a:r>
              <a:rPr kumimoji="0" lang="en-US" altLang="zh-TW" b="1" smtClean="0">
                <a:solidFill>
                  <a:srgbClr val="604A7B"/>
                </a:solidFill>
                <a:latin typeface="SimHei" pitchFamily="49" charset="-122"/>
                <a:ea typeface="SimHei" pitchFamily="49" charset="-122"/>
              </a:rPr>
              <a:t>-</a:t>
            </a:r>
            <a:r>
              <a:rPr kumimoji="0" lang="zh-TW" altLang="en-US" b="1" smtClean="0">
                <a:solidFill>
                  <a:srgbClr val="604A7B"/>
                </a:solidFill>
                <a:latin typeface="SimHei" pitchFamily="49" charset="-122"/>
                <a:ea typeface="SimHei" pitchFamily="49" charset="-122"/>
              </a:rPr>
              <a:t>龐德任務</a:t>
            </a:r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half" idx="1"/>
          </p:nvPr>
        </p:nvGraphicFramePr>
        <p:xfrm>
          <a:off x="457200" y="1600201"/>
          <a:ext cx="8401080" cy="1471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內容版面配置區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zh-TW" altLang="en-US" b="1" smtClean="0">
                <a:solidFill>
                  <a:srgbClr val="77933C"/>
                </a:solidFill>
                <a:latin typeface="SimHei" pitchFamily="49" charset="-122"/>
                <a:ea typeface="SimHei" pitchFamily="49" charset="-122"/>
              </a:rPr>
              <a:t>科學探究調查</a:t>
            </a:r>
            <a:r>
              <a:rPr kumimoji="0" lang="en-US" altLang="zh-TW" b="1" smtClean="0">
                <a:solidFill>
                  <a:srgbClr val="77933C"/>
                </a:solidFill>
                <a:latin typeface="SimHei" pitchFamily="49" charset="-122"/>
                <a:ea typeface="SimHei" pitchFamily="49" charset="-122"/>
              </a:rPr>
              <a:t>-</a:t>
            </a:r>
            <a:r>
              <a:rPr kumimoji="0" lang="zh-TW" altLang="en-US" b="1" smtClean="0">
                <a:solidFill>
                  <a:srgbClr val="77933C"/>
                </a:solidFill>
                <a:latin typeface="SimHei" pitchFamily="49" charset="-122"/>
                <a:ea typeface="SimHei" pitchFamily="49" charset="-122"/>
              </a:rPr>
              <a:t>龐德任務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內容版面配置區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zh-TW" altLang="en-US" sz="4000" b="1" smtClean="0">
                <a:solidFill>
                  <a:srgbClr val="31859C"/>
                </a:solidFill>
                <a:latin typeface="SimHei" pitchFamily="49" charset="-122"/>
                <a:ea typeface="SimHei" pitchFamily="49" charset="-122"/>
              </a:rPr>
              <a:t>環境行動教學範例</a:t>
            </a:r>
            <a:r>
              <a:rPr kumimoji="0" lang="en-US" altLang="zh-TW" sz="4000" b="1" smtClean="0">
                <a:solidFill>
                  <a:srgbClr val="31859C"/>
                </a:solidFill>
                <a:latin typeface="SimHei" pitchFamily="49" charset="-122"/>
                <a:ea typeface="SimHei" pitchFamily="49" charset="-122"/>
              </a:rPr>
              <a:t>-</a:t>
            </a:r>
            <a:r>
              <a:rPr kumimoji="0" lang="zh-TW" altLang="en-US" sz="4000" b="1" smtClean="0">
                <a:solidFill>
                  <a:srgbClr val="31859C"/>
                </a:solidFill>
                <a:latin typeface="SimHei" pitchFamily="49" charset="-122"/>
                <a:ea typeface="SimHei" pitchFamily="49" charset="-122"/>
              </a:rPr>
              <a:t>淹水問題調查</a:t>
            </a:r>
          </a:p>
        </p:txBody>
      </p:sp>
      <p:sp>
        <p:nvSpPr>
          <p:cNvPr id="4" name="圓角矩形 3"/>
          <p:cNvSpPr/>
          <p:nvPr/>
        </p:nvSpPr>
        <p:spPr>
          <a:xfrm>
            <a:off x="3048000" y="1828800"/>
            <a:ext cx="3048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dirty="0">
                <a:ea typeface="SimHei" pitchFamily="2" charset="-122"/>
              </a:rPr>
              <a:t>提出與界定</a:t>
            </a:r>
            <a:r>
              <a:rPr kumimoji="0" lang="zh-TW" altLang="zh-TW" sz="2400" dirty="0">
                <a:ea typeface="SimHei" pitchFamily="2" charset="-122"/>
              </a:rPr>
              <a:t>環境問題</a:t>
            </a:r>
            <a:endParaRPr kumimoji="0" lang="zh-TW" altLang="en-US" sz="2400" dirty="0">
              <a:solidFill>
                <a:schemeClr val="tx1"/>
              </a:solidFill>
              <a:ea typeface="SimHei" pitchFamily="2" charset="-122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533400" y="3200400"/>
            <a:ext cx="2971800" cy="121920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zh-TW" altLang="en-US" sz="2400">
                <a:solidFill>
                  <a:schemeClr val="bg1"/>
                </a:solidFill>
                <a:ea typeface="SimHei" pitchFamily="49" charset="-122"/>
              </a:rPr>
              <a:t>檢視調查結果是否回應設定的環境主張並修正調查方法</a:t>
            </a:r>
          </a:p>
        </p:txBody>
      </p:sp>
      <p:sp>
        <p:nvSpPr>
          <p:cNvPr id="7" name="圓角矩形 6"/>
          <p:cNvSpPr>
            <a:spLocks noChangeArrowheads="1"/>
          </p:cNvSpPr>
          <p:nvPr/>
        </p:nvSpPr>
        <p:spPr bwMode="auto">
          <a:xfrm>
            <a:off x="5029200" y="5029200"/>
            <a:ext cx="325755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kumimoji="0" lang="zh-TW" altLang="en-US" sz="2400">
                <a:solidFill>
                  <a:schemeClr val="bg1"/>
                </a:solidFill>
                <a:latin typeface="Calibri" pitchFamily="34" charset="0"/>
                <a:ea typeface="SimHei" pitchFamily="49" charset="-122"/>
              </a:rPr>
              <a:t>設計調查方法、期程與實際進行</a:t>
            </a:r>
          </a:p>
        </p:txBody>
      </p:sp>
      <p:sp>
        <p:nvSpPr>
          <p:cNvPr id="8" name="圓角矩形 7"/>
          <p:cNvSpPr>
            <a:spLocks noChangeArrowheads="1"/>
          </p:cNvSpPr>
          <p:nvPr/>
        </p:nvSpPr>
        <p:spPr bwMode="auto">
          <a:xfrm>
            <a:off x="1071563" y="5029200"/>
            <a:ext cx="3119437" cy="990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D417E"/>
              </a:gs>
              <a:gs pos="80000">
                <a:srgbClr val="7B58A6"/>
              </a:gs>
              <a:gs pos="100000">
                <a:srgbClr val="7B57A8"/>
              </a:gs>
            </a:gsLst>
            <a:lin ang="16200000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dirty="0">
                <a:solidFill>
                  <a:schemeClr val="bg1"/>
                </a:solidFill>
                <a:latin typeface="+mn-lt"/>
                <a:ea typeface="SimHei" pitchFamily="2" charset="-122"/>
              </a:rPr>
              <a:t>針對環境問題規畫預計提出的環境主張</a:t>
            </a:r>
          </a:p>
        </p:txBody>
      </p:sp>
      <p:sp>
        <p:nvSpPr>
          <p:cNvPr id="9" name="圓角矩形 8"/>
          <p:cNvSpPr/>
          <p:nvPr/>
        </p:nvSpPr>
        <p:spPr>
          <a:xfrm>
            <a:off x="5500688" y="3214688"/>
            <a:ext cx="3048000" cy="1143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zh-TW" altLang="en-US" sz="2400">
                <a:solidFill>
                  <a:srgbClr val="FFFFFF"/>
                </a:solidFill>
                <a:ea typeface="SimHei" pitchFamily="49" charset="-122"/>
              </a:rPr>
              <a:t>發展資料蒐集策略（資料查詢、</a:t>
            </a:r>
            <a:r>
              <a:rPr kumimoji="0" lang="zh-TW" altLang="en-US" sz="2400">
                <a:solidFill>
                  <a:schemeClr val="bg1"/>
                </a:solidFill>
                <a:ea typeface="SimHei" pitchFamily="49" charset="-122"/>
              </a:rPr>
              <a:t>實地觀察、實際訪問</a:t>
            </a:r>
            <a:r>
              <a:rPr kumimoji="0" lang="zh-TW" altLang="en-US" sz="2400">
                <a:solidFill>
                  <a:srgbClr val="FFFFFF"/>
                </a:solidFill>
                <a:ea typeface="SimHei" pitchFamily="49" charset="-122"/>
              </a:rPr>
              <a:t>）</a:t>
            </a:r>
            <a:endParaRPr kumimoji="0" lang="zh-TW" altLang="en-US" sz="2400">
              <a:solidFill>
                <a:schemeClr val="tx1"/>
              </a:solidFill>
              <a:ea typeface="SimHei" pitchFamily="49" charset="-122"/>
            </a:endParaRPr>
          </a:p>
        </p:txBody>
      </p:sp>
      <p:sp>
        <p:nvSpPr>
          <p:cNvPr id="10" name="弧形箭號 (左彎) 9"/>
          <p:cNvSpPr>
            <a:spLocks noChangeArrowheads="1"/>
          </p:cNvSpPr>
          <p:nvPr/>
        </p:nvSpPr>
        <p:spPr bwMode="auto">
          <a:xfrm rot="-1867231">
            <a:off x="6527800" y="2193925"/>
            <a:ext cx="714375" cy="85725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1" name="弧形箭號 (左彎) 10"/>
          <p:cNvSpPr>
            <a:spLocks noChangeArrowheads="1"/>
          </p:cNvSpPr>
          <p:nvPr/>
        </p:nvSpPr>
        <p:spPr bwMode="auto">
          <a:xfrm rot="808278">
            <a:off x="8339138" y="4500563"/>
            <a:ext cx="714375" cy="85725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2" name="弧形箭號 (左彎) 11"/>
          <p:cNvSpPr>
            <a:spLocks noChangeArrowheads="1"/>
          </p:cNvSpPr>
          <p:nvPr/>
        </p:nvSpPr>
        <p:spPr bwMode="auto">
          <a:xfrm rot="5400000">
            <a:off x="4214812" y="5786438"/>
            <a:ext cx="714375" cy="85725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3" name="弧形箭號 (左彎) 12"/>
          <p:cNvSpPr>
            <a:spLocks noChangeArrowheads="1"/>
          </p:cNvSpPr>
          <p:nvPr/>
        </p:nvSpPr>
        <p:spPr bwMode="auto">
          <a:xfrm rot="9685439">
            <a:off x="403225" y="4449763"/>
            <a:ext cx="714375" cy="85725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4" name="弧形箭號 (左彎) 13"/>
          <p:cNvSpPr>
            <a:spLocks noChangeArrowheads="1"/>
          </p:cNvSpPr>
          <p:nvPr/>
        </p:nvSpPr>
        <p:spPr bwMode="auto">
          <a:xfrm rot="-8344745">
            <a:off x="1836738" y="2128838"/>
            <a:ext cx="714375" cy="85725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zh-TW" altLang="en-US" sz="4000" b="1" smtClean="0">
                <a:solidFill>
                  <a:srgbClr val="77933C"/>
                </a:solidFill>
                <a:latin typeface="SimHei" pitchFamily="49" charset="-122"/>
                <a:ea typeface="SimHei" pitchFamily="49" charset="-122"/>
              </a:rPr>
              <a:t>環境行動教學範例</a:t>
            </a:r>
            <a:r>
              <a:rPr kumimoji="0" lang="en-US" altLang="zh-TW" sz="4000" b="1" smtClean="0">
                <a:solidFill>
                  <a:srgbClr val="77933C"/>
                </a:solidFill>
                <a:latin typeface="SimHei" pitchFamily="49" charset="-122"/>
                <a:ea typeface="SimHei" pitchFamily="49" charset="-122"/>
              </a:rPr>
              <a:t>-</a:t>
            </a:r>
            <a:r>
              <a:rPr kumimoji="0" lang="zh-TW" altLang="en-US" sz="4000" b="1" smtClean="0">
                <a:solidFill>
                  <a:srgbClr val="77933C"/>
                </a:solidFill>
                <a:latin typeface="SimHei" pitchFamily="49" charset="-122"/>
                <a:ea typeface="SimHei" pitchFamily="49" charset="-122"/>
              </a:rPr>
              <a:t>淹水問題調查</a:t>
            </a:r>
          </a:p>
        </p:txBody>
      </p:sp>
      <p:sp>
        <p:nvSpPr>
          <p:cNvPr id="5" name="矩形 4"/>
          <p:cNvSpPr/>
          <p:nvPr/>
        </p:nvSpPr>
        <p:spPr>
          <a:xfrm>
            <a:off x="4429124" y="1857364"/>
            <a:ext cx="414337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</a:rPr>
              <a:t>資料蒐集與分析</a:t>
            </a:r>
          </a:p>
        </p:txBody>
      </p:sp>
      <p:sp>
        <p:nvSpPr>
          <p:cNvPr id="8" name="矩形 7"/>
          <p:cNvSpPr/>
          <p:nvPr/>
        </p:nvSpPr>
        <p:spPr>
          <a:xfrm>
            <a:off x="228012" y="5429264"/>
            <a:ext cx="445506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6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+mn-lt"/>
                <a:ea typeface="+mn-ea"/>
              </a:rPr>
              <a:t>採訪問題設定與練習</a:t>
            </a:r>
          </a:p>
        </p:txBody>
      </p:sp>
      <p:sp>
        <p:nvSpPr>
          <p:cNvPr id="7" name="內容版面配置區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cs typeface="+mj-cs"/>
              </a:rPr>
              <a:t>環境教育資源分享</a:t>
            </a:r>
          </a:p>
        </p:txBody>
      </p:sp>
      <p:sp>
        <p:nvSpPr>
          <p:cNvPr id="43011" name="文字版面配置區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rgbClr val="898989"/>
                </a:solidFill>
              </a:rPr>
              <a:t>我可以從哪邊找到資源？</a:t>
            </a:r>
          </a:p>
        </p:txBody>
      </p:sp>
      <p:sp>
        <p:nvSpPr>
          <p:cNvPr id="43012" name="日期版面配置區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A7E10A-CF61-476D-9181-0770E5BD8414}" type="datetime1">
              <a:rPr lang="zh-TW" altLang="en-US">
                <a:latin typeface="Arial" charset="0"/>
              </a:rPr>
              <a:pPr/>
              <a:t>2012/8/25</a:t>
            </a:fld>
            <a:endParaRPr lang="en-US" altLang="zh-TW">
              <a:latin typeface="Arial" charset="0"/>
            </a:endParaRPr>
          </a:p>
        </p:txBody>
      </p:sp>
      <p:sp>
        <p:nvSpPr>
          <p:cNvPr id="43013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D5A373-185D-4EFA-840D-DECE020482F3}" type="slidenum">
              <a:rPr lang="en-US" altLang="zh-TW">
                <a:latin typeface="Arial" charset="0"/>
              </a:rPr>
              <a:pPr/>
              <a:t>39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zh-TW" altLang="en-US" sz="3600" smtClean="0">
                <a:solidFill>
                  <a:srgbClr val="7B9899"/>
                </a:solidFill>
                <a:latin typeface="細明體" pitchFamily="49" charset="-120"/>
                <a:ea typeface="細明體" pitchFamily="49" charset="-120"/>
              </a:rPr>
              <a:t>環境教育工作技能的學習挑戰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kumimoji="0" lang="zh-TW" altLang="en-US" sz="2400" smtClean="0">
                <a:latin typeface="細明體" pitchFamily="49" charset="-120"/>
                <a:ea typeface="細明體" pitchFamily="49" charset="-120"/>
              </a:rPr>
              <a:t>環境知識、意識、敏感度、情意、環境認知、信念、態度、價值、倫理道德、</a:t>
            </a:r>
            <a:r>
              <a:rPr kumimoji="0" lang="zh-TW" altLang="en-US" sz="2400" smtClean="0">
                <a:solidFill>
                  <a:srgbClr val="FF0000"/>
                </a:solidFill>
                <a:latin typeface="細明體" pitchFamily="49" charset="-120"/>
                <a:ea typeface="細明體" pitchFamily="49" charset="-120"/>
              </a:rPr>
              <a:t>自我認同、自我控制、承諾、行動意願、參與</a:t>
            </a:r>
            <a:r>
              <a:rPr kumimoji="0" lang="zh-TW" altLang="en-US" sz="2400" smtClean="0">
                <a:latin typeface="細明體" pitchFamily="49" charset="-120"/>
                <a:ea typeface="細明體" pitchFamily="49" charset="-120"/>
              </a:rPr>
              <a:t>、有力感、溝通技能、批判式思考、積極性思考、</a:t>
            </a:r>
            <a:r>
              <a:rPr kumimoji="0" lang="zh-TW" altLang="en-US" sz="2400" smtClean="0">
                <a:solidFill>
                  <a:srgbClr val="FF0000"/>
                </a:solidFill>
                <a:latin typeface="細明體" pitchFamily="49" charset="-120"/>
                <a:ea typeface="細明體" pitchFamily="49" charset="-120"/>
              </a:rPr>
              <a:t>環境公民、負責任的環境行為</a:t>
            </a:r>
            <a:endParaRPr kumimoji="0" lang="en-US" altLang="zh-TW" sz="2400" smtClean="0">
              <a:solidFill>
                <a:srgbClr val="FF0000"/>
              </a:solidFill>
              <a:latin typeface="細明體" pitchFamily="49" charset="-120"/>
              <a:ea typeface="細明體" pitchFamily="49" charset="-120"/>
            </a:endParaRPr>
          </a:p>
          <a:p>
            <a:pPr eaLnBrk="1" hangingPunct="1">
              <a:lnSpc>
                <a:spcPct val="110000"/>
              </a:lnSpc>
            </a:pPr>
            <a:endParaRPr kumimoji="0" lang="en-US" altLang="zh-TW" sz="2400" smtClean="0">
              <a:latin typeface="細明體" pitchFamily="49" charset="-120"/>
              <a:ea typeface="細明體" pitchFamily="49" charset="-120"/>
            </a:endParaRPr>
          </a:p>
          <a:p>
            <a:pPr eaLnBrk="1" hangingPunct="1">
              <a:lnSpc>
                <a:spcPct val="110000"/>
              </a:lnSpc>
            </a:pPr>
            <a:r>
              <a:rPr kumimoji="0" lang="zh-TW" altLang="en-US" sz="2400" smtClean="0">
                <a:latin typeface="Georgia" pitchFamily="18" charset="0"/>
              </a:rPr>
              <a:t>系統性思考、解決問題技能、評鑑技能、</a:t>
            </a:r>
            <a:r>
              <a:rPr kumimoji="0" lang="zh-TW" altLang="en-US" sz="2400" smtClean="0">
                <a:solidFill>
                  <a:srgbClr val="FF0000"/>
                </a:solidFill>
                <a:latin typeface="Georgia" pitchFamily="18" charset="0"/>
              </a:rPr>
              <a:t>衝突處理技能</a:t>
            </a:r>
            <a:r>
              <a:rPr kumimoji="0" lang="zh-TW" altLang="en-US" sz="2400" smtClean="0">
                <a:latin typeface="Georgia" pitchFamily="18" charset="0"/>
              </a:rPr>
              <a:t>、民主技能、</a:t>
            </a:r>
            <a:r>
              <a:rPr kumimoji="0" lang="zh-TW" altLang="en-US" sz="2400" smtClean="0">
                <a:solidFill>
                  <a:srgbClr val="FF0000"/>
                </a:solidFill>
                <a:latin typeface="Georgia" pitchFamily="18" charset="0"/>
              </a:rPr>
              <a:t>規劃社會變遷技能</a:t>
            </a:r>
            <a:r>
              <a:rPr kumimoji="0" lang="zh-TW" altLang="en-US" sz="2400" smtClean="0">
                <a:latin typeface="Georgia" pitchFamily="18" charset="0"/>
              </a:rPr>
              <a:t>、尊重、合作、</a:t>
            </a:r>
            <a:r>
              <a:rPr kumimoji="0" lang="zh-TW" altLang="en-US" sz="2400" smtClean="0">
                <a:solidFill>
                  <a:srgbClr val="FF0000"/>
                </a:solidFill>
                <a:latin typeface="Georgia" pitchFamily="18" charset="0"/>
              </a:rPr>
              <a:t>科技整合</a:t>
            </a:r>
            <a:r>
              <a:rPr kumimoji="0" lang="zh-TW" altLang="en-US" sz="2400" smtClean="0">
                <a:latin typeface="Georgia" pitchFamily="18" charset="0"/>
              </a:rPr>
              <a:t>、終身學習、</a:t>
            </a:r>
            <a:r>
              <a:rPr kumimoji="0" lang="zh-TW" altLang="en-US" sz="2400" smtClean="0">
                <a:solidFill>
                  <a:srgbClr val="FF0000"/>
                </a:solidFill>
                <a:latin typeface="Georgia" pitchFamily="18" charset="0"/>
              </a:rPr>
              <a:t>行動學習經驗</a:t>
            </a:r>
            <a:r>
              <a:rPr kumimoji="0" lang="zh-TW" altLang="en-US" sz="2400" smtClean="0">
                <a:latin typeface="Georgia" pitchFamily="18" charset="0"/>
              </a:rPr>
              <a:t>、與生活環境結合、社區自主、自覺自決</a:t>
            </a:r>
            <a:r>
              <a:rPr kumimoji="0" lang="en-US" altLang="zh-TW" sz="2400" smtClean="0">
                <a:latin typeface="Georgia" pitchFamily="18" charset="0"/>
              </a:rPr>
              <a:t> </a:t>
            </a:r>
          </a:p>
        </p:txBody>
      </p:sp>
      <p:sp>
        <p:nvSpPr>
          <p:cNvPr id="6148" name="日期版面配置區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23FA5168-F66F-492E-AA5A-D1B4C42CC944}" type="datetime1">
              <a:rPr kumimoji="0" lang="zh-TW" altLang="en-US" sz="1400">
                <a:solidFill>
                  <a:srgbClr val="FFFFFF"/>
                </a:solidFill>
                <a:latin typeface="Arial" charset="0"/>
              </a:rPr>
              <a:pPr/>
              <a:t>2012/8/25</a:t>
            </a:fld>
            <a:endParaRPr kumimoji="0" lang="en-US" altLang="zh-TW" sz="14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149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541561-88A4-4803-A115-3874A2EEB11E}" type="slidenum">
              <a:rPr lang="en-US" altLang="zh-TW">
                <a:latin typeface="Arial" charset="0"/>
              </a:rPr>
              <a:pPr/>
              <a:t>4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b="1" dirty="0" smtClean="0">
                <a:solidFill>
                  <a:schemeClr val="accent2">
                    <a:lumMod val="75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環境教育資源分享</a:t>
            </a:r>
            <a:endParaRPr kumimoji="0" lang="zh-TW" altLang="en-US" b="1" dirty="0">
              <a:solidFill>
                <a:schemeClr val="accent2">
                  <a:lumMod val="75000"/>
                </a:schemeClr>
              </a:solidFill>
              <a:latin typeface="SimHei" pitchFamily="2" charset="-122"/>
              <a:ea typeface="SimHei" pitchFamily="2" charset="-122"/>
              <a:cs typeface="+mj-cs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環境教育資源分享</a:t>
            </a:r>
            <a:r>
              <a:rPr kumimoji="0" lang="en-US" altLang="zh-TW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-</a:t>
            </a:r>
            <a:r>
              <a:rPr kumimoji="0" lang="zh-TW" alt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圖鑑</a:t>
            </a:r>
            <a:endParaRPr kumimoji="0" lang="zh-TW" altLang="en-US" b="1" dirty="0">
              <a:solidFill>
                <a:schemeClr val="accent2">
                  <a:lumMod val="60000"/>
                  <a:lumOff val="40000"/>
                </a:schemeClr>
              </a:solidFill>
              <a:latin typeface="SimHei" pitchFamily="2" charset="-122"/>
              <a:ea typeface="SimHei" pitchFamily="2" charset="-122"/>
              <a:cs typeface="+mj-cs"/>
            </a:endParaRPr>
          </a:p>
        </p:txBody>
      </p:sp>
      <p:sp>
        <p:nvSpPr>
          <p:cNvPr id="14" name="內容版面配置區 1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zh-TW" altLang="en-US" b="1" smtClean="0">
                <a:solidFill>
                  <a:schemeClr val="tx2"/>
                </a:solidFill>
                <a:latin typeface="SimHei" pitchFamily="49" charset="-122"/>
                <a:ea typeface="SimHei" pitchFamily="49" charset="-122"/>
              </a:rPr>
              <a:t>環境教育資源分享</a:t>
            </a:r>
            <a:r>
              <a:rPr kumimoji="0" lang="en-US" altLang="zh-TW" b="1" smtClean="0">
                <a:solidFill>
                  <a:schemeClr val="tx2"/>
                </a:solidFill>
                <a:latin typeface="SimHei" pitchFamily="49" charset="-122"/>
                <a:ea typeface="SimHei" pitchFamily="49" charset="-122"/>
              </a:rPr>
              <a:t>-</a:t>
            </a:r>
            <a:r>
              <a:rPr kumimoji="0" lang="zh-TW" altLang="en-US" b="1" smtClean="0">
                <a:solidFill>
                  <a:schemeClr val="tx2"/>
                </a:solidFill>
                <a:latin typeface="SimHei" pitchFamily="49" charset="-122"/>
                <a:ea typeface="SimHei" pitchFamily="49" charset="-122"/>
              </a:rPr>
              <a:t>科普叢書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b="1" dirty="0" smtClean="0">
                <a:solidFill>
                  <a:schemeClr val="tx2">
                    <a:lumMod val="75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環境教育資源分享</a:t>
            </a:r>
            <a:r>
              <a:rPr kumimoji="0" lang="en-US" altLang="zh-TW" b="1" dirty="0" smtClean="0">
                <a:solidFill>
                  <a:schemeClr val="tx2">
                    <a:lumMod val="75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-</a:t>
            </a:r>
            <a:r>
              <a:rPr kumimoji="0" lang="zh-TW" altLang="en-US" b="1" dirty="0" smtClean="0">
                <a:solidFill>
                  <a:schemeClr val="tx2">
                    <a:lumMod val="75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繪本</a:t>
            </a:r>
            <a:endParaRPr kumimoji="0" lang="zh-TW" altLang="en-US" b="1" dirty="0">
              <a:solidFill>
                <a:schemeClr val="tx2">
                  <a:lumMod val="75000"/>
                </a:schemeClr>
              </a:solidFill>
              <a:latin typeface="SimHei" pitchFamily="2" charset="-122"/>
              <a:ea typeface="SimHei" pitchFamily="2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b="1" dirty="0" smtClean="0">
                <a:solidFill>
                  <a:schemeClr val="accent4">
                    <a:lumMod val="75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環境教育資源分享</a:t>
            </a:r>
            <a:r>
              <a:rPr kumimoji="0" lang="en-US" altLang="zh-TW" b="1" dirty="0" smtClean="0">
                <a:solidFill>
                  <a:schemeClr val="accent4">
                    <a:lumMod val="75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-</a:t>
            </a:r>
            <a:r>
              <a:rPr kumimoji="0" lang="zh-TW" altLang="en-US" b="1" dirty="0" smtClean="0">
                <a:solidFill>
                  <a:schemeClr val="accent4">
                    <a:lumMod val="75000"/>
                  </a:schemeClr>
                </a:solidFill>
                <a:latin typeface="SimHei" pitchFamily="2" charset="-122"/>
                <a:ea typeface="SimHei" pitchFamily="2" charset="-122"/>
                <a:cs typeface="+mj-cs"/>
              </a:rPr>
              <a:t>教材或理論叢書</a:t>
            </a:r>
            <a:endParaRPr kumimoji="0" lang="zh-TW" altLang="en-US" b="1" dirty="0">
              <a:solidFill>
                <a:schemeClr val="accent4">
                  <a:lumMod val="75000"/>
                </a:schemeClr>
              </a:solidFill>
              <a:latin typeface="SimHei" pitchFamily="2" charset="-122"/>
              <a:ea typeface="SimHei" pitchFamily="2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zh-TW" altLang="en-US" sz="3600" b="1" smtClean="0">
                <a:solidFill>
                  <a:srgbClr val="558ED5"/>
                </a:solidFill>
                <a:latin typeface="SimHei" pitchFamily="49" charset="-122"/>
                <a:ea typeface="SimHei" pitchFamily="49" charset="-122"/>
              </a:rPr>
              <a:t>環境教育資源分享</a:t>
            </a:r>
            <a:r>
              <a:rPr kumimoji="0" lang="en-US" altLang="zh-TW" sz="3600" b="1" smtClean="0">
                <a:solidFill>
                  <a:srgbClr val="558ED5"/>
                </a:solidFill>
                <a:latin typeface="SimHei" pitchFamily="49" charset="-122"/>
                <a:ea typeface="SimHei" pitchFamily="49" charset="-122"/>
              </a:rPr>
              <a:t>-</a:t>
            </a:r>
            <a:r>
              <a:rPr kumimoji="0" lang="zh-TW" altLang="en-US" sz="3600" b="1" smtClean="0">
                <a:solidFill>
                  <a:srgbClr val="558ED5"/>
                </a:solidFill>
                <a:latin typeface="SimHei" pitchFamily="49" charset="-122"/>
                <a:ea typeface="SimHei" pitchFamily="49" charset="-122"/>
              </a:rPr>
              <a:t>多媒體光碟與電子書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zh-TW" altLang="en-US" smtClean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環境教育資源分享</a:t>
            </a:r>
            <a:r>
              <a:rPr kumimoji="0" lang="en-US" altLang="zh-TW" smtClean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-</a:t>
            </a:r>
            <a:r>
              <a:rPr kumimoji="0" lang="zh-TW" altLang="en-US" smtClean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網頁</a:t>
            </a:r>
          </a:p>
        </p:txBody>
      </p:sp>
      <p:sp>
        <p:nvSpPr>
          <p:cNvPr id="7" name="內容版面配置區 6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3050" indent="-273050" eaLnBrk="1" hangingPunct="1">
              <a:lnSpc>
                <a:spcPct val="80000"/>
              </a:lnSpc>
              <a:buFont typeface="Wingdings 2" pitchFamily="18" charset="2"/>
              <a:buChar char=""/>
              <a:defRPr/>
            </a:pPr>
            <a:r>
              <a:rPr kumimoji="0" lang="zh-TW" altLang="en-US" sz="1800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能源教育資訊網</a:t>
            </a:r>
            <a:r>
              <a:rPr kumimoji="0" lang="en-US" altLang="zh-TW" sz="1500" u="sng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  <a:hlinkClick r:id="rId2"/>
              </a:rPr>
              <a:t>http://energy.ie.ntnu.edu.tw/welcome/main</a:t>
            </a:r>
            <a:r>
              <a:rPr kumimoji="0" lang="en-US" altLang="zh-TW" sz="1500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 </a:t>
            </a:r>
          </a:p>
          <a:p>
            <a:pPr marL="273050" indent="-273050" eaLnBrk="1" hangingPunct="1">
              <a:lnSpc>
                <a:spcPct val="80000"/>
              </a:lnSpc>
              <a:buFont typeface="Wingdings 2" pitchFamily="18" charset="2"/>
              <a:buChar char=""/>
              <a:defRPr/>
            </a:pPr>
            <a:r>
              <a:rPr kumimoji="0" lang="zh-TW" altLang="en-US" sz="1800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教育部環保小組網站</a:t>
            </a:r>
            <a:r>
              <a:rPr kumimoji="0" lang="en-US" altLang="zh-TW" sz="1500" u="sng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  <a:hlinkClick r:id="rId3"/>
              </a:rPr>
              <a:t>http://www.edu.tw/environmental/index.aspx</a:t>
            </a:r>
            <a:endParaRPr kumimoji="0" lang="zh-TW" altLang="zh-TW" sz="1500" smtClean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marL="273050" indent="-273050" eaLnBrk="1" hangingPunct="1">
              <a:lnSpc>
                <a:spcPct val="80000"/>
              </a:lnSpc>
              <a:buFont typeface="Wingdings 2" pitchFamily="18" charset="2"/>
              <a:buChar char=""/>
              <a:defRPr/>
            </a:pPr>
            <a:r>
              <a:rPr kumimoji="0" lang="zh-TW" altLang="en-US" sz="1800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再生能源兒童網站</a:t>
            </a:r>
            <a:r>
              <a:rPr kumimoji="0" lang="en-US" altLang="zh-TW" sz="1500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  <a:hlinkClick r:id="rId4"/>
              </a:rPr>
              <a:t>http://www.re.org.tw:8081/</a:t>
            </a:r>
            <a:endParaRPr kumimoji="0" lang="zh-TW" altLang="zh-TW" sz="1500" smtClean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marL="273050" indent="-273050" eaLnBrk="1" hangingPunct="1">
              <a:lnSpc>
                <a:spcPct val="80000"/>
              </a:lnSpc>
              <a:buFont typeface="Wingdings 2" pitchFamily="18" charset="2"/>
              <a:buChar char=""/>
              <a:defRPr/>
            </a:pPr>
            <a:r>
              <a:rPr kumimoji="0" lang="zh-TW" altLang="en-US" sz="1800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生活環保</a:t>
            </a:r>
            <a:r>
              <a:rPr kumimoji="0" lang="en-US" altLang="zh-TW" sz="1800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---</a:t>
            </a:r>
            <a:r>
              <a:rPr kumimoji="0" lang="zh-TW" altLang="en-US" sz="1800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「綠色行動手冊」</a:t>
            </a:r>
            <a:r>
              <a:rPr kumimoji="0" lang="en-US" altLang="zh-TW" sz="1500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  <a:hlinkClick r:id="rId5"/>
              </a:rPr>
              <a:t>http://forum.yam.org.tw/women/backinfo/recreation/nature/green.htm</a:t>
            </a:r>
            <a:endParaRPr kumimoji="0" lang="en-US" altLang="zh-TW" sz="1500" smtClean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marL="273050" indent="-273050" eaLnBrk="1" hangingPunct="1">
              <a:lnSpc>
                <a:spcPct val="80000"/>
              </a:lnSpc>
              <a:buFont typeface="Wingdings 2" pitchFamily="18" charset="2"/>
              <a:buChar char=""/>
              <a:defRPr/>
            </a:pPr>
            <a:r>
              <a:rPr kumimoji="0" lang="zh-TW" altLang="en-US" sz="1800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台北動物園保育網</a:t>
            </a:r>
            <a:r>
              <a:rPr kumimoji="0" lang="en-US" altLang="zh-TW" sz="1500" u="sng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  <a:hlinkClick r:id="rId6"/>
              </a:rPr>
              <a:t>http://newweb.zoo.gov.tw/</a:t>
            </a:r>
            <a:endParaRPr kumimoji="0" lang="zh-TW" altLang="zh-TW" sz="1500" smtClean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marL="273050" indent="-273050" eaLnBrk="1" hangingPunct="1">
              <a:lnSpc>
                <a:spcPct val="80000"/>
              </a:lnSpc>
              <a:buFont typeface="Wingdings 2" pitchFamily="18" charset="2"/>
              <a:buChar char=""/>
              <a:defRPr/>
            </a:pPr>
            <a:r>
              <a:rPr kumimoji="0" lang="zh-TW" altLang="en-US" sz="1800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中華民國環境教育學會</a:t>
            </a:r>
            <a:r>
              <a:rPr kumimoji="0" lang="en-US" altLang="zh-TW" sz="1500" u="sng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  <a:hlinkClick r:id="rId7"/>
              </a:rPr>
              <a:t>http://www.csee.org.tw/index.php</a:t>
            </a:r>
            <a:endParaRPr kumimoji="0" lang="zh-TW" altLang="zh-TW" sz="1500" smtClean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marL="273050" indent="-273050" eaLnBrk="1" hangingPunct="1">
              <a:lnSpc>
                <a:spcPct val="80000"/>
              </a:lnSpc>
              <a:buFont typeface="Wingdings 2" pitchFamily="18" charset="2"/>
              <a:buChar char=""/>
              <a:defRPr/>
            </a:pPr>
            <a:r>
              <a:rPr kumimoji="0" lang="zh-TW" altLang="en-US" sz="1800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台灣師大環境教育研究所</a:t>
            </a:r>
            <a:r>
              <a:rPr kumimoji="0" lang="en-US" altLang="zh-TW" sz="1500" u="sng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  <a:hlinkClick r:id="rId8"/>
              </a:rPr>
              <a:t>http://www.giee.ntnu.edu.tw/main.php</a:t>
            </a:r>
            <a:endParaRPr kumimoji="0" lang="zh-TW" altLang="zh-TW" sz="1500" smtClean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marL="273050" indent="-273050" eaLnBrk="1" hangingPunct="1">
              <a:lnSpc>
                <a:spcPct val="80000"/>
              </a:lnSpc>
              <a:buFont typeface="Wingdings 2" pitchFamily="18" charset="2"/>
              <a:buChar char=""/>
              <a:defRPr/>
            </a:pPr>
            <a:r>
              <a:rPr kumimoji="0" lang="zh-TW" altLang="en-US" sz="1800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台灣物種名錄</a:t>
            </a:r>
            <a:r>
              <a:rPr kumimoji="0" lang="en-US" altLang="zh-TW" sz="1500" u="sng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  <a:hlinkClick r:id="rId9"/>
              </a:rPr>
              <a:t>http://taibnet.sinica.edu.tw/</a:t>
            </a:r>
            <a:endParaRPr kumimoji="0" lang="zh-TW" altLang="zh-TW" sz="1500" smtClean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marL="273050" indent="-273050" eaLnBrk="1" hangingPunct="1">
              <a:lnSpc>
                <a:spcPct val="80000"/>
              </a:lnSpc>
              <a:buFont typeface="Wingdings 2" pitchFamily="18" charset="2"/>
              <a:buChar char=""/>
              <a:defRPr/>
            </a:pPr>
            <a:endParaRPr kumimoji="0" lang="en-US" altLang="zh-TW" sz="1500" smtClean="0">
              <a:solidFill>
                <a:srgbClr val="000000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3050" indent="-273050" eaLnBrk="1" hangingPunct="1">
              <a:lnSpc>
                <a:spcPct val="80000"/>
              </a:lnSpc>
              <a:buFont typeface="Wingdings 2" pitchFamily="18" charset="2"/>
              <a:buChar char=""/>
              <a:defRPr/>
            </a:pPr>
            <a:r>
              <a:rPr kumimoji="0" lang="zh-TW" altLang="en-US" sz="1800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台灣綠色學校伙伴網路</a:t>
            </a:r>
            <a:r>
              <a:rPr kumimoji="0" lang="en-US" altLang="zh-TW" sz="1500" u="sng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  <a:hlinkClick r:id="rId10"/>
              </a:rPr>
              <a:t>http://www.greenschool.moe.edu.tw/</a:t>
            </a:r>
            <a:endParaRPr kumimoji="0" lang="zh-TW" altLang="zh-TW" sz="1500" smtClean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marL="273050" indent="-273050" eaLnBrk="1" hangingPunct="1">
              <a:lnSpc>
                <a:spcPct val="80000"/>
              </a:lnSpc>
              <a:buFont typeface="Wingdings 2" pitchFamily="18" charset="2"/>
              <a:buChar char=""/>
              <a:defRPr/>
            </a:pPr>
            <a:r>
              <a:rPr kumimoji="0" lang="zh-TW" altLang="en-US" sz="1800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環境資訊中心</a:t>
            </a:r>
            <a:r>
              <a:rPr kumimoji="0" lang="en-US" altLang="zh-TW" sz="1500" u="sng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  <a:hlinkClick r:id="rId11"/>
              </a:rPr>
              <a:t>http://e-info.org.tw/</a:t>
            </a:r>
            <a:endParaRPr kumimoji="0" lang="zh-TW" altLang="zh-TW" sz="1500" smtClean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marL="273050" indent="-273050" eaLnBrk="1" hangingPunct="1">
              <a:lnSpc>
                <a:spcPct val="80000"/>
              </a:lnSpc>
              <a:buFont typeface="Wingdings 2" pitchFamily="18" charset="2"/>
              <a:buChar char=""/>
              <a:defRPr/>
            </a:pPr>
            <a:r>
              <a:rPr kumimoji="0" lang="zh-TW" altLang="en-US" sz="1800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永續校園全球資訊網</a:t>
            </a:r>
            <a:r>
              <a:rPr kumimoji="0" lang="en-US" altLang="zh-TW" sz="1500" u="sng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  <a:hlinkClick r:id="rId12"/>
              </a:rPr>
              <a:t>http://www.esdtaiwan.edu.tw/index_c.asp</a:t>
            </a:r>
            <a:endParaRPr kumimoji="0" lang="zh-TW" altLang="zh-TW" sz="1500" smtClean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marL="273050" indent="-273050" eaLnBrk="1" hangingPunct="1">
              <a:lnSpc>
                <a:spcPct val="80000"/>
              </a:lnSpc>
              <a:buFont typeface="Wingdings 2" pitchFamily="18" charset="2"/>
              <a:buChar char=""/>
              <a:defRPr/>
            </a:pPr>
            <a:r>
              <a:rPr kumimoji="0" lang="zh-TW" altLang="en-US" sz="1800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教育部校園節能減碳資訊平台</a:t>
            </a:r>
            <a:r>
              <a:rPr kumimoji="0" lang="en-US" altLang="zh-TW" sz="1500" u="sng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  <a:hlinkClick r:id="rId13"/>
              </a:rPr>
              <a:t>http://co2.ftis.org.tw/pageA3_2.asp</a:t>
            </a:r>
            <a:endParaRPr kumimoji="0" lang="zh-TW" altLang="zh-TW" sz="1500" smtClean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marL="273050" indent="-273050" eaLnBrk="1" hangingPunct="1">
              <a:lnSpc>
                <a:spcPct val="80000"/>
              </a:lnSpc>
              <a:buFont typeface="Wingdings 2" pitchFamily="18" charset="2"/>
              <a:buChar char=""/>
              <a:defRPr/>
            </a:pPr>
            <a:r>
              <a:rPr kumimoji="0" lang="zh-TW" altLang="en-US" sz="1800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行政院環保署環境教育專區</a:t>
            </a:r>
            <a:r>
              <a:rPr kumimoji="0" lang="en-US" altLang="zh-TW" sz="1500" u="sng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  <a:hlinkClick r:id="rId14"/>
              </a:rPr>
              <a:t>http://www.epa.gov.tw/ch/epacatalog.aspx?path=500</a:t>
            </a:r>
            <a:endParaRPr kumimoji="0" lang="zh-TW" altLang="zh-TW" sz="1500" smtClean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marL="273050" indent="-273050" eaLnBrk="1" hangingPunct="1">
              <a:lnSpc>
                <a:spcPct val="80000"/>
              </a:lnSpc>
              <a:buFont typeface="Wingdings 2" pitchFamily="18" charset="2"/>
              <a:buChar char=""/>
              <a:defRPr/>
            </a:pPr>
            <a:r>
              <a:rPr kumimoji="0" lang="zh-TW" altLang="en-US" sz="1800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經濟部水利署防災資訊服務網</a:t>
            </a:r>
            <a:r>
              <a:rPr kumimoji="0" lang="en-US" altLang="zh-TW" sz="1500" u="sng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  <a:hlinkClick r:id="rId15"/>
              </a:rPr>
              <a:t>http://fhy.wra.gov.tw/Pub_Web_2011/</a:t>
            </a:r>
            <a:endParaRPr kumimoji="0" lang="zh-TW" altLang="zh-TW" sz="1500" smtClean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marL="273050" indent="-273050" eaLnBrk="1" hangingPunct="1">
              <a:lnSpc>
                <a:spcPct val="80000"/>
              </a:lnSpc>
              <a:buFont typeface="Wingdings 2" pitchFamily="18" charset="2"/>
              <a:buChar char=""/>
              <a:defRPr/>
            </a:pPr>
            <a:r>
              <a:rPr kumimoji="0" lang="zh-TW" altLang="en-US" sz="1800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宜蘭縣能源科技工作坊檔案庫</a:t>
            </a:r>
            <a:r>
              <a:rPr kumimoji="0" lang="en-US" altLang="zh-TW" sz="1500" u="sng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  <a:hlinkClick r:id="rId16"/>
              </a:rPr>
              <a:t>https://sites.google.com/a/ilcee.co.cc/files/chang-yong-dang-an-1</a:t>
            </a:r>
            <a:endParaRPr kumimoji="0" lang="zh-TW" altLang="zh-TW" sz="1500" smtClean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marL="273050" indent="-273050" eaLnBrk="1" hangingPunct="1">
              <a:lnSpc>
                <a:spcPct val="80000"/>
              </a:lnSpc>
              <a:buFont typeface="Wingdings 2" pitchFamily="18" charset="2"/>
              <a:buChar char=""/>
              <a:defRPr/>
            </a:pPr>
            <a:r>
              <a:rPr kumimoji="0" lang="zh-TW" altLang="en-US" sz="1800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內政部防救災數位學習網</a:t>
            </a:r>
            <a:r>
              <a:rPr kumimoji="0" lang="en-US" altLang="zh-TW" sz="1500" u="sng" smtClean="0">
                <a:solidFill>
                  <a:srgbClr val="000000"/>
                </a:solidFill>
                <a:latin typeface="SimHei" pitchFamily="49" charset="-122"/>
                <a:ea typeface="SimHei" pitchFamily="49" charset="-122"/>
                <a:hlinkClick r:id="rId17"/>
              </a:rPr>
              <a:t>http://elearning.ndppc.nat.gov.tw/elearning/</a:t>
            </a:r>
            <a:endParaRPr kumimoji="0" lang="zh-TW" altLang="zh-TW" sz="1500" smtClean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marL="273050" indent="-273050" eaLnBrk="1" hangingPunct="1">
              <a:lnSpc>
                <a:spcPct val="80000"/>
              </a:lnSpc>
              <a:buFont typeface="Wingdings 2" pitchFamily="18" charset="2"/>
              <a:buChar char=""/>
              <a:defRPr/>
            </a:pPr>
            <a:endParaRPr kumimoji="0" lang="zh-TW" altLang="en-US" sz="15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zh-TW" altLang="en-US" sz="4000" smtClean="0">
                <a:solidFill>
                  <a:srgbClr val="376092"/>
                </a:solidFill>
                <a:latin typeface="SimHei" pitchFamily="49" charset="-122"/>
                <a:ea typeface="SimHei" pitchFamily="49" charset="-122"/>
              </a:rPr>
              <a:t>宜蘭縣環境教育場域</a:t>
            </a:r>
            <a:r>
              <a:rPr kumimoji="0" lang="en-US" altLang="zh-TW" sz="4000" smtClean="0">
                <a:solidFill>
                  <a:srgbClr val="376092"/>
                </a:solidFill>
                <a:latin typeface="SimHei" pitchFamily="49" charset="-122"/>
                <a:ea typeface="SimHei" pitchFamily="49" charset="-122"/>
              </a:rPr>
              <a:t>(</a:t>
            </a:r>
            <a:r>
              <a:rPr kumimoji="0" lang="zh-TW" altLang="en-US" sz="4000" smtClean="0">
                <a:solidFill>
                  <a:srgbClr val="376092"/>
                </a:solidFill>
                <a:latin typeface="SimHei" pitchFamily="49" charset="-122"/>
                <a:ea typeface="SimHei" pitchFamily="49" charset="-122"/>
              </a:rPr>
              <a:t>含人力資源</a:t>
            </a:r>
            <a:r>
              <a:rPr kumimoji="0" lang="en-US" altLang="zh-TW" sz="4000" smtClean="0">
                <a:solidFill>
                  <a:srgbClr val="376092"/>
                </a:solidFill>
                <a:latin typeface="SimHei" pitchFamily="49" charset="-122"/>
                <a:ea typeface="SimHei" pitchFamily="49" charset="-122"/>
              </a:rPr>
              <a:t>)</a:t>
            </a:r>
            <a:endParaRPr kumimoji="0" lang="zh-TW" altLang="en-US" sz="4000" smtClean="0">
              <a:solidFill>
                <a:srgbClr val="376092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642938" y="2571750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latin typeface="SimHei" pitchFamily="49" charset="-122"/>
                <a:ea typeface="SimHei" pitchFamily="49" charset="-122"/>
              </a:rPr>
              <a:t>羅東自然教育中心</a:t>
            </a:r>
            <a:endParaRPr lang="en-US" altLang="zh-TW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714750" y="2786063"/>
            <a:ext cx="157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latin typeface="SimHei" pitchFamily="49" charset="-122"/>
                <a:ea typeface="SimHei" pitchFamily="49" charset="-122"/>
              </a:rPr>
              <a:t>自然史教育館</a:t>
            </a:r>
            <a:endParaRPr lang="en-US" altLang="zh-TW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6805613" y="2857500"/>
            <a:ext cx="1338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latin typeface="SimHei" pitchFamily="49" charset="-122"/>
                <a:ea typeface="SimHei" pitchFamily="49" charset="-122"/>
              </a:rPr>
              <a:t>員山淨水廠</a:t>
            </a:r>
            <a:endParaRPr lang="en-US" altLang="zh-TW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285875" y="4429125"/>
            <a:ext cx="877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latin typeface="SimHei" pitchFamily="49" charset="-122"/>
                <a:ea typeface="SimHei" pitchFamily="49" charset="-122"/>
              </a:rPr>
              <a:t>無尾港</a:t>
            </a:r>
            <a:endParaRPr lang="en-US" altLang="zh-TW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3500438" y="4500563"/>
            <a:ext cx="1800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latin typeface="SimHei" pitchFamily="49" charset="-122"/>
                <a:ea typeface="SimHei" pitchFamily="49" charset="-122"/>
              </a:rPr>
              <a:t>雙連埤生態教室</a:t>
            </a:r>
            <a:endParaRPr lang="en-US" altLang="zh-TW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214438" y="6488113"/>
            <a:ext cx="1108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latin typeface="SimHei" pitchFamily="49" charset="-122"/>
                <a:ea typeface="SimHei" pitchFamily="49" charset="-122"/>
              </a:rPr>
              <a:t>北關農場</a:t>
            </a: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4000500" y="6488113"/>
            <a:ext cx="8778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latin typeface="SimHei" pitchFamily="49" charset="-122"/>
                <a:ea typeface="SimHei" pitchFamily="49" charset="-122"/>
              </a:rPr>
              <a:t>蜂采館</a:t>
            </a: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7000875" y="4643438"/>
            <a:ext cx="1338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latin typeface="SimHei" pitchFamily="49" charset="-122"/>
                <a:ea typeface="SimHei" pitchFamily="49" charset="-122"/>
              </a:rPr>
              <a:t>蘭陽博物館</a:t>
            </a:r>
            <a:endParaRPr lang="en-US" altLang="zh-TW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6786563" y="6488113"/>
            <a:ext cx="1800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latin typeface="SimHei" pitchFamily="49" charset="-122"/>
                <a:ea typeface="SimHei" pitchFamily="49" charset="-122"/>
              </a:rPr>
              <a:t>員山森林生態館</a:t>
            </a:r>
            <a:endParaRPr lang="en-US" altLang="zh-TW"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9" grpId="0"/>
      <p:bldP spid="20" grpId="0"/>
      <p:bldP spid="21" grpId="0"/>
      <p:bldP spid="2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j-cs"/>
              </a:rPr>
              <a:t>武荖坑環境教育中心</a:t>
            </a:r>
            <a:endParaRPr kumimoji="0" lang="zh-TW" alt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j-cs"/>
            </a:endParaRP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宜蘭縣環境教育輔導團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4905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sz="2800" dirty="0" smtClean="0">
                <a:solidFill>
                  <a:schemeClr val="accent3">
                    <a:shade val="75000"/>
                  </a:schemeClr>
                </a:solidFill>
                <a:ea typeface="SimHei" pitchFamily="2" charset="-122"/>
                <a:cs typeface="+mj-cs"/>
              </a:rPr>
              <a:t>成效評估：以環境教育中心構成要素與目標任務為例</a:t>
            </a:r>
          </a:p>
        </p:txBody>
      </p:sp>
      <p:grpSp>
        <p:nvGrpSpPr>
          <p:cNvPr id="53251" name="Group 4"/>
          <p:cNvGrpSpPr>
            <a:grpSpLocks/>
          </p:cNvGrpSpPr>
          <p:nvPr/>
        </p:nvGrpSpPr>
        <p:grpSpPr bwMode="auto">
          <a:xfrm>
            <a:off x="1187450" y="692150"/>
            <a:ext cx="6696075" cy="5184775"/>
            <a:chOff x="1440" y="9990"/>
            <a:chExt cx="9180" cy="7110"/>
          </a:xfrm>
        </p:grpSpPr>
        <p:sp>
          <p:nvSpPr>
            <p:cNvPr id="53259" name="Oval 5"/>
            <p:cNvSpPr>
              <a:spLocks noChangeArrowheads="1"/>
            </p:cNvSpPr>
            <p:nvPr/>
          </p:nvSpPr>
          <p:spPr bwMode="auto">
            <a:xfrm>
              <a:off x="2340" y="10890"/>
              <a:ext cx="7380" cy="61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kumimoji="0" lang="zh-TW" altLang="en-US"/>
            </a:p>
          </p:txBody>
        </p:sp>
        <p:grpSp>
          <p:nvGrpSpPr>
            <p:cNvPr id="53260" name="Group 6"/>
            <p:cNvGrpSpPr>
              <a:grpSpLocks/>
            </p:cNvGrpSpPr>
            <p:nvPr/>
          </p:nvGrpSpPr>
          <p:grpSpPr bwMode="auto">
            <a:xfrm>
              <a:off x="1440" y="9990"/>
              <a:ext cx="9180" cy="7110"/>
              <a:chOff x="1440" y="7020"/>
              <a:chExt cx="9180" cy="7110"/>
            </a:xfrm>
          </p:grpSpPr>
          <p:sp>
            <p:nvSpPr>
              <p:cNvPr id="53261" name="Oval 7"/>
              <p:cNvSpPr>
                <a:spLocks noChangeArrowheads="1"/>
              </p:cNvSpPr>
              <p:nvPr/>
            </p:nvSpPr>
            <p:spPr bwMode="auto">
              <a:xfrm>
                <a:off x="5400" y="8820"/>
                <a:ext cx="1260" cy="7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kumimoji="0" lang="zh-TW" altLang="en-US" sz="1200">
                    <a:latin typeface="Times New Roman" pitchFamily="18" charset="0"/>
                  </a:rPr>
                  <a:t>人</a:t>
                </a:r>
                <a:endParaRPr kumimoji="0" lang="zh-TW" altLang="en-US"/>
              </a:p>
            </p:txBody>
          </p:sp>
          <p:sp>
            <p:nvSpPr>
              <p:cNvPr id="53262" name="Oval 8"/>
              <p:cNvSpPr>
                <a:spLocks noChangeArrowheads="1"/>
              </p:cNvSpPr>
              <p:nvPr/>
            </p:nvSpPr>
            <p:spPr bwMode="auto">
              <a:xfrm>
                <a:off x="6840" y="11160"/>
                <a:ext cx="1800" cy="7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kumimoji="0" lang="zh-TW" altLang="en-US" sz="1200">
                    <a:latin typeface="Times New Roman" pitchFamily="18" charset="0"/>
                  </a:rPr>
                  <a:t>營運管理</a:t>
                </a:r>
                <a:endParaRPr kumimoji="0" lang="zh-TW" altLang="en-US"/>
              </a:p>
            </p:txBody>
          </p:sp>
          <p:sp>
            <p:nvSpPr>
              <p:cNvPr id="53263" name="Oval 9"/>
              <p:cNvSpPr>
                <a:spLocks noChangeArrowheads="1"/>
              </p:cNvSpPr>
              <p:nvPr/>
            </p:nvSpPr>
            <p:spPr bwMode="auto">
              <a:xfrm>
                <a:off x="3600" y="11160"/>
                <a:ext cx="1800" cy="7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kumimoji="0" lang="zh-TW" altLang="en-US" sz="1200">
                    <a:latin typeface="Times New Roman" pitchFamily="18" charset="0"/>
                  </a:rPr>
                  <a:t>設施</a:t>
                </a:r>
                <a:endParaRPr kumimoji="0" lang="zh-TW" altLang="en-US"/>
              </a:p>
            </p:txBody>
          </p:sp>
          <p:sp>
            <p:nvSpPr>
              <p:cNvPr id="53264" name="Oval 10"/>
              <p:cNvSpPr>
                <a:spLocks noChangeArrowheads="1"/>
              </p:cNvSpPr>
              <p:nvPr/>
            </p:nvSpPr>
            <p:spPr bwMode="auto">
              <a:xfrm>
                <a:off x="5220" y="10260"/>
                <a:ext cx="1800" cy="7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kumimoji="0" lang="zh-TW" altLang="en-US" sz="1200">
                    <a:latin typeface="Times New Roman" pitchFamily="18" charset="0"/>
                  </a:rPr>
                  <a:t>活動方案</a:t>
                </a:r>
                <a:endParaRPr kumimoji="0" lang="zh-TW" altLang="en-US"/>
              </a:p>
            </p:txBody>
          </p:sp>
          <p:sp>
            <p:nvSpPr>
              <p:cNvPr id="53265" name="Text Box 11"/>
              <p:cNvSpPr txBox="1">
                <a:spLocks noChangeArrowheads="1"/>
              </p:cNvSpPr>
              <p:nvPr/>
            </p:nvSpPr>
            <p:spPr bwMode="auto">
              <a:xfrm>
                <a:off x="4303" y="8304"/>
                <a:ext cx="3177" cy="51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kumimoji="0" lang="zh-TW" altLang="en-US" sz="1100">
                    <a:latin typeface="Times New Roman" pitchFamily="18" charset="0"/>
                  </a:rPr>
                  <a:t>具有教育資源的戶外自然環境</a:t>
                </a:r>
                <a:endParaRPr kumimoji="0" lang="zh-TW" altLang="en-US" sz="1100"/>
              </a:p>
            </p:txBody>
          </p:sp>
          <p:sp>
            <p:nvSpPr>
              <p:cNvPr id="53266" name="Text Box 16"/>
              <p:cNvSpPr txBox="1">
                <a:spLocks noChangeArrowheads="1"/>
              </p:cNvSpPr>
              <p:nvPr/>
            </p:nvSpPr>
            <p:spPr bwMode="auto">
              <a:xfrm>
                <a:off x="5400" y="7020"/>
                <a:ext cx="1080" cy="4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kumimoji="0" lang="zh-TW" altLang="en-US" sz="1200">
                    <a:latin typeface="Times New Roman" pitchFamily="18" charset="0"/>
                  </a:rPr>
                  <a:t>教育</a:t>
                </a:r>
                <a:endParaRPr kumimoji="0" lang="zh-TW" altLang="en-US"/>
              </a:p>
            </p:txBody>
          </p:sp>
          <p:sp>
            <p:nvSpPr>
              <p:cNvPr id="53267" name="Text Box 17"/>
              <p:cNvSpPr txBox="1">
                <a:spLocks noChangeArrowheads="1"/>
              </p:cNvSpPr>
              <p:nvPr/>
            </p:nvSpPr>
            <p:spPr bwMode="auto">
              <a:xfrm>
                <a:off x="9720" y="8640"/>
                <a:ext cx="900" cy="4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zh-TW" altLang="en-US" sz="1200">
                    <a:latin typeface="Times New Roman" pitchFamily="18" charset="0"/>
                  </a:rPr>
                  <a:t>研究</a:t>
                </a:r>
                <a:endParaRPr kumimoji="0" lang="zh-TW" altLang="en-US"/>
              </a:p>
            </p:txBody>
          </p:sp>
          <p:sp>
            <p:nvSpPr>
              <p:cNvPr id="53268" name="Text Box 18"/>
              <p:cNvSpPr txBox="1">
                <a:spLocks noChangeArrowheads="1"/>
              </p:cNvSpPr>
              <p:nvPr/>
            </p:nvSpPr>
            <p:spPr bwMode="auto">
              <a:xfrm>
                <a:off x="9180" y="13500"/>
                <a:ext cx="840" cy="4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zh-TW" altLang="en-US" sz="1200">
                    <a:latin typeface="Times New Roman" pitchFamily="18" charset="0"/>
                  </a:rPr>
                  <a:t>保育</a:t>
                </a:r>
                <a:endParaRPr kumimoji="0" lang="zh-TW" altLang="en-US"/>
              </a:p>
            </p:txBody>
          </p:sp>
          <p:sp>
            <p:nvSpPr>
              <p:cNvPr id="53269" name="Text Box 19"/>
              <p:cNvSpPr txBox="1">
                <a:spLocks noChangeArrowheads="1"/>
              </p:cNvSpPr>
              <p:nvPr/>
            </p:nvSpPr>
            <p:spPr bwMode="auto">
              <a:xfrm>
                <a:off x="1440" y="8640"/>
                <a:ext cx="900" cy="4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zh-TW" altLang="en-US" sz="1200">
                    <a:latin typeface="Times New Roman" pitchFamily="18" charset="0"/>
                  </a:rPr>
                  <a:t>遊憩</a:t>
                </a:r>
                <a:endParaRPr kumimoji="0" lang="zh-TW" altLang="en-US"/>
              </a:p>
            </p:txBody>
          </p:sp>
          <p:sp>
            <p:nvSpPr>
              <p:cNvPr id="53270" name="Text Box 20"/>
              <p:cNvSpPr txBox="1">
                <a:spLocks noChangeArrowheads="1"/>
              </p:cNvSpPr>
              <p:nvPr/>
            </p:nvSpPr>
            <p:spPr bwMode="auto">
              <a:xfrm>
                <a:off x="2340" y="13680"/>
                <a:ext cx="900" cy="4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zh-TW" altLang="en-US" sz="1200">
                    <a:latin typeface="Times New Roman" pitchFamily="18" charset="0"/>
                  </a:rPr>
                  <a:t>文化</a:t>
                </a:r>
                <a:endParaRPr kumimoji="0" lang="zh-TW" altLang="en-US"/>
              </a:p>
            </p:txBody>
          </p:sp>
          <p:sp>
            <p:nvSpPr>
              <p:cNvPr id="53271" name="Rectangle 21"/>
              <p:cNvSpPr>
                <a:spLocks noChangeArrowheads="1"/>
              </p:cNvSpPr>
              <p:nvPr/>
            </p:nvSpPr>
            <p:spPr bwMode="auto">
              <a:xfrm>
                <a:off x="9900" y="9720"/>
                <a:ext cx="540" cy="23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zh-TW" altLang="en-US" sz="1200">
                    <a:latin typeface="Times New Roman" pitchFamily="18" charset="0"/>
                  </a:rPr>
                  <a:t>解決地方環境問題</a:t>
                </a:r>
                <a:endParaRPr kumimoji="0" lang="zh-TW" altLang="en-US"/>
              </a:p>
            </p:txBody>
          </p:sp>
          <p:sp>
            <p:nvSpPr>
              <p:cNvPr id="53272" name="Rectangle 22"/>
              <p:cNvSpPr>
                <a:spLocks noChangeArrowheads="1"/>
              </p:cNvSpPr>
              <p:nvPr/>
            </p:nvSpPr>
            <p:spPr bwMode="auto">
              <a:xfrm>
                <a:off x="1620" y="9900"/>
                <a:ext cx="540" cy="235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zh-TW" altLang="en-US" sz="1200">
                    <a:latin typeface="Times New Roman" pitchFamily="18" charset="0"/>
                  </a:rPr>
                  <a:t>培養個人環境素養</a:t>
                </a:r>
                <a:endParaRPr kumimoji="0" lang="zh-TW" altLang="en-US"/>
              </a:p>
            </p:txBody>
          </p:sp>
          <p:sp>
            <p:nvSpPr>
              <p:cNvPr id="53273" name="AutoShape 23"/>
              <p:cNvSpPr>
                <a:spLocks noChangeArrowheads="1"/>
              </p:cNvSpPr>
              <p:nvPr/>
            </p:nvSpPr>
            <p:spPr bwMode="auto">
              <a:xfrm rot="-3619997">
                <a:off x="4140" y="10260"/>
                <a:ext cx="1620" cy="180"/>
              </a:xfrm>
              <a:prstGeom prst="leftRightArrow">
                <a:avLst>
                  <a:gd name="adj1" fmla="val 50000"/>
                  <a:gd name="adj2" fmla="val 18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53274" name="AutoShape 24"/>
              <p:cNvSpPr>
                <a:spLocks noChangeArrowheads="1"/>
              </p:cNvSpPr>
              <p:nvPr/>
            </p:nvSpPr>
            <p:spPr bwMode="auto">
              <a:xfrm>
                <a:off x="5400" y="11520"/>
                <a:ext cx="1440" cy="180"/>
              </a:xfrm>
              <a:prstGeom prst="leftRightArrow">
                <a:avLst>
                  <a:gd name="adj1" fmla="val 50000"/>
                  <a:gd name="adj2" fmla="val 16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53275" name="AutoShape 25"/>
              <p:cNvSpPr>
                <a:spLocks noChangeArrowheads="1"/>
              </p:cNvSpPr>
              <p:nvPr/>
            </p:nvSpPr>
            <p:spPr bwMode="auto">
              <a:xfrm rot="-7477399">
                <a:off x="6300" y="10260"/>
                <a:ext cx="1620" cy="180"/>
              </a:xfrm>
              <a:prstGeom prst="leftRightArrow">
                <a:avLst>
                  <a:gd name="adj1" fmla="val 50000"/>
                  <a:gd name="adj2" fmla="val 18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53276" name="AutoShape 26"/>
              <p:cNvSpPr>
                <a:spLocks noChangeArrowheads="1"/>
              </p:cNvSpPr>
              <p:nvPr/>
            </p:nvSpPr>
            <p:spPr bwMode="auto">
              <a:xfrm rot="-2700000">
                <a:off x="5040" y="10980"/>
                <a:ext cx="540" cy="180"/>
              </a:xfrm>
              <a:prstGeom prst="leftRightArrow">
                <a:avLst>
                  <a:gd name="adj1" fmla="val 50000"/>
                  <a:gd name="adj2" fmla="val 6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53277" name="AutoShape 27"/>
              <p:cNvSpPr>
                <a:spLocks noChangeArrowheads="1"/>
              </p:cNvSpPr>
              <p:nvPr/>
            </p:nvSpPr>
            <p:spPr bwMode="auto">
              <a:xfrm rot="2700000">
                <a:off x="6660" y="10980"/>
                <a:ext cx="540" cy="180"/>
              </a:xfrm>
              <a:prstGeom prst="leftRightArrow">
                <a:avLst>
                  <a:gd name="adj1" fmla="val 50000"/>
                  <a:gd name="adj2" fmla="val 6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53278" name="AutoShape 28"/>
              <p:cNvSpPr>
                <a:spLocks noChangeArrowheads="1"/>
              </p:cNvSpPr>
              <p:nvPr/>
            </p:nvSpPr>
            <p:spPr bwMode="auto">
              <a:xfrm rot="-5400000">
                <a:off x="5760" y="9900"/>
                <a:ext cx="540" cy="180"/>
              </a:xfrm>
              <a:prstGeom prst="leftRightArrow">
                <a:avLst>
                  <a:gd name="adj1" fmla="val 50000"/>
                  <a:gd name="adj2" fmla="val 6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53279" name="AutoShape 29"/>
              <p:cNvSpPr>
                <a:spLocks noChangeArrowheads="1"/>
              </p:cNvSpPr>
              <p:nvPr/>
            </p:nvSpPr>
            <p:spPr bwMode="auto">
              <a:xfrm rot="1798899">
                <a:off x="2340" y="9180"/>
                <a:ext cx="360" cy="360"/>
              </a:xfrm>
              <a:prstGeom prst="leftArrow">
                <a:avLst>
                  <a:gd name="adj1" fmla="val 50000"/>
                  <a:gd name="adj2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53280" name="AutoShape 30"/>
              <p:cNvSpPr>
                <a:spLocks noChangeArrowheads="1"/>
              </p:cNvSpPr>
              <p:nvPr/>
            </p:nvSpPr>
            <p:spPr bwMode="auto">
              <a:xfrm rot="-8656565">
                <a:off x="8820" y="12960"/>
                <a:ext cx="360" cy="360"/>
              </a:xfrm>
              <a:prstGeom prst="leftArrow">
                <a:avLst>
                  <a:gd name="adj1" fmla="val 50000"/>
                  <a:gd name="adj2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53281" name="AutoShape 31"/>
              <p:cNvSpPr>
                <a:spLocks noChangeArrowheads="1"/>
              </p:cNvSpPr>
              <p:nvPr/>
            </p:nvSpPr>
            <p:spPr bwMode="auto">
              <a:xfrm rot="8292849">
                <a:off x="9180" y="9000"/>
                <a:ext cx="360" cy="360"/>
              </a:xfrm>
              <a:prstGeom prst="leftArrow">
                <a:avLst>
                  <a:gd name="adj1" fmla="val 50000"/>
                  <a:gd name="adj2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53282" name="AutoShape 32"/>
              <p:cNvSpPr>
                <a:spLocks noChangeArrowheads="1"/>
              </p:cNvSpPr>
              <p:nvPr/>
            </p:nvSpPr>
            <p:spPr bwMode="auto">
              <a:xfrm rot="5400000">
                <a:off x="5760" y="7560"/>
                <a:ext cx="360" cy="360"/>
              </a:xfrm>
              <a:prstGeom prst="leftArrow">
                <a:avLst>
                  <a:gd name="adj1" fmla="val 50000"/>
                  <a:gd name="adj2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53283" name="AutoShape 33"/>
              <p:cNvSpPr>
                <a:spLocks noChangeArrowheads="1"/>
              </p:cNvSpPr>
              <p:nvPr/>
            </p:nvSpPr>
            <p:spPr bwMode="auto">
              <a:xfrm rot="-2814295">
                <a:off x="3060" y="13140"/>
                <a:ext cx="360" cy="360"/>
              </a:xfrm>
              <a:prstGeom prst="leftArrow">
                <a:avLst>
                  <a:gd name="adj1" fmla="val 50000"/>
                  <a:gd name="adj2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</p:grpSp>
      </p:grpSp>
      <p:sp>
        <p:nvSpPr>
          <p:cNvPr id="53252" name="Text Box 34"/>
          <p:cNvSpPr txBox="1">
            <a:spLocks noChangeArrowheads="1"/>
          </p:cNvSpPr>
          <p:nvPr/>
        </p:nvSpPr>
        <p:spPr bwMode="auto">
          <a:xfrm>
            <a:off x="1547813" y="6583363"/>
            <a:ext cx="61198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1200" b="1"/>
              <a:t>（本圖參考周儒、林明瑞、蕭瑞棠，</a:t>
            </a:r>
            <a:r>
              <a:rPr kumimoji="0" lang="en-US" altLang="zh-TW" sz="1200" b="1"/>
              <a:t>2000</a:t>
            </a:r>
            <a:r>
              <a:rPr kumimoji="0" lang="zh-TW" altLang="en-US" sz="1200" b="1"/>
              <a:t>；劉冠妙，</a:t>
            </a:r>
            <a:r>
              <a:rPr kumimoji="0" lang="en-US" altLang="zh-TW" sz="1200" b="1"/>
              <a:t>2004</a:t>
            </a:r>
            <a:r>
              <a:rPr kumimoji="0" lang="zh-TW" altLang="en-US" sz="1200" b="1"/>
              <a:t>）</a:t>
            </a:r>
          </a:p>
        </p:txBody>
      </p:sp>
      <p:sp>
        <p:nvSpPr>
          <p:cNvPr id="53253" name="文字方塊 33"/>
          <p:cNvSpPr txBox="1">
            <a:spLocks noChangeArrowheads="1"/>
          </p:cNvSpPr>
          <p:nvPr/>
        </p:nvSpPr>
        <p:spPr bwMode="auto">
          <a:xfrm>
            <a:off x="5292725" y="2349500"/>
            <a:ext cx="1223963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100"/>
              <a:t>經營管理者</a:t>
            </a:r>
            <a:endParaRPr lang="zh-TW" altLang="zh-TW" sz="1100"/>
          </a:p>
          <a:p>
            <a:r>
              <a:rPr lang="zh-TW" altLang="en-US" sz="1100"/>
              <a:t>教育人員</a:t>
            </a:r>
            <a:endParaRPr lang="zh-TW" altLang="zh-TW" sz="1100"/>
          </a:p>
          <a:p>
            <a:r>
              <a:rPr lang="zh-TW" altLang="en-US" sz="1100"/>
              <a:t>夥伴</a:t>
            </a:r>
            <a:endParaRPr lang="zh-TW" altLang="zh-TW" sz="1100"/>
          </a:p>
          <a:p>
            <a:r>
              <a:rPr lang="zh-TW" altLang="en-US" sz="1100"/>
              <a:t>服務使用者</a:t>
            </a:r>
            <a:endParaRPr lang="zh-TW" altLang="zh-TW" sz="1100"/>
          </a:p>
          <a:p>
            <a:endParaRPr lang="zh-TW" altLang="en-US"/>
          </a:p>
        </p:txBody>
      </p:sp>
      <p:sp>
        <p:nvSpPr>
          <p:cNvPr id="53254" name="文字方塊 34"/>
          <p:cNvSpPr txBox="1">
            <a:spLocks noChangeArrowheads="1"/>
          </p:cNvSpPr>
          <p:nvPr/>
        </p:nvSpPr>
        <p:spPr bwMode="auto">
          <a:xfrm>
            <a:off x="5148263" y="4437063"/>
            <a:ext cx="936625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100"/>
              <a:t>經營管理</a:t>
            </a:r>
            <a:endParaRPr lang="zh-TW" altLang="zh-TW" sz="1100"/>
          </a:p>
          <a:p>
            <a:r>
              <a:rPr lang="zh-TW" altLang="en-US" sz="1100"/>
              <a:t>經費</a:t>
            </a:r>
            <a:endParaRPr lang="zh-TW" altLang="zh-TW" sz="1100"/>
          </a:p>
          <a:p>
            <a:r>
              <a:rPr lang="zh-TW" altLang="en-US" sz="1100"/>
              <a:t>維修</a:t>
            </a:r>
            <a:endParaRPr lang="zh-TW" altLang="zh-TW" sz="1100"/>
          </a:p>
          <a:p>
            <a:r>
              <a:rPr lang="zh-TW" altLang="en-US" sz="1100"/>
              <a:t>土地管理</a:t>
            </a:r>
            <a:endParaRPr lang="zh-TW" altLang="zh-TW" sz="1100"/>
          </a:p>
          <a:p>
            <a:endParaRPr lang="zh-TW" altLang="en-US"/>
          </a:p>
        </p:txBody>
      </p:sp>
      <p:sp>
        <p:nvSpPr>
          <p:cNvPr id="53255" name="文字方塊 35"/>
          <p:cNvSpPr txBox="1">
            <a:spLocks noChangeArrowheads="1"/>
          </p:cNvSpPr>
          <p:nvPr/>
        </p:nvSpPr>
        <p:spPr bwMode="auto">
          <a:xfrm>
            <a:off x="3132138" y="4365625"/>
            <a:ext cx="1223962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100"/>
              <a:t>中心設施</a:t>
            </a:r>
            <a:endParaRPr lang="zh-TW" altLang="zh-TW" sz="1100"/>
          </a:p>
          <a:p>
            <a:r>
              <a:rPr lang="zh-TW" altLang="en-US" sz="1100"/>
              <a:t>解說設施</a:t>
            </a:r>
            <a:endParaRPr lang="zh-TW" altLang="zh-TW" sz="1100"/>
          </a:p>
          <a:p>
            <a:r>
              <a:rPr lang="zh-TW" altLang="en-US" sz="1100"/>
              <a:t>教育設施</a:t>
            </a:r>
            <a:endParaRPr lang="zh-TW" altLang="zh-TW" sz="1100"/>
          </a:p>
          <a:p>
            <a:r>
              <a:rPr lang="zh-TW" altLang="en-US" sz="1100"/>
              <a:t>生活設施</a:t>
            </a:r>
            <a:endParaRPr lang="zh-TW" altLang="zh-TW" sz="1100"/>
          </a:p>
          <a:p>
            <a:r>
              <a:rPr lang="zh-TW" altLang="en-US" sz="1100"/>
              <a:t>環境設施</a:t>
            </a:r>
            <a:endParaRPr lang="zh-TW" altLang="zh-TW" sz="1100"/>
          </a:p>
          <a:p>
            <a:endParaRPr lang="zh-TW" altLang="en-US"/>
          </a:p>
        </p:txBody>
      </p:sp>
      <p:sp>
        <p:nvSpPr>
          <p:cNvPr id="53256" name="文字方塊 36"/>
          <p:cNvSpPr txBox="1">
            <a:spLocks noChangeArrowheads="1"/>
          </p:cNvSpPr>
          <p:nvPr/>
        </p:nvSpPr>
        <p:spPr bwMode="auto">
          <a:xfrm>
            <a:off x="2843213" y="2492375"/>
            <a:ext cx="865187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100"/>
              <a:t>環境教育</a:t>
            </a:r>
            <a:endParaRPr lang="zh-TW" altLang="zh-TW" sz="1100"/>
          </a:p>
          <a:p>
            <a:r>
              <a:rPr lang="zh-TW" altLang="en-US" sz="1100"/>
              <a:t>環境解說</a:t>
            </a:r>
            <a:endParaRPr lang="zh-TW" altLang="zh-TW" sz="1100"/>
          </a:p>
          <a:p>
            <a:r>
              <a:rPr lang="zh-TW" altLang="en-US" sz="1100"/>
              <a:t>環境傳播</a:t>
            </a:r>
            <a:endParaRPr lang="zh-TW" altLang="zh-TW" sz="1100"/>
          </a:p>
          <a:p>
            <a:endParaRPr lang="zh-TW" altLang="en-US"/>
          </a:p>
        </p:txBody>
      </p:sp>
      <p:sp>
        <p:nvSpPr>
          <p:cNvPr id="53257" name="向下箭號 38"/>
          <p:cNvSpPr>
            <a:spLocks noChangeArrowheads="1"/>
          </p:cNvSpPr>
          <p:nvPr/>
        </p:nvSpPr>
        <p:spPr bwMode="auto">
          <a:xfrm>
            <a:off x="4356100" y="5876925"/>
            <a:ext cx="287338" cy="288925"/>
          </a:xfrm>
          <a:prstGeom prst="downArrow">
            <a:avLst>
              <a:gd name="adj1" fmla="val 50000"/>
              <a:gd name="adj2" fmla="val 5027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kumimoji="0" lang="zh-TW" altLang="en-US" sz="1800"/>
          </a:p>
        </p:txBody>
      </p:sp>
      <p:sp>
        <p:nvSpPr>
          <p:cNvPr id="53258" name="文字方塊 40"/>
          <p:cNvSpPr txBox="1">
            <a:spLocks noChangeArrowheads="1"/>
          </p:cNvSpPr>
          <p:nvPr/>
        </p:nvSpPr>
        <p:spPr bwMode="auto">
          <a:xfrm>
            <a:off x="4284663" y="6237288"/>
            <a:ext cx="50323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200"/>
              <a:t>行銷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標題 5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smtClean="0">
                <a:latin typeface="Georgia" charset="0"/>
                <a:ea typeface="微軟正黑體" charset="0"/>
                <a:cs typeface="+mj-cs"/>
              </a:rPr>
              <a:t>從理論轉換至實務</a:t>
            </a:r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kumimoji="0" lang="zh-TW" altLang="en-US" dirty="0" smtClean="0">
                <a:cs typeface="+mn-cs"/>
              </a:rPr>
              <a:t>轉換成教學能力</a:t>
            </a:r>
            <a:endParaRPr kumimoji="0" lang="zh-TW" altLang="en-US" dirty="0">
              <a:cs typeface="+mn-cs"/>
            </a:endParaRPr>
          </a:p>
        </p:txBody>
      </p:sp>
      <p:sp>
        <p:nvSpPr>
          <p:cNvPr id="7172" name="日期版面配置區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11E807A9-4FE9-4921-97AD-248D2D20EB4B}" type="datetime1">
              <a:rPr kumimoji="0" lang="zh-TW" altLang="en-US" sz="1400">
                <a:solidFill>
                  <a:srgbClr val="FFFFFF"/>
                </a:solidFill>
                <a:latin typeface="Arial" charset="0"/>
              </a:rPr>
              <a:pPr/>
              <a:t>2012/8/25</a:t>
            </a:fld>
            <a:endParaRPr kumimoji="0" lang="en-US" altLang="zh-TW" sz="14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173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407033-4ECE-40D8-A3D4-41B038BF0F11}" type="slidenum">
              <a:rPr lang="en-US" altLang="zh-TW">
                <a:latin typeface="Arial" charset="0"/>
              </a:rPr>
              <a:pPr/>
              <a:t>5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692150"/>
            <a:ext cx="7772400" cy="1470025"/>
          </a:xfrm>
        </p:spPr>
        <p:txBody>
          <a:bodyPr/>
          <a:lstStyle/>
          <a:p>
            <a:pPr eaLnBrk="1" hangingPunct="1"/>
            <a:r>
              <a:rPr kumimoji="0" lang="zh-TW" altLang="en-US" b="1" smtClean="0">
                <a:solidFill>
                  <a:schemeClr val="hlink"/>
                </a:solidFill>
                <a:latin typeface="Georgia" pitchFamily="18" charset="0"/>
                <a:ea typeface="SimHei" pitchFamily="49" charset="-122"/>
              </a:rPr>
              <a:t>環境教育的目的在於培養具備環境素養的環境公民</a:t>
            </a:r>
          </a:p>
        </p:txBody>
      </p:sp>
      <p:sp>
        <p:nvSpPr>
          <p:cNvPr id="54275" name="Rectangle 6"/>
          <p:cNvSpPr>
            <a:spLocks noChangeArrowheads="1"/>
          </p:cNvSpPr>
          <p:nvPr/>
        </p:nvSpPr>
        <p:spPr bwMode="auto">
          <a:xfrm>
            <a:off x="1403350" y="5203825"/>
            <a:ext cx="6400800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zh-TW" altLang="en-US" sz="4800">
                <a:solidFill>
                  <a:srgbClr val="FFCC00"/>
                </a:solidFill>
                <a:ea typeface="SimHei" pitchFamily="49" charset="-122"/>
              </a:rPr>
              <a:t>與你我共勉</a:t>
            </a:r>
          </a:p>
        </p:txBody>
      </p:sp>
      <p:sp>
        <p:nvSpPr>
          <p:cNvPr id="46087" name="WordArt 7"/>
          <p:cNvSpPr>
            <a:spLocks noChangeArrowheads="1" noChangeShapeType="1" noTextEdit="1"/>
          </p:cNvSpPr>
          <p:nvPr/>
        </p:nvSpPr>
        <p:spPr bwMode="auto">
          <a:xfrm>
            <a:off x="468313" y="4365625"/>
            <a:ext cx="2405062" cy="792163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zh-TW" alt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標楷體"/>
                <a:ea typeface="標楷體"/>
              </a:rPr>
              <a:t>行動參與</a:t>
            </a:r>
          </a:p>
        </p:txBody>
      </p:sp>
      <p:sp>
        <p:nvSpPr>
          <p:cNvPr id="46088" name="WordArt 8"/>
          <p:cNvSpPr>
            <a:spLocks noChangeArrowheads="1" noChangeShapeType="1" noTextEdit="1"/>
          </p:cNvSpPr>
          <p:nvPr/>
        </p:nvSpPr>
        <p:spPr bwMode="auto">
          <a:xfrm>
            <a:off x="3275013" y="3357563"/>
            <a:ext cx="2665412" cy="1008062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zh-TW" alt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標楷體"/>
                <a:ea typeface="標楷體"/>
              </a:rPr>
              <a:t>重要生命經驗</a:t>
            </a:r>
          </a:p>
        </p:txBody>
      </p:sp>
      <p:sp>
        <p:nvSpPr>
          <p:cNvPr id="46089" name="WordArt 9"/>
          <p:cNvSpPr>
            <a:spLocks noChangeArrowheads="1" noChangeShapeType="1" noTextEdit="1"/>
          </p:cNvSpPr>
          <p:nvPr/>
        </p:nvSpPr>
        <p:spPr bwMode="auto">
          <a:xfrm>
            <a:off x="6270625" y="2565400"/>
            <a:ext cx="2478088" cy="898525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zh-TW" alt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標楷體"/>
                <a:ea typeface="標楷體"/>
              </a:rPr>
              <a:t>優質素養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46087" grpId="0" animBg="1"/>
      <p:bldP spid="46088" grpId="0" animBg="1"/>
      <p:bldP spid="4608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環境教育定義</a:t>
            </a:r>
          </a:p>
        </p:txBody>
      </p:sp>
      <p:sp>
        <p:nvSpPr>
          <p:cNvPr id="8195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kumimoji="0" lang="zh-TW" altLang="en-US" smtClean="0"/>
              <a:t>指運用</a:t>
            </a:r>
            <a:r>
              <a:rPr kumimoji="0" lang="zh-TW" altLang="en-US" smtClean="0">
                <a:solidFill>
                  <a:srgbClr val="FF0000"/>
                </a:solidFill>
              </a:rPr>
              <a:t>教育方法</a:t>
            </a:r>
            <a:r>
              <a:rPr kumimoji="0" lang="zh-TW" altLang="en-US" smtClean="0"/>
              <a:t>，培育國民瞭解與環境之</a:t>
            </a:r>
            <a:r>
              <a:rPr kumimoji="0" lang="zh-TW" altLang="en-US" smtClean="0">
                <a:solidFill>
                  <a:srgbClr val="FF0000"/>
                </a:solidFill>
              </a:rPr>
              <a:t>倫理關係</a:t>
            </a:r>
            <a:r>
              <a:rPr kumimoji="0" lang="zh-TW" altLang="en-US" smtClean="0"/>
              <a:t>，</a:t>
            </a:r>
            <a:endParaRPr kumimoji="0" lang="en-US" altLang="zh-TW" smtClean="0"/>
          </a:p>
          <a:p>
            <a:pPr eaLnBrk="1" hangingPunct="1"/>
            <a:r>
              <a:rPr kumimoji="0" lang="zh-TW" altLang="en-US" smtClean="0"/>
              <a:t>增進國民保護環境之</a:t>
            </a:r>
            <a:r>
              <a:rPr kumimoji="0" lang="zh-TW" altLang="en-US" smtClean="0">
                <a:solidFill>
                  <a:srgbClr val="FF0000"/>
                </a:solidFill>
              </a:rPr>
              <a:t>知識、技能、態度及價值觀</a:t>
            </a:r>
            <a:r>
              <a:rPr kumimoji="0" lang="zh-TW" altLang="en-US" smtClean="0"/>
              <a:t>，</a:t>
            </a:r>
            <a:endParaRPr kumimoji="0" lang="en-US" altLang="zh-TW" smtClean="0"/>
          </a:p>
          <a:p>
            <a:pPr eaLnBrk="1" hangingPunct="1"/>
            <a:r>
              <a:rPr kumimoji="0" lang="zh-TW" altLang="en-US" smtClean="0"/>
              <a:t>促使國民重視環境，</a:t>
            </a:r>
            <a:r>
              <a:rPr kumimoji="0" lang="zh-TW" altLang="en-US" smtClean="0">
                <a:solidFill>
                  <a:srgbClr val="FF0000"/>
                </a:solidFill>
              </a:rPr>
              <a:t>採取行動</a:t>
            </a:r>
            <a:r>
              <a:rPr kumimoji="0" lang="zh-TW" altLang="en-US" smtClean="0"/>
              <a:t>，以達</a:t>
            </a:r>
            <a:r>
              <a:rPr kumimoji="0" lang="zh-TW" altLang="en-US" smtClean="0">
                <a:solidFill>
                  <a:srgbClr val="FF0000"/>
                </a:solidFill>
              </a:rPr>
              <a:t>永續發展</a:t>
            </a:r>
            <a:r>
              <a:rPr kumimoji="0" lang="zh-TW" altLang="en-US" smtClean="0"/>
              <a:t>之</a:t>
            </a:r>
            <a:r>
              <a:rPr kumimoji="0" lang="zh-TW" altLang="en-US" smtClean="0">
                <a:solidFill>
                  <a:srgbClr val="FF0000"/>
                </a:solidFill>
              </a:rPr>
              <a:t>公民教育</a:t>
            </a:r>
            <a:r>
              <a:rPr kumimoji="0" lang="zh-TW" altLang="en-US" smtClean="0"/>
              <a:t>過程。</a:t>
            </a:r>
            <a:endParaRPr lang="zh-TW" altLang="en-US" smtClean="0"/>
          </a:p>
        </p:txBody>
      </p:sp>
      <p:sp>
        <p:nvSpPr>
          <p:cNvPr id="8196" name="日期版面配置區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66597C-FABF-47FE-BF6B-FD490B4B79EA}" type="datetime1">
              <a:rPr lang="zh-TW" altLang="en-US">
                <a:latin typeface="Arial" charset="0"/>
              </a:rPr>
              <a:pPr/>
              <a:t>2012/8/25</a:t>
            </a:fld>
            <a:endParaRPr lang="en-US" altLang="zh-TW">
              <a:latin typeface="Arial" charset="0"/>
            </a:endParaRPr>
          </a:p>
        </p:txBody>
      </p:sp>
      <p:sp>
        <p:nvSpPr>
          <p:cNvPr id="8197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318197C-DCDB-404A-887F-91A785D439CF}" type="slidenum">
              <a:rPr lang="en-US" altLang="zh-TW">
                <a:latin typeface="Arial" charset="0"/>
              </a:rPr>
              <a:pPr/>
              <a:t>6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zh-TW" altLang="en-US" smtClean="0">
                <a:solidFill>
                  <a:srgbClr val="7B9899"/>
                </a:solidFill>
                <a:latin typeface="Georgia" pitchFamily="18" charset="0"/>
                <a:ea typeface="微軟正黑體" pitchFamily="34" charset="-120"/>
              </a:rPr>
              <a:t>環境教育（研究典範派別）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kumimoji="0" lang="zh-TW" altLang="en-US" smtClean="0">
                <a:latin typeface="Georgia" pitchFamily="18" charset="0"/>
              </a:rPr>
              <a:t>認知科學教育（科學、技術、社會）</a:t>
            </a:r>
            <a:endParaRPr kumimoji="0" lang="en-US" altLang="zh-TW" smtClean="0">
              <a:latin typeface="Georgia" pitchFamily="18" charset="0"/>
            </a:endParaRPr>
          </a:p>
          <a:p>
            <a:pPr eaLnBrk="1" hangingPunct="1"/>
            <a:r>
              <a:rPr kumimoji="0" lang="zh-TW" altLang="en-US" smtClean="0">
                <a:latin typeface="Georgia" pitchFamily="18" charset="0"/>
              </a:rPr>
              <a:t>行為科學（行為改變）</a:t>
            </a:r>
            <a:endParaRPr kumimoji="0" lang="en-US" altLang="zh-TW" smtClean="0">
              <a:latin typeface="Georgia" pitchFamily="18" charset="0"/>
            </a:endParaRPr>
          </a:p>
          <a:p>
            <a:pPr eaLnBrk="1" hangingPunct="1"/>
            <a:r>
              <a:rPr kumimoji="0" lang="zh-TW" altLang="en-US" smtClean="0">
                <a:latin typeface="Georgia" pitchFamily="18" charset="0"/>
              </a:rPr>
              <a:t>社會改革（解決問題）</a:t>
            </a:r>
            <a:endParaRPr kumimoji="0" lang="en-US" altLang="zh-TW" smtClean="0">
              <a:latin typeface="Georgia" pitchFamily="18" charset="0"/>
            </a:endParaRPr>
          </a:p>
          <a:p>
            <a:pPr eaLnBrk="1" hangingPunct="1"/>
            <a:r>
              <a:rPr kumimoji="0" lang="zh-TW" altLang="en-US" smtClean="0">
                <a:latin typeface="Georgia" pitchFamily="18" charset="0"/>
              </a:rPr>
              <a:t>場所精神（場域出發）</a:t>
            </a:r>
            <a:endParaRPr kumimoji="0" lang="en-US" altLang="zh-TW" smtClean="0">
              <a:latin typeface="Georgia" pitchFamily="18" charset="0"/>
            </a:endParaRPr>
          </a:p>
          <a:p>
            <a:pPr eaLnBrk="1" hangingPunct="1"/>
            <a:r>
              <a:rPr kumimoji="0" lang="zh-TW" altLang="en-US" smtClean="0">
                <a:latin typeface="Georgia" pitchFamily="18" charset="0"/>
              </a:rPr>
              <a:t>多元文化（種族、婦女）</a:t>
            </a:r>
            <a:endParaRPr kumimoji="0" lang="en-US" altLang="zh-TW" smtClean="0">
              <a:latin typeface="Georgia" pitchFamily="18" charset="0"/>
            </a:endParaRPr>
          </a:p>
          <a:p>
            <a:pPr eaLnBrk="1" hangingPunct="1"/>
            <a:r>
              <a:rPr kumimoji="0" lang="zh-TW" altLang="en-US" smtClean="0">
                <a:latin typeface="Georgia" pitchFamily="18" charset="0"/>
              </a:rPr>
              <a:t>宗教、心靈質變</a:t>
            </a:r>
          </a:p>
        </p:txBody>
      </p:sp>
      <p:sp>
        <p:nvSpPr>
          <p:cNvPr id="9220" name="日期版面配置區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BE7CE292-61EA-4EBC-8049-A95B880BDF1D}" type="datetime1">
              <a:rPr kumimoji="0" lang="zh-TW" altLang="en-US" sz="1400">
                <a:solidFill>
                  <a:srgbClr val="FFFFFF"/>
                </a:solidFill>
                <a:latin typeface="Arial" charset="0"/>
              </a:rPr>
              <a:pPr/>
              <a:t>2012/8/25</a:t>
            </a:fld>
            <a:endParaRPr kumimoji="0" lang="en-US" altLang="zh-TW" sz="14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9221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A48053E-085F-4E85-ABDE-6CCC91271CEF}" type="slidenum">
              <a:rPr lang="en-US" altLang="zh-TW">
                <a:latin typeface="Arial" charset="0"/>
              </a:rPr>
              <a:pPr/>
              <a:t>7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zh-TW" altLang="en-US" smtClean="0">
                <a:solidFill>
                  <a:srgbClr val="7B9899"/>
                </a:solidFill>
                <a:latin typeface="Georgia" pitchFamily="18" charset="0"/>
                <a:ea typeface="微軟正黑體" pitchFamily="34" charset="-120"/>
              </a:rPr>
              <a:t>環境教育的推動策略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zh-TW" altLang="en-US" b="1" smtClean="0">
                <a:latin typeface="Georgia" pitchFamily="18" charset="0"/>
              </a:rPr>
              <a:t>學校環教策略</a:t>
            </a:r>
            <a:endParaRPr kumimoji="0" lang="en-US" altLang="zh-TW" b="1" smtClean="0">
              <a:latin typeface="Georgia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kumimoji="0" lang="zh-TW" altLang="en-US" smtClean="0">
                <a:latin typeface="Georgia" pitchFamily="18" charset="0"/>
              </a:rPr>
              <a:t>融入式教學</a:t>
            </a:r>
            <a:endParaRPr kumimoji="0" lang="en-US" altLang="zh-TW" smtClean="0">
              <a:latin typeface="Georgia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kumimoji="0" lang="zh-TW" altLang="en-US" smtClean="0">
                <a:latin typeface="Georgia" pitchFamily="18" charset="0"/>
              </a:rPr>
              <a:t>整合主題教學</a:t>
            </a:r>
            <a:endParaRPr kumimoji="0" lang="en-US" altLang="zh-TW" smtClean="0">
              <a:latin typeface="Georgia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kumimoji="0" lang="zh-TW" altLang="en-US" smtClean="0">
                <a:latin typeface="Georgia" pitchFamily="18" charset="0"/>
              </a:rPr>
              <a:t>生活教學</a:t>
            </a:r>
            <a:endParaRPr kumimoji="0" lang="en-US" altLang="zh-TW" smtClean="0">
              <a:latin typeface="Georgia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kumimoji="0" lang="zh-TW" altLang="en-US" smtClean="0">
                <a:latin typeface="Georgia" pitchFamily="18" charset="0"/>
              </a:rPr>
              <a:t>課後服務活動</a:t>
            </a:r>
            <a:endParaRPr kumimoji="0" lang="en-US" altLang="zh-TW" smtClean="0">
              <a:latin typeface="Georgia" pitchFamily="18" charset="0"/>
            </a:endParaRPr>
          </a:p>
          <a:p>
            <a:pPr eaLnBrk="1" hangingPunct="1">
              <a:lnSpc>
                <a:spcPct val="90000"/>
              </a:lnSpc>
            </a:pPr>
            <a:endParaRPr kumimoji="0" lang="zh-TW" altLang="en-US" smtClean="0">
              <a:latin typeface="Georgia" pitchFamily="18" charset="0"/>
            </a:endParaRPr>
          </a:p>
        </p:txBody>
      </p:sp>
      <p:sp>
        <p:nvSpPr>
          <p:cNvPr id="10244" name="內容版面配置區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zh-TW" altLang="en-US" b="1" smtClean="0">
                <a:latin typeface="Georgia" pitchFamily="18" charset="0"/>
              </a:rPr>
              <a:t>學校環教策略</a:t>
            </a:r>
            <a:endParaRPr kumimoji="0" lang="en-US" altLang="zh-TW" smtClean="0">
              <a:latin typeface="Georgia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kumimoji="0" lang="zh-TW" altLang="en-US" smtClean="0">
                <a:latin typeface="Georgia" pitchFamily="18" charset="0"/>
              </a:rPr>
              <a:t>全校式策略</a:t>
            </a:r>
            <a:endParaRPr kumimoji="0" lang="en-US" altLang="zh-TW" smtClean="0">
              <a:latin typeface="Georgia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kumimoji="0" lang="zh-TW" altLang="en-US" smtClean="0">
                <a:latin typeface="Georgia" pitchFamily="18" charset="0"/>
              </a:rPr>
              <a:t>自然中心</a:t>
            </a:r>
            <a:endParaRPr kumimoji="0" lang="en-US" altLang="zh-TW" smtClean="0">
              <a:latin typeface="Georgia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kumimoji="0" lang="zh-TW" altLang="en-US" smtClean="0">
                <a:latin typeface="Georgia" pitchFamily="18" charset="0"/>
              </a:rPr>
              <a:t>環境學習中心</a:t>
            </a:r>
            <a:endParaRPr kumimoji="0" lang="en-US" altLang="zh-TW" smtClean="0">
              <a:latin typeface="Georgia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kumimoji="0" lang="zh-TW" altLang="en-US" smtClean="0">
                <a:latin typeface="Georgia" pitchFamily="18" charset="0"/>
              </a:rPr>
              <a:t>虛擬網絡</a:t>
            </a:r>
            <a:endParaRPr kumimoji="0" lang="en-US" altLang="zh-TW" smtClean="0">
              <a:latin typeface="Georgia" pitchFamily="18" charset="0"/>
            </a:endParaRPr>
          </a:p>
          <a:p>
            <a:pPr eaLnBrk="1" hangingPunct="1"/>
            <a:endParaRPr lang="zh-TW" altLang="en-US" smtClean="0"/>
          </a:p>
        </p:txBody>
      </p:sp>
      <p:sp>
        <p:nvSpPr>
          <p:cNvPr id="10245" name="日期版面配置區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49A1E104-621B-4531-A4ED-6CA21AB4D623}" type="datetime1">
              <a:rPr kumimoji="0" lang="zh-TW" altLang="en-US" sz="1400">
                <a:solidFill>
                  <a:srgbClr val="FFFFFF"/>
                </a:solidFill>
                <a:latin typeface="Arial" charset="0"/>
              </a:rPr>
              <a:pPr/>
              <a:t>2012/8/25</a:t>
            </a:fld>
            <a:endParaRPr kumimoji="0" lang="en-US" altLang="zh-TW" sz="14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BA7508-3498-4ABC-9036-8553631DC54D}" type="slidenum">
              <a:rPr lang="en-US" altLang="zh-TW">
                <a:latin typeface="Arial" charset="0"/>
              </a:rPr>
              <a:pPr/>
              <a:t>8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8229600" cy="1143000"/>
          </a:xfrm>
        </p:spPr>
        <p:txBody>
          <a:bodyPr/>
          <a:lstStyle/>
          <a:p>
            <a:pPr eaLnBrk="1" hangingPunct="1"/>
            <a:r>
              <a:rPr kumimoji="0" lang="zh-TW" altLang="en-US" smtClean="0">
                <a:solidFill>
                  <a:srgbClr val="7B9899"/>
                </a:solidFill>
                <a:latin typeface="Georgia" pitchFamily="18" charset="0"/>
                <a:ea typeface="微軟正黑體" pitchFamily="34" charset="-120"/>
              </a:rPr>
              <a:t>加強實施環境教育三年計畫</a:t>
            </a:r>
          </a:p>
        </p:txBody>
      </p:sp>
      <p:sp>
        <p:nvSpPr>
          <p:cNvPr id="11267" name="日期版面配置區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70BA23BD-4D95-4F1F-AB9C-EA4D3FF090CF}" type="datetime1">
              <a:rPr kumimoji="0" lang="zh-TW" altLang="en-US" sz="1400">
                <a:solidFill>
                  <a:srgbClr val="FFFFFF"/>
                </a:solidFill>
                <a:latin typeface="Arial" charset="0"/>
              </a:rPr>
              <a:pPr/>
              <a:t>2012/8/25</a:t>
            </a:fld>
            <a:endParaRPr kumimoji="0" lang="en-US" altLang="zh-TW" sz="14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268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A8CC524-0949-442E-8D80-C52FAA336E57}" type="slidenum">
              <a:rPr lang="en-US" altLang="zh-TW">
                <a:latin typeface="Arial" charset="0"/>
              </a:rPr>
              <a:pPr/>
              <a:t>9</a:t>
            </a:fld>
            <a:endParaRPr lang="en-US" altLang="zh-TW">
              <a:latin typeface="Arial" charset="0"/>
            </a:endParaRPr>
          </a:p>
        </p:txBody>
      </p:sp>
      <p:grpSp>
        <p:nvGrpSpPr>
          <p:cNvPr id="11269" name="Group 3"/>
          <p:cNvGrpSpPr>
            <a:grpSpLocks/>
          </p:cNvGrpSpPr>
          <p:nvPr/>
        </p:nvGrpSpPr>
        <p:grpSpPr bwMode="auto">
          <a:xfrm>
            <a:off x="2484438" y="1557338"/>
            <a:ext cx="6121400" cy="4608512"/>
            <a:chOff x="1020" y="1071"/>
            <a:chExt cx="3856" cy="2903"/>
          </a:xfrm>
        </p:grpSpPr>
        <p:sp>
          <p:nvSpPr>
            <p:cNvPr id="11271" name="Oval 4"/>
            <p:cNvSpPr>
              <a:spLocks noChangeArrowheads="1"/>
            </p:cNvSpPr>
            <p:nvPr/>
          </p:nvSpPr>
          <p:spPr bwMode="auto">
            <a:xfrm>
              <a:off x="1020" y="1071"/>
              <a:ext cx="3856" cy="29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72" name="Oval 5"/>
            <p:cNvSpPr>
              <a:spLocks noChangeArrowheads="1"/>
            </p:cNvSpPr>
            <p:nvPr/>
          </p:nvSpPr>
          <p:spPr bwMode="auto">
            <a:xfrm>
              <a:off x="1882" y="2886"/>
              <a:ext cx="998" cy="90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800"/>
                <a:t>環境教育</a:t>
              </a:r>
              <a:endParaRPr lang="en-US" altLang="zh-TW" sz="1800"/>
            </a:p>
            <a:p>
              <a:pPr algn="ctr"/>
              <a:r>
                <a:rPr lang="zh-TW" altLang="en-US" sz="1800"/>
                <a:t>戶外活動</a:t>
              </a:r>
            </a:p>
          </p:txBody>
        </p:sp>
        <p:sp>
          <p:nvSpPr>
            <p:cNvPr id="11273" name="Oval 6"/>
            <p:cNvSpPr>
              <a:spLocks noChangeArrowheads="1"/>
            </p:cNvSpPr>
            <p:nvPr/>
          </p:nvSpPr>
          <p:spPr bwMode="auto">
            <a:xfrm>
              <a:off x="1066" y="2205"/>
              <a:ext cx="998" cy="90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800"/>
                <a:t>生態校園</a:t>
              </a:r>
              <a:endParaRPr lang="en-US" altLang="zh-TW" sz="1800"/>
            </a:p>
            <a:p>
              <a:pPr algn="ctr"/>
              <a:r>
                <a:rPr lang="zh-TW" altLang="en-US" sz="1800"/>
                <a:t>生物多樣性</a:t>
              </a:r>
              <a:endParaRPr lang="en-US" altLang="zh-TW" sz="1800"/>
            </a:p>
            <a:p>
              <a:pPr algn="ctr"/>
              <a:r>
                <a:rPr lang="zh-TW" altLang="en-US" sz="1800"/>
                <a:t>防疫</a:t>
              </a:r>
              <a:endParaRPr lang="en-US" altLang="zh-TW" sz="1800"/>
            </a:p>
            <a:p>
              <a:pPr algn="ctr"/>
              <a:r>
                <a:rPr lang="zh-TW" altLang="en-US" sz="1800"/>
                <a:t>流行病</a:t>
              </a:r>
            </a:p>
          </p:txBody>
        </p:sp>
        <p:sp>
          <p:nvSpPr>
            <p:cNvPr id="11274" name="Oval 7"/>
            <p:cNvSpPr>
              <a:spLocks noChangeArrowheads="1"/>
            </p:cNvSpPr>
            <p:nvPr/>
          </p:nvSpPr>
          <p:spPr bwMode="auto">
            <a:xfrm>
              <a:off x="3651" y="1525"/>
              <a:ext cx="998" cy="90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800"/>
                <a:t>環境教育</a:t>
              </a:r>
              <a:endParaRPr lang="en-US" altLang="zh-TW" sz="1800"/>
            </a:p>
            <a:p>
              <a:pPr algn="ctr"/>
              <a:r>
                <a:rPr lang="zh-TW" altLang="en-US" sz="1800"/>
                <a:t>教學</a:t>
              </a:r>
              <a:endParaRPr lang="en-US" altLang="zh-TW" sz="1800"/>
            </a:p>
            <a:p>
              <a:pPr algn="ctr"/>
              <a:r>
                <a:rPr lang="zh-TW" altLang="en-US" sz="1800"/>
                <a:t>網站</a:t>
              </a:r>
            </a:p>
          </p:txBody>
        </p:sp>
        <p:sp>
          <p:nvSpPr>
            <p:cNvPr id="11275" name="Oval 8"/>
            <p:cNvSpPr>
              <a:spLocks noChangeArrowheads="1"/>
            </p:cNvSpPr>
            <p:nvPr/>
          </p:nvSpPr>
          <p:spPr bwMode="auto">
            <a:xfrm>
              <a:off x="2608" y="1162"/>
              <a:ext cx="998" cy="90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76" name="Oval 9"/>
            <p:cNvSpPr>
              <a:spLocks noChangeArrowheads="1"/>
            </p:cNvSpPr>
            <p:nvPr/>
          </p:nvSpPr>
          <p:spPr bwMode="auto">
            <a:xfrm>
              <a:off x="3696" y="2478"/>
              <a:ext cx="998" cy="90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800"/>
                <a:t>國際城鄉</a:t>
              </a:r>
              <a:endParaRPr lang="en-US" altLang="zh-TW" sz="1800"/>
            </a:p>
            <a:p>
              <a:pPr algn="ctr"/>
              <a:r>
                <a:rPr lang="zh-TW" altLang="en-US" sz="1800"/>
                <a:t>交流</a:t>
              </a:r>
            </a:p>
          </p:txBody>
        </p:sp>
        <p:sp>
          <p:nvSpPr>
            <p:cNvPr id="11277" name="Text Box 10"/>
            <p:cNvSpPr txBox="1">
              <a:spLocks noChangeArrowheads="1"/>
            </p:cNvSpPr>
            <p:nvPr/>
          </p:nvSpPr>
          <p:spPr bwMode="auto">
            <a:xfrm>
              <a:off x="2744" y="1344"/>
              <a:ext cx="716" cy="6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800"/>
                <a:t>學校環境安全衛生</a:t>
              </a:r>
              <a:endParaRPr lang="en-US" altLang="zh-TW" sz="1800"/>
            </a:p>
            <a:p>
              <a:pPr>
                <a:spcBef>
                  <a:spcPct val="50000"/>
                </a:spcBef>
              </a:pPr>
              <a:r>
                <a:rPr lang="zh-TW" altLang="en-US" sz="1800"/>
                <a:t>環境管理</a:t>
              </a:r>
            </a:p>
          </p:txBody>
        </p:sp>
        <p:sp>
          <p:nvSpPr>
            <p:cNvPr id="11278" name="Text Box 11"/>
            <p:cNvSpPr txBox="1">
              <a:spLocks noChangeArrowheads="1"/>
            </p:cNvSpPr>
            <p:nvPr/>
          </p:nvSpPr>
          <p:spPr bwMode="auto">
            <a:xfrm>
              <a:off x="1801" y="1745"/>
              <a:ext cx="116" cy="40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zh-TW" altLang="en-US" sz="1800"/>
                <a:t>學校</a:t>
              </a:r>
              <a:endParaRPr lang="zh-TW" altLang="en-US" sz="1800"/>
            </a:p>
          </p:txBody>
        </p:sp>
        <p:sp>
          <p:nvSpPr>
            <p:cNvPr id="11279" name="Oval 12"/>
            <p:cNvSpPr>
              <a:spLocks noChangeArrowheads="1"/>
            </p:cNvSpPr>
            <p:nvPr/>
          </p:nvSpPr>
          <p:spPr bwMode="auto">
            <a:xfrm>
              <a:off x="1565" y="1344"/>
              <a:ext cx="998" cy="90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800"/>
                <a:t>學校建築</a:t>
              </a:r>
              <a:endParaRPr lang="en-US" altLang="zh-TW" sz="1800"/>
            </a:p>
            <a:p>
              <a:pPr algn="ctr"/>
              <a:r>
                <a:rPr kumimoji="0" lang="zh-TW" altLang="en-US" sz="1800"/>
                <a:t>永續校園</a:t>
              </a:r>
            </a:p>
          </p:txBody>
        </p:sp>
        <p:sp>
          <p:nvSpPr>
            <p:cNvPr id="11280" name="Oval 13"/>
            <p:cNvSpPr>
              <a:spLocks noChangeArrowheads="1"/>
            </p:cNvSpPr>
            <p:nvPr/>
          </p:nvSpPr>
          <p:spPr bwMode="auto">
            <a:xfrm>
              <a:off x="2426" y="2115"/>
              <a:ext cx="998" cy="86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800"/>
                <a:t>安全</a:t>
              </a:r>
              <a:endParaRPr lang="en-US" altLang="zh-TW" sz="1800"/>
            </a:p>
            <a:p>
              <a:pPr algn="ctr"/>
              <a:r>
                <a:rPr lang="zh-TW" altLang="en-US" sz="1800"/>
                <a:t>防災</a:t>
              </a:r>
              <a:endParaRPr lang="en-US" altLang="zh-TW" sz="1800"/>
            </a:p>
            <a:p>
              <a:pPr algn="ctr"/>
              <a:endParaRPr lang="zh-TW" altLang="en-US" sz="1800"/>
            </a:p>
          </p:txBody>
        </p:sp>
        <p:sp>
          <p:nvSpPr>
            <p:cNvPr id="11281" name="Oval 14"/>
            <p:cNvSpPr>
              <a:spLocks noChangeArrowheads="1"/>
            </p:cNvSpPr>
            <p:nvPr/>
          </p:nvSpPr>
          <p:spPr bwMode="auto">
            <a:xfrm>
              <a:off x="2880" y="3022"/>
              <a:ext cx="907" cy="86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zh-TW" altLang="en-US" sz="1800"/>
                <a:t>節能減碳</a:t>
              </a:r>
              <a:endParaRPr lang="en-US" altLang="zh-TW" sz="1800"/>
            </a:p>
            <a:p>
              <a:pPr algn="r"/>
              <a:r>
                <a:rPr lang="zh-TW" altLang="en-US" sz="1800"/>
                <a:t>省資源</a:t>
              </a:r>
              <a:endParaRPr lang="en-US" altLang="zh-TW" sz="1800"/>
            </a:p>
            <a:p>
              <a:pPr algn="r"/>
              <a:r>
                <a:rPr lang="zh-TW" altLang="en-US" sz="1800"/>
                <a:t>資源回收</a:t>
              </a:r>
            </a:p>
          </p:txBody>
        </p:sp>
      </p:grpSp>
      <p:sp>
        <p:nvSpPr>
          <p:cNvPr id="11270" name="Text Box 15"/>
          <p:cNvSpPr txBox="1">
            <a:spLocks noChangeArrowheads="1"/>
          </p:cNvSpPr>
          <p:nvPr/>
        </p:nvSpPr>
        <p:spPr bwMode="auto">
          <a:xfrm>
            <a:off x="250825" y="1196975"/>
            <a:ext cx="14160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/>
              <a:t>環保署</a:t>
            </a:r>
            <a:endParaRPr lang="en-US" altLang="zh-TW" sz="2400"/>
          </a:p>
          <a:p>
            <a:r>
              <a:rPr lang="zh-TW" altLang="en-US" sz="2400"/>
              <a:t>教育部</a:t>
            </a:r>
            <a:endParaRPr lang="en-US" altLang="zh-TW" sz="2400"/>
          </a:p>
          <a:p>
            <a:endParaRPr lang="en-US" altLang="zh-TW" sz="2400"/>
          </a:p>
          <a:p>
            <a:r>
              <a:rPr lang="zh-TW" altLang="en-US" sz="2400"/>
              <a:t>教育處</a:t>
            </a:r>
            <a:endParaRPr lang="en-US" altLang="zh-TW" sz="2400"/>
          </a:p>
          <a:p>
            <a:endParaRPr lang="en-US" altLang="zh-TW" sz="2400"/>
          </a:p>
          <a:p>
            <a:r>
              <a:rPr lang="zh-TW" altLang="en-US" sz="2400"/>
              <a:t>體健科</a:t>
            </a:r>
            <a:endParaRPr kumimoji="0" lang="en-US" altLang="zh-TW" sz="2400"/>
          </a:p>
          <a:p>
            <a:endParaRPr kumimoji="0" lang="en-US" altLang="zh-TW" sz="2400"/>
          </a:p>
          <a:p>
            <a:r>
              <a:rPr kumimoji="0" lang="zh-TW" altLang="en-US" sz="2400"/>
              <a:t>學校</a:t>
            </a:r>
            <a:endParaRPr kumimoji="0" lang="en-US" altLang="zh-TW" sz="2400"/>
          </a:p>
          <a:p>
            <a:endParaRPr kumimoji="0" lang="en-US" altLang="zh-TW" sz="2400"/>
          </a:p>
          <a:p>
            <a:r>
              <a:rPr kumimoji="0" lang="zh-TW" altLang="en-US" sz="2400"/>
              <a:t>逐層交辦</a:t>
            </a:r>
            <a:endParaRPr kumimoji="0" lang="en-US" altLang="zh-TW" sz="2400"/>
          </a:p>
          <a:p>
            <a:endParaRPr kumimoji="0" lang="en-US" altLang="zh-TW" sz="2400"/>
          </a:p>
          <a:p>
            <a:endParaRPr lang="zh-TW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</TotalTime>
  <Words>1735</Words>
  <Application>Microsoft Macintosh PowerPoint</Application>
  <PresentationFormat>如螢幕大小 (4:3)</PresentationFormat>
  <Paragraphs>366</Paragraphs>
  <Slides>50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50</vt:i4>
      </vt:variant>
    </vt:vector>
  </HeadingPairs>
  <TitlesOfParts>
    <vt:vector size="51" baseType="lpstr">
      <vt:lpstr>Office 佈景主題</vt:lpstr>
      <vt:lpstr>環境教育推動要領與成效評估</vt:lpstr>
      <vt:lpstr>講述大綱</vt:lpstr>
      <vt:lpstr>一位環境教育工作者需要的能力？</vt:lpstr>
      <vt:lpstr>環境教育工作技能的學習挑戰</vt:lpstr>
      <vt:lpstr>從理論轉換至實務</vt:lpstr>
      <vt:lpstr>環境教育定義</vt:lpstr>
      <vt:lpstr>環境教育（研究典範派別）</vt:lpstr>
      <vt:lpstr>環境教育的推動策略</vt:lpstr>
      <vt:lpstr>加強實施環境教育三年計畫</vt:lpstr>
      <vt:lpstr>環境教育常用的教學法</vt:lpstr>
      <vt:lpstr>環境教育的終極目標 負責任的環境行為與行動</vt:lpstr>
      <vt:lpstr>投影片 12</vt:lpstr>
      <vt:lpstr>投影片 13</vt:lpstr>
      <vt:lpstr>教學活動方案與形式可以包括：</vt:lpstr>
      <vt:lpstr>幼童階段的活動方案 發展與實施準則</vt:lpstr>
      <vt:lpstr>Wilson的其他建議：</vt:lpstr>
      <vt:lpstr>設計概念歸納</vt:lpstr>
      <vt:lpstr>推動實務分享</vt:lpstr>
      <vt:lpstr>找出適合的重要課題內容 -綠色學校伙伴網路</vt:lpstr>
      <vt:lpstr>找出適合的重要課題內容 -綠色學校伙伴網路</vt:lpstr>
      <vt:lpstr>本縣適合推動之重大課題</vt:lpstr>
      <vt:lpstr>學校常用策略</vt:lpstr>
      <vt:lpstr>why</vt:lpstr>
      <vt:lpstr>環境教育教學法介紹-環境解說</vt:lpstr>
      <vt:lpstr>環境教育教學法介紹-體驗教育</vt:lpstr>
      <vt:lpstr>環境教育教學法介紹 -體驗教育:流水學習法</vt:lpstr>
      <vt:lpstr>流水學習法的特色與方法</vt:lpstr>
      <vt:lpstr>環境教育教學法介紹 -體驗教育:遊戲學習</vt:lpstr>
      <vt:lpstr>生態遊戲進行方式與原則</vt:lpstr>
      <vt:lpstr>生態遊戲類型與範例介紹</vt:lpstr>
      <vt:lpstr>環境教育教學法介紹 -心智圖教學</vt:lpstr>
      <vt:lpstr>環境教育教學法介紹-心智圖教學</vt:lpstr>
      <vt:lpstr>環境教育教學法介紹 -心智圖教學</vt:lpstr>
      <vt:lpstr>環境教育教學法介紹 -科學探究調查案例</vt:lpstr>
      <vt:lpstr>科學探究調查-龐德任務</vt:lpstr>
      <vt:lpstr>科學探究調查-龐德任務</vt:lpstr>
      <vt:lpstr>環境行動教學範例-淹水問題調查</vt:lpstr>
      <vt:lpstr>環境行動教學範例-淹水問題調查</vt:lpstr>
      <vt:lpstr>環境教育資源分享</vt:lpstr>
      <vt:lpstr>環境教育資源分享</vt:lpstr>
      <vt:lpstr>環境教育資源分享-圖鑑</vt:lpstr>
      <vt:lpstr>環境教育資源分享-科普叢書</vt:lpstr>
      <vt:lpstr>環境教育資源分享-繪本</vt:lpstr>
      <vt:lpstr>環境教育資源分享-教材或理論叢書</vt:lpstr>
      <vt:lpstr>環境教育資源分享-多媒體光碟與電子書</vt:lpstr>
      <vt:lpstr>環境教育資源分享-網頁</vt:lpstr>
      <vt:lpstr>宜蘭縣環境教育場域(含人力資源)</vt:lpstr>
      <vt:lpstr>武荖坑環境教育中心</vt:lpstr>
      <vt:lpstr>成效評估：以環境教育中心構成要素與目標任務為例</vt:lpstr>
      <vt:lpstr>環境教育的目的在於培養具備環境素養的環境公民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環境教育推動要領與成效評估</dc:title>
  <dc:creator>nowuser</dc:creator>
  <cp:lastModifiedBy>Evironment</cp:lastModifiedBy>
  <cp:revision>29</cp:revision>
  <dcterms:created xsi:type="dcterms:W3CDTF">2012-07-17T09:12:16Z</dcterms:created>
  <dcterms:modified xsi:type="dcterms:W3CDTF">2012-08-25T07:49:50Z</dcterms:modified>
</cp:coreProperties>
</file>