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56EC-5597-440C-BB46-38B1B0896AD8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69A9-17C1-464D-B92A-B62DF6B80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99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56EC-5597-440C-BB46-38B1B0896AD8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69A9-17C1-464D-B92A-B62DF6B80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13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56EC-5597-440C-BB46-38B1B0896AD8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69A9-17C1-464D-B92A-B62DF6B80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35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56EC-5597-440C-BB46-38B1B0896AD8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69A9-17C1-464D-B92A-B62DF6B80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62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56EC-5597-440C-BB46-38B1B0896AD8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69A9-17C1-464D-B92A-B62DF6B80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2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56EC-5597-440C-BB46-38B1B0896AD8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69A9-17C1-464D-B92A-B62DF6B80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38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56EC-5597-440C-BB46-38B1B0896AD8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69A9-17C1-464D-B92A-B62DF6B80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35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56EC-5597-440C-BB46-38B1B0896AD8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69A9-17C1-464D-B92A-B62DF6B80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22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56EC-5597-440C-BB46-38B1B0896AD8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69A9-17C1-464D-B92A-B62DF6B80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45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56EC-5597-440C-BB46-38B1B0896AD8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69A9-17C1-464D-B92A-B62DF6B80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474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56EC-5597-440C-BB46-38B1B0896AD8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69A9-17C1-464D-B92A-B62DF6B80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23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56EC-5597-440C-BB46-38B1B0896AD8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969A9-17C1-464D-B92A-B62DF6B80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25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8.jpeg"/><Relationship Id="rId7" Type="http://schemas.openxmlformats.org/officeDocument/2006/relationships/image" Target="../media/image30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tw.wrs.yahoo.com/_ylt=A3eg8_etwcNLfQUBTFV21gt./SIG=13bkhvff6/EXP=1271206701/**http%3A/img1.bbs.163.com/20090105/country/lj/ljg081/2526c5262be7b5f9b89de5c99f3efb26.jpg" TargetMode="External"/><Relationship Id="rId3" Type="http://schemas.openxmlformats.org/officeDocument/2006/relationships/image" Target="../media/image33.gif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w.wrs.yahoo.com/_ylt=A3eg8_fSwMNLfQUBHh121gt./SIG=175101ps4/EXP=1271206482/**http%3A/thub.sssccc.net/%25E5%259B%25BE%25E7%2589%2587%25E7%25B4%25A0%25E6%259D%2590/high/%25E7%258E%25AF%25E4%25BF%259D/%25E5%259E%2583%25E5%259C%25BE%25E5%25BD%2592%25E7%25B1%25BB/sssccc.com_photo_0087510.jpg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tw.wrs.yahoo.com/_ylt=A3eg8_eKwMNLejgBHkJ21gt./SIG=12i4if266/EXP=1271206410/**http%3A/photo8.yupoo.com/20070720/141737_481544241_rlabggqf.jpg" TargetMode="External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retch.cc/album/show.php?i=jojofish1105&amp;b=90&amp;f=1726550342&amp;p=27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ojofish1105&amp;b=90&amp;f=1726550332&amp;p=17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38.jpeg"/><Relationship Id="rId9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ctrTitle"/>
          </p:nvPr>
        </p:nvSpPr>
        <p:spPr>
          <a:xfrm>
            <a:off x="714375" y="571500"/>
            <a:ext cx="6000750" cy="9286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愛護我們的地球！</a:t>
            </a:r>
          </a:p>
        </p:txBody>
      </p:sp>
      <p:pic>
        <p:nvPicPr>
          <p:cNvPr id="8" name="Picture 4" descr="C:\Documents and Settings\JOJO\Local Settings\Temporary Internet Files\Content.IE5\9FMHZG3B\MPj043735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34"/>
            <a:ext cx="3929058" cy="3929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Documents and Settings\JOJO\Local Settings\Temporary Internet Files\Content.IE5\KOO7MHX2\MPj043731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962" y="1928802"/>
            <a:ext cx="4016647" cy="4020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9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706437"/>
          </a:xfrm>
        </p:spPr>
        <p:txBody>
          <a:bodyPr/>
          <a:lstStyle/>
          <a:p>
            <a:pPr algn="ctr"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遠離空氣汙染的危害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908050"/>
            <a:ext cx="8496300" cy="56896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以「空氣汙染指標」對健康影響來看，超過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即表示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不利人體健康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；超過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200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會讓患有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心臟或呼吸系統疾病者的症狀加劇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；若超過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則表示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即使健康的人，也可能開始覺得不適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因此當空氣汙染達到對健康有不良影響時，應該注意以下事項：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533400" indent="-533400">
              <a:buFont typeface="Wingdings" pitchFamily="2" charset="2"/>
              <a:buNone/>
              <a:tabLst>
                <a:tab pos="533400" algn="l"/>
              </a:tabLst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◆ 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儘量避免外出，並將門窗暫時關閉以隔絕汙染，若使用空調設備，改以</a:t>
            </a:r>
            <a:r>
              <a:rPr lang="zh-TW" altLang="en-US" sz="26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室內循環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的方式。</a:t>
            </a:r>
          </a:p>
          <a:p>
            <a:pPr marL="533400" indent="-533400">
              <a:buFont typeface="Wingdings" pitchFamily="2" charset="2"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◆ 若身處室外，則儘量遠離灰塵、煙霧或燻煙瀰漫之處，並遠離交通擁擠的地區。</a:t>
            </a:r>
          </a:p>
          <a:p>
            <a:pPr>
              <a:buFont typeface="Wingdings" pitchFamily="2" charset="2"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◆避免從事劇烈運動，戶外活動也應停止。</a:t>
            </a:r>
          </a:p>
          <a:p>
            <a:pPr>
              <a:buFont typeface="Wingdings" pitchFamily="2" charset="2"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◆若身體有不舒服症狀，應迅速就醫。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74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2636838"/>
            <a:ext cx="8496300" cy="33845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空氣品質是以空氣汙染指標來衡量，說明空氣汙染各指標所代表之意義。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  空氣汙染會使金屬腐蝕生鏽，例如：電纜、鐵軌、橋梁、屋頂等，另外亦會使粉刷牆、紡織品褪色且減低耐久性，或引起輪胎的龜裂，造成經濟的損失。也會使藝術品逐漸被損壞、薰、脆，以至於面目全非。</a:t>
            </a:r>
            <a:endParaRPr lang="zh-TW" altLang="en-US" sz="2800" b="1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620713"/>
            <a:ext cx="8064500" cy="2182812"/>
          </a:xfrm>
          <a:noFill/>
        </p:spPr>
      </p:pic>
    </p:spTree>
    <p:extLst>
      <p:ext uri="{BB962C8B-B14F-4D97-AF65-F5344CB8AC3E}">
        <p14:creationId xmlns:p14="http://schemas.microsoft.com/office/powerpoint/2010/main" val="37482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內容版面配置區 2"/>
          <p:cNvSpPr>
            <a:spLocks noGrp="1"/>
          </p:cNvSpPr>
          <p:nvPr>
            <p:ph idx="1"/>
          </p:nvPr>
        </p:nvSpPr>
        <p:spPr>
          <a:xfrm>
            <a:off x="142875" y="1214438"/>
            <a:ext cx="8858250" cy="5429250"/>
          </a:xfrm>
        </p:spPr>
        <p:txBody>
          <a:bodyPr/>
          <a:lstStyle/>
          <a:p>
            <a:pPr marL="2951163" indent="-2951163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一、選用玻璃容器：耐酸、耐鹼、耐高溫。回收僅需洗滌及高溫消毒即可重複使用，節省能源。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2951163" indent="-2951163">
              <a:buFontTx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3325813" indent="-3325813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二、選用再生衛生紙：壓花、染色、香味，都需消耗能源，使用的化學染料及香精還會污染土壤、水源。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2597150" indent="-2597150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三、選用再生紙：製造過程較為節省能源、減少空氣及水污染。最重要為</a:t>
            </a:r>
            <a:r>
              <a:rPr lang="zh-TW" altLang="en-US" sz="26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資源的循環再利用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2597150" indent="-2597150">
              <a:buFontTx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四、選用充電電池。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3325813" indent="-3325813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五、拒用保麗龍餐具：由致癌物→苯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所製造，遇熱超過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度會釋出有毒物質，累積於人體中。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3325813" indent="-3325813">
              <a:buFontTx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六、自備購物袋、拒用塑膠袋和少用紙袋。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6762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綠色消費主張</a:t>
            </a:r>
            <a:endParaRPr lang="zh-TW" altLang="en-US" b="1" dirty="0"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2468" name="Picture 3" descr="C:\Documents and Settings\JOJO\Local Settings\Temporary Internet Files\Content.IE5\51IIQOU0\MPj0437345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0"/>
            <a:ext cx="725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48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內容版面配置區 2"/>
          <p:cNvSpPr>
            <a:spLocks noGrp="1"/>
          </p:cNvSpPr>
          <p:nvPr>
            <p:ph idx="1"/>
          </p:nvPr>
        </p:nvSpPr>
        <p:spPr>
          <a:xfrm>
            <a:off x="142875" y="1214438"/>
            <a:ext cx="8858250" cy="5429250"/>
          </a:xfrm>
        </p:spPr>
        <p:txBody>
          <a:bodyPr/>
          <a:lstStyle/>
          <a:p>
            <a:pPr marL="2951163" indent="-2951163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七、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拒用塑膠瓶裝飲料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：用塑膠瓶裝飲料會造成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微溶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，損害人體健康，尤其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PVC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類，</a:t>
            </a:r>
            <a:r>
              <a:rPr lang="zh-TW" altLang="en-US" sz="2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生產時會造成污染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掩埋不會分解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1" dirty="0" smtClean="0">
                <a:solidFill>
                  <a:srgbClr val="007DDA"/>
                </a:solidFill>
                <a:latin typeface="標楷體" pitchFamily="65" charset="-120"/>
                <a:ea typeface="標楷體" pitchFamily="65" charset="-120"/>
              </a:rPr>
              <a:t>焚化則產生氯化氫毒氣，類似戴奧辛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2951163" indent="-2951163">
              <a:buFontTx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3325813" indent="-3325813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八、自備購物袋、拒用塑膠袋和少用紙袋：塑膠袋由石油原料製成，本身有毒，不會分解。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2597150" indent="-2597150">
              <a:buFontTx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2597150" indent="-2597150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九、拒用塑膠包裝及過度包裝的用品：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2597150" indent="-2597150">
              <a:buFontTx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十、少用殺蟲劑：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殺蟲劑有三萬五千多種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以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628650" indent="0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上的配方，其中至少</a:t>
            </a:r>
            <a:r>
              <a:rPr lang="zh-TW" altLang="en-US" sz="2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一百多種以上能致癌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628650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導致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畸形兒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基因突變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，可說是香水包裝的農藥！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14375" y="333375"/>
            <a:ext cx="3786188" cy="6762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b="1" dirty="0" smtClean="0"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綠色消費主張</a:t>
            </a:r>
            <a:endParaRPr lang="zh-TW" altLang="en-US" sz="3200" b="1" dirty="0"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3492" name="Picture 3" descr="C:\Documents and Settings\JOJO\Local Settings\Temporary Internet Files\Content.IE5\51IIQOU0\MPj0437345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0"/>
            <a:ext cx="725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JOJO\My Documents\My Pictures\1726550320.jpg"/>
          <p:cNvPicPr>
            <a:picLocks noChangeAspect="1" noChangeArrowheads="1"/>
          </p:cNvPicPr>
          <p:nvPr/>
        </p:nvPicPr>
        <p:blipFill>
          <a:blip r:embed="rId3" cstate="print"/>
          <a:srcRect l="9102" r="19117"/>
          <a:stretch>
            <a:fillRect/>
          </a:stretch>
        </p:blipFill>
        <p:spPr bwMode="auto">
          <a:xfrm>
            <a:off x="7250830" y="4149080"/>
            <a:ext cx="1378345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92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75" y="500063"/>
            <a:ext cx="7772400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對牛知多少？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188" y="1143000"/>
            <a:ext cx="8858250" cy="5786438"/>
          </a:xfrm>
        </p:spPr>
        <p:txBody>
          <a:bodyPr/>
          <a:lstStyle/>
          <a:p>
            <a:pPr>
              <a:defRPr/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一份最新出爐聯合國糧農組織發表的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牲畜的巨大影響：環境問題與選擇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>
              <a:defRPr/>
            </a:pP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  <a:defRPr/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全球總數超過十億頭的牛，才是溫室效應最大元兇：</a:t>
            </a:r>
            <a:endParaRPr lang="en-US" altLang="zh-TW" sz="2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牛的</a:t>
            </a:r>
            <a:r>
              <a:rPr lang="zh-TW" altLang="en-US" sz="2800" b="1" dirty="0" smtClean="0">
                <a:solidFill>
                  <a:srgbClr val="F34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800" b="1" dirty="0" smtClean="0">
                <a:solidFill>
                  <a:srgbClr val="F34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屎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所排放出的二氧化碳佔了全球溫室氣體總量的百分之十八。</a:t>
            </a:r>
            <a:r>
              <a:rPr lang="zh-TW" altLang="en-US" sz="2800" b="1" u="sng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其污染程度遠高於於汽機車所排放出來的二氧化碳量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  <a:defRPr/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牛群的屁等排泄物會產出一百多種污染氣體，其中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氨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的排放量就佔全球總量的三分之二，而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氨正是導致酸雨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的原因。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4516" name="Picture 7" descr="C:\Documents and Settings\JOJO\Local Settings\Temporary Internet Files\Content.IE5\51IIQOU0\MPj042555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0"/>
            <a:ext cx="1624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3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對牛知多少？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50" y="1285875"/>
            <a:ext cx="8572500" cy="52149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此外，牛群在消化或反芻過程中產生大量的</a:t>
            </a:r>
            <a:r>
              <a:rPr lang="zh-TW" altLang="en-US" sz="2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甲烷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，甲烷的排放量佔全球總量三分之一。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☆☆暖化地球：甲烷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二氧化碳→二十倍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  <a:defRPr/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★而飼養牛群時需要燃燒燃料製造肥料→</a:t>
            </a:r>
            <a:r>
              <a:rPr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二氧化碳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  <a:defRPr/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★牛群消耗了大量的水，因為牛每分泌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公升牛奶，就得要先消耗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九百九十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公升的水。</a:t>
            </a:r>
            <a:b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5540" name="Picture 4" descr="C:\Documents and Settings\JOJO\Local Settings\Temporary Internet Files\Content.IE5\GCZ91JH3\MCj0445488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57188"/>
            <a:ext cx="792163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C:\Documents and Settings\JOJO\Local Settings\Temporary Internet Files\Content.IE5\DSJKIDQA\MCj042906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405438"/>
            <a:ext cx="154146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 descr="C:\Documents and Settings\JOJO\Local Settings\Temporary Internet Files\Content.IE5\JQBDAWEI\MCj0278534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035550"/>
            <a:ext cx="154146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656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709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38" y="500063"/>
            <a:ext cx="7772400" cy="819150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幕後的黑手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50" y="1571625"/>
            <a:ext cx="8643938" cy="50720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b="1" dirty="0" smtClean="0">
                <a:solidFill>
                  <a:srgbClr val="F34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一、天然污染源：</a:t>
            </a:r>
            <a:endParaRPr lang="en-US" altLang="zh-TW" b="1" dirty="0" smtClean="0">
              <a:solidFill>
                <a:srgbClr val="F347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火山爆發噴出大量火山灰、二氧化硫。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森林火災產生大量二氧化硫、二氧化碳、碳氫化合物、煙燻及微粒等。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★但由於常發生在人煙稀少的地方，經由大氣的自淨作用之後，很快則會恢復正常的空氣組成，對人體健康影響層面較小。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7588" name="Picture 7" descr="C:\Documents and Settings\JOJO\Local Settings\Temporary Internet Files\Content.IE5\GM7X11ZR\MCj041234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-315913"/>
            <a:ext cx="238918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9" descr="C:\Documents and Settings\JOJO\Local Settings\Temporary Internet Files\Content.IE5\9FMHZG3B\MMj0282861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250"/>
            <a:ext cx="16383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0" descr="C:\Documents and Settings\JOJO\Local Settings\Temporary Internet Files\Content.IE5\QXE0ULZQ\MPj031691300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407025"/>
            <a:ext cx="216535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1" descr="C:\Documents and Settings\JOJO\Local Settings\Temporary Internet Files\Content.IE5\P05985YN\MCj0104980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260975"/>
            <a:ext cx="15938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7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38" y="500063"/>
            <a:ext cx="7772400" cy="819150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F34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二、人為污染源</a:t>
            </a:r>
            <a:endParaRPr lang="zh-TW" altLang="en-US" b="1" dirty="0">
              <a:solidFill>
                <a:srgbClr val="F347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1" name="內容版面配置區 2"/>
          <p:cNvSpPr>
            <a:spLocks noGrp="1"/>
          </p:cNvSpPr>
          <p:nvPr>
            <p:ph idx="1"/>
          </p:nvPr>
        </p:nvSpPr>
        <p:spPr>
          <a:xfrm>
            <a:off x="285750" y="1571625"/>
            <a:ext cx="8643938" cy="32146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工業生產所造成的污染，如工廠排放廢氣。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日常生活所造成的污染，如二手菸、汽機車、公車排放的黑煙。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★因為常發生在人口密集的地區，對人體危害較大。</a:t>
            </a:r>
          </a:p>
        </p:txBody>
      </p:sp>
      <p:pic>
        <p:nvPicPr>
          <p:cNvPr id="68612" name="Picture 2" descr="C:\Documents and Settings\JOJO\Local Settings\Temporary Internet Files\Content.IE5\GM7X11ZR\MPj0437353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3525"/>
            <a:ext cx="22717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3" descr="C:\Documents and Settings\JOJO\Local Settings\Temporary Internet Files\Content.IE5\0YGULRUT\MPj0437383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691063"/>
            <a:ext cx="324961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4" descr="C:\Documents and Settings\JOJO\Local Settings\Temporary Internet Files\Content.IE5\4B56EWPR\MPj043721100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35731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5" descr="C:\Documents and Settings\JOJO\Local Settings\Temporary Internet Files\Content.IE5\V44UJ9F2\MPj043724200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643188"/>
            <a:ext cx="13446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6" descr="C:\Documents and Settings\JOJO\Local Settings\Temporary Internet Files\Content.IE5\0YGULRUT\MCj0437789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0350"/>
            <a:ext cx="11287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8" descr="C:\Documents and Settings\JOJO\Local Settings\Temporary Internet Files\Content.IE5\GDKIFIN8\MMj02347130000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6431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9" descr="C:\Documents and Settings\JOJO\Local Settings\Temporary Internet Files\Content.IE5\TSW1H3P8\MMAG00566_000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1752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11" descr="C:\Documents and Settings\JOJO\Local Settings\Temporary Internet Files\Content.IE5\DSJKIDQA\MMj02346830000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929188"/>
            <a:ext cx="135731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5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內容版面配置區 2"/>
          <p:cNvSpPr>
            <a:spLocks noGrp="1"/>
          </p:cNvSpPr>
          <p:nvPr>
            <p:ph idx="1"/>
          </p:nvPr>
        </p:nvSpPr>
        <p:spPr>
          <a:xfrm>
            <a:off x="285750" y="1571625"/>
            <a:ext cx="8643938" cy="5072063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zh-TW" sz="12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傷害人體的健康。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12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影響動植物生存。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12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破壞大氣品質。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12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損壞財物。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12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干擾舒適之生活環境。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1538" y="428604"/>
            <a:ext cx="71096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空氣污染對人體的危害</a:t>
            </a:r>
            <a:endParaRPr lang="zh-TW" alt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ea typeface="新細明體" charset="-120"/>
            </a:endParaRPr>
          </a:p>
        </p:txBody>
      </p:sp>
      <p:sp>
        <p:nvSpPr>
          <p:cNvPr id="6" name="內容版面配置區 3"/>
          <p:cNvSpPr txBox="1">
            <a:spLocks/>
          </p:cNvSpPr>
          <p:nvPr/>
        </p:nvSpPr>
        <p:spPr bwMode="auto">
          <a:xfrm>
            <a:off x="4286250" y="1571625"/>
            <a:ext cx="5000625" cy="5286375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zh-TW" altLang="en-US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   工廠及汽、機車排放的廢氣，有些是</a:t>
            </a:r>
            <a:r>
              <a:rPr lang="zh-TW" altLang="en-US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無色</a:t>
            </a:r>
            <a:r>
              <a:rPr lang="zh-TW" altLang="en-US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的，可是仍具有</a:t>
            </a:r>
            <a:r>
              <a:rPr lang="zh-TW" altLang="en-US" dirty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毒性</a:t>
            </a:r>
            <a:r>
              <a:rPr lang="zh-TW" altLang="en-US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，也要提高警覺。</a:t>
            </a:r>
            <a:endParaRPr lang="en-US" altLang="zh-TW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17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內容版面配置區 2"/>
          <p:cNvSpPr>
            <a:spLocks noGrp="1"/>
          </p:cNvSpPr>
          <p:nvPr>
            <p:ph idx="1"/>
          </p:nvPr>
        </p:nvSpPr>
        <p:spPr>
          <a:xfrm>
            <a:off x="285750" y="1571625"/>
            <a:ext cx="8643938" cy="50720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想想看</a:t>
            </a: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如果藍天綠地</a:t>
            </a: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漸漸消失不見了，</a:t>
            </a: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這樣的情景你能接受嗎？</a:t>
            </a: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經過一天戶外活動後，拿出手帕或衛生紙擦拭自己的臉龐，擦拭過後的衛生用品，有何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不同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？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是什麼原因造成的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12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5689600" cy="10795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第一章 息息相關話空氣</a:t>
            </a:r>
            <a:endParaRPr lang="zh-TW" altLang="en-US" sz="4000" b="1" dirty="0"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8" name="Picture 6" descr="C:\Documents and Settings\JOJO\Local Settings\Temporary Internet Files\Content.IE5\TSW1H3P8\MPj043951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0"/>
            <a:ext cx="310356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C:\Documents and Settings\JOJO\Local Settings\Temporary Internet Files\Content.IE5\P05985YN\MPj0430869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20938"/>
            <a:ext cx="21415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內容版面配置區 2"/>
          <p:cNvSpPr>
            <a:spLocks noGrp="1"/>
          </p:cNvSpPr>
          <p:nvPr>
            <p:ph idx="1"/>
          </p:nvPr>
        </p:nvSpPr>
        <p:spPr>
          <a:xfrm>
            <a:off x="285750" y="1571625"/>
            <a:ext cx="8643938" cy="5072063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zh-TW" sz="12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12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12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人類由於講究精緻、方便、時效性的需要，發展出奢侈的生活形態，不僅影響了生態平衡、浪費地球資源，且製造了無數的垃圾，大量破壞我們的環境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6762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垃圾篇</a:t>
            </a:r>
            <a:endParaRPr lang="zh-TW" altLang="en-US" b="1" dirty="0"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0660" name="Picture 2" descr="C:\Documents and Settings\JOJO\Local Settings\Temporary Internet Files\Content.IE5\V44UJ9F2\MPj043719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357688"/>
            <a:ext cx="309245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4" descr="C:\Documents and Settings\JOJO\Local Settings\Temporary Internet Files\Content.IE5\TSW1H3P8\MMj0356669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0063"/>
            <a:ext cx="723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9" descr="View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71500"/>
            <a:ext cx="2381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1" descr="View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119563"/>
            <a:ext cx="342900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13" descr="View Imag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00063"/>
            <a:ext cx="22383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3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內容版面配置區 2"/>
          <p:cNvSpPr>
            <a:spLocks noGrp="1"/>
          </p:cNvSpPr>
          <p:nvPr>
            <p:ph idx="1"/>
          </p:nvPr>
        </p:nvSpPr>
        <p:spPr>
          <a:xfrm>
            <a:off x="285750" y="1571625"/>
            <a:ext cx="8643938" cy="5072063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zh-TW" sz="12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12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12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6762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垃圾篇</a:t>
            </a:r>
            <a:endParaRPr lang="zh-TW" altLang="en-US" b="1" dirty="0"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684" name="Picture 4" descr="C:\Documents and Settings\JOJO\Local Settings\Temporary Internet Files\Content.IE5\TSW1H3P8\MMj035666900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0063"/>
            <a:ext cx="723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2" descr="C:\Documents and Settings\JOJO\My Documents\My Pictures\1726550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3278182" cy="245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091" name="Picture 3" descr="C:\Documents and Settings\JOJO\My Documents\My Pictures\1726550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99297"/>
            <a:ext cx="3944937" cy="2958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9092" name="Picture 4" descr="C:\Documents and Settings\JOJO\My Documents\My Pictures\17265503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42" y="1214422"/>
            <a:ext cx="4714876" cy="353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9094" name="Picture 6" descr="下一張(熱鍵:c)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222" y="4762528"/>
            <a:ext cx="1571604" cy="2095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9096" name="Picture 8" descr="下一張(熱鍵:c)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4762528"/>
            <a:ext cx="1571604" cy="2095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90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600" y="1714500"/>
            <a:ext cx="8929688" cy="51435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2514600" indent="-2514600">
              <a:buFontTx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一、空氣污染：保特瓶、塑膠袋露天燃燒時，會產生戴奧辛等毒性氣體。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marL="2514600" indent="-2514600">
              <a:buFontTx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二、水質污染：垃圾中的毒性物質，隨雨水沖刷、滲透，會污染河川及地下水。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marL="2514600" indent="-2514600">
              <a:buFontTx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三、土壤污染：毒性物質滲入土壤，影響植物生長及作物產量，甚至不能飲用。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marL="2514600" indent="-2514600">
              <a:buFontTx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四、病媒孳生：腐爛、發臭的垃圾會孳生蚊蠅、蟑螂、老鼠等病媒，傳播疾病，危害健康。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3108" y="571480"/>
            <a:ext cx="503214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垃圾造成的危機</a:t>
            </a:r>
            <a:endParaRPr lang="zh-TW" alt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58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50" y="1214438"/>
            <a:ext cx="8643938" cy="542925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要解決垃圾問題，首先是以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         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然後做到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→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最後才是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→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通常垃圾多採焚化或衛生掩埋方式，如果垃圾未經分類或分類不當，在處理時就會造成問題。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12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如：衛生掩埋法對塑膠袋的處理根本無效、金屬類無法焚燒，最可怕的是有毒物質所造成的二次傷害。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6762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垃圾該往哪裡去？</a:t>
            </a:r>
            <a:endParaRPr lang="zh-TW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72066" y="1643050"/>
            <a:ext cx="342902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減量觀念出發</a:t>
            </a:r>
            <a:endParaRPr lang="zh-TW" alt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357422" y="2643182"/>
            <a:ext cx="500066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垃圾分類和資源回收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357422" y="3714752"/>
            <a:ext cx="1928826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處理</a:t>
            </a:r>
            <a:endParaRPr lang="zh-TW" alt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3735" name="Picture 3" descr="C:\Documents and Settings\JOJO\Local Settings\Temporary Internet Files\Content.IE5\51IIQOU0\MPj0437345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428625"/>
            <a:ext cx="725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8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內容版面配置區 2"/>
          <p:cNvSpPr>
            <a:spLocks noGrp="1"/>
          </p:cNvSpPr>
          <p:nvPr>
            <p:ph idx="1"/>
          </p:nvPr>
        </p:nvSpPr>
        <p:spPr>
          <a:xfrm>
            <a:off x="285750" y="1214438"/>
            <a:ext cx="8643938" cy="542925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垃圾中的紙類、塑膠類、橡膠類、玻璃類、金屬類等物質，都是可以再利用的資源。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資源回收後，剩餘的垃圾則可送進焚化爐處理，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焚化後的灰渣，再送至衛生掩埋場掩埋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;</a:t>
            </a:r>
          </a:p>
          <a:p>
            <a:pPr marL="0" indent="0">
              <a:buFontTx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此外，生活的廚餘、果皮等有機垃圾可製成有機肥再利用。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6762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垃圾該往哪裡去？</a:t>
            </a:r>
            <a:endParaRPr lang="zh-TW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4756" name="Picture 3" descr="C:\Documents and Settings\JOJO\Local Settings\Temporary Internet Files\Content.IE5\51IIQOU0\MPj0437345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428625"/>
            <a:ext cx="725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2" descr="C:\Documents and Settings\JOJO\Local Settings\Temporary Internet Files\Content.IE5\V44UJ9F2\MPj0433066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819775"/>
            <a:ext cx="14287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0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內容版面配置區 2"/>
          <p:cNvSpPr>
            <a:spLocks noGrp="1"/>
          </p:cNvSpPr>
          <p:nvPr>
            <p:ph idx="1"/>
          </p:nvPr>
        </p:nvSpPr>
        <p:spPr>
          <a:xfrm>
            <a:off x="142875" y="1214438"/>
            <a:ext cx="8858250" cy="5429250"/>
          </a:xfrm>
        </p:spPr>
        <p:txBody>
          <a:bodyPr/>
          <a:lstStyle/>
          <a:p>
            <a:pPr marL="2951163" indent="-2951163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一、選用玻璃容器：耐酸、耐鹼、耐高溫。回收僅需洗滌及高溫消毒即可重複使用，節省能源。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2951163" indent="-2951163">
              <a:buFontTx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3325813" indent="-3325813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二、選用再生衛生紙：壓花、染色、香味，都需消耗能源，使用的化學染料及香精還會污染土壤、水源。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2597150" indent="-2597150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三、選用再生紙：製造過程較為節省能源、減少空氣及水污染。最重要為資源的循環再利用。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2597150" indent="-2597150">
              <a:buFontTx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四、選用充電電池。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3325813" indent="-3325813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五、拒用保麗龍餐具：由致癌物→苯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所製造，遇熱超過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度會釋出有毒物質，累積於人體中。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3325813" indent="-3325813">
              <a:buFontTx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六、自備購物袋、拒用塑膠袋和少用紙袋。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6762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綠色消費主張</a:t>
            </a:r>
            <a:endParaRPr lang="zh-TW" altLang="en-US" b="1" dirty="0"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5780" name="Picture 3" descr="C:\Documents and Settings\JOJO\Local Settings\Temporary Internet Files\Content.IE5\51IIQOU0\MPj0437345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0"/>
            <a:ext cx="725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2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0" y="571500"/>
            <a:ext cx="6072188" cy="2714625"/>
          </a:xfrm>
        </p:spPr>
        <p:txBody>
          <a:bodyPr/>
          <a:lstStyle/>
          <a:p>
            <a:pPr>
              <a:defRPr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大社會的小角落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做我們能做的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︿︿</a:t>
            </a:r>
            <a:endParaRPr lang="zh-TW" altLang="en-US" b="1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6803" name="Picture 4" descr="C:\Documents and Settings\JOJO\Local Settings\Temporary Internet Files\Content.IE5\9FMHZG3B\MPj0437358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014913"/>
            <a:ext cx="1843087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5" descr="C:\Documents and Settings\JOJO\Local Settings\Temporary Internet Files\Content.IE5\KOO7MHX2\MPj0437312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157788"/>
            <a:ext cx="16986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2" descr="C:\Documents and Settings\JOJO\Local Settings\Temporary Internet Files\Content.IE5\V44UJ9F2\MPj04330660000[1]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563" y="3643313"/>
            <a:ext cx="2868612" cy="2084387"/>
          </a:xfrm>
          <a:noFill/>
        </p:spPr>
      </p:pic>
      <p:pic>
        <p:nvPicPr>
          <p:cNvPr id="76806" name="Picture 7" descr="C:\Documents and Settings\JOJO\Local Settings\Temporary Internet Files\Content.IE5\4B56EWPR\MCBD05331_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000125"/>
            <a:ext cx="30067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2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空氣成分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251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18488" cy="49895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空氣的成分以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氮氣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N2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）（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79%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）、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氧氣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O2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）（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20.9%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）為主，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另有少量的</a:t>
            </a:r>
            <a:r>
              <a:rPr lang="zh-TW" altLang="en-US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氬氣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Ar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）、</a:t>
            </a:r>
            <a:r>
              <a:rPr lang="zh-TW" altLang="en-US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二氧化碳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CO2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）、</a:t>
            </a:r>
            <a:r>
              <a:rPr lang="zh-TW" altLang="en-US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臭氧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O3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）、水蒸氣（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H2O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）及</a:t>
            </a:r>
            <a:r>
              <a:rPr lang="zh-TW" altLang="en-US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懸浮微粒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等。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空氣中的成分會因為少量汙染物的關係而稍有改變，但是可以藉著環境中的「</a:t>
            </a:r>
            <a:r>
              <a:rPr lang="zh-TW" altLang="en-US" sz="2800" b="1" u="sng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自淨作用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」，恢復到原來的狀態，維持大氣的穩定。</a:t>
            </a:r>
          </a:p>
        </p:txBody>
      </p:sp>
      <p:pic>
        <p:nvPicPr>
          <p:cNvPr id="53252" name="Picture 4" descr="C:\Documents and Settings\JOJO\Local Settings\Temporary Internet Files\Content.IE5\4B56EWPR\MPj0437211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35731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C:\Documents and Settings\JOJO\Local Settings\Temporary Internet Files\Content.IE5\V44UJ9F2\MPj0437242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13446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0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空氣污染的危害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8371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18488" cy="53736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工業需要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燃燒汽油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燃燒瓦斯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產生大量的二氧化碳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>
              <a:buFont typeface="Wingdings" pitchFamily="2" charset="2"/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☆</a:t>
            </a:r>
            <a:r>
              <a:rPr lang="zh-TW" altLang="en-US" sz="28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如果二氧化碳一直在增加，便會破壞大氣層中的氣體平衡，導致氣候異常。</a:t>
            </a:r>
            <a:endParaRPr lang="en-US" altLang="zh-TW" sz="2800" b="1" dirty="0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★而人體如吸入等於或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小於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微米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的懸浮微粒，就可能引發心臟病、肺癌、哮喘、急性下呼吸道感染等症狀，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★在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WHO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的報告中，甚至每年約有</a:t>
            </a:r>
            <a:r>
              <a:rPr lang="en-US" altLang="zh-TW" sz="2800" b="1" u="sng" dirty="0" smtClean="0">
                <a:latin typeface="標楷體" pitchFamily="65" charset="-120"/>
                <a:ea typeface="標楷體" pitchFamily="65" charset="-120"/>
              </a:rPr>
              <a:t>200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萬人因吸入大氣懸浮微粒而喪命，且死亡人數年年上修。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4276" name="Picture 2" descr="C:\Documents and Settings\JOJO\Local Settings\Temporary Internet Files\Content.IE5\GM7X11ZR\MPj0437353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8275"/>
            <a:ext cx="17287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3" descr="C:\Documents and Settings\JOJO\Local Settings\Temporary Internet Files\Content.IE5\0YGULRUT\MPj0437383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77788"/>
            <a:ext cx="2108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11" descr="C:\Documents and Settings\JOJO\Local Settings\Temporary Internet Files\Content.IE5\DSJKIDQA\MMj0234683000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89138"/>
            <a:ext cx="579437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1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空氣污染的危害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8371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18488" cy="53736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形成酸雨：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171450" indent="-171450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當礦物燃料被燃燒時會產生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二氧化硫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SO2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）、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71450" indent="-171450" algn="just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一氧化氮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NO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和二氧化氮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NO2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），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28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這些氣體和</a:t>
            </a:r>
            <a:r>
              <a:rPr lang="zh-TW" altLang="en-US" sz="2800" b="1" u="sng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空氣中的水蒸氣</a:t>
            </a:r>
            <a:r>
              <a:rPr lang="zh-TW" altLang="en-US" sz="28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化合成</a:t>
            </a:r>
            <a:r>
              <a:rPr lang="zh-TW" altLang="en-US" sz="28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硫酸</a:t>
            </a:r>
            <a:r>
              <a:rPr lang="zh-TW" altLang="en-US" sz="28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8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硝酸</a:t>
            </a:r>
            <a:r>
              <a:rPr lang="zh-TW" altLang="en-US" sz="28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，與雨水同時降落時形成酸雨。它會</a:t>
            </a:r>
            <a:r>
              <a:rPr lang="zh-TW" altLang="en-US" sz="2800" b="1" i="1" u="sng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危害森林、殺死魚類和農作物</a:t>
            </a:r>
            <a:r>
              <a:rPr lang="zh-TW" altLang="en-US" sz="28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2800" b="1" dirty="0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產生煙霧：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在市中心交通繁忙時，車子所排放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氣體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陽光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相互作用後，會產生黃棕色的薄霧，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遮住陽光而干擾人們視線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，影響開車和飛行的安全。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5300" name="Picture 4" descr="C:\Documents and Settings\JOJO\Local Settings\Temporary Internet Files\Content.IE5\HELCOZ1M\MM90035467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463675" cy="212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C:\Documents and Settings\JOJO\Local Settings\Temporary Internet Files\Content.IE5\EA1XD09R\MP90043373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860800"/>
            <a:ext cx="900113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2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7467600" cy="850901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空氣污染的危害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632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765175"/>
            <a:ext cx="8218488" cy="53736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溫室效應：</a:t>
            </a:r>
            <a:endParaRPr lang="en-US" altLang="zh-TW" sz="2800" b="1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由於人類</a:t>
            </a:r>
            <a:r>
              <a:rPr lang="zh-TW" altLang="en-US" sz="2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大量使用化石燃料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，造成</a:t>
            </a:r>
            <a:r>
              <a:rPr lang="zh-TW" altLang="en-US" sz="2800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二氧化碳（</a:t>
            </a:r>
            <a:r>
              <a:rPr lang="en-US" altLang="zh-TW" sz="2800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CO2</a:t>
            </a:r>
            <a:r>
              <a:rPr lang="zh-TW" altLang="en-US" sz="2800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）、氧化亞氮（</a:t>
            </a:r>
            <a:r>
              <a:rPr lang="en-US" altLang="zh-TW" sz="2800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N2O</a:t>
            </a:r>
            <a:r>
              <a:rPr lang="zh-TW" altLang="en-US" sz="2800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）、甲烷（</a:t>
            </a:r>
            <a:r>
              <a:rPr lang="en-US" altLang="zh-TW" sz="2800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CH4</a:t>
            </a:r>
            <a:r>
              <a:rPr lang="zh-TW" altLang="en-US" sz="2800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等氣體大量增加，這些氣體會形成一層防護罩，覆蓋地球表面，導致</a:t>
            </a:r>
            <a:r>
              <a:rPr lang="zh-TW" altLang="en-US" sz="2800" b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地球表面溫度上升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，這就是「溫室效應」。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buFont typeface="Wingdings" pitchFamily="2" charset="2"/>
              <a:buNone/>
            </a:pPr>
            <a:endParaRPr lang="en-US" altLang="zh-TW" sz="80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buFont typeface="Wingdings" pitchFamily="2" charset="2"/>
              <a:buNone/>
            </a:pPr>
            <a:endParaRPr lang="en-US" altLang="zh-TW" sz="80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buFont typeface="Wingdings" pitchFamily="2" charset="2"/>
              <a:buNone/>
            </a:pPr>
            <a:endParaRPr lang="en-US" altLang="zh-TW" sz="80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地球暖化會牽動不正常的氣候變遷，對環境產生的衝擊，其中包括</a:t>
            </a:r>
            <a:r>
              <a:rPr lang="zh-TW" altLang="en-US" sz="2800" b="1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極地冰原融化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海平面上升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，淹沒較低窪的沿海陸地，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全球氣候變遷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，產生不正常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暴雨及乾旱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，沙漠化現象擴大，生態體系改變等。</a:t>
            </a:r>
            <a:endParaRPr lang="en-US" altLang="zh-TW" sz="14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z="12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6324" name="Picture 4" descr="C:\Documents and Settings\JOJO\Local Settings\Temporary Internet Files\Content.IE5\3HVHZDF6\MP9004141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16563"/>
            <a:ext cx="17287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C:\Documents and Settings\JOJO\Local Settings\Temporary Internet Files\Content.IE5\LSN01T27\MM90030344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497513"/>
            <a:ext cx="15113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C:\Documents and Settings\JOJO\Local Settings\Temporary Internet Files\Content.IE5\TLBA6KIV\MP90044230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89588"/>
            <a:ext cx="169227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7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7467600" cy="850901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空氣污染的危害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765175"/>
            <a:ext cx="8218488" cy="5661025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影響健康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會刺激</a:t>
            </a:r>
            <a:r>
              <a:rPr lang="zh-TW" altLang="en-US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呼吸器官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，引起咳嗽、氣喘、呼吸器官病變、刺激眼睛或皮膚。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z="12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破壞生活物品：</a:t>
            </a:r>
            <a:endParaRPr lang="en-US" altLang="zh-TW" sz="2800" b="1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汙染物經陽光照射後，會產生更多有害物質，其中以</a:t>
            </a:r>
            <a:r>
              <a:rPr lang="zh-TW" altLang="en-US" sz="2800" b="1" u="sng" smtClean="0">
                <a:latin typeface="標楷體" pitchFamily="65" charset="-120"/>
                <a:ea typeface="標楷體" pitchFamily="65" charset="-120"/>
              </a:rPr>
              <a:t>臭氧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居多，</a:t>
            </a:r>
            <a:r>
              <a:rPr lang="zh-TW" altLang="en-US" sz="2800" b="1" u="sng" smtClean="0">
                <a:latin typeface="標楷體" pitchFamily="65" charset="-120"/>
                <a:ea typeface="標楷體" pitchFamily="65" charset="-120"/>
              </a:rPr>
              <a:t>容易使物質氧化、物體顏色褪色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。 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z="1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臭氧層被破壞：</a:t>
            </a:r>
            <a:endParaRPr lang="en-US" altLang="zh-TW" sz="2800" b="1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雖然臭氧是</a:t>
            </a:r>
            <a:r>
              <a:rPr lang="zh-TW" altLang="en-US" sz="2800" b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有毒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的，但是地球表面的臭氧層卻可以</a:t>
            </a:r>
            <a:r>
              <a:rPr lang="zh-TW" altLang="en-US" sz="2800" b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阻擋紫外線進入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。由於</a:t>
            </a:r>
            <a:r>
              <a:rPr lang="zh-TW" altLang="en-US" sz="2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氟氯碳化物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CFCs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）的大量使用，破壞了臭氧層，導致紫外線進入地球表面，造成人體的傷害。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z="120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82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950" y="1989138"/>
            <a:ext cx="2232025" cy="3311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保麗龍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的發泡劑是氟氯碳化物，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那是破壞臭氧層的元兇！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49275"/>
            <a:ext cx="6630987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3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變色的天空：</a:t>
            </a:r>
            <a:endParaRPr lang="zh-TW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3491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18488" cy="53736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你知道人類的哪些活動，正影響著全球的空氣品質？又會對人體健康有什麼影響？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人類活動常常影響到空氣品質，如：開冷氣、汽機車排放廢氣⋯⋯等，而這些可能影響人體健康，引起</a:t>
            </a:r>
            <a:r>
              <a:rPr lang="zh-TW" altLang="en-US" sz="2800" b="1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咳嗽、氣喘、呼吸器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官病變。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不論是氣體或顆粒性污染物，當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濃度太高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量太多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，或是吸入的氣體毒性太強，均促使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呼吸器官內</a:t>
            </a:r>
            <a:r>
              <a:rPr lang="zh-TW" altLang="en-US" sz="2800" b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正常防禦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功能及</a:t>
            </a:r>
            <a:r>
              <a:rPr lang="zh-TW" altLang="en-US" sz="2800" b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清除功能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喪失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，危及生命！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206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1947</Words>
  <Application>Microsoft Office PowerPoint</Application>
  <PresentationFormat>如螢幕大小 (4:3)</PresentationFormat>
  <Paragraphs>177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愛護我們的地球！</vt:lpstr>
      <vt:lpstr>第一章 息息相關話空氣</vt:lpstr>
      <vt:lpstr>空氣成分</vt:lpstr>
      <vt:lpstr>空氣污染的危害</vt:lpstr>
      <vt:lpstr>空氣污染的危害</vt:lpstr>
      <vt:lpstr>空氣污染的危害</vt:lpstr>
      <vt:lpstr>空氣污染的危害</vt:lpstr>
      <vt:lpstr>保麗龍的發泡劑是氟氯碳化物， 那是破壞臭氧層的元兇！</vt:lpstr>
      <vt:lpstr>變色的天空：</vt:lpstr>
      <vt:lpstr>遠離空氣汙染的危害</vt:lpstr>
      <vt:lpstr>空氣品質是以空氣汙染指標來衡量，說明空氣汙染各指標所代表之意義。    空氣汙染會使金屬腐蝕生鏽，例如：電纜、鐵軌、橋梁、屋頂等，另外亦會使粉刷牆、紡織品褪色且減低耐久性，或引起輪胎的龜裂，造成經濟的損失。也會使藝術品逐漸被損壞、薰、脆，以至於面目全非。</vt:lpstr>
      <vt:lpstr>綠色消費主張</vt:lpstr>
      <vt:lpstr>綠色消費主張</vt:lpstr>
      <vt:lpstr>對牛知多少？</vt:lpstr>
      <vt:lpstr>對牛知多少？</vt:lpstr>
      <vt:lpstr>PowerPoint 簡報</vt:lpstr>
      <vt:lpstr>幕後的黑手</vt:lpstr>
      <vt:lpstr>二、人為污染源</vt:lpstr>
      <vt:lpstr>PowerPoint 簡報</vt:lpstr>
      <vt:lpstr>垃圾篇</vt:lpstr>
      <vt:lpstr>垃圾篇</vt:lpstr>
      <vt:lpstr>PowerPoint 簡報</vt:lpstr>
      <vt:lpstr>垃圾該往哪裡去？</vt:lpstr>
      <vt:lpstr>垃圾該往哪裡去？</vt:lpstr>
      <vt:lpstr>綠色消費主張</vt:lpstr>
      <vt:lpstr> 大社會的小角落  做我們能做的︿︿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愛護我們的地球！</dc:title>
  <dc:creator>user</dc:creator>
  <cp:lastModifiedBy>user</cp:lastModifiedBy>
  <cp:revision>1</cp:revision>
  <dcterms:created xsi:type="dcterms:W3CDTF">2014-04-18T03:11:29Z</dcterms:created>
  <dcterms:modified xsi:type="dcterms:W3CDTF">2014-04-18T03:11:38Z</dcterms:modified>
</cp:coreProperties>
</file>