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1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91B2A-857E-4AF2-B975-3FCE8B5110C4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3B23B-5D30-46AF-9027-A2D69DD343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5721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91B2A-857E-4AF2-B975-3FCE8B5110C4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3B23B-5D30-46AF-9027-A2D69DD343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7471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91B2A-857E-4AF2-B975-3FCE8B5110C4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3B23B-5D30-46AF-9027-A2D69DD343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16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91B2A-857E-4AF2-B975-3FCE8B5110C4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3B23B-5D30-46AF-9027-A2D69DD343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9255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91B2A-857E-4AF2-B975-3FCE8B5110C4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3B23B-5D30-46AF-9027-A2D69DD343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3184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91B2A-857E-4AF2-B975-3FCE8B5110C4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3B23B-5D30-46AF-9027-A2D69DD343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5590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91B2A-857E-4AF2-B975-3FCE8B5110C4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3B23B-5D30-46AF-9027-A2D69DD343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641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91B2A-857E-4AF2-B975-3FCE8B5110C4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3B23B-5D30-46AF-9027-A2D69DD343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1513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91B2A-857E-4AF2-B975-3FCE8B5110C4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3B23B-5D30-46AF-9027-A2D69DD343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9838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91B2A-857E-4AF2-B975-3FCE8B5110C4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3B23B-5D30-46AF-9027-A2D69DD343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5242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91B2A-857E-4AF2-B975-3FCE8B5110C4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3B23B-5D30-46AF-9027-A2D69DD343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8143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591B2A-857E-4AF2-B975-3FCE8B5110C4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03B23B-5D30-46AF-9027-A2D69DD343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345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tw.image.search.yahoo.com/images/view;_ylt=A8tUwJk3qWtQqVMAJsxt1gt.;_ylu=X3oDMTBlMTQ4cGxyBHNlYwNzcgRzbGsDaW1n?back=http%3A%2F%2Ftw.image.search.yahoo.com%2Fsearch%2Fimages%3Fp%3D%25E6%258A%25BD%25E8%258F%25B8%26ei%3DUTF-8%26fr%3Dyfp%26tab%3Dorganic%26ri%3D4&amp;w=274&amp;h=264&amp;imgurl=163.27.219.193%2Fwebpages%2Fproduct%2Fbeetlenut%2Fh01.gif&amp;rurl=http%3A%2F%2F163.27.219.193%2Fwebpages%2Fproduct%2Fbeetlenut%2F004.html&amp;size=8.2+KB&amp;name=%E6%8A%BD%E8%8F%B8%E5%AE%B3%E8%99%95%E8%88%87%E6%88%92%E8%8F%B8%E5%A5%BD%E8%99%95&amp;p=%E6%8A%BD%E8%8F%B8&amp;oid=6b283d6f84b390508dc769009ec07307&amp;fr2=&amp;fr=yfp&amp;tt=%25E6%258A%25BD%25E8%258F%25B8%25E5%25AE%25B3%25E8%2599%2595%25E8%2588%2587%25E6%2588%2592%25E8%258F%25B8%25E5%25A5%25BD%25E8%2599%2595&amp;b=0&amp;ni=48&amp;no=4&amp;ts=&amp;tab=organic&amp;sigr=11ptsccen&amp;sigb=134k6ot8i&amp;sigi=11hcmhaf8&amp;.crumb=wzttu9.lQKo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hyperlink" Target="http://tw.image.search.yahoo.com/images/view;_ylt=A8tUwJtL_GtQoS0Afwxt1gt.;_ylu=X3oDMTBlMTQ4cGxyBHNlYwNzcgRzbGsDaW1n?back=http%3A%2F%2Ftw.image.search.yahoo.com%2Fsearch%2Fimages%3Fp%3D%25E5%2593%25A5%25E5%2580%25AB%25E5%25B8%2583%26ei%3DUTF-8%26fr%3Dyfp%26tab%3Dorganic%26ri%3D1&amp;w=500&amp;h=707&amp;imgurl=www.1945.com.tw%2Fpublic%2Ffiles%2Fproduct%2FN23296-37625B.jpg&amp;rurl=http%3A%2F%2Fwww.1945.com.tw%2Fmod%2Fproduct%2Findex.php%3FREQUEST_ID%3DcGFnZT1kZXRhaWwmUElEPTIwNw%3D%3D&amp;size=453.6+KB&amp;name=%E9%A6%96%E9%A0%81+%26gt%3B+%E6%9B%B8%E7%B1%8D%E4%BB%8B%E7%B4%B9+%26gt%3B+%E5%93%A5%E5%80%AB%E5%B8%83&amp;p=%E5%93%A5%E5%80%AB%E5%B8%83&amp;oid=8c31d4dede2027983f88911deb097de9&amp;fr2=&amp;fr=yfp&amp;tt=%25E9%25A6%2596%25E9%25A0%2581%2B%2526gt%253B%2B%25E6%259B%25B8%25E7%25B1%258D%25E4%25BB%258B%25E7%25B4%25B9%2B%2526gt%253B%2B%25E5%2593%25A5%25E5%2580%25AB%25E5%25B8%2583&amp;b=0&amp;ni=30&amp;no=1&amp;ts=&amp;tab=organic&amp;sigr=12k2e7clh&amp;sigb=13d3snlra&amp;sigi=11mprff56&amp;.crumb=wzttu9.lQKo" TargetMode="External"/><Relationship Id="rId7" Type="http://schemas.openxmlformats.org/officeDocument/2006/relationships/hyperlink" Target="http://tw.image.search.yahoo.com/images/view;_ylt=A8tUwJko_WtQnzMAFG1t1gt.;_ylu=X3oDMTBlMTQ4cGxyBHNlYwNzcgRzbGsDaW1n?back=http%3A%2F%2Ftw.image.search.yahoo.com%2Fsearch%2Fimages%3Fp%3D%25E8%258F%25B8%25E8%258D%2589%26n%3D30%26ei%3Dutf-8%26fr%3Dyfp%26tab%3Dorganic%26ri%3D25&amp;w=800&amp;h=533&amp;imgurl=www.ihakka.net%2Fhv2010%2F12caci%2F1mon%2Fimages%2F02%2F%E7%BE%8E%E6%BF%83%E8%8F%B8%E8%8D%89.jpg&amp;rurl=http%3A%2F%2Fwww.ihakka.net%2Fhv2010%2F12caci%2F1mon%2F1m2.html&amp;size=270.5+KB&amp;name=%E7%BE%8E%E6%BF%83%E8%8F%B8%E8%8D%89&amp;p=%E8%8F%B8%E8%8D%89&amp;oid=2f8a0b4db2803cbc72f6c95044dee5f2&amp;fr2=&amp;fr=yfp&amp;tt=%25E7%25BE%258E%25E6%25BF%2583%25E8%258F%25B8%25E8%258D%2589&amp;b=0&amp;ni=30&amp;no=25&amp;ts=&amp;tab=organic&amp;sigr=11huo09dt&amp;sigb=13afv2ni3&amp;sigi=11sa32lir&amp;.crumb=wzttu9.lQKo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hyperlink" Target="http://tw.image.search.yahoo.com/images/view;_ylt=A8tUwJko_WtQnzMAFm1t1gt.;_ylu=X3oDMTBlMTQ4cGxyBHNlYwNzcgRzbGsDaW1n?back=http%3A%2F%2Ftw.image.search.yahoo.com%2Fsearch%2Fimages%3Fp%3D%25E8%258F%25B8%25E8%258D%2589%26n%3D30%26ei%3Dutf-8%26fr%3Dyfp%26tab%3Dorganic%26ri%3D27&amp;w=920&amp;h=475&amp;imgurl=student.kfcdc.edu.tw%2Fd49506211%2Fpotions%2F%E6%BC%94%E8%AE%8A-%E8%8F%B8%E8%8D%89.jpg&amp;rurl=http%3A%2F%2Fstudent.kfcdc.edu.tw%2Fd49506211%2Fpotions%2F3-1.html&amp;size=517.4+KB&amp;name=%E8%8F%B8%E8%8D%89&amp;p=%E8%8F%B8%E8%8D%89&amp;oid=bb4f7a9e3942344971bb734cd4563335&amp;fr2=&amp;fr=yfp&amp;tt=%25E8%258F%25B8%25E8%258D%2589&amp;b=0&amp;ni=30&amp;no=27&amp;ts=&amp;tab=organic&amp;sigr=11m08gmno&amp;sigb=13aqu166u&amp;sigi=11o8r7bs0&amp;.crumb=wzttu9.lQKo" TargetMode="Externa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4.jpeg"/><Relationship Id="rId2" Type="http://schemas.openxmlformats.org/officeDocument/2006/relationships/hyperlink" Target="http://tw.wrs.yahoo.com/_ylt=A3eg8_nmExNLgm8Bq3t21gt./SIG=121tn9mq2/EXP=1259627878/**http%3A/avatar.19lou.com/m/3/1791/11581011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tw.image.search.yahoo.com/images/view;_ylt=A8tUwJk3qWtQqVMAMsxt1gt.;_ylu=X3oDMTBlMTQ4cGxyBHNlYwNzcgRzbGsDaW1n?back=http%3A%2F%2Ftw.image.search.yahoo.com%2Fsearch%2Fimages%3Fp%3D%25E6%258A%25BD%25E8%258F%25B8%26ei%3DUTF-8%26fr%3Dyfp%26tab%3Dorganic%26ri%3D16&amp;w=240&amp;h=320&amp;imgurl=3.bp.blogspot.com%2F_j7TpLBvuRiA%2FTLBTU8yx6vI%2FAAAAAAAAADc%2Fp9RozWnUdW4%2Fs320%2F%25E9%25A6%2599%25E8%258F%25B8.jpg&amp;rurl=http%3A%2F%2Flinsamsir.blogspot.com%2F2010%2F10%2Fblog-post_09.html&amp;size=12.9+KB&amp;name=%E4%BD%A0%E5%B9%B3%E5%B8%B8%E6%9C%89%E6%8A%BD%E8%8F%B8%E7%9A%84%E7%BF%92%E6%85%A3%E5%97%8E%EF%BC%9F&amp;p=%E6%8A%BD%E8%8F%B8&amp;oid=832e1608dd5c7af60055c2baa661aa9a&amp;fr2=&amp;fr=yfp&amp;tt=%25E4%25BD%25A0%25E5%25B9%25B3%25E5%25B8%25B8%25E6%259C%2589%25E6%258A%25BD%25E8%258F%25B8%25E7%259A%2584%25E7%25BF%2592%25E6%2585%25A3%25E5%2597%258E%25EF%25BC%259F&amp;b=0&amp;ni=48&amp;no=16&amp;ts=&amp;tab=organic&amp;sigr=11nrgm164&amp;sigb=1356d5p60&amp;sigi=12unmbnmp&amp;.crumb=wzttu9.lQKo" TargetMode="External"/><Relationship Id="rId5" Type="http://schemas.openxmlformats.org/officeDocument/2006/relationships/image" Target="../media/image2.jpeg"/><Relationship Id="rId4" Type="http://schemas.openxmlformats.org/officeDocument/2006/relationships/hyperlink" Target="http://tw.image.search.yahoo.com/images/view;_ylt=A8tUwJk3qWtQqVMAJsxt1gt.;_ylu=X3oDMTBlMTQ4cGxyBHNlYwNzcgRzbGsDaW1n?back=http%3A%2F%2Ftw.image.search.yahoo.com%2Fsearch%2Fimages%3Fp%3D%25E6%258A%25BD%25E8%258F%25B8%26ei%3DUTF-8%26fr%3Dyfp%26tab%3Dorganic%26ri%3D4&amp;w=274&amp;h=264&amp;imgurl=163.27.219.193%2Fwebpages%2Fproduct%2Fbeetlenut%2Fh01.gif&amp;rurl=http%3A%2F%2F163.27.219.193%2Fwebpages%2Fproduct%2Fbeetlenut%2F004.html&amp;size=8.2+KB&amp;name=%E6%8A%BD%E8%8F%B8%E5%AE%B3%E8%99%95%E8%88%87%E6%88%92%E8%8F%B8%E5%A5%BD%E8%99%95&amp;p=%E6%8A%BD%E8%8F%B8&amp;oid=6b283d6f84b390508dc769009ec07307&amp;fr2=&amp;fr=yfp&amp;tt=%25E6%258A%25BD%25E8%258F%25B8%25E5%25AE%25B3%25E8%2599%2595%25E8%2588%2587%25E6%2588%2592%25E8%258F%25B8%25E5%25A5%25BD%25E8%2599%2595&amp;b=0&amp;ni=48&amp;no=4&amp;ts=&amp;tab=organic&amp;sigr=11ptsccen&amp;sigb=134k6ot8i&amp;sigi=11hcmhaf8&amp;.crumb=wzttu9.lQKo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eg"/><Relationship Id="rId3" Type="http://schemas.openxmlformats.org/officeDocument/2006/relationships/image" Target="../media/image16.jpeg"/><Relationship Id="rId7" Type="http://schemas.openxmlformats.org/officeDocument/2006/relationships/image" Target="../media/image19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tw.image.search.yahoo.com/images/view;_ylt=A8tUwJuTBmxQ_1AAHs1t1gt.;_ylu=X3oDMTBlMTQ4cGxyBHNlYwNzcgRzbGsDaW1n?back=http%3A%2F%2Ftw.image.search.yahoo.com%2Fsearch%2Fimages%3Fp%3D%25E5%258F%25A3%25E8%2587%25AD%26n%3D30%26ei%3Dutf-8%26fr%3Dyfp%26tab%3Dorganic%26ri%3D1&amp;w=243&amp;h=167&amp;imgurl=a2.att.hudong.com%2F83%2F96%2F01300000293642122657968898113_s.gif&amp;rurl=http%3A%2F%2Fwww.hudong.com%2Fwiki%2F%25E5%258F%25A3%25E8%2587%25AD&amp;size=6.5+KB&amp;name=%E5%8F%A3%E8%87%AD_%E4%BA%92%E5%8A%A8%E7%99%BE%E7%A7%91&amp;p=%E5%8F%A3%E8%87%AD&amp;oid=eede06590ba8149e9435250308bb5849&amp;fr2=&amp;fr=yfp&amp;tt=%25E5%258F%25A3%25E8%2587%25AD_%25E4%25BA%2592%25E5%258A%25A8%25E7%2599%25BE%25E7%25A7%2591&amp;b=0&amp;ni=30&amp;no=1&amp;ts=&amp;tab=organic&amp;sigr=11dhhbrf9&amp;sigb=139avnvrm&amp;sigi=11r2d13ps&amp;.crumb=wzttu9.lQKo" TargetMode="Externa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&#26481;&#20809;&#19978;&#35506;&#36039;&#26009;/&#33784;&#23475;&#24433;&#29255;/&#21560;&#29017;&#23565;&#32954;&#37096;&#30340;&#20663;&#23475;.mp4" TargetMode="External"/><Relationship Id="rId3" Type="http://schemas.openxmlformats.org/officeDocument/2006/relationships/image" Target="../media/image21.jpeg"/><Relationship Id="rId7" Type="http://schemas.openxmlformats.org/officeDocument/2006/relationships/image" Target="../media/image23.jpeg"/><Relationship Id="rId2" Type="http://schemas.openxmlformats.org/officeDocument/2006/relationships/hyperlink" Target="&#26481;&#20809;&#19978;&#35506;&#36039;&#26009;/&#33784;&#23475;&#24433;&#29255;/&#21560;&#33784;&#36319;&#27794;&#21560;&#33784;%20&#32954;&#30340;&#24046;&#21029;.mp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&#26481;&#20809;&#19978;&#35506;&#36039;&#26009;/&#33784;&#23475;&#24433;&#29255;/&#25106;&#33784;&#23560;&#32218;%20&#28023;&#32191;&#31687;.mp4" TargetMode="External"/><Relationship Id="rId5" Type="http://schemas.openxmlformats.org/officeDocument/2006/relationships/image" Target="../media/image22.jpeg"/><Relationship Id="rId4" Type="http://schemas.openxmlformats.org/officeDocument/2006/relationships/hyperlink" Target="&#26481;&#20809;&#19978;&#35506;&#36039;&#26009;/&#33784;&#23475;&#24433;&#29255;/&#33784;&#33287;&#32954;&#27873;.mp4" TargetMode="External"/><Relationship Id="rId9" Type="http://schemas.openxmlformats.org/officeDocument/2006/relationships/image" Target="../media/image2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hyperlink" Target="&#26481;&#20809;&#19978;&#35506;&#36039;&#26009;/&#33784;&#23475;&#24433;&#29255;/&#25277;&#33784;&#26371;&#23566;&#33268;_(360p).flv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26" name="Picture 8" descr="http://b013.ccu.edu.tw/ezcatfiles/b013/img/img/57/30196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55875" y="620713"/>
            <a:ext cx="2503488" cy="3548062"/>
          </a:xfrm>
          <a:noFill/>
        </p:spPr>
      </p:pic>
      <p:pic>
        <p:nvPicPr>
          <p:cNvPr id="77827" name="Picture 3" descr="http://ts1.mm.bing.net/images/thumbnail.aspx?q=4965309323346268&amp;id=e3af484d1d35ed1277c00b91d77e37c0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836613"/>
            <a:ext cx="1871662" cy="1798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7828" name="Picture 2" descr="http://ts2.mm.bing.net/images/thumbnail.aspx?q=4514767269987661&amp;id=d1d39f292c9cd73766f92f253974c00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404813"/>
            <a:ext cx="3106737" cy="453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標題 7"/>
          <p:cNvSpPr>
            <a:spLocks noGrp="1"/>
          </p:cNvSpPr>
          <p:nvPr>
            <p:ph type="title"/>
          </p:nvPr>
        </p:nvSpPr>
        <p:spPr>
          <a:xfrm>
            <a:off x="468313" y="4446588"/>
            <a:ext cx="7739062" cy="236696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zh-TW" altLang="en-US" sz="36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菸有</a:t>
            </a:r>
            <a:r>
              <a:rPr lang="en-US" altLang="zh-TW" sz="3600" b="1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50</a:t>
            </a:r>
            <a:r>
              <a:rPr lang="zh-TW" altLang="en-US" sz="36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多種致癌物質、</a:t>
            </a:r>
            <a:r>
              <a:rPr lang="en-US" altLang="zh-TW" sz="36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36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en-US" altLang="zh-TW" sz="3600" b="1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4000</a:t>
            </a:r>
            <a:r>
              <a:rPr lang="zh-TW" altLang="en-US" sz="36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多種有毒化學物質！</a:t>
            </a:r>
            <a:r>
              <a:rPr lang="en-US" altLang="zh-TW" sz="36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36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36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你知道吸一根菸會少活</a:t>
            </a:r>
            <a:r>
              <a:rPr lang="en-US" altLang="zh-TW" sz="3600" b="1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6~14</a:t>
            </a:r>
            <a:r>
              <a:rPr lang="zh-TW" altLang="en-US" sz="36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分鐘嗎！</a:t>
            </a:r>
            <a:r>
              <a:rPr lang="en-US" altLang="zh-TW" sz="36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36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</a:br>
            <a:endParaRPr lang="zh-TW" altLang="en-US" sz="3600" b="1" dirty="0">
              <a:solidFill>
                <a:srgbClr val="FF0066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38082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88950" y="-26988"/>
            <a:ext cx="7467600" cy="796926"/>
          </a:xfrm>
        </p:spPr>
        <p:txBody>
          <a:bodyPr/>
          <a:lstStyle/>
          <a:p>
            <a:pPr algn="ctr">
              <a:defRPr/>
            </a:pPr>
            <a:r>
              <a:rPr lang="zh-TW" altLang="en-US" sz="44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少女文字W5(P)" pitchFamily="82" charset="-120"/>
                <a:ea typeface="華康少女文字W5(P)" pitchFamily="82" charset="-120"/>
              </a:rPr>
              <a:t>為何戒煙七大理由</a:t>
            </a:r>
            <a:endParaRPr lang="zh-TW" altLang="en-US" sz="4400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華康少女文字W5(P)" pitchFamily="82" charset="-120"/>
              <a:ea typeface="華康少女文字W5(P)" pitchFamily="82" charset="-120"/>
            </a:endParaRPr>
          </a:p>
        </p:txBody>
      </p:sp>
      <p:sp>
        <p:nvSpPr>
          <p:cNvPr id="54275" name="內容版面配置區 2"/>
          <p:cNvSpPr>
            <a:spLocks noGrp="1"/>
          </p:cNvSpPr>
          <p:nvPr>
            <p:ph sz="quarter" idx="1"/>
          </p:nvPr>
        </p:nvSpPr>
        <p:spPr>
          <a:xfrm>
            <a:off x="287338" y="765175"/>
            <a:ext cx="8893175" cy="6092825"/>
          </a:xfrm>
        </p:spPr>
        <p:txBody>
          <a:bodyPr/>
          <a:lstStyle/>
          <a:p>
            <a:pPr marL="457200" indent="-457200">
              <a:buFont typeface="Wingdings" pitchFamily="2" charset="2"/>
              <a:buNone/>
              <a:defRPr/>
            </a:pPr>
            <a:r>
              <a:rPr lang="en-US" altLang="zh-TW" sz="3000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為了自己的</a:t>
            </a:r>
            <a:r>
              <a:rPr lang="zh-TW" altLang="en-US" sz="3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健康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著想，及避免二手菸危害心愛的親朋好友。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altLang="zh-TW" sz="3000" dirty="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響應</a:t>
            </a:r>
            <a:r>
              <a:rPr lang="zh-TW" altLang="en-US" sz="3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環保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，從不製造二手菸開始。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altLang="zh-TW" sz="3000" dirty="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3000" b="1" dirty="0" smtClean="0">
                <a:latin typeface="標楷體" pitchFamily="65" charset="-120"/>
                <a:ea typeface="標楷體" pitchFamily="65" charset="-120"/>
              </a:rPr>
              <a:t>作孩子的好榜樣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、守法的好公民。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altLang="zh-TW" sz="3000" dirty="0" smtClean="0"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考驗自己的</a:t>
            </a:r>
            <a:r>
              <a:rPr lang="zh-TW" altLang="en-US" sz="3000" b="1" dirty="0" smtClean="0">
                <a:latin typeface="標楷體" pitchFamily="65" charset="-120"/>
                <a:ea typeface="標楷體" pitchFamily="65" charset="-120"/>
              </a:rPr>
              <a:t>決心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與</a:t>
            </a:r>
            <a:r>
              <a:rPr lang="zh-TW" altLang="en-US" sz="3000" b="1" dirty="0" smtClean="0">
                <a:latin typeface="標楷體" pitchFamily="65" charset="-120"/>
                <a:ea typeface="標楷體" pitchFamily="65" charset="-120"/>
              </a:rPr>
              <a:t>毅力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，不讓我成為菸的奴隸。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altLang="zh-TW" sz="3000" dirty="0" smtClean="0">
                <a:latin typeface="標楷體" pitchFamily="65" charset="-120"/>
                <a:ea typeface="標楷體" pitchFamily="65" charset="-120"/>
              </a:rPr>
              <a:t>5.</a:t>
            </a:r>
            <a:r>
              <a:rPr lang="zh-TW" altLang="en-US" sz="3000" b="1" dirty="0" smtClean="0">
                <a:latin typeface="標楷體" pitchFamily="65" charset="-120"/>
                <a:ea typeface="標楷體" pitchFamily="65" charset="-120"/>
              </a:rPr>
              <a:t>戒菸是世界潮流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，勢在必行，不然就落伍了！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altLang="zh-TW" sz="3000" dirty="0" smtClean="0">
                <a:latin typeface="標楷體" pitchFamily="65" charset="-120"/>
                <a:ea typeface="標楷體" pitchFamily="65" charset="-120"/>
              </a:rPr>
              <a:t>6.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不吸菸可以存錢，讓你更快</a:t>
            </a:r>
            <a:r>
              <a:rPr lang="zh-TW" altLang="en-US" sz="3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存到一桶金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！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altLang="zh-TW" sz="3000" dirty="0" smtClean="0">
                <a:latin typeface="標楷體" pitchFamily="65" charset="-120"/>
                <a:ea typeface="標楷體" pitchFamily="65" charset="-120"/>
              </a:rPr>
              <a:t>7.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你會發現</a:t>
            </a:r>
            <a:r>
              <a:rPr lang="zh-TW" altLang="en-US" sz="3000" u="sng" dirty="0" smtClean="0">
                <a:latin typeface="標楷體" pitchFamily="65" charset="-120"/>
                <a:ea typeface="標楷體" pitchFamily="65" charset="-120"/>
              </a:rPr>
              <a:t>空氣更好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、食物更美味、</a:t>
            </a:r>
            <a:r>
              <a:rPr lang="zh-TW" altLang="en-US" sz="3000" u="sng" dirty="0" smtClean="0">
                <a:latin typeface="標楷體" pitchFamily="65" charset="-120"/>
                <a:ea typeface="標楷體" pitchFamily="65" charset="-120"/>
              </a:rPr>
              <a:t>循環與呼吸系統疾病減少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sz="3000" u="sng" dirty="0" smtClean="0">
                <a:latin typeface="標楷體" pitchFamily="65" charset="-120"/>
                <a:ea typeface="標楷體" pitchFamily="65" charset="-120"/>
              </a:rPr>
              <a:t>癌症遠離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sz="3000" u="sng" dirty="0" smtClean="0">
                <a:latin typeface="標楷體" pitchFamily="65" charset="-120"/>
                <a:ea typeface="標楷體" pitchFamily="65" charset="-120"/>
              </a:rPr>
              <a:t>皮膚光澤有彈性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  <a:defRPr/>
            </a:pP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92443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4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4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4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42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42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42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42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288" y="188913"/>
            <a:ext cx="746760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zh-TW" altLang="en-US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★請動手將題目、答案抄在習作第</a:t>
            </a:r>
            <a:r>
              <a:rPr lang="en-US" altLang="zh-TW" sz="36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12</a:t>
            </a:r>
            <a:r>
              <a:rPr lang="zh-TW" altLang="en-US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頁的空白處，有交才有分唷（</a:t>
            </a:r>
            <a:r>
              <a:rPr lang="en-US" altLang="zh-TW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～</a:t>
            </a:r>
            <a:r>
              <a:rPr lang="en-US" altLang="zh-TW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5=10</a:t>
            </a:r>
            <a:r>
              <a:rPr lang="zh-TW" altLang="en-US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分，</a:t>
            </a:r>
            <a:r>
              <a:rPr lang="en-US" altLang="zh-TW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6</a:t>
            </a:r>
            <a:r>
              <a:rPr lang="zh-TW" altLang="en-US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＝</a:t>
            </a:r>
            <a:r>
              <a:rPr lang="en-US" altLang="zh-TW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50</a:t>
            </a:r>
            <a:r>
              <a:rPr lang="zh-TW" altLang="en-US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分）</a:t>
            </a:r>
            <a:endParaRPr lang="zh-TW" altLang="en-US" sz="28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0723" name="內容版面配置區 2"/>
          <p:cNvSpPr>
            <a:spLocks noGrp="1"/>
          </p:cNvSpPr>
          <p:nvPr>
            <p:ph sz="quarter" idx="1"/>
          </p:nvPr>
        </p:nvSpPr>
        <p:spPr>
          <a:xfrm>
            <a:off x="493713" y="1600200"/>
            <a:ext cx="8542337" cy="5257800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1.(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  ）三人以上的室內工作場所不可以吸菸。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2.(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 二手菸比一手菸更毒。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  <a:p>
            <a:pPr marL="1428750" indent="-1428750">
              <a:buFont typeface="Wingdings" pitchFamily="2" charset="2"/>
              <a:buNone/>
              <a:defRPr/>
            </a:pP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3.(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 二手菸因為燃燒不完全，會產生更多的  致癌物質。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marL="1257300" indent="-1257300">
              <a:buFont typeface="Wingdings" pitchFamily="2" charset="2"/>
              <a:buNone/>
              <a:defRPr/>
            </a:pP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4.(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 尼古丁會降低心跳的速率。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5.(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 二手菸會導致嚴重氣喘。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  <a:defRPr/>
            </a:pP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6.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請舉出抽菸的壞處（至少</a:t>
            </a:r>
            <a:r>
              <a:rPr lang="en-US" altLang="zh-TW" sz="32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5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個）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88068" name="Picture 4" descr="C:\Documents and Settings\JOJO\Local Settings\Temporary Internet Files\Content.IE5\3HVHZDF6\MM900303364[1]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0963" y="115888"/>
            <a:ext cx="1550987" cy="148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2460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288" y="620713"/>
            <a:ext cx="5508625" cy="1944687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zh-TW" altLang="en-US" sz="4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都是哥倫布的錯～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4000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   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4000" dirty="0" smtClean="0">
                <a:latin typeface="標楷體" pitchFamily="65" charset="-120"/>
                <a:ea typeface="標楷體" pitchFamily="65" charset="-120"/>
              </a:rPr>
            </a:br>
            <a:r>
              <a:rPr lang="en-US" altLang="zh-TW" sz="4000" dirty="0" smtClean="0">
                <a:latin typeface="Bodoni MT Black" pitchFamily="18" charset="0"/>
                <a:ea typeface="標楷體" pitchFamily="65" charset="-120"/>
              </a:rPr>
              <a:t>1492--1952--1964</a:t>
            </a:r>
            <a:endParaRPr lang="zh-TW" altLang="en-US" sz="4000" dirty="0">
              <a:latin typeface="Bodoni MT Black" pitchFamily="18" charset="0"/>
              <a:ea typeface="標楷體" pitchFamily="65" charset="-120"/>
            </a:endParaRPr>
          </a:p>
        </p:txBody>
      </p:sp>
      <p:pic>
        <p:nvPicPr>
          <p:cNvPr id="78851" name="Picture 6" descr="http://ts4.mm.bing.net/images/thumbnail.aspx?q=4507203856499539&amp;id=5620d23e2c94bfcb78b91d54fb67a68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2852738"/>
            <a:ext cx="3024188" cy="203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8852" name="Picture 10" descr="http://ts3.mm.bing.net/images/thumbnail.aspx?q=4692011974459958&amp;id=279e9479372a9839d00e37bcbe475f0c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404813"/>
            <a:ext cx="3103563" cy="439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8853" name="Picture 12" descr="http://ts1.mm.bing.net/images/thumbnail.aspx?q=4886475237360844&amp;id=07277f98b7a26bd772e0e2ec59554a05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5149850"/>
            <a:ext cx="3095625" cy="159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8854" name="Picture 14" descr="http://ts1.mm.bing.net/images/thumbnail.aspx?q=4960120994791436&amp;id=b69aae2d1ae4a7ebc169dbaa7897e2ef">
            <a:hlinkClick r:id="rId7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5013325"/>
            <a:ext cx="2105025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7250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zh-TW" altLang="en-US" sz="4000" b="1" dirty="0" smtClean="0">
                <a:solidFill>
                  <a:srgbClr val="FF0000"/>
                </a:solidFill>
                <a:ea typeface="標楷體" pitchFamily="65" charset="-120"/>
              </a:rPr>
              <a:t>菸</a:t>
            </a:r>
            <a:r>
              <a:rPr lang="zh-TW" altLang="en-US" sz="4000" b="1" dirty="0" smtClean="0">
                <a:ea typeface="標楷體" pitchFamily="65" charset="-120"/>
              </a:rPr>
              <a:t>中的危害成分</a:t>
            </a:r>
            <a:endParaRPr lang="zh-TW" altLang="en-US" sz="4000" b="1" dirty="0"/>
          </a:p>
        </p:txBody>
      </p:sp>
      <p:sp>
        <p:nvSpPr>
          <p:cNvPr id="79875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31150" cy="4873625"/>
          </a:xfrm>
        </p:spPr>
        <p:txBody>
          <a:bodyPr/>
          <a:lstStyle/>
          <a:p>
            <a:pPr algn="just" eaLnBrk="1" hangingPunct="1">
              <a:lnSpc>
                <a:spcPct val="110000"/>
              </a:lnSpc>
              <a:buFontTx/>
              <a:buNone/>
            </a:pP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3200" smtClean="0">
                <a:latin typeface="標楷體" pitchFamily="65" charset="-120"/>
                <a:ea typeface="標楷體" pitchFamily="65" charset="-120"/>
              </a:rPr>
              <a:t>燃燒的香菸可分離出數千種的化學物質，一部分散播於空氣中，一部分進入肺部組織，其中以下列四種對身體影響最大：</a:t>
            </a:r>
            <a:endParaRPr lang="en-US" altLang="zh-TW" sz="3200" smtClean="0">
              <a:latin typeface="標楷體" pitchFamily="65" charset="-120"/>
              <a:ea typeface="標楷體" pitchFamily="65" charset="-120"/>
            </a:endParaRPr>
          </a:p>
          <a:p>
            <a:pPr algn="just" eaLnBrk="1" hangingPunct="1">
              <a:lnSpc>
                <a:spcPct val="110000"/>
              </a:lnSpc>
              <a:buFontTx/>
              <a:buNone/>
            </a:pPr>
            <a:endParaRPr lang="zh-TW" altLang="en-US" sz="3200" smtClean="0">
              <a:latin typeface="標楷體" pitchFamily="65" charset="-120"/>
              <a:ea typeface="標楷體" pitchFamily="65" charset="-120"/>
            </a:endParaRPr>
          </a:p>
          <a:p>
            <a:pPr algn="just" eaLnBrk="1" hangingPunct="1">
              <a:lnSpc>
                <a:spcPct val="110000"/>
              </a:lnSpc>
              <a:buFont typeface="Wingdings" pitchFamily="2" charset="2"/>
              <a:buChar char="Ø"/>
            </a:pPr>
            <a:r>
              <a:rPr lang="zh-TW" altLang="en-US" sz="3200" b="1" smtClean="0">
                <a:solidFill>
                  <a:srgbClr val="004C00"/>
                </a:solidFill>
                <a:latin typeface="標楷體" pitchFamily="65" charset="-120"/>
                <a:ea typeface="標楷體" pitchFamily="65" charset="-120"/>
              </a:rPr>
              <a:t>尼古丁 </a:t>
            </a:r>
          </a:p>
          <a:p>
            <a:pPr algn="just" eaLnBrk="1" hangingPunct="1">
              <a:lnSpc>
                <a:spcPct val="110000"/>
              </a:lnSpc>
              <a:buFont typeface="Wingdings" pitchFamily="2" charset="2"/>
              <a:buChar char="Ø"/>
            </a:pPr>
            <a:r>
              <a:rPr lang="zh-TW" altLang="en-US" sz="3200" b="1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焦油   </a:t>
            </a:r>
          </a:p>
          <a:p>
            <a:pPr algn="just" eaLnBrk="1" hangingPunct="1">
              <a:lnSpc>
                <a:spcPct val="110000"/>
              </a:lnSpc>
              <a:buFont typeface="Wingdings" pitchFamily="2" charset="2"/>
              <a:buChar char="Ø"/>
            </a:pPr>
            <a:r>
              <a:rPr lang="zh-TW" altLang="en-US" sz="3200" b="1" smtClean="0">
                <a:solidFill>
                  <a:srgbClr val="004C00"/>
                </a:solidFill>
                <a:latin typeface="標楷體" pitchFamily="65" charset="-120"/>
                <a:ea typeface="標楷體" pitchFamily="65" charset="-120"/>
              </a:rPr>
              <a:t>一氧化碳 </a:t>
            </a:r>
          </a:p>
          <a:p>
            <a:pPr algn="just" eaLnBrk="1" hangingPunct="1">
              <a:lnSpc>
                <a:spcPct val="110000"/>
              </a:lnSpc>
              <a:buFont typeface="Wingdings" pitchFamily="2" charset="2"/>
              <a:buChar char="Ø"/>
            </a:pPr>
            <a:r>
              <a:rPr lang="zh-TW" altLang="en-US" sz="3200" b="1" smtClean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</a:rPr>
              <a:t>乾熱氣體、其他刺激物質</a:t>
            </a:r>
            <a:endParaRPr lang="zh-TW" altLang="en-US" sz="3200" b="1" smtClean="0"/>
          </a:p>
        </p:txBody>
      </p:sp>
      <p:pic>
        <p:nvPicPr>
          <p:cNvPr id="79876" name="Picture 2" descr="https://sp3.yimg.com/ib/th?id=HN.608043042804270615&amp;pid=15.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01" r="14320"/>
          <a:stretch>
            <a:fillRect/>
          </a:stretch>
        </p:blipFill>
        <p:spPr bwMode="auto">
          <a:xfrm>
            <a:off x="4716463" y="3573463"/>
            <a:ext cx="2087562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877" name="Picture 4" descr="https://sp.yimg.com/ib/th?id=HN.608003228453111096&amp;pid=15.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5463" y="4000500"/>
            <a:ext cx="200025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878" name="Picture 8" descr="https://sp1.yimg.com/ib/th?id=HN.608006277880677457&amp;pid=15.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80" t="12601"/>
          <a:stretch>
            <a:fillRect/>
          </a:stretch>
        </p:blipFill>
        <p:spPr bwMode="auto">
          <a:xfrm>
            <a:off x="2700338" y="3284538"/>
            <a:ext cx="1927225" cy="2497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36373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7467600" cy="922337"/>
          </a:xfrm>
        </p:spPr>
        <p:txBody>
          <a:bodyPr/>
          <a:lstStyle/>
          <a:p>
            <a:pPr algn="ctr" eaLnBrk="1" hangingPunct="1">
              <a:defRPr/>
            </a:pPr>
            <a:r>
              <a:rPr lang="zh-TW" altLang="en-US" sz="4000" b="1" dirty="0" smtClean="0">
                <a:ea typeface="標楷體" pitchFamily="65" charset="-120"/>
              </a:rPr>
              <a:t>腦內啡</a:t>
            </a:r>
            <a:r>
              <a:rPr lang="en-US" altLang="zh-TW" sz="4000" b="1" dirty="0" smtClean="0">
                <a:ea typeface="標楷體" pitchFamily="65" charset="-120"/>
              </a:rPr>
              <a:t>(</a:t>
            </a:r>
            <a:r>
              <a:rPr lang="en-US" altLang="zh-TW" sz="4000" b="1" dirty="0" smtClean="0"/>
              <a:t>Endorphin </a:t>
            </a:r>
            <a:r>
              <a:rPr lang="en-US" altLang="zh-TW" sz="4000" b="1" dirty="0" smtClean="0">
                <a:ea typeface="標楷體" pitchFamily="65" charset="-120"/>
              </a:rPr>
              <a:t>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96988"/>
            <a:ext cx="8229600" cy="5516562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人在快樂的時候，腦內會產生帶來快感的</a:t>
            </a:r>
            <a:r>
              <a:rPr lang="zh-TW" altLang="en-US" sz="2800" b="1" u="sng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腦內啡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，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★</a:t>
            </a: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結構與瑪啡</a:t>
            </a:r>
            <a:r>
              <a:rPr lang="en-US" altLang="zh-TW" sz="2800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麻醉劑</a:t>
            </a:r>
            <a:r>
              <a:rPr lang="en-US" altLang="zh-TW" sz="2800" b="1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相似，因此稱之為「</a:t>
            </a:r>
            <a:r>
              <a:rPr lang="zh-TW" altLang="en-US" sz="2800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腦內瑪啡</a:t>
            </a: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」，簡稱腦內啡。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  <a:p>
            <a:pPr algn="just" eaLnBrk="1" hangingPunct="1"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 algn="just" eaLnBrk="1" hangingPunct="1">
              <a:buFont typeface="Wingdings" pitchFamily="2" charset="2"/>
              <a:buNone/>
              <a:defRPr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瑪啡有許多副作用和上癮的危險，腦啡則完全沒有這些問題。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 algn="just" eaLnBrk="1" hangingPunct="1"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 algn="just" eaLnBrk="1" hangingPunct="1">
              <a:buFont typeface="Wingdings" pitchFamily="2" charset="2"/>
              <a:buNone/>
              <a:defRPr/>
            </a:pPr>
            <a:endParaRPr lang="zh-TW" altLang="en-US" sz="800" dirty="0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腦內啡可以</a:t>
            </a:r>
            <a:r>
              <a:rPr lang="zh-TW" altLang="en-US" sz="2800" b="1" u="sng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緩解痛苦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sz="2800" b="1" u="sng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降低壓力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，讓人覺得</a:t>
            </a:r>
            <a:r>
              <a:rPr lang="zh-TW" altLang="en-US" sz="2800" b="1" u="sng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平靜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★菸中</a:t>
            </a:r>
            <a:r>
              <a:rPr lang="zh-TW" altLang="en-US" sz="2800" b="1" u="sng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尼古丁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可分泌腦內啡，但</a:t>
            </a:r>
            <a:r>
              <a:rPr lang="zh-TW" altLang="en-US" sz="2800" b="1" u="sng" dirty="0" smtClean="0">
                <a:latin typeface="標楷體" pitchFamily="65" charset="-120"/>
                <a:ea typeface="標楷體" pitchFamily="65" charset="-120"/>
              </a:rPr>
              <a:t>一旦菸品使用完後，體內尼古丁下降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，腦內啡亦下降，需再次使用才能有效果，因而</a:t>
            </a:r>
            <a:r>
              <a:rPr lang="zh-TW" altLang="en-US" sz="2800" b="1" u="sng" dirty="0" smtClean="0">
                <a:latin typeface="標楷體" pitchFamily="65" charset="-120"/>
                <a:ea typeface="標楷體" pitchFamily="65" charset="-120"/>
              </a:rPr>
              <a:t>上癮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。</a:t>
            </a:r>
          </a:p>
        </p:txBody>
      </p:sp>
      <p:pic>
        <p:nvPicPr>
          <p:cNvPr id="80900" name="Picture 2" descr="https://sp1.yimg.com/ib/th?id=HN.608052311340155177&amp;pid=15.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40" t="15942" r="21422" b="11172"/>
          <a:stretch>
            <a:fillRect/>
          </a:stretch>
        </p:blipFill>
        <p:spPr bwMode="auto">
          <a:xfrm>
            <a:off x="7518400" y="0"/>
            <a:ext cx="1625600" cy="126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0901" name="Picture 4" descr="運動後會變快樂是什麼原因？(什麼是腦內啡？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17" r="11229" b="9280"/>
          <a:stretch>
            <a:fillRect/>
          </a:stretch>
        </p:blipFill>
        <p:spPr bwMode="auto">
          <a:xfrm>
            <a:off x="323850" y="-26988"/>
            <a:ext cx="1008063" cy="1395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8687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55650" y="260350"/>
            <a:ext cx="7467600" cy="796925"/>
          </a:xfrm>
        </p:spPr>
        <p:txBody>
          <a:bodyPr/>
          <a:lstStyle/>
          <a:p>
            <a:pPr algn="ctr">
              <a:defRPr/>
            </a:pPr>
            <a:r>
              <a:rPr lang="zh-TW" altLang="en-US" sz="44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少女文字W5(P)" pitchFamily="82" charset="-120"/>
                <a:ea typeface="華康少女文字W5(P)" pitchFamily="82" charset="-120"/>
              </a:rPr>
              <a:t>聰明的你，向菸說不</a:t>
            </a:r>
            <a:endParaRPr lang="zh-TW" altLang="en-US" sz="4400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華康少女文字W5(P)" pitchFamily="82" charset="-120"/>
              <a:ea typeface="華康少女文字W5(P)" pitchFamily="82" charset="-120"/>
            </a:endParaRPr>
          </a:p>
        </p:txBody>
      </p:sp>
      <p:sp>
        <p:nvSpPr>
          <p:cNvPr id="38915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1285875"/>
            <a:ext cx="7467600" cy="5187950"/>
          </a:xfrm>
        </p:spPr>
        <p:txBody>
          <a:bodyPr/>
          <a:lstStyle/>
          <a:p>
            <a:endParaRPr lang="en-US" altLang="zh-TW" sz="2800" smtClean="0">
              <a:ea typeface="華康少女文字W5(P)" pitchFamily="82" charset="-120"/>
            </a:endParaRPr>
          </a:p>
          <a:p>
            <a:endParaRPr lang="en-US" altLang="zh-TW" sz="2800" smtClean="0">
              <a:ea typeface="華康少女文字W5(P)" pitchFamily="82" charset="-120"/>
            </a:endParaRPr>
          </a:p>
          <a:p>
            <a:endParaRPr lang="en-US" altLang="zh-TW" sz="2800" smtClean="0">
              <a:ea typeface="華康少女文字W5(P)" pitchFamily="82" charset="-120"/>
            </a:endParaRPr>
          </a:p>
          <a:p>
            <a:endParaRPr lang="en-US" altLang="zh-TW" sz="2800" smtClean="0">
              <a:ea typeface="華康少女文字W5(P)" pitchFamily="82" charset="-120"/>
            </a:endParaRPr>
          </a:p>
          <a:p>
            <a:pPr>
              <a:buFont typeface="Wingdings" pitchFamily="2" charset="2"/>
              <a:buNone/>
            </a:pPr>
            <a:endParaRPr lang="en-US" altLang="zh-TW" sz="2800" smtClean="0">
              <a:ea typeface="華康少女文字W5(P)" pitchFamily="82" charset="-120"/>
            </a:endParaRPr>
          </a:p>
          <a:p>
            <a:r>
              <a:rPr lang="zh-TW" altLang="en-US" sz="3200" smtClean="0">
                <a:ea typeface="華康少女文字W5(P)" pitchFamily="82" charset="-120"/>
              </a:rPr>
              <a:t>菸草所含</a:t>
            </a:r>
            <a:r>
              <a:rPr lang="zh-TW" altLang="en-US" sz="3200" b="1" u="sng" smtClean="0">
                <a:ea typeface="華康少女文字W5(P)" pitchFamily="82" charset="-120"/>
              </a:rPr>
              <a:t>尼古丁</a:t>
            </a:r>
            <a:r>
              <a:rPr lang="zh-TW" altLang="en-US" sz="3200" smtClean="0">
                <a:ea typeface="華康少女文字W5(P)" pitchFamily="82" charset="-120"/>
              </a:rPr>
              <a:t>會刺激中樞神經，同時兼具多種藥理作用，有成癮性。</a:t>
            </a:r>
            <a:endParaRPr lang="en-US" altLang="zh-TW" sz="3200" smtClean="0">
              <a:ea typeface="華康少女文字W5(P)" pitchFamily="82" charset="-120"/>
            </a:endParaRPr>
          </a:p>
          <a:p>
            <a:endParaRPr lang="en-US" altLang="zh-TW" sz="1200" smtClean="0">
              <a:ea typeface="華康少女文字W5(P)" pitchFamily="82" charset="-120"/>
            </a:endParaRPr>
          </a:p>
          <a:p>
            <a:r>
              <a:rPr lang="zh-TW" altLang="en-US" sz="3200" smtClean="0">
                <a:ea typeface="華康少女文字W5(P)" pitchFamily="82" charset="-120"/>
              </a:rPr>
              <a:t>心理學家說，吸菸是一種習慣，煙害不知不覺</a:t>
            </a:r>
            <a:r>
              <a:rPr lang="zh-TW" altLang="en-US" sz="3200" b="1" smtClean="0">
                <a:solidFill>
                  <a:srgbClr val="FF0000"/>
                </a:solidFill>
                <a:ea typeface="華康少女文字W5(P)" pitchFamily="82" charset="-120"/>
              </a:rPr>
              <a:t>影響</a:t>
            </a:r>
            <a:r>
              <a:rPr lang="zh-TW" altLang="en-US" sz="3200" smtClean="0">
                <a:ea typeface="華康少女文字W5(P)" pitchFamily="82" charset="-120"/>
              </a:rPr>
              <a:t>與</a:t>
            </a:r>
            <a:r>
              <a:rPr lang="zh-TW" altLang="en-US" sz="3200" b="1" smtClean="0">
                <a:solidFill>
                  <a:srgbClr val="FF0000"/>
                </a:solidFill>
                <a:ea typeface="華康少女文字W5(P)" pitchFamily="82" charset="-120"/>
              </a:rPr>
              <a:t>控制</a:t>
            </a:r>
            <a:r>
              <a:rPr lang="zh-TW" altLang="en-US" sz="3200" smtClean="0">
                <a:ea typeface="華康少女文字W5(P)" pitchFamily="82" charset="-120"/>
              </a:rPr>
              <a:t>吸菸者的生活。</a:t>
            </a:r>
            <a:endParaRPr lang="en-US" altLang="zh-TW" sz="3200" smtClean="0">
              <a:ea typeface="華康少女文字W5(P)" pitchFamily="82" charset="-120"/>
            </a:endParaRPr>
          </a:p>
        </p:txBody>
      </p:sp>
      <p:pic>
        <p:nvPicPr>
          <p:cNvPr id="54277" name="Picture 5" descr="View Image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1557338"/>
            <a:ext cx="1714500" cy="190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雲朵形圖說文字 5"/>
          <p:cNvSpPr/>
          <p:nvPr/>
        </p:nvSpPr>
        <p:spPr>
          <a:xfrm>
            <a:off x="539552" y="1412776"/>
            <a:ext cx="4218262" cy="1869358"/>
          </a:xfrm>
          <a:prstGeom prst="cloudCallout">
            <a:avLst>
              <a:gd name="adj1" fmla="val 68192"/>
              <a:gd name="adj2" fmla="val 12449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zh-TW" alt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為何要吸菸？</a:t>
            </a:r>
          </a:p>
        </p:txBody>
      </p:sp>
      <p:pic>
        <p:nvPicPr>
          <p:cNvPr id="81928" name="Picture 10" descr="http://ts1.mm.bing.net/images/thumbnail.aspx?q=4965309323346268&amp;id=e3af484d1d35ed1277c00b91d77e37c0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57325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29" name="Picture 12" descr="http://ts4.mm.bing.net/images/thumbnail.aspx?q=4570747876934359&amp;id=f659918f946b5c67788e6354b4f1070e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3825" y="0"/>
            <a:ext cx="1400175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4190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8313" y="44450"/>
            <a:ext cx="3959225" cy="796925"/>
          </a:xfrm>
        </p:spPr>
        <p:txBody>
          <a:bodyPr/>
          <a:lstStyle/>
          <a:p>
            <a:pPr algn="ctr">
              <a:defRPr/>
            </a:pPr>
            <a:r>
              <a:rPr lang="zh-TW" altLang="en-US" sz="44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少女文字W5(P)" pitchFamily="82" charset="-120"/>
                <a:ea typeface="華康少女文字W5(P)" pitchFamily="82" charset="-120"/>
              </a:rPr>
              <a:t>抽菸的危害</a:t>
            </a:r>
            <a:endParaRPr lang="zh-TW" altLang="en-US" sz="4400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華康少女文字W5(P)" pitchFamily="82" charset="-120"/>
              <a:ea typeface="華康少女文字W5(P)" pitchFamily="82" charset="-120"/>
            </a:endParaRPr>
          </a:p>
        </p:txBody>
      </p:sp>
      <p:sp>
        <p:nvSpPr>
          <p:cNvPr id="54275" name="內容版面配置區 2"/>
          <p:cNvSpPr>
            <a:spLocks noGrp="1"/>
          </p:cNvSpPr>
          <p:nvPr>
            <p:ph sz="quarter" idx="1"/>
          </p:nvPr>
        </p:nvSpPr>
        <p:spPr>
          <a:xfrm>
            <a:off x="250825" y="1008063"/>
            <a:ext cx="4176713" cy="4868862"/>
          </a:xfrm>
        </p:spPr>
        <p:txBody>
          <a:bodyPr/>
          <a:lstStyle/>
          <a:p>
            <a:pPr marL="36000" indent="-457200">
              <a:lnSpc>
                <a:spcPts val="3300"/>
              </a:lnSpc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altLang="zh-TW" sz="3000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長期吸菸使得</a:t>
            </a:r>
            <a:r>
              <a:rPr lang="zh-TW" altLang="en-US" sz="3000" b="1" dirty="0" smtClean="0">
                <a:latin typeface="標楷體" pitchFamily="65" charset="-120"/>
                <a:ea typeface="標楷體" pitchFamily="65" charset="-120"/>
              </a:rPr>
              <a:t>血管末</a:t>
            </a:r>
            <a:endParaRPr lang="en-US" altLang="zh-TW" sz="3000" b="1" dirty="0" smtClean="0">
              <a:latin typeface="標楷體" pitchFamily="65" charset="-120"/>
              <a:ea typeface="標楷體" pitchFamily="65" charset="-120"/>
            </a:endParaRPr>
          </a:p>
          <a:p>
            <a:pPr marL="36000" indent="-457200">
              <a:lnSpc>
                <a:spcPts val="3300"/>
              </a:lnSpc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zh-TW" altLang="en-US" sz="3000" b="1" dirty="0" smtClean="0">
                <a:latin typeface="標楷體" pitchFamily="65" charset="-120"/>
                <a:ea typeface="標楷體" pitchFamily="65" charset="-120"/>
              </a:rPr>
              <a:t>稍失去應有的彈性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，造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 marL="36000" indent="-457200">
              <a:lnSpc>
                <a:spcPts val="3300"/>
              </a:lnSpc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成如廁不能自如。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 marL="36000" indent="-457200">
              <a:lnSpc>
                <a:spcPts val="3300"/>
              </a:lnSpc>
              <a:spcBef>
                <a:spcPts val="0"/>
              </a:spcBef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  <a:p>
            <a:pPr marL="36000">
              <a:lnSpc>
                <a:spcPts val="3300"/>
              </a:lnSpc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altLang="zh-TW" sz="3000" dirty="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吸菸會使你美美的肌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 marL="36000">
              <a:lnSpc>
                <a:spcPts val="3300"/>
              </a:lnSpc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膚產生</a:t>
            </a:r>
            <a:r>
              <a:rPr lang="zh-TW" altLang="en-US" sz="3000" b="1" dirty="0" smtClean="0">
                <a:latin typeface="標楷體" pitchFamily="65" charset="-120"/>
                <a:ea typeface="標楷體" pitchFamily="65" charset="-120"/>
              </a:rPr>
              <a:t>皺紋與老化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 marL="36000">
              <a:lnSpc>
                <a:spcPts val="3300"/>
              </a:lnSpc>
              <a:spcBef>
                <a:spcPts val="0"/>
              </a:spcBef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  <a:p>
            <a:pPr marL="36000">
              <a:lnSpc>
                <a:spcPts val="3300"/>
              </a:lnSpc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altLang="zh-TW" sz="3000" dirty="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吸菸會讓你</a:t>
            </a:r>
            <a:r>
              <a:rPr lang="zh-TW" altLang="en-US" sz="3000" b="1" dirty="0" smtClean="0">
                <a:latin typeface="標楷體" pitchFamily="65" charset="-120"/>
                <a:ea typeface="標楷體" pitchFamily="65" charset="-120"/>
              </a:rPr>
              <a:t>牙齒變黃</a:t>
            </a:r>
            <a:endParaRPr lang="en-US" altLang="zh-TW" sz="3000" b="1" dirty="0" smtClean="0">
              <a:latin typeface="標楷體" pitchFamily="65" charset="-120"/>
              <a:ea typeface="標楷體" pitchFamily="65" charset="-120"/>
            </a:endParaRPr>
          </a:p>
          <a:p>
            <a:pPr marL="36000">
              <a:lnSpc>
                <a:spcPts val="3300"/>
              </a:lnSpc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zh-TW" altLang="en-US" sz="3000" b="1" dirty="0" smtClean="0">
                <a:latin typeface="標楷體" pitchFamily="65" charset="-120"/>
                <a:ea typeface="標楷體" pitchFamily="65" charset="-120"/>
              </a:rPr>
              <a:t>且有口臭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！！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128004" name="Picture 4" descr="http://ts3.mm.bing.net/images/thumbnail.aspx?q=5048416935937418&amp;id=7769300967c2924c6e9c15a2d7841f0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98" t="3455" b="40517"/>
          <a:stretch>
            <a:fillRect/>
          </a:stretch>
        </p:blipFill>
        <p:spPr bwMode="auto">
          <a:xfrm>
            <a:off x="6516688" y="4076700"/>
            <a:ext cx="2627312" cy="278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949" name="Picture 6" descr="http://ts2.mm.bing.net/images/thumbnail.aspx?q=4812352684163765&amp;id=ab2c6ed8e1d97e33bf3ed430da18603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0"/>
            <a:ext cx="1584325" cy="162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950" name="Picture 8" descr="http://ts3.mm.bing.net/images/thumbnail.aspx?q=4835764539688174&amp;id=5cd3cd4d4ddfe377a0c8c2979dfb43a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333375"/>
            <a:ext cx="1508125" cy="188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8010" name="Picture 10" descr="http://ts2.mm.bing.net/images/thumbnail.aspx?q=4894691461235073&amp;id=746437247f9f4afd7f74575d089c87a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1773238"/>
            <a:ext cx="2376487" cy="307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8012" name="Picture 12" descr="http://ts4.mm.bing.net/images/thumbnail.aspx?q=4896074465608655&amp;id=f5367878dd9963c7d25252d1999c7f11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3" y="4868863"/>
            <a:ext cx="2803525" cy="190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8002" name="Picture 2" descr="http://farm3.staticflickr.com/2446/3624555941_1443299ea2_z.jpg?zz=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05" t="11787" r="13356" b="26031"/>
          <a:stretch>
            <a:fillRect/>
          </a:stretch>
        </p:blipFill>
        <p:spPr bwMode="auto">
          <a:xfrm>
            <a:off x="3563938" y="4537075"/>
            <a:ext cx="1587500" cy="213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2185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80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80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80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80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4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4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4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4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4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4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80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80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80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80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9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80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80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8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8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288" y="111125"/>
            <a:ext cx="3960812" cy="796925"/>
          </a:xfrm>
        </p:spPr>
        <p:txBody>
          <a:bodyPr/>
          <a:lstStyle/>
          <a:p>
            <a:pPr algn="ctr">
              <a:defRPr/>
            </a:pPr>
            <a:r>
              <a:rPr lang="zh-TW" altLang="en-US" sz="44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少女文字W5(P)" pitchFamily="82" charset="-120"/>
                <a:ea typeface="華康少女文字W5(P)" pitchFamily="82" charset="-120"/>
              </a:rPr>
              <a:t>抽菸的危害</a:t>
            </a:r>
            <a:endParaRPr lang="zh-TW" altLang="en-US" sz="4400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華康少女文字W5(P)" pitchFamily="82" charset="-120"/>
              <a:ea typeface="華康少女文字W5(P)" pitchFamily="82" charset="-120"/>
            </a:endParaRPr>
          </a:p>
        </p:txBody>
      </p:sp>
      <p:sp>
        <p:nvSpPr>
          <p:cNvPr id="83971" name="內容版面配置區 2"/>
          <p:cNvSpPr>
            <a:spLocks noGrp="1"/>
          </p:cNvSpPr>
          <p:nvPr>
            <p:ph sz="quarter" idx="1"/>
          </p:nvPr>
        </p:nvSpPr>
        <p:spPr>
          <a:xfrm>
            <a:off x="250825" y="1008063"/>
            <a:ext cx="4608513" cy="5445125"/>
          </a:xfrm>
        </p:spPr>
        <p:txBody>
          <a:bodyPr/>
          <a:lstStyle/>
          <a:p>
            <a:pPr>
              <a:spcBef>
                <a:spcPts val="1200"/>
              </a:spcBef>
              <a:buFont typeface="Wingdings" pitchFamily="2" charset="2"/>
              <a:buNone/>
            </a:pPr>
            <a:r>
              <a:rPr lang="en-US" altLang="zh-TW" sz="3000" smtClean="0"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吸菸會導致癌症：</a:t>
            </a:r>
            <a:r>
              <a:rPr lang="en-US" altLang="zh-TW" sz="3000" smtClean="0">
                <a:latin typeface="標楷體" pitchFamily="65" charset="-120"/>
                <a:ea typeface="標楷體" pitchFamily="65" charset="-120"/>
              </a:rPr>
              <a:t>30%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的</a:t>
            </a:r>
            <a:r>
              <a:rPr lang="zh-TW" altLang="en-US" sz="3000" b="1" smtClean="0">
                <a:latin typeface="標楷體" pitchFamily="65" charset="-120"/>
                <a:ea typeface="標楷體" pitchFamily="65" charset="-120"/>
              </a:rPr>
              <a:t>癌症跟吸菸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有關。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ts val="1200"/>
              </a:spcBef>
              <a:buFont typeface="Wingdings" pitchFamily="2" charset="2"/>
              <a:buNone/>
            </a:pPr>
            <a:r>
              <a:rPr lang="en-US" altLang="zh-TW" sz="3000" smtClean="0">
                <a:latin typeface="標楷體" pitchFamily="65" charset="-120"/>
                <a:ea typeface="標楷體" pitchFamily="65" charset="-120"/>
              </a:rPr>
              <a:t>5.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吸菸會導致心臟血管疾病，容易引起</a:t>
            </a:r>
            <a:r>
              <a:rPr lang="zh-TW" altLang="en-US" sz="3000" b="1" smtClean="0">
                <a:latin typeface="標楷體" pitchFamily="65" charset="-120"/>
                <a:ea typeface="標楷體" pitchFamily="65" charset="-120"/>
              </a:rPr>
              <a:t>中風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ts val="1200"/>
              </a:spcBef>
              <a:buFont typeface="Wingdings" pitchFamily="2" charset="2"/>
              <a:buNone/>
            </a:pPr>
            <a:r>
              <a:rPr lang="en-US" altLang="zh-TW" sz="3000" smtClean="0">
                <a:latin typeface="標楷體" pitchFamily="65" charset="-120"/>
                <a:ea typeface="標楷體" pitchFamily="65" charset="-120"/>
              </a:rPr>
              <a:t>6.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吸菸會導致</a:t>
            </a:r>
            <a:r>
              <a:rPr lang="zh-TW" altLang="en-US" sz="3000" b="1" smtClean="0">
                <a:latin typeface="標楷體" pitchFamily="65" charset="-120"/>
                <a:ea typeface="標楷體" pitchFamily="65" charset="-120"/>
              </a:rPr>
              <a:t>肺癌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sz="3000" b="1" smtClean="0">
                <a:latin typeface="標楷體" pitchFamily="65" charset="-120"/>
                <a:ea typeface="標楷體" pitchFamily="65" charset="-120"/>
              </a:rPr>
              <a:t>肺氣腫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sz="3000" b="1" smtClean="0">
                <a:latin typeface="標楷體" pitchFamily="65" charset="-120"/>
                <a:ea typeface="標楷體" pitchFamily="65" charset="-120"/>
              </a:rPr>
              <a:t>慢性支氣管炎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ts val="1200"/>
              </a:spcBef>
              <a:buFont typeface="Wingdings" pitchFamily="2" charset="2"/>
              <a:buNone/>
            </a:pP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83972" name="Picture 4" descr="http://studaffirs.cust.edu.tw/counsel/activity_6/8-2.jpg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519113"/>
            <a:ext cx="4033837" cy="588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3973" name="Picture 8" descr="http://ts1.mm.bing.net/images/thumbnail.aspx?q=5038594362245372&amp;id=c4d9d96fd25598e1905e50acf7151cfe">
            <a:hlinkClick r:id="rId4" action="ppaction://hlinkfile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4221163"/>
            <a:ext cx="1704975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3974" name="Picture 12" descr="http://ts3.mm.bing.net/images/thumbnail.aspx?q=5048416935937414&amp;id=57ae74a2939e3567e7e01bf08017286e">
            <a:hlinkClick r:id="rId6" action="ppaction://hlinkfile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52900"/>
            <a:ext cx="1616075" cy="270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3975" name="Picture 14" descr="http://ts1.mm.bing.net/images/thumbnail.aspx?q=5048416935937420&amp;id=33571a9d93c236421ecc1b20d6d87ad1">
            <a:hlinkClick r:id="rId8" action="ppaction://hlinkfile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4292600"/>
            <a:ext cx="1400175" cy="234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4369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5580063" cy="796925"/>
          </a:xfrm>
        </p:spPr>
        <p:txBody>
          <a:bodyPr/>
          <a:lstStyle/>
          <a:p>
            <a:pPr algn="ctr">
              <a:defRPr/>
            </a:pPr>
            <a:r>
              <a:rPr lang="zh-TW" altLang="en-US" sz="44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少女文字W5(P)" pitchFamily="82" charset="-120"/>
                <a:ea typeface="華康少女文字W5(P)" pitchFamily="82" charset="-120"/>
              </a:rPr>
              <a:t>抽菸的危害</a:t>
            </a:r>
            <a:endParaRPr lang="zh-TW" altLang="en-US" sz="4400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華康少女文字W5(P)" pitchFamily="82" charset="-120"/>
              <a:ea typeface="華康少女文字W5(P)" pitchFamily="82" charset="-120"/>
            </a:endParaRPr>
          </a:p>
        </p:txBody>
      </p:sp>
      <p:sp>
        <p:nvSpPr>
          <p:cNvPr id="84995" name="內容版面配置區 2"/>
          <p:cNvSpPr>
            <a:spLocks noGrp="1"/>
          </p:cNvSpPr>
          <p:nvPr>
            <p:ph sz="quarter" idx="1"/>
          </p:nvPr>
        </p:nvSpPr>
        <p:spPr>
          <a:xfrm>
            <a:off x="250825" y="1008063"/>
            <a:ext cx="4537075" cy="1412875"/>
          </a:xfrm>
        </p:spPr>
        <p:txBody>
          <a:bodyPr/>
          <a:lstStyle/>
          <a:p>
            <a:pPr>
              <a:spcBef>
                <a:spcPts val="1200"/>
              </a:spcBef>
              <a:buFont typeface="Wingdings" pitchFamily="2" charset="2"/>
              <a:buNone/>
            </a:pPr>
            <a:r>
              <a:rPr lang="en-US" altLang="zh-TW" sz="3000" smtClean="0">
                <a:latin typeface="標楷體" pitchFamily="65" charset="-120"/>
                <a:ea typeface="標楷體" pitchFamily="65" charset="-120"/>
              </a:rPr>
              <a:t>7.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孕婦吸菸易導致</a:t>
            </a:r>
            <a:r>
              <a:rPr lang="zh-TW" altLang="en-US" sz="3000" b="1" smtClean="0">
                <a:latin typeface="標楷體" pitchFamily="65" charset="-120"/>
                <a:ea typeface="標楷體" pitchFamily="65" charset="-120"/>
              </a:rPr>
              <a:t>胎兒早產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及</a:t>
            </a:r>
            <a:r>
              <a:rPr lang="zh-TW" altLang="en-US" sz="3000" b="1" smtClean="0">
                <a:latin typeface="標楷體" pitchFamily="65" charset="-120"/>
                <a:ea typeface="標楷體" pitchFamily="65" charset="-120"/>
              </a:rPr>
              <a:t>體重不足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84996" name="Picture 2" descr="http://www.health99.doh.gov.tw/box2/Box2/DotNetPicAll/1/302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2060575"/>
            <a:ext cx="3390900" cy="479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4997" name="Picture 3" descr="http://www2.nutn.edu.tw/gac330/gac3301/img/%E8%8F%B8%E5%AE%B3%E9%98%B2%E6%B2%BB/%E8%8F%B8%E5%AE%B3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7075" y="0"/>
            <a:ext cx="4714875" cy="659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1295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288" y="476250"/>
            <a:ext cx="3492500" cy="796925"/>
          </a:xfrm>
        </p:spPr>
        <p:txBody>
          <a:bodyPr/>
          <a:lstStyle/>
          <a:p>
            <a:pPr algn="ctr">
              <a:defRPr/>
            </a:pPr>
            <a:r>
              <a:rPr lang="zh-TW" altLang="en-US" sz="44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少女文字W5(P)" pitchFamily="82" charset="-120"/>
                <a:ea typeface="華康少女文字W5(P)" pitchFamily="82" charset="-120"/>
              </a:rPr>
              <a:t>抽菸的危害</a:t>
            </a:r>
            <a:endParaRPr lang="zh-TW" altLang="en-US" sz="4400" b="1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華康少女文字W5(P)" pitchFamily="82" charset="-120"/>
              <a:ea typeface="華康少女文字W5(P)" pitchFamily="82" charset="-120"/>
            </a:endParaRPr>
          </a:p>
        </p:txBody>
      </p:sp>
      <p:pic>
        <p:nvPicPr>
          <p:cNvPr id="86019" name="Picture 1" descr="http://www2.nutn.edu.tw/gac330/gac3301/img/%E8%8F%B8%E5%AE%B3%E9%98%B2%E6%B2%BB/%E8%8F%B8%E5%AE%B33.JPG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4663" y="476250"/>
            <a:ext cx="4824412" cy="633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圓角矩形圖說文字 7"/>
          <p:cNvSpPr/>
          <p:nvPr/>
        </p:nvSpPr>
        <p:spPr>
          <a:xfrm>
            <a:off x="539750" y="1412875"/>
            <a:ext cx="3311525" cy="3960813"/>
          </a:xfrm>
          <a:prstGeom prst="wedgeRoundRectCallout">
            <a:avLst>
              <a:gd name="adj1" fmla="val 56808"/>
              <a:gd name="adj2" fmla="val -53325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36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8.</a:t>
            </a:r>
            <a:r>
              <a:rPr lang="zh-TW" altLang="en-US" sz="36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吸菸會導致男性失去性機能、生育能力的機會大增</a:t>
            </a:r>
            <a:r>
              <a:rPr lang="en-US" altLang="zh-TW" sz="36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!</a:t>
            </a:r>
          </a:p>
          <a:p>
            <a:pPr algn="ctr">
              <a:defRPr/>
            </a:pPr>
            <a:endParaRPr lang="zh-TW" altLang="en-US" dirty="0"/>
          </a:p>
        </p:txBody>
      </p:sp>
      <p:sp>
        <p:nvSpPr>
          <p:cNvPr id="11" name="爆炸 1 10"/>
          <p:cNvSpPr/>
          <p:nvPr/>
        </p:nvSpPr>
        <p:spPr>
          <a:xfrm>
            <a:off x="755650" y="5516563"/>
            <a:ext cx="3024188" cy="1196975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2800" dirty="0" err="1"/>
              <a:t>Oh~NO</a:t>
            </a:r>
            <a:r>
              <a:rPr lang="en-US" altLang="zh-TW" sz="2800" dirty="0"/>
              <a:t>~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061142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4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555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60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60" tmFilter="0, 0; 0.125,0.2665; 0.25,0.4; 0.375,0.465; 0.5,0.5;  0.625,0.535; 0.75,0.6; 0.875,0.7335; 1,1">
                                          <p:stCondLst>
                                            <p:cond delay="166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830" tmFilter="0, 0; 0.125,0.2665; 0.25,0.4; 0.375,0.465; 0.5,0.5;  0.625,0.535; 0.75,0.6; 0.875,0.7335; 1,1">
                                          <p:stCondLst>
                                            <p:cond delay="331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10" tmFilter="0, 0; 0.125,0.2665; 0.25,0.4; 0.375,0.465; 0.5,0.5;  0.625,0.535; 0.75,0.6; 0.875,0.7335; 1,1">
                                          <p:stCondLst>
                                            <p:cond delay="414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65">
                                          <p:stCondLst>
                                            <p:cond delay="162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415" decel="50000">
                                          <p:stCondLst>
                                            <p:cond delay="169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65">
                                          <p:stCondLst>
                                            <p:cond delay="328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415" decel="50000">
                                          <p:stCondLst>
                                            <p:cond delay="334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65">
                                          <p:stCondLst>
                                            <p:cond delay="410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415" decel="50000">
                                          <p:stCondLst>
                                            <p:cond delay="41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65">
                                          <p:stCondLst>
                                            <p:cond delay="452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415" decel="50000">
                                          <p:stCondLst>
                                            <p:cond delay="458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593</Words>
  <Application>Microsoft Office PowerPoint</Application>
  <PresentationFormat>如螢幕大小 (4:3)</PresentationFormat>
  <Paragraphs>74</Paragraphs>
  <Slides>11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2" baseType="lpstr">
      <vt:lpstr>Office 佈景主題</vt:lpstr>
      <vt:lpstr>菸有50多種致癌物質、 4000多種有毒化學物質！ 你知道吸一根菸會少活6~14分鐘嗎！ </vt:lpstr>
      <vt:lpstr>都是哥倫布的錯～     1492--1952--1964</vt:lpstr>
      <vt:lpstr>菸中的危害成分</vt:lpstr>
      <vt:lpstr>腦內啡(Endorphin )</vt:lpstr>
      <vt:lpstr>聰明的你，向菸說不</vt:lpstr>
      <vt:lpstr>抽菸的危害</vt:lpstr>
      <vt:lpstr>抽菸的危害</vt:lpstr>
      <vt:lpstr>抽菸的危害</vt:lpstr>
      <vt:lpstr>抽菸的危害</vt:lpstr>
      <vt:lpstr>為何戒煙七大理由</vt:lpstr>
      <vt:lpstr>★請動手將題目、答案抄在習作第12頁的空白處，有交才有分唷（1～5=10分，6＝50分）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菸有50多種致癌物質、 4000多種有毒化學物質！ 你知道吸一根菸會少活6~14分鐘嗎！ </dc:title>
  <dc:creator>user</dc:creator>
  <cp:lastModifiedBy>user</cp:lastModifiedBy>
  <cp:revision>1</cp:revision>
  <dcterms:created xsi:type="dcterms:W3CDTF">2014-04-18T03:11:52Z</dcterms:created>
  <dcterms:modified xsi:type="dcterms:W3CDTF">2014-04-18T03:12:12Z</dcterms:modified>
</cp:coreProperties>
</file>