
<file path=[Content_Types].xml><?xml version="1.0" encoding="utf-8"?>
<Types xmlns="http://schemas.openxmlformats.org/package/2006/content-types">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1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2694012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1621754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3051492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1875102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4233642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78110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2145911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3285164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247860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312582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0BB9FE0A-5B6A-45B0-9CE4-7DA0BED3770F}" type="datetimeFigureOut">
              <a:rPr lang="zh-TW" altLang="en-US" smtClean="0"/>
              <a:t>2014/4/18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382131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B9FE0A-5B6A-45B0-9CE4-7DA0BED3770F}" type="datetimeFigureOut">
              <a:rPr lang="zh-TW" altLang="en-US" smtClean="0"/>
              <a:t>2014/4/18</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5AAD2E-B994-4667-A59D-05C195B18716}" type="slidenum">
              <a:rPr lang="zh-TW" altLang="en-US" smtClean="0"/>
              <a:t>‹#›</a:t>
            </a:fld>
            <a:endParaRPr lang="zh-TW" altLang="en-US"/>
          </a:p>
        </p:txBody>
      </p:sp>
    </p:spTree>
    <p:extLst>
      <p:ext uri="{BB962C8B-B14F-4D97-AF65-F5344CB8AC3E}">
        <p14:creationId xmlns:p14="http://schemas.microsoft.com/office/powerpoint/2010/main" val="1798940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wmf"/><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wmf"/><Relationship Id="rId7" Type="http://schemas.openxmlformats.org/officeDocument/2006/relationships/image" Target="../media/image17.jpe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gif"/><Relationship Id="rId5" Type="http://schemas.openxmlformats.org/officeDocument/2006/relationships/image" Target="../media/image15.wmf"/><Relationship Id="rId4" Type="http://schemas.openxmlformats.org/officeDocument/2006/relationships/image" Target="../media/image14.wmf"/></Relationships>
</file>

<file path=ppt/slides/_rels/slide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 Id="rId6" Type="http://schemas.openxmlformats.org/officeDocument/2006/relationships/image" Target="../media/image24.wmf"/><Relationship Id="rId5" Type="http://schemas.openxmlformats.org/officeDocument/2006/relationships/image" Target="../media/image23.gif"/><Relationship Id="rId4" Type="http://schemas.openxmlformats.org/officeDocument/2006/relationships/image" Target="../media/image22.wmf"/></Relationships>
</file>

<file path=ppt/slides/_rels/slide7.xml.rels><?xml version="1.0" encoding="UTF-8" standalone="yes"?>
<Relationships xmlns="http://schemas.openxmlformats.org/package/2006/relationships"><Relationship Id="rId3" Type="http://schemas.openxmlformats.org/officeDocument/2006/relationships/image" Target="../media/image26.gif"/><Relationship Id="rId2" Type="http://schemas.openxmlformats.org/officeDocument/2006/relationships/image" Target="../media/image25.gif"/><Relationship Id="rId1" Type="http://schemas.openxmlformats.org/officeDocument/2006/relationships/slideLayout" Target="../slideLayouts/slideLayout2.xml"/><Relationship Id="rId4" Type="http://schemas.openxmlformats.org/officeDocument/2006/relationships/image" Target="../media/image27.gif"/></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標題 1"/>
          <p:cNvSpPr>
            <a:spLocks noGrp="1"/>
          </p:cNvSpPr>
          <p:nvPr>
            <p:ph type="title"/>
          </p:nvPr>
        </p:nvSpPr>
        <p:spPr>
          <a:xfrm>
            <a:off x="642938" y="0"/>
            <a:ext cx="7467600" cy="917575"/>
          </a:xfrm>
        </p:spPr>
        <p:txBody>
          <a:bodyPr/>
          <a:lstStyle/>
          <a:p>
            <a:pPr algn="ctr" eaLnBrk="1" fontAlgn="auto" hangingPunct="1">
              <a:spcAft>
                <a:spcPts val="0"/>
              </a:spcAft>
              <a:defRPr/>
            </a:pPr>
            <a:r>
              <a:rPr lang="zh-TW" altLang="en-US" sz="4000" b="1" dirty="0" smtClean="0">
                <a:latin typeface="標楷體" pitchFamily="65" charset="-120"/>
                <a:ea typeface="標楷體" pitchFamily="65" charset="-120"/>
              </a:rPr>
              <a:t>第三章  職場安全</a:t>
            </a:r>
            <a:endParaRPr lang="zh-TW" altLang="en-US" sz="4000" b="1" dirty="0">
              <a:latin typeface="標楷體" pitchFamily="65" charset="-120"/>
              <a:ea typeface="標楷體" pitchFamily="65" charset="-120"/>
            </a:endParaRPr>
          </a:p>
        </p:txBody>
      </p:sp>
      <p:sp>
        <p:nvSpPr>
          <p:cNvPr id="6" name="內容版面配置區 2"/>
          <p:cNvSpPr>
            <a:spLocks noGrp="1"/>
          </p:cNvSpPr>
          <p:nvPr>
            <p:ph sz="quarter" idx="1"/>
          </p:nvPr>
        </p:nvSpPr>
        <p:spPr>
          <a:xfrm>
            <a:off x="214313" y="1071563"/>
            <a:ext cx="8401050" cy="5572125"/>
          </a:xfrm>
        </p:spPr>
        <p:txBody>
          <a:bodyPr/>
          <a:lstStyle/>
          <a:p>
            <a:pPr eaLnBrk="1" hangingPunct="1">
              <a:buFont typeface="Wingdings" pitchFamily="2" charset="2"/>
              <a:buNone/>
              <a:defRPr/>
            </a:pPr>
            <a:endParaRPr lang="en-US" altLang="zh-TW" sz="2800" b="1" dirty="0" smtClean="0">
              <a:solidFill>
                <a:schemeClr val="accent2">
                  <a:lumMod val="75000"/>
                </a:schemeClr>
              </a:solidFill>
              <a:latin typeface="標楷體" pitchFamily="65" charset="-120"/>
              <a:ea typeface="標楷體" pitchFamily="65" charset="-120"/>
            </a:endParaRPr>
          </a:p>
          <a:p>
            <a:pPr eaLnBrk="1" hangingPunct="1">
              <a:buFont typeface="Wingdings" pitchFamily="2" charset="2"/>
              <a:buNone/>
              <a:defRPr/>
            </a:pPr>
            <a:endParaRPr lang="en-US" altLang="zh-TW" sz="2800" b="1" dirty="0" smtClean="0">
              <a:solidFill>
                <a:schemeClr val="accent2">
                  <a:lumMod val="75000"/>
                </a:schemeClr>
              </a:solidFill>
              <a:latin typeface="標楷體" pitchFamily="65" charset="-120"/>
              <a:ea typeface="標楷體" pitchFamily="65" charset="-120"/>
            </a:endParaRPr>
          </a:p>
          <a:p>
            <a:pPr eaLnBrk="1" hangingPunct="1">
              <a:buFont typeface="Wingdings" pitchFamily="2" charset="2"/>
              <a:buNone/>
              <a:defRPr/>
            </a:pPr>
            <a:endParaRPr lang="en-US" altLang="zh-TW" sz="2800" b="1" dirty="0" smtClean="0">
              <a:solidFill>
                <a:schemeClr val="accent2">
                  <a:lumMod val="75000"/>
                </a:schemeClr>
              </a:solidFill>
              <a:latin typeface="標楷體" pitchFamily="65" charset="-120"/>
              <a:ea typeface="標楷體" pitchFamily="65" charset="-120"/>
            </a:endParaRPr>
          </a:p>
          <a:p>
            <a:pPr eaLnBrk="1" hangingPunct="1">
              <a:buFont typeface="Wingdings" pitchFamily="2" charset="2"/>
              <a:buNone/>
              <a:defRPr/>
            </a:pPr>
            <a:endParaRPr lang="en-US" altLang="zh-TW" sz="2800" b="1" dirty="0" smtClean="0">
              <a:solidFill>
                <a:schemeClr val="accent2">
                  <a:lumMod val="75000"/>
                </a:schemeClr>
              </a:solidFill>
              <a:latin typeface="標楷體" pitchFamily="65" charset="-120"/>
              <a:ea typeface="標楷體" pitchFamily="65" charset="-120"/>
            </a:endParaRPr>
          </a:p>
          <a:p>
            <a:pPr eaLnBrk="1" hangingPunct="1">
              <a:buFont typeface="Wingdings" pitchFamily="2" charset="2"/>
              <a:buNone/>
              <a:defRPr/>
            </a:pPr>
            <a:endParaRPr lang="en-US" altLang="zh-TW" sz="2800" b="1" dirty="0" smtClean="0">
              <a:solidFill>
                <a:schemeClr val="accent2">
                  <a:lumMod val="75000"/>
                </a:schemeClr>
              </a:solidFill>
              <a:latin typeface="標楷體" pitchFamily="65" charset="-120"/>
              <a:ea typeface="標楷體" pitchFamily="65" charset="-120"/>
            </a:endParaRPr>
          </a:p>
          <a:p>
            <a:pPr eaLnBrk="1" hangingPunct="1">
              <a:buFont typeface="Wingdings" pitchFamily="2" charset="2"/>
              <a:buNone/>
              <a:defRPr/>
            </a:pPr>
            <a:endParaRPr lang="en-US" altLang="zh-TW" sz="2800" b="1" dirty="0" smtClean="0">
              <a:solidFill>
                <a:schemeClr val="accent2">
                  <a:lumMod val="75000"/>
                </a:schemeClr>
              </a:solidFill>
              <a:latin typeface="標楷體" pitchFamily="65" charset="-120"/>
              <a:ea typeface="標楷體" pitchFamily="65" charset="-120"/>
            </a:endParaRPr>
          </a:p>
          <a:p>
            <a:pPr marL="0" indent="0" eaLnBrk="1" hangingPunct="1">
              <a:buFont typeface="Wingdings" pitchFamily="2" charset="2"/>
              <a:buNone/>
              <a:defRPr/>
            </a:pPr>
            <a:endParaRPr lang="en-US" altLang="zh-TW" sz="2800" b="1" dirty="0" smtClean="0">
              <a:solidFill>
                <a:schemeClr val="accent2">
                  <a:lumMod val="75000"/>
                </a:schemeClr>
              </a:solidFill>
              <a:latin typeface="標楷體" pitchFamily="65" charset="-120"/>
              <a:ea typeface="標楷體" pitchFamily="65" charset="-120"/>
            </a:endParaRPr>
          </a:p>
          <a:p>
            <a:pPr marL="0" indent="0" eaLnBrk="1" hangingPunct="1">
              <a:buFont typeface="Wingdings" pitchFamily="2" charset="2"/>
              <a:buNone/>
              <a:defRPr/>
            </a:pPr>
            <a:endParaRPr lang="en-US" altLang="zh-TW" sz="2800" b="1" dirty="0" smtClean="0">
              <a:solidFill>
                <a:schemeClr val="accent2">
                  <a:lumMod val="75000"/>
                </a:schemeClr>
              </a:solidFill>
              <a:latin typeface="標楷體" pitchFamily="65" charset="-120"/>
              <a:ea typeface="標楷體" pitchFamily="65" charset="-120"/>
            </a:endParaRPr>
          </a:p>
          <a:p>
            <a:pPr marL="0" indent="0" eaLnBrk="1" hangingPunct="1">
              <a:buFont typeface="Wingdings" pitchFamily="2" charset="2"/>
              <a:buNone/>
              <a:defRPr/>
            </a:pPr>
            <a:r>
              <a:rPr lang="zh-TW" altLang="en-US" sz="2800" b="1" dirty="0" smtClean="0">
                <a:solidFill>
                  <a:srgbClr val="252AE3"/>
                </a:solidFill>
                <a:latin typeface="標楷體" pitchFamily="65" charset="-120"/>
                <a:ea typeface="標楷體" pitchFamily="65" charset="-120"/>
              </a:rPr>
              <a:t>長期處於不良的作業環境或作業方式不正確，都有可能會發生工作上的傷害！！</a:t>
            </a:r>
            <a:endParaRPr lang="en-US" altLang="zh-TW" sz="2800" b="1" dirty="0" smtClean="0">
              <a:solidFill>
                <a:srgbClr val="252AE3"/>
              </a:solidFill>
              <a:latin typeface="標楷體" pitchFamily="65" charset="-120"/>
              <a:ea typeface="標楷體" pitchFamily="65" charset="-120"/>
            </a:endParaRPr>
          </a:p>
        </p:txBody>
      </p:sp>
      <p:sp>
        <p:nvSpPr>
          <p:cNvPr id="7" name="圓角矩形 6"/>
          <p:cNvSpPr/>
          <p:nvPr/>
        </p:nvSpPr>
        <p:spPr>
          <a:xfrm>
            <a:off x="107504" y="1340768"/>
            <a:ext cx="8748464" cy="864096"/>
          </a:xfrm>
          <a:prstGeom prst="roundRect">
            <a:avLst/>
          </a:prstGeom>
        </p:spPr>
        <p:style>
          <a:lnRef idx="3">
            <a:schemeClr val="lt1"/>
          </a:lnRef>
          <a:fillRef idx="1003">
            <a:schemeClr val="lt2"/>
          </a:fillRef>
          <a:effectRef idx="1">
            <a:schemeClr val="dk1"/>
          </a:effectRef>
          <a:fontRef idx="minor">
            <a:schemeClr val="lt1"/>
          </a:fontRef>
        </p:style>
        <p:txBody>
          <a:bodyPr anchor="ctr"/>
          <a:lstStyle/>
          <a:p>
            <a:pPr algn="ctr">
              <a:defRPr/>
            </a:pPr>
            <a:r>
              <a:rPr lang="zh-TW" altLang="en-US" sz="3000" b="1" dirty="0">
                <a:solidFill>
                  <a:srgbClr val="FF0000"/>
                </a:solidFill>
                <a:latin typeface="標楷體" pitchFamily="65" charset="-120"/>
                <a:ea typeface="標楷體" pitchFamily="65" charset="-120"/>
              </a:rPr>
              <a:t>想想看你的家人，有沒有發生過職業傷害的情形？</a:t>
            </a:r>
            <a:endParaRPr lang="zh-TW" altLang="en-US" dirty="0"/>
          </a:p>
        </p:txBody>
      </p:sp>
      <p:pic>
        <p:nvPicPr>
          <p:cNvPr id="97282" name="Picture 2" descr="C:\Documents and Settings\JOJO\Local Settings\Temporary Internet Files\Content.IE5\JEPZQTRF\MC90028716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35375" y="2625725"/>
            <a:ext cx="169703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7283" name="Picture 3" descr="C:\Documents and Settings\JOJO\Local Settings\Temporary Internet Files\Content.IE5\IJQAMI7J\MP900425233[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388" y="2636838"/>
            <a:ext cx="1466850" cy="22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7284" name="Picture 4" descr="C:\Documents and Settings\JOJO\Local Settings\Temporary Internet Files\Content.IE5\JEPZQTRF\MC900430103[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5288" y="2781300"/>
            <a:ext cx="1349375"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7285" name="Picture 5" descr="C:\Documents and Settings\JOJO\Local Settings\Temporary Internet Files\Content.IE5\LSN01T27\MC900324408[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64163" y="3001963"/>
            <a:ext cx="1855787" cy="172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7286" name="Picture 6" descr="C:\Documents and Settings\JOJO\Local Settings\Temporary Internet Files\Content.IE5\VJMKU4EX\MC900018416[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08175" y="2827338"/>
            <a:ext cx="1389063"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47475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97284"/>
                                        </p:tgtEl>
                                        <p:attrNameLst>
                                          <p:attrName>style.visibility</p:attrName>
                                        </p:attrNameLst>
                                      </p:cBhvr>
                                      <p:to>
                                        <p:strVal val="visible"/>
                                      </p:to>
                                    </p:set>
                                    <p:anim calcmode="lin" valueType="num">
                                      <p:cBhvr>
                                        <p:cTn id="7" dur="1000" fill="hold"/>
                                        <p:tgtEl>
                                          <p:spTgt spid="97284"/>
                                        </p:tgtEl>
                                        <p:attrNameLst>
                                          <p:attrName>ppt_w</p:attrName>
                                        </p:attrNameLst>
                                      </p:cBhvr>
                                      <p:tavLst>
                                        <p:tav tm="0">
                                          <p:val>
                                            <p:fltVal val="0"/>
                                          </p:val>
                                        </p:tav>
                                        <p:tav tm="100000">
                                          <p:val>
                                            <p:strVal val="#ppt_w"/>
                                          </p:val>
                                        </p:tav>
                                      </p:tavLst>
                                    </p:anim>
                                    <p:anim calcmode="lin" valueType="num">
                                      <p:cBhvr>
                                        <p:cTn id="8" dur="1000" fill="hold"/>
                                        <p:tgtEl>
                                          <p:spTgt spid="97284"/>
                                        </p:tgtEl>
                                        <p:attrNameLst>
                                          <p:attrName>ppt_h</p:attrName>
                                        </p:attrNameLst>
                                      </p:cBhvr>
                                      <p:tavLst>
                                        <p:tav tm="0">
                                          <p:val>
                                            <p:fltVal val="0"/>
                                          </p:val>
                                        </p:tav>
                                        <p:tav tm="100000">
                                          <p:val>
                                            <p:strVal val="#ppt_h"/>
                                          </p:val>
                                        </p:tav>
                                      </p:tavLst>
                                    </p:anim>
                                    <p:anim calcmode="lin" valueType="num">
                                      <p:cBhvr>
                                        <p:cTn id="9" dur="1000" fill="hold"/>
                                        <p:tgtEl>
                                          <p:spTgt spid="9728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7284"/>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97286"/>
                                        </p:tgtEl>
                                        <p:attrNameLst>
                                          <p:attrName>style.visibility</p:attrName>
                                        </p:attrNameLst>
                                      </p:cBhvr>
                                      <p:to>
                                        <p:strVal val="visible"/>
                                      </p:to>
                                    </p:set>
                                    <p:anim calcmode="lin" valueType="num">
                                      <p:cBhvr>
                                        <p:cTn id="13" dur="1000" fill="hold"/>
                                        <p:tgtEl>
                                          <p:spTgt spid="97286"/>
                                        </p:tgtEl>
                                        <p:attrNameLst>
                                          <p:attrName>ppt_w</p:attrName>
                                        </p:attrNameLst>
                                      </p:cBhvr>
                                      <p:tavLst>
                                        <p:tav tm="0">
                                          <p:val>
                                            <p:fltVal val="0"/>
                                          </p:val>
                                        </p:tav>
                                        <p:tav tm="100000">
                                          <p:val>
                                            <p:strVal val="#ppt_w"/>
                                          </p:val>
                                        </p:tav>
                                      </p:tavLst>
                                    </p:anim>
                                    <p:anim calcmode="lin" valueType="num">
                                      <p:cBhvr>
                                        <p:cTn id="14" dur="1000" fill="hold"/>
                                        <p:tgtEl>
                                          <p:spTgt spid="97286"/>
                                        </p:tgtEl>
                                        <p:attrNameLst>
                                          <p:attrName>ppt_h</p:attrName>
                                        </p:attrNameLst>
                                      </p:cBhvr>
                                      <p:tavLst>
                                        <p:tav tm="0">
                                          <p:val>
                                            <p:fltVal val="0"/>
                                          </p:val>
                                        </p:tav>
                                        <p:tav tm="100000">
                                          <p:val>
                                            <p:strVal val="#ppt_h"/>
                                          </p:val>
                                        </p:tav>
                                      </p:tavLst>
                                    </p:anim>
                                    <p:anim calcmode="lin" valueType="num">
                                      <p:cBhvr>
                                        <p:cTn id="15" dur="1000" fill="hold"/>
                                        <p:tgtEl>
                                          <p:spTgt spid="97286"/>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97286"/>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nodeType="withEffect">
                                  <p:stCondLst>
                                    <p:cond delay="0"/>
                                  </p:stCondLst>
                                  <p:childTnLst>
                                    <p:set>
                                      <p:cBhvr>
                                        <p:cTn id="18" dur="1" fill="hold">
                                          <p:stCondLst>
                                            <p:cond delay="0"/>
                                          </p:stCondLst>
                                        </p:cTn>
                                        <p:tgtEl>
                                          <p:spTgt spid="97282"/>
                                        </p:tgtEl>
                                        <p:attrNameLst>
                                          <p:attrName>style.visibility</p:attrName>
                                        </p:attrNameLst>
                                      </p:cBhvr>
                                      <p:to>
                                        <p:strVal val="visible"/>
                                      </p:to>
                                    </p:set>
                                    <p:anim calcmode="lin" valueType="num">
                                      <p:cBhvr>
                                        <p:cTn id="19" dur="1000" fill="hold"/>
                                        <p:tgtEl>
                                          <p:spTgt spid="97282"/>
                                        </p:tgtEl>
                                        <p:attrNameLst>
                                          <p:attrName>ppt_w</p:attrName>
                                        </p:attrNameLst>
                                      </p:cBhvr>
                                      <p:tavLst>
                                        <p:tav tm="0">
                                          <p:val>
                                            <p:fltVal val="0"/>
                                          </p:val>
                                        </p:tav>
                                        <p:tav tm="100000">
                                          <p:val>
                                            <p:strVal val="#ppt_w"/>
                                          </p:val>
                                        </p:tav>
                                      </p:tavLst>
                                    </p:anim>
                                    <p:anim calcmode="lin" valueType="num">
                                      <p:cBhvr>
                                        <p:cTn id="20" dur="1000" fill="hold"/>
                                        <p:tgtEl>
                                          <p:spTgt spid="97282"/>
                                        </p:tgtEl>
                                        <p:attrNameLst>
                                          <p:attrName>ppt_h</p:attrName>
                                        </p:attrNameLst>
                                      </p:cBhvr>
                                      <p:tavLst>
                                        <p:tav tm="0">
                                          <p:val>
                                            <p:fltVal val="0"/>
                                          </p:val>
                                        </p:tav>
                                        <p:tav tm="100000">
                                          <p:val>
                                            <p:strVal val="#ppt_h"/>
                                          </p:val>
                                        </p:tav>
                                      </p:tavLst>
                                    </p:anim>
                                    <p:anim calcmode="lin" valueType="num">
                                      <p:cBhvr>
                                        <p:cTn id="21" dur="1000" fill="hold"/>
                                        <p:tgtEl>
                                          <p:spTgt spid="97282"/>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97282"/>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nodeType="withEffect">
                                  <p:stCondLst>
                                    <p:cond delay="0"/>
                                  </p:stCondLst>
                                  <p:childTnLst>
                                    <p:set>
                                      <p:cBhvr>
                                        <p:cTn id="24" dur="1" fill="hold">
                                          <p:stCondLst>
                                            <p:cond delay="0"/>
                                          </p:stCondLst>
                                        </p:cTn>
                                        <p:tgtEl>
                                          <p:spTgt spid="97285"/>
                                        </p:tgtEl>
                                        <p:attrNameLst>
                                          <p:attrName>style.visibility</p:attrName>
                                        </p:attrNameLst>
                                      </p:cBhvr>
                                      <p:to>
                                        <p:strVal val="visible"/>
                                      </p:to>
                                    </p:set>
                                    <p:anim calcmode="lin" valueType="num">
                                      <p:cBhvr>
                                        <p:cTn id="25" dur="1000" fill="hold"/>
                                        <p:tgtEl>
                                          <p:spTgt spid="97285"/>
                                        </p:tgtEl>
                                        <p:attrNameLst>
                                          <p:attrName>ppt_w</p:attrName>
                                        </p:attrNameLst>
                                      </p:cBhvr>
                                      <p:tavLst>
                                        <p:tav tm="0">
                                          <p:val>
                                            <p:fltVal val="0"/>
                                          </p:val>
                                        </p:tav>
                                        <p:tav tm="100000">
                                          <p:val>
                                            <p:strVal val="#ppt_w"/>
                                          </p:val>
                                        </p:tav>
                                      </p:tavLst>
                                    </p:anim>
                                    <p:anim calcmode="lin" valueType="num">
                                      <p:cBhvr>
                                        <p:cTn id="26" dur="1000" fill="hold"/>
                                        <p:tgtEl>
                                          <p:spTgt spid="97285"/>
                                        </p:tgtEl>
                                        <p:attrNameLst>
                                          <p:attrName>ppt_h</p:attrName>
                                        </p:attrNameLst>
                                      </p:cBhvr>
                                      <p:tavLst>
                                        <p:tav tm="0">
                                          <p:val>
                                            <p:fltVal val="0"/>
                                          </p:val>
                                        </p:tav>
                                        <p:tav tm="100000">
                                          <p:val>
                                            <p:strVal val="#ppt_h"/>
                                          </p:val>
                                        </p:tav>
                                      </p:tavLst>
                                    </p:anim>
                                    <p:anim calcmode="lin" valueType="num">
                                      <p:cBhvr>
                                        <p:cTn id="27" dur="1000" fill="hold"/>
                                        <p:tgtEl>
                                          <p:spTgt spid="97285"/>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97285"/>
                                        </p:tgtEl>
                                        <p:attrNameLst>
                                          <p:attrName>ppt_y</p:attrName>
                                        </p:attrNameLst>
                                      </p:cBhvr>
                                      <p:tavLst>
                                        <p:tav tm="0" fmla="#ppt_y+(sin(-2*pi*(1-$))*-#ppt_x+cos(-2*pi*(1-$))*(1-#ppt_y))*(1-$)">
                                          <p:val>
                                            <p:fltVal val="0"/>
                                          </p:val>
                                        </p:tav>
                                        <p:tav tm="100000">
                                          <p:val>
                                            <p:fltVal val="1"/>
                                          </p:val>
                                        </p:tav>
                                      </p:tavLst>
                                    </p:anim>
                                  </p:childTnLst>
                                </p:cTn>
                              </p:par>
                              <p:par>
                                <p:cTn id="29" presetID="15" presetClass="entr" presetSubtype="0" fill="hold" nodeType="withEffect">
                                  <p:stCondLst>
                                    <p:cond delay="0"/>
                                  </p:stCondLst>
                                  <p:childTnLst>
                                    <p:set>
                                      <p:cBhvr>
                                        <p:cTn id="30" dur="1" fill="hold">
                                          <p:stCondLst>
                                            <p:cond delay="0"/>
                                          </p:stCondLst>
                                        </p:cTn>
                                        <p:tgtEl>
                                          <p:spTgt spid="97283"/>
                                        </p:tgtEl>
                                        <p:attrNameLst>
                                          <p:attrName>style.visibility</p:attrName>
                                        </p:attrNameLst>
                                      </p:cBhvr>
                                      <p:to>
                                        <p:strVal val="visible"/>
                                      </p:to>
                                    </p:set>
                                    <p:anim calcmode="lin" valueType="num">
                                      <p:cBhvr>
                                        <p:cTn id="31" dur="1000" fill="hold"/>
                                        <p:tgtEl>
                                          <p:spTgt spid="97283"/>
                                        </p:tgtEl>
                                        <p:attrNameLst>
                                          <p:attrName>ppt_w</p:attrName>
                                        </p:attrNameLst>
                                      </p:cBhvr>
                                      <p:tavLst>
                                        <p:tav tm="0">
                                          <p:val>
                                            <p:fltVal val="0"/>
                                          </p:val>
                                        </p:tav>
                                        <p:tav tm="100000">
                                          <p:val>
                                            <p:strVal val="#ppt_w"/>
                                          </p:val>
                                        </p:tav>
                                      </p:tavLst>
                                    </p:anim>
                                    <p:anim calcmode="lin" valueType="num">
                                      <p:cBhvr>
                                        <p:cTn id="32" dur="1000" fill="hold"/>
                                        <p:tgtEl>
                                          <p:spTgt spid="97283"/>
                                        </p:tgtEl>
                                        <p:attrNameLst>
                                          <p:attrName>ppt_h</p:attrName>
                                        </p:attrNameLst>
                                      </p:cBhvr>
                                      <p:tavLst>
                                        <p:tav tm="0">
                                          <p:val>
                                            <p:fltVal val="0"/>
                                          </p:val>
                                        </p:tav>
                                        <p:tav tm="100000">
                                          <p:val>
                                            <p:strVal val="#ppt_h"/>
                                          </p:val>
                                        </p:tav>
                                      </p:tavLst>
                                    </p:anim>
                                    <p:anim calcmode="lin" valueType="num">
                                      <p:cBhvr>
                                        <p:cTn id="33" dur="1000" fill="hold"/>
                                        <p:tgtEl>
                                          <p:spTgt spid="97283"/>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9728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50" presetClass="entr" presetSubtype="0" decel="100000" fill="hold"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p:cTn id="39" dur="1000" fill="hold"/>
                                        <p:tgtEl>
                                          <p:spTgt spid="6">
                                            <p:txEl>
                                              <p:pRg st="8" end="8"/>
                                            </p:txEl>
                                          </p:spTgt>
                                        </p:tgtEl>
                                        <p:attrNameLst>
                                          <p:attrName>ppt_w</p:attrName>
                                        </p:attrNameLst>
                                      </p:cBhvr>
                                      <p:tavLst>
                                        <p:tav tm="0">
                                          <p:val>
                                            <p:strVal val="#ppt_w+.3"/>
                                          </p:val>
                                        </p:tav>
                                        <p:tav tm="100000">
                                          <p:val>
                                            <p:strVal val="#ppt_w"/>
                                          </p:val>
                                        </p:tav>
                                      </p:tavLst>
                                    </p:anim>
                                    <p:anim calcmode="lin" valueType="num">
                                      <p:cBhvr>
                                        <p:cTn id="40" dur="10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41" dur="10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a:xfrm>
            <a:off x="642938" y="0"/>
            <a:ext cx="7467600" cy="917575"/>
          </a:xfrm>
        </p:spPr>
        <p:txBody>
          <a:bodyPr/>
          <a:lstStyle/>
          <a:p>
            <a:pPr algn="ctr" eaLnBrk="1" fontAlgn="auto" hangingPunct="1">
              <a:spcAft>
                <a:spcPts val="0"/>
              </a:spcAft>
              <a:defRPr/>
            </a:pPr>
            <a:r>
              <a:rPr lang="zh-TW" altLang="en-US" sz="4000" b="1" dirty="0" smtClean="0">
                <a:solidFill>
                  <a:srgbClr val="252AE3"/>
                </a:solidFill>
                <a:latin typeface="標楷體" pitchFamily="65" charset="-120"/>
                <a:ea typeface="標楷體" pitchFamily="65" charset="-120"/>
              </a:rPr>
              <a:t>職業傷害與防範</a:t>
            </a:r>
            <a:r>
              <a:rPr lang="en-US" altLang="zh-TW" sz="2000" b="1" dirty="0" smtClean="0">
                <a:solidFill>
                  <a:srgbClr val="252AE3"/>
                </a:solidFill>
                <a:latin typeface="標楷體" pitchFamily="65" charset="-120"/>
                <a:ea typeface="標楷體" pitchFamily="65" charset="-120"/>
              </a:rPr>
              <a:t>-1</a:t>
            </a:r>
            <a:endParaRPr lang="zh-TW" altLang="en-US" sz="2000" b="1" dirty="0">
              <a:solidFill>
                <a:srgbClr val="252AE3"/>
              </a:solidFill>
              <a:latin typeface="標楷體" pitchFamily="65" charset="-120"/>
              <a:ea typeface="標楷體" pitchFamily="65" charset="-120"/>
            </a:endParaRPr>
          </a:p>
        </p:txBody>
      </p:sp>
      <p:sp>
        <p:nvSpPr>
          <p:cNvPr id="12291" name="內容版面配置區 2"/>
          <p:cNvSpPr>
            <a:spLocks noGrp="1"/>
          </p:cNvSpPr>
          <p:nvPr>
            <p:ph sz="quarter" idx="1"/>
          </p:nvPr>
        </p:nvSpPr>
        <p:spPr>
          <a:xfrm>
            <a:off x="214313" y="908050"/>
            <a:ext cx="8401050" cy="5572125"/>
          </a:xfrm>
        </p:spPr>
        <p:txBody>
          <a:bodyPr/>
          <a:lstStyle/>
          <a:p>
            <a:pPr marL="0" indent="0" eaLnBrk="1" hangingPunct="1">
              <a:buFont typeface="Wingdings" pitchFamily="2" charset="2"/>
              <a:buNone/>
              <a:defRPr/>
            </a:pPr>
            <a:r>
              <a:rPr lang="zh-TW" altLang="en-US" sz="2800" b="1" dirty="0" smtClean="0">
                <a:latin typeface="標楷體" pitchFamily="65" charset="-120"/>
                <a:ea typeface="標楷體" pitchFamily="65" charset="-120"/>
              </a:rPr>
              <a:t>一旦發生職業傷害，輕則耗費時間、金錢治療，重則造成身體殘疾，失去工作能力無法維持生計，甚至危及生命。</a:t>
            </a:r>
            <a:endParaRPr lang="en-US" altLang="zh-TW" sz="2800" b="1" dirty="0" smtClean="0">
              <a:latin typeface="標楷體" pitchFamily="65" charset="-120"/>
              <a:ea typeface="標楷體" pitchFamily="65" charset="-120"/>
            </a:endParaRPr>
          </a:p>
          <a:p>
            <a:pPr eaLnBrk="1" hangingPunct="1">
              <a:buFont typeface="Wingdings" pitchFamily="2" charset="2"/>
              <a:buNone/>
              <a:defRPr/>
            </a:pPr>
            <a:endParaRPr lang="en-US" altLang="zh-TW" sz="1200" b="1" dirty="0" smtClean="0">
              <a:latin typeface="標楷體" pitchFamily="65" charset="-120"/>
              <a:ea typeface="標楷體" pitchFamily="65" charset="-120"/>
            </a:endParaRPr>
          </a:p>
          <a:p>
            <a:pPr marL="0" indent="0" eaLnBrk="1" hangingPunct="1">
              <a:buFont typeface="Wingdings" pitchFamily="2" charset="2"/>
              <a:buNone/>
              <a:defRPr/>
            </a:pPr>
            <a:r>
              <a:rPr lang="zh-TW" altLang="en-US" sz="2800" b="1" u="sng" dirty="0" smtClean="0">
                <a:latin typeface="標楷體" pitchFamily="65" charset="-120"/>
                <a:ea typeface="標楷體" pitchFamily="65" charset="-120"/>
              </a:rPr>
              <a:t>瞭解工作環境中可能潛藏的傷害，是避免職業傷害的第一步。</a:t>
            </a:r>
            <a:endParaRPr lang="en-US" altLang="zh-TW" sz="2800" b="1" u="sng" dirty="0" smtClean="0">
              <a:latin typeface="標楷體" pitchFamily="65" charset="-120"/>
              <a:ea typeface="標楷體" pitchFamily="65" charset="-120"/>
            </a:endParaRPr>
          </a:p>
          <a:p>
            <a:pPr marL="0" indent="0" eaLnBrk="1" hangingPunct="1">
              <a:buFont typeface="Wingdings" pitchFamily="2" charset="2"/>
              <a:buNone/>
              <a:defRPr/>
            </a:pPr>
            <a:endParaRPr lang="en-US" altLang="zh-TW" sz="1200" b="1" dirty="0" smtClean="0">
              <a:latin typeface="標楷體" pitchFamily="65" charset="-120"/>
              <a:ea typeface="標楷體" pitchFamily="65" charset="-120"/>
            </a:endParaRPr>
          </a:p>
          <a:p>
            <a:pPr marL="0" indent="0" eaLnBrk="1" hangingPunct="1">
              <a:buFont typeface="Wingdings" pitchFamily="2" charset="2"/>
              <a:buNone/>
              <a:defRPr/>
            </a:pPr>
            <a:r>
              <a:rPr lang="zh-TW" altLang="en-US" sz="2800" b="1" dirty="0" smtClean="0">
                <a:solidFill>
                  <a:srgbClr val="FF0066"/>
                </a:solidFill>
                <a:latin typeface="標楷體" pitchFamily="65" charset="-120"/>
                <a:ea typeface="標楷體" pitchFamily="65" charset="-120"/>
              </a:rPr>
              <a:t>★塵肺症：為一種吸入性肺部疾病，吸入煤灰沉積於小支氣管，引發肺組織的反應所致。</a:t>
            </a:r>
            <a:endParaRPr lang="en-US" altLang="zh-TW" sz="2800" b="1" dirty="0" smtClean="0">
              <a:solidFill>
                <a:srgbClr val="FF0066"/>
              </a:solidFill>
              <a:latin typeface="標楷體" pitchFamily="65" charset="-120"/>
              <a:ea typeface="標楷體" pitchFamily="65" charset="-120"/>
            </a:endParaRPr>
          </a:p>
          <a:p>
            <a:pPr marL="0" indent="0" eaLnBrk="1" hangingPunct="1">
              <a:buFont typeface="Wingdings" pitchFamily="2" charset="2"/>
              <a:buNone/>
              <a:defRPr/>
            </a:pPr>
            <a:r>
              <a:rPr lang="zh-TW" altLang="en-US" sz="2000" b="1" dirty="0" smtClean="0">
                <a:solidFill>
                  <a:srgbClr val="00A84C"/>
                </a:solidFill>
                <a:latin typeface="標楷體" pitchFamily="65" charset="-120"/>
                <a:ea typeface="標楷體" pitchFamily="65" charset="-120"/>
              </a:rPr>
              <a:t>◎</a:t>
            </a:r>
            <a:r>
              <a:rPr lang="zh-TW" altLang="en-US" b="1" dirty="0" smtClean="0">
                <a:solidFill>
                  <a:srgbClr val="00A84C"/>
                </a:solidFill>
                <a:latin typeface="標楷體" pitchFamily="65" charset="-120"/>
                <a:ea typeface="標楷體" pitchFamily="65" charset="-120"/>
              </a:rPr>
              <a:t>煤礦工人、陶瓷工人、隧道工人、雕刻石頭、、</a:t>
            </a:r>
            <a:endParaRPr lang="en-US" altLang="zh-TW" b="1" dirty="0" smtClean="0">
              <a:solidFill>
                <a:srgbClr val="00A84C"/>
              </a:solidFill>
              <a:latin typeface="標楷體" pitchFamily="65" charset="-120"/>
              <a:ea typeface="標楷體" pitchFamily="65" charset="-120"/>
            </a:endParaRPr>
          </a:p>
        </p:txBody>
      </p:sp>
      <p:pic>
        <p:nvPicPr>
          <p:cNvPr id="4506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0"/>
            <a:ext cx="922338"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1" name="Picture 3" descr="C:\Documents and Settings\JOJO\Local Settings\Temporary Internet Files\Content.IE5\JEPZQTRF\MC90033168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95738" y="5070475"/>
            <a:ext cx="1512887"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2" name="Picture 4" descr="C:\Documents and Settings\JOJO\Local Settings\Temporary Internet Files\Content.IE5\5VHTPBNZ\MC900334196[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13575" y="5013325"/>
            <a:ext cx="1735138"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27565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linds(horizontal)">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2291">
                                            <p:txEl>
                                              <p:pRg st="2" end="2"/>
                                            </p:txEl>
                                          </p:spTgt>
                                        </p:tgtEl>
                                        <p:attrNameLst>
                                          <p:attrName>style.visibility</p:attrName>
                                        </p:attrNameLst>
                                      </p:cBhvr>
                                      <p:to>
                                        <p:strVal val="visible"/>
                                      </p:to>
                                    </p:set>
                                    <p:animEffect transition="in" filter="blinds(horizontal)">
                                      <p:cBhvr>
                                        <p:cTn id="12" dur="500"/>
                                        <p:tgtEl>
                                          <p:spTgt spid="12291">
                                            <p:txEl>
                                              <p:pRg st="2" end="2"/>
                                            </p:txEl>
                                          </p:spTgt>
                                        </p:tgtEl>
                                      </p:cBhvr>
                                    </p:animEffect>
                                  </p:childTnLst>
                                </p:cTn>
                              </p:par>
                            </p:childTnLst>
                          </p:cTn>
                        </p:par>
                        <p:par>
                          <p:cTn id="13" fill="hold" nodeType="afterGroup">
                            <p:stCondLst>
                              <p:cond delay="500"/>
                            </p:stCondLst>
                            <p:childTnLst>
                              <p:par>
                                <p:cTn id="14" presetID="3" presetClass="entr" presetSubtype="10" fill="hold" nodeType="afterEffect">
                                  <p:stCondLst>
                                    <p:cond delay="0"/>
                                  </p:stCondLst>
                                  <p:childTnLst>
                                    <p:set>
                                      <p:cBhvr>
                                        <p:cTn id="15" dur="1" fill="hold">
                                          <p:stCondLst>
                                            <p:cond delay="0"/>
                                          </p:stCondLst>
                                        </p:cTn>
                                        <p:tgtEl>
                                          <p:spTgt spid="12291">
                                            <p:txEl>
                                              <p:pRg st="4" end="4"/>
                                            </p:txEl>
                                          </p:spTgt>
                                        </p:tgtEl>
                                        <p:attrNameLst>
                                          <p:attrName>style.visibility</p:attrName>
                                        </p:attrNameLst>
                                      </p:cBhvr>
                                      <p:to>
                                        <p:strVal val="visible"/>
                                      </p:to>
                                    </p:set>
                                    <p:animEffect transition="in" filter="blinds(horizontal)">
                                      <p:cBhvr>
                                        <p:cTn id="16" dur="500"/>
                                        <p:tgtEl>
                                          <p:spTgt spid="12291">
                                            <p:txEl>
                                              <p:pRg st="4" end="4"/>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12291">
                                            <p:txEl>
                                              <p:pRg st="5" end="5"/>
                                            </p:txEl>
                                          </p:spTgt>
                                        </p:tgtEl>
                                        <p:attrNameLst>
                                          <p:attrName>style.visibility</p:attrName>
                                        </p:attrNameLst>
                                      </p:cBhvr>
                                      <p:to>
                                        <p:strVal val="visible"/>
                                      </p:to>
                                    </p:set>
                                    <p:animEffect transition="in" filter="blinds(horizontal)">
                                      <p:cBhvr>
                                        <p:cTn id="21" dur="500"/>
                                        <p:tgtEl>
                                          <p:spTgt spid="122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a:xfrm>
            <a:off x="642938" y="-225425"/>
            <a:ext cx="7467600" cy="917575"/>
          </a:xfrm>
        </p:spPr>
        <p:txBody>
          <a:bodyPr/>
          <a:lstStyle/>
          <a:p>
            <a:pPr algn="ctr" eaLnBrk="1" fontAlgn="auto" hangingPunct="1">
              <a:spcAft>
                <a:spcPts val="0"/>
              </a:spcAft>
              <a:defRPr/>
            </a:pPr>
            <a:r>
              <a:rPr lang="zh-TW" altLang="en-US" sz="4000" b="1" dirty="0" smtClean="0">
                <a:solidFill>
                  <a:srgbClr val="252AE3"/>
                </a:solidFill>
                <a:latin typeface="標楷體" pitchFamily="65" charset="-120"/>
                <a:ea typeface="標楷體" pitchFamily="65" charset="-120"/>
              </a:rPr>
              <a:t>職業傷害與防範</a:t>
            </a:r>
            <a:r>
              <a:rPr lang="en-US" altLang="zh-TW" sz="2000" b="1" dirty="0" smtClean="0">
                <a:solidFill>
                  <a:srgbClr val="252AE3"/>
                </a:solidFill>
                <a:latin typeface="標楷體" pitchFamily="65" charset="-120"/>
                <a:ea typeface="標楷體" pitchFamily="65" charset="-120"/>
              </a:rPr>
              <a:t>-2</a:t>
            </a:r>
            <a:endParaRPr lang="zh-TW" altLang="en-US" sz="2000" b="1" dirty="0">
              <a:solidFill>
                <a:srgbClr val="252AE3"/>
              </a:solidFill>
              <a:latin typeface="標楷體" pitchFamily="65" charset="-120"/>
              <a:ea typeface="標楷體" pitchFamily="65" charset="-120"/>
            </a:endParaRPr>
          </a:p>
        </p:txBody>
      </p:sp>
      <p:sp>
        <p:nvSpPr>
          <p:cNvPr id="12291" name="內容版面配置區 2"/>
          <p:cNvSpPr>
            <a:spLocks noGrp="1"/>
          </p:cNvSpPr>
          <p:nvPr>
            <p:ph sz="quarter" idx="1"/>
          </p:nvPr>
        </p:nvSpPr>
        <p:spPr>
          <a:xfrm>
            <a:off x="214313" y="1071563"/>
            <a:ext cx="8401050" cy="5572125"/>
          </a:xfrm>
        </p:spPr>
        <p:txBody>
          <a:bodyPr>
            <a:normAutofit fontScale="92500" lnSpcReduction="20000"/>
          </a:bodyPr>
          <a:lstStyle/>
          <a:p>
            <a:pPr marL="0" indent="0" eaLnBrk="1" hangingPunct="1">
              <a:buFont typeface="Wingdings" pitchFamily="2" charset="2"/>
              <a:buNone/>
              <a:defRPr/>
            </a:pPr>
            <a:r>
              <a:rPr lang="zh-TW" altLang="en-US" sz="2800" b="1" dirty="0" smtClean="0">
                <a:latin typeface="標楷體" pitchFamily="65" charset="-120"/>
                <a:ea typeface="標楷體" pitchFamily="65" charset="-120"/>
              </a:rPr>
              <a:t>◆電腦文書工作者</a:t>
            </a:r>
            <a:endParaRPr lang="en-US" altLang="zh-TW" sz="2800" b="1" dirty="0" smtClean="0">
              <a:latin typeface="標楷體" pitchFamily="65" charset="-120"/>
              <a:ea typeface="標楷體" pitchFamily="65" charset="-120"/>
            </a:endParaRPr>
          </a:p>
          <a:p>
            <a:pPr marL="0" indent="0" eaLnBrk="1" hangingPunct="1">
              <a:buFont typeface="Wingdings" pitchFamily="2" charset="2"/>
              <a:buNone/>
              <a:defRPr/>
            </a:pPr>
            <a:r>
              <a:rPr lang="zh-TW" altLang="en-US" sz="2800" b="1" dirty="0" smtClean="0">
                <a:solidFill>
                  <a:srgbClr val="0070C0"/>
                </a:solidFill>
                <a:latin typeface="標楷體" pitchFamily="65" charset="-120"/>
                <a:ea typeface="標楷體" pitchFamily="65" charset="-120"/>
              </a:rPr>
              <a:t>腕隧道症候群</a:t>
            </a:r>
            <a:endParaRPr lang="en-US" altLang="zh-TW" sz="2800" b="1" dirty="0" smtClean="0">
              <a:solidFill>
                <a:srgbClr val="0070C0"/>
              </a:solidFill>
              <a:latin typeface="標楷體" pitchFamily="65" charset="-120"/>
              <a:ea typeface="標楷體" pitchFamily="65" charset="-120"/>
            </a:endParaRPr>
          </a:p>
          <a:p>
            <a:pPr marL="0" indent="0" eaLnBrk="1" hangingPunct="1">
              <a:buFont typeface="Wingdings" pitchFamily="2" charset="2"/>
              <a:buNone/>
              <a:defRPr/>
            </a:pPr>
            <a:r>
              <a:rPr lang="zh-TW" altLang="en-US" sz="2800" b="1" dirty="0" smtClean="0">
                <a:latin typeface="標楷體" pitchFamily="65" charset="-120"/>
                <a:ea typeface="標楷體" pitchFamily="65" charset="-120"/>
              </a:rPr>
              <a:t>◆美容美髮</a:t>
            </a:r>
            <a:endParaRPr lang="en-US" altLang="zh-TW" sz="2800" b="1" dirty="0" smtClean="0">
              <a:latin typeface="標楷體" pitchFamily="65" charset="-120"/>
              <a:ea typeface="標楷體" pitchFamily="65" charset="-120"/>
            </a:endParaRPr>
          </a:p>
          <a:p>
            <a:pPr eaLnBrk="1" hangingPunct="1">
              <a:buFont typeface="Wingdings" pitchFamily="2" charset="2"/>
              <a:buNone/>
              <a:defRPr/>
            </a:pPr>
            <a:r>
              <a:rPr lang="zh-TW" altLang="en-US" sz="2800" b="1" dirty="0" smtClean="0">
                <a:solidFill>
                  <a:srgbClr val="FF0000"/>
                </a:solidFill>
                <a:latin typeface="標楷體" pitchFamily="65" charset="-120"/>
                <a:ea typeface="標楷體" pitchFamily="65" charset="-120"/>
              </a:rPr>
              <a:t>→靜脈曲張</a:t>
            </a:r>
            <a:endParaRPr lang="en-US" altLang="zh-TW" sz="2800" b="1" dirty="0" smtClean="0">
              <a:solidFill>
                <a:srgbClr val="FF0000"/>
              </a:solidFill>
              <a:latin typeface="標楷體" pitchFamily="65" charset="-120"/>
              <a:ea typeface="標楷體" pitchFamily="65" charset="-120"/>
            </a:endParaRPr>
          </a:p>
          <a:p>
            <a:pPr marL="0" indent="0" eaLnBrk="1" hangingPunct="1">
              <a:buFont typeface="Wingdings" pitchFamily="2" charset="2"/>
              <a:buNone/>
              <a:defRPr/>
            </a:pPr>
            <a:r>
              <a:rPr lang="zh-TW" altLang="en-US" b="1" dirty="0" smtClean="0">
                <a:solidFill>
                  <a:srgbClr val="252AE3"/>
                </a:solidFill>
                <a:latin typeface="標楷體" pitchFamily="65" charset="-120"/>
                <a:ea typeface="標楷體" pitchFamily="65" charset="-120"/>
              </a:rPr>
              <a:t>靜脈為了將血液送回心臟，</a:t>
            </a:r>
            <a:endParaRPr lang="en-US" altLang="zh-TW" b="1" dirty="0" smtClean="0">
              <a:solidFill>
                <a:srgbClr val="252AE3"/>
              </a:solidFill>
              <a:latin typeface="標楷體" pitchFamily="65" charset="-120"/>
              <a:ea typeface="標楷體" pitchFamily="65" charset="-120"/>
            </a:endParaRPr>
          </a:p>
          <a:p>
            <a:pPr marL="0" indent="0" eaLnBrk="1" hangingPunct="1">
              <a:buFont typeface="Wingdings" pitchFamily="2" charset="2"/>
              <a:buNone/>
              <a:defRPr/>
            </a:pPr>
            <a:r>
              <a:rPr lang="zh-TW" altLang="en-US" b="1" dirty="0" smtClean="0">
                <a:solidFill>
                  <a:srgbClr val="252AE3"/>
                </a:solidFill>
                <a:latin typeface="標楷體" pitchFamily="65" charset="-120"/>
                <a:ea typeface="標楷體" pitchFamily="65" charset="-120"/>
              </a:rPr>
              <a:t>每隔</a:t>
            </a:r>
            <a:r>
              <a:rPr lang="en-US" altLang="zh-TW" b="1" dirty="0" smtClean="0">
                <a:solidFill>
                  <a:srgbClr val="252AE3"/>
                </a:solidFill>
                <a:latin typeface="標楷體" pitchFamily="65" charset="-120"/>
                <a:ea typeface="標楷體" pitchFamily="65" charset="-120"/>
              </a:rPr>
              <a:t>10~20</a:t>
            </a:r>
            <a:r>
              <a:rPr lang="zh-TW" altLang="en-US" b="1" dirty="0" smtClean="0">
                <a:solidFill>
                  <a:srgbClr val="252AE3"/>
                </a:solidFill>
                <a:latin typeface="標楷體" pitchFamily="65" charset="-120"/>
                <a:ea typeface="標楷體" pitchFamily="65" charset="-120"/>
              </a:rPr>
              <a:t>公分有一個瓣膜，</a:t>
            </a:r>
            <a:endParaRPr lang="en-US" altLang="zh-TW" b="1" dirty="0" smtClean="0">
              <a:solidFill>
                <a:srgbClr val="252AE3"/>
              </a:solidFill>
              <a:latin typeface="標楷體" pitchFamily="65" charset="-120"/>
              <a:ea typeface="標楷體" pitchFamily="65" charset="-120"/>
            </a:endParaRPr>
          </a:p>
          <a:p>
            <a:pPr marL="0" indent="0" eaLnBrk="1" hangingPunct="1">
              <a:buFont typeface="Wingdings" pitchFamily="2" charset="2"/>
              <a:buNone/>
              <a:defRPr/>
            </a:pPr>
            <a:r>
              <a:rPr lang="zh-TW" altLang="en-US" b="1" dirty="0" smtClean="0">
                <a:solidFill>
                  <a:srgbClr val="252AE3"/>
                </a:solidFill>
                <a:latin typeface="標楷體" pitchFamily="65" charset="-120"/>
                <a:ea typeface="標楷體" pitchFamily="65" charset="-120"/>
              </a:rPr>
              <a:t>阻擋血液回流，而肌肉群在</a:t>
            </a:r>
            <a:endParaRPr lang="en-US" altLang="zh-TW" b="1" dirty="0" smtClean="0">
              <a:solidFill>
                <a:srgbClr val="252AE3"/>
              </a:solidFill>
              <a:latin typeface="標楷體" pitchFamily="65" charset="-120"/>
              <a:ea typeface="標楷體" pitchFamily="65" charset="-120"/>
            </a:endParaRPr>
          </a:p>
          <a:p>
            <a:pPr marL="0" indent="0" eaLnBrk="1" hangingPunct="1">
              <a:buFont typeface="Wingdings" pitchFamily="2" charset="2"/>
              <a:buNone/>
              <a:defRPr/>
            </a:pPr>
            <a:r>
              <a:rPr lang="zh-TW" altLang="en-US" b="1" dirty="0" smtClean="0">
                <a:solidFill>
                  <a:srgbClr val="252AE3"/>
                </a:solidFill>
                <a:latin typeface="標楷體" pitchFamily="65" charset="-120"/>
                <a:ea typeface="標楷體" pitchFamily="65" charset="-120"/>
              </a:rPr>
              <a:t>運動時收縮，像幫浦般將血</a:t>
            </a:r>
            <a:endParaRPr lang="en-US" altLang="zh-TW" b="1" dirty="0" smtClean="0">
              <a:solidFill>
                <a:srgbClr val="252AE3"/>
              </a:solidFill>
              <a:latin typeface="標楷體" pitchFamily="65" charset="-120"/>
              <a:ea typeface="標楷體" pitchFamily="65" charset="-120"/>
            </a:endParaRPr>
          </a:p>
          <a:p>
            <a:pPr marL="0" indent="0" eaLnBrk="1" hangingPunct="1">
              <a:buFont typeface="Wingdings" pitchFamily="2" charset="2"/>
              <a:buNone/>
              <a:defRPr/>
            </a:pPr>
            <a:r>
              <a:rPr lang="zh-TW" altLang="en-US" b="1" dirty="0" smtClean="0">
                <a:solidFill>
                  <a:srgbClr val="252AE3"/>
                </a:solidFill>
                <a:latin typeface="標楷體" pitchFamily="65" charset="-120"/>
                <a:ea typeface="標楷體" pitchFamily="65" charset="-120"/>
              </a:rPr>
              <a:t>液往心臟的方向壓，才不會</a:t>
            </a:r>
            <a:endParaRPr lang="en-US" altLang="zh-TW" b="1" dirty="0" smtClean="0">
              <a:solidFill>
                <a:srgbClr val="252AE3"/>
              </a:solidFill>
              <a:latin typeface="標楷體" pitchFamily="65" charset="-120"/>
              <a:ea typeface="標楷體" pitchFamily="65" charset="-120"/>
            </a:endParaRPr>
          </a:p>
          <a:p>
            <a:pPr marL="0" indent="0" eaLnBrk="1" hangingPunct="1">
              <a:buFont typeface="Wingdings" pitchFamily="2" charset="2"/>
              <a:buNone/>
              <a:defRPr/>
            </a:pPr>
            <a:r>
              <a:rPr lang="zh-TW" altLang="en-US" b="1" dirty="0" smtClean="0">
                <a:solidFill>
                  <a:srgbClr val="252AE3"/>
                </a:solidFill>
                <a:latin typeface="標楷體" pitchFamily="65" charset="-120"/>
                <a:ea typeface="標楷體" pitchFamily="65" charset="-120"/>
              </a:rPr>
              <a:t>讓血液聚積在某處。</a:t>
            </a:r>
            <a:endParaRPr lang="en-US" altLang="zh-TW"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zh-TW" altLang="en-US" b="1" dirty="0" smtClean="0">
                <a:solidFill>
                  <a:srgbClr val="FF0066"/>
                </a:solidFill>
                <a:latin typeface="標楷體" pitchFamily="65" charset="-120"/>
                <a:ea typeface="標楷體" pitchFamily="65" charset="-120"/>
              </a:rPr>
              <a:t>★一旦發生靜脈曲張，人體無法自行修復！</a:t>
            </a:r>
            <a:endParaRPr lang="en-US" altLang="zh-TW" b="1" dirty="0" smtClean="0">
              <a:solidFill>
                <a:srgbClr val="FF0066"/>
              </a:solidFill>
              <a:latin typeface="標楷體" pitchFamily="65" charset="-120"/>
              <a:ea typeface="標楷體" pitchFamily="65" charset="-120"/>
            </a:endParaRPr>
          </a:p>
          <a:p>
            <a:pPr eaLnBrk="1" hangingPunct="1">
              <a:buFont typeface="Wingdings" pitchFamily="2" charset="2"/>
              <a:buNone/>
              <a:defRPr/>
            </a:pPr>
            <a:r>
              <a:rPr lang="zh-TW" altLang="en-US" b="1" dirty="0" smtClean="0">
                <a:solidFill>
                  <a:srgbClr val="FF0066"/>
                </a:solidFill>
                <a:latin typeface="標楷體" pitchFamily="65" charset="-120"/>
                <a:ea typeface="標楷體" pitchFamily="65" charset="-120"/>
              </a:rPr>
              <a:t>可透過運動、飲食、彈性絲襪、生活作息來改善。</a:t>
            </a:r>
            <a:endParaRPr lang="en-US" altLang="zh-TW" b="1" dirty="0" smtClean="0">
              <a:solidFill>
                <a:srgbClr val="FF0066"/>
              </a:solidFill>
              <a:latin typeface="標楷體" pitchFamily="65" charset="-120"/>
              <a:ea typeface="標楷體" pitchFamily="65" charset="-120"/>
            </a:endParaRPr>
          </a:p>
        </p:txBody>
      </p:sp>
      <p:pic>
        <p:nvPicPr>
          <p:cNvPr id="98306" name="Picture 2" descr="C:\Documents and Settings\JOJO\Local Settings\Temporary Internet Files\Content.IE5\IJQAMI7J\MC90041360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9925" y="333375"/>
            <a:ext cx="1497013"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雲朵形 9"/>
          <p:cNvSpPr/>
          <p:nvPr/>
        </p:nvSpPr>
        <p:spPr>
          <a:xfrm rot="243979">
            <a:off x="3815074" y="805348"/>
            <a:ext cx="3216543" cy="1105915"/>
          </a:xfrm>
          <a:prstGeom prst="cloud">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zh-TW" altLang="en-US" sz="2400" b="1" dirty="0">
                <a:solidFill>
                  <a:srgbClr val="FF0066"/>
                </a:solidFill>
                <a:latin typeface="標楷體" pitchFamily="65" charset="-120"/>
                <a:ea typeface="標楷體" pitchFamily="65" charset="-120"/>
              </a:rPr>
              <a:t>★可在電腦桌前人放置仙掌！</a:t>
            </a:r>
            <a:endParaRPr lang="zh-TW" altLang="en-US" sz="2400" dirty="0"/>
          </a:p>
        </p:txBody>
      </p:sp>
      <p:pic>
        <p:nvPicPr>
          <p:cNvPr id="99333" name="Picture 5" descr="http://www.eladies.hk/nw/media/0/0056/6643/2/t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2420938"/>
            <a:ext cx="3810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9" name="Picture 2" descr="http://ts4.mm.bing.net/th?id=H.4913684315046063&amp;pid=15.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1484313"/>
            <a:ext cx="998537" cy="159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48149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8306"/>
                                        </p:tgtEl>
                                        <p:attrNameLst>
                                          <p:attrName>style.visibility</p:attrName>
                                        </p:attrNameLst>
                                      </p:cBhvr>
                                      <p:to>
                                        <p:strVal val="visible"/>
                                      </p:to>
                                    </p:set>
                                    <p:anim calcmode="lin" valueType="num">
                                      <p:cBhvr additive="base">
                                        <p:cTn id="11" dur="500" fill="hold"/>
                                        <p:tgtEl>
                                          <p:spTgt spid="98306"/>
                                        </p:tgtEl>
                                        <p:attrNameLst>
                                          <p:attrName>ppt_x</p:attrName>
                                        </p:attrNameLst>
                                      </p:cBhvr>
                                      <p:tavLst>
                                        <p:tav tm="0">
                                          <p:val>
                                            <p:strVal val="#ppt_x"/>
                                          </p:val>
                                        </p:tav>
                                        <p:tav tm="100000">
                                          <p:val>
                                            <p:strVal val="#ppt_x"/>
                                          </p:val>
                                        </p:tav>
                                      </p:tavLst>
                                    </p:anim>
                                    <p:anim calcmode="lin" valueType="num">
                                      <p:cBhvr additive="base">
                                        <p:cTn id="12" dur="500" fill="hold"/>
                                        <p:tgtEl>
                                          <p:spTgt spid="98306"/>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50" presetClass="entr" presetSubtype="0" decel="100000" fill="hold"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 calcmode="lin" valueType="num">
                                      <p:cBhvr>
                                        <p:cTn id="17" dur="1000" fill="hold"/>
                                        <p:tgtEl>
                                          <p:spTgt spid="12291">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12291">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12291">
                                            <p:txEl>
                                              <p:pRg st="2" end="2"/>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5" presetClass="entr" presetSubtype="0" fill="hold" nodeType="clickEffect">
                                  <p:stCondLst>
                                    <p:cond delay="0"/>
                                  </p:stCondLst>
                                  <p:childTnLst>
                                    <p:set>
                                      <p:cBhvr>
                                        <p:cTn id="23" dur="1" fill="hold">
                                          <p:stCondLst>
                                            <p:cond delay="0"/>
                                          </p:stCondLst>
                                        </p:cTn>
                                        <p:tgtEl>
                                          <p:spTgt spid="12291">
                                            <p:txEl>
                                              <p:pRg st="3" end="3"/>
                                            </p:txEl>
                                          </p:spTgt>
                                        </p:tgtEl>
                                        <p:attrNameLst>
                                          <p:attrName>style.visibility</p:attrName>
                                        </p:attrNameLst>
                                      </p:cBhvr>
                                      <p:to>
                                        <p:strVal val="visible"/>
                                      </p:to>
                                    </p:set>
                                    <p:anim calcmode="lin" valueType="num">
                                      <p:cBhvr>
                                        <p:cTn id="24" dur="1000" fill="hold"/>
                                        <p:tgtEl>
                                          <p:spTgt spid="12291">
                                            <p:txEl>
                                              <p:pRg st="3" end="3"/>
                                            </p:txEl>
                                          </p:spTgt>
                                        </p:tgtEl>
                                        <p:attrNameLst>
                                          <p:attrName>ppt_w</p:attrName>
                                        </p:attrNameLst>
                                      </p:cBhvr>
                                      <p:tavLst>
                                        <p:tav tm="0">
                                          <p:val>
                                            <p:fltVal val="0"/>
                                          </p:val>
                                        </p:tav>
                                        <p:tav tm="100000">
                                          <p:val>
                                            <p:strVal val="#ppt_w"/>
                                          </p:val>
                                        </p:tav>
                                      </p:tavLst>
                                    </p:anim>
                                    <p:anim calcmode="lin" valueType="num">
                                      <p:cBhvr>
                                        <p:cTn id="25" dur="1000" fill="hold"/>
                                        <p:tgtEl>
                                          <p:spTgt spid="12291">
                                            <p:txEl>
                                              <p:pRg st="3" end="3"/>
                                            </p:txEl>
                                          </p:spTgt>
                                        </p:tgtEl>
                                        <p:attrNameLst>
                                          <p:attrName>ppt_h</p:attrName>
                                        </p:attrNameLst>
                                      </p:cBhvr>
                                      <p:tavLst>
                                        <p:tav tm="0">
                                          <p:val>
                                            <p:fltVal val="0"/>
                                          </p:val>
                                        </p:tav>
                                        <p:tav tm="100000">
                                          <p:val>
                                            <p:strVal val="#ppt_h"/>
                                          </p:val>
                                        </p:tav>
                                      </p:tavLst>
                                    </p:anim>
                                    <p:anim calcmode="lin" valueType="num">
                                      <p:cBhvr>
                                        <p:cTn id="26" dur="1000" fill="hold"/>
                                        <p:tgtEl>
                                          <p:spTgt spid="12291">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27" dur="1000" fill="hold"/>
                                        <p:tgtEl>
                                          <p:spTgt spid="12291">
                                            <p:txEl>
                                              <p:pRg st="3" end="3"/>
                                            </p:txEl>
                                          </p:spTgt>
                                        </p:tgtEl>
                                        <p:attrNameLst>
                                          <p:attrName>ppt_y</p:attrName>
                                        </p:attrNameLst>
                                      </p:cBhvr>
                                      <p:tavLst>
                                        <p:tav tm="0" fmla="#ppt_y+(sin(-2*pi*(1-$))*-#ppt_x+cos(-2*pi*(1-$))*(1-#ppt_y))*(1-$)">
                                          <p:val>
                                            <p:fltVal val="0"/>
                                          </p:val>
                                        </p:tav>
                                        <p:tav tm="100000">
                                          <p:val>
                                            <p:fltVal val="1"/>
                                          </p:val>
                                        </p:tav>
                                      </p:tavLst>
                                    </p:anim>
                                  </p:childTnLst>
                                </p:cTn>
                              </p:par>
                              <p:par>
                                <p:cTn id="28" presetID="15" presetClass="entr" presetSubtype="0" fill="hold" nodeType="withEffect">
                                  <p:stCondLst>
                                    <p:cond delay="0"/>
                                  </p:stCondLst>
                                  <p:childTnLst>
                                    <p:set>
                                      <p:cBhvr>
                                        <p:cTn id="29" dur="1" fill="hold">
                                          <p:stCondLst>
                                            <p:cond delay="0"/>
                                          </p:stCondLst>
                                        </p:cTn>
                                        <p:tgtEl>
                                          <p:spTgt spid="12291">
                                            <p:txEl>
                                              <p:pRg st="4" end="4"/>
                                            </p:txEl>
                                          </p:spTgt>
                                        </p:tgtEl>
                                        <p:attrNameLst>
                                          <p:attrName>style.visibility</p:attrName>
                                        </p:attrNameLst>
                                      </p:cBhvr>
                                      <p:to>
                                        <p:strVal val="visible"/>
                                      </p:to>
                                    </p:set>
                                    <p:anim calcmode="lin" valueType="num">
                                      <p:cBhvr>
                                        <p:cTn id="30" dur="1000" fill="hold"/>
                                        <p:tgtEl>
                                          <p:spTgt spid="12291">
                                            <p:txEl>
                                              <p:pRg st="4" end="4"/>
                                            </p:txEl>
                                          </p:spTgt>
                                        </p:tgtEl>
                                        <p:attrNameLst>
                                          <p:attrName>ppt_w</p:attrName>
                                        </p:attrNameLst>
                                      </p:cBhvr>
                                      <p:tavLst>
                                        <p:tav tm="0">
                                          <p:val>
                                            <p:fltVal val="0"/>
                                          </p:val>
                                        </p:tav>
                                        <p:tav tm="100000">
                                          <p:val>
                                            <p:strVal val="#ppt_w"/>
                                          </p:val>
                                        </p:tav>
                                      </p:tavLst>
                                    </p:anim>
                                    <p:anim calcmode="lin" valueType="num">
                                      <p:cBhvr>
                                        <p:cTn id="31" dur="1000" fill="hold"/>
                                        <p:tgtEl>
                                          <p:spTgt spid="12291">
                                            <p:txEl>
                                              <p:pRg st="4" end="4"/>
                                            </p:txEl>
                                          </p:spTgt>
                                        </p:tgtEl>
                                        <p:attrNameLst>
                                          <p:attrName>ppt_h</p:attrName>
                                        </p:attrNameLst>
                                      </p:cBhvr>
                                      <p:tavLst>
                                        <p:tav tm="0">
                                          <p:val>
                                            <p:fltVal val="0"/>
                                          </p:val>
                                        </p:tav>
                                        <p:tav tm="100000">
                                          <p:val>
                                            <p:strVal val="#ppt_h"/>
                                          </p:val>
                                        </p:tav>
                                      </p:tavLst>
                                    </p:anim>
                                    <p:anim calcmode="lin" valueType="num">
                                      <p:cBhvr>
                                        <p:cTn id="32" dur="1000" fill="hold"/>
                                        <p:tgtEl>
                                          <p:spTgt spid="12291">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3" dur="1000" fill="hold"/>
                                        <p:tgtEl>
                                          <p:spTgt spid="12291">
                                            <p:txEl>
                                              <p:pRg st="4" end="4"/>
                                            </p:txEl>
                                          </p:spTgt>
                                        </p:tgtEl>
                                        <p:attrNameLst>
                                          <p:attrName>ppt_y</p:attrName>
                                        </p:attrNameLst>
                                      </p:cBhvr>
                                      <p:tavLst>
                                        <p:tav tm="0" fmla="#ppt_y+(sin(-2*pi*(1-$))*-#ppt_x+cos(-2*pi*(1-$))*(1-#ppt_y))*(1-$)">
                                          <p:val>
                                            <p:fltVal val="0"/>
                                          </p:val>
                                        </p:tav>
                                        <p:tav tm="100000">
                                          <p:val>
                                            <p:fltVal val="1"/>
                                          </p:val>
                                        </p:tav>
                                      </p:tavLst>
                                    </p:anim>
                                  </p:childTnLst>
                                </p:cTn>
                              </p:par>
                              <p:par>
                                <p:cTn id="34" presetID="15" presetClass="entr" presetSubtype="0" fill="hold" nodeType="withEffect">
                                  <p:stCondLst>
                                    <p:cond delay="0"/>
                                  </p:stCondLst>
                                  <p:childTnLst>
                                    <p:set>
                                      <p:cBhvr>
                                        <p:cTn id="35" dur="1" fill="hold">
                                          <p:stCondLst>
                                            <p:cond delay="0"/>
                                          </p:stCondLst>
                                        </p:cTn>
                                        <p:tgtEl>
                                          <p:spTgt spid="12291">
                                            <p:txEl>
                                              <p:pRg st="5" end="5"/>
                                            </p:txEl>
                                          </p:spTgt>
                                        </p:tgtEl>
                                        <p:attrNameLst>
                                          <p:attrName>style.visibility</p:attrName>
                                        </p:attrNameLst>
                                      </p:cBhvr>
                                      <p:to>
                                        <p:strVal val="visible"/>
                                      </p:to>
                                    </p:set>
                                    <p:anim calcmode="lin" valueType="num">
                                      <p:cBhvr>
                                        <p:cTn id="36" dur="1000" fill="hold"/>
                                        <p:tgtEl>
                                          <p:spTgt spid="12291">
                                            <p:txEl>
                                              <p:pRg st="5" end="5"/>
                                            </p:txEl>
                                          </p:spTgt>
                                        </p:tgtEl>
                                        <p:attrNameLst>
                                          <p:attrName>ppt_w</p:attrName>
                                        </p:attrNameLst>
                                      </p:cBhvr>
                                      <p:tavLst>
                                        <p:tav tm="0">
                                          <p:val>
                                            <p:fltVal val="0"/>
                                          </p:val>
                                        </p:tav>
                                        <p:tav tm="100000">
                                          <p:val>
                                            <p:strVal val="#ppt_w"/>
                                          </p:val>
                                        </p:tav>
                                      </p:tavLst>
                                    </p:anim>
                                    <p:anim calcmode="lin" valueType="num">
                                      <p:cBhvr>
                                        <p:cTn id="37" dur="1000" fill="hold"/>
                                        <p:tgtEl>
                                          <p:spTgt spid="12291">
                                            <p:txEl>
                                              <p:pRg st="5" end="5"/>
                                            </p:txEl>
                                          </p:spTgt>
                                        </p:tgtEl>
                                        <p:attrNameLst>
                                          <p:attrName>ppt_h</p:attrName>
                                        </p:attrNameLst>
                                      </p:cBhvr>
                                      <p:tavLst>
                                        <p:tav tm="0">
                                          <p:val>
                                            <p:fltVal val="0"/>
                                          </p:val>
                                        </p:tav>
                                        <p:tav tm="100000">
                                          <p:val>
                                            <p:strVal val="#ppt_h"/>
                                          </p:val>
                                        </p:tav>
                                      </p:tavLst>
                                    </p:anim>
                                    <p:anim calcmode="lin" valueType="num">
                                      <p:cBhvr>
                                        <p:cTn id="38" dur="1000" fill="hold"/>
                                        <p:tgtEl>
                                          <p:spTgt spid="12291">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39" dur="1000" fill="hold"/>
                                        <p:tgtEl>
                                          <p:spTgt spid="12291">
                                            <p:txEl>
                                              <p:pRg st="5" end="5"/>
                                            </p:txEl>
                                          </p:spTgt>
                                        </p:tgtEl>
                                        <p:attrNameLst>
                                          <p:attrName>ppt_y</p:attrName>
                                        </p:attrNameLst>
                                      </p:cBhvr>
                                      <p:tavLst>
                                        <p:tav tm="0" fmla="#ppt_y+(sin(-2*pi*(1-$))*-#ppt_x+cos(-2*pi*(1-$))*(1-#ppt_y))*(1-$)">
                                          <p:val>
                                            <p:fltVal val="0"/>
                                          </p:val>
                                        </p:tav>
                                        <p:tav tm="100000">
                                          <p:val>
                                            <p:fltVal val="1"/>
                                          </p:val>
                                        </p:tav>
                                      </p:tavLst>
                                    </p:anim>
                                  </p:childTnLst>
                                </p:cTn>
                              </p:par>
                              <p:par>
                                <p:cTn id="40" presetID="15" presetClass="entr" presetSubtype="0" fill="hold" nodeType="withEffect">
                                  <p:stCondLst>
                                    <p:cond delay="0"/>
                                  </p:stCondLst>
                                  <p:childTnLst>
                                    <p:set>
                                      <p:cBhvr>
                                        <p:cTn id="41" dur="1" fill="hold">
                                          <p:stCondLst>
                                            <p:cond delay="0"/>
                                          </p:stCondLst>
                                        </p:cTn>
                                        <p:tgtEl>
                                          <p:spTgt spid="12291">
                                            <p:txEl>
                                              <p:pRg st="6" end="6"/>
                                            </p:txEl>
                                          </p:spTgt>
                                        </p:tgtEl>
                                        <p:attrNameLst>
                                          <p:attrName>style.visibility</p:attrName>
                                        </p:attrNameLst>
                                      </p:cBhvr>
                                      <p:to>
                                        <p:strVal val="visible"/>
                                      </p:to>
                                    </p:set>
                                    <p:anim calcmode="lin" valueType="num">
                                      <p:cBhvr>
                                        <p:cTn id="42" dur="1000" fill="hold"/>
                                        <p:tgtEl>
                                          <p:spTgt spid="12291">
                                            <p:txEl>
                                              <p:pRg st="6" end="6"/>
                                            </p:txEl>
                                          </p:spTgt>
                                        </p:tgtEl>
                                        <p:attrNameLst>
                                          <p:attrName>ppt_w</p:attrName>
                                        </p:attrNameLst>
                                      </p:cBhvr>
                                      <p:tavLst>
                                        <p:tav tm="0">
                                          <p:val>
                                            <p:fltVal val="0"/>
                                          </p:val>
                                        </p:tav>
                                        <p:tav tm="100000">
                                          <p:val>
                                            <p:strVal val="#ppt_w"/>
                                          </p:val>
                                        </p:tav>
                                      </p:tavLst>
                                    </p:anim>
                                    <p:anim calcmode="lin" valueType="num">
                                      <p:cBhvr>
                                        <p:cTn id="43" dur="1000" fill="hold"/>
                                        <p:tgtEl>
                                          <p:spTgt spid="12291">
                                            <p:txEl>
                                              <p:pRg st="6" end="6"/>
                                            </p:txEl>
                                          </p:spTgt>
                                        </p:tgtEl>
                                        <p:attrNameLst>
                                          <p:attrName>ppt_h</p:attrName>
                                        </p:attrNameLst>
                                      </p:cBhvr>
                                      <p:tavLst>
                                        <p:tav tm="0">
                                          <p:val>
                                            <p:fltVal val="0"/>
                                          </p:val>
                                        </p:tav>
                                        <p:tav tm="100000">
                                          <p:val>
                                            <p:strVal val="#ppt_h"/>
                                          </p:val>
                                        </p:tav>
                                      </p:tavLst>
                                    </p:anim>
                                    <p:anim calcmode="lin" valueType="num">
                                      <p:cBhvr>
                                        <p:cTn id="44" dur="1000" fill="hold"/>
                                        <p:tgtEl>
                                          <p:spTgt spid="12291">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45" dur="1000" fill="hold"/>
                                        <p:tgtEl>
                                          <p:spTgt spid="12291">
                                            <p:txEl>
                                              <p:pRg st="6" end="6"/>
                                            </p:txEl>
                                          </p:spTgt>
                                        </p:tgtEl>
                                        <p:attrNameLst>
                                          <p:attrName>ppt_y</p:attrName>
                                        </p:attrNameLst>
                                      </p:cBhvr>
                                      <p:tavLst>
                                        <p:tav tm="0" fmla="#ppt_y+(sin(-2*pi*(1-$))*-#ppt_x+cos(-2*pi*(1-$))*(1-#ppt_y))*(1-$)">
                                          <p:val>
                                            <p:fltVal val="0"/>
                                          </p:val>
                                        </p:tav>
                                        <p:tav tm="100000">
                                          <p:val>
                                            <p:fltVal val="1"/>
                                          </p:val>
                                        </p:tav>
                                      </p:tavLst>
                                    </p:anim>
                                  </p:childTnLst>
                                </p:cTn>
                              </p:par>
                              <p:par>
                                <p:cTn id="46" presetID="15" presetClass="entr" presetSubtype="0" fill="hold" nodeType="withEffect">
                                  <p:stCondLst>
                                    <p:cond delay="0"/>
                                  </p:stCondLst>
                                  <p:childTnLst>
                                    <p:set>
                                      <p:cBhvr>
                                        <p:cTn id="47" dur="1" fill="hold">
                                          <p:stCondLst>
                                            <p:cond delay="0"/>
                                          </p:stCondLst>
                                        </p:cTn>
                                        <p:tgtEl>
                                          <p:spTgt spid="12291">
                                            <p:txEl>
                                              <p:pRg st="7" end="7"/>
                                            </p:txEl>
                                          </p:spTgt>
                                        </p:tgtEl>
                                        <p:attrNameLst>
                                          <p:attrName>style.visibility</p:attrName>
                                        </p:attrNameLst>
                                      </p:cBhvr>
                                      <p:to>
                                        <p:strVal val="visible"/>
                                      </p:to>
                                    </p:set>
                                    <p:anim calcmode="lin" valueType="num">
                                      <p:cBhvr>
                                        <p:cTn id="48" dur="1000" fill="hold"/>
                                        <p:tgtEl>
                                          <p:spTgt spid="12291">
                                            <p:txEl>
                                              <p:pRg st="7" end="7"/>
                                            </p:txEl>
                                          </p:spTgt>
                                        </p:tgtEl>
                                        <p:attrNameLst>
                                          <p:attrName>ppt_w</p:attrName>
                                        </p:attrNameLst>
                                      </p:cBhvr>
                                      <p:tavLst>
                                        <p:tav tm="0">
                                          <p:val>
                                            <p:fltVal val="0"/>
                                          </p:val>
                                        </p:tav>
                                        <p:tav tm="100000">
                                          <p:val>
                                            <p:strVal val="#ppt_w"/>
                                          </p:val>
                                        </p:tav>
                                      </p:tavLst>
                                    </p:anim>
                                    <p:anim calcmode="lin" valueType="num">
                                      <p:cBhvr>
                                        <p:cTn id="49" dur="1000" fill="hold"/>
                                        <p:tgtEl>
                                          <p:spTgt spid="12291">
                                            <p:txEl>
                                              <p:pRg st="7" end="7"/>
                                            </p:txEl>
                                          </p:spTgt>
                                        </p:tgtEl>
                                        <p:attrNameLst>
                                          <p:attrName>ppt_h</p:attrName>
                                        </p:attrNameLst>
                                      </p:cBhvr>
                                      <p:tavLst>
                                        <p:tav tm="0">
                                          <p:val>
                                            <p:fltVal val="0"/>
                                          </p:val>
                                        </p:tav>
                                        <p:tav tm="100000">
                                          <p:val>
                                            <p:strVal val="#ppt_h"/>
                                          </p:val>
                                        </p:tav>
                                      </p:tavLst>
                                    </p:anim>
                                    <p:anim calcmode="lin" valueType="num">
                                      <p:cBhvr>
                                        <p:cTn id="50" dur="1000" fill="hold"/>
                                        <p:tgtEl>
                                          <p:spTgt spid="12291">
                                            <p:txEl>
                                              <p:pRg st="7" end="7"/>
                                            </p:txEl>
                                          </p:spTgt>
                                        </p:tgtEl>
                                        <p:attrNameLst>
                                          <p:attrName>ppt_x</p:attrName>
                                        </p:attrNameLst>
                                      </p:cBhvr>
                                      <p:tavLst>
                                        <p:tav tm="0" fmla="#ppt_x+(cos(-2*pi*(1-$))*-#ppt_x-sin(-2*pi*(1-$))*(1-#ppt_y))*(1-$)">
                                          <p:val>
                                            <p:fltVal val="0"/>
                                          </p:val>
                                        </p:tav>
                                        <p:tav tm="100000">
                                          <p:val>
                                            <p:fltVal val="1"/>
                                          </p:val>
                                        </p:tav>
                                      </p:tavLst>
                                    </p:anim>
                                    <p:anim calcmode="lin" valueType="num">
                                      <p:cBhvr>
                                        <p:cTn id="51" dur="1000" fill="hold"/>
                                        <p:tgtEl>
                                          <p:spTgt spid="12291">
                                            <p:txEl>
                                              <p:pRg st="7" end="7"/>
                                            </p:txEl>
                                          </p:spTgt>
                                        </p:tgtEl>
                                        <p:attrNameLst>
                                          <p:attrName>ppt_y</p:attrName>
                                        </p:attrNameLst>
                                      </p:cBhvr>
                                      <p:tavLst>
                                        <p:tav tm="0" fmla="#ppt_y+(sin(-2*pi*(1-$))*-#ppt_x+cos(-2*pi*(1-$))*(1-#ppt_y))*(1-$)">
                                          <p:val>
                                            <p:fltVal val="0"/>
                                          </p:val>
                                        </p:tav>
                                        <p:tav tm="100000">
                                          <p:val>
                                            <p:fltVal val="1"/>
                                          </p:val>
                                        </p:tav>
                                      </p:tavLst>
                                    </p:anim>
                                  </p:childTnLst>
                                </p:cTn>
                              </p:par>
                              <p:par>
                                <p:cTn id="52" presetID="15" presetClass="entr" presetSubtype="0" fill="hold" nodeType="withEffect">
                                  <p:stCondLst>
                                    <p:cond delay="0"/>
                                  </p:stCondLst>
                                  <p:childTnLst>
                                    <p:set>
                                      <p:cBhvr>
                                        <p:cTn id="53" dur="1" fill="hold">
                                          <p:stCondLst>
                                            <p:cond delay="0"/>
                                          </p:stCondLst>
                                        </p:cTn>
                                        <p:tgtEl>
                                          <p:spTgt spid="12291">
                                            <p:txEl>
                                              <p:pRg st="8" end="8"/>
                                            </p:txEl>
                                          </p:spTgt>
                                        </p:tgtEl>
                                        <p:attrNameLst>
                                          <p:attrName>style.visibility</p:attrName>
                                        </p:attrNameLst>
                                      </p:cBhvr>
                                      <p:to>
                                        <p:strVal val="visible"/>
                                      </p:to>
                                    </p:set>
                                    <p:anim calcmode="lin" valueType="num">
                                      <p:cBhvr>
                                        <p:cTn id="54" dur="1000" fill="hold"/>
                                        <p:tgtEl>
                                          <p:spTgt spid="12291">
                                            <p:txEl>
                                              <p:pRg st="8" end="8"/>
                                            </p:txEl>
                                          </p:spTgt>
                                        </p:tgtEl>
                                        <p:attrNameLst>
                                          <p:attrName>ppt_w</p:attrName>
                                        </p:attrNameLst>
                                      </p:cBhvr>
                                      <p:tavLst>
                                        <p:tav tm="0">
                                          <p:val>
                                            <p:fltVal val="0"/>
                                          </p:val>
                                        </p:tav>
                                        <p:tav tm="100000">
                                          <p:val>
                                            <p:strVal val="#ppt_w"/>
                                          </p:val>
                                        </p:tav>
                                      </p:tavLst>
                                    </p:anim>
                                    <p:anim calcmode="lin" valueType="num">
                                      <p:cBhvr>
                                        <p:cTn id="55" dur="1000" fill="hold"/>
                                        <p:tgtEl>
                                          <p:spTgt spid="12291">
                                            <p:txEl>
                                              <p:pRg st="8" end="8"/>
                                            </p:txEl>
                                          </p:spTgt>
                                        </p:tgtEl>
                                        <p:attrNameLst>
                                          <p:attrName>ppt_h</p:attrName>
                                        </p:attrNameLst>
                                      </p:cBhvr>
                                      <p:tavLst>
                                        <p:tav tm="0">
                                          <p:val>
                                            <p:fltVal val="0"/>
                                          </p:val>
                                        </p:tav>
                                        <p:tav tm="100000">
                                          <p:val>
                                            <p:strVal val="#ppt_h"/>
                                          </p:val>
                                        </p:tav>
                                      </p:tavLst>
                                    </p:anim>
                                    <p:anim calcmode="lin" valueType="num">
                                      <p:cBhvr>
                                        <p:cTn id="56" dur="1000" fill="hold"/>
                                        <p:tgtEl>
                                          <p:spTgt spid="12291">
                                            <p:txEl>
                                              <p:pRg st="8" end="8"/>
                                            </p:txEl>
                                          </p:spTgt>
                                        </p:tgtEl>
                                        <p:attrNameLst>
                                          <p:attrName>ppt_x</p:attrName>
                                        </p:attrNameLst>
                                      </p:cBhvr>
                                      <p:tavLst>
                                        <p:tav tm="0" fmla="#ppt_x+(cos(-2*pi*(1-$))*-#ppt_x-sin(-2*pi*(1-$))*(1-#ppt_y))*(1-$)">
                                          <p:val>
                                            <p:fltVal val="0"/>
                                          </p:val>
                                        </p:tav>
                                        <p:tav tm="100000">
                                          <p:val>
                                            <p:fltVal val="1"/>
                                          </p:val>
                                        </p:tav>
                                      </p:tavLst>
                                    </p:anim>
                                    <p:anim calcmode="lin" valueType="num">
                                      <p:cBhvr>
                                        <p:cTn id="57" dur="1000" fill="hold"/>
                                        <p:tgtEl>
                                          <p:spTgt spid="12291">
                                            <p:txEl>
                                              <p:pRg st="8" end="8"/>
                                            </p:txEl>
                                          </p:spTgt>
                                        </p:tgtEl>
                                        <p:attrNameLst>
                                          <p:attrName>ppt_y</p:attrName>
                                        </p:attrNameLst>
                                      </p:cBhvr>
                                      <p:tavLst>
                                        <p:tav tm="0" fmla="#ppt_y+(sin(-2*pi*(1-$))*-#ppt_x+cos(-2*pi*(1-$))*(1-#ppt_y))*(1-$)">
                                          <p:val>
                                            <p:fltVal val="0"/>
                                          </p:val>
                                        </p:tav>
                                        <p:tav tm="100000">
                                          <p:val>
                                            <p:fltVal val="1"/>
                                          </p:val>
                                        </p:tav>
                                      </p:tavLst>
                                    </p:anim>
                                  </p:childTnLst>
                                </p:cTn>
                              </p:par>
                              <p:par>
                                <p:cTn id="58" presetID="15" presetClass="entr" presetSubtype="0" fill="hold" nodeType="withEffect">
                                  <p:stCondLst>
                                    <p:cond delay="0"/>
                                  </p:stCondLst>
                                  <p:childTnLst>
                                    <p:set>
                                      <p:cBhvr>
                                        <p:cTn id="59" dur="1" fill="hold">
                                          <p:stCondLst>
                                            <p:cond delay="0"/>
                                          </p:stCondLst>
                                        </p:cTn>
                                        <p:tgtEl>
                                          <p:spTgt spid="12291">
                                            <p:txEl>
                                              <p:pRg st="9" end="9"/>
                                            </p:txEl>
                                          </p:spTgt>
                                        </p:tgtEl>
                                        <p:attrNameLst>
                                          <p:attrName>style.visibility</p:attrName>
                                        </p:attrNameLst>
                                      </p:cBhvr>
                                      <p:to>
                                        <p:strVal val="visible"/>
                                      </p:to>
                                    </p:set>
                                    <p:anim calcmode="lin" valueType="num">
                                      <p:cBhvr>
                                        <p:cTn id="60" dur="1000" fill="hold"/>
                                        <p:tgtEl>
                                          <p:spTgt spid="12291">
                                            <p:txEl>
                                              <p:pRg st="9" end="9"/>
                                            </p:txEl>
                                          </p:spTgt>
                                        </p:tgtEl>
                                        <p:attrNameLst>
                                          <p:attrName>ppt_w</p:attrName>
                                        </p:attrNameLst>
                                      </p:cBhvr>
                                      <p:tavLst>
                                        <p:tav tm="0">
                                          <p:val>
                                            <p:fltVal val="0"/>
                                          </p:val>
                                        </p:tav>
                                        <p:tav tm="100000">
                                          <p:val>
                                            <p:strVal val="#ppt_w"/>
                                          </p:val>
                                        </p:tav>
                                      </p:tavLst>
                                    </p:anim>
                                    <p:anim calcmode="lin" valueType="num">
                                      <p:cBhvr>
                                        <p:cTn id="61" dur="1000" fill="hold"/>
                                        <p:tgtEl>
                                          <p:spTgt spid="12291">
                                            <p:txEl>
                                              <p:pRg st="9" end="9"/>
                                            </p:txEl>
                                          </p:spTgt>
                                        </p:tgtEl>
                                        <p:attrNameLst>
                                          <p:attrName>ppt_h</p:attrName>
                                        </p:attrNameLst>
                                      </p:cBhvr>
                                      <p:tavLst>
                                        <p:tav tm="0">
                                          <p:val>
                                            <p:fltVal val="0"/>
                                          </p:val>
                                        </p:tav>
                                        <p:tav tm="100000">
                                          <p:val>
                                            <p:strVal val="#ppt_h"/>
                                          </p:val>
                                        </p:tav>
                                      </p:tavLst>
                                    </p:anim>
                                    <p:anim calcmode="lin" valueType="num">
                                      <p:cBhvr>
                                        <p:cTn id="62" dur="1000" fill="hold"/>
                                        <p:tgtEl>
                                          <p:spTgt spid="12291">
                                            <p:txEl>
                                              <p:pRg st="9" end="9"/>
                                            </p:txEl>
                                          </p:spTgt>
                                        </p:tgtEl>
                                        <p:attrNameLst>
                                          <p:attrName>ppt_x</p:attrName>
                                        </p:attrNameLst>
                                      </p:cBhvr>
                                      <p:tavLst>
                                        <p:tav tm="0" fmla="#ppt_x+(cos(-2*pi*(1-$))*-#ppt_x-sin(-2*pi*(1-$))*(1-#ppt_y))*(1-$)">
                                          <p:val>
                                            <p:fltVal val="0"/>
                                          </p:val>
                                        </p:tav>
                                        <p:tav tm="100000">
                                          <p:val>
                                            <p:fltVal val="1"/>
                                          </p:val>
                                        </p:tav>
                                      </p:tavLst>
                                    </p:anim>
                                    <p:anim calcmode="lin" valueType="num">
                                      <p:cBhvr>
                                        <p:cTn id="63" dur="1000" fill="hold"/>
                                        <p:tgtEl>
                                          <p:spTgt spid="12291">
                                            <p:txEl>
                                              <p:pRg st="9" end="9"/>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2" presetClass="entr" presetSubtype="4" fill="hold" nodeType="clickEffect">
                                  <p:stCondLst>
                                    <p:cond delay="0"/>
                                  </p:stCondLst>
                                  <p:childTnLst>
                                    <p:set>
                                      <p:cBhvr>
                                        <p:cTn id="67" dur="1" fill="hold">
                                          <p:stCondLst>
                                            <p:cond delay="0"/>
                                          </p:stCondLst>
                                        </p:cTn>
                                        <p:tgtEl>
                                          <p:spTgt spid="99333"/>
                                        </p:tgtEl>
                                        <p:attrNameLst>
                                          <p:attrName>style.visibility</p:attrName>
                                        </p:attrNameLst>
                                      </p:cBhvr>
                                      <p:to>
                                        <p:strVal val="visible"/>
                                      </p:to>
                                    </p:set>
                                    <p:anim calcmode="lin" valueType="num">
                                      <p:cBhvr additive="base">
                                        <p:cTn id="68" dur="500" fill="hold"/>
                                        <p:tgtEl>
                                          <p:spTgt spid="99333"/>
                                        </p:tgtEl>
                                        <p:attrNameLst>
                                          <p:attrName>ppt_x</p:attrName>
                                        </p:attrNameLst>
                                      </p:cBhvr>
                                      <p:tavLst>
                                        <p:tav tm="0">
                                          <p:val>
                                            <p:strVal val="#ppt_x"/>
                                          </p:val>
                                        </p:tav>
                                        <p:tav tm="100000">
                                          <p:val>
                                            <p:strVal val="#ppt_x"/>
                                          </p:val>
                                        </p:tav>
                                      </p:tavLst>
                                    </p:anim>
                                    <p:anim calcmode="lin" valueType="num">
                                      <p:cBhvr additive="base">
                                        <p:cTn id="69" dur="500" fill="hold"/>
                                        <p:tgtEl>
                                          <p:spTgt spid="99333"/>
                                        </p:tgtEl>
                                        <p:attrNameLst>
                                          <p:attrName>ppt_y</p:attrName>
                                        </p:attrNameLst>
                                      </p:cBhvr>
                                      <p:tavLst>
                                        <p:tav tm="0">
                                          <p:val>
                                            <p:strVal val="1+#ppt_h/2"/>
                                          </p:val>
                                        </p:tav>
                                        <p:tav tm="100000">
                                          <p:val>
                                            <p:strVal val="#ppt_y"/>
                                          </p:val>
                                        </p:tav>
                                      </p:tavLst>
                                    </p:anim>
                                  </p:childTnLst>
                                </p:cTn>
                              </p:par>
                            </p:childTnLst>
                          </p:cTn>
                        </p:par>
                        <p:par>
                          <p:cTn id="70" fill="hold" nodeType="afterGroup">
                            <p:stCondLst>
                              <p:cond delay="500"/>
                            </p:stCondLst>
                            <p:childTnLst>
                              <p:par>
                                <p:cTn id="71" presetID="27" presetClass="entr" presetSubtype="0" fill="hold" nodeType="afterEffect">
                                  <p:stCondLst>
                                    <p:cond delay="0"/>
                                  </p:stCondLst>
                                  <p:iterate type="lt">
                                    <p:tmPct val="50000"/>
                                  </p:iterate>
                                  <p:childTnLst>
                                    <p:set>
                                      <p:cBhvr>
                                        <p:cTn id="72" dur="1" fill="hold">
                                          <p:stCondLst>
                                            <p:cond delay="0"/>
                                          </p:stCondLst>
                                        </p:cTn>
                                        <p:tgtEl>
                                          <p:spTgt spid="12291">
                                            <p:txEl>
                                              <p:pRg st="10" end="10"/>
                                            </p:txEl>
                                          </p:spTgt>
                                        </p:tgtEl>
                                        <p:attrNameLst>
                                          <p:attrName>style.visibility</p:attrName>
                                        </p:attrNameLst>
                                      </p:cBhvr>
                                      <p:to>
                                        <p:strVal val="visible"/>
                                      </p:to>
                                    </p:set>
                                    <p:anim calcmode="discrete" valueType="clr">
                                      <p:cBhvr override="childStyle">
                                        <p:cTn id="73" dur="80"/>
                                        <p:tgtEl>
                                          <p:spTgt spid="12291">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4" dur="80"/>
                                        <p:tgtEl>
                                          <p:spTgt spid="12291">
                                            <p:txEl>
                                              <p:pRg st="10" end="10"/>
                                            </p:txEl>
                                          </p:spTgt>
                                        </p:tgtEl>
                                        <p:attrNameLst>
                                          <p:attrName>fillcolor</p:attrName>
                                        </p:attrNameLst>
                                      </p:cBhvr>
                                      <p:tavLst>
                                        <p:tav tm="0">
                                          <p:val>
                                            <p:clrVal>
                                              <a:schemeClr val="accent2"/>
                                            </p:clrVal>
                                          </p:val>
                                        </p:tav>
                                        <p:tav tm="50000">
                                          <p:val>
                                            <p:clrVal>
                                              <a:schemeClr val="hlink"/>
                                            </p:clrVal>
                                          </p:val>
                                        </p:tav>
                                      </p:tavLst>
                                    </p:anim>
                                    <p:set>
                                      <p:cBhvr>
                                        <p:cTn id="75" dur="80"/>
                                        <p:tgtEl>
                                          <p:spTgt spid="12291">
                                            <p:txEl>
                                              <p:pRg st="10" end="10"/>
                                            </p:txEl>
                                          </p:spTgt>
                                        </p:tgtEl>
                                        <p:attrNameLst>
                                          <p:attrName>fill.type</p:attrName>
                                        </p:attrNameLst>
                                      </p:cBhvr>
                                      <p:to>
                                        <p:strVal val="solid"/>
                                      </p:to>
                                    </p:set>
                                  </p:childTnLst>
                                </p:cTn>
                              </p:par>
                              <p:par>
                                <p:cTn id="76" presetID="27" presetClass="entr" presetSubtype="0" fill="hold" nodeType="withEffect">
                                  <p:stCondLst>
                                    <p:cond delay="0"/>
                                  </p:stCondLst>
                                  <p:iterate type="lt">
                                    <p:tmPct val="50000"/>
                                  </p:iterate>
                                  <p:childTnLst>
                                    <p:set>
                                      <p:cBhvr>
                                        <p:cTn id="77" dur="1" fill="hold">
                                          <p:stCondLst>
                                            <p:cond delay="0"/>
                                          </p:stCondLst>
                                        </p:cTn>
                                        <p:tgtEl>
                                          <p:spTgt spid="12291">
                                            <p:txEl>
                                              <p:pRg st="11" end="11"/>
                                            </p:txEl>
                                          </p:spTgt>
                                        </p:tgtEl>
                                        <p:attrNameLst>
                                          <p:attrName>style.visibility</p:attrName>
                                        </p:attrNameLst>
                                      </p:cBhvr>
                                      <p:to>
                                        <p:strVal val="visible"/>
                                      </p:to>
                                    </p:set>
                                    <p:anim calcmode="discrete" valueType="clr">
                                      <p:cBhvr override="childStyle">
                                        <p:cTn id="78" dur="80"/>
                                        <p:tgtEl>
                                          <p:spTgt spid="12291">
                                            <p:txEl>
                                              <p:pRg st="11" end="1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9" dur="80"/>
                                        <p:tgtEl>
                                          <p:spTgt spid="12291">
                                            <p:txEl>
                                              <p:pRg st="11" end="11"/>
                                            </p:txEl>
                                          </p:spTgt>
                                        </p:tgtEl>
                                        <p:attrNameLst>
                                          <p:attrName>fillcolor</p:attrName>
                                        </p:attrNameLst>
                                      </p:cBhvr>
                                      <p:tavLst>
                                        <p:tav tm="0">
                                          <p:val>
                                            <p:clrVal>
                                              <a:schemeClr val="accent2"/>
                                            </p:clrVal>
                                          </p:val>
                                        </p:tav>
                                        <p:tav tm="50000">
                                          <p:val>
                                            <p:clrVal>
                                              <a:schemeClr val="hlink"/>
                                            </p:clrVal>
                                          </p:val>
                                        </p:tav>
                                      </p:tavLst>
                                    </p:anim>
                                    <p:set>
                                      <p:cBhvr>
                                        <p:cTn id="80" dur="80"/>
                                        <p:tgtEl>
                                          <p:spTgt spid="12291">
                                            <p:txEl>
                                              <p:pRg st="11" end="1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a:xfrm>
            <a:off x="642938" y="0"/>
            <a:ext cx="5729287" cy="917575"/>
          </a:xfrm>
        </p:spPr>
        <p:txBody>
          <a:bodyPr/>
          <a:lstStyle/>
          <a:p>
            <a:pPr algn="ctr" eaLnBrk="1" fontAlgn="auto" hangingPunct="1">
              <a:spcAft>
                <a:spcPts val="0"/>
              </a:spcAft>
              <a:defRPr/>
            </a:pPr>
            <a:r>
              <a:rPr lang="zh-TW" altLang="en-US" sz="4000" b="1" dirty="0" smtClean="0">
                <a:solidFill>
                  <a:srgbClr val="252AE3"/>
                </a:solidFill>
                <a:latin typeface="標楷體" pitchFamily="65" charset="-120"/>
                <a:ea typeface="標楷體" pitchFamily="65" charset="-120"/>
              </a:rPr>
              <a:t>職業傷害與防範</a:t>
            </a:r>
            <a:r>
              <a:rPr lang="en-US" altLang="zh-TW" sz="2000" b="1" dirty="0" smtClean="0">
                <a:solidFill>
                  <a:srgbClr val="252AE3"/>
                </a:solidFill>
                <a:latin typeface="標楷體" pitchFamily="65" charset="-120"/>
                <a:ea typeface="標楷體" pitchFamily="65" charset="-120"/>
              </a:rPr>
              <a:t>-3</a:t>
            </a:r>
            <a:endParaRPr lang="zh-TW" altLang="en-US" sz="2000" b="1" dirty="0">
              <a:solidFill>
                <a:srgbClr val="252AE3"/>
              </a:solidFill>
              <a:latin typeface="標楷體" pitchFamily="65" charset="-120"/>
              <a:ea typeface="標楷體" pitchFamily="65" charset="-120"/>
            </a:endParaRPr>
          </a:p>
        </p:txBody>
      </p:sp>
      <p:sp>
        <p:nvSpPr>
          <p:cNvPr id="12291" name="內容版面配置區 2"/>
          <p:cNvSpPr>
            <a:spLocks noGrp="1"/>
          </p:cNvSpPr>
          <p:nvPr>
            <p:ph sz="quarter" idx="1"/>
          </p:nvPr>
        </p:nvSpPr>
        <p:spPr>
          <a:xfrm>
            <a:off x="214313" y="1071563"/>
            <a:ext cx="8401050" cy="5572125"/>
          </a:xfrm>
        </p:spPr>
        <p:txBody>
          <a:bodyPr>
            <a:normAutofit lnSpcReduction="10000"/>
          </a:bodyPr>
          <a:lstStyle/>
          <a:p>
            <a:pPr marL="0" indent="0" eaLnBrk="1" hangingPunct="1">
              <a:buFont typeface="Wingdings" pitchFamily="2" charset="2"/>
              <a:buNone/>
              <a:defRPr/>
            </a:pPr>
            <a:r>
              <a:rPr lang="zh-TW" altLang="en-US" sz="2800" b="1" dirty="0" smtClean="0">
                <a:latin typeface="標楷體" pitchFamily="65" charset="-120"/>
                <a:ea typeface="標楷體" pitchFamily="65" charset="-120"/>
              </a:rPr>
              <a:t>◆餐飲業者</a:t>
            </a:r>
            <a:endParaRPr lang="en-US" altLang="zh-TW" sz="2800" b="1" dirty="0" smtClean="0">
              <a:latin typeface="標楷體" pitchFamily="65" charset="-120"/>
              <a:ea typeface="標楷體" pitchFamily="65" charset="-120"/>
            </a:endParaRPr>
          </a:p>
          <a:p>
            <a:pPr marL="0" indent="0" eaLnBrk="1" hangingPunct="1">
              <a:buFont typeface="Wingdings" pitchFamily="2" charset="2"/>
              <a:buNone/>
              <a:defRPr/>
            </a:pPr>
            <a:endParaRPr lang="en-US" altLang="zh-TW" sz="2800" b="1" dirty="0" smtClean="0">
              <a:latin typeface="標楷體" pitchFamily="65" charset="-120"/>
              <a:ea typeface="標楷體" pitchFamily="65" charset="-120"/>
            </a:endParaRPr>
          </a:p>
          <a:p>
            <a:pPr marL="0" indent="0" eaLnBrk="1" hangingPunct="1">
              <a:buFont typeface="Wingdings" pitchFamily="2" charset="2"/>
              <a:buNone/>
              <a:defRPr/>
            </a:pPr>
            <a:r>
              <a:rPr lang="zh-TW" altLang="en-US" sz="2800" b="1" dirty="0" smtClean="0">
                <a:latin typeface="標楷體" pitchFamily="65" charset="-120"/>
                <a:ea typeface="標楷體" pitchFamily="65" charset="-120"/>
              </a:rPr>
              <a:t>◆建築工程業者</a:t>
            </a:r>
            <a:endParaRPr lang="en-US" altLang="zh-TW" sz="2800" b="1" dirty="0" smtClean="0">
              <a:latin typeface="標楷體" pitchFamily="65" charset="-120"/>
              <a:ea typeface="標楷體" pitchFamily="65" charset="-120"/>
            </a:endParaRPr>
          </a:p>
          <a:p>
            <a:pPr marL="0" indent="0" eaLnBrk="1" hangingPunct="1">
              <a:buFont typeface="Wingdings" pitchFamily="2" charset="2"/>
              <a:buNone/>
              <a:defRPr/>
            </a:pPr>
            <a:endParaRPr lang="en-US" altLang="zh-TW" sz="2800" b="1" dirty="0" smtClean="0">
              <a:latin typeface="標楷體" pitchFamily="65" charset="-120"/>
              <a:ea typeface="標楷體" pitchFamily="65" charset="-120"/>
            </a:endParaRPr>
          </a:p>
          <a:p>
            <a:pPr eaLnBrk="1" hangingPunct="1">
              <a:buFont typeface="Wingdings" pitchFamily="2" charset="2"/>
              <a:buNone/>
              <a:defRPr/>
            </a:pPr>
            <a:r>
              <a:rPr lang="zh-TW" altLang="en-US" sz="2800" b="1" dirty="0" smtClean="0">
                <a:latin typeface="標楷體" pitchFamily="65" charset="-120"/>
                <a:ea typeface="標楷體" pitchFamily="65" charset="-120"/>
              </a:rPr>
              <a:t>◆機械操作員</a:t>
            </a:r>
            <a:endParaRPr lang="en-US" altLang="zh-TW" sz="2800" b="1" dirty="0" smtClean="0">
              <a:latin typeface="標楷體" pitchFamily="65" charset="-120"/>
              <a:ea typeface="標楷體" pitchFamily="65" charset="-120"/>
            </a:endParaRPr>
          </a:p>
          <a:p>
            <a:pPr eaLnBrk="1" hangingPunct="1">
              <a:buFont typeface="Wingdings" pitchFamily="2" charset="2"/>
              <a:buNone/>
              <a:defRPr/>
            </a:pPr>
            <a:endParaRPr lang="en-US" altLang="zh-TW" b="1" dirty="0" smtClean="0">
              <a:latin typeface="標楷體" pitchFamily="65" charset="-120"/>
              <a:ea typeface="標楷體" pitchFamily="65" charset="-120"/>
            </a:endParaRPr>
          </a:p>
          <a:p>
            <a:pPr eaLnBrk="1" hangingPunct="1">
              <a:buFont typeface="Wingdings" pitchFamily="2" charset="2"/>
              <a:buNone/>
              <a:defRPr/>
            </a:pPr>
            <a:r>
              <a:rPr lang="zh-TW" altLang="en-US" sz="2800" b="1" dirty="0" smtClean="0">
                <a:latin typeface="標楷體" pitchFamily="65" charset="-120"/>
                <a:ea typeface="標楷體" pitchFamily="65" charset="-120"/>
              </a:rPr>
              <a:t>◆醫事檢驗員</a:t>
            </a:r>
            <a:endParaRPr lang="en-US" altLang="zh-TW" sz="2800" b="1" dirty="0" smtClean="0">
              <a:latin typeface="標楷體" pitchFamily="65" charset="-120"/>
              <a:ea typeface="標楷體" pitchFamily="65" charset="-120"/>
            </a:endParaRPr>
          </a:p>
          <a:p>
            <a:pPr eaLnBrk="1" hangingPunct="1">
              <a:buFont typeface="Wingdings" pitchFamily="2" charset="2"/>
              <a:buNone/>
              <a:defRPr/>
            </a:pPr>
            <a:r>
              <a:rPr lang="zh-TW" altLang="en-US" b="1" dirty="0" smtClean="0">
                <a:solidFill>
                  <a:srgbClr val="FF0066"/>
                </a:solidFill>
                <a:latin typeface="標楷體" pitchFamily="65" charset="-120"/>
                <a:ea typeface="標楷體" pitchFamily="65" charset="-120"/>
              </a:rPr>
              <a:t>★常造成：白血病，長期接觸輻射所引起</a:t>
            </a:r>
            <a:endParaRPr lang="en-US" altLang="zh-TW" b="1" dirty="0" smtClean="0">
              <a:latin typeface="標楷體" pitchFamily="65" charset="-120"/>
              <a:ea typeface="標楷體" pitchFamily="65" charset="-120"/>
            </a:endParaRPr>
          </a:p>
          <a:p>
            <a:pPr eaLnBrk="1" hangingPunct="1">
              <a:buFont typeface="Wingdings" pitchFamily="2" charset="2"/>
              <a:buNone/>
              <a:defRPr/>
            </a:pPr>
            <a:r>
              <a:rPr lang="zh-TW" altLang="en-US" sz="2800" b="1" dirty="0" smtClean="0">
                <a:latin typeface="標楷體" pitchFamily="65" charset="-120"/>
                <a:ea typeface="標楷體" pitchFamily="65" charset="-120"/>
              </a:rPr>
              <a:t>◆搬運業者</a:t>
            </a:r>
            <a:endParaRPr lang="en-US" altLang="zh-TW" sz="2800" b="1" dirty="0" smtClean="0">
              <a:latin typeface="標楷體" pitchFamily="65" charset="-120"/>
              <a:ea typeface="標楷體" pitchFamily="65" charset="-120"/>
            </a:endParaRPr>
          </a:p>
          <a:p>
            <a:pPr eaLnBrk="1" hangingPunct="1">
              <a:buFont typeface="Wingdings" pitchFamily="2" charset="2"/>
              <a:buNone/>
              <a:defRPr/>
            </a:pPr>
            <a:r>
              <a:rPr lang="zh-TW" altLang="en-US" sz="2800" b="1" dirty="0" smtClean="0">
                <a:solidFill>
                  <a:srgbClr val="FF0066"/>
                </a:solidFill>
                <a:latin typeface="標楷體" pitchFamily="65" charset="-120"/>
                <a:ea typeface="標楷體" pitchFamily="65" charset="-120"/>
              </a:rPr>
              <a:t>★常造成：椎間盤突出</a:t>
            </a:r>
            <a:endParaRPr lang="en-US" altLang="zh-TW" sz="2800" b="1" dirty="0" smtClean="0">
              <a:solidFill>
                <a:srgbClr val="FF0066"/>
              </a:solidFill>
              <a:latin typeface="標楷體" pitchFamily="65" charset="-120"/>
              <a:ea typeface="標楷體" pitchFamily="65" charset="-120"/>
            </a:endParaRPr>
          </a:p>
          <a:p>
            <a:pPr eaLnBrk="1" hangingPunct="1">
              <a:buFont typeface="Wingdings" pitchFamily="2" charset="2"/>
              <a:buNone/>
              <a:defRPr/>
            </a:pPr>
            <a:r>
              <a:rPr lang="zh-TW" altLang="en-US" sz="2800" b="1" dirty="0" smtClean="0">
                <a:solidFill>
                  <a:srgbClr val="FF0000"/>
                </a:solidFill>
                <a:latin typeface="標楷體" pitchFamily="65" charset="-120"/>
                <a:ea typeface="標楷體" pitchFamily="65" charset="-120"/>
              </a:rPr>
              <a:t>搬運重物時，要完全蹲下，持穩後再慢慢垂直起身。</a:t>
            </a:r>
            <a:endParaRPr lang="en-US" altLang="zh-TW" sz="2800" dirty="0" smtClean="0">
              <a:solidFill>
                <a:srgbClr val="FF0000"/>
              </a:solidFill>
              <a:latin typeface="標楷體" pitchFamily="65" charset="-120"/>
              <a:ea typeface="標楷體" pitchFamily="65" charset="-120"/>
            </a:endParaRPr>
          </a:p>
        </p:txBody>
      </p:sp>
      <p:pic>
        <p:nvPicPr>
          <p:cNvPr id="47108" name="Picture 2" descr="C:\Documents and Settings\JOJO\Local Settings\Temporary Internet Files\Content.IE5\1JF64O3V\MC900441287[1].png"/>
          <p:cNvPicPr>
            <a:picLocks noChangeAspect="1" noChangeArrowheads="1"/>
          </p:cNvPicPr>
          <p:nvPr/>
        </p:nvPicPr>
        <p:blipFill>
          <a:blip r:embed="rId2">
            <a:extLst>
              <a:ext uri="{28A0092B-C50C-407E-A947-70E740481C1C}">
                <a14:useLocalDpi xmlns:a14="http://schemas.microsoft.com/office/drawing/2010/main" val="0"/>
              </a:ext>
            </a:extLst>
          </a:blip>
          <a:srcRect t="15446" b="23085"/>
          <a:stretch>
            <a:fillRect/>
          </a:stretch>
        </p:blipFill>
        <p:spPr bwMode="auto">
          <a:xfrm>
            <a:off x="2843213" y="2420938"/>
            <a:ext cx="1287462"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09" name="Picture 3" descr="C:\Documents and Settings\JOJO\Local Settings\Temporary Internet Files\Content.IE5\0WJUJG9X\MC90030354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5463" y="2492375"/>
            <a:ext cx="165735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0" name="Picture 4" descr="C:\Documents and Settings\JOJO\Local Settings\Temporary Internet Files\Content.IE5\0WJUJG9X\MC90044044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47813" y="1557338"/>
            <a:ext cx="692150"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1" name="Picture 6" descr="C:\Documents and Settings\JOJO\Local Settings\Temporary Internet Files\Content.IE5\0WJUJG9X\MC900233812[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356100" y="2781300"/>
            <a:ext cx="1539875"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2" name="Picture 7" descr="C:\Documents and Settings\JOJO\Local Settings\Temporary Internet Files\Content.IE5\VJMKU4EX\MM900284003[1].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6588125" y="4292600"/>
            <a:ext cx="16970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3" name="Picture 2" descr="http://ts1.mm.bing.net/th?id=H.4830615378920188&amp;pid=15.1"/>
          <p:cNvPicPr>
            <a:picLocks noChangeAspect="1" noChangeArrowheads="1"/>
          </p:cNvPicPr>
          <p:nvPr/>
        </p:nvPicPr>
        <p:blipFill>
          <a:blip r:embed="rId7">
            <a:extLst>
              <a:ext uri="{28A0092B-C50C-407E-A947-70E740481C1C}">
                <a14:useLocalDpi xmlns:a14="http://schemas.microsoft.com/office/drawing/2010/main" val="0"/>
              </a:ext>
            </a:extLst>
          </a:blip>
          <a:srcRect l="12601" t="17052" r="9280" b="9055"/>
          <a:stretch>
            <a:fillRect/>
          </a:stretch>
        </p:blipFill>
        <p:spPr bwMode="auto">
          <a:xfrm>
            <a:off x="2268538" y="836613"/>
            <a:ext cx="3051175"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4" name="Picture 4" descr="網球肘 在 醫學 上 稱 為 肱骨 外 上髁 炎"/>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80063" y="620713"/>
            <a:ext cx="3257550"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9514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linds(horizontal)">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2291">
                                            <p:txEl>
                                              <p:pRg st="2" end="2"/>
                                            </p:txEl>
                                          </p:spTgt>
                                        </p:tgtEl>
                                        <p:attrNameLst>
                                          <p:attrName>style.visibility</p:attrName>
                                        </p:attrNameLst>
                                      </p:cBhvr>
                                      <p:to>
                                        <p:strVal val="visible"/>
                                      </p:to>
                                    </p:set>
                                    <p:animEffect transition="in" filter="blinds(horizontal)">
                                      <p:cBhvr>
                                        <p:cTn id="12" dur="500"/>
                                        <p:tgtEl>
                                          <p:spTgt spid="1229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2291">
                                            <p:txEl>
                                              <p:pRg st="4" end="4"/>
                                            </p:txEl>
                                          </p:spTgt>
                                        </p:tgtEl>
                                        <p:attrNameLst>
                                          <p:attrName>style.visibility</p:attrName>
                                        </p:attrNameLst>
                                      </p:cBhvr>
                                      <p:to>
                                        <p:strVal val="visible"/>
                                      </p:to>
                                    </p:set>
                                    <p:animEffect transition="in" filter="blinds(horizontal)">
                                      <p:cBhvr>
                                        <p:cTn id="17" dur="500"/>
                                        <p:tgtEl>
                                          <p:spTgt spid="1229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2291">
                                            <p:txEl>
                                              <p:pRg st="6" end="6"/>
                                            </p:txEl>
                                          </p:spTgt>
                                        </p:tgtEl>
                                        <p:attrNameLst>
                                          <p:attrName>style.visibility</p:attrName>
                                        </p:attrNameLst>
                                      </p:cBhvr>
                                      <p:to>
                                        <p:strVal val="visible"/>
                                      </p:to>
                                    </p:set>
                                    <p:animEffect transition="in" filter="blinds(horizontal)">
                                      <p:cBhvr>
                                        <p:cTn id="22" dur="500"/>
                                        <p:tgtEl>
                                          <p:spTgt spid="12291">
                                            <p:txEl>
                                              <p:pRg st="6" end="6"/>
                                            </p:txEl>
                                          </p:spTgt>
                                        </p:tgtEl>
                                      </p:cBhvr>
                                    </p:animEffect>
                                  </p:childTnLst>
                                </p:cTn>
                              </p:par>
                            </p:childTnLst>
                          </p:cTn>
                        </p:par>
                        <p:par>
                          <p:cTn id="23" fill="hold" nodeType="afterGroup">
                            <p:stCondLst>
                              <p:cond delay="500"/>
                            </p:stCondLst>
                            <p:childTnLst>
                              <p:par>
                                <p:cTn id="24" presetID="3" presetClass="entr" presetSubtype="10" fill="hold" nodeType="afterEffect">
                                  <p:stCondLst>
                                    <p:cond delay="0"/>
                                  </p:stCondLst>
                                  <p:childTnLst>
                                    <p:set>
                                      <p:cBhvr>
                                        <p:cTn id="25" dur="1" fill="hold">
                                          <p:stCondLst>
                                            <p:cond delay="0"/>
                                          </p:stCondLst>
                                        </p:cTn>
                                        <p:tgtEl>
                                          <p:spTgt spid="12291">
                                            <p:txEl>
                                              <p:pRg st="7" end="7"/>
                                            </p:txEl>
                                          </p:spTgt>
                                        </p:tgtEl>
                                        <p:attrNameLst>
                                          <p:attrName>style.visibility</p:attrName>
                                        </p:attrNameLst>
                                      </p:cBhvr>
                                      <p:to>
                                        <p:strVal val="visible"/>
                                      </p:to>
                                    </p:set>
                                    <p:animEffect transition="in" filter="blinds(horizontal)">
                                      <p:cBhvr>
                                        <p:cTn id="26" dur="500"/>
                                        <p:tgtEl>
                                          <p:spTgt spid="12291">
                                            <p:txEl>
                                              <p:pRg st="7" end="7"/>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nodeType="clickEffect">
                                  <p:stCondLst>
                                    <p:cond delay="0"/>
                                  </p:stCondLst>
                                  <p:childTnLst>
                                    <p:set>
                                      <p:cBhvr>
                                        <p:cTn id="30" dur="1" fill="hold">
                                          <p:stCondLst>
                                            <p:cond delay="0"/>
                                          </p:stCondLst>
                                        </p:cTn>
                                        <p:tgtEl>
                                          <p:spTgt spid="12291">
                                            <p:txEl>
                                              <p:pRg st="8" end="8"/>
                                            </p:txEl>
                                          </p:spTgt>
                                        </p:tgtEl>
                                        <p:attrNameLst>
                                          <p:attrName>style.visibility</p:attrName>
                                        </p:attrNameLst>
                                      </p:cBhvr>
                                      <p:to>
                                        <p:strVal val="visible"/>
                                      </p:to>
                                    </p:set>
                                    <p:animEffect transition="in" filter="blinds(horizontal)">
                                      <p:cBhvr>
                                        <p:cTn id="31" dur="500"/>
                                        <p:tgtEl>
                                          <p:spTgt spid="12291">
                                            <p:txEl>
                                              <p:pRg st="8" end="8"/>
                                            </p:txEl>
                                          </p:spTgt>
                                        </p:tgtEl>
                                      </p:cBhvr>
                                    </p:animEffect>
                                  </p:childTnLst>
                                </p:cTn>
                              </p:par>
                            </p:childTnLst>
                          </p:cTn>
                        </p:par>
                        <p:par>
                          <p:cTn id="32" fill="hold" nodeType="afterGroup">
                            <p:stCondLst>
                              <p:cond delay="500"/>
                            </p:stCondLst>
                            <p:childTnLst>
                              <p:par>
                                <p:cTn id="33" presetID="3" presetClass="entr" presetSubtype="10" fill="hold" nodeType="afterEffect">
                                  <p:stCondLst>
                                    <p:cond delay="0"/>
                                  </p:stCondLst>
                                  <p:childTnLst>
                                    <p:set>
                                      <p:cBhvr>
                                        <p:cTn id="34" dur="1" fill="hold">
                                          <p:stCondLst>
                                            <p:cond delay="0"/>
                                          </p:stCondLst>
                                        </p:cTn>
                                        <p:tgtEl>
                                          <p:spTgt spid="12291">
                                            <p:txEl>
                                              <p:pRg st="9" end="9"/>
                                            </p:txEl>
                                          </p:spTgt>
                                        </p:tgtEl>
                                        <p:attrNameLst>
                                          <p:attrName>style.visibility</p:attrName>
                                        </p:attrNameLst>
                                      </p:cBhvr>
                                      <p:to>
                                        <p:strVal val="visible"/>
                                      </p:to>
                                    </p:set>
                                    <p:animEffect transition="in" filter="blinds(horizontal)">
                                      <p:cBhvr>
                                        <p:cTn id="35" dur="500"/>
                                        <p:tgtEl>
                                          <p:spTgt spid="12291">
                                            <p:txEl>
                                              <p:pRg st="9" end="9"/>
                                            </p:txEl>
                                          </p:spTgt>
                                        </p:tgtEl>
                                      </p:cBhvr>
                                    </p:animEffect>
                                  </p:childTnLst>
                                </p:cTn>
                              </p:par>
                            </p:childTnLst>
                          </p:cTn>
                        </p:par>
                        <p:par>
                          <p:cTn id="36" fill="hold" nodeType="afterGroup">
                            <p:stCondLst>
                              <p:cond delay="1000"/>
                            </p:stCondLst>
                            <p:childTnLst>
                              <p:par>
                                <p:cTn id="37" presetID="3" presetClass="entr" presetSubtype="10" fill="hold" nodeType="afterEffect">
                                  <p:stCondLst>
                                    <p:cond delay="0"/>
                                  </p:stCondLst>
                                  <p:childTnLst>
                                    <p:set>
                                      <p:cBhvr>
                                        <p:cTn id="38" dur="1" fill="hold">
                                          <p:stCondLst>
                                            <p:cond delay="0"/>
                                          </p:stCondLst>
                                        </p:cTn>
                                        <p:tgtEl>
                                          <p:spTgt spid="12291">
                                            <p:txEl>
                                              <p:pRg st="10" end="10"/>
                                            </p:txEl>
                                          </p:spTgt>
                                        </p:tgtEl>
                                        <p:attrNameLst>
                                          <p:attrName>style.visibility</p:attrName>
                                        </p:attrNameLst>
                                      </p:cBhvr>
                                      <p:to>
                                        <p:strVal val="visible"/>
                                      </p:to>
                                    </p:set>
                                    <p:animEffect transition="in" filter="blinds(horizontal)">
                                      <p:cBhvr>
                                        <p:cTn id="39" dur="500"/>
                                        <p:tgtEl>
                                          <p:spTgt spid="1229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a:xfrm>
            <a:off x="642938" y="0"/>
            <a:ext cx="7467600" cy="917575"/>
          </a:xfrm>
        </p:spPr>
        <p:txBody>
          <a:bodyPr/>
          <a:lstStyle/>
          <a:p>
            <a:pPr algn="ctr" eaLnBrk="1" fontAlgn="auto" hangingPunct="1">
              <a:spcAft>
                <a:spcPts val="0"/>
              </a:spcAft>
              <a:defRPr/>
            </a:pPr>
            <a:r>
              <a:rPr lang="zh-TW" altLang="en-US" sz="4000" b="1" dirty="0" smtClean="0">
                <a:solidFill>
                  <a:srgbClr val="252AE3"/>
                </a:solidFill>
                <a:latin typeface="標楷體" pitchFamily="65" charset="-120"/>
                <a:ea typeface="標楷體" pitchFamily="65" charset="-120"/>
              </a:rPr>
              <a:t>職業安全寶典</a:t>
            </a:r>
            <a:endParaRPr lang="zh-TW" altLang="en-US" sz="4000" b="1" dirty="0">
              <a:solidFill>
                <a:srgbClr val="252AE3"/>
              </a:solidFill>
              <a:latin typeface="標楷體" pitchFamily="65" charset="-120"/>
              <a:ea typeface="標楷體" pitchFamily="65" charset="-120"/>
            </a:endParaRPr>
          </a:p>
        </p:txBody>
      </p:sp>
      <p:sp>
        <p:nvSpPr>
          <p:cNvPr id="12291" name="內容版面配置區 2"/>
          <p:cNvSpPr>
            <a:spLocks noGrp="1"/>
          </p:cNvSpPr>
          <p:nvPr>
            <p:ph sz="quarter" idx="1"/>
          </p:nvPr>
        </p:nvSpPr>
        <p:spPr>
          <a:xfrm>
            <a:off x="214313" y="908050"/>
            <a:ext cx="8605837" cy="5735638"/>
          </a:xfrm>
        </p:spPr>
        <p:txBody>
          <a:bodyPr>
            <a:normAutofit lnSpcReduction="10000"/>
          </a:bodyPr>
          <a:lstStyle/>
          <a:p>
            <a:pPr marL="0" indent="0" eaLnBrk="1" hangingPunct="1">
              <a:buFont typeface="Wingdings" pitchFamily="2" charset="2"/>
              <a:buNone/>
              <a:defRPr/>
            </a:pPr>
            <a:r>
              <a:rPr lang="zh-TW" altLang="en-US" sz="2800" b="1" dirty="0" smtClean="0">
                <a:latin typeface="標楷體" pitchFamily="65" charset="-120"/>
                <a:ea typeface="標楷體" pitchFamily="65" charset="-120"/>
              </a:rPr>
              <a:t>想要讓職業可能帶來的災害減至最低除了要懂得選擇與維護良好的工作環境，也要隨時提高警覺、遵守操作程序、使用防護設備。</a:t>
            </a:r>
            <a:endParaRPr lang="en-US" altLang="zh-TW" sz="2800" b="1" dirty="0" smtClean="0">
              <a:latin typeface="標楷體" pitchFamily="65" charset="-120"/>
              <a:ea typeface="標楷體" pitchFamily="65" charset="-120"/>
            </a:endParaRPr>
          </a:p>
          <a:p>
            <a:pPr marL="0" indent="0" eaLnBrk="1" hangingPunct="1">
              <a:buFont typeface="Wingdings" pitchFamily="2" charset="2"/>
              <a:buNone/>
              <a:defRPr/>
            </a:pPr>
            <a:r>
              <a:rPr lang="en-US" altLang="zh-TW" sz="2600" b="1" dirty="0" smtClean="0">
                <a:solidFill>
                  <a:srgbClr val="252AE3"/>
                </a:solidFill>
                <a:latin typeface="標楷體" pitchFamily="65" charset="-120"/>
                <a:ea typeface="標楷體" pitchFamily="65" charset="-120"/>
              </a:rPr>
              <a:t>1.</a:t>
            </a:r>
            <a:r>
              <a:rPr lang="zh-TW" altLang="en-US" sz="2600" b="1" dirty="0" smtClean="0">
                <a:solidFill>
                  <a:srgbClr val="252AE3"/>
                </a:solidFill>
                <a:latin typeface="標楷體" pitchFamily="65" charset="-120"/>
                <a:ea typeface="標楷體" pitchFamily="65" charset="-120"/>
              </a:rPr>
              <a:t>定期健康檢查</a:t>
            </a:r>
            <a:endParaRPr lang="en-US" altLang="zh-TW" sz="2600"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en-US" altLang="zh-TW" sz="2600" b="1" dirty="0" smtClean="0">
                <a:solidFill>
                  <a:srgbClr val="252AE3"/>
                </a:solidFill>
                <a:latin typeface="標楷體" pitchFamily="65" charset="-120"/>
                <a:ea typeface="標楷體" pitchFamily="65" charset="-120"/>
              </a:rPr>
              <a:t>2.</a:t>
            </a:r>
            <a:r>
              <a:rPr lang="zh-TW" altLang="en-US" sz="2600" b="1" dirty="0" smtClean="0">
                <a:solidFill>
                  <a:srgbClr val="252AE3"/>
                </a:solidFill>
                <a:latin typeface="標楷體" pitchFamily="65" charset="-120"/>
                <a:ea typeface="標楷體" pitchFamily="65" charset="-120"/>
              </a:rPr>
              <a:t>安全的操作模式</a:t>
            </a:r>
            <a:endParaRPr lang="en-US" altLang="zh-TW" sz="2600"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en-US" altLang="zh-TW" sz="2600" b="1" dirty="0" smtClean="0">
                <a:solidFill>
                  <a:srgbClr val="252AE3"/>
                </a:solidFill>
                <a:latin typeface="標楷體" pitchFamily="65" charset="-120"/>
                <a:ea typeface="標楷體" pitchFamily="65" charset="-120"/>
              </a:rPr>
              <a:t>3.</a:t>
            </a:r>
            <a:r>
              <a:rPr lang="zh-TW" altLang="en-US" sz="2600" b="1" u="sng" dirty="0" smtClean="0">
                <a:solidFill>
                  <a:srgbClr val="FF0066"/>
                </a:solidFill>
                <a:latin typeface="標楷體" pitchFamily="65" charset="-120"/>
                <a:ea typeface="標楷體" pitchFamily="65" charset="-120"/>
              </a:rPr>
              <a:t>從事適當休閒活動</a:t>
            </a:r>
            <a:endParaRPr lang="en-US" altLang="zh-TW" sz="2600" b="1" u="sng" dirty="0" smtClean="0">
              <a:solidFill>
                <a:srgbClr val="FF0066"/>
              </a:solidFill>
              <a:latin typeface="標楷體" pitchFamily="65" charset="-120"/>
              <a:ea typeface="標楷體" pitchFamily="65" charset="-120"/>
            </a:endParaRPr>
          </a:p>
          <a:p>
            <a:pPr eaLnBrk="1" hangingPunct="1">
              <a:buFont typeface="Wingdings" pitchFamily="2" charset="2"/>
              <a:buNone/>
              <a:defRPr/>
            </a:pPr>
            <a:r>
              <a:rPr lang="en-US" altLang="zh-TW" sz="2600" b="1" dirty="0" smtClean="0">
                <a:solidFill>
                  <a:srgbClr val="252AE3"/>
                </a:solidFill>
                <a:latin typeface="標楷體" pitchFamily="65" charset="-120"/>
                <a:ea typeface="標楷體" pitchFamily="65" charset="-120"/>
              </a:rPr>
              <a:t>4.</a:t>
            </a:r>
            <a:r>
              <a:rPr lang="zh-TW" altLang="en-US" sz="2600" b="1" dirty="0" smtClean="0">
                <a:solidFill>
                  <a:srgbClr val="252AE3"/>
                </a:solidFill>
                <a:latin typeface="標楷體" pitchFamily="65" charset="-120"/>
                <a:ea typeface="標楷體" pitchFamily="65" charset="-120"/>
              </a:rPr>
              <a:t>增加對職業安全的認知</a:t>
            </a:r>
            <a:endParaRPr lang="en-US" altLang="zh-TW" sz="2600"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en-US" altLang="zh-TW" sz="2600" b="1" dirty="0" smtClean="0">
                <a:solidFill>
                  <a:srgbClr val="252AE3"/>
                </a:solidFill>
                <a:latin typeface="標楷體" pitchFamily="65" charset="-120"/>
                <a:ea typeface="標楷體" pitchFamily="65" charset="-120"/>
              </a:rPr>
              <a:t>5.</a:t>
            </a:r>
            <a:r>
              <a:rPr lang="zh-TW" altLang="en-US" sz="2600" b="1" dirty="0" smtClean="0">
                <a:solidFill>
                  <a:srgbClr val="252AE3"/>
                </a:solidFill>
                <a:latin typeface="標楷體" pitchFamily="65" charset="-120"/>
                <a:ea typeface="標楷體" pitchFamily="65" charset="-120"/>
              </a:rPr>
              <a:t>良好的衛生習慣</a:t>
            </a:r>
            <a:endParaRPr lang="en-US" altLang="zh-TW" sz="2600"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en-US" altLang="zh-TW" sz="2600" b="1" dirty="0" smtClean="0">
                <a:solidFill>
                  <a:srgbClr val="252AE3"/>
                </a:solidFill>
                <a:latin typeface="標楷體" pitchFamily="65" charset="-120"/>
                <a:ea typeface="標楷體" pitchFamily="65" charset="-120"/>
              </a:rPr>
              <a:t>6.</a:t>
            </a:r>
            <a:r>
              <a:rPr lang="zh-TW" altLang="en-US" sz="2600" b="1" dirty="0" smtClean="0">
                <a:solidFill>
                  <a:srgbClr val="252AE3"/>
                </a:solidFill>
                <a:latin typeface="標楷體" pitchFamily="65" charset="-120"/>
                <a:ea typeface="標楷體" pitchFamily="65" charset="-120"/>
              </a:rPr>
              <a:t>身體不適應立刻就醫</a:t>
            </a:r>
            <a:endParaRPr lang="en-US" altLang="zh-TW" sz="2600"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en-US" altLang="zh-TW" sz="2600" b="1" dirty="0" smtClean="0">
                <a:solidFill>
                  <a:srgbClr val="252AE3"/>
                </a:solidFill>
                <a:latin typeface="標楷體" pitchFamily="65" charset="-120"/>
                <a:ea typeface="標楷體" pitchFamily="65" charset="-120"/>
              </a:rPr>
              <a:t>7.</a:t>
            </a:r>
            <a:r>
              <a:rPr lang="zh-TW" altLang="en-US" sz="2600" b="1" dirty="0" smtClean="0">
                <a:solidFill>
                  <a:srgbClr val="252AE3"/>
                </a:solidFill>
                <a:latin typeface="標楷體" pitchFamily="65" charset="-120"/>
                <a:ea typeface="標楷體" pitchFamily="65" charset="-120"/>
              </a:rPr>
              <a:t>妥善使用安全防護設備</a:t>
            </a:r>
            <a:endParaRPr lang="en-US" altLang="zh-TW" sz="2600"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en-US" altLang="zh-TW" sz="2600" b="1" dirty="0" smtClean="0">
                <a:solidFill>
                  <a:srgbClr val="252AE3"/>
                </a:solidFill>
                <a:latin typeface="標楷體" pitchFamily="65" charset="-120"/>
                <a:ea typeface="標楷體" pitchFamily="65" charset="-120"/>
              </a:rPr>
              <a:t>8.</a:t>
            </a:r>
            <a:r>
              <a:rPr lang="zh-TW" altLang="en-US" sz="2600" b="1" dirty="0" smtClean="0">
                <a:solidFill>
                  <a:srgbClr val="252AE3"/>
                </a:solidFill>
                <a:latin typeface="標楷體" pitchFamily="65" charset="-120"/>
                <a:ea typeface="標楷體" pitchFamily="65" charset="-120"/>
              </a:rPr>
              <a:t>避免職場性騷擾</a:t>
            </a:r>
            <a:endParaRPr lang="en-US" altLang="zh-TW" sz="2600"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en-US" altLang="zh-TW" sz="2600" b="1" dirty="0" smtClean="0">
                <a:solidFill>
                  <a:srgbClr val="252AE3"/>
                </a:solidFill>
                <a:latin typeface="標楷體" pitchFamily="65" charset="-120"/>
                <a:ea typeface="標楷體" pitchFamily="65" charset="-120"/>
              </a:rPr>
              <a:t>9.</a:t>
            </a:r>
            <a:r>
              <a:rPr lang="zh-TW" altLang="en-US" sz="2600" b="1" dirty="0" smtClean="0">
                <a:solidFill>
                  <a:srgbClr val="FF0000"/>
                </a:solidFill>
                <a:latin typeface="標楷體" pitchFamily="65" charset="-120"/>
                <a:ea typeface="標楷體" pitchFamily="65" charset="-120"/>
              </a:rPr>
              <a:t>國中生打工相關規定的認知</a:t>
            </a:r>
            <a:r>
              <a:rPr lang="zh-TW" altLang="en-US" sz="2600" b="1" dirty="0" smtClean="0">
                <a:solidFill>
                  <a:srgbClr val="252AE3"/>
                </a:solidFill>
                <a:latin typeface="標楷體" pitchFamily="65" charset="-120"/>
                <a:ea typeface="標楷體" pitchFamily="65" charset="-120"/>
              </a:rPr>
              <a:t>：</a:t>
            </a:r>
            <a:r>
              <a:rPr lang="en-US" altLang="zh-TW" sz="2600" b="1" dirty="0" smtClean="0">
                <a:solidFill>
                  <a:srgbClr val="252AE3"/>
                </a:solidFill>
                <a:latin typeface="標楷體" pitchFamily="65" charset="-120"/>
                <a:ea typeface="標楷體" pitchFamily="65" charset="-120"/>
              </a:rPr>
              <a:t/>
            </a:r>
            <a:br>
              <a:rPr lang="en-US" altLang="zh-TW" sz="2600" b="1" dirty="0" smtClean="0">
                <a:solidFill>
                  <a:srgbClr val="252AE3"/>
                </a:solidFill>
                <a:latin typeface="標楷體" pitchFamily="65" charset="-120"/>
                <a:ea typeface="標楷體" pitchFamily="65" charset="-120"/>
              </a:rPr>
            </a:br>
            <a:endParaRPr lang="en-US" altLang="zh-TW" sz="2600" b="1" dirty="0" smtClean="0">
              <a:solidFill>
                <a:srgbClr val="252AE3"/>
              </a:solidFill>
              <a:latin typeface="標楷體" pitchFamily="65" charset="-120"/>
              <a:ea typeface="標楷體" pitchFamily="65" charset="-120"/>
            </a:endParaRPr>
          </a:p>
        </p:txBody>
      </p:sp>
      <p:pic>
        <p:nvPicPr>
          <p:cNvPr id="4813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0"/>
            <a:ext cx="922338"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3" descr="D:\心瑜的照片\2010夏威夷\夏威夷第十二天\DSC0100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2349500"/>
            <a:ext cx="3457575" cy="25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4" name="文字方塊 7"/>
          <p:cNvSpPr txBox="1">
            <a:spLocks noChangeArrowheads="1"/>
          </p:cNvSpPr>
          <p:nvPr/>
        </p:nvSpPr>
        <p:spPr bwMode="auto">
          <a:xfrm>
            <a:off x="4859338" y="5229225"/>
            <a:ext cx="33845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新細明體" pitchFamily="18" charset="-120"/>
              </a:defRPr>
            </a:lvl1pPr>
            <a:lvl2pPr marL="742950" indent="-285750" eaLnBrk="0" hangingPunct="0">
              <a:defRPr kumimoji="1">
                <a:solidFill>
                  <a:schemeClr val="tx1"/>
                </a:solidFill>
                <a:latin typeface="Arial" charset="0"/>
                <a:ea typeface="新細明體" pitchFamily="18" charset="-120"/>
              </a:defRPr>
            </a:lvl2pPr>
            <a:lvl3pPr marL="1143000" indent="-228600" eaLnBrk="0" hangingPunct="0">
              <a:defRPr kumimoji="1">
                <a:solidFill>
                  <a:schemeClr val="tx1"/>
                </a:solidFill>
                <a:latin typeface="Arial" charset="0"/>
                <a:ea typeface="新細明體" pitchFamily="18" charset="-120"/>
              </a:defRPr>
            </a:lvl3pPr>
            <a:lvl4pPr marL="1600200" indent="-228600" eaLnBrk="0" hangingPunct="0">
              <a:defRPr kumimoji="1">
                <a:solidFill>
                  <a:schemeClr val="tx1"/>
                </a:solidFill>
                <a:latin typeface="Arial" charset="0"/>
                <a:ea typeface="新細明體" pitchFamily="18" charset="-120"/>
              </a:defRPr>
            </a:lvl4pPr>
            <a:lvl5pPr marL="2057400" indent="-228600" eaLnBrk="0" hangingPunct="0">
              <a:defRPr kumimoji="1">
                <a:solidFill>
                  <a:schemeClr val="tx1"/>
                </a:solidFill>
                <a:latin typeface="Arial"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charset="0"/>
                <a:ea typeface="新細明體" pitchFamily="18" charset="-120"/>
              </a:defRPr>
            </a:lvl9pPr>
          </a:lstStyle>
          <a:p>
            <a:pPr eaLnBrk="1" hangingPunct="1"/>
            <a:r>
              <a:rPr lang="zh-TW" altLang="en-US" sz="2800" b="1">
                <a:solidFill>
                  <a:srgbClr val="FF0066"/>
                </a:solidFill>
                <a:latin typeface="標楷體" pitchFamily="65" charset="-120"/>
                <a:ea typeface="標楷體" pitchFamily="65" charset="-120"/>
              </a:rPr>
              <a:t>★勞動基準法規定</a:t>
            </a:r>
            <a:r>
              <a:rPr lang="en-US" altLang="zh-TW" sz="2800" b="1">
                <a:solidFill>
                  <a:srgbClr val="FF0066"/>
                </a:solidFill>
                <a:latin typeface="標楷體" pitchFamily="65" charset="-120"/>
                <a:ea typeface="標楷體" pitchFamily="65" charset="-120"/>
              </a:rPr>
              <a:t>15</a:t>
            </a:r>
            <a:r>
              <a:rPr lang="zh-TW" altLang="en-US" sz="2800" b="1">
                <a:solidFill>
                  <a:srgbClr val="FF0066"/>
                </a:solidFill>
                <a:latin typeface="標楷體" pitchFamily="65" charset="-120"/>
                <a:ea typeface="標楷體" pitchFamily="65" charset="-120"/>
              </a:rPr>
              <a:t>歲以上未滿</a:t>
            </a:r>
            <a:r>
              <a:rPr lang="en-US" altLang="zh-TW" sz="2800" b="1">
                <a:solidFill>
                  <a:srgbClr val="FF0066"/>
                </a:solidFill>
                <a:latin typeface="標楷體" pitchFamily="65" charset="-120"/>
                <a:ea typeface="標楷體" pitchFamily="65" charset="-120"/>
              </a:rPr>
              <a:t>16</a:t>
            </a:r>
            <a:r>
              <a:rPr lang="zh-TW" altLang="en-US" sz="2800" b="1">
                <a:solidFill>
                  <a:srgbClr val="FF0066"/>
                </a:solidFill>
                <a:latin typeface="標楷體" pitchFamily="65" charset="-120"/>
                <a:ea typeface="標楷體" pitchFamily="65" charset="-120"/>
              </a:rPr>
              <a:t>歲被雇用工作者，稱為童工。</a:t>
            </a:r>
            <a:endParaRPr lang="zh-TW" altLang="en-US" sz="2800">
              <a:solidFill>
                <a:srgbClr val="FF0066"/>
              </a:solidFill>
            </a:endParaRPr>
          </a:p>
        </p:txBody>
      </p:sp>
    </p:spTree>
    <p:extLst>
      <p:ext uri="{BB962C8B-B14F-4D97-AF65-F5344CB8AC3E}">
        <p14:creationId xmlns:p14="http://schemas.microsoft.com/office/powerpoint/2010/main" val="40284445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linds(horizontal)">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blinds(horizontal)">
                                      <p:cBhvr>
                                        <p:cTn id="12" dur="500"/>
                                        <p:tgtEl>
                                          <p:spTgt spid="12291">
                                            <p:txEl>
                                              <p:pRg st="1" end="1"/>
                                            </p:txEl>
                                          </p:spTgt>
                                        </p:tgtEl>
                                      </p:cBhvr>
                                    </p:animEffect>
                                  </p:childTnLst>
                                </p:cTn>
                              </p:par>
                            </p:childTnLst>
                          </p:cTn>
                        </p:par>
                        <p:par>
                          <p:cTn id="13" fill="hold" nodeType="afterGroup">
                            <p:stCondLst>
                              <p:cond delay="500"/>
                            </p:stCondLst>
                            <p:childTnLst>
                              <p:par>
                                <p:cTn id="14" presetID="3" presetClass="entr" presetSubtype="10" fill="hold" nodeType="afterEffect">
                                  <p:stCondLst>
                                    <p:cond delay="0"/>
                                  </p:stCondLst>
                                  <p:childTnLst>
                                    <p:set>
                                      <p:cBhvr>
                                        <p:cTn id="15" dur="1" fill="hold">
                                          <p:stCondLst>
                                            <p:cond delay="0"/>
                                          </p:stCondLst>
                                        </p:cTn>
                                        <p:tgtEl>
                                          <p:spTgt spid="12291">
                                            <p:txEl>
                                              <p:pRg st="2" end="2"/>
                                            </p:txEl>
                                          </p:spTgt>
                                        </p:tgtEl>
                                        <p:attrNameLst>
                                          <p:attrName>style.visibility</p:attrName>
                                        </p:attrNameLst>
                                      </p:cBhvr>
                                      <p:to>
                                        <p:strVal val="visible"/>
                                      </p:to>
                                    </p:set>
                                    <p:animEffect transition="in" filter="blinds(horizontal)">
                                      <p:cBhvr>
                                        <p:cTn id="16" dur="500"/>
                                        <p:tgtEl>
                                          <p:spTgt spid="12291">
                                            <p:txEl>
                                              <p:pRg st="2" end="2"/>
                                            </p:txEl>
                                          </p:spTgt>
                                        </p:tgtEl>
                                      </p:cBhvr>
                                    </p:animEffect>
                                  </p:childTnLst>
                                </p:cTn>
                              </p:par>
                            </p:childTnLst>
                          </p:cTn>
                        </p:par>
                        <p:par>
                          <p:cTn id="17" fill="hold" nodeType="afterGroup">
                            <p:stCondLst>
                              <p:cond delay="1000"/>
                            </p:stCondLst>
                            <p:childTnLst>
                              <p:par>
                                <p:cTn id="18" presetID="3" presetClass="entr" presetSubtype="10" fill="hold" nodeType="afterEffect">
                                  <p:stCondLst>
                                    <p:cond delay="0"/>
                                  </p:stCondLst>
                                  <p:childTnLst>
                                    <p:set>
                                      <p:cBhvr>
                                        <p:cTn id="19" dur="1" fill="hold">
                                          <p:stCondLst>
                                            <p:cond delay="0"/>
                                          </p:stCondLst>
                                        </p:cTn>
                                        <p:tgtEl>
                                          <p:spTgt spid="12291">
                                            <p:txEl>
                                              <p:pRg st="3" end="3"/>
                                            </p:txEl>
                                          </p:spTgt>
                                        </p:tgtEl>
                                        <p:attrNameLst>
                                          <p:attrName>style.visibility</p:attrName>
                                        </p:attrNameLst>
                                      </p:cBhvr>
                                      <p:to>
                                        <p:strVal val="visible"/>
                                      </p:to>
                                    </p:set>
                                    <p:animEffect transition="in" filter="blinds(horizontal)">
                                      <p:cBhvr>
                                        <p:cTn id="20" dur="500"/>
                                        <p:tgtEl>
                                          <p:spTgt spid="12291">
                                            <p:txEl>
                                              <p:pRg st="3" end="3"/>
                                            </p:txEl>
                                          </p:spTgt>
                                        </p:tgtEl>
                                      </p:cBhvr>
                                    </p:animEffect>
                                  </p:childTnLst>
                                </p:cTn>
                              </p:par>
                            </p:childTnLst>
                          </p:cTn>
                        </p:par>
                        <p:par>
                          <p:cTn id="21" fill="hold" nodeType="afterGroup">
                            <p:stCondLst>
                              <p:cond delay="1500"/>
                            </p:stCondLst>
                            <p:childTnLst>
                              <p:par>
                                <p:cTn id="22" presetID="3" presetClass="entr" presetSubtype="10" fill="hold" nodeType="afterEffect">
                                  <p:stCondLst>
                                    <p:cond delay="0"/>
                                  </p:stCondLst>
                                  <p:childTnLst>
                                    <p:set>
                                      <p:cBhvr>
                                        <p:cTn id="23" dur="1" fill="hold">
                                          <p:stCondLst>
                                            <p:cond delay="0"/>
                                          </p:stCondLst>
                                        </p:cTn>
                                        <p:tgtEl>
                                          <p:spTgt spid="12291">
                                            <p:txEl>
                                              <p:pRg st="4" end="4"/>
                                            </p:txEl>
                                          </p:spTgt>
                                        </p:tgtEl>
                                        <p:attrNameLst>
                                          <p:attrName>style.visibility</p:attrName>
                                        </p:attrNameLst>
                                      </p:cBhvr>
                                      <p:to>
                                        <p:strVal val="visible"/>
                                      </p:to>
                                    </p:set>
                                    <p:animEffect transition="in" filter="blinds(horizontal)">
                                      <p:cBhvr>
                                        <p:cTn id="24" dur="500"/>
                                        <p:tgtEl>
                                          <p:spTgt spid="12291">
                                            <p:txEl>
                                              <p:pRg st="4" end="4"/>
                                            </p:txEl>
                                          </p:spTgt>
                                        </p:tgtEl>
                                      </p:cBhvr>
                                    </p:animEffect>
                                  </p:childTnLst>
                                </p:cTn>
                              </p:par>
                            </p:childTnLst>
                          </p:cTn>
                        </p:par>
                        <p:par>
                          <p:cTn id="25" fill="hold" nodeType="afterGroup">
                            <p:stCondLst>
                              <p:cond delay="2000"/>
                            </p:stCondLst>
                            <p:childTnLst>
                              <p:par>
                                <p:cTn id="26" presetID="3" presetClass="entr" presetSubtype="10" fill="hold" nodeType="afterEffect">
                                  <p:stCondLst>
                                    <p:cond delay="0"/>
                                  </p:stCondLst>
                                  <p:childTnLst>
                                    <p:set>
                                      <p:cBhvr>
                                        <p:cTn id="27" dur="1" fill="hold">
                                          <p:stCondLst>
                                            <p:cond delay="0"/>
                                          </p:stCondLst>
                                        </p:cTn>
                                        <p:tgtEl>
                                          <p:spTgt spid="12291">
                                            <p:txEl>
                                              <p:pRg st="5" end="5"/>
                                            </p:txEl>
                                          </p:spTgt>
                                        </p:tgtEl>
                                        <p:attrNameLst>
                                          <p:attrName>style.visibility</p:attrName>
                                        </p:attrNameLst>
                                      </p:cBhvr>
                                      <p:to>
                                        <p:strVal val="visible"/>
                                      </p:to>
                                    </p:set>
                                    <p:animEffect transition="in" filter="blinds(horizontal)">
                                      <p:cBhvr>
                                        <p:cTn id="28" dur="500"/>
                                        <p:tgtEl>
                                          <p:spTgt spid="12291">
                                            <p:txEl>
                                              <p:pRg st="5" end="5"/>
                                            </p:txEl>
                                          </p:spTgt>
                                        </p:tgtEl>
                                      </p:cBhvr>
                                    </p:animEffect>
                                  </p:childTnLst>
                                </p:cTn>
                              </p:par>
                            </p:childTnLst>
                          </p:cTn>
                        </p:par>
                        <p:par>
                          <p:cTn id="29" fill="hold" nodeType="afterGroup">
                            <p:stCondLst>
                              <p:cond delay="2500"/>
                            </p:stCondLst>
                            <p:childTnLst>
                              <p:par>
                                <p:cTn id="30" presetID="3" presetClass="entr" presetSubtype="10" fill="hold" nodeType="afterEffect">
                                  <p:stCondLst>
                                    <p:cond delay="0"/>
                                  </p:stCondLst>
                                  <p:childTnLst>
                                    <p:set>
                                      <p:cBhvr>
                                        <p:cTn id="31" dur="1" fill="hold">
                                          <p:stCondLst>
                                            <p:cond delay="0"/>
                                          </p:stCondLst>
                                        </p:cTn>
                                        <p:tgtEl>
                                          <p:spTgt spid="12291">
                                            <p:txEl>
                                              <p:pRg st="6" end="6"/>
                                            </p:txEl>
                                          </p:spTgt>
                                        </p:tgtEl>
                                        <p:attrNameLst>
                                          <p:attrName>style.visibility</p:attrName>
                                        </p:attrNameLst>
                                      </p:cBhvr>
                                      <p:to>
                                        <p:strVal val="visible"/>
                                      </p:to>
                                    </p:set>
                                    <p:animEffect transition="in" filter="blinds(horizontal)">
                                      <p:cBhvr>
                                        <p:cTn id="32" dur="500"/>
                                        <p:tgtEl>
                                          <p:spTgt spid="12291">
                                            <p:txEl>
                                              <p:pRg st="6" end="6"/>
                                            </p:txEl>
                                          </p:spTgt>
                                        </p:tgtEl>
                                      </p:cBhvr>
                                    </p:animEffect>
                                  </p:childTnLst>
                                </p:cTn>
                              </p:par>
                            </p:childTnLst>
                          </p:cTn>
                        </p:par>
                        <p:par>
                          <p:cTn id="33" fill="hold" nodeType="afterGroup">
                            <p:stCondLst>
                              <p:cond delay="3000"/>
                            </p:stCondLst>
                            <p:childTnLst>
                              <p:par>
                                <p:cTn id="34" presetID="3" presetClass="entr" presetSubtype="10" fill="hold" nodeType="afterEffect">
                                  <p:stCondLst>
                                    <p:cond delay="0"/>
                                  </p:stCondLst>
                                  <p:childTnLst>
                                    <p:set>
                                      <p:cBhvr>
                                        <p:cTn id="35" dur="1" fill="hold">
                                          <p:stCondLst>
                                            <p:cond delay="0"/>
                                          </p:stCondLst>
                                        </p:cTn>
                                        <p:tgtEl>
                                          <p:spTgt spid="12291">
                                            <p:txEl>
                                              <p:pRg st="7" end="7"/>
                                            </p:txEl>
                                          </p:spTgt>
                                        </p:tgtEl>
                                        <p:attrNameLst>
                                          <p:attrName>style.visibility</p:attrName>
                                        </p:attrNameLst>
                                      </p:cBhvr>
                                      <p:to>
                                        <p:strVal val="visible"/>
                                      </p:to>
                                    </p:set>
                                    <p:animEffect transition="in" filter="blinds(horizontal)">
                                      <p:cBhvr>
                                        <p:cTn id="36" dur="500"/>
                                        <p:tgtEl>
                                          <p:spTgt spid="12291">
                                            <p:txEl>
                                              <p:pRg st="7" end="7"/>
                                            </p:txEl>
                                          </p:spTgt>
                                        </p:tgtEl>
                                      </p:cBhvr>
                                    </p:animEffect>
                                  </p:childTnLst>
                                </p:cTn>
                              </p:par>
                            </p:childTnLst>
                          </p:cTn>
                        </p:par>
                        <p:par>
                          <p:cTn id="37" fill="hold" nodeType="afterGroup">
                            <p:stCondLst>
                              <p:cond delay="3500"/>
                            </p:stCondLst>
                            <p:childTnLst>
                              <p:par>
                                <p:cTn id="38" presetID="3" presetClass="entr" presetSubtype="10" fill="hold" nodeType="afterEffect">
                                  <p:stCondLst>
                                    <p:cond delay="0"/>
                                  </p:stCondLst>
                                  <p:childTnLst>
                                    <p:set>
                                      <p:cBhvr>
                                        <p:cTn id="39" dur="1" fill="hold">
                                          <p:stCondLst>
                                            <p:cond delay="0"/>
                                          </p:stCondLst>
                                        </p:cTn>
                                        <p:tgtEl>
                                          <p:spTgt spid="12291">
                                            <p:txEl>
                                              <p:pRg st="8" end="8"/>
                                            </p:txEl>
                                          </p:spTgt>
                                        </p:tgtEl>
                                        <p:attrNameLst>
                                          <p:attrName>style.visibility</p:attrName>
                                        </p:attrNameLst>
                                      </p:cBhvr>
                                      <p:to>
                                        <p:strVal val="visible"/>
                                      </p:to>
                                    </p:set>
                                    <p:animEffect transition="in" filter="blinds(horizontal)">
                                      <p:cBhvr>
                                        <p:cTn id="40" dur="500"/>
                                        <p:tgtEl>
                                          <p:spTgt spid="12291">
                                            <p:txEl>
                                              <p:pRg st="8" end="8"/>
                                            </p:txEl>
                                          </p:spTgt>
                                        </p:tgtEl>
                                      </p:cBhvr>
                                    </p:animEffect>
                                  </p:childTnLst>
                                </p:cTn>
                              </p:par>
                            </p:childTnLst>
                          </p:cTn>
                        </p:par>
                        <p:par>
                          <p:cTn id="41" fill="hold" nodeType="afterGroup">
                            <p:stCondLst>
                              <p:cond delay="4000"/>
                            </p:stCondLst>
                            <p:childTnLst>
                              <p:par>
                                <p:cTn id="42" presetID="3" presetClass="entr" presetSubtype="10" fill="hold" nodeType="afterEffect">
                                  <p:stCondLst>
                                    <p:cond delay="0"/>
                                  </p:stCondLst>
                                  <p:childTnLst>
                                    <p:set>
                                      <p:cBhvr>
                                        <p:cTn id="43" dur="1" fill="hold">
                                          <p:stCondLst>
                                            <p:cond delay="0"/>
                                          </p:stCondLst>
                                        </p:cTn>
                                        <p:tgtEl>
                                          <p:spTgt spid="12291">
                                            <p:txEl>
                                              <p:pRg st="9" end="9"/>
                                            </p:txEl>
                                          </p:spTgt>
                                        </p:tgtEl>
                                        <p:attrNameLst>
                                          <p:attrName>style.visibility</p:attrName>
                                        </p:attrNameLst>
                                      </p:cBhvr>
                                      <p:to>
                                        <p:strVal val="visible"/>
                                      </p:to>
                                    </p:set>
                                    <p:animEffect transition="in" filter="blinds(horizontal)">
                                      <p:cBhvr>
                                        <p:cTn id="44" dur="500"/>
                                        <p:tgtEl>
                                          <p:spTgt spid="1229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a:xfrm>
            <a:off x="642938" y="0"/>
            <a:ext cx="7467600" cy="917575"/>
          </a:xfrm>
        </p:spPr>
        <p:txBody>
          <a:bodyPr/>
          <a:lstStyle/>
          <a:p>
            <a:pPr algn="ctr" eaLnBrk="1" fontAlgn="auto" hangingPunct="1">
              <a:spcAft>
                <a:spcPts val="0"/>
              </a:spcAft>
              <a:defRPr/>
            </a:pPr>
            <a:r>
              <a:rPr lang="zh-TW" altLang="en-US" sz="4000" b="1" dirty="0" smtClean="0">
                <a:solidFill>
                  <a:srgbClr val="FF0000"/>
                </a:solidFill>
                <a:latin typeface="標楷體" pitchFamily="65" charset="-120"/>
                <a:ea typeface="標楷體" pitchFamily="65" charset="-120"/>
              </a:rPr>
              <a:t>關懷家人職業安全與健康</a:t>
            </a:r>
            <a:endParaRPr lang="zh-TW" altLang="en-US" sz="4000" b="1" dirty="0">
              <a:solidFill>
                <a:srgbClr val="FF0000"/>
              </a:solidFill>
              <a:latin typeface="標楷體" pitchFamily="65" charset="-120"/>
              <a:ea typeface="標楷體" pitchFamily="65" charset="-120"/>
            </a:endParaRPr>
          </a:p>
        </p:txBody>
      </p:sp>
      <p:sp>
        <p:nvSpPr>
          <p:cNvPr id="12291" name="內容版面配置區 2"/>
          <p:cNvSpPr>
            <a:spLocks noGrp="1"/>
          </p:cNvSpPr>
          <p:nvPr>
            <p:ph sz="quarter" idx="1"/>
          </p:nvPr>
        </p:nvSpPr>
        <p:spPr>
          <a:xfrm>
            <a:off x="214313" y="1071563"/>
            <a:ext cx="8401050" cy="5572125"/>
          </a:xfrm>
        </p:spPr>
        <p:txBody>
          <a:bodyPr/>
          <a:lstStyle/>
          <a:p>
            <a:pPr marL="0" indent="0" eaLnBrk="1" hangingPunct="1">
              <a:buFont typeface="Wingdings" pitchFamily="2" charset="2"/>
              <a:buNone/>
              <a:defRPr/>
            </a:pPr>
            <a:r>
              <a:rPr lang="en-US" altLang="zh-TW" sz="2800" b="1" dirty="0" smtClean="0">
                <a:solidFill>
                  <a:srgbClr val="252AE3"/>
                </a:solidFill>
                <a:latin typeface="標楷體" pitchFamily="65" charset="-120"/>
                <a:ea typeface="標楷體" pitchFamily="65" charset="-120"/>
              </a:rPr>
              <a:t>1.</a:t>
            </a:r>
            <a:r>
              <a:rPr lang="zh-TW" altLang="en-US" sz="2800" b="1" dirty="0" smtClean="0">
                <a:solidFill>
                  <a:srgbClr val="252AE3"/>
                </a:solidFill>
                <a:latin typeface="標楷體" pitchFamily="65" charset="-120"/>
                <a:ea typeface="標楷體" pitchFamily="65" charset="-120"/>
              </a:rPr>
              <a:t>隨時關心家人健康</a:t>
            </a:r>
            <a:endParaRPr lang="en-US" altLang="zh-TW" sz="2800" b="1" dirty="0" smtClean="0">
              <a:solidFill>
                <a:srgbClr val="252AE3"/>
              </a:solidFill>
              <a:latin typeface="標楷體" pitchFamily="65" charset="-120"/>
              <a:ea typeface="標楷體" pitchFamily="65" charset="-120"/>
            </a:endParaRPr>
          </a:p>
          <a:p>
            <a:pPr marL="0" indent="0" eaLnBrk="1" hangingPunct="1">
              <a:buFont typeface="Wingdings" pitchFamily="2" charset="2"/>
              <a:buNone/>
              <a:defRPr/>
            </a:pPr>
            <a:endParaRPr lang="en-US" altLang="zh-TW" sz="2800"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en-US" altLang="zh-TW" sz="2800" b="1" dirty="0" smtClean="0">
                <a:solidFill>
                  <a:srgbClr val="252AE3"/>
                </a:solidFill>
                <a:latin typeface="標楷體" pitchFamily="65" charset="-120"/>
                <a:ea typeface="標楷體" pitchFamily="65" charset="-120"/>
              </a:rPr>
              <a:t>2.</a:t>
            </a:r>
            <a:r>
              <a:rPr lang="zh-TW" altLang="en-US" sz="2800" b="1" dirty="0" smtClean="0">
                <a:solidFill>
                  <a:srgbClr val="252AE3"/>
                </a:solidFill>
                <a:latin typeface="標楷體" pitchFamily="65" charset="-120"/>
                <a:ea typeface="標楷體" pitchFamily="65" charset="-120"/>
              </a:rPr>
              <a:t>注意家人工作情形</a:t>
            </a:r>
            <a:endParaRPr lang="en-US" altLang="zh-TW" sz="2800" b="1" dirty="0" smtClean="0">
              <a:solidFill>
                <a:srgbClr val="252AE3"/>
              </a:solidFill>
              <a:latin typeface="標楷體" pitchFamily="65" charset="-120"/>
              <a:ea typeface="標楷體" pitchFamily="65" charset="-120"/>
            </a:endParaRPr>
          </a:p>
          <a:p>
            <a:pPr eaLnBrk="1" hangingPunct="1">
              <a:buFont typeface="Wingdings" pitchFamily="2" charset="2"/>
              <a:buNone/>
              <a:defRPr/>
            </a:pPr>
            <a:endParaRPr lang="en-US" altLang="zh-TW" sz="2800" b="1" dirty="0" smtClean="0">
              <a:solidFill>
                <a:srgbClr val="252AE3"/>
              </a:solidFill>
              <a:latin typeface="標楷體" pitchFamily="65" charset="-120"/>
              <a:ea typeface="標楷體" pitchFamily="65" charset="-120"/>
            </a:endParaRPr>
          </a:p>
          <a:p>
            <a:pPr eaLnBrk="1" hangingPunct="1">
              <a:buFont typeface="Wingdings" pitchFamily="2" charset="2"/>
              <a:buNone/>
              <a:defRPr/>
            </a:pPr>
            <a:r>
              <a:rPr lang="en-US" altLang="zh-TW" sz="2800" b="1" dirty="0" smtClean="0">
                <a:solidFill>
                  <a:srgbClr val="252AE3"/>
                </a:solidFill>
                <a:latin typeface="標楷體" pitchFamily="65" charset="-120"/>
                <a:ea typeface="標楷體" pitchFamily="65" charset="-120"/>
              </a:rPr>
              <a:t>3.</a:t>
            </a:r>
            <a:r>
              <a:rPr lang="zh-TW" altLang="en-US" sz="2800" b="1" dirty="0" smtClean="0">
                <a:solidFill>
                  <a:srgbClr val="252AE3"/>
                </a:solidFill>
                <a:latin typeface="標楷體" pitchFamily="65" charset="-120"/>
                <a:ea typeface="標楷體" pitchFamily="65" charset="-120"/>
              </a:rPr>
              <a:t>幫助家人下班後充分休息</a:t>
            </a:r>
            <a:endParaRPr lang="en-US" altLang="zh-TW" sz="2800" b="1" dirty="0" smtClean="0">
              <a:solidFill>
                <a:srgbClr val="252AE3"/>
              </a:solidFill>
              <a:latin typeface="標楷體" pitchFamily="65" charset="-120"/>
              <a:ea typeface="標楷體" pitchFamily="65" charset="-120"/>
            </a:endParaRPr>
          </a:p>
          <a:p>
            <a:pPr marL="0" indent="0" eaLnBrk="1" hangingPunct="1">
              <a:buFont typeface="Wingdings" pitchFamily="2" charset="2"/>
              <a:buNone/>
              <a:defRPr/>
            </a:pPr>
            <a:r>
              <a:rPr lang="zh-TW" altLang="en-US" sz="2600" b="1" u="sng" dirty="0" smtClean="0">
                <a:solidFill>
                  <a:srgbClr val="00A84C"/>
                </a:solidFill>
                <a:latin typeface="標楷體" pitchFamily="65" charset="-120"/>
                <a:ea typeface="標楷體" pitchFamily="65" charset="-120"/>
              </a:rPr>
              <a:t>體諒家人的辛勞，為他們</a:t>
            </a:r>
            <a:endParaRPr lang="en-US" altLang="zh-TW" sz="2600" b="1" u="sng" dirty="0" smtClean="0">
              <a:solidFill>
                <a:srgbClr val="00A84C"/>
              </a:solidFill>
              <a:latin typeface="標楷體" pitchFamily="65" charset="-120"/>
              <a:ea typeface="標楷體" pitchFamily="65" charset="-120"/>
            </a:endParaRPr>
          </a:p>
          <a:p>
            <a:pPr marL="0" indent="0" eaLnBrk="1" hangingPunct="1">
              <a:buFont typeface="Wingdings" pitchFamily="2" charset="2"/>
              <a:buNone/>
              <a:defRPr/>
            </a:pPr>
            <a:r>
              <a:rPr lang="zh-TW" altLang="en-US" sz="2600" b="1" u="sng" dirty="0" smtClean="0">
                <a:solidFill>
                  <a:srgbClr val="00A84C"/>
                </a:solidFill>
                <a:latin typeface="標楷體" pitchFamily="65" charset="-120"/>
                <a:ea typeface="標楷體" pitchFamily="65" charset="-120"/>
              </a:rPr>
              <a:t>分擔家務，並為他們爭取一</a:t>
            </a:r>
            <a:endParaRPr lang="en-US" altLang="zh-TW" sz="2600" b="1" u="sng" dirty="0" smtClean="0">
              <a:solidFill>
                <a:srgbClr val="00A84C"/>
              </a:solidFill>
              <a:latin typeface="標楷體" pitchFamily="65" charset="-120"/>
              <a:ea typeface="標楷體" pitchFamily="65" charset="-120"/>
            </a:endParaRPr>
          </a:p>
          <a:p>
            <a:pPr marL="0" indent="0" eaLnBrk="1" hangingPunct="1">
              <a:buFont typeface="Wingdings" pitchFamily="2" charset="2"/>
              <a:buNone/>
              <a:defRPr/>
            </a:pPr>
            <a:r>
              <a:rPr lang="zh-TW" altLang="en-US" sz="2600" b="1" u="sng" dirty="0" smtClean="0">
                <a:solidFill>
                  <a:srgbClr val="00A84C"/>
                </a:solidFill>
                <a:latin typeface="標楷體" pitchFamily="65" charset="-120"/>
                <a:ea typeface="標楷體" pitchFamily="65" charset="-120"/>
              </a:rPr>
              <a:t>點休息的時間。</a:t>
            </a:r>
            <a:endParaRPr lang="en-US" altLang="zh-TW" sz="2600" b="1" u="sng" dirty="0" smtClean="0">
              <a:solidFill>
                <a:srgbClr val="00A84C"/>
              </a:solidFill>
              <a:latin typeface="標楷體" pitchFamily="65" charset="-120"/>
              <a:ea typeface="標楷體" pitchFamily="65" charset="-120"/>
            </a:endParaRPr>
          </a:p>
          <a:p>
            <a:pPr marL="0" indent="0" eaLnBrk="1" hangingPunct="1">
              <a:buFont typeface="Wingdings" pitchFamily="2" charset="2"/>
              <a:buNone/>
              <a:defRPr/>
            </a:pPr>
            <a:endParaRPr lang="en-US" altLang="zh-TW" sz="2800" b="1" u="sng" dirty="0" smtClean="0">
              <a:solidFill>
                <a:srgbClr val="00A84C"/>
              </a:solidFill>
              <a:latin typeface="標楷體" pitchFamily="65" charset="-120"/>
              <a:ea typeface="標楷體" pitchFamily="65" charset="-120"/>
            </a:endParaRPr>
          </a:p>
          <a:p>
            <a:pPr marL="0" indent="0" eaLnBrk="1" hangingPunct="1">
              <a:buFont typeface="Wingdings" pitchFamily="2" charset="2"/>
              <a:buNone/>
              <a:defRPr/>
            </a:pPr>
            <a:endParaRPr lang="en-US" altLang="zh-TW" sz="2800" b="1" u="sng" dirty="0" smtClean="0">
              <a:solidFill>
                <a:srgbClr val="00A84C"/>
              </a:solidFill>
              <a:latin typeface="標楷體" pitchFamily="65" charset="-120"/>
              <a:ea typeface="標楷體" pitchFamily="65" charset="-120"/>
            </a:endParaRPr>
          </a:p>
          <a:p>
            <a:pPr eaLnBrk="1" hangingPunct="1">
              <a:buFont typeface="Wingdings" pitchFamily="2" charset="2"/>
              <a:buNone/>
              <a:defRPr/>
            </a:pPr>
            <a:r>
              <a:rPr lang="en-US" altLang="zh-TW" sz="2800" b="1" dirty="0" smtClean="0">
                <a:solidFill>
                  <a:srgbClr val="252AE3"/>
                </a:solidFill>
                <a:latin typeface="標楷體" pitchFamily="65" charset="-120"/>
                <a:ea typeface="標楷體" pitchFamily="65" charset="-120"/>
              </a:rPr>
              <a:t>4.</a:t>
            </a:r>
            <a:r>
              <a:rPr lang="zh-TW" altLang="en-US" sz="2800" b="1" dirty="0" smtClean="0">
                <a:solidFill>
                  <a:srgbClr val="252AE3"/>
                </a:solidFill>
                <a:latin typeface="標楷體" pitchFamily="65" charset="-120"/>
                <a:ea typeface="標楷體" pitchFamily="65" charset="-120"/>
              </a:rPr>
              <a:t>利用休閒或運動調劑身心</a:t>
            </a:r>
            <a:endParaRPr lang="en-US" altLang="zh-TW" sz="2800" b="1" dirty="0" smtClean="0">
              <a:solidFill>
                <a:srgbClr val="252AE3"/>
              </a:solidFill>
              <a:latin typeface="標楷體" pitchFamily="65" charset="-120"/>
              <a:ea typeface="標楷體" pitchFamily="65" charset="-120"/>
            </a:endParaRPr>
          </a:p>
        </p:txBody>
      </p:sp>
      <p:pic>
        <p:nvPicPr>
          <p:cNvPr id="49156" name="Picture 3" descr="D:\心瑜的照片\2010夏威夷\夏威夷第六天\DSC0927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2875" y="4868863"/>
            <a:ext cx="2651125" cy="198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7" name="Picture 4" descr="D:\心瑜的照片\2010夏威夷\夏威夷第六天\DSC0928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325" y="1196975"/>
            <a:ext cx="2592388"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8" name="Picture 7" descr="C:\Documents and Settings\JOJO\Local Settings\Temporary Internet Files\Content.IE5\YKHUAK3E\MC90033294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1775" y="4724400"/>
            <a:ext cx="19224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9" name="Picture 9" descr="C:\Documents and Settings\JOJO\Local Settings\Temporary Internet Files\Content.IE5\0WJUJG9X\MM900356615[1].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500563" y="3141663"/>
            <a:ext cx="2386012" cy="238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0" name="Picture 10" descr="C:\Documents and Settings\JOJO\Local Settings\Temporary Internet Files\Content.IE5\4TJ8AMJK\MC900250217[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750" y="5013325"/>
            <a:ext cx="1312863"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85092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linds(horizontal)">
                                      <p:cBhvr>
                                        <p:cTn id="7" dur="500"/>
                                        <p:tgtEl>
                                          <p:spTgt spid="12291">
                                            <p:txEl>
                                              <p:pRg st="0" end="0"/>
                                            </p:txEl>
                                          </p:spTgt>
                                        </p:tgtEl>
                                      </p:cBhvr>
                                    </p:animEffect>
                                  </p:childTnLst>
                                </p:cTn>
                              </p:par>
                            </p:childTnLst>
                          </p:cTn>
                        </p:par>
                        <p:par>
                          <p:cTn id="8" fill="hold" nodeType="afterGroup">
                            <p:stCondLst>
                              <p:cond delay="500"/>
                            </p:stCondLst>
                            <p:childTnLst>
                              <p:par>
                                <p:cTn id="9" presetID="3" presetClass="entr" presetSubtype="10" fill="hold" nodeType="after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animEffect transition="in" filter="blinds(horizontal)">
                                      <p:cBhvr>
                                        <p:cTn id="11" dur="500"/>
                                        <p:tgtEl>
                                          <p:spTgt spid="12291">
                                            <p:txEl>
                                              <p:pRg st="2" end="2"/>
                                            </p:txEl>
                                          </p:spTgt>
                                        </p:tgtEl>
                                      </p:cBhvr>
                                    </p:animEffect>
                                  </p:childTnLst>
                                </p:cTn>
                              </p:par>
                            </p:childTnLst>
                          </p:cTn>
                        </p:par>
                        <p:par>
                          <p:cTn id="12" fill="hold" nodeType="afterGroup">
                            <p:stCondLst>
                              <p:cond delay="1000"/>
                            </p:stCondLst>
                            <p:childTnLst>
                              <p:par>
                                <p:cTn id="13" presetID="3" presetClass="entr" presetSubtype="10" fill="hold" nodeType="after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animEffect transition="in" filter="blinds(horizontal)">
                                      <p:cBhvr>
                                        <p:cTn id="15" dur="500"/>
                                        <p:tgtEl>
                                          <p:spTgt spid="12291">
                                            <p:txEl>
                                              <p:pRg st="4" end="4"/>
                                            </p:txEl>
                                          </p:spTgt>
                                        </p:tgtEl>
                                      </p:cBhvr>
                                    </p:animEffect>
                                  </p:childTnLst>
                                </p:cTn>
                              </p:par>
                            </p:childTnLst>
                          </p:cTn>
                        </p:par>
                        <p:par>
                          <p:cTn id="16" fill="hold" nodeType="afterGroup">
                            <p:stCondLst>
                              <p:cond delay="1500"/>
                            </p:stCondLst>
                            <p:childTnLst>
                              <p:par>
                                <p:cTn id="17" presetID="3" presetClass="entr" presetSubtype="10" fill="hold" nodeType="after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animEffect transition="in" filter="blinds(horizontal)">
                                      <p:cBhvr>
                                        <p:cTn id="19" dur="500"/>
                                        <p:tgtEl>
                                          <p:spTgt spid="12291">
                                            <p:txEl>
                                              <p:pRg st="5" end="5"/>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12291">
                                            <p:txEl>
                                              <p:pRg st="6" end="6"/>
                                            </p:txEl>
                                          </p:spTgt>
                                        </p:tgtEl>
                                        <p:attrNameLst>
                                          <p:attrName>style.visibility</p:attrName>
                                        </p:attrNameLst>
                                      </p:cBhvr>
                                      <p:to>
                                        <p:strVal val="visible"/>
                                      </p:to>
                                    </p:set>
                                    <p:animEffect transition="in" filter="blinds(horizontal)">
                                      <p:cBhvr>
                                        <p:cTn id="22" dur="500"/>
                                        <p:tgtEl>
                                          <p:spTgt spid="12291">
                                            <p:txEl>
                                              <p:pRg st="6" end="6"/>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12291">
                                            <p:txEl>
                                              <p:pRg st="7" end="7"/>
                                            </p:txEl>
                                          </p:spTgt>
                                        </p:tgtEl>
                                        <p:attrNameLst>
                                          <p:attrName>style.visibility</p:attrName>
                                        </p:attrNameLst>
                                      </p:cBhvr>
                                      <p:to>
                                        <p:strVal val="visible"/>
                                      </p:to>
                                    </p:set>
                                    <p:animEffect transition="in" filter="blinds(horizontal)">
                                      <p:cBhvr>
                                        <p:cTn id="25" dur="500"/>
                                        <p:tgtEl>
                                          <p:spTgt spid="12291">
                                            <p:txEl>
                                              <p:pRg st="7" end="7"/>
                                            </p:txEl>
                                          </p:spTgt>
                                        </p:tgtEl>
                                      </p:cBhvr>
                                    </p:animEffect>
                                  </p:childTnLst>
                                </p:cTn>
                              </p:par>
                            </p:childTnLst>
                          </p:cTn>
                        </p:par>
                        <p:par>
                          <p:cTn id="26" fill="hold" nodeType="afterGroup">
                            <p:stCondLst>
                              <p:cond delay="2000"/>
                            </p:stCondLst>
                            <p:childTnLst>
                              <p:par>
                                <p:cTn id="27" presetID="3" presetClass="entr" presetSubtype="10" fill="hold" nodeType="afterEffect">
                                  <p:stCondLst>
                                    <p:cond delay="0"/>
                                  </p:stCondLst>
                                  <p:childTnLst>
                                    <p:set>
                                      <p:cBhvr>
                                        <p:cTn id="28" dur="1" fill="hold">
                                          <p:stCondLst>
                                            <p:cond delay="0"/>
                                          </p:stCondLst>
                                        </p:cTn>
                                        <p:tgtEl>
                                          <p:spTgt spid="12291">
                                            <p:txEl>
                                              <p:pRg st="10" end="10"/>
                                            </p:txEl>
                                          </p:spTgt>
                                        </p:tgtEl>
                                        <p:attrNameLst>
                                          <p:attrName>style.visibility</p:attrName>
                                        </p:attrNameLst>
                                      </p:cBhvr>
                                      <p:to>
                                        <p:strVal val="visible"/>
                                      </p:to>
                                    </p:set>
                                    <p:animEffect transition="in" filter="blinds(horizontal)">
                                      <p:cBhvr>
                                        <p:cTn id="29" dur="500"/>
                                        <p:tgtEl>
                                          <p:spTgt spid="1229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49313" y="274638"/>
            <a:ext cx="7467600" cy="1143000"/>
          </a:xfrm>
        </p:spPr>
        <p:txBody>
          <a:bodyPr/>
          <a:lstStyle/>
          <a:p>
            <a:pPr algn="ctr">
              <a:defRPr/>
            </a:pPr>
            <a:r>
              <a:rPr lang="zh-TW" altLang="en-US" sz="4400" b="1" dirty="0" smtClean="0">
                <a:solidFill>
                  <a:srgbClr val="FF0000"/>
                </a:solidFill>
                <a:latin typeface="標楷體" pitchFamily="65" charset="-120"/>
                <a:ea typeface="標楷體" pitchFamily="65" charset="-120"/>
              </a:rPr>
              <a:t>什麼是有機溶劑</a:t>
            </a:r>
            <a:endParaRPr lang="zh-TW" altLang="en-US" sz="4400" b="1" dirty="0">
              <a:solidFill>
                <a:srgbClr val="FF0000"/>
              </a:solidFill>
              <a:latin typeface="標楷體" pitchFamily="65" charset="-120"/>
              <a:ea typeface="標楷體" pitchFamily="65" charset="-120"/>
            </a:endParaRPr>
          </a:p>
        </p:txBody>
      </p:sp>
      <p:sp>
        <p:nvSpPr>
          <p:cNvPr id="50179" name="內容版面配置區 2"/>
          <p:cNvSpPr>
            <a:spLocks noGrp="1"/>
          </p:cNvSpPr>
          <p:nvPr>
            <p:ph sz="quarter" idx="1"/>
          </p:nvPr>
        </p:nvSpPr>
        <p:spPr>
          <a:xfrm>
            <a:off x="250825" y="1600200"/>
            <a:ext cx="8208963" cy="4873625"/>
          </a:xfrm>
        </p:spPr>
        <p:txBody>
          <a:bodyPr/>
          <a:lstStyle/>
          <a:p>
            <a:r>
              <a:rPr lang="zh-TW" altLang="en-US" sz="2800" smtClean="0">
                <a:latin typeface="標楷體" pitchFamily="65" charset="-120"/>
                <a:ea typeface="標楷體" pitchFamily="65" charset="-120"/>
              </a:rPr>
              <a:t>它們常被用來稀釋溶解</a:t>
            </a:r>
            <a:r>
              <a:rPr lang="zh-TW" altLang="en-US" sz="2800" b="1" smtClean="0">
                <a:solidFill>
                  <a:srgbClr val="252AE3"/>
                </a:solidFill>
                <a:latin typeface="標楷體" pitchFamily="65" charset="-120"/>
                <a:ea typeface="標楷體" pitchFamily="65" charset="-120"/>
              </a:rPr>
              <a:t>無法溶於水</a:t>
            </a:r>
            <a:r>
              <a:rPr lang="zh-TW" altLang="en-US" sz="2800" smtClean="0">
                <a:latin typeface="標楷體" pitchFamily="65" charset="-120"/>
                <a:ea typeface="標楷體" pitchFamily="65" charset="-120"/>
              </a:rPr>
              <a:t>的物質，</a:t>
            </a:r>
            <a:endParaRPr lang="en-US" altLang="zh-TW" sz="2800" smtClean="0">
              <a:latin typeface="標楷體" pitchFamily="65" charset="-120"/>
              <a:ea typeface="標楷體" pitchFamily="65" charset="-120"/>
            </a:endParaRPr>
          </a:p>
          <a:p>
            <a:endParaRPr lang="en-US" altLang="zh-TW" sz="2800" smtClean="0">
              <a:latin typeface="標楷體" pitchFamily="65" charset="-120"/>
              <a:ea typeface="標楷體" pitchFamily="65" charset="-120"/>
            </a:endParaRPr>
          </a:p>
          <a:p>
            <a:r>
              <a:rPr lang="zh-TW" altLang="en-US" sz="2800" smtClean="0">
                <a:latin typeface="標楷體" pitchFamily="65" charset="-120"/>
                <a:ea typeface="標楷體" pitchFamily="65" charset="-120"/>
              </a:rPr>
              <a:t>像油漆、染料、殺蟲劑、粘著劑和噴霧劑等。</a:t>
            </a:r>
            <a:endParaRPr lang="en-US" altLang="zh-TW" sz="2800" smtClean="0">
              <a:latin typeface="標楷體" pitchFamily="65" charset="-120"/>
              <a:ea typeface="標楷體" pitchFamily="65" charset="-120"/>
            </a:endParaRPr>
          </a:p>
          <a:p>
            <a:endParaRPr lang="en-US" altLang="zh-TW" sz="2800" smtClean="0">
              <a:latin typeface="標楷體" pitchFamily="65" charset="-120"/>
              <a:ea typeface="標楷體" pitchFamily="65" charset="-120"/>
            </a:endParaRPr>
          </a:p>
          <a:p>
            <a:r>
              <a:rPr lang="zh-TW" altLang="en-US" sz="2800" smtClean="0">
                <a:latin typeface="標楷體" pitchFamily="65" charset="-120"/>
                <a:ea typeface="標楷體" pitchFamily="65" charset="-120"/>
              </a:rPr>
              <a:t>有機溶劑大多提煉自石油，所以，汽油本身就是多種有機溶劑之混合物。</a:t>
            </a:r>
            <a:endParaRPr lang="en-US" altLang="zh-TW" sz="2800" smtClean="0">
              <a:latin typeface="標楷體" pitchFamily="65" charset="-120"/>
              <a:ea typeface="標楷體" pitchFamily="65" charset="-120"/>
            </a:endParaRPr>
          </a:p>
          <a:p>
            <a:endParaRPr lang="en-US" altLang="zh-TW" sz="2800" smtClean="0">
              <a:latin typeface="標楷體" pitchFamily="65" charset="-120"/>
              <a:ea typeface="標楷體" pitchFamily="65" charset="-120"/>
            </a:endParaRPr>
          </a:p>
          <a:p>
            <a:r>
              <a:rPr lang="zh-TW" altLang="en-US" sz="2800" smtClean="0">
                <a:latin typeface="標楷體" pitchFamily="65" charset="-120"/>
                <a:ea typeface="標楷體" pitchFamily="65" charset="-120"/>
              </a:rPr>
              <a:t>室內的家具、文具、化妝品、清潔劑、芳香劑，都會釋放有機溶劑。</a:t>
            </a:r>
          </a:p>
        </p:txBody>
      </p:sp>
      <p:pic>
        <p:nvPicPr>
          <p:cNvPr id="50180" name="Picture 4" descr="C:\Documents and Settings\JOJO\Local Settings\Temporary Internet Files\Content.IE5\3HVHZDF6\MM900303364[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092950" y="146050"/>
            <a:ext cx="1550988" cy="148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1" name="Picture 8" descr="C:\Documents and Settings\JOJO\Local Settings\Temporary Internet Files\Content.IE5\SMU5BWQP\MM900303415[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23850" y="0"/>
            <a:ext cx="1938338"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2" name="Picture 9" descr="C:\Documents and Settings\JOJO\Local Settings\Temporary Internet Files\Content.IE5\IJQAMI7J\MM900284095[1].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804025" y="5335588"/>
            <a:ext cx="1008063" cy="152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34867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530</Words>
  <Application>Microsoft Office PowerPoint</Application>
  <PresentationFormat>如螢幕大小 (4:3)</PresentationFormat>
  <Paragraphs>76</Paragraphs>
  <Slides>7</Slides>
  <Notes>0</Notes>
  <HiddenSlides>0</HiddenSlides>
  <MMClips>0</MMClips>
  <ScaleCrop>false</ScaleCrop>
  <HeadingPairs>
    <vt:vector size="4" baseType="variant">
      <vt:variant>
        <vt:lpstr>佈景主題</vt:lpstr>
      </vt:variant>
      <vt:variant>
        <vt:i4>1</vt:i4>
      </vt:variant>
      <vt:variant>
        <vt:lpstr>投影片標題</vt:lpstr>
      </vt:variant>
      <vt:variant>
        <vt:i4>7</vt:i4>
      </vt:variant>
    </vt:vector>
  </HeadingPairs>
  <TitlesOfParts>
    <vt:vector size="8" baseType="lpstr">
      <vt:lpstr>Office 佈景主題</vt:lpstr>
      <vt:lpstr>第三章  職場安全</vt:lpstr>
      <vt:lpstr>職業傷害與防範-1</vt:lpstr>
      <vt:lpstr>職業傷害與防範-2</vt:lpstr>
      <vt:lpstr>職業傷害與防範-3</vt:lpstr>
      <vt:lpstr>職業安全寶典</vt:lpstr>
      <vt:lpstr>關懷家人職業安全與健康</vt:lpstr>
      <vt:lpstr>什麼是有機溶劑</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第三章  職場安全</dc:title>
  <dc:creator>user</dc:creator>
  <cp:lastModifiedBy>user</cp:lastModifiedBy>
  <cp:revision>1</cp:revision>
  <dcterms:created xsi:type="dcterms:W3CDTF">2014-04-18T03:10:39Z</dcterms:created>
  <dcterms:modified xsi:type="dcterms:W3CDTF">2014-04-18T03:10:48Z</dcterms:modified>
</cp:coreProperties>
</file>