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0DF88-48AB-4DD0-89B3-366AFE5E24E7}" type="datetime1">
              <a:rPr lang="zh-TW" altLang="en-US">
                <a:solidFill>
                  <a:srgbClr val="575F6D"/>
                </a:solidFill>
              </a:rPr>
              <a:pPr>
                <a:defRPr/>
              </a:pPr>
              <a:t>2014/4/18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575F6D"/>
                </a:solidFill>
              </a:rPr>
              <a:t>東光國中胡心瑜</a:t>
            </a:r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3F7CE-7A2E-40E2-9976-1D8F88F471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863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2653-B461-451B-B09C-366C76CC61CA}" type="datetime1">
              <a:rPr lang="zh-TW" altLang="en-US">
                <a:solidFill>
                  <a:srgbClr val="575F6D"/>
                </a:solidFill>
              </a:rPr>
              <a:pPr>
                <a:defRPr/>
              </a:pPr>
              <a:t>2014/4/18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575F6D"/>
                </a:solidFill>
              </a:rPr>
              <a:t>東光國中胡心瑜</a:t>
            </a: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AA1A-ECEE-4AB4-8FBB-D5E58C5343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94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84997-5C1E-456A-B0C7-BED840DF08E2}" type="datetime1">
              <a:rPr lang="zh-TW" altLang="en-US">
                <a:solidFill>
                  <a:srgbClr val="575F6D"/>
                </a:solidFill>
              </a:rPr>
              <a:pPr>
                <a:defRPr/>
              </a:pPr>
              <a:t>2014/4/18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575F6D"/>
                </a:solidFill>
              </a:rPr>
              <a:t>東光國中胡心瑜</a:t>
            </a: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825F-9AA9-4226-8A4F-DFC180483B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50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2FEA2D-9781-46E4-9DBE-7F1A51C0C0C7}" type="datetime1">
              <a:rPr lang="zh-TW" altLang="en-US">
                <a:solidFill>
                  <a:srgbClr val="575F6D"/>
                </a:solidFill>
              </a:rPr>
              <a:pPr>
                <a:defRPr/>
              </a:pPr>
              <a:t>2014/4/18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C30D66-2C2A-4B95-A21E-21858879D8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575F6D"/>
                </a:solidFill>
              </a:rPr>
              <a:t>東光國中胡心瑜</a:t>
            </a:r>
          </a:p>
        </p:txBody>
      </p:sp>
    </p:spTree>
    <p:extLst>
      <p:ext uri="{BB962C8B-B14F-4D97-AF65-F5344CB8AC3E}">
        <p14:creationId xmlns:p14="http://schemas.microsoft.com/office/powerpoint/2010/main" val="225628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9B844-2714-4E56-99DD-9B43C06CA8BD}" type="datetime1">
              <a:rPr lang="zh-TW" altLang="en-US">
                <a:solidFill>
                  <a:srgbClr val="FFF39D"/>
                </a:solidFill>
              </a:rPr>
              <a:pPr>
                <a:defRPr/>
              </a:pPr>
              <a:t>2014/4/18</a:t>
            </a:fld>
            <a:endParaRPr lang="zh-TW" altLang="en-US">
              <a:solidFill>
                <a:srgbClr val="FFF39D"/>
              </a:solidFill>
            </a:endParaRPr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FFF39D"/>
                </a:solidFill>
              </a:rPr>
              <a:t>東光國中胡心瑜</a:t>
            </a:r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08605-850E-4C3B-8CD3-01D79D4572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18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5B314-EBA4-4FE3-A1C0-065528632C78}" type="datetime1">
              <a:rPr lang="zh-TW" altLang="en-US">
                <a:solidFill>
                  <a:srgbClr val="575F6D"/>
                </a:solidFill>
              </a:rPr>
              <a:pPr>
                <a:defRPr/>
              </a:pPr>
              <a:t>2014/4/18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575F6D"/>
                </a:solidFill>
              </a:rPr>
              <a:t>東光國中胡心瑜</a:t>
            </a:r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F938-091F-4F25-88D9-3B347A65E9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97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52FD-59D3-42E9-9E9F-295FABCD338A}" type="datetime1">
              <a:rPr lang="zh-TW" altLang="en-US">
                <a:solidFill>
                  <a:srgbClr val="575F6D"/>
                </a:solidFill>
              </a:rPr>
              <a:pPr>
                <a:defRPr/>
              </a:pPr>
              <a:t>2014/4/18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575F6D"/>
                </a:solidFill>
              </a:rPr>
              <a:t>東光國中胡心瑜</a:t>
            </a:r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D005-0AF5-4465-8A71-3D9827396A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D12EEA-D24A-43D3-8F9C-14225AE15987}" type="datetime1">
              <a:rPr lang="zh-TW" altLang="en-US">
                <a:solidFill>
                  <a:srgbClr val="575F6D"/>
                </a:solidFill>
              </a:rPr>
              <a:pPr>
                <a:defRPr/>
              </a:pPr>
              <a:t>2014/4/18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CDD57C-DC67-4C1D-A1B7-E7598F9183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575F6D"/>
                </a:solidFill>
              </a:rPr>
              <a:t>東光國中胡心瑜</a:t>
            </a:r>
          </a:p>
        </p:txBody>
      </p:sp>
    </p:spTree>
    <p:extLst>
      <p:ext uri="{BB962C8B-B14F-4D97-AF65-F5344CB8AC3E}">
        <p14:creationId xmlns:p14="http://schemas.microsoft.com/office/powerpoint/2010/main" val="201288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703B9-4172-4C6F-A637-B3AFBB3C9B86}" type="datetime1">
              <a:rPr lang="zh-TW" altLang="en-US">
                <a:solidFill>
                  <a:srgbClr val="575F6D"/>
                </a:solidFill>
              </a:rPr>
              <a:pPr>
                <a:defRPr/>
              </a:pPr>
              <a:t>2014/4/18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575F6D"/>
                </a:solidFill>
              </a:rPr>
              <a:t>東光國中胡心瑜</a:t>
            </a:r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2ED4-ED9B-400D-8E0F-72E10A3F48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854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直線接點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ED827A-031E-4E64-BC1F-C10D750EDE55}" type="datetime1">
              <a:rPr lang="zh-TW" altLang="en-US">
                <a:solidFill>
                  <a:srgbClr val="575F6D"/>
                </a:solidFill>
              </a:rPr>
              <a:pPr>
                <a:defRPr/>
              </a:pPr>
              <a:t>2014/4/18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7B3F3E-C445-4805-8ED7-D466A7D55E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575F6D"/>
                </a:solidFill>
              </a:rPr>
              <a:t>東光國中胡心瑜</a:t>
            </a:r>
          </a:p>
        </p:txBody>
      </p:sp>
    </p:spTree>
    <p:extLst>
      <p:ext uri="{BB962C8B-B14F-4D97-AF65-F5344CB8AC3E}">
        <p14:creationId xmlns:p14="http://schemas.microsoft.com/office/powerpoint/2010/main" val="1407183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2FC53F-60F5-4E4D-BBC1-CEF6DFAB164E}" type="datetime1">
              <a:rPr lang="zh-TW" altLang="en-US">
                <a:solidFill>
                  <a:srgbClr val="575F6D"/>
                </a:solidFill>
              </a:rPr>
              <a:pPr>
                <a:defRPr/>
              </a:pPr>
              <a:t>2014/4/18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09965A-B22C-4F80-A90B-E8BEEB69C1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575F6D"/>
                </a:solidFill>
              </a:rPr>
              <a:t>東光國中胡心瑜</a:t>
            </a:r>
          </a:p>
        </p:txBody>
      </p:sp>
    </p:spTree>
    <p:extLst>
      <p:ext uri="{BB962C8B-B14F-4D97-AF65-F5344CB8AC3E}">
        <p14:creationId xmlns:p14="http://schemas.microsoft.com/office/powerpoint/2010/main" val="415867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A688415-4D1B-48F5-87DC-9155FB6E9BC2}" type="datetime1">
              <a:rPr lang="zh-TW" altLang="en-US">
                <a:solidFill>
                  <a:srgbClr val="575F6D"/>
                </a:solidFill>
              </a:rPr>
              <a:pPr>
                <a:defRPr/>
              </a:pPr>
              <a:t>2014/4/18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>
                <a:solidFill>
                  <a:srgbClr val="575F6D"/>
                </a:solidFill>
              </a:rPr>
              <a:t>東光國中胡心瑜</a:t>
            </a: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C5A89E1-2371-4E0F-A5DF-DBA5DEF41E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59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20132;&#36890;&#23433;&#20840;&#27161;&#35468;/&#30452;&#25802;&#20132;&#36890;&#24847;&#22806;&#20107;&#25925;&#29694;&#22580;_(360p).av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20132;&#36890;&#23433;&#20840;&#27161;&#35468;/&#33258;&#34892;&#36554;&#20132;&#36890;&#20107;&#25925;&#26696;&#20363;&#23459;&#23566;&#24433;&#29255;_(360p).a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&#20132;&#36890;&#23433;&#20840;&#27161;&#35468;/&#27231;&#36554;&#36949;&#35215;&#24433;&#29255;.fl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w.wrs.yahoo.com/_ylt=A3eg8_j5USBLaHEAh.V21gt./SIG=128in1907/EXP=1260495737/**http%3A/www.flickr.com/photos/23717080@N00/27514847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tw.wrs.yahoo.com/_ylt=A3eg8_j5USBLaHEAm.V21gt./SIG=12bqkdpu9/EXP=1260495737/**http%3A/www.eplug-cg.com/city/link_image/20030720_10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第二章  交通安全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sz="quarter" idx="1"/>
          </p:nvPr>
        </p:nvSpPr>
        <p:spPr>
          <a:xfrm>
            <a:off x="684213" y="1412875"/>
            <a:ext cx="7816850" cy="4968875"/>
          </a:xfrm>
        </p:spPr>
        <p:txBody>
          <a:bodyPr/>
          <a:lstStyle/>
          <a:p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一、行的有理</a:t>
            </a:r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二、行人安全</a:t>
            </a:r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三、自行車安全</a:t>
            </a:r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四、乘車安全</a:t>
            </a:r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700" name="Picture 6" descr="C:\Documents and Settings\JOJO\Local Settings\Temporary Internet Files\Content.IE5\0WJUJG9X\MP9004340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948238"/>
            <a:ext cx="115252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C:\Documents and Settings\JOJO\Local Settings\Temporary Internet Files\Content.IE5\VJMKU4EX\MP900423728[1]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941888"/>
            <a:ext cx="1916113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 descr="C:\Documents and Settings\JOJO\Local Settings\Temporary Internet Files\Content.IE5\EA1XD09R\MM90030338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29235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 descr="C:\Documents and Settings\JOJO\桌面\untitled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924175"/>
            <a:ext cx="264636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1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5051425" cy="792163"/>
          </a:xfrm>
        </p:spPr>
        <p:txBody>
          <a:bodyPr/>
          <a:lstStyle/>
          <a:p>
            <a:pPr>
              <a:defRPr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★自行車交通規則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3667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3754438" cy="4873625"/>
          </a:xfrm>
        </p:spPr>
        <p:txBody>
          <a:bodyPr/>
          <a:lstStyle/>
          <a:p>
            <a:r>
              <a:rPr lang="zh-TW" altLang="en-US" sz="3200" b="1" smtClean="0">
                <a:solidFill>
                  <a:srgbClr val="F31D3C"/>
                </a:solidFill>
                <a:latin typeface="Arial Black" pitchFamily="34" charset="0"/>
                <a:ea typeface="標楷體" pitchFamily="65" charset="-120"/>
              </a:rPr>
              <a:t>單車</a:t>
            </a:r>
            <a:r>
              <a:rPr lang="zh-TW" altLang="en-US" sz="3200" smtClean="0">
                <a:latin typeface="Arial Black" pitchFamily="34" charset="0"/>
                <a:ea typeface="標楷體" pitchFamily="65" charset="-120"/>
              </a:rPr>
              <a:t>比照機車必須二段式左轉，</a:t>
            </a:r>
            <a:endParaRPr lang="en-US" altLang="zh-TW" sz="3200" smtClean="0">
              <a:latin typeface="Arial Black" pitchFamily="34" charset="0"/>
              <a:ea typeface="標楷體" pitchFamily="65" charset="-120"/>
            </a:endParaRPr>
          </a:p>
          <a:p>
            <a:endParaRPr lang="en-US" altLang="zh-TW" sz="800" smtClean="0">
              <a:latin typeface="Arial Black" pitchFamily="34" charset="0"/>
              <a:ea typeface="標楷體" pitchFamily="65" charset="-120"/>
            </a:endParaRPr>
          </a:p>
          <a:p>
            <a:r>
              <a:rPr lang="zh-TW" altLang="en-US" sz="3200" smtClean="0">
                <a:latin typeface="Arial Black" pitchFamily="34" charset="0"/>
                <a:ea typeface="標楷體" pitchFamily="65" charset="-120"/>
              </a:rPr>
              <a:t>經過</a:t>
            </a:r>
            <a:r>
              <a:rPr lang="zh-TW" altLang="en-US" sz="3200" b="1" smtClean="0">
                <a:solidFill>
                  <a:srgbClr val="F31D3C"/>
                </a:solidFill>
                <a:latin typeface="Arial Black" pitchFamily="34" charset="0"/>
                <a:ea typeface="標楷體" pitchFamily="65" charset="-120"/>
              </a:rPr>
              <a:t>斑馬線</a:t>
            </a:r>
            <a:r>
              <a:rPr lang="zh-TW" altLang="en-US" sz="3200" smtClean="0">
                <a:latin typeface="Arial Black" pitchFamily="34" charset="0"/>
                <a:ea typeface="標楷體" pitchFamily="65" charset="-120"/>
              </a:rPr>
              <a:t>要下車以推行方式前進，</a:t>
            </a:r>
            <a:endParaRPr lang="en-US" altLang="zh-TW" sz="3200" smtClean="0">
              <a:latin typeface="Arial Black" pitchFamily="34" charset="0"/>
              <a:ea typeface="標楷體" pitchFamily="65" charset="-120"/>
            </a:endParaRPr>
          </a:p>
          <a:p>
            <a:endParaRPr lang="en-US" altLang="zh-TW" sz="800" smtClean="0">
              <a:latin typeface="Arial Black" pitchFamily="34" charset="0"/>
              <a:ea typeface="標楷體" pitchFamily="65" charset="-120"/>
            </a:endParaRPr>
          </a:p>
          <a:p>
            <a:r>
              <a:rPr lang="zh-TW" altLang="en-US" sz="3200" smtClean="0">
                <a:latin typeface="Arial Black" pitchFamily="34" charset="0"/>
                <a:ea typeface="標楷體" pitchFamily="65" charset="-120"/>
              </a:rPr>
              <a:t>夜間騎車，必須加裝</a:t>
            </a:r>
            <a:r>
              <a:rPr lang="zh-TW" altLang="en-US" sz="3200" b="1" smtClean="0">
                <a:solidFill>
                  <a:srgbClr val="F31D3C"/>
                </a:solidFill>
                <a:latin typeface="Arial Black" pitchFamily="34" charset="0"/>
                <a:ea typeface="標楷體" pitchFamily="65" charset="-120"/>
              </a:rPr>
              <a:t>前後燈</a:t>
            </a:r>
            <a:r>
              <a:rPr lang="zh-TW" altLang="en-US" sz="3200" smtClean="0">
                <a:latin typeface="Arial Black" pitchFamily="34" charset="0"/>
                <a:ea typeface="標楷體" pitchFamily="65" charset="-120"/>
              </a:rPr>
              <a:t>照明，</a:t>
            </a:r>
            <a:endParaRPr lang="en-US" altLang="zh-TW" sz="3200" smtClean="0">
              <a:latin typeface="Arial Black" pitchFamily="34" charset="0"/>
              <a:ea typeface="標楷體" pitchFamily="65" charset="-120"/>
            </a:endParaRPr>
          </a:p>
          <a:p>
            <a:endParaRPr lang="en-US" altLang="zh-TW" sz="800" smtClean="0">
              <a:latin typeface="Arial Black" pitchFamily="34" charset="0"/>
              <a:ea typeface="標楷體" pitchFamily="65" charset="-120"/>
            </a:endParaRPr>
          </a:p>
          <a:p>
            <a:r>
              <a:rPr lang="zh-TW" altLang="en-US" sz="3200" smtClean="0">
                <a:latin typeface="Arial Black" pitchFamily="34" charset="0"/>
                <a:ea typeface="標楷體" pitchFamily="65" charset="-120"/>
              </a:rPr>
              <a:t>如果違反</a:t>
            </a:r>
            <a:r>
              <a:rPr lang="en-US" altLang="zh-TW" sz="3200" smtClean="0">
                <a:latin typeface="Arial Black" pitchFamily="34" charset="0"/>
                <a:ea typeface="標楷體" pitchFamily="65" charset="-120"/>
              </a:rPr>
              <a:t>:</a:t>
            </a:r>
            <a:endParaRPr lang="zh-TW" altLang="en-US" sz="3200" smtClean="0">
              <a:latin typeface="Arial Black" pitchFamily="34" charset="0"/>
              <a:ea typeface="標楷體" pitchFamily="65" charset="-120"/>
            </a:endParaRPr>
          </a:p>
        </p:txBody>
      </p:sp>
      <p:pic>
        <p:nvPicPr>
          <p:cNvPr id="38916" name="Picture 1" descr="http://168.motc.gov.tw/GIPSite/wSite/public/Data/ElderSafety2/images/3_2_5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1628775"/>
            <a:ext cx="4954587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 descr="http://168.motc.gov.tw/GIPSite/wSite/public/Attachment/f12463458261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16351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827584" y="6021288"/>
            <a:ext cx="3168352" cy="576064"/>
          </a:xfrm>
          <a:prstGeom prst="wedgeRoundRectCallout">
            <a:avLst>
              <a:gd name="adj1" fmla="val 10616"/>
              <a:gd name="adj2" fmla="val -8654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800" b="1" dirty="0">
                <a:solidFill>
                  <a:prstClr val="black"/>
                </a:solidFill>
                <a:latin typeface="Arial Black" pitchFamily="34" charset="0"/>
                <a:ea typeface="標楷體" pitchFamily="65" charset="-120"/>
              </a:rPr>
              <a:t>罰鍰</a:t>
            </a:r>
            <a:r>
              <a:rPr kumimoji="1" lang="en-US" altLang="zh-TW" sz="2800" b="1" dirty="0">
                <a:solidFill>
                  <a:prstClr val="black"/>
                </a:solidFill>
                <a:latin typeface="Arial Black" pitchFamily="34" charset="0"/>
                <a:ea typeface="標楷體" pitchFamily="65" charset="-120"/>
              </a:rPr>
              <a:t>300~600</a:t>
            </a:r>
            <a:r>
              <a:rPr kumimoji="1" lang="zh-TW" altLang="en-US" sz="2800" b="1" dirty="0">
                <a:solidFill>
                  <a:prstClr val="black"/>
                </a:solidFill>
                <a:latin typeface="Arial Black" pitchFamily="34" charset="0"/>
                <a:ea typeface="標楷體" pitchFamily="65" charset="-120"/>
              </a:rPr>
              <a:t>元</a:t>
            </a:r>
          </a:p>
        </p:txBody>
      </p:sp>
      <p:sp>
        <p:nvSpPr>
          <p:cNvPr id="7" name="橢圓 6"/>
          <p:cNvSpPr/>
          <p:nvPr/>
        </p:nvSpPr>
        <p:spPr>
          <a:xfrm rot="19492835">
            <a:off x="4040188" y="3762375"/>
            <a:ext cx="2316162" cy="889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0" y="279400"/>
            <a:ext cx="7467600" cy="917575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四、乘車安全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155" name="內容版面配置區 2"/>
          <p:cNvSpPr>
            <a:spLocks noGrp="1"/>
          </p:cNvSpPr>
          <p:nvPr>
            <p:ph sz="quarter" idx="1"/>
          </p:nvPr>
        </p:nvSpPr>
        <p:spPr>
          <a:xfrm>
            <a:off x="539750" y="1412875"/>
            <a:ext cx="8208963" cy="5230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zh-TW" sz="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TW" altLang="en-US" sz="3200" b="1" dirty="0" smtClean="0">
                <a:latin typeface="Arial Black" pitchFamily="34" charset="0"/>
                <a:ea typeface="標楷體" pitchFamily="65" charset="-120"/>
              </a:rPr>
              <a:t>上下學時儘量搭乘大眾交通工具，且須注意乘車禮儀～</a:t>
            </a:r>
            <a:endParaRPr lang="en-US" altLang="zh-TW" sz="3200" b="1" dirty="0" smtClean="0">
              <a:latin typeface="Arial Black" pitchFamily="34" charset="0"/>
              <a:ea typeface="標楷體" pitchFamily="65" charset="-120"/>
            </a:endParaRPr>
          </a:p>
        </p:txBody>
      </p:sp>
      <p:sp>
        <p:nvSpPr>
          <p:cNvPr id="5" name="雲朵形圖說文字 4"/>
          <p:cNvSpPr/>
          <p:nvPr/>
        </p:nvSpPr>
        <p:spPr>
          <a:xfrm>
            <a:off x="1979712" y="2924944"/>
            <a:ext cx="6696744" cy="1714512"/>
          </a:xfrm>
          <a:prstGeom prst="cloudCallout">
            <a:avLst>
              <a:gd name="adj1" fmla="val -32083"/>
              <a:gd name="adj2" fmla="val -731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先 </a:t>
            </a:r>
            <a:r>
              <a:rPr kumimoji="1"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？ </a:t>
            </a:r>
            <a:r>
              <a:rPr kumimoji="1"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車，後 </a:t>
            </a:r>
            <a:r>
              <a:rPr kumimoji="1" lang="zh-TW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？ </a:t>
            </a:r>
            <a:r>
              <a:rPr kumimoji="1"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車</a:t>
            </a:r>
          </a:p>
        </p:txBody>
      </p:sp>
      <p:sp>
        <p:nvSpPr>
          <p:cNvPr id="6" name="雲朵形圖說文字 5"/>
          <p:cNvSpPr/>
          <p:nvPr/>
        </p:nvSpPr>
        <p:spPr>
          <a:xfrm>
            <a:off x="539552" y="4941168"/>
            <a:ext cx="8136904" cy="1714512"/>
          </a:xfrm>
          <a:prstGeom prst="cloudCallout">
            <a:avLst>
              <a:gd name="adj1" fmla="val -36043"/>
              <a:gd name="adj2" fmla="val -786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600" b="1" dirty="0">
                <a:solidFill>
                  <a:srgbClr val="575F6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遇老弱婦孺發揮</a:t>
            </a:r>
            <a:r>
              <a:rPr kumimoji="1" lang="zh-TW" altLang="en-US" sz="36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愛心</a:t>
            </a:r>
            <a:r>
              <a:rPr kumimoji="1" lang="zh-TW" altLang="en-US" sz="3600" b="1" dirty="0">
                <a:solidFill>
                  <a:srgbClr val="575F6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讓座</a:t>
            </a:r>
          </a:p>
        </p:txBody>
      </p:sp>
      <p:grpSp>
        <p:nvGrpSpPr>
          <p:cNvPr id="3" name="群組 9"/>
          <p:cNvGrpSpPr>
            <a:grpSpLocks/>
          </p:cNvGrpSpPr>
          <p:nvPr/>
        </p:nvGrpSpPr>
        <p:grpSpPr bwMode="auto">
          <a:xfrm>
            <a:off x="3563938" y="3357563"/>
            <a:ext cx="3024187" cy="792162"/>
            <a:chOff x="3563888" y="3356992"/>
            <a:chExt cx="3024336" cy="792088"/>
          </a:xfrm>
        </p:grpSpPr>
        <p:sp>
          <p:nvSpPr>
            <p:cNvPr id="8" name="流程圖: 替代處理程序 7"/>
            <p:cNvSpPr/>
            <p:nvPr/>
          </p:nvSpPr>
          <p:spPr>
            <a:xfrm>
              <a:off x="5867463" y="3356992"/>
              <a:ext cx="720761" cy="792088"/>
            </a:xfrm>
            <a:prstGeom prst="flowChartAlternate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3600" b="1" dirty="0">
                  <a:solidFill>
                    <a:srgbClr val="FF0066"/>
                  </a:solidFill>
                  <a:latin typeface="標楷體" pitchFamily="65" charset="-120"/>
                  <a:ea typeface="標楷體" pitchFamily="65" charset="-120"/>
                </a:rPr>
                <a:t>上</a:t>
              </a:r>
            </a:p>
          </p:txBody>
        </p:sp>
        <p:sp>
          <p:nvSpPr>
            <p:cNvPr id="9" name="流程圖: 替代處理程序 8"/>
            <p:cNvSpPr/>
            <p:nvPr/>
          </p:nvSpPr>
          <p:spPr>
            <a:xfrm>
              <a:off x="3563888" y="3356992"/>
              <a:ext cx="720761" cy="792088"/>
            </a:xfrm>
            <a:prstGeom prst="flowChartAlternate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3600" b="1" dirty="0">
                  <a:solidFill>
                    <a:srgbClr val="FF0066"/>
                  </a:solidFill>
                  <a:latin typeface="標楷體" pitchFamily="65" charset="-120"/>
                  <a:ea typeface="標楷體" pitchFamily="65" charset="-120"/>
                </a:rPr>
                <a:t>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829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內容版面配置區 2"/>
          <p:cNvSpPr>
            <a:spLocks noGrp="1"/>
          </p:cNvSpPr>
          <p:nvPr>
            <p:ph sz="quarter" idx="1"/>
          </p:nvPr>
        </p:nvSpPr>
        <p:spPr>
          <a:xfrm>
            <a:off x="4140200" y="260350"/>
            <a:ext cx="4679950" cy="63103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小型後座乘客未繫安全帶，自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101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日起</a:t>
            </a:r>
            <a:endParaRPr lang="en-US" altLang="zh-TW" sz="3200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★罰鍰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sz="2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一般道路：</a:t>
            </a:r>
            <a:r>
              <a:rPr lang="en-US" altLang="zh-TW" sz="2800" b="1" u="sng" dirty="0" smtClean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1500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快速、高速道路     </a:t>
            </a:r>
            <a:r>
              <a:rPr lang="en-US" altLang="zh-TW" sz="2800" b="1" u="sng" dirty="0" smtClean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3000~6000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zh-TW" sz="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zh-TW" sz="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zh-TW" sz="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61950" indent="-361950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※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安全座椅：兒童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歲以下，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公斤以下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★罰鍰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800" b="1" u="sng" dirty="0" smtClean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1500~3000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</a:p>
        </p:txBody>
      </p:sp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4937125" y="5286375"/>
            <a:ext cx="3811588" cy="1571625"/>
            <a:chOff x="611188" y="5286375"/>
            <a:chExt cx="3811587" cy="1571625"/>
          </a:xfrm>
        </p:grpSpPr>
        <p:pic>
          <p:nvPicPr>
            <p:cNvPr id="40967" name="Picture 7" descr="http://ts1.mm.bing.net/th?id=I.4826852537075196&amp;pid=15.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5286375"/>
              <a:ext cx="237172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8" name="Picture 9" descr="http://ts1.mm.bing.net/th?id=I.4533093987516504&amp;pid=15.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5286375"/>
              <a:ext cx="157162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群組 10"/>
          <p:cNvGrpSpPr>
            <a:grpSpLocks/>
          </p:cNvGrpSpPr>
          <p:nvPr/>
        </p:nvGrpSpPr>
        <p:grpSpPr bwMode="auto">
          <a:xfrm>
            <a:off x="323850" y="149225"/>
            <a:ext cx="3706813" cy="6592888"/>
            <a:chOff x="5148263" y="0"/>
            <a:chExt cx="3706812" cy="6592143"/>
          </a:xfrm>
        </p:grpSpPr>
        <p:pic>
          <p:nvPicPr>
            <p:cNvPr id="40965" name="Picture 2" descr="C:\Documents and Settings\JOJO\桌面\untitled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" r="35416"/>
            <a:stretch>
              <a:fillRect/>
            </a:stretch>
          </p:blipFill>
          <p:spPr bwMode="auto">
            <a:xfrm>
              <a:off x="5148263" y="0"/>
              <a:ext cx="3706812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3" descr="C:\Documents and Settings\JOJO\桌面\untitled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63" t="60648" r="33403" b="12563"/>
            <a:stretch>
              <a:fillRect/>
            </a:stretch>
          </p:blipFill>
          <p:spPr bwMode="auto">
            <a:xfrm>
              <a:off x="5508625" y="4345831"/>
              <a:ext cx="3240088" cy="2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469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088" y="2997200"/>
            <a:ext cx="7777162" cy="295275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1987" name="Picture 6" descr="http://ts4.mm.bing.net/th?id=I.4769549078693595&amp;pid=15.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4824413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形圖說文字 10"/>
          <p:cNvSpPr/>
          <p:nvPr/>
        </p:nvSpPr>
        <p:spPr>
          <a:xfrm>
            <a:off x="971550" y="4581525"/>
            <a:ext cx="7848600" cy="1844675"/>
          </a:xfrm>
          <a:prstGeom prst="wedgeEllipseCallout">
            <a:avLst>
              <a:gd name="adj1" fmla="val -5067"/>
              <a:gd name="adj2" fmla="val -6087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2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大家來找碴～ </a:t>
            </a:r>
            <a:r>
              <a:rPr kumimoji="1" lang="en-US" altLang="zh-TW" sz="32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2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zh-TW" altLang="en-US" sz="32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你能找出幾個交通違規的事項？</a:t>
            </a:r>
            <a:endParaRPr kumimoji="1" lang="zh-TW" alt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75" y="0"/>
            <a:ext cx="7467600" cy="796925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交通安全相關罰鍰</a:t>
            </a:r>
            <a:endParaRPr lang="zh-TW" alt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11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1143000"/>
            <a:ext cx="8208962" cy="5715000"/>
          </a:xfrm>
        </p:spPr>
        <p:txBody>
          <a:bodyPr/>
          <a:lstStyle/>
          <a:p>
            <a:r>
              <a:rPr lang="zh-TW" altLang="en-US" sz="28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腳踏車闖紅燈、穿越快車道、或行駛快車道：處</a:t>
            </a:r>
            <a:r>
              <a:rPr lang="en-US" altLang="zh-TW" sz="28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300</a:t>
            </a:r>
            <a:r>
              <a:rPr lang="zh-TW" altLang="en-US" sz="28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r>
              <a:rPr lang="en-US" altLang="zh-TW" sz="28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~600</a:t>
            </a:r>
            <a:r>
              <a:rPr lang="zh-TW" altLang="en-US" sz="28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不等罰鍰。</a:t>
            </a:r>
            <a:endParaRPr lang="en-US" altLang="zh-TW" sz="2800" b="1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altLang="zh-TW" sz="800" b="1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無照駕駛：罰</a:t>
            </a:r>
            <a:r>
              <a:rPr lang="en-US" altLang="zh-TW" sz="28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6000</a:t>
            </a:r>
            <a:r>
              <a:rPr lang="zh-TW" altLang="en-US" sz="28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r>
              <a:rPr lang="en-US" altLang="zh-TW" sz="28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~12000</a:t>
            </a:r>
            <a:r>
              <a:rPr lang="zh-TW" altLang="en-US" sz="28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，當場禁止駕駛及扣留其車輛牌照。</a:t>
            </a:r>
            <a:endParaRPr lang="en-US" altLang="zh-TW" sz="2800" b="1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800" b="1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如將六歲以下兒童獨留在車內，處駕駛人</a:t>
            </a:r>
            <a:r>
              <a:rPr lang="en-US" altLang="zh-TW" sz="28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1000</a:t>
            </a:r>
            <a:r>
              <a:rPr lang="zh-TW" altLang="en-US" sz="28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罰鍰。</a:t>
            </a:r>
            <a:endParaRPr lang="en-US" altLang="zh-TW" sz="2800" b="1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800" b="1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騎車未戴安全帽：</a:t>
            </a:r>
            <a:r>
              <a:rPr lang="en-US" altLang="zh-TW" sz="28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500</a:t>
            </a:r>
            <a:r>
              <a:rPr lang="zh-TW" altLang="en-US" sz="28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罰鍰。</a:t>
            </a:r>
            <a:endParaRPr lang="en-US" altLang="zh-TW" sz="2800" b="1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800" b="1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酒駕酒精濃度超過規定標準或吸食毒品、迷幻藥、麻醉藥等：罰</a:t>
            </a:r>
            <a:r>
              <a:rPr lang="en-US" altLang="zh-TW" sz="28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15000</a:t>
            </a:r>
            <a:r>
              <a:rPr lang="zh-TW" altLang="en-US" sz="28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r>
              <a:rPr lang="en-US" altLang="zh-TW" sz="28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~60000</a:t>
            </a:r>
            <a:r>
              <a:rPr lang="zh-TW" altLang="en-US" sz="28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罰鍰。</a:t>
            </a:r>
            <a:endParaRPr lang="en-US" altLang="zh-TW" sz="2800" b="1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0" y="207963"/>
            <a:ext cx="7467600" cy="917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第二章  交通安全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155" name="內容版面配置區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8004175" cy="5153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zh-TW" sz="800" b="1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歷年來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衛生署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公布的死亡原因中，</a:t>
            </a:r>
            <a:r>
              <a:rPr lang="zh-TW" altLang="en-US" sz="3600" b="1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青少年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皆以</a:t>
            </a:r>
            <a:r>
              <a:rPr lang="zh-TW" altLang="en-US" sz="2800" b="1" dirty="0" smtClean="0">
                <a:solidFill>
                  <a:srgbClr val="F31D3C"/>
                </a:solidFill>
                <a:latin typeface="標楷體" pitchFamily="65" charset="-120"/>
                <a:ea typeface="標楷體" pitchFamily="65" charset="-120"/>
              </a:rPr>
              <a:t>事故傷害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為最多，其中</a:t>
            </a:r>
            <a:r>
              <a:rPr lang="zh-TW" altLang="en-US" sz="3200" b="1" u="sng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車禍事故死亡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占事故傷害死亡之首。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★建立「</a:t>
            </a:r>
            <a:r>
              <a:rPr lang="zh-TW" altLang="en-US" sz="3200" b="1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交通安全，人人有責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」的觀念。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 eaLnBrk="1" hangingPunct="1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★道路交通安全不光是駕駛人要遵守，行人也是影響交通安全的重要因素。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24" name="Picture 5" descr="C:\Documents and Settings\JOJO\Local Settings\Temporary Internet Files\Content.IE5\I2I37O0H\MMj028385500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8913"/>
            <a:ext cx="21431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等腰三角形 4"/>
          <p:cNvSpPr/>
          <p:nvPr/>
        </p:nvSpPr>
        <p:spPr>
          <a:xfrm>
            <a:off x="827088" y="1268413"/>
            <a:ext cx="1223962" cy="865187"/>
          </a:xfrm>
          <a:prstGeom prst="triangle">
            <a:avLst>
              <a:gd name="adj" fmla="val 5155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※</a:t>
            </a:r>
            <a:endParaRPr kumimoji="1" lang="zh-TW" alt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2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:\Documents and Settings\JOJO\桌面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3975"/>
            <a:ext cx="20478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0" y="0"/>
            <a:ext cx="7467600" cy="917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一、行的有理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155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836613"/>
            <a:ext cx="8077200" cy="57610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zh-TW" sz="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（一）路權與安全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內政部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警政署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93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月開始推動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～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3200" b="1" dirty="0" smtClean="0">
                <a:solidFill>
                  <a:srgbClr val="4BB539"/>
                </a:solidFill>
                <a:latin typeface="標楷體" pitchFamily="65" charset="-120"/>
                <a:ea typeface="標楷體" pitchFamily="65" charset="-120"/>
              </a:rPr>
              <a:t>路權優先、安全第一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的政策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路權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的意義：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包含了每個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用路人使用道路的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權利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義務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路權</a:t>
            </a:r>
            <a:r>
              <a:rPr lang="zh-TW" altLang="en-US" sz="3200" b="1" u="sng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沒有絕對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的，而是</a:t>
            </a:r>
            <a:r>
              <a:rPr lang="zh-TW" altLang="en-US" sz="3200" b="1" u="sng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相對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的；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628650" indent="-361950"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不論是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人或車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，任何人在道路上行駛，都有注意路況與禮讓其他用路人的責任與義務。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marL="990600" indent="-723900" eaLnBrk="1" hangingPunct="1">
              <a:buFont typeface="Wingdings" pitchFamily="2" charset="2"/>
              <a:buNone/>
              <a:defRPr/>
            </a:pPr>
            <a:endParaRPr lang="en-US" altLang="zh-TW" sz="800" b="1" dirty="0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marL="990600" indent="-723900" eaLnBrk="1" hangingPunct="1">
              <a:buFont typeface="Wingdings" pitchFamily="2" charset="2"/>
              <a:buNone/>
              <a:defRPr/>
            </a:pPr>
            <a:r>
              <a:rPr lang="en-US" altLang="zh-TW" b="1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ex:</a:t>
            </a:r>
            <a:r>
              <a:rPr lang="zh-TW" altLang="en-US" sz="2600" b="1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「紅燈停、綠燈行」的規定、支道車讓幹道車、左方車讓右方車、轉彎車讓直行車、禮讓行人</a:t>
            </a:r>
            <a:endParaRPr lang="en-US" altLang="zh-TW" sz="2600" b="1" dirty="0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749" name="Picture 5" descr="C:\Documents and Settings\JOJO\Local Settings\Temporary Internet Files\Content.IE5\EA1XD09R\MM90033639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97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0" y="0"/>
            <a:ext cx="7467600" cy="917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路權與安全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155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1196975"/>
            <a:ext cx="3889375" cy="5213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latin typeface="Arial Black" pitchFamily="34" charset="0"/>
                <a:ea typeface="標楷體" pitchFamily="65" charset="-120"/>
              </a:rPr>
              <a:t>2.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行人路權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保障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行人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在用路時，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優先通行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的權利，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如車輛行經人行穿越道，需減速慢行、或</a:t>
            </a:r>
            <a:r>
              <a:rPr lang="zh-TW" altLang="en-US" sz="2800" b="1" u="sng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暫停讓行人優先通行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60363" indent="-360363" eaLnBrk="1" hangingPunct="1"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2772" name="Picture 3" descr="C:\Documents and Settings\JOJO\桌面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354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755576" y="5229200"/>
            <a:ext cx="3672408" cy="1008112"/>
          </a:xfrm>
          <a:prstGeom prst="wedgeRoundRectCallout">
            <a:avLst>
              <a:gd name="adj1" fmla="val 1798"/>
              <a:gd name="adj2" fmla="val -8465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800" b="1" dirty="0">
                <a:solidFill>
                  <a:prstClr val="black"/>
                </a:solidFill>
                <a:latin typeface="Arial Black" pitchFamily="34" charset="0"/>
                <a:ea typeface="標楷體" pitchFamily="65" charset="-120"/>
              </a:rPr>
              <a:t>罰鍰</a:t>
            </a:r>
            <a:r>
              <a:rPr kumimoji="1" lang="en-US" altLang="zh-TW" sz="2800" b="1" dirty="0">
                <a:solidFill>
                  <a:prstClr val="black"/>
                </a:solidFill>
                <a:latin typeface="Arial Black" pitchFamily="34" charset="0"/>
                <a:ea typeface="標楷體" pitchFamily="65" charset="-120"/>
              </a:rPr>
              <a:t>1200~3600</a:t>
            </a:r>
            <a:r>
              <a:rPr kumimoji="1" lang="zh-TW" altLang="en-US" sz="2800" b="1" dirty="0">
                <a:solidFill>
                  <a:prstClr val="black"/>
                </a:solidFill>
                <a:latin typeface="Arial Black" pitchFamily="34" charset="0"/>
                <a:ea typeface="標楷體" pitchFamily="65" charset="-120"/>
              </a:rPr>
              <a:t>元</a:t>
            </a:r>
          </a:p>
        </p:txBody>
      </p:sp>
    </p:spTree>
    <p:extLst>
      <p:ext uri="{BB962C8B-B14F-4D97-AF65-F5344CB8AC3E}">
        <p14:creationId xmlns:p14="http://schemas.microsoft.com/office/powerpoint/2010/main" val="3864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0" y="0"/>
            <a:ext cx="7467600" cy="917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路權與安全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155" name="內容版面配置區 2"/>
          <p:cNvSpPr>
            <a:spLocks noGrp="1"/>
          </p:cNvSpPr>
          <p:nvPr>
            <p:ph sz="quarter" idx="1"/>
          </p:nvPr>
        </p:nvSpPr>
        <p:spPr>
          <a:xfrm>
            <a:off x="539750" y="1196975"/>
            <a:ext cx="8064500" cy="22875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3600" b="1" dirty="0" smtClean="0">
                <a:solidFill>
                  <a:srgbClr val="FF0000"/>
                </a:solidFill>
                <a:latin typeface="Arial Black" pitchFamily="34" charset="0"/>
                <a:ea typeface="標楷體" pitchFamily="65" charset="-120"/>
              </a:rPr>
              <a:t>3.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停車路權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自行車位、機車格、機車停等區、汽車停車格等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60363" indent="-360363" eaLnBrk="1" hangingPunct="1"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5724128" y="2924944"/>
            <a:ext cx="2880320" cy="576064"/>
          </a:xfrm>
          <a:prstGeom prst="wedgeRoundRectCallout">
            <a:avLst>
              <a:gd name="adj1" fmla="val 23214"/>
              <a:gd name="adj2" fmla="val 8276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800" b="1" dirty="0">
                <a:solidFill>
                  <a:prstClr val="black"/>
                </a:solidFill>
                <a:latin typeface="Arial Black" pitchFamily="34" charset="0"/>
                <a:ea typeface="標楷體" pitchFamily="65" charset="-120"/>
              </a:rPr>
              <a:t>罰鍰</a:t>
            </a:r>
            <a:r>
              <a:rPr kumimoji="1" lang="en-US" altLang="zh-TW" sz="2800" b="1" dirty="0">
                <a:solidFill>
                  <a:prstClr val="black"/>
                </a:solidFill>
                <a:latin typeface="Arial Black" pitchFamily="34" charset="0"/>
                <a:ea typeface="標楷體" pitchFamily="65" charset="-120"/>
              </a:rPr>
              <a:t>900</a:t>
            </a:r>
            <a:r>
              <a:rPr kumimoji="1" lang="zh-TW" altLang="en-US" sz="2800" b="1" dirty="0">
                <a:solidFill>
                  <a:prstClr val="black"/>
                </a:solidFill>
                <a:latin typeface="Arial Black" pitchFamily="34" charset="0"/>
                <a:ea typeface="標楷體" pitchFamily="65" charset="-120"/>
              </a:rPr>
              <a:t>元</a:t>
            </a:r>
          </a:p>
        </p:txBody>
      </p:sp>
      <p:pic>
        <p:nvPicPr>
          <p:cNvPr id="33799" name="Picture 7" descr="C:\Documents and Settings\JOJO\桌面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74963"/>
            <a:ext cx="4752975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" descr="http://ts4.mm.bing.net/th?id=I.4543118416740955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06838"/>
            <a:ext cx="3733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66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0" y="-80963"/>
            <a:ext cx="7467600" cy="91757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二、行人安全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155" name="內容版面配置區 2"/>
          <p:cNvSpPr>
            <a:spLocks noGrp="1"/>
          </p:cNvSpPr>
          <p:nvPr>
            <p:ph sz="quarter" idx="1"/>
          </p:nvPr>
        </p:nvSpPr>
        <p:spPr>
          <a:xfrm>
            <a:off x="539750" y="765175"/>
            <a:ext cx="8064500" cy="59499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3600" b="1" dirty="0" smtClean="0">
                <a:solidFill>
                  <a:srgbClr val="FF0000"/>
                </a:solidFill>
                <a:latin typeface="Arial Black" pitchFamily="34" charset="0"/>
                <a:ea typeface="標楷體" pitchFamily="65" charset="-120"/>
              </a:rPr>
              <a:t>◆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行人交通規則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200" b="1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必須遵守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r>
              <a:rPr lang="en-US" altLang="zh-TW" sz="3200" dirty="0" smtClean="0">
                <a:latin typeface="Arial Black" pitchFamily="34" charset="0"/>
                <a:ea typeface="標楷體" pitchFamily="65" charset="-120"/>
              </a:rPr>
              <a:t>1.</a:t>
            </a:r>
            <a:r>
              <a:rPr lang="zh-TW" altLang="en-US" sz="3200" dirty="0" smtClean="0">
                <a:latin typeface="Arial Black" pitchFamily="34" charset="0"/>
                <a:ea typeface="標楷體" pitchFamily="65" charset="-120"/>
              </a:rPr>
              <a:t>過馬路時看清兩旁有無來車。</a:t>
            </a:r>
            <a:endParaRPr lang="en-US" altLang="zh-TW" sz="3200" dirty="0" smtClean="0">
              <a:latin typeface="Arial Black" pitchFamily="34" charset="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r>
              <a:rPr lang="en-US" altLang="zh-TW" sz="3200" dirty="0" smtClean="0">
                <a:latin typeface="Arial Black" pitchFamily="34" charset="0"/>
                <a:ea typeface="標楷體" pitchFamily="65" charset="-120"/>
              </a:rPr>
              <a:t>2.</a:t>
            </a:r>
            <a:r>
              <a:rPr lang="zh-TW" altLang="en-US" sz="3200" dirty="0" smtClean="0">
                <a:latin typeface="Arial Black" pitchFamily="34" charset="0"/>
                <a:ea typeface="標楷體" pitchFamily="65" charset="-120"/>
              </a:rPr>
              <a:t>行走時面對來車方向並靠邊走。</a:t>
            </a:r>
            <a:endParaRPr lang="en-US" altLang="zh-TW" sz="3200" dirty="0" smtClean="0">
              <a:latin typeface="Arial Black" pitchFamily="34" charset="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r>
              <a:rPr lang="en-US" altLang="zh-TW" sz="3200" dirty="0" smtClean="0">
                <a:latin typeface="Arial Black" pitchFamily="34" charset="0"/>
                <a:ea typeface="標楷體" pitchFamily="65" charset="-120"/>
              </a:rPr>
              <a:t>3.</a:t>
            </a:r>
            <a:r>
              <a:rPr lang="zh-TW" altLang="en-US" sz="3200" dirty="0" smtClean="0">
                <a:latin typeface="Arial Black" pitchFamily="34" charset="0"/>
                <a:ea typeface="標楷體" pitchFamily="65" charset="-120"/>
              </a:rPr>
              <a:t>過馬路時走路橋、地下道、行人穿越道。</a:t>
            </a:r>
            <a:endParaRPr lang="en-US" altLang="zh-TW" sz="3200" dirty="0" smtClean="0">
              <a:latin typeface="Arial Black" pitchFamily="34" charset="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endParaRPr lang="en-US" altLang="zh-TW" sz="800" b="1" dirty="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200" b="1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不可以做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r>
              <a:rPr lang="en-US" altLang="zh-TW" sz="3200" dirty="0" smtClean="0">
                <a:latin typeface="Arial Black" pitchFamily="34" charset="0"/>
                <a:ea typeface="標楷體" pitchFamily="65" charset="-120"/>
              </a:rPr>
              <a:t>1.</a:t>
            </a:r>
            <a:r>
              <a:rPr lang="zh-TW" altLang="en-US" sz="3200" dirty="0" smtClean="0">
                <a:latin typeface="Arial Black" pitchFamily="34" charset="0"/>
                <a:ea typeface="標楷體" pitchFamily="65" charset="-120"/>
              </a:rPr>
              <a:t>未等號誌變綠燈，就直接通過馬路。</a:t>
            </a:r>
            <a:endParaRPr lang="en-US" altLang="zh-TW" sz="3200" dirty="0" smtClean="0">
              <a:latin typeface="Arial Black" pitchFamily="34" charset="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r>
              <a:rPr lang="en-US" altLang="zh-TW" sz="3200" dirty="0" smtClean="0">
                <a:latin typeface="Arial Black" pitchFamily="34" charset="0"/>
                <a:ea typeface="標楷體" pitchFamily="65" charset="-120"/>
              </a:rPr>
              <a:t>2.</a:t>
            </a:r>
            <a:r>
              <a:rPr lang="zh-TW" altLang="en-US" sz="3200" dirty="0" smtClean="0">
                <a:latin typeface="Arial Black" pitchFamily="34" charset="0"/>
                <a:ea typeface="標楷體" pitchFamily="65" charset="-120"/>
              </a:rPr>
              <a:t>貪圖一時方便，就穿越馬路。</a:t>
            </a:r>
            <a:endParaRPr lang="en-US" altLang="zh-TW" sz="3200" dirty="0" smtClean="0">
              <a:latin typeface="Arial Black" pitchFamily="34" charset="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r>
              <a:rPr lang="en-US" altLang="zh-TW" sz="3200" dirty="0" smtClean="0">
                <a:latin typeface="Arial Black" pitchFamily="34" charset="0"/>
                <a:ea typeface="標楷體" pitchFamily="65" charset="-120"/>
              </a:rPr>
              <a:t>3.</a:t>
            </a:r>
            <a:r>
              <a:rPr lang="zh-TW" altLang="en-US" sz="3200" dirty="0" smtClean="0">
                <a:latin typeface="Arial Black" pitchFamily="34" charset="0"/>
                <a:ea typeface="標楷體" pitchFamily="65" charset="-120"/>
              </a:rPr>
              <a:t>在馬路上奔跑、嬉戲、或並排行走。</a:t>
            </a:r>
            <a:endParaRPr lang="en-US" altLang="zh-TW" sz="3200" dirty="0" smtClean="0">
              <a:latin typeface="Arial Black" pitchFamily="34" charset="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r>
              <a:rPr lang="en-US" altLang="zh-TW" sz="3200" dirty="0" smtClean="0">
                <a:latin typeface="Arial Black" pitchFamily="34" charset="0"/>
                <a:ea typeface="標楷體" pitchFamily="65" charset="-120"/>
              </a:rPr>
              <a:t>4.</a:t>
            </a:r>
            <a:r>
              <a:rPr lang="zh-TW" altLang="en-US" sz="3200" dirty="0" smtClean="0">
                <a:latin typeface="Arial Black" pitchFamily="34" charset="0"/>
                <a:ea typeface="標楷體" pitchFamily="65" charset="-120"/>
              </a:rPr>
              <a:t>沒有</a:t>
            </a:r>
            <a:r>
              <a:rPr lang="zh-TW" altLang="en-US" sz="3200" b="1" dirty="0" smtClean="0">
                <a:latin typeface="Arial Black" pitchFamily="34" charset="0"/>
                <a:ea typeface="標楷體" pitchFamily="65" charset="-120"/>
              </a:rPr>
              <a:t>保持警覺</a:t>
            </a:r>
            <a:r>
              <a:rPr lang="zh-TW" altLang="en-US" sz="3200" dirty="0" smtClean="0">
                <a:latin typeface="Arial Black" pitchFamily="34" charset="0"/>
                <a:ea typeface="標楷體" pitchFamily="65" charset="-120"/>
              </a:rPr>
              <a:t>。</a:t>
            </a:r>
            <a:endParaRPr lang="en-US" altLang="zh-TW" sz="3200" dirty="0" smtClean="0">
              <a:latin typeface="Arial Black" pitchFamily="34" charset="0"/>
              <a:ea typeface="標楷體" pitchFamily="65" charset="-120"/>
            </a:endParaRPr>
          </a:p>
        </p:txBody>
      </p:sp>
      <p:pic>
        <p:nvPicPr>
          <p:cNvPr id="34820" name="Picture 5" descr="C:\Documents and Settings\JOJO\Local Settings\Temporary Internet Files\Content.IE5\EA1XD09R\MM90033639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387600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6660232" y="4941168"/>
            <a:ext cx="2088232" cy="576064"/>
          </a:xfrm>
          <a:prstGeom prst="wedgeRoundRectCallout">
            <a:avLst>
              <a:gd name="adj1" fmla="val -70908"/>
              <a:gd name="adj2" fmla="val -321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800" b="1" dirty="0">
                <a:solidFill>
                  <a:prstClr val="black"/>
                </a:solidFill>
                <a:latin typeface="Arial Black" pitchFamily="34" charset="0"/>
                <a:ea typeface="標楷體" pitchFamily="65" charset="-120"/>
              </a:rPr>
              <a:t>罰鍰</a:t>
            </a:r>
            <a:r>
              <a:rPr kumimoji="1" lang="en-US" altLang="zh-TW" sz="2800" b="1" dirty="0">
                <a:solidFill>
                  <a:prstClr val="black"/>
                </a:solidFill>
                <a:latin typeface="Arial Black" pitchFamily="34" charset="0"/>
                <a:ea typeface="標楷體" pitchFamily="65" charset="-120"/>
              </a:rPr>
              <a:t>300</a:t>
            </a:r>
            <a:r>
              <a:rPr kumimoji="1" lang="zh-TW" altLang="en-US" sz="2800" b="1" dirty="0">
                <a:solidFill>
                  <a:prstClr val="black"/>
                </a:solidFill>
                <a:latin typeface="Arial Black" pitchFamily="34" charset="0"/>
                <a:ea typeface="標楷體" pitchFamily="65" charset="-120"/>
              </a:rPr>
              <a:t>元</a:t>
            </a:r>
          </a:p>
        </p:txBody>
      </p:sp>
    </p:spTree>
    <p:extLst>
      <p:ext uri="{BB962C8B-B14F-4D97-AF65-F5344CB8AC3E}">
        <p14:creationId xmlns:p14="http://schemas.microsoft.com/office/powerpoint/2010/main" val="6470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939800"/>
          </a:xfrm>
        </p:spPr>
        <p:txBody>
          <a:bodyPr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★知識寶庫</a:t>
            </a:r>
            <a:endParaRPr lang="zh-TW" altLang="en-US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1285875"/>
            <a:ext cx="8353425" cy="4873625"/>
          </a:xfrm>
        </p:spPr>
        <p:txBody>
          <a:bodyPr/>
          <a:lstStyle/>
          <a:p>
            <a:pPr>
              <a:defRPr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汽車駕駛人在駕駛汽車時，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會有部分  </a:t>
            </a:r>
            <a:r>
              <a:rPr lang="zh-TW" altLang="en-US" sz="36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視覺死角產生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zh-TW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且車速越快，駕駛人能看到的視野就越狹窄！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5844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2486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28688" y="3857625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車速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(km/hr)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視野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度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★約</a:t>
                      </a:r>
                      <a:r>
                        <a:rPr lang="en-US" altLang="zh-TW" sz="2800" b="1" dirty="0" smtClean="0"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210</a:t>
                      </a:r>
                      <a:endParaRPr lang="zh-TW" altLang="en-US" sz="2800" b="1" dirty="0">
                        <a:solidFill>
                          <a:srgbClr val="FF006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40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252AE3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約</a:t>
                      </a:r>
                      <a:r>
                        <a:rPr lang="en-US" altLang="zh-TW" sz="2800" b="1" dirty="0" smtClean="0">
                          <a:solidFill>
                            <a:srgbClr val="252AE3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endParaRPr lang="zh-TW" altLang="en-US" sz="2800" b="1" dirty="0">
                        <a:solidFill>
                          <a:srgbClr val="252AE3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70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252AE3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約</a:t>
                      </a:r>
                      <a:r>
                        <a:rPr lang="en-US" altLang="zh-TW" sz="2800" b="1" dirty="0" smtClean="0">
                          <a:solidFill>
                            <a:srgbClr val="252AE3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65</a:t>
                      </a:r>
                      <a:endParaRPr lang="zh-TW" altLang="en-US" sz="2800" b="1" dirty="0">
                        <a:solidFill>
                          <a:srgbClr val="252AE3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★約</a:t>
                      </a:r>
                      <a:r>
                        <a:rPr lang="en-US" altLang="zh-TW" sz="2800" b="1" dirty="0" smtClean="0"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</a:t>
                      </a:r>
                      <a:endParaRPr lang="zh-TW" altLang="en-US" sz="2800" b="1" dirty="0">
                        <a:solidFill>
                          <a:srgbClr val="FF006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View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286375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1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0" y="279400"/>
            <a:ext cx="7467600" cy="917575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三、自行車安全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155" name="內容版面配置區 2"/>
          <p:cNvSpPr>
            <a:spLocks noGrp="1"/>
          </p:cNvSpPr>
          <p:nvPr>
            <p:ph sz="quarter" idx="1"/>
          </p:nvPr>
        </p:nvSpPr>
        <p:spPr>
          <a:xfrm>
            <a:off x="539750" y="1412875"/>
            <a:ext cx="8208963" cy="5230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zh-TW" sz="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TW" altLang="en-US" sz="3200" b="1" dirty="0" smtClean="0">
                <a:latin typeface="Arial Black" pitchFamily="34" charset="0"/>
                <a:ea typeface="標楷體" pitchFamily="65" charset="-120"/>
              </a:rPr>
              <a:t>研究顯示：</a:t>
            </a:r>
            <a:endParaRPr lang="en-US" altLang="zh-TW" sz="3200" b="1" dirty="0" smtClean="0">
              <a:latin typeface="Arial Black" pitchFamily="34" charset="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sz="2000" dirty="0" smtClean="0">
              <a:latin typeface="Arial Black" pitchFamily="34" charset="0"/>
              <a:ea typeface="標楷體" pitchFamily="65" charset="-120"/>
            </a:endParaRPr>
          </a:p>
          <a:p>
            <a:pPr marL="266700" indent="-266700" eaLnBrk="1" hangingPunct="1">
              <a:buFont typeface="Wingdings" pitchFamily="2" charset="2"/>
              <a:buNone/>
              <a:defRPr/>
            </a:pP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3200" dirty="0" smtClean="0">
                <a:latin typeface="Arial Black" pitchFamily="34" charset="0"/>
                <a:ea typeface="標楷體" pitchFamily="65" charset="-120"/>
              </a:rPr>
              <a:t>國人在一年內因騎自行車受傷約有</a:t>
            </a:r>
            <a:r>
              <a:rPr lang="en-US" altLang="zh-TW" sz="3200" dirty="0" smtClean="0">
                <a:latin typeface="Arial Black" pitchFamily="34" charset="0"/>
                <a:ea typeface="標楷體" pitchFamily="65" charset="-120"/>
              </a:rPr>
              <a:t>3700</a:t>
            </a:r>
            <a:r>
              <a:rPr lang="zh-TW" altLang="en-US" sz="3200" dirty="0" smtClean="0">
                <a:latin typeface="Arial Black" pitchFamily="34" charset="0"/>
                <a:ea typeface="標楷體" pitchFamily="65" charset="-120"/>
              </a:rPr>
              <a:t>人，其中又以</a:t>
            </a:r>
            <a:r>
              <a:rPr lang="en-US" altLang="zh-TW" sz="3200" dirty="0" smtClean="0">
                <a:solidFill>
                  <a:srgbClr val="252AE3"/>
                </a:solidFill>
                <a:latin typeface="Arial Black" pitchFamily="34" charset="0"/>
                <a:ea typeface="標楷體" pitchFamily="65" charset="-120"/>
              </a:rPr>
              <a:t>10~19</a:t>
            </a:r>
            <a:r>
              <a:rPr lang="zh-TW" altLang="en-US" sz="3200" dirty="0" smtClean="0">
                <a:latin typeface="Arial Black" pitchFamily="34" charset="0"/>
                <a:ea typeface="標楷體" pitchFamily="65" charset="-120"/>
              </a:rPr>
              <a:t>歲的</a:t>
            </a:r>
            <a:r>
              <a:rPr lang="zh-TW" altLang="en-US" sz="3200" b="1" u="sng" dirty="0" smtClean="0">
                <a:latin typeface="Arial Black" pitchFamily="34" charset="0"/>
                <a:ea typeface="標楷體" pitchFamily="65" charset="-120"/>
              </a:rPr>
              <a:t>青少年</a:t>
            </a:r>
            <a:r>
              <a:rPr lang="zh-TW" altLang="en-US" sz="3200" dirty="0" smtClean="0">
                <a:latin typeface="Arial Black" pitchFamily="34" charset="0"/>
                <a:ea typeface="標楷體" pitchFamily="65" charset="-120"/>
              </a:rPr>
              <a:t>居多，</a:t>
            </a:r>
            <a:endParaRPr lang="en-US" altLang="zh-TW" sz="3200" dirty="0" smtClean="0">
              <a:latin typeface="Arial Black" pitchFamily="34" charset="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sz="1600" dirty="0" smtClean="0">
              <a:latin typeface="Arial Black" pitchFamily="34" charset="0"/>
              <a:ea typeface="標楷體" pitchFamily="65" charset="-120"/>
            </a:endParaRPr>
          </a:p>
          <a:p>
            <a:pPr marL="266700" indent="-266700" eaLnBrk="1" hangingPunct="1">
              <a:buFont typeface="Wingdings" pitchFamily="2" charset="2"/>
              <a:buNone/>
              <a:defRPr/>
            </a:pP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3200" dirty="0" smtClean="0">
                <a:latin typeface="Arial Black" pitchFamily="34" charset="0"/>
                <a:ea typeface="標楷體" pitchFamily="65" charset="-120"/>
              </a:rPr>
              <a:t>而</a:t>
            </a:r>
            <a:r>
              <a:rPr lang="zh-TW" altLang="en-US" sz="3200" b="1" dirty="0" smtClean="0">
                <a:solidFill>
                  <a:srgbClr val="FF0000"/>
                </a:solidFill>
                <a:latin typeface="Arial Black" pitchFamily="34" charset="0"/>
                <a:ea typeface="標楷體" pitchFamily="65" charset="-120"/>
              </a:rPr>
              <a:t>交叉路口</a:t>
            </a:r>
            <a:r>
              <a:rPr lang="zh-TW" altLang="en-US" sz="3200" dirty="0" smtClean="0">
                <a:latin typeface="Arial Black" pitchFamily="34" charset="0"/>
                <a:ea typeface="標楷體" pitchFamily="65" charset="-120"/>
              </a:rPr>
              <a:t>是騎自行車受傷或死亡最危險的區域！</a:t>
            </a:r>
            <a:endParaRPr lang="en-US" altLang="zh-TW" sz="3200" dirty="0" smtClean="0">
              <a:latin typeface="Arial Black" pitchFamily="34" charset="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安全帽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降低</a:t>
            </a:r>
            <a:r>
              <a:rPr lang="en-US" altLang="zh-TW" sz="3200" b="1" u="sng" dirty="0" smtClean="0">
                <a:latin typeface="標楷體" pitchFamily="65" charset="-120"/>
                <a:ea typeface="標楷體" pitchFamily="65" charset="-120"/>
              </a:rPr>
              <a:t>64</a:t>
            </a:r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％～</a:t>
            </a:r>
            <a:r>
              <a:rPr lang="en-US" altLang="zh-TW" sz="3200" b="1" u="sng" dirty="0" smtClean="0">
                <a:latin typeface="標楷體" pitchFamily="65" charset="-120"/>
                <a:ea typeface="標楷體" pitchFamily="65" charset="-120"/>
              </a:rPr>
              <a:t>74</a:t>
            </a:r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％ 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頭部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外傷發生的機率。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6868" name="Picture 2" descr="http://ts4.mm.bing.net/th?id=I.5037297339532051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71438"/>
            <a:ext cx="20034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3347864" y="1484784"/>
            <a:ext cx="3168352" cy="576064"/>
          </a:xfrm>
          <a:prstGeom prst="wedgeRoundRectCallout">
            <a:avLst>
              <a:gd name="adj1" fmla="val 40679"/>
              <a:gd name="adj2" fmla="val -8654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800" b="1" dirty="0">
                <a:solidFill>
                  <a:prstClr val="black"/>
                </a:solidFill>
                <a:latin typeface="Arial Black" pitchFamily="34" charset="0"/>
                <a:ea typeface="標楷體" pitchFamily="65" charset="-120"/>
              </a:rPr>
              <a:t>安全帽：前圓後尖</a:t>
            </a:r>
          </a:p>
        </p:txBody>
      </p:sp>
      <p:pic>
        <p:nvPicPr>
          <p:cNvPr id="36872" name="Picture 2" descr="http://ts3.mm.bing.net/th?id=H.4772818015094390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366837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2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0" y="0"/>
            <a:ext cx="7467600" cy="917575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★自行車行進中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155" name="內容版面配置區 2"/>
          <p:cNvSpPr>
            <a:spLocks noGrp="1"/>
          </p:cNvSpPr>
          <p:nvPr>
            <p:ph sz="quarter" idx="1"/>
          </p:nvPr>
        </p:nvSpPr>
        <p:spPr>
          <a:xfrm>
            <a:off x="214313" y="928688"/>
            <a:ext cx="8643937" cy="571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zh-TW" sz="800" b="1" dirty="0" smtClean="0">
              <a:latin typeface="標楷體" pitchFamily="65" charset="-120"/>
              <a:ea typeface="標楷體" pitchFamily="65" charset="-120"/>
            </a:endParaRPr>
          </a:p>
          <a:p>
            <a:pPr marL="171450" indent="-171450" eaLnBrk="1" hangingPunct="1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71450" indent="-171450" eaLnBrk="1" hangingPunct="1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雙載、一手持物一手騎車、並排騎車、攀扶其他車輛、放手騎車、快車道或人行道人騎車。</a:t>
            </a:r>
            <a:endParaRPr lang="en-US" altLang="zh-TW" sz="3200" b="1" dirty="0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爆炸 1 3"/>
          <p:cNvSpPr/>
          <p:nvPr/>
        </p:nvSpPr>
        <p:spPr>
          <a:xfrm>
            <a:off x="611188" y="981075"/>
            <a:ext cx="1643062" cy="107156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NO</a:t>
            </a:r>
            <a:r>
              <a:rPr kumimoji="1"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！</a:t>
            </a:r>
          </a:p>
        </p:txBody>
      </p:sp>
      <p:pic>
        <p:nvPicPr>
          <p:cNvPr id="37893" name="Picture 7" descr="http://tw.wrs.yahoo.com/_ylt=A3eg8_moVyBLJkEBVnZ21gt./SIG=128vtvnsb/EXP=1260497192/**http%3A/allenmonica84.googlepages.com/fly-model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04813"/>
            <a:ext cx="1897062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5" descr="C:\Documents and Settings\JOJO\Local Settings\Temporary Internet Files\Content.IE5\YKHUAK3E\MP9003875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076700"/>
            <a:ext cx="22034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View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4005263"/>
            <a:ext cx="173196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iew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4076700"/>
            <a:ext cx="21320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3" descr="C:\Documents and Settings\JOJO\Local Settings\Temporary Internet Files\Content.IE5\TLBA6KIV\MP900448354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4005263"/>
            <a:ext cx="19875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圖說文字 9"/>
          <p:cNvSpPr/>
          <p:nvPr/>
        </p:nvSpPr>
        <p:spPr>
          <a:xfrm>
            <a:off x="323528" y="3356992"/>
            <a:ext cx="2664296" cy="576064"/>
          </a:xfrm>
          <a:prstGeom prst="wedgeRoundRectCallout">
            <a:avLst>
              <a:gd name="adj1" fmla="val -5017"/>
              <a:gd name="adj2" fmla="val 854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400" b="1" dirty="0">
                <a:solidFill>
                  <a:prstClr val="black"/>
                </a:solidFill>
                <a:latin typeface="Arial Black" pitchFamily="34" charset="0"/>
                <a:ea typeface="標楷體" pitchFamily="65" charset="-120"/>
              </a:rPr>
              <a:t>罰鍰</a:t>
            </a:r>
            <a:r>
              <a:rPr kumimoji="1" lang="en-US" altLang="zh-TW" sz="2400" b="1" dirty="0">
                <a:solidFill>
                  <a:prstClr val="black"/>
                </a:solidFill>
                <a:latin typeface="Arial Black" pitchFamily="34" charset="0"/>
                <a:ea typeface="標楷體" pitchFamily="65" charset="-120"/>
              </a:rPr>
              <a:t>300~600</a:t>
            </a:r>
            <a:r>
              <a:rPr kumimoji="1" lang="zh-TW" altLang="en-US" sz="2400" b="1" dirty="0">
                <a:solidFill>
                  <a:prstClr val="black"/>
                </a:solidFill>
                <a:latin typeface="Arial Black" pitchFamily="34" charset="0"/>
                <a:ea typeface="標楷體" pitchFamily="65" charset="-120"/>
              </a:rPr>
              <a:t>元</a:t>
            </a:r>
          </a:p>
        </p:txBody>
      </p:sp>
    </p:spTree>
    <p:extLst>
      <p:ext uri="{BB962C8B-B14F-4D97-AF65-F5344CB8AC3E}">
        <p14:creationId xmlns:p14="http://schemas.microsoft.com/office/powerpoint/2010/main" val="343924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如螢幕大小 (4:3)</PresentationFormat>
  <Paragraphs>123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壁窗</vt:lpstr>
      <vt:lpstr>第二章  交通安全</vt:lpstr>
      <vt:lpstr>第二章  交通安全</vt:lpstr>
      <vt:lpstr>一、行的有理</vt:lpstr>
      <vt:lpstr>(一)路權與安全</vt:lpstr>
      <vt:lpstr>(一)路權與安全</vt:lpstr>
      <vt:lpstr>二、行人安全</vt:lpstr>
      <vt:lpstr>★知識寶庫</vt:lpstr>
      <vt:lpstr>三、自行車安全</vt:lpstr>
      <vt:lpstr>★自行車行進中</vt:lpstr>
      <vt:lpstr>★自行車交通規則</vt:lpstr>
      <vt:lpstr>四、乘車安全</vt:lpstr>
      <vt:lpstr>PowerPoint 簡報</vt:lpstr>
      <vt:lpstr> </vt:lpstr>
      <vt:lpstr>交通安全相關罰鍰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第二章  交通安全</dc:title>
  <dc:creator>user</dc:creator>
  <cp:lastModifiedBy>user</cp:lastModifiedBy>
  <cp:revision>1</cp:revision>
  <dcterms:created xsi:type="dcterms:W3CDTF">2014-04-18T03:09:22Z</dcterms:created>
  <dcterms:modified xsi:type="dcterms:W3CDTF">2014-04-18T03:09:56Z</dcterms:modified>
</cp:coreProperties>
</file>