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079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369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77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33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58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07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68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59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22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83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48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B74AA-89B9-4FF0-8039-C129B1566D73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8CC80-9D99-4A68-B2EA-14F5029484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74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5vVCHWFwt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第三篇第三章 維持健康體重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1125538"/>
            <a:ext cx="8424863" cy="5732462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適當的運動、均衡的飲食、充足的睡眠和維持標準的體重等，都是有助青少年的成長。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006EC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但不健康的行為和生活習慣，則對青少年健康有極為不利的影響！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                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36196" name="Picture 2" descr="http://ts2.mm.bing.net/th?id=H.4675837646472961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000500"/>
            <a:ext cx="200977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197" name="Picture 4" descr="http://ts4.mm.bing.net/th?id=H.4767655446382715&amp;pid=15.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5" r="12292"/>
          <a:stretch>
            <a:fillRect/>
          </a:stretch>
        </p:blipFill>
        <p:spPr bwMode="auto">
          <a:xfrm>
            <a:off x="6300788" y="3640138"/>
            <a:ext cx="2447925" cy="321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198" name="Picture 6" descr="http://ts1.mm.bing.net/th?id=H.4673922086339284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508500"/>
            <a:ext cx="28575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72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15888"/>
            <a:ext cx="8642350" cy="6481762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●如果我太胖了！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找出體重過</a:t>
            </a:r>
            <a:r>
              <a:rPr lang="zh-TW" altLang="en-US" sz="28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重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的原因。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①活動型態：缺乏運動、活動不足。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②飲食習慣：熱量攝取過多。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③新陳代謝異常：甲狀腺功能異常。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④疾病或藥物影響：服用類固醇或抗憂鬱藥物。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⑤心理因素：暴飲暴食發洩情緒。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體重控制方法：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①飲食控制：均衡飲食、減少熱量攝取。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②運動；適合自己的運動計畫，循序漸進的方式增加。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③修正飲食及生活形態。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④找到信心支持：家人、朋友的支持可協助增強信心。</a:t>
            </a: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>
            <a:off x="5867400" y="3141663"/>
            <a:ext cx="3060700" cy="1223962"/>
          </a:xfrm>
          <a:prstGeom prst="wedgeRectCallout">
            <a:avLst>
              <a:gd name="adj1" fmla="val 7110"/>
              <a:gd name="adj2" fmla="val 67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運動三大程序：</a:t>
            </a:r>
            <a:endParaRPr lang="en-US" altLang="zh-TW" dirty="0"/>
          </a:p>
          <a:p>
            <a:pPr algn="ctr">
              <a:defRPr/>
            </a:pPr>
            <a:r>
              <a:rPr lang="en-US" altLang="zh-TW" dirty="0"/>
              <a:t>1.</a:t>
            </a:r>
            <a:r>
              <a:rPr lang="zh-TW" altLang="en-US" dirty="0"/>
              <a:t>暖身運動：肌肉適當伸展</a:t>
            </a:r>
            <a:endParaRPr lang="en-US" altLang="zh-TW" dirty="0"/>
          </a:p>
          <a:p>
            <a:pPr algn="ctr">
              <a:defRPr/>
            </a:pPr>
            <a:r>
              <a:rPr lang="en-US" altLang="zh-TW" dirty="0"/>
              <a:t>2.</a:t>
            </a:r>
            <a:r>
              <a:rPr lang="zh-TW" altLang="en-US" dirty="0"/>
              <a:t>主要運動：約持續</a:t>
            </a:r>
            <a:r>
              <a:rPr lang="en-US" altLang="zh-TW" dirty="0"/>
              <a:t>20</a:t>
            </a:r>
            <a:r>
              <a:rPr lang="zh-TW" altLang="en-US" dirty="0"/>
              <a:t>分鐘</a:t>
            </a:r>
            <a:endParaRPr lang="en-US" altLang="zh-TW" dirty="0"/>
          </a:p>
          <a:p>
            <a:pPr algn="ctr">
              <a:defRPr/>
            </a:pPr>
            <a:r>
              <a:rPr lang="en-US" altLang="zh-TW" dirty="0"/>
              <a:t>3.</a:t>
            </a:r>
            <a:r>
              <a:rPr lang="zh-TW" altLang="en-US" dirty="0"/>
              <a:t>緩和運動：心跳降</a:t>
            </a:r>
            <a:r>
              <a:rPr lang="en-US" altLang="zh-TW" dirty="0"/>
              <a:t>120</a:t>
            </a:r>
            <a:r>
              <a:rPr lang="zh-TW" altLang="en-US" dirty="0"/>
              <a:t>以下</a:t>
            </a:r>
          </a:p>
        </p:txBody>
      </p:sp>
    </p:spTree>
    <p:extLst>
      <p:ext uri="{BB962C8B-B14F-4D97-AF65-F5344CB8AC3E}">
        <p14:creationId xmlns:p14="http://schemas.microsoft.com/office/powerpoint/2010/main" val="154110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9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9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9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9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9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9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9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9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9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9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9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9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9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一、維持健康體重的意義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7219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640763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「體重」與健康有密切關係！</a:t>
            </a:r>
            <a:endParaRPr lang="en-US" altLang="zh-TW" sz="30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當青少年的體重過重，長大後較容易罹患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糖尿病、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高血壓、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心臟病、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高血脂、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中風、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痛風等慢性疾病，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還會增加腰椎與膝關節的負荷，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引發關節炎。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37220" name="Picture 2" descr="http://ts3.mm.bing.net/th?id=H.4608754561450018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953000"/>
            <a:ext cx="2857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21" name="Picture 4" descr="http://ts1.mm.bing.net/th?id=H.4648178075765308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96" b="20517"/>
          <a:stretch>
            <a:fillRect/>
          </a:stretch>
        </p:blipFill>
        <p:spPr bwMode="auto">
          <a:xfrm>
            <a:off x="7389813" y="260350"/>
            <a:ext cx="1754187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8" name="Picture 6" descr="http://ts3.mm.bing.net/th?id=H.4534168158274410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349500"/>
            <a:ext cx="3289300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23" name="Picture 8" descr="http://ts1.mm.bing.net/th?id=H.4918773869317780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5" r="8897" b="5882"/>
          <a:stretch>
            <a:fillRect/>
          </a:stretch>
        </p:blipFill>
        <p:spPr bwMode="auto">
          <a:xfrm>
            <a:off x="6048375" y="2205038"/>
            <a:ext cx="3095625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89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一、維持健康體重的意義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8243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640763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體重過輕的女性：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經期不順，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皮膚沒有光澤、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髮量減少、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骨質疏鬆等問題，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甚至降低身體的抵抗力，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嚴重影響生長發育。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所以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維持健康體重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可</a:t>
            </a:r>
            <a:r>
              <a:rPr lang="zh-TW" altLang="en-US" sz="3000" b="1" u="sng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促進健康、預防疾病與延長壽命！</a:t>
            </a:r>
            <a:endParaRPr lang="en-US" altLang="zh-TW" sz="3000" b="1" u="sng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38244" name="Picture 4" descr="C:\Documents and Settings\JOJO\Local Settings\Temporary Internet Files\Content.IE5\0KRO4BIE\MP90042220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692150"/>
            <a:ext cx="12001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45" name="Picture 5" descr="C:\Documents and Settings\JOJO\Local Settings\Temporary Internet Files\Content.IE5\HELCOZ1M\MC90035515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781300"/>
            <a:ext cx="1473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46" name="Picture 7" descr="http://ts2.mm.bing.net/th?id=H.4522314073834213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125538"/>
            <a:ext cx="2095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0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影響青少年體重因素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9267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640763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愛吃速食，不愛吃蔬菜水果</a:t>
            </a: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晚上長時間上網或看電視等久坐少動</a:t>
            </a: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營養不均衡</a:t>
            </a: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睡眠時間不足</a:t>
            </a: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>
            <a:off x="467544" y="3933056"/>
            <a:ext cx="7632848" cy="2232248"/>
          </a:xfrm>
          <a:prstGeom prst="wedgeRectCallout">
            <a:avLst>
              <a:gd name="adj1" fmla="val -21155"/>
              <a:gd name="adj2" fmla="val -7195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000" b="1" dirty="0">
                <a:latin typeface="標楷體" pitchFamily="65" charset="-120"/>
                <a:ea typeface="標楷體" pitchFamily="65" charset="-120"/>
              </a:rPr>
              <a:t>睡眠品質的</a:t>
            </a:r>
            <a:r>
              <a:rPr lang="zh-TW" altLang="en-US" sz="3000" b="1" u="sng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優劣和健康</a:t>
            </a:r>
            <a:r>
              <a:rPr lang="zh-TW" altLang="en-US" sz="3000" b="1" dirty="0">
                <a:latin typeface="標楷體" pitchFamily="65" charset="-120"/>
                <a:ea typeface="標楷體" pitchFamily="65" charset="-120"/>
              </a:rPr>
              <a:t>有絕對的相關性，長期睡眠品質不佳，或睡眠時間不足的人，</a:t>
            </a:r>
            <a:r>
              <a:rPr lang="zh-TW" altLang="en-US" sz="3000" b="1" u="sng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免疫力容易下降</a:t>
            </a:r>
            <a:r>
              <a:rPr lang="zh-TW" altLang="en-US" sz="3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000" b="1" u="sng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生病的機率</a:t>
            </a:r>
            <a:r>
              <a:rPr lang="zh-TW" altLang="en-US" sz="3000" b="1" dirty="0">
                <a:latin typeface="標楷體" pitchFamily="65" charset="-120"/>
                <a:ea typeface="標楷體" pitchFamily="65" charset="-120"/>
              </a:rPr>
              <a:t>也就大為提升。</a:t>
            </a:r>
          </a:p>
        </p:txBody>
      </p:sp>
      <p:pic>
        <p:nvPicPr>
          <p:cNvPr id="139271" name="Picture 8" descr="http://ts1.mm.bing.net/th?id=H.4867436110349556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21455"/>
          <a:stretch>
            <a:fillRect/>
          </a:stretch>
        </p:blipFill>
        <p:spPr bwMode="auto">
          <a:xfrm>
            <a:off x="7164388" y="765175"/>
            <a:ext cx="1295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272" name="Picture 10" descr="http://ts1.mm.bing.net/th?id=H.4923309366247816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133600"/>
            <a:ext cx="2857500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6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66"/>
                </a:solidFill>
              </a:rPr>
              <a:t>生活行為檢視</a:t>
            </a:r>
            <a:r>
              <a:rPr lang="en-US" altLang="zh-TW" sz="4000" b="1" dirty="0" smtClean="0">
                <a:solidFill>
                  <a:srgbClr val="FF0066"/>
                </a:solidFill>
              </a:rPr>
              <a:t>-1.</a:t>
            </a:r>
            <a:r>
              <a:rPr lang="zh-TW" altLang="en-US" sz="4000" b="1" dirty="0" smtClean="0">
                <a:solidFill>
                  <a:srgbClr val="FF0066"/>
                </a:solidFill>
              </a:rPr>
              <a:t>飲食行為</a:t>
            </a:r>
            <a:endParaRPr lang="zh-TW" altLang="en-US" sz="4000" b="1" dirty="0">
              <a:solidFill>
                <a:srgbClr val="FF0066"/>
              </a:solidFill>
            </a:endParaRPr>
          </a:p>
        </p:txBody>
      </p:sp>
      <p:sp>
        <p:nvSpPr>
          <p:cNvPr id="140291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692150"/>
            <a:ext cx="8351838" cy="602138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我三餐定時定量。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我喜歡吃天然食物。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我少吃零食。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我喜歡吃蔬菜水果。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我沒有吃宵夜的習慣。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我不用吃來發洩情緒。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我會均衡攝取各類食物。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我會儘量避免吃油炸類的食物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9.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看書或看電視時，沒有邊看邊吃東西的習慣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10.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當口渴或天氣熱時，我會選擇飲用白開水    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     ，而不喝含糖飲料。</a:t>
            </a:r>
          </a:p>
        </p:txBody>
      </p:sp>
      <p:pic>
        <p:nvPicPr>
          <p:cNvPr id="140292" name="Picture 7" descr="http://ts2.mm.bing.net/th?id=H.4982902007792445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412875"/>
            <a:ext cx="28575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184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66"/>
                </a:solidFill>
              </a:rPr>
              <a:t>生活行為檢視</a:t>
            </a:r>
            <a:r>
              <a:rPr lang="en-US" altLang="zh-TW" sz="4000" b="1" dirty="0" smtClean="0">
                <a:solidFill>
                  <a:srgbClr val="FF0066"/>
                </a:solidFill>
              </a:rPr>
              <a:t>-2</a:t>
            </a:r>
            <a:r>
              <a:rPr lang="zh-TW" altLang="en-US" sz="4000" b="1" dirty="0" smtClean="0">
                <a:solidFill>
                  <a:srgbClr val="FF0066"/>
                </a:solidFill>
              </a:rPr>
              <a:t>運動行為</a:t>
            </a:r>
            <a:endParaRPr lang="zh-TW" altLang="en-US" sz="4000" b="1" dirty="0">
              <a:solidFill>
                <a:srgbClr val="FF0066"/>
              </a:solidFill>
            </a:endParaRPr>
          </a:p>
        </p:txBody>
      </p:sp>
      <p:sp>
        <p:nvSpPr>
          <p:cNvPr id="141315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692150"/>
            <a:ext cx="8351838" cy="60213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我喜歡運動。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我會利用課餘時間去運動。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我每次運動都會超過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分鐘。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我會儘量爬樓梯而不搭電梯。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我會利用運動的方式來抒解壓力。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□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我平常運動完後，至少會達到覺得有一點喘，並流汗的程度。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41316" name="Picture 4" descr="C:\Documents and Settings\JOJO\My Documents\My Pictures\Microsoft 多媒體藝廊\j035670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581525"/>
            <a:ext cx="1927225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7" name="Picture 5" descr="C:\Documents and Settings\JOJO\My Documents\My Pictures\Microsoft 多媒體藝廊\j042947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0"/>
            <a:ext cx="15192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8" name="Picture 6" descr="C:\Documents and Settings\JOJO\My Documents\My Pictures\Microsoft 多媒體藝廊\j023204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652963"/>
            <a:ext cx="1914525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9" name="Picture 7" descr="C:\Documents and Settings\JOJO\Local Settings\Temporary Internet Files\Content.IE5\EA1XD09R\MC90044653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652963"/>
            <a:ext cx="1557337" cy="179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20" name="Picture 8" descr="C:\Documents and Settings\JOJO\Local Settings\Temporary Internet Files\Content.IE5\5UEMD07E\MC900446514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060575"/>
            <a:ext cx="1474787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71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二、維持健康體重好方法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6435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785225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愉快的心情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：能讓我們的免疫系統維持在最佳狀況，在面對壓力大的情形時特別重要！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均衡飲食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：身體所需的養分存在於多種食物中，</a:t>
            </a:r>
            <a:r>
              <a:rPr lang="zh-TW" altLang="en-US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沒有一種食物可以提供全部所需的營養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。因此我們應該時時提醒自己，攝取多樣化的飲食：如每日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蔬果。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u="sng" smtClean="0">
                <a:latin typeface="標楷體" pitchFamily="65" charset="-120"/>
                <a:ea typeface="標楷體" pitchFamily="65" charset="-120"/>
              </a:rPr>
              <a:t>充足的休息和睡眠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：適當的休息和睡眠可消除疲勞和恢復體力，保持良好的健康狀態：如午覺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矩形圖說文字 7"/>
          <p:cNvSpPr/>
          <p:nvPr/>
        </p:nvSpPr>
        <p:spPr>
          <a:xfrm>
            <a:off x="323528" y="2132856"/>
            <a:ext cx="8604448" cy="1080120"/>
          </a:xfrm>
          <a:prstGeom prst="wedgeRectCallout">
            <a:avLst>
              <a:gd name="adj1" fmla="val 21584"/>
              <a:gd name="adj2" fmla="val -7011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0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★免疫系統是身體健康的防線，是在細菌、病毒等病原體入侵身體尚未構成傷害前，予以消滅。</a:t>
            </a:r>
          </a:p>
        </p:txBody>
      </p:sp>
    </p:spTree>
    <p:extLst>
      <p:ext uri="{BB962C8B-B14F-4D97-AF65-F5344CB8AC3E}">
        <p14:creationId xmlns:p14="http://schemas.microsoft.com/office/powerpoint/2010/main" val="16449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二、維持健康體重好方法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363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785225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適當的運動：能夠提升免疫能利的運動方式，如多從事有氧性運動、每週至少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次、每次至少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分鐘、運動強度達到心跳率每分鐘約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130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次的程度。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規律的生活：</a:t>
            </a:r>
            <a:r>
              <a:rPr lang="zh-TW" altLang="en-US" sz="3000" b="1" u="sng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維持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良好且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有規律的生活步調，對於健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康生活是十分重要的！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矩形圖說文字 7"/>
          <p:cNvSpPr/>
          <p:nvPr/>
        </p:nvSpPr>
        <p:spPr>
          <a:xfrm>
            <a:off x="611560" y="2996952"/>
            <a:ext cx="2160240" cy="576064"/>
          </a:xfrm>
          <a:prstGeom prst="wedgeRectCallout">
            <a:avLst>
              <a:gd name="adj1" fmla="val -52542"/>
              <a:gd name="adj2" fmla="val -10806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0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請問這是 ？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3059832" y="2564904"/>
            <a:ext cx="2088232" cy="576064"/>
          </a:xfrm>
          <a:prstGeom prst="wedgeRectCallout">
            <a:avLst>
              <a:gd name="adj1" fmla="val -78345"/>
              <a:gd name="adj2" fmla="val -356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0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體適能</a:t>
            </a:r>
            <a:r>
              <a:rPr lang="en-US" altLang="zh-TW" sz="30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333</a:t>
            </a:r>
            <a:endParaRPr lang="zh-TW" altLang="en-US" sz="3000" b="1" dirty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43370" name="Picture 2" descr="C:\Documents and Settings\JOJO\Local Settings\Temporary Internet Files\Content.IE5\EA1XD09R\MP90042262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5876925"/>
            <a:ext cx="14541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71" name="Picture 3" descr="C:\Documents and Settings\JOJO\Local Settings\Temporary Internet Files\Content.IE5\YKHUAK3E\MP9004491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632450"/>
            <a:ext cx="766762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72" name="Picture 4" descr="C:\Documents and Settings\JOJO\Local Settings\Temporary Internet Files\Content.IE5\LSN01T27\MP900426547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418138"/>
            <a:ext cx="143986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9" name="文字方塊 8"/>
          <p:cNvSpPr txBox="1">
            <a:spLocks noChangeArrowheads="1"/>
          </p:cNvSpPr>
          <p:nvPr/>
        </p:nvSpPr>
        <p:spPr bwMode="auto">
          <a:xfrm>
            <a:off x="5508625" y="2492375"/>
            <a:ext cx="2555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28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最大心跳率？</a:t>
            </a:r>
          </a:p>
        </p:txBody>
      </p:sp>
      <p:sp>
        <p:nvSpPr>
          <p:cNvPr id="147470" name="文字方塊 9"/>
          <p:cNvSpPr txBox="1">
            <a:spLocks noChangeArrowheads="1"/>
          </p:cNvSpPr>
          <p:nvPr/>
        </p:nvSpPr>
        <p:spPr bwMode="auto">
          <a:xfrm>
            <a:off x="5435600" y="2997200"/>
            <a:ext cx="25558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8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28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220-</a:t>
            </a:r>
            <a:r>
              <a:rPr lang="zh-TW" altLang="en-US" sz="2800" b="1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年齡</a:t>
            </a:r>
          </a:p>
        </p:txBody>
      </p:sp>
      <p:sp>
        <p:nvSpPr>
          <p:cNvPr id="147471" name="文字方塊 10"/>
          <p:cNvSpPr txBox="1">
            <a:spLocks noChangeArrowheads="1"/>
          </p:cNvSpPr>
          <p:nvPr/>
        </p:nvSpPr>
        <p:spPr bwMode="auto">
          <a:xfrm>
            <a:off x="5256213" y="3500438"/>
            <a:ext cx="3779837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600" b="1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2600" b="1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如果想改善體適能狀況，在每次運動結束後每分鐘的脈搏數需達到最大心跳率的</a:t>
            </a:r>
            <a:r>
              <a:rPr lang="en-US" altLang="zh-TW" sz="2600" b="1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60~80</a:t>
            </a:r>
            <a:r>
              <a:rPr lang="zh-TW" altLang="en-US" sz="2600" b="1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％。</a:t>
            </a:r>
          </a:p>
        </p:txBody>
      </p:sp>
    </p:spTree>
    <p:extLst>
      <p:ext uri="{BB962C8B-B14F-4D97-AF65-F5344CB8AC3E}">
        <p14:creationId xmlns:p14="http://schemas.microsoft.com/office/powerpoint/2010/main" val="275855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9" grpId="0"/>
      <p:bldP spid="147470" grpId="0"/>
      <p:bldP spid="1474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三、健康體重控制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4387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81075"/>
            <a:ext cx="8785225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青少年正在生長發育期間，是否需要立刻減重應審慎評估，在必要時才執行減重計畫！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●如果我太瘦了！</a:t>
            </a:r>
            <a:endParaRPr lang="en-US" altLang="zh-TW" sz="30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找出體重過輕的原因，瞭解是遺傳、飲食習慣、過度體能活動、腸胃吸收不良還是代謝異常造成。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體重控制方法：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①攝取均衡食物，獲取均衡營養素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②補充高蛋白食物：牛、豬肉的攝取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③適度運動可提高食慾也可增強體力！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④心情放鬆，抒解壓力。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689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953</Words>
  <Application>Microsoft Office PowerPoint</Application>
  <PresentationFormat>如螢幕大小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第三篇第三章 維持健康體重</vt:lpstr>
      <vt:lpstr>一、維持健康體重的意義</vt:lpstr>
      <vt:lpstr>一、維持健康體重的意義</vt:lpstr>
      <vt:lpstr>※影響青少年體重因素</vt:lpstr>
      <vt:lpstr>生活行為檢視-1.飲食行為</vt:lpstr>
      <vt:lpstr>生活行為檢視-2運動行為</vt:lpstr>
      <vt:lpstr>二、維持健康體重好方法</vt:lpstr>
      <vt:lpstr>二、維持健康體重好方法</vt:lpstr>
      <vt:lpstr>三、健康體重控制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第三篇第三章 維持健康體重</dc:title>
  <dc:creator>user</dc:creator>
  <cp:lastModifiedBy>user</cp:lastModifiedBy>
  <cp:revision>1</cp:revision>
  <dcterms:created xsi:type="dcterms:W3CDTF">2014-04-18T03:20:08Z</dcterms:created>
  <dcterms:modified xsi:type="dcterms:W3CDTF">2014-04-18T03:20:16Z</dcterms:modified>
</cp:coreProperties>
</file>