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73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463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37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47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55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79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520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84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75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64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64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5106F-0C11-4108-BFF7-B0B716F3D1B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5BB2E-FB76-4603-9FBA-9DC85B3DE7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294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第三篇第二章 健康體重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1125538"/>
            <a:ext cx="8424863" cy="5732462"/>
          </a:xfrm>
        </p:spPr>
        <p:txBody>
          <a:bodyPr>
            <a:normAutofit lnSpcReduction="10000"/>
          </a:bodyPr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是否曾看過班上同學為了減重而不吃飯？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由於錯誤的體型期望，或過度關注身材，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造成許多人一昧盲目減重塑身！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006EC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我們應該從</a:t>
            </a:r>
            <a:r>
              <a:rPr lang="zh-TW" altLang="en-US" sz="3200" b="1" u="sng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關注身材</a:t>
            </a:r>
            <a:r>
              <a:rPr lang="zh-TW" altLang="en-US" sz="3200" b="1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轉移至</a:t>
            </a:r>
            <a:r>
              <a:rPr lang="zh-TW" altLang="en-US" sz="3200" b="1" u="sng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養成健康</a:t>
            </a:r>
            <a:r>
              <a:rPr lang="zh-TW" altLang="en-US" sz="3200" b="1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的生活體型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，才是健康的觀念！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                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25956" name="Picture 4" descr="C:\Documents and Settings\JOJO\Local Settings\Temporary Internet Files\Content.IE5\JEPZQTRF\MP90043079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08"/>
          <a:stretch>
            <a:fillRect/>
          </a:stretch>
        </p:blipFill>
        <p:spPr bwMode="auto">
          <a:xfrm>
            <a:off x="6804025" y="5084763"/>
            <a:ext cx="1981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7" name="Picture 5" descr="C:\Documents and Settings\JOJO\Local Settings\Temporary Internet Files\Content.IE5\HELCOZ1M\MP900442467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7025" y="0"/>
            <a:ext cx="11969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964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7467600" cy="922338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solidFill>
                  <a:srgbClr val="FF0066"/>
                </a:solidFill>
              </a:rPr>
              <a:t>今日回家作業：</a:t>
            </a:r>
            <a:endParaRPr lang="zh-TW" altLang="en-US" sz="4000" b="1" dirty="0">
              <a:solidFill>
                <a:srgbClr val="FF0066"/>
              </a:solidFill>
            </a:endParaRPr>
          </a:p>
        </p:txBody>
      </p:sp>
      <p:sp>
        <p:nvSpPr>
          <p:cNvPr id="135171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836613"/>
            <a:ext cx="8820150" cy="5589587"/>
          </a:xfrm>
        </p:spPr>
        <p:txBody>
          <a:bodyPr/>
          <a:lstStyle/>
          <a:p>
            <a:endParaRPr lang="en-US" altLang="zh-TW" smtClean="0"/>
          </a:p>
          <a:p>
            <a:pPr>
              <a:buFont typeface="Wingdings" pitchFamily="2" charset="2"/>
              <a:buNone/>
            </a:pPr>
            <a:r>
              <a:rPr lang="en-US" altLang="zh-TW" sz="36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請算出自己的</a:t>
            </a:r>
            <a:r>
              <a:rPr lang="en-US" altLang="zh-TW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值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（算式、過程列出）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en-US" altLang="zh-TW" sz="36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請評估自己的</a:t>
            </a:r>
            <a:r>
              <a:rPr lang="en-US" altLang="zh-TW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屬於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過輕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正常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過重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肥胖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等哪一種？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en-US" altLang="zh-TW" sz="36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請算出自己的</a:t>
            </a:r>
            <a:r>
              <a:rPr lang="zh-TW" altLang="en-US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標準體重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為？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（算式、過程列出）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zh-TW" altLang="en-US" sz="360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08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一、健康體重評估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640763" cy="5732463"/>
          </a:xfrm>
        </p:spPr>
        <p:txBody>
          <a:bodyPr>
            <a:normAutofit fontScale="92500"/>
          </a:bodyPr>
          <a:lstStyle/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「體重」指的是身體所有器官重量總和。</a:t>
            </a:r>
            <a:endParaRPr lang="en-US" altLang="zh-TW" sz="30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體重若是在</a:t>
            </a:r>
            <a:r>
              <a:rPr lang="zh-TW" altLang="en-US" sz="3000" b="1" u="sng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成長期</a:t>
            </a:r>
            <a:r>
              <a:rPr lang="zh-TW" altLang="en-US" sz="3000" u="sng" dirty="0" smtClean="0">
                <a:latin typeface="標楷體" pitchFamily="65" charset="-120"/>
                <a:ea typeface="標楷體" pitchFamily="65" charset="-120"/>
              </a:rPr>
              <a:t>，會因為體內細胞生長而增加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，若在</a:t>
            </a:r>
            <a:r>
              <a:rPr lang="zh-TW" altLang="en-US" sz="3000" b="1" u="sng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成年期</a:t>
            </a:r>
            <a:r>
              <a:rPr lang="zh-TW" altLang="en-US" sz="3000" u="sng" dirty="0" smtClean="0">
                <a:latin typeface="標楷體" pitchFamily="65" charset="-120"/>
                <a:ea typeface="標楷體" pitchFamily="65" charset="-120"/>
              </a:rPr>
              <a:t>，則是體內脂肪組織增多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所造成。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何種體重才是健康的呢？</a:t>
            </a:r>
            <a:endParaRPr lang="en-US" altLang="zh-TW" sz="30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BMI</a:t>
            </a: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身體質量指數（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=</a:t>
            </a: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體重（公斤）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÷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身高（公尺）的平方</a:t>
            </a:r>
            <a:endParaRPr lang="en-US" altLang="zh-TW" sz="4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=56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÷【1.65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1.65】</a:t>
            </a: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=20.56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186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-26988"/>
            <a:ext cx="8281988" cy="7064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身體質量指數（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體重（公斤）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身高（公尺）的平方</a:t>
            </a:r>
            <a:endParaRPr lang="zh-TW" altLang="en-US" sz="2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684213" y="765175"/>
          <a:ext cx="5329237" cy="2714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351"/>
                <a:gridCol w="888206"/>
                <a:gridCol w="1485144"/>
                <a:gridCol w="1080251"/>
                <a:gridCol w="1224285"/>
              </a:tblGrid>
              <a:tr h="393561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男生</a:t>
                      </a:r>
                      <a:endParaRPr lang="zh-TW" altLang="en-US" sz="1800" dirty="0"/>
                    </a:p>
                  </a:txBody>
                  <a:tcPr marL="91451" marR="91451" marT="45728" marB="4572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年齡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過瘦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正常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過重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肥胖</a:t>
                      </a:r>
                      <a:endParaRPr lang="zh-TW" altLang="en-US" sz="1800" dirty="0"/>
                    </a:p>
                  </a:txBody>
                  <a:tcPr marL="91451" marR="91451" marT="45728" marB="4572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09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16.4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16.4~21.5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21.5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24.2</a:t>
                      </a:r>
                      <a:endParaRPr lang="zh-TW" altLang="en-US" sz="1800" dirty="0"/>
                    </a:p>
                  </a:txBody>
                  <a:tcPr marL="91451" marR="91451" marT="45728" marB="4572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82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17.0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17.0~22.2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22.2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24.8</a:t>
                      </a:r>
                      <a:endParaRPr lang="zh-TW" altLang="en-US" sz="1800" dirty="0"/>
                    </a:p>
                  </a:txBody>
                  <a:tcPr marL="91451" marR="91451" marT="45728" marB="4572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17.6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17.6~22.7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22.7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25.2</a:t>
                      </a:r>
                      <a:endParaRPr lang="zh-TW" altLang="en-US" sz="1800" dirty="0"/>
                    </a:p>
                  </a:txBody>
                  <a:tcPr marL="91451" marR="91451" marT="45728" marB="4572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18.2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18.2~23.1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23.1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25.5</a:t>
                      </a:r>
                      <a:endParaRPr lang="zh-TW" altLang="en-US" sz="1800" dirty="0"/>
                    </a:p>
                  </a:txBody>
                  <a:tcPr marL="91451" marR="91451" marT="45728" marB="4572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18.6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18.6~23.4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23.4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25.6</a:t>
                      </a:r>
                      <a:endParaRPr lang="zh-TW" altLang="en-US" sz="1800" dirty="0"/>
                    </a:p>
                  </a:txBody>
                  <a:tcPr marL="91451" marR="91451" marT="45728" marB="4572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419475" y="3789363"/>
          <a:ext cx="5329238" cy="27146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51351"/>
                <a:gridCol w="888206"/>
                <a:gridCol w="1485144"/>
                <a:gridCol w="1080251"/>
                <a:gridCol w="1224286"/>
              </a:tblGrid>
              <a:tr h="393561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女生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年齡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過瘦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正常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過重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肥胖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</a:tr>
              <a:tr h="3809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12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16.4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16.4~21.6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21.6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23.9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</a:tr>
              <a:tr h="36582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13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17.0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17.0~22.2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22.2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24.6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14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17.6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17.6~22.7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22.7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25.1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15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18.0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18.0~22.7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22.7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25.3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</a:tr>
              <a:tr h="3935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16</a:t>
                      </a:r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/>
                        <a:t>≦</a:t>
                      </a:r>
                      <a:r>
                        <a:rPr lang="en-US" altLang="zh-TW" sz="1800" dirty="0" smtClean="0"/>
                        <a:t>18.2</a:t>
                      </a:r>
                      <a:endParaRPr lang="zh-TW" altLang="en-US" sz="1800" dirty="0" smtClean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18.2~22.7</a:t>
                      </a:r>
                      <a:endParaRPr lang="zh-TW" altLang="en-US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22.7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≧</a:t>
                      </a:r>
                      <a:r>
                        <a:rPr lang="en-US" altLang="zh-TW" sz="1800" dirty="0" smtClean="0"/>
                        <a:t>25.3</a:t>
                      </a:r>
                      <a:endParaRPr lang="zh-TW" altLang="en-US" sz="1800" dirty="0"/>
                    </a:p>
                  </a:txBody>
                  <a:tcPr marL="91451" marR="91451" marT="45728" marB="45728"/>
                </a:tc>
              </a:tr>
            </a:tbl>
          </a:graphicData>
        </a:graphic>
      </p:graphicFrame>
      <p:sp>
        <p:nvSpPr>
          <p:cNvPr id="128095" name="文字方塊 6"/>
          <p:cNvSpPr txBox="1">
            <a:spLocks noChangeArrowheads="1"/>
          </p:cNvSpPr>
          <p:nvPr/>
        </p:nvSpPr>
        <p:spPr bwMode="auto">
          <a:xfrm>
            <a:off x="1177925" y="3860800"/>
            <a:ext cx="141605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4000" b="1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還是覺得自己過重嗎？</a:t>
            </a:r>
          </a:p>
        </p:txBody>
      </p:sp>
    </p:spTree>
    <p:extLst>
      <p:ext uri="{BB962C8B-B14F-4D97-AF65-F5344CB8AC3E}">
        <p14:creationId xmlns:p14="http://schemas.microsoft.com/office/powerpoint/2010/main" val="385641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467600" cy="706438"/>
          </a:xfrm>
        </p:spPr>
        <p:txBody>
          <a:bodyPr/>
          <a:lstStyle/>
          <a:p>
            <a:pPr algn="ctr">
              <a:defRPr/>
            </a:pP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標準體重計算方式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765175"/>
            <a:ext cx="8496300" cy="60928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標準體重的計算，因人種、地區之不同而異。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世界衛生組織認為理想的</a:t>
            </a:r>
            <a:r>
              <a:rPr lang="en-US" altLang="zh-TW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值是</a:t>
            </a:r>
            <a:r>
              <a:rPr lang="en-US" altLang="zh-TW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22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，可利用以下方法推算出個人的標準體重：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標準體重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身高（㎡）</a:t>
            </a:r>
            <a:r>
              <a:rPr lang="en-US" altLang="zh-TW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22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     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=1.65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1.65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22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     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=59.895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超重計算公式：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超重％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=【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（實際體重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標準體重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 ÷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（標準體重）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】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100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％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=【(70-59.895)÷59.895】X100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=16.871</a:t>
            </a:r>
          </a:p>
        </p:txBody>
      </p:sp>
      <p:pic>
        <p:nvPicPr>
          <p:cNvPr id="129028" name="Picture 4" descr="C:\Documents and Settings\JOJO\Local Settings\Temporary Internet Files\Content.IE5\4TJ8AMJK\MM90025450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989138"/>
            <a:ext cx="2060575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356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467600" cy="706438"/>
          </a:xfrm>
        </p:spPr>
        <p:txBody>
          <a:bodyPr/>
          <a:lstStyle/>
          <a:p>
            <a:pPr algn="ctr">
              <a:defRPr/>
            </a:pP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腰臀比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4147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765175"/>
            <a:ext cx="8496300" cy="57324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因過多的脂肪堆積於腰間與患有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慢性疾病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，如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心臟病、糖尿病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等有關；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所以腰圍與臀圍比值是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人體脂肪分佈的指標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，計算方式為：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腰臀比</a:t>
            </a:r>
            <a:r>
              <a:rPr lang="en-US" altLang="zh-TW" sz="3000" b="1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000" b="1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腰圍</a:t>
            </a:r>
            <a:r>
              <a:rPr lang="en-US" altLang="zh-TW" sz="3000" b="1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÷</a:t>
            </a:r>
            <a:r>
              <a:rPr lang="zh-TW" altLang="en-US" sz="3000" b="1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臀圍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臀圍：臀部最寬的部分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正常比值：男性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≦</a:t>
            </a:r>
            <a:r>
              <a:rPr lang="en-US" altLang="zh-TW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1.0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，女性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≦</a:t>
            </a:r>
            <a:r>
              <a:rPr lang="en-US" altLang="zh-TW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0.8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若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超過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則視為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肥胖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！</a:t>
            </a:r>
          </a:p>
        </p:txBody>
      </p:sp>
      <p:pic>
        <p:nvPicPr>
          <p:cNvPr id="130052" name="Picture 4" descr="C:\Documents and Settings\JOJO\Local Settings\Temporary Internet Files\Content.IE5\VJMKU4EX\MC90008967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318000"/>
            <a:ext cx="1778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94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467600" cy="647700"/>
          </a:xfrm>
        </p:spPr>
        <p:txBody>
          <a:bodyPr/>
          <a:lstStyle/>
          <a:p>
            <a:pPr algn="ctr">
              <a:defRPr/>
            </a:pP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二、不當減重</a:t>
            </a:r>
            <a:endParaRPr lang="zh-TW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3123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692150"/>
            <a:ext cx="8642350" cy="5805488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現代人處於一種過份重視外表的風氣中，為了在短時間內達成心目中理想的體型，有的人就會用非常偏激的方法來達成目的，甚至變成一種病態的行為，造成身體健康亮紅燈！</a:t>
            </a:r>
            <a:endParaRPr lang="en-US" altLang="zh-TW" sz="28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3000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一、不當的減重方式：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吃瀉藥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：貧血、胃腸病變、皮膚變差、無法專心。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2505075" indent="-2505075" eaLnBrk="1" hangingPunct="1">
              <a:buFont typeface="Wingdings" pitchFamily="2" charset="2"/>
              <a:buNone/>
              <a:defRPr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服用減肥藥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：心悸、口乾舌燥、失眠、神經質、輕微頭痛、視覺模糊、頭暈等。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146300" indent="-2146300" eaLnBrk="1" hangingPunct="1">
              <a:buFont typeface="Wingdings" pitchFamily="2" charset="2"/>
              <a:buNone/>
              <a:defRPr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吃肉減重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：高蛋白質飲食，易使身體罹患</a:t>
            </a:r>
            <a:r>
              <a:rPr lang="zh-TW" altLang="en-US" sz="2800" b="1" u="sng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心臟病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 u="sng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高血壓、動脈硬化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等危險。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斷食法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：造成體內蛋白質、水分、電解質大量流失。</a:t>
            </a:r>
          </a:p>
        </p:txBody>
      </p:sp>
      <p:pic>
        <p:nvPicPr>
          <p:cNvPr id="131076" name="Picture 4" descr="C:\Documents and Settings\JOJO\Local Settings\Temporary Internet Files\Content.IE5\4TJ8AMJK\MC9003257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133600"/>
            <a:ext cx="1192213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77" name="Picture 5" descr="C:\Documents and Settings\JOJO\Local Settings\Temporary Internet Files\Content.IE5\SMU5BWQP\MP90032111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133600"/>
            <a:ext cx="1627187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78" name="Picture 6" descr="C:\Documents and Settings\JOJO\Local Settings\Temporary Internet Files\Content.IE5\YUOUY6T8\MC90007916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350" y="2276475"/>
            <a:ext cx="1644650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27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467600" cy="706438"/>
          </a:xfrm>
        </p:spPr>
        <p:txBody>
          <a:bodyPr/>
          <a:lstStyle/>
          <a:p>
            <a:pPr algn="ctr">
              <a:defRPr/>
            </a:pP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偏差減重影響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2099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765175"/>
            <a:ext cx="8496300" cy="57324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厭食症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暴食症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都屬於</a:t>
            </a:r>
            <a:r>
              <a:rPr lang="zh-TW" altLang="en-US" sz="3000" b="1" u="sng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精神性疾病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厭食症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患者會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抗拒飲食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，即使體重過輕，仍強烈害怕體重增加；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暴食症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患者是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無法控制自己攝食過量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的行為，且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採取不當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的方式，如催吐、吃瀉藥、過度運動等，以避免體重增加。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以上兩種都是為了控制體重卻用錯方法而產生的疾病。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32100" name="Picture 4" descr="C:\Documents and Settings\JOJO\Local Settings\Temporary Internet Files\Content.IE5\VJMKU4EX\MC90023251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375" y="0"/>
            <a:ext cx="2079625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2101" name="Picture 5" descr="C:\Documents and Settings\JOJO\Local Settings\Temporary Internet Files\Content.IE5\IJQAMI7J\MP90044870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82" t="22481" r="8511" b="9511"/>
          <a:stretch>
            <a:fillRect/>
          </a:stretch>
        </p:blipFill>
        <p:spPr bwMode="auto">
          <a:xfrm>
            <a:off x="3276600" y="2349500"/>
            <a:ext cx="12954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73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467600" cy="706438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三、每日熱量需求計算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3123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765175"/>
            <a:ext cx="8496300" cy="518477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體重增加主要的原因是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吃進的熱量＞消耗的熱量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多餘的熱量會轉為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脂肪積存在體內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當身體累積了</a:t>
            </a:r>
            <a:r>
              <a:rPr lang="zh-TW" altLang="en-US" sz="3000" b="1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    ？    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大卡熱量時，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就會增加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一公斤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體重！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ps.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男孩現在發育所需的熱量：</a:t>
            </a:r>
            <a:r>
              <a:rPr lang="en-US" altLang="zh-TW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2150~2650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大卡</a:t>
            </a:r>
            <a:endParaRPr lang="en-US" altLang="zh-TW" sz="30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女孩現在發育所需的熱量：</a:t>
            </a:r>
            <a:r>
              <a:rPr lang="en-US" altLang="zh-TW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2100~2200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大卡</a:t>
            </a:r>
            <a:endParaRPr lang="en-US" altLang="zh-TW" sz="30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圖說文字 5"/>
          <p:cNvSpPr/>
          <p:nvPr/>
        </p:nvSpPr>
        <p:spPr>
          <a:xfrm>
            <a:off x="2771800" y="2924944"/>
            <a:ext cx="1512168" cy="648072"/>
          </a:xfrm>
          <a:prstGeom prst="wedgeRectCallout">
            <a:avLst>
              <a:gd name="adj1" fmla="val 200"/>
              <a:gd name="adj2" fmla="val -764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600" b="1" dirty="0"/>
              <a:t>7700</a:t>
            </a:r>
            <a:endParaRPr lang="zh-TW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5657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7467600" cy="706438"/>
          </a:xfrm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每日熱量需求估算表：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4147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620713"/>
            <a:ext cx="8496300" cy="623728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例如老師，身高</a:t>
            </a:r>
            <a:r>
              <a:rPr lang="en-US" altLang="zh-TW" sz="3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165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公分，體重</a:t>
            </a:r>
            <a:r>
              <a:rPr lang="en-US" altLang="zh-TW" sz="3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56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公斤，平時</a:t>
            </a:r>
            <a:r>
              <a:rPr lang="zh-TW" altLang="en-US" sz="3000" b="1" u="sng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站著上課</a:t>
            </a:r>
            <a:r>
              <a:rPr lang="zh-TW" altLang="en-US" sz="3000" b="1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000" b="1" u="sng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常運動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20.56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，屬於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健康體重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中度活動量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故熱量需求：</a:t>
            </a:r>
            <a:r>
              <a:rPr lang="en-US" altLang="zh-TW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56</a:t>
            </a:r>
            <a:r>
              <a:rPr lang="zh-TW" altLang="en-US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35</a:t>
            </a:r>
            <a:r>
              <a:rPr lang="zh-TW" altLang="en-US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1960</a:t>
            </a:r>
            <a:r>
              <a:rPr lang="zh-TW" altLang="en-US" sz="3000" b="1" u="sng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大卡</a:t>
            </a:r>
            <a:endParaRPr lang="en-US" altLang="zh-TW" sz="3000" b="1" u="sng" smtClean="0">
              <a:solidFill>
                <a:srgbClr val="006EC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算算你們自己的吧～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50825" y="3429000"/>
          <a:ext cx="856932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331"/>
                <a:gridCol w="2142331"/>
                <a:gridCol w="2142331"/>
                <a:gridCol w="2142331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選擇你的</a:t>
                      </a:r>
                      <a:endParaRPr lang="en-US" altLang="zh-TW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活動量</a:t>
                      </a:r>
                    </a:p>
                  </a:txBody>
                  <a:tcPr marL="91444" marR="91444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每公斤體重所需熱量（單位：大卡</a:t>
                      </a:r>
                      <a:r>
                        <a:rPr lang="en-US" altLang="zh-TW" sz="2400" dirty="0" smtClean="0"/>
                        <a:t>/</a:t>
                      </a:r>
                      <a:r>
                        <a:rPr lang="zh-TW" altLang="en-US" sz="2400" dirty="0" smtClean="0"/>
                        <a:t>體重公斤）</a:t>
                      </a:r>
                      <a:endParaRPr lang="zh-TW" altLang="en-US" sz="2400" dirty="0"/>
                    </a:p>
                  </a:txBody>
                  <a:tcPr marL="91444" marR="91444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體重過輕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健康體重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體重過重</a:t>
                      </a:r>
                      <a:endParaRPr lang="zh-TW" altLang="en-US" sz="2400" dirty="0"/>
                    </a:p>
                  </a:txBody>
                  <a:tcPr marL="91444" marR="9144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70C0"/>
                          </a:solidFill>
                        </a:rPr>
                        <a:t>臥床</a:t>
                      </a:r>
                      <a:endParaRPr lang="zh-TW" alt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30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20~25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20</a:t>
                      </a:r>
                      <a:endParaRPr lang="zh-TW" altLang="en-US" sz="2400" dirty="0"/>
                    </a:p>
                  </a:txBody>
                  <a:tcPr marL="91444" marR="9144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70C0"/>
                          </a:solidFill>
                        </a:rPr>
                        <a:t>輕度活動量</a:t>
                      </a:r>
                      <a:endParaRPr lang="zh-TW" alt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35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30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20~25</a:t>
                      </a:r>
                      <a:endParaRPr lang="zh-TW" altLang="en-US" sz="2400" dirty="0"/>
                    </a:p>
                  </a:txBody>
                  <a:tcPr marL="91444" marR="9144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70C0"/>
                          </a:solidFill>
                        </a:rPr>
                        <a:t>中度活動量</a:t>
                      </a:r>
                      <a:endParaRPr lang="zh-TW" alt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40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35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30</a:t>
                      </a:r>
                      <a:endParaRPr lang="zh-TW" altLang="en-US" sz="2400" dirty="0"/>
                    </a:p>
                  </a:txBody>
                  <a:tcPr marL="91444" marR="9144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70C0"/>
                          </a:solidFill>
                        </a:rPr>
                        <a:t>重度活動量</a:t>
                      </a:r>
                      <a:endParaRPr lang="zh-TW" alt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45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40</a:t>
                      </a:r>
                      <a:endParaRPr lang="zh-TW" altLang="en-US" sz="24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35</a:t>
                      </a:r>
                      <a:endParaRPr lang="zh-TW" altLang="en-US" sz="2400" dirty="0"/>
                    </a:p>
                  </a:txBody>
                  <a:tcPr marL="91444" marR="91444"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0070C0"/>
                          </a:solidFill>
                        </a:rPr>
                        <a:t>建議熱量：實際體重</a:t>
                      </a:r>
                      <a:r>
                        <a:rPr lang="en-US" altLang="zh-TW" sz="2400" b="1" dirty="0" smtClean="0">
                          <a:solidFill>
                            <a:srgbClr val="0070C0"/>
                          </a:solidFill>
                        </a:rPr>
                        <a:t>X</a:t>
                      </a:r>
                      <a:r>
                        <a:rPr lang="zh-TW" altLang="en-US" sz="2400" b="1" dirty="0" smtClean="0">
                          <a:solidFill>
                            <a:srgbClr val="0070C0"/>
                          </a:solidFill>
                        </a:rPr>
                        <a:t>每公斤體重所需熱量（大卡</a:t>
                      </a:r>
                      <a:r>
                        <a:rPr lang="en-US" altLang="zh-TW" sz="2400" b="1" dirty="0" smtClean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lang="zh-TW" altLang="en-US" sz="2400" b="1" dirty="0" smtClean="0">
                          <a:solidFill>
                            <a:srgbClr val="0070C0"/>
                          </a:solidFill>
                        </a:rPr>
                        <a:t>天）</a:t>
                      </a:r>
                      <a:endParaRPr lang="zh-TW" altLang="en-US" sz="24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44" marR="91444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橢圓 4"/>
          <p:cNvSpPr/>
          <p:nvPr/>
        </p:nvSpPr>
        <p:spPr>
          <a:xfrm>
            <a:off x="5219700" y="5300663"/>
            <a:ext cx="792163" cy="360362"/>
          </a:xfrm>
          <a:prstGeom prst="ellipse">
            <a:avLst/>
          </a:prstGeom>
          <a:noFill/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61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896</Words>
  <Application>Microsoft Office PowerPoint</Application>
  <PresentationFormat>如螢幕大小 (4:3)</PresentationFormat>
  <Paragraphs>176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第三篇第二章 健康體重</vt:lpstr>
      <vt:lpstr>一、健康體重評估</vt:lpstr>
      <vt:lpstr>身體質量指數（BMI）=體重（公斤）/身高（公尺）的平方</vt:lpstr>
      <vt:lpstr>※標準體重計算方式</vt:lpstr>
      <vt:lpstr>※腰臀比</vt:lpstr>
      <vt:lpstr>二、不當減重</vt:lpstr>
      <vt:lpstr>※偏差減重影響</vt:lpstr>
      <vt:lpstr>三、每日熱量需求計算</vt:lpstr>
      <vt:lpstr>每日熱量需求估算表：</vt:lpstr>
      <vt:lpstr>今日回家作業：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第三篇第二章 健康體重</dc:title>
  <dc:creator>user</dc:creator>
  <cp:lastModifiedBy>user</cp:lastModifiedBy>
  <cp:revision>1</cp:revision>
  <dcterms:created xsi:type="dcterms:W3CDTF">2014-04-18T03:19:46Z</dcterms:created>
  <dcterms:modified xsi:type="dcterms:W3CDTF">2014-04-18T03:19:56Z</dcterms:modified>
</cp:coreProperties>
</file>