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1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2DDA-6E72-4A11-94D0-48CAAB907719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986D-A5C5-42CA-A333-379843E23F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0119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2DDA-6E72-4A11-94D0-48CAAB907719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986D-A5C5-42CA-A333-379843E23F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304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2DDA-6E72-4A11-94D0-48CAAB907719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986D-A5C5-42CA-A333-379843E23F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2766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2DDA-6E72-4A11-94D0-48CAAB907719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986D-A5C5-42CA-A333-379843E23F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9767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2DDA-6E72-4A11-94D0-48CAAB907719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986D-A5C5-42CA-A333-379843E23F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036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2DDA-6E72-4A11-94D0-48CAAB907719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986D-A5C5-42CA-A333-379843E23F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79221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2DDA-6E72-4A11-94D0-48CAAB907719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986D-A5C5-42CA-A333-379843E23F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0030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2DDA-6E72-4A11-94D0-48CAAB907719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986D-A5C5-42CA-A333-379843E23F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4816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2DDA-6E72-4A11-94D0-48CAAB907719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986D-A5C5-42CA-A333-379843E23F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458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2DDA-6E72-4A11-94D0-48CAAB907719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986D-A5C5-42CA-A333-379843E23F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5267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A2DDA-6E72-4A11-94D0-48CAAB907719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0986D-A5C5-42CA-A333-379843E23F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167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A2DDA-6E72-4A11-94D0-48CAAB907719}" type="datetimeFigureOut">
              <a:rPr lang="zh-TW" altLang="en-US" smtClean="0"/>
              <a:t>2014/4/18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0986D-A5C5-42CA-A333-379843E23F0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01167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wm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5" Type="http://schemas.openxmlformats.org/officeDocument/2006/relationships/image" Target="../media/image15.gif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437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第三篇第一章 身體意象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內容版面配置區 2"/>
          <p:cNvSpPr>
            <a:spLocks noGrp="1"/>
          </p:cNvSpPr>
          <p:nvPr>
            <p:ph sz="quarter" idx="1"/>
          </p:nvPr>
        </p:nvSpPr>
        <p:spPr>
          <a:xfrm>
            <a:off x="323850" y="1125538"/>
            <a:ext cx="8424863" cy="5732462"/>
          </a:xfrm>
        </p:spPr>
        <p:txBody>
          <a:bodyPr/>
          <a:lstStyle/>
          <a:p>
            <a:pPr indent="-6350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身體意象就是</a:t>
            </a:r>
            <a:r>
              <a:rPr lang="zh-TW" altLang="en-US" sz="3200" b="1" u="sng" dirty="0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我們對身體外型的看法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，它是一種對自己身體型態的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主觀意識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與</a:t>
            </a:r>
            <a:r>
              <a:rPr lang="zh-TW" altLang="en-US" sz="32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綜合判斷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；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包括</a:t>
            </a:r>
            <a:r>
              <a:rPr lang="zh-TW" altLang="en-US" sz="3200" b="1" dirty="0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個人對自己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身體外觀的瞭解與態度，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及</a:t>
            </a:r>
            <a:r>
              <a:rPr lang="zh-TW" altLang="en-US" sz="3200" b="1" dirty="0" smtClean="0">
                <a:solidFill>
                  <a:srgbClr val="006EC0"/>
                </a:solidFill>
                <a:latin typeface="標楷體" pitchFamily="65" charset="-120"/>
                <a:ea typeface="標楷體" pitchFamily="65" charset="-120"/>
              </a:rPr>
              <a:t>感覺他人對自己</a:t>
            </a: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外觀的認定。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2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                例如↓</a:t>
            </a:r>
            <a:endParaRPr lang="en-US" altLang="zh-TW" sz="3200" b="1" dirty="0" smtClean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71783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05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TW" altLang="en-US" sz="40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有人想要當巴比娃娃，所以把自己變成這樣～</a:t>
            </a:r>
            <a:endParaRPr lang="zh-TW" altLang="en-US" sz="4000" b="1" dirty="0">
              <a:solidFill>
                <a:srgbClr val="FF0066"/>
              </a:solidFill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3907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endParaRPr lang="zh-TW" altLang="en-US" smtClean="0"/>
          </a:p>
        </p:txBody>
      </p:sp>
      <p:pic>
        <p:nvPicPr>
          <p:cNvPr id="123908" name="Picture 4" descr="http://ts3.mm.bing.net/th?id=H.4738935003875370&amp;pid=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1628775"/>
            <a:ext cx="3670300" cy="252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909" name="Picture 6" descr="http://ts4.mm.bing.net/th?id=H.4758674658296891&amp;pid=15.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29"/>
          <a:stretch>
            <a:fillRect/>
          </a:stretch>
        </p:blipFill>
        <p:spPr bwMode="auto">
          <a:xfrm>
            <a:off x="6300788" y="1611313"/>
            <a:ext cx="2843212" cy="524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910" name="Picture 2" descr="http://ts2.mm.bing.net/th?id=H.4900709220287249&amp;pid=15.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467" r="26569"/>
          <a:stretch>
            <a:fillRect/>
          </a:stretch>
        </p:blipFill>
        <p:spPr bwMode="auto">
          <a:xfrm>
            <a:off x="0" y="1577975"/>
            <a:ext cx="2447925" cy="528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911" name="Picture 8" descr="http://ts2.mm.bing.net/th?id=H.4536886870081837&amp;pid=15.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474"/>
          <a:stretch>
            <a:fillRect/>
          </a:stretch>
        </p:blipFill>
        <p:spPr bwMode="auto">
          <a:xfrm>
            <a:off x="2987675" y="4365625"/>
            <a:ext cx="2857500" cy="234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0104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-26988"/>
            <a:ext cx="7467600" cy="922338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solidFill>
                  <a:srgbClr val="FF0066"/>
                </a:solidFill>
              </a:rPr>
              <a:t>今日回家作業：</a:t>
            </a:r>
            <a:endParaRPr lang="zh-TW" altLang="en-US" sz="4000" b="1" dirty="0">
              <a:solidFill>
                <a:srgbClr val="FF0066"/>
              </a:solidFill>
            </a:endParaRPr>
          </a:p>
        </p:txBody>
      </p:sp>
      <p:sp>
        <p:nvSpPr>
          <p:cNvPr id="124931" name="內容版面配置區 2"/>
          <p:cNvSpPr>
            <a:spLocks noGrp="1"/>
          </p:cNvSpPr>
          <p:nvPr>
            <p:ph sz="quarter" idx="1"/>
          </p:nvPr>
        </p:nvSpPr>
        <p:spPr>
          <a:xfrm>
            <a:off x="323850" y="836613"/>
            <a:ext cx="8820150" cy="5589587"/>
          </a:xfrm>
        </p:spPr>
        <p:txBody>
          <a:bodyPr/>
          <a:lstStyle/>
          <a:p>
            <a:endParaRPr lang="en-US" altLang="zh-TW" smtClean="0"/>
          </a:p>
          <a:p>
            <a:pPr>
              <a:buFont typeface="Wingdings" pitchFamily="2" charset="2"/>
              <a:buNone/>
            </a:pPr>
            <a:r>
              <a:rPr lang="en-US" altLang="zh-TW" sz="360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600" smtClean="0">
                <a:latin typeface="標楷體" pitchFamily="65" charset="-120"/>
                <a:ea typeface="標楷體" pitchFamily="65" charset="-120"/>
              </a:rPr>
              <a:t>請算出自己的</a:t>
            </a:r>
            <a:r>
              <a:rPr lang="en-US" altLang="zh-TW" sz="36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BMI</a:t>
            </a:r>
            <a:r>
              <a:rPr lang="zh-TW" altLang="en-US" sz="36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值</a:t>
            </a:r>
            <a:r>
              <a:rPr lang="zh-TW" altLang="en-US" sz="3600" smtClean="0">
                <a:latin typeface="標楷體" pitchFamily="65" charset="-120"/>
                <a:ea typeface="標楷體" pitchFamily="65" charset="-120"/>
              </a:rPr>
              <a:t>？</a:t>
            </a:r>
            <a:endParaRPr lang="en-US" altLang="zh-TW" sz="36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3600" smtClean="0">
                <a:latin typeface="標楷體" pitchFamily="65" charset="-120"/>
                <a:ea typeface="標楷體" pitchFamily="65" charset="-120"/>
              </a:rPr>
              <a:t>（算式、過程列出）</a:t>
            </a:r>
            <a:endParaRPr lang="en-US" altLang="zh-TW" sz="36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endParaRPr lang="en-US" altLang="zh-TW" sz="36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en-US" altLang="zh-TW" sz="360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600" smtClean="0">
                <a:latin typeface="標楷體" pitchFamily="65" charset="-120"/>
                <a:ea typeface="標楷體" pitchFamily="65" charset="-120"/>
              </a:rPr>
              <a:t>請評估自己的</a:t>
            </a:r>
            <a:r>
              <a:rPr lang="en-US" altLang="zh-TW" sz="36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BMI</a:t>
            </a:r>
            <a:r>
              <a:rPr lang="zh-TW" altLang="en-US" sz="36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屬於</a:t>
            </a:r>
            <a:r>
              <a:rPr lang="zh-TW" altLang="en-US" sz="3600" u="sng" smtClean="0">
                <a:latin typeface="標楷體" pitchFamily="65" charset="-120"/>
                <a:ea typeface="標楷體" pitchFamily="65" charset="-120"/>
              </a:rPr>
              <a:t>過輕</a:t>
            </a:r>
            <a:r>
              <a:rPr lang="zh-TW" altLang="en-US" sz="360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600" u="sng" smtClean="0">
                <a:latin typeface="標楷體" pitchFamily="65" charset="-120"/>
                <a:ea typeface="標楷體" pitchFamily="65" charset="-120"/>
              </a:rPr>
              <a:t>正常</a:t>
            </a:r>
            <a:r>
              <a:rPr lang="zh-TW" altLang="en-US" sz="360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600" u="sng" smtClean="0">
                <a:latin typeface="標楷體" pitchFamily="65" charset="-120"/>
                <a:ea typeface="標楷體" pitchFamily="65" charset="-120"/>
              </a:rPr>
              <a:t>過重</a:t>
            </a:r>
            <a:r>
              <a:rPr lang="zh-TW" altLang="en-US" sz="360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600" u="sng" smtClean="0">
                <a:latin typeface="標楷體" pitchFamily="65" charset="-120"/>
                <a:ea typeface="標楷體" pitchFamily="65" charset="-120"/>
              </a:rPr>
              <a:t>肥胖</a:t>
            </a:r>
            <a:r>
              <a:rPr lang="zh-TW" altLang="en-US" sz="3600" smtClean="0">
                <a:latin typeface="標楷體" pitchFamily="65" charset="-120"/>
                <a:ea typeface="標楷體" pitchFamily="65" charset="-120"/>
              </a:rPr>
              <a:t>等哪一種？</a:t>
            </a:r>
            <a:endParaRPr lang="en-US" altLang="zh-TW" sz="36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endParaRPr lang="en-US" altLang="zh-TW" sz="36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en-US" altLang="zh-TW" sz="360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600" smtClean="0">
                <a:latin typeface="標楷體" pitchFamily="65" charset="-120"/>
                <a:ea typeface="標楷體" pitchFamily="65" charset="-120"/>
              </a:rPr>
              <a:t>請算出自己的</a:t>
            </a:r>
            <a:r>
              <a:rPr lang="zh-TW" altLang="en-US" sz="36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標準體重</a:t>
            </a:r>
            <a:r>
              <a:rPr lang="zh-TW" altLang="en-US" sz="3600" smtClean="0">
                <a:latin typeface="標楷體" pitchFamily="65" charset="-120"/>
                <a:ea typeface="標楷體" pitchFamily="65" charset="-120"/>
              </a:rPr>
              <a:t>為？</a:t>
            </a:r>
            <a:endParaRPr lang="en-US" altLang="zh-TW" sz="36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r>
              <a:rPr lang="zh-TW" altLang="en-US" sz="3600" smtClean="0">
                <a:latin typeface="標楷體" pitchFamily="65" charset="-120"/>
                <a:ea typeface="標楷體" pitchFamily="65" charset="-120"/>
              </a:rPr>
              <a:t>（算式、過程列出）</a:t>
            </a:r>
            <a:endParaRPr lang="en-US" altLang="zh-TW" sz="3600" smtClean="0">
              <a:latin typeface="標楷體" pitchFamily="65" charset="-120"/>
              <a:ea typeface="標楷體" pitchFamily="65" charset="-120"/>
            </a:endParaRPr>
          </a:p>
          <a:p>
            <a:pPr>
              <a:buFont typeface="Wingdings" pitchFamily="2" charset="2"/>
              <a:buNone/>
            </a:pPr>
            <a:endParaRPr lang="zh-TW" altLang="en-US" sz="3600" smtClean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0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6013" y="260350"/>
            <a:ext cx="3033712" cy="1066800"/>
          </a:xfrm>
        </p:spPr>
        <p:txBody>
          <a:bodyPr/>
          <a:lstStyle/>
          <a:p>
            <a:pPr>
              <a:defRPr/>
            </a:pPr>
            <a:r>
              <a:rPr lang="zh-TW" altLang="en-US" sz="44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身體意象</a:t>
            </a:r>
            <a:endParaRPr lang="zh-TW" altLang="en-US" sz="4400" b="1" dirty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15715" name="Picture 2" descr="http://ts4.mm.bing.net/th?id=H.4562837080508107&amp;pid=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1557338"/>
            <a:ext cx="4606925" cy="4319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5716" name="Picture 4" descr="http://ts2.mm.bing.net/th?id=H.4713345586299889&amp;pid=15.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4350" y="333375"/>
            <a:ext cx="4819650" cy="299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5717" name="Picture 6" descr="http://ts1.mm.bing.net/th?id=H.4726290598201844&amp;pid=15.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3708400"/>
            <a:ext cx="3024188" cy="314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114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437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一、身體意象的澄清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內容版面配置區 2"/>
          <p:cNvSpPr>
            <a:spLocks noGrp="1"/>
          </p:cNvSpPr>
          <p:nvPr>
            <p:ph sz="quarter" idx="1"/>
          </p:nvPr>
        </p:nvSpPr>
        <p:spPr>
          <a:xfrm>
            <a:off x="107950" y="1125538"/>
            <a:ext cx="8424863" cy="5732462"/>
          </a:xfrm>
        </p:spPr>
        <p:txBody>
          <a:bodyPr/>
          <a:lstStyle/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每個人對體型的審美觀點</a:t>
            </a:r>
            <a:r>
              <a:rPr lang="zh-TW" altLang="en-US" sz="3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不一定相同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，身體意象一旦形成，便會對個人生活形態，如食物選擇、健康習慣、運動行為等產生影響，也會</a:t>
            </a:r>
            <a:r>
              <a:rPr lang="zh-TW" altLang="en-US" sz="3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影響自尊、自我認同和社交行為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！</a:t>
            </a:r>
            <a:endParaRPr lang="en-US" altLang="zh-TW" sz="3000" b="1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活動：  我的體型觀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200" dirty="0" smtClean="0">
                <a:latin typeface="標楷體" pitchFamily="65" charset="-120"/>
                <a:ea typeface="標楷體" pitchFamily="65" charset="-120"/>
              </a:rPr>
              <a:t>你認為自己的體型是屬於哪一種呢？</a:t>
            </a:r>
            <a:endParaRPr lang="en-US" altLang="zh-TW" sz="32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普通體型           </a:t>
            </a: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健壯運動型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偏食瘦弱型         </a:t>
            </a: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嗜吃過胖型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16740" name="Picture 2" descr="http://ts1.mm.bing.net/th?id=H.4911420882095344&amp;pid=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2622550"/>
            <a:ext cx="1511300" cy="2201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6741" name="Picture 4" descr="http://ts4.mm.bing.net/th?id=H.5020349792913055&amp;pid=15.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88" t="10080" r="31586" b="21881"/>
          <a:stretch>
            <a:fillRect/>
          </a:stretch>
        </p:blipFill>
        <p:spPr bwMode="auto">
          <a:xfrm>
            <a:off x="3276600" y="4437063"/>
            <a:ext cx="957263" cy="234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6742" name="Picture 6" descr="http://ts1.mm.bing.net/th?id=H.4861637898798076&amp;pid=15.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238" y="5129213"/>
            <a:ext cx="2398712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6743" name="Picture 8" descr="http://ts4.mm.bing.net/th?id=H.4545433829574347&amp;pid=15.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9440"/>
          <a:stretch>
            <a:fillRect/>
          </a:stretch>
        </p:blipFill>
        <p:spPr bwMode="auto">
          <a:xfrm>
            <a:off x="1476375" y="5373688"/>
            <a:ext cx="747713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0712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750" y="58738"/>
            <a:ext cx="7467600" cy="706437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（一）身體意象的形成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內容版面配置區 2"/>
          <p:cNvSpPr>
            <a:spLocks noGrp="1"/>
          </p:cNvSpPr>
          <p:nvPr>
            <p:ph sz="quarter" idx="1"/>
          </p:nvPr>
        </p:nvSpPr>
        <p:spPr>
          <a:xfrm>
            <a:off x="107950" y="908050"/>
            <a:ext cx="8424863" cy="5732463"/>
          </a:xfrm>
        </p:spPr>
        <p:txBody>
          <a:bodyPr/>
          <a:lstStyle/>
          <a:p>
            <a:pPr indent="-6350" eaLnBrk="1" hangingPunct="1"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家庭背景：教養方式、飲食習慣。</a:t>
            </a:r>
            <a:r>
              <a:rPr lang="zh-TW" altLang="en-US" sz="3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白白胖胖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！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生活環境：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營養不良</a:t>
            </a:r>
            <a:r>
              <a:rPr lang="en-US" altLang="zh-TW" sz="3000" b="1" dirty="0" smtClean="0"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貧窮、豐滿</a:t>
            </a:r>
            <a:r>
              <a:rPr lang="en-US" altLang="zh-TW" sz="3000" b="1" dirty="0" smtClean="0">
                <a:latin typeface="標楷體" pitchFamily="65" charset="-120"/>
                <a:ea typeface="標楷體" pitchFamily="65" charset="-120"/>
              </a:rPr>
              <a:t>=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富裕</a:t>
            </a:r>
            <a:endParaRPr lang="en-US" altLang="zh-TW" sz="3000" b="1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流行趨勢：唯瘦才是美的表現～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2505075" indent="-2238375"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marL="2505075" indent="-2238375" eaLnBrk="1" hangingPunct="1"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媒體渲染：媒體大多</a:t>
            </a:r>
            <a:r>
              <a:rPr lang="zh-TW" altLang="en-US" sz="3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呈現骨瘦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就是美的報導， 導致很多認為肥胖是一種</a:t>
            </a:r>
            <a:r>
              <a:rPr lang="zh-TW" altLang="en-US" sz="3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罪惡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5.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同儕團體：體型較大者被同學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            貶抑為</a:t>
            </a:r>
            <a:r>
              <a:rPr lang="zh-TW" altLang="en-US" sz="3000" b="1" u="sng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恐龍妹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6.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時代演變：</a:t>
            </a:r>
            <a:r>
              <a:rPr lang="zh-TW" altLang="en-US" sz="3000" b="1" u="sng" dirty="0" smtClean="0">
                <a:latin typeface="標楷體" pitchFamily="65" charset="-120"/>
                <a:ea typeface="標楷體" pitchFamily="65" charset="-120"/>
              </a:rPr>
              <a:t>唐代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與</a:t>
            </a:r>
            <a:r>
              <a:rPr lang="zh-TW" altLang="en-US" sz="3000" b="1" u="sng" dirty="0" smtClean="0">
                <a:latin typeface="標楷體" pitchFamily="65" charset="-120"/>
                <a:ea typeface="標楷體" pitchFamily="65" charset="-120"/>
              </a:rPr>
              <a:t>現代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的差異。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                   </a:t>
            </a:r>
            <a:r>
              <a:rPr lang="zh-TW" altLang="en-US" sz="3000" b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↓</a:t>
            </a:r>
            <a:endParaRPr lang="en-US" altLang="zh-TW" sz="3000" b="1" dirty="0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5" name="Picture 8" descr="http://ts4.mm.bing.net/th?id=H.4575898044793267&amp;pid=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76" t="15678" r="31105" b="8611"/>
          <a:stretch>
            <a:fillRect/>
          </a:stretch>
        </p:blipFill>
        <p:spPr bwMode="auto">
          <a:xfrm>
            <a:off x="6169025" y="4076700"/>
            <a:ext cx="2614613" cy="278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http://ts1.mm.bing.net/th?id=H.4530650570492296&amp;pid=15.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7775" y="1412875"/>
            <a:ext cx="1546225" cy="183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93787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zh-TW" altLang="en-US"/>
          </a:p>
        </p:txBody>
      </p:sp>
      <p:sp>
        <p:nvSpPr>
          <p:cNvPr id="118787" name="內容版面配置區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endParaRPr lang="zh-TW" altLang="en-US" smtClean="0"/>
          </a:p>
        </p:txBody>
      </p:sp>
      <p:pic>
        <p:nvPicPr>
          <p:cNvPr id="118788" name="Picture 10" descr="http://ts3.mm.bing.net/th?id=H.4969441569278162&amp;pid=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3438" y="3783013"/>
            <a:ext cx="4032250" cy="2808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8789" name="Picture 6" descr="http://ts1.mm.bing.net/th?id=H.4834326166375336&amp;pid=15.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4375"/>
            <a:ext cx="4400550" cy="6027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8790" name="Picture 4" descr="http://ts4.mm.bing.net/th?id=H.4870476953420491&amp;pid=15.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09" t="11761" r="9195" b="13922"/>
          <a:stretch>
            <a:fillRect/>
          </a:stretch>
        </p:blipFill>
        <p:spPr bwMode="auto">
          <a:xfrm>
            <a:off x="3995738" y="549275"/>
            <a:ext cx="5040312" cy="309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497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437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（二）正向的身體意象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2883" name="內容版面配置區 2"/>
          <p:cNvSpPr>
            <a:spLocks noGrp="1"/>
          </p:cNvSpPr>
          <p:nvPr>
            <p:ph sz="quarter" idx="1"/>
          </p:nvPr>
        </p:nvSpPr>
        <p:spPr>
          <a:xfrm>
            <a:off x="107950" y="1125538"/>
            <a:ext cx="8424863" cy="5732462"/>
          </a:xfrm>
        </p:spPr>
        <p:txBody>
          <a:bodyPr/>
          <a:lstStyle/>
          <a:p>
            <a:pPr indent="-6350" eaLnBrk="1" hangingPunct="1">
              <a:buFont typeface="Wingdings" pitchFamily="2" charset="2"/>
              <a:buNone/>
            </a:pP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1</a:t>
            </a:r>
            <a:r>
              <a:rPr lang="en-US" altLang="zh-TW" sz="30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30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接受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並</a:t>
            </a:r>
            <a:r>
              <a:rPr lang="zh-TW" altLang="en-US" sz="300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喜歡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自己的外型：</a:t>
            </a:r>
            <a:r>
              <a:rPr lang="zh-TW" altLang="en-US" sz="3000" u="sng" smtClean="0">
                <a:latin typeface="標楷體" pitchFamily="65" charset="-120"/>
                <a:ea typeface="標楷體" pitchFamily="65" charset="-120"/>
              </a:rPr>
              <a:t>看法沒有對錯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，應該要</a:t>
            </a:r>
            <a:r>
              <a:rPr lang="zh-TW" altLang="en-US" sz="3000" b="1" smtClean="0">
                <a:solidFill>
                  <a:srgbClr val="002060"/>
                </a:solidFill>
                <a:latin typeface="標楷體" pitchFamily="65" charset="-120"/>
                <a:ea typeface="標楷體" pitchFamily="65" charset="-120"/>
              </a:rPr>
              <a:t>發覺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自己體型的優勢，並接受、喜歡它。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8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多元審美觀：人體美</a:t>
            </a:r>
            <a:r>
              <a:rPr lang="zh-TW" altLang="en-US" sz="3000" u="sng" smtClean="0">
                <a:latin typeface="標楷體" pitchFamily="65" charset="-120"/>
                <a:ea typeface="標楷體" pitchFamily="65" charset="-120"/>
              </a:rPr>
              <a:t>不是只有身體外型的美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，還有很多值得重視，例如</a:t>
            </a:r>
            <a:r>
              <a:rPr lang="zh-TW" altLang="en-US" sz="30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懂得穿著打扮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0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甜美笑容勝過加工美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，應以不同欣賞角度去看待美。</a:t>
            </a:r>
            <a:endParaRPr lang="en-US" altLang="zh-TW" sz="30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endParaRPr lang="en-US" altLang="zh-TW" sz="800" smtClean="0">
              <a:latin typeface="標楷體" pitchFamily="65" charset="-120"/>
              <a:ea typeface="標楷體" pitchFamily="65" charset="-120"/>
            </a:endParaRPr>
          </a:p>
          <a:p>
            <a:pPr indent="-6350" eaLnBrk="1" hangingPunct="1">
              <a:buFont typeface="Wingdings" pitchFamily="2" charset="2"/>
              <a:buNone/>
            </a:pPr>
            <a:r>
              <a:rPr lang="en-US" altLang="zh-TW" sz="300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追求健康的體型：利用</a:t>
            </a:r>
            <a:r>
              <a:rPr lang="zh-TW" altLang="en-US" sz="3000" b="1" smtClean="0">
                <a:latin typeface="標楷體" pitchFamily="65" charset="-120"/>
                <a:ea typeface="標楷體" pitchFamily="65" charset="-120"/>
              </a:rPr>
              <a:t>均衡飲食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、</a:t>
            </a:r>
            <a:r>
              <a:rPr lang="zh-TW" altLang="en-US" sz="3000" b="1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運動</a:t>
            </a:r>
            <a:r>
              <a:rPr lang="zh-TW" altLang="en-US" sz="3000" smtClean="0">
                <a:latin typeface="標楷體" pitchFamily="65" charset="-120"/>
                <a:ea typeface="標楷體" pitchFamily="65" charset="-120"/>
              </a:rPr>
              <a:t>等方式來獲得健康體型。</a:t>
            </a:r>
            <a:endParaRPr lang="en-US" altLang="zh-TW" sz="800" smtClean="0">
              <a:latin typeface="標楷體" pitchFamily="65" charset="-120"/>
              <a:ea typeface="標楷體" pitchFamily="65" charset="-120"/>
            </a:endParaRPr>
          </a:p>
        </p:txBody>
      </p:sp>
      <p:grpSp>
        <p:nvGrpSpPr>
          <p:cNvPr id="3" name="群組 9"/>
          <p:cNvGrpSpPr>
            <a:grpSpLocks/>
          </p:cNvGrpSpPr>
          <p:nvPr/>
        </p:nvGrpSpPr>
        <p:grpSpPr bwMode="auto">
          <a:xfrm>
            <a:off x="130175" y="4552950"/>
            <a:ext cx="8905875" cy="2305050"/>
            <a:chOff x="130324" y="4552950"/>
            <a:chExt cx="8906172" cy="2305050"/>
          </a:xfrm>
        </p:grpSpPr>
        <p:pic>
          <p:nvPicPr>
            <p:cNvPr id="119816" name="Picture 4" descr="http://ts4.mm.bing.net/th?id=H.4870476953420491&amp;pid=15.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909" t="11761" r="9195" b="13922"/>
            <a:stretch>
              <a:fillRect/>
            </a:stretch>
          </p:blipFill>
          <p:spPr bwMode="auto">
            <a:xfrm>
              <a:off x="5285233" y="4552950"/>
              <a:ext cx="3751263" cy="23050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9817" name="Picture 4" descr="http://ts1.mm.bing.net/th?id=H.4580699813513436&amp;pid=15.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9136" y="4911080"/>
              <a:ext cx="1946920" cy="19469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9818" name="Picture 6" descr="http://ts4.mm.bing.net/th?id=H.4884182187968559&amp;pid=15.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0324" y="4943475"/>
              <a:ext cx="2857500" cy="19145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119813" name="Picture 7" descr="C:\Documents and Settings\JOJO\Local Settings\Temporary Internet Files\Content.IE5\YUOUY6T8\MM900356605[1].gif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6413" y="2205038"/>
            <a:ext cx="1054100" cy="1289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9814" name="Picture 8" descr="C:\Documents and Settings\JOJO\Local Settings\Temporary Internet Files\Content.IE5\1JF64O3V\MC900424476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0"/>
            <a:ext cx="1101725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9815" name="Picture 9" descr="C:\Documents and Settings\JOJO\Local Settings\Temporary Internet Files\Content.IE5\0KRO4BIE\MC900425822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136525"/>
            <a:ext cx="114935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5377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8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8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437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smtClean="0">
                <a:latin typeface="標楷體" pitchFamily="65" charset="-120"/>
                <a:ea typeface="標楷體" pitchFamily="65" charset="-120"/>
              </a:rPr>
              <a:t>二、辨識瘦身美容廣告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120835" name="內容版面配置區 2"/>
          <p:cNvSpPr>
            <a:spLocks noGrp="1"/>
          </p:cNvSpPr>
          <p:nvPr>
            <p:ph sz="quarter" idx="1"/>
          </p:nvPr>
        </p:nvSpPr>
        <p:spPr>
          <a:xfrm>
            <a:off x="323850" y="1125538"/>
            <a:ext cx="8424863" cy="57324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你有聽過坊間的瘦身減肥藥物嗎？</a:t>
            </a:r>
            <a:endParaRPr lang="en-US" altLang="zh-TW" sz="320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TW" sz="80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★一直都存在的泰國減肥產品！</a:t>
            </a:r>
            <a:endParaRPr lang="en-US" altLang="zh-TW" sz="320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TW" sz="80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★或者是瘦身減肥課程？</a:t>
            </a:r>
            <a:endParaRPr lang="en-US" altLang="zh-TW" sz="320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TW" sz="80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★或者是吃什麼就能保證瘦的標語？</a:t>
            </a:r>
            <a:endParaRPr lang="en-US" altLang="zh-TW" sz="320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zh-TW" altLang="en-US" sz="3200" smtClean="0">
                <a:latin typeface="標楷體" pitchFamily="65" charset="-120"/>
                <a:ea typeface="標楷體" pitchFamily="65" charset="-120"/>
              </a:rPr>
              <a:t>→</a:t>
            </a:r>
            <a:r>
              <a:rPr lang="zh-TW" altLang="en-US" sz="2800" b="1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大吃大喝一個月照瘦五公斤！</a:t>
            </a:r>
            <a:endParaRPr lang="en-US" altLang="zh-TW" sz="2800" b="1" smtClean="0">
              <a:solidFill>
                <a:srgbClr val="FF0000"/>
              </a:solidFill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zh-TW" sz="3200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20836" name="Picture 5" descr="http://ts4.mm.bing.net/th?id=H.4897904584164259&amp;pid=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54888" y="692150"/>
            <a:ext cx="1476375" cy="194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0837" name="Picture 7" descr="http://ts3.mm.bing.net/th?id=H.4959550246879618&amp;pid=15.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0388" y="4149725"/>
            <a:ext cx="3503612" cy="270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0838" name="Picture 9" descr="http://ts2.mm.bing.net/th?id=H.4827840804947629&amp;pid=15.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5084763"/>
            <a:ext cx="3527425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0839" name="Picture 11" descr="http://ts4.mm.bing.net/th?id=H.4801259252352351&amp;pid=15.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482"/>
          <a:stretch>
            <a:fillRect/>
          </a:stretch>
        </p:blipFill>
        <p:spPr bwMode="auto">
          <a:xfrm>
            <a:off x="3492500" y="4581525"/>
            <a:ext cx="1985963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0840" name="Picture 11" descr="http://ts1.mm.bing.net/th?id=H.4924786804525068&amp;pid=15.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1773238"/>
            <a:ext cx="1101725" cy="172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10994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850" y="260350"/>
            <a:ext cx="8820150" cy="195738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TW" altLang="en-US" sz="2800" i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星座專家唐立淇代言減肥食品瘦身成功，但過了</a:t>
            </a:r>
            <a:r>
              <a:rPr lang="en-US" altLang="zh-TW" sz="2800" i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1</a:t>
            </a:r>
            <a:r>
              <a:rPr lang="zh-TW" altLang="en-US" sz="2800" i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個農曆新年</a:t>
            </a:r>
            <a:r>
              <a:rPr lang="zh-TW" altLang="en-US" sz="2800" i="1" dirty="0" smtClean="0">
                <a:latin typeface="標楷體" pitchFamily="65" charset="-120"/>
                <a:ea typeface="標楷體" pitchFamily="65" charset="-120"/>
              </a:rPr>
              <a:t>，</a:t>
            </a:r>
            <a:r>
              <a:rPr lang="zh-TW" altLang="en-US" sz="2800" i="1" dirty="0" smtClean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唐立淇復胖了</a:t>
            </a:r>
            <a:r>
              <a:rPr lang="zh-TW" altLang="en-US" sz="2800" i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，身上多了</a:t>
            </a:r>
            <a:r>
              <a:rPr lang="en-US" altLang="zh-TW" sz="2800" i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6</a:t>
            </a:r>
            <a:r>
              <a:rPr lang="zh-TW" altLang="en-US" sz="2800" i="1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公斤肥肉，唐立淇說，這一次不會吃減肥產品，要靠運動瘦下來。這是之前，星座專家唐立淇代言減肥產品，纖細身材的模樣！</a:t>
            </a:r>
            <a:endParaRPr lang="zh-TW" altLang="en-US" sz="2800" i="1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21859" name="Picture 2" descr="http://ts4.mm.bing.net/th?id=H.4883129937887359&amp;pid=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53" b="6351"/>
          <a:stretch>
            <a:fillRect/>
          </a:stretch>
        </p:blipFill>
        <p:spPr bwMode="auto">
          <a:xfrm>
            <a:off x="755650" y="2320925"/>
            <a:ext cx="6985000" cy="4537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78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437"/>
          </a:xfrm>
        </p:spPr>
        <p:txBody>
          <a:bodyPr/>
          <a:lstStyle/>
          <a:p>
            <a:pPr algn="ctr">
              <a:defRPr/>
            </a:pP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辨識技巧</a:t>
            </a:r>
            <a:endParaRPr lang="zh-TW" altLang="en-US" sz="4000" b="1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4" name="內容版面配置區 2"/>
          <p:cNvSpPr>
            <a:spLocks noGrp="1"/>
          </p:cNvSpPr>
          <p:nvPr>
            <p:ph sz="quarter" idx="1"/>
          </p:nvPr>
        </p:nvSpPr>
        <p:spPr>
          <a:xfrm>
            <a:off x="323850" y="1125538"/>
            <a:ext cx="8424863" cy="57324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仔細閱讀廣告內容：瞭解廣告所要傳遞的訊息。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質疑內容或圖片的真實性：（</a:t>
            </a:r>
            <a:r>
              <a:rPr lang="zh-TW" altLang="en-US" sz="30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修片</a:t>
            </a:r>
            <a:r>
              <a:rPr lang="en-US" altLang="zh-TW" sz="30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3000" b="1" dirty="0" smtClean="0">
                <a:solidFill>
                  <a:srgbClr val="FF0066"/>
                </a:solidFill>
                <a:latin typeface="標楷體" pitchFamily="65" charset="-120"/>
                <a:ea typeface="標楷體" pitchFamily="65" charset="-120"/>
              </a:rPr>
              <a:t>修很大！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）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marL="357188" indent="-357188" eaLnBrk="1" hangingPunct="1"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蒐集資料佐證：</a:t>
            </a:r>
            <a:r>
              <a:rPr lang="zh-TW" altLang="en-US" sz="3000" b="1" dirty="0" smtClean="0">
                <a:latin typeface="標楷體" pitchFamily="65" charset="-120"/>
                <a:ea typeface="標楷體" pitchFamily="65" charset="-120"/>
              </a:rPr>
              <a:t>將訊息內容與所蒐集的資料做比對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，以瞭解廣告內容的可信度或正確性。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TW" sz="800" dirty="0" smtClean="0">
              <a:latin typeface="標楷體" pitchFamily="65" charset="-120"/>
              <a:ea typeface="標楷體" pitchFamily="65" charset="-120"/>
            </a:endParaRPr>
          </a:p>
          <a:p>
            <a:pPr marL="357188" indent="-357188" eaLnBrk="1" hangingPunct="1">
              <a:buFont typeface="Wingdings" pitchFamily="2" charset="2"/>
              <a:buNone/>
              <a:defRPr/>
            </a:pPr>
            <a:r>
              <a:rPr lang="en-US" altLang="zh-TW" sz="3000" dirty="0" smtClean="0"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聽聽他人的意見：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357188" indent="-357188" eaLnBrk="1" hangingPunct="1"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如老師、父母、醫師的意見，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  <a:p>
            <a:pPr marL="357188" indent="-357188" eaLnBrk="1" hangingPunct="1">
              <a:buFont typeface="Wingdings" pitchFamily="2" charset="2"/>
              <a:buNone/>
              <a:defRPr/>
            </a:pPr>
            <a:r>
              <a:rPr lang="zh-TW" altLang="en-US" sz="3000" dirty="0" smtClean="0">
                <a:latin typeface="標楷體" pitchFamily="65" charset="-120"/>
                <a:ea typeface="標楷體" pitchFamily="65" charset="-120"/>
              </a:rPr>
              <a:t>對個人訊息的判斷是有幫助的！</a:t>
            </a:r>
            <a:endParaRPr lang="en-US" altLang="zh-TW" sz="3000" dirty="0" smtClean="0">
              <a:latin typeface="標楷體" pitchFamily="65" charset="-120"/>
              <a:ea typeface="標楷體" pitchFamily="65" charset="-120"/>
            </a:endParaRPr>
          </a:p>
        </p:txBody>
      </p:sp>
      <p:pic>
        <p:nvPicPr>
          <p:cNvPr id="122884" name="Picture 6" descr="http://ts1.mm.bing.net/th?id=H.4818718322852952&amp;pid=15.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789363"/>
            <a:ext cx="2857500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885" name="Picture 4" descr="http://ts1.mm.bing.net/th?id=H.4732771730261460&amp;pid=15.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5427663"/>
            <a:ext cx="1011237" cy="1430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68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624</Words>
  <Application>Microsoft Office PowerPoint</Application>
  <PresentationFormat>如螢幕大小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Office 佈景主題</vt:lpstr>
      <vt:lpstr>第三篇第一章 身體意象</vt:lpstr>
      <vt:lpstr>身體意象</vt:lpstr>
      <vt:lpstr>一、身體意象的澄清</vt:lpstr>
      <vt:lpstr>（一）身體意象的形成</vt:lpstr>
      <vt:lpstr>PowerPoint 簡報</vt:lpstr>
      <vt:lpstr>（二）正向的身體意象</vt:lpstr>
      <vt:lpstr>二、辨識瘦身美容廣告</vt:lpstr>
      <vt:lpstr>星座專家唐立淇代言減肥食品瘦身成功，但過了1個農曆新年，唐立淇復胖了，身上多了6公斤肥肉，唐立淇說，這一次不會吃減肥產品，要靠運動瘦下來。這是之前，星座專家唐立淇代言減肥產品，纖細身材的模樣！</vt:lpstr>
      <vt:lpstr>辨識技巧</vt:lpstr>
      <vt:lpstr>有人想要當巴比娃娃，所以把自己變成這樣～</vt:lpstr>
      <vt:lpstr>今日回家作業：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第三篇第一章 身體意象</dc:title>
  <dc:creator>user</dc:creator>
  <cp:lastModifiedBy>user</cp:lastModifiedBy>
  <cp:revision>1</cp:revision>
  <dcterms:created xsi:type="dcterms:W3CDTF">2014-04-18T03:19:23Z</dcterms:created>
  <dcterms:modified xsi:type="dcterms:W3CDTF">2014-04-18T03:19:33Z</dcterms:modified>
</cp:coreProperties>
</file>