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0EFA8-99F2-4B17-9857-FC14D6C8A95D}" type="datetimeFigureOut">
              <a:rPr lang="zh-TW" altLang="en-US" smtClean="0"/>
              <a:t>2014/4/18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D6AED-26D5-4CCD-96FE-272DC23536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6434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0EFA8-99F2-4B17-9857-FC14D6C8A95D}" type="datetimeFigureOut">
              <a:rPr lang="zh-TW" altLang="en-US" smtClean="0"/>
              <a:t>2014/4/18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D6AED-26D5-4CCD-96FE-272DC23536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0511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0EFA8-99F2-4B17-9857-FC14D6C8A95D}" type="datetimeFigureOut">
              <a:rPr lang="zh-TW" altLang="en-US" smtClean="0"/>
              <a:t>2014/4/18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D6AED-26D5-4CCD-96FE-272DC23536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692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0EFA8-99F2-4B17-9857-FC14D6C8A95D}" type="datetimeFigureOut">
              <a:rPr lang="zh-TW" altLang="en-US" smtClean="0"/>
              <a:t>2014/4/18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D6AED-26D5-4CCD-96FE-272DC23536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4204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0EFA8-99F2-4B17-9857-FC14D6C8A95D}" type="datetimeFigureOut">
              <a:rPr lang="zh-TW" altLang="en-US" smtClean="0"/>
              <a:t>2014/4/18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D6AED-26D5-4CCD-96FE-272DC23536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7215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0EFA8-99F2-4B17-9857-FC14D6C8A95D}" type="datetimeFigureOut">
              <a:rPr lang="zh-TW" altLang="en-US" smtClean="0"/>
              <a:t>2014/4/18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D6AED-26D5-4CCD-96FE-272DC23536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0803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0EFA8-99F2-4B17-9857-FC14D6C8A95D}" type="datetimeFigureOut">
              <a:rPr lang="zh-TW" altLang="en-US" smtClean="0"/>
              <a:t>2014/4/18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D6AED-26D5-4CCD-96FE-272DC23536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7098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0EFA8-99F2-4B17-9857-FC14D6C8A95D}" type="datetimeFigureOut">
              <a:rPr lang="zh-TW" altLang="en-US" smtClean="0"/>
              <a:t>2014/4/18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D6AED-26D5-4CCD-96FE-272DC23536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132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0EFA8-99F2-4B17-9857-FC14D6C8A95D}" type="datetimeFigureOut">
              <a:rPr lang="zh-TW" altLang="en-US" smtClean="0"/>
              <a:t>2014/4/18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D6AED-26D5-4CCD-96FE-272DC23536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1488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0EFA8-99F2-4B17-9857-FC14D6C8A95D}" type="datetimeFigureOut">
              <a:rPr lang="zh-TW" altLang="en-US" smtClean="0"/>
              <a:t>2014/4/18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D6AED-26D5-4CCD-96FE-272DC23536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7160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0EFA8-99F2-4B17-9857-FC14D6C8A95D}" type="datetimeFigureOut">
              <a:rPr lang="zh-TW" altLang="en-US" smtClean="0"/>
              <a:t>2014/4/18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D6AED-26D5-4CCD-96FE-272DC23536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0687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0EFA8-99F2-4B17-9857-FC14D6C8A95D}" type="datetimeFigureOut">
              <a:rPr lang="zh-TW" altLang="en-US" smtClean="0"/>
              <a:t>2014/4/18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D6AED-26D5-4CCD-96FE-272DC23536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813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900"/>
          </a:xfrm>
        </p:spPr>
        <p:txBody>
          <a:bodyPr/>
          <a:lstStyle/>
          <a:p>
            <a:pPr algn="ctr">
              <a:defRPr/>
            </a:pP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第三章  預防家庭暴力</a:t>
            </a:r>
            <a:endParaRPr lang="zh-TW" altLang="en-US" sz="4400" dirty="0"/>
          </a:p>
        </p:txBody>
      </p:sp>
      <p:sp>
        <p:nvSpPr>
          <p:cNvPr id="3072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613" cy="4873625"/>
          </a:xfrm>
        </p:spPr>
        <p:txBody>
          <a:bodyPr/>
          <a:lstStyle/>
          <a:p>
            <a:r>
              <a:rPr lang="zh-TW" altLang="en-US" sz="4000" b="1" smtClean="0">
                <a:solidFill>
                  <a:srgbClr val="FF0000"/>
                </a:solidFill>
              </a:rPr>
              <a:t>每個人都有免於受暴的權力，沒有人可以恣意對他人施暴！</a:t>
            </a:r>
            <a:endParaRPr lang="en-US" altLang="zh-TW" sz="4000" b="1" smtClean="0">
              <a:solidFill>
                <a:srgbClr val="FF0000"/>
              </a:solidFill>
            </a:endParaRPr>
          </a:p>
          <a:p>
            <a:endParaRPr lang="en-US" altLang="zh-TW" sz="1600" b="1" smtClean="0">
              <a:solidFill>
                <a:srgbClr val="FF0000"/>
              </a:solidFill>
            </a:endParaRPr>
          </a:p>
          <a:p>
            <a:r>
              <a:rPr lang="zh-TW" altLang="en-US" sz="4000" b="1" smtClean="0">
                <a:solidFill>
                  <a:srgbClr val="FF0000"/>
                </a:solidFill>
              </a:rPr>
              <a:t>家庭暴力並不是家務事，而是一種犯罪行為！</a:t>
            </a:r>
          </a:p>
        </p:txBody>
      </p:sp>
      <p:pic>
        <p:nvPicPr>
          <p:cNvPr id="30724" name="Picture 5" descr="C:\Documents and Settings\JOJO\Local Settings\Temporary Internet Files\Content.IE5\EA1XD09R\MC90023244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88" y="0"/>
            <a:ext cx="2017712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8" descr="http://ts2.mm.bing.net/th?id=H.4825452714329017&amp;pid=15.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508500"/>
            <a:ext cx="266382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0" descr="http://ts1.mm.bing.net/th?id=H.4846339162573052&amp;pid=15.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4437063"/>
            <a:ext cx="4005262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63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42938" y="0"/>
            <a:ext cx="7467600" cy="9175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第三章  預防家庭暴力</a:t>
            </a:r>
            <a:endParaRPr lang="zh-TW" altLang="en-US" sz="4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sz="quarter" idx="1"/>
          </p:nvPr>
        </p:nvSpPr>
        <p:spPr>
          <a:xfrm>
            <a:off x="214313" y="1071563"/>
            <a:ext cx="8401050" cy="55721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三、認識家庭暴力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-1</a:t>
            </a:r>
          </a:p>
          <a:p>
            <a:pPr marL="361950" indent="-361950" eaLnBrk="1" hangingPunct="1">
              <a:buFont typeface="Wingdings" pitchFamily="2" charset="2"/>
              <a:buNone/>
              <a:defRPr/>
            </a:pPr>
            <a:endParaRPr lang="en-US" altLang="zh-TW" sz="1200" b="1" dirty="0" smtClean="0">
              <a:solidFill>
                <a:srgbClr val="252AE3"/>
              </a:solidFill>
              <a:latin typeface="標楷體" pitchFamily="65" charset="-120"/>
              <a:ea typeface="標楷體" pitchFamily="65" charset="-120"/>
            </a:endParaRPr>
          </a:p>
          <a:p>
            <a:pPr marL="361950" indent="-361950" eaLnBrk="1" hangingPunct="1">
              <a:buFont typeface="Wingdings" pitchFamily="2" charset="2"/>
              <a:buNone/>
              <a:defRPr/>
            </a:pPr>
            <a:r>
              <a:rPr lang="zh-TW" altLang="en-US" sz="3200" b="1" dirty="0" smtClean="0">
                <a:solidFill>
                  <a:srgbClr val="252AE3"/>
                </a:solidFill>
                <a:latin typeface="標楷體" pitchFamily="65" charset="-120"/>
                <a:ea typeface="標楷體" pitchFamily="65" charset="-120"/>
              </a:rPr>
              <a:t>◎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當家庭的衝突伴隨著家庭成員間嚴重的暴力行為，就是所謂</a:t>
            </a:r>
            <a:r>
              <a:rPr lang="zh-TW" altLang="en-US" sz="3200" b="1" dirty="0" smtClean="0">
                <a:solidFill>
                  <a:srgbClr val="252AE3"/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家庭暴力</a:t>
            </a:r>
            <a:r>
              <a:rPr lang="zh-TW" altLang="en-US" sz="3200" b="1" dirty="0" smtClean="0">
                <a:solidFill>
                  <a:srgbClr val="252AE3"/>
                </a:solidFill>
                <a:latin typeface="標楷體" pitchFamily="65" charset="-120"/>
                <a:ea typeface="標楷體" pitchFamily="65" charset="-120"/>
              </a:rPr>
              <a:t>」。</a:t>
            </a:r>
            <a:endParaRPr lang="en-US" altLang="zh-TW" sz="3200" b="1" dirty="0" smtClean="0">
              <a:solidFill>
                <a:srgbClr val="252AE3"/>
              </a:solidFill>
              <a:latin typeface="標楷體" pitchFamily="65" charset="-120"/>
              <a:ea typeface="標楷體" pitchFamily="65" charset="-120"/>
            </a:endParaRPr>
          </a:p>
          <a:p>
            <a:pPr marL="266700" indent="-266700" eaLnBrk="1" hangingPunct="1">
              <a:buFont typeface="Wingdings" pitchFamily="2" charset="2"/>
              <a:buNone/>
              <a:defRPr/>
            </a:pPr>
            <a:r>
              <a:rPr lang="zh-TW" altLang="en-US" sz="3200" b="1" dirty="0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★有血緣關係的親屬間、男女朋友、同居人之間等的虐待和暴力行為，亦屬家庭暴力的範圍。</a:t>
            </a:r>
            <a:endParaRPr lang="en-US" altLang="zh-TW" sz="3200" b="1" dirty="0" smtClean="0">
              <a:solidFill>
                <a:srgbClr val="FF0066"/>
              </a:solidFill>
              <a:latin typeface="標楷體" pitchFamily="65" charset="-120"/>
              <a:ea typeface="標楷體" pitchFamily="65" charset="-120"/>
            </a:endParaRPr>
          </a:p>
          <a:p>
            <a:pPr marL="361950" indent="-361950" eaLnBrk="1" hangingPunct="1">
              <a:buFont typeface="Wingdings" pitchFamily="2" charset="2"/>
              <a:buNone/>
              <a:defRPr/>
            </a:pPr>
            <a:endParaRPr lang="en-US" altLang="zh-TW" sz="2800" b="1" dirty="0" smtClean="0">
              <a:solidFill>
                <a:srgbClr val="252AE3"/>
              </a:solidFill>
              <a:latin typeface="標楷體" pitchFamily="65" charset="-120"/>
              <a:ea typeface="標楷體" pitchFamily="65" charset="-120"/>
            </a:endParaRPr>
          </a:p>
          <a:p>
            <a:pPr marL="361950" indent="-361950" eaLnBrk="1" hangingPunct="1">
              <a:buFont typeface="Wingdings" pitchFamily="2" charset="2"/>
              <a:buNone/>
              <a:defRPr/>
            </a:pPr>
            <a:r>
              <a:rPr lang="zh-TW" altLang="en-US" sz="3600" b="1" dirty="0" smtClean="0">
                <a:solidFill>
                  <a:srgbClr val="252AE3"/>
                </a:solidFill>
                <a:latin typeface="標楷體" pitchFamily="65" charset="-120"/>
                <a:ea typeface="標楷體" pitchFamily="65" charset="-120"/>
              </a:rPr>
              <a:t>◎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通常遭受</a:t>
            </a:r>
            <a:r>
              <a:rPr lang="zh-TW" altLang="en-US" sz="36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身體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6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精神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的創傷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!</a:t>
            </a:r>
          </a:p>
          <a:p>
            <a:pPr marL="361950" indent="-361950" eaLnBrk="1" hangingPunct="1">
              <a:buFont typeface="Wingdings" pitchFamily="2" charset="2"/>
              <a:buNone/>
              <a:defRPr/>
            </a:pPr>
            <a:endParaRPr lang="en-US" altLang="zh-TW" sz="2800" b="1" dirty="0" smtClean="0">
              <a:solidFill>
                <a:srgbClr val="252AE3"/>
              </a:solidFill>
              <a:latin typeface="標楷體" pitchFamily="65" charset="-120"/>
              <a:ea typeface="標楷體" pitchFamily="65" charset="-120"/>
            </a:endParaRPr>
          </a:p>
          <a:p>
            <a:pPr marL="361950" indent="-361950" eaLnBrk="1" hangingPunct="1">
              <a:buFont typeface="Wingdings" pitchFamily="2" charset="2"/>
              <a:buNone/>
              <a:defRPr/>
            </a:pPr>
            <a:endParaRPr lang="en-US" altLang="zh-TW" sz="2800" b="1" dirty="0" smtClean="0">
              <a:solidFill>
                <a:srgbClr val="252AE3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27988" y="0"/>
            <a:ext cx="1116012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4" name="Picture 4" descr="C:\Documents and Settings\JOJO\Local Settings\Temporary Internet Files\Content.IE5\SMU5BWQP\MC90041919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508500"/>
            <a:ext cx="124142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C:\Documents and Settings\JOJO\Local Settings\Temporary Internet Files\Content.IE5\JEPZQTRF\MC90033437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5888"/>
            <a:ext cx="86042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44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C 0.03629 -0.00486 0.02205 -0.00254 0.08663 -0.00138 C 0.13247 0.00139 0.17743 0.00463 0.22309 0.00602 C 0.31667 0.0044 0.28403 0.01088 0.325 0.00163 L 0.325 0.00186 C 0.33768 -0.00023 0.34653 -0.00231 0.35764 -0.00578 C 0.36163 -0.00694 0.37066 -0.00879 0.37066 -0.00856 C 0.42934 -0.0081 0.48125 -0.00949 0.53733 -0.00578 C 0.54861 -0.00509 0.5724 -0.00393 0.58715 -0.00138 C 0.6 0.00093 0.59011 0.00116 0.61129 0.00301 C 0.6474 0.00625 0.68299 0.00973 0.71945 0.01181 C 0.74063 0.01112 0.76754 0.01737 0.78004 0.00463 C 0.77587 -0.00393 0.7816 0.00371 0.77136 -0.00277 C 0.76962 -0.00393 0.76927 -0.00625 0.76702 -0.00717 C 0.76337 -0.00902 0.75816 -0.00856 0.75417 -0.01018 C 0.75209 -0.01111 0.75 -0.01226 0.74774 -0.01296 C 0.74323 -0.01412 0.73472 -0.01597 0.73472 -0.01574 C 0.73368 -0.01643 0.72188 -0.02268 0.71945 -0.02337 C 0.7132 -0.02523 0.7 -0.02731 0.7 -0.02731 C 0.65399 -0.02662 0.60886 -0.02523 0.56337 -0.02175 C 0.55035 -0.01967 0.55747 -0.02106 0.54184 -0.01736 C 0.52518 -0.01365 0.50469 -0.01435 0.4875 -0.01296 C 0.47483 -0.01018 0.46146 -0.00717 0.44827 -0.00439 C 0.44097 -0.00254 0.43316 0.0007 0.42465 0.00163 C 0.41684 0.00232 0.40886 0.00255 0.40052 0.00301 C 0.39827 0.00371 0.38872 0.00487 0.38577 0.00602 C 0.38334 0.00672 0.38195 0.00834 0.37917 0.0088 C 0.3724 0.00973 0.36476 0.00973 0.35764 0.01019 C 0.34306 0.01343 0.32917 0.01644 0.31424 0.01899 C 0.31163 0.01968 0.26198 0.022 0.26198 0.02223 C 0.2342 0.02107 0.19288 0.02385 0.16702 0.01181 C 0.15781 0.00278 0.16806 0.01135 0.15608 0.00463 C 0.15139 0.00163 0.14809 -0.00185 0.14306 -0.00439 C 0.12257 -0.01342 0.1092 -0.01643 0.08455 -0.01898 C 0.00104 -0.01736 0.03125 -0.01736 -0.00607 -0.01736 " pathEditMode="relative" rAng="0" ptsTypes="fffFffffffffffffffffffffffffffffffA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67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42938" y="0"/>
            <a:ext cx="7467600" cy="9175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第三章  預防家庭暴力</a:t>
            </a:r>
            <a:endParaRPr lang="zh-TW" altLang="en-US" sz="4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sz="quarter" idx="1"/>
          </p:nvPr>
        </p:nvSpPr>
        <p:spPr>
          <a:xfrm>
            <a:off x="214313" y="1071563"/>
            <a:ext cx="8401050" cy="5572125"/>
          </a:xfrm>
        </p:spPr>
        <p:txBody>
          <a:bodyPr/>
          <a:lstStyle/>
          <a:p>
            <a:pPr marL="361950" indent="-361950" eaLnBrk="1" hangingPunct="1">
              <a:buFont typeface="Wingdings" pitchFamily="2" charset="2"/>
              <a:buNone/>
            </a:pPr>
            <a:r>
              <a:rPr lang="zh-TW" altLang="en-US" sz="3600" b="1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★身體上的侵害：虐待、遺棄、性侵害、妨害自由等，造成被害人身體的傷害。</a:t>
            </a:r>
            <a:endParaRPr lang="en-US" altLang="zh-TW" sz="3600" b="1" smtClean="0">
              <a:solidFill>
                <a:srgbClr val="FF0066"/>
              </a:solidFill>
              <a:latin typeface="標楷體" pitchFamily="65" charset="-120"/>
              <a:ea typeface="標楷體" pitchFamily="65" charset="-120"/>
            </a:endParaRPr>
          </a:p>
          <a:p>
            <a:pPr marL="361950" indent="-361950" eaLnBrk="1" hangingPunct="1">
              <a:buFont typeface="Wingdings" pitchFamily="2" charset="2"/>
              <a:buNone/>
            </a:pPr>
            <a:endParaRPr lang="en-US" altLang="zh-TW" sz="2000" b="1" smtClean="0">
              <a:solidFill>
                <a:srgbClr val="FF0066"/>
              </a:solidFill>
              <a:latin typeface="標楷體" pitchFamily="65" charset="-120"/>
              <a:ea typeface="標楷體" pitchFamily="65" charset="-120"/>
            </a:endParaRPr>
          </a:p>
          <a:p>
            <a:pPr marL="361950" indent="-361950" eaLnBrk="1" hangingPunct="1">
              <a:buFont typeface="Wingdings" pitchFamily="2" charset="2"/>
              <a:buNone/>
            </a:pPr>
            <a:r>
              <a:rPr lang="zh-TW" altLang="en-US" sz="3600" b="1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★精神上的侵害：言詞虐待（如謾罵、侮辱、威脅等）、心理虐待（如竊聽、跟蹤、監視）、性虐待（如逼迫觀看色情影片），造成被害人精神痛苦。</a:t>
            </a:r>
            <a:endParaRPr lang="en-US" altLang="zh-TW" sz="3600" b="1" smtClean="0">
              <a:solidFill>
                <a:srgbClr val="FF0066"/>
              </a:solidFill>
              <a:latin typeface="標楷體" pitchFamily="65" charset="-120"/>
              <a:ea typeface="標楷體" pitchFamily="65" charset="-120"/>
            </a:endParaRPr>
          </a:p>
          <a:p>
            <a:pPr marL="361950" indent="-361950" eaLnBrk="1" hangingPunct="1">
              <a:buFont typeface="Wingdings" pitchFamily="2" charset="2"/>
              <a:buNone/>
            </a:pPr>
            <a:endParaRPr lang="en-US" altLang="zh-TW" sz="2000" b="1" smtClean="0">
              <a:solidFill>
                <a:srgbClr val="FF0066"/>
              </a:solidFill>
              <a:latin typeface="標楷體" pitchFamily="65" charset="-120"/>
              <a:ea typeface="標楷體" pitchFamily="65" charset="-120"/>
            </a:endParaRPr>
          </a:p>
          <a:p>
            <a:pPr marL="361950" indent="-361950" eaLnBrk="1" hangingPunct="1">
              <a:buFont typeface="Wingdings" pitchFamily="2" charset="2"/>
              <a:buNone/>
            </a:pPr>
            <a:r>
              <a:rPr lang="zh-TW" altLang="en-US" sz="3600" b="1" smtClean="0">
                <a:solidFill>
                  <a:srgbClr val="252AE3"/>
                </a:solidFill>
                <a:latin typeface="標楷體" pitchFamily="65" charset="-120"/>
                <a:ea typeface="標楷體" pitchFamily="65" charset="-120"/>
              </a:rPr>
              <a:t>◎</a:t>
            </a:r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但若是父母對孩子</a:t>
            </a:r>
            <a:r>
              <a:rPr lang="zh-TW" altLang="en-US" sz="3600" b="1" u="sng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適度</a:t>
            </a:r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的管教而施予適度處罰時，並不算是家庭暴力。</a:t>
            </a:r>
            <a:endParaRPr lang="en-US" altLang="zh-TW" sz="3600" b="1" smtClean="0">
              <a:latin typeface="標楷體" pitchFamily="65" charset="-120"/>
              <a:ea typeface="標楷體" pitchFamily="65" charset="-120"/>
            </a:endParaRPr>
          </a:p>
          <a:p>
            <a:pPr marL="361950" indent="-361950" eaLnBrk="1" hangingPunct="1">
              <a:buFont typeface="Wingdings" pitchFamily="2" charset="2"/>
              <a:buNone/>
            </a:pPr>
            <a:endParaRPr lang="en-US" altLang="zh-TW" sz="2800" b="1" smtClean="0">
              <a:solidFill>
                <a:srgbClr val="252AE3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2772" name="Picture 7" descr="C:\Documents and Settings\JOJO\Local Settings\Temporary Internet Files\Content.IE5\JEPZQTRF\MC90033437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5888"/>
            <a:ext cx="86042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59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>
            <a:spLocks noGrp="1"/>
          </p:cNvSpPr>
          <p:nvPr>
            <p:ph sz="quarter" idx="1"/>
          </p:nvPr>
        </p:nvSpPr>
        <p:spPr>
          <a:xfrm>
            <a:off x="214313" y="476250"/>
            <a:ext cx="8401050" cy="6167438"/>
          </a:xfrm>
        </p:spPr>
        <p:txBody>
          <a:bodyPr/>
          <a:lstStyle/>
          <a:p>
            <a:pPr marL="361950" indent="-361950" eaLnBrk="1" hangingPunct="1">
              <a:buFont typeface="Wingdings" pitchFamily="2" charset="2"/>
              <a:buNone/>
            </a:pPr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◎家庭暴力的影響：</a:t>
            </a:r>
            <a:endParaRPr lang="en-US" altLang="zh-TW" sz="3600" b="1" smtClean="0">
              <a:latin typeface="標楷體" pitchFamily="65" charset="-120"/>
              <a:ea typeface="標楷體" pitchFamily="65" charset="-120"/>
            </a:endParaRPr>
          </a:p>
          <a:p>
            <a:pPr marL="361950" indent="-361950" eaLnBrk="1" hangingPunct="1">
              <a:buFont typeface="Wingdings" pitchFamily="2" charset="2"/>
              <a:buNone/>
            </a:pPr>
            <a:endParaRPr lang="en-US" altLang="zh-TW" sz="1400" b="1" smtClean="0">
              <a:latin typeface="標楷體" pitchFamily="65" charset="-120"/>
              <a:ea typeface="標楷體" pitchFamily="65" charset="-120"/>
            </a:endParaRPr>
          </a:p>
          <a:p>
            <a:pPr marL="361950" indent="-361950" algn="just" eaLnBrk="1" hangingPunct="1">
              <a:buFont typeface="Wingdings" pitchFamily="2" charset="2"/>
              <a:buNone/>
            </a:pPr>
            <a:r>
              <a:rPr lang="en-US" altLang="zh-TW" sz="3200" b="1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家暴常會使受害者的身心遭受</a:t>
            </a:r>
            <a:endParaRPr lang="en-US" altLang="zh-TW" sz="3200" smtClean="0">
              <a:latin typeface="標楷體" pitchFamily="65" charset="-120"/>
              <a:ea typeface="標楷體" pitchFamily="65" charset="-120"/>
            </a:endParaRPr>
          </a:p>
          <a:p>
            <a:pPr marL="361950" indent="-361950" algn="just" eaLnBrk="1" hangingPunct="1">
              <a:buFont typeface="Wingdings" pitchFamily="2" charset="2"/>
              <a:buNone/>
            </a:pPr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  多重傷害，使他們</a:t>
            </a:r>
            <a:r>
              <a:rPr lang="zh-TW" altLang="en-US" sz="3200" b="1" u="sng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不易相信人</a:t>
            </a:r>
            <a:endParaRPr lang="en-US" altLang="zh-TW" sz="3200" b="1" u="sng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361950" indent="-361950" algn="just" eaLnBrk="1" hangingPunct="1">
              <a:buFont typeface="Wingdings" pitchFamily="2" charset="2"/>
              <a:buNone/>
            </a:pPr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，甚至影響對</a:t>
            </a:r>
            <a:r>
              <a:rPr lang="zh-TW" altLang="en-US" sz="3200" b="1" u="sng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婚姻、家庭</a:t>
            </a:r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的看法。</a:t>
            </a:r>
            <a:endParaRPr lang="en-US" altLang="zh-TW" sz="3200" smtClean="0">
              <a:latin typeface="標楷體" pitchFamily="65" charset="-120"/>
              <a:ea typeface="標楷體" pitchFamily="65" charset="-120"/>
            </a:endParaRPr>
          </a:p>
          <a:p>
            <a:pPr marL="361950" indent="-361950" eaLnBrk="1" hangingPunct="1">
              <a:buFont typeface="Wingdings" pitchFamily="2" charset="2"/>
              <a:buNone/>
            </a:pPr>
            <a:endParaRPr lang="en-US" altLang="zh-TW" sz="3600" smtClean="0">
              <a:latin typeface="標楷體" pitchFamily="65" charset="-120"/>
              <a:ea typeface="標楷體" pitchFamily="65" charset="-120"/>
            </a:endParaRPr>
          </a:p>
          <a:p>
            <a:pPr marL="361950" indent="-361950" algn="just" eaLnBrk="1" hangingPunct="1">
              <a:buFont typeface="Wingdings" pitchFamily="2" charset="2"/>
              <a:buNone/>
            </a:pPr>
            <a:r>
              <a:rPr lang="en-US" altLang="zh-TW" sz="320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目睹家暴的青少年比較容易出現</a:t>
            </a:r>
            <a:r>
              <a:rPr lang="zh-TW" altLang="en-US" sz="3200" b="1" u="sng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情緒困擾、急躁、沮喪、懼怕</a:t>
            </a:r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，嚴重者會出現</a:t>
            </a:r>
            <a:r>
              <a:rPr lang="zh-TW" altLang="en-US" sz="3200" b="1" smtClean="0">
                <a:latin typeface="標楷體" pitchFamily="65" charset="-120"/>
                <a:ea typeface="標楷體" pitchFamily="65" charset="-120"/>
              </a:rPr>
              <a:t>較低的自尊</a:t>
            </a:r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en-US" sz="3200" b="1" smtClean="0">
                <a:latin typeface="標楷體" pitchFamily="65" charset="-120"/>
                <a:ea typeface="標楷體" pitchFamily="65" charset="-120"/>
              </a:rPr>
              <a:t>社交能力</a:t>
            </a:r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或</a:t>
            </a:r>
            <a:r>
              <a:rPr lang="zh-TW" altLang="en-US" sz="3200" b="1" smtClean="0">
                <a:latin typeface="標楷體" pitchFamily="65" charset="-120"/>
                <a:ea typeface="標楷體" pitchFamily="65" charset="-120"/>
              </a:rPr>
              <a:t>侵略性行為。</a:t>
            </a:r>
            <a:endParaRPr lang="en-US" altLang="zh-TW" sz="3200" b="1" smtClean="0">
              <a:latin typeface="標楷體" pitchFamily="65" charset="-120"/>
              <a:ea typeface="標楷體" pitchFamily="65" charset="-120"/>
            </a:endParaRPr>
          </a:p>
          <a:p>
            <a:pPr marL="361950" indent="-361950" eaLnBrk="1" hangingPunct="1">
              <a:buFont typeface="Wingdings" pitchFamily="2" charset="2"/>
              <a:buNone/>
            </a:pP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 marL="361950" indent="-361950" eaLnBrk="1" hangingPunct="1">
              <a:buFont typeface="Wingdings" pitchFamily="2" charset="2"/>
              <a:buNone/>
            </a:pPr>
            <a:endParaRPr lang="en-US" altLang="zh-TW" sz="2800" smtClean="0">
              <a:solidFill>
                <a:srgbClr val="252AE3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3795" name="Picture 3" descr="C:\Documents and Settings\JOJO\Local Settings\Temporary Internet Files\Content.IE5\HOZYZLZK\MP90044866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49275"/>
            <a:ext cx="1919287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 descr="C:\Documents and Settings\JOJO\Local Settings\Temporary Internet Files\Content.IE5\EA1XD09R\MP90017884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941888"/>
            <a:ext cx="2433637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1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642938" y="-242888"/>
            <a:ext cx="7467600" cy="91757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家暴的迷思</a:t>
            </a:r>
            <a:r>
              <a:rPr lang="en-US" altLang="zh-TW" sz="4000" b="1" dirty="0" smtClean="0">
                <a:latin typeface="標楷體" pitchFamily="65" charset="-120"/>
                <a:ea typeface="標楷體" pitchFamily="65" charset="-120"/>
              </a:rPr>
              <a:t>p.30	</a:t>
            </a:r>
            <a:endParaRPr lang="zh-TW" altLang="en-US" sz="4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sz="quarter" idx="1"/>
          </p:nvPr>
        </p:nvSpPr>
        <p:spPr>
          <a:xfrm>
            <a:off x="323850" y="692150"/>
            <a:ext cx="8280400" cy="5781675"/>
          </a:xfrm>
        </p:spPr>
        <p:txBody>
          <a:bodyPr/>
          <a:lstStyle/>
          <a:p>
            <a:pPr algn="just">
              <a:buFont typeface="Wingdings" pitchFamily="2" charset="2"/>
              <a:buNone/>
              <a:defRPr/>
            </a:pP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暴力是為了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宣洩情緒</a:t>
            </a:r>
            <a:r>
              <a:rPr lang="zh-TW" altLang="en-US" sz="30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應該是可以被接受的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357188" indent="-357188" algn="just">
              <a:buFont typeface="Wingdings" pitchFamily="2" charset="2"/>
              <a:buNone/>
              <a:defRPr/>
            </a:pP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為了給孩子一個完整的家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，即使不堪虐待，也要繼續忍下去。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algn="just">
              <a:buFont typeface="Wingdings" pitchFamily="2" charset="2"/>
              <a:buNone/>
              <a:defRPr/>
            </a:pP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施虐者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沒有能力改變或控制自己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的暴力行為。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algn="just">
              <a:buFont typeface="Wingdings" pitchFamily="2" charset="2"/>
              <a:buNone/>
              <a:defRPr/>
            </a:pP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施虐者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對所有的人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，都是暴力相向的人。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357188" indent="-357188" algn="just">
              <a:buFont typeface="Wingdings" pitchFamily="2" charset="2"/>
              <a:buNone/>
              <a:defRPr/>
            </a:pP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施虐者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必然是失敗者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，少有成就，而且缺乏愛心、長相兇暴的人。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algn="just">
              <a:buFont typeface="Wingdings" pitchFamily="2" charset="2"/>
              <a:buNone/>
              <a:defRPr/>
            </a:pP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性虐待絕不可能發生在家中。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algn="just">
              <a:buFont typeface="Wingdings" pitchFamily="2" charset="2"/>
              <a:buNone/>
              <a:defRPr/>
            </a:pP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只有</a:t>
            </a:r>
            <a:r>
              <a:rPr lang="zh-TW" altLang="en-US" sz="3000" b="1" dirty="0" smtClean="0">
                <a:solidFill>
                  <a:srgbClr val="006EC0"/>
                </a:solidFill>
                <a:latin typeface="標楷體" pitchFamily="65" charset="-120"/>
                <a:ea typeface="標楷體" pitchFamily="65" charset="-120"/>
              </a:rPr>
              <a:t>女性才會受害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，而加暴者也必然是</a:t>
            </a:r>
            <a:r>
              <a:rPr lang="zh-TW" altLang="en-US" sz="3000" b="1" dirty="0" smtClean="0">
                <a:solidFill>
                  <a:srgbClr val="006EC0"/>
                </a:solidFill>
                <a:latin typeface="標楷體" pitchFamily="65" charset="-120"/>
                <a:ea typeface="標楷體" pitchFamily="65" charset="-120"/>
              </a:rPr>
              <a:t>男性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357188" indent="-357188" algn="just">
              <a:buFont typeface="Wingdings" pitchFamily="2" charset="2"/>
              <a:buNone/>
              <a:defRPr/>
            </a:pP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8.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夫妻吵架床頭吵床尾和，大事自然會化小，小事也會變沒事，</a:t>
            </a:r>
            <a:r>
              <a:rPr lang="zh-TW" altLang="en-US" sz="3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何必插手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264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0" descr="C:\Documents and Settings\JOJO\Local Settings\Temporary Internet Files\Content.IE5\4TJ8AMJK\MP90044871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0"/>
            <a:ext cx="1512888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內容版面配置區 2"/>
          <p:cNvSpPr txBox="1">
            <a:spLocks/>
          </p:cNvSpPr>
          <p:nvPr/>
        </p:nvSpPr>
        <p:spPr bwMode="auto">
          <a:xfrm>
            <a:off x="214313" y="1071563"/>
            <a:ext cx="840105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1950" indent="-3619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kumimoji="0" lang="zh-TW" altLang="en-US" sz="2800" b="1">
                <a:solidFill>
                  <a:srgbClr val="252AE3"/>
                </a:solidFill>
                <a:latin typeface="標楷體" pitchFamily="65" charset="-120"/>
                <a:ea typeface="標楷體" pitchFamily="65" charset="-120"/>
              </a:rPr>
              <a:t>☆暴力發生時該怎麼辦？</a:t>
            </a:r>
            <a:endParaRPr kumimoji="0" lang="en-US" altLang="zh-TW" sz="2800" b="1">
              <a:solidFill>
                <a:srgbClr val="252AE3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kumimoji="0" lang="zh-TW" altLang="en-US" sz="2800" b="1">
                <a:solidFill>
                  <a:srgbClr val="252AE3"/>
                </a:solidFill>
                <a:latin typeface="標楷體" pitchFamily="65" charset="-120"/>
                <a:ea typeface="標楷體" pitchFamily="65" charset="-120"/>
              </a:rPr>
              <a:t>一旦有家庭暴力的發生，應把握以下原則：</a:t>
            </a:r>
            <a:endParaRPr kumimoji="0" lang="en-US" altLang="zh-TW" sz="2800" b="1">
              <a:solidFill>
                <a:srgbClr val="252AE3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kumimoji="0" lang="en-US" altLang="zh-TW" sz="1100" b="1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kumimoji="0" lang="en-US" altLang="zh-TW" sz="2600" b="1">
                <a:latin typeface="標楷體" pitchFamily="65" charset="-120"/>
                <a:ea typeface="標楷體" pitchFamily="65" charset="-120"/>
              </a:rPr>
              <a:t>1.</a:t>
            </a:r>
            <a:r>
              <a:rPr kumimoji="0" lang="zh-TW" altLang="en-US" sz="2600" b="1" u="sng">
                <a:latin typeface="標楷體" pitchFamily="65" charset="-120"/>
                <a:ea typeface="標楷體" pitchFamily="65" charset="-120"/>
              </a:rPr>
              <a:t>勿刺激對方</a:t>
            </a:r>
            <a:r>
              <a:rPr kumimoji="0" lang="zh-TW" altLang="en-US" sz="2600" b="1">
                <a:latin typeface="標楷體" pitchFamily="65" charset="-120"/>
                <a:ea typeface="標楷體" pitchFamily="65" charset="-120"/>
              </a:rPr>
              <a:t>：不要火上加油，再以言語刺激對方。</a:t>
            </a:r>
            <a:endParaRPr kumimoji="0" lang="en-US" altLang="zh-TW" sz="2600" b="1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kumimoji="0" lang="en-US" altLang="zh-TW" sz="1200" b="1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kumimoji="0" lang="en-US" altLang="zh-TW" sz="2600" b="1">
                <a:latin typeface="標楷體" pitchFamily="65" charset="-120"/>
                <a:ea typeface="標楷體" pitchFamily="65" charset="-120"/>
              </a:rPr>
              <a:t>2.</a:t>
            </a:r>
            <a:r>
              <a:rPr kumimoji="0" lang="zh-TW" altLang="en-US" sz="2600" b="1" u="sng">
                <a:latin typeface="標楷體" pitchFamily="65" charset="-120"/>
                <a:ea typeface="標楷體" pitchFamily="65" charset="-120"/>
              </a:rPr>
              <a:t>自我保護</a:t>
            </a:r>
            <a:r>
              <a:rPr kumimoji="0" lang="zh-TW" altLang="en-US" sz="2600" b="1">
                <a:latin typeface="標楷體" pitchFamily="65" charset="-120"/>
                <a:ea typeface="標楷體" pitchFamily="65" charset="-120"/>
              </a:rPr>
              <a:t>：頭、臉、頸、腹部</a:t>
            </a:r>
            <a:r>
              <a:rPr kumimoji="0" lang="en-US" altLang="zh-TW" sz="2600" b="1">
                <a:latin typeface="標楷體" pitchFamily="65" charset="-120"/>
                <a:ea typeface="標楷體" pitchFamily="65" charset="-120"/>
              </a:rPr>
              <a:t>-</a:t>
            </a:r>
            <a:r>
              <a:rPr kumimoji="0" lang="zh-TW" altLang="en-US" sz="2600" b="1">
                <a:latin typeface="標楷體" pitchFamily="65" charset="-120"/>
                <a:ea typeface="標楷體" pitchFamily="65" charset="-120"/>
              </a:rPr>
              <a:t>容易受到嚴重傷害。</a:t>
            </a:r>
            <a:endParaRPr kumimoji="0" lang="en-US" altLang="zh-TW" sz="2600" b="1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kumimoji="0" lang="en-US" altLang="zh-TW" sz="1200" b="1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kumimoji="0" lang="en-US" altLang="zh-TW" sz="2600" b="1">
                <a:latin typeface="標楷體" pitchFamily="65" charset="-120"/>
                <a:ea typeface="標楷體" pitchFamily="65" charset="-120"/>
              </a:rPr>
              <a:t>3.</a:t>
            </a:r>
            <a:r>
              <a:rPr kumimoji="0" lang="zh-TW" altLang="en-US" sz="2600" b="1" u="sng">
                <a:latin typeface="標楷體" pitchFamily="65" charset="-120"/>
                <a:ea typeface="標楷體" pitchFamily="65" charset="-120"/>
              </a:rPr>
              <a:t>大聲呼救</a:t>
            </a:r>
            <a:r>
              <a:rPr kumimoji="0" lang="zh-TW" altLang="en-US" sz="2600" b="1">
                <a:latin typeface="標楷體" pitchFamily="65" charset="-120"/>
                <a:ea typeface="標楷體" pitchFamily="65" charset="-120"/>
              </a:rPr>
              <a:t>：引起鄰居或路人注意。</a:t>
            </a:r>
            <a:endParaRPr kumimoji="0" lang="en-US" altLang="zh-TW" sz="2600" b="1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kumimoji="0" lang="en-US" altLang="zh-TW" sz="1200" b="1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kumimoji="0" lang="en-US" altLang="zh-TW" sz="2600" b="1">
                <a:latin typeface="標楷體" pitchFamily="65" charset="-120"/>
                <a:ea typeface="標楷體" pitchFamily="65" charset="-120"/>
              </a:rPr>
              <a:t>4.</a:t>
            </a:r>
            <a:r>
              <a:rPr kumimoji="0" lang="zh-TW" altLang="en-US" sz="2600" b="1" u="sng">
                <a:latin typeface="標楷體" pitchFamily="65" charset="-120"/>
                <a:ea typeface="標楷體" pitchFamily="65" charset="-120"/>
              </a:rPr>
              <a:t>遠離現場</a:t>
            </a:r>
            <a:r>
              <a:rPr kumimoji="0" lang="zh-TW" altLang="en-US" sz="2600" b="1">
                <a:latin typeface="標楷體" pitchFamily="65" charset="-120"/>
                <a:ea typeface="標楷體" pitchFamily="65" charset="-120"/>
              </a:rPr>
              <a:t>：避免受到更嚴重的傷害。</a:t>
            </a:r>
            <a:endParaRPr kumimoji="0" lang="en-US" altLang="zh-TW" sz="2600" b="1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kumimoji="0" lang="en-US" altLang="zh-TW" sz="1200" b="1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kumimoji="0" lang="en-US" altLang="zh-TW" sz="2600" b="1">
                <a:latin typeface="標楷體" pitchFamily="65" charset="-120"/>
                <a:ea typeface="標楷體" pitchFamily="65" charset="-120"/>
              </a:rPr>
              <a:t>5.</a:t>
            </a:r>
            <a:r>
              <a:rPr kumimoji="0" lang="zh-TW" altLang="en-US" sz="2600" b="1" u="sng">
                <a:latin typeface="標楷體" pitchFamily="65" charset="-120"/>
                <a:ea typeface="標楷體" pitchFamily="65" charset="-120"/>
              </a:rPr>
              <a:t>尋求協助</a:t>
            </a:r>
            <a:r>
              <a:rPr kumimoji="0" lang="zh-TW" altLang="en-US" sz="2600" b="1">
                <a:latin typeface="標楷體" pitchFamily="65" charset="-120"/>
                <a:ea typeface="標楷體" pitchFamily="65" charset="-120"/>
              </a:rPr>
              <a:t>：</a:t>
            </a:r>
            <a:endParaRPr kumimoji="0" lang="en-US" altLang="zh-TW" sz="2600" b="1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kumimoji="0" lang="en-US" altLang="zh-TW" sz="1200" b="1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kumimoji="0" lang="en-US" altLang="zh-TW" sz="2600" b="1">
                <a:latin typeface="標楷體" pitchFamily="65" charset="-120"/>
                <a:ea typeface="標楷體" pitchFamily="65" charset="-120"/>
              </a:rPr>
              <a:t>6.</a:t>
            </a:r>
            <a:r>
              <a:rPr kumimoji="0" lang="zh-TW" altLang="en-US" sz="2600" b="1" u="sng">
                <a:latin typeface="標楷體" pitchFamily="65" charset="-120"/>
                <a:ea typeface="標楷體" pitchFamily="65" charset="-120"/>
              </a:rPr>
              <a:t>保護自己的權益</a:t>
            </a:r>
            <a:r>
              <a:rPr kumimoji="0" lang="zh-TW" altLang="en-US" sz="2600" b="1">
                <a:latin typeface="標楷體" pitchFamily="65" charset="-120"/>
                <a:ea typeface="標楷體" pitchFamily="65" charset="-120"/>
              </a:rPr>
              <a:t>：驗傷</a:t>
            </a:r>
            <a:endParaRPr kumimoji="0" lang="en-US" altLang="zh-TW" sz="26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642938" y="0"/>
            <a:ext cx="7467600" cy="9175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家暴的因應與自處</a:t>
            </a:r>
            <a:endParaRPr lang="zh-TW" altLang="en-US" sz="40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5365" name="Picture 5" descr="C:\Documents and Settings\JOJO\Local Settings\Temporary Internet Files\Content.IE5\0WJUJG9X\MC90042579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196975"/>
            <a:ext cx="121285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雲朵形圖說文字 9"/>
          <p:cNvSpPr/>
          <p:nvPr/>
        </p:nvSpPr>
        <p:spPr>
          <a:xfrm>
            <a:off x="3923928" y="4941168"/>
            <a:ext cx="4968552" cy="1152128"/>
          </a:xfrm>
          <a:prstGeom prst="cloudCallout">
            <a:avLst>
              <a:gd name="adj1" fmla="val -65000"/>
              <a:gd name="adj2" fmla="val 341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110</a:t>
            </a:r>
            <a:r>
              <a:rPr lang="zh-TW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r>
              <a:rPr lang="en-US" altLang="zh-TW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119</a:t>
            </a:r>
            <a:r>
              <a:rPr lang="zh-TW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</a:t>
            </a:r>
            <a:r>
              <a:rPr lang="en-US" altLang="zh-TW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113</a:t>
            </a:r>
            <a:endParaRPr lang="zh-TW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6" name="Picture 6" descr="C:\Documents and Settings\JOJO\Local Settings\Temporary Internet Files\Content.IE5\5UEMD07E\MM900283654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573463"/>
            <a:ext cx="9366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01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>
            <a:spLocks noGrp="1"/>
          </p:cNvSpPr>
          <p:nvPr>
            <p:ph sz="quarter" idx="1"/>
          </p:nvPr>
        </p:nvSpPr>
        <p:spPr>
          <a:xfrm>
            <a:off x="214313" y="1071563"/>
            <a:ext cx="8401050" cy="55721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TW" altLang="en-US" sz="2800" b="1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★家庭暴力不一定只發生在老弱婦孺身上，男性也可能遭受家庭暴力。</a:t>
            </a:r>
            <a:endParaRPr lang="en-US" altLang="zh-TW" sz="2800" b="1" smtClean="0">
              <a:solidFill>
                <a:srgbClr val="FF0066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TW" sz="2800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TW" sz="2800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TW" sz="2800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800" b="1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★家庭暴力也可能以性侵害的方式發生。</a:t>
            </a:r>
            <a:endParaRPr lang="en-US" altLang="zh-TW" sz="2800" b="1" smtClean="0">
              <a:solidFill>
                <a:srgbClr val="FF0066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TW" sz="2800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TW" sz="2800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TW" sz="2800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800" b="1" smtClean="0">
                <a:solidFill>
                  <a:srgbClr val="FF0066"/>
                </a:solidFill>
                <a:latin typeface="標楷體" pitchFamily="65" charset="-120"/>
                <a:ea typeface="標楷體" pitchFamily="65" charset="-120"/>
              </a:rPr>
              <a:t>★重要他人：能適時給予當事者支持與協助。</a:t>
            </a:r>
            <a:endParaRPr lang="en-US" altLang="zh-TW" sz="2800" b="1" smtClean="0">
              <a:solidFill>
                <a:srgbClr val="FF0066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6259" name="Picture 3" descr="C:\Documents and Settings\JOJO\My Documents\My Pictures\Microsoft 多媒體藝廊\j024165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773238"/>
            <a:ext cx="1743075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1" name="Picture 5" descr="http://ts3.mm.bing.net/images/thumbnail.aspx?q=4646008564089434&amp;id=9d3042dcbc9fa05a14839b17829a77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844675"/>
            <a:ext cx="18129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波浪 8"/>
          <p:cNvSpPr/>
          <p:nvPr/>
        </p:nvSpPr>
        <p:spPr>
          <a:xfrm>
            <a:off x="3059832" y="116632"/>
            <a:ext cx="3024336" cy="891480"/>
          </a:xfrm>
          <a:prstGeom prst="wave">
            <a:avLst/>
          </a:prstGeom>
          <a:solidFill>
            <a:schemeClr val="accent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zh-TW" altLang="en-US" sz="3600" b="1" dirty="0">
                <a:ln w="11430"/>
                <a:solidFill>
                  <a:srgbClr val="00FF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小叮嚀</a:t>
            </a:r>
            <a:endParaRPr lang="zh-TW" altLang="en-US" sz="3600" b="1" dirty="0">
              <a:ln w="11430"/>
              <a:solidFill>
                <a:srgbClr val="00FF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767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JOJO\My Documents\貓～平衡木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84313"/>
            <a:ext cx="7559675" cy="505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188" y="0"/>
            <a:ext cx="7467600" cy="1143000"/>
          </a:xfrm>
        </p:spPr>
        <p:txBody>
          <a:bodyPr/>
          <a:lstStyle/>
          <a:p>
            <a:pPr algn="ctr">
              <a:defRPr/>
            </a:pPr>
            <a:r>
              <a:rPr lang="zh-TW" altLang="en-US" sz="6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本章上完</a:t>
            </a:r>
            <a:endParaRPr lang="zh-TW" altLang="en-US" sz="6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7892" name="內容版面配置區 2"/>
          <p:cNvSpPr>
            <a:spLocks noGrp="1"/>
          </p:cNvSpPr>
          <p:nvPr>
            <p:ph sz="quarter" idx="1"/>
          </p:nvPr>
        </p:nvSpPr>
        <p:spPr>
          <a:xfrm>
            <a:off x="4500563" y="1844675"/>
            <a:ext cx="3743325" cy="10080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放鬆一下囉</a:t>
            </a:r>
          </a:p>
          <a:p>
            <a:pPr>
              <a:buFont typeface="Wingdings" pitchFamily="2" charset="2"/>
              <a:buNone/>
            </a:pPr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1487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文字方塊 4"/>
          <p:cNvSpPr txBox="1">
            <a:spLocks noChangeArrowheads="1"/>
          </p:cNvSpPr>
          <p:nvPr/>
        </p:nvSpPr>
        <p:spPr bwMode="auto">
          <a:xfrm>
            <a:off x="900113" y="260350"/>
            <a:ext cx="7632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8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網路上流傳的</a:t>
            </a:r>
            <a:r>
              <a:rPr lang="en-US" altLang="zh-TW" sz="28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sz="28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哈佛圖書館自習室牆上的訓言</a:t>
            </a:r>
            <a:r>
              <a:rPr lang="en-US" altLang="zh-TW" sz="28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』</a:t>
            </a:r>
            <a:endParaRPr lang="zh-TW" altLang="en-US" sz="2800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3" name="文字方塊 5"/>
          <p:cNvSpPr txBox="1">
            <a:spLocks noChangeArrowheads="1"/>
          </p:cNvSpPr>
          <p:nvPr/>
        </p:nvSpPr>
        <p:spPr bwMode="auto">
          <a:xfrm>
            <a:off x="107950" y="1055688"/>
            <a:ext cx="8820150" cy="566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zh-TW" sz="2600">
                <a:solidFill>
                  <a:srgbClr val="252AE3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600">
                <a:solidFill>
                  <a:srgbClr val="252AE3"/>
                </a:solidFill>
                <a:latin typeface="標楷體" pitchFamily="65" charset="-120"/>
                <a:ea typeface="標楷體" pitchFamily="65" charset="-120"/>
              </a:rPr>
              <a:t>此刻打盹，你將做夢；而此刻學習，你將圓夢。</a:t>
            </a:r>
            <a:endParaRPr lang="en-US" altLang="zh-TW" sz="2600">
              <a:solidFill>
                <a:srgbClr val="252AE3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zh-TW" sz="260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600">
                <a:latin typeface="標楷體" pitchFamily="65" charset="-120"/>
                <a:ea typeface="標楷體" pitchFamily="65" charset="-120"/>
              </a:rPr>
              <a:t>我荒廢的今日，正是昨日逝去者祈求的明日。</a:t>
            </a:r>
            <a:br>
              <a:rPr lang="zh-TW" altLang="en-US" sz="2600">
                <a:latin typeface="標楷體" pitchFamily="65" charset="-120"/>
                <a:ea typeface="標楷體" pitchFamily="65" charset="-120"/>
              </a:rPr>
            </a:br>
            <a:r>
              <a:rPr lang="en-US" altLang="zh-TW" sz="2600">
                <a:solidFill>
                  <a:srgbClr val="252AE3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600">
                <a:solidFill>
                  <a:srgbClr val="252AE3"/>
                </a:solidFill>
                <a:latin typeface="標楷體" pitchFamily="65" charset="-120"/>
                <a:ea typeface="標楷體" pitchFamily="65" charset="-120"/>
              </a:rPr>
              <a:t>覺得一切都太遲的時候，時候正早。</a:t>
            </a:r>
            <a:endParaRPr lang="en-US" altLang="zh-TW" sz="2600">
              <a:solidFill>
                <a:srgbClr val="252AE3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zh-TW" sz="2600" b="1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2600" b="1">
                <a:latin typeface="標楷體" pitchFamily="65" charset="-120"/>
                <a:ea typeface="標楷體" pitchFamily="65" charset="-120"/>
              </a:rPr>
              <a:t>讀書的痛苦是暫時的，不讀書的痛苦卻是一輩子。</a:t>
            </a:r>
            <a:endParaRPr lang="en-US" altLang="zh-TW" sz="2600" b="1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zh-TW" sz="2600">
                <a:solidFill>
                  <a:srgbClr val="252AE3"/>
                </a:solidFill>
                <a:latin typeface="標楷體" pitchFamily="65" charset="-120"/>
                <a:ea typeface="標楷體" pitchFamily="65" charset="-120"/>
              </a:rPr>
              <a:t>9.</a:t>
            </a:r>
            <a:r>
              <a:rPr lang="zh-TW" altLang="en-US" sz="2600">
                <a:solidFill>
                  <a:srgbClr val="252AE3"/>
                </a:solidFill>
                <a:latin typeface="標楷體" pitchFamily="65" charset="-120"/>
                <a:ea typeface="標楷體" pitchFamily="65" charset="-120"/>
              </a:rPr>
              <a:t>如果是避不了的痛苦，就去享受它。</a:t>
            </a:r>
            <a:endParaRPr lang="en-US" altLang="zh-TW" sz="2600">
              <a:solidFill>
                <a:srgbClr val="252AE3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zh-TW" sz="2600">
                <a:latin typeface="標楷體" pitchFamily="65" charset="-120"/>
                <a:ea typeface="標楷體" pitchFamily="65" charset="-120"/>
              </a:rPr>
              <a:t>10.</a:t>
            </a:r>
            <a:r>
              <a:rPr lang="zh-TW" altLang="en-US" sz="2600">
                <a:latin typeface="標楷體" pitchFamily="65" charset="-120"/>
                <a:ea typeface="標楷體" pitchFamily="65" charset="-120"/>
              </a:rPr>
              <a:t>只有比別人更早、更勤奮地努力，才能嚐到成功的滋味。</a:t>
            </a:r>
            <a:endParaRPr lang="en-US" altLang="zh-TW" sz="260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zh-TW" sz="2600" b="1">
                <a:solidFill>
                  <a:srgbClr val="252AE3"/>
                </a:solidFill>
                <a:latin typeface="標楷體" pitchFamily="65" charset="-120"/>
                <a:ea typeface="標楷體" pitchFamily="65" charset="-120"/>
              </a:rPr>
              <a:t>14.</a:t>
            </a:r>
            <a:r>
              <a:rPr lang="zh-TW" altLang="en-US" sz="2600" b="1">
                <a:solidFill>
                  <a:srgbClr val="252AE3"/>
                </a:solidFill>
                <a:latin typeface="標楷體" pitchFamily="65" charset="-120"/>
                <a:ea typeface="標楷體" pitchFamily="65" charset="-120"/>
              </a:rPr>
              <a:t>瘋狂地用功，然後安逸地玩。</a:t>
            </a:r>
            <a:endParaRPr lang="en-US" altLang="zh-TW" sz="2600" b="1">
              <a:solidFill>
                <a:srgbClr val="252AE3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zh-TW" sz="2600">
                <a:latin typeface="標楷體" pitchFamily="65" charset="-120"/>
                <a:ea typeface="標楷體" pitchFamily="65" charset="-120"/>
              </a:rPr>
              <a:t>19.</a:t>
            </a:r>
            <a:r>
              <a:rPr lang="zh-TW" altLang="en-US" sz="2600">
                <a:latin typeface="標楷體" pitchFamily="65" charset="-120"/>
                <a:ea typeface="標楷體" pitchFamily="65" charset="-120"/>
              </a:rPr>
              <a:t>即使現在，對手也不停翻動書頁。</a:t>
            </a:r>
            <a:endParaRPr lang="en-US" altLang="zh-TW" sz="260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zh-TW" sz="2600">
                <a:solidFill>
                  <a:srgbClr val="252AE3"/>
                </a:solidFill>
                <a:latin typeface="標楷體" pitchFamily="65" charset="-120"/>
                <a:ea typeface="標楷體" pitchFamily="65" charset="-120"/>
              </a:rPr>
              <a:t>21.</a:t>
            </a:r>
            <a:r>
              <a:rPr lang="zh-TW" altLang="en-US" sz="2600">
                <a:solidFill>
                  <a:srgbClr val="252AE3"/>
                </a:solidFill>
                <a:latin typeface="標楷體" pitchFamily="65" charset="-120"/>
                <a:ea typeface="標楷體" pitchFamily="65" charset="-120"/>
              </a:rPr>
              <a:t>夢想就在前面，你為什麼還不邁開腳步？</a:t>
            </a:r>
            <a:endParaRPr lang="en-US" altLang="zh-TW" sz="2600">
              <a:solidFill>
                <a:srgbClr val="252AE3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zh-TW" sz="2600">
                <a:latin typeface="標楷體" pitchFamily="65" charset="-120"/>
                <a:ea typeface="標楷體" pitchFamily="65" charset="-120"/>
              </a:rPr>
              <a:t>25.</a:t>
            </a:r>
            <a:r>
              <a:rPr lang="zh-TW" altLang="en-US" sz="2600">
                <a:latin typeface="標楷體" pitchFamily="65" charset="-120"/>
                <a:ea typeface="標楷體" pitchFamily="65" charset="-120"/>
              </a:rPr>
              <a:t>最偉大的事，是趁別人在睡夢中完成的。</a:t>
            </a:r>
            <a:endParaRPr lang="en-US" altLang="zh-TW" sz="260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zh-TW" sz="2600">
                <a:solidFill>
                  <a:srgbClr val="252AE3"/>
                </a:solidFill>
                <a:latin typeface="標楷體" pitchFamily="65" charset="-120"/>
                <a:ea typeface="標楷體" pitchFamily="65" charset="-120"/>
              </a:rPr>
              <a:t>26.</a:t>
            </a:r>
            <a:r>
              <a:rPr lang="zh-TW" altLang="en-US" sz="2600">
                <a:solidFill>
                  <a:srgbClr val="252AE3"/>
                </a:solidFill>
                <a:latin typeface="標楷體" pitchFamily="65" charset="-120"/>
                <a:ea typeface="標楷體" pitchFamily="65" charset="-120"/>
              </a:rPr>
              <a:t>現在虛度的時間，當考試來臨前會令人多麼迫切需要呀！</a:t>
            </a:r>
            <a:endParaRPr lang="en-US" altLang="zh-TW" sz="2600">
              <a:solidFill>
                <a:srgbClr val="252AE3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zh-TW" sz="2600">
                <a:latin typeface="標楷體" pitchFamily="65" charset="-120"/>
                <a:ea typeface="標楷體" pitchFamily="65" charset="-120"/>
              </a:rPr>
              <a:t>29.</a:t>
            </a:r>
            <a:r>
              <a:rPr lang="zh-TW" altLang="en-US" sz="2600">
                <a:latin typeface="標楷體" pitchFamily="65" charset="-120"/>
                <a:ea typeface="標楷體" pitchFamily="65" charset="-120"/>
              </a:rPr>
              <a:t>今天不走，明天就必須用跑的。</a:t>
            </a:r>
          </a:p>
        </p:txBody>
      </p:sp>
    </p:spTree>
    <p:extLst>
      <p:ext uri="{BB962C8B-B14F-4D97-AF65-F5344CB8AC3E}">
        <p14:creationId xmlns:p14="http://schemas.microsoft.com/office/powerpoint/2010/main" val="247959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613</Words>
  <Application>Microsoft Office PowerPoint</Application>
  <PresentationFormat>如螢幕大小 (4:3)</PresentationFormat>
  <Paragraphs>73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Office 佈景主題</vt:lpstr>
      <vt:lpstr>第三章  預防家庭暴力</vt:lpstr>
      <vt:lpstr>第三章  預防家庭暴力</vt:lpstr>
      <vt:lpstr>第三章  預防家庭暴力</vt:lpstr>
      <vt:lpstr>PowerPoint 簡報</vt:lpstr>
      <vt:lpstr>家暴的迷思p.30 </vt:lpstr>
      <vt:lpstr>家暴的因應與自處</vt:lpstr>
      <vt:lpstr>PowerPoint 簡報</vt:lpstr>
      <vt:lpstr>本章上完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第三章  預防家庭暴力</dc:title>
  <dc:creator>user</dc:creator>
  <cp:lastModifiedBy>user</cp:lastModifiedBy>
  <cp:revision>1</cp:revision>
  <dcterms:created xsi:type="dcterms:W3CDTF">2014-04-18T03:14:05Z</dcterms:created>
  <dcterms:modified xsi:type="dcterms:W3CDTF">2014-04-18T03:14:16Z</dcterms:modified>
</cp:coreProperties>
</file>