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09354-591F-4C95-B184-1C2762792078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962F7-9707-4983-8877-06B20C1AE3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7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B4F60-442E-4A99-BCD8-146216238AB4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43E4BD-FD37-4F34-B103-83E78848B9D2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50B366-4A66-4287-992A-E779CB442946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002A66-5A1B-4D26-B4C1-364AB22C2D7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2B69B-E964-4EFB-85F1-5C7C9513172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1CE853-7C38-440D-B1C4-5D46357F796B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47C3-280E-4C5E-ABA1-B81E3BB224B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1191-7CA8-496C-9AF7-89F83E8C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65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47C3-280E-4C5E-ABA1-B81E3BB224B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1191-7CA8-496C-9AF7-89F83E8C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5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47C3-280E-4C5E-ABA1-B81E3BB224B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1191-7CA8-496C-9AF7-89F83E8C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72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47C3-280E-4C5E-ABA1-B81E3BB224B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1191-7CA8-496C-9AF7-89F83E8C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67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47C3-280E-4C5E-ABA1-B81E3BB224B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1191-7CA8-496C-9AF7-89F83E8C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6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47C3-280E-4C5E-ABA1-B81E3BB224B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1191-7CA8-496C-9AF7-89F83E8C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6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47C3-280E-4C5E-ABA1-B81E3BB224B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1191-7CA8-496C-9AF7-89F83E8C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62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47C3-280E-4C5E-ABA1-B81E3BB224B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1191-7CA8-496C-9AF7-89F83E8C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67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47C3-280E-4C5E-ABA1-B81E3BB224B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1191-7CA8-496C-9AF7-89F83E8C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58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47C3-280E-4C5E-ABA1-B81E3BB224B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1191-7CA8-496C-9AF7-89F83E8C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86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47C3-280E-4C5E-ABA1-B81E3BB224B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1191-7CA8-496C-9AF7-89F83E8C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40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47C3-280E-4C5E-ABA1-B81E3BB224B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41191-7CA8-496C-9AF7-89F83E8C2A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02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w.image.search.yahoo.com/images/view;_ylt=A8tUwJo7S5NQ6RMAVXht1gt.;_ylu=X3oDMTBlMTQ4cGxyBHNlYwNzcgRzbGsDaW1n?back=http%3A%2F%2Ftw.image.search.yahoo.com%2Fsearch%2Fimages%3Fp%3D%25E7%25A0%25A7%25E6%259D%25BF%26n%3D30%26ei%3Dutf-8%26fr%3Dyfp%26tab%3Dorganic%26ri%3D1&amp;w=900&amp;h=900&amp;imgurl=image.cn.made-in-china.com%2F2f0j01OMHTWSRPghbG%2F%25E7%25A0%25A7%25E6%259D%25BF.jpg&amp;rurl=http%3A%2F%2Fcn.made-in-china.com%2Fshowroom%2Froyandjoyhk%2Fproduct-detailsMgmDSTPYHhG%2F%25E7%25A0%25A7%25E6%259D%25BF.html&amp;size=85.2+KB&amp;name=%3Cb%3E%E7%A0%A7%E6%9D%BF%3C%2Fb%3E%E6%89%B9%E5%8F%91+-+%E4%B8%AD%E5%9B%BD%E5%88%B6%E9%80%A0%E7%BD%91%E8%8F%9C%E6%9D%BF&amp;p=%E7%A0%A7%E6%9D%BF&amp;oid=551754da2084fd468d6d9fa48efee7c7&amp;fr2=&amp;fr=yfp&amp;tt=%253Cb%253E%25E7%25A0%25A7%25E6%259D%25BF%253C%252Fb%253E%25E6%2589%25B9%25E5%258F%2591%2B-%2B%25E4%25B8%25AD%25E5%259B%25BD%25E5%2588%25B6%25E9%2580%25A0%25E7%25BD%2591%25E8%258F%259C%25E6%259D%25BF&amp;b=0&amp;ni=48&amp;no=1&amp;ts=&amp;tab=organic&amp;sigr=133t87h58&amp;sigb=1398k7a7b&amp;sigi=124faore6&amp;.crumb=wN0gUxO7Su3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tw.image.search.yahoo.com/images/view;_ylt=A8tUwJo7S5NQ6RMAXXht1gt.;_ylu=X3oDMTBlMTQ4cGxyBHNlYwNzcgRzbGsDaW1n?back=http%3A%2F%2Ftw.image.search.yahoo.com%2Fsearch%2Fimages%3Fp%3D%25E7%25A0%25A7%25E6%259D%25BF%26n%3D30%26ei%3Dutf-8%26fr%3Dyfp%26tab%3Dorganic%26ri%3D9&amp;w=341&amp;h=325&amp;imgurl=www.izhizhi.com%2Fattached%2Fsubject_pics%2F201103301636198855638001.png&amp;rurl=http%3A%2F%2Fwww.izhizhi.com%2Ftag%2F%25E7%25A0%25A7%25E6%259D%25BF&amp;size=102.2+KB&amp;name=%E6%A0%87%E7%AD%BE%EF%BC%9A+%3Cb%3E%E7%A0%A7%E6%9D%BF%3C%2Fb%3E+%E3%80%81+%E5%BC%80%E8%A3%82+%E3%80%81+%E6%B6%82%E6%B2%B9+%E3%80%81&amp;p=%E7%A0%A7%E6%9D%BF&amp;oid=eb82fb8a2a58bd271a20ce0e098bb9f7&amp;fr2=&amp;fr=yfp&amp;tt=%25E6%25A0%2587%25E7%25AD%25BE%25EF%25BC%259A%2B%253Cb%253E%25E7%25A0%25A7%25E6%259D%25BF%253C%252Fb%253E%2B%25E3%2580%2581%2B%25E5%25BC%2580%25E8%25A3%2582%2B%25E3%2580%2581%2B%25E6%25B6%2582%25E6%25B2%25B9%2B%25E3%2580%2581&amp;b=0&amp;ni=48&amp;no=9&amp;ts=&amp;tab=organic&amp;sigr=11d0idn28&amp;sigb=139q9483g&amp;sigi=122b2sifn&amp;.crumb=wN0gUxO7Su3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868362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第三章  吃得安心與健康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15" name="內容版面配置區 2"/>
          <p:cNvSpPr>
            <a:spLocks noGrp="1"/>
          </p:cNvSpPr>
          <p:nvPr>
            <p:ph sz="quarter" idx="1"/>
          </p:nvPr>
        </p:nvSpPr>
        <p:spPr>
          <a:xfrm>
            <a:off x="214313" y="1500188"/>
            <a:ext cx="8501062" cy="4286250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一、食物中毒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二、食物烹調安全又健康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三、烹調食物的調味品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四、知識寶庫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4516" name="Picture 5" descr="http://ts2.mm.bing.net/th?id=I.4904003018358909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0938"/>
            <a:ext cx="2303462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7" descr="http://ts1.mm.bing.net/th?id=I.4690165193442124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33925"/>
            <a:ext cx="2857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3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85750" y="571500"/>
            <a:ext cx="8215313" cy="5902325"/>
          </a:xfrm>
        </p:spPr>
        <p:txBody>
          <a:bodyPr/>
          <a:lstStyle/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2800" b="1" i="1" u="sng" dirty="0" smtClean="0">
                <a:solidFill>
                  <a:srgbClr val="252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i="1" u="sng" dirty="0" smtClean="0">
                <a:solidFill>
                  <a:srgbClr val="252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注意用餐環境乾淨、調理實物環境衛生</a:t>
            </a:r>
            <a:r>
              <a:rPr lang="zh-TW" altLang="en-US" sz="2800" b="1" dirty="0" smtClean="0">
                <a:solidFill>
                  <a:srgbClr val="252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環境整潔，設備乾淨，空氣流通，勿讓貓狗動物類進入餐飲處，例行廚房的清潔；員工做好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衛生訓練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，工作服、口罩、帽子、手套必備，並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嚴禁手上有傷口接觸食物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；刀器、砧板或容器要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生食、熟食分開。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2800" b="1" i="1" u="sng" dirty="0" smtClean="0">
                <a:solidFill>
                  <a:srgbClr val="252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i="1" u="sng" dirty="0" smtClean="0">
                <a:solidFill>
                  <a:srgbClr val="252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殺死細菌</a:t>
            </a:r>
            <a:r>
              <a:rPr lang="zh-TW" altLang="en-US" sz="2800" b="1" dirty="0" smtClean="0">
                <a:solidFill>
                  <a:srgbClr val="252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利用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的方式來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殺死細菌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，避免腸炎弧菌、大腸菌、沙門氏菌所引起的食物中毒。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sz="2800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929188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57688"/>
            <a:ext cx="1543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6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39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85750" y="571500"/>
            <a:ext cx="8215313" cy="5902325"/>
          </a:xfrm>
        </p:spPr>
        <p:txBody>
          <a:bodyPr/>
          <a:lstStyle/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2800" b="1" i="1" u="sng" dirty="0" smtClean="0">
                <a:solidFill>
                  <a:srgbClr val="252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	4.</a:t>
            </a:r>
            <a:r>
              <a:rPr lang="zh-TW" altLang="en-US" sz="2800" b="1" i="1" u="sng" dirty="0" smtClean="0">
                <a:solidFill>
                  <a:srgbClr val="252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注意食物外觀和味道</a:t>
            </a:r>
            <a:r>
              <a:rPr lang="zh-TW" altLang="en-US" sz="2800" b="1" dirty="0" smtClean="0">
                <a:solidFill>
                  <a:srgbClr val="252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一般引起食物中毒細菌的適當溫度為</a:t>
            </a:r>
            <a:r>
              <a:rPr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度～</a:t>
            </a:r>
            <a:r>
              <a:rPr lang="en-US" altLang="zh-TW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65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度，若出現異常，就不要進食！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2800" b="1" i="1" u="sng" dirty="0" smtClean="0">
                <a:solidFill>
                  <a:srgbClr val="252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b="1" i="1" u="sng" dirty="0" smtClean="0">
                <a:solidFill>
                  <a:srgbClr val="252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個人衛生的建立 </a:t>
            </a:r>
            <a:r>
              <a:rPr lang="zh-TW" altLang="en-US" sz="2800" b="1" dirty="0" smtClean="0">
                <a:solidFill>
                  <a:srgbClr val="252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在取食前、烹調食物欠、外出回家後、照料寵物後，應洗淨雙手！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sz="2800" dirty="0"/>
          </a:p>
        </p:txBody>
      </p:sp>
      <p:pic>
        <p:nvPicPr>
          <p:cNvPr id="74755" name="Picture 4" descr="C:\Documents and Settings\JOJO\Local Settings\Temporary Internet Files\Content.IE5\5UEMD07E\MC9003713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60800"/>
            <a:ext cx="217011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" descr="C:\Documents and Settings\JOJO\Local Settings\Temporary Internet Files\Content.IE5\1JF64O3V\MP9004223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5394" r="13699" b="6508"/>
          <a:stretch>
            <a:fillRect/>
          </a:stretch>
        </p:blipFill>
        <p:spPr bwMode="auto">
          <a:xfrm>
            <a:off x="395288" y="3689350"/>
            <a:ext cx="28448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6" descr="C:\Documents and Settings\JOJO\Local Settings\Temporary Internet Files\Content.IE5\VJMKU4EX\MC90029612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262731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3000" b="1" i="1" u="sng" dirty="0" smtClean="0">
                <a:solidFill>
                  <a:srgbClr val="006E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000" b="1" dirty="0" smtClean="0">
                <a:solidFill>
                  <a:srgbClr val="006EC0"/>
                </a:solidFill>
                <a:latin typeface="標楷體" pitchFamily="65" charset="-120"/>
                <a:ea typeface="標楷體" pitchFamily="65" charset="-120"/>
              </a:rPr>
              <a:t>安全烹調食物</a:t>
            </a:r>
            <a:endParaRPr lang="en-US" altLang="zh-TW" sz="3000" b="1" dirty="0" smtClean="0">
              <a:solidFill>
                <a:srgbClr val="006EC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3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①蔬菜類：先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清洗再切</a:t>
            </a:r>
            <a:r>
              <a:rPr lang="zh-TW" altLang="en-US" sz="3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，以減少維生素與礦物質的流失。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勿煮太久或溫度太高</a:t>
            </a:r>
            <a:r>
              <a:rPr lang="zh-TW" altLang="en-US" sz="3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，以減少營養素因過熱而遭到破壞。</a:t>
            </a:r>
            <a:endParaRPr lang="en-US" altLang="zh-TW" sz="30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3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②水果類：注意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農藥</a:t>
            </a:r>
            <a:r>
              <a:rPr lang="zh-TW" altLang="en-US" sz="3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的清洗！</a:t>
            </a:r>
            <a:endParaRPr lang="en-US" altLang="zh-TW" sz="30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3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③全穀根莖類：儲存不當會發霉產生毒素！</a:t>
            </a:r>
            <a:endParaRPr lang="en-US" altLang="zh-TW" sz="30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3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④肉類：容易有微生物與寄生蟲的滋生，最好是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煮熟再食用</a:t>
            </a:r>
            <a:r>
              <a:rPr lang="zh-TW" altLang="en-US" sz="3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000" dirty="0">
              <a:solidFill>
                <a:srgbClr val="00B050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42938" y="0"/>
            <a:ext cx="6737350" cy="917575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二食物烹調安全又健康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5780" name="Picture 2" descr="C:\Documents and Settings\JOJO\Local Settings\Temporary Internet Files\Content.IE5\VJMKU4EX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852738"/>
            <a:ext cx="15605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3" descr="C:\Documents and Settings\JOJO\Local Settings\Temporary Internet Files\Content.IE5\3HVHZDF6\MC9002322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949950"/>
            <a:ext cx="1390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6" name="Picture 4" descr="C:\Documents and Settings\JOJO\Local Settings\Temporary Internet Files\Content.IE5\4TJ8AMJK\MC9004198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08675"/>
            <a:ext cx="11017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10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57 -0.03172 C -0.19028 -0.02524 -0.17431 -0.03357 -0.18855 -0.02315 C -0.19653 -0.01713 -0.20747 -0.01621 -0.21615 -0.01436 C -0.22414 -0.01528 -0.23212 -0.01505 -0.23993 -0.01737 C -0.24983 -0.02037 -0.25313 -0.03843 -0.2599 -0.0463 C -0.26146 -0.04815 -0.26389 -0.04838 -0.2658 -0.04931 C -0.27292 -0.0595 -0.28004 -0.06783 -0.28941 -0.07246 C -0.29341 -0.07454 -0.30157 -0.07825 -0.30157 -0.07801 C -0.30608 -0.07732 -0.31077 -0.07732 -0.31528 -0.07524 C -0.32292 -0.07176 -0.32552 -0.05834 -0.33316 -0.0551 C -0.34098 -0.05162 -0.34914 -0.05232 -0.35695 -0.04931 C -0.36806 -0.04491 -0.379 -0.0382 -0.39063 -0.03473 C -0.40834 -0.0294 -0.42639 -0.0294 -0.4441 -0.02315 C -0.45799 -0.00973 -0.46893 -0.00556 -0.48577 -0.00278 C -0.5099 0.00833 -0.53594 0.01412 -0.56111 0.01736 C -0.58594 0.01574 -0.60955 0.0206 -0.63039 4.44444E-6 C -0.63299 -0.00556 -0.63733 -0.01019 -0.63247 -0.01737 C -0.62917 -0.02223 -0.62066 -0.02894 -0.62066 -0.02871 L 3.61111E-6 4.44444E-6 " pathEditMode="relative" rAng="0" ptsTypes="fffffffffffffffffAA">
                                      <p:cBhvr>
                                        <p:cTn id="13" dur="50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0" y="115888"/>
            <a:ext cx="8893175" cy="6742112"/>
          </a:xfrm>
        </p:spPr>
        <p:txBody>
          <a:bodyPr/>
          <a:lstStyle/>
          <a:p>
            <a:pPr indent="-6350" eaLnBrk="1" hangingPunct="1">
              <a:buFont typeface="Wingdings" pitchFamily="2" charset="2"/>
              <a:buNone/>
            </a:pP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⑤魚貝類：魚貝類因生長在水與海中，體表易附著細菌，尤其是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腸炎弧菌</a:t>
            </a: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的污染，易引起食物中毒。</a:t>
            </a:r>
            <a:endParaRPr lang="en-US" altLang="zh-TW" sz="30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endParaRPr lang="en-US" altLang="zh-TW" sz="8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endParaRPr lang="en-US" altLang="zh-TW" sz="8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⑥豆類：豆類含有導致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生長受阻的皂素</a:t>
            </a: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胰蛋白脢抑制物</a:t>
            </a: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致甲狀腺腫大</a:t>
            </a: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等有害健康成分，</a:t>
            </a:r>
            <a:r>
              <a:rPr lang="zh-TW" altLang="en-US" sz="3000" b="1" u="sng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加熱可破壞這些成分</a:t>
            </a: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，所以豆類最好加熱煮熟才食用！</a:t>
            </a:r>
            <a:endParaRPr lang="en-US" altLang="zh-TW" sz="30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endParaRPr lang="en-US" altLang="zh-TW" sz="8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endParaRPr lang="en-US" altLang="zh-TW" sz="8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⑦蛋：蛋白含有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抗生物烷</a:t>
            </a: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000" b="1" smtClean="0">
                <a:solidFill>
                  <a:srgbClr val="006EC0"/>
                </a:solidFill>
                <a:latin typeface="標楷體" pitchFamily="65" charset="-120"/>
                <a:ea typeface="標楷體" pitchFamily="65" charset="-120"/>
              </a:rPr>
              <a:t>會阻礙我們體內生物素的吸收，所以蛋白最好不要生吃</a:t>
            </a: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30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endParaRPr lang="en-US" altLang="zh-TW" sz="8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endParaRPr lang="en-US" altLang="zh-TW" sz="8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⑧奶類：奶類含有很高的營養價值，若是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烹煮溫度過高</a:t>
            </a: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會使蛋白質變質，而產生燒焦、糊化的現象，因此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隔水加熱</a:t>
            </a: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並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配合攪拌</a:t>
            </a: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較好。</a:t>
            </a:r>
            <a:endParaRPr lang="en-US" altLang="zh-TW" sz="30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endParaRPr lang="en-US" altLang="zh-TW" sz="30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endParaRPr lang="en-US" altLang="zh-TW" sz="8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6803" name="Picture 2" descr="C:\Documents and Settings\JOJO\Local Settings\Temporary Internet Files\Content.IE5\HELCOZ1M\MP9004465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7" b="18230"/>
          <a:stretch>
            <a:fillRect/>
          </a:stretch>
        </p:blipFill>
        <p:spPr bwMode="auto">
          <a:xfrm>
            <a:off x="7464425" y="3860800"/>
            <a:ext cx="1225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3" descr="C:\Documents and Settings\JOJO\Local Settings\Temporary Internet Files\Content.IE5\CWW9EEJT\MC9003483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2565400"/>
            <a:ext cx="57943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4" descr="C:\Documents and Settings\JOJO\Local Settings\Temporary Internet Files\Content.IE5\HOZYZLZK\MC9002153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852738"/>
            <a:ext cx="8540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5" descr="C:\Documents and Settings\JOJO\Local Settings\Temporary Internet Files\Content.IE5\HELCOZ1M\MC90044175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r="23750"/>
          <a:stretch>
            <a:fillRect/>
          </a:stretch>
        </p:blipFill>
        <p:spPr bwMode="auto">
          <a:xfrm>
            <a:off x="5651500" y="5661025"/>
            <a:ext cx="836613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3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內容版面配置區 2"/>
          <p:cNvSpPr>
            <a:spLocks noGrp="1"/>
          </p:cNvSpPr>
          <p:nvPr>
            <p:ph sz="quarter" idx="1"/>
          </p:nvPr>
        </p:nvSpPr>
        <p:spPr>
          <a:xfrm>
            <a:off x="285750" y="115888"/>
            <a:ext cx="8215313" cy="6142037"/>
          </a:xfrm>
        </p:spPr>
        <p:txBody>
          <a:bodyPr/>
          <a:lstStyle/>
          <a:p>
            <a:pPr indent="-6350" eaLnBrk="1" hangingPunct="1">
              <a:buFont typeface="Wingdings" pitchFamily="2" charset="2"/>
              <a:buNone/>
            </a:pPr>
            <a:endParaRPr lang="en-US" altLang="zh-TW" sz="8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⑨油脂類：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橄欖油、油菜籽油、花生油</a:t>
            </a: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等多以粗榨的方式製成，含有珍貴的抗氧化劑等雜質。但雜質會導致狀態不穩定、發煙點較低，一旦經高溫烹煮後，</a:t>
            </a:r>
            <a:r>
              <a:rPr lang="zh-TW" altLang="en-US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容易質變並產生致癌物質</a:t>
            </a: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，且大量的油煙也會對烹調者的肺部造成傷害，所以這類食用油最好以</a:t>
            </a:r>
            <a:r>
              <a:rPr lang="zh-TW" altLang="en-US" sz="30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低溫拌炒或涼拌</a:t>
            </a:r>
            <a:r>
              <a:rPr lang="zh-TW" altLang="en-US" sz="3000" b="1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endParaRPr lang="en-US" altLang="zh-TW" sz="30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endParaRPr lang="en-US" altLang="zh-TW" sz="3000" b="1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</a:pPr>
            <a:endParaRPr lang="zh-TW" altLang="en-US" sz="3000" smtClean="0">
              <a:solidFill>
                <a:srgbClr val="00B05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8313" y="3990975"/>
            <a:ext cx="8351837" cy="2400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什麼是發煙點？</a:t>
            </a:r>
            <a:endParaRPr lang="en-US" altLang="zh-TW" sz="3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油脂加熱時，剛起薄煙的溫度稱為發煙點。油脂加熱至發煙點品質即開始惡化。它是油脂精緻度與新鮮度的指標。油炸發煙點應大於</a:t>
            </a:r>
            <a:r>
              <a:rPr lang="en-US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190~200</a:t>
            </a:r>
            <a:r>
              <a:rPr lang="zh-TW" altLang="en-US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以上。反覆使用的油脂發煙點會下降。</a:t>
            </a:r>
          </a:p>
        </p:txBody>
      </p:sp>
      <p:pic>
        <p:nvPicPr>
          <p:cNvPr id="77828" name="Picture 2" descr="C:\Documents and Settings\JOJO\Local Settings\Temporary Internet Files\Content.IE5\4TJ8AMJK\MC9004187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24175"/>
            <a:ext cx="137636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4" descr="C:\Documents and Settings\JOJO\Local Settings\Temporary Internet Files\Content.IE5\HOZYZLZK\MC9003253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8223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5" descr="C:\Documents and Settings\JOJO\Local Settings\Temporary Internet Files\Content.IE5\SMU5BWQP\MC90025147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41663"/>
            <a:ext cx="15065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-100013"/>
            <a:ext cx="6737350" cy="917576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三、健康烹調食物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908050"/>
            <a:ext cx="8424863" cy="55721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眾多烹調方法中，以清蒸、水煮、涼拌、汆燙、低溫烹調較為健康！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你知道光是雞胸肉，水煮跟炸的方式，其油脂含量差多少嗎？</a:t>
            </a:r>
            <a:endParaRPr lang="en-US" altLang="zh-TW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3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答案是：</a:t>
            </a:r>
            <a:endParaRPr lang="en-US" altLang="zh-TW" sz="30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水煮～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克，油脂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en-US" altLang="zh-TW" sz="30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7.85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克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油炸～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克，油脂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en-US" altLang="zh-TW" sz="30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13.29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克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那馬鈴薯呢？</a:t>
            </a:r>
            <a:endParaRPr lang="en-US" altLang="zh-TW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炸薯條～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克，油脂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en-US" altLang="zh-TW" sz="30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12.8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克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洋芋片～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克，油脂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en-US" altLang="zh-TW" sz="30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38.6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克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8852" name="Picture 2" descr="C:\Documents and Settings\JOJO\Local Settings\Temporary Internet Files\Content.IE5\SMU5BWQP\MC9004397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997200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4" descr="http://ts2.mm.bing.net/th?id=H.4591102193042617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29000"/>
            <a:ext cx="17716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http://ts1.mm.bing.net/th?id=H.4625642357327552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51500"/>
            <a:ext cx="16097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8" descr="http://ts1.mm.bing.net/th?id=H.4763265978337832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81625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5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250825" y="765175"/>
            <a:ext cx="8569325" cy="5095875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餐飲業者為了讓食物更具吸引力，經常使用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過量的油脂和調味品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來烹調食物！所以儘量選擇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在家用餐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，並採用清淡的烹調方式來做料理！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鹽：精鹽、醬油、醬油膏都含有鹽，主要成分是鈉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重要性：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是生命中不可或缺的物質，人攝取適量的鹽分，利用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滲透壓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的機制讓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細胞內外水分流通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維持體內水分分佈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，並維護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肌肉收縮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神經作用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醣類吸收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等，但攝取過多鈉，易罹患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高血壓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攝取量：衛生署對成人的建議鈉攝取量為每日不超過</a:t>
            </a:r>
            <a:r>
              <a:rPr lang="en-US" altLang="zh-TW" sz="2800" b="1" dirty="0" smtClean="0">
                <a:solidFill>
                  <a:srgbClr val="007DDA"/>
                </a:solidFill>
                <a:latin typeface="標楷體" pitchFamily="65" charset="-120"/>
                <a:ea typeface="標楷體" pitchFamily="65" charset="-120"/>
              </a:rPr>
              <a:t>2400</a:t>
            </a:r>
            <a:r>
              <a:rPr lang="zh-TW" altLang="en-US" sz="2800" b="1" dirty="0" smtClean="0">
                <a:solidFill>
                  <a:srgbClr val="007DDA"/>
                </a:solidFill>
                <a:latin typeface="標楷體" pitchFamily="65" charset="-120"/>
                <a:ea typeface="標楷體" pitchFamily="65" charset="-120"/>
              </a:rPr>
              <a:t>毫克，約</a:t>
            </a:r>
            <a:r>
              <a:rPr lang="en-US" altLang="zh-TW" sz="2800" b="1" dirty="0" smtClean="0">
                <a:solidFill>
                  <a:srgbClr val="007DDA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b="1" dirty="0" smtClean="0">
                <a:solidFill>
                  <a:srgbClr val="007DDA"/>
                </a:solidFill>
                <a:latin typeface="標楷體" pitchFamily="65" charset="-120"/>
                <a:ea typeface="標楷體" pitchFamily="65" charset="-120"/>
              </a:rPr>
              <a:t>克食鹽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42938" y="-100013"/>
            <a:ext cx="6737350" cy="917576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四、烹調食物的調味品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9876" name="Picture 2" descr="C:\Documents and Settings\JOJO\Local Settings\Temporary Internet Files\Content.IE5\4EKXB223\MC9003893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652963"/>
            <a:ext cx="8651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3" descr="C:\Documents and Settings\JOJO\Local Settings\Temporary Internet Files\Content.IE5\VJMKU4EX\MC90015035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92825"/>
            <a:ext cx="7588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4" descr="C:\Documents and Settings\JOJO\Local Settings\Temporary Internet Files\Content.IE5\0WJUJG9X\MC90023958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7778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2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內容版面配置區 2"/>
          <p:cNvSpPr>
            <a:spLocks noGrp="1"/>
          </p:cNvSpPr>
          <p:nvPr>
            <p:ph sz="quarter" idx="1"/>
          </p:nvPr>
        </p:nvSpPr>
        <p:spPr>
          <a:xfrm>
            <a:off x="250825" y="925513"/>
            <a:ext cx="8569325" cy="5095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糖：包括</a:t>
            </a:r>
            <a:r>
              <a:rPr lang="zh-TW" altLang="en-US" sz="30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果糖、葡萄糖、乳糖、麥芽糖</a:t>
            </a:r>
            <a:endParaRPr lang="en-US" altLang="zh-TW" sz="3000" b="1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重要性：除了可供給身體所需的熱量，適當的糖還能</a:t>
            </a:r>
            <a:r>
              <a:rPr lang="zh-TW" altLang="en-US" sz="3000" b="1" smtClean="0">
                <a:solidFill>
                  <a:srgbClr val="006EC0"/>
                </a:solidFill>
                <a:latin typeface="標楷體" pitchFamily="65" charset="-120"/>
                <a:ea typeface="標楷體" pitchFamily="65" charset="-120"/>
              </a:rPr>
              <a:t>幫助人體製造維生素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，並增進</a:t>
            </a:r>
            <a:r>
              <a:rPr lang="zh-TW" altLang="en-US" sz="3000" b="1" smtClean="0">
                <a:solidFill>
                  <a:srgbClr val="006EC0"/>
                </a:solidFill>
                <a:latin typeface="標楷體" pitchFamily="65" charset="-120"/>
                <a:ea typeface="標楷體" pitchFamily="65" charset="-120"/>
              </a:rPr>
              <a:t>腸道功能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，但攝取過多，則會有肥胖和蛀牙等問題。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攝取量：每人每日糖的建議攝取量，不超過總熱量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10%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Ps.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多量的糖有</a:t>
            </a:r>
            <a:r>
              <a:rPr lang="zh-TW" altLang="en-US" sz="3000" b="1" u="sng" smtClean="0">
                <a:latin typeface="標楷體" pitchFamily="65" charset="-120"/>
                <a:ea typeface="標楷體" pitchFamily="65" charset="-120"/>
              </a:rPr>
              <a:t>防腐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功能，所以很多食物會添加！一杯大杯可樂含糖量約</a:t>
            </a:r>
            <a:r>
              <a:rPr lang="en-US" altLang="zh-TW" sz="3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23.5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塊方糖！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42938" y="-100013"/>
            <a:ext cx="6737350" cy="917576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四、烹調食物的調味品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0900" name="Picture 2" descr="C:\Documents and Settings\JOJO\Local Settings\Temporary Internet Files\Content.IE5\JEPZQTRF\MC9003000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27663"/>
            <a:ext cx="17557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3" descr="C:\Documents and Settings\JOJO\Local Settings\Temporary Internet Files\Content.IE5\0WJUJG9X\MM90036520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264150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5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250825" y="765175"/>
            <a:ext cx="8569325" cy="6092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●油脂：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按原料分為</a:t>
            </a:r>
            <a:r>
              <a:rPr lang="zh-TW" altLang="en-US" sz="30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動物性油脂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（如豬油、雞油、奶油、魚油），與</a:t>
            </a:r>
            <a:r>
              <a:rPr lang="zh-TW" altLang="en-US" sz="30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植物性油脂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（玉米油、葵花油、橄欖油）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重要性：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供給熱能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保護內臟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潤滑皮膚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幫助脂容性維生素吸收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等功能，</a:t>
            </a:r>
            <a:r>
              <a:rPr lang="zh-TW" altLang="en-US" sz="3000" u="sng" dirty="0" smtClean="0">
                <a:latin typeface="標楷體" pitchFamily="65" charset="-120"/>
                <a:ea typeface="標楷體" pitchFamily="65" charset="-120"/>
              </a:rPr>
              <a:t>人體若缺乏脂肪，因熱量不足會十分畏寒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，但攝取過多，則會產生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肥胖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心血管疾病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等問題！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攝取量：如果一天需要熱量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1800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大卡，油脂則不超過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30%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540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大卡），約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克的攝取量。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42938" y="-100013"/>
            <a:ext cx="6737350" cy="917576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四、烹調食物的調味品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76375" y="3687763"/>
            <a:ext cx="6515100" cy="29241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飽和油脂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：飽和脂肪酸較多，常溫為</a:t>
            </a:r>
            <a:r>
              <a:rPr lang="zh-TW" altLang="en-US" sz="2800" b="1" dirty="0">
                <a:solidFill>
                  <a:srgbClr val="006EC0"/>
                </a:solidFill>
                <a:latin typeface="標楷體" pitchFamily="65" charset="-120"/>
                <a:ea typeface="標楷體" pitchFamily="65" charset="-120"/>
              </a:rPr>
              <a:t>固體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，動物性油脂居多。</a:t>
            </a:r>
            <a:endParaRPr lang="en-US" altLang="zh-TW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不飽和油脂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：不飽和脂肪酸較多，常溫為</a:t>
            </a:r>
            <a:r>
              <a:rPr lang="zh-TW" altLang="en-US" sz="2800" b="1" dirty="0">
                <a:solidFill>
                  <a:srgbClr val="006EC0"/>
                </a:solidFill>
                <a:latin typeface="標楷體" pitchFamily="65" charset="-120"/>
                <a:ea typeface="標楷體" pitchFamily="65" charset="-120"/>
              </a:rPr>
              <a:t>液體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，植物性油脂居多。</a:t>
            </a:r>
            <a:endParaRPr lang="en-US" altLang="zh-TW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但有例外：魚油為不飽和油脂！椰子油、棕櫚油為飽和油脂！</a:t>
            </a:r>
          </a:p>
        </p:txBody>
      </p:sp>
    </p:spTree>
    <p:extLst>
      <p:ext uri="{BB962C8B-B14F-4D97-AF65-F5344CB8AC3E}">
        <p14:creationId xmlns:p14="http://schemas.microsoft.com/office/powerpoint/2010/main" val="39386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457200" y="115888"/>
          <a:ext cx="8147050" cy="655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3525"/>
                <a:gridCol w="4073525"/>
              </a:tblGrid>
              <a:tr h="49194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細菌性、天然毒食品、化學中毒的種類及潛伏期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491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致病原因菌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標楷體" pitchFamily="65" charset="-120"/>
                          <a:ea typeface="標楷體" pitchFamily="65" charset="-120"/>
                        </a:rPr>
                        <a:t>潛伏期（小時）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</a:tr>
              <a:tr h="491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沙門氏桿菌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5~72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</a:tr>
              <a:tr h="491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腸炎弧菌（海產）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2~48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</a:tr>
              <a:tr h="491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金黃色葡萄球菌（傷口）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1~8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</a:tr>
              <a:tr h="491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病原性大腸桿菌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5~48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</a:tr>
              <a:tr h="491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肉毒桿菌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12~30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</a:tr>
              <a:tr h="491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毒貝類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數分鐘～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分鐘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</a:tr>
              <a:tr h="491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毒河豚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分鐘～數小時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</a:tr>
              <a:tr h="44912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毒菇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數分鐘～數小時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</a:tr>
              <a:tr h="781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農藥、非法添加物如硼砂、非食用色素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看攝入量多寡分：急性（數分鐘至數小時）</a:t>
                      </a:r>
                      <a:r>
                        <a:rPr lang="zh-TW" altLang="en-US" sz="2800" smtClean="0">
                          <a:latin typeface="標楷體" pitchFamily="65" charset="-120"/>
                          <a:ea typeface="標楷體" pitchFamily="65" charset="-120"/>
                        </a:rPr>
                        <a:t>、慢性：數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年或更久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</a:tr>
              <a:tr h="4919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砷、鉛、銅、汞、鎘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8" marR="91438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8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0"/>
            <a:ext cx="6737350" cy="917575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一、食物中毒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1052513"/>
            <a:ext cx="8424863" cy="557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一、食物中毒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台灣處於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高溫濕熱型的副熱帶氣候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區，夏天氣溫常高達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以上，</a:t>
            </a:r>
            <a:r>
              <a:rPr lang="zh-TW" altLang="en-US" sz="28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因此各種微生物容易繁殖生長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，加上保存不當，食品易腐敗變質。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★從統計資料發現，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炎熱夏季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是食物中毒的高峰期。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5540" name="Picture 5" descr="http://ts4.mm.bing.net/th?id=I.4848331654629535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310063"/>
            <a:ext cx="203517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 descr="http://ts2.mm.bing.net/th?id=I.5059016952907533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00500"/>
            <a:ext cx="2781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9" descr="http://ts2.mm.bing.net/th?id=I.5048867963340781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26543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1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8362950" cy="5421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補充液體，尤其是開水或其他透明的液體。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補充因上吐下瀉所流失的電解質，如：</a:t>
            </a:r>
            <a:r>
              <a:rPr lang="zh-TW" altLang="en-US" sz="3200" b="1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鉀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鈉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3200" b="1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葡萄糖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避免制酸劑。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32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避免止瀉，讓體內毒素排出後再向醫生諮詢。</a:t>
            </a:r>
            <a:endParaRPr lang="en-US" altLang="zh-TW" sz="3200" b="1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800" b="1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毋須催吐。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飲食要清淡，先食用容易消化的食物，避免容易刺激胃的食品。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42938" y="0"/>
            <a:ext cx="7467600" cy="917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latin typeface="華康正顏楷體W5" pitchFamily="65" charset="-120"/>
                <a:ea typeface="華康正顏楷體W5" pitchFamily="65" charset="-120"/>
              </a:rPr>
              <a:t>食物中毒簡易自我治療小妙方：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19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0"/>
            <a:ext cx="6737350" cy="917575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①食物中毒原因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052513"/>
            <a:ext cx="7993062" cy="509587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食物中毒的症狀大多以侵害人體的</a:t>
            </a:r>
            <a:r>
              <a:rPr lang="zh-TW" altLang="en-US" sz="3200" b="1" dirty="0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消化系統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3200" b="1" dirty="0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神經系統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為主，可能出現的症狀為：噁心、嘔吐、腹瀉、腹痛、頭痛、頭暈、肌肉痙攣，嚴重會呼吸困難或昏迷，甚至死亡。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★在所有食物中毒的事件中，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細菌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所引發的食物中毒事件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最多。</a:t>
            </a:r>
            <a:endParaRPr lang="en-US" altLang="zh-TW" sz="700" b="1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☆只要食物遭受細菌污染，</a:t>
            </a:r>
            <a:endParaRPr lang="en-US" altLang="zh-TW" sz="2800" b="1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且無妥善處理，一旦食用就</a:t>
            </a:r>
            <a:endParaRPr lang="en-US" altLang="zh-TW" sz="2800" b="1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容易發生食物中毒。</a:t>
            </a:r>
            <a:endParaRPr lang="en-US" altLang="zh-TW" sz="2800" b="1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6564" name="Picture 5" descr="http://ts3.mm.bing.net/th?id=I.4832088078878758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44900"/>
            <a:ext cx="29257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5" descr="http://ts4.mm.bing.net/th?id=H.4749732505913599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162425"/>
            <a:ext cx="268446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內容版面配置區 2"/>
          <p:cNvSpPr>
            <a:spLocks noGrp="1"/>
          </p:cNvSpPr>
          <p:nvPr>
            <p:ph sz="quarter" idx="1"/>
          </p:nvPr>
        </p:nvSpPr>
        <p:spPr>
          <a:xfrm>
            <a:off x="144463" y="836613"/>
            <a:ext cx="8675687" cy="2232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000" b="1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細菌性食物中毒：</a:t>
            </a:r>
            <a:r>
              <a:rPr lang="zh-TW" altLang="en-US" sz="3000" smtClean="0">
                <a:latin typeface="華康少女文字W5(P)" pitchFamily="82" charset="-120"/>
                <a:ea typeface="標楷體" pitchFamily="65" charset="-120"/>
              </a:rPr>
              <a:t>經由鼠類或昆蟲污染的</a:t>
            </a:r>
            <a:r>
              <a:rPr lang="zh-TW" altLang="en-US" sz="3000" b="1" u="sng" smtClean="0">
                <a:solidFill>
                  <a:srgbClr val="FF0000"/>
                </a:solidFill>
                <a:latin typeface="華康少女文字W5(P)" pitchFamily="82" charset="-120"/>
                <a:ea typeface="標楷體" pitchFamily="65" charset="-120"/>
              </a:rPr>
              <a:t>沙門氏桿菌</a:t>
            </a:r>
            <a:r>
              <a:rPr lang="zh-TW" altLang="en-US" sz="3000" smtClean="0">
                <a:latin typeface="華康少女文字W5(P)" pitchFamily="82" charset="-120"/>
                <a:ea typeface="標楷體" pitchFamily="65" charset="-120"/>
              </a:rPr>
              <a:t>、被污染的海鮮中所含的</a:t>
            </a:r>
            <a:r>
              <a:rPr lang="zh-TW" altLang="en-US" sz="3000" b="1" u="sng" smtClean="0">
                <a:solidFill>
                  <a:srgbClr val="FF0000"/>
                </a:solidFill>
                <a:latin typeface="華康少女文字W5(P)" pitchFamily="82" charset="-120"/>
                <a:ea typeface="標楷體" pitchFamily="65" charset="-120"/>
              </a:rPr>
              <a:t>腸炎弧菌</a:t>
            </a:r>
            <a:r>
              <a:rPr lang="zh-TW" altLang="en-US" sz="3000" smtClean="0">
                <a:latin typeface="華康少女文字W5(P)" pitchFamily="82" charset="-120"/>
                <a:ea typeface="標楷體" pitchFamily="65" charset="-120"/>
              </a:rPr>
              <a:t>、來自料理者手上化膿傷口的</a:t>
            </a:r>
            <a:r>
              <a:rPr lang="zh-TW" altLang="en-US" sz="3000" b="1" u="sng" smtClean="0">
                <a:solidFill>
                  <a:srgbClr val="FF0000"/>
                </a:solidFill>
                <a:latin typeface="華康少女文字W5(P)" pitchFamily="82" charset="-120"/>
                <a:ea typeface="標楷體" pitchFamily="65" charset="-120"/>
              </a:rPr>
              <a:t>金黃色葡萄球菌</a:t>
            </a:r>
            <a:r>
              <a:rPr lang="zh-TW" altLang="en-US" sz="3000" smtClean="0">
                <a:latin typeface="華康少女文字W5(P)" pitchFamily="82" charset="-120"/>
                <a:ea typeface="標楷體" pitchFamily="65" charset="-120"/>
              </a:rPr>
              <a:t>，以及殺菌不完全的罐頭食品中的肉毒桿菌等所引起</a:t>
            </a:r>
            <a:r>
              <a:rPr lang="zh-TW" altLang="en-US" sz="3000" b="1" smtClean="0">
                <a:latin typeface="華康少女文字W5(P)" pitchFamily="82" charset="-120"/>
                <a:ea typeface="標楷體" pitchFamily="65" charset="-120"/>
              </a:rPr>
              <a:t>。</a:t>
            </a:r>
            <a:endParaRPr lang="en-US" altLang="zh-TW" sz="3000" b="1" smtClean="0">
              <a:latin typeface="華康少女文字W5(P)" pitchFamily="82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9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9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b="1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-171450"/>
            <a:ext cx="6737350" cy="917575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①食物中毒原因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7589" name="Picture 13" descr="http://ts2.mm.bing.net/th?id=H.4749732505913601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1" r="30037"/>
          <a:stretch>
            <a:fillRect/>
          </a:stretch>
        </p:blipFill>
        <p:spPr bwMode="auto">
          <a:xfrm>
            <a:off x="4643438" y="5045075"/>
            <a:ext cx="9366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7" descr="http://ts3.mm.bing.net/th?id=H.4582310409733910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25288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9" descr="http://ts1.mm.bing.net/th?id=H.4681914971522636&amp;pid=15.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708275"/>
            <a:ext cx="2857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21" descr="http://ts3.mm.bing.net/th?id=H.4504395440588130&amp;pid=15.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3213100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943600" y="4508500"/>
            <a:ext cx="3200400" cy="23495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★可引起局部化膿感染，也可引起肺炎、偽膜性腸炎、心包炎，甚至敗血症、濃毒症等全身感染。</a:t>
            </a:r>
          </a:p>
        </p:txBody>
      </p:sp>
    </p:spTree>
    <p:extLst>
      <p:ext uri="{BB962C8B-B14F-4D97-AF65-F5344CB8AC3E}">
        <p14:creationId xmlns:p14="http://schemas.microsoft.com/office/powerpoint/2010/main" val="22023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-171450"/>
            <a:ext cx="6737350" cy="917575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①食物中毒原因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8611" name="內容版面配置區 2"/>
          <p:cNvSpPr>
            <a:spLocks noGrp="1"/>
          </p:cNvSpPr>
          <p:nvPr>
            <p:ph sz="quarter" idx="1"/>
          </p:nvPr>
        </p:nvSpPr>
        <p:spPr>
          <a:xfrm>
            <a:off x="144463" y="836613"/>
            <a:ext cx="8675687" cy="55451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9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9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3000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有毒動、植物中毒：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如</a:t>
            </a:r>
            <a:r>
              <a:rPr lang="zh-TW" altLang="en-US" sz="30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毒貝類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0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毒河豚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0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毒菇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000" b="1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發芽的馬鈴薯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9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9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9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9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9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30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30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3000" b="1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化學性食物中毒：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被農藥（</a:t>
            </a:r>
            <a:r>
              <a:rPr lang="zh-TW" altLang="en-US" sz="30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殺蟲劑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）、有毒化學物質（</a:t>
            </a:r>
            <a:r>
              <a:rPr lang="zh-TW" altLang="en-US" sz="30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多氯聯苯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）、有毒非法食品添加物（</a:t>
            </a:r>
            <a:r>
              <a:rPr lang="zh-TW" altLang="en-US" sz="30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防腐劑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）、有害性重金屬（</a:t>
            </a:r>
            <a:r>
              <a:rPr lang="zh-TW" altLang="en-US" sz="3000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汞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）等污染的食物所引起。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b="1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8612" name="群組 12"/>
          <p:cNvGrpSpPr>
            <a:grpSpLocks/>
          </p:cNvGrpSpPr>
          <p:nvPr/>
        </p:nvGrpSpPr>
        <p:grpSpPr bwMode="auto">
          <a:xfrm>
            <a:off x="539750" y="2000250"/>
            <a:ext cx="8135938" cy="2235200"/>
            <a:chOff x="539552" y="3721451"/>
            <a:chExt cx="8136904" cy="2235132"/>
          </a:xfrm>
        </p:grpSpPr>
        <p:pic>
          <p:nvPicPr>
            <p:cNvPr id="68613" name="Picture 2" descr="C:\Documents and Settings\JOJO\Local Settings\Temporary Internet Files\Content.IE5\HELCOZ1M\MC90043001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168" y="3721451"/>
              <a:ext cx="1325102" cy="1284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4" name="Picture 4" descr="C:\Documents and Settings\JOJO\Local Settings\Temporary Internet Files\Content.IE5\1JF64O3V\MC900435211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3781745"/>
              <a:ext cx="1352798" cy="11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5" name="Picture 5" descr="C:\Documents and Settings\JOJO\Local Settings\Temporary Internet Files\Content.IE5\JEPZQTRF\MC900421806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3789040"/>
              <a:ext cx="1368152" cy="122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6" name="Picture 7" descr="C:\Documents and Settings\JOJO\Local Settings\Temporary Internet Files\Content.IE5\5UEMD07E\MC900427245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357809"/>
              <a:ext cx="1872208" cy="1598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65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428625" y="115888"/>
            <a:ext cx="8391525" cy="6286500"/>
          </a:xfrm>
        </p:spPr>
        <p:txBody>
          <a:bodyPr/>
          <a:lstStyle/>
          <a:p>
            <a:pPr marL="628650" indent="-361950" eaLnBrk="1" hangingPunct="1">
              <a:buFont typeface="Wingdings" pitchFamily="2" charset="2"/>
              <a:buNone/>
              <a:defRPr/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知識寶庫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628650" indent="-361950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懷疑食物中毒的事件，必須有</a:t>
            </a:r>
            <a:r>
              <a:rPr lang="zh-TW" altLang="en-US" sz="28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兩人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以上吃進相同的食物後，出現類似症狀，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628650" indent="-36195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628650" indent="-361950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並從患者的</a:t>
            </a:r>
            <a:r>
              <a:rPr lang="zh-TW" altLang="en-US" sz="28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糞便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嘔吐物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血液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28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殘餘食物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中發現相同的病原。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628650" indent="-361950" eaLnBrk="1" hangingPunct="1">
              <a:buFont typeface="Wingdings" pitchFamily="2" charset="2"/>
              <a:buNone/>
              <a:defRPr/>
            </a:pPr>
            <a:endParaRPr lang="en-US" altLang="zh-TW" sz="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但因攝食肉毒桿菌或急性化學中毒而引起死亡時，即使只有一人，也視為一件「食物中毒」。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96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13100"/>
            <a:ext cx="6365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9" descr="http://ts2.mm.bing.net/th?id=I.4668604457615673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24363"/>
            <a:ext cx="2881312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11" descr="http://ts1.mm.bing.net/th?id=I.4843297946075696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21163"/>
            <a:ext cx="35147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0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食物中毒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73088" y="1357313"/>
            <a:ext cx="8102600" cy="4873625"/>
          </a:xfrm>
        </p:spPr>
        <p:txBody>
          <a:bodyPr>
            <a:normAutofit lnSpcReduction="10000"/>
          </a:bodyPr>
          <a:lstStyle/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3200" b="1" u="sng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食物中毒常見的原因：</a:t>
            </a:r>
            <a:endParaRPr lang="en-US" altLang="zh-TW" sz="3200" b="1" u="sng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2800" b="1" u="sng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冷藏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溫度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不足或食物未徹底加熱殺菌。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食物烹調後在室溫下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放置太久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盛食物的器具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未清洗乾淨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處理食物者本身有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傷口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而污染食物。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marL="628650" indent="-361950" eaLnBrk="1" hangingPunct="1"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b="1" dirty="0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生食、熟食用同一刀器、</a:t>
            </a:r>
            <a:r>
              <a:rPr lang="zh-TW" altLang="en-US" sz="4400" b="1" dirty="0" smtClean="0">
                <a:solidFill>
                  <a:srgbClr val="252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砧</a:t>
            </a:r>
            <a:r>
              <a:rPr lang="zh-TW" altLang="en-US" sz="2800" b="1" dirty="0" smtClean="0">
                <a:solidFill>
                  <a:srgbClr val="FF3399"/>
                </a:solidFill>
                <a:latin typeface="標楷體" pitchFamily="65" charset="-120"/>
                <a:ea typeface="標楷體" pitchFamily="65" charset="-120"/>
              </a:rPr>
              <a:t>板或容器，容易引起 交互污染。</a:t>
            </a:r>
            <a:endParaRPr lang="en-US" altLang="zh-TW" sz="2800" b="1" dirty="0" smtClean="0">
              <a:solidFill>
                <a:srgbClr val="FF33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endParaRPr lang="zh-TW" altLang="en-US" sz="2800" dirty="0"/>
          </a:p>
        </p:txBody>
      </p:sp>
      <p:pic>
        <p:nvPicPr>
          <p:cNvPr id="70660" name="Picture 9" descr="http://ts3.mm.bing.net/th?id=I.4699700001245194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3850"/>
            <a:ext cx="2197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http://ts1.mm.bing.net/th?id=I.4550634611081552&amp;pid=15.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36838"/>
            <a:ext cx="1400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7" descr="http://ts2.mm.bing.net/th?id=I.4912678833881309&amp;pid=15.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933825"/>
            <a:ext cx="14763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9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0"/>
            <a:ext cx="7467600" cy="917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②食物中毒的處理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214313" y="1000125"/>
            <a:ext cx="8401050" cy="5643563"/>
          </a:xfrm>
        </p:spPr>
        <p:txBody>
          <a:bodyPr/>
          <a:lstStyle/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Q</a:t>
            </a:r>
            <a:r>
              <a:rPr lang="zh-TW" altLang="en-US" sz="28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：是否有看過食物中毒事件的處理方式？</a:t>
            </a: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緊急送醫。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保留剩餘食品及患者之嘔吐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或排泄物。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並在</a:t>
            </a:r>
            <a:r>
              <a:rPr lang="en-US" altLang="zh-TW" sz="28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小時內通知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衛生單位。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750" y="3933825"/>
            <a:ext cx="489585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★致命的大腸桿菌：</a:t>
            </a:r>
            <a:endParaRPr lang="en-US" altLang="zh-TW" sz="3200" b="1" dirty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2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是一種腸內菌，大部分無害，小部分稱為</a:t>
            </a:r>
            <a:r>
              <a:rPr lang="zh-TW" altLang="en-US" sz="32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病原性大腸桿菌</a:t>
            </a:r>
            <a:r>
              <a:rPr lang="zh-TW" altLang="en-US" sz="3200" b="1" dirty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會引起腹瀉，是致命細菌中的第一名喔！</a:t>
            </a:r>
          </a:p>
        </p:txBody>
      </p:sp>
      <p:pic>
        <p:nvPicPr>
          <p:cNvPr id="71685" name="Picture 5" descr="http://ts2.mm.bing.net/th?id=I.4904003018358909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30638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38" y="0"/>
            <a:ext cx="6232525" cy="917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③預防食物中毒大補帖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214313" y="1412875"/>
            <a:ext cx="8401050" cy="5230813"/>
          </a:xfrm>
        </p:spPr>
        <p:txBody>
          <a:bodyPr/>
          <a:lstStyle/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32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Q</a:t>
            </a:r>
            <a:r>
              <a:rPr lang="zh-TW" altLang="en-US" sz="32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：有哪些方法可以預防食物中毒？</a:t>
            </a:r>
            <a:endParaRPr lang="en-US" altLang="zh-TW" sz="3200" b="1" dirty="0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800" b="1" i="1" u="sng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en-US" altLang="zh-TW" sz="2800" b="1" i="1" u="sng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i="1" u="sng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防止細菌繁殖</a:t>
            </a:r>
            <a:r>
              <a:rPr lang="zh-TW" altLang="en-US" sz="2800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低溫抑制細菌生長和繁殖。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冷藏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冷凍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u="sng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冷藏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度↓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b="1" u="sng" dirty="0" smtClean="0">
                <a:latin typeface="標楷體" pitchFamily="65" charset="-120"/>
                <a:ea typeface="標楷體" pitchFamily="65" charset="-120"/>
              </a:rPr>
              <a:t>冷凍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-18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度↓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食物勿解凍又冷凍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indent="-6350" eaLnBrk="1" hangingPunct="1">
              <a:buFont typeface="Wingdings" pitchFamily="2" charset="2"/>
              <a:buNone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雲朵形圖說文字 4"/>
          <p:cNvSpPr/>
          <p:nvPr/>
        </p:nvSpPr>
        <p:spPr>
          <a:xfrm>
            <a:off x="1258888" y="5013325"/>
            <a:ext cx="1928812" cy="1714500"/>
          </a:xfrm>
          <a:prstGeom prst="cloudCallout">
            <a:avLst>
              <a:gd name="adj1" fmla="val 27304"/>
              <a:gd name="adj2" fmla="val -76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答對了嗎？</a:t>
            </a:r>
          </a:p>
        </p:txBody>
      </p:sp>
      <p:sp>
        <p:nvSpPr>
          <p:cNvPr id="7" name="心形 6"/>
          <p:cNvSpPr/>
          <p:nvPr/>
        </p:nvSpPr>
        <p:spPr>
          <a:xfrm>
            <a:off x="4788024" y="4653136"/>
            <a:ext cx="3143272" cy="2071702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好棒好棒：）</a:t>
            </a:r>
          </a:p>
        </p:txBody>
      </p:sp>
    </p:spTree>
    <p:extLst>
      <p:ext uri="{BB962C8B-B14F-4D97-AF65-F5344CB8AC3E}">
        <p14:creationId xmlns:p14="http://schemas.microsoft.com/office/powerpoint/2010/main" val="6266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1705</Words>
  <Application>Microsoft Office PowerPoint</Application>
  <PresentationFormat>如螢幕大小 (4:3)</PresentationFormat>
  <Paragraphs>195</Paragraphs>
  <Slides>20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第三章  吃得安心與健康</vt:lpstr>
      <vt:lpstr>一、食物中毒</vt:lpstr>
      <vt:lpstr>①食物中毒原因</vt:lpstr>
      <vt:lpstr>①食物中毒原因</vt:lpstr>
      <vt:lpstr>①食物中毒原因</vt:lpstr>
      <vt:lpstr>PowerPoint 簡報</vt:lpstr>
      <vt:lpstr>食物中毒</vt:lpstr>
      <vt:lpstr>②食物中毒的處理</vt:lpstr>
      <vt:lpstr>③預防食物中毒大補帖</vt:lpstr>
      <vt:lpstr>PowerPoint 簡報</vt:lpstr>
      <vt:lpstr>PowerPoint 簡報</vt:lpstr>
      <vt:lpstr>二食物烹調安全又健康</vt:lpstr>
      <vt:lpstr>PowerPoint 簡報</vt:lpstr>
      <vt:lpstr>PowerPoint 簡報</vt:lpstr>
      <vt:lpstr>三、健康烹調食物</vt:lpstr>
      <vt:lpstr>四、烹調食物的調味品</vt:lpstr>
      <vt:lpstr>四、烹調食物的調味品</vt:lpstr>
      <vt:lpstr>四、烹調食物的調味品</vt:lpstr>
      <vt:lpstr>PowerPoint 簡報</vt:lpstr>
      <vt:lpstr>食物中毒簡易自我治療小妙方：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 吃得安心與健康</dc:title>
  <dc:creator>user</dc:creator>
  <cp:lastModifiedBy>user</cp:lastModifiedBy>
  <cp:revision>2</cp:revision>
  <dcterms:created xsi:type="dcterms:W3CDTF">2014-04-18T03:16:35Z</dcterms:created>
  <dcterms:modified xsi:type="dcterms:W3CDTF">2014-04-18T03:18:01Z</dcterms:modified>
</cp:coreProperties>
</file>