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195B-CB4F-407D-9313-FDB50CDCE6D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72C4-B98E-4D7B-B254-ACA93D5C0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75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195B-CB4F-407D-9313-FDB50CDCE6D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72C4-B98E-4D7B-B254-ACA93D5C0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841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195B-CB4F-407D-9313-FDB50CDCE6D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72C4-B98E-4D7B-B254-ACA93D5C0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977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195B-CB4F-407D-9313-FDB50CDCE6D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72C4-B98E-4D7B-B254-ACA93D5C0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485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195B-CB4F-407D-9313-FDB50CDCE6D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72C4-B98E-4D7B-B254-ACA93D5C0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527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195B-CB4F-407D-9313-FDB50CDCE6D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72C4-B98E-4D7B-B254-ACA93D5C0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5886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195B-CB4F-407D-9313-FDB50CDCE6D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72C4-B98E-4D7B-B254-ACA93D5C0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36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195B-CB4F-407D-9313-FDB50CDCE6D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72C4-B98E-4D7B-B254-ACA93D5C0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9980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195B-CB4F-407D-9313-FDB50CDCE6D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72C4-B98E-4D7B-B254-ACA93D5C0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093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195B-CB4F-407D-9313-FDB50CDCE6D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72C4-B98E-4D7B-B254-ACA93D5C0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517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195B-CB4F-407D-9313-FDB50CDCE6D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72C4-B98E-4D7B-B254-ACA93D5C0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4830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0195B-CB4F-407D-9313-FDB50CDCE6D0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C72C4-B98E-4D7B-B254-ACA93D5C0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1419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&#26481;&#20809;&#19978;&#35506;&#36039;&#26009;/&#12300;&#34315;&#26524;&#26792;&#23376;&#19981;&#35722;&#33394;&#12301;%20&#38450;&#40657;&#24515;&#21830;&#27873;&#12300;&#21514;&#30333;&#22602;&#12301;&#24656;&#33268;&#30284;_(360p).flv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hyperlink" Target="http://tw.image.search.yahoo.com/images/view;_ylt=A8tUwJnJvIBQHDsACJFt1gt.;_ylu=X3oDMTBlMTQ4cGxyBHNlYwNzcgRzbGsDaW1n?back=http%3A%2F%2Ftw.image.search.yahoo.com%2Fsearch%2Fimages%3Fp%3D%25E6%25B0%25B4%25E6%259E%259C%26n%3D30%26ei%3Dutf-8%26fr%3Dyfp%26tab%3Dorganic%26ri%3D2&amp;w=1024&amp;h=768&amp;imgurl=a1.att.hudong.com%2F75%2F15%2F19300001357344133126159102857.jpg&amp;rurl=http%3A%2F%2Fshuiguo.baike.com%2Farticle-204141.html&amp;size=118+KB&amp;name=%E6%98%A5%E5%AD%A3%E9%87%8C%E5%93%AA%E5%87%A0%E7%A7%8D%E6%B0%B4%E6%9E%9C%E5%B0%91%E5%90%83%E5%A5%BD%EF%BC%9F+-+%E6%B0%B4%E6%9E%9C%E7%99%BE%E7%A7%91&amp;p=%E6%B0%B4%E6%9E%9C&amp;oid=6fcf6fab04f533dcf5c395d9ba61cd73&amp;fr2=&amp;fr=yfp&amp;tt=%25E6%2598%25A5%25E5%25AD%25A3%25E9%2587%258C%25E5%2593%25AA%25E5%2587%25A0%25E7%25A7%258D%25E6%25B0%25B4%25E6%259E%259C%25E5%25B0%2591%25E5%2590%2583%25E5%25A5%25BD%25EF%25BC%259F%2B-%2B%25E6%25B0%25B4%25E6%259E%259C%25E7%2599%25BE%25E7%25A7%2591&amp;b=0&amp;ni=48&amp;no=2&amp;ts=&amp;tab=organic&amp;sigr=11cm329m8&amp;sigb=139qtd75v&amp;sigi=11p2tqgfb&amp;.crumb=CdUZCsQr1iX" TargetMode="Externa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www.youtube.com/watch?v=y0MpdH_ZOao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tw.image.search.yahoo.com/images/view;_ylt=A8tUwJlVv4BQvWIAiwNt1gt.;_ylu=X3oDMTBlMTQ4cGxyBHNlYwNzcgRzbGsDaW1n?back=http%3A%2F%2Ftw.image.search.yahoo.com%2Fsearch%2Fimages%3Fp%3D%25E9%2598%25B2%25E8%2585%2590%25E5%258A%2591%26fr%3Dyfp%26fr2%3Dpiv-web%26tab%3Dorganic%26ri%3D2&amp;w=288&amp;h=300&amp;imgurl=psychologicalcounselingpsychotherapy.com%2Fimages%2F2011031800041520999.jpg&amp;rurl=http%3A%2F%2Fpsychologicalcounselingpsychotherapy.com%2F%25e9%2598%25b2%25e8%2585%2590%25e5%258a%2591%2F&amp;size=19.1+KB&amp;name=%E9%98%B2%E8%85%90%E5%8A%91-+%E4%B8%AD%E8%97%A5-%E9%98%B2%E8%85%90%E5%8A%91%E4%BB%8B%E7%B4%B9&amp;p=%E9%98%B2%E8%85%90%E5%8A%91&amp;oid=881d3925369a3da424e3355ecd4628fe&amp;fr2=piv-web&amp;fr=yfp&amp;tt=%25E9%2598%25B2%25E8%2585%2590%25E5%258A%2591-%2B%25E4%25B8%25AD%25E8%2597%25A5-%25E9%2598%25B2%25E8%2585%2590%25E5%258A%2591%25E4%25BB%258B%25E7%25B4%25B9&amp;b=0&amp;ni=30&amp;no=2&amp;ts=&amp;tab=organic&amp;sigr=12c0dc2ad&amp;sigb=13gp4shgi&amp;sigi=127rqdrit&amp;.crumb=CdUZCsQr1i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4850" y="274638"/>
            <a:ext cx="7467600" cy="868362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第二篇第二章  食品加工面面觀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2227" name="內容版面配置區 2"/>
          <p:cNvSpPr>
            <a:spLocks noGrp="1"/>
          </p:cNvSpPr>
          <p:nvPr>
            <p:ph sz="quarter" idx="1"/>
          </p:nvPr>
        </p:nvSpPr>
        <p:spPr>
          <a:xfrm>
            <a:off x="684213" y="2143125"/>
            <a:ext cx="8031162" cy="3500438"/>
          </a:xfrm>
        </p:spPr>
        <p:txBody>
          <a:bodyPr/>
          <a:lstStyle/>
          <a:p>
            <a:r>
              <a:rPr lang="zh-TW" altLang="en-US" sz="3600" b="1" smtClean="0">
                <a:latin typeface="標楷體" pitchFamily="65" charset="-120"/>
                <a:ea typeface="標楷體" pitchFamily="65" charset="-120"/>
              </a:rPr>
              <a:t>一、食品加工</a:t>
            </a:r>
            <a:endParaRPr lang="en-US" altLang="zh-TW" sz="3600" b="1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smtClean="0">
                <a:latin typeface="標楷體" pitchFamily="65" charset="-120"/>
                <a:ea typeface="標楷體" pitchFamily="65" charset="-120"/>
              </a:rPr>
              <a:t>二、食品添加物</a:t>
            </a:r>
            <a:endParaRPr lang="en-US" altLang="zh-TW" sz="3600" b="1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smtClean="0">
                <a:latin typeface="標楷體" pitchFamily="65" charset="-120"/>
                <a:ea typeface="標楷體" pitchFamily="65" charset="-120"/>
              </a:rPr>
              <a:t>三、加工食品選購</a:t>
            </a:r>
            <a:endParaRPr lang="en-US" altLang="zh-TW" sz="3600" b="1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smtClean="0">
                <a:latin typeface="標楷體" pitchFamily="65" charset="-120"/>
                <a:ea typeface="標楷體" pitchFamily="65" charset="-120"/>
              </a:rPr>
              <a:t>四、</a:t>
            </a:r>
            <a:r>
              <a:rPr lang="zh-TW" altLang="en-US" sz="3600" b="1" u="sng" smtClean="0">
                <a:latin typeface="標楷體" pitchFamily="65" charset="-120"/>
                <a:ea typeface="標楷體" pitchFamily="65" charset="-120"/>
              </a:rPr>
              <a:t>補充</a:t>
            </a:r>
            <a:endParaRPr lang="en-US" altLang="zh-TW" sz="3600" b="1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52228" name="Picture 5" descr="C:\Documents and Settings\JOJO\Local Settings\Temporary Internet Files\Content.IE5\YUOUY6T8\MP900426635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1773238"/>
            <a:ext cx="3644900" cy="364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9" name="Picture 6" descr="C:\Documents and Settings\JOJO\Local Settings\Temporary Internet Files\Content.IE5\EA1XD09R\MP900443692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4797425"/>
            <a:ext cx="19780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201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288" y="111125"/>
            <a:ext cx="8137525" cy="796925"/>
          </a:xfrm>
        </p:spPr>
        <p:txBody>
          <a:bodyPr/>
          <a:lstStyle/>
          <a:p>
            <a:pPr algn="ctr">
              <a:defRPr/>
            </a:pPr>
            <a:r>
              <a:rPr lang="zh-TW" alt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少女文字W5(P)" pitchFamily="82" charset="-120"/>
                <a:ea typeface="華康少女文字W5(P)" pitchFamily="82" charset="-120"/>
              </a:rPr>
              <a:t>三、加工食品選購</a:t>
            </a:r>
            <a:endParaRPr lang="zh-TW" alt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少女文字W5(P)" pitchFamily="82" charset="-120"/>
              <a:ea typeface="華康少女文字W5(P)" pitchFamily="82" charset="-120"/>
            </a:endParaRPr>
          </a:p>
        </p:txBody>
      </p:sp>
      <p:sp>
        <p:nvSpPr>
          <p:cNvPr id="64515" name="內容版面配置區 2"/>
          <p:cNvSpPr>
            <a:spLocks noGrp="1"/>
          </p:cNvSpPr>
          <p:nvPr>
            <p:ph sz="quarter" idx="1"/>
          </p:nvPr>
        </p:nvSpPr>
        <p:spPr>
          <a:xfrm>
            <a:off x="611188" y="836613"/>
            <a:ext cx="8064500" cy="5849937"/>
          </a:xfrm>
        </p:spPr>
        <p:txBody>
          <a:bodyPr/>
          <a:lstStyle/>
          <a:p>
            <a:pPr>
              <a:spcBef>
                <a:spcPts val="1200"/>
              </a:spcBef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2324100" indent="-232410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b="1" u="sng" dirty="0" smtClean="0">
                <a:latin typeface="標楷體" pitchFamily="65" charset="-120"/>
                <a:ea typeface="標楷體" pitchFamily="65" charset="-120"/>
              </a:rPr>
              <a:t>選購技巧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：沒有一項食物是絕對安全的，即使是日常食用的鹽、糖、酒！</a:t>
            </a:r>
            <a:endParaRPr lang="en-US" altLang="zh-TW" sz="3000" b="1" dirty="0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marL="361950" indent="-36195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技巧一：認識與瞭解食品添加物。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Font typeface="Wingdings" pitchFamily="2" charset="2"/>
              <a:buNone/>
              <a:defRPr/>
            </a:pP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技巧二：仔細閱讀食品標示。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Font typeface="Wingdings" pitchFamily="2" charset="2"/>
              <a:buNone/>
              <a:defRPr/>
            </a:pP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技巧三：儘量避免選擇含食品添加物的食品。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Font typeface="Wingdings" pitchFamily="2" charset="2"/>
              <a:buNone/>
              <a:defRPr/>
            </a:pP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技巧四：優先選擇天然食物。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Font typeface="Wingdings" pitchFamily="2" charset="2"/>
              <a:buNone/>
              <a:defRPr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48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188" y="115888"/>
            <a:ext cx="4752975" cy="796925"/>
          </a:xfrm>
        </p:spPr>
        <p:txBody>
          <a:bodyPr/>
          <a:lstStyle/>
          <a:p>
            <a:pPr algn="ctr">
              <a:defRPr/>
            </a:pPr>
            <a:r>
              <a:rPr lang="zh-TW" alt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少女文字W5(P)" pitchFamily="82" charset="-120"/>
                <a:ea typeface="華康少女文字W5(P)" pitchFamily="82" charset="-120"/>
              </a:rPr>
              <a:t>四、補充：吊白塊</a:t>
            </a:r>
            <a:endParaRPr lang="zh-TW" alt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少女文字W5(P)" pitchFamily="82" charset="-120"/>
              <a:ea typeface="華康少女文字W5(P)" pitchFamily="82" charset="-120"/>
            </a:endParaRPr>
          </a:p>
        </p:txBody>
      </p:sp>
      <p:sp>
        <p:nvSpPr>
          <p:cNvPr id="62467" name="內容版面配置區 2"/>
          <p:cNvSpPr>
            <a:spLocks noGrp="1"/>
          </p:cNvSpPr>
          <p:nvPr>
            <p:ph sz="quarter" idx="1"/>
          </p:nvPr>
        </p:nvSpPr>
        <p:spPr>
          <a:xfrm>
            <a:off x="611188" y="1008063"/>
            <a:ext cx="5761037" cy="5849937"/>
          </a:xfrm>
        </p:spPr>
        <p:txBody>
          <a:bodyPr/>
          <a:lstStyle/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是違規使用的</a:t>
            </a:r>
            <a:r>
              <a:rPr lang="zh-TW" altLang="en-US" sz="3000" b="1" smtClean="0">
                <a:latin typeface="標楷體" pitchFamily="65" charset="-120"/>
                <a:ea typeface="標楷體" pitchFamily="65" charset="-120"/>
              </a:rPr>
              <a:t>漂白劑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的俗稱，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以</a:t>
            </a:r>
            <a:r>
              <a:rPr lang="zh-TW" altLang="en-US" sz="3000" b="1" u="sng" smtClean="0">
                <a:latin typeface="標楷體" pitchFamily="65" charset="-120"/>
                <a:ea typeface="標楷體" pitchFamily="65" charset="-120"/>
              </a:rPr>
              <a:t>福馬林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結合</a:t>
            </a:r>
            <a:r>
              <a:rPr lang="zh-TW" altLang="en-US" sz="3000" b="1" u="sng" smtClean="0">
                <a:latin typeface="標楷體" pitchFamily="65" charset="-120"/>
                <a:ea typeface="標楷體" pitchFamily="65" charset="-120"/>
              </a:rPr>
              <a:t>亞硫酸氫甲醛鈉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的混和物，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原本是</a:t>
            </a:r>
            <a:r>
              <a:rPr lang="zh-TW" altLang="en-US" sz="3000" b="1" smtClean="0">
                <a:latin typeface="標楷體" pitchFamily="65" charset="-120"/>
                <a:ea typeface="標楷體" pitchFamily="65" charset="-120"/>
              </a:rPr>
              <a:t>染色技術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上使用的工業用化學品，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使用後會有</a:t>
            </a:r>
            <a:r>
              <a:rPr lang="zh-TW" altLang="en-US" sz="3000" b="1" u="sng" smtClean="0">
                <a:latin typeface="標楷體" pitchFamily="65" charset="-120"/>
                <a:ea typeface="標楷體" pitchFamily="65" charset="-120"/>
              </a:rPr>
              <a:t>甲醛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000" b="1" u="sng" smtClean="0">
                <a:latin typeface="標楷體" pitchFamily="65" charset="-120"/>
                <a:ea typeface="標楷體" pitchFamily="65" charset="-120"/>
              </a:rPr>
              <a:t>亞硫酸鹽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殘留，亞硫酸鹽於作用時可釋放</a:t>
            </a:r>
            <a:r>
              <a:rPr lang="zh-TW" altLang="en-US" sz="3000" b="1" u="sng" smtClean="0">
                <a:latin typeface="標楷體" pitchFamily="65" charset="-120"/>
                <a:ea typeface="標楷體" pitchFamily="65" charset="-120"/>
              </a:rPr>
              <a:t>二氧化硫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，高濃度下會</a:t>
            </a: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抑制呼吸道作用而窒息死亡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2468" name="Picture 2" descr="http://ts1.mm.bing.net/th?id=H.5047180014387452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476250"/>
            <a:ext cx="2270125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9" name="Picture 4" descr="http://ts1.mm.bing.net/th?id=H.4951024291479648&amp;pid=15.1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8088" y="2627313"/>
            <a:ext cx="2605087" cy="195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0" name="Picture 6" descr="http://ts3.mm.bing.net/th?id=I.4744968962901314&amp;pid=15.1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941888"/>
            <a:ext cx="2346325" cy="175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995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76288" y="44450"/>
            <a:ext cx="7467600" cy="711200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solidFill>
                  <a:srgbClr val="FF0000"/>
                </a:solidFill>
              </a:rPr>
              <a:t>你知道醬油也有假的嗎！</a:t>
            </a:r>
            <a:endParaRPr lang="zh-TW" altLang="en-US" sz="4000" b="1" dirty="0">
              <a:solidFill>
                <a:srgbClr val="FF0000"/>
              </a:solidFill>
            </a:endParaRPr>
          </a:p>
        </p:txBody>
      </p:sp>
      <p:pic>
        <p:nvPicPr>
          <p:cNvPr id="63491" name="Picture 5" descr="http://ts4.mm.bing.net/th?id=H.4538557598860107&amp;pid=15.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1125538"/>
            <a:ext cx="3600450" cy="543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2" name="Picture 7" descr="http://ts4.mm.bing.net/th?id=H.5034810954810423&amp;pid=15.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89" r="30302" b="4112"/>
          <a:stretch>
            <a:fillRect/>
          </a:stretch>
        </p:blipFill>
        <p:spPr bwMode="auto">
          <a:xfrm>
            <a:off x="1042988" y="782638"/>
            <a:ext cx="2592387" cy="6075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997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請看課本</a:t>
            </a: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>48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頁知識寶庫</a:t>
            </a:r>
            <a:endParaRPr lang="zh-TW" altLang="en-US" sz="48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3251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zh-TW" altLang="en-US" sz="3600" b="1" smtClean="0"/>
              <a:t>                         </a:t>
            </a:r>
            <a:r>
              <a:rPr lang="zh-TW" altLang="en-US" sz="3600" b="1" smtClean="0">
                <a:solidFill>
                  <a:srgbClr val="FF0066"/>
                </a:solidFill>
              </a:rPr>
              <a:t>什麼是酒石酸？</a:t>
            </a:r>
          </a:p>
        </p:txBody>
      </p:sp>
      <p:pic>
        <p:nvPicPr>
          <p:cNvPr id="53252" name="Picture 2" descr="http://ts1.mm.bing.net/th?id=H.4836177269555712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4652963"/>
            <a:ext cx="1943100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3" name="Picture 4" descr="http://ts4.mm.bing.net/th?id=H.4861844022821067&amp;pid=15.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2997200"/>
            <a:ext cx="4662487" cy="328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4" name="Picture 6" descr="http://ts3.mm.bing.net/th?id=H.4688499142558658&amp;pid=15.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628775"/>
            <a:ext cx="2043112" cy="281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297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337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一、食品加工</a:t>
            </a:r>
            <a:endParaRPr lang="zh-TW" altLang="en-US" sz="4000" dirty="0"/>
          </a:p>
        </p:txBody>
      </p:sp>
      <p:sp>
        <p:nvSpPr>
          <p:cNvPr id="54275" name="內容版面配置區 2"/>
          <p:cNvSpPr>
            <a:spLocks noGrp="1"/>
          </p:cNvSpPr>
          <p:nvPr>
            <p:ph sz="quarter" idx="1"/>
          </p:nvPr>
        </p:nvSpPr>
        <p:spPr>
          <a:xfrm>
            <a:off x="744538" y="4530725"/>
            <a:ext cx="8075612" cy="1706563"/>
          </a:xfrm>
        </p:spPr>
        <p:txBody>
          <a:bodyPr/>
          <a:lstStyle/>
          <a:p>
            <a:r>
              <a:rPr lang="zh-TW" altLang="en-US" sz="3200" b="1" smtClean="0">
                <a:latin typeface="標楷體" pitchFamily="65" charset="-120"/>
                <a:ea typeface="標楷體" pitchFamily="65" charset="-120"/>
              </a:rPr>
              <a:t>經由食品加工可控制</a:t>
            </a:r>
            <a:r>
              <a:rPr lang="zh-TW" altLang="en-US" sz="32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微生物</a:t>
            </a:r>
            <a:r>
              <a:rPr lang="zh-TW" altLang="en-US" sz="3200" b="1" smtClean="0">
                <a:latin typeface="標楷體" pitchFamily="65" charset="-120"/>
                <a:ea typeface="標楷體" pitchFamily="65" charset="-120"/>
              </a:rPr>
              <a:t>和</a:t>
            </a:r>
            <a:r>
              <a:rPr lang="zh-TW" altLang="en-US" sz="32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酵素</a:t>
            </a:r>
            <a:r>
              <a:rPr lang="zh-TW" altLang="en-US" sz="3200" b="1" smtClean="0">
                <a:latin typeface="標楷體" pitchFamily="65" charset="-120"/>
                <a:ea typeface="標楷體" pitchFamily="65" charset="-120"/>
              </a:rPr>
              <a:t>的生長環境（如溫度、濕度、酸鹼度），進而達到延長食物保存的目的。</a:t>
            </a:r>
          </a:p>
        </p:txBody>
      </p:sp>
      <p:sp>
        <p:nvSpPr>
          <p:cNvPr id="6" name="雲朵形圖說文字 5"/>
          <p:cNvSpPr/>
          <p:nvPr/>
        </p:nvSpPr>
        <p:spPr>
          <a:xfrm>
            <a:off x="1331640" y="1268760"/>
            <a:ext cx="7344816" cy="3024336"/>
          </a:xfrm>
          <a:prstGeom prst="cloudCallout">
            <a:avLst>
              <a:gd name="adj1" fmla="val -49882"/>
              <a:gd name="adj2" fmla="val -4385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zh-TW" altLang="en-US" sz="3200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想一想～冬天白菜太多了，會如何去處理？</a:t>
            </a:r>
            <a:endParaRPr lang="en-US" altLang="zh-TW" sz="3200" b="1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endParaRPr lang="en-US" altLang="zh-TW" b="1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r>
              <a:rPr lang="zh-TW" altLang="en-US" sz="3200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有些曬乾或放些鹽巴處理，這就是食品加工</a:t>
            </a:r>
          </a:p>
        </p:txBody>
      </p:sp>
      <p:pic>
        <p:nvPicPr>
          <p:cNvPr id="54279" name="Picture 2" descr="C:\Documents and Settings\JOJO\Local Settings\Temporary Internet Files\Content.IE5\VJMKU4EX\MM900283551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1600"/>
            <a:ext cx="1692275" cy="1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874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2938" y="0"/>
            <a:ext cx="7467600" cy="9175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（一）食品加工的方法</a:t>
            </a:r>
            <a:endParaRPr lang="zh-TW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5299" name="內容版面配置區 2"/>
          <p:cNvSpPr>
            <a:spLocks noGrp="1"/>
          </p:cNvSpPr>
          <p:nvPr>
            <p:ph sz="quarter" idx="1"/>
          </p:nvPr>
        </p:nvSpPr>
        <p:spPr>
          <a:xfrm>
            <a:off x="0" y="1125538"/>
            <a:ext cx="8820150" cy="5616575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</a:pPr>
            <a:r>
              <a:rPr lang="en-US" altLang="zh-TW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低溫冷凍法 </a:t>
            </a:r>
            <a:r>
              <a:rPr lang="zh-TW" altLang="en-US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→ </a:t>
            </a:r>
            <a:r>
              <a:rPr lang="en-US" altLang="zh-TW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-18</a:t>
            </a:r>
            <a:r>
              <a:rPr lang="zh-TW" altLang="en-US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度 （微生物無法生長，多數酵素也停止作用、保存食物原有風味、養分損失最少）</a:t>
            </a:r>
            <a:endParaRPr lang="en-US" altLang="zh-TW" sz="2800" b="1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2800" b="1" smtClean="0">
                <a:solidFill>
                  <a:srgbClr val="00682F"/>
                </a:solidFill>
                <a:latin typeface="標楷體" pitchFamily="65" charset="-120"/>
                <a:ea typeface="標楷體" pitchFamily="65" charset="-120"/>
              </a:rPr>
              <a:t>★水餃、湯圓</a:t>
            </a:r>
            <a:endParaRPr lang="en-US" altLang="zh-TW" sz="2800" b="1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12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高溫殺菌法 </a:t>
            </a:r>
            <a:r>
              <a:rPr lang="zh-TW" altLang="en-US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→ </a:t>
            </a:r>
            <a:r>
              <a:rPr lang="en-US" altLang="zh-TW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100</a:t>
            </a:r>
            <a:r>
              <a:rPr lang="zh-TW" altLang="en-US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度（維生素</a:t>
            </a:r>
            <a:r>
              <a:rPr lang="en-US" altLang="zh-TW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B1</a:t>
            </a:r>
            <a:r>
              <a:rPr lang="zh-TW" altLang="en-US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B2</a:t>
            </a:r>
            <a:r>
              <a:rPr lang="zh-TW" altLang="en-US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C</a:t>
            </a:r>
            <a:r>
              <a:rPr lang="zh-TW" altLang="en-US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易受熱破壞） </a:t>
            </a:r>
            <a:r>
              <a:rPr lang="zh-TW" altLang="en-US" sz="2800" b="1" smtClean="0">
                <a:solidFill>
                  <a:srgbClr val="00682F"/>
                </a:solidFill>
                <a:latin typeface="標楷體" pitchFamily="65" charset="-120"/>
                <a:ea typeface="標楷體" pitchFamily="65" charset="-120"/>
              </a:rPr>
              <a:t>★保久乳、罐頭</a:t>
            </a:r>
            <a:endParaRPr lang="en-US" altLang="zh-TW" sz="2800" b="1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1200" b="1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低溫殺菌法 </a:t>
            </a:r>
            <a:r>
              <a:rPr lang="zh-TW" altLang="en-US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→ </a:t>
            </a:r>
            <a:r>
              <a:rPr lang="en-US" altLang="zh-TW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100</a:t>
            </a:r>
            <a:r>
              <a:rPr lang="zh-TW" altLang="en-US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度以下（因加熱程度不強，未能完全滅菌，需貯存在</a:t>
            </a:r>
            <a:r>
              <a:rPr lang="en-US" altLang="zh-TW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度以下） </a:t>
            </a:r>
            <a:r>
              <a:rPr lang="zh-TW" altLang="en-US" sz="2800" b="1" smtClean="0">
                <a:solidFill>
                  <a:srgbClr val="00682F"/>
                </a:solidFill>
                <a:latin typeface="標楷體" pitchFamily="65" charset="-120"/>
                <a:ea typeface="標楷體" pitchFamily="65" charset="-120"/>
              </a:rPr>
              <a:t>★果汁</a:t>
            </a:r>
            <a:endParaRPr lang="en-US" altLang="zh-TW" sz="2800" b="1" smtClean="0">
              <a:solidFill>
                <a:srgbClr val="00682F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12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乾燥法 </a:t>
            </a:r>
            <a:r>
              <a:rPr lang="zh-TW" altLang="en-US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→ 陽光、人工烘乾製作，使微生物、酵素得不到水份。</a:t>
            </a:r>
            <a:r>
              <a:rPr lang="zh-TW" altLang="en-US" sz="2800" b="1" smtClean="0">
                <a:solidFill>
                  <a:srgbClr val="00682F"/>
                </a:solidFill>
                <a:latin typeface="標楷體" pitchFamily="65" charset="-120"/>
                <a:ea typeface="標楷體" pitchFamily="65" charset="-120"/>
              </a:rPr>
              <a:t> ★牛肉乾、葡萄乾、肉鬆</a:t>
            </a:r>
            <a:endParaRPr lang="en-US" altLang="zh-TW" sz="28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28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2800" b="1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2800" b="1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708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2938" y="0"/>
            <a:ext cx="7467600" cy="9175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（一）食品加工的方法</a:t>
            </a:r>
            <a:endParaRPr lang="zh-TW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sz="quarter" idx="1"/>
          </p:nvPr>
        </p:nvSpPr>
        <p:spPr>
          <a:xfrm>
            <a:off x="539750" y="1000125"/>
            <a:ext cx="8075613" cy="5857875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419350" indent="-2152650" eaLnBrk="1" hangingPunct="1">
              <a:buFont typeface="Wingdings" pitchFamily="2" charset="2"/>
              <a:buNone/>
              <a:defRPr/>
            </a:pP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醃製法 </a:t>
            </a:r>
            <a:r>
              <a:rPr lang="zh-TW" altLang="en-US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→ 利用鹽或糖，使食物中溶質的濃度提高，微生物無法獲得足夠水分生長（維生素</a:t>
            </a:r>
            <a:r>
              <a:rPr lang="en-US" altLang="zh-TW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A</a:t>
            </a:r>
            <a:r>
              <a:rPr lang="zh-TW" altLang="en-US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B</a:t>
            </a:r>
            <a:r>
              <a:rPr lang="zh-TW" altLang="en-US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C</a:t>
            </a:r>
            <a:r>
              <a:rPr lang="zh-TW" altLang="en-US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易損失）</a:t>
            </a:r>
            <a:r>
              <a:rPr lang="zh-TW" altLang="en-US" sz="28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蜜餞</a:t>
            </a:r>
            <a:endParaRPr lang="en-US" altLang="zh-TW" sz="2800" b="1" dirty="0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發酵法 </a:t>
            </a:r>
            <a:r>
              <a:rPr lang="zh-TW" altLang="en-US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→ 利用酸、鹼改變食物的風味</a:t>
            </a:r>
            <a:endParaRPr lang="en-US" altLang="zh-TW" sz="2800" b="1" dirty="0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酸：</a:t>
            </a: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乳酸菌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醋酸菌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酵母菌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sz="28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泡菜、酸筍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TW" sz="2800" b="1" dirty="0" smtClean="0">
              <a:latin typeface="標楷體" pitchFamily="65" charset="-120"/>
              <a:ea typeface="標楷體" pitchFamily="65" charset="-120"/>
            </a:endParaRPr>
          </a:p>
          <a:p>
            <a:pPr marL="990600" indent="-723900" eaLnBrk="1" hangingPunct="1">
              <a:buFont typeface="Wingdings" pitchFamily="2" charset="2"/>
              <a:buNone/>
              <a:defRPr/>
            </a:pP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鹼：舊法為</a:t>
            </a: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生石灰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燃鹼</a:t>
            </a:r>
            <a:r>
              <a:rPr lang="en-US" altLang="zh-TW" sz="2800" b="1" dirty="0" smtClean="0">
                <a:latin typeface="標楷體" pitchFamily="65" charset="-120"/>
                <a:ea typeface="標楷體" pitchFamily="65" charset="-120"/>
              </a:rPr>
              <a:t>;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新法為</a:t>
            </a: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苛性鈉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碳酸  鈉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sz="28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皮蛋、醬類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TW" sz="2800" b="1" dirty="0" smtClean="0">
              <a:latin typeface="標楷體" pitchFamily="65" charset="-120"/>
              <a:ea typeface="標楷體" pitchFamily="65" charset="-120"/>
            </a:endParaRPr>
          </a:p>
          <a:p>
            <a:pPr marL="990600" indent="-723900" eaLnBrk="1" hangingPunct="1">
              <a:buFont typeface="Wingdings" pitchFamily="2" charset="2"/>
              <a:buNone/>
              <a:defRPr/>
            </a:pPr>
            <a:endParaRPr lang="en-US" altLang="zh-TW" sz="800" b="1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2419350" indent="-2152650" eaLnBrk="1" hangingPunct="1">
              <a:buFont typeface="Wingdings" pitchFamily="2" charset="2"/>
              <a:buNone/>
              <a:defRPr/>
            </a:pP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7.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放射線 </a:t>
            </a:r>
            <a:r>
              <a:rPr lang="zh-TW" altLang="en-US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→ 利用</a:t>
            </a:r>
            <a:r>
              <a:rPr lang="en-US" altLang="zh-TW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γ</a:t>
            </a:r>
            <a:r>
              <a:rPr lang="zh-TW" altLang="en-US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β</a:t>
            </a:r>
            <a:r>
              <a:rPr lang="zh-TW" altLang="en-US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射線</a:t>
            </a:r>
            <a:r>
              <a:rPr lang="zh-TW" altLang="en-US" sz="2800" b="1" u="sng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抑制發芽</a:t>
            </a:r>
            <a:r>
              <a:rPr lang="zh-TW" altLang="en-US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或</a:t>
            </a:r>
            <a:r>
              <a:rPr lang="zh-TW" altLang="en-US" sz="2800" b="1" u="sng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殺死蟲卵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sz="28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馬鈴薯、麵粉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TW" sz="2800" b="1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389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6013" y="0"/>
            <a:ext cx="5976937" cy="9175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（一）食品加工的方法</a:t>
            </a:r>
            <a:endParaRPr lang="zh-TW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sz="quarter" idx="1"/>
          </p:nvPr>
        </p:nvSpPr>
        <p:spPr>
          <a:xfrm>
            <a:off x="468313" y="1171575"/>
            <a:ext cx="8351837" cy="5857875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32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8.</a:t>
            </a:r>
            <a:r>
              <a:rPr lang="zh-TW" altLang="en-US" sz="32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添加防腐劑 </a:t>
            </a:r>
            <a:r>
              <a:rPr lang="zh-TW" altLang="en-US" sz="32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→ 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抗菌、抗黴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b="1" dirty="0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32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2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安息香酸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（碳酸汽水、果汁）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32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※</a:t>
            </a:r>
            <a:r>
              <a:rPr lang="zh-TW" altLang="en-US" sz="32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有致癌的風險</a:t>
            </a:r>
            <a:endParaRPr lang="en-US" altLang="zh-TW" sz="32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b="1" dirty="0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32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2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己二烯酸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（果醬、醬菜、豆製品）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b="1" dirty="0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32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2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去水醋酸、丙酸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（麵包糕餅、乳酪、奶油）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b="1" dirty="0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marL="723900" indent="-457200" eaLnBrk="1" hangingPunct="1">
              <a:buFont typeface="Wingdings" pitchFamily="2" charset="2"/>
              <a:buNone/>
              <a:defRPr/>
            </a:pPr>
            <a:r>
              <a:rPr lang="zh-TW" altLang="en-US" sz="32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★</a:t>
            </a:r>
            <a:r>
              <a:rPr lang="en-US" altLang="zh-TW" sz="32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2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在台灣最常不當使用的防腐劑為</a:t>
            </a:r>
            <a:r>
              <a:rPr lang="zh-TW" altLang="en-US" sz="3600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硼砂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（粽子、蝦類）</a:t>
            </a:r>
            <a:r>
              <a:rPr lang="zh-TW" altLang="en-US" sz="32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600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甲醛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（有防腐、漂白作用）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57348" name="群組 5"/>
          <p:cNvGrpSpPr>
            <a:grpSpLocks/>
          </p:cNvGrpSpPr>
          <p:nvPr/>
        </p:nvGrpSpPr>
        <p:grpSpPr bwMode="auto">
          <a:xfrm>
            <a:off x="5003800" y="6165850"/>
            <a:ext cx="3816350" cy="547688"/>
            <a:chOff x="2627784" y="6165304"/>
            <a:chExt cx="3816424" cy="548680"/>
          </a:xfrm>
        </p:grpSpPr>
        <p:sp>
          <p:nvSpPr>
            <p:cNvPr id="4" name="笑臉 3"/>
            <p:cNvSpPr/>
            <p:nvPr/>
          </p:nvSpPr>
          <p:spPr>
            <a:xfrm>
              <a:off x="2627784" y="6165304"/>
              <a:ext cx="863617" cy="548680"/>
            </a:xfrm>
            <a:prstGeom prst="smileyFac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57352" name="文字方塊 4"/>
            <p:cNvSpPr txBox="1">
              <a:spLocks noChangeArrowheads="1"/>
            </p:cNvSpPr>
            <p:nvPr/>
          </p:nvSpPr>
          <p:spPr bwMode="auto">
            <a:xfrm>
              <a:off x="3779912" y="6165304"/>
              <a:ext cx="266429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/>
              <a:r>
                <a:rPr lang="zh-TW" altLang="en-US" sz="2800" b="1"/>
                <a:t>辛苦大家了～</a:t>
              </a:r>
            </a:p>
          </p:txBody>
        </p:sp>
      </p:grpSp>
      <p:pic>
        <p:nvPicPr>
          <p:cNvPr id="57349" name="Picture 2" descr="http://ts4.mm.bing.net/th?id=I.4625014827451219&amp;pid=15.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188913"/>
            <a:ext cx="140017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文字方塊 8"/>
          <p:cNvSpPr txBox="1"/>
          <p:nvPr/>
        </p:nvSpPr>
        <p:spPr>
          <a:xfrm>
            <a:off x="468313" y="3284538"/>
            <a:ext cx="8351837" cy="138588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硼砂主要成分：硼酸鈉，最早用在工業用途。油條、油麵、火腿較常見。攝取過量導致「血液酸化」，造成呼吸困難、胸悶、喘。持續累積傷肝腎！</a:t>
            </a:r>
          </a:p>
        </p:txBody>
      </p:sp>
    </p:spTree>
    <p:extLst>
      <p:ext uri="{BB962C8B-B14F-4D97-AF65-F5344CB8AC3E}">
        <p14:creationId xmlns:p14="http://schemas.microsoft.com/office/powerpoint/2010/main" val="2717552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288" y="111125"/>
            <a:ext cx="3960812" cy="7969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zh-TW" alt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少女文字W5(P)" pitchFamily="82" charset="-120"/>
                <a:ea typeface="華康少女文字W5(P)" pitchFamily="82" charset="-120"/>
              </a:rPr>
              <a:t>二、食品添加物</a:t>
            </a:r>
            <a:endParaRPr lang="zh-TW" alt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少女文字W5(P)" pitchFamily="82" charset="-120"/>
              <a:ea typeface="華康少女文字W5(P)" pitchFamily="82" charset="-120"/>
            </a:endParaRPr>
          </a:p>
        </p:txBody>
      </p:sp>
      <p:sp>
        <p:nvSpPr>
          <p:cNvPr id="64515" name="內容版面配置區 2"/>
          <p:cNvSpPr>
            <a:spLocks noGrp="1"/>
          </p:cNvSpPr>
          <p:nvPr>
            <p:ph sz="quarter" idx="1"/>
          </p:nvPr>
        </p:nvSpPr>
        <p:spPr>
          <a:xfrm>
            <a:off x="611188" y="1008063"/>
            <a:ext cx="8208962" cy="5849937"/>
          </a:xfrm>
        </p:spPr>
        <p:txBody>
          <a:bodyPr/>
          <a:lstStyle/>
          <a:p>
            <a:pPr marL="0" indent="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食品添加物就是食物中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原來沒有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的物質，為了某些目的，在加工製造過程中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添加進去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的。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en-US" altLang="zh-TW" sz="3000" b="1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000" b="1" u="sng" dirty="0" smtClean="0">
                <a:latin typeface="標楷體" pitchFamily="65" charset="-120"/>
                <a:ea typeface="標楷體" pitchFamily="65" charset="-120"/>
              </a:rPr>
              <a:t>保存食物</a:t>
            </a:r>
            <a:r>
              <a:rPr lang="en-US" altLang="zh-TW" sz="3000" b="1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0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可以防腐、殺菌</a:t>
            </a:r>
            <a:endParaRPr lang="en-US" altLang="zh-TW" sz="3000" b="1" dirty="0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marL="361950" indent="-36195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★新鮮的牛肉過幾小時就會臭掉，但牛肉乾為何就可放那麼久？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Font typeface="Wingdings" pitchFamily="2" charset="2"/>
              <a:buNone/>
              <a:defRPr/>
            </a:pP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因為有～</a:t>
            </a:r>
            <a:r>
              <a:rPr lang="zh-TW" altLang="en-US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亞硝酸鹽、福馬林來防腐！</a:t>
            </a:r>
            <a:endParaRPr lang="en-US" altLang="zh-TW" sz="30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b="1" dirty="0" smtClean="0">
                <a:solidFill>
                  <a:srgbClr val="00A84C"/>
                </a:solidFill>
                <a:latin typeface="標楷體" pitchFamily="65" charset="-120"/>
                <a:ea typeface="標楷體" pitchFamily="65" charset="-120"/>
              </a:rPr>
              <a:t>但吃多了會：對腸胃消化功能產生障礙！</a:t>
            </a:r>
            <a:endParaRPr lang="en-US" altLang="zh-TW" sz="3000" b="1" dirty="0" smtClean="0">
              <a:solidFill>
                <a:srgbClr val="00A84C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7662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內容版面配置區 2"/>
          <p:cNvSpPr>
            <a:spLocks noGrp="1"/>
          </p:cNvSpPr>
          <p:nvPr>
            <p:ph sz="quarter" idx="1"/>
          </p:nvPr>
        </p:nvSpPr>
        <p:spPr>
          <a:xfrm>
            <a:off x="215900" y="188913"/>
            <a:ext cx="8820150" cy="5849937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en-US" altLang="zh-TW" sz="3000" b="1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000" b="1" u="sng" dirty="0" smtClean="0">
                <a:latin typeface="標楷體" pitchFamily="65" charset="-120"/>
                <a:ea typeface="標楷體" pitchFamily="65" charset="-120"/>
              </a:rPr>
              <a:t>增加感官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3000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色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：水果糖、蜜餞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TW" altLang="en-US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致癌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】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香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：芋頭蛋糕、草莓冰淇淋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723900" indent="-72390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★味</a:t>
            </a:r>
            <a:r>
              <a:rPr lang="zh-TW" altLang="en-US" sz="3000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糖精（阿斯巴甜）是一種代糖、低熱量、代替蔗糖</a:t>
            </a:r>
            <a:r>
              <a:rPr lang="en-US" altLang="zh-TW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糖精比蔗糖甜</a:t>
            </a:r>
            <a:r>
              <a:rPr lang="en-US" altLang="zh-TW" sz="3000" b="1" u="sng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300</a:t>
            </a:r>
            <a:r>
              <a:rPr lang="zh-TW" altLang="en-US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倍！</a:t>
            </a:r>
            <a:r>
              <a:rPr lang="en-US" altLang="zh-TW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zh-TW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『</a:t>
            </a:r>
            <a:r>
              <a:rPr lang="zh-TW" altLang="en-US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口香糖</a:t>
            </a:r>
            <a:r>
              <a:rPr lang="en-US" altLang="zh-TW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』</a:t>
            </a:r>
            <a:r>
              <a:rPr lang="zh-TW" altLang="en-US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則有此物</a:t>
            </a:r>
            <a:r>
              <a:rPr lang="en-US" altLang="zh-TW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【</a:t>
            </a:r>
            <a:r>
              <a:rPr lang="zh-TW" altLang="en-US" sz="3000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代謝作用不正常</a:t>
            </a:r>
            <a:r>
              <a:rPr lang="en-US" altLang="zh-TW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】</a:t>
            </a:r>
            <a:r>
              <a:rPr lang="zh-TW" altLang="en-US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 。</a:t>
            </a:r>
            <a:endParaRPr lang="en-US" altLang="zh-TW" sz="3000" b="1" dirty="0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marL="723900" indent="-72390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甘精：增加甜度減少成本，如蜜餞</a:t>
            </a:r>
            <a:r>
              <a:rPr lang="en-US" altLang="zh-TW" sz="3000" b="1" dirty="0" smtClean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傷肝、脾臟</a:t>
            </a:r>
            <a:r>
              <a:rPr lang="en-US" altLang="zh-TW" sz="3000" b="1" dirty="0" smtClean="0">
                <a:latin typeface="標楷體" pitchFamily="65" charset="-120"/>
                <a:ea typeface="標楷體" pitchFamily="65" charset="-120"/>
              </a:rPr>
              <a:t>】</a:t>
            </a:r>
          </a:p>
          <a:p>
            <a:pPr marL="723900" indent="-723900">
              <a:spcBef>
                <a:spcPts val="1200"/>
              </a:spcBef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1085850" indent="-108585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口感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：檸檬酸、寧酸，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『</a:t>
            </a:r>
            <a:r>
              <a:rPr lang="zh-TW" altLang="en-US" sz="3000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汽水、可樂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』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1085850" indent="-108585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TW" altLang="en-US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影響鈣質，造成骨頭上的問題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】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27538" y="111125"/>
            <a:ext cx="3960812" cy="7969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zh-TW" alt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少女文字W5(P)" pitchFamily="82" charset="-120"/>
                <a:ea typeface="華康少女文字W5(P)" pitchFamily="82" charset="-120"/>
              </a:rPr>
              <a:t>二、食品添加物</a:t>
            </a:r>
            <a:endParaRPr lang="zh-TW" alt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少女文字W5(P)" pitchFamily="82" charset="-120"/>
              <a:ea typeface="華康少女文字W5(P)" pitchFamily="8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036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288" y="111125"/>
            <a:ext cx="8137525" cy="7969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zh-TW" alt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少女文字W5(P)" pitchFamily="82" charset="-120"/>
                <a:ea typeface="華康少女文字W5(P)" pitchFamily="82" charset="-120"/>
              </a:rPr>
              <a:t>二、食品添加物</a:t>
            </a:r>
            <a:r>
              <a:rPr lang="en-US" altLang="zh-TW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少女文字W5(P)" pitchFamily="82" charset="-120"/>
                <a:ea typeface="華康少女文字W5(P)" pitchFamily="82" charset="-120"/>
              </a:rPr>
              <a:t>ps.</a:t>
            </a:r>
            <a:r>
              <a:rPr lang="zh-TW" alt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少女文字W5(P)" pitchFamily="82" charset="-120"/>
                <a:ea typeface="華康少女文字W5(P)" pitchFamily="82" charset="-120"/>
              </a:rPr>
              <a:t>請細讀</a:t>
            </a:r>
            <a:r>
              <a:rPr lang="en-US" altLang="zh-TW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少女文字W5(P)" pitchFamily="82" charset="-120"/>
                <a:ea typeface="華康少女文字W5(P)" pitchFamily="82" charset="-120"/>
              </a:rPr>
              <a:t>52</a:t>
            </a:r>
            <a:r>
              <a:rPr lang="zh-TW" alt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少女文字W5(P)" pitchFamily="82" charset="-120"/>
                <a:ea typeface="華康少女文字W5(P)" pitchFamily="82" charset="-120"/>
              </a:rPr>
              <a:t>頁 表</a:t>
            </a:r>
            <a:r>
              <a:rPr lang="en-US" altLang="zh-TW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少女文字W5(P)" pitchFamily="82" charset="-120"/>
                <a:ea typeface="華康少女文字W5(P)" pitchFamily="82" charset="-120"/>
              </a:rPr>
              <a:t>4</a:t>
            </a:r>
            <a:endParaRPr lang="zh-TW" alt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少女文字W5(P)" pitchFamily="82" charset="-120"/>
              <a:ea typeface="華康少女文字W5(P)" pitchFamily="82" charset="-120"/>
            </a:endParaRPr>
          </a:p>
        </p:txBody>
      </p:sp>
      <p:sp>
        <p:nvSpPr>
          <p:cNvPr id="64515" name="內容版面配置區 2"/>
          <p:cNvSpPr>
            <a:spLocks noGrp="1"/>
          </p:cNvSpPr>
          <p:nvPr>
            <p:ph sz="quarter" idx="1"/>
          </p:nvPr>
        </p:nvSpPr>
        <p:spPr>
          <a:xfrm>
            <a:off x="611188" y="836613"/>
            <a:ext cx="8064500" cy="5849937"/>
          </a:xfrm>
        </p:spPr>
        <p:txBody>
          <a:bodyPr/>
          <a:lstStyle/>
          <a:p>
            <a:pPr>
              <a:spcBef>
                <a:spcPts val="1200"/>
              </a:spcBef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2324100" indent="-232410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en-US" altLang="zh-TW" sz="30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000" b="1" u="sng" dirty="0" smtClean="0">
                <a:latin typeface="標楷體" pitchFamily="65" charset="-120"/>
                <a:ea typeface="標楷體" pitchFamily="65" charset="-120"/>
              </a:rPr>
              <a:t>加工需要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0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可以快速、方便、減少人工、降低成本</a:t>
            </a:r>
            <a:endParaRPr lang="en-US" altLang="zh-TW" sz="3000" b="1" dirty="0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marL="361950" indent="-36195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★冰淇淋會添加</a:t>
            </a:r>
            <a:r>
              <a:rPr lang="zh-TW" altLang="en-US" sz="3000" b="1" dirty="0" smtClean="0">
                <a:solidFill>
                  <a:srgbClr val="00A84C"/>
                </a:solidFill>
                <a:latin typeface="標楷體" pitchFamily="65" charset="-120"/>
                <a:ea typeface="標楷體" pitchFamily="65" charset="-120"/>
              </a:rPr>
              <a:t>乳化劑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，否則上層的油和下面的分層會很明顯。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★煮豆漿時會產生許多泡泡，便會加</a:t>
            </a:r>
            <a:r>
              <a:rPr lang="zh-TW" altLang="en-US" sz="3000" b="1" dirty="0" smtClean="0">
                <a:solidFill>
                  <a:srgbClr val="00A84C"/>
                </a:solidFill>
                <a:latin typeface="標楷體" pitchFamily="65" charset="-120"/>
                <a:ea typeface="標楷體" pitchFamily="65" charset="-120"/>
              </a:rPr>
              <a:t>消泡劑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Font typeface="Wingdings" pitchFamily="2" charset="2"/>
              <a:buNone/>
              <a:defRPr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en-US" altLang="zh-TW" sz="3000" b="1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000" b="1" u="sng" dirty="0" smtClean="0">
                <a:latin typeface="標楷體" pitchFamily="65" charset="-120"/>
                <a:ea typeface="標楷體" pitchFamily="65" charset="-120"/>
              </a:rPr>
              <a:t>營養需求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0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為了營養而添加</a:t>
            </a:r>
            <a:endParaRPr lang="en-US" altLang="zh-TW" sz="3000" b="1" dirty="0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★含鈣餅乾、維生素飲料或麵包。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★如果身體不需要，反而是一種負擔！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860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893</Words>
  <Application>Microsoft Office PowerPoint</Application>
  <PresentationFormat>如螢幕大小 (4:3)</PresentationFormat>
  <Paragraphs>93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Office 佈景主題</vt:lpstr>
      <vt:lpstr>第二篇第二章  食品加工面面觀</vt:lpstr>
      <vt:lpstr>請看課本48頁知識寶庫</vt:lpstr>
      <vt:lpstr>一、食品加工</vt:lpstr>
      <vt:lpstr>（一）食品加工的方法</vt:lpstr>
      <vt:lpstr>（一）食品加工的方法</vt:lpstr>
      <vt:lpstr>（一）食品加工的方法</vt:lpstr>
      <vt:lpstr>二、食品添加物</vt:lpstr>
      <vt:lpstr>二、食品添加物</vt:lpstr>
      <vt:lpstr>二、食品添加物ps.請細讀52頁 表4</vt:lpstr>
      <vt:lpstr>三、加工食品選購</vt:lpstr>
      <vt:lpstr>四、補充：吊白塊</vt:lpstr>
      <vt:lpstr>你知道醬油也有假的嗎！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第二篇第二章  食品加工面面觀</dc:title>
  <dc:creator>user</dc:creator>
  <cp:lastModifiedBy>user</cp:lastModifiedBy>
  <cp:revision>1</cp:revision>
  <dcterms:created xsi:type="dcterms:W3CDTF">2014-04-18T03:15:00Z</dcterms:created>
  <dcterms:modified xsi:type="dcterms:W3CDTF">2014-04-18T03:15:08Z</dcterms:modified>
</cp:coreProperties>
</file>