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4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90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99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09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32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609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31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57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87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87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37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81C2-CB0B-48F6-9502-44098BF60CD1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D1CAB-EEDF-45E1-9654-C557C7A7F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81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w.image.search.yahoo.com/images/view;_ylt=A8tUwJuYZnJQnXsA6AVt1gt.;_ylu=X3oDMTBlMTQ4cGxyBHNlYwNzcgRzbGsDaW1n?back=http%3A%2F%2Ftw.image.search.yahoo.com%2Fsearch%2Fimages%3Fp%3D%25E6%259C%2589%25E6%25A9%259F%25E8%25BE%25B2%25E7%2594%25A2%25E5%2593%2581%26fr%3Dyfp%26fr2%3Dpiv-web%26tab%3Dorganic%26ri%3D11&amp;w=197&amp;h=184&amp;imgurl=seed.agron.ntu.edu.tw%2Fcropprod%2Fregulation%2Fmark012.jpg&amp;rurl=http%3A%2F%2Fseed.agron.ntu.edu.tw%2Fcropprod%2Fregulation%2Fmarks.htm&amp;size=8.2+KB&amp;name=%E6%9C%89%E6%A9%9F%E8%BE%B2%E7%94%A2%E5%93%81%E6%A8%99%E7%AB%A0&amp;p=%E6%9C%89%E6%A9%9F%E8%BE%B2%E7%94%A2%E5%93%81&amp;oid=df4c6a87a8aecf4d3390225713e4d4be&amp;fr2=piv-web&amp;fr=yfp&amp;tt=%25E6%259C%2589%25E6%25A9%259F%25E8%25BE%25B2%25E7%2594%25A2%25E5%2593%2581%25E6%25A8%2599%25E7%25AB%25A0&amp;b=0&amp;ni=30&amp;no=11&amp;ts=&amp;tab=organic&amp;sigr=11q3gfco0&amp;sigb=143pvg4fg&amp;sigi=11lnfplb0&amp;.crumb=DUr6NN9YQbe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6.jpeg"/><Relationship Id="rId7" Type="http://schemas.openxmlformats.org/officeDocument/2006/relationships/hyperlink" Target="http://tw.image.search.yahoo.com/images/view;_ylt=A8tUwJq3J3ZQ6S0A7LNt1gt.;_ylu=X3oDMTBlMTQ4cGxyBHNlYwNzcgRzbGsDaW1n?back=http%3A%2F%2Ftw.image.search.yahoo.com%2Fsearch%2Fimages%3Fp%3D%25E5%2581%25A5%25E5%25BA%25B7%25E9%25A3%259F%25E5%2593%2581%26ei%3DUTF-8%26fr%3Dyfp%26tab%3Dorganic%26ri%3D188&amp;w=513&amp;h=281&amp;imgurl=www.elife2000.com%2Fimages%2Fnewlife_all.jpg&amp;rurl=http%3A%2F%2Fwww.elife2000.com%2Fshop%2Fcustomer%2Fhome.php%3Fsl%3DHK&amp;size=60.7+KB&amp;name=elife2000.com+-+%E6%BE%B3%E6%B4%B2%E5%A4%A9%E7%84%B6%E5%81%A5%E5%BA%B7%E9%A3%9F%E5%93%81+-+%E9%A6%96%E9%A0%81&amp;p=%E5%81%A5%E5%BA%B7%E9%A3%9F%E5%93%81&amp;oid=8096a6db9d89914d1e4d262e1a8745bc&amp;fr2=&amp;fr=yfp&amp;tt=elife2000.com%2B-%2B%25E6%25BE%25B3%25E6%25B4%25B2%25E5%25A4%25A9%25E7%2584%25B6%25E5%2581%25A5%25E5%25BA%25B7%25E9%25A3%259F%25E5%2593%2581%2B-%2B%25E9%25A6%2596%25E9%25A0%2581&amp;b=181&amp;ni=30&amp;no=188&amp;ts=&amp;tab=organic&amp;sigr=11l9ruevl&amp;sigb=13oeahum5&amp;sigi=11895ngnv&amp;.crumb=CdUZCsQr1iX" TargetMode="External"/><Relationship Id="rId2" Type="http://schemas.openxmlformats.org/officeDocument/2006/relationships/hyperlink" Target="http://tw.image.search.yahoo.com/images/view;_ylt=A8tUwJoVJ3ZQERsA0wpt1gt.;_ylu=X3oDMTBlMTQ4cGxyBHNlYwNzcgRzbGsDaW1n?back=http%3A%2F%2Ftw.image.search.yahoo.com%2Fsearch%2Fimages%3Fp%3D%25E5%2581%25A5%25E5%25BA%25B7%25E9%25A3%259F%25E5%2593%2581%26ei%3DUTF-8%26fr%3Dyfp%26tab%3Dorganic%26ri%3D22&amp;w=500&amp;h=402&amp;imgurl=cw1.tw%2FCW%2Fimages%2Ffck%2FF1319020293004.jpg&amp;rurl=http%3A%2F%2Fwww.parenting.com.tw%2Farticle%2Farticle.action%3Fid%3D5027366&amp;size=64.6+KB&amp;name=%E9%81%B8%E5%81%A5%E5%BA%B7%E9%A3%9F%E5%93%81%EF%BC%8C%E8%AA%8D%E3%80%8C%E5%B0%8F%E7%B6%A0%E4%BA%BA%E6%A8%99%E7%AB%A0%E3%80%8D&amp;p=%E5%81%A5%E5%BA%B7%E9%A3%9F%E5%93%81&amp;oid=70893e6c3ebd910a1ff919b593ccdfd1&amp;fr2=&amp;fr=yfp&amp;tt=%25E9%2581%25B8%25E5%2581%25A5%25E5%25BA%25B7%25E9%25A3%259F%25E5%2593%2581%25EF%25BC%258C%25E8%25AA%258D%25E3%2580%258C%25E5%25B0%258F%25E7%25B6%25A0%25E4%25BA%25BA%25E6%25A8%2599%25E7%25AB%25A0%25E3%2580%258D&amp;b=0&amp;ni=30&amp;no=22&amp;ts=&amp;tab=organic&amp;sigr=11t50mti8&amp;sigb=13ndgu7q1&amp;sigi=117vgglvf&amp;.crumb=CdUZCsQr1i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hyperlink" Target="http://tw.image.search.yahoo.com/images/view;_ylt=A8tUwJoVJ3ZQERsA1gpt1gt.;_ylu=X3oDMTBlMTQ4cGxyBHNlYwNzcgRzbGsDaW1n?back=http%3A%2F%2Ftw.image.search.yahoo.com%2Fsearch%2Fimages%3Fp%3D%25E5%2581%25A5%25E5%25BA%25B7%25E9%25A3%259F%25E5%2593%2581%26ei%3DUTF-8%26fr%3Dyfp%26tab%3Dorganic%26ri%3D25&amp;w=450&amp;h=480&amp;imgurl=www.98173.com.tw%2FUploadFiles%2FForum%2F1%2F1858057%2F20100113095346_1750b.jpg&amp;rurl=http%3A%2F%2Fwww.98173.com.tw%2Fforum%2FForum_Page.aspx%3Ftid%3D67632&amp;size=38.1+KB&amp;name=%E7%8D%B2%E5%BE%97%E5%81%A5%E5%BA%B7%E9%A3%9F%E5%93%81%E8%AA%8D%E8%AD%89&amp;p=%E5%81%A5%E5%BA%B7%E9%A3%9F%E5%93%81&amp;oid=2a4725516698b7a15074aaad22098e00&amp;fr2=&amp;fr=yfp&amp;tt=%25E7%258D%25B2%25E5%25BE%2597%25E5%2581%25A5%25E5%25BA%25B7%25E9%25A3%259F%25E5%2593%2581%25E8%25AA%258D%25E8%25AD%2589&amp;b=0&amp;ni=30&amp;no=25&amp;ts=&amp;tab=organic&amp;sigr=11n9ca9cu&amp;sigb=13nf75al8&amp;sigi=125v5oqs5&amp;.crumb=CdUZCsQr1i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第二篇第一章 飲食新浪潮 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9939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2143125"/>
            <a:ext cx="8501062" cy="3500438"/>
          </a:xfrm>
        </p:spPr>
        <p:txBody>
          <a:bodyPr/>
          <a:lstStyle/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一、安全蔬果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二、有機農產品的選購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三、基因改造食品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四、健康食品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smtClean="0">
                <a:latin typeface="標楷體" pitchFamily="65" charset="-120"/>
                <a:ea typeface="標楷體" pitchFamily="65" charset="-120"/>
              </a:rPr>
              <a:t>五、補充說明營養素</a:t>
            </a:r>
            <a:endParaRPr lang="en-US" altLang="zh-TW" sz="3600" b="1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9940" name="Picture 6" descr="http://a7.sphotos.ak.fbcdn.net/hphotos-ak-ash3/527913_439017122806856_16316253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-18997613"/>
            <a:ext cx="42862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7" descr="C:\Documents and Settings\JOJO\My Documents\My Pictures\527913_439017122806856_163162530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997200"/>
            <a:ext cx="2908300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2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五、營養素的補充說明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1143000"/>
            <a:ext cx="8401050" cy="5429250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★在體內能產生熱量營養素：</a:t>
            </a:r>
            <a:endParaRPr lang="en-US" altLang="zh-TW" sz="28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答案是：</a:t>
            </a:r>
            <a:endParaRPr lang="en-US" altLang="zh-TW" sz="28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碳水化合物  </a:t>
            </a:r>
            <a:r>
              <a:rPr lang="en-US" altLang="zh-TW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蛋白質  </a:t>
            </a:r>
            <a:r>
              <a:rPr lang="en-US" altLang="zh-TW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脂肪</a:t>
            </a:r>
            <a:endParaRPr lang="en-US" altLang="zh-TW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Ps.</a:t>
            </a:r>
            <a:r>
              <a:rPr lang="zh-TW" altLang="en-US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食物中所含的熱量亦是以這三樣而定喔： ）</a:t>
            </a:r>
            <a:endParaRPr lang="en-US" altLang="zh-TW" sz="2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" name="圖片 7" descr="DSC04914.JPG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928813"/>
            <a:ext cx="3333750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雲朵形圖說文字 8"/>
          <p:cNvSpPr/>
          <p:nvPr/>
        </p:nvSpPr>
        <p:spPr>
          <a:xfrm>
            <a:off x="785786" y="2071678"/>
            <a:ext cx="3429024" cy="1714512"/>
          </a:xfrm>
          <a:prstGeom prst="cloudCallout">
            <a:avLst>
              <a:gd name="adj1" fmla="val 68192"/>
              <a:gd name="adj2" fmla="val 1244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請大家猜一猜！</a:t>
            </a:r>
          </a:p>
        </p:txBody>
      </p:sp>
    </p:spTree>
    <p:extLst>
      <p:ext uri="{BB962C8B-B14F-4D97-AF65-F5344CB8AC3E}">
        <p14:creationId xmlns:p14="http://schemas.microsoft.com/office/powerpoint/2010/main" val="146213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五、營養素的補充說明</a:t>
            </a:r>
            <a:endParaRPr lang="zh-TW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1000125"/>
            <a:ext cx="8401050" cy="585787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請帥哥美女們拿出你們的右手，手握粉紅色筆，快速、奮力地抄下來吧！這</a:t>
            </a:r>
            <a:r>
              <a:rPr lang="en-US" altLang="zh-TW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個</a:t>
            </a:r>
            <a:r>
              <a:rPr lang="en-US" altLang="zh-TW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很</a:t>
            </a:r>
            <a:r>
              <a:rPr lang="en-US" altLang="zh-TW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重</a:t>
            </a:r>
            <a:r>
              <a:rPr lang="en-US" altLang="zh-TW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要</a:t>
            </a:r>
            <a:r>
              <a:rPr lang="en-US" altLang="zh-TW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800" b="1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sz="2800" b="1" smtClean="0">
              <a:solidFill>
                <a:srgbClr val="FF3399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一克碳水化合物、蛋白質可產生：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__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大卡的熱量。</a:t>
            </a:r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一克脂肪可產生：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__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大卡的熱量。</a:t>
            </a:r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一克酒精可產生：</a:t>
            </a:r>
            <a:r>
              <a:rPr lang="en-US" altLang="zh-TW" sz="28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__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大卡的熱量。</a:t>
            </a:r>
            <a:endParaRPr lang="en-US" altLang="zh-TW" sz="2800" b="1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26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BUT</a:t>
            </a:r>
            <a:r>
              <a:rPr lang="zh-TW" altLang="en-US" sz="26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！酒精無法幫助生長、維持、修復身體組織！是非營養素！但在身體進行代謝時，可產生熱量喔</a:t>
            </a:r>
            <a:r>
              <a:rPr lang="en-US" altLang="zh-TW" sz="2600" b="1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︿︿</a:t>
            </a:r>
          </a:p>
        </p:txBody>
      </p:sp>
      <p:grpSp>
        <p:nvGrpSpPr>
          <p:cNvPr id="3" name="群組 5"/>
          <p:cNvGrpSpPr>
            <a:grpSpLocks/>
          </p:cNvGrpSpPr>
          <p:nvPr/>
        </p:nvGrpSpPr>
        <p:grpSpPr bwMode="auto">
          <a:xfrm>
            <a:off x="5003800" y="6165850"/>
            <a:ext cx="3816350" cy="547688"/>
            <a:chOff x="2627784" y="6165304"/>
            <a:chExt cx="3816424" cy="548680"/>
          </a:xfrm>
        </p:grpSpPr>
        <p:sp>
          <p:nvSpPr>
            <p:cNvPr id="4" name="笑臉 3"/>
            <p:cNvSpPr/>
            <p:nvPr/>
          </p:nvSpPr>
          <p:spPr>
            <a:xfrm>
              <a:off x="2627784" y="6165304"/>
              <a:ext cx="863617" cy="548680"/>
            </a:xfrm>
            <a:prstGeom prst="smileyFac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50182" name="文字方塊 4"/>
            <p:cNvSpPr txBox="1">
              <a:spLocks noChangeArrowheads="1"/>
            </p:cNvSpPr>
            <p:nvPr/>
          </p:nvSpPr>
          <p:spPr bwMode="auto">
            <a:xfrm>
              <a:off x="3779912" y="6165304"/>
              <a:ext cx="266429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2800" b="1"/>
                <a:t>辛苦大家了～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143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120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0699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一、安全蔬果</a:t>
            </a:r>
            <a:endParaRPr lang="zh-TW" altLang="en-US" sz="4000" dirty="0"/>
          </a:p>
        </p:txBody>
      </p:sp>
      <p:sp>
        <p:nvSpPr>
          <p:cNvPr id="51203" name="內容版面配置區 2"/>
          <p:cNvSpPr>
            <a:spLocks noGrp="1"/>
          </p:cNvSpPr>
          <p:nvPr>
            <p:ph sz="quarter" idx="1"/>
          </p:nvPr>
        </p:nvSpPr>
        <p:spPr>
          <a:xfrm>
            <a:off x="395288" y="908050"/>
            <a:ext cx="8291512" cy="5162550"/>
          </a:xfrm>
        </p:spPr>
        <p:txBody>
          <a:bodyPr/>
          <a:lstStyle/>
          <a:p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農作物噴灑農藥後，一部份</a:t>
            </a:r>
            <a:r>
              <a:rPr lang="zh-TW" altLang="en-US" sz="32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農藥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會經由蒸散作用進入大氣或滲入土壤之中，另一部份會殘留在蔬果上；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但只要經過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安全採收期</a:t>
            </a:r>
            <a:r>
              <a:rPr lang="en-US" altLang="zh-TW" sz="320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後採收的農作物，農藥劑量便會消褪至對人體無害的程度。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mtClean="0"/>
          </a:p>
        </p:txBody>
      </p:sp>
      <p:pic>
        <p:nvPicPr>
          <p:cNvPr id="40964" name="Picture 2" descr="C:\Documents and Settings\JOJO\Local Settings\Temporary Internet Files\Content.IE5\0KRO4BIE\MM900284095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644900"/>
            <a:ext cx="1223963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雲朵形 4"/>
          <p:cNvSpPr/>
          <p:nvPr/>
        </p:nvSpPr>
        <p:spPr>
          <a:xfrm>
            <a:off x="395536" y="3573016"/>
            <a:ext cx="7272808" cy="299695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zh-TW" altLang="en-US" sz="28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★安全採收期：</a:t>
            </a:r>
            <a:endParaRPr lang="en-US" altLang="zh-TW" sz="280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28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依農藥在蔬果消退的速度而訂定，如安全採收期為十天，表示在農藥噴灑至少十天後採收，才不會殘留過量農藥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93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850" y="0"/>
            <a:ext cx="8569325" cy="7651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zh-TW" altLang="en-US" sz="3200" b="1" dirty="0" smtClean="0">
                <a:solidFill>
                  <a:srgbClr val="00A84C"/>
                </a:solidFill>
                <a:latin typeface="標楷體" pitchFamily="65" charset="-120"/>
                <a:ea typeface="標楷體" pitchFamily="65" charset="-120"/>
              </a:rPr>
              <a:t>為避免農藥殘留，選購蔬果時可試試以下訣竅</a:t>
            </a:r>
            <a:endParaRPr lang="zh-TW" altLang="en-US" sz="3200" b="1" dirty="0">
              <a:solidFill>
                <a:srgbClr val="00A84C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87338" y="981075"/>
            <a:ext cx="8821737" cy="5348288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同樣重量的兩種蔬果，</a:t>
            </a:r>
            <a:r>
              <a:rPr lang="zh-TW" altLang="en-US" sz="3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表面積比較小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的和空氣接觸部分較少，較不容易農藥殘留。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表面光滑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的蔬果比表面凹凸的不易附著農藥。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包葉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的蔬菜會比散葉蔬菜安全。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表面</a:t>
            </a:r>
            <a:r>
              <a:rPr lang="zh-TW" altLang="en-US" sz="3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不含蠟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的蔬果比較不容易殘存農藥。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生長在</a:t>
            </a:r>
            <a:r>
              <a:rPr lang="zh-TW" altLang="en-US" sz="30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地面下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的蔬果，接觸農藥的機會比較小。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流程圖: 決策 4"/>
          <p:cNvSpPr/>
          <p:nvPr/>
        </p:nvSpPr>
        <p:spPr>
          <a:xfrm>
            <a:off x="1259632" y="5013176"/>
            <a:ext cx="5688632" cy="1844824"/>
          </a:xfrm>
          <a:prstGeom prst="flowChartDecisi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加熱與煮熟也可將農藥分解蒸發</a:t>
            </a:r>
          </a:p>
        </p:txBody>
      </p:sp>
      <p:pic>
        <p:nvPicPr>
          <p:cNvPr id="41991" name="Picture 6" descr="C:\Documents and Settings\JOJO\Local Settings\Temporary Internet Files\Content.IE5\TLBA6KIV\MP90043065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45125"/>
            <a:ext cx="1163637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2" name="Picture 10" descr="http://ts2.mm.bing.net/th?id=H.4580575224728145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03" t="2676" r="22183"/>
          <a:stretch>
            <a:fillRect/>
          </a:stretch>
        </p:blipFill>
        <p:spPr bwMode="auto">
          <a:xfrm>
            <a:off x="8243888" y="2060575"/>
            <a:ext cx="79375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42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260350"/>
            <a:ext cx="8351838" cy="6048375"/>
          </a:xfrm>
        </p:spPr>
        <p:txBody>
          <a:bodyPr/>
          <a:lstStyle/>
          <a:p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選擇政府單位推廣、具公信力，有優良標誌的蔬果！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90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買當令蔬果：當令蔬果新鮮且安全性較高。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971600" y="3949313"/>
            <a:ext cx="6840760" cy="22159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★知識寶庫：農藥的危害？</a:t>
            </a:r>
            <a:endParaRPr lang="en-US" altLang="zh-TW" sz="3200" b="1" dirty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endParaRPr lang="en-US" altLang="zh-TW" sz="1000" b="1" dirty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3200" b="1" dirty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農藥使用不當或濫用，且人體吸收過多的農藥，轉移至肝、肺、腎和神經系統，就可能產生中毒現象！</a:t>
            </a:r>
          </a:p>
        </p:txBody>
      </p:sp>
      <p:pic>
        <p:nvPicPr>
          <p:cNvPr id="43014" name="Picture 7" descr="http://ts1.mm.bing.net/th?id=H.4850874675039056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981075"/>
            <a:ext cx="2370138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705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-242888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二、有機農產品的選購</a:t>
            </a:r>
            <a:endParaRPr lang="zh-TW" altLang="en-US" sz="4000" dirty="0"/>
          </a:p>
        </p:txBody>
      </p:sp>
      <p:sp>
        <p:nvSpPr>
          <p:cNvPr id="44035" name="內容版面配置區 2"/>
          <p:cNvSpPr>
            <a:spLocks noGrp="1"/>
          </p:cNvSpPr>
          <p:nvPr>
            <p:ph sz="quarter" idx="1"/>
          </p:nvPr>
        </p:nvSpPr>
        <p:spPr>
          <a:xfrm>
            <a:off x="395288" y="1268413"/>
            <a:ext cx="8075612" cy="5018087"/>
          </a:xfrm>
        </p:spPr>
        <p:txBody>
          <a:bodyPr/>
          <a:lstStyle/>
          <a:p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購買時，透過</a:t>
            </a:r>
            <a:r>
              <a:rPr lang="zh-TW" altLang="en-US" sz="2800" b="1" u="sng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行政院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b="1" u="sng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農委會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認證的標章，來辨識所購買的產品為真正的有機蔬果。</a:t>
            </a:r>
            <a:endParaRPr lang="zh-TW" altLang="en-US" sz="2800" smtClean="0"/>
          </a:p>
        </p:txBody>
      </p:sp>
      <p:pic>
        <p:nvPicPr>
          <p:cNvPr id="44036" name="Picture 2" descr="http://ts3.mm.bing.net/th?id=I.4636748654904706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418013"/>
            <a:ext cx="2160588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4" descr="http://ts1.mm.bing.net/th?id=i.4601598641767344&amp;pid=15.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581525"/>
            <a:ext cx="21590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8" descr="http://ts2.mm.bing.net/th?id=i.4598222804157373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349500"/>
            <a:ext cx="1871663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 descr="http://info.organic.org.tw/supergood/ezcatfiles/organic/img/img/945/2003-topa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50" y="4341813"/>
            <a:ext cx="3633788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0" name="文字方塊 10"/>
          <p:cNvSpPr txBox="1">
            <a:spLocks noChangeArrowheads="1"/>
          </p:cNvSpPr>
          <p:nvPr/>
        </p:nvSpPr>
        <p:spPr bwMode="auto">
          <a:xfrm>
            <a:off x="3203575" y="2420938"/>
            <a:ext cx="55451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MOA</a:t>
            </a:r>
            <a:r>
              <a:rPr lang="zh-TW" altLang="en-US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：美育</a:t>
            </a:r>
            <a:endParaRPr lang="en-US" altLang="zh-TW" sz="2800" b="1">
              <a:solidFill>
                <a:srgbClr val="00B050"/>
              </a:solidFill>
              <a:latin typeface="Arial Rounded MT Bold" pitchFamily="34" charset="0"/>
              <a:ea typeface="標楷體" pitchFamily="65" charset="-120"/>
            </a:endParaRPr>
          </a:p>
          <a:p>
            <a:pPr eaLnBrk="1" hangingPunct="1"/>
            <a:r>
              <a:rPr lang="en-US" altLang="zh-TW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TOAF</a:t>
            </a:r>
            <a:r>
              <a:rPr lang="zh-TW" altLang="en-US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：慈心</a:t>
            </a:r>
            <a:endParaRPr lang="en-US" altLang="zh-TW" sz="2800" b="1">
              <a:solidFill>
                <a:srgbClr val="00B050"/>
              </a:solidFill>
              <a:latin typeface="Arial Rounded MT Bold" pitchFamily="34" charset="0"/>
              <a:ea typeface="標楷體" pitchFamily="65" charset="-120"/>
            </a:endParaRPr>
          </a:p>
          <a:p>
            <a:pPr eaLnBrk="1" hangingPunct="1"/>
            <a:r>
              <a:rPr lang="en-US" altLang="zh-TW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TOPA</a:t>
            </a:r>
            <a:r>
              <a:rPr lang="zh-TW" altLang="en-US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：台灣省有機農業生產協會</a:t>
            </a:r>
            <a:endParaRPr lang="en-US" altLang="zh-TW" sz="2800" b="1">
              <a:solidFill>
                <a:srgbClr val="00B050"/>
              </a:solidFill>
              <a:latin typeface="Arial Rounded MT Bold" pitchFamily="34" charset="0"/>
              <a:ea typeface="標楷體" pitchFamily="65" charset="-120"/>
            </a:endParaRPr>
          </a:p>
          <a:p>
            <a:pPr eaLnBrk="1" hangingPunct="1"/>
            <a:r>
              <a:rPr lang="en-US" altLang="zh-TW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COAA</a:t>
            </a:r>
            <a:r>
              <a:rPr lang="zh-TW" altLang="en-US" sz="2800" b="1">
                <a:solidFill>
                  <a:srgbClr val="00B050"/>
                </a:solidFill>
                <a:latin typeface="Arial Rounded MT Bold" pitchFamily="34" charset="0"/>
                <a:ea typeface="標楷體" pitchFamily="65" charset="-120"/>
              </a:rPr>
              <a:t>：中華有機農業協會</a:t>
            </a:r>
          </a:p>
        </p:txBody>
      </p:sp>
      <p:sp>
        <p:nvSpPr>
          <p:cNvPr id="9" name="圓角矩形圖說文字 8"/>
          <p:cNvSpPr/>
          <p:nvPr/>
        </p:nvSpPr>
        <p:spPr>
          <a:xfrm>
            <a:off x="107504" y="548680"/>
            <a:ext cx="1440160" cy="576064"/>
          </a:xfrm>
          <a:prstGeom prst="wedgeRoundRectCallout">
            <a:avLst>
              <a:gd name="adj1" fmla="val -4270"/>
              <a:gd name="adj2" fmla="val 86655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技巧一</a:t>
            </a:r>
          </a:p>
        </p:txBody>
      </p:sp>
    </p:spTree>
    <p:extLst>
      <p:ext uri="{BB962C8B-B14F-4D97-AF65-F5344CB8AC3E}">
        <p14:creationId xmlns:p14="http://schemas.microsoft.com/office/powerpoint/2010/main" val="28212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:\Documents and Settings\JOJO\Local Settings\Temporary Internet Files\Content.IE5\0KRO4BIE\MP900448302[1]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8888" y="1268413"/>
            <a:ext cx="6265862" cy="3097212"/>
          </a:xfrm>
        </p:spPr>
        <p:txBody>
          <a:bodyPr/>
          <a:lstStyle/>
          <a:p>
            <a:pPr>
              <a:defRPr/>
            </a:pP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①目前政府為了幫消費者把關，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②推行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2800" b="1" u="sng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產銷履歷制度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，如同食物的  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身分證，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③可以有效管空生產過程以避免傷害環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境、產品、人體。</a:t>
            </a:r>
            <a:endParaRPr lang="zh-TW" altLang="en-US" sz="28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1187450" y="4581525"/>
            <a:ext cx="6697663" cy="1584325"/>
          </a:xfrm>
          <a:prstGeom prst="rect">
            <a:avLst/>
          </a:prstGeom>
        </p:spPr>
        <p:txBody>
          <a:bodyPr anchor="b">
            <a:normAutofit fontScale="92500"/>
          </a:bodyPr>
          <a:lstStyle/>
          <a:p>
            <a:pPr eaLnBrk="0" hangingPunct="0">
              <a:defRPr/>
            </a:pPr>
            <a:r>
              <a:rPr kumimoji="0" lang="zh-TW" altLang="en-US" sz="3000" b="1" cap="small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+mj-cs"/>
              </a:rPr>
              <a:t>清洗乾淨</a:t>
            </a:r>
            <a:r>
              <a:rPr kumimoji="0" lang="zh-TW" altLang="en-US" sz="3000" cap="small" dirty="0">
                <a:latin typeface="標楷體" pitchFamily="65" charset="-120"/>
                <a:ea typeface="標楷體" pitchFamily="65" charset="-120"/>
                <a:cs typeface="+mj-cs"/>
              </a:rPr>
              <a:t>：</a:t>
            </a:r>
            <a:r>
              <a:rPr kumimoji="0" lang="zh-TW" altLang="en-US" sz="3000" u="sng" cap="small" dirty="0">
                <a:latin typeface="標楷體" pitchFamily="65" charset="-120"/>
                <a:ea typeface="標楷體" pitchFamily="65" charset="-120"/>
                <a:cs typeface="+mj-cs"/>
              </a:rPr>
              <a:t>經過浸泡，再用清水沖洗三次</a:t>
            </a:r>
            <a:r>
              <a:rPr kumimoji="0" lang="en-US" altLang="zh-TW" sz="2800" b="1" u="sng" cap="small" dirty="0">
                <a:latin typeface="標楷體" pitchFamily="65" charset="-120"/>
                <a:ea typeface="標楷體" pitchFamily="65" charset="-120"/>
                <a:cs typeface="+mj-cs"/>
              </a:rPr>
              <a:t/>
            </a:r>
            <a:br>
              <a:rPr kumimoji="0" lang="en-US" altLang="zh-TW" sz="2800" b="1" u="sng" cap="small" dirty="0">
                <a:latin typeface="標楷體" pitchFamily="65" charset="-120"/>
                <a:ea typeface="標楷體" pitchFamily="65" charset="-120"/>
                <a:cs typeface="+mj-cs"/>
              </a:rPr>
            </a:br>
            <a:r>
              <a:rPr kumimoji="0" lang="en-US" altLang="zh-TW" sz="2800" b="1" cap="small" dirty="0">
                <a:latin typeface="標楷體" pitchFamily="65" charset="-120"/>
                <a:ea typeface="標楷體" pitchFamily="65" charset="-120"/>
                <a:cs typeface="+mj-cs"/>
              </a:rPr>
              <a:t/>
            </a:r>
            <a:br>
              <a:rPr kumimoji="0" lang="en-US" altLang="zh-TW" sz="2800" b="1" cap="small" dirty="0">
                <a:latin typeface="標楷體" pitchFamily="65" charset="-120"/>
                <a:ea typeface="標楷體" pitchFamily="65" charset="-120"/>
                <a:cs typeface="+mj-cs"/>
              </a:rPr>
            </a:br>
            <a:endParaRPr kumimoji="0" lang="zh-TW" altLang="en-US" sz="2800" b="1" cap="small" dirty="0">
              <a:latin typeface="標楷體" pitchFamily="65" charset="-120"/>
              <a:ea typeface="標楷體" pitchFamily="65" charset="-120"/>
              <a:cs typeface="+mj-cs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6588224" y="1124744"/>
            <a:ext cx="1440160" cy="576064"/>
          </a:xfrm>
          <a:prstGeom prst="wedgeRoundRectCallout">
            <a:avLst>
              <a:gd name="adj1" fmla="val -77425"/>
              <a:gd name="adj2" fmla="val -44472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技巧二</a:t>
            </a:r>
          </a:p>
        </p:txBody>
      </p:sp>
    </p:spTree>
    <p:extLst>
      <p:ext uri="{BB962C8B-B14F-4D97-AF65-F5344CB8AC3E}">
        <p14:creationId xmlns:p14="http://schemas.microsoft.com/office/powerpoint/2010/main" val="170715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三、認識基因改造食品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166813"/>
            <a:ext cx="8424863" cy="528637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sz="3200" b="1" u="sng" dirty="0" smtClean="0">
                <a:latin typeface="標楷體" pitchFamily="65" charset="-120"/>
                <a:ea typeface="標楷體" pitchFamily="65" charset="-120"/>
              </a:rPr>
              <a:t>改變食品原來的基因組成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，經過製造或加工產生的食品。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如：將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加速生長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抗蟲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抗病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延長成熟期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的基因植入農產品，則可增加產量、免噴農藥和延長產品的成熟期。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★源自於基因改造的</a:t>
            </a:r>
            <a:r>
              <a:rPr lang="zh-TW" altLang="en-US" sz="32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大豆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sz="3200" b="1" u="sng" dirty="0" smtClean="0">
                <a:solidFill>
                  <a:srgbClr val="FF3399"/>
                </a:solidFill>
                <a:latin typeface="標楷體" pitchFamily="65" charset="-120"/>
                <a:ea typeface="標楷體" pitchFamily="65" charset="-120"/>
              </a:rPr>
              <a:t>玉米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及相關食品。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6084" name="Picture 5" descr="C:\Documents and Settings\JOJO\Local Settings\Temporary Internet Files\Content.IE5\EA1XD09R\MM90032377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192713"/>
            <a:ext cx="1587500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6" descr="C:\Documents and Settings\JOJO\Local Settings\Temporary Internet Files\Content.IE5\0WJUJG9X\MC90042724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5524500"/>
            <a:ext cx="1741488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836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三、認識基因改造食品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424863" cy="5111750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★安全疑慮：</a:t>
            </a:r>
            <a:r>
              <a:rPr lang="zh-TW" alt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尚未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發現損害人體健康的證據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，但為保障消費者有</a:t>
            </a:r>
            <a:r>
              <a:rPr lang="zh-TW" altLang="en-US" sz="3200" b="1" u="sng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知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的權利，基因食品必須標示「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基因食品標示辦法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」。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★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食品衛生管理法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規定以基因改造</a:t>
            </a:r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黃豆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玉米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為原料，且該等原料占最終產品總重量百分之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以上之食品，應標示「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基因改造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」或「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含基因改造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」等字樣。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7108" name="Picture 4" descr="C:\Documents and Settings\JOJO\Local Settings\Temporary Internet Files\Content.IE5\4EKXB223\MC9002971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176838"/>
            <a:ext cx="1804987" cy="168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 descr="C:\Documents and Settings\JOJO\Local Settings\Temporary Internet Files\Content.IE5\LSN01T27\MC90042181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04813"/>
            <a:ext cx="14763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6" descr="C:\Documents and Settings\JOJO\Local Settings\Temporary Internet Files\Content.IE5\LSN01T27\MC90021537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5589588"/>
            <a:ext cx="1331912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726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四、健康</a:t>
            </a:r>
            <a:r>
              <a:rPr lang="zh-TW" altLang="en-US" sz="4000" b="1" smtClean="0">
                <a:latin typeface="標楷體" pitchFamily="65" charset="-120"/>
                <a:ea typeface="標楷體" pitchFamily="65" charset="-120"/>
              </a:rPr>
              <a:t>食品的選擇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sz="quarter" idx="1"/>
          </p:nvPr>
        </p:nvSpPr>
        <p:spPr>
          <a:xfrm>
            <a:off x="395288" y="1071563"/>
            <a:ext cx="8280400" cy="5572125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Q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：大家知道什麼是健康食品嗎？是根據什麼來判斷合格健康食品？           </a:t>
            </a:r>
            <a:r>
              <a:rPr lang="en-US" altLang="zh-TW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Ex:</a:t>
            </a:r>
            <a:r>
              <a:rPr lang="zh-TW" altLang="en-US" sz="28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每朝飲料的廣告</a:t>
            </a:r>
            <a:endParaRPr lang="en-US" altLang="zh-TW" sz="28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※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健康食品的選擇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行政院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衛生署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所認定的健康食品：指有特定的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保健功效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，而</a:t>
            </a:r>
            <a:r>
              <a:rPr lang="zh-TW" altLang="en-US" sz="2800" b="1" u="sng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非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以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治療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矯治疾病</a:t>
            </a:r>
            <a:r>
              <a:rPr lang="zh-TW" altLang="en-US" sz="2800" u="sng" dirty="0" smtClean="0">
                <a:latin typeface="標楷體" pitchFamily="65" charset="-120"/>
                <a:ea typeface="標楷體" pitchFamily="65" charset="-120"/>
              </a:rPr>
              <a:t>為目的的食品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★如：調節腸胃功能、調節免疫系統、調節血脂、護肝、調節血糖、改善骨質疏鬆功能、牙齒保健等。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                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56326" name="Picture 6" descr="http://ts1.mm.bing.net/th?id=I.5017149602596088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168900"/>
            <a:ext cx="2103437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8" name="Picture 8" descr="http://ts1.mm.bing.net/th?id=I.4976841314075512&amp;pid=15.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084763"/>
            <a:ext cx="1660525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0" name="Picture 10" descr="http://ts4.mm.bing.net/th?id=I.4991573066319367&amp;pid=15.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5013325"/>
            <a:ext cx="140017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2" name="Picture 12" descr="http://ts3.mm.bing.net/th?id=I.4757295502000966&amp;pid=15.1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341938"/>
            <a:ext cx="25527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24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allAtOnce" autoUpdateAnimBg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782</Words>
  <Application>Microsoft Office PowerPoint</Application>
  <PresentationFormat>如螢幕大小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第二篇第一章 飲食新浪潮 </vt:lpstr>
      <vt:lpstr>一、安全蔬果</vt:lpstr>
      <vt:lpstr>為避免農藥殘留，選購蔬果時可試試以下訣竅</vt:lpstr>
      <vt:lpstr>PowerPoint 簡報</vt:lpstr>
      <vt:lpstr>二、有機農產品的選購</vt:lpstr>
      <vt:lpstr>①目前政府為了幫消費者把關，  ②推行『產銷履歷制度』，如同食物的     身分證，  ③可以有效管空生產過程以避免傷害環   境、產品、人體。</vt:lpstr>
      <vt:lpstr>三、認識基因改造食品</vt:lpstr>
      <vt:lpstr>三、認識基因改造食品</vt:lpstr>
      <vt:lpstr>四、健康食品的選擇</vt:lpstr>
      <vt:lpstr>五、營養素的補充說明</vt:lpstr>
      <vt:lpstr>五、營養素的補充說明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第二篇第一章 飲食新浪潮 </dc:title>
  <dc:creator>user</dc:creator>
  <cp:lastModifiedBy>user</cp:lastModifiedBy>
  <cp:revision>1</cp:revision>
  <dcterms:created xsi:type="dcterms:W3CDTF">2014-04-18T03:14:33Z</dcterms:created>
  <dcterms:modified xsi:type="dcterms:W3CDTF">2014-04-18T03:14:46Z</dcterms:modified>
</cp:coreProperties>
</file>