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68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53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56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07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0516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71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224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9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746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76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5538F-0C73-477F-94A4-9A7F9A1C7348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7F91E-6C3A-4EAC-990F-769F8BDA2BD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75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第二章  維護家庭和諧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1071563"/>
            <a:ext cx="8401050" cy="557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一、面對家人衝突</a:t>
            </a:r>
            <a:endParaRPr lang="en-US" altLang="zh-TW" sz="32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◎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和諧的家庭關係是人人所希望的，但家人間難免會產生紛爭，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 algn="just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☆所以我們應該</a:t>
            </a:r>
            <a:r>
              <a:rPr lang="zh-TW" altLang="en-US" sz="32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瞭解紛爭發生的原因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，懂得如何在衝突當下，做出</a:t>
            </a:r>
            <a:r>
              <a:rPr lang="zh-TW" altLang="en-US" sz="32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適當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的處理步驟，將負面影響減至最低！</a:t>
            </a:r>
            <a:endParaRPr lang="en-US" altLang="zh-TW" sz="3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 algn="just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361950" indent="-361950" algn="just" eaLnBrk="1" hangingPunct="1"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4580" name="Picture 2" descr="C:\Documents and Settings\JOJO\Local Settings\Temporary Internet Files\Content.IE5\IJQAMI7J\MC90043439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260350"/>
            <a:ext cx="1892300" cy="137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3" descr="C:\Documents and Settings\JOJO\Local Settings\Temporary Internet Files\Content.IE5\3HVHZDF6\MP900227797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62" t="29337" r="7956"/>
          <a:stretch>
            <a:fillRect/>
          </a:stretch>
        </p:blipFill>
        <p:spPr bwMode="auto">
          <a:xfrm>
            <a:off x="4859338" y="4721225"/>
            <a:ext cx="3844925" cy="213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4" descr="C:\Documents and Settings\JOJO\Local Settings\Temporary Internet Files\Content.IE5\TLBA6KIV\MM900356747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724400"/>
            <a:ext cx="309721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857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2276475"/>
            <a:ext cx="7467600" cy="4197350"/>
          </a:xfrm>
        </p:spPr>
        <p:txBody>
          <a:bodyPr/>
          <a:lstStyle/>
          <a:p>
            <a:pPr lvl="2">
              <a:buFont typeface="Wingdings" pitchFamily="2" charset="2"/>
              <a:buNone/>
            </a:pPr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▲試著體會與思考</a:t>
            </a:r>
            <a:endParaRPr lang="en-US" altLang="zh-TW" sz="3200" b="1" smtClean="0">
              <a:latin typeface="標楷體" pitchFamily="65" charset="-120"/>
              <a:ea typeface="標楷體" pitchFamily="65" charset="-120"/>
            </a:endParaRPr>
          </a:p>
          <a:p>
            <a:pPr lvl="2">
              <a:buFont typeface="Wingdings" pitchFamily="2" charset="2"/>
              <a:buNone/>
            </a:pPr>
            <a:r>
              <a:rPr lang="en-US" altLang="zh-TW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爸爸的感受是</a:t>
            </a:r>
            <a:r>
              <a:rPr lang="en-US" altLang="zh-TW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…</a:t>
            </a:r>
          </a:p>
          <a:p>
            <a:pPr lvl="2">
              <a:buFont typeface="Wingdings" pitchFamily="2" charset="2"/>
              <a:buNone/>
            </a:pPr>
            <a:r>
              <a:rPr lang="en-US" altLang="zh-TW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媽媽對爸爸的說法你能接受嗎？</a:t>
            </a:r>
            <a:endParaRPr lang="en-US" altLang="zh-TW" sz="32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lvl="2">
              <a:buFont typeface="Wingdings" pitchFamily="2" charset="2"/>
              <a:buNone/>
            </a:pPr>
            <a:endParaRPr lang="en-US" altLang="zh-TW" sz="3200" b="1" smtClean="0">
              <a:latin typeface="標楷體" pitchFamily="65" charset="-120"/>
              <a:ea typeface="標楷體" pitchFamily="65" charset="-120"/>
            </a:endParaRPr>
          </a:p>
          <a:p>
            <a:pPr lvl="2">
              <a:buFont typeface="Wingdings" pitchFamily="2" charset="2"/>
              <a:buNone/>
            </a:pPr>
            <a:r>
              <a:rPr lang="zh-TW" altLang="en-US" sz="3200" b="1" smtClean="0">
                <a:latin typeface="標楷體" pitchFamily="65" charset="-120"/>
                <a:ea typeface="標楷體" pitchFamily="65" charset="-120"/>
              </a:rPr>
              <a:t>▼主角是你，你會怎麼做</a:t>
            </a:r>
            <a:endParaRPr lang="en-US" altLang="zh-TW" sz="3200" b="1" smtClean="0">
              <a:latin typeface="標楷體" pitchFamily="65" charset="-120"/>
              <a:ea typeface="標楷體" pitchFamily="65" charset="-120"/>
            </a:endParaRPr>
          </a:p>
          <a:p>
            <a:pPr lvl="2">
              <a:buFont typeface="Wingdings" pitchFamily="2" charset="2"/>
              <a:buNone/>
            </a:pPr>
            <a:r>
              <a:rPr lang="en-US" altLang="zh-TW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如果你是媽媽，會怎麼說？</a:t>
            </a:r>
            <a:endParaRPr lang="en-US" altLang="zh-TW" sz="32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lvl="2">
              <a:buFont typeface="Wingdings" pitchFamily="2" charset="2"/>
              <a:buNone/>
            </a:pPr>
            <a:r>
              <a:rPr lang="en-US" altLang="zh-TW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2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如果你是爸爸，會怎麼回應？</a:t>
            </a:r>
            <a:endParaRPr lang="en-US" altLang="zh-TW" sz="3200" b="1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雲朵形圖說文字 3"/>
          <p:cNvSpPr/>
          <p:nvPr/>
        </p:nvSpPr>
        <p:spPr>
          <a:xfrm>
            <a:off x="1187450" y="44450"/>
            <a:ext cx="6697663" cy="2003425"/>
          </a:xfrm>
          <a:prstGeom prst="cloudCallout">
            <a:avLst>
              <a:gd name="adj1" fmla="val 25028"/>
              <a:gd name="adj2" fmla="val 73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活動～情境大考驗</a:t>
            </a:r>
            <a:endParaRPr lang="en-US" altLang="zh-TW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  <a:p>
            <a:pPr algn="ctr">
              <a:defRPr/>
            </a:pPr>
            <a:r>
              <a:rPr lang="zh-TW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請看課本</a:t>
            </a:r>
            <a:r>
              <a:rPr lang="en-US" altLang="zh-TW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p.19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9601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42938" y="0"/>
            <a:ext cx="7467600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化解衝突的好方法！</a:t>
            </a:r>
            <a:endParaRPr lang="zh-TW" altLang="en-US" sz="4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1071563"/>
            <a:ext cx="8401050" cy="557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36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一、瞭解衝突發生的原因</a:t>
            </a:r>
            <a:endParaRPr lang="en-US" altLang="zh-TW" sz="3600" b="1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36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二、思考解決衝突的方法</a:t>
            </a:r>
            <a:endParaRPr lang="en-US" altLang="zh-TW" sz="3600" b="1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忍讓：我輸你贏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逃避：雙輸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競爭：我贏你輸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妥協：沒有輸贏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合作：雙贏</a:t>
            </a: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3600" b="1" dirty="0" smtClean="0">
                <a:solidFill>
                  <a:schemeClr val="accent2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三、找出適合的方法</a:t>
            </a:r>
            <a:endParaRPr lang="en-US" altLang="zh-TW" sz="3600" b="1" dirty="0" smtClean="0">
              <a:solidFill>
                <a:schemeClr val="accent2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3600" b="1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1510" name="Picture 6" descr="C:\Documents and Settings\JOJO\桌面\東光上課資料\394030_336462156381865_161324355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24" r="12158"/>
          <a:stretch>
            <a:fillRect/>
          </a:stretch>
        </p:blipFill>
        <p:spPr bwMode="auto">
          <a:xfrm>
            <a:off x="4643438" y="2578100"/>
            <a:ext cx="420687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802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642938" y="-100013"/>
            <a:ext cx="7467600" cy="91757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u="sng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溝通技巧大公開</a:t>
            </a:r>
            <a:r>
              <a:rPr lang="zh-TW" altLang="en-US" sz="4000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908050"/>
            <a:ext cx="8401050" cy="557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mtClean="0">
                <a:latin typeface="標楷體" pitchFamily="65" charset="-120"/>
                <a:ea typeface="標楷體" pitchFamily="65" charset="-120"/>
              </a:rPr>
              <a:t>◎</a:t>
            </a:r>
            <a:r>
              <a:rPr lang="zh-TW" altLang="en-US" sz="2800" smtClean="0">
                <a:latin typeface="標楷體" pitchFamily="65" charset="-120"/>
                <a:ea typeface="標楷體" pitchFamily="65" charset="-120"/>
              </a:rPr>
              <a:t>大多數的衝突多是因為沒有把自己的感受和想法恰當的表達。</a:t>
            </a:r>
            <a:endParaRPr lang="en-US" altLang="zh-TW" sz="1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深呼吸。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調整情緒，主動開口。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說出自己的想法，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 傳達「我」的訊息。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對事不對人，語氣要溫和。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同理心的運用。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澄清誤會，讓對方有時間解釋。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7.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不翻舊帳。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8" name="Picture 2" descr="C:\Documents and Settings\JOJO\My Documents\My Pictures\Microsoft 多媒體藝廊\386051_439025129472722_1188556913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90" t="12804" b="20531"/>
          <a:stretch>
            <a:fillRect/>
          </a:stretch>
        </p:blipFill>
        <p:spPr bwMode="auto">
          <a:xfrm>
            <a:off x="5795963" y="2492375"/>
            <a:ext cx="2895600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59113" y="5570538"/>
            <a:ext cx="58340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TW" altLang="en-US" sz="2800" b="1" u="sng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好好對自己，一輩子没多長；</a:t>
            </a:r>
            <a:br>
              <a:rPr lang="zh-TW" altLang="en-US" sz="2800" b="1" u="sng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TW" altLang="en-US" sz="2800" b="1" u="sng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好好對别人，下輩子不一定能遇上</a:t>
            </a:r>
            <a:endParaRPr lang="zh-TW" altLang="en-US" sz="2800"/>
          </a:p>
        </p:txBody>
      </p:sp>
    </p:spTree>
    <p:extLst>
      <p:ext uri="{BB962C8B-B14F-4D97-AF65-F5344CB8AC3E}">
        <p14:creationId xmlns:p14="http://schemas.microsoft.com/office/powerpoint/2010/main" val="345028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-252413" y="0"/>
            <a:ext cx="7467601" cy="9175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zh-TW" altLang="en-US" sz="40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二、促進家人關係和諧方法</a:t>
            </a:r>
            <a:endParaRPr lang="zh-TW" altLang="en-US" sz="40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" name="內容版面配置區 2"/>
          <p:cNvSpPr>
            <a:spLocks noGrp="1"/>
          </p:cNvSpPr>
          <p:nvPr>
            <p:ph sz="quarter" idx="1"/>
          </p:nvPr>
        </p:nvSpPr>
        <p:spPr>
          <a:xfrm>
            <a:off x="214313" y="1071563"/>
            <a:ext cx="8401050" cy="5572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zh-TW" sz="1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付出關懷的心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一同分擔家務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共同參與活動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營造良好的氣氛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有效化解問題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b="1" smtClean="0">
                <a:solidFill>
                  <a:srgbClr val="7030A0"/>
                </a:solidFill>
                <a:latin typeface="標楷體" pitchFamily="65" charset="-120"/>
                <a:ea typeface="標楷體" pitchFamily="65" charset="-120"/>
              </a:rPr>
              <a:t>創造家庭分享時光</a:t>
            </a:r>
            <a:endParaRPr lang="en-US" altLang="zh-TW" sz="3000" b="1" smtClean="0">
              <a:solidFill>
                <a:srgbClr val="7030A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2800" smtClean="0"/>
              <a:t/>
            </a:r>
            <a:br>
              <a:rPr lang="zh-TW" altLang="en-US" sz="2800" smtClean="0"/>
            </a:b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8676" name="Picture 5" descr="http://ts1.mm.bing.net/images/thumbnail.aspx?q=4765649174462948&amp;id=c0b4269c2be159037a3708f259dcaf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81075"/>
            <a:ext cx="1871663" cy="231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8" descr="http://www.xkb.com.cn/uploads/2012-03-17/201203170134001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3424238"/>
            <a:ext cx="4559300" cy="3433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8" descr="https://fbcdn-sphotos-a-a.akamaihd.net/hphotos-ak-prn1/20811_10151597194413450_479267998_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0" y="0"/>
            <a:ext cx="2317750" cy="308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5642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43213" y="1125538"/>
            <a:ext cx="3600450" cy="1065212"/>
          </a:xfrm>
        </p:spPr>
        <p:txBody>
          <a:bodyPr/>
          <a:lstStyle/>
          <a:p>
            <a:pPr algn="ctr">
              <a:defRPr/>
            </a:pPr>
            <a:r>
              <a:rPr lang="zh-TW" altLang="en-US" sz="6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本章上完</a:t>
            </a:r>
            <a:endParaRPr lang="zh-TW" altLang="en-US" sz="60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內容版面配置區 2"/>
          <p:cNvSpPr>
            <a:spLocks noGrp="1"/>
          </p:cNvSpPr>
          <p:nvPr>
            <p:ph sz="quarter" idx="1"/>
          </p:nvPr>
        </p:nvSpPr>
        <p:spPr>
          <a:xfrm>
            <a:off x="4067944" y="2636912"/>
            <a:ext cx="1152127" cy="3672408"/>
          </a:xfrm>
          <a:ln>
            <a:miter lim="800000"/>
            <a:headEnd/>
            <a:tailEnd/>
          </a:ln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zh-TW" altLang="en-US" sz="4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放</a:t>
            </a:r>
            <a:endParaRPr lang="en-US" altLang="zh-TW" sz="4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zh-TW" altLang="en-US" sz="4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鬆</a:t>
            </a:r>
            <a:endParaRPr lang="en-US" altLang="zh-TW" sz="4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zh-TW" altLang="en-US" sz="4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一</a:t>
            </a:r>
            <a:endParaRPr lang="en-US" altLang="zh-TW" sz="4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zh-TW" altLang="en-US" sz="4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下</a:t>
            </a:r>
            <a:endParaRPr lang="en-US" altLang="zh-TW" sz="4000" b="1" dirty="0" smtClean="0">
              <a:solidFill>
                <a:srgbClr val="252AE3"/>
              </a:solidFill>
              <a:latin typeface="標楷體" pitchFamily="65" charset="-120"/>
              <a:ea typeface="標楷體" pitchFamily="65" charset="-12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zh-TW" altLang="en-US" sz="4000" b="1" dirty="0" smtClean="0">
                <a:solidFill>
                  <a:srgbClr val="252AE3"/>
                </a:solidFill>
                <a:latin typeface="標楷體" pitchFamily="65" charset="-120"/>
                <a:ea typeface="標楷體" pitchFamily="65" charset="-120"/>
              </a:rPr>
              <a:t>囉</a:t>
            </a:r>
          </a:p>
          <a:p>
            <a:pPr>
              <a:buFont typeface="Wingdings" pitchFamily="2" charset="2"/>
              <a:buNone/>
              <a:defRPr/>
            </a:pPr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690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0"/>
                            </p:stCondLst>
                            <p:childTnLst>
                              <p:par>
                                <p:cTn id="1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40"/>
                            </p:stCondLst>
                            <p:childTnLst>
                              <p:par>
                                <p:cTn id="2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0"/>
                            </p:stCondLst>
                            <p:childTnLst>
                              <p:par>
                                <p:cTn id="2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"/>
                            </p:stCondLst>
                            <p:childTnLst>
                              <p:par>
                                <p:cTn id="35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400"/>
                            </p:stCondLst>
                            <p:childTnLst>
                              <p:par>
                                <p:cTn id="38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400"/>
                            </p:stCondLst>
                            <p:childTnLst>
                              <p:par>
                                <p:cTn id="41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400"/>
                            </p:stCondLst>
                            <p:childTnLst>
                              <p:par>
                                <p:cTn id="44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45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400"/>
                            </p:stCondLst>
                            <p:childTnLst>
                              <p:par>
                                <p:cTn id="47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400"/>
                            </p:stCondLst>
                            <p:childTnLst>
                              <p:par>
                                <p:cTn id="50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2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400"/>
                            </p:stCondLst>
                            <p:childTnLst>
                              <p:par>
                                <p:cTn id="53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4400"/>
                            </p:stCondLst>
                            <p:childTnLst>
                              <p:par>
                                <p:cTn id="5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57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400"/>
                            </p:stCondLst>
                            <p:childTnLst>
                              <p:par>
                                <p:cTn id="5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400"/>
                            </p:stCondLst>
                            <p:childTnLst>
                              <p:par>
                                <p:cTn id="6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400"/>
                            </p:stCondLst>
                            <p:childTnLst>
                              <p:par>
                                <p:cTn id="6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6" dur="2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321</Words>
  <Application>Microsoft Office PowerPoint</Application>
  <PresentationFormat>如螢幕大小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第二章  維護家庭和諧</vt:lpstr>
      <vt:lpstr>PowerPoint 簡報</vt:lpstr>
      <vt:lpstr>化解衝突的好方法！</vt:lpstr>
      <vt:lpstr>溝通技巧大公開：</vt:lpstr>
      <vt:lpstr>二、促進家人關係和諧方法</vt:lpstr>
      <vt:lpstr>本章上完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 維護家庭和諧</dc:title>
  <dc:creator>user</dc:creator>
  <cp:lastModifiedBy>user</cp:lastModifiedBy>
  <cp:revision>1</cp:revision>
  <dcterms:created xsi:type="dcterms:W3CDTF">2014-04-18T03:13:22Z</dcterms:created>
  <dcterms:modified xsi:type="dcterms:W3CDTF">2014-04-18T03:13:43Z</dcterms:modified>
</cp:coreProperties>
</file>