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  <p:sldMasterId id="2147484477" r:id="rId2"/>
  </p:sldMasterIdLst>
  <p:notesMasterIdLst>
    <p:notesMasterId r:id="rId26"/>
  </p:notesMasterIdLst>
  <p:sldIdLst>
    <p:sldId id="513" r:id="rId3"/>
    <p:sldId id="320" r:id="rId4"/>
    <p:sldId id="445" r:id="rId5"/>
    <p:sldId id="497" r:id="rId6"/>
    <p:sldId id="455" r:id="rId7"/>
    <p:sldId id="527" r:id="rId8"/>
    <p:sldId id="454" r:id="rId9"/>
    <p:sldId id="456" r:id="rId10"/>
    <p:sldId id="501" r:id="rId11"/>
    <p:sldId id="502" r:id="rId12"/>
    <p:sldId id="517" r:id="rId13"/>
    <p:sldId id="515" r:id="rId14"/>
    <p:sldId id="506" r:id="rId15"/>
    <p:sldId id="529" r:id="rId16"/>
    <p:sldId id="480" r:id="rId17"/>
    <p:sldId id="524" r:id="rId18"/>
    <p:sldId id="522" r:id="rId19"/>
    <p:sldId id="519" r:id="rId20"/>
    <p:sldId id="509" r:id="rId21"/>
    <p:sldId id="512" r:id="rId22"/>
    <p:sldId id="511" r:id="rId23"/>
    <p:sldId id="526" r:id="rId24"/>
    <p:sldId id="521" r:id="rId25"/>
  </p:sldIdLst>
  <p:sldSz cx="9144000" cy="6858000" type="screen4x3"/>
  <p:notesSz cx="6794500" cy="992505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Unicode MS" panose="020B0604020202020204" pitchFamily="34" charset="-120"/>
      <p:regular r:id="rId31"/>
    </p:embeddedFont>
    <p:embeddedFont>
      <p:font typeface="微軟正黑體" panose="020B0604030504040204" pitchFamily="34" charset="-120"/>
      <p:regular r:id="rId32"/>
      <p:bold r:id="rId33"/>
    </p:embeddedFont>
    <p:embeddedFont>
      <p:font typeface="標楷體" panose="03000509000000000000" pitchFamily="65" charset="-120"/>
      <p:regular r:id="rId34"/>
    </p:embeddedFont>
    <p:embeddedFont>
      <p:font typeface="MS PGothic" panose="020B0600070205080204" pitchFamily="34" charset="-128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Aharoni" panose="02010803020104030203" pitchFamily="2" charset="-79"/>
      <p:bold r:id="rId40"/>
    </p:embeddedFont>
    <p:embeddedFont>
      <p:font typeface="Rockwell Extra Bold" panose="02060903040505020403" pitchFamily="18" charset="0"/>
      <p:bold r:id="rId41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6174D"/>
    <a:srgbClr val="FFFFCC"/>
    <a:srgbClr val="FFFFE5"/>
    <a:srgbClr val="FFE593"/>
    <a:srgbClr val="E6AF00"/>
    <a:srgbClr val="EBF6F9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118" autoAdjust="0"/>
  </p:normalViewPr>
  <p:slideViewPr>
    <p:cSldViewPr>
      <p:cViewPr>
        <p:scale>
          <a:sx n="116" d="100"/>
          <a:sy n="116" d="100"/>
        </p:scale>
        <p:origin x="-14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27963;&#38913;&#31807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75265550204566E-2"/>
          <c:y val="2.2365668874385448E-2"/>
          <c:w val="0.95782473444979543"/>
          <c:h val="0.9297078978233600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</c:dPt>
          <c:dPt>
            <c:idx val="1"/>
            <c:bubble3D val="0"/>
            <c:explosion val="11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FFFFC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</c:dPt>
          <c:val>
            <c:numRef>
              <c:f>工作表1!$E$4:$E$6</c:f>
              <c:numCache>
                <c:formatCode>General</c:formatCode>
                <c:ptCount val="3"/>
                <c:pt idx="0">
                  <c:v>6370</c:v>
                </c:pt>
                <c:pt idx="1">
                  <c:v>1692</c:v>
                </c:pt>
                <c:pt idx="2">
                  <c:v>6221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0.01852</cdr:x>
      <cdr:y>0.02417</cdr:y>
    </cdr:from>
    <cdr:to>
      <cdr:x>0.31481</cdr:x>
      <cdr:y>0.34859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144016" y="103036"/>
          <a:ext cx="2304207" cy="13831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35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2400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北區五專  </a:t>
          </a:r>
          <a:r>
            <a:rPr lang="en-US" altLang="zh-TW" sz="2400" u="sng" dirty="0" smtClean="0">
              <a:solidFill>
                <a:srgbClr val="C0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21</a:t>
          </a:r>
          <a:r>
            <a:rPr lang="zh-TW" altLang="en-US" sz="2400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校</a:t>
          </a:r>
          <a:endParaRPr lang="en-US" altLang="zh-TW" sz="2400" u="sng" dirty="0" smtClean="0">
            <a:solidFill>
              <a:srgbClr val="C0000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2" indent="-274638"/>
          <a:r>
            <a:rPr lang="en-US" altLang="zh-TW" sz="2000" dirty="0" smtClean="0">
              <a:solidFill>
                <a:srgbClr val="0070C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一般生 </a:t>
          </a:r>
          <a:r>
            <a:rPr lang="en-US" altLang="zh-TW" sz="2000" dirty="0" smtClean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6,370</a:t>
          </a:r>
          <a:r>
            <a:rPr lang="zh-TW" altLang="en-US" sz="2000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dirty="0" smtClean="0">
            <a:solidFill>
              <a:srgbClr val="0070C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1" indent="-274638"/>
          <a:r>
            <a:rPr lang="en-US" altLang="zh-TW" sz="2000" dirty="0" smtClean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大陸長探生 </a:t>
          </a:r>
          <a:r>
            <a:rPr lang="en-US" altLang="zh-TW" sz="2000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95</a:t>
          </a:r>
          <a:r>
            <a:rPr lang="zh-TW" altLang="en-US" sz="2000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dirty="0" smtClean="0">
            <a:solidFill>
              <a:schemeClr val="accent6">
                <a:lumMod val="75000"/>
              </a:schemeClr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1" indent="-274638"/>
          <a:r>
            <a:rPr lang="en-US" altLang="zh-TW" sz="2000" dirty="0" smtClean="0">
              <a:solidFill>
                <a:srgbClr val="7030A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特種生 </a:t>
          </a:r>
          <a:r>
            <a:rPr lang="en-US" altLang="zh-TW" sz="2000" dirty="0" smtClean="0">
              <a:solidFill>
                <a:srgbClr val="7030A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1,527</a:t>
          </a:r>
          <a:r>
            <a:rPr lang="zh-TW" altLang="en-US" sz="2000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zh-TW" altLang="en-US" sz="2000" dirty="0">
            <a:solidFill>
              <a:srgbClr val="7030A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</cdr:txBody>
    </cdr:sp>
  </cdr:relSizeAnchor>
  <cdr:relSizeAnchor xmlns:cdr="http://schemas.openxmlformats.org/drawingml/2006/chartDrawing">
    <cdr:from>
      <cdr:x>0.36913</cdr:x>
      <cdr:y>0.65422</cdr:y>
    </cdr:from>
    <cdr:to>
      <cdr:x>0.69566</cdr:x>
      <cdr:y>0.97512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2870708" y="2789258"/>
          <a:ext cx="2539379" cy="13681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4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zh-TW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9pPr>
        </a:lstStyle>
        <a:p xmlns:a="http://schemas.openxmlformats.org/drawingml/2006/main">
          <a:r>
            <a:rPr lang="zh-TW" altLang="en-US" sz="2400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中區五專 </a:t>
          </a:r>
          <a:r>
            <a:rPr lang="en-US" altLang="zh-TW" sz="2400" u="sng" dirty="0" smtClean="0">
              <a:solidFill>
                <a:srgbClr val="C0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4</a:t>
          </a:r>
          <a:r>
            <a:rPr lang="zh-TW" altLang="en-US" sz="2400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校</a:t>
          </a:r>
          <a:endParaRPr lang="en-US" altLang="zh-TW" sz="2400" u="sng" dirty="0" smtClean="0">
            <a:solidFill>
              <a:srgbClr val="C0000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dirty="0" smtClean="0">
              <a:solidFill>
                <a:srgbClr val="0070C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一般生 </a:t>
          </a:r>
          <a:r>
            <a:rPr lang="en-US" altLang="zh-TW" sz="2000" dirty="0" smtClean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1,692</a:t>
          </a:r>
          <a:r>
            <a:rPr lang="zh-TW" altLang="en-US" sz="2000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dirty="0" smtClean="0">
            <a:solidFill>
              <a:srgbClr val="0070C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dirty="0" smtClean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大陸長探生 </a:t>
          </a:r>
          <a:r>
            <a:rPr lang="en-US" altLang="zh-TW" sz="2000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24</a:t>
          </a:r>
          <a:r>
            <a:rPr lang="zh-TW" altLang="en-US" sz="2000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dirty="0" smtClean="0">
            <a:solidFill>
              <a:schemeClr val="accent6">
                <a:lumMod val="75000"/>
              </a:schemeClr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dirty="0" smtClean="0">
              <a:solidFill>
                <a:srgbClr val="7030A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特種生 </a:t>
          </a:r>
          <a:r>
            <a:rPr lang="en-US" altLang="zh-TW" sz="2000" dirty="0" smtClean="0">
              <a:solidFill>
                <a:srgbClr val="7030A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374</a:t>
          </a:r>
          <a:r>
            <a:rPr lang="zh-TW" altLang="en-US" sz="2000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zh-TW" altLang="en-US" sz="2000" dirty="0">
            <a:solidFill>
              <a:srgbClr val="7030A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3D01716-81A4-47CA-AAA9-AB38757EC04E}" type="datetimeFigureOut">
              <a:rPr lang="zh-TW" altLang="en-US"/>
              <a:pPr>
                <a:defRPr/>
              </a:pPr>
              <a:t>2018/1/15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2" rIns="91404" bIns="45702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7188" cy="4465638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4813" cy="496888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100" y="9426575"/>
            <a:ext cx="2944813" cy="496888"/>
          </a:xfrm>
          <a:prstGeom prst="rect">
            <a:avLst/>
          </a:prstGeom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B12ACE-5C68-41BD-A7DB-0329DBF8E2C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760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70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2638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6F27A4C4-9668-4E61-87FB-F820966D7E64}" type="slidenum">
              <a:rPr lang="zh-TW" altLang="en-US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42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CDFBD3BA-0C15-4F4D-A0E7-D9A3C0EAC846}" type="slidenum">
              <a:rPr lang="zh-TW" altLang="en-US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42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2C9A9B91-8937-4099-A99A-7BC762A91FD2}" type="slidenum">
              <a:rPr lang="zh-TW" altLang="en-US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42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EEF3942F-2066-423B-9BB2-1DF9B62D7362}" type="slidenum">
              <a:rPr lang="zh-TW" altLang="en-US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42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37F951E8-5331-4134-9807-E07BB5812769}" type="slidenum">
              <a:rPr lang="zh-TW" altLang="en-US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1363" indent="-28416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398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7025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2638" indent="-227013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098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670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42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1438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fld id="{02805D58-FF7C-4C21-AD9C-679AD9A2CA15}" type="slidenum">
              <a:rPr lang="zh-TW" altLang="en-US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文件 3"/>
          <p:cNvSpPr>
            <a:spLocks noChangeArrowheads="1"/>
          </p:cNvSpPr>
          <p:nvPr userDrawn="1"/>
        </p:nvSpPr>
        <p:spPr bwMode="auto">
          <a:xfrm flipV="1">
            <a:off x="0" y="5033963"/>
            <a:ext cx="9144000" cy="1824037"/>
          </a:xfrm>
          <a:prstGeom prst="flowChartDocument">
            <a:avLst/>
          </a:prstGeom>
          <a:gradFill rotWithShape="1">
            <a:gsLst>
              <a:gs pos="0">
                <a:srgbClr val="9FCCF6"/>
              </a:gs>
              <a:gs pos="50000">
                <a:srgbClr val="C4DEF8"/>
              </a:gs>
              <a:gs pos="100000">
                <a:srgbClr val="4BB496"/>
              </a:gs>
            </a:gsLst>
            <a:lin ang="16200000" scaled="1"/>
          </a:gradFill>
          <a:ln>
            <a:noFill/>
          </a:ln>
          <a:extLst/>
        </p:spPr>
        <p:txBody>
          <a:bodyPr rot="1080000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611188" y="2420938"/>
            <a:ext cx="7993062" cy="36512"/>
          </a:xfrm>
          <a:prstGeom prst="rect">
            <a:avLst/>
          </a:prstGeom>
          <a:gradFill flip="none" rotWithShape="1">
            <a:gsLst>
              <a:gs pos="0">
                <a:srgbClr val="67A9D7">
                  <a:tint val="66000"/>
                  <a:satMod val="160000"/>
                </a:srgbClr>
              </a:gs>
              <a:gs pos="50000">
                <a:srgbClr val="67A9D7">
                  <a:tint val="44500"/>
                  <a:satMod val="160000"/>
                </a:srgbClr>
              </a:gs>
              <a:gs pos="100000">
                <a:srgbClr val="67A9D7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  <p:pic>
        <p:nvPicPr>
          <p:cNvPr id="7" name="圖片 13" descr="聯合會logo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354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7538" y="87789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41538" y="2547939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A9508E9-A49C-4D82-8371-E523B74DA1A5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3921-3E93-49C0-A98D-E8CC9D74993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40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985C31D-06D1-4E95-8BFE-7DBD46F39EA5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E8D01-784C-4B17-B9D6-D7800C14F75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313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60351"/>
            <a:ext cx="21717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260351"/>
            <a:ext cx="63627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D1A3F87-628E-420B-8B6C-555D9DA274C1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A72A5-9A03-4306-A91B-434FA74FE94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587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文件 3"/>
          <p:cNvSpPr>
            <a:spLocks noChangeArrowheads="1"/>
          </p:cNvSpPr>
          <p:nvPr userDrawn="1"/>
        </p:nvSpPr>
        <p:spPr bwMode="auto">
          <a:xfrm flipV="1">
            <a:off x="0" y="5033963"/>
            <a:ext cx="9144000" cy="1824037"/>
          </a:xfrm>
          <a:prstGeom prst="flowChartDocument">
            <a:avLst/>
          </a:prstGeom>
          <a:gradFill rotWithShape="1">
            <a:gsLst>
              <a:gs pos="0">
                <a:srgbClr val="9FCCF6"/>
              </a:gs>
              <a:gs pos="50000">
                <a:srgbClr val="C4DEF8"/>
              </a:gs>
              <a:gs pos="100000">
                <a:srgbClr val="4BB496"/>
              </a:gs>
            </a:gsLst>
            <a:lin ang="16200000" scaled="1"/>
          </a:gradFill>
          <a:ln>
            <a:noFill/>
          </a:ln>
          <a:extLst/>
        </p:spPr>
        <p:txBody>
          <a:bodyPr rot="1080000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767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684213" y="2708275"/>
            <a:ext cx="7993062" cy="36513"/>
          </a:xfrm>
          <a:prstGeom prst="rect">
            <a:avLst/>
          </a:prstGeom>
          <a:gradFill flip="none" rotWithShape="1">
            <a:gsLst>
              <a:gs pos="0">
                <a:srgbClr val="67A9D7">
                  <a:tint val="66000"/>
                  <a:satMod val="160000"/>
                </a:srgbClr>
              </a:gs>
              <a:gs pos="50000">
                <a:srgbClr val="67A9D7">
                  <a:tint val="44500"/>
                  <a:satMod val="160000"/>
                </a:srgbClr>
              </a:gs>
              <a:gs pos="100000">
                <a:srgbClr val="67A9D7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  <p:pic>
        <p:nvPicPr>
          <p:cNvPr id="7" name="圖片 13" descr="聯合會logo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354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18820-18C8-4F11-877C-FFEC0309FB5A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76647-7208-4EC9-9B3F-E7E718F4CB2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09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A410-05F2-47AA-93CD-C1F43DC947A1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4211638" y="6308725"/>
            <a:ext cx="549275" cy="365125"/>
          </a:xfrm>
        </p:spPr>
        <p:txBody>
          <a:bodyPr/>
          <a:lstStyle>
            <a:lvl1pPr>
              <a:defRPr sz="1800"/>
            </a:lvl1pPr>
          </a:lstStyle>
          <a:p>
            <a:fld id="{AFDC0B8D-ED57-42E3-BD0D-01C17F6634A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6514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6B55C-F4FA-4896-AC07-09118F736205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69BDE-9C1A-481B-BE4A-F976576222E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1719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6E4C-3F03-43BC-8CCE-C4D98EB6E4E2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7264-A1B7-49BE-9AED-85D74763F83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650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1BB86-48B4-4B28-A7EB-8C9B508D99A3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D9524-B9E9-46ED-BA9D-B265B4F6532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838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F45-AE3C-42A8-B116-1FF246537A6D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FD2E4-1613-4A8F-B615-D684B97E74D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953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ECD5-189A-480F-B5B0-2C4460A0D4F7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3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8388350" y="6351588"/>
            <a:ext cx="476250" cy="365125"/>
          </a:xfrm>
        </p:spPr>
        <p:txBody>
          <a:bodyPr/>
          <a:lstStyle>
            <a:lvl1pPr algn="ctr">
              <a:defRPr sz="1800"/>
            </a:lvl1pPr>
          </a:lstStyle>
          <a:p>
            <a:fld id="{1E653EEE-8CB3-4031-8F03-2F1CEF6B754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5247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41AB-4DD4-4761-A2AD-DD49887A8E2A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4B907-885F-4D17-83A4-A9982B68E25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662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EAE552F-63D0-440B-9CBF-EF9BD56ACF6B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7575C-634D-448C-AE44-395F6C024DB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8909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E2454-13EC-4082-877F-D732403AB7C4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E9513-AFA5-438C-9B43-B238A94C978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9924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B3E29-B11F-496D-B346-85662C7EE3FD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6B762-A735-4665-A30A-7CA1AD626D6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235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9E8F-204B-4BA1-BC6D-EEA11E0DB907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348F9-F3FF-4AB3-9632-A8B9C3A03D7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814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84C15A-FED0-4F32-944E-CF28F1B660CB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C0065-466E-4412-B81E-902279F5605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461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25539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25539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0A40983-812B-4F7A-B052-11339530011A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F3E6E-06D7-43C2-B3A5-5A067C50D6B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0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8689A51-5208-4DDB-82DD-B34F67FDF376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3FCBD-2478-40BE-A073-1AF42FD6B17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735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7796892-1466-42E5-880D-2C86CC4ED94A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BF655-CDDB-416C-AF59-5C81AD011E4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441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094A314-914F-4EEB-9868-2829F88C5FAB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E0D3F-2413-4EE6-B508-A4583853C05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438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8F76C51-48F8-4D4D-BF68-744CD93D636C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61C01-C928-4C64-84B4-BCF494F737E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152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8CAD94D-051F-43C0-B3B8-4800780242D0}" type="datetime1">
              <a:rPr lang="zh-TW" altLang="en-US"/>
              <a:pPr>
                <a:defRPr/>
              </a:pPr>
              <a:t>2018/1/15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BD226-2680-4212-9286-D46A9E6B54D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96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02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53BE89-01AE-4324-ADC0-2FB0F2EA107A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12" name="矩形 11"/>
          <p:cNvSpPr/>
          <p:nvPr/>
        </p:nvSpPr>
        <p:spPr>
          <a:xfrm>
            <a:off x="9525" y="963613"/>
            <a:ext cx="7993063" cy="36512"/>
          </a:xfrm>
          <a:prstGeom prst="rect">
            <a:avLst/>
          </a:prstGeom>
          <a:gradFill flip="none" rotWithShape="1">
            <a:gsLst>
              <a:gs pos="0">
                <a:srgbClr val="67A9D7">
                  <a:tint val="66000"/>
                  <a:satMod val="160000"/>
                </a:srgbClr>
              </a:gs>
              <a:gs pos="50000">
                <a:srgbClr val="67A9D7">
                  <a:tint val="44500"/>
                  <a:satMod val="160000"/>
                </a:srgbClr>
              </a:gs>
              <a:gs pos="100000">
                <a:srgbClr val="67A9D7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  <p:pic>
        <p:nvPicPr>
          <p:cNvPr id="1032" name="圖片 9" descr="聯合會logo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37288"/>
            <a:ext cx="25923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5" r:id="rId1"/>
    <p:sldLayoutId id="2147485656" r:id="rId2"/>
    <p:sldLayoutId id="2147485657" r:id="rId3"/>
    <p:sldLayoutId id="2147485658" r:id="rId4"/>
    <p:sldLayoutId id="2147485659" r:id="rId5"/>
    <p:sldLayoutId id="2147485660" r:id="rId6"/>
    <p:sldLayoutId id="2147485661" r:id="rId7"/>
    <p:sldLayoutId id="2147485662" r:id="rId8"/>
    <p:sldLayoutId id="2147485663" r:id="rId9"/>
    <p:sldLayoutId id="2147485664" r:id="rId10"/>
    <p:sldLayoutId id="21474856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F32E3DA-93C7-4F96-92BE-4F11A7569501}" type="datetime1">
              <a:rPr lang="zh-TW" altLang="en-US"/>
              <a:pPr>
                <a:defRPr/>
              </a:pPr>
              <a:t>2018/1/15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E923E38-3F2B-466E-A78B-37271877F8B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ctv.ntut.edu.t/enter5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2979"/>
          <a:stretch>
            <a:fillRect/>
          </a:stretch>
        </p:blipFill>
        <p:spPr bwMode="auto">
          <a:xfrm>
            <a:off x="0" y="2281238"/>
            <a:ext cx="91440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0" y="2249488"/>
            <a:ext cx="9144000" cy="1887537"/>
          </a:xfrm>
          <a:prstGeom prst="rect">
            <a:avLst/>
          </a:prstGeom>
          <a:solidFill>
            <a:schemeClr val="accent5">
              <a:lumMod val="40000"/>
              <a:lumOff val="60000"/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5000" b="1" spc="150" dirty="0" smtClean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羅中參考</a:t>
            </a:r>
            <a:r>
              <a:rPr lang="en-US" altLang="zh-TW" sz="5000" b="1" spc="150" dirty="0" smtClean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106</a:t>
            </a:r>
            <a:r>
              <a:rPr lang="zh-TW" altLang="en-US" sz="5000" b="1" spc="150" dirty="0" smtClean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學年</a:t>
            </a:r>
            <a:r>
              <a:rPr lang="zh-TW" altLang="en-US" sz="50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度五專聯合免試</a:t>
            </a:r>
            <a:r>
              <a:rPr lang="zh-TW" altLang="en-US" sz="5000" b="1" spc="150" dirty="0" smtClean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入學宣導說明</a:t>
            </a:r>
            <a:endParaRPr kumimoji="0" lang="zh-TW" altLang="en-US" sz="50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26628" name="副標題 2"/>
          <p:cNvSpPr txBox="1">
            <a:spLocks/>
          </p:cNvSpPr>
          <p:nvPr/>
        </p:nvSpPr>
        <p:spPr bwMode="auto">
          <a:xfrm>
            <a:off x="179388" y="1562100"/>
            <a:ext cx="7848600" cy="600075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988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ts val="1200"/>
              </a:spcBef>
              <a:buFontTx/>
              <a:buNone/>
            </a:pPr>
            <a:r>
              <a:rPr kumimoji="0" lang="en-US" altLang="zh-TW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學年</a:t>
            </a:r>
            <a:r>
              <a:rPr kumimoji="0"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度北區五專聯合免試入學招生委員會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629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F9BA28DB-B6E8-4D47-A437-21B66B2819ED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pic>
        <p:nvPicPr>
          <p:cNvPr id="26630" name="Picture 1" descr="F:\檢測\聯合會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4000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663950"/>
            <a:ext cx="19796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656138"/>
            <a:ext cx="9794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9"/>
          <p:cNvSpPr>
            <a:spLocks noChangeArrowheads="1"/>
          </p:cNvSpPr>
          <p:nvPr/>
        </p:nvSpPr>
        <p:spPr bwMode="auto">
          <a:xfrm>
            <a:off x="1403350" y="1398588"/>
            <a:ext cx="5724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五專聯合免試入學實施範圍</a:t>
            </a:r>
          </a:p>
        </p:txBody>
      </p:sp>
      <p:sp>
        <p:nvSpPr>
          <p:cNvPr id="41987" name="Rectangle 2"/>
          <p:cNvSpPr txBox="1">
            <a:spLocks noChangeArrowheads="1"/>
          </p:cNvSpPr>
          <p:nvPr/>
        </p:nvSpPr>
        <p:spPr bwMode="auto">
          <a:xfrm>
            <a:off x="-36513" y="476250"/>
            <a:ext cx="91376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貳、五專免試入學 </a:t>
            </a:r>
            <a:r>
              <a:rPr lang="en-US" altLang="zh-TW" sz="4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(2/9)</a:t>
            </a:r>
            <a:endParaRPr lang="en-US" altLang="ja-JP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988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042CE50-5AAC-4300-8A10-8957B1347769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grpSp>
        <p:nvGrpSpPr>
          <p:cNvPr id="41989" name="群組 5"/>
          <p:cNvGrpSpPr>
            <a:grpSpLocks/>
          </p:cNvGrpSpPr>
          <p:nvPr/>
        </p:nvGrpSpPr>
        <p:grpSpPr bwMode="auto">
          <a:xfrm>
            <a:off x="323850" y="1628775"/>
            <a:ext cx="8196263" cy="4556125"/>
            <a:chOff x="323850" y="1628800"/>
            <a:chExt cx="8196263" cy="4556100"/>
          </a:xfrm>
        </p:grpSpPr>
        <p:grpSp>
          <p:nvGrpSpPr>
            <p:cNvPr id="41990" name="群組 4"/>
            <p:cNvGrpSpPr>
              <a:grpSpLocks/>
            </p:cNvGrpSpPr>
            <p:nvPr/>
          </p:nvGrpSpPr>
          <p:grpSpPr bwMode="auto">
            <a:xfrm>
              <a:off x="323850" y="2173288"/>
              <a:ext cx="8196263" cy="4011612"/>
              <a:chOff x="323850" y="2173288"/>
              <a:chExt cx="8196263" cy="4011612"/>
            </a:xfrm>
          </p:grpSpPr>
          <p:grpSp>
            <p:nvGrpSpPr>
              <p:cNvPr id="41992" name="群組 3"/>
              <p:cNvGrpSpPr>
                <a:grpSpLocks/>
              </p:cNvGrpSpPr>
              <p:nvPr/>
            </p:nvGrpSpPr>
            <p:grpSpPr bwMode="auto">
              <a:xfrm>
                <a:off x="323850" y="2173288"/>
                <a:ext cx="8196263" cy="4011612"/>
                <a:chOff x="323850" y="2173288"/>
                <a:chExt cx="8196263" cy="4011612"/>
              </a:xfrm>
            </p:grpSpPr>
            <p:grpSp>
              <p:nvGrpSpPr>
                <p:cNvPr id="41995" name="Group 3"/>
                <p:cNvGrpSpPr>
                  <a:grpSpLocks/>
                </p:cNvGrpSpPr>
                <p:nvPr/>
              </p:nvGrpSpPr>
              <p:grpSpPr bwMode="auto">
                <a:xfrm>
                  <a:off x="323850" y="2173288"/>
                  <a:ext cx="8196263" cy="4011612"/>
                  <a:chOff x="748" y="767"/>
                  <a:chExt cx="5163" cy="2527"/>
                </a:xfrm>
              </p:grpSpPr>
              <p:sp>
                <p:nvSpPr>
                  <p:cNvPr id="9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075" y="2659"/>
                    <a:ext cx="3891" cy="63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25400" algn="ctr">
                    <a:noFill/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lIns="45720" tIns="44450" rIns="45720" bIns="44450" anchor="ctr" anchorCtr="1"/>
                  <a:lstStyle/>
                  <a:p>
                    <a:pPr>
                      <a:defRPr/>
                    </a:pPr>
                    <a:r>
                      <a:rPr lang="zh-TW" altLang="en-US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免試生於各招生區限報名</a:t>
                    </a:r>
                    <a:r>
                      <a:rPr lang="en-US" altLang="zh-TW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1</a:t>
                    </a:r>
                    <a:r>
                      <a:rPr lang="zh-TW" altLang="en-US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所</a:t>
                    </a:r>
                    <a:r>
                      <a:rPr lang="en-US" altLang="zh-TW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/>
                    </a:r>
                    <a:br>
                      <a:rPr lang="en-US" altLang="zh-TW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</a:br>
                    <a:r>
                      <a:rPr lang="zh-TW" altLang="en-US" sz="28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五專招生學校</a:t>
                    </a:r>
                  </a:p>
                </p:txBody>
              </p:sp>
              <p:sp>
                <p:nvSpPr>
                  <p:cNvPr id="15" name="AutoShape 7"/>
                  <p:cNvSpPr>
                    <a:spLocks noChangeArrowheads="1"/>
                  </p:cNvSpPr>
                  <p:nvPr/>
                </p:nvSpPr>
                <p:spPr bwMode="gray">
                  <a:xfrm>
                    <a:off x="2744" y="775"/>
                    <a:ext cx="3167" cy="63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E5"/>
                  </a:solidFill>
                  <a:ln w="25400" algn="ctr">
                    <a:noFill/>
                    <a:round/>
                    <a:headEnd/>
                    <a:tailEnd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45720" tIns="44450" rIns="45720" bIns="44450" anchor="ctr" anchorCtr="1"/>
                  <a:lstStyle/>
                  <a:p>
                    <a:pPr>
                      <a:defRPr/>
                    </a:pP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全國分</a:t>
                    </a:r>
                    <a:r>
                      <a:rPr lang="zh-TW" altLang="en-US" sz="2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北、中、南</a:t>
                    </a:r>
                    <a:r>
                      <a:rPr lang="en-US" altLang="zh-TW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3</a:t>
                    </a: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個招生區</a:t>
                    </a:r>
                    <a:endParaRPr lang="zh-TW" altLang="en-US" sz="2800" b="1" dirty="0">
                      <a:solidFill>
                        <a:srgbClr val="0000FF"/>
                      </a:solidFill>
                      <a:latin typeface="微軟正黑體" pitchFamily="34" charset="-120"/>
                      <a:ea typeface="微軟正黑體" pitchFamily="34" charset="-120"/>
                    </a:endParaRPr>
                  </a:p>
                </p:txBody>
              </p:sp>
              <p:sp>
                <p:nvSpPr>
                  <p:cNvPr id="16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2047" y="1705"/>
                    <a:ext cx="3628" cy="63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 algn="ctr">
                    <a:noFill/>
                    <a:round/>
                    <a:headEnd/>
                    <a:tailEnd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45720" tIns="44450" rIns="45720" bIns="44450" anchor="ctr" anchorCtr="1"/>
                  <a:lstStyle/>
                  <a:p>
                    <a:pPr algn="ctr">
                      <a:defRPr/>
                    </a:pP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可</a:t>
                    </a:r>
                    <a:r>
                      <a:rPr lang="zh-TW" altLang="en-US" sz="2800" b="1" u="sng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同時</a:t>
                    </a: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向</a:t>
                    </a:r>
                    <a:r>
                      <a:rPr lang="zh-TW" altLang="en-US" sz="2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北、中、南</a:t>
                    </a: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三區</a:t>
                    </a:r>
                    <a:r>
                      <a:rPr lang="en-US" altLang="zh-TW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/>
                    </a:r>
                    <a:br>
                      <a:rPr lang="en-US" altLang="zh-TW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</a:b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聯合免試入學招生委員會報名</a:t>
                    </a:r>
                    <a:endParaRPr lang="zh-TW" altLang="en-US" sz="2800" b="1" dirty="0">
                      <a:solidFill>
                        <a:srgbClr val="0000FF"/>
                      </a:solidFill>
                      <a:latin typeface="微軟正黑體" pitchFamily="34" charset="-120"/>
                      <a:ea typeface="微軟正黑體" pitchFamily="34" charset="-120"/>
                    </a:endParaRPr>
                  </a:p>
                </p:txBody>
              </p:sp>
              <p:sp>
                <p:nvSpPr>
                  <p:cNvPr id="17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066" y="2659"/>
                    <a:ext cx="4425" cy="63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25400" algn="ctr">
                    <a:noFill/>
                    <a:round/>
                    <a:headEnd/>
                    <a:tailEnd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45720" tIns="44450" rIns="45720" bIns="44450" anchor="ctr" anchorCtr="1"/>
                  <a:lstStyle/>
                  <a:p>
                    <a:pPr algn="ctr">
                      <a:defRPr/>
                    </a:pP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北、中、南</a:t>
                    </a:r>
                    <a:r>
                      <a:rPr lang="zh-TW" altLang="en-US" sz="2800" b="1" u="sng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各區限報名</a:t>
                    </a:r>
                    <a:r>
                      <a:rPr lang="en-US" altLang="zh-TW" sz="2800" b="1" u="sng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1</a:t>
                    </a:r>
                    <a:r>
                      <a:rPr lang="zh-TW" altLang="en-US" sz="2800" b="1" u="sng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所</a:t>
                    </a:r>
                    <a:r>
                      <a:rPr lang="zh-TW" altLang="en-US" sz="2800" b="1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rPr>
                      <a:t>五專招生學校</a:t>
                    </a:r>
                  </a:p>
                </p:txBody>
              </p:sp>
              <p:sp>
                <p:nvSpPr>
                  <p:cNvPr id="46090" name="AutoShape 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602" y="140"/>
                    <a:ext cx="635" cy="1889"/>
                  </a:xfrm>
                  <a:prstGeom prst="downArrow">
                    <a:avLst>
                      <a:gd name="adj1" fmla="val 32917"/>
                      <a:gd name="adj2" fmla="val 77482"/>
                    </a:avLst>
                  </a:prstGeom>
                  <a:solidFill>
                    <a:srgbClr val="969696"/>
                  </a:solidFill>
                  <a:ln w="9525">
                    <a:solidFill>
                      <a:schemeClr val="bg1">
                        <a:lumMod val="9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eaVert" wrap="none" anchor="ctr"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zh-TW" altLang="en-US" sz="1800" smtClean="0">
                      <a:latin typeface="Arial" charset="0"/>
                    </a:endParaRPr>
                  </a:p>
                </p:txBody>
              </p:sp>
              <p:sp>
                <p:nvSpPr>
                  <p:cNvPr id="46089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981"/>
                    <a:ext cx="635" cy="1847"/>
                  </a:xfrm>
                  <a:prstGeom prst="downArrow">
                    <a:avLst>
                      <a:gd name="adj1" fmla="val 32917"/>
                      <a:gd name="adj2" fmla="val 77482"/>
                    </a:avLst>
                  </a:prstGeom>
                  <a:solidFill>
                    <a:srgbClr val="969696"/>
                  </a:solidFill>
                  <a:ln w="9525">
                    <a:solidFill>
                      <a:schemeClr val="bg1">
                        <a:lumMod val="9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eaVert" wrap="none" anchor="ctr"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zh-TW" altLang="en-US" sz="1800" smtClean="0">
                      <a:latin typeface="Arial" charset="0"/>
                    </a:endParaRPr>
                  </a:p>
                </p:txBody>
              </p:sp>
              <p:sp>
                <p:nvSpPr>
                  <p:cNvPr id="2" name="AutoShape 6"/>
                  <p:cNvSpPr>
                    <a:spLocks noChangeArrowheads="1"/>
                  </p:cNvSpPr>
                  <p:nvPr/>
                </p:nvSpPr>
                <p:spPr bwMode="auto">
                  <a:xfrm rot="18644269">
                    <a:off x="1425" y="809"/>
                    <a:ext cx="635" cy="1670"/>
                  </a:xfrm>
                  <a:prstGeom prst="downArrow">
                    <a:avLst>
                      <a:gd name="adj1" fmla="val 32917"/>
                      <a:gd name="adj2" fmla="val 77482"/>
                    </a:avLst>
                  </a:prstGeom>
                  <a:solidFill>
                    <a:srgbClr val="969696"/>
                  </a:solidFill>
                  <a:ln w="9525">
                    <a:solidFill>
                      <a:schemeClr val="bg1">
                        <a:lumMod val="9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eaVert" wrap="none" anchor="ctr"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zh-TW" altLang="en-US" sz="1800" smtClean="0">
                      <a:latin typeface="Arial" charset="0"/>
                    </a:endParaRPr>
                  </a:p>
                </p:txBody>
              </p:sp>
            </p:grpSp>
            <p:sp>
              <p:nvSpPr>
                <p:cNvPr id="3" name="橢圓 2"/>
                <p:cNvSpPr/>
                <p:nvPr/>
              </p:nvSpPr>
              <p:spPr>
                <a:xfrm>
                  <a:off x="3095625" y="2578120"/>
                  <a:ext cx="223838" cy="22383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sp>
            <p:nvSpPr>
              <p:cNvPr id="18" name="橢圓 17"/>
              <p:cNvSpPr/>
              <p:nvPr/>
            </p:nvSpPr>
            <p:spPr>
              <a:xfrm>
                <a:off x="2379663" y="3979875"/>
                <a:ext cx="222250" cy="222249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723900" y="4802196"/>
                <a:ext cx="223838" cy="2238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grpSp>
          <p:nvGrpSpPr>
            <p:cNvPr id="21" name="群組 3"/>
            <p:cNvGrpSpPr>
              <a:grpSpLocks/>
            </p:cNvGrpSpPr>
            <p:nvPr/>
          </p:nvGrpSpPr>
          <p:grpSpPr bwMode="auto">
            <a:xfrm>
              <a:off x="373910" y="1628800"/>
              <a:ext cx="1821826" cy="1804383"/>
              <a:chOff x="-2" y="1717933"/>
              <a:chExt cx="2987825" cy="28250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073"/>
              <a:stretch>
                <a:fillRect/>
              </a:stretch>
            </p:blipFill>
            <p:spPr bwMode="auto">
              <a:xfrm flipH="1">
                <a:off x="-2" y="1717933"/>
                <a:ext cx="2987825" cy="2825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字方塊 2"/>
              <p:cNvSpPr txBox="1">
                <a:spLocks noChangeArrowheads="1"/>
              </p:cNvSpPr>
              <p:nvPr/>
            </p:nvSpPr>
            <p:spPr bwMode="auto">
              <a:xfrm>
                <a:off x="563813" y="2388120"/>
                <a:ext cx="882637" cy="192750"/>
              </a:xfrm>
              <a:prstGeom prst="rect">
                <a:avLst/>
              </a:prstGeom>
              <a:solidFill>
                <a:srgbClr val="286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TW" sz="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Mr.</a:t>
                </a:r>
                <a:r>
                  <a:rPr lang="zh-TW" altLang="en-US" sz="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技職通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圖表 8"/>
          <p:cNvGraphicFramePr>
            <a:graphicFrameLocks/>
          </p:cNvGraphicFramePr>
          <p:nvPr/>
        </p:nvGraphicFramePr>
        <p:xfrm>
          <a:off x="539552" y="2333882"/>
          <a:ext cx="7776864" cy="426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1547813" y="3860800"/>
            <a:ext cx="2632075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臺北市、新北市、基隆市</a:t>
            </a:r>
            <a:endParaRPr lang="en-US" altLang="zh-TW" sz="1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桃園市、新竹縣、宜蘭縣</a:t>
            </a:r>
            <a:r>
              <a:rPr lang="en-US" altLang="zh-TW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TW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花蓮縣</a:t>
            </a:r>
            <a:endParaRPr lang="en-US" altLang="zh-TW" sz="1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43012" name="Rectangle 2"/>
          <p:cNvSpPr txBox="1">
            <a:spLocks noChangeArrowheads="1"/>
          </p:cNvSpPr>
          <p:nvPr/>
        </p:nvSpPr>
        <p:spPr bwMode="auto">
          <a:xfrm>
            <a:off x="0" y="314325"/>
            <a:ext cx="93599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貳、五專免試入學</a:t>
            </a:r>
            <a:r>
              <a:rPr lang="en-US" altLang="zh-TW" sz="3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五專聯合免試入學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招生預估名額 </a:t>
            </a:r>
            <a:r>
              <a:rPr lang="en-US" altLang="zh-TW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(3/9)</a:t>
            </a:r>
            <a:endParaRPr lang="en-US" altLang="ja-JP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矩形 8"/>
          <p:cNvSpPr>
            <a:spLocks noChangeArrowheads="1"/>
          </p:cNvSpPr>
          <p:nvPr/>
        </p:nvSpPr>
        <p:spPr bwMode="auto">
          <a:xfrm>
            <a:off x="0" y="1081088"/>
            <a:ext cx="9144000" cy="101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107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學年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度全國五專招生學校共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42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所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招收一般生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14,283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名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、特種身分生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3,309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名</a:t>
            </a:r>
            <a:endParaRPr lang="zh-TW" altLang="en-US" sz="26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43014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7964EAC5-DE84-4CB5-89B1-A74976F45F7C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11" name="文字方塊 1"/>
          <p:cNvSpPr txBox="1"/>
          <p:nvPr/>
        </p:nvSpPr>
        <p:spPr>
          <a:xfrm>
            <a:off x="6011863" y="2970213"/>
            <a:ext cx="2305050" cy="143986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400" u="sng" dirty="0" smtClean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南區五專 </a:t>
            </a:r>
            <a:r>
              <a:rPr lang="en-US" altLang="zh-TW" sz="2400" u="sng" dirty="0" smtClean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17</a:t>
            </a:r>
            <a:r>
              <a:rPr lang="zh-TW" altLang="en-US" sz="2400" u="sng" dirty="0" smtClean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校</a:t>
            </a:r>
            <a:endParaRPr lang="en-US" altLang="zh-TW" sz="2400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>
              <a:defRPr/>
            </a:pPr>
            <a:r>
              <a:rPr lang="en-US" altLang="zh-TW" sz="2000" dirty="0" smtClean="0">
                <a:solidFill>
                  <a:srgbClr val="0070C0"/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dirty="0" smtClean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一般生 </a:t>
            </a:r>
            <a:r>
              <a:rPr lang="en-US" altLang="zh-TW" sz="20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6,221</a:t>
            </a:r>
            <a:r>
              <a:rPr lang="zh-TW" altLang="en-US" sz="2000" dirty="0" smtClean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  <a:endParaRPr lang="en-US" altLang="zh-TW" sz="2000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>
              <a:defRPr/>
            </a:pP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大陸長探生 </a:t>
            </a: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99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  <a:endParaRPr lang="en-US" altLang="zh-TW" sz="2000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>
              <a:defRPr/>
            </a:pPr>
            <a:r>
              <a:rPr lang="en-US" altLang="zh-TW" sz="2000" dirty="0" smtClean="0">
                <a:solidFill>
                  <a:srgbClr val="7030A0"/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特種生 </a:t>
            </a:r>
            <a:r>
              <a:rPr lang="en-US" altLang="zh-TW" sz="2000" dirty="0" smtClean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1,408</a:t>
            </a:r>
            <a:r>
              <a:rPr lang="zh-TW" altLang="en-US" sz="20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  <a:endParaRPr lang="zh-TW" altLang="en-US" sz="2000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1"/>
          <a:stretch>
            <a:fillRect/>
          </a:stretch>
        </p:blipFill>
        <p:spPr bwMode="auto">
          <a:xfrm>
            <a:off x="6948488" y="231775"/>
            <a:ext cx="13255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9" name="矩形 1"/>
          <p:cNvSpPr>
            <a:spLocks noChangeArrowheads="1"/>
          </p:cNvSpPr>
          <p:nvPr/>
        </p:nvSpPr>
        <p:spPr bwMode="auto">
          <a:xfrm>
            <a:off x="74613" y="769938"/>
            <a:ext cx="129063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107</a:t>
            </a:r>
            <a:r>
              <a:rPr lang="zh-TW" altLang="en-US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學年</a:t>
            </a:r>
            <a:r>
              <a:rPr lang="zh-TW" altLang="en-US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度</a:t>
            </a:r>
            <a:r>
              <a:rPr lang="en-US" altLang="zh-TW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五專聯合免試入學</a:t>
            </a:r>
            <a:r>
              <a:rPr lang="en-US" altLang="zh-TW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2800" b="1" spc="150" dirty="0" smtClean="0">
                <a:ln w="11430"/>
                <a:solidFill>
                  <a:srgbClr val="00206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招生期程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(4/9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ja-JP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060" name="群組 1"/>
          <p:cNvGrpSpPr>
            <a:grpSpLocks/>
          </p:cNvGrpSpPr>
          <p:nvPr/>
        </p:nvGrpSpPr>
        <p:grpSpPr bwMode="auto">
          <a:xfrm>
            <a:off x="1258888" y="115888"/>
            <a:ext cx="7632700" cy="6386512"/>
            <a:chOff x="1044575" y="116632"/>
            <a:chExt cx="7632700" cy="6385768"/>
          </a:xfrm>
        </p:grpSpPr>
        <p:grpSp>
          <p:nvGrpSpPr>
            <p:cNvPr id="45070" name="群組 8"/>
            <p:cNvGrpSpPr>
              <a:grpSpLocks/>
            </p:cNvGrpSpPr>
            <p:nvPr/>
          </p:nvGrpSpPr>
          <p:grpSpPr bwMode="auto">
            <a:xfrm>
              <a:off x="1044575" y="116632"/>
              <a:ext cx="5218112" cy="6385768"/>
              <a:chOff x="2700504" y="339038"/>
              <a:chExt cx="4680231" cy="5726974"/>
            </a:xfrm>
          </p:grpSpPr>
          <p:sp>
            <p:nvSpPr>
              <p:cNvPr id="3" name="圓角矩形 2"/>
              <p:cNvSpPr/>
              <p:nvPr/>
            </p:nvSpPr>
            <p:spPr>
              <a:xfrm>
                <a:off x="2700504" y="339038"/>
                <a:ext cx="4680231" cy="64771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107.1.16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購買或網路下載五專聯合免試入學招生簡章</a:t>
                </a:r>
              </a:p>
            </p:txBody>
          </p:sp>
          <p:sp>
            <p:nvSpPr>
              <p:cNvPr id="5" name="圓角矩形 4"/>
              <p:cNvSpPr/>
              <p:nvPr/>
            </p:nvSpPr>
            <p:spPr>
              <a:xfrm>
                <a:off x="2700504" y="2374726"/>
                <a:ext cx="4680231" cy="649143"/>
              </a:xfrm>
              <a:prstGeom prst="roundRect">
                <a:avLst/>
              </a:prstGeom>
              <a:solidFill>
                <a:srgbClr val="D6ECF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ts val="2800"/>
                  </a:lnSpc>
                  <a:defRPr/>
                </a:pPr>
                <a:r>
                  <a:rPr lang="en-US" altLang="zh-TW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107.7.6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ts val="2800"/>
                  </a:lnSpc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五專招生學校寄發現場登記分發報到通知單</a:t>
                </a:r>
              </a:p>
            </p:txBody>
          </p:sp>
          <p:sp>
            <p:nvSpPr>
              <p:cNvPr id="6" name="圓角矩形 5"/>
              <p:cNvSpPr/>
              <p:nvPr/>
            </p:nvSpPr>
            <p:spPr>
              <a:xfrm>
                <a:off x="2700504" y="3310003"/>
                <a:ext cx="4680231" cy="649143"/>
              </a:xfrm>
              <a:prstGeom prst="roundRect">
                <a:avLst/>
              </a:prstGeom>
              <a:solidFill>
                <a:srgbClr val="F2E5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ts val="2800"/>
                  </a:lnSpc>
                  <a:defRPr/>
                </a:pPr>
                <a:r>
                  <a:rPr lang="en-US" altLang="zh-TW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107.7.6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第一次公告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ts val="2800"/>
                  </a:lnSpc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現場登記分發報到名單、登記時間及地點</a:t>
                </a:r>
              </a:p>
            </p:txBody>
          </p:sp>
          <p:sp>
            <p:nvSpPr>
              <p:cNvPr id="7" name="圓角矩形 6"/>
              <p:cNvSpPr/>
              <p:nvPr/>
            </p:nvSpPr>
            <p:spPr>
              <a:xfrm>
                <a:off x="2700504" y="4246705"/>
                <a:ext cx="4680231" cy="647719"/>
              </a:xfrm>
              <a:prstGeom prst="roundRect">
                <a:avLst/>
              </a:prstGeom>
              <a:solidFill>
                <a:srgbClr val="ECF1F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ts val="2800"/>
                  </a:lnSpc>
                  <a:defRPr/>
                </a:pPr>
                <a:r>
                  <a:rPr lang="en-US" altLang="zh-TW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107.7.10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第二次公告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ts val="2800"/>
                  </a:lnSpc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現場登記分發報到名單、登記時間及地點</a:t>
                </a:r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2700504" y="5181983"/>
                <a:ext cx="4680231" cy="884029"/>
              </a:xfrm>
              <a:prstGeom prst="roundRect">
                <a:avLst/>
              </a:prstGeom>
              <a:solidFill>
                <a:srgbClr val="FFEFE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ts val="2400"/>
                  </a:lnSpc>
                  <a:defRPr/>
                </a:pPr>
                <a:r>
                  <a:rPr lang="en-US" altLang="zh-TW" sz="2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107.7.11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ts val="2400"/>
                  </a:lnSpc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免試生依通知單之指定時間、地點參加現場登記分發報到</a:t>
                </a: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6908800" y="5651599"/>
              <a:ext cx="1768475" cy="70794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分發結果</a:t>
              </a:r>
              <a:r>
                <a:rPr lang="en-US" altLang="zh-TW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未</a:t>
              </a:r>
              <a:r>
                <a:rPr lang="zh-TW" altLang="en-US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獲</a:t>
              </a: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錄取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6888162" y="3934124"/>
              <a:ext cx="1728788" cy="11396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zh-TW" altLang="en-US" sz="2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可參加</a:t>
              </a:r>
              <a:r>
                <a:rPr lang="en-US" altLang="zh-TW" sz="2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/>
              </a:r>
              <a:br>
                <a:rPr lang="en-US" altLang="zh-TW" sz="2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</a:br>
              <a:r>
                <a:rPr lang="zh-TW" altLang="en-US" sz="2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免試續招</a:t>
              </a:r>
              <a:endParaRPr lang="en-US" altLang="zh-TW" sz="2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 eaLnBrk="1" hangingPunct="1">
                <a:defRPr/>
              </a:pPr>
              <a:r>
                <a:rPr lang="en-US" altLang="zh-TW" sz="16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107.7.16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後</a:t>
              </a:r>
              <a:endPara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6888162" y="2380143"/>
              <a:ext cx="1768475" cy="8238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28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未達參加現場登記分發標準</a:t>
              </a:r>
            </a:p>
          </p:txBody>
        </p:sp>
        <p:sp>
          <p:nvSpPr>
            <p:cNvPr id="23" name="向下箭號 22"/>
            <p:cNvSpPr/>
            <p:nvPr/>
          </p:nvSpPr>
          <p:spPr>
            <a:xfrm rot="10800000">
              <a:off x="7634287" y="5084928"/>
              <a:ext cx="393700" cy="57619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向下箭號 24"/>
            <p:cNvSpPr/>
            <p:nvPr/>
          </p:nvSpPr>
          <p:spPr>
            <a:xfrm>
              <a:off x="7624762" y="3216658"/>
              <a:ext cx="403225" cy="73016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6" name="向下箭號 25"/>
            <p:cNvSpPr/>
            <p:nvPr/>
          </p:nvSpPr>
          <p:spPr>
            <a:xfrm rot="16200000">
              <a:off x="6370663" y="2472170"/>
              <a:ext cx="444448" cy="64770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7" name="向下箭號 26"/>
            <p:cNvSpPr/>
            <p:nvPr/>
          </p:nvSpPr>
          <p:spPr>
            <a:xfrm rot="16200000">
              <a:off x="6404789" y="5733309"/>
              <a:ext cx="360321" cy="64770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5078" name="文字方塊 27"/>
            <p:cNvSpPr txBox="1">
              <a:spLocks noChangeArrowheads="1"/>
            </p:cNvSpPr>
            <p:nvPr/>
          </p:nvSpPr>
          <p:spPr bwMode="auto">
            <a:xfrm>
              <a:off x="6269038" y="2903538"/>
              <a:ext cx="463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itchFamily="34" charset="0"/>
                  <a:cs typeface="Tahoma" pitchFamily="34" charset="0"/>
                </a:rPr>
                <a:t>No</a:t>
              </a:r>
              <a:endParaRPr lang="zh-TW" altLang="en-US" sz="1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5079" name="文字方塊 28"/>
            <p:cNvSpPr txBox="1">
              <a:spLocks noChangeArrowheads="1"/>
            </p:cNvSpPr>
            <p:nvPr/>
          </p:nvSpPr>
          <p:spPr bwMode="auto">
            <a:xfrm>
              <a:off x="6300788" y="6129338"/>
              <a:ext cx="463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itchFamily="34" charset="0"/>
                  <a:cs typeface="Tahoma" pitchFamily="34" charset="0"/>
                </a:rPr>
                <a:t>No</a:t>
              </a:r>
              <a:endParaRPr lang="zh-TW" altLang="en-US" sz="180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5061" name="群組 8"/>
          <p:cNvGrpSpPr>
            <a:grpSpLocks/>
          </p:cNvGrpSpPr>
          <p:nvPr/>
        </p:nvGrpSpPr>
        <p:grpSpPr bwMode="auto">
          <a:xfrm>
            <a:off x="3444875" y="2000250"/>
            <a:ext cx="1046163" cy="3638550"/>
            <a:chOff x="2509812" y="1989137"/>
            <a:chExt cx="1045810" cy="3638551"/>
          </a:xfrm>
        </p:grpSpPr>
        <p:sp>
          <p:nvSpPr>
            <p:cNvPr id="19" name="向下箭號 18"/>
            <p:cNvSpPr/>
            <p:nvPr/>
          </p:nvSpPr>
          <p:spPr>
            <a:xfrm>
              <a:off x="2509812" y="1989137"/>
              <a:ext cx="411024" cy="452438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0" name="向下箭號 19"/>
            <p:cNvSpPr/>
            <p:nvPr/>
          </p:nvSpPr>
          <p:spPr>
            <a:xfrm>
              <a:off x="2509812" y="3130550"/>
              <a:ext cx="411024" cy="363537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1" name="向下箭號 20"/>
            <p:cNvSpPr/>
            <p:nvPr/>
          </p:nvSpPr>
          <p:spPr>
            <a:xfrm>
              <a:off x="2509812" y="4117976"/>
              <a:ext cx="411024" cy="436562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向下箭號 21"/>
            <p:cNvSpPr/>
            <p:nvPr/>
          </p:nvSpPr>
          <p:spPr>
            <a:xfrm>
              <a:off x="2509812" y="5176838"/>
              <a:ext cx="411024" cy="450850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5069" name="文字方塊 1"/>
            <p:cNvSpPr txBox="1">
              <a:spLocks noChangeArrowheads="1"/>
            </p:cNvSpPr>
            <p:nvPr/>
          </p:nvSpPr>
          <p:spPr bwMode="auto">
            <a:xfrm>
              <a:off x="3027337" y="3071256"/>
              <a:ext cx="5282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itchFamily="34" charset="0"/>
                  <a:cs typeface="Tahoma" pitchFamily="34" charset="0"/>
                </a:rPr>
                <a:t>Yes</a:t>
              </a:r>
              <a:endParaRPr lang="zh-TW" altLang="en-US" sz="180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5062" name="投影片編號版面配置區 3"/>
          <p:cNvSpPr txBox="1">
            <a:spLocks/>
          </p:cNvSpPr>
          <p:nvPr/>
        </p:nvSpPr>
        <p:spPr bwMode="auto">
          <a:xfrm>
            <a:off x="8593138" y="6373813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6D40A60-BD0F-4E6E-8D22-58803437F6F7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12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29" name="圓角矩形 28"/>
          <p:cNvSpPr/>
          <p:nvPr/>
        </p:nvSpPr>
        <p:spPr bwMode="auto">
          <a:xfrm>
            <a:off x="1258888" y="1182688"/>
            <a:ext cx="5218112" cy="95091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通訊報名 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107.6.20~6.28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現場報名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107.7.1~7.2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各區限擇一所五專招生學校提出申請</a:t>
            </a:r>
          </a:p>
        </p:txBody>
      </p:sp>
      <p:sp>
        <p:nvSpPr>
          <p:cNvPr id="30" name="向下箭號 29"/>
          <p:cNvSpPr/>
          <p:nvPr/>
        </p:nvSpPr>
        <p:spPr bwMode="auto">
          <a:xfrm>
            <a:off x="3444875" y="838200"/>
            <a:ext cx="411163" cy="43021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群組 2"/>
          <p:cNvGrpSpPr>
            <a:grpSpLocks/>
          </p:cNvGrpSpPr>
          <p:nvPr/>
        </p:nvGrpSpPr>
        <p:grpSpPr bwMode="auto">
          <a:xfrm>
            <a:off x="338138" y="930275"/>
            <a:ext cx="8477250" cy="5514975"/>
            <a:chOff x="336550" y="959911"/>
            <a:chExt cx="8477250" cy="5513893"/>
          </a:xfrm>
        </p:grpSpPr>
        <p:sp>
          <p:nvSpPr>
            <p:cNvPr id="2" name="圓角矩形 1"/>
            <p:cNvSpPr/>
            <p:nvPr/>
          </p:nvSpPr>
          <p:spPr>
            <a:xfrm>
              <a:off x="1365250" y="988480"/>
              <a:ext cx="6932612" cy="730107"/>
            </a:xfrm>
            <a:prstGeom prst="roundRect">
              <a:avLst/>
            </a:prstGeom>
            <a:solidFill>
              <a:srgbClr val="FFFFE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54274" name="Group 3"/>
            <p:cNvGrpSpPr>
              <a:grpSpLocks/>
            </p:cNvGrpSpPr>
            <p:nvPr/>
          </p:nvGrpSpPr>
          <p:grpSpPr bwMode="auto">
            <a:xfrm>
              <a:off x="336550" y="959911"/>
              <a:ext cx="8477250" cy="5513893"/>
              <a:chOff x="1435" y="24"/>
              <a:chExt cx="2713" cy="3908"/>
            </a:xfrm>
            <a:solidFill>
              <a:srgbClr val="FFFFE5"/>
            </a:solidFill>
          </p:grpSpPr>
          <p:grpSp>
            <p:nvGrpSpPr>
              <p:cNvPr id="54277" name="Group 4"/>
              <p:cNvGrpSpPr>
                <a:grpSpLocks/>
              </p:cNvGrpSpPr>
              <p:nvPr/>
            </p:nvGrpSpPr>
            <p:grpSpPr bwMode="auto">
              <a:xfrm>
                <a:off x="1435" y="24"/>
                <a:ext cx="2713" cy="1598"/>
                <a:chOff x="1435" y="24"/>
                <a:chExt cx="2713" cy="1598"/>
              </a:xfrm>
              <a:grpFill/>
            </p:grpSpPr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1651" y="639"/>
                  <a:ext cx="2497" cy="983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>
                    <a:lnSpc>
                      <a:spcPts val="3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 各五專學校自定</a:t>
                  </a:r>
                  <a:r>
                    <a:rPr lang="zh-TW" altLang="en-US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「登記分發人數倍率（至多</a:t>
                  </a:r>
                  <a: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3</a:t>
                  </a:r>
                  <a:r>
                    <a:rPr lang="zh-TW" altLang="en-US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倍）」</a:t>
                  </a:r>
                  <a: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，為該校通知參加現場登記分發免試生人數。</a:t>
                  </a:r>
                  <a:endParaRPr lang="en-US" altLang="zh-TW" sz="24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Arial Unicode MS" pitchFamily="34" charset="-120"/>
                  </a:endParaRPr>
                </a:p>
                <a:p>
                  <a:pPr>
                    <a:lnSpc>
                      <a:spcPts val="22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各校通知登記分發人數之倍率</a:t>
                  </a:r>
                  <a:r>
                    <a:rPr lang="en-US" altLang="zh-TW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~</a:t>
                  </a: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請參考簡章第</a:t>
                  </a:r>
                  <a:r>
                    <a:rPr lang="en-US" altLang="zh-TW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24-44</a:t>
                  </a: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頁</a:t>
                  </a:r>
                </a:p>
              </p:txBody>
            </p:sp>
            <p:grpSp>
              <p:nvGrpSpPr>
                <p:cNvPr id="54285" name="Group 6"/>
                <p:cNvGrpSpPr>
                  <a:grpSpLocks/>
                </p:cNvGrpSpPr>
                <p:nvPr/>
              </p:nvGrpSpPr>
              <p:grpSpPr bwMode="auto">
                <a:xfrm>
                  <a:off x="1435" y="24"/>
                  <a:ext cx="2391" cy="843"/>
                  <a:chOff x="1435" y="168"/>
                  <a:chExt cx="2391" cy="843"/>
                </a:xfrm>
                <a:grpFill/>
              </p:grpSpPr>
              <p:sp>
                <p:nvSpPr>
                  <p:cNvPr id="54286" name="Rectangle 7"/>
                  <p:cNvSpPr>
                    <a:spLocks noChangeArrowheads="1"/>
                  </p:cNvSpPr>
                  <p:nvPr/>
                </p:nvSpPr>
                <p:spPr bwMode="gray">
                  <a:xfrm>
                    <a:off x="1435" y="722"/>
                    <a:ext cx="329" cy="289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45720" tIns="44450" rIns="45720" bIns="44450" anchor="ctr" anchorCtr="1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en-US" altLang="zh-TW" sz="2800" dirty="0" smtClean="0">
                        <a:solidFill>
                          <a:schemeClr val="bg1"/>
                        </a:solidFill>
                        <a:latin typeface="Rockwell Extra Bold" panose="02060903040505020403" pitchFamily="18" charset="0"/>
                      </a:rPr>
                      <a:t>1</a:t>
                    </a:r>
                    <a:endParaRPr lang="zh-TW" altLang="en-US" sz="2800" dirty="0" smtClean="0">
                      <a:solidFill>
                        <a:schemeClr val="bg1"/>
                      </a:solidFill>
                      <a:latin typeface="Rockwell Extra Bold" panose="02060903040505020403" pitchFamily="18" charset="0"/>
                    </a:endParaRPr>
                  </a:p>
                </p:txBody>
              </p:sp>
              <p:sp>
                <p:nvSpPr>
                  <p:cNvPr id="54287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868" y="168"/>
                    <a:ext cx="1958" cy="492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zh-TW" altLang="en-US" sz="4500" b="1" spc="150" dirty="0" smtClean="0">
                        <a:ln w="11430"/>
                        <a:solidFill>
                          <a:srgbClr val="0000FF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</a:rPr>
                      <a:t>現場登記分發作業方式</a:t>
                    </a:r>
                  </a:p>
                </p:txBody>
              </p:sp>
            </p:grpSp>
          </p:grpSp>
          <p:grpSp>
            <p:nvGrpSpPr>
              <p:cNvPr id="54278" name="Group 9"/>
              <p:cNvGrpSpPr>
                <a:grpSpLocks/>
              </p:cNvGrpSpPr>
              <p:nvPr/>
            </p:nvGrpSpPr>
            <p:grpSpPr bwMode="auto">
              <a:xfrm>
                <a:off x="1435" y="2755"/>
                <a:ext cx="2700" cy="1177"/>
                <a:chOff x="1435" y="2755"/>
                <a:chExt cx="2700" cy="1177"/>
              </a:xfrm>
              <a:grpFill/>
            </p:grpSpPr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659" y="2971"/>
                  <a:ext cx="2476" cy="961"/>
                </a:xfrm>
                <a:prstGeom prst="rect">
                  <a:avLst/>
                </a:prstGeom>
                <a:ln>
                  <a:solidFill>
                    <a:srgbClr val="7030A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>
                    <a:lnSpc>
                      <a:spcPts val="3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免試生依「免試入學成績暨現場登記分發報到通知單」</a:t>
                  </a:r>
                  <a: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所列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分發梯次、時間、地點</a:t>
                  </a: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至報名學校參加現場登記分發</a:t>
                  </a:r>
                  <a: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。免試生依分發順位選擇科別，以撕榜方式完成分發報到</a:t>
                  </a: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。</a:t>
                  </a:r>
                </a:p>
              </p:txBody>
            </p:sp>
            <p:sp>
              <p:nvSpPr>
                <p:cNvPr id="54283" name="Rectangle 12"/>
                <p:cNvSpPr>
                  <a:spLocks noChangeArrowheads="1"/>
                </p:cNvSpPr>
                <p:nvPr/>
              </p:nvSpPr>
              <p:spPr bwMode="gray">
                <a:xfrm>
                  <a:off x="1435" y="2755"/>
                  <a:ext cx="329" cy="28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20" tIns="44450" rIns="45720" bIns="44450" anchor="ctr" anchorCtr="1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altLang="zh-TW" sz="2800" dirty="0" smtClean="0">
                      <a:solidFill>
                        <a:schemeClr val="bg1"/>
                      </a:solidFill>
                      <a:latin typeface="Rockwell Extra Bold" panose="02060903040505020403" pitchFamily="18" charset="0"/>
                    </a:rPr>
                    <a:t>3</a:t>
                  </a:r>
                  <a:endParaRPr lang="zh-TW" altLang="en-US" sz="2800" dirty="0" smtClean="0">
                    <a:latin typeface="Rockwell Extra Bold" panose="02060903040505020403" pitchFamily="18" charset="0"/>
                  </a:endParaRPr>
                </a:p>
              </p:txBody>
            </p:sp>
          </p:grpSp>
          <p:grpSp>
            <p:nvGrpSpPr>
              <p:cNvPr id="54279" name="Group 14"/>
              <p:cNvGrpSpPr>
                <a:grpSpLocks/>
              </p:cNvGrpSpPr>
              <p:nvPr/>
            </p:nvGrpSpPr>
            <p:grpSpPr bwMode="auto">
              <a:xfrm>
                <a:off x="1435" y="1775"/>
                <a:ext cx="2692" cy="891"/>
                <a:chOff x="1435" y="1775"/>
                <a:chExt cx="2692" cy="891"/>
              </a:xfrm>
              <a:grpFill/>
            </p:grpSpPr>
            <p:sp>
              <p:nvSpPr>
                <p:cNvPr id="9" name="Rectangle 15"/>
                <p:cNvSpPr>
                  <a:spLocks noChangeArrowheads="1"/>
                </p:cNvSpPr>
                <p:nvPr/>
              </p:nvSpPr>
              <p:spPr bwMode="auto">
                <a:xfrm>
                  <a:off x="1651" y="1833"/>
                  <a:ext cx="2476" cy="833"/>
                </a:xfrm>
                <a:prstGeom prst="rect">
                  <a:avLst/>
                </a:prstGeom>
                <a:ln>
                  <a:solidFill>
                    <a:srgbClr val="92D05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依免試生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「超額比序總積分」</a:t>
                  </a: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與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「同分比序項目順序」</a:t>
                  </a:r>
                  <a:r>
                    <a:rPr lang="en-US" altLang="zh-TW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進行比序取得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「免試生分發順位」</a:t>
                  </a:r>
                  <a:endParaRPr lang="zh-TW" altLang="en-US" sz="23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Arial Unicode MS" pitchFamily="34" charset="-120"/>
                  </a:endParaRPr>
                </a:p>
              </p:txBody>
            </p:sp>
            <p:sp>
              <p:nvSpPr>
                <p:cNvPr id="54281" name="Rectangle 17"/>
                <p:cNvSpPr>
                  <a:spLocks noChangeArrowheads="1"/>
                </p:cNvSpPr>
                <p:nvPr/>
              </p:nvSpPr>
              <p:spPr bwMode="gray">
                <a:xfrm>
                  <a:off x="1435" y="1775"/>
                  <a:ext cx="329" cy="28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20" tIns="44450" rIns="45720" bIns="44450" anchor="ctr" anchorCtr="1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altLang="zh-TW" sz="2800" dirty="0" smtClean="0">
                      <a:solidFill>
                        <a:schemeClr val="bg1"/>
                      </a:solidFill>
                      <a:latin typeface="Rockwell Extra Bold" panose="02060903040505020403" pitchFamily="18" charset="0"/>
                    </a:rPr>
                    <a:t>2</a:t>
                  </a:r>
                  <a:endParaRPr lang="zh-TW" altLang="en-US" sz="2800" dirty="0" smtClean="0">
                    <a:solidFill>
                      <a:schemeClr val="bg1"/>
                    </a:solidFill>
                    <a:latin typeface="Rockwell Extra Bold" panose="02060903040505020403" pitchFamily="18" charset="0"/>
                  </a:endParaRPr>
                </a:p>
              </p:txBody>
            </p:sp>
          </p:grpSp>
        </p:grpSp>
      </p:grpSp>
      <p:sp>
        <p:nvSpPr>
          <p:cNvPr id="46083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F32B6D9-6826-4C48-BF6A-E7CA320FEFFB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13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169863" y="219075"/>
            <a:ext cx="8813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貳、五專免試入學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(5/9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ja-JP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251"/>
          <p:cNvSpPr>
            <a:spLocks noChangeArrowheads="1"/>
          </p:cNvSpPr>
          <p:nvPr/>
        </p:nvSpPr>
        <p:spPr bwMode="auto">
          <a:xfrm>
            <a:off x="180975" y="5400675"/>
            <a:ext cx="2524125" cy="7159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en-US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「多元學習表現分項目」</a:t>
            </a:r>
            <a:r>
              <a:rPr lang="en-US" altLang="zh-TW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無法比出順序時，進行</a:t>
            </a:r>
            <a:r>
              <a:rPr lang="en-US" altLang="zh-TW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「國中會考分項目」比序</a:t>
            </a:r>
          </a:p>
        </p:txBody>
      </p:sp>
      <p:sp>
        <p:nvSpPr>
          <p:cNvPr id="11" name="矩形 10"/>
          <p:cNvSpPr/>
          <p:nvPr/>
        </p:nvSpPr>
        <p:spPr>
          <a:xfrm>
            <a:off x="6103938" y="1158875"/>
            <a:ext cx="601662" cy="6921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</a:t>
            </a:r>
          </a:p>
        </p:txBody>
      </p:sp>
      <p:sp>
        <p:nvSpPr>
          <p:cNvPr id="12" name="矩形 11"/>
          <p:cNvSpPr/>
          <p:nvPr/>
        </p:nvSpPr>
        <p:spPr>
          <a:xfrm>
            <a:off x="3419475" y="1165225"/>
            <a:ext cx="573088" cy="6921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</a:t>
            </a:r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優良</a:t>
            </a:r>
          </a:p>
        </p:txBody>
      </p:sp>
      <p:sp>
        <p:nvSpPr>
          <p:cNvPr id="13" name="矩形 12"/>
          <p:cNvSpPr/>
          <p:nvPr/>
        </p:nvSpPr>
        <p:spPr>
          <a:xfrm>
            <a:off x="4092575" y="1165225"/>
            <a:ext cx="573088" cy="6921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弱勢身分</a:t>
            </a:r>
          </a:p>
        </p:txBody>
      </p:sp>
      <p:sp>
        <p:nvSpPr>
          <p:cNvPr id="14" name="矩形 13"/>
          <p:cNvSpPr/>
          <p:nvPr/>
        </p:nvSpPr>
        <p:spPr>
          <a:xfrm>
            <a:off x="4765675" y="1165225"/>
            <a:ext cx="573088" cy="6921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均衡學習</a:t>
            </a:r>
            <a:endParaRPr lang="zh-TW" altLang="en-US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38775" y="1165225"/>
            <a:ext cx="573088" cy="6921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適性輔導</a:t>
            </a:r>
          </a:p>
        </p:txBody>
      </p:sp>
      <p:sp>
        <p:nvSpPr>
          <p:cNvPr id="18" name="矩形 17"/>
          <p:cNvSpPr/>
          <p:nvPr/>
        </p:nvSpPr>
        <p:spPr>
          <a:xfrm>
            <a:off x="8026400" y="1174750"/>
            <a:ext cx="574675" cy="6731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</a:t>
            </a:r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</a:p>
        </p:txBody>
      </p:sp>
      <p:sp>
        <p:nvSpPr>
          <p:cNvPr id="96" name="圓角矩形 95"/>
          <p:cNvSpPr/>
          <p:nvPr/>
        </p:nvSpPr>
        <p:spPr>
          <a:xfrm>
            <a:off x="3224213" y="1035050"/>
            <a:ext cx="5613400" cy="911225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7114" name="文字方塊 43"/>
          <p:cNvSpPr txBox="1">
            <a:spLocks noChangeArrowheads="1"/>
          </p:cNvSpPr>
          <p:nvPr/>
        </p:nvSpPr>
        <p:spPr bwMode="auto">
          <a:xfrm>
            <a:off x="2935288" y="1285875"/>
            <a:ext cx="3921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❶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1" name="文字方塊 110"/>
          <p:cNvSpPr txBox="1"/>
          <p:nvPr/>
        </p:nvSpPr>
        <p:spPr>
          <a:xfrm>
            <a:off x="55563" y="1835150"/>
            <a:ext cx="2587625" cy="322263"/>
          </a:xfrm>
          <a:prstGeom prst="rect">
            <a:avLst/>
          </a:prstGeom>
          <a:solidFill>
            <a:srgbClr val="E4EDF8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</a:t>
            </a:r>
            <a:r>
              <a:rPr lang="en-US" altLang="zh-TW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主項目</a:t>
            </a:r>
            <a:r>
              <a:rPr lang="en-US" altLang="zh-TW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</a:t>
            </a: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5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文字方塊 125"/>
          <p:cNvSpPr txBox="1"/>
          <p:nvPr/>
        </p:nvSpPr>
        <p:spPr>
          <a:xfrm>
            <a:off x="119063" y="3554413"/>
            <a:ext cx="2600325" cy="6461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多元學習表現分項目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163513" y="4656138"/>
            <a:ext cx="2544762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國中會考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分項目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+4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+1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2" name="向下箭號 201"/>
          <p:cNvSpPr/>
          <p:nvPr/>
        </p:nvSpPr>
        <p:spPr>
          <a:xfrm>
            <a:off x="1192213" y="4191000"/>
            <a:ext cx="244475" cy="4508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3" name="向下箭號 202"/>
          <p:cNvSpPr/>
          <p:nvPr/>
        </p:nvSpPr>
        <p:spPr>
          <a:xfrm>
            <a:off x="1230313" y="2205038"/>
            <a:ext cx="222250" cy="42703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47120" name="群組 221"/>
          <p:cNvGrpSpPr>
            <a:grpSpLocks/>
          </p:cNvGrpSpPr>
          <p:nvPr/>
        </p:nvGrpSpPr>
        <p:grpSpPr bwMode="auto">
          <a:xfrm>
            <a:off x="4337050" y="1851025"/>
            <a:ext cx="2906713" cy="1311275"/>
            <a:chOff x="3672005" y="2104598"/>
            <a:chExt cx="3110461" cy="1748507"/>
          </a:xfrm>
        </p:grpSpPr>
        <p:grpSp>
          <p:nvGrpSpPr>
            <p:cNvPr id="47156" name="群組 220"/>
            <p:cNvGrpSpPr>
              <a:grpSpLocks/>
            </p:cNvGrpSpPr>
            <p:nvPr/>
          </p:nvGrpSpPr>
          <p:grpSpPr bwMode="auto">
            <a:xfrm>
              <a:off x="3672005" y="2104598"/>
              <a:ext cx="3110461" cy="1748507"/>
              <a:chOff x="3629579" y="1563304"/>
              <a:chExt cx="3110461" cy="1748507"/>
            </a:xfrm>
          </p:grpSpPr>
          <p:grpSp>
            <p:nvGrpSpPr>
              <p:cNvPr id="47158" name="群組 36"/>
              <p:cNvGrpSpPr>
                <a:grpSpLocks/>
              </p:cNvGrpSpPr>
              <p:nvPr/>
            </p:nvGrpSpPr>
            <p:grpSpPr bwMode="auto">
              <a:xfrm>
                <a:off x="3629579" y="2016407"/>
                <a:ext cx="3110461" cy="1295404"/>
                <a:chOff x="2792530" y="2273070"/>
                <a:chExt cx="3260349" cy="950297"/>
              </a:xfrm>
            </p:grpSpPr>
            <p:sp>
              <p:nvSpPr>
                <p:cNvPr id="6" name="矩形 5"/>
                <p:cNvSpPr/>
                <p:nvPr/>
              </p:nvSpPr>
              <p:spPr>
                <a:xfrm rot="5400000">
                  <a:off x="5281702" y="2447293"/>
                  <a:ext cx="643048" cy="658442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>
                    <a:defRPr/>
                  </a:pPr>
                  <a:r>
                    <a:rPr lang="zh-TW" altLang="en-US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競</a:t>
                  </a:r>
                  <a:endParaRPr lang="en-US" altLang="zh-TW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>
                    <a:defRPr/>
                  </a:pPr>
                  <a:r>
                    <a:rPr lang="zh-TW" altLang="en-US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賽</a:t>
                  </a:r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 rot="5400000">
                  <a:off x="4501277" y="2447290"/>
                  <a:ext cx="643048" cy="658442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>
                    <a:defRPr/>
                  </a:pPr>
                  <a:r>
                    <a:rPr lang="zh-TW" altLang="en-US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服務學習</a:t>
                  </a:r>
                  <a:endParaRPr lang="zh-TW" alt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 rot="5400000">
                  <a:off x="3720847" y="2447293"/>
                  <a:ext cx="643050" cy="658442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>
                    <a:defRPr/>
                  </a:pPr>
                  <a:r>
                    <a:rPr lang="zh-TW" altLang="en-US" sz="1050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日常生活表現評量</a:t>
                  </a:r>
                  <a:endParaRPr lang="zh-TW" altLang="en-US" sz="105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 rot="5400000">
                  <a:off x="2954250" y="2461125"/>
                  <a:ext cx="643050" cy="630779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anchor="ctr"/>
                <a:lstStyle/>
                <a:p>
                  <a:pPr algn="ctr">
                    <a:defRPr/>
                  </a:pPr>
                  <a:r>
                    <a:rPr lang="zh-TW" altLang="en-US" b="1" dirty="0">
                      <a:solidFill>
                        <a:srgbClr val="00206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體 適能</a:t>
                  </a:r>
                </a:p>
              </p:txBody>
            </p:sp>
            <p:sp>
              <p:nvSpPr>
                <p:cNvPr id="31" name="圓角矩形 30"/>
                <p:cNvSpPr/>
                <p:nvPr/>
              </p:nvSpPr>
              <p:spPr>
                <a:xfrm>
                  <a:off x="2792530" y="2272997"/>
                  <a:ext cx="3260349" cy="950370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grpSp>
            <p:nvGrpSpPr>
              <p:cNvPr id="47159" name="群組 174"/>
              <p:cNvGrpSpPr>
                <a:grpSpLocks/>
              </p:cNvGrpSpPr>
              <p:nvPr/>
            </p:nvGrpSpPr>
            <p:grpSpPr bwMode="auto">
              <a:xfrm>
                <a:off x="4090609" y="1563304"/>
                <a:ext cx="2220450" cy="707625"/>
                <a:chOff x="4090609" y="-11768196"/>
                <a:chExt cx="2220450" cy="14257580"/>
              </a:xfrm>
            </p:grpSpPr>
            <p:cxnSp>
              <p:nvCxnSpPr>
                <p:cNvPr id="82" name="肘形接點 81"/>
                <p:cNvCxnSpPr>
                  <a:endCxn id="6" idx="1"/>
                </p:cNvCxnSpPr>
                <p:nvPr/>
              </p:nvCxnSpPr>
              <p:spPr>
                <a:xfrm rot="16200000" flipH="1">
                  <a:off x="-960763" y="-4921670"/>
                  <a:ext cx="14074859" cy="467163"/>
                </a:xfrm>
                <a:prstGeom prst="bentConnector3">
                  <a:avLst>
                    <a:gd name="adj1" fmla="val 80991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肘形接點 84"/>
                <p:cNvCxnSpPr>
                  <a:stCxn id="9" idx="1"/>
                  <a:endCxn id="11" idx="2"/>
                </p:cNvCxnSpPr>
                <p:nvPr/>
              </p:nvCxnSpPr>
              <p:spPr>
                <a:xfrm rot="5400000" flipH="1" flipV="1">
                  <a:off x="-2093095" y="-5585140"/>
                  <a:ext cx="14117523" cy="1751439"/>
                </a:xfrm>
                <a:prstGeom prst="bentConnector3">
                  <a:avLst>
                    <a:gd name="adj1" fmla="val 18119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線接點 87"/>
                <p:cNvCxnSpPr/>
                <p:nvPr/>
              </p:nvCxnSpPr>
              <p:spPr>
                <a:xfrm>
                  <a:off x="4852698" y="259411"/>
                  <a:ext cx="0" cy="221785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9" name="直線接點 218"/>
            <p:cNvCxnSpPr/>
            <p:nvPr/>
          </p:nvCxnSpPr>
          <p:spPr>
            <a:xfrm>
              <a:off x="5652779" y="2703663"/>
              <a:ext cx="0" cy="1037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21" name="文字方塊 44"/>
          <p:cNvSpPr txBox="1">
            <a:spLocks noChangeArrowheads="1"/>
          </p:cNvSpPr>
          <p:nvPr/>
        </p:nvSpPr>
        <p:spPr bwMode="auto">
          <a:xfrm>
            <a:off x="4075113" y="2441575"/>
            <a:ext cx="3937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</a:rPr>
              <a:t>❷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6110" name="矩形 227"/>
          <p:cNvSpPr>
            <a:spLocks noChangeArrowheads="1"/>
          </p:cNvSpPr>
          <p:nvPr/>
        </p:nvSpPr>
        <p:spPr bwMode="auto">
          <a:xfrm>
            <a:off x="23813" y="1169988"/>
            <a:ext cx="2587625" cy="54927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TW" altLang="en-US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超額比序總積分同分時</a:t>
            </a:r>
            <a:endParaRPr lang="en-US" altLang="zh-TW" sz="135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TW" altLang="en-US" sz="135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進行主項目比序</a:t>
            </a:r>
          </a:p>
        </p:txBody>
      </p:sp>
      <p:sp>
        <p:nvSpPr>
          <p:cNvPr id="229" name="矩形 228"/>
          <p:cNvSpPr/>
          <p:nvPr/>
        </p:nvSpPr>
        <p:spPr>
          <a:xfrm>
            <a:off x="122238" y="2687638"/>
            <a:ext cx="2600325" cy="78422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「主項目」無法比出順序時，再進行「多元學習表現分項目」比序</a:t>
            </a:r>
          </a:p>
        </p:txBody>
      </p:sp>
      <p:sp>
        <p:nvSpPr>
          <p:cNvPr id="266" name="文字方塊 265"/>
          <p:cNvSpPr txBox="1"/>
          <p:nvPr/>
        </p:nvSpPr>
        <p:spPr>
          <a:xfrm>
            <a:off x="4271963" y="6000750"/>
            <a:ext cx="4657725" cy="64611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同分比序各項目順序由各校自訂，請參考簡章第</a:t>
            </a:r>
            <a:r>
              <a:rPr lang="en-US" altLang="zh-TW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24-44</a:t>
            </a: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</a:p>
        </p:txBody>
      </p:sp>
      <p:sp>
        <p:nvSpPr>
          <p:cNvPr id="107" name="矩形 106"/>
          <p:cNvSpPr/>
          <p:nvPr/>
        </p:nvSpPr>
        <p:spPr>
          <a:xfrm>
            <a:off x="7161213" y="1192213"/>
            <a:ext cx="574675" cy="6731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國中會考</a:t>
            </a:r>
          </a:p>
        </p:txBody>
      </p:sp>
      <p:sp>
        <p:nvSpPr>
          <p:cNvPr id="119" name="矩形 118"/>
          <p:cNvSpPr/>
          <p:nvPr/>
        </p:nvSpPr>
        <p:spPr bwMode="auto">
          <a:xfrm>
            <a:off x="5278438" y="5400675"/>
            <a:ext cx="3392487" cy="338138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寫作測驗</a:t>
            </a:r>
          </a:p>
        </p:txBody>
      </p:sp>
      <p:sp>
        <p:nvSpPr>
          <p:cNvPr id="120" name="矩形 119"/>
          <p:cNvSpPr/>
          <p:nvPr/>
        </p:nvSpPr>
        <p:spPr bwMode="auto">
          <a:xfrm>
            <a:off x="5278438" y="4143375"/>
            <a:ext cx="633412" cy="50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</a:p>
        </p:txBody>
      </p:sp>
      <p:sp>
        <p:nvSpPr>
          <p:cNvPr id="121" name="矩形 120"/>
          <p:cNvSpPr/>
          <p:nvPr/>
        </p:nvSpPr>
        <p:spPr bwMode="auto">
          <a:xfrm>
            <a:off x="5972175" y="4143375"/>
            <a:ext cx="633413" cy="50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</a:p>
        </p:txBody>
      </p:sp>
      <p:sp>
        <p:nvSpPr>
          <p:cNvPr id="122" name="矩形 121"/>
          <p:cNvSpPr/>
          <p:nvPr/>
        </p:nvSpPr>
        <p:spPr bwMode="auto">
          <a:xfrm>
            <a:off x="6665913" y="4143375"/>
            <a:ext cx="633412" cy="50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</a:p>
        </p:txBody>
      </p:sp>
      <p:sp>
        <p:nvSpPr>
          <p:cNvPr id="123" name="矩形 122"/>
          <p:cNvSpPr/>
          <p:nvPr/>
        </p:nvSpPr>
        <p:spPr bwMode="auto">
          <a:xfrm>
            <a:off x="7358063" y="4143375"/>
            <a:ext cx="635000" cy="50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</a:p>
        </p:txBody>
      </p:sp>
      <p:sp>
        <p:nvSpPr>
          <p:cNvPr id="124" name="矩形 123"/>
          <p:cNvSpPr/>
          <p:nvPr/>
        </p:nvSpPr>
        <p:spPr bwMode="auto">
          <a:xfrm>
            <a:off x="8053388" y="4143375"/>
            <a:ext cx="633412" cy="50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</a:t>
            </a:r>
          </a:p>
        </p:txBody>
      </p:sp>
      <p:sp>
        <p:nvSpPr>
          <p:cNvPr id="125" name="矩形 124"/>
          <p:cNvSpPr/>
          <p:nvPr/>
        </p:nvSpPr>
        <p:spPr bwMode="auto">
          <a:xfrm>
            <a:off x="5286375" y="4845050"/>
            <a:ext cx="3390900" cy="496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en-US" altLang="zh-TW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</a:t>
            </a:r>
            <a:r>
              <a:rPr lang="en-US" altLang="zh-TW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5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標示</a:t>
            </a:r>
            <a:endParaRPr lang="en-US" altLang="zh-TW" sz="15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A++</a:t>
            </a:r>
            <a:r>
              <a:rPr lang="zh-TW" altLang="en-US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B+</a:t>
            </a:r>
            <a:r>
              <a:rPr lang="zh-TW" altLang="en-US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B++</a:t>
            </a:r>
            <a:endParaRPr lang="zh-TW" altLang="en-US" sz="15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7" name="圓角矩形 126"/>
          <p:cNvSpPr/>
          <p:nvPr/>
        </p:nvSpPr>
        <p:spPr bwMode="auto">
          <a:xfrm>
            <a:off x="5165725" y="3846513"/>
            <a:ext cx="3671888" cy="1968500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8" name="直線接點 127"/>
          <p:cNvCxnSpPr>
            <a:stCxn id="122" idx="2"/>
          </p:cNvCxnSpPr>
          <p:nvPr/>
        </p:nvCxnSpPr>
        <p:spPr>
          <a:xfrm>
            <a:off x="6981825" y="4649788"/>
            <a:ext cx="0" cy="174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肘形接點 128"/>
          <p:cNvCxnSpPr>
            <a:stCxn id="120" idx="2"/>
            <a:endCxn id="125" idx="0"/>
          </p:cNvCxnSpPr>
          <p:nvPr/>
        </p:nvCxnSpPr>
        <p:spPr>
          <a:xfrm rot="16200000" flipH="1">
            <a:off x="6191251" y="4054475"/>
            <a:ext cx="195262" cy="138588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肘形接點 129"/>
          <p:cNvCxnSpPr>
            <a:stCxn id="124" idx="2"/>
            <a:endCxn id="125" idx="0"/>
          </p:cNvCxnSpPr>
          <p:nvPr/>
        </p:nvCxnSpPr>
        <p:spPr>
          <a:xfrm rot="5400000">
            <a:off x="7577932" y="4053681"/>
            <a:ext cx="195262" cy="138747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7" name="文字方塊 45"/>
          <p:cNvSpPr txBox="1">
            <a:spLocks noChangeArrowheads="1"/>
          </p:cNvSpPr>
          <p:nvPr/>
        </p:nvSpPr>
        <p:spPr bwMode="auto">
          <a:xfrm>
            <a:off x="4737100" y="4781550"/>
            <a:ext cx="39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❹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38" name="文字方塊 48"/>
          <p:cNvSpPr txBox="1">
            <a:spLocks noChangeArrowheads="1"/>
          </p:cNvSpPr>
          <p:nvPr/>
        </p:nvSpPr>
        <p:spPr bwMode="auto">
          <a:xfrm>
            <a:off x="4737100" y="4148138"/>
            <a:ext cx="39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</a:rPr>
              <a:t>❸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39" name="文字方塊 46"/>
          <p:cNvSpPr txBox="1">
            <a:spLocks noChangeArrowheads="1"/>
          </p:cNvSpPr>
          <p:nvPr/>
        </p:nvSpPr>
        <p:spPr bwMode="auto">
          <a:xfrm>
            <a:off x="4732338" y="5429250"/>
            <a:ext cx="39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❺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90" name="肘形接點 89"/>
          <p:cNvCxnSpPr>
            <a:stCxn id="107" idx="2"/>
            <a:endCxn id="120" idx="0"/>
          </p:cNvCxnSpPr>
          <p:nvPr/>
        </p:nvCxnSpPr>
        <p:spPr>
          <a:xfrm rot="5400000">
            <a:off x="5383213" y="2078038"/>
            <a:ext cx="2278062" cy="1852612"/>
          </a:xfrm>
          <a:prstGeom prst="bentConnector3">
            <a:avLst>
              <a:gd name="adj1" fmla="val 943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肘形接點 93"/>
          <p:cNvCxnSpPr>
            <a:stCxn id="124" idx="0"/>
            <a:endCxn id="107" idx="2"/>
          </p:cNvCxnSpPr>
          <p:nvPr/>
        </p:nvCxnSpPr>
        <p:spPr>
          <a:xfrm rot="16200000" flipV="1">
            <a:off x="6769894" y="2543969"/>
            <a:ext cx="2278062" cy="920750"/>
          </a:xfrm>
          <a:prstGeom prst="bentConnector3">
            <a:avLst>
              <a:gd name="adj1" fmla="val 56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 flipH="1">
            <a:off x="7672388" y="4032250"/>
            <a:ext cx="0" cy="9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 flipH="1">
            <a:off x="6956425" y="4035425"/>
            <a:ext cx="1588" cy="9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接點 153"/>
          <p:cNvCxnSpPr/>
          <p:nvPr/>
        </p:nvCxnSpPr>
        <p:spPr>
          <a:xfrm flipH="1">
            <a:off x="6226175" y="4035425"/>
            <a:ext cx="0" cy="9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>
            <a:stCxn id="47114" idx="2"/>
            <a:endCxn id="47121" idx="1"/>
          </p:cNvCxnSpPr>
          <p:nvPr/>
        </p:nvCxnSpPr>
        <p:spPr>
          <a:xfrm rot="16200000" flipH="1">
            <a:off x="3140076" y="1738312"/>
            <a:ext cx="925512" cy="944563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stCxn id="47121" idx="2"/>
            <a:endCxn id="47138" idx="1"/>
          </p:cNvCxnSpPr>
          <p:nvPr/>
        </p:nvCxnSpPr>
        <p:spPr>
          <a:xfrm rot="16200000" flipH="1">
            <a:off x="3766344" y="3409157"/>
            <a:ext cx="1476375" cy="465137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/>
          <p:cNvCxnSpPr>
            <a:stCxn id="47138" idx="2"/>
            <a:endCxn id="47137" idx="0"/>
          </p:cNvCxnSpPr>
          <p:nvPr/>
        </p:nvCxnSpPr>
        <p:spPr>
          <a:xfrm>
            <a:off x="4933950" y="4610100"/>
            <a:ext cx="0" cy="1714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>
            <a:stCxn id="47137" idx="2"/>
            <a:endCxn id="47139" idx="0"/>
          </p:cNvCxnSpPr>
          <p:nvPr/>
        </p:nvCxnSpPr>
        <p:spPr>
          <a:xfrm flipH="1">
            <a:off x="4929188" y="5243513"/>
            <a:ext cx="4762" cy="1857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9" name="文字方塊 43"/>
          <p:cNvSpPr txBox="1">
            <a:spLocks noChangeArrowheads="1"/>
          </p:cNvSpPr>
          <p:nvPr/>
        </p:nvSpPr>
        <p:spPr bwMode="auto">
          <a:xfrm>
            <a:off x="39688" y="1189038"/>
            <a:ext cx="393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❶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50" name="文字方塊 44"/>
          <p:cNvSpPr txBox="1">
            <a:spLocks noChangeArrowheads="1"/>
          </p:cNvSpPr>
          <p:nvPr/>
        </p:nvSpPr>
        <p:spPr bwMode="auto">
          <a:xfrm>
            <a:off x="23813" y="2617788"/>
            <a:ext cx="39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</a:rPr>
              <a:t>❷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51" name="文字方塊 45"/>
          <p:cNvSpPr txBox="1">
            <a:spLocks noChangeArrowheads="1"/>
          </p:cNvSpPr>
          <p:nvPr/>
        </p:nvSpPr>
        <p:spPr bwMode="auto">
          <a:xfrm>
            <a:off x="109538" y="5680075"/>
            <a:ext cx="393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❹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52" name="文字方塊 48"/>
          <p:cNvSpPr txBox="1">
            <a:spLocks noChangeArrowheads="1"/>
          </p:cNvSpPr>
          <p:nvPr/>
        </p:nvSpPr>
        <p:spPr bwMode="auto">
          <a:xfrm>
            <a:off x="119063" y="5316538"/>
            <a:ext cx="39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</a:rPr>
              <a:t>❸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53" name="文字方塊 46"/>
          <p:cNvSpPr txBox="1">
            <a:spLocks noChangeArrowheads="1"/>
          </p:cNvSpPr>
          <p:nvPr/>
        </p:nvSpPr>
        <p:spPr bwMode="auto">
          <a:xfrm>
            <a:off x="117475" y="6061075"/>
            <a:ext cx="392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Calibri Light" pitchFamily="34" charset="0"/>
              </a:rPr>
              <a:t>❺</a:t>
            </a:r>
            <a:endParaRPr lang="zh-TW" altLang="en-US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154" name="Rectangle 2"/>
          <p:cNvSpPr txBox="1">
            <a:spLocks noChangeArrowheads="1"/>
          </p:cNvSpPr>
          <p:nvPr/>
        </p:nvSpPr>
        <p:spPr bwMode="auto">
          <a:xfrm>
            <a:off x="169863" y="219075"/>
            <a:ext cx="8813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貳、五專免試入學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(6/9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ja-JP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55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 dirty="0" smtClean="0">
                <a:solidFill>
                  <a:srgbClr val="404040"/>
                </a:solidFill>
                <a:latin typeface="Arial" charset="0"/>
              </a:rPr>
              <a:t>14</a:t>
            </a:r>
            <a:endParaRPr lang="en-US" altLang="zh-TW" sz="2000" b="1" u="sng" dirty="0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87413" y="4675188"/>
            <a:ext cx="3095625" cy="14001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撕榜後完成</a:t>
            </a:r>
            <a: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一般生名額</a:t>
            </a:r>
            <a: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錄取與報到</a:t>
            </a:r>
          </a:p>
        </p:txBody>
      </p:sp>
      <p:sp>
        <p:nvSpPr>
          <p:cNvPr id="24" name="矩形 23"/>
          <p:cNvSpPr/>
          <p:nvPr/>
        </p:nvSpPr>
        <p:spPr>
          <a:xfrm>
            <a:off x="5345113" y="4673600"/>
            <a:ext cx="3021012" cy="14224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撕榜後完成</a:t>
            </a:r>
            <a: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特種身分生名額</a:t>
            </a:r>
            <a: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錄取與報到</a:t>
            </a:r>
          </a:p>
        </p:txBody>
      </p:sp>
      <p:sp>
        <p:nvSpPr>
          <p:cNvPr id="37" name="向下箭號 36"/>
          <p:cNvSpPr/>
          <p:nvPr/>
        </p:nvSpPr>
        <p:spPr>
          <a:xfrm flipH="1">
            <a:off x="6626225" y="4025900"/>
            <a:ext cx="458788" cy="792163"/>
          </a:xfrm>
          <a:prstGeom prst="downArrow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133" name="Rectangle 2"/>
          <p:cNvSpPr txBox="1">
            <a:spLocks noChangeArrowheads="1"/>
          </p:cNvSpPr>
          <p:nvPr/>
        </p:nvSpPr>
        <p:spPr bwMode="auto">
          <a:xfrm>
            <a:off x="0" y="260350"/>
            <a:ext cx="8813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　 貳、五專免試入學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(7/9)</a:t>
            </a:r>
            <a:endParaRPr lang="en-US" altLang="ja-JP" sz="3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07013" y="2728913"/>
            <a:ext cx="3097212" cy="13779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</a:t>
            </a:r>
            <a:endParaRPr lang="en-US" altLang="zh-TW" sz="2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分發順位進場撕榜</a:t>
            </a:r>
          </a:p>
        </p:txBody>
      </p:sp>
      <p:pic>
        <p:nvPicPr>
          <p:cNvPr id="48135" name="Picture 4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/>
          <a:stretch>
            <a:fillRect/>
          </a:stretch>
        </p:blipFill>
        <p:spPr bwMode="auto">
          <a:xfrm>
            <a:off x="4659313" y="2441575"/>
            <a:ext cx="5048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向下箭號 37"/>
          <p:cNvSpPr/>
          <p:nvPr/>
        </p:nvSpPr>
        <p:spPr>
          <a:xfrm flipH="1">
            <a:off x="2219325" y="4025900"/>
            <a:ext cx="431800" cy="792163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8137" name="Picture 2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1"/>
          <a:stretch>
            <a:fillRect/>
          </a:stretch>
        </p:blipFill>
        <p:spPr bwMode="auto">
          <a:xfrm>
            <a:off x="4121150" y="2441575"/>
            <a:ext cx="5111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898525" y="2728913"/>
            <a:ext cx="3084513" cy="1320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一般生</a:t>
            </a:r>
            <a:endParaRPr lang="en-US" altLang="zh-TW" sz="2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分發順位進場撕榜</a:t>
            </a:r>
          </a:p>
        </p:txBody>
      </p:sp>
      <p:sp>
        <p:nvSpPr>
          <p:cNvPr id="27" name="向下箭號 26"/>
          <p:cNvSpPr/>
          <p:nvPr/>
        </p:nvSpPr>
        <p:spPr>
          <a:xfrm>
            <a:off x="2219325" y="2152650"/>
            <a:ext cx="431800" cy="720725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" name="向下箭號 34"/>
          <p:cNvSpPr/>
          <p:nvPr/>
        </p:nvSpPr>
        <p:spPr>
          <a:xfrm>
            <a:off x="6626225" y="2152650"/>
            <a:ext cx="457200" cy="720725"/>
          </a:xfrm>
          <a:prstGeom prst="downArrow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59402" name="群組 19"/>
          <p:cNvGrpSpPr>
            <a:grpSpLocks/>
          </p:cNvGrpSpPr>
          <p:nvPr/>
        </p:nvGrpSpPr>
        <p:grpSpPr bwMode="auto">
          <a:xfrm>
            <a:off x="4875139" y="1196752"/>
            <a:ext cx="3960439" cy="1008111"/>
            <a:chOff x="1664287" y="3194048"/>
            <a:chExt cx="3903593" cy="1007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20"/>
            <p:cNvSpPr/>
            <p:nvPr/>
          </p:nvSpPr>
          <p:spPr>
            <a:xfrm>
              <a:off x="1664287" y="3194048"/>
              <a:ext cx="1990876" cy="1007868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第二階段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3575603" y="3199603"/>
              <a:ext cx="1992277" cy="10023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800" b="1" dirty="0">
                  <a:solidFill>
                    <a:srgbClr val="2D2339"/>
                  </a:solidFill>
                  <a:latin typeface="微軟正黑體" pitchFamily="34" charset="-120"/>
                  <a:ea typeface="微軟正黑體" pitchFamily="34" charset="-120"/>
                </a:rPr>
                <a:t>特種身分生</a:t>
              </a:r>
            </a:p>
          </p:txBody>
        </p:sp>
      </p:grpSp>
      <p:grpSp>
        <p:nvGrpSpPr>
          <p:cNvPr id="59400" name="群組 11"/>
          <p:cNvGrpSpPr>
            <a:grpSpLocks/>
          </p:cNvGrpSpPr>
          <p:nvPr/>
        </p:nvGrpSpPr>
        <p:grpSpPr bwMode="auto">
          <a:xfrm>
            <a:off x="395536" y="1202310"/>
            <a:ext cx="3954463" cy="1002554"/>
            <a:chOff x="126783" y="1221575"/>
            <a:chExt cx="3639451" cy="10027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圓角矩形 4"/>
            <p:cNvSpPr/>
            <p:nvPr/>
          </p:nvSpPr>
          <p:spPr>
            <a:xfrm>
              <a:off x="126783" y="1221576"/>
              <a:ext cx="1882702" cy="100270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第一階段 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930027" y="1221575"/>
              <a:ext cx="1836207" cy="10027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一般生</a:t>
              </a:r>
              <a:endParaRPr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（含大陸長期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探親子女）</a:t>
              </a:r>
            </a:p>
          </p:txBody>
        </p:sp>
      </p:grpSp>
      <p:sp>
        <p:nvSpPr>
          <p:cNvPr id="48143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EBFDA26-7B52-4A77-A2A0-B0D604812229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15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1CB2A8-A545-4048-A2B2-C7450BE42C44}" type="slidenum">
              <a:rPr lang="zh-TW" altLang="en-US" sz="18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TW" sz="1800">
              <a:solidFill>
                <a:srgbClr val="898989"/>
              </a:solidFill>
              <a:latin typeface="Arial" charset="0"/>
            </a:endParaRPr>
          </a:p>
        </p:txBody>
      </p:sp>
      <p:grpSp>
        <p:nvGrpSpPr>
          <p:cNvPr id="49155" name="群組 36"/>
          <p:cNvGrpSpPr>
            <a:grpSpLocks/>
          </p:cNvGrpSpPr>
          <p:nvPr/>
        </p:nvGrpSpPr>
        <p:grpSpPr bwMode="auto">
          <a:xfrm>
            <a:off x="0" y="1822450"/>
            <a:ext cx="9164638" cy="5041900"/>
            <a:chOff x="-20957" y="1196751"/>
            <a:chExt cx="9164957" cy="5040561"/>
          </a:xfrm>
        </p:grpSpPr>
        <p:pic>
          <p:nvPicPr>
            <p:cNvPr id="49159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" t="17419" r="12990" b="21460"/>
            <a:stretch>
              <a:fillRect/>
            </a:stretch>
          </p:blipFill>
          <p:spPr bwMode="auto">
            <a:xfrm>
              <a:off x="-20957" y="1196751"/>
              <a:ext cx="9164957" cy="504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/>
            <p:nvPr/>
          </p:nvSpPr>
          <p:spPr bwMode="auto">
            <a:xfrm>
              <a:off x="86997" y="3580543"/>
              <a:ext cx="3044931" cy="207907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4" name="文字方塊 16"/>
            <p:cNvSpPr txBox="1">
              <a:spLocks noChangeArrowheads="1"/>
            </p:cNvSpPr>
            <p:nvPr/>
          </p:nvSpPr>
          <p:spPr bwMode="auto">
            <a:xfrm>
              <a:off x="825210" y="3302805"/>
              <a:ext cx="1439912" cy="5554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000" b="1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分發區</a:t>
              </a: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5651378" y="3404378"/>
              <a:ext cx="3192573" cy="189655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6" name="文字方塊 16"/>
            <p:cNvSpPr txBox="1">
              <a:spLocks noChangeArrowheads="1"/>
            </p:cNvSpPr>
            <p:nvPr/>
          </p:nvSpPr>
          <p:spPr bwMode="auto">
            <a:xfrm>
              <a:off x="6526121" y="3172664"/>
              <a:ext cx="1441500" cy="5538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000" b="1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報到區</a:t>
              </a: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3639945" y="2886990"/>
              <a:ext cx="1536753" cy="111730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8" name="文字方塊 16"/>
            <p:cNvSpPr txBox="1">
              <a:spLocks noChangeArrowheads="1"/>
            </p:cNvSpPr>
            <p:nvPr/>
          </p:nvSpPr>
          <p:spPr bwMode="auto">
            <a:xfrm>
              <a:off x="3879667" y="2709237"/>
              <a:ext cx="1012860" cy="3999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000" b="1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撕榜</a:t>
              </a:r>
              <a:r>
                <a:rPr lang="zh-TW" altLang="en-US" sz="2000" b="1" dirty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臺</a:t>
              </a:r>
              <a:endParaRPr lang="zh-TW" altLang="en-US" sz="20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右彎箭號 28"/>
            <p:cNvSpPr/>
            <p:nvPr/>
          </p:nvSpPr>
          <p:spPr>
            <a:xfrm rot="10800000" flipH="1">
              <a:off x="2963647" y="2604490"/>
              <a:ext cx="692174" cy="799888"/>
            </a:xfrm>
            <a:prstGeom prst="bentArrow">
              <a:avLst>
                <a:gd name="adj1" fmla="val 15594"/>
                <a:gd name="adj2" fmla="val 20885"/>
                <a:gd name="adj3" fmla="val 25000"/>
                <a:gd name="adj4" fmla="val 437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tx1"/>
                </a:solidFill>
              </a:endParaRPr>
            </a:p>
          </p:txBody>
        </p:sp>
        <p:grpSp>
          <p:nvGrpSpPr>
            <p:cNvPr id="49167" name="群組 31"/>
            <p:cNvGrpSpPr>
              <a:grpSpLocks/>
            </p:cNvGrpSpPr>
            <p:nvPr/>
          </p:nvGrpSpPr>
          <p:grpSpPr bwMode="auto">
            <a:xfrm>
              <a:off x="1566301" y="1678727"/>
              <a:ext cx="2023495" cy="1208750"/>
              <a:chOff x="3451387" y="5612075"/>
              <a:chExt cx="1354137" cy="808904"/>
            </a:xfrm>
          </p:grpSpPr>
          <p:pic>
            <p:nvPicPr>
              <p:cNvPr id="49169" name="圖片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6" t="6242" r="6168" b="-2"/>
              <a:stretch>
                <a:fillRect/>
              </a:stretch>
            </p:blipFill>
            <p:spPr bwMode="auto">
              <a:xfrm>
                <a:off x="3451387" y="5612075"/>
                <a:ext cx="1354137" cy="808904"/>
              </a:xfrm>
              <a:prstGeom prst="rect">
                <a:avLst/>
              </a:prstGeom>
              <a:noFill/>
              <a:ln w="38100" cap="sq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38100" dir="2700000" algn="tl" rotWithShape="0">
                  <a:srgbClr val="00000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矩形 30"/>
              <p:cNvSpPr/>
              <p:nvPr/>
            </p:nvSpPr>
            <p:spPr bwMode="auto">
              <a:xfrm>
                <a:off x="3478146" y="5612407"/>
                <a:ext cx="1300381" cy="2474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會計資訊科</a:t>
                </a:r>
              </a:p>
            </p:txBody>
          </p:sp>
        </p:grpSp>
        <p:sp>
          <p:nvSpPr>
            <p:cNvPr id="49168" name="文字方塊 15"/>
            <p:cNvSpPr txBox="1">
              <a:spLocks noChangeArrowheads="1"/>
            </p:cNvSpPr>
            <p:nvPr/>
          </p:nvSpPr>
          <p:spPr bwMode="auto">
            <a:xfrm>
              <a:off x="5652120" y="1309680"/>
              <a:ext cx="28687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3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餘額顯示螢幕</a:t>
              </a:r>
            </a:p>
          </p:txBody>
        </p:sp>
      </p:grp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0" y="279400"/>
            <a:ext cx="8813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　 貳、五專免試入學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(8/9)</a:t>
            </a:r>
            <a:endParaRPr lang="en-US" altLang="ja-JP" sz="3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7" name="文字方塊 6"/>
          <p:cNvSpPr txBox="1">
            <a:spLocks noChangeArrowheads="1"/>
          </p:cNvSpPr>
          <p:nvPr/>
        </p:nvSpPr>
        <p:spPr bwMode="auto">
          <a:xfrm>
            <a:off x="0" y="1119188"/>
            <a:ext cx="9144000" cy="738187"/>
          </a:xfrm>
          <a:prstGeom prst="rect">
            <a:avLst/>
          </a:prstGeom>
          <a:solidFill>
            <a:srgbClr val="F0F5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現場登記分發報到現場示意圖</a:t>
            </a:r>
          </a:p>
        </p:txBody>
      </p:sp>
      <p:sp>
        <p:nvSpPr>
          <p:cNvPr id="49158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 dirty="0" smtClean="0">
                <a:solidFill>
                  <a:schemeClr val="bg1"/>
                </a:solidFill>
                <a:latin typeface="Arial" charset="0"/>
              </a:rPr>
              <a:t>16</a:t>
            </a:r>
            <a:endParaRPr lang="en-US" altLang="zh-TW" sz="2000" b="1" u="sng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D26D55-4933-4236-95EB-0980A3D206AA}" type="slidenum">
              <a:rPr lang="zh-TW" altLang="en-US" sz="18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18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49155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9264" r="10760"/>
          <a:stretch>
            <a:fillRect/>
          </a:stretch>
        </p:blipFill>
        <p:spPr bwMode="auto">
          <a:xfrm>
            <a:off x="107504" y="1341438"/>
            <a:ext cx="4304159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6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13516" r="5975"/>
          <a:stretch>
            <a:fillRect/>
          </a:stretch>
        </p:blipFill>
        <p:spPr bwMode="auto">
          <a:xfrm>
            <a:off x="4411663" y="1341438"/>
            <a:ext cx="4694237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7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31090" r="11218" b="6932"/>
          <a:stretch>
            <a:fillRect/>
          </a:stretch>
        </p:blipFill>
        <p:spPr bwMode="auto">
          <a:xfrm>
            <a:off x="107504" y="4149725"/>
            <a:ext cx="4304159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9158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36343" r="8998"/>
          <a:stretch>
            <a:fillRect/>
          </a:stretch>
        </p:blipFill>
        <p:spPr bwMode="auto">
          <a:xfrm>
            <a:off x="4437857" y="4148931"/>
            <a:ext cx="4668043" cy="2573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0183" name="文字方塊 48"/>
          <p:cNvSpPr txBox="1">
            <a:spLocks noChangeArrowheads="1"/>
          </p:cNvSpPr>
          <p:nvPr/>
        </p:nvSpPr>
        <p:spPr bwMode="auto">
          <a:xfrm>
            <a:off x="0" y="6372225"/>
            <a:ext cx="9196388" cy="414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ts val="2500"/>
              </a:lnSpc>
              <a:spcBef>
                <a:spcPct val="0"/>
              </a:spcBef>
              <a:buFont typeface="Arial" charset="0"/>
              <a:buNone/>
            </a:pPr>
            <a:r>
              <a:rPr lang="zh-TW" altLang="en-US">
                <a:solidFill>
                  <a:srgbClr val="C00000"/>
                </a:solidFill>
              </a:rPr>
              <a:t>❸</a:t>
            </a:r>
            <a:r>
              <a:rPr lang="zh-TW" altLang="en-US" sz="16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依分發順位至撕榜台選擇就讀科別進行撕榜    </a:t>
            </a:r>
            <a:r>
              <a:rPr lang="zh-TW" altLang="en-US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❹</a:t>
            </a:r>
            <a:r>
              <a:rPr lang="zh-TW" altLang="en-US" sz="16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至報到區確認分發，繳交畢業證書完成報到</a:t>
            </a:r>
          </a:p>
        </p:txBody>
      </p:sp>
      <p:grpSp>
        <p:nvGrpSpPr>
          <p:cNvPr id="50184" name="群組 10"/>
          <p:cNvGrpSpPr>
            <a:grpSpLocks/>
          </p:cNvGrpSpPr>
          <p:nvPr/>
        </p:nvGrpSpPr>
        <p:grpSpPr bwMode="auto">
          <a:xfrm>
            <a:off x="0" y="3790950"/>
            <a:ext cx="9201150" cy="428625"/>
            <a:chOff x="12671" y="3752408"/>
            <a:chExt cx="9200369" cy="429154"/>
          </a:xfrm>
        </p:grpSpPr>
        <p:sp>
          <p:nvSpPr>
            <p:cNvPr id="50188" name="文字方塊 43"/>
            <p:cNvSpPr txBox="1">
              <a:spLocks noChangeArrowheads="1"/>
            </p:cNvSpPr>
            <p:nvPr/>
          </p:nvSpPr>
          <p:spPr bwMode="auto">
            <a:xfrm>
              <a:off x="12671" y="3752408"/>
              <a:ext cx="4586315" cy="413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lnSpc>
                  <a:spcPts val="2500"/>
                </a:lnSpc>
                <a:spcBef>
                  <a:spcPct val="0"/>
                </a:spcBef>
                <a:buFontTx/>
                <a:buNone/>
              </a:pPr>
              <a:r>
                <a:rPr lang="zh-TW" altLang="en-US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❶</a:t>
              </a:r>
              <a:r>
                <a:rPr lang="zh-TW" altLang="en-US" sz="280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16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學生持報到通知單至登記台登記</a:t>
              </a:r>
            </a:p>
          </p:txBody>
        </p:sp>
        <p:sp>
          <p:nvSpPr>
            <p:cNvPr id="50189" name="文字方塊 44"/>
            <p:cNvSpPr txBox="1">
              <a:spLocks noChangeArrowheads="1"/>
            </p:cNvSpPr>
            <p:nvPr/>
          </p:nvSpPr>
          <p:spPr bwMode="auto">
            <a:xfrm>
              <a:off x="4476808" y="3759139"/>
              <a:ext cx="4736232" cy="422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lnSpc>
                  <a:spcPts val="2500"/>
                </a:lnSpc>
                <a:spcBef>
                  <a:spcPct val="0"/>
                </a:spcBef>
                <a:buFont typeface="Arial" charset="0"/>
                <a:buNone/>
              </a:pPr>
              <a:r>
                <a:rPr lang="zh-TW" altLang="en-US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❷ </a:t>
              </a:r>
              <a:r>
                <a:rPr lang="zh-TW" altLang="en-US" sz="1600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分發區聽取注意事項宣讀並等候撕榜</a:t>
              </a:r>
            </a:p>
          </p:txBody>
        </p:sp>
      </p:grpSp>
      <p:sp>
        <p:nvSpPr>
          <p:cNvPr id="50185" name="Rectangle 2"/>
          <p:cNvSpPr txBox="1">
            <a:spLocks noChangeArrowheads="1"/>
          </p:cNvSpPr>
          <p:nvPr/>
        </p:nvSpPr>
        <p:spPr bwMode="auto">
          <a:xfrm>
            <a:off x="-38100" y="155575"/>
            <a:ext cx="8813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　 貳、五專免試入學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(9/9)</a:t>
            </a:r>
            <a:endParaRPr lang="en-US" altLang="ja-JP" sz="3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6" name="文字方塊 6"/>
          <p:cNvSpPr txBox="1">
            <a:spLocks noChangeArrowheads="1"/>
          </p:cNvSpPr>
          <p:nvPr/>
        </p:nvSpPr>
        <p:spPr bwMode="auto">
          <a:xfrm>
            <a:off x="-38100" y="860425"/>
            <a:ext cx="9144000" cy="523875"/>
          </a:xfrm>
          <a:prstGeom prst="rect">
            <a:avLst/>
          </a:prstGeom>
          <a:solidFill>
            <a:srgbClr val="F0F5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現場登記分發報到流程示意圖</a:t>
            </a:r>
          </a:p>
        </p:txBody>
      </p:sp>
      <p:sp>
        <p:nvSpPr>
          <p:cNvPr id="50187" name="投影片編號版面配置區 3"/>
          <p:cNvSpPr txBox="1">
            <a:spLocks/>
          </p:cNvSpPr>
          <p:nvPr/>
        </p:nvSpPr>
        <p:spPr bwMode="auto">
          <a:xfrm>
            <a:off x="8712200" y="603567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 dirty="0" smtClean="0">
                <a:solidFill>
                  <a:srgbClr val="404040"/>
                </a:solidFill>
                <a:latin typeface="Arial" charset="0"/>
              </a:rPr>
              <a:t>17</a:t>
            </a:r>
            <a:endParaRPr lang="en-US" altLang="zh-TW" sz="2000" b="1" u="sng" dirty="0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B0372E-F6CB-4A8C-8E79-128B15222DE1}" type="slidenum">
              <a:rPr lang="zh-TW" altLang="en-US" sz="18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8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188" y="1484313"/>
            <a:ext cx="7848600" cy="17287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200000"/>
              </a:lnSpc>
              <a:defRPr/>
            </a:pPr>
            <a:endParaRPr lang="en-US" altLang="zh-TW" sz="6600" b="1" spc="150" dirty="0">
              <a:ln w="11430"/>
              <a:solidFill>
                <a:srgbClr val="0000FF"/>
              </a:solidFill>
              <a:effectLst>
                <a:glow rad="101600">
                  <a:srgbClr val="FFFFFF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52228" name="Picture 1" descr="F:\檢測\聯合會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4000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4F7913D0-7CC0-4A35-9A05-B73B58D19044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2700" y="1557338"/>
            <a:ext cx="9144000" cy="177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/>
          <a:p>
            <a:pPr marL="342900" indent="-342900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            常見問題</a:t>
            </a:r>
            <a:r>
              <a:rPr lang="en-US" altLang="zh-TW" sz="70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Q&amp;A</a:t>
            </a:r>
            <a:endParaRPr lang="en-US" altLang="zh-TW" sz="7000" kern="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2700" y="1557338"/>
            <a:ext cx="2698750" cy="177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參．</a:t>
            </a:r>
            <a:endParaRPr lang="zh-TW" altLang="en-US" sz="6500" dirty="0">
              <a:solidFill>
                <a:srgbClr val="0000FF"/>
              </a:solidFill>
            </a:endParaRPr>
          </a:p>
        </p:txBody>
      </p:sp>
      <p:grpSp>
        <p:nvGrpSpPr>
          <p:cNvPr id="52232" name="群組 11"/>
          <p:cNvGrpSpPr>
            <a:grpSpLocks/>
          </p:cNvGrpSpPr>
          <p:nvPr/>
        </p:nvGrpSpPr>
        <p:grpSpPr bwMode="auto">
          <a:xfrm>
            <a:off x="-12700" y="3505200"/>
            <a:ext cx="9177338" cy="3373438"/>
            <a:chOff x="-13048" y="3504619"/>
            <a:chExt cx="9177262" cy="3373925"/>
          </a:xfrm>
        </p:grpSpPr>
        <p:grpSp>
          <p:nvGrpSpPr>
            <p:cNvPr id="52234" name="群組 12"/>
            <p:cNvGrpSpPr>
              <a:grpSpLocks/>
            </p:cNvGrpSpPr>
            <p:nvPr/>
          </p:nvGrpSpPr>
          <p:grpSpPr bwMode="auto">
            <a:xfrm>
              <a:off x="-13048" y="3504619"/>
              <a:ext cx="5305128" cy="3373925"/>
              <a:chOff x="129389" y="1189848"/>
              <a:chExt cx="9778054" cy="5628804"/>
            </a:xfrm>
          </p:grpSpPr>
          <p:pic>
            <p:nvPicPr>
              <p:cNvPr id="52238" name="圖片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" t="3008" r="2423" b="-89"/>
              <a:stretch>
                <a:fillRect/>
              </a:stretch>
            </p:blipFill>
            <p:spPr bwMode="auto">
              <a:xfrm>
                <a:off x="129389" y="3020089"/>
                <a:ext cx="9778054" cy="3798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39" name="圖片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34" b="23056"/>
              <a:stretch>
                <a:fillRect/>
              </a:stretch>
            </p:blipFill>
            <p:spPr bwMode="auto">
              <a:xfrm>
                <a:off x="1847690" y="1189848"/>
                <a:ext cx="2500018" cy="2264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235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9" r="2979"/>
            <a:stretch>
              <a:fillRect/>
            </a:stretch>
          </p:blipFill>
          <p:spPr bwMode="auto">
            <a:xfrm flipH="1">
              <a:off x="5148064" y="3507164"/>
              <a:ext cx="4016150" cy="337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6" name="圖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464998"/>
              <a:ext cx="2176461" cy="226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7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084" y="4836952"/>
              <a:ext cx="9906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3" name="投影片編號版面配置區 3"/>
          <p:cNvSpPr txBox="1">
            <a:spLocks/>
          </p:cNvSpPr>
          <p:nvPr/>
        </p:nvSpPr>
        <p:spPr bwMode="auto">
          <a:xfrm>
            <a:off x="8693150" y="64611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 dirty="0" smtClean="0">
                <a:solidFill>
                  <a:srgbClr val="404040"/>
                </a:solidFill>
                <a:latin typeface="Arial" charset="0"/>
              </a:rPr>
              <a:t>18</a:t>
            </a:r>
            <a:endParaRPr lang="en-US" altLang="zh-TW" sz="2000" b="1" u="sng" dirty="0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4213" y="1484313"/>
            <a:ext cx="8324850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187450" y="2276475"/>
            <a:ext cx="7561263" cy="4032250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360000"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免試生報名各區五專聯合免試入學時，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僅需填寫所欲報名申請之五專招生學校，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各區皆限擇一所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五專學校提出申請，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報名時不需要選擇科組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>
              <a:defRPr/>
            </a:pP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 rot="5400000">
            <a:off x="-1466243" y="3511437"/>
            <a:ext cx="5091709" cy="1080120"/>
          </a:xfrm>
          <a:prstGeom prst="homePlate">
            <a:avLst>
              <a:gd name="adj" fmla="val 25000"/>
            </a:avLst>
          </a:prstGeom>
          <a:solidFill>
            <a:srgbClr val="00B0F0"/>
          </a:solidFill>
          <a:ln w="25400" algn="ctr">
            <a:noFill/>
            <a:miter lim="800000"/>
            <a:headEnd/>
            <a:tailEnd/>
          </a:ln>
        </p:spPr>
        <p:txBody>
          <a:bodyPr vert="vert270" lIns="45720" tIns="44450" rIns="45720" bIns="44450" anchor="ctr" anchorCtr="1"/>
          <a:lstStyle/>
          <a:p>
            <a:pPr>
              <a:defRPr/>
            </a:pPr>
            <a:r>
              <a:rPr lang="en-US" altLang="zh-TW" sz="3600" dirty="0">
                <a:solidFill>
                  <a:schemeClr val="bg1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A1</a:t>
            </a:r>
            <a:endParaRPr lang="zh-TW" altLang="en-US" sz="3600" dirty="0">
              <a:solidFill>
                <a:schemeClr val="bg1"/>
              </a:solidFill>
              <a:latin typeface="Rockwell Extra Bold" panose="02060903040505020403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975" y="1341438"/>
            <a:ext cx="8470900" cy="10795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>
                <a:solidFill>
                  <a:srgbClr val="002060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Q1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：</a:t>
            </a: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五專聯合免試入學報名時，需要選填志願嗎？</a:t>
            </a:r>
          </a:p>
        </p:txBody>
      </p:sp>
      <p:sp>
        <p:nvSpPr>
          <p:cNvPr id="53254" name="Rectangle 2"/>
          <p:cNvSpPr txBox="1">
            <a:spLocks noChangeArrowheads="1"/>
          </p:cNvSpPr>
          <p:nvPr/>
        </p:nvSpPr>
        <p:spPr bwMode="auto">
          <a:xfrm>
            <a:off x="-25400" y="404813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參、 常見問題 </a:t>
            </a:r>
            <a:r>
              <a:rPr lang="en-US" altLang="zh-TW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(1/4)</a:t>
            </a:r>
            <a:endParaRPr lang="en-US" altLang="ja-JP" sz="40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255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7CB993EB-DB46-4848-BB7A-594A7B8C1096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9959"/>
          <a:stretch>
            <a:fillRect/>
          </a:stretch>
        </p:blipFill>
        <p:spPr bwMode="auto">
          <a:xfrm>
            <a:off x="0" y="2714625"/>
            <a:ext cx="9144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E56B80-FB23-4788-87BC-A7615D814872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28676" name="Rectangle 44"/>
          <p:cNvSpPr>
            <a:spLocks noChangeArrowheads="1"/>
          </p:cNvSpPr>
          <p:nvPr/>
        </p:nvSpPr>
        <p:spPr bwMode="auto">
          <a:xfrm>
            <a:off x="25400" y="1624013"/>
            <a:ext cx="9144000" cy="857250"/>
          </a:xfrm>
          <a:prstGeom prst="rect">
            <a:avLst/>
          </a:prstGeom>
          <a:solidFill>
            <a:srgbClr val="FEE9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5400" b="1">
                <a:solidFill>
                  <a:srgbClr val="FF0000"/>
                </a:solidFill>
                <a:ea typeface="標楷體" pitchFamily="65" charset="-120"/>
              </a:rPr>
              <a:t>簡 報 大 綱</a:t>
            </a:r>
            <a:r>
              <a:rPr lang="en-US" altLang="zh-TW" sz="5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endParaRPr lang="zh-TW" altLang="en-US" sz="50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5400" y="2706688"/>
            <a:ext cx="9169400" cy="2724150"/>
          </a:xfrm>
          <a:prstGeom prst="rect">
            <a:avLst/>
          </a:prstGeom>
          <a:solidFill>
            <a:srgbClr val="FFFFE5">
              <a:alpha val="91000"/>
            </a:srgb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壹、技職教育特色　  </a:t>
            </a:r>
            <a:r>
              <a:rPr lang="en-US" altLang="zh-TW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3</a:t>
            </a:r>
          </a:p>
          <a:p>
            <a:pPr algn="ctr" eaLnBrk="1" hangingPunct="1">
              <a:defRPr/>
            </a:pPr>
            <a:r>
              <a:rPr lang="zh-TW" altLang="en-US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貳、五專免試入學　  </a:t>
            </a:r>
            <a:r>
              <a:rPr lang="en-US" altLang="zh-TW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8</a:t>
            </a:r>
          </a:p>
          <a:p>
            <a:pPr algn="ctr" eaLnBrk="1" hangingPunct="1">
              <a:defRPr/>
            </a:pPr>
            <a:r>
              <a:rPr lang="zh-TW" altLang="en-US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參、常見問題</a:t>
            </a:r>
            <a:r>
              <a:rPr lang="en-US" altLang="zh-TW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Q&amp;A</a:t>
            </a:r>
            <a:r>
              <a:rPr lang="en-US" altLang="zh-TW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   </a:t>
            </a:r>
            <a:r>
              <a:rPr lang="zh-TW" altLang="en-US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5400" b="1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標楷體" pitchFamily="65" charset="-120"/>
              </a:rPr>
              <a:t>19</a:t>
            </a:r>
          </a:p>
        </p:txBody>
      </p:sp>
      <p:pic>
        <p:nvPicPr>
          <p:cNvPr id="28678" name="Picture 1" descr="F:\檢測\聯合會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4000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r="10579" b="5344"/>
          <a:stretch>
            <a:fillRect/>
          </a:stretch>
        </p:blipFill>
        <p:spPr bwMode="auto">
          <a:xfrm>
            <a:off x="6443663" y="579438"/>
            <a:ext cx="24939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4213" y="1484313"/>
            <a:ext cx="818038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275" name="AutoShape 9"/>
          <p:cNvSpPr>
            <a:spLocks noChangeArrowheads="1"/>
          </p:cNvSpPr>
          <p:nvPr/>
        </p:nvSpPr>
        <p:spPr bwMode="auto">
          <a:xfrm>
            <a:off x="1187450" y="2276475"/>
            <a:ext cx="7561263" cy="40322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雖然免試生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可同時報名三區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惟各校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登記分發皆同一天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2800" b="1" u="sng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u="sng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即使三區皆獲得登記分發機會，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也僅能選擇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一區一校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前往參加現場登記分發。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3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 rot="5400000">
            <a:off x="-1466243" y="3511437"/>
            <a:ext cx="5091709" cy="1080120"/>
          </a:xfrm>
          <a:prstGeom prst="homePlate">
            <a:avLst>
              <a:gd name="adj" fmla="val 25000"/>
            </a:avLst>
          </a:prstGeom>
          <a:solidFill>
            <a:srgbClr val="FF9966"/>
          </a:solidFill>
          <a:ln w="25400" algn="ctr">
            <a:noFill/>
            <a:miter lim="800000"/>
            <a:headEnd/>
            <a:tailEnd/>
          </a:ln>
        </p:spPr>
        <p:txBody>
          <a:bodyPr vert="vert270" lIns="45720" tIns="44450" rIns="45720" bIns="44450" anchor="ctr" anchorCtr="1"/>
          <a:lstStyle/>
          <a:p>
            <a:pPr>
              <a:defRPr/>
            </a:pPr>
            <a:r>
              <a:rPr lang="en-US" altLang="zh-TW" sz="3600" dirty="0">
                <a:solidFill>
                  <a:schemeClr val="bg1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A2</a:t>
            </a:r>
            <a:endParaRPr lang="zh-TW" altLang="en-US" sz="3600" dirty="0">
              <a:solidFill>
                <a:schemeClr val="bg1"/>
              </a:solidFill>
              <a:latin typeface="Rockwell Extra Bold" panose="02060903040505020403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288" y="1341438"/>
            <a:ext cx="8353425" cy="10795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TW" sz="3600" b="1" dirty="0">
                <a:solidFill>
                  <a:srgbClr val="002060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Q2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anose="020B0604020202020204" pitchFamily="34" charset="-120"/>
              </a:rPr>
              <a:t>：</a:t>
            </a: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anose="020B0604020202020204" pitchFamily="34" charset="-120"/>
              </a:rPr>
              <a:t>五專免試入學可否同時報名北中南三區學校？</a:t>
            </a:r>
            <a:endParaRPr lang="zh-TW" altLang="en-US" sz="27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278" name="Rectangle 2"/>
          <p:cNvSpPr txBox="1">
            <a:spLocks noChangeArrowheads="1"/>
          </p:cNvSpPr>
          <p:nvPr/>
        </p:nvSpPr>
        <p:spPr bwMode="auto">
          <a:xfrm>
            <a:off x="-25400" y="404813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參、 常見問題</a:t>
            </a:r>
            <a:r>
              <a:rPr lang="en-US" altLang="zh-TW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(2/4)</a:t>
            </a:r>
            <a:endParaRPr lang="en-US" altLang="ja-JP" sz="40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279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8CD41317-04A6-4B35-A9B4-961141C32996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20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4213" y="1484313"/>
            <a:ext cx="792003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900113" y="2276475"/>
            <a:ext cx="7993062" cy="4032250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360000" anchor="ctr"/>
          <a:lstStyle/>
          <a:p>
            <a:pPr algn="di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★高中高職免試入學就學區及五專聯合免試入學</a:t>
            </a:r>
            <a:r>
              <a:rPr lang="en-US" altLang="zh-TW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可同時報名</a:t>
            </a: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，惟二者皆獲錄取時，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則僅能擇一</a:t>
            </a:r>
            <a:r>
              <a:rPr lang="en-US" altLang="zh-TW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校報到。</a:t>
            </a:r>
            <a:endParaRPr lang="en-US" altLang="zh-TW" sz="27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3525" indent="-263525" algn="di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★已錄取報到其他高級中等</a:t>
            </a:r>
            <a:r>
              <a:rPr lang="zh-TW" altLang="en-US" sz="27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學校且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未</a:t>
            </a:r>
            <a:r>
              <a:rPr lang="zh-TW" altLang="en-US" sz="27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聲明</a:t>
            </a:r>
            <a:endParaRPr lang="en-US" altLang="zh-TW" sz="27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3525" indent="-263525" algn="di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7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放棄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錄取資格者，不得報名本次免試入學招生</a:t>
            </a:r>
            <a:r>
              <a:rPr lang="zh-TW" altLang="en-US" sz="2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7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 rot="5400000">
            <a:off x="-1754027" y="3510767"/>
            <a:ext cx="5091709" cy="1080120"/>
          </a:xfrm>
          <a:prstGeom prst="homePlate">
            <a:avLst>
              <a:gd name="adj" fmla="val 25000"/>
            </a:avLst>
          </a:prstGeom>
          <a:solidFill>
            <a:srgbClr val="00B050"/>
          </a:solidFill>
          <a:ln w="25400" algn="ctr">
            <a:noFill/>
            <a:miter lim="800000"/>
            <a:headEnd/>
            <a:tailEnd/>
          </a:ln>
        </p:spPr>
        <p:txBody>
          <a:bodyPr vert="vert270" lIns="45720" tIns="44450" rIns="45720" bIns="44450" anchor="ctr" anchorCtr="1"/>
          <a:lstStyle/>
          <a:p>
            <a:pPr>
              <a:defRPr/>
            </a:pPr>
            <a:r>
              <a:rPr lang="en-US" altLang="zh-TW" sz="3600" dirty="0">
                <a:solidFill>
                  <a:schemeClr val="bg1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A3</a:t>
            </a:r>
            <a:endParaRPr lang="zh-TW" altLang="en-US" sz="3600" dirty="0">
              <a:solidFill>
                <a:schemeClr val="bg1"/>
              </a:solidFill>
              <a:latin typeface="Rockwell Extra Bold" panose="02060903040505020403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950" y="1341438"/>
            <a:ext cx="8424863" cy="10795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3600" b="1" dirty="0">
                <a:solidFill>
                  <a:srgbClr val="002060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Q3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anose="020B0604020202020204" pitchFamily="34" charset="-120"/>
              </a:rPr>
              <a:t>：高中高職免試入學就學區及五專免試入學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　　    可否同時報名？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302" name="Rectangle 2"/>
          <p:cNvSpPr txBox="1">
            <a:spLocks noChangeArrowheads="1"/>
          </p:cNvSpPr>
          <p:nvPr/>
        </p:nvSpPr>
        <p:spPr bwMode="auto">
          <a:xfrm>
            <a:off x="-25400" y="404813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參、 常見問題</a:t>
            </a:r>
            <a:r>
              <a:rPr lang="en-US" altLang="zh-TW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(3/4)</a:t>
            </a:r>
            <a:endParaRPr lang="en-US" altLang="ja-JP" sz="40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303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B4AE3F30-56D1-43EC-A729-7B47D9B540DC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21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4213" y="1484313"/>
            <a:ext cx="7920037" cy="936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900113" y="2276475"/>
            <a:ext cx="8064500" cy="4032250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360000" anchor="ctr"/>
          <a:lstStyle/>
          <a:p>
            <a:pPr algn="ju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★非應屆學生須回原就讀國中申請</a:t>
            </a:r>
            <a:r>
              <a:rPr lang="en-US" altLang="zh-TW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</a:t>
            </a: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度五專入學專用免試入學超額比序</a:t>
            </a:r>
            <a:r>
              <a:rPr lang="en-US" altLang="zh-TW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項目積分證明單」</a:t>
            </a: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，國中學校可至本會招生網站</a:t>
            </a:r>
            <a:endParaRPr lang="en-US" altLang="zh-TW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「國中學校作業系統」使用</a:t>
            </a:r>
            <a:r>
              <a:rPr lang="zh-TW" altLang="en-US" sz="26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「超額比序項目積分</a:t>
            </a:r>
            <a:r>
              <a:rPr lang="en-US" altLang="zh-TW" sz="26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600" b="1" u="sng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證明單列印系統」</a:t>
            </a: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列印非應屆學生報名需要之</a:t>
            </a:r>
            <a:endParaRPr lang="en-US" altLang="zh-TW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altLang="zh-TW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積分證明單。</a:t>
            </a:r>
            <a:endParaRPr lang="en-US" altLang="zh-TW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ts val="36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★非應屆學生可就</a:t>
            </a:r>
            <a:r>
              <a:rPr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個別通訊、網路報名或現場報名</a:t>
            </a:r>
            <a:r>
              <a:rPr lang="en-US" altLang="zh-TW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方式報名參加五專聯合免試入學。</a:t>
            </a: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 rot="5400000">
            <a:off x="-1754027" y="3510767"/>
            <a:ext cx="5091709" cy="1080120"/>
          </a:xfrm>
          <a:prstGeom prst="homePlate">
            <a:avLst>
              <a:gd name="adj" fmla="val 25000"/>
            </a:avLst>
          </a:prstGeom>
          <a:solidFill>
            <a:srgbClr val="7030A0"/>
          </a:solidFill>
          <a:ln w="25400" algn="ctr">
            <a:noFill/>
            <a:miter lim="800000"/>
            <a:headEnd/>
            <a:tailEnd/>
          </a:ln>
        </p:spPr>
        <p:txBody>
          <a:bodyPr vert="vert270" lIns="45720" tIns="44450" rIns="45720" bIns="44450" anchor="ctr" anchorCtr="1"/>
          <a:lstStyle/>
          <a:p>
            <a:pPr>
              <a:defRPr/>
            </a:pPr>
            <a:r>
              <a:rPr lang="en-US" altLang="zh-TW" sz="3600" dirty="0">
                <a:solidFill>
                  <a:schemeClr val="bg1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A4</a:t>
            </a:r>
            <a:endParaRPr lang="zh-TW" altLang="en-US" sz="3600" dirty="0">
              <a:solidFill>
                <a:schemeClr val="bg1"/>
              </a:solidFill>
              <a:latin typeface="Rockwell Extra Bold" panose="02060903040505020403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950" y="1341438"/>
            <a:ext cx="8424863" cy="7921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3600" b="1" dirty="0">
                <a:solidFill>
                  <a:srgbClr val="002060"/>
                </a:solidFill>
                <a:latin typeface="Rockwell Extra Bold" panose="02060903040505020403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Q4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anose="020B0604020202020204" pitchFamily="34" charset="-120"/>
              </a:rPr>
              <a:t>：非應屆生如何報名五專聯合免試入學？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326" name="Rectangle 2"/>
          <p:cNvSpPr txBox="1">
            <a:spLocks noChangeArrowheads="1"/>
          </p:cNvSpPr>
          <p:nvPr/>
        </p:nvSpPr>
        <p:spPr bwMode="auto">
          <a:xfrm>
            <a:off x="-7938" y="404813"/>
            <a:ext cx="913765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參、 常見問題</a:t>
            </a:r>
            <a:r>
              <a:rPr lang="en-US" altLang="zh-TW" sz="4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(4/4)</a:t>
            </a:r>
            <a:endParaRPr lang="en-US" altLang="ja-JP" sz="40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327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D49EF36-0795-4872-9B79-07DE16CD1E2B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22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4DDD25-811F-45EB-863F-63BEFF7BD9CF}" type="slidenum">
              <a:rPr lang="zh-TW" altLang="en-US" sz="18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8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1503363"/>
            <a:ext cx="7848600" cy="17287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200000"/>
              </a:lnSpc>
              <a:defRPr/>
            </a:pPr>
            <a:endParaRPr lang="en-US" altLang="zh-TW" sz="6600" b="1" spc="150" dirty="0">
              <a:ln w="11430"/>
              <a:solidFill>
                <a:srgbClr val="0000FF"/>
              </a:solidFill>
              <a:effectLst>
                <a:glow rad="101600">
                  <a:srgbClr val="FFFFFF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57348" name="Picture 1" descr="F:\檢測\聯合會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4000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181ECDF-E881-4853-BF0B-16FC6506A568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grpSp>
        <p:nvGrpSpPr>
          <p:cNvPr id="57350" name="群組 11"/>
          <p:cNvGrpSpPr>
            <a:grpSpLocks/>
          </p:cNvGrpSpPr>
          <p:nvPr/>
        </p:nvGrpSpPr>
        <p:grpSpPr bwMode="auto">
          <a:xfrm>
            <a:off x="-153988" y="3659188"/>
            <a:ext cx="9378951" cy="3198812"/>
            <a:chOff x="-13048" y="3504619"/>
            <a:chExt cx="9177262" cy="3373925"/>
          </a:xfrm>
        </p:grpSpPr>
        <p:grpSp>
          <p:nvGrpSpPr>
            <p:cNvPr id="57355" name="群組 12"/>
            <p:cNvGrpSpPr>
              <a:grpSpLocks/>
            </p:cNvGrpSpPr>
            <p:nvPr/>
          </p:nvGrpSpPr>
          <p:grpSpPr bwMode="auto">
            <a:xfrm>
              <a:off x="-13048" y="3504619"/>
              <a:ext cx="5305128" cy="3373925"/>
              <a:chOff x="129389" y="1189848"/>
              <a:chExt cx="9778054" cy="5628804"/>
            </a:xfrm>
          </p:grpSpPr>
          <p:pic>
            <p:nvPicPr>
              <p:cNvPr id="57359" name="圖片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" t="3008" r="2423" b="-89"/>
              <a:stretch>
                <a:fillRect/>
              </a:stretch>
            </p:blipFill>
            <p:spPr bwMode="auto">
              <a:xfrm>
                <a:off x="129389" y="3020089"/>
                <a:ext cx="9778054" cy="3798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60" name="圖片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34" b="23056"/>
              <a:stretch>
                <a:fillRect/>
              </a:stretch>
            </p:blipFill>
            <p:spPr bwMode="auto">
              <a:xfrm>
                <a:off x="1847690" y="1189848"/>
                <a:ext cx="2500018" cy="2264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56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9" r="2979"/>
            <a:stretch>
              <a:fillRect/>
            </a:stretch>
          </p:blipFill>
          <p:spPr bwMode="auto">
            <a:xfrm flipH="1">
              <a:off x="5148064" y="3507164"/>
              <a:ext cx="4016150" cy="337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圖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457" y="4556477"/>
              <a:ext cx="1826043" cy="190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8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878" y="4713106"/>
              <a:ext cx="9906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標題 7"/>
          <p:cNvSpPr txBox="1">
            <a:spLocks/>
          </p:cNvSpPr>
          <p:nvPr/>
        </p:nvSpPr>
        <p:spPr bwMode="auto">
          <a:xfrm>
            <a:off x="731838" y="1503363"/>
            <a:ext cx="7705725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6200" b="1" spc="150" dirty="0">
                <a:ln w="11430"/>
                <a:solidFill>
                  <a:srgbClr val="7030A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簡報完畢</a:t>
            </a:r>
            <a:r>
              <a:rPr lang="en-US" altLang="zh-TW" sz="6200" b="1" spc="150" dirty="0">
                <a:ln w="11430"/>
                <a:solidFill>
                  <a:srgbClr val="7030A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 </a:t>
            </a:r>
            <a:r>
              <a:rPr lang="zh-TW" altLang="en-US" sz="6200" b="1" spc="150" dirty="0">
                <a:ln w="11430"/>
                <a:solidFill>
                  <a:srgbClr val="7030A0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標楷體" pitchFamily="65" charset="-120"/>
              </a:rPr>
              <a:t>．敬請指教</a:t>
            </a:r>
          </a:p>
        </p:txBody>
      </p:sp>
      <p:sp>
        <p:nvSpPr>
          <p:cNvPr id="57352" name="文字方塊 1"/>
          <p:cNvSpPr txBox="1">
            <a:spLocks noChangeArrowheads="1"/>
          </p:cNvSpPr>
          <p:nvPr/>
        </p:nvSpPr>
        <p:spPr bwMode="auto">
          <a:xfrm>
            <a:off x="1347788" y="3375025"/>
            <a:ext cx="6457950" cy="2400657"/>
          </a:xfrm>
          <a:prstGeom prst="rect">
            <a:avLst/>
          </a:prstGeom>
          <a:solidFill>
            <a:srgbClr val="FFFFE5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400" b="1" dirty="0">
                <a:latin typeface="華康中圓體" pitchFamily="49" charset="-120"/>
                <a:ea typeface="華康中圓體" pitchFamily="49" charset="-120"/>
              </a:rPr>
              <a:t>電   話：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02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）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2772-5333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2772-5182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400" b="1" dirty="0">
                <a:latin typeface="華康中圓體" pitchFamily="49" charset="-120"/>
                <a:ea typeface="華康中圓體" pitchFamily="49" charset="-120"/>
              </a:rPr>
              <a:t>傳   真：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02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）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2773-8881</a:t>
            </a:r>
            <a:r>
              <a:rPr lang="zh-TW" altLang="en-US" sz="2400" dirty="0">
                <a:latin typeface="華康中圓體" pitchFamily="49" charset="-120"/>
                <a:ea typeface="華康中圓體" pitchFamily="49" charset="-120"/>
              </a:rPr>
              <a:t>、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2773-1722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zh-TW" altLang="en-US" sz="2400" b="1" dirty="0">
                <a:latin typeface="華康中圓體" pitchFamily="49" charset="-120"/>
                <a:ea typeface="華康中圓體" pitchFamily="49" charset="-120"/>
              </a:rPr>
              <a:t>網   址：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  <a:hlinkClick r:id="rId8"/>
              </a:rPr>
              <a:t>https</a:t>
            </a:r>
            <a:r>
              <a:rPr lang="en-US" altLang="zh-TW" sz="2400" dirty="0" smtClean="0">
                <a:latin typeface="華康中圓體" pitchFamily="49" charset="-120"/>
                <a:ea typeface="華康中圓體" pitchFamily="49" charset="-120"/>
                <a:hlinkClick r:id="rId8"/>
              </a:rPr>
              <a:t>://</a:t>
            </a:r>
            <a:r>
              <a:rPr lang="en-US" altLang="zh-TW" sz="2400" dirty="0" err="1" smtClean="0">
                <a:latin typeface="華康中圓體" pitchFamily="49" charset="-120"/>
                <a:ea typeface="華康中圓體" pitchFamily="49" charset="-120"/>
                <a:hlinkClick r:id="rId8"/>
              </a:rPr>
              <a:t>www.jctv.ntut.edu.tw</a:t>
            </a:r>
            <a:r>
              <a:rPr lang="en-US" altLang="zh-TW" sz="2400" dirty="0" smtClean="0">
                <a:latin typeface="華康中圓體" pitchFamily="49" charset="-120"/>
                <a:ea typeface="華康中圓體" pitchFamily="49" charset="-120"/>
                <a:hlinkClick r:id="rId8"/>
              </a:rPr>
              <a:t>/</a:t>
            </a:r>
            <a:r>
              <a:rPr lang="en-US" altLang="zh-TW" sz="2400" dirty="0" err="1" smtClean="0">
                <a:latin typeface="華康中圓體" pitchFamily="49" charset="-120"/>
                <a:ea typeface="華康中圓體" pitchFamily="49" charset="-120"/>
                <a:hlinkClick r:id="rId8"/>
              </a:rPr>
              <a:t>enter5</a:t>
            </a:r>
            <a:r>
              <a:rPr lang="en-US" altLang="zh-TW" sz="2400" dirty="0" smtClean="0">
                <a:latin typeface="華康中圓體" pitchFamily="49" charset="-120"/>
                <a:ea typeface="華康中圓體" pitchFamily="49" charset="-120"/>
                <a:hlinkClick r:id="rId8"/>
              </a:rPr>
              <a:t>/</a:t>
            </a:r>
            <a:endParaRPr lang="en-US" altLang="zh-TW" sz="2400" dirty="0">
              <a:latin typeface="華康中圓體" pitchFamily="49" charset="-120"/>
              <a:ea typeface="華康中圓體" pitchFamily="49" charset="-120"/>
            </a:endParaRPr>
          </a:p>
          <a:p>
            <a:pPr>
              <a:spcBef>
                <a:spcPts val="600"/>
              </a:spcBef>
              <a:spcAft>
                <a:spcPts val="1800"/>
              </a:spcAft>
              <a:buFontTx/>
              <a:buNone/>
            </a:pPr>
            <a:r>
              <a:rPr lang="en-US" altLang="zh-TW" sz="2400" b="1" dirty="0">
                <a:latin typeface="華康中圓體" pitchFamily="49" charset="-120"/>
                <a:ea typeface="華康中圓體" pitchFamily="49" charset="-120"/>
              </a:rPr>
              <a:t>E-mail </a:t>
            </a:r>
            <a:r>
              <a:rPr lang="en-US" altLang="zh-TW" sz="2400" dirty="0"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en-US" altLang="zh-TW" sz="2400" dirty="0" err="1">
                <a:latin typeface="華康中圓體" pitchFamily="49" charset="-120"/>
                <a:ea typeface="華康中圓體" pitchFamily="49" charset="-120"/>
              </a:rPr>
              <a:t>enter5@ntut.edu.tw</a:t>
            </a:r>
            <a:endParaRPr lang="zh-TW" altLang="en-US" sz="24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7353" name="矩形 3"/>
          <p:cNvSpPr>
            <a:spLocks noChangeArrowheads="1"/>
          </p:cNvSpPr>
          <p:nvPr/>
        </p:nvSpPr>
        <p:spPr bwMode="auto">
          <a:xfrm>
            <a:off x="944563" y="2730500"/>
            <a:ext cx="7396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107</a:t>
            </a:r>
            <a:r>
              <a:rPr lang="zh-TW" altLang="en-US" sz="2800" b="1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學年</a:t>
            </a:r>
            <a:r>
              <a:rPr lang="zh-TW" altLang="en-US" sz="2800" b="1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度北區五專聯合免試入學招生委員會</a:t>
            </a:r>
          </a:p>
        </p:txBody>
      </p:sp>
      <p:pic>
        <p:nvPicPr>
          <p:cNvPr id="57354" name="圖片 15" descr="C:\Users\joe\Desktop\五專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45598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群組 5"/>
          <p:cNvGrpSpPr>
            <a:grpSpLocks/>
          </p:cNvGrpSpPr>
          <p:nvPr/>
        </p:nvGrpSpPr>
        <p:grpSpPr bwMode="auto">
          <a:xfrm>
            <a:off x="-12700" y="3505200"/>
            <a:ext cx="5305425" cy="3373438"/>
            <a:chOff x="129389" y="1189848"/>
            <a:chExt cx="9778054" cy="5628804"/>
          </a:xfrm>
        </p:grpSpPr>
        <p:pic>
          <p:nvPicPr>
            <p:cNvPr id="30730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" t="3008" r="2423" b="-89"/>
            <a:stretch>
              <a:fillRect/>
            </a:stretch>
          </p:blipFill>
          <p:spPr bwMode="auto">
            <a:xfrm>
              <a:off x="129389" y="3020089"/>
              <a:ext cx="9778054" cy="379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4" b="23056"/>
            <a:stretch>
              <a:fillRect/>
            </a:stretch>
          </p:blipFill>
          <p:spPr bwMode="auto">
            <a:xfrm>
              <a:off x="1847690" y="1189848"/>
              <a:ext cx="2500018" cy="226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3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41139"/>
          <a:stretch>
            <a:fillRect/>
          </a:stretch>
        </p:blipFill>
        <p:spPr bwMode="auto">
          <a:xfrm>
            <a:off x="5148263" y="3506788"/>
            <a:ext cx="40163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" descr="F:\檢測\聯合會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04813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404040"/>
                </a:solidFill>
                <a:latin typeface="Arial" charset="0"/>
              </a:rPr>
              <a:t>3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2700" y="1557338"/>
            <a:ext cx="9144000" cy="177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/>
          <a:p>
            <a:pPr marL="342900" indent="-342900" algn="ctr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壹、技職教育特色</a:t>
            </a:r>
            <a:endParaRPr lang="en-US" altLang="zh-TW" sz="6500" kern="0" dirty="0">
              <a:solidFill>
                <a:srgbClr val="0000FF"/>
              </a:solidFill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itchFamily="18" charset="0"/>
            </a:endParaRPr>
          </a:p>
        </p:txBody>
      </p:sp>
      <p:pic>
        <p:nvPicPr>
          <p:cNvPr id="30727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4459288"/>
            <a:ext cx="2176462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827588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-12700" y="1557338"/>
            <a:ext cx="2698750" cy="177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壹．</a:t>
            </a:r>
            <a:endParaRPr lang="zh-TW" altLang="en-US" sz="65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"/>
          <a:stretch>
            <a:fillRect/>
          </a:stretch>
        </p:blipFill>
        <p:spPr bwMode="auto">
          <a:xfrm>
            <a:off x="2286000" y="992188"/>
            <a:ext cx="4848225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9"/>
          <p:cNvSpPr>
            <a:spLocks noChangeArrowheads="1"/>
          </p:cNvSpPr>
          <p:nvPr/>
        </p:nvSpPr>
        <p:spPr bwMode="gray">
          <a:xfrm>
            <a:off x="444500" y="2017713"/>
            <a:ext cx="2454275" cy="1150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44450" rIns="45720" bIns="44450" anchor="ctr" anchorCtr="1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專業實務課程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gray">
          <a:xfrm>
            <a:off x="444500" y="4437063"/>
            <a:ext cx="2466975" cy="1150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44450" rIns="45720" bIns="44450" anchor="ctr" anchorCtr="1"/>
          <a:lstStyle/>
          <a:p>
            <a:pPr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專業證照輔導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6153150" y="2060575"/>
            <a:ext cx="2386013" cy="1150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44450" rIns="45720" bIns="44450" anchor="ctr" anchorCtr="1"/>
          <a:lstStyle/>
          <a:p>
            <a:pPr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跨領域學程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6249988" y="4478338"/>
            <a:ext cx="2290762" cy="1150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44450" rIns="45720" bIns="44450" anchor="ctr" anchorCtr="1"/>
          <a:lstStyle/>
          <a:p>
            <a:pPr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校外職場實習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gray">
          <a:xfrm>
            <a:off x="1677988" y="908050"/>
            <a:ext cx="6065837" cy="83185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提升學生務實致用技能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752" name="Rectangle 2"/>
          <p:cNvSpPr txBox="1">
            <a:spLocks noChangeArrowheads="1"/>
          </p:cNvSpPr>
          <p:nvPr/>
        </p:nvSpPr>
        <p:spPr bwMode="auto">
          <a:xfrm>
            <a:off x="-25400" y="188913"/>
            <a:ext cx="9137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壹、技職教育特色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1/4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ja-JP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3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4AEDC14-A7A8-4EEC-907C-0F34CF460D81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>
            <a:off x="723309" y="5785157"/>
            <a:ext cx="7776365" cy="707871"/>
          </a:xfrm>
          <a:prstGeom prst="rect">
            <a:avLst/>
          </a:prstGeom>
          <a:solidFill>
            <a:srgbClr val="FFE593">
              <a:alpha val="43922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  <a:defRPr/>
            </a:pPr>
            <a:r>
              <a:rPr lang="zh-TW" altLang="en-US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年啟動第三期技職再造</a:t>
            </a:r>
            <a:endParaRPr lang="en-US" altLang="zh-TW" sz="4000" b="1" cap="all" dirty="0" smtClean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21651" r="4445" b="12199"/>
          <a:stretch>
            <a:fillRect/>
          </a:stretch>
        </p:blipFill>
        <p:spPr bwMode="auto">
          <a:xfrm>
            <a:off x="6444635" y="3220540"/>
            <a:ext cx="1901468" cy="134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1" y="3120582"/>
            <a:ext cx="1914605" cy="1315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570038"/>
            <a:ext cx="9144000" cy="3455987"/>
          </a:xfrm>
          <a:prstGeom prst="rect">
            <a:avLst/>
          </a:prstGeom>
          <a:solidFill>
            <a:srgbClr val="EB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pic>
        <p:nvPicPr>
          <p:cNvPr id="13" name="Picture 3" descr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10058"/>
          <a:stretch/>
        </p:blipFill>
        <p:spPr bwMode="auto">
          <a:xfrm>
            <a:off x="6093392" y="4941168"/>
            <a:ext cx="2945536" cy="1850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投影片編號版面配置區 1"/>
          <p:cNvSpPr txBox="1">
            <a:spLocks/>
          </p:cNvSpPr>
          <p:nvPr/>
        </p:nvSpPr>
        <p:spPr bwMode="auto">
          <a:xfrm>
            <a:off x="8597900" y="6192838"/>
            <a:ext cx="514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7BFDE5B-C057-4743-BF6F-6F6F427C2DA8}" type="slidenum">
              <a:rPr lang="en-US" altLang="ja-JP" sz="1200">
                <a:latin typeface="Arial" charset="0"/>
                <a:ea typeface="MS PGothic" pitchFamily="34" charset="-128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1200">
              <a:latin typeface="Arial" charset="0"/>
              <a:ea typeface="MS PGothic" pitchFamily="34" charset="-128"/>
            </a:endParaRPr>
          </a:p>
        </p:txBody>
      </p:sp>
      <p:sp>
        <p:nvSpPr>
          <p:cNvPr id="32773" name="Rectangle 2"/>
          <p:cNvSpPr txBox="1">
            <a:spLocks noChangeArrowheads="1"/>
          </p:cNvSpPr>
          <p:nvPr/>
        </p:nvSpPr>
        <p:spPr bwMode="auto">
          <a:xfrm>
            <a:off x="-25400" y="188913"/>
            <a:ext cx="9137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壹、技職教育特色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2/4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ja-JP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B92B8565-8219-475B-AAEA-45AF456DA2AF}" type="slidenum">
              <a:rPr lang="en-US" altLang="zh-TW" sz="2000" b="1" u="sng">
                <a:solidFill>
                  <a:schemeClr val="bg1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5</a:t>
            </a:fld>
            <a:endParaRPr lang="en-US" altLang="zh-TW" sz="2000" b="1" u="sng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gray">
          <a:xfrm>
            <a:off x="2089150" y="1023938"/>
            <a:ext cx="5508625" cy="8636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五專教學特色</a:t>
            </a:r>
            <a:endParaRPr lang="zh-TW" altLang="en-US" sz="3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爆炸 2 3"/>
          <p:cNvSpPr/>
          <p:nvPr/>
        </p:nvSpPr>
        <p:spPr>
          <a:xfrm rot="20792056">
            <a:off x="-309563" y="903288"/>
            <a:ext cx="3340101" cy="2533650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教學資源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優於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</a:t>
            </a:r>
          </a:p>
        </p:txBody>
      </p:sp>
      <p:pic>
        <p:nvPicPr>
          <p:cNvPr id="14" name="Picture 2" descr="20160215_185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6125"/>
          <a:stretch>
            <a:fillRect/>
          </a:stretch>
        </p:blipFill>
        <p:spPr bwMode="auto">
          <a:xfrm>
            <a:off x="107504" y="4962976"/>
            <a:ext cx="3011972" cy="185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Rectangle 7"/>
          <p:cNvSpPr>
            <a:spLocks noChangeArrowheads="1"/>
          </p:cNvSpPr>
          <p:nvPr/>
        </p:nvSpPr>
        <p:spPr bwMode="auto">
          <a:xfrm>
            <a:off x="1624013" y="3790950"/>
            <a:ext cx="6438900" cy="10763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五專前三年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u="sng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免學費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優惠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享有大學師資與教學設備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779" name="Rectangle 3"/>
          <p:cNvSpPr txBox="1">
            <a:spLocks noChangeArrowheads="1"/>
          </p:cNvSpPr>
          <p:nvPr/>
        </p:nvSpPr>
        <p:spPr bwMode="auto">
          <a:xfrm>
            <a:off x="2041525" y="2068513"/>
            <a:ext cx="60420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人力需求觀點：</a:t>
            </a:r>
            <a:r>
              <a:rPr lang="zh-TW" altLang="en-US" sz="2800" b="1" u="sng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中階人力需求增加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教育投資觀點：</a:t>
            </a:r>
            <a:r>
              <a:rPr lang="zh-TW" altLang="en-US" sz="2800" b="1" u="sng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五年一貫完整課程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學生家長觀點：</a:t>
            </a:r>
            <a:r>
              <a:rPr lang="zh-TW" altLang="en-US" sz="2800" b="1" u="sng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升學與就業兩相宜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5" r="21"/>
          <a:stretch>
            <a:fillRect/>
          </a:stretch>
        </p:blipFill>
        <p:spPr bwMode="auto">
          <a:xfrm>
            <a:off x="3131840" y="4962976"/>
            <a:ext cx="2992793" cy="185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61938" y="1508125"/>
          <a:ext cx="8562975" cy="478472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64086"/>
                <a:gridCol w="1031443"/>
                <a:gridCol w="1742203"/>
                <a:gridCol w="4425243"/>
              </a:tblGrid>
              <a:tr h="3768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助學計畫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措施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</a:tr>
              <a:tr h="9292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五專</a:t>
                      </a:r>
                      <a:endParaRPr lang="en-US" altLang="zh-TW" sz="1800" b="1" i="0" kern="1200" dirty="0" smtClean="0">
                        <a:solidFill>
                          <a:schemeClr val="dk1"/>
                        </a:solidFill>
                        <a:effectLst/>
                        <a:latin typeface="華康中黑體(P)" panose="020B0500000000000000" pitchFamily="34" charset="-120"/>
                        <a:ea typeface="華康中黑體(P)" panose="020B0500000000000000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rgbClr val="C00000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一、二、三</a:t>
                      </a:r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年級</a:t>
                      </a:r>
                      <a:endParaRPr lang="zh-TW" altLang="en-US" sz="1800" b="1" dirty="0">
                        <a:latin typeface="華康中黑體(P)" panose="020B0500000000000000" pitchFamily="34" charset="-120"/>
                        <a:ea typeface="華康中黑體(P)" panose="020B0500000000000000" pitchFamily="34" charset="-120"/>
                      </a:endParaRPr>
                    </a:p>
                  </a:txBody>
                  <a:tcPr marL="91455" marR="91455" marT="45722" marB="45722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TW" altLang="en-US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五專前三年免學費</a:t>
                      </a:r>
                      <a:endParaRPr lang="zh-TW" altLang="en-US" sz="1600" b="1" dirty="0">
                        <a:solidFill>
                          <a:srgbClr val="C00000"/>
                        </a:solidFill>
                        <a:latin typeface="華康中黑體(P)" panose="020B0500000000000000" pitchFamily="34" charset="-120"/>
                        <a:ea typeface="華康中黑體(P)" panose="020B0500000000000000" pitchFamily="34" charset="-120"/>
                      </a:endParaRPr>
                    </a:p>
                  </a:txBody>
                  <a:tcPr marL="91455" marR="91455" marT="45722" marB="45722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免繳納</a:t>
                      </a:r>
                      <a:r>
                        <a:rPr lang="zh-TW" altLang="en-US" sz="1800" b="1" dirty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學費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00"/>
                        </a:lnSpc>
                      </a:pPr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補助</a:t>
                      </a:r>
                      <a:r>
                        <a:rPr lang="zh-TW" altLang="en-US" sz="1600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學費全額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，</a:t>
                      </a:r>
                      <a:r>
                        <a:rPr lang="zh-TW" altLang="en-US" sz="1600" u="none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僅</a:t>
                      </a:r>
                      <a:r>
                        <a:rPr lang="zh-TW" altLang="en-US" sz="1600" u="none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須繳交雜費等其他費用。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9334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五專</a:t>
                      </a:r>
                      <a:endParaRPr lang="en-US" altLang="zh-TW" sz="1800" b="1" i="0" kern="1200" dirty="0" smtClean="0">
                        <a:solidFill>
                          <a:schemeClr val="dk1"/>
                        </a:solidFill>
                        <a:effectLst/>
                        <a:latin typeface="華康中黑體(P)" panose="020B0500000000000000" pitchFamily="34" charset="-120"/>
                        <a:ea typeface="華康中黑體(P)" panose="020B0500000000000000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rgbClr val="C00000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四、五</a:t>
                      </a:r>
                      <a:endParaRPr lang="en-US" altLang="zh-TW" sz="1800" b="1" i="0" kern="1200" dirty="0" smtClean="0">
                        <a:solidFill>
                          <a:srgbClr val="C00000"/>
                        </a:solidFill>
                        <a:effectLst/>
                        <a:latin typeface="華康中黑體(P)" panose="020B0500000000000000" pitchFamily="34" charset="-120"/>
                        <a:ea typeface="華康中黑體(P)" panose="020B0500000000000000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  <a:cs typeface="+mn-cs"/>
                        </a:rPr>
                        <a:t>年級</a:t>
                      </a:r>
                      <a:endParaRPr lang="zh-TW" altLang="en-US" sz="1800" b="1" dirty="0">
                        <a:latin typeface="華康中黑體(P)" panose="020B0500000000000000" pitchFamily="34" charset="-120"/>
                        <a:ea typeface="華康中黑體(P)" panose="020B0500000000000000" pitchFamily="34" charset="-120"/>
                      </a:endParaRPr>
                    </a:p>
                  </a:txBody>
                  <a:tcPr marL="91455" marR="91455" marT="45722" marB="45722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華康中黑體(P)" panose="020B0500000000000000" pitchFamily="34" charset="-120"/>
                          <a:ea typeface="華康中黑體(P)" panose="020B0500000000000000" pitchFamily="34" charset="-120"/>
                        </a:rPr>
                        <a:t>大專校院弱勢學生助學計畫</a:t>
                      </a:r>
                      <a:endParaRPr lang="zh-TW" altLang="en-US" sz="1600" b="1" dirty="0">
                        <a:solidFill>
                          <a:srgbClr val="C00000"/>
                        </a:solidFill>
                        <a:latin typeface="華康中黑體(P)" panose="020B0500000000000000" pitchFamily="34" charset="-120"/>
                        <a:ea typeface="華康中黑體(P)" panose="020B0500000000000000" pitchFamily="34" charset="-120"/>
                      </a:endParaRP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助學金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u="sng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補助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金額</a:t>
                      </a:r>
                      <a:r>
                        <a:rPr lang="zh-TW" altLang="en-US" sz="1600" u="sng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為</a:t>
                      </a:r>
                      <a:r>
                        <a:rPr lang="en-US" altLang="zh-TW" sz="1600" u="sng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5,000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～</a:t>
                      </a:r>
                      <a:r>
                        <a:rPr lang="en-US" altLang="zh-TW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35,000</a:t>
                      </a:r>
                      <a:r>
                        <a:rPr lang="zh-TW" altLang="en-US" sz="1600" u="sng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</a:t>
                      </a:r>
                      <a:r>
                        <a:rPr lang="en-US" altLang="zh-TW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(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補助級距依家庭年收得分為</a:t>
                      </a:r>
                      <a:r>
                        <a:rPr lang="en-US" altLang="zh-TW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5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級</a:t>
                      </a:r>
                      <a:r>
                        <a:rPr lang="en-US" altLang="zh-TW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)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，減輕學費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負擔。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049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生活助學金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由學校安排弱勢學生生活服務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學習機會，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並給予生活助學金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，</a:t>
                      </a:r>
                      <a:r>
                        <a:rPr lang="zh-TW" altLang="en-US" sz="1600" u="sng" dirty="0" smtClean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每月新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臺幣</a:t>
                      </a:r>
                      <a:r>
                        <a:rPr lang="en-US" altLang="zh-TW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6,000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元為原則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。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933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緊急紓困</a:t>
                      </a:r>
                      <a:r>
                        <a:rPr lang="zh-TW" altLang="en-US" sz="1800" b="1" dirty="0" smtClean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助學金</a:t>
                      </a:r>
                      <a:endParaRPr lang="zh-TW" altLang="en-US" sz="1800" b="1" dirty="0">
                        <a:solidFill>
                          <a:srgbClr val="36174D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對於新貧、近貧或家庭發生急難之學生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，</a:t>
                      </a:r>
                      <a:endParaRPr lang="en-US" altLang="zh-TW" sz="1600" dirty="0" smtClean="0"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由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學校依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學生實際困難狀況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給予補助。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7502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36174D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住宿優惠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提供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低收入戶學生校內宿舍免費住宿</a:t>
                      </a: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；</a:t>
                      </a:r>
                      <a:endParaRPr lang="en-US" altLang="zh-TW" sz="1600" dirty="0" smtClean="0"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zh-TW" altLang="en-US" sz="1600" dirty="0" smtClean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另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提供</a:t>
                      </a:r>
                      <a:r>
                        <a:rPr lang="zh-TW" altLang="en-US" sz="1600" u="sng" dirty="0">
                          <a:solidFill>
                            <a:srgbClr val="C000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中低收入戶學生校內宿舍優先住宿</a:t>
                      </a:r>
                      <a:r>
                        <a:rPr lang="zh-TW" altLang="en-US" sz="160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。</a:t>
                      </a:r>
                    </a:p>
                  </a:txBody>
                  <a:tcPr marL="19053" marR="19053" marT="19051" marB="19051" anchor="ctr">
                    <a:lnL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8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849" name="Rectangle 2"/>
          <p:cNvSpPr txBox="1">
            <a:spLocks noChangeArrowheads="1"/>
          </p:cNvSpPr>
          <p:nvPr/>
        </p:nvSpPr>
        <p:spPr bwMode="auto">
          <a:xfrm>
            <a:off x="-25400" y="188913"/>
            <a:ext cx="9137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壹、技職教育特色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3/4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ja-JP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50" name="文字方塊 5"/>
          <p:cNvSpPr txBox="1">
            <a:spLocks noChangeArrowheads="1"/>
          </p:cNvSpPr>
          <p:nvPr/>
        </p:nvSpPr>
        <p:spPr bwMode="auto">
          <a:xfrm>
            <a:off x="250825" y="6381750"/>
            <a:ext cx="8574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資料來源：</a:t>
            </a:r>
            <a:r>
              <a:rPr lang="en-US" altLang="zh-TW" sz="1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1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年國教五專招生資訊網</a:t>
            </a:r>
            <a:r>
              <a:rPr lang="en-US" altLang="zh-TW" sz="1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(http://me.moe.edu.tw/junior/show_page.php?pid=135)</a:t>
            </a:r>
            <a:endParaRPr lang="zh-TW" altLang="en-US" sz="14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84538"/>
            <a:ext cx="383951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sz="28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五專免學費與助學措施</a:t>
            </a:r>
          </a:p>
        </p:txBody>
      </p:sp>
      <p:sp>
        <p:nvSpPr>
          <p:cNvPr id="34852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404040"/>
                </a:solidFill>
                <a:latin typeface="Arial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字方塊 1"/>
          <p:cNvSpPr txBox="1">
            <a:spLocks noChangeArrowheads="1"/>
          </p:cNvSpPr>
          <p:nvPr/>
        </p:nvSpPr>
        <p:spPr bwMode="auto">
          <a:xfrm>
            <a:off x="2700338" y="5878513"/>
            <a:ext cx="3622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en-US" sz="3600" b="1" spc="150" dirty="0" smtClean="0">
                <a:ln w="11430"/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標楷體" pitchFamily="65" charset="-120"/>
              </a:rPr>
              <a:t>五專畢業生進路</a:t>
            </a:r>
            <a:endParaRPr lang="zh-TW" altLang="en-US" sz="3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39750" y="1312863"/>
            <a:ext cx="2736850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升學二技</a:t>
            </a:r>
          </a:p>
        </p:txBody>
      </p:sp>
      <p:sp>
        <p:nvSpPr>
          <p:cNvPr id="45" name="矩形 44"/>
          <p:cNvSpPr/>
          <p:nvPr/>
        </p:nvSpPr>
        <p:spPr>
          <a:xfrm>
            <a:off x="107950" y="2570163"/>
            <a:ext cx="2951163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插大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,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轉四技</a:t>
            </a:r>
          </a:p>
        </p:txBody>
      </p:sp>
      <p:sp>
        <p:nvSpPr>
          <p:cNvPr id="46" name="矩形 45"/>
          <p:cNvSpPr/>
          <p:nvPr/>
        </p:nvSpPr>
        <p:spPr>
          <a:xfrm>
            <a:off x="107950" y="3829050"/>
            <a:ext cx="2951163" cy="720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報考研究所</a:t>
            </a:r>
          </a:p>
        </p:txBody>
      </p:sp>
      <p:sp>
        <p:nvSpPr>
          <p:cNvPr id="47" name="矩形 46"/>
          <p:cNvSpPr/>
          <p:nvPr/>
        </p:nvSpPr>
        <p:spPr>
          <a:xfrm>
            <a:off x="539750" y="5086350"/>
            <a:ext cx="2736850" cy="719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出國留學</a:t>
            </a:r>
          </a:p>
        </p:txBody>
      </p:sp>
      <p:sp>
        <p:nvSpPr>
          <p:cNvPr id="48" name="矩形 47"/>
          <p:cNvSpPr/>
          <p:nvPr/>
        </p:nvSpPr>
        <p:spPr>
          <a:xfrm>
            <a:off x="5508625" y="1339850"/>
            <a:ext cx="3024188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公職國家考試</a:t>
            </a:r>
          </a:p>
        </p:txBody>
      </p:sp>
      <p:sp>
        <p:nvSpPr>
          <p:cNvPr id="50" name="矩形 49"/>
          <p:cNvSpPr/>
          <p:nvPr/>
        </p:nvSpPr>
        <p:spPr>
          <a:xfrm>
            <a:off x="6084888" y="3835400"/>
            <a:ext cx="2951162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公民營企業</a:t>
            </a:r>
          </a:p>
        </p:txBody>
      </p:sp>
      <p:sp>
        <p:nvSpPr>
          <p:cNvPr id="49" name="矩形 48"/>
          <p:cNvSpPr/>
          <p:nvPr/>
        </p:nvSpPr>
        <p:spPr>
          <a:xfrm>
            <a:off x="6084888" y="2589213"/>
            <a:ext cx="2951162" cy="7191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醫療院機構</a:t>
            </a:r>
          </a:p>
        </p:txBody>
      </p:sp>
      <p:sp>
        <p:nvSpPr>
          <p:cNvPr id="23" name="矩形 22"/>
          <p:cNvSpPr/>
          <p:nvPr/>
        </p:nvSpPr>
        <p:spPr>
          <a:xfrm>
            <a:off x="5508625" y="5084763"/>
            <a:ext cx="3024188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自行創業</a:t>
            </a:r>
          </a:p>
        </p:txBody>
      </p:sp>
      <p:sp>
        <p:nvSpPr>
          <p:cNvPr id="24" name="向右箭號 23"/>
          <p:cNvSpPr/>
          <p:nvPr/>
        </p:nvSpPr>
        <p:spPr>
          <a:xfrm rot="13171018">
            <a:off x="2938463" y="2089150"/>
            <a:ext cx="1169987" cy="407988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 rot="19195114">
            <a:off x="4999038" y="2103438"/>
            <a:ext cx="1163637" cy="407987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13188737" flipH="1">
            <a:off x="5016500" y="4606925"/>
            <a:ext cx="1141413" cy="452438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 rot="19628420" flipH="1" flipV="1">
            <a:off x="2889250" y="4602163"/>
            <a:ext cx="1217613" cy="479425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rot="11600867">
            <a:off x="2684463" y="2919413"/>
            <a:ext cx="758825" cy="407987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 rot="9840507" flipH="1">
            <a:off x="5694363" y="2928938"/>
            <a:ext cx="714375" cy="409575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 rot="9289347">
            <a:off x="2751138" y="3714750"/>
            <a:ext cx="758825" cy="407988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 rot="1270035">
            <a:off x="5659438" y="3695700"/>
            <a:ext cx="757237" cy="407988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59" name="Rectangle 2"/>
          <p:cNvSpPr txBox="1">
            <a:spLocks noChangeArrowheads="1"/>
          </p:cNvSpPr>
          <p:nvPr/>
        </p:nvSpPr>
        <p:spPr bwMode="auto">
          <a:xfrm>
            <a:off x="-25400" y="188913"/>
            <a:ext cx="91376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壹、技職教育特色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4/4</a:t>
            </a:r>
            <a:r>
              <a:rPr lang="zh-TW" altLang="en-US" sz="4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ja-JP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86" name="Picture 2" descr="D:\種子教師研習及文宣品\多元入學進路指南手冊\image001.jpg"/>
          <p:cNvPicPr>
            <a:picLocks noChangeAspect="1" noChangeArrowheads="1"/>
          </p:cNvPicPr>
          <p:nvPr/>
        </p:nvPicPr>
        <p:blipFill>
          <a:blip r:embed="rId3"/>
          <a:srcRect l="6805" t="16032" r="4439" b="8362"/>
          <a:stretch>
            <a:fillRect/>
          </a:stretch>
        </p:blipFill>
        <p:spPr bwMode="auto">
          <a:xfrm>
            <a:off x="3667125" y="2924175"/>
            <a:ext cx="1841500" cy="1158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1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B02B9A3-B18E-4800-8E28-48D404C51F3E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49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0303F9-2D6F-4616-A3C0-1586C936C20A}" type="slidenum">
              <a:rPr lang="zh-TW" altLang="en-US" sz="18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18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188" y="1484313"/>
            <a:ext cx="7848600" cy="17287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200000"/>
              </a:lnSpc>
              <a:defRPr/>
            </a:pPr>
            <a:endParaRPr lang="en-US" altLang="zh-TW" sz="6600" b="1" spc="150" dirty="0">
              <a:ln w="11430"/>
              <a:solidFill>
                <a:srgbClr val="0000FF"/>
              </a:solidFill>
              <a:effectLst>
                <a:glow rad="101600">
                  <a:srgbClr val="FFFFFF"/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37892" name="Picture 1" descr="F:\檢測\聯合會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54000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投影片編號版面配置區 3"/>
          <p:cNvSpPr txBox="1">
            <a:spLocks/>
          </p:cNvSpPr>
          <p:nvPr/>
        </p:nvSpPr>
        <p:spPr bwMode="auto">
          <a:xfrm>
            <a:off x="8540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77623C66-4024-431E-925E-2F4F7553B4C8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2700" y="1557338"/>
            <a:ext cx="9144000" cy="177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/>
          <a:p>
            <a:pPr marL="342900" indent="-342900" algn="ctr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        五專免試入學</a:t>
            </a:r>
            <a:endParaRPr lang="en-US" altLang="zh-TW" sz="6500" kern="0" dirty="0">
              <a:solidFill>
                <a:srgbClr val="0000FF"/>
              </a:solidFill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2700" y="1557338"/>
            <a:ext cx="2698750" cy="177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zh-TW" altLang="en-US" sz="6500" spc="150" dirty="0">
                <a:ln w="11430"/>
                <a:solidFill>
                  <a:srgbClr val="0000FF"/>
                </a:solidFill>
                <a:effectLst>
                  <a:glow rad="101600">
                    <a:srgbClr val="FFFFFF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貳．</a:t>
            </a:r>
            <a:endParaRPr lang="zh-TW" altLang="en-US" sz="6500" dirty="0">
              <a:solidFill>
                <a:srgbClr val="0000FF"/>
              </a:solidFill>
            </a:endParaRPr>
          </a:p>
        </p:txBody>
      </p:sp>
      <p:grpSp>
        <p:nvGrpSpPr>
          <p:cNvPr id="37896" name="群組 11"/>
          <p:cNvGrpSpPr>
            <a:grpSpLocks/>
          </p:cNvGrpSpPr>
          <p:nvPr/>
        </p:nvGrpSpPr>
        <p:grpSpPr bwMode="auto">
          <a:xfrm>
            <a:off x="-12700" y="3505200"/>
            <a:ext cx="9177338" cy="3373438"/>
            <a:chOff x="-13048" y="3504619"/>
            <a:chExt cx="9177262" cy="3373925"/>
          </a:xfrm>
        </p:grpSpPr>
        <p:grpSp>
          <p:nvGrpSpPr>
            <p:cNvPr id="37898" name="群組 12"/>
            <p:cNvGrpSpPr>
              <a:grpSpLocks/>
            </p:cNvGrpSpPr>
            <p:nvPr/>
          </p:nvGrpSpPr>
          <p:grpSpPr bwMode="auto">
            <a:xfrm>
              <a:off x="-13048" y="3504619"/>
              <a:ext cx="5305128" cy="3373925"/>
              <a:chOff x="129389" y="1189848"/>
              <a:chExt cx="9778054" cy="5628804"/>
            </a:xfrm>
          </p:grpSpPr>
          <p:pic>
            <p:nvPicPr>
              <p:cNvPr id="37902" name="圖片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" t="3008" r="2423" b="-89"/>
              <a:stretch>
                <a:fillRect/>
              </a:stretch>
            </p:blipFill>
            <p:spPr bwMode="auto">
              <a:xfrm>
                <a:off x="129389" y="3020089"/>
                <a:ext cx="9778054" cy="3798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圖片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34" b="23056"/>
              <a:stretch>
                <a:fillRect/>
              </a:stretch>
            </p:blipFill>
            <p:spPr bwMode="auto">
              <a:xfrm>
                <a:off x="1847690" y="1189848"/>
                <a:ext cx="2500018" cy="2264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899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9" r="2979"/>
            <a:stretch>
              <a:fillRect/>
            </a:stretch>
          </p:blipFill>
          <p:spPr bwMode="auto">
            <a:xfrm flipH="1">
              <a:off x="5148064" y="3507164"/>
              <a:ext cx="4016150" cy="337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圖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933056"/>
              <a:ext cx="2176461" cy="226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084" y="4836952"/>
              <a:ext cx="9906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7" name="投影片編號版面配置區 3"/>
          <p:cNvSpPr txBox="1">
            <a:spLocks/>
          </p:cNvSpPr>
          <p:nvPr/>
        </p:nvSpPr>
        <p:spPr bwMode="auto">
          <a:xfrm>
            <a:off x="8693150" y="64611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404040"/>
                </a:solidFill>
                <a:latin typeface="Arial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群組 20"/>
          <p:cNvGrpSpPr>
            <a:grpSpLocks/>
          </p:cNvGrpSpPr>
          <p:nvPr/>
        </p:nvGrpSpPr>
        <p:grpSpPr bwMode="auto">
          <a:xfrm>
            <a:off x="211138" y="1509713"/>
            <a:ext cx="4251325" cy="4811712"/>
            <a:chOff x="245075" y="1803700"/>
            <a:chExt cx="1440150" cy="4884809"/>
          </a:xfrm>
        </p:grpSpPr>
        <p:sp>
          <p:nvSpPr>
            <p:cNvPr id="24" name="矩形 23"/>
            <p:cNvSpPr/>
            <p:nvPr/>
          </p:nvSpPr>
          <p:spPr>
            <a:xfrm>
              <a:off x="245075" y="1803700"/>
              <a:ext cx="1440150" cy="48848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sz="3200" dirty="0"/>
            </a:p>
          </p:txBody>
        </p:sp>
        <p:sp>
          <p:nvSpPr>
            <p:cNvPr id="44048" name="文字方塊 18"/>
            <p:cNvSpPr txBox="1">
              <a:spLocks noChangeArrowheads="1"/>
            </p:cNvSpPr>
            <p:nvPr/>
          </p:nvSpPr>
          <p:spPr bwMode="auto">
            <a:xfrm>
              <a:off x="364460" y="1990648"/>
              <a:ext cx="281254" cy="4647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4200" b="1" spc="150" dirty="0" smtClean="0">
                  <a:ln w="11430"/>
                  <a:solidFill>
                    <a:srgbClr val="FF0000"/>
                  </a:solidFill>
                  <a:effectLst>
                    <a:glow rad="101600">
                      <a:srgbClr val="FFFFFF"/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標楷體" pitchFamily="65" charset="-120"/>
                </a:rPr>
                <a:t>五專多元入學管道</a:t>
              </a:r>
            </a:p>
          </p:txBody>
        </p:sp>
      </p:grp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6350" y="333375"/>
            <a:ext cx="9137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貳、五專免試入學 </a:t>
            </a:r>
            <a:r>
              <a:rPr lang="en-US" altLang="zh-TW" sz="4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-US" altLang="zh-TW" sz="4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/9)</a:t>
            </a:r>
            <a:endParaRPr lang="en-US" altLang="ja-JP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0964" name="群組 19"/>
          <p:cNvGrpSpPr>
            <a:grpSpLocks/>
          </p:cNvGrpSpPr>
          <p:nvPr/>
        </p:nvGrpSpPr>
        <p:grpSpPr bwMode="auto">
          <a:xfrm>
            <a:off x="1433513" y="1341438"/>
            <a:ext cx="7531100" cy="4979987"/>
            <a:chOff x="20682" y="1559856"/>
            <a:chExt cx="7802818" cy="4979949"/>
          </a:xfrm>
        </p:grpSpPr>
        <p:sp>
          <p:nvSpPr>
            <p:cNvPr id="44042" name="AutoShape 4"/>
            <p:cNvSpPr>
              <a:spLocks noChangeArrowheads="1"/>
            </p:cNvSpPr>
            <p:nvPr/>
          </p:nvSpPr>
          <p:spPr bwMode="gray">
            <a:xfrm>
              <a:off x="244372" y="5282515"/>
              <a:ext cx="5904746" cy="1257290"/>
            </a:xfrm>
            <a:prstGeom prst="parallelogram">
              <a:avLst>
                <a:gd name="adj" fmla="val 4356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尚有招生名額報教育部</a:t>
              </a:r>
              <a:r>
                <a:rPr lang="en-US" altLang="zh-TW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辦理免試續招</a:t>
              </a:r>
              <a:r>
                <a:rPr lang="en-US" altLang="zh-TW" sz="22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107.7.16</a:t>
              </a:r>
              <a:r>
                <a:rPr lang="zh-TW" altLang="en-US" sz="22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起</a:t>
              </a:r>
              <a:endParaRPr lang="zh-TW" altLang="en-US" sz="2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43" name="AutoShape 6"/>
            <p:cNvSpPr>
              <a:spLocks noChangeArrowheads="1"/>
            </p:cNvSpPr>
            <p:nvPr/>
          </p:nvSpPr>
          <p:spPr bwMode="gray">
            <a:xfrm>
              <a:off x="2005926" y="1729717"/>
              <a:ext cx="5817574" cy="993767"/>
            </a:xfrm>
            <a:prstGeom prst="parallelogram">
              <a:avLst>
                <a:gd name="adj" fmla="val 4035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五專優先免試</a:t>
              </a:r>
              <a:r>
                <a:rPr lang="zh-TW" altLang="en-US" sz="3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入學</a:t>
              </a:r>
              <a:endParaRPr lang="en-US" altLang="zh-TW" sz="3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22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107.5.15---6.15</a:t>
              </a:r>
              <a:endParaRPr lang="zh-TW" altLang="en-US" sz="2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44" name="AutoShape 5"/>
            <p:cNvSpPr>
              <a:spLocks noChangeArrowheads="1"/>
            </p:cNvSpPr>
            <p:nvPr/>
          </p:nvSpPr>
          <p:spPr bwMode="gray">
            <a:xfrm>
              <a:off x="1473019" y="2801272"/>
              <a:ext cx="5903102" cy="1138228"/>
            </a:xfrm>
            <a:prstGeom prst="parallelogram">
              <a:avLst>
                <a:gd name="adj" fmla="val 4356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五專聯合免試入學</a:t>
              </a:r>
              <a:endParaRPr lang="en-US" altLang="zh-TW" sz="3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現場登記分發</a:t>
              </a:r>
              <a:r>
                <a:rPr lang="en-US" altLang="zh-TW" sz="21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107.7.11</a:t>
              </a:r>
              <a:endParaRPr lang="zh-TW" altLang="en-US" sz="21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45" name="AutoShape 5"/>
            <p:cNvSpPr>
              <a:spLocks noChangeArrowheads="1"/>
            </p:cNvSpPr>
            <p:nvPr/>
          </p:nvSpPr>
          <p:spPr bwMode="gray">
            <a:xfrm>
              <a:off x="867741" y="4039512"/>
              <a:ext cx="5885009" cy="1138228"/>
            </a:xfrm>
            <a:prstGeom prst="parallelogram">
              <a:avLst>
                <a:gd name="adj" fmla="val 4355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3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特色招生甄選入學</a:t>
              </a:r>
              <a:endParaRPr lang="en-US" altLang="zh-TW" sz="3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1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依辦理學校招生日期辦理</a:t>
              </a:r>
              <a:endParaRPr lang="en-US" altLang="zh-TW" sz="21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0970" name="群組 7"/>
            <p:cNvGrpSpPr>
              <a:grpSpLocks/>
            </p:cNvGrpSpPr>
            <p:nvPr/>
          </p:nvGrpSpPr>
          <p:grpSpPr bwMode="auto">
            <a:xfrm>
              <a:off x="20682" y="1559856"/>
              <a:ext cx="2621731" cy="4748176"/>
              <a:chOff x="-214569" y="1531677"/>
              <a:chExt cx="2621731" cy="4748176"/>
            </a:xfrm>
          </p:grpSpPr>
          <p:sp>
            <p:nvSpPr>
              <p:cNvPr id="9" name="Oval 7"/>
              <p:cNvSpPr>
                <a:spLocks noChangeAspect="1" noChangeArrowheads="1"/>
              </p:cNvSpPr>
              <p:nvPr/>
            </p:nvSpPr>
            <p:spPr bwMode="gray">
              <a:xfrm>
                <a:off x="1471326" y="1531677"/>
                <a:ext cx="935878" cy="90963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54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kumimoji="0" lang="en-US" altLang="zh-TW" sz="4800" b="1" dirty="0" smtClean="0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gray">
              <a:xfrm>
                <a:off x="-214569" y="5370223"/>
                <a:ext cx="935877" cy="90963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254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kumimoji="0" lang="en-US" altLang="zh-TW" sz="4800" b="1" dirty="0" smtClean="0">
                    <a:solidFill>
                      <a:srgbClr val="FFFFFF"/>
                    </a:solidFill>
                  </a:rPr>
                  <a:t>4</a:t>
                </a:r>
              </a:p>
            </p:txBody>
          </p:sp>
          <p:sp>
            <p:nvSpPr>
              <p:cNvPr id="17" name="Oval 7"/>
              <p:cNvSpPr>
                <a:spLocks noChangeAspect="1" noChangeArrowheads="1"/>
              </p:cNvSpPr>
              <p:nvPr/>
            </p:nvSpPr>
            <p:spPr bwMode="gray">
              <a:xfrm>
                <a:off x="969670" y="2715943"/>
                <a:ext cx="937523" cy="91121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kumimoji="0" lang="en-US" altLang="zh-TW" sz="4800" b="1" dirty="0" smtClean="0">
                    <a:solidFill>
                      <a:srgbClr val="FFFFFF"/>
                    </a:solidFill>
                  </a:rPr>
                  <a:t>2</a:t>
                </a:r>
              </a:p>
            </p:txBody>
          </p:sp>
          <p:sp>
            <p:nvSpPr>
              <p:cNvPr id="18" name="Oval 7"/>
              <p:cNvSpPr>
                <a:spLocks noChangeAspect="1" noChangeArrowheads="1"/>
              </p:cNvSpPr>
              <p:nvPr/>
            </p:nvSpPr>
            <p:spPr bwMode="gray">
              <a:xfrm>
                <a:off x="366037" y="4017683"/>
                <a:ext cx="935878" cy="91121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25400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kumimoji="0" lang="en-US" altLang="zh-TW" sz="4800" b="1" dirty="0" smtClean="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sp>
        <p:nvSpPr>
          <p:cNvPr id="40965" name="投影片編號版面配置區 3"/>
          <p:cNvSpPr txBox="1">
            <a:spLocks/>
          </p:cNvSpPr>
          <p:nvPr/>
        </p:nvSpPr>
        <p:spPr bwMode="auto">
          <a:xfrm>
            <a:off x="8532813" y="6362700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7373FE4-7120-4263-B10C-E466E07725F4}" type="slidenum">
              <a:rPr lang="en-US" altLang="zh-TW" sz="2000" b="1" u="sng">
                <a:solidFill>
                  <a:srgbClr val="404040"/>
                </a:solidFill>
                <a:latin typeface="Arial" charset="0"/>
              </a:rPr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en-US" altLang="zh-TW" sz="2000" b="1" u="sng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95848</TotalTime>
  <Words>1279</Words>
  <Application>Microsoft Office PowerPoint</Application>
  <PresentationFormat>如螢幕大小 (4:3)</PresentationFormat>
  <Paragraphs>263</Paragraphs>
  <Slides>23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41" baseType="lpstr">
      <vt:lpstr>Arial</vt:lpstr>
      <vt:lpstr>新細明體</vt:lpstr>
      <vt:lpstr>Calibri</vt:lpstr>
      <vt:lpstr>Arial Unicode MS</vt:lpstr>
      <vt:lpstr>微軟正黑體</vt:lpstr>
      <vt:lpstr>標楷體</vt:lpstr>
      <vt:lpstr>華康中圓體</vt:lpstr>
      <vt:lpstr>MS PGothic</vt:lpstr>
      <vt:lpstr>Calibri Light</vt:lpstr>
      <vt:lpstr>Tahoma</vt:lpstr>
      <vt:lpstr>Aharoni</vt:lpstr>
      <vt:lpstr>Times New Roman</vt:lpstr>
      <vt:lpstr>Wingdings</vt:lpstr>
      <vt:lpstr>華康儷粗圓(P)</vt:lpstr>
      <vt:lpstr>Rockwell Extra Bold</vt:lpstr>
      <vt:lpstr>華康中黑體(P)</vt:lpstr>
      <vt:lpstr>自訂設計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Owner</cp:lastModifiedBy>
  <cp:revision>2469</cp:revision>
  <cp:lastPrinted>2017-04-13T00:24:49Z</cp:lastPrinted>
  <dcterms:created xsi:type="dcterms:W3CDTF">2010-11-29T05:36:38Z</dcterms:created>
  <dcterms:modified xsi:type="dcterms:W3CDTF">2018-01-15T06:42:11Z</dcterms:modified>
</cp:coreProperties>
</file>