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16"/>
  </p:notesMasterIdLst>
  <p:handoutMasterIdLst>
    <p:handoutMasterId r:id="rId17"/>
  </p:handoutMasterIdLst>
  <p:sldIdLst>
    <p:sldId id="272" r:id="rId3"/>
    <p:sldId id="273" r:id="rId4"/>
    <p:sldId id="256" r:id="rId5"/>
    <p:sldId id="271" r:id="rId6"/>
    <p:sldId id="266" r:id="rId7"/>
    <p:sldId id="270" r:id="rId8"/>
    <p:sldId id="269" r:id="rId9"/>
    <p:sldId id="274" r:id="rId10"/>
    <p:sldId id="275" r:id="rId11"/>
    <p:sldId id="257" r:id="rId12"/>
    <p:sldId id="261" r:id="rId13"/>
    <p:sldId id="263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>
        <p:scale>
          <a:sx n="75" d="100"/>
          <a:sy n="75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E71268B-8AC2-4239-8FAF-7C144C210720}" type="datetimeFigureOut">
              <a:rPr lang="en-US" altLang="zh-TW"/>
              <a:t>10/16/2013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02BA2C8-71FC-43D0-BD87-0547616971FA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F5AD8362-6D63-40AC-BAA9-90C3AE6D5875}" type="datetimeFigureOut">
              <a:t>2013/10/15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C6539446-6953-447E-A4E3-E7CFBF87004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水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5" name="天空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pic>
        <p:nvPicPr>
          <p:cNvPr id="6" name="水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水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 latinLnBrk="0">
              <a:defRPr lang="zh-TW"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1800" cap="all" baseline="0">
                <a:solidFill>
                  <a:schemeClr val="accent2"/>
                </a:solidFill>
              </a:defRPr>
            </a:lvl1pPr>
            <a:lvl2pPr marL="457200" indent="0" algn="ctr" latinLnBrk="0">
              <a:buNone/>
              <a:defRPr lang="zh-TW" sz="2800"/>
            </a:lvl2pPr>
            <a:lvl3pPr marL="914400" indent="0" algn="ctr" latinLnBrk="0">
              <a:buNone/>
              <a:defRPr lang="zh-TW" sz="2400"/>
            </a:lvl3pPr>
            <a:lvl4pPr marL="1371600" indent="0" algn="ctr" latinLnBrk="0">
              <a:buNone/>
              <a:defRPr lang="zh-TW" sz="2000"/>
            </a:lvl4pPr>
            <a:lvl5pPr marL="1828800" indent="0" algn="ctr" latinLnBrk="0">
              <a:buNone/>
              <a:defRPr lang="zh-TW" sz="2000"/>
            </a:lvl5pPr>
            <a:lvl6pPr marL="2286000" indent="0" algn="ctr" latinLnBrk="0">
              <a:buNone/>
              <a:defRPr lang="zh-TW" sz="2000"/>
            </a:lvl6pPr>
            <a:lvl7pPr marL="2743200" indent="0" algn="ctr" latinLnBrk="0">
              <a:buNone/>
              <a:defRPr lang="zh-TW" sz="2000"/>
            </a:lvl7pPr>
            <a:lvl8pPr marL="3200400" indent="0" algn="ctr" latinLnBrk="0">
              <a:buNone/>
              <a:defRPr lang="zh-TW" sz="2000"/>
            </a:lvl8pPr>
            <a:lvl9pPr marL="3657600" indent="0" algn="ctr" latinLnBrk="0">
              <a:buNone/>
              <a:defRPr lang="zh-TW" sz="2000"/>
            </a:lvl9pPr>
          </a:lstStyle>
          <a:p>
            <a:r>
              <a:rPr lang="zh-TW" altLang="en-US" smtClean="0"/>
              <a:t>按一下以編輯母片副標題樣式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t>2013/10/15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t>2013/10/15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TW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t>2013/10/15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天空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 latinLnBrk="0">
              <a:defRPr lang="zh-TW"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t>2013/10/15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t>2013/10/15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600"/>
            </a:lvl2pPr>
            <a:lvl3pPr latinLnBrk="0">
              <a:defRPr lang="zh-TW" sz="1400"/>
            </a:lvl3pPr>
            <a:lvl4pPr latinLnBrk="0">
              <a:defRPr lang="zh-TW" sz="1200"/>
            </a:lvl4pPr>
            <a:lvl5pPr latinLnBrk="0">
              <a:defRPr lang="zh-TW" sz="120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600"/>
            </a:lvl2pPr>
            <a:lvl3pPr latinLnBrk="0">
              <a:defRPr lang="zh-TW" sz="1400"/>
            </a:lvl3pPr>
            <a:lvl4pPr latinLnBrk="0">
              <a:defRPr lang="zh-TW" sz="1200"/>
            </a:lvl4pPr>
            <a:lvl5pPr latinLnBrk="0">
              <a:defRPr lang="zh-TW" sz="120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t>2013/10/15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t>2013/10/15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天空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t>2013/10/15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 latinLnBrk="0">
              <a:defRPr lang="zh-TW"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 latinLnBrk="0">
              <a:lnSpc>
                <a:spcPct val="90000"/>
              </a:lnSpc>
              <a:spcBef>
                <a:spcPts val="800"/>
              </a:spcBef>
              <a:buNone/>
              <a:defRPr lang="zh-TW" sz="14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t>2013/10/15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 latinLnBrk="0">
              <a:defRPr lang="zh-TW" sz="3400" b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spcBef>
                <a:spcPts val="800"/>
              </a:spcBef>
              <a:buNone/>
              <a:defRPr lang="zh-TW" sz="14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t>2013/10/15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天空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zh-TW"/>
          </a:p>
        </p:txBody>
      </p:sp>
      <p:sp>
        <p:nvSpPr>
          <p:cNvPr id="8" name="水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pic>
        <p:nvPicPr>
          <p:cNvPr id="9" name="水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水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pPr/>
              <a:t>2013/10/15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 cap="all" baseline="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800" kern="1200">
          <a:solidFill>
            <a:schemeClr val="accent2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lang="zh-TW" sz="2000" kern="1200">
          <a:solidFill>
            <a:schemeClr val="accent2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lang="zh-TW" sz="1800" kern="1200">
          <a:solidFill>
            <a:schemeClr val="accent2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zh-TW" sz="1600" kern="1200">
          <a:solidFill>
            <a:schemeClr val="accent2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zh-TW" sz="1400" kern="1200">
          <a:solidFill>
            <a:schemeClr val="accent2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zh-TW" sz="1400" kern="1200">
          <a:solidFill>
            <a:schemeClr val="accent2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zh-TW"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zh-TW"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zh-TW"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lang="zh-TW"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solidFill>
                  <a:srgbClr val="00B050"/>
                </a:solidFill>
              </a:rPr>
              <a:t>海洋教育</a:t>
            </a:r>
            <a:endParaRPr lang="zh-TW" altLang="en-US" sz="7200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6600" dirty="0" smtClean="0">
                <a:solidFill>
                  <a:srgbClr val="FF0000"/>
                </a:solidFill>
              </a:rPr>
              <a:t>潮汐對生態環境的影響</a:t>
            </a:r>
            <a:endParaRPr lang="en-US" altLang="zh-TW" sz="6600" dirty="0" smtClean="0">
              <a:solidFill>
                <a:srgbClr val="FF0000"/>
              </a:solidFill>
            </a:endParaRPr>
          </a:p>
          <a:p>
            <a:pPr algn="r"/>
            <a:endParaRPr lang="en-US" altLang="zh-TW" dirty="0" smtClean="0"/>
          </a:p>
          <a:p>
            <a:pPr algn="r"/>
            <a:endParaRPr lang="en-US" altLang="zh-TW" dirty="0"/>
          </a:p>
          <a:p>
            <a:pPr algn="r"/>
            <a:endParaRPr lang="en-US" altLang="zh-TW" dirty="0" smtClean="0"/>
          </a:p>
          <a:p>
            <a:pPr algn="r"/>
            <a:r>
              <a:rPr lang="en-US" altLang="zh-TW" dirty="0" smtClean="0"/>
              <a:t>2013.10.16</a:t>
            </a:r>
          </a:p>
          <a:p>
            <a:pPr algn="r"/>
            <a:r>
              <a:rPr lang="zh-TW" altLang="en-US" dirty="0" smtClean="0"/>
              <a:t>楊旺祥     冬山國中自然領域教師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66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tx1"/>
                </a:solidFill>
              </a:rPr>
              <a:t>前三章</a:t>
            </a:r>
            <a:endParaRPr lang="zh-TW" sz="60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tx1"/>
                </a:solidFill>
              </a:rPr>
              <a:t>追逐海水的流轉</a:t>
            </a:r>
            <a:endParaRPr lang="zh-TW" sz="4800" dirty="0">
              <a:solidFill>
                <a:schemeClr val="tx1"/>
              </a:solidFill>
            </a:endParaRPr>
          </a:p>
          <a:p>
            <a:r>
              <a:rPr lang="zh-TW" altLang="en-US" sz="4800" dirty="0" smtClean="0">
                <a:solidFill>
                  <a:schemeClr val="tx1"/>
                </a:solidFill>
              </a:rPr>
              <a:t>在油水裡飄泊的科學家</a:t>
            </a:r>
            <a:endParaRPr lang="zh-TW" sz="4800" dirty="0">
              <a:solidFill>
                <a:schemeClr val="tx1"/>
              </a:solidFill>
            </a:endParaRPr>
          </a:p>
          <a:p>
            <a:r>
              <a:rPr lang="zh-TW" altLang="en-US" sz="4800" dirty="0">
                <a:solidFill>
                  <a:schemeClr val="tx1"/>
                </a:solidFill>
              </a:rPr>
              <a:t>瓶中信</a:t>
            </a:r>
            <a:endParaRPr lang="zh-TW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pic>
        <p:nvPicPr>
          <p:cNvPr id="2050" name="Picture 2" descr="C:\Users\楊旺祥\Downloads\照片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07" y="340390"/>
            <a:ext cx="7892893" cy="589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0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/>
              <a:t>長榮桂冠號</a:t>
            </a:r>
            <a:endParaRPr lang="zh-TW" altLang="en-US" sz="54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一九九二年一月十日凌晨兩點，惡劣天氣從側面襲擊「長榮桂冠號」。</a:t>
            </a:r>
            <a:endParaRPr lang="en-US" altLang="zh-TW" sz="3200" dirty="0" smtClean="0"/>
          </a:p>
          <a:p>
            <a:r>
              <a:rPr lang="zh-TW" altLang="en-US" sz="3200" dirty="0" smtClean="0"/>
              <a:t>玩具貨櫃是在東經</a:t>
            </a:r>
            <a:r>
              <a:rPr lang="en-US" altLang="zh-TW" sz="3200" dirty="0" smtClean="0"/>
              <a:t>178.1</a:t>
            </a:r>
            <a:r>
              <a:rPr lang="zh-TW" altLang="en-US" sz="3200" dirty="0" smtClean="0"/>
              <a:t>度、北緯</a:t>
            </a:r>
            <a:r>
              <a:rPr lang="en-US" altLang="zh-TW" sz="3200" dirty="0" smtClean="0"/>
              <a:t>44.7</a:t>
            </a:r>
            <a:r>
              <a:rPr lang="zh-TW" altLang="en-US" sz="3200" dirty="0" smtClean="0"/>
              <a:t>度的位置掉落海裡，這個位置靠近國際換日線，接近赤道與北極的中間，恰好是在海龜環流與阿留申環流的交會點上。</a:t>
            </a:r>
            <a:endParaRPr lang="en-US" altLang="zh-TW" sz="3200" dirty="0" smtClean="0"/>
          </a:p>
          <a:p>
            <a:r>
              <a:rPr lang="zh-TW" altLang="en-US" sz="3200" dirty="0" smtClean="0"/>
              <a:t>我們終於可以慎重其事的追蹤這些玩具了。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893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33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8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3172" y="241299"/>
            <a:ext cx="9602789" cy="2413001"/>
          </a:xfrm>
        </p:spPr>
        <p:txBody>
          <a:bodyPr/>
          <a:lstStyle/>
          <a:p>
            <a:r>
              <a:rPr lang="zh-TW" altLang="en-US" sz="4800" dirty="0" smtClean="0">
                <a:solidFill>
                  <a:srgbClr val="00B050"/>
                </a:solidFill>
              </a:rPr>
              <a:t>海風下</a:t>
            </a:r>
            <a:r>
              <a:rPr lang="en-US" altLang="zh-TW" sz="4800" dirty="0" smtClean="0">
                <a:solidFill>
                  <a:srgbClr val="00B050"/>
                </a:solidFill>
              </a:rPr>
              <a:t/>
            </a:r>
            <a:br>
              <a:rPr lang="en-US" altLang="zh-TW" sz="4800" dirty="0" smtClean="0">
                <a:solidFill>
                  <a:srgbClr val="00B050"/>
                </a:solidFill>
              </a:rPr>
            </a:br>
            <a:r>
              <a:rPr lang="zh-TW" altLang="en-US" sz="4800" dirty="0">
                <a:solidFill>
                  <a:srgbClr val="00B050"/>
                </a:solidFill>
              </a:rPr>
              <a:t>海之</a:t>
            </a:r>
            <a:r>
              <a:rPr lang="zh-TW" altLang="en-US" sz="4800" dirty="0" smtClean="0">
                <a:solidFill>
                  <a:srgbClr val="00B050"/>
                </a:solidFill>
              </a:rPr>
              <a:t>濱</a:t>
            </a:r>
            <a:r>
              <a:rPr lang="en-US" altLang="zh-TW" sz="4800" dirty="0" smtClean="0">
                <a:solidFill>
                  <a:srgbClr val="00B050"/>
                </a:solidFill>
              </a:rPr>
              <a:t/>
            </a:r>
            <a:br>
              <a:rPr lang="en-US" altLang="zh-TW" sz="4800" dirty="0" smtClean="0">
                <a:solidFill>
                  <a:srgbClr val="00B050"/>
                </a:solidFill>
              </a:rPr>
            </a:br>
            <a:r>
              <a:rPr lang="zh-TW" altLang="en-US" sz="4800" dirty="0" smtClean="0">
                <a:solidFill>
                  <a:srgbClr val="00B050"/>
                </a:solidFill>
              </a:rPr>
              <a:t>驚奇之心</a:t>
            </a:r>
            <a:r>
              <a:rPr lang="en-US" altLang="zh-TW" sz="4800" dirty="0" smtClean="0">
                <a:solidFill>
                  <a:srgbClr val="00B050"/>
                </a:solidFill>
              </a:rPr>
              <a:t>~</a:t>
            </a:r>
            <a:r>
              <a:rPr lang="zh-TW" altLang="en-US" sz="4800" dirty="0" smtClean="0">
                <a:solidFill>
                  <a:srgbClr val="00B050"/>
                </a:solidFill>
              </a:rPr>
              <a:t>瑞秋卡森的自然體驗</a:t>
            </a:r>
            <a:endParaRPr lang="zh-TW" altLang="en-US" sz="4800" dirty="0">
              <a:solidFill>
                <a:srgbClr val="00B05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06500" y="3009900"/>
            <a:ext cx="9700572" cy="20193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2711450"/>
            <a:ext cx="4146550" cy="41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1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環繞世界的小鴨艦隊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-411480"/>
            <a:ext cx="5067300" cy="70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42100" y="393699"/>
            <a:ext cx="4914900" cy="3641725"/>
          </a:xfrm>
        </p:spPr>
        <p:txBody>
          <a:bodyPr/>
          <a:lstStyle/>
          <a:p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73800" y="4200525"/>
            <a:ext cx="5168899" cy="1843396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正在萌芽的小小海洋學家克堤斯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埃貝斯邁爾，四歲，在加州祖馬海灘（</a:t>
            </a:r>
            <a:r>
              <a:rPr lang="en-US" altLang="zh-TW" sz="2800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Zuma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Beach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跟著父母認識海草</a:t>
            </a:r>
            <a:endParaRPr 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版面配置區 6" descr="在白色細沙上的花朵、海星和貝殼近照" title="Beach photo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413" y="1854200"/>
            <a:ext cx="5105399" cy="340359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130175"/>
            <a:ext cx="51244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1990.5.27</a:t>
            </a:r>
            <a:r>
              <a:rPr lang="zh-TW" altLang="en-US" dirty="0" smtClean="0"/>
              <a:t>漢撒船運號在北太平洋上，遇到一場突如其來的暴風雨</a:t>
            </a:r>
            <a:r>
              <a:rPr lang="zh-TW" altLang="en-US" dirty="0"/>
              <a:t>。</a:t>
            </a: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3" b="25103"/>
          <a:stretch>
            <a:fillRect/>
          </a:stretch>
        </p:blipFill>
        <p:spPr>
          <a:xfrm>
            <a:off x="760413" y="558800"/>
            <a:ext cx="6858000" cy="4699000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00B050"/>
                </a:solidFill>
              </a:rPr>
              <a:t>Nike</a:t>
            </a:r>
            <a:r>
              <a:rPr lang="zh-TW" altLang="en-US" sz="2800" dirty="0" smtClean="0">
                <a:solidFill>
                  <a:srgbClr val="00B050"/>
                </a:solidFill>
              </a:rPr>
              <a:t>贊助大規模的科學實驗。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5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海水永遠都在詢問，然後把問題大聲的寫在海岸上。</a:t>
            </a:r>
            <a:endParaRPr lang="zh-TW" altLang="en-US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3" b="25103"/>
          <a:stretch>
            <a:fillRect/>
          </a:stretch>
        </p:blipFill>
        <p:spPr/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41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在生命中，你必須隨遇發展，有如小溪裡隨波逐流的軟木塞。</a:t>
            </a:r>
            <a:endParaRPr lang="zh-TW" altLang="en-US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2" b="5372"/>
          <a:stretch>
            <a:fillRect/>
          </a:stretch>
        </p:blipFill>
        <p:spPr/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潮線上的漂流物與丟棄物，總是提醒著我們，海岸之外有個奇特而與眾不同的世界。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8" y="685800"/>
            <a:ext cx="6121190" cy="4572000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2400" dirty="0" smtClean="0"/>
              <a:t>瑞秋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卡森（海之濱）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6302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9525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F3FC63-BF9C-4B26-82E5-BA4335A36E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TS102895256</Template>
  <TotalTime>0</TotalTime>
  <Words>237</Words>
  <Application>Microsoft Office PowerPoint</Application>
  <PresentationFormat>自訂</PresentationFormat>
  <Paragraphs>25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TS102895256</vt:lpstr>
      <vt:lpstr>海洋教育</vt:lpstr>
      <vt:lpstr>海風下 海之濱 驚奇之心~瑞秋卡森的自然體驗</vt:lpstr>
      <vt:lpstr>環繞世界的小鴨艦隊</vt:lpstr>
      <vt:lpstr>PowerPoint 簡報</vt:lpstr>
      <vt:lpstr>PowerPoint 簡報</vt:lpstr>
      <vt:lpstr>1990.5.27漢撒船運號在北太平洋上，遇到一場突如其來的暴風雨。</vt:lpstr>
      <vt:lpstr>海水永遠都在詢問，然後把問題大聲的寫在海岸上。</vt:lpstr>
      <vt:lpstr>在生命中，你必須隨遇發展，有如小溪裡隨波逐流的軟木塞。</vt:lpstr>
      <vt:lpstr>       潮線上的漂流物與丟棄物，總是提醒著我們，海岸之外有個奇特而與眾不同的世界。</vt:lpstr>
      <vt:lpstr>前三章</vt:lpstr>
      <vt:lpstr>PowerPoint 簡報</vt:lpstr>
      <vt:lpstr>長榮桂冠號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2013-10-07T14:30:19Z</dcterms:created>
  <dcterms:modified xsi:type="dcterms:W3CDTF">2013-10-16T00:07:53Z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