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256" r:id="rId2"/>
    <p:sldId id="880" r:id="rId3"/>
    <p:sldId id="806" r:id="rId4"/>
    <p:sldId id="817" r:id="rId5"/>
    <p:sldId id="860" r:id="rId6"/>
    <p:sldId id="861" r:id="rId7"/>
    <p:sldId id="870" r:id="rId8"/>
    <p:sldId id="872" r:id="rId9"/>
    <p:sldId id="877" r:id="rId10"/>
    <p:sldId id="862" r:id="rId11"/>
    <p:sldId id="858" r:id="rId12"/>
    <p:sldId id="867" r:id="rId13"/>
    <p:sldId id="859" r:id="rId14"/>
    <p:sldId id="836" r:id="rId15"/>
    <p:sldId id="837" r:id="rId16"/>
    <p:sldId id="855" r:id="rId17"/>
    <p:sldId id="857" r:id="rId18"/>
    <p:sldId id="838" r:id="rId19"/>
    <p:sldId id="856" r:id="rId20"/>
    <p:sldId id="845" r:id="rId21"/>
    <p:sldId id="868" r:id="rId22"/>
    <p:sldId id="879" r:id="rId23"/>
    <p:sldId id="875" r:id="rId24"/>
    <p:sldId id="874" r:id="rId25"/>
    <p:sldId id="846" r:id="rId26"/>
    <p:sldId id="850" r:id="rId27"/>
    <p:sldId id="851" r:id="rId28"/>
    <p:sldId id="852" r:id="rId29"/>
    <p:sldId id="847" r:id="rId30"/>
    <p:sldId id="848" r:id="rId31"/>
    <p:sldId id="883" r:id="rId32"/>
    <p:sldId id="854" r:id="rId33"/>
    <p:sldId id="878" r:id="rId34"/>
    <p:sldId id="755" r:id="rId35"/>
    <p:sldId id="885" r:id="rId36"/>
    <p:sldId id="886" r:id="rId37"/>
    <p:sldId id="842" r:id="rId38"/>
    <p:sldId id="887" r:id="rId39"/>
  </p:sldIdLst>
  <p:sldSz cx="9144000" cy="6858000" type="screen4x3"/>
  <p:notesSz cx="6797675" cy="9928225"/>
  <p:defaultTextStyle>
    <a:defPPr>
      <a:defRPr lang="en-US"/>
    </a:defPPr>
    <a:lvl1pPr algn="l" rtl="0" fontAlgn="base">
      <a:spcBef>
        <a:spcPct val="0"/>
      </a:spcBef>
      <a:spcAft>
        <a:spcPct val="0"/>
      </a:spcAft>
      <a:defRPr kumimoji="1" kern="1200">
        <a:solidFill>
          <a:schemeClr val="tx1"/>
        </a:solidFill>
        <a:latin typeface="Arial" charset="0"/>
        <a:ea typeface="標楷體" pitchFamily="65" charset="-120"/>
        <a:cs typeface="+mn-cs"/>
      </a:defRPr>
    </a:lvl1pPr>
    <a:lvl2pPr marL="457200" algn="l" rtl="0" fontAlgn="base">
      <a:spcBef>
        <a:spcPct val="0"/>
      </a:spcBef>
      <a:spcAft>
        <a:spcPct val="0"/>
      </a:spcAft>
      <a:defRPr kumimoji="1" kern="1200">
        <a:solidFill>
          <a:schemeClr val="tx1"/>
        </a:solidFill>
        <a:latin typeface="Arial" charset="0"/>
        <a:ea typeface="標楷體" pitchFamily="65" charset="-120"/>
        <a:cs typeface="+mn-cs"/>
      </a:defRPr>
    </a:lvl2pPr>
    <a:lvl3pPr marL="914400" algn="l" rtl="0" fontAlgn="base">
      <a:spcBef>
        <a:spcPct val="0"/>
      </a:spcBef>
      <a:spcAft>
        <a:spcPct val="0"/>
      </a:spcAft>
      <a:defRPr kumimoji="1" kern="1200">
        <a:solidFill>
          <a:schemeClr val="tx1"/>
        </a:solidFill>
        <a:latin typeface="Arial" charset="0"/>
        <a:ea typeface="標楷體" pitchFamily="65" charset="-120"/>
        <a:cs typeface="+mn-cs"/>
      </a:defRPr>
    </a:lvl3pPr>
    <a:lvl4pPr marL="1371600" algn="l" rtl="0" fontAlgn="base">
      <a:spcBef>
        <a:spcPct val="0"/>
      </a:spcBef>
      <a:spcAft>
        <a:spcPct val="0"/>
      </a:spcAft>
      <a:defRPr kumimoji="1" kern="1200">
        <a:solidFill>
          <a:schemeClr val="tx1"/>
        </a:solidFill>
        <a:latin typeface="Arial" charset="0"/>
        <a:ea typeface="標楷體" pitchFamily="65" charset="-120"/>
        <a:cs typeface="+mn-cs"/>
      </a:defRPr>
    </a:lvl4pPr>
    <a:lvl5pPr marL="1828800" algn="l" rtl="0" fontAlgn="base">
      <a:spcBef>
        <a:spcPct val="0"/>
      </a:spcBef>
      <a:spcAft>
        <a:spcPct val="0"/>
      </a:spcAft>
      <a:defRPr kumimoji="1" kern="1200">
        <a:solidFill>
          <a:schemeClr val="tx1"/>
        </a:solidFill>
        <a:latin typeface="Arial" charset="0"/>
        <a:ea typeface="標楷體" pitchFamily="65" charset="-120"/>
        <a:cs typeface="+mn-cs"/>
      </a:defRPr>
    </a:lvl5pPr>
    <a:lvl6pPr marL="2286000" algn="l" defTabSz="914400" rtl="0" eaLnBrk="1" latinLnBrk="0" hangingPunct="1">
      <a:defRPr kumimoji="1" kern="1200">
        <a:solidFill>
          <a:schemeClr val="tx1"/>
        </a:solidFill>
        <a:latin typeface="Arial" charset="0"/>
        <a:ea typeface="標楷體" pitchFamily="65" charset="-120"/>
        <a:cs typeface="+mn-cs"/>
      </a:defRPr>
    </a:lvl6pPr>
    <a:lvl7pPr marL="2743200" algn="l" defTabSz="914400" rtl="0" eaLnBrk="1" latinLnBrk="0" hangingPunct="1">
      <a:defRPr kumimoji="1" kern="1200">
        <a:solidFill>
          <a:schemeClr val="tx1"/>
        </a:solidFill>
        <a:latin typeface="Arial" charset="0"/>
        <a:ea typeface="標楷體" pitchFamily="65" charset="-120"/>
        <a:cs typeface="+mn-cs"/>
      </a:defRPr>
    </a:lvl7pPr>
    <a:lvl8pPr marL="3200400" algn="l" defTabSz="914400" rtl="0" eaLnBrk="1" latinLnBrk="0" hangingPunct="1">
      <a:defRPr kumimoji="1" kern="1200">
        <a:solidFill>
          <a:schemeClr val="tx1"/>
        </a:solidFill>
        <a:latin typeface="Arial" charset="0"/>
        <a:ea typeface="標楷體" pitchFamily="65" charset="-120"/>
        <a:cs typeface="+mn-cs"/>
      </a:defRPr>
    </a:lvl8pPr>
    <a:lvl9pPr marL="3657600" algn="l" defTabSz="914400" rtl="0" eaLnBrk="1" latinLnBrk="0" hangingPunct="1">
      <a:defRPr kumimoji="1" kern="1200">
        <a:solidFill>
          <a:schemeClr val="tx1"/>
        </a:solidFill>
        <a:latin typeface="Arial" charset="0"/>
        <a:ea typeface="標楷體" pitchFamily="65"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FCFCFC"/>
    <a:srgbClr val="CC3300"/>
    <a:srgbClr val="008000"/>
    <a:srgbClr val="FDF58D"/>
    <a:srgbClr val="808080"/>
    <a:srgbClr val="E8E8E8"/>
    <a:srgbClr val="FFD84B"/>
    <a:srgbClr val="01539D"/>
  </p:clrMru>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3866" autoAdjust="0"/>
    <p:restoredTop sz="94511" autoAdjust="0"/>
  </p:normalViewPr>
  <p:slideViewPr>
    <p:cSldViewPr>
      <p:cViewPr>
        <p:scale>
          <a:sx n="64" d="100"/>
          <a:sy n="64" d="100"/>
        </p:scale>
        <p:origin x="-2184" y="-1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68"/>
    </p:cViewPr>
  </p:sorterViewPr>
  <p:notesViewPr>
    <p:cSldViewPr>
      <p:cViewPr varScale="1">
        <p:scale>
          <a:sx n="66" d="100"/>
          <a:sy n="66" d="100"/>
        </p:scale>
        <p:origin x="0" y="0"/>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46400" cy="496888"/>
          </a:xfrm>
          <a:prstGeom prst="rect">
            <a:avLst/>
          </a:prstGeom>
          <a:noFill/>
          <a:ln>
            <a:noFill/>
          </a:ln>
          <a:effectLst/>
          <a:extLst/>
        </p:spPr>
        <p:txBody>
          <a:bodyPr vert="horz" wrap="square" lIns="91431" tIns="45715" rIns="91431" bIns="45715" numCol="1" anchor="t" anchorCtr="0" compatLnSpc="1">
            <a:prstTxWarp prst="textNoShape">
              <a:avLst/>
            </a:prstTxWarp>
          </a:bodyPr>
          <a:lstStyle>
            <a:lvl1pPr algn="l">
              <a:defRPr kumimoji="0" sz="1200">
                <a:latin typeface="Arial" pitchFamily="34" charset="0"/>
                <a:ea typeface="+mn-ea"/>
              </a:defRPr>
            </a:lvl1pPr>
          </a:lstStyle>
          <a:p>
            <a:pPr>
              <a:defRPr/>
            </a:pPr>
            <a:endParaRPr lang="en-US" altLang="zh-TW"/>
          </a:p>
        </p:txBody>
      </p:sp>
      <p:sp>
        <p:nvSpPr>
          <p:cNvPr id="46083" name="Rectangle 3"/>
          <p:cNvSpPr>
            <a:spLocks noGrp="1" noChangeArrowheads="1"/>
          </p:cNvSpPr>
          <p:nvPr>
            <p:ph type="dt" sz="quarter" idx="1"/>
          </p:nvPr>
        </p:nvSpPr>
        <p:spPr bwMode="auto">
          <a:xfrm>
            <a:off x="3849688" y="0"/>
            <a:ext cx="2946400" cy="496888"/>
          </a:xfrm>
          <a:prstGeom prst="rect">
            <a:avLst/>
          </a:prstGeom>
          <a:noFill/>
          <a:ln>
            <a:noFill/>
          </a:ln>
          <a:effectLst/>
          <a:extLst/>
        </p:spPr>
        <p:txBody>
          <a:bodyPr vert="horz" wrap="square" lIns="91431" tIns="45715" rIns="91431" bIns="45715" numCol="1" anchor="t" anchorCtr="0" compatLnSpc="1">
            <a:prstTxWarp prst="textNoShape">
              <a:avLst/>
            </a:prstTxWarp>
          </a:bodyPr>
          <a:lstStyle>
            <a:lvl1pPr algn="r">
              <a:defRPr kumimoji="0" sz="1200">
                <a:latin typeface="Arial" pitchFamily="34" charset="0"/>
                <a:ea typeface="+mn-ea"/>
              </a:defRPr>
            </a:lvl1pPr>
          </a:lstStyle>
          <a:p>
            <a:pPr>
              <a:defRPr/>
            </a:pPr>
            <a:endParaRPr lang="en-US" altLang="zh-TW"/>
          </a:p>
        </p:txBody>
      </p:sp>
      <p:sp>
        <p:nvSpPr>
          <p:cNvPr id="46084" name="Rectangle 4"/>
          <p:cNvSpPr>
            <a:spLocks noGrp="1" noChangeArrowheads="1"/>
          </p:cNvSpPr>
          <p:nvPr>
            <p:ph type="ftr" sz="quarter" idx="2"/>
          </p:nvPr>
        </p:nvSpPr>
        <p:spPr bwMode="auto">
          <a:xfrm>
            <a:off x="0" y="9429750"/>
            <a:ext cx="2946400" cy="496888"/>
          </a:xfrm>
          <a:prstGeom prst="rect">
            <a:avLst/>
          </a:prstGeom>
          <a:noFill/>
          <a:ln>
            <a:noFill/>
          </a:ln>
          <a:effectLst/>
          <a:extLst/>
        </p:spPr>
        <p:txBody>
          <a:bodyPr vert="horz" wrap="square" lIns="91431" tIns="45715" rIns="91431" bIns="45715" numCol="1" anchor="b" anchorCtr="0" compatLnSpc="1">
            <a:prstTxWarp prst="textNoShape">
              <a:avLst/>
            </a:prstTxWarp>
          </a:bodyPr>
          <a:lstStyle>
            <a:lvl1pPr algn="l">
              <a:defRPr kumimoji="0" sz="1200">
                <a:latin typeface="Arial" pitchFamily="34" charset="0"/>
                <a:ea typeface="+mn-ea"/>
              </a:defRPr>
            </a:lvl1pPr>
          </a:lstStyle>
          <a:p>
            <a:pPr>
              <a:defRPr/>
            </a:pPr>
            <a:endParaRPr lang="en-US" altLang="zh-TW"/>
          </a:p>
        </p:txBody>
      </p:sp>
      <p:sp>
        <p:nvSpPr>
          <p:cNvPr id="46085" name="Rectangle 5"/>
          <p:cNvSpPr>
            <a:spLocks noGrp="1" noChangeArrowheads="1"/>
          </p:cNvSpPr>
          <p:nvPr>
            <p:ph type="sldNum" sz="quarter" idx="3"/>
          </p:nvPr>
        </p:nvSpPr>
        <p:spPr bwMode="auto">
          <a:xfrm>
            <a:off x="3849688" y="9429750"/>
            <a:ext cx="2946400" cy="496888"/>
          </a:xfrm>
          <a:prstGeom prst="rect">
            <a:avLst/>
          </a:prstGeom>
          <a:noFill/>
          <a:ln>
            <a:noFill/>
          </a:ln>
          <a:effectLst/>
          <a:extLst/>
        </p:spPr>
        <p:txBody>
          <a:bodyPr vert="horz" wrap="square" lIns="91431" tIns="45715" rIns="91431" bIns="45715" numCol="1" anchor="b" anchorCtr="0" compatLnSpc="1">
            <a:prstTxWarp prst="textNoShape">
              <a:avLst/>
            </a:prstTxWarp>
          </a:bodyPr>
          <a:lstStyle>
            <a:lvl1pPr algn="r">
              <a:defRPr kumimoji="0" sz="1200">
                <a:latin typeface="Arial" pitchFamily="34" charset="0"/>
                <a:ea typeface="+mn-ea"/>
              </a:defRPr>
            </a:lvl1pPr>
          </a:lstStyle>
          <a:p>
            <a:pPr>
              <a:defRPr/>
            </a:pPr>
            <a:fld id="{C2C68B8C-26BA-4EFF-B16B-0B4DA5E6015C}" type="slidenum">
              <a:rPr lang="zh-TW" altLang="en-US"/>
              <a:pPr>
                <a:defRPr/>
              </a:pPr>
              <a:t>‹#›</a:t>
            </a:fld>
            <a:endParaRPr lang="en-US" altLang="zh-TW"/>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46400" cy="496888"/>
          </a:xfrm>
          <a:prstGeom prst="rect">
            <a:avLst/>
          </a:prstGeom>
          <a:noFill/>
          <a:ln>
            <a:noFill/>
          </a:ln>
          <a:effectLst/>
          <a:extLst/>
        </p:spPr>
        <p:txBody>
          <a:bodyPr vert="horz" wrap="square" lIns="91431" tIns="45715" rIns="91431" bIns="45715" numCol="1" anchor="t" anchorCtr="0" compatLnSpc="1">
            <a:prstTxWarp prst="textNoShape">
              <a:avLst/>
            </a:prstTxWarp>
          </a:bodyPr>
          <a:lstStyle>
            <a:lvl1pPr algn="l">
              <a:defRPr kumimoji="0" sz="1200">
                <a:latin typeface="Arial" pitchFamily="34" charset="0"/>
                <a:ea typeface="+mn-ea"/>
              </a:defRPr>
            </a:lvl1pPr>
          </a:lstStyle>
          <a:p>
            <a:pPr>
              <a:defRPr/>
            </a:pPr>
            <a:endParaRPr lang="en-US" altLang="zh-TW"/>
          </a:p>
        </p:txBody>
      </p:sp>
      <p:sp>
        <p:nvSpPr>
          <p:cNvPr id="8195" name="Rectangle 3"/>
          <p:cNvSpPr>
            <a:spLocks noGrp="1" noChangeArrowheads="1"/>
          </p:cNvSpPr>
          <p:nvPr>
            <p:ph type="dt" idx="1"/>
          </p:nvPr>
        </p:nvSpPr>
        <p:spPr bwMode="auto">
          <a:xfrm>
            <a:off x="3849688" y="0"/>
            <a:ext cx="2946400" cy="496888"/>
          </a:xfrm>
          <a:prstGeom prst="rect">
            <a:avLst/>
          </a:prstGeom>
          <a:noFill/>
          <a:ln>
            <a:noFill/>
          </a:ln>
          <a:effectLst/>
          <a:extLst/>
        </p:spPr>
        <p:txBody>
          <a:bodyPr vert="horz" wrap="square" lIns="91431" tIns="45715" rIns="91431" bIns="45715" numCol="1" anchor="t" anchorCtr="0" compatLnSpc="1">
            <a:prstTxWarp prst="textNoShape">
              <a:avLst/>
            </a:prstTxWarp>
          </a:bodyPr>
          <a:lstStyle>
            <a:lvl1pPr algn="r">
              <a:defRPr kumimoji="0" sz="1200">
                <a:latin typeface="Arial" pitchFamily="34" charset="0"/>
                <a:ea typeface="+mn-ea"/>
              </a:defRPr>
            </a:lvl1pPr>
          </a:lstStyle>
          <a:p>
            <a:pPr>
              <a:defRPr/>
            </a:pPr>
            <a:endParaRPr lang="en-US" altLang="zh-TW"/>
          </a:p>
        </p:txBody>
      </p:sp>
      <p:sp>
        <p:nvSpPr>
          <p:cNvPr id="16388"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79450" y="4716463"/>
            <a:ext cx="5438775" cy="4467225"/>
          </a:xfrm>
          <a:prstGeom prst="rect">
            <a:avLst/>
          </a:prstGeom>
          <a:noFill/>
          <a:ln>
            <a:noFill/>
          </a:ln>
          <a:effectLst/>
          <a:extLst/>
        </p:spPr>
        <p:txBody>
          <a:bodyPr vert="horz" wrap="square" lIns="91431" tIns="45715" rIns="91431" bIns="45715" numCol="1" anchor="t" anchorCtr="0" compatLnSpc="1">
            <a:prstTxWarp prst="textNoShape">
              <a:avLst/>
            </a:prstTxWarp>
          </a:bodyPr>
          <a:lstStyle/>
          <a:p>
            <a:pPr lvl="0"/>
            <a:r>
              <a:rPr lang="en-US" altLang="zh-TW" noProof="0" smtClean="0"/>
              <a:t>Click to 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p>
        </p:txBody>
      </p:sp>
      <p:sp>
        <p:nvSpPr>
          <p:cNvPr id="8198" name="Rectangle 6"/>
          <p:cNvSpPr>
            <a:spLocks noGrp="1" noChangeArrowheads="1"/>
          </p:cNvSpPr>
          <p:nvPr>
            <p:ph type="ftr" sz="quarter" idx="4"/>
          </p:nvPr>
        </p:nvSpPr>
        <p:spPr bwMode="auto">
          <a:xfrm>
            <a:off x="0" y="9429750"/>
            <a:ext cx="2946400" cy="496888"/>
          </a:xfrm>
          <a:prstGeom prst="rect">
            <a:avLst/>
          </a:prstGeom>
          <a:noFill/>
          <a:ln>
            <a:noFill/>
          </a:ln>
          <a:effectLst/>
          <a:extLst/>
        </p:spPr>
        <p:txBody>
          <a:bodyPr vert="horz" wrap="square" lIns="91431" tIns="45715" rIns="91431" bIns="45715" numCol="1" anchor="b" anchorCtr="0" compatLnSpc="1">
            <a:prstTxWarp prst="textNoShape">
              <a:avLst/>
            </a:prstTxWarp>
          </a:bodyPr>
          <a:lstStyle>
            <a:lvl1pPr algn="l">
              <a:defRPr kumimoji="0" sz="1200">
                <a:latin typeface="Arial" pitchFamily="34" charset="0"/>
                <a:ea typeface="+mn-ea"/>
              </a:defRPr>
            </a:lvl1pPr>
          </a:lstStyle>
          <a:p>
            <a:pPr>
              <a:defRPr/>
            </a:pPr>
            <a:endParaRPr lang="en-US" altLang="zh-TW"/>
          </a:p>
        </p:txBody>
      </p:sp>
      <p:sp>
        <p:nvSpPr>
          <p:cNvPr id="8199" name="Rectangle 7"/>
          <p:cNvSpPr>
            <a:spLocks noGrp="1" noChangeArrowheads="1"/>
          </p:cNvSpPr>
          <p:nvPr>
            <p:ph type="sldNum" sz="quarter" idx="5"/>
          </p:nvPr>
        </p:nvSpPr>
        <p:spPr bwMode="auto">
          <a:xfrm>
            <a:off x="3849688" y="9429750"/>
            <a:ext cx="2946400" cy="496888"/>
          </a:xfrm>
          <a:prstGeom prst="rect">
            <a:avLst/>
          </a:prstGeom>
          <a:noFill/>
          <a:ln>
            <a:noFill/>
          </a:ln>
          <a:effectLst/>
          <a:extLst/>
        </p:spPr>
        <p:txBody>
          <a:bodyPr vert="horz" wrap="square" lIns="91431" tIns="45715" rIns="91431" bIns="45715" numCol="1" anchor="b" anchorCtr="0" compatLnSpc="1">
            <a:prstTxWarp prst="textNoShape">
              <a:avLst/>
            </a:prstTxWarp>
          </a:bodyPr>
          <a:lstStyle>
            <a:lvl1pPr algn="r">
              <a:defRPr kumimoji="0" sz="1200">
                <a:latin typeface="Arial" pitchFamily="34" charset="0"/>
                <a:ea typeface="+mn-ea"/>
              </a:defRPr>
            </a:lvl1pPr>
          </a:lstStyle>
          <a:p>
            <a:pPr>
              <a:defRPr/>
            </a:pPr>
            <a:fld id="{562EC73C-7649-45BC-9772-590A3799A9A6}" type="slidenum">
              <a:rPr lang="zh-TW" altLang="en-US"/>
              <a:pPr>
                <a:defRPr/>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ln>
            <a:miter lim="800000"/>
            <a:headEnd/>
            <a:tailEnd/>
          </a:ln>
        </p:spPr>
        <p:txBody>
          <a:bodyPr/>
          <a:lstStyle/>
          <a:p>
            <a:pPr>
              <a:defRPr/>
            </a:pPr>
            <a:fld id="{ED7BF764-3526-4523-A5D8-844E27CCCCCE}" type="slidenum">
              <a:rPr lang="zh-TW" altLang="en-US" smtClean="0">
                <a:latin typeface="Arial" charset="0"/>
              </a:rPr>
              <a:pPr>
                <a:defRPr/>
              </a:pPr>
              <a:t>1</a:t>
            </a:fld>
            <a:endParaRPr lang="en-US" altLang="zh-TW" smtClean="0">
              <a:latin typeface="Arial" charset="0"/>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p:spPr>
        <p:txBody>
          <a:bodyPr/>
          <a:lstStyle/>
          <a:p>
            <a:pPr eaLnBrk="1" hangingPunct="1"/>
            <a:r>
              <a:rPr lang="zh-TW" altLang="en-US" smtClean="0">
                <a:latin typeface="Arial" charset="0"/>
              </a:rPr>
              <a:t>　高高</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40"/>
          <p:cNvSpPr>
            <a:spLocks/>
          </p:cNvSpPr>
          <p:nvPr/>
        </p:nvSpPr>
        <p:spPr bwMode="gray">
          <a:xfrm>
            <a:off x="0" y="6048375"/>
            <a:ext cx="2762250" cy="809625"/>
          </a:xfrm>
          <a:custGeom>
            <a:avLst/>
            <a:gdLst>
              <a:gd name="T0" fmla="*/ 0 w 1740"/>
              <a:gd name="T1" fmla="*/ 0 h 510"/>
              <a:gd name="T2" fmla="*/ 0 w 1740"/>
              <a:gd name="T3" fmla="*/ 2147483647 h 510"/>
              <a:gd name="T4" fmla="*/ 2147483647 w 1740"/>
              <a:gd name="T5" fmla="*/ 2147483647 h 510"/>
              <a:gd name="T6" fmla="*/ 2147483647 w 1740"/>
              <a:gd name="T7" fmla="*/ 2147483647 h 510"/>
              <a:gd name="T8" fmla="*/ 0 w 1740"/>
              <a:gd name="T9" fmla="*/ 0 h 5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40" h="510">
                <a:moveTo>
                  <a:pt x="0" y="0"/>
                </a:moveTo>
                <a:lnTo>
                  <a:pt x="0" y="510"/>
                </a:lnTo>
                <a:cubicBezTo>
                  <a:pt x="0" y="510"/>
                  <a:pt x="870" y="510"/>
                  <a:pt x="1740" y="510"/>
                </a:cubicBezTo>
                <a:cubicBezTo>
                  <a:pt x="1650" y="258"/>
                  <a:pt x="1595" y="30"/>
                  <a:pt x="1595" y="30"/>
                </a:cubicBezTo>
                <a:cubicBezTo>
                  <a:pt x="798" y="54"/>
                  <a:pt x="0" y="0"/>
                  <a:pt x="0" y="0"/>
                </a:cubicBezTo>
                <a:close/>
              </a:path>
            </a:pathLst>
          </a:custGeom>
          <a:solidFill>
            <a:schemeClr val="folHlink"/>
          </a:solidFill>
          <a:ln w="9525">
            <a:noFill/>
            <a:round/>
            <a:headEnd/>
            <a:tailEnd/>
          </a:ln>
          <a:effectLst/>
        </p:spPr>
        <p:txBody>
          <a:bodyPr/>
          <a:lstStyle/>
          <a:p>
            <a:pPr algn="ctr">
              <a:defRPr/>
            </a:pPr>
            <a:endParaRPr kumimoji="0" lang="zh-TW" altLang="en-US"/>
          </a:p>
        </p:txBody>
      </p:sp>
      <p:sp>
        <p:nvSpPr>
          <p:cNvPr id="5" name="Freeform 41"/>
          <p:cNvSpPr>
            <a:spLocks/>
          </p:cNvSpPr>
          <p:nvPr/>
        </p:nvSpPr>
        <p:spPr bwMode="gray">
          <a:xfrm>
            <a:off x="2590800" y="4705350"/>
            <a:ext cx="6400800" cy="2152650"/>
          </a:xfrm>
          <a:custGeom>
            <a:avLst/>
            <a:gdLst>
              <a:gd name="T0" fmla="*/ 2147483647 w 4032"/>
              <a:gd name="T1" fmla="*/ 0 h 1356"/>
              <a:gd name="T2" fmla="*/ 2147483647 w 4032"/>
              <a:gd name="T3" fmla="*/ 2147483647 h 1356"/>
              <a:gd name="T4" fmla="*/ 2147483647 w 4032"/>
              <a:gd name="T5" fmla="*/ 2147483647 h 1356"/>
              <a:gd name="T6" fmla="*/ 2147483647 w 4032"/>
              <a:gd name="T7" fmla="*/ 2147483647 h 1356"/>
              <a:gd name="T8" fmla="*/ 0 w 4032"/>
              <a:gd name="T9" fmla="*/ 2147483647 h 1356"/>
              <a:gd name="T10" fmla="*/ 2147483647 w 4032"/>
              <a:gd name="T11" fmla="*/ 0 h 13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32" h="1356">
                <a:moveTo>
                  <a:pt x="1116" y="0"/>
                </a:moveTo>
                <a:cubicBezTo>
                  <a:pt x="2370" y="1254"/>
                  <a:pt x="3840" y="636"/>
                  <a:pt x="3840" y="636"/>
                </a:cubicBezTo>
                <a:cubicBezTo>
                  <a:pt x="4032" y="966"/>
                  <a:pt x="4032" y="1356"/>
                  <a:pt x="4032" y="1356"/>
                </a:cubicBezTo>
                <a:cubicBezTo>
                  <a:pt x="4032" y="1356"/>
                  <a:pt x="2160" y="1356"/>
                  <a:pt x="288" y="1356"/>
                </a:cubicBezTo>
                <a:cubicBezTo>
                  <a:pt x="120" y="1140"/>
                  <a:pt x="0" y="828"/>
                  <a:pt x="0" y="828"/>
                </a:cubicBezTo>
                <a:lnTo>
                  <a:pt x="1116" y="0"/>
                </a:lnTo>
                <a:close/>
              </a:path>
            </a:pathLst>
          </a:custGeom>
          <a:solidFill>
            <a:schemeClr val="hlink"/>
          </a:solidFill>
          <a:ln w="9525">
            <a:noFill/>
            <a:round/>
            <a:headEnd/>
            <a:tailEnd/>
          </a:ln>
          <a:effectLst/>
        </p:spPr>
        <p:txBody>
          <a:bodyPr/>
          <a:lstStyle/>
          <a:p>
            <a:pPr algn="ctr">
              <a:defRPr/>
            </a:pPr>
            <a:endParaRPr kumimoji="0" lang="zh-TW" altLang="en-US"/>
          </a:p>
        </p:txBody>
      </p:sp>
      <p:sp>
        <p:nvSpPr>
          <p:cNvPr id="6" name="Freeform 42"/>
          <p:cNvSpPr>
            <a:spLocks/>
          </p:cNvSpPr>
          <p:nvPr/>
        </p:nvSpPr>
        <p:spPr bwMode="gray">
          <a:xfrm>
            <a:off x="4400550" y="781050"/>
            <a:ext cx="4743450" cy="5048250"/>
          </a:xfrm>
          <a:custGeom>
            <a:avLst/>
            <a:gdLst>
              <a:gd name="T0" fmla="*/ 2147483647 w 2988"/>
              <a:gd name="T1" fmla="*/ 2147483647 h 3180"/>
              <a:gd name="T2" fmla="*/ 2147483647 w 2988"/>
              <a:gd name="T3" fmla="*/ 0 h 3180"/>
              <a:gd name="T4" fmla="*/ 2147483647 w 2988"/>
              <a:gd name="T5" fmla="*/ 2147483647 h 3180"/>
              <a:gd name="T6" fmla="*/ 2147483647 w 2988"/>
              <a:gd name="T7" fmla="*/ 2147483647 h 3180"/>
              <a:gd name="T8" fmla="*/ 2147483647 w 2988"/>
              <a:gd name="T9" fmla="*/ 2147483647 h 3180"/>
              <a:gd name="T10" fmla="*/ 0 w 2988"/>
              <a:gd name="T11" fmla="*/ 2147483647 h 3180"/>
              <a:gd name="T12" fmla="*/ 2147483647 w 2988"/>
              <a:gd name="T13" fmla="*/ 2147483647 h 31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88" h="3180">
                <a:moveTo>
                  <a:pt x="510" y="1098"/>
                </a:moveTo>
                <a:cubicBezTo>
                  <a:pt x="1710" y="840"/>
                  <a:pt x="2280" y="0"/>
                  <a:pt x="2280" y="0"/>
                </a:cubicBezTo>
                <a:cubicBezTo>
                  <a:pt x="2700" y="96"/>
                  <a:pt x="2988" y="342"/>
                  <a:pt x="2988" y="342"/>
                </a:cubicBezTo>
                <a:lnTo>
                  <a:pt x="2988" y="2772"/>
                </a:lnTo>
                <a:cubicBezTo>
                  <a:pt x="2988" y="2772"/>
                  <a:pt x="2202" y="3180"/>
                  <a:pt x="1452" y="3060"/>
                </a:cubicBezTo>
                <a:cubicBezTo>
                  <a:pt x="636" y="2940"/>
                  <a:pt x="0" y="2406"/>
                  <a:pt x="0" y="2406"/>
                </a:cubicBezTo>
                <a:lnTo>
                  <a:pt x="510" y="1098"/>
                </a:lnTo>
                <a:close/>
              </a:path>
            </a:pathLst>
          </a:custGeom>
          <a:solidFill>
            <a:schemeClr val="accent2"/>
          </a:solidFill>
          <a:ln w="9525">
            <a:noFill/>
            <a:round/>
            <a:headEnd/>
            <a:tailEnd/>
          </a:ln>
          <a:effectLst/>
        </p:spPr>
        <p:txBody>
          <a:bodyPr/>
          <a:lstStyle/>
          <a:p>
            <a:pPr algn="ctr">
              <a:defRPr/>
            </a:pPr>
            <a:endParaRPr kumimoji="0" lang="zh-TW" altLang="en-US"/>
          </a:p>
        </p:txBody>
      </p:sp>
      <p:sp>
        <p:nvSpPr>
          <p:cNvPr id="7" name="Freeform 43"/>
          <p:cNvSpPr>
            <a:spLocks/>
          </p:cNvSpPr>
          <p:nvPr/>
        </p:nvSpPr>
        <p:spPr bwMode="gray">
          <a:xfrm>
            <a:off x="4800600" y="0"/>
            <a:ext cx="3276600" cy="2409825"/>
          </a:xfrm>
          <a:custGeom>
            <a:avLst/>
            <a:gdLst>
              <a:gd name="T0" fmla="*/ 0 w 2064"/>
              <a:gd name="T1" fmla="*/ 0 h 1518"/>
              <a:gd name="T2" fmla="*/ 2147483647 w 2064"/>
              <a:gd name="T3" fmla="*/ 2147483647 h 1518"/>
              <a:gd name="T4" fmla="*/ 2147483647 w 2064"/>
              <a:gd name="T5" fmla="*/ 0 h 1518"/>
              <a:gd name="T6" fmla="*/ 0 w 2064"/>
              <a:gd name="T7" fmla="*/ 0 h 15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64" h="1518">
                <a:moveTo>
                  <a:pt x="0" y="0"/>
                </a:moveTo>
                <a:cubicBezTo>
                  <a:pt x="0" y="0"/>
                  <a:pt x="138" y="759"/>
                  <a:pt x="276" y="1518"/>
                </a:cubicBezTo>
                <a:cubicBezTo>
                  <a:pt x="1518" y="1194"/>
                  <a:pt x="2064" y="0"/>
                  <a:pt x="2064" y="0"/>
                </a:cubicBezTo>
                <a:lnTo>
                  <a:pt x="0" y="0"/>
                </a:lnTo>
                <a:close/>
              </a:path>
            </a:pathLst>
          </a:custGeom>
          <a:solidFill>
            <a:schemeClr val="accent1"/>
          </a:solidFill>
          <a:ln w="9525">
            <a:noFill/>
            <a:round/>
            <a:headEnd/>
            <a:tailEnd/>
          </a:ln>
          <a:effectLst/>
        </p:spPr>
        <p:txBody>
          <a:bodyPr/>
          <a:lstStyle/>
          <a:p>
            <a:pPr algn="ctr">
              <a:defRPr/>
            </a:pPr>
            <a:endParaRPr kumimoji="0" lang="zh-TW" altLang="en-US"/>
          </a:p>
        </p:txBody>
      </p:sp>
      <p:sp>
        <p:nvSpPr>
          <p:cNvPr id="8" name="Freeform 79"/>
          <p:cNvSpPr>
            <a:spLocks/>
          </p:cNvSpPr>
          <p:nvPr/>
        </p:nvSpPr>
        <p:spPr bwMode="gray">
          <a:xfrm>
            <a:off x="0" y="0"/>
            <a:ext cx="6583363" cy="7267575"/>
          </a:xfrm>
          <a:custGeom>
            <a:avLst/>
            <a:gdLst>
              <a:gd name="T0" fmla="*/ 0 w 4014"/>
              <a:gd name="T1" fmla="*/ 0 h 4455"/>
              <a:gd name="T2" fmla="*/ 2147483647 w 4014"/>
              <a:gd name="T3" fmla="*/ 0 h 4455"/>
              <a:gd name="T4" fmla="*/ 2147483647 w 4014"/>
              <a:gd name="T5" fmla="*/ 2147483647 h 4455"/>
              <a:gd name="T6" fmla="*/ 0 w 4014"/>
              <a:gd name="T7" fmla="*/ 2147483647 h 4455"/>
              <a:gd name="T8" fmla="*/ 0 w 4014"/>
              <a:gd name="T9" fmla="*/ 0 h 44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4" h="4455">
                <a:moveTo>
                  <a:pt x="0" y="0"/>
                </a:moveTo>
                <a:lnTo>
                  <a:pt x="3612" y="0"/>
                </a:lnTo>
                <a:cubicBezTo>
                  <a:pt x="4014" y="984"/>
                  <a:pt x="3812" y="2307"/>
                  <a:pt x="3222" y="3042"/>
                </a:cubicBezTo>
                <a:cubicBezTo>
                  <a:pt x="1988" y="4455"/>
                  <a:pt x="0" y="3744"/>
                  <a:pt x="0" y="3744"/>
                </a:cubicBezTo>
                <a:lnTo>
                  <a:pt x="0" y="0"/>
                </a:lnTo>
                <a:close/>
              </a:path>
            </a:pathLst>
          </a:custGeom>
          <a:solidFill>
            <a:srgbClr val="FFFFFF"/>
          </a:solidFill>
          <a:ln w="9525">
            <a:noFill/>
            <a:round/>
            <a:headEnd/>
            <a:tailEnd/>
          </a:ln>
          <a:effectLst/>
        </p:spPr>
        <p:txBody>
          <a:bodyPr/>
          <a:lstStyle/>
          <a:p>
            <a:pPr algn="ctr">
              <a:defRPr/>
            </a:pPr>
            <a:endParaRPr kumimoji="0" lang="zh-TW" altLang="en-US"/>
          </a:p>
        </p:txBody>
      </p:sp>
      <p:sp>
        <p:nvSpPr>
          <p:cNvPr id="9" name="Freeform 45"/>
          <p:cNvSpPr>
            <a:spLocks/>
          </p:cNvSpPr>
          <p:nvPr/>
        </p:nvSpPr>
        <p:spPr bwMode="gray">
          <a:xfrm>
            <a:off x="0" y="0"/>
            <a:ext cx="6372225" cy="7072313"/>
          </a:xfrm>
          <a:custGeom>
            <a:avLst/>
            <a:gdLst>
              <a:gd name="T0" fmla="*/ 0 w 4014"/>
              <a:gd name="T1" fmla="*/ 0 h 4455"/>
              <a:gd name="T2" fmla="*/ 3612 w 4014"/>
              <a:gd name="T3" fmla="*/ 0 h 4455"/>
              <a:gd name="T4" fmla="*/ 3222 w 4014"/>
              <a:gd name="T5" fmla="*/ 3042 h 4455"/>
              <a:gd name="T6" fmla="*/ 0 w 4014"/>
              <a:gd name="T7" fmla="*/ 3744 h 4455"/>
              <a:gd name="T8" fmla="*/ 0 w 4014"/>
              <a:gd name="T9" fmla="*/ 0 h 4455"/>
            </a:gdLst>
            <a:ahLst/>
            <a:cxnLst>
              <a:cxn ang="0">
                <a:pos x="T0" y="T1"/>
              </a:cxn>
              <a:cxn ang="0">
                <a:pos x="T2" y="T3"/>
              </a:cxn>
              <a:cxn ang="0">
                <a:pos x="T4" y="T5"/>
              </a:cxn>
              <a:cxn ang="0">
                <a:pos x="T6" y="T7"/>
              </a:cxn>
              <a:cxn ang="0">
                <a:pos x="T8" y="T9"/>
              </a:cxn>
            </a:cxnLst>
            <a:rect l="0" t="0" r="r" b="b"/>
            <a:pathLst>
              <a:path w="4014" h="4455">
                <a:moveTo>
                  <a:pt x="0" y="0"/>
                </a:moveTo>
                <a:lnTo>
                  <a:pt x="3612" y="0"/>
                </a:lnTo>
                <a:cubicBezTo>
                  <a:pt x="4014" y="984"/>
                  <a:pt x="3812" y="2307"/>
                  <a:pt x="3222" y="3042"/>
                </a:cubicBezTo>
                <a:cubicBezTo>
                  <a:pt x="1988" y="4455"/>
                  <a:pt x="0" y="3744"/>
                  <a:pt x="0" y="3744"/>
                </a:cubicBezTo>
                <a:lnTo>
                  <a:pt x="0" y="0"/>
                </a:lnTo>
                <a:close/>
              </a:path>
            </a:pathLst>
          </a:custGeom>
          <a:gradFill rotWithShape="1">
            <a:gsLst>
              <a:gs pos="0">
                <a:schemeClr val="bg1">
                  <a:gamma/>
                  <a:tint val="25490"/>
                  <a:invGamma/>
                </a:schemeClr>
              </a:gs>
              <a:gs pos="100000">
                <a:schemeClr val="bg1"/>
              </a:gs>
            </a:gsLst>
            <a:lin ang="2700000" scaled="1"/>
          </a:gradFill>
          <a:ln>
            <a:noFill/>
          </a:ln>
          <a:effectLst/>
          <a:extLst/>
        </p:spPr>
        <p:txBody>
          <a:bodyPr/>
          <a:lstStyle/>
          <a:p>
            <a:pPr algn="ctr">
              <a:defRPr/>
            </a:pPr>
            <a:endParaRPr kumimoji="0" lang="zh-TW" altLang="en-US">
              <a:latin typeface="Arial" pitchFamily="34" charset="0"/>
              <a:ea typeface="+mn-ea"/>
            </a:endParaRPr>
          </a:p>
        </p:txBody>
      </p:sp>
      <p:sp>
        <p:nvSpPr>
          <p:cNvPr id="10" name="Line 47"/>
          <p:cNvSpPr>
            <a:spLocks noChangeShapeType="1"/>
          </p:cNvSpPr>
          <p:nvPr/>
        </p:nvSpPr>
        <p:spPr bwMode="gray">
          <a:xfrm>
            <a:off x="250825" y="1588"/>
            <a:ext cx="0" cy="6015037"/>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pPr algn="ctr">
              <a:defRPr/>
            </a:pPr>
            <a:endParaRPr kumimoji="0" lang="zh-TW" altLang="en-US"/>
          </a:p>
        </p:txBody>
      </p:sp>
      <p:sp>
        <p:nvSpPr>
          <p:cNvPr id="11" name="Line 48"/>
          <p:cNvSpPr>
            <a:spLocks noChangeShapeType="1"/>
          </p:cNvSpPr>
          <p:nvPr/>
        </p:nvSpPr>
        <p:spPr bwMode="gray">
          <a:xfrm>
            <a:off x="1293813" y="1588"/>
            <a:ext cx="0" cy="6207125"/>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pPr algn="ctr">
              <a:defRPr/>
            </a:pPr>
            <a:endParaRPr kumimoji="0" lang="zh-TW" altLang="en-US"/>
          </a:p>
        </p:txBody>
      </p:sp>
      <p:sp>
        <p:nvSpPr>
          <p:cNvPr id="12" name="Line 49"/>
          <p:cNvSpPr>
            <a:spLocks noChangeShapeType="1"/>
          </p:cNvSpPr>
          <p:nvPr/>
        </p:nvSpPr>
        <p:spPr bwMode="gray">
          <a:xfrm>
            <a:off x="2338388" y="1588"/>
            <a:ext cx="0" cy="6183312"/>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pPr algn="ctr">
              <a:defRPr/>
            </a:pPr>
            <a:endParaRPr kumimoji="0" lang="zh-TW" altLang="en-US"/>
          </a:p>
        </p:txBody>
      </p:sp>
      <p:sp>
        <p:nvSpPr>
          <p:cNvPr id="13" name="Line 50"/>
          <p:cNvSpPr>
            <a:spLocks noChangeShapeType="1"/>
          </p:cNvSpPr>
          <p:nvPr/>
        </p:nvSpPr>
        <p:spPr bwMode="gray">
          <a:xfrm>
            <a:off x="3382963" y="1588"/>
            <a:ext cx="0" cy="5972175"/>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pPr algn="ctr">
              <a:defRPr/>
            </a:pPr>
            <a:endParaRPr kumimoji="0" lang="zh-TW" altLang="en-US"/>
          </a:p>
        </p:txBody>
      </p:sp>
      <p:sp>
        <p:nvSpPr>
          <p:cNvPr id="14" name="Line 51"/>
          <p:cNvSpPr>
            <a:spLocks noChangeShapeType="1"/>
          </p:cNvSpPr>
          <p:nvPr/>
        </p:nvSpPr>
        <p:spPr bwMode="gray">
          <a:xfrm>
            <a:off x="4427538" y="1588"/>
            <a:ext cx="0" cy="5449887"/>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pPr algn="ctr">
              <a:defRPr/>
            </a:pPr>
            <a:endParaRPr kumimoji="0" lang="zh-TW" altLang="en-US"/>
          </a:p>
        </p:txBody>
      </p:sp>
      <p:sp>
        <p:nvSpPr>
          <p:cNvPr id="15" name="Line 53"/>
          <p:cNvSpPr>
            <a:spLocks noChangeShapeType="1"/>
          </p:cNvSpPr>
          <p:nvPr/>
        </p:nvSpPr>
        <p:spPr bwMode="gray">
          <a:xfrm rot="5400000">
            <a:off x="2913063" y="-2654300"/>
            <a:ext cx="0" cy="5813425"/>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pPr algn="ctr">
              <a:defRPr/>
            </a:pPr>
            <a:endParaRPr kumimoji="0" lang="zh-TW" altLang="en-US"/>
          </a:p>
        </p:txBody>
      </p:sp>
      <p:sp>
        <p:nvSpPr>
          <p:cNvPr id="16" name="Line 54"/>
          <p:cNvSpPr>
            <a:spLocks noChangeShapeType="1"/>
          </p:cNvSpPr>
          <p:nvPr/>
        </p:nvSpPr>
        <p:spPr bwMode="gray">
          <a:xfrm rot="5400000">
            <a:off x="3006725" y="-1682750"/>
            <a:ext cx="0" cy="6000750"/>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pPr algn="ctr">
              <a:defRPr/>
            </a:pPr>
            <a:endParaRPr kumimoji="0" lang="zh-TW" altLang="en-US"/>
          </a:p>
        </p:txBody>
      </p:sp>
      <p:sp>
        <p:nvSpPr>
          <p:cNvPr id="17" name="Line 55"/>
          <p:cNvSpPr>
            <a:spLocks noChangeShapeType="1"/>
          </p:cNvSpPr>
          <p:nvPr/>
        </p:nvSpPr>
        <p:spPr bwMode="gray">
          <a:xfrm rot="5400000">
            <a:off x="3011488" y="-622300"/>
            <a:ext cx="0" cy="6010275"/>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pPr algn="ctr">
              <a:defRPr/>
            </a:pPr>
            <a:endParaRPr kumimoji="0" lang="zh-TW" altLang="en-US"/>
          </a:p>
        </p:txBody>
      </p:sp>
      <p:sp>
        <p:nvSpPr>
          <p:cNvPr id="18" name="Line 56"/>
          <p:cNvSpPr>
            <a:spLocks noChangeShapeType="1"/>
          </p:cNvSpPr>
          <p:nvPr/>
        </p:nvSpPr>
        <p:spPr bwMode="gray">
          <a:xfrm rot="5400000">
            <a:off x="2907507" y="548481"/>
            <a:ext cx="0" cy="5802313"/>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pPr algn="ctr">
              <a:defRPr/>
            </a:pPr>
            <a:endParaRPr kumimoji="0" lang="zh-TW" altLang="en-US"/>
          </a:p>
        </p:txBody>
      </p:sp>
      <p:sp>
        <p:nvSpPr>
          <p:cNvPr id="19" name="Line 57"/>
          <p:cNvSpPr>
            <a:spLocks noChangeShapeType="1"/>
          </p:cNvSpPr>
          <p:nvPr/>
        </p:nvSpPr>
        <p:spPr bwMode="gray">
          <a:xfrm rot="5400000">
            <a:off x="2666207" y="1854993"/>
            <a:ext cx="0" cy="5319713"/>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pPr algn="ctr">
              <a:defRPr/>
            </a:pPr>
            <a:endParaRPr kumimoji="0" lang="zh-TW" altLang="en-US"/>
          </a:p>
        </p:txBody>
      </p:sp>
      <p:sp>
        <p:nvSpPr>
          <p:cNvPr id="20" name="Line 58"/>
          <p:cNvSpPr>
            <a:spLocks noChangeShapeType="1"/>
          </p:cNvSpPr>
          <p:nvPr/>
        </p:nvSpPr>
        <p:spPr bwMode="gray">
          <a:xfrm rot="5400000">
            <a:off x="2115344" y="3472656"/>
            <a:ext cx="0" cy="4217988"/>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pPr algn="ctr">
              <a:defRPr/>
            </a:pPr>
            <a:endParaRPr kumimoji="0" lang="zh-TW" altLang="en-US"/>
          </a:p>
        </p:txBody>
      </p:sp>
      <p:sp>
        <p:nvSpPr>
          <p:cNvPr id="21" name="Rectangle 59"/>
          <p:cNvSpPr>
            <a:spLocks noChangeArrowheads="1"/>
          </p:cNvSpPr>
          <p:nvPr/>
        </p:nvSpPr>
        <p:spPr bwMode="gray">
          <a:xfrm>
            <a:off x="2362200" y="277813"/>
            <a:ext cx="1012825" cy="1025525"/>
          </a:xfrm>
          <a:prstGeom prst="rect">
            <a:avLst/>
          </a:prstGeom>
          <a:solidFill>
            <a:srgbClr val="FFFFFF">
              <a:alpha val="50195"/>
            </a:srgbClr>
          </a:solidFill>
          <a:ln w="9525">
            <a:noFill/>
            <a:miter lim="800000"/>
            <a:headEnd/>
            <a:tailEnd/>
          </a:ln>
          <a:effectLst/>
        </p:spPr>
        <p:txBody>
          <a:bodyPr wrap="none" anchor="ctr"/>
          <a:lstStyle/>
          <a:p>
            <a:pPr algn="ctr">
              <a:defRPr/>
            </a:pPr>
            <a:endParaRPr kumimoji="0" lang="zh-TW" altLang="en-US"/>
          </a:p>
        </p:txBody>
      </p:sp>
      <p:sp>
        <p:nvSpPr>
          <p:cNvPr id="22" name="Rectangle 60"/>
          <p:cNvSpPr>
            <a:spLocks noChangeArrowheads="1"/>
          </p:cNvSpPr>
          <p:nvPr/>
        </p:nvSpPr>
        <p:spPr bwMode="gray">
          <a:xfrm>
            <a:off x="285750" y="2427288"/>
            <a:ext cx="1012825" cy="1025525"/>
          </a:xfrm>
          <a:prstGeom prst="rect">
            <a:avLst/>
          </a:prstGeom>
          <a:solidFill>
            <a:srgbClr val="FFFFFF">
              <a:alpha val="39999"/>
            </a:srgbClr>
          </a:solidFill>
          <a:ln w="9525">
            <a:noFill/>
            <a:miter lim="800000"/>
            <a:headEnd/>
            <a:tailEnd/>
          </a:ln>
          <a:effectLst/>
        </p:spPr>
        <p:txBody>
          <a:bodyPr wrap="none" anchor="ctr"/>
          <a:lstStyle/>
          <a:p>
            <a:pPr algn="ctr">
              <a:defRPr/>
            </a:pPr>
            <a:endParaRPr kumimoji="0" lang="zh-TW" altLang="en-US"/>
          </a:p>
        </p:txBody>
      </p:sp>
      <p:sp>
        <p:nvSpPr>
          <p:cNvPr id="23" name="Rectangle 61"/>
          <p:cNvSpPr>
            <a:spLocks noChangeArrowheads="1"/>
          </p:cNvSpPr>
          <p:nvPr/>
        </p:nvSpPr>
        <p:spPr bwMode="gray">
          <a:xfrm>
            <a:off x="0" y="271463"/>
            <a:ext cx="250825" cy="1025525"/>
          </a:xfrm>
          <a:prstGeom prst="rect">
            <a:avLst/>
          </a:prstGeom>
          <a:solidFill>
            <a:srgbClr val="FFFFFF">
              <a:alpha val="39999"/>
            </a:srgbClr>
          </a:solidFill>
          <a:ln w="9525">
            <a:noFill/>
            <a:miter lim="800000"/>
            <a:headEnd/>
            <a:tailEnd/>
          </a:ln>
          <a:effectLst/>
        </p:spPr>
        <p:txBody>
          <a:bodyPr wrap="none" anchor="ctr"/>
          <a:lstStyle/>
          <a:p>
            <a:pPr algn="ctr">
              <a:defRPr/>
            </a:pPr>
            <a:endParaRPr kumimoji="0" lang="zh-TW" altLang="en-US"/>
          </a:p>
        </p:txBody>
      </p:sp>
      <p:sp>
        <p:nvSpPr>
          <p:cNvPr id="24" name="Rectangle 62"/>
          <p:cNvSpPr>
            <a:spLocks noChangeArrowheads="1"/>
          </p:cNvSpPr>
          <p:nvPr/>
        </p:nvSpPr>
        <p:spPr bwMode="gray">
          <a:xfrm>
            <a:off x="1331913" y="1588"/>
            <a:ext cx="1012825" cy="234950"/>
          </a:xfrm>
          <a:prstGeom prst="rect">
            <a:avLst/>
          </a:prstGeom>
          <a:solidFill>
            <a:srgbClr val="FFFFFF">
              <a:alpha val="50195"/>
            </a:srgbClr>
          </a:solidFill>
          <a:ln w="9525">
            <a:noFill/>
            <a:miter lim="800000"/>
            <a:headEnd/>
            <a:tailEnd/>
          </a:ln>
          <a:effectLst/>
        </p:spPr>
        <p:txBody>
          <a:bodyPr wrap="none" anchor="ctr"/>
          <a:lstStyle/>
          <a:p>
            <a:pPr algn="ctr">
              <a:defRPr/>
            </a:pPr>
            <a:endParaRPr kumimoji="0" lang="zh-TW" altLang="en-US"/>
          </a:p>
        </p:txBody>
      </p:sp>
      <p:sp>
        <p:nvSpPr>
          <p:cNvPr id="25" name="Freeform 64"/>
          <p:cNvSpPr>
            <a:spLocks/>
          </p:cNvSpPr>
          <p:nvPr/>
        </p:nvSpPr>
        <p:spPr bwMode="gray">
          <a:xfrm>
            <a:off x="2365375" y="4541838"/>
            <a:ext cx="1009650" cy="1033462"/>
          </a:xfrm>
          <a:custGeom>
            <a:avLst/>
            <a:gdLst>
              <a:gd name="T0" fmla="*/ 0 w 636"/>
              <a:gd name="T1" fmla="*/ 0 h 651"/>
              <a:gd name="T2" fmla="*/ 0 w 636"/>
              <a:gd name="T3" fmla="*/ 2147483647 h 651"/>
              <a:gd name="T4" fmla="*/ 2147483647 w 636"/>
              <a:gd name="T5" fmla="*/ 2147483647 h 651"/>
              <a:gd name="T6" fmla="*/ 2147483647 w 636"/>
              <a:gd name="T7" fmla="*/ 0 h 651"/>
              <a:gd name="T8" fmla="*/ 0 w 636"/>
              <a:gd name="T9" fmla="*/ 0 h 6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6" h="651">
                <a:moveTo>
                  <a:pt x="0" y="0"/>
                </a:moveTo>
                <a:lnTo>
                  <a:pt x="0" y="645"/>
                </a:lnTo>
                <a:lnTo>
                  <a:pt x="636" y="651"/>
                </a:lnTo>
                <a:lnTo>
                  <a:pt x="632" y="0"/>
                </a:lnTo>
                <a:lnTo>
                  <a:pt x="0" y="0"/>
                </a:lnTo>
                <a:close/>
              </a:path>
            </a:pathLst>
          </a:custGeom>
          <a:solidFill>
            <a:srgbClr val="FFFFFF">
              <a:alpha val="39999"/>
            </a:srgbClr>
          </a:solidFill>
          <a:ln w="9525">
            <a:noFill/>
            <a:round/>
            <a:headEnd/>
            <a:tailEnd/>
          </a:ln>
          <a:effectLst/>
        </p:spPr>
        <p:txBody>
          <a:bodyPr/>
          <a:lstStyle/>
          <a:p>
            <a:pPr algn="ctr">
              <a:defRPr/>
            </a:pPr>
            <a:endParaRPr kumimoji="0" lang="zh-TW" altLang="en-US"/>
          </a:p>
        </p:txBody>
      </p:sp>
      <p:sp>
        <p:nvSpPr>
          <p:cNvPr id="26" name="Rectangle 31"/>
          <p:cNvSpPr>
            <a:spLocks noChangeArrowheads="1"/>
          </p:cNvSpPr>
          <p:nvPr/>
        </p:nvSpPr>
        <p:spPr bwMode="gray">
          <a:xfrm>
            <a:off x="285750" y="2435225"/>
            <a:ext cx="1012825" cy="1025525"/>
          </a:xfrm>
          <a:prstGeom prst="rect">
            <a:avLst/>
          </a:prstGeom>
          <a:solidFill>
            <a:srgbClr val="FFFFFF">
              <a:alpha val="30196"/>
            </a:srgbClr>
          </a:solidFill>
          <a:ln w="9525">
            <a:noFill/>
            <a:miter lim="800000"/>
            <a:headEnd/>
            <a:tailEnd/>
          </a:ln>
          <a:effectLst/>
        </p:spPr>
        <p:txBody>
          <a:bodyPr wrap="none" anchor="ctr"/>
          <a:lstStyle/>
          <a:p>
            <a:pPr algn="ctr">
              <a:defRPr/>
            </a:pPr>
            <a:endParaRPr kumimoji="0" lang="zh-TW" altLang="en-US"/>
          </a:p>
        </p:txBody>
      </p:sp>
      <p:grpSp>
        <p:nvGrpSpPr>
          <p:cNvPr id="27" name="Group 71"/>
          <p:cNvGrpSpPr>
            <a:grpSpLocks/>
          </p:cNvGrpSpPr>
          <p:nvPr/>
        </p:nvGrpSpPr>
        <p:grpSpPr bwMode="auto">
          <a:xfrm>
            <a:off x="8077200" y="0"/>
            <a:ext cx="1076325" cy="6858000"/>
            <a:chOff x="5088" y="0"/>
            <a:chExt cx="678" cy="4320"/>
          </a:xfrm>
        </p:grpSpPr>
        <p:sp>
          <p:nvSpPr>
            <p:cNvPr id="28" name="Freeform 66"/>
            <p:cNvSpPr>
              <a:spLocks/>
            </p:cNvSpPr>
            <p:nvPr userDrawn="1"/>
          </p:nvSpPr>
          <p:spPr bwMode="gray">
            <a:xfrm>
              <a:off x="5088" y="0"/>
              <a:ext cx="672" cy="702"/>
            </a:xfrm>
            <a:custGeom>
              <a:avLst/>
              <a:gdLst>
                <a:gd name="T0" fmla="*/ 0 w 672"/>
                <a:gd name="T1" fmla="*/ 380 h 720"/>
                <a:gd name="T2" fmla="*/ 288 w 672"/>
                <a:gd name="T3" fmla="*/ 0 h 720"/>
                <a:gd name="T4" fmla="*/ 672 w 672"/>
                <a:gd name="T5" fmla="*/ 0 h 720"/>
                <a:gd name="T6" fmla="*/ 672 w 672"/>
                <a:gd name="T7" fmla="*/ 634 h 720"/>
                <a:gd name="T8" fmla="*/ 0 w 672"/>
                <a:gd name="T9" fmla="*/ 38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2" h="720">
                  <a:moveTo>
                    <a:pt x="0" y="432"/>
                  </a:moveTo>
                  <a:cubicBezTo>
                    <a:pt x="186" y="216"/>
                    <a:pt x="288" y="0"/>
                    <a:pt x="288" y="0"/>
                  </a:cubicBezTo>
                  <a:lnTo>
                    <a:pt x="672" y="0"/>
                  </a:lnTo>
                  <a:lnTo>
                    <a:pt x="672" y="720"/>
                  </a:lnTo>
                  <a:cubicBezTo>
                    <a:pt x="672" y="720"/>
                    <a:pt x="384" y="516"/>
                    <a:pt x="0" y="432"/>
                  </a:cubicBezTo>
                  <a:close/>
                </a:path>
              </a:pathLst>
            </a:custGeom>
            <a:solidFill>
              <a:srgbClr val="E8E8E8"/>
            </a:solidFill>
            <a:ln w="9525">
              <a:noFill/>
              <a:round/>
              <a:headEnd/>
              <a:tailEnd/>
            </a:ln>
            <a:effectLst/>
          </p:spPr>
          <p:txBody>
            <a:bodyPr/>
            <a:lstStyle/>
            <a:p>
              <a:pPr algn="ctr">
                <a:defRPr/>
              </a:pPr>
              <a:endParaRPr kumimoji="0" lang="zh-TW" altLang="en-US"/>
            </a:p>
          </p:txBody>
        </p:sp>
        <p:sp>
          <p:nvSpPr>
            <p:cNvPr id="29" name="Freeform 67"/>
            <p:cNvSpPr>
              <a:spLocks/>
            </p:cNvSpPr>
            <p:nvPr userDrawn="1"/>
          </p:nvSpPr>
          <p:spPr bwMode="gray">
            <a:xfrm>
              <a:off x="5602" y="3496"/>
              <a:ext cx="164" cy="824"/>
            </a:xfrm>
            <a:custGeom>
              <a:avLst/>
              <a:gdLst>
                <a:gd name="T0" fmla="*/ 56 w 212"/>
                <a:gd name="T1" fmla="*/ 0 h 824"/>
                <a:gd name="T2" fmla="*/ 0 w 212"/>
                <a:gd name="T3" fmla="*/ 82 h 824"/>
                <a:gd name="T4" fmla="*/ 46 w 212"/>
                <a:gd name="T5" fmla="*/ 824 h 824"/>
                <a:gd name="T6" fmla="*/ 59 w 212"/>
                <a:gd name="T7" fmla="*/ 822 h 824"/>
                <a:gd name="T8" fmla="*/ 56 w 212"/>
                <a:gd name="T9" fmla="*/ 0 h 8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824">
                  <a:moveTo>
                    <a:pt x="206" y="0"/>
                  </a:moveTo>
                  <a:cubicBezTo>
                    <a:pt x="104" y="54"/>
                    <a:pt x="0" y="82"/>
                    <a:pt x="0" y="82"/>
                  </a:cubicBezTo>
                  <a:cubicBezTo>
                    <a:pt x="0" y="82"/>
                    <a:pt x="148" y="378"/>
                    <a:pt x="168" y="824"/>
                  </a:cubicBezTo>
                  <a:lnTo>
                    <a:pt x="212" y="822"/>
                  </a:lnTo>
                  <a:cubicBezTo>
                    <a:pt x="212" y="822"/>
                    <a:pt x="209" y="411"/>
                    <a:pt x="206" y="0"/>
                  </a:cubicBezTo>
                  <a:close/>
                </a:path>
              </a:pathLst>
            </a:custGeom>
            <a:solidFill>
              <a:srgbClr val="E8E8E8"/>
            </a:solidFill>
            <a:ln w="9525">
              <a:noFill/>
              <a:round/>
              <a:headEnd/>
              <a:tailEnd/>
            </a:ln>
            <a:effectLst/>
          </p:spPr>
          <p:txBody>
            <a:bodyPr/>
            <a:lstStyle/>
            <a:p>
              <a:pPr algn="ctr">
                <a:defRPr/>
              </a:pPr>
              <a:endParaRPr kumimoji="0" lang="zh-TW" altLang="en-US"/>
            </a:p>
          </p:txBody>
        </p:sp>
      </p:grpSp>
      <p:sp>
        <p:nvSpPr>
          <p:cNvPr id="30" name="Rectangle 80"/>
          <p:cNvSpPr>
            <a:spLocks noChangeArrowheads="1"/>
          </p:cNvSpPr>
          <p:nvPr/>
        </p:nvSpPr>
        <p:spPr bwMode="gray">
          <a:xfrm>
            <a:off x="5495925" y="1333500"/>
            <a:ext cx="660400" cy="1025525"/>
          </a:xfrm>
          <a:prstGeom prst="rect">
            <a:avLst/>
          </a:prstGeom>
          <a:solidFill>
            <a:srgbClr val="FFFFFF">
              <a:alpha val="39999"/>
            </a:srgbClr>
          </a:solidFill>
          <a:ln w="9525">
            <a:noFill/>
            <a:miter lim="800000"/>
            <a:headEnd/>
            <a:tailEnd/>
          </a:ln>
          <a:effectLst/>
        </p:spPr>
        <p:txBody>
          <a:bodyPr wrap="none" anchor="ctr"/>
          <a:lstStyle/>
          <a:p>
            <a:pPr algn="ctr">
              <a:defRPr/>
            </a:pPr>
            <a:endParaRPr kumimoji="0" lang="zh-TW" altLang="en-US"/>
          </a:p>
        </p:txBody>
      </p:sp>
      <p:sp>
        <p:nvSpPr>
          <p:cNvPr id="31" name="Line 81"/>
          <p:cNvSpPr>
            <a:spLocks noChangeShapeType="1"/>
          </p:cNvSpPr>
          <p:nvPr/>
        </p:nvSpPr>
        <p:spPr bwMode="gray">
          <a:xfrm>
            <a:off x="5480050" y="1588"/>
            <a:ext cx="0" cy="4238625"/>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pPr algn="ctr">
              <a:defRPr/>
            </a:pPr>
            <a:endParaRPr kumimoji="0" lang="zh-TW" altLang="en-US"/>
          </a:p>
        </p:txBody>
      </p:sp>
      <p:sp>
        <p:nvSpPr>
          <p:cNvPr id="32" name="Rectangle 82"/>
          <p:cNvSpPr>
            <a:spLocks noChangeArrowheads="1"/>
          </p:cNvSpPr>
          <p:nvPr/>
        </p:nvSpPr>
        <p:spPr bwMode="gray">
          <a:xfrm>
            <a:off x="4457700" y="3495675"/>
            <a:ext cx="1012825" cy="1025525"/>
          </a:xfrm>
          <a:prstGeom prst="rect">
            <a:avLst/>
          </a:prstGeom>
          <a:solidFill>
            <a:srgbClr val="FFFFFF">
              <a:alpha val="30196"/>
            </a:srgbClr>
          </a:solidFill>
          <a:ln w="9525">
            <a:noFill/>
            <a:miter lim="800000"/>
            <a:headEnd/>
            <a:tailEnd/>
          </a:ln>
          <a:effectLst/>
        </p:spPr>
        <p:txBody>
          <a:bodyPr wrap="none" anchor="ctr"/>
          <a:lstStyle/>
          <a:p>
            <a:pPr algn="ctr">
              <a:defRPr/>
            </a:pPr>
            <a:endParaRPr kumimoji="0" lang="zh-TW" altLang="en-US"/>
          </a:p>
        </p:txBody>
      </p:sp>
      <p:pic>
        <p:nvPicPr>
          <p:cNvPr id="33" name="Picture 83" descr="water"/>
          <p:cNvPicPr>
            <a:picLocks noChangeAspect="1" noChangeArrowheads="1"/>
          </p:cNvPicPr>
          <p:nvPr/>
        </p:nvPicPr>
        <p:blipFill>
          <a:blip r:embed="rId2" cstate="print"/>
          <a:srcRect/>
          <a:stretch>
            <a:fillRect/>
          </a:stretch>
        </p:blipFill>
        <p:spPr bwMode="gray">
          <a:xfrm rot="393398">
            <a:off x="2667000" y="609600"/>
            <a:ext cx="2663825" cy="2197100"/>
          </a:xfrm>
          <a:prstGeom prst="rect">
            <a:avLst/>
          </a:prstGeom>
          <a:noFill/>
          <a:ln w="9525">
            <a:noFill/>
            <a:miter lim="800000"/>
            <a:headEnd/>
            <a:tailEnd/>
          </a:ln>
        </p:spPr>
      </p:pic>
      <p:sp>
        <p:nvSpPr>
          <p:cNvPr id="3075" name="Rectangle 3"/>
          <p:cNvSpPr>
            <a:spLocks noGrp="1" noChangeArrowheads="1"/>
          </p:cNvSpPr>
          <p:nvPr>
            <p:ph type="subTitle" idx="1"/>
          </p:nvPr>
        </p:nvSpPr>
        <p:spPr>
          <a:xfrm>
            <a:off x="333375" y="4076701"/>
            <a:ext cx="6400800" cy="1465263"/>
          </a:xfrm>
        </p:spPr>
        <p:txBody>
          <a:bodyPr/>
          <a:lstStyle>
            <a:lvl1pPr marL="0" indent="0">
              <a:buFontTx/>
              <a:buNone/>
              <a:defRPr sz="2400">
                <a:latin typeface="Times New Roman" pitchFamily="18" charset="0"/>
              </a:defRPr>
            </a:lvl1pPr>
          </a:lstStyle>
          <a:p>
            <a:pPr lvl="0"/>
            <a:r>
              <a:rPr lang="zh-TW" altLang="en-US" noProof="0" smtClean="0"/>
              <a:t>按一下以編輯母片副標題樣式</a:t>
            </a:r>
          </a:p>
        </p:txBody>
      </p:sp>
      <p:sp>
        <p:nvSpPr>
          <p:cNvPr id="3074" name="Rectangle 2"/>
          <p:cNvSpPr>
            <a:spLocks noGrp="1" noChangeArrowheads="1"/>
          </p:cNvSpPr>
          <p:nvPr>
            <p:ph type="ctrTitle"/>
          </p:nvPr>
        </p:nvSpPr>
        <p:spPr bwMode="gray">
          <a:xfrm>
            <a:off x="333375" y="1884364"/>
            <a:ext cx="8229600" cy="1470025"/>
          </a:xfrm>
          <a:effectLst/>
          <a:extLst/>
        </p:spPr>
        <p:txBody>
          <a:bodyPr/>
          <a:lstStyle>
            <a:lvl1pPr>
              <a:defRPr sz="4800"/>
            </a:lvl1pPr>
          </a:lstStyle>
          <a:p>
            <a:pPr lvl="0"/>
            <a:r>
              <a:rPr lang="zh-TW" altLang="en-US" noProof="0" smtClean="0"/>
              <a:t>按一下以編輯母片標題樣式</a:t>
            </a:r>
          </a:p>
        </p:txBody>
      </p:sp>
      <p:sp>
        <p:nvSpPr>
          <p:cNvPr id="34" name="Rectangle 4"/>
          <p:cNvSpPr>
            <a:spLocks noGrp="1" noChangeArrowheads="1"/>
          </p:cNvSpPr>
          <p:nvPr>
            <p:ph type="dt" sz="half" idx="10"/>
          </p:nvPr>
        </p:nvSpPr>
        <p:spPr>
          <a:xfrm>
            <a:off x="457200" y="6407150"/>
            <a:ext cx="2133600" cy="314325"/>
          </a:xfrm>
        </p:spPr>
        <p:txBody>
          <a:bodyPr/>
          <a:lstStyle>
            <a:lvl1pPr>
              <a:defRPr/>
            </a:lvl1pPr>
          </a:lstStyle>
          <a:p>
            <a:pPr>
              <a:defRPr/>
            </a:pPr>
            <a:endParaRPr lang="en-US" altLang="zh-TW"/>
          </a:p>
        </p:txBody>
      </p:sp>
      <p:sp>
        <p:nvSpPr>
          <p:cNvPr id="35" name="Rectangle 5"/>
          <p:cNvSpPr>
            <a:spLocks noGrp="1" noChangeArrowheads="1"/>
          </p:cNvSpPr>
          <p:nvPr>
            <p:ph type="ftr" sz="quarter" idx="11"/>
          </p:nvPr>
        </p:nvSpPr>
        <p:spPr>
          <a:xfrm>
            <a:off x="3124200" y="6407150"/>
            <a:ext cx="2895600" cy="314325"/>
          </a:xfrm>
        </p:spPr>
        <p:txBody>
          <a:bodyPr/>
          <a:lstStyle>
            <a:lvl1pPr>
              <a:defRPr/>
            </a:lvl1pPr>
          </a:lstStyle>
          <a:p>
            <a:pPr>
              <a:defRPr/>
            </a:pPr>
            <a:endParaRPr lang="en-US" altLang="zh-TW"/>
          </a:p>
        </p:txBody>
      </p:sp>
      <p:sp>
        <p:nvSpPr>
          <p:cNvPr id="36" name="Rectangle 6"/>
          <p:cNvSpPr>
            <a:spLocks noGrp="1" noChangeArrowheads="1"/>
          </p:cNvSpPr>
          <p:nvPr>
            <p:ph type="sldNum" sz="quarter" idx="12"/>
          </p:nvPr>
        </p:nvSpPr>
        <p:spPr>
          <a:xfrm>
            <a:off x="6553200" y="6407150"/>
            <a:ext cx="2133600" cy="314325"/>
          </a:xfrm>
        </p:spPr>
        <p:txBody>
          <a:bodyPr/>
          <a:lstStyle>
            <a:lvl1pPr>
              <a:defRPr/>
            </a:lvl1pPr>
          </a:lstStyle>
          <a:p>
            <a:pPr>
              <a:defRPr/>
            </a:pPr>
            <a:fld id="{FEC8D797-5FB7-4904-9CD6-7909E225E3DD}" type="slidenum">
              <a:rPr lang="zh-TW" altLang="en-US"/>
              <a:pPr>
                <a:defRPr/>
              </a:pPr>
              <a:t>‹#›</a:t>
            </a:fld>
            <a:endParaRPr lang="en-US" altLang="zh-TW"/>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par>
                                <p:cTn id="11" presetID="10" presetClass="entr" presetSubtype="0" fill="hold" grpId="0" nodeType="withEffect">
                                  <p:stCondLst>
                                    <p:cond delay="1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childTnLst>
                                </p:cTn>
                              </p:par>
                            </p:childTnLst>
                          </p:cTn>
                        </p:par>
                        <p:par>
                          <p:cTn id="17" fill="hold">
                            <p:stCondLst>
                              <p:cond delay="3000"/>
                            </p:stCondLst>
                            <p:childTnLst>
                              <p:par>
                                <p:cTn id="18" presetID="26" presetClass="emph" presetSubtype="0" fill="hold" grpId="1" nodeType="afterEffect">
                                  <p:stCondLst>
                                    <p:cond delay="0"/>
                                  </p:stCondLst>
                                  <p:childTnLst>
                                    <p:animEffect transition="out" filter="fade">
                                      <p:cBhvr>
                                        <p:cTn id="19" dur="2000" tmFilter="0, 0; .2, .5; .8, .5; 1, 0"/>
                                        <p:tgtEl>
                                          <p:spTgt spid="7"/>
                                        </p:tgtEl>
                                      </p:cBhvr>
                                    </p:animEffect>
                                    <p:animScale>
                                      <p:cBhvr>
                                        <p:cTn id="20" dur="1000" autoRev="1" fill="hold"/>
                                        <p:tgtEl>
                                          <p:spTgt spid="7"/>
                                        </p:tgtEl>
                                      </p:cBhvr>
                                      <p:by x="105000" y="105000"/>
                                    </p:animScale>
                                  </p:childTnLst>
                                </p:cTn>
                              </p:par>
                              <p:par>
                                <p:cTn id="21" presetID="26" presetClass="emph" presetSubtype="0" fill="hold" grpId="1" nodeType="withEffect">
                                  <p:stCondLst>
                                    <p:cond delay="500"/>
                                  </p:stCondLst>
                                  <p:childTnLst>
                                    <p:animEffect transition="out" filter="fade">
                                      <p:cBhvr>
                                        <p:cTn id="22" dur="2000" tmFilter="0, 0; .2, .5; .8, .5; 1, 0"/>
                                        <p:tgtEl>
                                          <p:spTgt spid="6"/>
                                        </p:tgtEl>
                                      </p:cBhvr>
                                    </p:animEffect>
                                    <p:animScale>
                                      <p:cBhvr>
                                        <p:cTn id="23" dur="1000" autoRev="1" fill="hold"/>
                                        <p:tgtEl>
                                          <p:spTgt spid="6"/>
                                        </p:tgtEl>
                                      </p:cBhvr>
                                      <p:by x="105000" y="105000"/>
                                    </p:animScale>
                                  </p:childTnLst>
                                </p:cTn>
                              </p:par>
                              <p:par>
                                <p:cTn id="24" presetID="26" presetClass="emph" presetSubtype="0" fill="hold" grpId="1" nodeType="withEffect">
                                  <p:stCondLst>
                                    <p:cond delay="1000"/>
                                  </p:stCondLst>
                                  <p:childTnLst>
                                    <p:animEffect transition="out" filter="fade">
                                      <p:cBhvr>
                                        <p:cTn id="25" dur="2000" tmFilter="0, 0; .2, .5; .8, .5; 1, 0"/>
                                        <p:tgtEl>
                                          <p:spTgt spid="5"/>
                                        </p:tgtEl>
                                      </p:cBhvr>
                                    </p:animEffect>
                                    <p:animScale>
                                      <p:cBhvr>
                                        <p:cTn id="26" dur="1000" autoRev="1" fill="hold"/>
                                        <p:tgtEl>
                                          <p:spTgt spid="5"/>
                                        </p:tgtEl>
                                      </p:cBhvr>
                                      <p:by x="105000" y="105000"/>
                                    </p:animScale>
                                  </p:childTnLst>
                                </p:cTn>
                              </p:par>
                              <p:par>
                                <p:cTn id="27" presetID="26" presetClass="emph" presetSubtype="0" fill="hold" grpId="1" nodeType="withEffect">
                                  <p:stCondLst>
                                    <p:cond delay="1600"/>
                                  </p:stCondLst>
                                  <p:childTnLst>
                                    <p:animEffect transition="out" filter="fade">
                                      <p:cBhvr>
                                        <p:cTn id="28" dur="2000" tmFilter="0, 0; .2, .5; .8, .5; 1, 0"/>
                                        <p:tgtEl>
                                          <p:spTgt spid="4"/>
                                        </p:tgtEl>
                                      </p:cBhvr>
                                    </p:animEffect>
                                    <p:animScale>
                                      <p:cBhvr>
                                        <p:cTn id="29" dur="1000" autoRev="1" fill="hold"/>
                                        <p:tgtEl>
                                          <p:spTgt spid="4"/>
                                        </p:tgtEl>
                                      </p:cBhvr>
                                      <p:by x="105000" y="105000"/>
                                    </p:animScale>
                                  </p:childTnLst>
                                </p:cTn>
                              </p:par>
                              <p:par>
                                <p:cTn id="30" presetID="10"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A39B5AEC-CB81-4A64-AAEB-BBF04A142BE5}" type="slidenum">
              <a:rPr lang="zh-TW" altLang="en-US"/>
              <a:pPr>
                <a:defRPr/>
              </a:pPr>
              <a:t>‹#›</a:t>
            </a:fld>
            <a:endParaRPr lang="en-US" alt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325439"/>
            <a:ext cx="2057400" cy="58007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325439"/>
            <a:ext cx="6019800" cy="58007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A93FAC12-D762-44B4-B6EE-F61DF39F7E3F}" type="slidenum">
              <a:rPr lang="zh-TW" altLang="en-US"/>
              <a:pPr>
                <a:defRPr/>
              </a:pPr>
              <a:t>‹#›</a:t>
            </a:fld>
            <a:endParaRPr lang="en-US" altLang="zh-TW"/>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457200" y="325438"/>
            <a:ext cx="8229600" cy="927100"/>
          </a:xfrm>
        </p:spPr>
        <p:txBody>
          <a:bodyPr/>
          <a:lstStyle/>
          <a:p>
            <a:r>
              <a:rPr lang="zh-TW" altLang="en-US"/>
              <a:t>按一下以編輯母片標題樣式</a:t>
            </a:r>
          </a:p>
        </p:txBody>
      </p:sp>
      <p:sp>
        <p:nvSpPr>
          <p:cNvPr id="3" name="內容版面配置區 2"/>
          <p:cNvSpPr>
            <a:spLocks noGrp="1"/>
          </p:cNvSpPr>
          <p:nvPr>
            <p:ph sz="quarter" idx="1"/>
          </p:nvPr>
        </p:nvSpPr>
        <p:spPr>
          <a:xfrm>
            <a:off x="457200" y="1600200"/>
            <a:ext cx="4038600" cy="21859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457200" y="3938588"/>
            <a:ext cx="40386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內容版面配置區 5"/>
          <p:cNvSpPr>
            <a:spLocks noGrp="1"/>
          </p:cNvSpPr>
          <p:nvPr>
            <p:ph sz="quarter" idx="4"/>
          </p:nvPr>
        </p:nvSpPr>
        <p:spPr>
          <a:xfrm>
            <a:off x="4648200" y="3938588"/>
            <a:ext cx="40386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4951C602-356D-4D39-8A02-9393E75CC948}" type="slidenum">
              <a:rPr lang="zh-TW" altLang="en-US"/>
              <a:pPr>
                <a:defRPr/>
              </a:pPr>
              <a:t>‹#›</a:t>
            </a:fld>
            <a:endParaRPr lang="en-US" altLang="zh-TW"/>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標題，1 個大物件與 2 個小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325438"/>
            <a:ext cx="8229600" cy="927100"/>
          </a:xfrm>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4648200" y="3938588"/>
            <a:ext cx="40386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a:lvl1pPr>
          </a:lstStyle>
          <a:p>
            <a:pPr>
              <a:defRPr/>
            </a:pPr>
            <a:fld id="{F3A6EC24-AED2-42F3-8D06-36602A75DA48}" type="slidenum">
              <a:rPr lang="zh-TW" altLang="en-US"/>
              <a:pPr>
                <a:defRPr/>
              </a:pPr>
              <a:t>‹#›</a:t>
            </a:fld>
            <a:endParaRPr lang="en-US" altLang="zh-TW"/>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325438"/>
            <a:ext cx="8229600" cy="9271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E8CE2D11-4DC7-42D7-A8E8-9D119BE1279F}" type="slidenum">
              <a:rPr lang="zh-TW" altLang="en-US"/>
              <a:pPr>
                <a:defRPr/>
              </a:pPr>
              <a:t>‹#›</a:t>
            </a:fld>
            <a:endParaRPr lang="en-US" altLang="zh-TW"/>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4BF9D305-A708-4D01-8F88-E293552E80A6}" type="slidenum">
              <a:rPr lang="zh-TW" altLang="en-US"/>
              <a:pPr>
                <a:defRPr/>
              </a:pPr>
              <a:t>‹#›</a:t>
            </a:fld>
            <a:endParaRPr lang="en-US" altLang="zh-TW"/>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255EF118-9121-449B-B199-6369D9C5FEE2}" type="slidenum">
              <a:rPr lang="zh-TW" altLang="en-US"/>
              <a:pPr>
                <a:defRPr/>
              </a:pPr>
              <a:t>‹#›</a:t>
            </a:fld>
            <a:endParaRPr lang="en-US" altLang="zh-TW"/>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8373127E-1BC6-4E78-8C67-F57925D73DB3}" type="slidenum">
              <a:rPr lang="zh-TW" altLang="en-US"/>
              <a:pPr>
                <a:defRPr/>
              </a:pPr>
              <a:t>‹#›</a:t>
            </a:fld>
            <a:endParaRPr lang="en-US" alt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9B629453-D27E-431A-99BB-BC782FFB1CE8}" type="slidenum">
              <a:rPr lang="zh-TW" altLang="en-US"/>
              <a:pPr>
                <a:defRPr/>
              </a:pPr>
              <a:t>‹#›</a:t>
            </a:fld>
            <a:endParaRPr lang="en-US" alt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2D72B058-4038-4DE7-9B03-E15399270707}" type="slidenum">
              <a:rPr lang="zh-TW" altLang="en-US"/>
              <a:pPr>
                <a:defRPr/>
              </a:pPr>
              <a:t>‹#›</a:t>
            </a:fld>
            <a:endParaRPr lang="en-US" altLang="zh-TW"/>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6E9BEB28-D057-4DBE-A674-82C8D8F85416}" type="slidenum">
              <a:rPr lang="zh-TW" altLang="en-US"/>
              <a:pPr>
                <a:defRPr/>
              </a:pPr>
              <a:t>‹#›</a:t>
            </a:fld>
            <a:endParaRPr lang="en-US" alt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1"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BB600FFC-97E2-402B-BA8F-C49D2F8E7A32}" type="slidenum">
              <a:rPr lang="zh-TW" altLang="en-US"/>
              <a:pPr>
                <a:defRPr/>
              </a:pPr>
              <a:t>‹#›</a:t>
            </a:fld>
            <a:endParaRPr lang="en-US" alt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1"/>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0F53D8BD-213F-44C6-8BF6-97441BD52EFB}" type="slidenum">
              <a:rPr lang="zh-TW" altLang="en-US"/>
              <a:pPr>
                <a:defRPr/>
              </a:pPr>
              <a:t>‹#›</a:t>
            </a:fld>
            <a:endParaRPr lang="en-US" altLang="zh-TW"/>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1" name="Freeform 7"/>
          <p:cNvSpPr>
            <a:spLocks/>
          </p:cNvSpPr>
          <p:nvPr/>
        </p:nvSpPr>
        <p:spPr bwMode="gray">
          <a:xfrm>
            <a:off x="-9525" y="-9525"/>
            <a:ext cx="9156700" cy="6872288"/>
          </a:xfrm>
          <a:custGeom>
            <a:avLst/>
            <a:gdLst>
              <a:gd name="T0" fmla="*/ 5766 w 5768"/>
              <a:gd name="T1" fmla="*/ 605 h 4329"/>
              <a:gd name="T2" fmla="*/ 5768 w 5768"/>
              <a:gd name="T3" fmla="*/ 4325 h 4329"/>
              <a:gd name="T4" fmla="*/ 1082 w 5768"/>
              <a:gd name="T5" fmla="*/ 4329 h 4329"/>
              <a:gd name="T6" fmla="*/ 13 w 5768"/>
              <a:gd name="T7" fmla="*/ 3351 h 4329"/>
              <a:gd name="T8" fmla="*/ 0 w 5768"/>
              <a:gd name="T9" fmla="*/ 0 h 4329"/>
              <a:gd name="T10" fmla="*/ 2428 w 5768"/>
              <a:gd name="T11" fmla="*/ 7 h 4329"/>
              <a:gd name="T12" fmla="*/ 5766 w 5768"/>
              <a:gd name="T13" fmla="*/ 605 h 4329"/>
            </a:gdLst>
            <a:ahLst/>
            <a:cxnLst>
              <a:cxn ang="0">
                <a:pos x="T0" y="T1"/>
              </a:cxn>
              <a:cxn ang="0">
                <a:pos x="T2" y="T3"/>
              </a:cxn>
              <a:cxn ang="0">
                <a:pos x="T4" y="T5"/>
              </a:cxn>
              <a:cxn ang="0">
                <a:pos x="T6" y="T7"/>
              </a:cxn>
              <a:cxn ang="0">
                <a:pos x="T8" y="T9"/>
              </a:cxn>
              <a:cxn ang="0">
                <a:pos x="T10" y="T11"/>
              </a:cxn>
              <a:cxn ang="0">
                <a:pos x="T12" y="T13"/>
              </a:cxn>
            </a:cxnLst>
            <a:rect l="0" t="0" r="r" b="b"/>
            <a:pathLst>
              <a:path w="5768" h="4329">
                <a:moveTo>
                  <a:pt x="5766" y="605"/>
                </a:moveTo>
                <a:cubicBezTo>
                  <a:pt x="5767" y="2464"/>
                  <a:pt x="5768" y="4325"/>
                  <a:pt x="5768" y="4325"/>
                </a:cubicBezTo>
                <a:lnTo>
                  <a:pt x="1082" y="4329"/>
                </a:lnTo>
                <a:cubicBezTo>
                  <a:pt x="318" y="3809"/>
                  <a:pt x="9" y="3349"/>
                  <a:pt x="13" y="3351"/>
                </a:cubicBezTo>
                <a:lnTo>
                  <a:pt x="0" y="0"/>
                </a:lnTo>
                <a:lnTo>
                  <a:pt x="2428" y="7"/>
                </a:lnTo>
                <a:cubicBezTo>
                  <a:pt x="2428" y="12"/>
                  <a:pt x="3096" y="401"/>
                  <a:pt x="5766" y="605"/>
                </a:cubicBezTo>
                <a:close/>
              </a:path>
            </a:pathLst>
          </a:custGeom>
          <a:gradFill rotWithShape="1">
            <a:gsLst>
              <a:gs pos="0">
                <a:schemeClr val="bg1">
                  <a:gamma/>
                  <a:tint val="3137"/>
                  <a:invGamma/>
                </a:schemeClr>
              </a:gs>
              <a:gs pos="100000">
                <a:schemeClr val="bg1">
                  <a:alpha val="70000"/>
                </a:schemeClr>
              </a:gs>
            </a:gsLst>
            <a:lin ang="2700000" scaled="1"/>
          </a:gradFill>
          <a:ln>
            <a:noFill/>
          </a:ln>
          <a:effectLst/>
          <a:extLst/>
        </p:spPr>
        <p:txBody>
          <a:bodyPr/>
          <a:lstStyle/>
          <a:p>
            <a:pPr algn="ctr">
              <a:defRPr/>
            </a:pPr>
            <a:endParaRPr kumimoji="0" lang="zh-TW" altLang="en-US">
              <a:latin typeface="Arial" pitchFamily="34" charset="0"/>
              <a:ea typeface="+mn-ea"/>
            </a:endParaRPr>
          </a:p>
        </p:txBody>
      </p:sp>
      <p:sp>
        <p:nvSpPr>
          <p:cNvPr id="1033" name="Freeform 9"/>
          <p:cNvSpPr>
            <a:spLocks/>
          </p:cNvSpPr>
          <p:nvPr/>
        </p:nvSpPr>
        <p:spPr bwMode="gray">
          <a:xfrm>
            <a:off x="-4763" y="5500688"/>
            <a:ext cx="1441451" cy="1358900"/>
          </a:xfrm>
          <a:custGeom>
            <a:avLst/>
            <a:gdLst>
              <a:gd name="T0" fmla="*/ 0 w 1089"/>
              <a:gd name="T1" fmla="*/ 0 h 1100"/>
              <a:gd name="T2" fmla="*/ 0 w 1089"/>
              <a:gd name="T3" fmla="*/ 2147483647 h 1100"/>
              <a:gd name="T4" fmla="*/ 2147483647 w 1089"/>
              <a:gd name="T5" fmla="*/ 2147483647 h 1100"/>
              <a:gd name="T6" fmla="*/ 0 w 1089"/>
              <a:gd name="T7" fmla="*/ 0 h 11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89" h="1100">
                <a:moveTo>
                  <a:pt x="0" y="0"/>
                </a:moveTo>
                <a:cubicBezTo>
                  <a:pt x="0" y="550"/>
                  <a:pt x="0" y="1100"/>
                  <a:pt x="0" y="1100"/>
                </a:cubicBezTo>
                <a:lnTo>
                  <a:pt x="1089" y="1100"/>
                </a:lnTo>
                <a:cubicBezTo>
                  <a:pt x="1089" y="1100"/>
                  <a:pt x="596" y="865"/>
                  <a:pt x="0" y="0"/>
                </a:cubicBezTo>
                <a:close/>
              </a:path>
            </a:pathLst>
          </a:custGeom>
          <a:solidFill>
            <a:schemeClr val="folHlink"/>
          </a:solidFill>
          <a:ln w="9525">
            <a:noFill/>
            <a:round/>
            <a:headEnd/>
            <a:tailEnd/>
          </a:ln>
          <a:effectLst/>
        </p:spPr>
        <p:txBody>
          <a:bodyPr/>
          <a:lstStyle/>
          <a:p>
            <a:pPr algn="ctr">
              <a:defRPr/>
            </a:pPr>
            <a:endParaRPr kumimoji="0" lang="zh-TW" altLang="en-US"/>
          </a:p>
        </p:txBody>
      </p:sp>
      <p:sp>
        <p:nvSpPr>
          <p:cNvPr id="1028" name="Line 13"/>
          <p:cNvSpPr>
            <a:spLocks noChangeShapeType="1"/>
          </p:cNvSpPr>
          <p:nvPr/>
        </p:nvSpPr>
        <p:spPr bwMode="gray">
          <a:xfrm>
            <a:off x="527050" y="0"/>
            <a:ext cx="0" cy="5910263"/>
          </a:xfrm>
          <a:prstGeom prst="line">
            <a:avLst/>
          </a:prstGeom>
          <a:noFill/>
          <a:ln w="9525">
            <a:solidFill>
              <a:srgbClr val="FFFFFF">
                <a:alpha val="50195"/>
              </a:srgbClr>
            </a:solidFill>
            <a:round/>
            <a:headEnd/>
            <a:tailEnd/>
          </a:ln>
          <a:effectLst>
            <a:outerShdw dist="17961" dir="2700000" algn="ctr" rotWithShape="0">
              <a:schemeClr val="accent2">
                <a:alpha val="35001"/>
              </a:schemeClr>
            </a:outerShdw>
          </a:effectLst>
        </p:spPr>
        <p:txBody>
          <a:bodyPr/>
          <a:lstStyle/>
          <a:p>
            <a:pPr algn="ctr">
              <a:defRPr/>
            </a:pPr>
            <a:endParaRPr kumimoji="0" lang="zh-TW" altLang="en-US"/>
          </a:p>
        </p:txBody>
      </p:sp>
      <p:sp>
        <p:nvSpPr>
          <p:cNvPr id="1029" name="Line 14"/>
          <p:cNvSpPr>
            <a:spLocks noChangeShapeType="1"/>
          </p:cNvSpPr>
          <p:nvPr/>
        </p:nvSpPr>
        <p:spPr bwMode="gray">
          <a:xfrm>
            <a:off x="1677988" y="0"/>
            <a:ext cx="0" cy="6832600"/>
          </a:xfrm>
          <a:prstGeom prst="line">
            <a:avLst/>
          </a:prstGeom>
          <a:noFill/>
          <a:ln w="9525">
            <a:solidFill>
              <a:srgbClr val="FFFFFF">
                <a:alpha val="50195"/>
              </a:srgbClr>
            </a:solidFill>
            <a:round/>
            <a:headEnd/>
            <a:tailEnd/>
          </a:ln>
          <a:effectLst>
            <a:outerShdw dist="17961" dir="2700000" algn="ctr" rotWithShape="0">
              <a:schemeClr val="accent2">
                <a:alpha val="35001"/>
              </a:schemeClr>
            </a:outerShdw>
          </a:effectLst>
        </p:spPr>
        <p:txBody>
          <a:bodyPr/>
          <a:lstStyle/>
          <a:p>
            <a:pPr algn="ctr">
              <a:defRPr/>
            </a:pPr>
            <a:endParaRPr kumimoji="0" lang="zh-TW" altLang="en-US"/>
          </a:p>
        </p:txBody>
      </p:sp>
      <p:sp>
        <p:nvSpPr>
          <p:cNvPr id="1030" name="Line 15"/>
          <p:cNvSpPr>
            <a:spLocks noChangeShapeType="1"/>
          </p:cNvSpPr>
          <p:nvPr/>
        </p:nvSpPr>
        <p:spPr bwMode="gray">
          <a:xfrm>
            <a:off x="2830513" y="0"/>
            <a:ext cx="0" cy="6861175"/>
          </a:xfrm>
          <a:prstGeom prst="line">
            <a:avLst/>
          </a:prstGeom>
          <a:noFill/>
          <a:ln w="9525">
            <a:solidFill>
              <a:srgbClr val="FFFFFF">
                <a:alpha val="50195"/>
              </a:srgbClr>
            </a:solidFill>
            <a:round/>
            <a:headEnd/>
            <a:tailEnd/>
          </a:ln>
          <a:effectLst>
            <a:outerShdw dist="17961" dir="2700000" algn="ctr" rotWithShape="0">
              <a:schemeClr val="accent2">
                <a:alpha val="35001"/>
              </a:schemeClr>
            </a:outerShdw>
          </a:effectLst>
        </p:spPr>
        <p:txBody>
          <a:bodyPr/>
          <a:lstStyle/>
          <a:p>
            <a:pPr algn="ctr">
              <a:defRPr/>
            </a:pPr>
            <a:endParaRPr kumimoji="0" lang="zh-TW" altLang="en-US"/>
          </a:p>
        </p:txBody>
      </p:sp>
      <p:sp>
        <p:nvSpPr>
          <p:cNvPr id="2" name="Line 16"/>
          <p:cNvSpPr>
            <a:spLocks noChangeShapeType="1"/>
          </p:cNvSpPr>
          <p:nvPr/>
        </p:nvSpPr>
        <p:spPr bwMode="gray">
          <a:xfrm>
            <a:off x="3983038" y="0"/>
            <a:ext cx="0" cy="6875463"/>
          </a:xfrm>
          <a:prstGeom prst="line">
            <a:avLst/>
          </a:prstGeom>
          <a:noFill/>
          <a:ln w="9525">
            <a:solidFill>
              <a:srgbClr val="FFFFFF">
                <a:alpha val="50195"/>
              </a:srgbClr>
            </a:solidFill>
            <a:round/>
            <a:headEnd/>
            <a:tailEnd/>
          </a:ln>
          <a:effectLst>
            <a:outerShdw dist="17961" dir="2700000" algn="ctr" rotWithShape="0">
              <a:schemeClr val="accent2">
                <a:alpha val="35001"/>
              </a:schemeClr>
            </a:outerShdw>
          </a:effectLst>
        </p:spPr>
        <p:txBody>
          <a:bodyPr/>
          <a:lstStyle/>
          <a:p>
            <a:pPr algn="ctr">
              <a:defRPr/>
            </a:pPr>
            <a:endParaRPr kumimoji="0" lang="zh-TW" altLang="en-US"/>
          </a:p>
        </p:txBody>
      </p:sp>
      <p:sp>
        <p:nvSpPr>
          <p:cNvPr id="1032" name="Line 17"/>
          <p:cNvSpPr>
            <a:spLocks noChangeShapeType="1"/>
          </p:cNvSpPr>
          <p:nvPr/>
        </p:nvSpPr>
        <p:spPr bwMode="gray">
          <a:xfrm>
            <a:off x="5133975" y="388938"/>
            <a:ext cx="0" cy="6486525"/>
          </a:xfrm>
          <a:prstGeom prst="line">
            <a:avLst/>
          </a:prstGeom>
          <a:noFill/>
          <a:ln w="9525">
            <a:solidFill>
              <a:srgbClr val="FFFFFF">
                <a:alpha val="50195"/>
              </a:srgbClr>
            </a:solidFill>
            <a:round/>
            <a:headEnd/>
            <a:tailEnd/>
          </a:ln>
          <a:effectLst>
            <a:outerShdw dist="17961" dir="2700000" algn="ctr" rotWithShape="0">
              <a:schemeClr val="accent2">
                <a:alpha val="35001"/>
              </a:schemeClr>
            </a:outerShdw>
          </a:effectLst>
        </p:spPr>
        <p:txBody>
          <a:bodyPr/>
          <a:lstStyle/>
          <a:p>
            <a:pPr algn="ctr">
              <a:defRPr/>
            </a:pPr>
            <a:endParaRPr kumimoji="0" lang="zh-TW" altLang="en-US"/>
          </a:p>
        </p:txBody>
      </p:sp>
      <p:sp>
        <p:nvSpPr>
          <p:cNvPr id="3" name="Line 18"/>
          <p:cNvSpPr>
            <a:spLocks noChangeShapeType="1"/>
          </p:cNvSpPr>
          <p:nvPr/>
        </p:nvSpPr>
        <p:spPr bwMode="gray">
          <a:xfrm>
            <a:off x="6286500" y="619125"/>
            <a:ext cx="0" cy="6256338"/>
          </a:xfrm>
          <a:prstGeom prst="line">
            <a:avLst/>
          </a:prstGeom>
          <a:noFill/>
          <a:ln w="9525">
            <a:solidFill>
              <a:srgbClr val="FFFFFF">
                <a:alpha val="50195"/>
              </a:srgbClr>
            </a:solidFill>
            <a:round/>
            <a:headEnd/>
            <a:tailEnd/>
          </a:ln>
          <a:effectLst>
            <a:outerShdw dist="17961" dir="2700000" algn="ctr" rotWithShape="0">
              <a:schemeClr val="accent2">
                <a:alpha val="35001"/>
              </a:schemeClr>
            </a:outerShdw>
          </a:effectLst>
        </p:spPr>
        <p:txBody>
          <a:bodyPr/>
          <a:lstStyle/>
          <a:p>
            <a:pPr algn="ctr">
              <a:defRPr/>
            </a:pPr>
            <a:endParaRPr kumimoji="0" lang="zh-TW" altLang="en-US"/>
          </a:p>
        </p:txBody>
      </p:sp>
      <p:sp>
        <p:nvSpPr>
          <p:cNvPr id="1034" name="Line 19"/>
          <p:cNvSpPr>
            <a:spLocks noChangeShapeType="1"/>
          </p:cNvSpPr>
          <p:nvPr/>
        </p:nvSpPr>
        <p:spPr bwMode="gray">
          <a:xfrm>
            <a:off x="7439025" y="773113"/>
            <a:ext cx="0" cy="6102350"/>
          </a:xfrm>
          <a:prstGeom prst="line">
            <a:avLst/>
          </a:prstGeom>
          <a:noFill/>
          <a:ln w="9525">
            <a:solidFill>
              <a:srgbClr val="FFFFFF">
                <a:alpha val="50195"/>
              </a:srgbClr>
            </a:solidFill>
            <a:round/>
            <a:headEnd/>
            <a:tailEnd/>
          </a:ln>
          <a:effectLst>
            <a:outerShdw dist="17961" dir="2700000" algn="ctr" rotWithShape="0">
              <a:schemeClr val="accent2">
                <a:alpha val="35001"/>
              </a:schemeClr>
            </a:outerShdw>
          </a:effectLst>
        </p:spPr>
        <p:txBody>
          <a:bodyPr/>
          <a:lstStyle/>
          <a:p>
            <a:pPr algn="ctr">
              <a:defRPr/>
            </a:pPr>
            <a:endParaRPr kumimoji="0" lang="zh-TW" altLang="en-US"/>
          </a:p>
        </p:txBody>
      </p:sp>
      <p:sp>
        <p:nvSpPr>
          <p:cNvPr id="1035" name="Line 20"/>
          <p:cNvSpPr>
            <a:spLocks noChangeShapeType="1"/>
          </p:cNvSpPr>
          <p:nvPr/>
        </p:nvSpPr>
        <p:spPr bwMode="gray">
          <a:xfrm>
            <a:off x="8591550" y="900113"/>
            <a:ext cx="0" cy="5975350"/>
          </a:xfrm>
          <a:prstGeom prst="line">
            <a:avLst/>
          </a:prstGeom>
          <a:noFill/>
          <a:ln w="9525">
            <a:solidFill>
              <a:srgbClr val="FFFFFF">
                <a:alpha val="50195"/>
              </a:srgbClr>
            </a:solidFill>
            <a:round/>
            <a:headEnd/>
            <a:tailEnd/>
          </a:ln>
          <a:effectLst>
            <a:outerShdw dist="17961" dir="2700000" algn="ctr" rotWithShape="0">
              <a:schemeClr val="accent2">
                <a:alpha val="35001"/>
              </a:schemeClr>
            </a:outerShdw>
          </a:effectLst>
        </p:spPr>
        <p:txBody>
          <a:bodyPr/>
          <a:lstStyle/>
          <a:p>
            <a:pPr algn="ctr">
              <a:defRPr/>
            </a:pPr>
            <a:endParaRPr kumimoji="0" lang="zh-TW" altLang="en-US"/>
          </a:p>
        </p:txBody>
      </p:sp>
      <p:sp>
        <p:nvSpPr>
          <p:cNvPr id="1036" name="Line 22"/>
          <p:cNvSpPr>
            <a:spLocks noChangeShapeType="1"/>
          </p:cNvSpPr>
          <p:nvPr/>
        </p:nvSpPr>
        <p:spPr bwMode="gray">
          <a:xfrm rot="5400000">
            <a:off x="2595563" y="-2176463"/>
            <a:ext cx="0" cy="5191125"/>
          </a:xfrm>
          <a:prstGeom prst="line">
            <a:avLst/>
          </a:prstGeom>
          <a:noFill/>
          <a:ln w="9525">
            <a:solidFill>
              <a:srgbClr val="FFFFFF">
                <a:alpha val="50195"/>
              </a:srgbClr>
            </a:solidFill>
            <a:round/>
            <a:headEnd/>
            <a:tailEnd/>
          </a:ln>
          <a:effectLst>
            <a:outerShdw dist="17961" dir="2700000" algn="ctr" rotWithShape="0">
              <a:schemeClr val="accent2">
                <a:alpha val="35001"/>
              </a:schemeClr>
            </a:outerShdw>
          </a:effectLst>
        </p:spPr>
        <p:txBody>
          <a:bodyPr/>
          <a:lstStyle/>
          <a:p>
            <a:pPr algn="ctr">
              <a:defRPr/>
            </a:pPr>
            <a:endParaRPr kumimoji="0" lang="zh-TW" altLang="en-US"/>
          </a:p>
        </p:txBody>
      </p:sp>
      <p:sp>
        <p:nvSpPr>
          <p:cNvPr id="1037" name="Line 23"/>
          <p:cNvSpPr>
            <a:spLocks noChangeShapeType="1"/>
          </p:cNvSpPr>
          <p:nvPr/>
        </p:nvSpPr>
        <p:spPr bwMode="gray">
          <a:xfrm rot="5400000">
            <a:off x="4578350" y="-3036887"/>
            <a:ext cx="0" cy="9156700"/>
          </a:xfrm>
          <a:prstGeom prst="line">
            <a:avLst/>
          </a:prstGeom>
          <a:noFill/>
          <a:ln w="9525">
            <a:solidFill>
              <a:srgbClr val="FFFFFF">
                <a:alpha val="50195"/>
              </a:srgbClr>
            </a:solidFill>
            <a:round/>
            <a:headEnd/>
            <a:tailEnd/>
          </a:ln>
          <a:effectLst>
            <a:outerShdw dist="17961" dir="2700000" algn="ctr" rotWithShape="0">
              <a:schemeClr val="accent2">
                <a:alpha val="35001"/>
              </a:schemeClr>
            </a:outerShdw>
          </a:effectLst>
        </p:spPr>
        <p:txBody>
          <a:bodyPr/>
          <a:lstStyle/>
          <a:p>
            <a:pPr algn="ctr">
              <a:defRPr/>
            </a:pPr>
            <a:endParaRPr kumimoji="0" lang="zh-TW" altLang="en-US"/>
          </a:p>
        </p:txBody>
      </p:sp>
      <p:sp>
        <p:nvSpPr>
          <p:cNvPr id="1038" name="Line 24"/>
          <p:cNvSpPr>
            <a:spLocks noChangeShapeType="1"/>
          </p:cNvSpPr>
          <p:nvPr/>
        </p:nvSpPr>
        <p:spPr bwMode="gray">
          <a:xfrm rot="5400000">
            <a:off x="4578350" y="-1912937"/>
            <a:ext cx="0" cy="9156700"/>
          </a:xfrm>
          <a:prstGeom prst="line">
            <a:avLst/>
          </a:prstGeom>
          <a:noFill/>
          <a:ln w="9525">
            <a:solidFill>
              <a:srgbClr val="FFFFFF">
                <a:alpha val="50195"/>
              </a:srgbClr>
            </a:solidFill>
            <a:round/>
            <a:headEnd/>
            <a:tailEnd/>
          </a:ln>
          <a:effectLst>
            <a:outerShdw dist="17961" dir="2700000" algn="ctr" rotWithShape="0">
              <a:schemeClr val="accent2">
                <a:alpha val="35001"/>
              </a:schemeClr>
            </a:outerShdw>
          </a:effectLst>
        </p:spPr>
        <p:txBody>
          <a:bodyPr/>
          <a:lstStyle/>
          <a:p>
            <a:pPr algn="ctr">
              <a:defRPr/>
            </a:pPr>
            <a:endParaRPr kumimoji="0" lang="zh-TW" altLang="en-US"/>
          </a:p>
        </p:txBody>
      </p:sp>
      <p:sp>
        <p:nvSpPr>
          <p:cNvPr id="1039" name="Line 25"/>
          <p:cNvSpPr>
            <a:spLocks noChangeShapeType="1"/>
          </p:cNvSpPr>
          <p:nvPr/>
        </p:nvSpPr>
        <p:spPr bwMode="gray">
          <a:xfrm rot="5400000">
            <a:off x="4579938" y="-788988"/>
            <a:ext cx="0" cy="9153525"/>
          </a:xfrm>
          <a:prstGeom prst="line">
            <a:avLst/>
          </a:prstGeom>
          <a:noFill/>
          <a:ln w="9525">
            <a:solidFill>
              <a:srgbClr val="FFFFFF">
                <a:alpha val="50195"/>
              </a:srgbClr>
            </a:solidFill>
            <a:round/>
            <a:headEnd/>
            <a:tailEnd/>
          </a:ln>
          <a:effectLst>
            <a:outerShdw dist="17961" dir="2700000" algn="ctr" rotWithShape="0">
              <a:schemeClr val="accent2">
                <a:alpha val="35001"/>
              </a:schemeClr>
            </a:outerShdw>
          </a:effectLst>
        </p:spPr>
        <p:txBody>
          <a:bodyPr/>
          <a:lstStyle/>
          <a:p>
            <a:pPr algn="ctr">
              <a:defRPr/>
            </a:pPr>
            <a:endParaRPr kumimoji="0" lang="zh-TW" altLang="en-US"/>
          </a:p>
        </p:txBody>
      </p:sp>
      <p:sp>
        <p:nvSpPr>
          <p:cNvPr id="1040" name="Line 26"/>
          <p:cNvSpPr>
            <a:spLocks noChangeShapeType="1"/>
          </p:cNvSpPr>
          <p:nvPr/>
        </p:nvSpPr>
        <p:spPr bwMode="gray">
          <a:xfrm rot="5400000">
            <a:off x="4579938" y="334962"/>
            <a:ext cx="0" cy="9153525"/>
          </a:xfrm>
          <a:prstGeom prst="line">
            <a:avLst/>
          </a:prstGeom>
          <a:noFill/>
          <a:ln w="9525">
            <a:solidFill>
              <a:srgbClr val="FFFFFF">
                <a:alpha val="50195"/>
              </a:srgbClr>
            </a:solidFill>
            <a:round/>
            <a:headEnd/>
            <a:tailEnd/>
          </a:ln>
          <a:effectLst>
            <a:outerShdw dist="17961" dir="2700000" algn="ctr" rotWithShape="0">
              <a:schemeClr val="accent2">
                <a:alpha val="35001"/>
              </a:schemeClr>
            </a:outerShdw>
          </a:effectLst>
        </p:spPr>
        <p:txBody>
          <a:bodyPr/>
          <a:lstStyle/>
          <a:p>
            <a:pPr algn="ctr">
              <a:defRPr/>
            </a:pPr>
            <a:endParaRPr kumimoji="0" lang="zh-TW" altLang="en-US"/>
          </a:p>
        </p:txBody>
      </p:sp>
      <p:sp>
        <p:nvSpPr>
          <p:cNvPr id="1041" name="Line 27"/>
          <p:cNvSpPr>
            <a:spLocks noChangeShapeType="1"/>
          </p:cNvSpPr>
          <p:nvPr/>
        </p:nvSpPr>
        <p:spPr bwMode="gray">
          <a:xfrm rot="5400000">
            <a:off x="4905376" y="1824037"/>
            <a:ext cx="0" cy="8423275"/>
          </a:xfrm>
          <a:prstGeom prst="line">
            <a:avLst/>
          </a:prstGeom>
          <a:noFill/>
          <a:ln w="9525">
            <a:solidFill>
              <a:srgbClr val="FFFFFF">
                <a:alpha val="50195"/>
              </a:srgbClr>
            </a:solidFill>
            <a:round/>
            <a:headEnd/>
            <a:tailEnd/>
          </a:ln>
          <a:effectLst>
            <a:outerShdw dist="17961" dir="2700000" algn="ctr" rotWithShape="0">
              <a:schemeClr val="accent2">
                <a:alpha val="35001"/>
              </a:schemeClr>
            </a:outerShdw>
          </a:effectLst>
        </p:spPr>
        <p:txBody>
          <a:bodyPr/>
          <a:lstStyle/>
          <a:p>
            <a:pPr algn="ctr">
              <a:defRPr/>
            </a:pPr>
            <a:endParaRPr kumimoji="0" lang="zh-TW" altLang="en-US"/>
          </a:p>
        </p:txBody>
      </p:sp>
      <p:sp>
        <p:nvSpPr>
          <p:cNvPr id="1042" name="Rectangle 28"/>
          <p:cNvSpPr>
            <a:spLocks noChangeArrowheads="1"/>
          </p:cNvSpPr>
          <p:nvPr/>
        </p:nvSpPr>
        <p:spPr bwMode="gray">
          <a:xfrm>
            <a:off x="4005263" y="2692400"/>
            <a:ext cx="1128712" cy="1079500"/>
          </a:xfrm>
          <a:prstGeom prst="rect">
            <a:avLst/>
          </a:prstGeom>
          <a:solidFill>
            <a:srgbClr val="FFFFFF">
              <a:alpha val="25098"/>
            </a:srgbClr>
          </a:solidFill>
          <a:ln w="9525">
            <a:noFill/>
            <a:miter lim="800000"/>
            <a:headEnd/>
            <a:tailEnd/>
          </a:ln>
          <a:effectLst/>
        </p:spPr>
        <p:txBody>
          <a:bodyPr wrap="none" anchor="ctr"/>
          <a:lstStyle/>
          <a:p>
            <a:pPr algn="ctr">
              <a:defRPr/>
            </a:pPr>
            <a:endParaRPr kumimoji="0" lang="zh-TW" altLang="en-US"/>
          </a:p>
        </p:txBody>
      </p:sp>
      <p:sp>
        <p:nvSpPr>
          <p:cNvPr id="1043" name="Rectangle 29"/>
          <p:cNvSpPr>
            <a:spLocks noChangeArrowheads="1"/>
          </p:cNvSpPr>
          <p:nvPr/>
        </p:nvSpPr>
        <p:spPr bwMode="gray">
          <a:xfrm>
            <a:off x="7459663" y="4937125"/>
            <a:ext cx="1120775" cy="1079500"/>
          </a:xfrm>
          <a:prstGeom prst="rect">
            <a:avLst/>
          </a:prstGeom>
          <a:solidFill>
            <a:srgbClr val="FFFFFF">
              <a:alpha val="30196"/>
            </a:srgbClr>
          </a:solidFill>
          <a:ln w="9525">
            <a:noFill/>
            <a:miter lim="800000"/>
            <a:headEnd/>
            <a:tailEnd/>
          </a:ln>
          <a:effectLst/>
        </p:spPr>
        <p:txBody>
          <a:bodyPr wrap="none" anchor="ctr"/>
          <a:lstStyle/>
          <a:p>
            <a:pPr algn="ctr">
              <a:defRPr/>
            </a:pPr>
            <a:endParaRPr kumimoji="0" lang="zh-TW" altLang="en-US"/>
          </a:p>
        </p:txBody>
      </p:sp>
      <p:sp>
        <p:nvSpPr>
          <p:cNvPr id="1044" name="Rectangle 30"/>
          <p:cNvSpPr>
            <a:spLocks noChangeArrowheads="1"/>
          </p:cNvSpPr>
          <p:nvPr/>
        </p:nvSpPr>
        <p:spPr bwMode="gray">
          <a:xfrm>
            <a:off x="549275" y="3808413"/>
            <a:ext cx="1128713" cy="1079500"/>
          </a:xfrm>
          <a:prstGeom prst="rect">
            <a:avLst/>
          </a:prstGeom>
          <a:solidFill>
            <a:srgbClr val="FFFFFF">
              <a:alpha val="20000"/>
            </a:srgbClr>
          </a:solidFill>
          <a:ln w="9525">
            <a:noFill/>
            <a:miter lim="800000"/>
            <a:headEnd/>
            <a:tailEnd/>
          </a:ln>
          <a:effectLst/>
        </p:spPr>
        <p:txBody>
          <a:bodyPr wrap="none" anchor="ctr"/>
          <a:lstStyle/>
          <a:p>
            <a:pPr algn="ctr">
              <a:defRPr/>
            </a:pPr>
            <a:endParaRPr kumimoji="0" lang="zh-TW" altLang="en-US"/>
          </a:p>
        </p:txBody>
      </p:sp>
      <p:sp>
        <p:nvSpPr>
          <p:cNvPr id="1045" name="Rectangle 31"/>
          <p:cNvSpPr>
            <a:spLocks noChangeArrowheads="1"/>
          </p:cNvSpPr>
          <p:nvPr/>
        </p:nvSpPr>
        <p:spPr bwMode="gray">
          <a:xfrm>
            <a:off x="6307138" y="6064250"/>
            <a:ext cx="1128712" cy="796925"/>
          </a:xfrm>
          <a:prstGeom prst="rect">
            <a:avLst/>
          </a:prstGeom>
          <a:solidFill>
            <a:srgbClr val="FFFFFF">
              <a:alpha val="20000"/>
            </a:srgbClr>
          </a:solidFill>
          <a:ln w="9525">
            <a:noFill/>
            <a:miter lim="800000"/>
            <a:headEnd/>
            <a:tailEnd/>
          </a:ln>
          <a:effectLst/>
        </p:spPr>
        <p:txBody>
          <a:bodyPr wrap="none" anchor="ctr"/>
          <a:lstStyle/>
          <a:p>
            <a:pPr algn="ctr">
              <a:defRPr/>
            </a:pPr>
            <a:endParaRPr kumimoji="0" lang="zh-TW" altLang="en-US"/>
          </a:p>
        </p:txBody>
      </p:sp>
      <p:sp>
        <p:nvSpPr>
          <p:cNvPr id="1046" name="Rectangle 32"/>
          <p:cNvSpPr>
            <a:spLocks noChangeArrowheads="1"/>
          </p:cNvSpPr>
          <p:nvPr/>
        </p:nvSpPr>
        <p:spPr bwMode="gray">
          <a:xfrm>
            <a:off x="2846388" y="0"/>
            <a:ext cx="1128712" cy="404813"/>
          </a:xfrm>
          <a:prstGeom prst="rect">
            <a:avLst/>
          </a:prstGeom>
          <a:solidFill>
            <a:srgbClr val="FFFFFF">
              <a:alpha val="39999"/>
            </a:srgbClr>
          </a:solidFill>
          <a:ln w="9525">
            <a:noFill/>
            <a:miter lim="800000"/>
            <a:headEnd/>
            <a:tailEnd/>
          </a:ln>
          <a:effectLst/>
        </p:spPr>
        <p:txBody>
          <a:bodyPr wrap="none" anchor="ctr"/>
          <a:lstStyle/>
          <a:p>
            <a:pPr algn="ctr">
              <a:defRPr/>
            </a:pPr>
            <a:endParaRPr kumimoji="0" lang="zh-TW" altLang="en-US"/>
          </a:p>
        </p:txBody>
      </p:sp>
      <p:sp>
        <p:nvSpPr>
          <p:cNvPr id="1047" name="Rectangle 33"/>
          <p:cNvSpPr>
            <a:spLocks noChangeArrowheads="1"/>
          </p:cNvSpPr>
          <p:nvPr/>
        </p:nvSpPr>
        <p:spPr bwMode="gray">
          <a:xfrm>
            <a:off x="2852738" y="4938713"/>
            <a:ext cx="1120775" cy="1079500"/>
          </a:xfrm>
          <a:prstGeom prst="rect">
            <a:avLst/>
          </a:prstGeom>
          <a:solidFill>
            <a:srgbClr val="FFFFFF">
              <a:alpha val="30196"/>
            </a:srgbClr>
          </a:solidFill>
          <a:ln w="9525">
            <a:noFill/>
            <a:miter lim="800000"/>
            <a:headEnd/>
            <a:tailEnd/>
          </a:ln>
          <a:effectLst/>
        </p:spPr>
        <p:txBody>
          <a:bodyPr wrap="none" anchor="ctr"/>
          <a:lstStyle/>
          <a:p>
            <a:pPr algn="ctr">
              <a:defRPr/>
            </a:pPr>
            <a:endParaRPr kumimoji="0" lang="zh-TW" altLang="en-US"/>
          </a:p>
        </p:txBody>
      </p:sp>
      <p:sp>
        <p:nvSpPr>
          <p:cNvPr id="1048" name="Rectangle 34"/>
          <p:cNvSpPr>
            <a:spLocks noChangeArrowheads="1"/>
          </p:cNvSpPr>
          <p:nvPr/>
        </p:nvSpPr>
        <p:spPr bwMode="gray">
          <a:xfrm>
            <a:off x="6300788" y="1566863"/>
            <a:ext cx="1120775" cy="1079500"/>
          </a:xfrm>
          <a:prstGeom prst="rect">
            <a:avLst/>
          </a:prstGeom>
          <a:solidFill>
            <a:srgbClr val="FFFFFF">
              <a:alpha val="30196"/>
            </a:srgbClr>
          </a:solidFill>
          <a:ln w="9525">
            <a:noFill/>
            <a:miter lim="800000"/>
            <a:headEnd/>
            <a:tailEnd/>
          </a:ln>
          <a:effectLst/>
        </p:spPr>
        <p:txBody>
          <a:bodyPr wrap="none" anchor="ctr"/>
          <a:lstStyle/>
          <a:p>
            <a:pPr algn="ctr">
              <a:defRPr/>
            </a:pPr>
            <a:endParaRPr kumimoji="0" lang="zh-TW" altLang="en-US"/>
          </a:p>
        </p:txBody>
      </p:sp>
      <p:sp>
        <p:nvSpPr>
          <p:cNvPr id="1049" name="Rectangle 3"/>
          <p:cNvSpPr>
            <a:spLocks noGrp="1" noChangeArrowheads="1"/>
          </p:cNvSpPr>
          <p:nvPr>
            <p:ph type="body" idx="1"/>
          </p:nvPr>
        </p:nvSpPr>
        <p:spPr bwMode="gray">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Rectangle 4"/>
          <p:cNvSpPr>
            <a:spLocks noGrp="1" noChangeArrowheads="1"/>
          </p:cNvSpPr>
          <p:nvPr>
            <p:ph type="dt" sz="half" idx="2"/>
          </p:nvPr>
        </p:nvSpPr>
        <p:spPr bwMode="gray">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a:defRPr kumimoji="0" sz="1400">
                <a:latin typeface="Arial" pitchFamily="34" charset="0"/>
                <a:ea typeface="新細明體" pitchFamily="18" charset="-120"/>
              </a:defRPr>
            </a:lvl1pPr>
          </a:lstStyle>
          <a:p>
            <a:pPr>
              <a:defRPr/>
            </a:pPr>
            <a:endParaRPr lang="en-US" altLang="zh-TW"/>
          </a:p>
        </p:txBody>
      </p:sp>
      <p:sp>
        <p:nvSpPr>
          <p:cNvPr id="5" name="Rectangle 5"/>
          <p:cNvSpPr>
            <a:spLocks noGrp="1" noChangeArrowheads="1"/>
          </p:cNvSpPr>
          <p:nvPr>
            <p:ph type="ftr" sz="quarter" idx="3"/>
          </p:nvPr>
        </p:nvSpPr>
        <p:spPr bwMode="gray">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kumimoji="0" sz="1400">
                <a:latin typeface="Arial" pitchFamily="34" charset="0"/>
                <a:ea typeface="新細明體" pitchFamily="18" charset="-120"/>
              </a:defRPr>
            </a:lvl1pPr>
          </a:lstStyle>
          <a:p>
            <a:pPr>
              <a:defRPr/>
            </a:pPr>
            <a:endParaRPr lang="en-US" altLang="zh-TW"/>
          </a:p>
        </p:txBody>
      </p:sp>
      <p:sp>
        <p:nvSpPr>
          <p:cNvPr id="6" name="Rectangle 6"/>
          <p:cNvSpPr>
            <a:spLocks noGrp="1" noChangeArrowheads="1"/>
          </p:cNvSpPr>
          <p:nvPr>
            <p:ph type="sldNum" sz="quarter" idx="4"/>
          </p:nvPr>
        </p:nvSpPr>
        <p:spPr bwMode="gray">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kumimoji="0" sz="1400">
                <a:latin typeface="Arial" pitchFamily="34" charset="0"/>
                <a:ea typeface="新細明體" pitchFamily="18" charset="-120"/>
              </a:defRPr>
            </a:lvl1pPr>
          </a:lstStyle>
          <a:p>
            <a:pPr>
              <a:defRPr/>
            </a:pPr>
            <a:fld id="{6F2C6D38-5C7B-45A0-82DA-AEDB6027216A}" type="slidenum">
              <a:rPr lang="zh-TW" altLang="en-US"/>
              <a:pPr>
                <a:defRPr/>
              </a:pPr>
              <a:t>‹#›</a:t>
            </a:fld>
            <a:endParaRPr lang="en-US" altLang="zh-TW"/>
          </a:p>
        </p:txBody>
      </p:sp>
      <p:sp>
        <p:nvSpPr>
          <p:cNvPr id="1060" name="Freeform 36"/>
          <p:cNvSpPr>
            <a:spLocks/>
          </p:cNvSpPr>
          <p:nvPr/>
        </p:nvSpPr>
        <p:spPr bwMode="gray">
          <a:xfrm>
            <a:off x="4041775" y="0"/>
            <a:ext cx="5105400" cy="739775"/>
          </a:xfrm>
          <a:custGeom>
            <a:avLst/>
            <a:gdLst>
              <a:gd name="T0" fmla="*/ 2147483647 w 3130"/>
              <a:gd name="T1" fmla="*/ 2147483647 h 453"/>
              <a:gd name="T2" fmla="*/ 2147483647 w 3130"/>
              <a:gd name="T3" fmla="*/ 0 h 453"/>
              <a:gd name="T4" fmla="*/ 0 w 3130"/>
              <a:gd name="T5" fmla="*/ 0 h 453"/>
              <a:gd name="T6" fmla="*/ 2147483647 w 3130"/>
              <a:gd name="T7" fmla="*/ 2147483647 h 4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30" h="453">
                <a:moveTo>
                  <a:pt x="3130" y="453"/>
                </a:moveTo>
                <a:cubicBezTo>
                  <a:pt x="3130" y="226"/>
                  <a:pt x="3130" y="0"/>
                  <a:pt x="3130" y="0"/>
                </a:cubicBezTo>
                <a:lnTo>
                  <a:pt x="0" y="0"/>
                </a:lnTo>
                <a:cubicBezTo>
                  <a:pt x="0" y="0"/>
                  <a:pt x="1298" y="389"/>
                  <a:pt x="3130" y="453"/>
                </a:cubicBezTo>
                <a:close/>
              </a:path>
            </a:pathLst>
          </a:custGeom>
          <a:solidFill>
            <a:schemeClr val="hlink"/>
          </a:solidFill>
          <a:ln w="9525">
            <a:noFill/>
            <a:round/>
            <a:headEnd/>
            <a:tailEnd/>
          </a:ln>
          <a:effectLst/>
        </p:spPr>
        <p:txBody>
          <a:bodyPr/>
          <a:lstStyle/>
          <a:p>
            <a:pPr algn="ctr">
              <a:defRPr/>
            </a:pPr>
            <a:endParaRPr kumimoji="0" lang="zh-TW" altLang="en-US"/>
          </a:p>
        </p:txBody>
      </p:sp>
      <p:sp>
        <p:nvSpPr>
          <p:cNvPr id="1054" name="Rectangle 2"/>
          <p:cNvSpPr>
            <a:spLocks noGrp="1" noChangeArrowheads="1"/>
          </p:cNvSpPr>
          <p:nvPr>
            <p:ph type="title"/>
          </p:nvPr>
        </p:nvSpPr>
        <p:spPr bwMode="black">
          <a:xfrm>
            <a:off x="457200" y="325438"/>
            <a:ext cx="8229600" cy="927100"/>
          </a:xfrm>
          <a:prstGeom prst="rect">
            <a:avLst/>
          </a:prstGeom>
          <a:noFill/>
          <a:ln w="9525">
            <a:noFill/>
            <a:miter lim="800000"/>
            <a:headEnd/>
            <a:tailEnd/>
          </a:ln>
          <a:effectLst>
            <a:outerShdw dist="35921" dir="2700000" algn="ctr" rotWithShape="0">
              <a:srgbClr val="FFFFFF"/>
            </a:outerShdw>
          </a:effec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pic>
        <p:nvPicPr>
          <p:cNvPr id="1055" name="Picture 37" descr="water"/>
          <p:cNvPicPr>
            <a:picLocks noChangeAspect="1" noChangeArrowheads="1"/>
          </p:cNvPicPr>
          <p:nvPr/>
        </p:nvPicPr>
        <p:blipFill>
          <a:blip r:embed="rId16" cstate="print"/>
          <a:srcRect/>
          <a:stretch>
            <a:fillRect/>
          </a:stretch>
        </p:blipFill>
        <p:spPr bwMode="gray">
          <a:xfrm rot="786797">
            <a:off x="6629400" y="-381000"/>
            <a:ext cx="2417763" cy="1995488"/>
          </a:xfrm>
          <a:prstGeom prst="rect">
            <a:avLst/>
          </a:prstGeom>
          <a:noFill/>
          <a:ln w="9525">
            <a:noFill/>
            <a:miter lim="800000"/>
            <a:headEnd/>
            <a:tailEnd/>
          </a:ln>
        </p:spPr>
      </p:pic>
      <p:pic>
        <p:nvPicPr>
          <p:cNvPr id="1056" name="Picture 38" descr="3"/>
          <p:cNvPicPr>
            <a:picLocks noChangeAspect="1" noChangeArrowheads="1"/>
          </p:cNvPicPr>
          <p:nvPr/>
        </p:nvPicPr>
        <p:blipFill>
          <a:blip r:embed="rId17" cstate="print"/>
          <a:srcRect/>
          <a:stretch>
            <a:fillRect/>
          </a:stretch>
        </p:blipFill>
        <p:spPr bwMode="gray">
          <a:xfrm rot="20740733" flipH="1">
            <a:off x="49213" y="5726113"/>
            <a:ext cx="1223962" cy="13716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3" r:id="rId1"/>
    <p:sldLayoutId id="2147483662" r:id="rId2"/>
    <p:sldLayoutId id="2147483661" r:id="rId3"/>
    <p:sldLayoutId id="2147483660" r:id="rId4"/>
    <p:sldLayoutId id="2147483659" r:id="rId5"/>
    <p:sldLayoutId id="2147483658" r:id="rId6"/>
    <p:sldLayoutId id="2147483657" r:id="rId7"/>
    <p:sldLayoutId id="2147483656" r:id="rId8"/>
    <p:sldLayoutId id="2147483655" r:id="rId9"/>
    <p:sldLayoutId id="2147483654" r:id="rId10"/>
    <p:sldLayoutId id="2147483653" r:id="rId11"/>
    <p:sldLayoutId id="2147483652" r:id="rId12"/>
    <p:sldLayoutId id="2147483651" r:id="rId13"/>
    <p:sldLayoutId id="2147483650" r:id="rId14"/>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60"/>
                                        </p:tgtEl>
                                        <p:attrNameLst>
                                          <p:attrName>style.visibility</p:attrName>
                                        </p:attrNameLst>
                                      </p:cBhvr>
                                      <p:to>
                                        <p:strVal val="visible"/>
                                      </p:to>
                                    </p:set>
                                    <p:animEffect transition="in" filter="fade">
                                      <p:cBhvr>
                                        <p:cTn id="7" dur="1000"/>
                                        <p:tgtEl>
                                          <p:spTgt spid="106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033"/>
                                        </p:tgtEl>
                                        <p:attrNameLst>
                                          <p:attrName>style.visibility</p:attrName>
                                        </p:attrNameLst>
                                      </p:cBhvr>
                                      <p:to>
                                        <p:strVal val="visible"/>
                                      </p:to>
                                    </p:set>
                                    <p:animEffect transition="in" filter="fade">
                                      <p:cBhvr>
                                        <p:cTn id="10" dur="1000"/>
                                        <p:tgtEl>
                                          <p:spTgt spid="1033"/>
                                        </p:tgtEl>
                                      </p:cBhvr>
                                    </p:animEffect>
                                  </p:childTnLst>
                                </p:cTn>
                              </p:par>
                            </p:childTnLst>
                          </p:cTn>
                        </p:par>
                        <p:par>
                          <p:cTn id="11" fill="hold" nodeType="afterGroup">
                            <p:stCondLst>
                              <p:cond delay="1500"/>
                            </p:stCondLst>
                            <p:childTnLst>
                              <p:par>
                                <p:cTn id="12" presetID="1" presetClass="emph" presetSubtype="2" fill="hold" nodeType="afterEffect">
                                  <p:stCondLst>
                                    <p:cond delay="0"/>
                                  </p:stCondLst>
                                  <p:childTnLst>
                                    <p:animClr clrSpc="rgb" dir="cw">
                                      <p:cBhvr>
                                        <p:cTn id="13" dur="1000" fill="hold"/>
                                        <p:tgtEl>
                                          <p:spTgt spid="1060"/>
                                        </p:tgtEl>
                                        <p:attrNameLst>
                                          <p:attrName>fillcolor</p:attrName>
                                        </p:attrNameLst>
                                      </p:cBhvr>
                                      <p:to>
                                        <a:schemeClr val="folHlink"/>
                                      </p:to>
                                    </p:animClr>
                                    <p:set>
                                      <p:cBhvr>
                                        <p:cTn id="14" dur="1000" fill="hold"/>
                                        <p:tgtEl>
                                          <p:spTgt spid="1060"/>
                                        </p:tgtEl>
                                        <p:attrNameLst>
                                          <p:attrName>fill.type</p:attrName>
                                        </p:attrNameLst>
                                      </p:cBhvr>
                                      <p:to>
                                        <p:strVal val="solid"/>
                                      </p:to>
                                    </p:set>
                                    <p:set>
                                      <p:cBhvr>
                                        <p:cTn id="15" dur="1000" fill="hold"/>
                                        <p:tgtEl>
                                          <p:spTgt spid="1060"/>
                                        </p:tgtEl>
                                        <p:attrNameLst>
                                          <p:attrName>fill.on</p:attrName>
                                        </p:attrNameLst>
                                      </p:cBhvr>
                                      <p:to>
                                        <p:strVal val="true"/>
                                      </p:to>
                                    </p:set>
                                  </p:childTnLst>
                                </p:cTn>
                              </p:par>
                              <p:par>
                                <p:cTn id="16" presetID="1" presetClass="emph" presetSubtype="2" fill="hold" nodeType="withEffect">
                                  <p:stCondLst>
                                    <p:cond delay="700"/>
                                  </p:stCondLst>
                                  <p:childTnLst>
                                    <p:animClr clrSpc="rgb" dir="cw">
                                      <p:cBhvr>
                                        <p:cTn id="17" dur="1000" fill="hold"/>
                                        <p:tgtEl>
                                          <p:spTgt spid="1033"/>
                                        </p:tgtEl>
                                        <p:attrNameLst>
                                          <p:attrName>fillcolor</p:attrName>
                                        </p:attrNameLst>
                                      </p:cBhvr>
                                      <p:to>
                                        <a:schemeClr val="accent1"/>
                                      </p:to>
                                    </p:animClr>
                                    <p:set>
                                      <p:cBhvr>
                                        <p:cTn id="18" dur="1000" fill="hold"/>
                                        <p:tgtEl>
                                          <p:spTgt spid="1033"/>
                                        </p:tgtEl>
                                        <p:attrNameLst>
                                          <p:attrName>fill.type</p:attrName>
                                        </p:attrNameLst>
                                      </p:cBhvr>
                                      <p:to>
                                        <p:strVal val="solid"/>
                                      </p:to>
                                    </p:set>
                                    <p:set>
                                      <p:cBhvr>
                                        <p:cTn id="19" dur="1000" fill="hold"/>
                                        <p:tgtEl>
                                          <p:spTgt spid="103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1060" grpId="0" animBg="1"/>
    </p:bldLst>
  </p:timing>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標楷體" pitchFamily="65" charset="-120"/>
          <a:ea typeface="標楷體" pitchFamily="65" charset="-120"/>
        </a:defRPr>
      </a:lvl2pPr>
      <a:lvl3pPr algn="l" rtl="0" eaLnBrk="0" fontAlgn="base" hangingPunct="0">
        <a:spcBef>
          <a:spcPct val="0"/>
        </a:spcBef>
        <a:spcAft>
          <a:spcPct val="0"/>
        </a:spcAft>
        <a:defRPr sz="4400" b="1">
          <a:solidFill>
            <a:schemeClr val="tx2"/>
          </a:solidFill>
          <a:latin typeface="標楷體" pitchFamily="65" charset="-120"/>
          <a:ea typeface="標楷體" pitchFamily="65" charset="-120"/>
        </a:defRPr>
      </a:lvl3pPr>
      <a:lvl4pPr algn="l" rtl="0" eaLnBrk="0" fontAlgn="base" hangingPunct="0">
        <a:spcBef>
          <a:spcPct val="0"/>
        </a:spcBef>
        <a:spcAft>
          <a:spcPct val="0"/>
        </a:spcAft>
        <a:defRPr sz="4400" b="1">
          <a:solidFill>
            <a:schemeClr val="tx2"/>
          </a:solidFill>
          <a:latin typeface="標楷體" pitchFamily="65" charset="-120"/>
          <a:ea typeface="標楷體" pitchFamily="65" charset="-120"/>
        </a:defRPr>
      </a:lvl4pPr>
      <a:lvl5pPr algn="l" rtl="0" eaLnBrk="0" fontAlgn="base" hangingPunct="0">
        <a:spcBef>
          <a:spcPct val="0"/>
        </a:spcBef>
        <a:spcAft>
          <a:spcPct val="0"/>
        </a:spcAft>
        <a:defRPr sz="4400" b="1">
          <a:solidFill>
            <a:schemeClr val="tx2"/>
          </a:solidFill>
          <a:latin typeface="標楷體" pitchFamily="65" charset="-120"/>
          <a:ea typeface="標楷體" pitchFamily="65" charset="-120"/>
        </a:defRPr>
      </a:lvl5pPr>
      <a:lvl6pPr marL="457200" algn="l" rtl="0" fontAlgn="base">
        <a:spcBef>
          <a:spcPct val="0"/>
        </a:spcBef>
        <a:spcAft>
          <a:spcPct val="0"/>
        </a:spcAft>
        <a:defRPr sz="4400" b="1">
          <a:solidFill>
            <a:schemeClr val="tx2"/>
          </a:solidFill>
          <a:latin typeface="標楷體" pitchFamily="65" charset="-120"/>
          <a:ea typeface="標楷體" pitchFamily="65" charset="-120"/>
        </a:defRPr>
      </a:lvl6pPr>
      <a:lvl7pPr marL="914400" algn="l" rtl="0" fontAlgn="base">
        <a:spcBef>
          <a:spcPct val="0"/>
        </a:spcBef>
        <a:spcAft>
          <a:spcPct val="0"/>
        </a:spcAft>
        <a:defRPr sz="4400" b="1">
          <a:solidFill>
            <a:schemeClr val="tx2"/>
          </a:solidFill>
          <a:latin typeface="標楷體" pitchFamily="65" charset="-120"/>
          <a:ea typeface="標楷體" pitchFamily="65" charset="-120"/>
        </a:defRPr>
      </a:lvl7pPr>
      <a:lvl8pPr marL="1371600" algn="l" rtl="0" fontAlgn="base">
        <a:spcBef>
          <a:spcPct val="0"/>
        </a:spcBef>
        <a:spcAft>
          <a:spcPct val="0"/>
        </a:spcAft>
        <a:defRPr sz="4400" b="1">
          <a:solidFill>
            <a:schemeClr val="tx2"/>
          </a:solidFill>
          <a:latin typeface="標楷體" pitchFamily="65" charset="-120"/>
          <a:ea typeface="標楷體" pitchFamily="65" charset="-120"/>
        </a:defRPr>
      </a:lvl8pPr>
      <a:lvl9pPr marL="1828800" algn="l" rtl="0" fontAlgn="base">
        <a:spcBef>
          <a:spcPct val="0"/>
        </a:spcBef>
        <a:spcAft>
          <a:spcPct val="0"/>
        </a:spcAft>
        <a:defRPr sz="4400" b="1">
          <a:solidFill>
            <a:schemeClr val="tx2"/>
          </a:solidFill>
          <a:latin typeface="標楷體" pitchFamily="65" charset="-120"/>
          <a:ea typeface="標楷體" pitchFamily="65" charset="-120"/>
        </a:defRPr>
      </a:lvl9pPr>
    </p:titleStyle>
    <p:bodyStyle>
      <a:lvl1pPr marL="342900" indent="-342900" algn="l" rtl="0" eaLnBrk="0" fontAlgn="base" hangingPunct="0">
        <a:spcBef>
          <a:spcPct val="20000"/>
        </a:spcBef>
        <a:spcAft>
          <a:spcPct val="0"/>
        </a:spcAft>
        <a:buBlip>
          <a:blip r:embed="rId18"/>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Blip>
          <a:blip r:embed="rId19"/>
        </a:buBlip>
        <a:defRPr sz="2800">
          <a:solidFill>
            <a:schemeClr val="tx1"/>
          </a:solidFill>
          <a:latin typeface="+mn-lt"/>
          <a:ea typeface="+mn-ea"/>
        </a:defRPr>
      </a:lvl2pPr>
      <a:lvl3pPr marL="1143000" indent="-228600" algn="l" rtl="0" eaLnBrk="0" fontAlgn="base" hangingPunct="0">
        <a:spcBef>
          <a:spcPct val="20000"/>
        </a:spcBef>
        <a:spcAft>
          <a:spcPct val="0"/>
        </a:spcAft>
        <a:buBlip>
          <a:blip r:embed="rId18"/>
        </a:buBlip>
        <a:defRPr sz="2400">
          <a:solidFill>
            <a:schemeClr val="tx1"/>
          </a:solidFill>
          <a:latin typeface="+mn-lt"/>
          <a:ea typeface="+mn-ea"/>
        </a:defRPr>
      </a:lvl3pPr>
      <a:lvl4pPr marL="1600200" indent="-228600" algn="l" rtl="0" eaLnBrk="0" fontAlgn="base" hangingPunct="0">
        <a:spcBef>
          <a:spcPct val="20000"/>
        </a:spcBef>
        <a:spcAft>
          <a:spcPct val="0"/>
        </a:spcAft>
        <a:buBlip>
          <a:blip r:embed="rId18"/>
        </a:buBlip>
        <a:defRPr sz="2000">
          <a:solidFill>
            <a:schemeClr val="tx1"/>
          </a:solidFill>
          <a:latin typeface="+mn-lt"/>
          <a:ea typeface="+mn-ea"/>
        </a:defRPr>
      </a:lvl4pPr>
      <a:lvl5pPr marL="2057400" indent="-228600" algn="l" rtl="0" eaLnBrk="0" fontAlgn="base" hangingPunct="0">
        <a:spcBef>
          <a:spcPct val="20000"/>
        </a:spcBef>
        <a:spcAft>
          <a:spcPct val="0"/>
        </a:spcAft>
        <a:buBlip>
          <a:blip r:embed="rId18"/>
        </a:buBlip>
        <a:defRPr sz="2000">
          <a:solidFill>
            <a:schemeClr val="tx1"/>
          </a:solidFill>
          <a:latin typeface="+mn-lt"/>
          <a:ea typeface="+mn-ea"/>
        </a:defRPr>
      </a:lvl5pPr>
      <a:lvl6pPr marL="2514600" indent="-228600" algn="l" rtl="0" fontAlgn="base">
        <a:spcBef>
          <a:spcPct val="20000"/>
        </a:spcBef>
        <a:spcAft>
          <a:spcPct val="0"/>
        </a:spcAft>
        <a:buBlip>
          <a:blip r:embed="rId18"/>
        </a:buBlip>
        <a:defRPr sz="2000">
          <a:solidFill>
            <a:schemeClr val="tx1"/>
          </a:solidFill>
          <a:latin typeface="+mn-lt"/>
          <a:ea typeface="+mn-ea"/>
        </a:defRPr>
      </a:lvl6pPr>
      <a:lvl7pPr marL="2971800" indent="-228600" algn="l" rtl="0" fontAlgn="base">
        <a:spcBef>
          <a:spcPct val="20000"/>
        </a:spcBef>
        <a:spcAft>
          <a:spcPct val="0"/>
        </a:spcAft>
        <a:buBlip>
          <a:blip r:embed="rId18"/>
        </a:buBlip>
        <a:defRPr sz="2000">
          <a:solidFill>
            <a:schemeClr val="tx1"/>
          </a:solidFill>
          <a:latin typeface="+mn-lt"/>
          <a:ea typeface="+mn-ea"/>
        </a:defRPr>
      </a:lvl7pPr>
      <a:lvl8pPr marL="3429000" indent="-228600" algn="l" rtl="0" fontAlgn="base">
        <a:spcBef>
          <a:spcPct val="20000"/>
        </a:spcBef>
        <a:spcAft>
          <a:spcPct val="0"/>
        </a:spcAft>
        <a:buBlip>
          <a:blip r:embed="rId18"/>
        </a:buBlip>
        <a:defRPr sz="2000">
          <a:solidFill>
            <a:schemeClr val="tx1"/>
          </a:solidFill>
          <a:latin typeface="+mn-lt"/>
          <a:ea typeface="+mn-ea"/>
        </a:defRPr>
      </a:lvl8pPr>
      <a:lvl9pPr marL="3886200" indent="-228600" algn="l" rtl="0" fontAlgn="base">
        <a:spcBef>
          <a:spcPct val="20000"/>
        </a:spcBef>
        <a:spcAft>
          <a:spcPct val="0"/>
        </a:spcAft>
        <a:buBlip>
          <a:blip r:embed="rId18"/>
        </a:buBlip>
        <a:defRPr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jpeg"/><Relationship Id="rId1" Type="http://schemas.openxmlformats.org/officeDocument/2006/relationships/slideLayout" Target="../slideLayouts/slideLayout14.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hyperlink" Target="http://www.youtube.com/watch?v=iT2vICziT70"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2.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副標題 4"/>
          <p:cNvSpPr>
            <a:spLocks noGrp="1"/>
          </p:cNvSpPr>
          <p:nvPr>
            <p:ph type="subTitle" idx="1"/>
          </p:nvPr>
        </p:nvSpPr>
        <p:spPr>
          <a:xfrm>
            <a:off x="2051050" y="4076700"/>
            <a:ext cx="5689600" cy="1465263"/>
          </a:xfrm>
        </p:spPr>
        <p:txBody>
          <a:bodyPr/>
          <a:lstStyle/>
          <a:p>
            <a:r>
              <a:rPr lang="zh-TW" altLang="en-US" sz="3600" b="1" dirty="0" smtClean="0"/>
              <a:t>             鄭曉婷  社群召集人</a:t>
            </a:r>
            <a:endParaRPr lang="en-US" altLang="zh-TW" sz="3600" b="1" dirty="0" smtClean="0"/>
          </a:p>
          <a:p>
            <a:r>
              <a:rPr lang="zh-TW" altLang="en-US" sz="3600" b="1" dirty="0" smtClean="0"/>
              <a:t>報告人</a:t>
            </a:r>
            <a:r>
              <a:rPr lang="en-US" altLang="zh-TW" sz="3600" b="1" dirty="0" smtClean="0"/>
              <a:t>:</a:t>
            </a:r>
            <a:r>
              <a:rPr lang="zh-TW" altLang="en-US" sz="3600" b="1" dirty="0" smtClean="0"/>
              <a:t>謝筱菱  教導主任</a:t>
            </a:r>
          </a:p>
        </p:txBody>
      </p:sp>
      <p:sp>
        <p:nvSpPr>
          <p:cNvPr id="2050" name="Rectangle 2"/>
          <p:cNvSpPr>
            <a:spLocks noGrp="1" noChangeArrowheads="1"/>
          </p:cNvSpPr>
          <p:nvPr>
            <p:ph type="ctrTitle"/>
          </p:nvPr>
        </p:nvSpPr>
        <p:spPr>
          <a:xfrm>
            <a:off x="333375" y="1884363"/>
            <a:ext cx="8229600" cy="1470025"/>
          </a:xfrm>
          <a:effectLst>
            <a:outerShdw dist="35921" dir="2700000" algn="ctr" rotWithShape="0">
              <a:srgbClr val="FFFFFF"/>
            </a:outerShdw>
          </a:effectLst>
        </p:spPr>
        <p:txBody>
          <a:bodyPr/>
          <a:lstStyle/>
          <a:p>
            <a:r>
              <a:rPr lang="zh-TW" altLang="zh-TW" smtClean="0"/>
              <a:t/>
            </a:r>
            <a:br>
              <a:rPr lang="zh-TW" altLang="zh-TW" smtClean="0"/>
            </a:br>
            <a:r>
              <a:rPr lang="en-US" altLang="zh-TW" smtClean="0"/>
              <a:t> </a:t>
            </a:r>
            <a:r>
              <a:rPr lang="zh-TW" altLang="zh-TW" sz="4000" smtClean="0"/>
              <a:t>宜蘭縣南澳鄉金洋國小</a:t>
            </a:r>
            <a:r>
              <a:rPr lang="en-US" altLang="zh-TW" sz="4000" smtClean="0"/>
              <a:t>103</a:t>
            </a:r>
            <a:r>
              <a:rPr lang="zh-TW" altLang="en-US" sz="4000" smtClean="0"/>
              <a:t>學</a:t>
            </a:r>
            <a:r>
              <a:rPr lang="zh-TW" altLang="zh-TW" sz="4000" smtClean="0"/>
              <a:t>年度</a:t>
            </a:r>
            <a:r>
              <a:rPr lang="en-US" altLang="zh-TW" smtClean="0"/>
              <a:t/>
            </a:r>
            <a:br>
              <a:rPr lang="en-US" altLang="zh-TW" smtClean="0"/>
            </a:br>
            <a:r>
              <a:rPr lang="zh-TW" altLang="en-US" smtClean="0"/>
              <a:t>數位學習</a:t>
            </a:r>
            <a:r>
              <a:rPr lang="zh-TW" altLang="zh-TW" sz="4400" smtClean="0"/>
              <a:t>教師專業學習社群</a:t>
            </a:r>
            <a:r>
              <a:rPr lang="zh-TW" altLang="zh-TW" smtClean="0"/>
              <a:t/>
            </a:r>
            <a:br>
              <a:rPr lang="zh-TW" altLang="zh-TW" smtClean="0"/>
            </a:br>
            <a:endParaRPr lang="en-US" altLang="zh-TW" smtClean="0"/>
          </a:p>
        </p:txBody>
      </p:sp>
      <p:sp>
        <p:nvSpPr>
          <p:cNvPr id="2061" name="Rectangle 13"/>
          <p:cNvSpPr>
            <a:spLocks noChangeArrowheads="1"/>
          </p:cNvSpPr>
          <p:nvPr/>
        </p:nvSpPr>
        <p:spPr bwMode="auto">
          <a:xfrm>
            <a:off x="1042988" y="4278313"/>
            <a:ext cx="7239000" cy="782637"/>
          </a:xfrm>
          <a:prstGeom prst="rect">
            <a:avLst/>
          </a:prstGeom>
          <a:noFill/>
          <a:ln w="9525">
            <a:noFill/>
            <a:miter lim="800000"/>
            <a:headEnd/>
            <a:tailEnd/>
          </a:ln>
        </p:spPr>
        <p:txBody>
          <a:bodyPr lIns="92075" tIns="46038" rIns="92075" bIns="46038"/>
          <a:lstStyle/>
          <a:p>
            <a:pPr algn="ctr">
              <a:lnSpc>
                <a:spcPct val="80000"/>
              </a:lnSpc>
              <a:spcBef>
                <a:spcPct val="20000"/>
              </a:spcBef>
            </a:pPr>
            <a:endParaRPr kumimoji="0" lang="en-US" altLang="zh-TW" sz="3200" b="1">
              <a:latin typeface="標楷體" pitchFamily="65" charset="-120"/>
            </a:endParaRPr>
          </a:p>
          <a:p>
            <a:pPr algn="ctr">
              <a:lnSpc>
                <a:spcPct val="80000"/>
              </a:lnSpc>
              <a:spcBef>
                <a:spcPct val="20000"/>
              </a:spcBef>
            </a:pPr>
            <a:endParaRPr kumimoji="0" lang="en-US" altLang="zh-TW" sz="3200" b="1">
              <a:latin typeface="標楷體" pitchFamily="65" charset="-120"/>
            </a:endParaRPr>
          </a:p>
          <a:p>
            <a:pPr algn="ctr">
              <a:lnSpc>
                <a:spcPct val="80000"/>
              </a:lnSpc>
              <a:spcBef>
                <a:spcPct val="20000"/>
              </a:spcBef>
            </a:pPr>
            <a:endParaRPr kumimoji="0" lang="en-US" altLang="zh-TW" sz="3200" b="1">
              <a:latin typeface="標楷體" pitchFamily="65" charset="-120"/>
            </a:endParaRPr>
          </a:p>
          <a:p>
            <a:pPr algn="ctr">
              <a:lnSpc>
                <a:spcPct val="80000"/>
              </a:lnSpc>
              <a:spcBef>
                <a:spcPct val="20000"/>
              </a:spcBef>
            </a:pPr>
            <a:endParaRPr kumimoji="0" lang="en-US" altLang="zh-TW" sz="3200" b="1">
              <a:latin typeface="標楷體" pitchFamily="65" charset="-120"/>
            </a:endParaRPr>
          </a:p>
          <a:p>
            <a:pPr algn="ctr">
              <a:lnSpc>
                <a:spcPct val="80000"/>
              </a:lnSpc>
              <a:spcBef>
                <a:spcPct val="20000"/>
              </a:spcBef>
            </a:pPr>
            <a:endParaRPr kumimoji="0" lang="zh-TW" altLang="en-US" sz="3200" b="1">
              <a:latin typeface="標楷體"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20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06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a:defRPr/>
            </a:pPr>
            <a:r>
              <a:rPr lang="zh-TW" altLang="en-US" sz="4000" smtClean="0"/>
              <a:t>數位學習</a:t>
            </a:r>
            <a:r>
              <a:rPr lang="zh-TW" altLang="zh-TW" sz="4000" smtClean="0"/>
              <a:t>社群</a:t>
            </a:r>
            <a:r>
              <a:rPr lang="zh-TW" altLang="en-US" sz="4000" smtClean="0"/>
              <a:t>特色</a:t>
            </a:r>
            <a:r>
              <a:rPr lang="en-US" altLang="zh-TW" sz="4000" smtClean="0"/>
              <a:t>~</a:t>
            </a:r>
            <a:r>
              <a:rPr lang="zh-TW" altLang="zh-TW" sz="4000" smtClean="0">
                <a:latin typeface="cwTeX 圓體"/>
              </a:rPr>
              <a:t>校際推廣活動</a:t>
            </a:r>
            <a:endParaRPr lang="zh-TW" altLang="en-US" sz="4000" smtClean="0">
              <a:latin typeface="cwTeX 圓體"/>
            </a:endParaRPr>
          </a:p>
        </p:txBody>
      </p:sp>
      <p:sp>
        <p:nvSpPr>
          <p:cNvPr id="31746" name="Rectangle 6"/>
          <p:cNvSpPr>
            <a:spLocks noChangeArrowheads="1"/>
          </p:cNvSpPr>
          <p:nvPr/>
        </p:nvSpPr>
        <p:spPr bwMode="auto">
          <a:xfrm>
            <a:off x="1547813" y="5084763"/>
            <a:ext cx="6480175" cy="1371600"/>
          </a:xfrm>
          <a:prstGeom prst="rect">
            <a:avLst/>
          </a:prstGeom>
          <a:noFill/>
          <a:ln w="9525">
            <a:noFill/>
            <a:miter lim="800000"/>
            <a:headEnd/>
            <a:tailEnd/>
          </a:ln>
        </p:spPr>
        <p:txBody>
          <a:bodyPr>
            <a:spAutoFit/>
          </a:bodyPr>
          <a:lstStyle/>
          <a:p>
            <a:r>
              <a:rPr kumimoji="0" lang="zh-TW" altLang="en-US" sz="2400"/>
              <a:t>想走快一點，就一個人走；</a:t>
            </a:r>
            <a:endParaRPr kumimoji="0" lang="en-US" altLang="zh-TW" sz="2400"/>
          </a:p>
          <a:p>
            <a:r>
              <a:rPr kumimoji="0" lang="zh-TW" altLang="en-US" sz="2400"/>
              <a:t>想走遠一點，就要有夥伴一起走。</a:t>
            </a:r>
          </a:p>
          <a:p>
            <a:r>
              <a:rPr kumimoji="0" lang="zh-TW" altLang="zh-TW" sz="2400" b="1">
                <a:solidFill>
                  <a:schemeClr val="tx2"/>
                </a:solidFill>
              </a:rPr>
              <a:t>                 </a:t>
            </a:r>
            <a:r>
              <a:rPr kumimoji="0" lang="zh-TW" altLang="zh-TW" sz="3600" b="1">
                <a:solidFill>
                  <a:schemeClr val="tx2"/>
                </a:solidFill>
              </a:rPr>
              <a:t>校際推廣學校:南澳國小</a:t>
            </a:r>
            <a:endParaRPr kumimoji="0" lang="en-US" altLang="zh-TW" sz="3600" b="1">
              <a:solidFill>
                <a:schemeClr val="tx2"/>
              </a:solidFill>
            </a:endParaRPr>
          </a:p>
        </p:txBody>
      </p:sp>
      <p:pic>
        <p:nvPicPr>
          <p:cNvPr id="31747" name="Picture 9" descr="圖片5"/>
          <p:cNvPicPr>
            <a:picLocks noGrp="1" noChangeAspect="1" noChangeArrowheads="1"/>
          </p:cNvPicPr>
          <p:nvPr>
            <p:ph sz="half" idx="4294967295"/>
          </p:nvPr>
        </p:nvPicPr>
        <p:blipFill>
          <a:blip r:embed="rId2" cstate="print"/>
          <a:srcRect/>
          <a:stretch>
            <a:fillRect/>
          </a:stretch>
        </p:blipFill>
        <p:spPr bwMode="auto">
          <a:xfrm>
            <a:off x="4572000" y="1484313"/>
            <a:ext cx="4402138" cy="3290887"/>
          </a:xfrm>
        </p:spPr>
      </p:pic>
      <p:pic>
        <p:nvPicPr>
          <p:cNvPr id="31748" name="Picture 10" descr="圖片6"/>
          <p:cNvPicPr>
            <a:picLocks noGrp="1" noChangeAspect="1" noChangeArrowheads="1"/>
          </p:cNvPicPr>
          <p:nvPr>
            <p:ph sz="half" idx="4294967295"/>
          </p:nvPr>
        </p:nvPicPr>
        <p:blipFill>
          <a:blip r:embed="rId3" cstate="print"/>
          <a:srcRect/>
          <a:stretch>
            <a:fillRect/>
          </a:stretch>
        </p:blipFill>
        <p:spPr bwMode="auto">
          <a:xfrm>
            <a:off x="323850" y="1484313"/>
            <a:ext cx="4005263" cy="3313112"/>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a:defRPr/>
            </a:pPr>
            <a:r>
              <a:rPr lang="zh-TW" altLang="en-US" sz="4000" smtClean="0"/>
              <a:t>數位學習社群對老師教學的改變</a:t>
            </a:r>
            <a:r>
              <a:rPr lang="en-US" altLang="zh-TW" sz="4000" smtClean="0"/>
              <a:t>~</a:t>
            </a:r>
          </a:p>
        </p:txBody>
      </p:sp>
      <p:pic>
        <p:nvPicPr>
          <p:cNvPr id="32770" name="內容版面配置區 5" descr="123"/>
          <p:cNvPicPr>
            <a:picLocks noGrp="1" noChangeArrowheads="1"/>
          </p:cNvPicPr>
          <p:nvPr>
            <p:ph type="body" idx="1"/>
          </p:nvPr>
        </p:nvPicPr>
        <p:blipFill>
          <a:blip r:embed="rId2" cstate="print"/>
          <a:srcRect/>
          <a:stretch>
            <a:fillRect/>
          </a:stretch>
        </p:blipFill>
        <p:spPr bwMode="auto">
          <a:xfrm>
            <a:off x="539750" y="1196975"/>
            <a:ext cx="8353425" cy="5661025"/>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a:defRPr/>
            </a:pPr>
            <a:r>
              <a:rPr lang="zh-TW" altLang="en-US" sz="4000" smtClean="0"/>
              <a:t/>
            </a:r>
            <a:br>
              <a:rPr lang="zh-TW" altLang="en-US" sz="4000" smtClean="0"/>
            </a:br>
            <a:r>
              <a:rPr lang="zh-TW" altLang="en-US" sz="4000" smtClean="0"/>
              <a:t>數位學習社群對老師教學的改變</a:t>
            </a:r>
            <a:r>
              <a:rPr lang="en-US" altLang="zh-TW" sz="4000" smtClean="0"/>
              <a:t>~ </a:t>
            </a:r>
            <a:br>
              <a:rPr lang="en-US" altLang="zh-TW" sz="4000" smtClean="0"/>
            </a:br>
            <a:r>
              <a:rPr lang="zh-TW" altLang="en-US" sz="4000" b="0" smtClean="0"/>
              <a:t>師生間的學習互動變得更多</a:t>
            </a:r>
          </a:p>
        </p:txBody>
      </p:sp>
      <p:pic>
        <p:nvPicPr>
          <p:cNvPr id="33794" name="Picture 7" descr="IMG_2377"/>
          <p:cNvPicPr>
            <a:picLocks noGrp="1" noChangeAspect="1" noChangeArrowheads="1"/>
          </p:cNvPicPr>
          <p:nvPr>
            <p:ph sz="half" idx="1"/>
          </p:nvPr>
        </p:nvPicPr>
        <p:blipFill>
          <a:blip r:embed="rId2" cstate="print"/>
          <a:srcRect/>
          <a:stretch>
            <a:fillRect/>
          </a:stretch>
        </p:blipFill>
        <p:spPr bwMode="auto">
          <a:xfrm>
            <a:off x="457200" y="2354263"/>
            <a:ext cx="4038600" cy="3016250"/>
          </a:xfrm>
        </p:spPr>
      </p:pic>
      <p:pic>
        <p:nvPicPr>
          <p:cNvPr id="33795" name="Picture 6" descr="圖片6"/>
          <p:cNvPicPr>
            <a:picLocks noGrp="1" noChangeAspect="1" noChangeArrowheads="1"/>
          </p:cNvPicPr>
          <p:nvPr>
            <p:ph sz="half" idx="4294967295"/>
          </p:nvPr>
        </p:nvPicPr>
        <p:blipFill>
          <a:blip r:embed="rId3" cstate="print"/>
          <a:srcRect/>
          <a:stretch>
            <a:fillRect/>
          </a:stretch>
        </p:blipFill>
        <p:spPr bwMode="auto">
          <a:xfrm>
            <a:off x="4648200" y="2347913"/>
            <a:ext cx="4038600" cy="3030537"/>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a:defRPr/>
            </a:pPr>
            <a:r>
              <a:rPr lang="zh-TW" altLang="en-US" sz="3600" smtClean="0"/>
              <a:t/>
            </a:r>
            <a:br>
              <a:rPr lang="zh-TW" altLang="en-US" sz="3600" smtClean="0"/>
            </a:br>
            <a:r>
              <a:rPr lang="zh-TW" altLang="en-US" sz="4000" smtClean="0"/>
              <a:t>數位學習社群對教師進修的改變</a:t>
            </a:r>
            <a:r>
              <a:rPr lang="en-US" altLang="zh-TW" sz="4000" smtClean="0"/>
              <a:t>~</a:t>
            </a:r>
            <a:br>
              <a:rPr lang="en-US" altLang="zh-TW" sz="4000" smtClean="0"/>
            </a:br>
            <a:r>
              <a:rPr lang="zh-TW" altLang="en-US" sz="4000" smtClean="0"/>
              <a:t>強化同事之間的學習互動</a:t>
            </a:r>
          </a:p>
        </p:txBody>
      </p:sp>
      <p:pic>
        <p:nvPicPr>
          <p:cNvPr id="34818" name="Picture 9" descr="1427269079169[1]"/>
          <p:cNvPicPr>
            <a:picLocks noGrp="1" noChangeAspect="1" noChangeArrowheads="1"/>
          </p:cNvPicPr>
          <p:nvPr>
            <p:ph sz="half" idx="4294967295"/>
          </p:nvPr>
        </p:nvPicPr>
        <p:blipFill>
          <a:blip r:embed="rId2" cstate="print"/>
          <a:srcRect/>
          <a:stretch>
            <a:fillRect/>
          </a:stretch>
        </p:blipFill>
        <p:spPr bwMode="auto">
          <a:xfrm>
            <a:off x="779463" y="1600200"/>
            <a:ext cx="3394075" cy="4525963"/>
          </a:xfrm>
        </p:spPr>
      </p:pic>
      <p:pic>
        <p:nvPicPr>
          <p:cNvPr id="34819" name="Picture 10" descr="圖片1"/>
          <p:cNvPicPr>
            <a:picLocks noGrp="1" noChangeAspect="1" noChangeArrowheads="1"/>
          </p:cNvPicPr>
          <p:nvPr>
            <p:ph sz="quarter" idx="4294967295"/>
          </p:nvPr>
        </p:nvPicPr>
        <p:blipFill>
          <a:blip r:embed="rId3" cstate="print"/>
          <a:srcRect/>
          <a:stretch>
            <a:fillRect/>
          </a:stretch>
        </p:blipFill>
        <p:spPr bwMode="auto">
          <a:xfrm>
            <a:off x="5588000" y="1681163"/>
            <a:ext cx="2157413" cy="2024062"/>
          </a:xfrm>
        </p:spPr>
      </p:pic>
      <p:pic>
        <p:nvPicPr>
          <p:cNvPr id="34820" name="Picture 11" descr="IMG_0349 (2)"/>
          <p:cNvPicPr>
            <a:picLocks noGrp="1" noChangeAspect="1" noChangeArrowheads="1"/>
          </p:cNvPicPr>
          <p:nvPr>
            <p:ph sz="quarter" idx="4294967295"/>
          </p:nvPr>
        </p:nvPicPr>
        <p:blipFill>
          <a:blip r:embed="rId4" cstate="print"/>
          <a:srcRect/>
          <a:stretch>
            <a:fillRect/>
          </a:stretch>
        </p:blipFill>
        <p:spPr bwMode="auto">
          <a:xfrm>
            <a:off x="5208588" y="3938588"/>
            <a:ext cx="2916237" cy="2187575"/>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zh-TW" altLang="en-US" sz="4000" smtClean="0"/>
              <a:t/>
            </a:r>
            <a:br>
              <a:rPr lang="zh-TW" altLang="en-US" sz="4000" smtClean="0"/>
            </a:br>
            <a:r>
              <a:rPr lang="zh-TW" altLang="en-US" sz="4000" smtClean="0"/>
              <a:t/>
            </a:r>
            <a:br>
              <a:rPr lang="zh-TW" altLang="en-US" sz="4000" smtClean="0"/>
            </a:br>
            <a:r>
              <a:rPr lang="zh-TW" altLang="en-US" sz="4000" smtClean="0"/>
              <a:t>金洋國小數位學習</a:t>
            </a:r>
            <a:r>
              <a:rPr lang="en-US" altLang="zh-TW" sz="4000" smtClean="0"/>
              <a:t>~</a:t>
            </a:r>
            <a:br>
              <a:rPr lang="en-US" altLang="zh-TW" sz="4000" smtClean="0"/>
            </a:br>
            <a:r>
              <a:rPr lang="zh-TW" altLang="en-US" sz="4000" b="0" smtClean="0"/>
              <a:t>無所不在的學習</a:t>
            </a:r>
            <a:r>
              <a:rPr lang="en-US" altLang="zh-TW" sz="4000" b="0" smtClean="0"/>
              <a:t>:</a:t>
            </a:r>
            <a:r>
              <a:rPr lang="zh-TW" altLang="en-US" sz="4000" b="0" smtClean="0"/>
              <a:t>跨越空間限制</a:t>
            </a:r>
            <a:br>
              <a:rPr lang="zh-TW" altLang="en-US" sz="4000" b="0" smtClean="0"/>
            </a:br>
            <a:endParaRPr lang="zh-TW" altLang="en-US" sz="4000" b="0" smtClean="0"/>
          </a:p>
        </p:txBody>
      </p:sp>
      <p:pic>
        <p:nvPicPr>
          <p:cNvPr id="36866" name="內容版面配置區 8" descr="IMG_0128.JPG"/>
          <p:cNvPicPr>
            <a:picLocks noGrp="1" noChangeAspect="1"/>
          </p:cNvPicPr>
          <p:nvPr>
            <p:ph idx="4294967295"/>
          </p:nvPr>
        </p:nvPicPr>
        <p:blipFill>
          <a:blip r:embed="rId2" cstate="print"/>
          <a:srcRect/>
          <a:stretch>
            <a:fillRect/>
          </a:stretch>
        </p:blipFill>
        <p:spPr bwMode="auto">
          <a:xfrm>
            <a:off x="468313" y="2492375"/>
            <a:ext cx="4105275" cy="2851150"/>
          </a:xfrm>
        </p:spPr>
      </p:pic>
      <p:pic>
        <p:nvPicPr>
          <p:cNvPr id="36867" name="圖片 4"/>
          <p:cNvPicPr>
            <a:picLocks noChangeAspect="1" noChangeArrowheads="1"/>
          </p:cNvPicPr>
          <p:nvPr/>
        </p:nvPicPr>
        <p:blipFill>
          <a:blip r:embed="rId3" cstate="print"/>
          <a:srcRect/>
          <a:stretch>
            <a:fillRect/>
          </a:stretch>
        </p:blipFill>
        <p:spPr bwMode="auto">
          <a:xfrm>
            <a:off x="4716463" y="2565400"/>
            <a:ext cx="4032250" cy="2763838"/>
          </a:xfrm>
          <a:prstGeom prst="rect">
            <a:avLst/>
          </a:prstGeom>
          <a:noFill/>
          <a:ln w="9525">
            <a:noFill/>
            <a:miter lim="800000"/>
            <a:headEnd/>
            <a:tailEnd/>
          </a:ln>
        </p:spPr>
      </p:pic>
      <p:sp>
        <p:nvSpPr>
          <p:cNvPr id="36868" name="Rectangle 5"/>
          <p:cNvSpPr>
            <a:spLocks noChangeArrowheads="1"/>
          </p:cNvSpPr>
          <p:nvPr/>
        </p:nvSpPr>
        <p:spPr bwMode="auto">
          <a:xfrm>
            <a:off x="2484438" y="5516563"/>
            <a:ext cx="5386387" cy="946150"/>
          </a:xfrm>
          <a:prstGeom prst="rect">
            <a:avLst/>
          </a:prstGeom>
          <a:noFill/>
          <a:ln w="9525">
            <a:noFill/>
            <a:miter lim="800000"/>
            <a:headEnd/>
            <a:tailEnd/>
          </a:ln>
        </p:spPr>
        <p:txBody>
          <a:bodyPr>
            <a:spAutoFit/>
          </a:bodyPr>
          <a:lstStyle/>
          <a:p>
            <a:r>
              <a:rPr kumimoji="0" lang="zh-TW" altLang="en-US" sz="2400">
                <a:solidFill>
                  <a:schemeClr val="tx2"/>
                </a:solidFill>
              </a:rPr>
              <a:t>        </a:t>
            </a:r>
            <a:r>
              <a:rPr kumimoji="0" lang="zh-TW" altLang="en-US" sz="2800">
                <a:solidFill>
                  <a:schemeClr val="tx2"/>
                </a:solidFill>
              </a:rPr>
              <a:t>學習不止發生在教室</a:t>
            </a:r>
          </a:p>
          <a:p>
            <a:r>
              <a:rPr kumimoji="0" lang="zh-TW" altLang="en-US" sz="2800"/>
              <a:t>        數學步道探究式課程</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pPr>
              <a:defRPr/>
            </a:pPr>
            <a:r>
              <a:rPr lang="zh-TW" altLang="en-US" sz="4000" smtClean="0"/>
              <a:t>金洋國小學生數位學習</a:t>
            </a:r>
            <a:r>
              <a:rPr lang="en-US" altLang="zh-TW" sz="4000" smtClean="0"/>
              <a:t>~</a:t>
            </a:r>
            <a:br>
              <a:rPr lang="en-US" altLang="zh-TW" sz="4000" smtClean="0"/>
            </a:br>
            <a:r>
              <a:rPr lang="zh-TW" altLang="en-US" sz="4000" smtClean="0"/>
              <a:t>無所不在的學習</a:t>
            </a:r>
            <a:r>
              <a:rPr lang="en-US" altLang="zh-TW" sz="4000" smtClean="0"/>
              <a:t>:</a:t>
            </a:r>
            <a:r>
              <a:rPr lang="zh-TW" altLang="en-US" sz="4000" smtClean="0"/>
              <a:t>跨越環境限制</a:t>
            </a:r>
          </a:p>
        </p:txBody>
      </p:sp>
      <p:pic>
        <p:nvPicPr>
          <p:cNvPr id="37890" name="內容版面配置區 7"/>
          <p:cNvPicPr>
            <a:picLocks noGrp="1" noChangeAspect="1"/>
          </p:cNvPicPr>
          <p:nvPr>
            <p:ph sz="half" idx="1"/>
          </p:nvPr>
        </p:nvPicPr>
        <p:blipFill>
          <a:blip r:embed="rId2" cstate="print"/>
          <a:stretch>
            <a:fillRect/>
          </a:stretch>
        </p:blipFill>
        <p:spPr>
          <a:xfrm>
            <a:off x="457200" y="2346476"/>
            <a:ext cx="4038600" cy="3033411"/>
          </a:xfrm>
        </p:spPr>
      </p:pic>
      <p:pic>
        <p:nvPicPr>
          <p:cNvPr id="8" name="內容版面配置區 7" descr="IMG_0545.JPG"/>
          <p:cNvPicPr>
            <a:picLocks noGrp="1"/>
          </p:cNvPicPr>
          <p:nvPr>
            <p:ph sz="quarter" idx="2"/>
          </p:nvPr>
        </p:nvPicPr>
        <p:blipFill>
          <a:blip r:embed="rId3" cstate="print"/>
          <a:stretch>
            <a:fillRect/>
          </a:stretch>
        </p:blipFill>
        <p:spPr>
          <a:xfrm>
            <a:off x="5220072" y="1412776"/>
            <a:ext cx="2929466" cy="2185988"/>
          </a:xfrm>
          <a:prstGeom prst="rect">
            <a:avLst/>
          </a:prstGeom>
        </p:spPr>
      </p:pic>
      <p:sp>
        <p:nvSpPr>
          <p:cNvPr id="37893" name="Rectangle 4"/>
          <p:cNvSpPr>
            <a:spLocks noChangeArrowheads="1"/>
          </p:cNvSpPr>
          <p:nvPr/>
        </p:nvSpPr>
        <p:spPr bwMode="auto">
          <a:xfrm>
            <a:off x="1042988" y="5589588"/>
            <a:ext cx="7273428" cy="461665"/>
          </a:xfrm>
          <a:prstGeom prst="rect">
            <a:avLst/>
          </a:prstGeom>
          <a:noFill/>
          <a:ln w="9525">
            <a:noFill/>
            <a:miter lim="800000"/>
            <a:headEnd/>
            <a:tailEnd/>
          </a:ln>
        </p:spPr>
        <p:txBody>
          <a:bodyPr wrap="square">
            <a:spAutoFit/>
          </a:bodyPr>
          <a:lstStyle/>
          <a:p>
            <a:r>
              <a:rPr lang="zh-TW" altLang="en-US" sz="2400" dirty="0" smtClean="0"/>
              <a:t>強化</a:t>
            </a:r>
            <a:r>
              <a:rPr lang="zh-TW" altLang="en-US" sz="2400" dirty="0"/>
              <a:t>同儕間的學習</a:t>
            </a:r>
            <a:r>
              <a:rPr lang="zh-TW" altLang="en-US" sz="2400" dirty="0" smtClean="0"/>
              <a:t>互動       </a:t>
            </a:r>
            <a:endParaRPr lang="zh-TW" altLang="en-US" sz="2400" dirty="0"/>
          </a:p>
        </p:txBody>
      </p:sp>
      <p:sp>
        <p:nvSpPr>
          <p:cNvPr id="13" name="矩形 12"/>
          <p:cNvSpPr/>
          <p:nvPr/>
        </p:nvSpPr>
        <p:spPr>
          <a:xfrm>
            <a:off x="5076056" y="5517232"/>
            <a:ext cx="3168352" cy="461665"/>
          </a:xfrm>
          <a:prstGeom prst="rect">
            <a:avLst/>
          </a:prstGeom>
        </p:spPr>
        <p:txBody>
          <a:bodyPr wrap="square">
            <a:spAutoFit/>
          </a:bodyPr>
          <a:lstStyle/>
          <a:p>
            <a:r>
              <a:rPr lang="zh-TW" altLang="en-US" sz="2400" dirty="0" smtClean="0"/>
              <a:t>更即時、方便的分享</a:t>
            </a:r>
            <a:endParaRPr lang="zh-TW" altLang="en-US" sz="2400" dirty="0"/>
          </a:p>
        </p:txBody>
      </p:sp>
      <p:pic>
        <p:nvPicPr>
          <p:cNvPr id="15" name="內容版面配置區 14" descr="20140917_125000.jpg"/>
          <p:cNvPicPr>
            <a:picLocks noGrp="1"/>
          </p:cNvPicPr>
          <p:nvPr>
            <p:ph sz="quarter" idx="3"/>
          </p:nvPr>
        </p:nvPicPr>
        <p:blipFill>
          <a:blip r:embed="rId4" cstate="print"/>
          <a:srcRect b="8725"/>
          <a:stretch>
            <a:fillRect/>
          </a:stretch>
        </p:blipFill>
        <p:spPr>
          <a:xfrm>
            <a:off x="5209787" y="3938589"/>
            <a:ext cx="2915426" cy="1506635"/>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idx="4294967295"/>
          </p:nvPr>
        </p:nvSpPr>
        <p:spPr/>
        <p:txBody>
          <a:bodyPr/>
          <a:lstStyle/>
          <a:p>
            <a:pPr>
              <a:defRPr/>
            </a:pPr>
            <a:r>
              <a:rPr lang="zh-TW" altLang="en-US" sz="4000" smtClean="0"/>
              <a:t>金洋國小數位學習</a:t>
            </a:r>
            <a:r>
              <a:rPr lang="en-US" altLang="zh-TW" sz="4000" smtClean="0"/>
              <a:t>~</a:t>
            </a:r>
            <a:br>
              <a:rPr lang="en-US" altLang="zh-TW" sz="4000" smtClean="0"/>
            </a:br>
            <a:r>
              <a:rPr lang="zh-TW" altLang="en-US" sz="4000" smtClean="0"/>
              <a:t>無所不在的學習</a:t>
            </a:r>
            <a:r>
              <a:rPr lang="en-US" altLang="zh-TW" sz="4000" smtClean="0"/>
              <a:t>:</a:t>
            </a:r>
            <a:r>
              <a:rPr lang="zh-TW" altLang="en-US" sz="4000" smtClean="0"/>
              <a:t>跨越學科與領域</a:t>
            </a:r>
          </a:p>
        </p:txBody>
      </p:sp>
      <p:pic>
        <p:nvPicPr>
          <p:cNvPr id="38914" name="Picture 8" descr="DSC05661"/>
          <p:cNvPicPr>
            <a:picLocks noChangeAspect="1" noChangeArrowheads="1"/>
          </p:cNvPicPr>
          <p:nvPr/>
        </p:nvPicPr>
        <p:blipFill>
          <a:blip r:embed="rId2" cstate="print"/>
          <a:srcRect/>
          <a:stretch>
            <a:fillRect/>
          </a:stretch>
        </p:blipFill>
        <p:spPr bwMode="auto">
          <a:xfrm>
            <a:off x="4716463" y="2349500"/>
            <a:ext cx="4176712" cy="3132138"/>
          </a:xfrm>
          <a:prstGeom prst="rect">
            <a:avLst/>
          </a:prstGeom>
          <a:noFill/>
          <a:ln w="9525">
            <a:noFill/>
            <a:miter lim="800000"/>
            <a:headEnd/>
            <a:tailEnd/>
          </a:ln>
        </p:spPr>
      </p:pic>
      <p:pic>
        <p:nvPicPr>
          <p:cNvPr id="38915" name="內容版面配置區 8"/>
          <p:cNvPicPr>
            <a:picLocks noChangeArrowheads="1"/>
          </p:cNvPicPr>
          <p:nvPr/>
        </p:nvPicPr>
        <p:blipFill>
          <a:blip r:embed="rId3" cstate="print"/>
          <a:srcRect/>
          <a:stretch>
            <a:fillRect/>
          </a:stretch>
        </p:blipFill>
        <p:spPr bwMode="auto">
          <a:xfrm>
            <a:off x="179388" y="1628775"/>
            <a:ext cx="4475162" cy="3887788"/>
          </a:xfrm>
          <a:prstGeom prst="rect">
            <a:avLst/>
          </a:prstGeom>
          <a:noFill/>
          <a:ln w="9525">
            <a:noFill/>
            <a:miter lim="800000"/>
            <a:headEnd/>
            <a:tailEnd/>
          </a:ln>
        </p:spPr>
      </p:pic>
      <p:sp>
        <p:nvSpPr>
          <p:cNvPr id="38916" name="Rectangle 10"/>
          <p:cNvSpPr>
            <a:spLocks noChangeArrowheads="1"/>
          </p:cNvSpPr>
          <p:nvPr/>
        </p:nvSpPr>
        <p:spPr bwMode="auto">
          <a:xfrm>
            <a:off x="3492500" y="5949950"/>
            <a:ext cx="2592388" cy="519113"/>
          </a:xfrm>
          <a:prstGeom prst="rect">
            <a:avLst/>
          </a:prstGeom>
          <a:noFill/>
          <a:ln w="9525">
            <a:noFill/>
            <a:miter lim="800000"/>
            <a:headEnd/>
            <a:tailEnd/>
          </a:ln>
        </p:spPr>
        <p:txBody>
          <a:bodyPr>
            <a:spAutoFit/>
          </a:bodyPr>
          <a:lstStyle/>
          <a:p>
            <a:r>
              <a:rPr kumimoji="0" lang="zh-TW" altLang="zh-TW" sz="2800"/>
              <a:t>數學學習領域</a:t>
            </a:r>
            <a:endParaRPr kumimoji="0" lang="zh-TW" altLang="en-US" sz="280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idx="4294967295"/>
          </p:nvPr>
        </p:nvSpPr>
        <p:spPr/>
        <p:txBody>
          <a:bodyPr/>
          <a:lstStyle/>
          <a:p>
            <a:pPr>
              <a:defRPr/>
            </a:pPr>
            <a:r>
              <a:rPr lang="zh-TW" altLang="en-US" sz="4000" smtClean="0"/>
              <a:t>金洋國小數位學習</a:t>
            </a:r>
            <a:r>
              <a:rPr lang="en-US" altLang="zh-TW" sz="4000" smtClean="0"/>
              <a:t>~</a:t>
            </a:r>
            <a:br>
              <a:rPr lang="en-US" altLang="zh-TW" sz="4000" smtClean="0"/>
            </a:br>
            <a:r>
              <a:rPr lang="zh-TW" altLang="en-US" sz="4000" smtClean="0"/>
              <a:t>無所不在的學習</a:t>
            </a:r>
            <a:r>
              <a:rPr lang="en-US" altLang="zh-TW" sz="4000" smtClean="0"/>
              <a:t>:</a:t>
            </a:r>
            <a:r>
              <a:rPr lang="zh-TW" altLang="en-US" sz="4000" smtClean="0"/>
              <a:t>跨越學科與領域</a:t>
            </a:r>
          </a:p>
        </p:txBody>
      </p:sp>
      <p:pic>
        <p:nvPicPr>
          <p:cNvPr id="39938" name="Picture 3" descr="IMG_3240"/>
          <p:cNvPicPr>
            <a:picLocks noGrp="1" noChangeAspect="1" noChangeArrowheads="1"/>
          </p:cNvPicPr>
          <p:nvPr>
            <p:ph idx="4294967295"/>
          </p:nvPr>
        </p:nvPicPr>
        <p:blipFill>
          <a:blip r:embed="rId2" cstate="print"/>
          <a:srcRect/>
          <a:stretch>
            <a:fillRect/>
          </a:stretch>
        </p:blipFill>
        <p:spPr bwMode="auto">
          <a:xfrm>
            <a:off x="4427538" y="2060575"/>
            <a:ext cx="4418012" cy="3300413"/>
          </a:xfrm>
        </p:spPr>
      </p:pic>
      <p:pic>
        <p:nvPicPr>
          <p:cNvPr id="39939" name="內容版面配置區 8"/>
          <p:cNvPicPr>
            <a:picLocks noChangeArrowheads="1"/>
          </p:cNvPicPr>
          <p:nvPr/>
        </p:nvPicPr>
        <p:blipFill>
          <a:blip r:embed="rId3" cstate="print"/>
          <a:srcRect/>
          <a:stretch>
            <a:fillRect/>
          </a:stretch>
        </p:blipFill>
        <p:spPr bwMode="auto">
          <a:xfrm>
            <a:off x="0" y="1557338"/>
            <a:ext cx="4427538" cy="3816350"/>
          </a:xfrm>
          <a:prstGeom prst="rect">
            <a:avLst/>
          </a:prstGeom>
          <a:noFill/>
          <a:ln w="9525">
            <a:noFill/>
            <a:miter lim="800000"/>
            <a:headEnd/>
            <a:tailEnd/>
          </a:ln>
        </p:spPr>
      </p:pic>
      <p:sp>
        <p:nvSpPr>
          <p:cNvPr id="39940" name="Rectangle 7"/>
          <p:cNvSpPr>
            <a:spLocks noChangeArrowheads="1"/>
          </p:cNvSpPr>
          <p:nvPr/>
        </p:nvSpPr>
        <p:spPr bwMode="auto">
          <a:xfrm>
            <a:off x="3132138" y="5805488"/>
            <a:ext cx="2592387" cy="519112"/>
          </a:xfrm>
          <a:prstGeom prst="rect">
            <a:avLst/>
          </a:prstGeom>
          <a:noFill/>
          <a:ln w="9525">
            <a:noFill/>
            <a:miter lim="800000"/>
            <a:headEnd/>
            <a:tailEnd/>
          </a:ln>
        </p:spPr>
        <p:txBody>
          <a:bodyPr>
            <a:spAutoFit/>
          </a:bodyPr>
          <a:lstStyle/>
          <a:p>
            <a:r>
              <a:rPr kumimoji="0" lang="zh-TW" altLang="zh-TW" sz="2400"/>
              <a:t>   </a:t>
            </a:r>
            <a:r>
              <a:rPr kumimoji="0" lang="zh-TW" altLang="zh-TW" sz="2800"/>
              <a:t>社會學習領域</a:t>
            </a:r>
            <a:endParaRPr kumimoji="0" lang="zh-TW" altLang="en-US" sz="280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p:txBody>
          <a:bodyPr/>
          <a:lstStyle/>
          <a:p>
            <a:pPr>
              <a:defRPr/>
            </a:pPr>
            <a:r>
              <a:rPr lang="zh-TW" altLang="en-US" smtClean="0"/>
              <a:t/>
            </a:r>
            <a:br>
              <a:rPr lang="zh-TW" altLang="en-US" smtClean="0"/>
            </a:br>
            <a:r>
              <a:rPr lang="zh-TW" altLang="en-US" smtClean="0"/>
              <a:t>金洋國小數位學習</a:t>
            </a:r>
            <a:r>
              <a:rPr lang="en-US" altLang="zh-TW" smtClean="0"/>
              <a:t>~</a:t>
            </a:r>
            <a:br>
              <a:rPr lang="en-US" altLang="zh-TW" smtClean="0"/>
            </a:br>
            <a:r>
              <a:rPr lang="zh-TW" altLang="en-US" sz="3200" smtClean="0"/>
              <a:t>無所不在的學習</a:t>
            </a:r>
            <a:r>
              <a:rPr lang="en-US" altLang="zh-TW" sz="3200" smtClean="0"/>
              <a:t>:</a:t>
            </a:r>
            <a:r>
              <a:rPr lang="zh-TW" altLang="en-US" sz="3200" smtClean="0"/>
              <a:t>成為個人化的學習記錄工具</a:t>
            </a:r>
          </a:p>
        </p:txBody>
      </p:sp>
      <p:sp>
        <p:nvSpPr>
          <p:cNvPr id="40962" name="內容版面配置區 7"/>
          <p:cNvSpPr>
            <a:spLocks noGrp="1"/>
          </p:cNvSpPr>
          <p:nvPr>
            <p:ph type="body" idx="1"/>
          </p:nvPr>
        </p:nvSpPr>
        <p:spPr>
          <a:xfrm>
            <a:off x="971550" y="2205038"/>
            <a:ext cx="7715250" cy="3921125"/>
          </a:xfrm>
        </p:spPr>
        <p:txBody>
          <a:bodyPr/>
          <a:lstStyle/>
          <a:p>
            <a:endParaRPr lang="zh-TW" altLang="zh-TW" sz="1800" smtClean="0"/>
          </a:p>
          <a:p>
            <a:endParaRPr lang="zh-TW" altLang="zh-TW" smtClean="0"/>
          </a:p>
          <a:p>
            <a:endParaRPr lang="zh-TW" altLang="en-US" smtClean="0"/>
          </a:p>
        </p:txBody>
      </p:sp>
      <p:pic>
        <p:nvPicPr>
          <p:cNvPr id="40963" name="Picture 5"/>
          <p:cNvPicPr>
            <a:picLocks noChangeAspect="1" noChangeArrowheads="1"/>
          </p:cNvPicPr>
          <p:nvPr/>
        </p:nvPicPr>
        <p:blipFill>
          <a:blip r:embed="rId2" cstate="print"/>
          <a:srcRect l="2307" r="2492"/>
          <a:stretch>
            <a:fillRect/>
          </a:stretch>
        </p:blipFill>
        <p:spPr bwMode="auto">
          <a:xfrm>
            <a:off x="1258888" y="2162175"/>
            <a:ext cx="6265862" cy="3702050"/>
          </a:xfrm>
          <a:prstGeom prst="rect">
            <a:avLst/>
          </a:prstGeom>
          <a:noFill/>
          <a:ln w="9525">
            <a:noFill/>
            <a:miter lim="800000"/>
            <a:headEnd/>
            <a:tailEnd/>
          </a:ln>
        </p:spPr>
      </p:pic>
      <p:sp>
        <p:nvSpPr>
          <p:cNvPr id="40964" name="Rectangle 5"/>
          <p:cNvSpPr>
            <a:spLocks noChangeArrowheads="1"/>
          </p:cNvSpPr>
          <p:nvPr/>
        </p:nvSpPr>
        <p:spPr bwMode="auto">
          <a:xfrm>
            <a:off x="2843213" y="6092825"/>
            <a:ext cx="3600450" cy="579438"/>
          </a:xfrm>
          <a:prstGeom prst="rect">
            <a:avLst/>
          </a:prstGeom>
          <a:noFill/>
          <a:ln w="9525">
            <a:noFill/>
            <a:miter lim="800000"/>
            <a:headEnd/>
            <a:tailEnd/>
          </a:ln>
        </p:spPr>
        <p:txBody>
          <a:bodyPr>
            <a:spAutoFit/>
          </a:bodyPr>
          <a:lstStyle/>
          <a:p>
            <a:r>
              <a:rPr kumimoji="0" lang="zh-TW" altLang="en-US" sz="2800"/>
              <a:t>   </a:t>
            </a:r>
            <a:r>
              <a:rPr kumimoji="0" lang="zh-TW" altLang="en-US" sz="3200">
                <a:solidFill>
                  <a:srgbClr val="01539D"/>
                </a:solidFill>
              </a:rPr>
              <a:t>學校特色課程</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a:xfrm>
            <a:off x="0" y="325438"/>
            <a:ext cx="8686800" cy="927100"/>
          </a:xfrm>
        </p:spPr>
        <p:txBody>
          <a:bodyPr/>
          <a:lstStyle/>
          <a:p>
            <a:pPr>
              <a:defRPr/>
            </a:pPr>
            <a:r>
              <a:rPr lang="zh-TW" altLang="en-US" dirty="0" smtClean="0"/>
              <a:t>數位學習</a:t>
            </a:r>
            <a:r>
              <a:rPr lang="en-US" altLang="zh-TW" dirty="0" smtClean="0"/>
              <a:t>~</a:t>
            </a:r>
            <a:r>
              <a:rPr lang="zh-TW" altLang="en-US" dirty="0" smtClean="0"/>
              <a:t>無所不在的學習</a:t>
            </a:r>
            <a:br>
              <a:rPr lang="zh-TW" altLang="en-US" dirty="0" smtClean="0"/>
            </a:br>
            <a:r>
              <a:rPr lang="zh-TW" altLang="en-US" sz="4000" dirty="0" smtClean="0"/>
              <a:t>成為個人化的學習記錄工具</a:t>
            </a:r>
            <a:r>
              <a:rPr lang="en-US" altLang="zh-TW" sz="4000" dirty="0" smtClean="0"/>
              <a:t>~</a:t>
            </a:r>
            <a:r>
              <a:rPr lang="zh-TW" altLang="en-US" sz="4000" dirty="0" smtClean="0"/>
              <a:t>均一平台</a:t>
            </a:r>
          </a:p>
        </p:txBody>
      </p:sp>
      <p:sp>
        <p:nvSpPr>
          <p:cNvPr id="41986" name="內容版面配置區 7"/>
          <p:cNvSpPr>
            <a:spLocks noGrp="1"/>
          </p:cNvSpPr>
          <p:nvPr>
            <p:ph type="body" orient="vert" idx="1"/>
          </p:nvPr>
        </p:nvSpPr>
        <p:spPr/>
        <p:txBody>
          <a:bodyPr/>
          <a:lstStyle/>
          <a:p>
            <a:endParaRPr lang="zh-TW" altLang="zh-TW" sz="1800" smtClean="0"/>
          </a:p>
          <a:p>
            <a:endParaRPr lang="zh-TW" altLang="zh-TW" smtClean="0"/>
          </a:p>
          <a:p>
            <a:endParaRPr lang="zh-TW" altLang="en-US" smtClean="0"/>
          </a:p>
        </p:txBody>
      </p:sp>
      <p:graphicFrame>
        <p:nvGraphicFramePr>
          <p:cNvPr id="42240" name="Group 256"/>
          <p:cNvGraphicFramePr>
            <a:graphicFrameLocks noGrp="1"/>
          </p:cNvGraphicFramePr>
          <p:nvPr/>
        </p:nvGraphicFramePr>
        <p:xfrm>
          <a:off x="395288" y="1484313"/>
          <a:ext cx="8497887" cy="4960942"/>
        </p:xfrm>
        <a:graphic>
          <a:graphicData uri="http://schemas.openxmlformats.org/drawingml/2006/table">
            <a:tbl>
              <a:tblPr/>
              <a:tblGrid>
                <a:gridCol w="608012"/>
                <a:gridCol w="668338"/>
                <a:gridCol w="749300"/>
                <a:gridCol w="815975"/>
                <a:gridCol w="808037"/>
                <a:gridCol w="808038"/>
                <a:gridCol w="808037"/>
                <a:gridCol w="808038"/>
                <a:gridCol w="808037"/>
                <a:gridCol w="808038"/>
                <a:gridCol w="808037"/>
              </a:tblGrid>
              <a:tr h="252413">
                <a:tc gridSpan="4">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5</a:t>
                      </a:r>
                      <a:r>
                        <a:rPr kumimoji="0" lang="zh-TW" altLang="en-US" sz="1100" b="0" i="0" u="none" strike="noStrike" cap="none" normalizeH="0" baseline="0" smtClean="0">
                          <a:ln>
                            <a:noFill/>
                          </a:ln>
                          <a:solidFill>
                            <a:srgbClr val="000000"/>
                          </a:solidFill>
                          <a:effectLst/>
                          <a:latin typeface="標楷體" pitchFamily="65" charset="-120"/>
                          <a:ea typeface="標楷體" pitchFamily="65" charset="-120"/>
                        </a:rPr>
                        <a:t>月</a:t>
                      </a: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21</a:t>
                      </a:r>
                      <a:r>
                        <a:rPr kumimoji="0" lang="zh-TW" altLang="en-US" sz="1100" b="0" i="0" u="none" strike="noStrike" cap="none" normalizeH="0" baseline="0" smtClean="0">
                          <a:ln>
                            <a:noFill/>
                          </a:ln>
                          <a:solidFill>
                            <a:srgbClr val="000000"/>
                          </a:solidFill>
                          <a:effectLst/>
                          <a:latin typeface="標楷體" pitchFamily="65" charset="-120"/>
                          <a:ea typeface="標楷體" pitchFamily="65" charset="-120"/>
                        </a:rPr>
                        <a:t>日</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r>
              <a:tr h="373063">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標楷體" pitchFamily="65" charset="-120"/>
                          <a:ea typeface="標楷體" pitchFamily="65" charset="-120"/>
                        </a:rPr>
                        <a:t>使用均一人數</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標楷體" pitchFamily="65" charset="-120"/>
                          <a:ea typeface="標楷體" pitchFamily="65" charset="-120"/>
                        </a:rPr>
                        <a:t>平均能量點數</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標楷體" pitchFamily="65" charset="-120"/>
                          <a:ea typeface="標楷體" pitchFamily="65" charset="-120"/>
                        </a:rPr>
                        <a:t>觀看影片數</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標楷體" pitchFamily="65" charset="-120"/>
                          <a:ea typeface="標楷體" pitchFamily="65" charset="-120"/>
                        </a:rPr>
                        <a:t>精熟技能數</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標楷體" pitchFamily="65" charset="-120"/>
                          <a:ea typeface="標楷體" pitchFamily="65" charset="-120"/>
                        </a:rPr>
                        <a:t>學力檢測目標數</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標楷體" pitchFamily="65" charset="-120"/>
                          <a:ea typeface="標楷體" pitchFamily="65" charset="-120"/>
                        </a:rPr>
                        <a:t>學力檢測完成目</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標楷體" pitchFamily="65" charset="-120"/>
                          <a:ea typeface="標楷體" pitchFamily="65" charset="-120"/>
                        </a:rPr>
                        <a:t>補救教學目標數</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標楷體" pitchFamily="65" charset="-120"/>
                          <a:ea typeface="標楷體" pitchFamily="65" charset="-120"/>
                        </a:rPr>
                        <a:t>補救教學完成目</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標楷體" pitchFamily="65" charset="-120"/>
                          <a:ea typeface="標楷體" pitchFamily="65" charset="-120"/>
                        </a:rPr>
                        <a:t>觀看影片時間</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標楷體" pitchFamily="65" charset="-120"/>
                          <a:ea typeface="標楷體" pitchFamily="65" charset="-120"/>
                        </a:rPr>
                        <a:t>測驗時間</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r>
              <a:tr h="23971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301</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9</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8616</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17</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62</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0</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0</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0</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0</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8768</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34329</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r>
              <a:tr h="25241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401</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sng" strike="noStrike" cap="none" normalizeH="0" baseline="0" smtClean="0">
                          <a:ln>
                            <a:noFill/>
                          </a:ln>
                          <a:solidFill>
                            <a:srgbClr val="000000"/>
                          </a:solidFill>
                          <a:effectLst/>
                          <a:latin typeface="標楷體" pitchFamily="65" charset="-120"/>
                          <a:ea typeface="標楷體" pitchFamily="65" charset="-120"/>
                        </a:rPr>
                        <a:t>9</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10799</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sng" strike="noStrike" cap="none" normalizeH="0" baseline="0" smtClean="0">
                          <a:ln>
                            <a:noFill/>
                          </a:ln>
                          <a:solidFill>
                            <a:srgbClr val="000000"/>
                          </a:solidFill>
                          <a:effectLst/>
                          <a:latin typeface="標楷體" pitchFamily="65" charset="-120"/>
                          <a:ea typeface="標楷體" pitchFamily="65" charset="-120"/>
                        </a:rPr>
                        <a:t>5</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55</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0</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0</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153</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6</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3291</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27532</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r>
              <a:tr h="25241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501</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9</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44923</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204</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49</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0</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0</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193</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1</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71183</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173794</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r>
              <a:tr h="25241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601</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9</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32265</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212</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47</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0</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0</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391</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3</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73025</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88988</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r>
              <a:tr h="252413">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sng"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sng"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sng"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r>
              <a:tr h="212725">
                <a:tc gridSpan="4">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6</a:t>
                      </a:r>
                      <a:r>
                        <a:rPr kumimoji="0" lang="zh-TW" altLang="en-US" sz="1100" b="0" i="0" u="none" strike="noStrike" cap="none" normalizeH="0" baseline="0" smtClean="0">
                          <a:ln>
                            <a:noFill/>
                          </a:ln>
                          <a:solidFill>
                            <a:srgbClr val="000000"/>
                          </a:solidFill>
                          <a:effectLst/>
                          <a:latin typeface="標楷體" pitchFamily="65" charset="-120"/>
                          <a:ea typeface="標楷體" pitchFamily="65" charset="-120"/>
                        </a:rPr>
                        <a:t>月</a:t>
                      </a: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5</a:t>
                      </a:r>
                      <a:r>
                        <a:rPr kumimoji="0" lang="zh-TW" altLang="en-US" sz="1100" b="0" i="0" u="none" strike="noStrike" cap="none" normalizeH="0" baseline="0" smtClean="0">
                          <a:ln>
                            <a:noFill/>
                          </a:ln>
                          <a:solidFill>
                            <a:srgbClr val="000000"/>
                          </a:solidFill>
                          <a:effectLst/>
                          <a:latin typeface="標楷體" pitchFamily="65" charset="-120"/>
                          <a:ea typeface="標楷體" pitchFamily="65" charset="-120"/>
                        </a:rPr>
                        <a:t>日</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r>
              <a:tr h="373063">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標楷體" pitchFamily="65" charset="-120"/>
                          <a:ea typeface="標楷體" pitchFamily="65" charset="-120"/>
                        </a:rPr>
                        <a:t>使用均一人數</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標楷體" pitchFamily="65" charset="-120"/>
                          <a:ea typeface="標楷體" pitchFamily="65" charset="-120"/>
                        </a:rPr>
                        <a:t>平均能量點數</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標楷體" pitchFamily="65" charset="-120"/>
                          <a:ea typeface="標楷體" pitchFamily="65" charset="-120"/>
                        </a:rPr>
                        <a:t>觀看影片數</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標楷體" pitchFamily="65" charset="-120"/>
                          <a:ea typeface="標楷體" pitchFamily="65" charset="-120"/>
                        </a:rPr>
                        <a:t>精熟技能數</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標楷體" pitchFamily="65" charset="-120"/>
                          <a:ea typeface="標楷體" pitchFamily="65" charset="-120"/>
                        </a:rPr>
                        <a:t>學力檢測目標數</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標楷體" pitchFamily="65" charset="-120"/>
                          <a:ea typeface="標楷體" pitchFamily="65" charset="-120"/>
                        </a:rPr>
                        <a:t>學力檢測完成目</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標楷體" pitchFamily="65" charset="-120"/>
                          <a:ea typeface="標楷體" pitchFamily="65" charset="-120"/>
                        </a:rPr>
                        <a:t>補救教學目標數</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標楷體" pitchFamily="65" charset="-120"/>
                          <a:ea typeface="標楷體" pitchFamily="65" charset="-120"/>
                        </a:rPr>
                        <a:t>補救教學完成目</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gridSpan="2">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標楷體" pitchFamily="65" charset="-120"/>
                          <a:ea typeface="標楷體" pitchFamily="65" charset="-120"/>
                        </a:rPr>
                        <a:t>平均練習時間</a:t>
                      </a: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a:t>
                      </a:r>
                      <a:r>
                        <a:rPr kumimoji="0" lang="zh-TW" altLang="en-US" sz="1100" b="0" i="0" u="none" strike="noStrike" cap="none" normalizeH="0" baseline="0" smtClean="0">
                          <a:ln>
                            <a:noFill/>
                          </a:ln>
                          <a:solidFill>
                            <a:srgbClr val="000000"/>
                          </a:solidFill>
                          <a:effectLst/>
                          <a:latin typeface="標楷體" pitchFamily="65" charset="-120"/>
                          <a:ea typeface="標楷體" pitchFamily="65" charset="-120"/>
                        </a:rPr>
                        <a:t>分</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hMerge="1">
                  <a:txBody>
                    <a:bodyPr/>
                    <a:lstStyle/>
                    <a:p>
                      <a:endParaRPr lang="zh-TW" altLang="en-US"/>
                    </a:p>
                  </a:txBody>
                  <a:tcPr/>
                </a:tc>
              </a:tr>
              <a:tr h="21272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301</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9</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10425</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18</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71</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0</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0</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0</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0</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39</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r>
              <a:tr h="21272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401</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sng" strike="noStrike" cap="none" normalizeH="0" baseline="0" smtClean="0">
                          <a:ln>
                            <a:noFill/>
                          </a:ln>
                          <a:solidFill>
                            <a:srgbClr val="000000"/>
                          </a:solidFill>
                          <a:effectLst/>
                          <a:latin typeface="標楷體" pitchFamily="65" charset="-120"/>
                          <a:ea typeface="標楷體" pitchFamily="65" charset="-120"/>
                        </a:rPr>
                        <a:t>9</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11575</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sng" strike="noStrike" cap="none" normalizeH="0" baseline="0" smtClean="0">
                          <a:ln>
                            <a:noFill/>
                          </a:ln>
                          <a:solidFill>
                            <a:srgbClr val="000000"/>
                          </a:solidFill>
                          <a:effectLst/>
                          <a:latin typeface="標楷體" pitchFamily="65" charset="-120"/>
                          <a:ea typeface="標楷體" pitchFamily="65" charset="-120"/>
                        </a:rPr>
                        <a:t>5</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57</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0</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0</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153</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6</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90</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r>
              <a:tr h="21272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501</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9</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44923</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204</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49</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0</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0</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193</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1</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1564</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r>
              <a:tr h="21272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601</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8</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41838</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224</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50</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0</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0</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356</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4</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3</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r>
              <a:tr h="212725">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r>
              <a:tr h="212725">
                <a:tc gridSpan="4">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6</a:t>
                      </a:r>
                      <a:r>
                        <a:rPr kumimoji="0" lang="zh-TW" altLang="en-US" sz="1100" b="0" i="0" u="none" strike="noStrike" cap="none" normalizeH="0" baseline="0" smtClean="0">
                          <a:ln>
                            <a:noFill/>
                          </a:ln>
                          <a:solidFill>
                            <a:srgbClr val="000000"/>
                          </a:solidFill>
                          <a:effectLst/>
                          <a:latin typeface="標楷體" pitchFamily="65" charset="-120"/>
                          <a:ea typeface="標楷體" pitchFamily="65" charset="-120"/>
                        </a:rPr>
                        <a:t>月</a:t>
                      </a: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20</a:t>
                      </a:r>
                      <a:r>
                        <a:rPr kumimoji="0" lang="zh-TW" altLang="en-US" sz="1100" b="0" i="0" u="none" strike="noStrike" cap="none" normalizeH="0" baseline="0" smtClean="0">
                          <a:ln>
                            <a:noFill/>
                          </a:ln>
                          <a:solidFill>
                            <a:srgbClr val="000000"/>
                          </a:solidFill>
                          <a:effectLst/>
                          <a:latin typeface="標楷體" pitchFamily="65" charset="-120"/>
                          <a:ea typeface="標楷體" pitchFamily="65" charset="-120"/>
                        </a:rPr>
                        <a:t>日</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r>
              <a:tr h="373063">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endParaRP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標楷體" pitchFamily="65" charset="-120"/>
                          <a:ea typeface="標楷體" pitchFamily="65" charset="-120"/>
                        </a:rPr>
                        <a:t>使用均一人數</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標楷體" pitchFamily="65" charset="-120"/>
                          <a:ea typeface="標楷體" pitchFamily="65" charset="-120"/>
                        </a:rPr>
                        <a:t>平均能量點數</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標楷體" pitchFamily="65" charset="-120"/>
                          <a:ea typeface="標楷體" pitchFamily="65" charset="-120"/>
                        </a:rPr>
                        <a:t>觀看影片數</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標楷體" pitchFamily="65" charset="-120"/>
                          <a:ea typeface="標楷體" pitchFamily="65" charset="-120"/>
                        </a:rPr>
                        <a:t>精熟技能數</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標楷體" pitchFamily="65" charset="-120"/>
                          <a:ea typeface="標楷體" pitchFamily="65" charset="-120"/>
                        </a:rPr>
                        <a:t>學力檢測目標數</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標楷體" pitchFamily="65" charset="-120"/>
                          <a:ea typeface="標楷體" pitchFamily="65" charset="-120"/>
                        </a:rPr>
                        <a:t>學力檢測完成目</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標楷體" pitchFamily="65" charset="-120"/>
                          <a:ea typeface="標楷體" pitchFamily="65" charset="-120"/>
                        </a:rPr>
                        <a:t>補救教學目標數</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標楷體" pitchFamily="65" charset="-120"/>
                          <a:ea typeface="標楷體" pitchFamily="65" charset="-120"/>
                        </a:rPr>
                        <a:t>補救教學完成目</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標楷體" pitchFamily="65" charset="-120"/>
                          <a:ea typeface="標楷體" pitchFamily="65" charset="-120"/>
                        </a:rPr>
                        <a:t>觀看影片時間</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標楷體" pitchFamily="65" charset="-120"/>
                          <a:ea typeface="標楷體" pitchFamily="65" charset="-120"/>
                        </a:rPr>
                        <a:t>測驗時間</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r>
              <a:tr h="21272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301</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8</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10721</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15</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67</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0</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0</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0</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0</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16</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81</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r>
              <a:tr h="21272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401</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sng" strike="noStrike" cap="none" normalizeH="0" baseline="0" smtClean="0">
                          <a:ln>
                            <a:noFill/>
                          </a:ln>
                          <a:solidFill>
                            <a:srgbClr val="000000"/>
                          </a:solidFill>
                          <a:effectLst/>
                          <a:latin typeface="標楷體" pitchFamily="65" charset="-120"/>
                          <a:ea typeface="標楷體" pitchFamily="65" charset="-120"/>
                        </a:rPr>
                        <a:t>9</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12621</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sng" strike="noStrike" cap="none" normalizeH="0" baseline="0" smtClean="0">
                          <a:ln>
                            <a:noFill/>
                          </a:ln>
                          <a:solidFill>
                            <a:srgbClr val="000000"/>
                          </a:solidFill>
                          <a:effectLst/>
                          <a:latin typeface="標楷體" pitchFamily="65" charset="-120"/>
                          <a:ea typeface="標楷體" pitchFamily="65" charset="-120"/>
                        </a:rPr>
                        <a:t>5</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58</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0</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0</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153</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6</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6</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81</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r>
              <a:tr h="21272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501</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8</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55279</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245</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49</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0</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0</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147</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1</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161</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358</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r>
              <a:tr h="21272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601</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9</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41503</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251</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57</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0</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0</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362</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4</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197</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標楷體" pitchFamily="65" charset="-120"/>
                          <a:ea typeface="標楷體" pitchFamily="65" charset="-120"/>
                        </a:rPr>
                        <a:t>187</a:t>
                      </a:r>
                    </a:p>
                  </a:txBody>
                  <a:tcPr marL="5717" marR="5717" marT="571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AEA"/>
                    </a:solidFill>
                  </a:tcPr>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nvPr>
        </p:nvSpPr>
        <p:spPr/>
        <p:txBody>
          <a:bodyPr/>
          <a:lstStyle/>
          <a:p>
            <a:pPr>
              <a:defRPr/>
            </a:pPr>
            <a:r>
              <a:rPr lang="zh-TW" altLang="en-US" sz="4000" smtClean="0">
                <a:solidFill>
                  <a:srgbClr val="01539D"/>
                </a:solidFill>
              </a:rPr>
              <a:t>偏鄉的孩子為何提不起學習興趣</a:t>
            </a:r>
            <a:r>
              <a:rPr lang="en-US" altLang="zh-TW" sz="4000" smtClean="0">
                <a:solidFill>
                  <a:srgbClr val="01539D"/>
                </a:solidFill>
              </a:rPr>
              <a:t>?</a:t>
            </a:r>
          </a:p>
        </p:txBody>
      </p:sp>
      <p:pic>
        <p:nvPicPr>
          <p:cNvPr id="20482" name="Picture 6" descr="照片123 002"/>
          <p:cNvPicPr>
            <a:picLocks noGrp="1" noChangeAspect="1" noChangeArrowheads="1"/>
          </p:cNvPicPr>
          <p:nvPr>
            <p:ph sz="half" idx="4294967295"/>
          </p:nvPr>
        </p:nvPicPr>
        <p:blipFill>
          <a:blip r:embed="rId2" cstate="print"/>
          <a:srcRect b="16196"/>
          <a:stretch>
            <a:fillRect/>
          </a:stretch>
        </p:blipFill>
        <p:spPr bwMode="auto">
          <a:xfrm>
            <a:off x="395288" y="1268413"/>
            <a:ext cx="4038600" cy="3384550"/>
          </a:xfrm>
        </p:spPr>
      </p:pic>
      <p:pic>
        <p:nvPicPr>
          <p:cNvPr id="20483" name="Picture 8" descr="照片123 003"/>
          <p:cNvPicPr>
            <a:picLocks noGrp="1" noChangeAspect="1" noChangeArrowheads="1"/>
          </p:cNvPicPr>
          <p:nvPr>
            <p:ph sz="half" idx="4294967295"/>
          </p:nvPr>
        </p:nvPicPr>
        <p:blipFill>
          <a:blip r:embed="rId3" cstate="print"/>
          <a:srcRect/>
          <a:stretch>
            <a:fillRect/>
          </a:stretch>
        </p:blipFill>
        <p:spPr bwMode="auto">
          <a:xfrm rot="6399002">
            <a:off x="5318700" y="1664590"/>
            <a:ext cx="3217036" cy="2402928"/>
          </a:xfrm>
        </p:spPr>
      </p:pic>
      <p:sp>
        <p:nvSpPr>
          <p:cNvPr id="20484" name="Text Box 8"/>
          <p:cNvSpPr txBox="1">
            <a:spLocks noChangeArrowheads="1"/>
          </p:cNvSpPr>
          <p:nvPr/>
        </p:nvSpPr>
        <p:spPr bwMode="auto">
          <a:xfrm>
            <a:off x="0" y="4653136"/>
            <a:ext cx="9144000" cy="2308324"/>
          </a:xfrm>
          <a:prstGeom prst="rect">
            <a:avLst/>
          </a:prstGeom>
          <a:noFill/>
          <a:ln w="9525">
            <a:noFill/>
            <a:miter lim="800000"/>
            <a:headEnd/>
            <a:tailEnd/>
          </a:ln>
        </p:spPr>
        <p:txBody>
          <a:bodyPr wrap="square">
            <a:spAutoFit/>
          </a:bodyPr>
          <a:lstStyle/>
          <a:p>
            <a:pPr>
              <a:spcBef>
                <a:spcPct val="50000"/>
              </a:spcBef>
            </a:pPr>
            <a:r>
              <a:rPr lang="zh-TW" altLang="en-US" sz="3600" b="1" dirty="0" smtClean="0"/>
              <a:t>「</a:t>
            </a:r>
            <a:r>
              <a:rPr lang="zh-TW" altLang="en-US" sz="3600" b="1" dirty="0">
                <a:solidFill>
                  <a:srgbClr val="0070C0"/>
                </a:solidFill>
              </a:rPr>
              <a:t>每家</a:t>
            </a:r>
            <a:r>
              <a:rPr lang="en-US" altLang="zh-TW" sz="3600" b="1" dirty="0">
                <a:solidFill>
                  <a:srgbClr val="0070C0"/>
                </a:solidFill>
              </a:rPr>
              <a:t>7-11</a:t>
            </a:r>
            <a:r>
              <a:rPr lang="zh-TW" altLang="en-US" sz="3600" b="1" dirty="0">
                <a:solidFill>
                  <a:srgbClr val="0070C0"/>
                </a:solidFill>
              </a:rPr>
              <a:t>長得都一樣，不覺得煩嗎</a:t>
            </a:r>
            <a:r>
              <a:rPr lang="en-US" altLang="zh-TW" sz="3600" b="1" dirty="0">
                <a:solidFill>
                  <a:srgbClr val="0070C0"/>
                </a:solidFill>
              </a:rPr>
              <a:t>?</a:t>
            </a:r>
            <a:r>
              <a:rPr lang="zh-TW" altLang="en-US" sz="3600" b="1" dirty="0" smtClean="0"/>
              <a:t>」統一企業</a:t>
            </a:r>
            <a:r>
              <a:rPr lang="zh-TW" altLang="en-US" sz="3600" b="1" dirty="0"/>
              <a:t>董事長羅智先說</a:t>
            </a:r>
            <a:r>
              <a:rPr lang="en-US" altLang="zh-TW" sz="3600" b="1" dirty="0"/>
              <a:t>:</a:t>
            </a:r>
            <a:r>
              <a:rPr lang="zh-TW" altLang="en-US" sz="3600" b="1" dirty="0">
                <a:solidFill>
                  <a:srgbClr val="0070C0"/>
                </a:solidFill>
              </a:rPr>
              <a:t>現在多一家</a:t>
            </a:r>
            <a:r>
              <a:rPr lang="en-US" altLang="zh-TW" sz="3600" b="1" dirty="0">
                <a:solidFill>
                  <a:srgbClr val="0070C0"/>
                </a:solidFill>
              </a:rPr>
              <a:t>7-11</a:t>
            </a:r>
            <a:r>
              <a:rPr lang="zh-TW" altLang="en-US" sz="3600" b="1" dirty="0">
                <a:solidFill>
                  <a:srgbClr val="0070C0"/>
                </a:solidFill>
              </a:rPr>
              <a:t>對消費者已沒太大感覺</a:t>
            </a:r>
            <a:r>
              <a:rPr lang="zh-TW" altLang="en-US" sz="3600" b="1" dirty="0"/>
              <a:t>。</a:t>
            </a:r>
            <a:r>
              <a:rPr lang="zh-TW" altLang="en-US" sz="3600" b="1" dirty="0">
                <a:solidFill>
                  <a:schemeClr val="tx2"/>
                </a:solidFill>
              </a:rPr>
              <a:t>他希望跳脫現有模式，讓大家有不同</a:t>
            </a:r>
            <a:r>
              <a:rPr lang="zh-TW" altLang="en-US" sz="3600" b="1" dirty="0" smtClean="0">
                <a:solidFill>
                  <a:schemeClr val="tx2"/>
                </a:solidFill>
              </a:rPr>
              <a:t>的「</a:t>
            </a:r>
            <a:r>
              <a:rPr lang="zh-TW" altLang="en-US" sz="3600" b="1" dirty="0">
                <a:solidFill>
                  <a:schemeClr val="tx2"/>
                </a:solidFill>
              </a:rPr>
              <a:t>感受跟感動」</a:t>
            </a:r>
            <a:r>
              <a:rPr lang="zh-TW" altLang="en-US" sz="3600" b="1" dirty="0"/>
              <a:t>。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zh-TW" altLang="en-US" sz="4000" smtClean="0"/>
              <a:t>數位學習的延伸活動</a:t>
            </a:r>
            <a:r>
              <a:rPr lang="en-US" altLang="zh-TW" sz="4000" smtClean="0"/>
              <a:t>~</a:t>
            </a:r>
            <a:br>
              <a:rPr lang="en-US" altLang="zh-TW" sz="4000" smtClean="0"/>
            </a:br>
            <a:r>
              <a:rPr lang="en-US" altLang="zh-TW" sz="4000" smtClean="0"/>
              <a:t>              </a:t>
            </a:r>
            <a:r>
              <a:rPr lang="zh-TW" altLang="en-US" sz="4000" smtClean="0"/>
              <a:t>校外學習活動</a:t>
            </a:r>
          </a:p>
        </p:txBody>
      </p:sp>
      <p:pic>
        <p:nvPicPr>
          <p:cNvPr id="44034" name="Picture 7" descr="IMG_1558"/>
          <p:cNvPicPr>
            <a:picLocks noGrp="1" noChangeAspect="1" noChangeArrowheads="1"/>
          </p:cNvPicPr>
          <p:nvPr>
            <p:ph sz="quarter" idx="4294967295"/>
          </p:nvPr>
        </p:nvPicPr>
        <p:blipFill>
          <a:blip r:embed="rId2" cstate="print"/>
          <a:srcRect/>
          <a:stretch>
            <a:fillRect/>
          </a:stretch>
        </p:blipFill>
        <p:spPr bwMode="auto">
          <a:xfrm>
            <a:off x="836613" y="1600200"/>
            <a:ext cx="3279775" cy="2185988"/>
          </a:xfrm>
        </p:spPr>
      </p:pic>
      <p:pic>
        <p:nvPicPr>
          <p:cNvPr id="44035" name="Picture 8" descr="IMG_1757"/>
          <p:cNvPicPr>
            <a:picLocks noGrp="1" noChangeAspect="1" noChangeArrowheads="1"/>
          </p:cNvPicPr>
          <p:nvPr>
            <p:ph sz="quarter" idx="4294967295"/>
          </p:nvPr>
        </p:nvPicPr>
        <p:blipFill>
          <a:blip r:embed="rId3" cstate="print"/>
          <a:srcRect/>
          <a:stretch>
            <a:fillRect/>
          </a:stretch>
        </p:blipFill>
        <p:spPr bwMode="auto">
          <a:xfrm>
            <a:off x="835025" y="3938588"/>
            <a:ext cx="3281363" cy="2187575"/>
          </a:xfrm>
        </p:spPr>
      </p:pic>
      <p:pic>
        <p:nvPicPr>
          <p:cNvPr id="44036" name="Picture 9" descr="IMG_1561"/>
          <p:cNvPicPr>
            <a:picLocks noGrp="1" noChangeAspect="1" noChangeArrowheads="1"/>
          </p:cNvPicPr>
          <p:nvPr>
            <p:ph sz="half" idx="4294967295"/>
          </p:nvPr>
        </p:nvPicPr>
        <p:blipFill>
          <a:blip r:embed="rId4" cstate="print"/>
          <a:srcRect/>
          <a:stretch>
            <a:fillRect/>
          </a:stretch>
        </p:blipFill>
        <p:spPr bwMode="auto">
          <a:xfrm>
            <a:off x="4356100" y="1989138"/>
            <a:ext cx="4038600" cy="3311525"/>
          </a:xfrm>
        </p:spPr>
      </p:pic>
      <p:sp>
        <p:nvSpPr>
          <p:cNvPr id="44037" name="Text Box 10"/>
          <p:cNvSpPr txBox="1">
            <a:spLocks noChangeArrowheads="1"/>
          </p:cNvSpPr>
          <p:nvPr/>
        </p:nvSpPr>
        <p:spPr bwMode="auto">
          <a:xfrm>
            <a:off x="4211638" y="5589588"/>
            <a:ext cx="5032375" cy="946150"/>
          </a:xfrm>
          <a:prstGeom prst="rect">
            <a:avLst/>
          </a:prstGeom>
          <a:noFill/>
          <a:ln w="9525">
            <a:noFill/>
            <a:miter lim="800000"/>
            <a:headEnd/>
            <a:tailEnd/>
          </a:ln>
        </p:spPr>
        <p:txBody>
          <a:bodyPr>
            <a:spAutoFit/>
          </a:bodyPr>
          <a:lstStyle/>
          <a:p>
            <a:r>
              <a:rPr lang="zh-TW" altLang="en-US"/>
              <a:t>★</a:t>
            </a:r>
            <a:r>
              <a:rPr lang="zh-TW" altLang="en-US" sz="2800"/>
              <a:t>台灣最美綠建築</a:t>
            </a:r>
            <a:r>
              <a:rPr lang="en-US" altLang="zh-TW" sz="2800"/>
              <a:t>~</a:t>
            </a:r>
            <a:r>
              <a:rPr lang="zh-TW" altLang="en-US" sz="2800"/>
              <a:t>北投圖書館</a:t>
            </a:r>
          </a:p>
          <a:p>
            <a:r>
              <a:rPr lang="zh-TW" altLang="en-US"/>
              <a:t>★</a:t>
            </a:r>
            <a:r>
              <a:rPr lang="zh-TW" altLang="en-US" sz="2800"/>
              <a:t>北投葛瑪蘭博物館</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a:defRPr/>
            </a:pPr>
            <a:r>
              <a:rPr lang="zh-TW" altLang="en-US" sz="4000" smtClean="0"/>
              <a:t>數位學習的延伸活動</a:t>
            </a:r>
            <a:r>
              <a:rPr lang="en-US" altLang="zh-TW" sz="4000" smtClean="0"/>
              <a:t>~</a:t>
            </a:r>
            <a:br>
              <a:rPr lang="en-US" altLang="zh-TW" sz="4000" smtClean="0"/>
            </a:br>
            <a:r>
              <a:rPr lang="en-US" altLang="zh-TW" sz="4000" smtClean="0"/>
              <a:t>      </a:t>
            </a:r>
            <a:r>
              <a:rPr lang="zh-TW" altLang="en-US" sz="4000" smtClean="0"/>
              <a:t>國語日報有獎徵答 </a:t>
            </a:r>
            <a:r>
              <a:rPr lang="en-US" altLang="zh-TW" sz="4000" smtClean="0"/>
              <a:t>QR Code</a:t>
            </a:r>
            <a:endParaRPr lang="zh-TW" altLang="en-US" sz="4000" smtClean="0"/>
          </a:p>
        </p:txBody>
      </p:sp>
      <p:sp>
        <p:nvSpPr>
          <p:cNvPr id="45058" name="Rectangle 12"/>
          <p:cNvSpPr>
            <a:spLocks noGrp="1" noChangeArrowheads="1"/>
          </p:cNvSpPr>
          <p:nvPr>
            <p:ph type="body" sz="half" idx="4294967295"/>
          </p:nvPr>
        </p:nvSpPr>
        <p:spPr>
          <a:xfrm>
            <a:off x="457200" y="1600200"/>
            <a:ext cx="4038600" cy="4525963"/>
          </a:xfrm>
        </p:spPr>
        <p:txBody>
          <a:bodyPr/>
          <a:lstStyle/>
          <a:p>
            <a:pPr>
              <a:lnSpc>
                <a:spcPct val="80000"/>
              </a:lnSpc>
              <a:buFontTx/>
              <a:buNone/>
            </a:pPr>
            <a:r>
              <a:rPr lang="zh-TW" altLang="en-US" sz="2400" smtClean="0"/>
              <a:t>國語日報有獎徵答</a:t>
            </a:r>
            <a:endParaRPr lang="zh-TW" altLang="en-US" sz="2400" b="1" smtClean="0"/>
          </a:p>
          <a:p>
            <a:pPr>
              <a:lnSpc>
                <a:spcPct val="80000"/>
              </a:lnSpc>
            </a:pPr>
            <a:r>
              <a:rPr lang="zh-TW" altLang="en-US" sz="1400" b="1" smtClean="0"/>
              <a:t>丹麥日前向聯國提出宣告：丹麥具有北極部分主權。圍繞北極的國家共有五國，請問下列哪一個國家不是圍繞北極的國家？ </a:t>
            </a:r>
            <a:endParaRPr lang="zh-TW" altLang="en-US" sz="1400" smtClean="0"/>
          </a:p>
          <a:p>
            <a:pPr lvl="1">
              <a:lnSpc>
                <a:spcPct val="80000"/>
              </a:lnSpc>
            </a:pPr>
            <a:r>
              <a:rPr lang="zh-TW" altLang="en-US" sz="1400" smtClean="0"/>
              <a:t>俄羅斯 </a:t>
            </a:r>
          </a:p>
          <a:p>
            <a:pPr lvl="1">
              <a:lnSpc>
                <a:spcPct val="80000"/>
              </a:lnSpc>
            </a:pPr>
            <a:r>
              <a:rPr lang="zh-TW" altLang="en-US" sz="1400" smtClean="0"/>
              <a:t>挪威 </a:t>
            </a:r>
          </a:p>
          <a:p>
            <a:pPr lvl="1">
              <a:lnSpc>
                <a:spcPct val="80000"/>
              </a:lnSpc>
            </a:pPr>
            <a:r>
              <a:rPr lang="zh-TW" altLang="en-US" sz="1400" smtClean="0"/>
              <a:t>臺灣 </a:t>
            </a:r>
          </a:p>
          <a:p>
            <a:pPr lvl="1">
              <a:lnSpc>
                <a:spcPct val="80000"/>
              </a:lnSpc>
            </a:pPr>
            <a:r>
              <a:rPr lang="zh-TW" altLang="en-US" sz="1400" smtClean="0"/>
              <a:t>丹麥 </a:t>
            </a:r>
          </a:p>
          <a:p>
            <a:pPr lvl="1">
              <a:lnSpc>
                <a:spcPct val="80000"/>
              </a:lnSpc>
            </a:pPr>
            <a:r>
              <a:rPr lang="zh-TW" altLang="en-US" sz="1400" smtClean="0"/>
              <a:t>加拿大 </a:t>
            </a:r>
          </a:p>
          <a:p>
            <a:pPr lvl="1">
              <a:lnSpc>
                <a:spcPct val="80000"/>
              </a:lnSpc>
            </a:pPr>
            <a:r>
              <a:rPr lang="zh-TW" altLang="en-US" sz="1400" smtClean="0"/>
              <a:t>美國 </a:t>
            </a:r>
          </a:p>
          <a:p>
            <a:pPr>
              <a:lnSpc>
                <a:spcPct val="80000"/>
              </a:lnSpc>
            </a:pPr>
            <a:r>
              <a:rPr lang="zh-TW" altLang="en-US" sz="1400" b="1" smtClean="0"/>
              <a:t>這一學期，愛心人士贈閱本校國語日報和人間福報。你最喜歡哪一份報紙？ </a:t>
            </a:r>
            <a:endParaRPr lang="zh-TW" altLang="en-US" sz="1400" smtClean="0"/>
          </a:p>
          <a:p>
            <a:pPr lvl="1">
              <a:lnSpc>
                <a:spcPct val="80000"/>
              </a:lnSpc>
            </a:pPr>
            <a:r>
              <a:rPr lang="zh-TW" altLang="en-US" sz="1400" smtClean="0"/>
              <a:t>國語日報 </a:t>
            </a:r>
          </a:p>
          <a:p>
            <a:pPr lvl="1">
              <a:lnSpc>
                <a:spcPct val="80000"/>
              </a:lnSpc>
            </a:pPr>
            <a:r>
              <a:rPr lang="zh-TW" altLang="en-US" sz="1400" smtClean="0"/>
              <a:t>人間福報 </a:t>
            </a:r>
          </a:p>
          <a:p>
            <a:pPr lvl="1">
              <a:lnSpc>
                <a:spcPct val="80000"/>
              </a:lnSpc>
            </a:pPr>
            <a:r>
              <a:rPr lang="zh-TW" altLang="en-US" sz="1400" smtClean="0"/>
              <a:t>兩份報紙都喜歡 </a:t>
            </a:r>
          </a:p>
          <a:p>
            <a:pPr>
              <a:lnSpc>
                <a:spcPct val="80000"/>
              </a:lnSpc>
            </a:pPr>
            <a:r>
              <a:rPr lang="zh-TW" altLang="en-US" sz="1400" b="1" smtClean="0"/>
              <a:t>年級 </a:t>
            </a:r>
            <a:endParaRPr lang="zh-TW" altLang="en-US" sz="1400" smtClean="0"/>
          </a:p>
          <a:p>
            <a:pPr lvl="1">
              <a:lnSpc>
                <a:spcPct val="80000"/>
              </a:lnSpc>
            </a:pPr>
            <a:r>
              <a:rPr lang="zh-TW" altLang="en-US" sz="1400" smtClean="0"/>
              <a:t>三年級 </a:t>
            </a:r>
          </a:p>
          <a:p>
            <a:pPr lvl="1">
              <a:lnSpc>
                <a:spcPct val="80000"/>
              </a:lnSpc>
            </a:pPr>
            <a:r>
              <a:rPr lang="zh-TW" altLang="en-US" sz="1400" smtClean="0"/>
              <a:t>四年級 </a:t>
            </a:r>
          </a:p>
          <a:p>
            <a:pPr lvl="1">
              <a:lnSpc>
                <a:spcPct val="80000"/>
              </a:lnSpc>
            </a:pPr>
            <a:r>
              <a:rPr lang="zh-TW" altLang="en-US" sz="1400" smtClean="0"/>
              <a:t>五年級 </a:t>
            </a:r>
          </a:p>
          <a:p>
            <a:pPr lvl="1">
              <a:lnSpc>
                <a:spcPct val="80000"/>
              </a:lnSpc>
            </a:pPr>
            <a:r>
              <a:rPr lang="zh-TW" altLang="en-US" sz="1400" smtClean="0"/>
              <a:t>六年級 </a:t>
            </a:r>
          </a:p>
          <a:p>
            <a:pPr>
              <a:lnSpc>
                <a:spcPct val="80000"/>
              </a:lnSpc>
            </a:pPr>
            <a:r>
              <a:rPr lang="zh-TW" altLang="en-US" sz="1400" b="1" smtClean="0"/>
              <a:t>姓名 </a:t>
            </a:r>
            <a:endParaRPr lang="zh-TW" altLang="en-US" sz="1400" smtClean="0"/>
          </a:p>
          <a:p>
            <a:pPr>
              <a:lnSpc>
                <a:spcPct val="80000"/>
              </a:lnSpc>
              <a:buFontTx/>
              <a:buNone/>
            </a:pPr>
            <a:r>
              <a:rPr lang="zh-TW" altLang="en-US" sz="1000" smtClean="0"/>
              <a:t>        </a:t>
            </a:r>
          </a:p>
          <a:p>
            <a:pPr>
              <a:lnSpc>
                <a:spcPct val="80000"/>
              </a:lnSpc>
              <a:buFontTx/>
              <a:buNone/>
            </a:pPr>
            <a:r>
              <a:rPr lang="zh-TW" altLang="en-US" sz="1000" smtClean="0"/>
              <a:t>     請勿透過 </a:t>
            </a:r>
            <a:r>
              <a:rPr lang="en-US" altLang="zh-TW" sz="1000" smtClean="0"/>
              <a:t>Google </a:t>
            </a:r>
            <a:r>
              <a:rPr lang="zh-TW" altLang="en-US" sz="1000" smtClean="0"/>
              <a:t>表單送出密碼。</a:t>
            </a:r>
          </a:p>
          <a:p>
            <a:pPr>
              <a:lnSpc>
                <a:spcPct val="80000"/>
              </a:lnSpc>
              <a:buFontTx/>
              <a:buNone/>
            </a:pPr>
            <a:endParaRPr lang="zh-TW" altLang="en-US" sz="1000" smtClean="0"/>
          </a:p>
        </p:txBody>
      </p:sp>
      <p:pic>
        <p:nvPicPr>
          <p:cNvPr id="45059" name="內容版面配置區 1"/>
          <p:cNvPicPr>
            <a:picLocks noGrp="1" noChangeAspect="1"/>
          </p:cNvPicPr>
          <p:nvPr>
            <p:ph sz="half" idx="4294967295"/>
          </p:nvPr>
        </p:nvPicPr>
        <p:blipFill>
          <a:blip r:embed="rId2" cstate="print"/>
          <a:srcRect/>
          <a:stretch>
            <a:fillRect/>
          </a:stretch>
        </p:blipFill>
        <p:spPr>
          <a:xfrm>
            <a:off x="4645025" y="2354263"/>
            <a:ext cx="4041775" cy="3235325"/>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92" name="Rectangle 20"/>
          <p:cNvSpPr>
            <a:spLocks noGrp="1" noChangeArrowheads="1"/>
          </p:cNvSpPr>
          <p:nvPr>
            <p:ph type="title" idx="4294967295"/>
          </p:nvPr>
        </p:nvSpPr>
        <p:spPr/>
        <p:txBody>
          <a:bodyPr/>
          <a:lstStyle/>
          <a:p>
            <a:pPr>
              <a:defRPr/>
            </a:pPr>
            <a:r>
              <a:rPr lang="zh-TW" altLang="en-US" sz="4000" smtClean="0"/>
              <a:t>數位學習的延伸活動</a:t>
            </a:r>
            <a:r>
              <a:rPr lang="en-US" altLang="zh-TW" sz="4000" smtClean="0"/>
              <a:t>~</a:t>
            </a:r>
            <a:br>
              <a:rPr lang="en-US" altLang="zh-TW" sz="4000" smtClean="0"/>
            </a:br>
            <a:r>
              <a:rPr lang="en-US" altLang="zh-TW" sz="4000" smtClean="0"/>
              <a:t>      </a:t>
            </a:r>
            <a:r>
              <a:rPr lang="zh-TW" altLang="en-US" sz="4000" smtClean="0"/>
              <a:t>國語日報有獎徵答 </a:t>
            </a:r>
            <a:r>
              <a:rPr lang="en-US" altLang="zh-TW" sz="4000" smtClean="0"/>
              <a:t>QR Code</a:t>
            </a:r>
            <a:endParaRPr lang="zh-TW" altLang="en-US" sz="4000" smtClean="0"/>
          </a:p>
        </p:txBody>
      </p:sp>
      <p:pic>
        <p:nvPicPr>
          <p:cNvPr id="46082" name="內容版面配置區 1"/>
          <p:cNvPicPr>
            <a:picLocks noGrp="1" noChangeAspect="1"/>
          </p:cNvPicPr>
          <p:nvPr>
            <p:ph sz="half" idx="4294967295"/>
          </p:nvPr>
        </p:nvPicPr>
        <p:blipFill>
          <a:blip r:embed="rId2" cstate="print"/>
          <a:srcRect t="4259" r="9100" b="16948"/>
          <a:stretch>
            <a:fillRect/>
          </a:stretch>
        </p:blipFill>
        <p:spPr>
          <a:xfrm>
            <a:off x="467544" y="1700808"/>
            <a:ext cx="4114800" cy="2664296"/>
          </a:xfrm>
        </p:spPr>
      </p:pic>
      <p:pic>
        <p:nvPicPr>
          <p:cNvPr id="46083" name="Picture 23" descr="圖片7"/>
          <p:cNvPicPr>
            <a:picLocks noGrp="1" noChangeAspect="1" noChangeArrowheads="1"/>
          </p:cNvPicPr>
          <p:nvPr>
            <p:ph sz="half" idx="4294967295"/>
          </p:nvPr>
        </p:nvPicPr>
        <p:blipFill>
          <a:blip r:embed="rId3" cstate="print"/>
          <a:srcRect/>
          <a:stretch>
            <a:fillRect/>
          </a:stretch>
        </p:blipFill>
        <p:spPr bwMode="auto">
          <a:xfrm>
            <a:off x="4648200" y="1628775"/>
            <a:ext cx="4038600" cy="4464050"/>
          </a:xfrm>
        </p:spPr>
      </p:pic>
      <p:pic>
        <p:nvPicPr>
          <p:cNvPr id="5" name="內容版面配置區 6"/>
          <p:cNvPicPr>
            <a:picLocks noGrp="1" noChangeAspect="1"/>
          </p:cNvPicPr>
          <p:nvPr>
            <p:ph sz="quarter" idx="4294967295"/>
          </p:nvPr>
        </p:nvPicPr>
        <p:blipFill>
          <a:blip r:embed="rId4" cstate="print"/>
          <a:srcRect/>
          <a:stretch>
            <a:fillRect/>
          </a:stretch>
        </p:blipFill>
        <p:spPr>
          <a:xfrm rot="1473535">
            <a:off x="2090769" y="4696860"/>
            <a:ext cx="1584176" cy="1918715"/>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a:defRPr/>
            </a:pPr>
            <a:r>
              <a:rPr lang="zh-TW" altLang="en-US" sz="4000" smtClean="0"/>
              <a:t>數位學習延伸與應用</a:t>
            </a:r>
            <a:r>
              <a:rPr lang="en-US" altLang="zh-TW" sz="4000" smtClean="0"/>
              <a:t>~</a:t>
            </a:r>
            <a:br>
              <a:rPr lang="en-US" altLang="zh-TW" sz="4000" smtClean="0"/>
            </a:br>
            <a:r>
              <a:rPr lang="zh-TW" altLang="en-US" sz="3600" b="0" smtClean="0"/>
              <a:t>暑假作業善用網路資源，改善學習環境，落實數位學習，縮短城鄉落差</a:t>
            </a:r>
          </a:p>
        </p:txBody>
      </p:sp>
      <p:sp>
        <p:nvSpPr>
          <p:cNvPr id="47106" name="Rectangle 3"/>
          <p:cNvSpPr>
            <a:spLocks noGrp="1" noChangeArrowheads="1"/>
          </p:cNvSpPr>
          <p:nvPr>
            <p:ph type="body" idx="1"/>
          </p:nvPr>
        </p:nvSpPr>
        <p:spPr>
          <a:xfrm>
            <a:off x="250825" y="1916113"/>
            <a:ext cx="8893175" cy="4537075"/>
          </a:xfrm>
        </p:spPr>
        <p:txBody>
          <a:bodyPr/>
          <a:lstStyle/>
          <a:p>
            <a:pPr>
              <a:buFontTx/>
              <a:buNone/>
            </a:pPr>
            <a:r>
              <a:rPr lang="zh-TW" altLang="en-US" sz="2800" dirty="0" smtClean="0"/>
              <a:t>  寒暑假作業，每天會有 </a:t>
            </a:r>
            <a:r>
              <a:rPr lang="en-US" altLang="zh-TW" sz="2800" dirty="0" smtClean="0"/>
              <a:t>10~20 </a:t>
            </a:r>
            <a:r>
              <a:rPr lang="zh-TW" altLang="en-US" sz="2800" dirty="0" smtClean="0"/>
              <a:t>題線上題庫，供同學上線作答</a:t>
            </a:r>
            <a:r>
              <a:rPr lang="zh-TW" altLang="en-US" sz="2800" dirty="0" smtClean="0"/>
              <a:t>。</a:t>
            </a:r>
            <a:endParaRPr lang="en-US" altLang="zh-TW" sz="2800" dirty="0" smtClean="0"/>
          </a:p>
          <a:p>
            <a:pPr>
              <a:buFontTx/>
              <a:buNone/>
            </a:pPr>
            <a:r>
              <a:rPr lang="zh-TW" altLang="en-US" sz="2800" dirty="0" smtClean="0"/>
              <a:t> </a:t>
            </a:r>
            <a:r>
              <a:rPr lang="zh-TW" altLang="en-US" sz="2800" dirty="0" smtClean="0"/>
              <a:t> </a:t>
            </a:r>
            <a:r>
              <a:rPr lang="en-US" altLang="zh-TW" sz="2800" dirty="0" smtClean="0"/>
              <a:t>(</a:t>
            </a:r>
            <a:r>
              <a:rPr lang="zh-TW" altLang="en-US" sz="2800" dirty="0" smtClean="0"/>
              <a:t>中華大學育成中心輔導廠商所提供易弘網專案</a:t>
            </a:r>
            <a:r>
              <a:rPr lang="en-US" altLang="zh-TW" sz="2800" dirty="0" smtClean="0"/>
              <a:t>)</a:t>
            </a:r>
            <a:endParaRPr lang="en-US" altLang="zh-TW" dirty="0" smtClean="0"/>
          </a:p>
          <a:p>
            <a:pPr>
              <a:buFontTx/>
              <a:buNone/>
            </a:pPr>
            <a:r>
              <a:rPr lang="zh-TW" altLang="en-US" dirty="0" smtClean="0"/>
              <a:t>活動效益分析：</a:t>
            </a:r>
          </a:p>
          <a:p>
            <a:r>
              <a:rPr lang="en-US" altLang="zh-TW" sz="2800" dirty="0" smtClean="0"/>
              <a:t>1. </a:t>
            </a:r>
            <a:r>
              <a:rPr lang="zh-TW" altLang="en-US" sz="2800" dirty="0" smtClean="0"/>
              <a:t>即時的學習回饋，線上測驗後就知道答題對錯。</a:t>
            </a:r>
          </a:p>
          <a:p>
            <a:r>
              <a:rPr lang="en-US" altLang="zh-TW" sz="2800" dirty="0" smtClean="0"/>
              <a:t>2. </a:t>
            </a:r>
            <a:r>
              <a:rPr lang="zh-TW" altLang="en-US" sz="2800" dirty="0" smtClean="0"/>
              <a:t>學習紀錄的查詢，每次測驗成果都會保留紀錄。</a:t>
            </a:r>
          </a:p>
          <a:p>
            <a:r>
              <a:rPr lang="en-US" altLang="zh-TW" sz="2800" dirty="0" smtClean="0"/>
              <a:t>3. </a:t>
            </a:r>
            <a:r>
              <a:rPr lang="zh-TW" altLang="en-US" sz="2800" dirty="0" smtClean="0"/>
              <a:t>節省批閱的時間，隨時上線查詢同學測驗成績。</a:t>
            </a:r>
          </a:p>
          <a:p>
            <a:r>
              <a:rPr lang="en-US" altLang="zh-TW" sz="2800" dirty="0" smtClean="0"/>
              <a:t>4. </a:t>
            </a:r>
            <a:r>
              <a:rPr lang="zh-TW" altLang="en-US" sz="2800" dirty="0" smtClean="0"/>
              <a:t>提升數位化應用，落實數位資訊融入教學成果。</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4"/>
          <p:cNvSpPr>
            <a:spLocks noGrp="1" noChangeArrowheads="1"/>
          </p:cNvSpPr>
          <p:nvPr>
            <p:ph type="title"/>
          </p:nvPr>
        </p:nvSpPr>
        <p:spPr/>
        <p:txBody>
          <a:bodyPr/>
          <a:lstStyle/>
          <a:p>
            <a:pPr>
              <a:defRPr/>
            </a:pPr>
            <a:r>
              <a:rPr lang="zh-TW" altLang="en-US" sz="4000" smtClean="0"/>
              <a:t/>
            </a:r>
            <a:br>
              <a:rPr lang="zh-TW" altLang="en-US" sz="4000" smtClean="0"/>
            </a:br>
            <a:r>
              <a:rPr lang="zh-TW" altLang="en-US" sz="4000" smtClean="0"/>
              <a:t>數位學習延伸與應用</a:t>
            </a:r>
            <a:r>
              <a:rPr lang="en-US" altLang="zh-TW" sz="4000" smtClean="0"/>
              <a:t>~ </a:t>
            </a:r>
            <a:br>
              <a:rPr lang="en-US" altLang="zh-TW" sz="4000" smtClean="0"/>
            </a:br>
            <a:r>
              <a:rPr lang="zh-TW" altLang="en-US" sz="3600" b="0" smtClean="0"/>
              <a:t>暑假作業善用網路資源，改善學習環境，落實數位學習，縮短城鄉落差</a:t>
            </a:r>
          </a:p>
        </p:txBody>
      </p:sp>
      <p:sp>
        <p:nvSpPr>
          <p:cNvPr id="48130" name="Rectangle 8"/>
          <p:cNvSpPr>
            <a:spLocks noGrp="1" noChangeArrowheads="1"/>
          </p:cNvSpPr>
          <p:nvPr>
            <p:ph type="body" idx="1"/>
          </p:nvPr>
        </p:nvSpPr>
        <p:spPr>
          <a:xfrm>
            <a:off x="457200" y="2133600"/>
            <a:ext cx="8686800" cy="3992563"/>
          </a:xfrm>
        </p:spPr>
        <p:txBody>
          <a:bodyPr/>
          <a:lstStyle/>
          <a:p>
            <a:r>
              <a:rPr lang="zh-TW" altLang="en-US" smtClean="0"/>
              <a:t>我們期待這樣的改變，</a:t>
            </a:r>
          </a:p>
          <a:p>
            <a:pPr>
              <a:buFontTx/>
              <a:buNone/>
            </a:pPr>
            <a:r>
              <a:rPr lang="zh-TW" altLang="en-US" smtClean="0"/>
              <a:t>         可以提供孩子們更即時的作業回覆。</a:t>
            </a:r>
          </a:p>
          <a:p>
            <a:r>
              <a:rPr lang="zh-TW" altLang="en-US" smtClean="0"/>
              <a:t>我們期待這樣的改變，</a:t>
            </a:r>
          </a:p>
          <a:p>
            <a:pPr>
              <a:buFontTx/>
              <a:buNone/>
            </a:pPr>
            <a:r>
              <a:rPr lang="zh-TW" altLang="en-US" smtClean="0"/>
              <a:t>         可以幫助老師瞭解孩子的學習成效。</a:t>
            </a:r>
          </a:p>
          <a:p>
            <a:r>
              <a:rPr lang="zh-TW" altLang="en-US" smtClean="0"/>
              <a:t>我們期待這樣的改變，</a:t>
            </a:r>
          </a:p>
          <a:p>
            <a:pPr>
              <a:buFontTx/>
              <a:buNone/>
            </a:pPr>
            <a:r>
              <a:rPr lang="zh-TW" altLang="en-US" smtClean="0"/>
              <a:t>         可以落實數位教學融入生活的規劃。</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zh-TW" altLang="en-US" dirty="0" smtClean="0"/>
              <a:t>參與社群老師反思記錄</a:t>
            </a:r>
            <a:r>
              <a:rPr lang="en-US" altLang="zh-TW" dirty="0" smtClean="0"/>
              <a:t>~1</a:t>
            </a:r>
            <a:endParaRPr lang="zh-TW" altLang="en-US" dirty="0"/>
          </a:p>
        </p:txBody>
      </p:sp>
      <p:sp>
        <p:nvSpPr>
          <p:cNvPr id="49154" name="內容版面配置區 2"/>
          <p:cNvSpPr>
            <a:spLocks noGrp="1"/>
          </p:cNvSpPr>
          <p:nvPr>
            <p:ph idx="1"/>
          </p:nvPr>
        </p:nvSpPr>
        <p:spPr>
          <a:xfrm>
            <a:off x="457200" y="1268413"/>
            <a:ext cx="8229600" cy="5256212"/>
          </a:xfrm>
        </p:spPr>
        <p:txBody>
          <a:bodyPr/>
          <a:lstStyle/>
          <a:p>
            <a:pPr marL="609600" indent="-609600"/>
            <a:r>
              <a:rPr lang="zh-TW" altLang="zh-TW" sz="2400" b="1" dirty="0" smtClean="0"/>
              <a:t>1.在班上實施數位學習教學時，老師您曾遇過什麼困境或挑戰？</a:t>
            </a:r>
            <a:endParaRPr lang="zh-TW" altLang="zh-TW" sz="2400" dirty="0" smtClean="0"/>
          </a:p>
          <a:p>
            <a:pPr marL="609600" indent="-609600">
              <a:buFontTx/>
              <a:buNone/>
            </a:pPr>
            <a:r>
              <a:rPr lang="zh-TW" altLang="zh-TW" sz="2400" dirty="0" smtClean="0"/>
              <a:t>       關於硬體使用出現障礙時，較無能力進行當下的排除，常因此中斷原先設定好的課程。</a:t>
            </a:r>
            <a:endParaRPr lang="zh-TW" altLang="zh-TW" sz="2400" b="1" dirty="0" smtClean="0"/>
          </a:p>
          <a:p>
            <a:pPr marL="609600" indent="-609600"/>
            <a:r>
              <a:rPr lang="zh-TW" altLang="zh-TW" sz="2400" b="1" dirty="0" smtClean="0"/>
              <a:t>2.參加數位學習教師專業學習社群後，老師您在教學上哪些改變？對你在教學上的幫助有哪些？</a:t>
            </a:r>
            <a:endParaRPr lang="zh-TW" altLang="zh-TW" sz="2400" dirty="0" smtClean="0"/>
          </a:p>
          <a:p>
            <a:pPr marL="609600" indent="-609600">
              <a:buFontTx/>
              <a:buNone/>
            </a:pPr>
            <a:r>
              <a:rPr lang="zh-TW" altLang="zh-TW" sz="2400" dirty="0" smtClean="0"/>
              <a:t>       多了一種教學面向的思索，開拓了不同方向的考慮角度。</a:t>
            </a:r>
            <a:r>
              <a:rPr lang="zh-TW" altLang="zh-TW" sz="2400" dirty="0" smtClean="0">
                <a:solidFill>
                  <a:schemeClr val="tx2"/>
                </a:solidFill>
              </a:rPr>
              <a:t>教學上打破了原本單打獨鬥，藉由社群及從社群拓展出去的教學討論，可帶來更多更大的效益。</a:t>
            </a:r>
            <a:endParaRPr lang="zh-TW" altLang="en-US" sz="2400" b="1" dirty="0" smtClean="0">
              <a:solidFill>
                <a:schemeClr val="tx2"/>
              </a:solidFill>
            </a:endParaRPr>
          </a:p>
          <a:p>
            <a:pPr marL="609600" indent="-609600"/>
            <a:r>
              <a:rPr lang="en-US" altLang="zh-TW" sz="2400" b="1" dirty="0" smtClean="0"/>
              <a:t>3. </a:t>
            </a:r>
            <a:r>
              <a:rPr lang="zh-TW" altLang="en-US" sz="2400" b="1" dirty="0" smtClean="0"/>
              <a:t>參加數位學習教師專業學習社群後，對提升您班上學生的學習有哪些幫助或改變？ </a:t>
            </a:r>
            <a:endParaRPr lang="zh-TW" altLang="en-US" sz="2400" dirty="0" smtClean="0"/>
          </a:p>
          <a:p>
            <a:pPr marL="609600" indent="-609600">
              <a:buFontTx/>
              <a:buNone/>
            </a:pPr>
            <a:r>
              <a:rPr lang="zh-TW" altLang="en-US" sz="2400" dirty="0" smtClean="0"/>
              <a:t>       </a:t>
            </a:r>
            <a:r>
              <a:rPr lang="zh-TW" altLang="en-US" sz="2400" dirty="0" smtClean="0">
                <a:solidFill>
                  <a:schemeClr val="tx2"/>
                </a:solidFill>
              </a:rPr>
              <a:t>免除了之前對老師的依賴性</a:t>
            </a:r>
            <a:r>
              <a:rPr lang="zh-TW" altLang="en-US" sz="2400" dirty="0" smtClean="0"/>
              <a:t>，學生有較大的學習空間，但相對的，對於學習低成就的學生，較大的學習空間使用也是另一種增加的學習。        曹煜哲</a:t>
            </a:r>
            <a:endParaRPr lang="zh-TW" altLang="zh-TW" sz="2400"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zh-TW" altLang="en-US" dirty="0" smtClean="0"/>
              <a:t>參與社群老師反思記錄</a:t>
            </a:r>
            <a:r>
              <a:rPr lang="en-US" altLang="zh-TW" dirty="0" smtClean="0"/>
              <a:t>~2</a:t>
            </a:r>
            <a:endParaRPr lang="zh-TW" altLang="en-US" dirty="0"/>
          </a:p>
        </p:txBody>
      </p:sp>
      <p:sp>
        <p:nvSpPr>
          <p:cNvPr id="50178" name="內容版面配置區 2"/>
          <p:cNvSpPr>
            <a:spLocks noGrp="1"/>
          </p:cNvSpPr>
          <p:nvPr>
            <p:ph idx="1"/>
          </p:nvPr>
        </p:nvSpPr>
        <p:spPr>
          <a:xfrm>
            <a:off x="0" y="1052513"/>
            <a:ext cx="9144000" cy="5073650"/>
          </a:xfrm>
        </p:spPr>
        <p:txBody>
          <a:bodyPr/>
          <a:lstStyle/>
          <a:p>
            <a:pPr marL="609600" indent="-609600"/>
            <a:r>
              <a:rPr lang="en-US" altLang="zh-TW" sz="2400" b="1" smtClean="0"/>
              <a:t>1.</a:t>
            </a:r>
            <a:r>
              <a:rPr lang="zh-TW" altLang="en-US" sz="2400" b="1" smtClean="0"/>
              <a:t>在班上實施數位學習教學時老師您曾遇過什麼困境或挑戰？</a:t>
            </a:r>
          </a:p>
          <a:p>
            <a:pPr marL="609600" indent="-609600">
              <a:buFontTx/>
              <a:buNone/>
            </a:pPr>
            <a:r>
              <a:rPr lang="zh-TW" altLang="en-US" sz="2400" b="1" smtClean="0"/>
              <a:t>       </a:t>
            </a:r>
            <a:r>
              <a:rPr lang="zh-TW" altLang="en-US" sz="2400" smtClean="0"/>
              <a:t>學生對平板的興趣很高，會不由自主的盯著螢幕，或是偷偷使用平板，要一直將學生的螢幕鎖定在解鎖，或是不斷的提醒學生將注意力拉回。</a:t>
            </a:r>
          </a:p>
          <a:p>
            <a:pPr marL="609600" indent="-609600"/>
            <a:r>
              <a:rPr lang="en-US" altLang="zh-TW" sz="2400" b="1" smtClean="0"/>
              <a:t>2.</a:t>
            </a:r>
            <a:r>
              <a:rPr lang="zh-TW" altLang="en-US" sz="2400" b="1" smtClean="0"/>
              <a:t>參加數位學習教師專業學習社群後，老師您在教學上哪些改變？對你在教學上的幫助有哪些？</a:t>
            </a:r>
          </a:p>
          <a:p>
            <a:pPr marL="609600" indent="-609600">
              <a:buFontTx/>
              <a:buNone/>
            </a:pPr>
            <a:r>
              <a:rPr lang="zh-TW" altLang="en-US" sz="2400" b="1" smtClean="0"/>
              <a:t>       </a:t>
            </a:r>
            <a:r>
              <a:rPr lang="zh-TW" altLang="en-US" sz="2400" smtClean="0"/>
              <a:t>使用均一教育平台讓學生自己複習，並嘗試使用平板上課，讓學生能立刻將作答顯示在投影螢幕上，</a:t>
            </a:r>
            <a:r>
              <a:rPr lang="zh-TW" altLang="en-US" sz="2400" smtClean="0">
                <a:solidFill>
                  <a:schemeClr val="tx2"/>
                </a:solidFill>
              </a:rPr>
              <a:t>學生可以得到立即性的回饋，幫助學生思考出正確的解答和概念。</a:t>
            </a:r>
          </a:p>
          <a:p>
            <a:pPr marL="609600" indent="-609600"/>
            <a:r>
              <a:rPr lang="en-US" altLang="zh-TW" sz="2400" b="1" smtClean="0"/>
              <a:t>3.</a:t>
            </a:r>
            <a:r>
              <a:rPr lang="zh-TW" altLang="en-US" sz="2400" b="1" smtClean="0"/>
              <a:t>參加數位學習教師專業學習社群後，對提升您班上學生的學習有哪些幫助或改變？ </a:t>
            </a:r>
          </a:p>
          <a:p>
            <a:pPr marL="609600" indent="-609600">
              <a:buFontTx/>
              <a:buNone/>
            </a:pPr>
            <a:r>
              <a:rPr lang="zh-TW" altLang="en-US" sz="2400" b="1" smtClean="0"/>
              <a:t>       </a:t>
            </a:r>
            <a:r>
              <a:rPr lang="zh-TW" altLang="en-US" sz="2400" smtClean="0"/>
              <a:t>學生喜歡使用平板，有時看均一教育平台，有時上字音字形網，自己練習，自己查資料，互相比較過關等級，提高學習興趣。</a:t>
            </a:r>
            <a:r>
              <a:rPr lang="zh-TW" altLang="en-US" sz="2400" b="1" smtClean="0"/>
              <a:t>                           蕭嘉興</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zh-TW" altLang="en-US" dirty="0" smtClean="0"/>
              <a:t>參與社群老師反思記錄</a:t>
            </a:r>
            <a:r>
              <a:rPr lang="en-US" altLang="zh-TW" dirty="0" smtClean="0"/>
              <a:t>~3</a:t>
            </a:r>
            <a:endParaRPr lang="zh-TW" altLang="en-US" dirty="0"/>
          </a:p>
        </p:txBody>
      </p:sp>
      <p:sp>
        <p:nvSpPr>
          <p:cNvPr id="51202" name="內容版面配置區 2"/>
          <p:cNvSpPr>
            <a:spLocks noGrp="1"/>
          </p:cNvSpPr>
          <p:nvPr>
            <p:ph idx="1"/>
          </p:nvPr>
        </p:nvSpPr>
        <p:spPr>
          <a:xfrm>
            <a:off x="-252413" y="1052513"/>
            <a:ext cx="9396413" cy="6048375"/>
          </a:xfrm>
        </p:spPr>
        <p:txBody>
          <a:bodyPr/>
          <a:lstStyle/>
          <a:p>
            <a:pPr>
              <a:buFontTx/>
              <a:buNone/>
            </a:pPr>
            <a:r>
              <a:rPr lang="zh-TW" altLang="en-US" sz="2400" b="1" dirty="0" smtClean="0">
                <a:solidFill>
                  <a:srgbClr val="0070C0"/>
                </a:solidFill>
              </a:rPr>
              <a:t>       生態研究發現</a:t>
            </a:r>
            <a:r>
              <a:rPr lang="en-US" altLang="zh-TW" sz="2400" b="1" dirty="0" smtClean="0">
                <a:solidFill>
                  <a:srgbClr val="0070C0"/>
                </a:solidFill>
              </a:rPr>
              <a:t>:</a:t>
            </a:r>
            <a:r>
              <a:rPr lang="zh-TW" altLang="zh-TW" sz="2400" b="1" dirty="0" smtClean="0">
                <a:solidFill>
                  <a:srgbClr val="0070C0"/>
                </a:solidFill>
              </a:rPr>
              <a:t>每年</a:t>
            </a:r>
            <a:r>
              <a:rPr lang="zh-TW" altLang="zh-TW" sz="2400" b="1" dirty="0" smtClean="0">
                <a:solidFill>
                  <a:srgbClr val="0070C0"/>
                </a:solidFill>
              </a:rPr>
              <a:t>秋天，野雁</a:t>
            </a:r>
            <a:r>
              <a:rPr lang="zh-TW" altLang="zh-TW" sz="2400" b="1" dirty="0" smtClean="0">
                <a:solidFill>
                  <a:srgbClr val="0070C0"/>
                </a:solidFill>
              </a:rPr>
              <a:t>總會</a:t>
            </a:r>
            <a:r>
              <a:rPr lang="zh-TW" altLang="en-US" sz="2400" b="1" dirty="0" smtClean="0">
                <a:solidFill>
                  <a:srgbClr val="0070C0"/>
                </a:solidFill>
              </a:rPr>
              <a:t>集</a:t>
            </a:r>
            <a:r>
              <a:rPr lang="zh-TW" altLang="zh-TW" sz="2400" b="1" dirty="0" smtClean="0">
                <a:solidFill>
                  <a:srgbClr val="0070C0"/>
                </a:solidFill>
              </a:rPr>
              <a:t>合成</a:t>
            </a:r>
            <a:r>
              <a:rPr lang="zh-TW" altLang="zh-TW" sz="2400" b="1" dirty="0" smtClean="0">
                <a:solidFill>
                  <a:srgbClr val="0070C0"/>
                </a:solidFill>
              </a:rPr>
              <a:t>「人」字形狀的飛行隊伍，飛向南方，</a:t>
            </a:r>
            <a:r>
              <a:rPr lang="zh-TW" altLang="zh-TW" sz="2400" b="1" dirty="0" smtClean="0">
                <a:solidFill>
                  <a:srgbClr val="0070C0"/>
                </a:solidFill>
              </a:rPr>
              <a:t>當野雁</a:t>
            </a:r>
            <a:r>
              <a:rPr lang="zh-TW" altLang="zh-TW" sz="2400" b="1" dirty="0" smtClean="0">
                <a:solidFill>
                  <a:srgbClr val="0070C0"/>
                </a:solidFill>
              </a:rPr>
              <a:t>鼓動雙翼時，對尾隨的同伴都具有『鼓舞』的作用，雁群一字排開成</a:t>
            </a:r>
            <a:r>
              <a:rPr lang="en-US" altLang="zh-TW" sz="2400" b="1" dirty="0" smtClean="0">
                <a:solidFill>
                  <a:srgbClr val="0070C0"/>
                </a:solidFill>
              </a:rPr>
              <a:t>V</a:t>
            </a:r>
            <a:r>
              <a:rPr lang="zh-TW" altLang="zh-TW" sz="2400" b="1" dirty="0" smtClean="0">
                <a:solidFill>
                  <a:srgbClr val="0070C0"/>
                </a:solidFill>
              </a:rPr>
              <a:t>字型時，比孤雁單飛增加了百分之七十一的飛行距離。</a:t>
            </a:r>
            <a:r>
              <a:rPr lang="zh-TW" altLang="zh-TW" sz="2400" b="1" dirty="0" smtClean="0">
                <a:solidFill>
                  <a:srgbClr val="002060"/>
                </a:solidFill>
              </a:rPr>
              <a:t>與擁有相同目標的人同行，能更快速，更容易地到達目的地</a:t>
            </a:r>
            <a:r>
              <a:rPr lang="zh-TW" altLang="zh-TW" sz="2400" b="1" dirty="0" smtClean="0">
                <a:solidFill>
                  <a:srgbClr val="0070C0"/>
                </a:solidFill>
              </a:rPr>
              <a:t>，因為彼此之間能互相推動。不論何時，當一隻雁脫離隊伍，牠馬上會感受到一股動力阻止牠離開，藉著前</a:t>
            </a:r>
            <a:r>
              <a:rPr lang="zh-TW" altLang="zh-TW" sz="2400" b="1" dirty="0" smtClean="0">
                <a:solidFill>
                  <a:srgbClr val="0070C0"/>
                </a:solidFill>
              </a:rPr>
              <a:t>一隻</a:t>
            </a:r>
            <a:r>
              <a:rPr lang="zh-TW" altLang="en-US" sz="2400" b="1" dirty="0" smtClean="0">
                <a:solidFill>
                  <a:srgbClr val="0070C0"/>
                </a:solidFill>
              </a:rPr>
              <a:t>夥</a:t>
            </a:r>
            <a:r>
              <a:rPr lang="zh-TW" altLang="zh-TW" sz="2400" b="1" dirty="0" smtClean="0">
                <a:solidFill>
                  <a:srgbClr val="0070C0"/>
                </a:solidFill>
              </a:rPr>
              <a:t>伴</a:t>
            </a:r>
            <a:r>
              <a:rPr lang="zh-TW" altLang="zh-TW" sz="2400" b="1" dirty="0" smtClean="0">
                <a:solidFill>
                  <a:srgbClr val="0070C0"/>
                </a:solidFill>
              </a:rPr>
              <a:t>的『支撐力』牠很快便能回到隊伍。 </a:t>
            </a:r>
            <a:endParaRPr lang="zh-TW" altLang="zh-TW" sz="2400" dirty="0" smtClean="0">
              <a:solidFill>
                <a:srgbClr val="0070C0"/>
              </a:solidFill>
            </a:endParaRPr>
          </a:p>
          <a:p>
            <a:pPr>
              <a:buFontTx/>
              <a:buNone/>
            </a:pPr>
            <a:r>
              <a:rPr lang="en-US" altLang="zh-TW" sz="2400" b="1" dirty="0" smtClean="0">
                <a:solidFill>
                  <a:srgbClr val="FF0000"/>
                </a:solidFill>
              </a:rPr>
              <a:t> </a:t>
            </a:r>
            <a:r>
              <a:rPr lang="zh-TW" altLang="en-US" sz="2400" b="1" dirty="0" smtClean="0">
                <a:solidFill>
                  <a:srgbClr val="FF0000"/>
                </a:solidFill>
              </a:rPr>
              <a:t>       </a:t>
            </a:r>
            <a:r>
              <a:rPr lang="zh-TW" altLang="zh-TW" sz="2800" b="1" dirty="0" smtClean="0">
                <a:solidFill>
                  <a:srgbClr val="FF0000"/>
                </a:solidFill>
              </a:rPr>
              <a:t>隨著教育改革的發展趨勢，個人孤島式的傳統教學模式，已經無法滿足學生的多元學習需求。數位學習社群， 讓我們不會孤雁單飛，一群人一起走才能走得遠，雖然短短執行一年，已讓我感覺非常豐富而愉快，如果這社群是有意義的，無非是全校</a:t>
            </a:r>
            <a:r>
              <a:rPr lang="en-US" altLang="zh-TW" sz="2800" b="1" dirty="0" smtClean="0">
                <a:solidFill>
                  <a:srgbClr val="FF0000"/>
                </a:solidFill>
              </a:rPr>
              <a:t>9</a:t>
            </a:r>
            <a:r>
              <a:rPr lang="zh-TW" altLang="zh-TW" sz="2800" b="1" dirty="0" smtClean="0">
                <a:solidFill>
                  <a:srgbClr val="FF0000"/>
                </a:solidFill>
              </a:rPr>
              <a:t>位老師都貢獻了自己最精采的那一部分。</a:t>
            </a:r>
            <a:r>
              <a:rPr lang="en-US" altLang="zh-TW" sz="2800" b="1" dirty="0" smtClean="0">
                <a:solidFill>
                  <a:srgbClr val="FF0000"/>
                </a:solidFill>
              </a:rPr>
              <a:t>    </a:t>
            </a:r>
            <a:r>
              <a:rPr lang="en-US" altLang="zh-TW" sz="2800" b="1" dirty="0" smtClean="0"/>
              <a:t> </a:t>
            </a:r>
            <a:r>
              <a:rPr lang="zh-TW" altLang="en-US" sz="2800" b="1" dirty="0" smtClean="0"/>
              <a:t>          </a:t>
            </a:r>
            <a:endParaRPr lang="en-US" altLang="zh-TW" sz="2800" b="1" dirty="0" smtClean="0"/>
          </a:p>
          <a:p>
            <a:pPr>
              <a:buFontTx/>
              <a:buNone/>
            </a:pPr>
            <a:r>
              <a:rPr lang="zh-TW" altLang="en-US" sz="2800" b="1" dirty="0" smtClean="0"/>
              <a:t> </a:t>
            </a:r>
            <a:r>
              <a:rPr lang="zh-TW" altLang="en-US" sz="2800" b="1" dirty="0" smtClean="0"/>
              <a:t>                      </a:t>
            </a:r>
            <a:r>
              <a:rPr lang="zh-TW" altLang="en-US" sz="2800" b="1" dirty="0" smtClean="0"/>
              <a:t> </a:t>
            </a:r>
            <a:r>
              <a:rPr lang="en-US" altLang="zh-TW" sz="2800" b="1" dirty="0" smtClean="0"/>
              <a:t>  </a:t>
            </a:r>
            <a:r>
              <a:rPr lang="zh-TW" altLang="zh-TW" sz="2800" b="1" dirty="0" smtClean="0"/>
              <a:t>教導主任</a:t>
            </a:r>
            <a:r>
              <a:rPr lang="en-US" altLang="zh-TW" sz="2800" b="1" dirty="0" smtClean="0"/>
              <a:t> </a:t>
            </a:r>
            <a:r>
              <a:rPr lang="zh-TW" altLang="zh-TW" sz="2800" b="1" dirty="0" smtClean="0"/>
              <a:t>謝筱菱</a:t>
            </a:r>
            <a:r>
              <a:rPr lang="en-US" altLang="zh-TW" sz="2800" b="1" dirty="0" smtClean="0"/>
              <a:t>104.6.20</a:t>
            </a:r>
            <a:endParaRPr lang="zh-TW" altLang="zh-TW" sz="2800" dirty="0" smtClean="0"/>
          </a:p>
          <a:p>
            <a:pPr>
              <a:buFontTx/>
              <a:buNone/>
            </a:pPr>
            <a:endParaRPr lang="zh-TW" altLang="en-US" sz="2400" dirty="0"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zh-TW" altLang="en-US" dirty="0" smtClean="0"/>
              <a:t>參與社群老師反思記錄</a:t>
            </a:r>
            <a:r>
              <a:rPr lang="en-US" altLang="zh-TW" dirty="0" smtClean="0"/>
              <a:t>~4</a:t>
            </a:r>
            <a:br>
              <a:rPr lang="en-US" altLang="zh-TW" dirty="0" smtClean="0"/>
            </a:br>
            <a:endParaRPr lang="zh-TW" altLang="en-US" dirty="0" smtClean="0"/>
          </a:p>
        </p:txBody>
      </p:sp>
      <p:sp>
        <p:nvSpPr>
          <p:cNvPr id="52226" name="文字版面配置區 8"/>
          <p:cNvSpPr>
            <a:spLocks noGrp="1"/>
          </p:cNvSpPr>
          <p:nvPr>
            <p:ph type="body" sz="half" idx="1"/>
          </p:nvPr>
        </p:nvSpPr>
        <p:spPr>
          <a:xfrm>
            <a:off x="457200" y="764705"/>
            <a:ext cx="8291513" cy="5832946"/>
          </a:xfrm>
        </p:spPr>
        <p:txBody>
          <a:bodyPr/>
          <a:lstStyle/>
          <a:p>
            <a:pPr>
              <a:buFontTx/>
              <a:buNone/>
            </a:pPr>
            <a:r>
              <a:rPr lang="en-US" altLang="zh-TW" sz="1200" dirty="0" smtClean="0"/>
              <a:t>         </a:t>
            </a:r>
            <a:r>
              <a:rPr lang="zh-TW" altLang="zh-TW" sz="1400" dirty="0" smtClean="0"/>
              <a:t>金洋國小自</a:t>
            </a:r>
            <a:r>
              <a:rPr lang="en-US" altLang="zh-TW" sz="1400" dirty="0" smtClean="0"/>
              <a:t>95</a:t>
            </a:r>
            <a:r>
              <a:rPr lang="zh-TW" altLang="zh-TW" sz="1400" dirty="0" smtClean="0"/>
              <a:t>年參加教師專業發展評鑑試辦計畫至今，未曾間斷，對教師專業成長獲益良多。</a:t>
            </a:r>
          </a:p>
          <a:p>
            <a:pPr>
              <a:buFontTx/>
              <a:buNone/>
            </a:pPr>
            <a:r>
              <a:rPr lang="en-US" altLang="zh-TW" sz="1400" dirty="0" smtClean="0"/>
              <a:t>    </a:t>
            </a:r>
            <a:r>
              <a:rPr lang="en-US" altLang="zh-TW" sz="1400" dirty="0" smtClean="0"/>
              <a:t>   </a:t>
            </a:r>
            <a:r>
              <a:rPr lang="en-US" altLang="zh-TW" sz="1400" dirty="0" smtClean="0"/>
              <a:t>100</a:t>
            </a:r>
            <a:r>
              <a:rPr lang="zh-TW" altLang="zh-TW" sz="1400" dirty="0" smtClean="0"/>
              <a:t>年起與金岳國小、南澳國小等三校策略聯盟，組織社群，以「讀寫之間」、「資訊練功坊」、「體育教學研究」及「藝術相對論」四個專業發展主題，供三校教師選擇，以個人性向適切、教學研究或對主題有較專業不足的地方，提供選項，符應教師自主學習的目標。</a:t>
            </a:r>
          </a:p>
          <a:p>
            <a:pPr>
              <a:buFontTx/>
              <a:buNone/>
            </a:pPr>
            <a:r>
              <a:rPr lang="en-US" altLang="zh-TW" sz="1400" dirty="0" smtClean="0"/>
              <a:t>     </a:t>
            </a:r>
            <a:r>
              <a:rPr lang="en-US" altLang="zh-TW" sz="1400" dirty="0" smtClean="0"/>
              <a:t>   </a:t>
            </a:r>
            <a:r>
              <a:rPr lang="en-US" altLang="zh-TW" sz="1400" dirty="0" smtClean="0"/>
              <a:t>101</a:t>
            </a:r>
            <a:r>
              <a:rPr lang="zh-TW" altLang="zh-TW" sz="1400" dirty="0" smtClean="0"/>
              <a:t>年回應原住民學童在體育方面較具天賦，各校一致推動以「體育教學研究」為目標，期盼在這方面能有更深入的探討</a:t>
            </a:r>
            <a:r>
              <a:rPr lang="zh-TW" altLang="zh-TW" sz="1400" dirty="0" smtClean="0"/>
              <a:t>。</a:t>
            </a:r>
            <a:r>
              <a:rPr lang="en-US" altLang="zh-TW" sz="1400" dirty="0" smtClean="0"/>
              <a:t> </a:t>
            </a:r>
            <a:r>
              <a:rPr lang="zh-TW" altLang="zh-TW" sz="1400" dirty="0" smtClean="0"/>
              <a:t>隨著各校發展特色與教學需求方向不同，本校</a:t>
            </a:r>
            <a:r>
              <a:rPr lang="en-US" altLang="zh-TW" sz="1400" dirty="0" smtClean="0"/>
              <a:t>102</a:t>
            </a:r>
            <a:r>
              <a:rPr lang="zh-TW" altLang="zh-TW" sz="1400" dirty="0" smtClean="0"/>
              <a:t>年自組社群，以「深耕閱讀」為主題，主因為歷年學力測驗不佳，期能學生能主動學習，從廣泛閱讀中，厚植學習素材。「深耕閱讀」社群，由語文領域黃文彬教師為召集人，各班教師於上下學期各一次輪流擔任講師，進行方式以主題經驗方享、教學方法創新、同儕對話及專業領域研討為主，充實閱讀素養，藉由閱讀教學與活動，相互觀摩成長，且輔以親子共學、閱讀營等計畫，提升學童閱讀習慣，促進學童提升語文能力</a:t>
            </a:r>
            <a:r>
              <a:rPr lang="zh-TW" altLang="zh-TW" sz="1400" dirty="0" smtClean="0"/>
              <a:t>。過程</a:t>
            </a:r>
            <a:r>
              <a:rPr lang="zh-TW" altLang="zh-TW" sz="1400" dirty="0" smtClean="0"/>
              <a:t>中，教師們能坦然就教學中發現的現象，教學心得與同仁分享，從活動中提出自己的看法與對未來教學的期許，我想這是一大進步，同仁間也能針對問題討論，尤其是對「如何提升閱讀興趣」、「如何培養閱讀習慣」這兩方面，無非是希望在家長的協助有限之下（如陪讀），學校如何從環境的塑造、同儕的競爭、簡便的借閱流程中，協助教師與學生，共同「深耕閱讀</a:t>
            </a:r>
            <a:r>
              <a:rPr lang="zh-TW" altLang="zh-TW" sz="1400" dirty="0" smtClean="0"/>
              <a:t>」</a:t>
            </a:r>
            <a:endParaRPr lang="zh-TW" altLang="zh-TW" sz="1400" dirty="0" smtClean="0"/>
          </a:p>
          <a:p>
            <a:pPr>
              <a:buFontTx/>
              <a:buNone/>
            </a:pPr>
            <a:r>
              <a:rPr lang="en-US" altLang="zh-TW" sz="1400" dirty="0" smtClean="0"/>
              <a:t>         </a:t>
            </a:r>
            <a:r>
              <a:rPr lang="zh-TW" altLang="zh-TW" sz="1400" dirty="0" smtClean="0"/>
              <a:t>因應網路雲端技術及行動科技發展趨勢，教育部資訊及科技教育司為建立及評估國中小行動學習模式，結合學術界、縣市政府、學校教育現場及民間資源推動「國中小行動學習計畫」，本校參與其中，</a:t>
            </a:r>
            <a:r>
              <a:rPr lang="zh-TW" altLang="zh-TW" sz="1600" dirty="0" smtClean="0">
                <a:solidFill>
                  <a:schemeClr val="tx1">
                    <a:lumMod val="95000"/>
                    <a:lumOff val="5000"/>
                  </a:schemeClr>
                </a:solidFill>
              </a:rPr>
              <a:t>藉善用資訊設備發展資訊科技在教學應用的特色，發展以「學習者為中心」多元創新教學模式，培養學生因善用數位科技而提升溝通表達、合作學習、問題解決、創意思考及批判思考能力（</a:t>
            </a:r>
            <a:r>
              <a:rPr lang="en-US" altLang="zh-TW" sz="1600" dirty="0" smtClean="0">
                <a:solidFill>
                  <a:schemeClr val="tx1">
                    <a:lumMod val="95000"/>
                    <a:lumOff val="5000"/>
                  </a:schemeClr>
                </a:solidFill>
              </a:rPr>
              <a:t>5C</a:t>
            </a:r>
            <a:r>
              <a:rPr lang="zh-TW" altLang="zh-TW" sz="1600" dirty="0" smtClean="0">
                <a:solidFill>
                  <a:schemeClr val="tx1">
                    <a:lumMod val="95000"/>
                    <a:lumOff val="5000"/>
                  </a:schemeClr>
                </a:solidFill>
              </a:rPr>
              <a:t>）等關鍵能力，循「行動學習」提供學習的方向，使數位不致造成「原鄉」落差，而能製造機會。</a:t>
            </a:r>
            <a:r>
              <a:rPr lang="zh-TW" altLang="zh-TW" sz="1400" dirty="0" smtClean="0"/>
              <a:t>課程包含了教師教學觀察與回饋、主題探索、數位學習、經驗分享、教學設計、共同備課、省思對話、專書研讀及成果發表，學生運用智慧教室平台，均一教育線上學習，</a:t>
            </a:r>
            <a:r>
              <a:rPr lang="zh-TW" altLang="zh-TW" sz="2400" dirty="0" smtClean="0">
                <a:solidFill>
                  <a:srgbClr val="FF0000"/>
                </a:solidFill>
              </a:rPr>
              <a:t>培養學生獨立自主學習，達到客製化學習的目標，透過環境建置，</a:t>
            </a:r>
            <a:r>
              <a:rPr lang="zh-TW" altLang="zh-TW" sz="2400" dirty="0" smtClean="0">
                <a:solidFill>
                  <a:srgbClr val="FF0000"/>
                </a:solidFill>
              </a:rPr>
              <a:t>減少數位</a:t>
            </a:r>
            <a:r>
              <a:rPr lang="zh-TW" altLang="zh-TW" sz="2400" dirty="0" smtClean="0">
                <a:solidFill>
                  <a:srgbClr val="FF0000"/>
                </a:solidFill>
              </a:rPr>
              <a:t>障礙，提供多元學習環境，讓偏鄉學校也</a:t>
            </a:r>
            <a:r>
              <a:rPr lang="zh-TW" altLang="zh-TW" sz="2400" dirty="0" smtClean="0">
                <a:solidFill>
                  <a:srgbClr val="FF0000"/>
                </a:solidFill>
              </a:rPr>
              <a:t>能藉</a:t>
            </a:r>
            <a:r>
              <a:rPr lang="zh-TW" altLang="zh-TW" sz="2400" dirty="0" smtClean="0">
                <a:solidFill>
                  <a:srgbClr val="FF0000"/>
                </a:solidFill>
              </a:rPr>
              <a:t>由數位翻轉</a:t>
            </a:r>
            <a:r>
              <a:rPr lang="zh-TW" altLang="zh-TW" sz="2400" dirty="0" smtClean="0">
                <a:solidFill>
                  <a:srgbClr val="FF0000"/>
                </a:solidFill>
              </a:rPr>
              <a:t>。</a:t>
            </a:r>
            <a:r>
              <a:rPr lang="zh-TW" altLang="en-US" sz="2400" dirty="0" smtClean="0">
                <a:solidFill>
                  <a:srgbClr val="FF0000"/>
                </a:solidFill>
              </a:rPr>
              <a:t>    </a:t>
            </a:r>
            <a:r>
              <a:rPr lang="zh-TW" altLang="en-US" sz="2000" dirty="0" smtClean="0">
                <a:solidFill>
                  <a:schemeClr val="accent4">
                    <a:lumMod val="95000"/>
                    <a:lumOff val="5000"/>
                  </a:schemeClr>
                </a:solidFill>
              </a:rPr>
              <a:t>金洋國小</a:t>
            </a:r>
            <a:r>
              <a:rPr lang="en-US" altLang="zh-TW" sz="2000" dirty="0" smtClean="0">
                <a:solidFill>
                  <a:schemeClr val="accent4">
                    <a:lumMod val="95000"/>
                    <a:lumOff val="5000"/>
                  </a:schemeClr>
                </a:solidFill>
              </a:rPr>
              <a:t> </a:t>
            </a:r>
            <a:r>
              <a:rPr lang="zh-TW" altLang="zh-TW" sz="2000" dirty="0" smtClean="0">
                <a:solidFill>
                  <a:schemeClr val="accent4">
                    <a:lumMod val="95000"/>
                    <a:lumOff val="5000"/>
                  </a:schemeClr>
                </a:solidFill>
              </a:rPr>
              <a:t>校長</a:t>
            </a:r>
            <a:r>
              <a:rPr lang="en-US" altLang="zh-TW" sz="2000" dirty="0" smtClean="0">
                <a:solidFill>
                  <a:schemeClr val="accent4">
                    <a:lumMod val="95000"/>
                    <a:lumOff val="5000"/>
                  </a:schemeClr>
                </a:solidFill>
              </a:rPr>
              <a:t>:</a:t>
            </a:r>
            <a:r>
              <a:rPr lang="zh-TW" altLang="zh-TW" sz="2000" dirty="0" smtClean="0">
                <a:solidFill>
                  <a:schemeClr val="accent4">
                    <a:lumMod val="95000"/>
                    <a:lumOff val="5000"/>
                  </a:schemeClr>
                </a:solidFill>
              </a:rPr>
              <a:t>李勝雄</a:t>
            </a:r>
          </a:p>
          <a:p>
            <a:endParaRPr lang="zh-TW" altLang="en-US" dirty="0" smtClean="0"/>
          </a:p>
        </p:txBody>
      </p:sp>
      <p:sp>
        <p:nvSpPr>
          <p:cNvPr id="52227" name="文字方塊 10"/>
          <p:cNvSpPr txBox="1">
            <a:spLocks noChangeArrowheads="1"/>
          </p:cNvSpPr>
          <p:nvPr/>
        </p:nvSpPr>
        <p:spPr bwMode="auto">
          <a:xfrm>
            <a:off x="1187450" y="1989138"/>
            <a:ext cx="184150" cy="368300"/>
          </a:xfrm>
          <a:prstGeom prst="rect">
            <a:avLst/>
          </a:prstGeom>
          <a:noFill/>
          <a:ln w="9525">
            <a:noFill/>
            <a:miter lim="800000"/>
            <a:headEnd/>
            <a:tailEnd/>
          </a:ln>
        </p:spPr>
        <p:txBody>
          <a:bodyPr wrap="none">
            <a:spAutoFit/>
          </a:bodyPr>
          <a:lstStyle/>
          <a:p>
            <a:endParaRPr lang="zh-TW" alt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zh-TW" altLang="en-US" dirty="0" smtClean="0"/>
              <a:t>家長回饋問卷分析</a:t>
            </a:r>
            <a:r>
              <a:rPr lang="en-US" altLang="zh-TW" dirty="0" smtClean="0"/>
              <a:t>~</a:t>
            </a:r>
            <a:endParaRPr lang="zh-TW" altLang="en-US" dirty="0"/>
          </a:p>
        </p:txBody>
      </p:sp>
      <p:pic>
        <p:nvPicPr>
          <p:cNvPr id="53250" name="Picture 10" descr="問卷1"/>
          <p:cNvPicPr>
            <a:picLocks noGrp="1" noChangeAspect="1" noChangeArrowheads="1"/>
          </p:cNvPicPr>
          <p:nvPr>
            <p:ph sz="half" idx="4294967295"/>
          </p:nvPr>
        </p:nvPicPr>
        <p:blipFill>
          <a:blip r:embed="rId2" cstate="print"/>
          <a:srcRect r="40919"/>
          <a:stretch>
            <a:fillRect/>
          </a:stretch>
        </p:blipFill>
        <p:spPr bwMode="auto">
          <a:xfrm>
            <a:off x="684213" y="1557338"/>
            <a:ext cx="3394075" cy="4824412"/>
          </a:xfrm>
        </p:spPr>
      </p:pic>
      <p:pic>
        <p:nvPicPr>
          <p:cNvPr id="53251" name="Picture 11" descr="問卷2"/>
          <p:cNvPicPr>
            <a:picLocks noGrp="1" noChangeAspect="1" noChangeArrowheads="1"/>
          </p:cNvPicPr>
          <p:nvPr>
            <p:ph sz="half" idx="4294967295"/>
          </p:nvPr>
        </p:nvPicPr>
        <p:blipFill>
          <a:blip r:embed="rId3" cstate="print"/>
          <a:srcRect r="32350"/>
          <a:stretch>
            <a:fillRect/>
          </a:stretch>
        </p:blipFill>
        <p:spPr bwMode="auto">
          <a:xfrm>
            <a:off x="5003800" y="1557338"/>
            <a:ext cx="3455988" cy="4751387"/>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zh-TW" altLang="zh-TW" dirty="0" smtClean="0"/>
              <a:t>社群運作目標</a:t>
            </a:r>
            <a:endParaRPr lang="zh-TW" altLang="en-US" dirty="0"/>
          </a:p>
        </p:txBody>
      </p:sp>
      <p:sp>
        <p:nvSpPr>
          <p:cNvPr id="23554" name="內容版面配置區 2"/>
          <p:cNvSpPr>
            <a:spLocks noGrp="1"/>
          </p:cNvSpPr>
          <p:nvPr>
            <p:ph idx="1"/>
          </p:nvPr>
        </p:nvSpPr>
        <p:spPr>
          <a:xfrm>
            <a:off x="179388" y="1052513"/>
            <a:ext cx="8785225" cy="5073650"/>
          </a:xfrm>
        </p:spPr>
        <p:txBody>
          <a:bodyPr/>
          <a:lstStyle/>
          <a:p>
            <a:r>
              <a:rPr lang="en-US" altLang="zh-TW" sz="3000" smtClean="0"/>
              <a:t>(</a:t>
            </a:r>
            <a:r>
              <a:rPr lang="zh-TW" altLang="en-US" sz="3000" smtClean="0"/>
              <a:t>一</a:t>
            </a:r>
            <a:r>
              <a:rPr lang="en-US" altLang="zh-TW" sz="3000" smtClean="0"/>
              <a:t>)</a:t>
            </a:r>
            <a:r>
              <a:rPr lang="zh-TW" altLang="en-US" sz="3000" smtClean="0"/>
              <a:t>培訓教師能透過數位學習融入班級教學     ，凝聚整體校園學習氣氛。</a:t>
            </a:r>
          </a:p>
          <a:p>
            <a:r>
              <a:rPr lang="zh-TW" altLang="en-US" sz="3000" smtClean="0"/>
              <a:t>（二）充實數位學習資訊素養，精進教師專業知能，提昇教育品質。</a:t>
            </a:r>
          </a:p>
          <a:p>
            <a:r>
              <a:rPr lang="en-US" altLang="zh-TW" sz="3000" smtClean="0"/>
              <a:t>(</a:t>
            </a:r>
            <a:r>
              <a:rPr lang="zh-TW" altLang="en-US" sz="3000" smtClean="0"/>
              <a:t>三</a:t>
            </a:r>
            <a:r>
              <a:rPr lang="en-US" altLang="zh-TW" sz="3000" smtClean="0"/>
              <a:t>)</a:t>
            </a:r>
            <a:r>
              <a:rPr lang="zh-TW" altLang="en-US" sz="3000" smtClean="0"/>
              <a:t>透過參訪教學活動了解數位學習資源，加以結盟或合作，期使規劃出更適切學生學習之資訊策略。</a:t>
            </a:r>
          </a:p>
          <a:p>
            <a:r>
              <a:rPr lang="zh-TW" altLang="en-US" sz="3000" smtClean="0"/>
              <a:t>（四）規劃數位學習主題活動，提昇本校學生自主學習能力。</a:t>
            </a:r>
          </a:p>
          <a:p>
            <a:r>
              <a:rPr lang="en-US" altLang="zh-TW" sz="3000" smtClean="0"/>
              <a:t>(</a:t>
            </a:r>
            <a:r>
              <a:rPr lang="zh-TW" altLang="en-US" sz="3000" smtClean="0"/>
              <a:t>五</a:t>
            </a:r>
            <a:r>
              <a:rPr lang="en-US" altLang="zh-TW" sz="3000" smtClean="0"/>
              <a:t>)</a:t>
            </a:r>
            <a:r>
              <a:rPr lang="zh-TW" altLang="en-US" sz="3000" smtClean="0"/>
              <a:t>研擬有效之數位學習教學活動，透過教室觀察，相互觀摩與成長。</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zh-TW" altLang="en-US" smtClean="0"/>
              <a:t>數位學習學生回饋一</a:t>
            </a:r>
            <a:r>
              <a:rPr lang="en-US" altLang="zh-TW" smtClean="0"/>
              <a:t>~</a:t>
            </a:r>
            <a:endParaRPr lang="zh-TW" altLang="en-US" smtClean="0"/>
          </a:p>
        </p:txBody>
      </p:sp>
      <p:sp>
        <p:nvSpPr>
          <p:cNvPr id="54274" name="Rectangle 20"/>
          <p:cNvSpPr>
            <a:spLocks noGrp="1" noChangeArrowheads="1"/>
          </p:cNvSpPr>
          <p:nvPr>
            <p:ph type="body" sz="half" idx="4294967295"/>
          </p:nvPr>
        </p:nvSpPr>
        <p:spPr>
          <a:xfrm>
            <a:off x="457200" y="1600200"/>
            <a:ext cx="4038600" cy="4525963"/>
          </a:xfrm>
        </p:spPr>
        <p:txBody>
          <a:bodyPr/>
          <a:lstStyle/>
          <a:p>
            <a:r>
              <a:rPr lang="zh-TW" altLang="en-US" sz="2400" smtClean="0"/>
              <a:t>我覺得數位學習非常的方便，</a:t>
            </a:r>
            <a:r>
              <a:rPr lang="zh-TW" altLang="en-US" sz="2400" smtClean="0">
                <a:solidFill>
                  <a:schemeClr val="tx2"/>
                </a:solidFill>
              </a:rPr>
              <a:t>不但提供我們在課後回家可以自主學習，還可以自己製作心智圖</a:t>
            </a:r>
            <a:r>
              <a:rPr lang="en-US" altLang="zh-TW" sz="2400" smtClean="0">
                <a:solidFill>
                  <a:schemeClr val="tx2"/>
                </a:solidFill>
              </a:rPr>
              <a:t>(</a:t>
            </a:r>
            <a:r>
              <a:rPr lang="zh-TW" altLang="en-US" sz="2400" smtClean="0">
                <a:solidFill>
                  <a:schemeClr val="tx2"/>
                </a:solidFill>
              </a:rPr>
              <a:t>社會科</a:t>
            </a:r>
            <a:r>
              <a:rPr lang="en-US" altLang="zh-TW" sz="2400" smtClean="0">
                <a:solidFill>
                  <a:schemeClr val="tx2"/>
                </a:solidFill>
              </a:rPr>
              <a:t>)</a:t>
            </a:r>
            <a:r>
              <a:rPr lang="zh-TW" altLang="en-US" sz="2400" smtClean="0"/>
              <a:t>。</a:t>
            </a:r>
            <a:r>
              <a:rPr lang="zh-TW" altLang="en-US" sz="2400" smtClean="0">
                <a:solidFill>
                  <a:schemeClr val="tx2"/>
                </a:solidFill>
              </a:rPr>
              <a:t>更有趣的是能讓我們在寒暑假期間完成作業，</a:t>
            </a:r>
            <a:r>
              <a:rPr lang="zh-TW" altLang="en-US" sz="2400" smtClean="0"/>
              <a:t>在暑假期間有了線上暑假作業，使我們在暑假期間不無聊，不會浪費時間，使我們暑假的每一天都過得很充實。</a:t>
            </a:r>
            <a:r>
              <a:rPr lang="zh-TW" altLang="en-US" sz="2200" smtClean="0"/>
              <a:t>（六年級張可妮）</a:t>
            </a:r>
          </a:p>
          <a:p>
            <a:endParaRPr lang="zh-TW" altLang="en-US" sz="2200" smtClean="0"/>
          </a:p>
        </p:txBody>
      </p:sp>
      <p:sp>
        <p:nvSpPr>
          <p:cNvPr id="54275" name="內容版面配置區 2"/>
          <p:cNvSpPr>
            <a:spLocks noGrp="1"/>
          </p:cNvSpPr>
          <p:nvPr>
            <p:ph sz="half" idx="1"/>
          </p:nvPr>
        </p:nvSpPr>
        <p:spPr>
          <a:xfrm>
            <a:off x="4648200" y="1600200"/>
            <a:ext cx="4038600" cy="4525963"/>
          </a:xfrm>
        </p:spPr>
        <p:txBody>
          <a:bodyPr/>
          <a:lstStyle/>
          <a:p>
            <a:endParaRPr lang="zh-TW" altLang="en-US" sz="2000" smtClean="0"/>
          </a:p>
          <a:p>
            <a:pPr>
              <a:buFontTx/>
              <a:buNone/>
            </a:pPr>
            <a:endParaRPr lang="zh-TW" altLang="en-US" sz="2400" smtClean="0"/>
          </a:p>
        </p:txBody>
      </p:sp>
      <p:pic>
        <p:nvPicPr>
          <p:cNvPr id="54276" name="Picture 23" descr="IMG_3248"/>
          <p:cNvPicPr>
            <a:picLocks noGrp="1" noChangeAspect="1" noChangeArrowheads="1"/>
          </p:cNvPicPr>
          <p:nvPr>
            <p:ph sz="quarter" idx="4294967295"/>
          </p:nvPr>
        </p:nvPicPr>
        <p:blipFill>
          <a:blip r:embed="rId2" cstate="print"/>
          <a:srcRect r="25650" b="59186"/>
          <a:stretch>
            <a:fillRect/>
          </a:stretch>
        </p:blipFill>
        <p:spPr bwMode="auto">
          <a:xfrm>
            <a:off x="4427538" y="1916113"/>
            <a:ext cx="4176712" cy="3341687"/>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a:defRPr/>
            </a:pPr>
            <a:r>
              <a:rPr lang="zh-TW" altLang="en-US" smtClean="0"/>
              <a:t>數位學習學生回饋二</a:t>
            </a:r>
            <a:r>
              <a:rPr lang="en-US" altLang="zh-TW" smtClean="0"/>
              <a:t>~</a:t>
            </a:r>
            <a:endParaRPr lang="zh-TW" altLang="en-US" smtClean="0"/>
          </a:p>
        </p:txBody>
      </p:sp>
      <p:sp>
        <p:nvSpPr>
          <p:cNvPr id="55298" name="Rectangle 4"/>
          <p:cNvSpPr>
            <a:spLocks noGrp="1" noChangeArrowheads="1"/>
          </p:cNvSpPr>
          <p:nvPr>
            <p:ph type="body" sz="half" idx="1"/>
          </p:nvPr>
        </p:nvSpPr>
        <p:spPr/>
        <p:txBody>
          <a:bodyPr/>
          <a:lstStyle/>
          <a:p>
            <a:r>
              <a:rPr lang="zh-TW" altLang="en-US" sz="2400" smtClean="0"/>
              <a:t>我覺得數位學習可以讓我們不管到哪裡，只有網路我們就可以上網學習。</a:t>
            </a:r>
            <a:r>
              <a:rPr lang="zh-TW" altLang="en-US" sz="2400" smtClean="0">
                <a:solidFill>
                  <a:schemeClr val="tx2"/>
                </a:solidFill>
              </a:rPr>
              <a:t>要是沒有網路的話，我們還是可以看看已經下載的資料</a:t>
            </a:r>
            <a:r>
              <a:rPr lang="zh-TW" altLang="en-US" sz="2400" smtClean="0"/>
              <a:t>。而且數位學習</a:t>
            </a:r>
            <a:r>
              <a:rPr lang="zh-TW" altLang="en-US" sz="2400" smtClean="0">
                <a:solidFill>
                  <a:schemeClr val="tx2"/>
                </a:solidFill>
              </a:rPr>
              <a:t>可以小組討論，讓我們記憶更深刻</a:t>
            </a:r>
            <a:r>
              <a:rPr lang="zh-TW" altLang="en-US" sz="2400" smtClean="0"/>
              <a:t>。雖然國中沒有使用數位學習這個專案但我希望能把這個訊息告訴國中的老師。</a:t>
            </a:r>
            <a:r>
              <a:rPr lang="en-US" altLang="zh-TW" sz="2400" smtClean="0"/>
              <a:t>(</a:t>
            </a:r>
            <a:r>
              <a:rPr lang="zh-TW" altLang="en-US" sz="2400" smtClean="0"/>
              <a:t>六年級張可欣</a:t>
            </a:r>
            <a:r>
              <a:rPr lang="en-US" altLang="zh-TW" sz="2400" smtClean="0"/>
              <a:t>)</a:t>
            </a:r>
          </a:p>
        </p:txBody>
      </p:sp>
      <p:pic>
        <p:nvPicPr>
          <p:cNvPr id="55299" name="Picture 6" descr="IMG_2842"/>
          <p:cNvPicPr>
            <a:picLocks noGrp="1" noChangeAspect="1" noChangeArrowheads="1"/>
          </p:cNvPicPr>
          <p:nvPr>
            <p:ph sz="half" idx="2"/>
          </p:nvPr>
        </p:nvPicPr>
        <p:blipFill>
          <a:blip r:embed="rId2" cstate="print"/>
          <a:srcRect/>
          <a:stretch>
            <a:fillRect/>
          </a:stretch>
        </p:blipFill>
        <p:spPr bwMode="auto">
          <a:xfrm>
            <a:off x="4648200" y="2354263"/>
            <a:ext cx="4038600" cy="3016250"/>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p:txBody>
          <a:bodyPr/>
          <a:lstStyle/>
          <a:p>
            <a:pPr>
              <a:defRPr/>
            </a:pPr>
            <a:r>
              <a:rPr lang="zh-TW" altLang="en-US" smtClean="0"/>
              <a:t>數位學習學生回饋三</a:t>
            </a:r>
            <a:r>
              <a:rPr lang="en-US" altLang="zh-TW" smtClean="0"/>
              <a:t>~</a:t>
            </a:r>
            <a:endParaRPr lang="zh-TW" altLang="en-US" smtClean="0"/>
          </a:p>
        </p:txBody>
      </p:sp>
      <p:sp>
        <p:nvSpPr>
          <p:cNvPr id="56322" name="內容版面配置區 2"/>
          <p:cNvSpPr>
            <a:spLocks noGrp="1"/>
          </p:cNvSpPr>
          <p:nvPr>
            <p:ph type="body" sz="half" idx="4294967295"/>
          </p:nvPr>
        </p:nvSpPr>
        <p:spPr>
          <a:xfrm>
            <a:off x="457200" y="1600200"/>
            <a:ext cx="4330700" cy="4525963"/>
          </a:xfrm>
        </p:spPr>
        <p:txBody>
          <a:bodyPr/>
          <a:lstStyle/>
          <a:p>
            <a:pPr>
              <a:buFontTx/>
              <a:buNone/>
            </a:pPr>
            <a:r>
              <a:rPr lang="en-US" altLang="zh-TW" sz="2800" smtClean="0"/>
              <a:t> </a:t>
            </a:r>
          </a:p>
        </p:txBody>
      </p:sp>
      <p:sp>
        <p:nvSpPr>
          <p:cNvPr id="56323" name="Rectangle 4"/>
          <p:cNvSpPr>
            <a:spLocks noGrp="1" noChangeArrowheads="1"/>
          </p:cNvSpPr>
          <p:nvPr>
            <p:ph type="body" sz="half" idx="4294967295"/>
          </p:nvPr>
        </p:nvSpPr>
        <p:spPr>
          <a:xfrm>
            <a:off x="0" y="1600200"/>
            <a:ext cx="4427538" cy="4924425"/>
          </a:xfrm>
        </p:spPr>
        <p:txBody>
          <a:bodyPr/>
          <a:lstStyle/>
          <a:p>
            <a:pPr>
              <a:lnSpc>
                <a:spcPct val="80000"/>
              </a:lnSpc>
            </a:pPr>
            <a:r>
              <a:rPr lang="zh-TW" altLang="en-US" sz="2400" smtClean="0"/>
              <a:t>我覺得在學校使用數位學習上數學課很方便，可以馬上把每位同學的解題過程呈現在智慧教室上。還有</a:t>
            </a:r>
            <a:r>
              <a:rPr lang="zh-TW" altLang="en-US" sz="2400" smtClean="0">
                <a:solidFill>
                  <a:schemeClr val="tx2"/>
                </a:solidFill>
              </a:rPr>
              <a:t>做社會的簡報，可以讓我們找資料很方便，並且整理得讓別人看得懂，連自己要講什麼都可以很清楚的知道</a:t>
            </a:r>
            <a:r>
              <a:rPr lang="zh-TW" altLang="en-US" sz="2400" smtClean="0"/>
              <a:t>，尤其還可以貼上圖片，讓別人看起來一目了然。另外</a:t>
            </a:r>
            <a:r>
              <a:rPr lang="zh-TW" altLang="en-US" sz="2400" smtClean="0">
                <a:solidFill>
                  <a:schemeClr val="tx2"/>
                </a:solidFill>
              </a:rPr>
              <a:t>在家的時候可以自我學習看均一教育平台</a:t>
            </a:r>
            <a:r>
              <a:rPr lang="zh-TW" altLang="en-US" sz="2400" smtClean="0"/>
              <a:t>，去加強自己不會的地方。當</a:t>
            </a:r>
            <a:r>
              <a:rPr lang="zh-TW" altLang="en-US" sz="2400" smtClean="0">
                <a:solidFill>
                  <a:schemeClr val="tx2"/>
                </a:solidFill>
              </a:rPr>
              <a:t>我們同組一起討論時可以聽聽大家的意見，也可以學到不一樣的知識</a:t>
            </a:r>
            <a:r>
              <a:rPr lang="en-US" altLang="zh-TW" sz="2400" smtClean="0">
                <a:solidFill>
                  <a:schemeClr val="tx2"/>
                </a:solidFill>
              </a:rPr>
              <a:t>(</a:t>
            </a:r>
            <a:r>
              <a:rPr lang="zh-TW" altLang="en-US" sz="2400" smtClean="0"/>
              <a:t>六年級游潔琳）</a:t>
            </a:r>
          </a:p>
          <a:p>
            <a:pPr>
              <a:lnSpc>
                <a:spcPct val="80000"/>
              </a:lnSpc>
              <a:buFontTx/>
              <a:buNone/>
            </a:pPr>
            <a:endParaRPr lang="zh-TW" altLang="en-US" sz="2400" smtClean="0"/>
          </a:p>
          <a:p>
            <a:pPr>
              <a:lnSpc>
                <a:spcPct val="80000"/>
              </a:lnSpc>
              <a:buFontTx/>
              <a:buNone/>
            </a:pPr>
            <a:endParaRPr lang="zh-TW" altLang="en-US" smtClean="0"/>
          </a:p>
        </p:txBody>
      </p:sp>
      <p:pic>
        <p:nvPicPr>
          <p:cNvPr id="56324" name="Picture 12" descr="IMG_3238"/>
          <p:cNvPicPr>
            <a:picLocks noGrp="1" noChangeAspect="1" noChangeArrowheads="1"/>
          </p:cNvPicPr>
          <p:nvPr>
            <p:ph sz="half" idx="4294967295"/>
          </p:nvPr>
        </p:nvPicPr>
        <p:blipFill>
          <a:blip r:embed="rId2" cstate="print"/>
          <a:srcRect/>
          <a:stretch>
            <a:fillRect/>
          </a:stretch>
        </p:blipFill>
        <p:spPr bwMode="auto">
          <a:xfrm>
            <a:off x="4648200" y="1628775"/>
            <a:ext cx="4038600" cy="4537075"/>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a:defRPr/>
            </a:pPr>
            <a:r>
              <a:rPr lang="zh-TW" altLang="en-US" smtClean="0"/>
              <a:t>數位學習學生回饋四</a:t>
            </a:r>
            <a:r>
              <a:rPr lang="en-US" altLang="zh-TW" smtClean="0"/>
              <a:t>~</a:t>
            </a:r>
            <a:endParaRPr lang="zh-TW" altLang="en-US" smtClean="0"/>
          </a:p>
        </p:txBody>
      </p:sp>
      <p:sp>
        <p:nvSpPr>
          <p:cNvPr id="57346" name="Rectangle 3"/>
          <p:cNvSpPr>
            <a:spLocks noGrp="1" noChangeArrowheads="1"/>
          </p:cNvSpPr>
          <p:nvPr>
            <p:ph type="body" sz="half" idx="1"/>
          </p:nvPr>
        </p:nvSpPr>
        <p:spPr>
          <a:xfrm>
            <a:off x="179388" y="1125538"/>
            <a:ext cx="4537075" cy="5000625"/>
          </a:xfrm>
        </p:spPr>
        <p:txBody>
          <a:bodyPr/>
          <a:lstStyle/>
          <a:p>
            <a:pPr>
              <a:lnSpc>
                <a:spcPct val="90000"/>
              </a:lnSpc>
            </a:pPr>
            <a:r>
              <a:rPr lang="zh-TW" altLang="en-US" sz="2400" dirty="0" smtClean="0"/>
              <a:t>我覺得自從利用數位學習之後，</a:t>
            </a:r>
            <a:r>
              <a:rPr lang="zh-TW" altLang="en-US" sz="2400" dirty="0" smtClean="0">
                <a:solidFill>
                  <a:schemeClr val="tx2"/>
                </a:solidFill>
              </a:rPr>
              <a:t>我的學習速度就變快了，</a:t>
            </a:r>
            <a:r>
              <a:rPr lang="zh-TW" altLang="en-US" sz="2400" dirty="0" smtClean="0"/>
              <a:t>因為每當我們上數學課時，</a:t>
            </a:r>
            <a:r>
              <a:rPr lang="zh-TW" altLang="en-US" sz="2400" dirty="0" smtClean="0">
                <a:solidFill>
                  <a:schemeClr val="tx2"/>
                </a:solidFill>
              </a:rPr>
              <a:t>老師會派送</a:t>
            </a:r>
            <a:r>
              <a:rPr lang="zh-TW" altLang="en-US" sz="2400" dirty="0" smtClean="0">
                <a:solidFill>
                  <a:schemeClr val="tx2"/>
                </a:solidFill>
              </a:rPr>
              <a:t>題目即時測驗</a:t>
            </a:r>
            <a:r>
              <a:rPr lang="zh-TW" altLang="en-US" sz="2400" dirty="0" smtClean="0">
                <a:solidFill>
                  <a:schemeClr val="tx2"/>
                </a:solidFill>
              </a:rPr>
              <a:t>，測驗完，老師針對錯誤的題目解說，我就可以馬上知道自己錯的地方，所以我覺得可以提升我的學習能力</a:t>
            </a:r>
            <a:r>
              <a:rPr lang="zh-TW" altLang="en-US" sz="2400" dirty="0" smtClean="0"/>
              <a:t>，也能比平常學到的知識還要多，不只是數學，其他科目都可以提升。</a:t>
            </a:r>
            <a:r>
              <a:rPr lang="zh-TW" altLang="en-US" sz="2400" dirty="0" smtClean="0">
                <a:solidFill>
                  <a:schemeClr val="tx2"/>
                </a:solidFill>
              </a:rPr>
              <a:t>我覺得回家主動看老師隔天要教的課程影片很好，因為這樣我們上課會比較容易聽懂</a:t>
            </a:r>
            <a:r>
              <a:rPr lang="zh-TW" altLang="en-US" sz="2400" dirty="0" smtClean="0"/>
              <a:t>，老師教我們也會比較輕鬆，讓我們更容易理解題目的意思（六年級羅予謙） </a:t>
            </a:r>
          </a:p>
          <a:p>
            <a:pPr>
              <a:lnSpc>
                <a:spcPct val="90000"/>
              </a:lnSpc>
              <a:buFontTx/>
              <a:buNone/>
            </a:pPr>
            <a:endParaRPr lang="zh-TW" altLang="en-US" sz="2400" dirty="0" smtClean="0"/>
          </a:p>
        </p:txBody>
      </p:sp>
      <p:pic>
        <p:nvPicPr>
          <p:cNvPr id="57347" name="Picture 6" descr="圖片1"/>
          <p:cNvPicPr>
            <a:picLocks noGrp="1" noChangeAspect="1" noChangeArrowheads="1"/>
          </p:cNvPicPr>
          <p:nvPr>
            <p:ph sz="half" idx="2"/>
          </p:nvPr>
        </p:nvPicPr>
        <p:blipFill>
          <a:blip r:embed="rId2" cstate="print"/>
          <a:srcRect/>
          <a:stretch>
            <a:fillRect/>
          </a:stretch>
        </p:blipFill>
        <p:spPr bwMode="auto">
          <a:xfrm>
            <a:off x="4949825" y="1700213"/>
            <a:ext cx="3683000" cy="4249737"/>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標題 1"/>
          <p:cNvSpPr txBox="1">
            <a:spLocks/>
          </p:cNvSpPr>
          <p:nvPr/>
        </p:nvSpPr>
        <p:spPr bwMode="auto">
          <a:xfrm>
            <a:off x="323850" y="549275"/>
            <a:ext cx="8569325" cy="1143000"/>
          </a:xfrm>
          <a:prstGeom prst="rect">
            <a:avLst/>
          </a:prstGeom>
          <a:noFill/>
          <a:ln w="9525">
            <a:noFill/>
            <a:miter lim="800000"/>
            <a:headEnd/>
            <a:tailEnd/>
          </a:ln>
        </p:spPr>
        <p:txBody>
          <a:bodyPr anchor="ctr"/>
          <a:lstStyle/>
          <a:p>
            <a:pPr algn="ctr" eaLnBrk="0" hangingPunct="0"/>
            <a:r>
              <a:rPr kumimoji="0" lang="zh-TW" altLang="en-US" sz="4000" b="1"/>
              <a:t>把握「</a:t>
            </a:r>
            <a:r>
              <a:rPr kumimoji="0" lang="zh-TW" altLang="zh-TW" sz="4000" b="1"/>
              <a:t>學習社群與教師專業發展評鑑之專業成長計畫</a:t>
            </a:r>
            <a:r>
              <a:rPr kumimoji="0" lang="zh-TW" altLang="en-US" sz="4000" b="1"/>
              <a:t>」</a:t>
            </a:r>
            <a:r>
              <a:rPr kumimoji="0" lang="zh-TW" altLang="zh-TW" sz="4000" b="1"/>
              <a:t>的</a:t>
            </a:r>
            <a:r>
              <a:rPr kumimoji="0" lang="zh-TW" altLang="en-US" sz="4000" b="1"/>
              <a:t>原則</a:t>
            </a:r>
            <a:endParaRPr lang="zh-TW" altLang="en-US" sz="4000" b="1">
              <a:solidFill>
                <a:srgbClr val="CC3300"/>
              </a:solidFill>
              <a:latin typeface="標楷體" pitchFamily="65" charset="-120"/>
            </a:endParaRPr>
          </a:p>
        </p:txBody>
      </p:sp>
      <p:sp>
        <p:nvSpPr>
          <p:cNvPr id="58370" name="內容版面配置區 2"/>
          <p:cNvSpPr>
            <a:spLocks noGrp="1"/>
          </p:cNvSpPr>
          <p:nvPr>
            <p:ph idx="4294967295"/>
          </p:nvPr>
        </p:nvSpPr>
        <p:spPr>
          <a:xfrm>
            <a:off x="539750" y="2349500"/>
            <a:ext cx="8229600" cy="3384550"/>
          </a:xfrm>
        </p:spPr>
        <p:txBody>
          <a:bodyPr/>
          <a:lstStyle/>
          <a:p>
            <a:r>
              <a:rPr lang="zh-TW" altLang="zh-TW" sz="3600" b="1" smtClean="0"/>
              <a:t>聚焦學生學習，提昇教育品質</a:t>
            </a:r>
            <a:r>
              <a:rPr lang="zh-TW" altLang="en-US" b="1" smtClean="0"/>
              <a:t>。</a:t>
            </a:r>
          </a:p>
          <a:p>
            <a:endParaRPr lang="en-US" altLang="zh-TW" sz="3600" b="1" smtClean="0"/>
          </a:p>
          <a:p>
            <a:r>
              <a:rPr lang="zh-TW" altLang="zh-TW" sz="3600" b="1" smtClean="0"/>
              <a:t>符應「教師自我導向學習」契機，</a:t>
            </a:r>
            <a:r>
              <a:rPr lang="zh-TW" altLang="en-US" sz="3600" b="1" smtClean="0"/>
              <a:t>    </a:t>
            </a:r>
            <a:r>
              <a:rPr lang="zh-TW" altLang="zh-TW" sz="3600" b="1" smtClean="0"/>
              <a:t>優化學生學習內涵</a:t>
            </a:r>
            <a:r>
              <a:rPr lang="zh-TW" altLang="en-US" b="1" smtClean="0"/>
              <a:t>。</a:t>
            </a:r>
          </a:p>
        </p:txBody>
      </p:sp>
      <p:sp>
        <p:nvSpPr>
          <p:cNvPr id="50180" name="Text Box 4"/>
          <p:cNvSpPr txBox="1">
            <a:spLocks noChangeArrowheads="1"/>
          </p:cNvSpPr>
          <p:nvPr/>
        </p:nvSpPr>
        <p:spPr bwMode="invGray">
          <a:xfrm>
            <a:off x="107950" y="1685925"/>
            <a:ext cx="8785225" cy="646113"/>
          </a:xfrm>
          <a:prstGeom prst="rect">
            <a:avLst/>
          </a:prstGeom>
          <a:noFill/>
          <a:ln w="9525" algn="ctr">
            <a:noFill/>
            <a:miter lim="800000"/>
            <a:headEnd/>
            <a:tailEnd/>
          </a:ln>
          <a:effectLst/>
        </p:spPr>
        <p:txBody>
          <a:bodyPr>
            <a:spAutoFit/>
          </a:bodyPr>
          <a:lstStyle/>
          <a:p>
            <a:pPr algn="ctr">
              <a:spcBef>
                <a:spcPct val="50000"/>
              </a:spcBef>
              <a:defRPr/>
            </a:pPr>
            <a:endParaRPr kumimoji="0" lang="en-US" altLang="zh-TW" sz="3600" dirty="0">
              <a:solidFill>
                <a:srgbClr val="0070C0"/>
              </a:solidFill>
              <a:latin typeface="+mn-ea"/>
              <a:ea typeface="+mn-ea"/>
            </a:endParaRPr>
          </a:p>
        </p:txBody>
      </p:sp>
    </p:spTree>
  </p:cSld>
  <p:clrMapOvr>
    <a:masterClrMapping/>
  </p:clrMapOvr>
  <p:transition>
    <p:dissolv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3"/>
          <p:cNvSpPr>
            <a:spLocks noGrp="1" noChangeArrowheads="1"/>
          </p:cNvSpPr>
          <p:nvPr>
            <p:ph type="subTitle" idx="1"/>
          </p:nvPr>
        </p:nvSpPr>
        <p:spPr>
          <a:xfrm>
            <a:off x="0" y="4076700"/>
            <a:ext cx="9144000" cy="2089150"/>
          </a:xfrm>
        </p:spPr>
        <p:txBody>
          <a:bodyPr/>
          <a:lstStyle/>
          <a:p>
            <a:pPr>
              <a:lnSpc>
                <a:spcPct val="80000"/>
              </a:lnSpc>
              <a:defRPr/>
            </a:pPr>
            <a:endParaRPr lang="en-US" altLang="zh-TW" smtClean="0"/>
          </a:p>
          <a:p>
            <a:pPr>
              <a:lnSpc>
                <a:spcPct val="80000"/>
              </a:lnSpc>
              <a:defRPr/>
            </a:pPr>
            <a:endParaRPr lang="en-US" altLang="zh-TW" smtClean="0"/>
          </a:p>
          <a:p>
            <a:pPr>
              <a:lnSpc>
                <a:spcPct val="80000"/>
              </a:lnSpc>
              <a:defRPr/>
            </a:pPr>
            <a:endParaRPr lang="en-US" altLang="zh-TW" smtClean="0"/>
          </a:p>
          <a:p>
            <a:pPr>
              <a:lnSpc>
                <a:spcPct val="80000"/>
              </a:lnSpc>
              <a:defRPr/>
            </a:pPr>
            <a:r>
              <a:rPr lang="zh-TW" altLang="en-US" sz="2800" smtClean="0">
                <a:solidFill>
                  <a:srgbClr val="7030A0"/>
                </a:solidFill>
              </a:rPr>
              <a:t>當員工被賦予自主權，</a:t>
            </a:r>
          </a:p>
          <a:p>
            <a:pPr>
              <a:lnSpc>
                <a:spcPct val="80000"/>
              </a:lnSpc>
              <a:defRPr/>
            </a:pPr>
            <a:r>
              <a:rPr lang="zh-TW" altLang="en-US" sz="2800" smtClean="0">
                <a:solidFill>
                  <a:srgbClr val="7030A0"/>
                </a:solidFill>
              </a:rPr>
              <a:t>        意想不到的事就奇妙的發生了</a:t>
            </a:r>
            <a:r>
              <a:rPr lang="en-US" altLang="zh-TW" sz="2800" smtClean="0">
                <a:solidFill>
                  <a:srgbClr val="7030A0"/>
                </a:solidFill>
              </a:rPr>
              <a:t>~~~~~~~~~~</a:t>
            </a:r>
          </a:p>
          <a:p>
            <a:pPr>
              <a:lnSpc>
                <a:spcPct val="80000"/>
              </a:lnSpc>
              <a:defRPr/>
            </a:pPr>
            <a:endParaRPr lang="zh-TW" altLang="en-US" sz="2800" smtClean="0">
              <a:solidFill>
                <a:srgbClr val="7030A0"/>
              </a:solidFill>
            </a:endParaRPr>
          </a:p>
          <a:p>
            <a:pPr>
              <a:lnSpc>
                <a:spcPct val="80000"/>
              </a:lnSpc>
              <a:defRPr/>
            </a:pPr>
            <a:endParaRPr lang="zh-TW" altLang="en-US" sz="2800" u="sng" smtClean="0">
              <a:effectLst>
                <a:outerShdw blurRad="38100" dist="38100" dir="2700000" algn="tl">
                  <a:srgbClr val="C0C0C0"/>
                </a:outerShdw>
              </a:effectLst>
            </a:endParaRPr>
          </a:p>
        </p:txBody>
      </p:sp>
      <p:sp>
        <p:nvSpPr>
          <p:cNvPr id="63490" name="Rectangle 2"/>
          <p:cNvSpPr>
            <a:spLocks noGrp="1" noChangeArrowheads="1"/>
          </p:cNvSpPr>
          <p:nvPr>
            <p:ph type="ctrTitle"/>
          </p:nvPr>
        </p:nvSpPr>
        <p:spPr>
          <a:xfrm>
            <a:off x="333375" y="188913"/>
            <a:ext cx="8229600" cy="1800225"/>
          </a:xfrm>
          <a:effectLst>
            <a:outerShdw dist="35921" dir="2700000" algn="ctr" rotWithShape="0">
              <a:srgbClr val="FFFFFF"/>
            </a:outerShdw>
          </a:effectLst>
        </p:spPr>
        <p:txBody>
          <a:bodyPr/>
          <a:lstStyle/>
          <a:p>
            <a:pPr>
              <a:defRPr/>
            </a:pPr>
            <a:r>
              <a:rPr lang="zh-TW" altLang="en-US" sz="4000" dirty="0" smtClean="0"/>
              <a:t>渡假小故事</a:t>
            </a:r>
            <a:r>
              <a:rPr lang="en-US" altLang="zh-TW" sz="4000" dirty="0" smtClean="0"/>
              <a:t>~</a:t>
            </a:r>
            <a:r>
              <a:rPr lang="zh-TW" altLang="en-US" sz="4000" dirty="0" smtClean="0"/>
              <a:t>麗池卡爾登飯店</a:t>
            </a:r>
            <a:r>
              <a:rPr lang="en-US" altLang="zh-TW" sz="4000" dirty="0" smtClean="0"/>
              <a:t/>
            </a:r>
            <a:br>
              <a:rPr lang="en-US" altLang="zh-TW" sz="4000" dirty="0" smtClean="0"/>
            </a:br>
            <a:r>
              <a:rPr lang="zh-TW" altLang="en-US" sz="4000" dirty="0" smtClean="0">
                <a:solidFill>
                  <a:srgbClr val="00B0F0"/>
                </a:solidFill>
              </a:rPr>
              <a:t>一位獲得授權的飯店服務生</a:t>
            </a:r>
          </a:p>
        </p:txBody>
      </p:sp>
      <p:pic>
        <p:nvPicPr>
          <p:cNvPr id="59395" name="內容版面配置區 5"/>
          <p:cNvPicPr>
            <a:picLocks noGrp="1" noChangeAspect="1"/>
          </p:cNvPicPr>
          <p:nvPr>
            <p:ph type="pic" idx="4294967295"/>
          </p:nvPr>
        </p:nvPicPr>
        <p:blipFill>
          <a:blip r:embed="rId2" cstate="print"/>
          <a:srcRect t="2841" b="2841"/>
          <a:stretch>
            <a:fillRect/>
          </a:stretch>
        </p:blipFill>
        <p:spPr>
          <a:xfrm>
            <a:off x="900113" y="1898650"/>
            <a:ext cx="4248150" cy="3186113"/>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620713"/>
            <a:ext cx="8964613" cy="1728787"/>
          </a:xfrm>
        </p:spPr>
        <p:txBody>
          <a:bodyPr/>
          <a:lstStyle/>
          <a:p>
            <a:pPr>
              <a:defRPr/>
            </a:pPr>
            <a:r>
              <a:rPr lang="en-US" altLang="zh-TW" u="sng" dirty="0" smtClean="0"/>
              <a:t/>
            </a:r>
            <a:br>
              <a:rPr lang="en-US" altLang="zh-TW" u="sng" dirty="0" smtClean="0"/>
            </a:br>
            <a:r>
              <a:rPr lang="en-US" altLang="zh-TW" u="sng" dirty="0" smtClean="0"/>
              <a:t/>
            </a:r>
            <a:br>
              <a:rPr lang="en-US" altLang="zh-TW" u="sng" dirty="0" smtClean="0"/>
            </a:br>
            <a:r>
              <a:rPr lang="en-US" altLang="zh-TW" u="sng" dirty="0"/>
              <a:t/>
            </a:r>
            <a:br>
              <a:rPr lang="en-US" altLang="zh-TW" u="sng" dirty="0"/>
            </a:br>
            <a:r>
              <a:rPr lang="en-US" altLang="zh-TW" u="sng" dirty="0" smtClean="0"/>
              <a:t/>
            </a:r>
            <a:br>
              <a:rPr lang="en-US" altLang="zh-TW" u="sng" dirty="0" smtClean="0"/>
            </a:br>
            <a:r>
              <a:rPr lang="en-US" altLang="zh-TW" u="sng" dirty="0" smtClean="0"/>
              <a:t/>
            </a:r>
            <a:br>
              <a:rPr lang="en-US" altLang="zh-TW" u="sng" dirty="0" smtClean="0"/>
            </a:br>
            <a:r>
              <a:rPr lang="en-US" altLang="zh-TW" u="sng" dirty="0"/>
              <a:t/>
            </a:r>
            <a:br>
              <a:rPr lang="en-US" altLang="zh-TW" u="sng" dirty="0"/>
            </a:br>
            <a:r>
              <a:rPr lang="en-US" altLang="zh-TW" u="sng" dirty="0" smtClean="0"/>
              <a:t/>
            </a:r>
            <a:br>
              <a:rPr lang="en-US" altLang="zh-TW" u="sng" dirty="0" smtClean="0"/>
            </a:br>
            <a:r>
              <a:rPr lang="en-US" altLang="zh-TW" u="sng" dirty="0" smtClean="0"/>
              <a:t/>
            </a:r>
            <a:br>
              <a:rPr lang="en-US" altLang="zh-TW" u="sng" dirty="0" smtClean="0"/>
            </a:br>
            <a:r>
              <a:rPr lang="en-US" altLang="zh-TW" u="sng" dirty="0"/>
              <a:t/>
            </a:r>
            <a:br>
              <a:rPr lang="en-US" altLang="zh-TW" u="sng" dirty="0"/>
            </a:br>
            <a:r>
              <a:rPr lang="en-US" altLang="zh-TW" u="sng" dirty="0" smtClean="0"/>
              <a:t/>
            </a:r>
            <a:br>
              <a:rPr lang="en-US" altLang="zh-TW" u="sng" dirty="0" smtClean="0"/>
            </a:br>
            <a:r>
              <a:rPr lang="zh-TW" altLang="en-US" sz="4800" dirty="0" smtClean="0"/>
              <a:t>數位</a:t>
            </a:r>
            <a:r>
              <a:rPr lang="zh-TW" altLang="en-US" sz="4800" dirty="0"/>
              <a:t>學習社群終極目標</a:t>
            </a:r>
            <a:r>
              <a:rPr lang="en-US" altLang="zh-TW" sz="4800" dirty="0" smtClean="0"/>
              <a:t>:</a:t>
            </a:r>
            <a:br>
              <a:rPr lang="en-US" altLang="zh-TW" sz="4800" dirty="0" smtClean="0"/>
            </a:br>
            <a:r>
              <a:rPr lang="en-US" altLang="zh-TW" sz="4800" dirty="0" smtClean="0"/>
              <a:t>      </a:t>
            </a:r>
            <a:r>
              <a:rPr lang="zh-TW" altLang="en-US" sz="4800" dirty="0" smtClean="0"/>
              <a:t>提升</a:t>
            </a:r>
            <a:r>
              <a:rPr lang="zh-TW" altLang="en-US" sz="4800" dirty="0"/>
              <a:t>學生自主學習動機</a:t>
            </a:r>
            <a:r>
              <a:rPr lang="en-US" altLang="zh-TW" sz="4800" dirty="0"/>
              <a:t/>
            </a:r>
            <a:br>
              <a:rPr lang="en-US" altLang="zh-TW" sz="4800" dirty="0"/>
            </a:br>
            <a:endParaRPr lang="zh-TW" altLang="en-US" sz="4800" dirty="0"/>
          </a:p>
        </p:txBody>
      </p:sp>
      <p:pic>
        <p:nvPicPr>
          <p:cNvPr id="60418" name="圖片版面配置區 5"/>
          <p:cNvPicPr>
            <a:picLocks noGrp="1" noChangeAspect="1"/>
          </p:cNvPicPr>
          <p:nvPr>
            <p:ph type="pic" idx="1"/>
          </p:nvPr>
        </p:nvPicPr>
        <p:blipFill>
          <a:blip r:embed="rId2" cstate="print"/>
          <a:srcRect l="5725" r="5725"/>
          <a:stretch>
            <a:fillRect/>
          </a:stretch>
        </p:blipFill>
        <p:spPr>
          <a:xfrm>
            <a:off x="2411413" y="2103438"/>
            <a:ext cx="4867275" cy="3649662"/>
          </a:xfrm>
        </p:spPr>
      </p:pic>
      <p:sp>
        <p:nvSpPr>
          <p:cNvPr id="60419" name="文字版面配置區 2"/>
          <p:cNvSpPr>
            <a:spLocks noGrp="1"/>
          </p:cNvSpPr>
          <p:nvPr>
            <p:ph type="body" sz="half" idx="2"/>
          </p:nvPr>
        </p:nvSpPr>
        <p:spPr>
          <a:xfrm>
            <a:off x="684213" y="5367338"/>
            <a:ext cx="8208962" cy="804862"/>
          </a:xfrm>
        </p:spPr>
        <p:txBody>
          <a:bodyPr/>
          <a:lstStyle/>
          <a:p>
            <a:endParaRPr lang="en-US" altLang="zh-TW" smtClean="0"/>
          </a:p>
          <a:p>
            <a:r>
              <a:rPr lang="zh-TW" altLang="en-US" sz="3200" smtClean="0"/>
              <a:t>把學習的自主權還給學生，嘗試經歷自我學習的學生能為學習創造難忘的學習經驗。</a:t>
            </a:r>
          </a:p>
          <a:p>
            <a:r>
              <a:rPr lang="zh-TW" altLang="en-US" sz="4000" b="1" i="1" smtClean="0"/>
              <a:t>  </a:t>
            </a:r>
          </a:p>
          <a:p>
            <a:r>
              <a:rPr lang="zh-TW" altLang="en-US" sz="4000" b="1" i="1" smtClean="0"/>
              <a:t>  </a:t>
            </a:r>
            <a:endParaRPr lang="zh-TW" altLang="en-US" sz="400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
            <a:ext cx="8229600" cy="908720"/>
          </a:xfrm>
        </p:spPr>
        <p:txBody>
          <a:bodyPr/>
          <a:lstStyle/>
          <a:p>
            <a:pPr>
              <a:defRPr/>
            </a:pPr>
            <a:r>
              <a:rPr lang="en-US" altLang="zh-TW" dirty="0" smtClean="0"/>
              <a:t/>
            </a:r>
            <a:br>
              <a:rPr lang="en-US" altLang="zh-TW" dirty="0" smtClean="0"/>
            </a:br>
            <a:r>
              <a:rPr lang="zh-TW" altLang="en-US" dirty="0" smtClean="0"/>
              <a:t>溫馨小叮嚀</a:t>
            </a:r>
            <a:r>
              <a:rPr lang="en-US" altLang="zh-TW" dirty="0" smtClean="0"/>
              <a:t>~</a:t>
            </a:r>
            <a:r>
              <a:rPr lang="zh-TW" altLang="en-US" dirty="0" smtClean="0"/>
              <a:t> </a:t>
            </a:r>
            <a:r>
              <a:rPr lang="en-US" altLang="zh-TW" sz="2400" dirty="0" smtClean="0"/>
              <a:t>12</a:t>
            </a:r>
            <a:r>
              <a:rPr lang="zh-TW" altLang="en-US" sz="2400" dirty="0" smtClean="0"/>
              <a:t>場次的</a:t>
            </a:r>
            <a:r>
              <a:rPr lang="zh-TW" altLang="zh-TW" sz="2400" dirty="0" smtClean="0"/>
              <a:t>社</a:t>
            </a:r>
            <a:r>
              <a:rPr lang="zh-TW" altLang="zh-TW" sz="2400" dirty="0" smtClean="0"/>
              <a:t>群</a:t>
            </a:r>
            <a:r>
              <a:rPr lang="zh-TW" altLang="en-US" sz="2400" dirty="0" smtClean="0"/>
              <a:t>活動</a:t>
            </a:r>
            <a:r>
              <a:rPr lang="zh-TW" altLang="en-US" sz="2400" dirty="0" smtClean="0"/>
              <a:t>規劃</a:t>
            </a:r>
            <a:r>
              <a:rPr lang="en-US" altLang="zh-TW" sz="4000" dirty="0" smtClean="0"/>
              <a:t/>
            </a:r>
            <a:br>
              <a:rPr lang="en-US" altLang="zh-TW" sz="4000" dirty="0" smtClean="0"/>
            </a:br>
            <a:endParaRPr lang="zh-TW" altLang="en-US" dirty="0"/>
          </a:p>
        </p:txBody>
      </p:sp>
      <p:graphicFrame>
        <p:nvGraphicFramePr>
          <p:cNvPr id="24690" name="Group 114"/>
          <p:cNvGraphicFramePr>
            <a:graphicFrameLocks noGrp="1"/>
          </p:cNvGraphicFramePr>
          <p:nvPr/>
        </p:nvGraphicFramePr>
        <p:xfrm>
          <a:off x="250825" y="836613"/>
          <a:ext cx="8642350" cy="6037372"/>
        </p:xfrm>
        <a:graphic>
          <a:graphicData uri="http://schemas.openxmlformats.org/drawingml/2006/table">
            <a:tbl>
              <a:tblPr/>
              <a:tblGrid>
                <a:gridCol w="422275"/>
                <a:gridCol w="919163"/>
                <a:gridCol w="3203575"/>
                <a:gridCol w="1498600"/>
                <a:gridCol w="1182687"/>
                <a:gridCol w="1416050"/>
              </a:tblGrid>
              <a:tr h="2657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000" b="1"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rPr>
                        <a:t>次</a:t>
                      </a:r>
                      <a:endParaRPr kumimoji="1" lang="zh-TW" altLang="en-US" sz="1000" b="1" i="0" u="none" strike="noStrike" cap="none" normalizeH="0" baseline="0" dirty="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0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rPr>
                        <a:t>日期</a:t>
                      </a:r>
                      <a:endParaRPr kumimoji="1" lang="en-US" altLang="zh-TW" sz="1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0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rPr>
                        <a:t>實施內容</a:t>
                      </a:r>
                      <a:endParaRPr kumimoji="1" lang="zh-TW" altLang="en-US" sz="10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0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rPr>
                        <a:t>實施方式</a:t>
                      </a:r>
                      <a:endParaRPr kumimoji="1" lang="zh-TW" altLang="en-US" sz="10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0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rPr>
                        <a:t>講師</a:t>
                      </a:r>
                      <a:r>
                        <a:rPr kumimoji="1" lang="en-US" altLang="zh-TW" sz="10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rPr>
                        <a:t>/</a:t>
                      </a:r>
                      <a:r>
                        <a:rPr kumimoji="1" lang="zh-TW" altLang="en-US" sz="10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rPr>
                        <a:t>主持人</a:t>
                      </a:r>
                      <a:endParaRPr kumimoji="1" lang="zh-TW" altLang="en-US" sz="10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0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rPr>
                        <a:t>地點</a:t>
                      </a:r>
                      <a:r>
                        <a:rPr kumimoji="1" lang="en-US" altLang="zh-TW" sz="10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rPr>
                        <a:t>/</a:t>
                      </a:r>
                      <a:r>
                        <a:rPr kumimoji="1" lang="zh-TW" altLang="en-US" sz="10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rPr>
                        <a:t>備註</a:t>
                      </a:r>
                      <a:endParaRPr kumimoji="1" lang="zh-TW" altLang="en-US" sz="10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0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0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rPr>
                        <a:t>1</a:t>
                      </a:r>
                      <a:endParaRPr kumimoji="1" lang="en-US" altLang="zh-TW" sz="10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103.9.19</a:t>
                      </a:r>
                      <a:endParaRPr kumimoji="1" lang="en-US" altLang="zh-TW" sz="12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數位學習</a:t>
                      </a:r>
                      <a:r>
                        <a:rPr kumimoji="1" lang="en-US" altLang="zh-TW" sz="14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r>
                        <a:rPr kumimoji="1" lang="zh-TW" altLang="en-US" sz="14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資訊倫理、法律與安全問題</a:t>
                      </a:r>
                      <a:endParaRPr kumimoji="1" lang="zh-TW" altLang="en-US" sz="14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專業領域研討</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2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rPr>
                        <a:t>專題講座</a:t>
                      </a:r>
                      <a:endParaRPr kumimoji="1" lang="zh-TW" altLang="en-US" sz="12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林光章校長</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r>
                        <a:rPr kumimoji="1" lang="zh-TW" altLang="en-US"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引言</a:t>
                      </a:r>
                      <a:r>
                        <a:rPr kumimoji="1" lang="en-US" altLang="zh-TW"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endParaRPr kumimoji="1" lang="en-US" altLang="zh-TW" sz="12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金洋國小資訊教室</a:t>
                      </a:r>
                      <a:endParaRPr kumimoji="1" lang="zh-TW" altLang="en-US" sz="12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0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0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rPr>
                        <a:t>2</a:t>
                      </a:r>
                      <a:endParaRPr kumimoji="1" lang="en-US" altLang="zh-TW" sz="10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103.11.12</a:t>
                      </a:r>
                      <a:endParaRPr kumimoji="1" lang="en-US" altLang="zh-TW" sz="12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網路教學資源蒐尋與編輯</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4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r>
                        <a:rPr kumimoji="1" lang="zh-TW" altLang="en-US" sz="14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以國語、社會為例</a:t>
                      </a:r>
                      <a:r>
                        <a:rPr kumimoji="1" lang="en-US" altLang="zh-TW" sz="14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endParaRPr kumimoji="1" lang="en-US" altLang="zh-TW" sz="14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2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rPr>
                        <a:t>教學媒材研發</a:t>
                      </a:r>
                      <a:endParaRPr kumimoji="1" lang="zh-TW" altLang="en-US"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2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rPr>
                        <a:t>主題探索</a:t>
                      </a:r>
                      <a:endParaRPr kumimoji="1" lang="zh-TW" altLang="en-US" sz="12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林光章校長</a:t>
                      </a:r>
                      <a:endParaRPr kumimoji="1" lang="zh-TW" altLang="en-US" sz="12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金洋國小資訊教室</a:t>
                      </a:r>
                      <a:endParaRPr kumimoji="1" lang="zh-TW" altLang="en-US" sz="1200" b="1" i="0" u="none" strike="noStrike" cap="none" normalizeH="0" baseline="0" smtClean="0">
                        <a:ln>
                          <a:noFill/>
                        </a:ln>
                        <a:solidFill>
                          <a:schemeClr val="tx1"/>
                        </a:solidFill>
                        <a:effectLst/>
                        <a:latin typeface="標楷體" pitchFamily="65" charset="-12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23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0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rPr>
                        <a:t>3</a:t>
                      </a:r>
                      <a:endParaRPr kumimoji="1" lang="en-US" altLang="zh-TW" sz="10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103.11.18</a:t>
                      </a:r>
                      <a:endParaRPr kumimoji="1" lang="en-US" altLang="zh-TW" sz="12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cap="none" normalizeH="0" baseline="0" smtClean="0">
                          <a:ln>
                            <a:noFill/>
                          </a:ln>
                          <a:solidFill>
                            <a:schemeClr val="tx1"/>
                          </a:solidFill>
                          <a:effectLst/>
                          <a:latin typeface="標楷體" pitchFamily="65" charset="-120"/>
                          <a:ea typeface="標楷體" pitchFamily="65" charset="-120"/>
                        </a:rPr>
                        <a:t>翻轉教學實際授課經驗分享</a:t>
                      </a:r>
                      <a:r>
                        <a:rPr kumimoji="1" lang="en-US" altLang="zh-TW" sz="1400" b="1" i="0" u="none" strike="noStrike" cap="none" normalizeH="0" baseline="0" smtClean="0">
                          <a:ln>
                            <a:noFill/>
                          </a:ln>
                          <a:solidFill>
                            <a:schemeClr val="tx1"/>
                          </a:solidFill>
                          <a:effectLst/>
                          <a:latin typeface="標楷體" pitchFamily="65" charset="-120"/>
                          <a:ea typeface="標楷體" pitchFamily="65" charset="-120"/>
                        </a:rPr>
                        <a:t>(1)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2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rPr>
                        <a:t>教學媒材研發</a:t>
                      </a:r>
                      <a:endParaRPr kumimoji="1" lang="zh-TW" altLang="en-US"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教學觀察回饋</a:t>
                      </a:r>
                      <a:endParaRPr kumimoji="1" lang="zh-TW" altLang="en-US" sz="12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玉田國小</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陳家維老師</a:t>
                      </a:r>
                      <a:endParaRPr kumimoji="1" lang="zh-TW" altLang="en-US" sz="12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金洋國小資訊教室</a:t>
                      </a:r>
                      <a:endParaRPr kumimoji="1" lang="zh-TW" altLang="en-US" sz="1200" b="1" i="0" u="none" strike="noStrike" cap="none" normalizeH="0" baseline="0" smtClean="0">
                        <a:ln>
                          <a:noFill/>
                        </a:ln>
                        <a:solidFill>
                          <a:schemeClr val="tx1"/>
                        </a:solidFill>
                        <a:effectLst/>
                        <a:latin typeface="標楷體" pitchFamily="65" charset="-12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23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0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rPr>
                        <a:t>4</a:t>
                      </a:r>
                      <a:endParaRPr kumimoji="1" lang="en-US" altLang="zh-TW" sz="10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103.12.17</a:t>
                      </a:r>
                      <a:endParaRPr kumimoji="1" lang="en-US" altLang="zh-TW" sz="12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cap="none" normalizeH="0" baseline="0" smtClean="0">
                          <a:ln>
                            <a:noFill/>
                          </a:ln>
                          <a:solidFill>
                            <a:schemeClr val="tx1"/>
                          </a:solidFill>
                          <a:effectLst/>
                          <a:latin typeface="標楷體" pitchFamily="65" charset="-120"/>
                          <a:ea typeface="標楷體" pitchFamily="65" charset="-120"/>
                        </a:rPr>
                        <a:t>數學數位學習</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2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rPr>
                        <a:t>教學媒材研發</a:t>
                      </a:r>
                      <a:endParaRPr kumimoji="1" lang="zh-TW" altLang="en-US"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2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rPr>
                        <a:t>新課程發展</a:t>
                      </a:r>
                      <a:endParaRPr kumimoji="1" lang="zh-TW" altLang="en-US" sz="12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左臺益教授</a:t>
                      </a:r>
                      <a:endParaRPr kumimoji="1" lang="zh-TW" altLang="en-US" sz="12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金洋國小資訊教室</a:t>
                      </a:r>
                      <a:endParaRPr kumimoji="1" lang="zh-TW" altLang="en-US" sz="1200" b="1" i="0" u="none" strike="noStrike" cap="none" normalizeH="0" baseline="0" smtClean="0">
                        <a:ln>
                          <a:noFill/>
                        </a:ln>
                        <a:solidFill>
                          <a:schemeClr val="tx1"/>
                        </a:solidFill>
                        <a:effectLst/>
                        <a:latin typeface="標楷體" pitchFamily="65" charset="-12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23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0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rPr>
                        <a:t>5</a:t>
                      </a:r>
                      <a:endParaRPr kumimoji="1" lang="en-US" altLang="zh-TW" sz="10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104.1.14</a:t>
                      </a:r>
                      <a:endParaRPr kumimoji="1" lang="en-US" altLang="zh-TW" sz="12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資訊特色學校</a:t>
                      </a:r>
                      <a:r>
                        <a:rPr kumimoji="1" lang="en-US" altLang="zh-TW" sz="14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r>
                        <a:rPr kumimoji="1" lang="zh-TW" altLang="en-US" sz="14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網路探索教學設計</a:t>
                      </a:r>
                      <a:endParaRPr kumimoji="1" lang="zh-TW" altLang="en-US" sz="14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2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rPr>
                        <a:t>教學媒材研發</a:t>
                      </a:r>
                      <a:endParaRPr kumimoji="1" lang="zh-TW" altLang="en-US"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同儕省思對話  </a:t>
                      </a:r>
                      <a:endParaRPr kumimoji="1" lang="zh-TW" altLang="en-US" sz="12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2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rPr>
                        <a:t>鄭曉婷</a:t>
                      </a:r>
                      <a:r>
                        <a:rPr kumimoji="1" lang="zh-TW" altLang="en-US"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老師</a:t>
                      </a:r>
                      <a:endParaRPr kumimoji="1" lang="zh-TW" altLang="en-US" sz="12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金洋國小資訊教室</a:t>
                      </a:r>
                      <a:endParaRPr kumimoji="1" lang="zh-TW" altLang="en-US" sz="1200" b="1" i="0" u="none" strike="noStrike" cap="none" normalizeH="0" baseline="0" smtClean="0">
                        <a:ln>
                          <a:noFill/>
                        </a:ln>
                        <a:solidFill>
                          <a:schemeClr val="tx1"/>
                        </a:solidFill>
                        <a:effectLst/>
                        <a:latin typeface="標楷體" pitchFamily="65" charset="-12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053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0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rPr>
                        <a:t>6</a:t>
                      </a:r>
                      <a:endParaRPr kumimoji="1" lang="en-US" altLang="zh-TW" sz="10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104.2.25</a:t>
                      </a:r>
                      <a:endParaRPr kumimoji="1" lang="en-US" altLang="zh-TW" sz="12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cap="none" normalizeH="0" baseline="0" smtClean="0">
                          <a:ln>
                            <a:noFill/>
                          </a:ln>
                          <a:solidFill>
                            <a:schemeClr val="tx1"/>
                          </a:solidFill>
                          <a:effectLst/>
                          <a:latin typeface="標楷體" pitchFamily="65" charset="-120"/>
                          <a:ea typeface="標楷體" pitchFamily="65" charset="-120"/>
                        </a:rPr>
                        <a:t>翻轉教室平台發展現況與課程發展經驗分想</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同儕省思對話</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2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rPr>
                        <a:t>教學方法創新</a:t>
                      </a:r>
                      <a:endParaRPr kumimoji="1" lang="zh-TW" altLang="en-US"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專業領域研討</a:t>
                      </a:r>
                      <a:endParaRPr kumimoji="1" lang="zh-TW" altLang="en-US" sz="12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黃文彬老師</a:t>
                      </a:r>
                      <a:endParaRPr kumimoji="1" lang="zh-TW" altLang="en-US" sz="12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金洋國小資訊教室</a:t>
                      </a:r>
                      <a:endParaRPr kumimoji="1" lang="zh-TW" altLang="en-US" sz="1200" b="1" i="0" u="none" strike="noStrike" cap="none" normalizeH="0" baseline="0" smtClean="0">
                        <a:ln>
                          <a:noFill/>
                        </a:ln>
                        <a:solidFill>
                          <a:schemeClr val="tx1"/>
                        </a:solidFill>
                        <a:effectLst/>
                        <a:latin typeface="標楷體" pitchFamily="65" charset="-12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537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0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rPr>
                        <a:t>7</a:t>
                      </a:r>
                      <a:endParaRPr kumimoji="1" lang="en-US" altLang="zh-TW" sz="10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104.3.20</a:t>
                      </a:r>
                      <a:endParaRPr kumimoji="1" lang="en-US" altLang="zh-TW" sz="12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61913" algn="l"/>
                        </a:tabLst>
                      </a:pPr>
                      <a:r>
                        <a:rPr kumimoji="1" lang="zh-TW" altLang="en-US" sz="1400" b="1" i="0" u="none" strike="noStrike" cap="none" normalizeH="0" baseline="0" smtClean="0">
                          <a:ln>
                            <a:noFill/>
                          </a:ln>
                          <a:solidFill>
                            <a:srgbClr val="000000"/>
                          </a:solidFill>
                          <a:effectLst/>
                          <a:latin typeface="標楷體" pitchFamily="65" charset="-120"/>
                          <a:ea typeface="標楷體" pitchFamily="65" charset="-120"/>
                        </a:rPr>
                        <a:t>資訊科技融入教學創新</a:t>
                      </a:r>
                      <a:r>
                        <a:rPr kumimoji="1" lang="zh-TW" altLang="en-US" sz="14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 </a:t>
                      </a:r>
                      <a:endParaRPr kumimoji="1" lang="zh-TW" altLang="en-US" sz="14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2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rPr>
                        <a:t>教學方法創新</a:t>
                      </a:r>
                      <a:endParaRPr kumimoji="1" lang="zh-TW" altLang="en-US"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專業領域研討</a:t>
                      </a:r>
                      <a:endParaRPr kumimoji="1" lang="zh-TW" altLang="en-US" sz="12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黃文彬老師</a:t>
                      </a:r>
                      <a:endParaRPr kumimoji="1" lang="zh-TW" altLang="en-US" sz="12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61913" algn="l"/>
                        </a:tabLst>
                      </a:pPr>
                      <a:r>
                        <a:rPr kumimoji="1" lang="zh-TW" altLang="en-US" sz="1200" b="1" i="0" u="none" strike="noStrike" cap="none" normalizeH="0" baseline="0" smtClean="0">
                          <a:ln>
                            <a:noFill/>
                          </a:ln>
                          <a:solidFill>
                            <a:srgbClr val="000000"/>
                          </a:solidFill>
                          <a:effectLst/>
                          <a:latin typeface="標楷體" pitchFamily="65" charset="-120"/>
                          <a:ea typeface="標楷體" pitchFamily="65" charset="-120"/>
                        </a:rPr>
                        <a:t>資網中心</a:t>
                      </a:r>
                      <a:r>
                        <a:rPr kumimoji="1" lang="zh-TW" altLang="en-US"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資訊教室</a:t>
                      </a:r>
                      <a:endParaRPr kumimoji="1" lang="zh-TW" altLang="en-US" sz="1200" b="1" i="0" u="none" strike="noStrike" cap="none" normalizeH="0" baseline="0" smtClean="0">
                        <a:ln>
                          <a:noFill/>
                        </a:ln>
                        <a:solidFill>
                          <a:schemeClr val="tx1"/>
                        </a:solidFill>
                        <a:effectLst/>
                        <a:latin typeface="標楷體" pitchFamily="65" charset="-12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053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0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rPr>
                        <a:t>8</a:t>
                      </a:r>
                      <a:endParaRPr kumimoji="1" lang="en-US" altLang="zh-TW" sz="10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104.3.25</a:t>
                      </a:r>
                      <a:endParaRPr kumimoji="1" lang="en-US" altLang="zh-TW" sz="12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行動學習課程經驗分享</a:t>
                      </a:r>
                      <a:r>
                        <a:rPr kumimoji="1" lang="en-US" altLang="zh-TW" sz="14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(2)</a:t>
                      </a:r>
                      <a:endParaRPr kumimoji="1" lang="en-US" altLang="zh-TW" sz="14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同儕省思對話</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2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rPr>
                        <a:t>教學方法創新</a:t>
                      </a:r>
                      <a:endParaRPr kumimoji="1" lang="zh-TW" altLang="en-US"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專業領域研討</a:t>
                      </a:r>
                      <a:endParaRPr kumimoji="1" lang="zh-TW" altLang="en-US" sz="12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林光章校長</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金洋國小資訊教室</a:t>
                      </a:r>
                      <a:endParaRPr kumimoji="1" lang="zh-TW" altLang="en-US" sz="1200" b="1" i="0" u="none" strike="noStrike" cap="none" normalizeH="0" baseline="0" smtClean="0">
                        <a:ln>
                          <a:noFill/>
                        </a:ln>
                        <a:solidFill>
                          <a:schemeClr val="tx1"/>
                        </a:solidFill>
                        <a:effectLst/>
                        <a:latin typeface="標楷體" pitchFamily="65" charset="-12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98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0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rPr>
                        <a:t>9</a:t>
                      </a:r>
                      <a:endParaRPr kumimoji="1" lang="en-US" altLang="zh-TW" sz="10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104.4.1</a:t>
                      </a:r>
                      <a:endParaRPr kumimoji="1" lang="en-US" altLang="zh-TW" sz="10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資訊成果分享與交流</a:t>
                      </a:r>
                      <a:endParaRPr kumimoji="1" lang="zh-TW" altLang="en-US" sz="10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0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rPr>
                        <a:t>校際交流</a:t>
                      </a:r>
                      <a:endParaRPr kumimoji="1" lang="zh-TW" altLang="en-US" sz="1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0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rPr>
                        <a:t>楷模學習</a:t>
                      </a:r>
                      <a:endParaRPr kumimoji="1" lang="zh-TW" altLang="en-US" sz="10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林光章校長</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（外聘引言</a:t>
                      </a:r>
                      <a:r>
                        <a:rPr kumimoji="1" lang="en-US" altLang="zh-TW" sz="1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endParaRPr kumimoji="1" lang="en-US" altLang="zh-TW" sz="10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金洋國小資訊教室</a:t>
                      </a:r>
                      <a:endParaRPr kumimoji="1" lang="zh-TW" altLang="en-US" sz="1000" b="1" i="0" u="none" strike="noStrike" cap="none" normalizeH="0" baseline="0" smtClean="0">
                        <a:ln>
                          <a:noFill/>
                        </a:ln>
                        <a:solidFill>
                          <a:schemeClr val="tx1"/>
                        </a:solidFill>
                        <a:effectLst/>
                        <a:latin typeface="標楷體" pitchFamily="65" charset="-12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2695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0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rPr>
                        <a:t>10</a:t>
                      </a:r>
                      <a:endParaRPr kumimoji="1" lang="en-US" altLang="zh-TW" sz="10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104.4.15</a:t>
                      </a:r>
                      <a:endParaRPr kumimoji="1" lang="en-US" altLang="zh-TW" sz="10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如何利用多媒體教材呈現教材</a:t>
                      </a:r>
                      <a:r>
                        <a:rPr kumimoji="1" lang="en-US" altLang="zh-TW" sz="1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r>
                        <a:rPr kumimoji="1" lang="zh-TW" altLang="en-US" sz="1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規劃教學輔助教材</a:t>
                      </a:r>
                      <a:endParaRPr kumimoji="1" lang="zh-TW" altLang="en-US" sz="10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000" b="1" i="0" u="none" strike="noStrike" cap="none" normalizeH="0" baseline="0" smtClean="0">
                          <a:ln>
                            <a:noFill/>
                          </a:ln>
                          <a:solidFill>
                            <a:schemeClr val="tx1"/>
                          </a:solidFill>
                          <a:effectLst/>
                          <a:latin typeface="標楷體" pitchFamily="65" charset="-120"/>
                          <a:ea typeface="標楷體" pitchFamily="65" charset="-120"/>
                        </a:rPr>
                        <a:t>同儕省思對話</a:t>
                      </a:r>
                    </a:p>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000" b="1" i="0" u="none" strike="noStrike" cap="none" normalizeH="0" baseline="0" smtClean="0">
                          <a:ln>
                            <a:noFill/>
                          </a:ln>
                          <a:solidFill>
                            <a:srgbClr val="000000"/>
                          </a:solidFill>
                          <a:effectLst/>
                          <a:latin typeface="標楷體" pitchFamily="65" charset="-120"/>
                          <a:ea typeface="標楷體" pitchFamily="65" charset="-120"/>
                        </a:rPr>
                        <a:t>教學方法創新</a:t>
                      </a:r>
                      <a:endParaRPr kumimoji="1" lang="zh-TW" altLang="en-US" sz="1000" b="1" i="0" u="none" strike="noStrike" cap="none" normalizeH="0" baseline="0" smtClean="0">
                        <a:ln>
                          <a:noFill/>
                        </a:ln>
                        <a:solidFill>
                          <a:schemeClr val="tx1"/>
                        </a:solidFill>
                        <a:effectLst/>
                        <a:latin typeface="標楷體" pitchFamily="65" charset="-120"/>
                        <a:ea typeface="標楷體" pitchFamily="65" charset="-120"/>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000" b="1" i="0" u="none" strike="noStrike" cap="none" normalizeH="0" baseline="0" smtClean="0">
                          <a:ln>
                            <a:noFill/>
                          </a:ln>
                          <a:solidFill>
                            <a:schemeClr val="tx1"/>
                          </a:solidFill>
                          <a:effectLst/>
                          <a:latin typeface="標楷體" pitchFamily="65" charset="-120"/>
                          <a:ea typeface="標楷體" pitchFamily="65" charset="-120"/>
                        </a:rPr>
                        <a:t>專業領域研討</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林光章校長</a:t>
                      </a:r>
                      <a:endParaRPr kumimoji="1" lang="zh-TW" altLang="en-US" sz="10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金洋國小資訊教室</a:t>
                      </a:r>
                      <a:endParaRPr kumimoji="1" lang="zh-TW" altLang="en-US" sz="1000" b="1" i="0" u="none" strike="noStrike" cap="none" normalizeH="0" baseline="0" smtClean="0">
                        <a:ln>
                          <a:noFill/>
                        </a:ln>
                        <a:solidFill>
                          <a:schemeClr val="tx1"/>
                        </a:solidFill>
                        <a:effectLst/>
                        <a:latin typeface="標楷體" pitchFamily="65" charset="-12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98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0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rPr>
                        <a:t>11</a:t>
                      </a:r>
                      <a:endParaRPr kumimoji="1" lang="en-US" altLang="zh-TW" sz="10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104.5.6</a:t>
                      </a:r>
                      <a:endParaRPr kumimoji="1" lang="en-US" altLang="zh-TW" sz="10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資訊成果分享與交流－教學檔案製作</a:t>
                      </a:r>
                      <a:endParaRPr kumimoji="1" lang="zh-TW" altLang="en-US" sz="10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教學檔案製作</a:t>
                      </a:r>
                    </a:p>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同儕省思對話  </a:t>
                      </a:r>
                      <a:endParaRPr kumimoji="1" lang="zh-TW" altLang="en-US" sz="10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0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rPr>
                        <a:t>鄭曉婷</a:t>
                      </a:r>
                      <a:r>
                        <a:rPr kumimoji="1" lang="zh-TW" altLang="en-US" sz="1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老師</a:t>
                      </a:r>
                      <a:endParaRPr kumimoji="1" lang="zh-TW" altLang="en-US" sz="10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金洋國小資訊教室</a:t>
                      </a:r>
                      <a:endParaRPr kumimoji="1" lang="zh-TW" altLang="en-US" sz="1000" b="1" i="0" u="none" strike="noStrike" cap="none" normalizeH="0" baseline="0" smtClean="0">
                        <a:ln>
                          <a:noFill/>
                        </a:ln>
                        <a:solidFill>
                          <a:schemeClr val="tx1"/>
                        </a:solidFill>
                        <a:effectLst/>
                        <a:latin typeface="標楷體" pitchFamily="65" charset="-12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524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000" b="1"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rPr>
                        <a:t>12</a:t>
                      </a:r>
                      <a:endParaRPr kumimoji="1" lang="en-US" altLang="zh-TW" sz="1000" b="1" i="0" u="none" strike="noStrike" cap="none" normalizeH="0" baseline="0" dirty="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104.5.20</a:t>
                      </a:r>
                      <a:endParaRPr kumimoji="1" lang="en-US" altLang="zh-TW" sz="10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校內成果發表</a:t>
                      </a:r>
                      <a:endParaRPr kumimoji="1" lang="zh-TW" altLang="en-US" sz="10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同儕省思對話</a:t>
                      </a:r>
                      <a:endParaRPr kumimoji="1" lang="zh-TW" altLang="en-US" sz="1000" b="1"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0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李勝雄校長</a:t>
                      </a:r>
                      <a:endParaRPr kumimoji="1" lang="zh-TW" altLang="en-US" sz="1000" b="1" i="0" u="none" strike="noStrike" cap="none" normalizeH="0" baseline="0" dirty="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0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金洋國小資訊教室</a:t>
                      </a:r>
                      <a:endParaRPr kumimoji="1" lang="zh-TW" altLang="en-US" sz="1000" b="1" i="0" u="none" strike="noStrike" cap="none" normalizeH="0" baseline="0" dirty="0" smtClean="0">
                        <a:ln>
                          <a:noFill/>
                        </a:ln>
                        <a:solidFill>
                          <a:schemeClr val="tx1"/>
                        </a:solidFill>
                        <a:effectLst/>
                        <a:latin typeface="標楷體" pitchFamily="65" charset="-12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標題 4"/>
          <p:cNvSpPr>
            <a:spLocks noGrp="1"/>
          </p:cNvSpPr>
          <p:nvPr>
            <p:ph type="subTitle" idx="1"/>
          </p:nvPr>
        </p:nvSpPr>
        <p:spPr/>
        <p:txBody>
          <a:bodyPr/>
          <a:lstStyle/>
          <a:p>
            <a:endParaRPr lang="en-US" altLang="zh-TW" dirty="0" smtClean="0">
              <a:hlinkClick r:id="rId2"/>
            </a:endParaRPr>
          </a:p>
          <a:p>
            <a:r>
              <a:rPr lang="en-US" altLang="zh-TW" dirty="0" smtClean="0">
                <a:hlinkClick r:id="rId2"/>
              </a:rPr>
              <a:t>http://www.youtube.com/watch?v=iT2vICziT70</a:t>
            </a:r>
            <a:endParaRPr lang="zh-TW" altLang="en-US" dirty="0"/>
          </a:p>
        </p:txBody>
      </p:sp>
      <p:sp>
        <p:nvSpPr>
          <p:cNvPr id="4" name="標題 3"/>
          <p:cNvSpPr>
            <a:spLocks noGrp="1"/>
          </p:cNvSpPr>
          <p:nvPr>
            <p:ph type="ctrTitle"/>
          </p:nvPr>
        </p:nvSpPr>
        <p:spPr/>
        <p:txBody>
          <a:bodyPr/>
          <a:lstStyle/>
          <a:p>
            <a:r>
              <a:rPr lang="en-US" altLang="zh-TW" dirty="0" smtClean="0"/>
              <a:t/>
            </a:r>
            <a:br>
              <a:rPr lang="en-US" altLang="zh-TW" dirty="0" smtClean="0"/>
            </a:br>
            <a:r>
              <a:rPr lang="en-US" altLang="zh-TW" dirty="0" smtClean="0"/>
              <a:t/>
            </a:r>
            <a:br>
              <a:rPr lang="en-US" altLang="zh-TW" dirty="0" smtClean="0"/>
            </a:br>
            <a:r>
              <a:rPr lang="zh-TW" altLang="en-US" dirty="0" smtClean="0"/>
              <a:t>推不動</a:t>
            </a:r>
            <a:r>
              <a:rPr lang="en-US" altLang="zh-TW" dirty="0" smtClean="0"/>
              <a:t>,</a:t>
            </a:r>
            <a:r>
              <a:rPr lang="zh-TW" altLang="en-US" dirty="0" smtClean="0"/>
              <a:t>無力時</a:t>
            </a:r>
            <a:r>
              <a:rPr lang="en-US" altLang="zh-TW" dirty="0" smtClean="0"/>
              <a:t>………</a:t>
            </a:r>
            <a:r>
              <a:rPr lang="en-US" altLang="zh-TW" dirty="0" smtClean="0"/>
              <a:t/>
            </a:r>
            <a:br>
              <a:rPr lang="en-US" altLang="zh-TW" dirty="0" smtClean="0"/>
            </a:br>
            <a:r>
              <a:rPr lang="en-US" altLang="zh-TW" dirty="0" smtClean="0"/>
              <a:t/>
            </a:r>
            <a:br>
              <a:rPr lang="en-US" altLang="zh-TW" dirty="0" smtClean="0"/>
            </a:br>
            <a:r>
              <a:rPr lang="zh-TW" altLang="en-US" dirty="0" smtClean="0"/>
              <a:t>要記得看這</a:t>
            </a:r>
            <a:r>
              <a:rPr lang="en-US" altLang="zh-TW" dirty="0" smtClean="0"/>
              <a:t>2</a:t>
            </a:r>
            <a:r>
              <a:rPr lang="zh-TW" altLang="en-US" dirty="0" smtClean="0"/>
              <a:t>分</a:t>
            </a:r>
            <a:r>
              <a:rPr lang="en-US" altLang="zh-TW" dirty="0" smtClean="0"/>
              <a:t>41</a:t>
            </a:r>
            <a:r>
              <a:rPr lang="zh-TW" altLang="en-US" dirty="0" smtClean="0"/>
              <a:t>秒</a:t>
            </a:r>
            <a:r>
              <a:rPr lang="en-US" altLang="zh-TW" dirty="0" smtClean="0"/>
              <a:t>..</a:t>
            </a:r>
            <a:br>
              <a:rPr lang="en-US" altLang="zh-TW" dirty="0" smtClean="0"/>
            </a:br>
            <a:endParaRPr lang="zh-TW" alt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8313" y="549275"/>
            <a:ext cx="8229600" cy="1204913"/>
          </a:xfrm>
        </p:spPr>
        <p:txBody>
          <a:bodyPr/>
          <a:lstStyle/>
          <a:p>
            <a:pPr>
              <a:defRPr/>
            </a:pPr>
            <a:r>
              <a:rPr lang="en-US" altLang="zh-TW" dirty="0" smtClean="0"/>
              <a:t/>
            </a:r>
            <a:br>
              <a:rPr lang="en-US" altLang="zh-TW" dirty="0" smtClean="0"/>
            </a:br>
            <a:r>
              <a:rPr lang="zh-TW" altLang="en-US" dirty="0" smtClean="0"/>
              <a:t>與教師專業發展評鑑的關連性</a:t>
            </a:r>
            <a:r>
              <a:rPr lang="en-US" altLang="zh-TW" dirty="0" smtClean="0"/>
              <a:t>~</a:t>
            </a:r>
            <a:br>
              <a:rPr lang="en-US" altLang="zh-TW" dirty="0" smtClean="0"/>
            </a:br>
            <a:r>
              <a:rPr lang="zh-TW" altLang="en-US" sz="3200" dirty="0" smtClean="0"/>
              <a:t>教學觀察</a:t>
            </a:r>
            <a:r>
              <a:rPr lang="en-US" altLang="zh-TW" sz="3200" dirty="0" smtClean="0"/>
              <a:t>(</a:t>
            </a:r>
            <a:r>
              <a:rPr lang="zh-TW" altLang="en-US" sz="3200" dirty="0" smtClean="0"/>
              <a:t>一</a:t>
            </a:r>
            <a:r>
              <a:rPr lang="en-US" altLang="zh-TW" sz="3200" dirty="0" smtClean="0"/>
              <a:t>) ~</a:t>
            </a:r>
            <a:r>
              <a:rPr lang="zh-TW" altLang="en-US" sz="3200" dirty="0" smtClean="0"/>
              <a:t>合作學習教學觀察</a:t>
            </a:r>
            <a:r>
              <a:rPr lang="en-US" altLang="zh-TW" sz="4000" dirty="0" smtClean="0"/>
              <a:t/>
            </a:r>
            <a:br>
              <a:rPr lang="en-US" altLang="zh-TW" sz="4000" dirty="0" smtClean="0"/>
            </a:br>
            <a:endParaRPr lang="zh-TW" altLang="en-US" dirty="0" smtClean="0"/>
          </a:p>
        </p:txBody>
      </p:sp>
      <p:sp>
        <p:nvSpPr>
          <p:cNvPr id="25602" name="內容版面配置區 2"/>
          <p:cNvSpPr>
            <a:spLocks noGrp="1"/>
          </p:cNvSpPr>
          <p:nvPr>
            <p:ph sz="half" idx="1"/>
          </p:nvPr>
        </p:nvSpPr>
        <p:spPr>
          <a:xfrm>
            <a:off x="468313" y="2133600"/>
            <a:ext cx="4038600" cy="4525963"/>
          </a:xfrm>
        </p:spPr>
        <p:txBody>
          <a:bodyPr/>
          <a:lstStyle/>
          <a:p>
            <a:r>
              <a:rPr lang="en-US" altLang="zh-TW" dirty="0" smtClean="0"/>
              <a:t>1.</a:t>
            </a:r>
            <a:r>
              <a:rPr lang="zh-TW" altLang="en-US" dirty="0" smtClean="0"/>
              <a:t>教學觀察前會談</a:t>
            </a:r>
            <a:endParaRPr lang="en-US" altLang="zh-TW" dirty="0" smtClean="0"/>
          </a:p>
          <a:p>
            <a:r>
              <a:rPr lang="en-US" altLang="zh-TW" dirty="0" smtClean="0"/>
              <a:t>2.</a:t>
            </a:r>
            <a:r>
              <a:rPr lang="zh-TW" altLang="en-US" dirty="0" smtClean="0"/>
              <a:t>教學觀察</a:t>
            </a:r>
          </a:p>
          <a:p>
            <a:r>
              <a:rPr lang="en-US" altLang="zh-TW" dirty="0" smtClean="0"/>
              <a:t>3.</a:t>
            </a:r>
            <a:r>
              <a:rPr lang="zh-TW" altLang="en-US" dirty="0" smtClean="0"/>
              <a:t>教學觀察後會談</a:t>
            </a:r>
          </a:p>
          <a:p>
            <a:endParaRPr lang="zh-TW" altLang="en-US" dirty="0" smtClean="0"/>
          </a:p>
        </p:txBody>
      </p:sp>
      <p:pic>
        <p:nvPicPr>
          <p:cNvPr id="25603" name="圖片 13" descr="DSCN3826.JPG"/>
          <p:cNvPicPr>
            <a:picLocks noChangeAspect="1" noChangeArrowheads="1"/>
          </p:cNvPicPr>
          <p:nvPr/>
        </p:nvPicPr>
        <p:blipFill>
          <a:blip r:embed="rId2" cstate="print"/>
          <a:srcRect/>
          <a:stretch>
            <a:fillRect/>
          </a:stretch>
        </p:blipFill>
        <p:spPr bwMode="auto">
          <a:xfrm>
            <a:off x="827088" y="3789363"/>
            <a:ext cx="3009900" cy="2238375"/>
          </a:xfrm>
          <a:prstGeom prst="rect">
            <a:avLst/>
          </a:prstGeom>
          <a:noFill/>
          <a:ln w="9525">
            <a:noFill/>
            <a:miter lim="800000"/>
            <a:headEnd/>
            <a:tailEnd/>
          </a:ln>
        </p:spPr>
      </p:pic>
      <p:pic>
        <p:nvPicPr>
          <p:cNvPr id="25604" name="圖片 4" descr="DSCN3831"/>
          <p:cNvPicPr>
            <a:picLocks noChangeAspect="1" noChangeArrowheads="1"/>
          </p:cNvPicPr>
          <p:nvPr/>
        </p:nvPicPr>
        <p:blipFill>
          <a:blip r:embed="rId3" cstate="print"/>
          <a:srcRect/>
          <a:stretch>
            <a:fillRect/>
          </a:stretch>
        </p:blipFill>
        <p:spPr bwMode="auto">
          <a:xfrm>
            <a:off x="3995738" y="2133600"/>
            <a:ext cx="5148262" cy="3846513"/>
          </a:xfrm>
          <a:prstGeom prst="rect">
            <a:avLst/>
          </a:prstGeom>
          <a:noFill/>
          <a:ln w="9525">
            <a:noFill/>
            <a:miter lim="800000"/>
            <a:headEnd/>
            <a:tailEnd/>
          </a:ln>
        </p:spPr>
      </p:pic>
      <p:sp>
        <p:nvSpPr>
          <p:cNvPr id="25605" name="Rectangle 7"/>
          <p:cNvSpPr>
            <a:spLocks noChangeArrowheads="1"/>
          </p:cNvSpPr>
          <p:nvPr/>
        </p:nvSpPr>
        <p:spPr bwMode="auto">
          <a:xfrm>
            <a:off x="1331913" y="6035675"/>
            <a:ext cx="7812087" cy="822325"/>
          </a:xfrm>
          <a:prstGeom prst="rect">
            <a:avLst/>
          </a:prstGeom>
          <a:noFill/>
          <a:ln w="9525">
            <a:noFill/>
            <a:miter lim="800000"/>
            <a:headEnd/>
            <a:tailEnd/>
          </a:ln>
        </p:spPr>
        <p:txBody>
          <a:bodyPr>
            <a:spAutoFit/>
          </a:bodyPr>
          <a:lstStyle/>
          <a:p>
            <a:r>
              <a:rPr kumimoji="0" lang="zh-TW" altLang="en-US" sz="2400" b="1">
                <a:solidFill>
                  <a:schemeClr val="tx2"/>
                </a:solidFill>
              </a:rPr>
              <a:t>專家指導： 佛光大學學習與數位科技學系許惠美教授</a:t>
            </a:r>
            <a:br>
              <a:rPr kumimoji="0" lang="zh-TW" altLang="en-US" sz="2400" b="1">
                <a:solidFill>
                  <a:schemeClr val="tx2"/>
                </a:solidFill>
              </a:rPr>
            </a:br>
            <a:r>
              <a:rPr kumimoji="0" lang="zh-TW" altLang="en-US" sz="2400" b="1">
                <a:solidFill>
                  <a:schemeClr val="tx2"/>
                </a:solidFill>
              </a:rPr>
              <a:t>                   宜蘭縣國教輔導團課程督學</a:t>
            </a:r>
            <a:r>
              <a:rPr kumimoji="0" lang="en-US" altLang="zh-TW" sz="2400" b="1">
                <a:solidFill>
                  <a:schemeClr val="tx2"/>
                </a:solidFill>
              </a:rPr>
              <a:t>~</a:t>
            </a:r>
            <a:r>
              <a:rPr kumimoji="0" lang="zh-TW" altLang="en-US" sz="2400" b="1">
                <a:solidFill>
                  <a:schemeClr val="tx2"/>
                </a:solidFill>
              </a:rPr>
              <a:t>朱瑞珍課程督學</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a:defRPr/>
            </a:pPr>
            <a:r>
              <a:rPr lang="zh-TW" altLang="en-US" sz="4000" dirty="0" smtClean="0"/>
              <a:t/>
            </a:r>
            <a:br>
              <a:rPr lang="zh-TW" altLang="en-US" sz="4000" dirty="0" smtClean="0"/>
            </a:br>
            <a:r>
              <a:rPr lang="zh-TW" altLang="en-US" sz="4000" dirty="0" smtClean="0"/>
              <a:t/>
            </a:r>
            <a:br>
              <a:rPr lang="zh-TW" altLang="en-US" sz="4000" dirty="0" smtClean="0"/>
            </a:br>
            <a:r>
              <a:rPr lang="zh-TW" altLang="en-US" dirty="0" smtClean="0"/>
              <a:t>與教師專業發展評鑑的關連性</a:t>
            </a:r>
            <a:r>
              <a:rPr lang="en-US" altLang="zh-TW" dirty="0" smtClean="0"/>
              <a:t>~</a:t>
            </a:r>
            <a:r>
              <a:rPr lang="en-US" altLang="zh-TW" sz="3200" dirty="0" smtClean="0"/>
              <a:t/>
            </a:r>
            <a:br>
              <a:rPr lang="en-US" altLang="zh-TW" sz="3200" dirty="0" smtClean="0"/>
            </a:br>
            <a:r>
              <a:rPr lang="zh-TW" altLang="en-US" sz="3200" dirty="0" smtClean="0"/>
              <a:t>教學觀察</a:t>
            </a:r>
            <a:r>
              <a:rPr lang="en-US" altLang="zh-TW" sz="3200" dirty="0" smtClean="0"/>
              <a:t>(</a:t>
            </a:r>
            <a:r>
              <a:rPr lang="zh-TW" altLang="en-US" sz="3200" dirty="0" smtClean="0"/>
              <a:t>二</a:t>
            </a:r>
            <a:r>
              <a:rPr lang="en-US" altLang="zh-TW" sz="3200" dirty="0" smtClean="0"/>
              <a:t>) ~</a:t>
            </a:r>
            <a:r>
              <a:rPr lang="zh-TW" altLang="en-US" sz="3200" dirty="0" smtClean="0"/>
              <a:t>合作學習教學觀察</a:t>
            </a:r>
            <a:r>
              <a:rPr lang="en-US" altLang="zh-TW" sz="3600" dirty="0" smtClean="0"/>
              <a:t/>
            </a:r>
            <a:br>
              <a:rPr lang="en-US" altLang="zh-TW" sz="3600" dirty="0" smtClean="0"/>
            </a:br>
            <a:endParaRPr lang="en-US" altLang="zh-TW" sz="3600" dirty="0" smtClean="0"/>
          </a:p>
        </p:txBody>
      </p:sp>
      <p:pic>
        <p:nvPicPr>
          <p:cNvPr id="26626" name="圖片 2" descr="DSCN3900.JPG"/>
          <p:cNvPicPr>
            <a:picLocks noGrp="1" noChangeAspect="1" noChangeArrowheads="1"/>
          </p:cNvPicPr>
          <p:nvPr>
            <p:ph type="body" idx="1"/>
          </p:nvPr>
        </p:nvPicPr>
        <p:blipFill>
          <a:blip r:embed="rId2" cstate="print"/>
          <a:srcRect r="15816"/>
          <a:stretch>
            <a:fillRect/>
          </a:stretch>
        </p:blipFill>
        <p:spPr bwMode="auto">
          <a:xfrm>
            <a:off x="395288" y="2097088"/>
            <a:ext cx="3960812" cy="3079750"/>
          </a:xfrm>
        </p:spPr>
      </p:pic>
      <p:sp>
        <p:nvSpPr>
          <p:cNvPr id="26627" name="Rectangle 7"/>
          <p:cNvSpPr>
            <a:spLocks noChangeArrowheads="1"/>
          </p:cNvSpPr>
          <p:nvPr/>
        </p:nvSpPr>
        <p:spPr bwMode="auto">
          <a:xfrm>
            <a:off x="900113" y="5664200"/>
            <a:ext cx="8064500" cy="457200"/>
          </a:xfrm>
          <a:prstGeom prst="rect">
            <a:avLst/>
          </a:prstGeom>
          <a:noFill/>
          <a:ln w="9525">
            <a:noFill/>
            <a:miter lim="800000"/>
            <a:headEnd/>
            <a:tailEnd/>
          </a:ln>
        </p:spPr>
        <p:txBody>
          <a:bodyPr>
            <a:spAutoFit/>
          </a:bodyPr>
          <a:lstStyle/>
          <a:p>
            <a:r>
              <a:rPr kumimoji="0" lang="zh-TW" altLang="en-US" sz="2400" b="1">
                <a:solidFill>
                  <a:schemeClr val="tx2"/>
                </a:solidFill>
              </a:rPr>
              <a:t>專家指導：玉田國小林光章校長  玉田國小吳家維老師</a:t>
            </a:r>
          </a:p>
        </p:txBody>
      </p:sp>
      <p:pic>
        <p:nvPicPr>
          <p:cNvPr id="26628" name="Picture 8" descr="DSC05634"/>
          <p:cNvPicPr>
            <a:picLocks noChangeAspect="1" noChangeArrowheads="1"/>
          </p:cNvPicPr>
          <p:nvPr/>
        </p:nvPicPr>
        <p:blipFill>
          <a:blip r:embed="rId3" cstate="print"/>
          <a:srcRect/>
          <a:stretch>
            <a:fillRect/>
          </a:stretch>
        </p:blipFill>
        <p:spPr bwMode="auto">
          <a:xfrm>
            <a:off x="4859338" y="2128838"/>
            <a:ext cx="4105275" cy="3078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sz="quarter"/>
          </p:nvPr>
        </p:nvSpPr>
        <p:spPr/>
        <p:txBody>
          <a:bodyPr/>
          <a:lstStyle/>
          <a:p>
            <a:pPr>
              <a:defRPr/>
            </a:pPr>
            <a:r>
              <a:rPr lang="zh-TW" altLang="en-US" sz="4000" smtClean="0"/>
              <a:t>數位學習</a:t>
            </a:r>
            <a:r>
              <a:rPr lang="zh-TW" altLang="zh-TW" sz="4000" smtClean="0"/>
              <a:t>社群</a:t>
            </a:r>
            <a:r>
              <a:rPr lang="zh-TW" altLang="en-US" sz="4000" smtClean="0"/>
              <a:t>特色</a:t>
            </a:r>
            <a:r>
              <a:rPr lang="en-US" altLang="zh-TW" sz="4000" smtClean="0"/>
              <a:t>~</a:t>
            </a:r>
            <a:br>
              <a:rPr lang="en-US" altLang="zh-TW" sz="4000" smtClean="0"/>
            </a:br>
            <a:r>
              <a:rPr lang="zh-TW" altLang="en-US" sz="3500" smtClean="0"/>
              <a:t>與教育處施政重點發展方向緊密結合</a:t>
            </a:r>
            <a:r>
              <a:rPr lang="en-US" altLang="zh-TW" sz="3500" smtClean="0"/>
              <a:t>(</a:t>
            </a:r>
            <a:r>
              <a:rPr lang="zh-TW" altLang="en-US" sz="3500" smtClean="0"/>
              <a:t>一</a:t>
            </a:r>
            <a:r>
              <a:rPr lang="en-US" altLang="zh-TW" sz="3500" smtClean="0"/>
              <a:t>)</a:t>
            </a:r>
            <a:r>
              <a:rPr lang="en-US" altLang="zh-TW" sz="3600" smtClean="0"/>
              <a:t/>
            </a:r>
            <a:br>
              <a:rPr lang="en-US" altLang="zh-TW" sz="3600" smtClean="0"/>
            </a:br>
            <a:r>
              <a:rPr lang="en-US" altLang="zh-TW" sz="3600" smtClean="0"/>
              <a:t>           </a:t>
            </a:r>
            <a:r>
              <a:rPr lang="zh-TW" altLang="en-US" sz="3600" smtClean="0"/>
              <a:t>分組合作學習</a:t>
            </a:r>
            <a:endParaRPr lang="en-US" altLang="zh-TW" sz="3600" smtClean="0"/>
          </a:p>
        </p:txBody>
      </p:sp>
      <p:pic>
        <p:nvPicPr>
          <p:cNvPr id="27650" name="Picture 13" descr="IMG_2840"/>
          <p:cNvPicPr>
            <a:picLocks noGrp="1" noChangeAspect="1" noChangeArrowheads="1"/>
          </p:cNvPicPr>
          <p:nvPr>
            <p:ph sz="quarter" idx="4"/>
          </p:nvPr>
        </p:nvPicPr>
        <p:blipFill>
          <a:blip r:embed="rId2" cstate="print"/>
          <a:srcRect/>
          <a:stretch>
            <a:fillRect/>
          </a:stretch>
        </p:blipFill>
        <p:spPr bwMode="auto">
          <a:xfrm>
            <a:off x="5202238" y="3938588"/>
            <a:ext cx="2928937" cy="2187575"/>
          </a:xfrm>
        </p:spPr>
      </p:pic>
      <p:pic>
        <p:nvPicPr>
          <p:cNvPr id="27651" name="Picture 13" descr="圖片1"/>
          <p:cNvPicPr>
            <a:picLocks noGrp="1" noChangeAspect="1" noChangeArrowheads="1"/>
          </p:cNvPicPr>
          <p:nvPr>
            <p:ph sz="quarter" idx="4294967295"/>
          </p:nvPr>
        </p:nvPicPr>
        <p:blipFill>
          <a:blip r:embed="rId3" cstate="print"/>
          <a:srcRect/>
          <a:stretch>
            <a:fillRect/>
          </a:stretch>
        </p:blipFill>
        <p:spPr bwMode="auto">
          <a:xfrm>
            <a:off x="1038225" y="1616075"/>
            <a:ext cx="2876550" cy="2152650"/>
          </a:xfrm>
        </p:spPr>
      </p:pic>
      <p:pic>
        <p:nvPicPr>
          <p:cNvPr id="27652" name="Picture 14" descr="圖片2"/>
          <p:cNvPicPr>
            <a:picLocks noGrp="1" noChangeAspect="1" noChangeArrowheads="1"/>
          </p:cNvPicPr>
          <p:nvPr>
            <p:ph sz="quarter" idx="4294967295"/>
          </p:nvPr>
        </p:nvPicPr>
        <p:blipFill>
          <a:blip r:embed="rId4" cstate="print"/>
          <a:srcRect/>
          <a:stretch>
            <a:fillRect/>
          </a:stretch>
        </p:blipFill>
        <p:spPr bwMode="auto">
          <a:xfrm>
            <a:off x="5200650" y="1600200"/>
            <a:ext cx="2932113" cy="2185988"/>
          </a:xfrm>
        </p:spPr>
      </p:pic>
      <p:pic>
        <p:nvPicPr>
          <p:cNvPr id="27653" name="Picture 15" descr="圖片3"/>
          <p:cNvPicPr>
            <a:picLocks noGrp="1" noChangeAspect="1" noChangeArrowheads="1"/>
          </p:cNvPicPr>
          <p:nvPr>
            <p:ph sz="quarter" idx="4294967295"/>
          </p:nvPr>
        </p:nvPicPr>
        <p:blipFill>
          <a:blip r:embed="rId5" cstate="print"/>
          <a:srcRect/>
          <a:stretch>
            <a:fillRect/>
          </a:stretch>
        </p:blipFill>
        <p:spPr bwMode="auto">
          <a:xfrm>
            <a:off x="1014413" y="3938588"/>
            <a:ext cx="2924175" cy="2187575"/>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標題 1"/>
          <p:cNvSpPr>
            <a:spLocks noGrp="1"/>
          </p:cNvSpPr>
          <p:nvPr>
            <p:ph type="title" idx="4294967295"/>
          </p:nvPr>
        </p:nvSpPr>
        <p:spPr/>
        <p:txBody>
          <a:bodyPr/>
          <a:lstStyle/>
          <a:p>
            <a:pPr>
              <a:defRPr/>
            </a:pPr>
            <a:r>
              <a:rPr lang="zh-TW" altLang="en-US" sz="4000" smtClean="0"/>
              <a:t/>
            </a:r>
            <a:br>
              <a:rPr lang="zh-TW" altLang="en-US" sz="4000" smtClean="0"/>
            </a:br>
            <a:r>
              <a:rPr lang="zh-TW" altLang="en-US" sz="4000" smtClean="0"/>
              <a:t>數位學習</a:t>
            </a:r>
            <a:r>
              <a:rPr lang="zh-TW" altLang="zh-TW" sz="4000" smtClean="0"/>
              <a:t>社群</a:t>
            </a:r>
            <a:r>
              <a:rPr lang="zh-TW" altLang="en-US" sz="4000" smtClean="0"/>
              <a:t>特色</a:t>
            </a:r>
            <a:r>
              <a:rPr lang="en-US" altLang="zh-TW" sz="4000" smtClean="0"/>
              <a:t>~</a:t>
            </a:r>
            <a:r>
              <a:rPr lang="en-US" altLang="zh-TW" sz="3600" smtClean="0"/>
              <a:t/>
            </a:r>
            <a:br>
              <a:rPr lang="en-US" altLang="zh-TW" sz="3600" smtClean="0"/>
            </a:br>
            <a:r>
              <a:rPr lang="zh-TW" altLang="en-US" sz="3500" smtClean="0"/>
              <a:t>與教育處施政重點發展方向緊密結合</a:t>
            </a:r>
            <a:r>
              <a:rPr lang="en-US" altLang="zh-TW" sz="3500" smtClean="0"/>
              <a:t>(</a:t>
            </a:r>
            <a:r>
              <a:rPr lang="zh-TW" altLang="en-US" sz="3500" smtClean="0"/>
              <a:t>二</a:t>
            </a:r>
            <a:r>
              <a:rPr lang="en-US" altLang="zh-TW" sz="3500" smtClean="0"/>
              <a:t>) </a:t>
            </a:r>
            <a:r>
              <a:rPr lang="en-US" altLang="zh-TW" sz="3600" smtClean="0"/>
              <a:t/>
            </a:r>
            <a:br>
              <a:rPr lang="en-US" altLang="zh-TW" sz="3600" smtClean="0"/>
            </a:br>
            <a:r>
              <a:rPr lang="zh-TW" altLang="en-US" sz="2800" smtClean="0"/>
              <a:t>創新教案研發</a:t>
            </a:r>
            <a:r>
              <a:rPr lang="en-US" altLang="zh-TW" sz="2800" smtClean="0"/>
              <a:t>:</a:t>
            </a:r>
            <a:r>
              <a:rPr lang="zh-TW" altLang="en-US" sz="2800" smtClean="0"/>
              <a:t>校園</a:t>
            </a:r>
            <a:r>
              <a:rPr lang="en-US" altLang="zh-TW" sz="2800" smtClean="0"/>
              <a:t>E</a:t>
            </a:r>
            <a:r>
              <a:rPr lang="zh-TW" altLang="zh-TW" sz="2800" smtClean="0"/>
              <a:t>化數學學習步道</a:t>
            </a:r>
            <a:r>
              <a:rPr lang="zh-TW" altLang="en-US" sz="2800" smtClean="0"/>
              <a:t>建置流程</a:t>
            </a:r>
          </a:p>
        </p:txBody>
      </p:sp>
      <p:pic>
        <p:nvPicPr>
          <p:cNvPr id="28674" name="內容版面配置區 3"/>
          <p:cNvPicPr>
            <a:picLocks noChangeArrowheads="1"/>
          </p:cNvPicPr>
          <p:nvPr/>
        </p:nvPicPr>
        <p:blipFill>
          <a:blip r:embed="rId2" cstate="print"/>
          <a:srcRect/>
          <a:stretch>
            <a:fillRect/>
          </a:stretch>
        </p:blipFill>
        <p:spPr bwMode="auto">
          <a:xfrm>
            <a:off x="427038" y="1989138"/>
            <a:ext cx="8308975" cy="4143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p:txBody>
          <a:bodyPr>
            <a:normAutofit fontScale="90000"/>
          </a:bodyPr>
          <a:lstStyle/>
          <a:p>
            <a:pPr>
              <a:defRPr/>
            </a:pPr>
            <a:r>
              <a:rPr lang="zh-TW" altLang="en-US" sz="4000" smtClean="0"/>
              <a:t/>
            </a:r>
            <a:br>
              <a:rPr lang="zh-TW" altLang="en-US" sz="4000" smtClean="0"/>
            </a:br>
            <a:r>
              <a:rPr lang="zh-TW" altLang="en-US" sz="4000" smtClean="0"/>
              <a:t>數位學習</a:t>
            </a:r>
            <a:r>
              <a:rPr lang="zh-TW" altLang="zh-TW" sz="4000" smtClean="0"/>
              <a:t>社群</a:t>
            </a:r>
            <a:r>
              <a:rPr lang="zh-TW" altLang="en-US" sz="4000" smtClean="0"/>
              <a:t>特色</a:t>
            </a:r>
            <a:r>
              <a:rPr lang="en-US" altLang="zh-TW" sz="4000" smtClean="0"/>
              <a:t>~</a:t>
            </a:r>
            <a:r>
              <a:rPr lang="en-US" altLang="zh-TW" sz="2800" smtClean="0"/>
              <a:t/>
            </a:r>
            <a:br>
              <a:rPr lang="en-US" altLang="zh-TW" sz="2800" smtClean="0"/>
            </a:br>
            <a:r>
              <a:rPr lang="zh-TW" altLang="en-US" sz="3500" smtClean="0"/>
              <a:t>與教育處施政重點發展方向緊密結合</a:t>
            </a:r>
            <a:r>
              <a:rPr lang="en-US" altLang="zh-TW" sz="3500" smtClean="0"/>
              <a:t>(</a:t>
            </a:r>
            <a:r>
              <a:rPr lang="zh-TW" altLang="en-US" sz="3500" smtClean="0"/>
              <a:t>二</a:t>
            </a:r>
            <a:r>
              <a:rPr lang="en-US" altLang="zh-TW" sz="3500" smtClean="0"/>
              <a:t>)</a:t>
            </a:r>
            <a:r>
              <a:rPr lang="en-US" altLang="zh-TW" sz="3200" smtClean="0"/>
              <a:t/>
            </a:r>
            <a:br>
              <a:rPr lang="en-US" altLang="zh-TW" sz="3200" smtClean="0"/>
            </a:br>
            <a:r>
              <a:rPr lang="zh-TW" altLang="en-US" sz="2800" smtClean="0"/>
              <a:t>創新教案研發</a:t>
            </a:r>
            <a:r>
              <a:rPr lang="en-US" altLang="zh-TW" sz="2800" smtClean="0"/>
              <a:t>:</a:t>
            </a:r>
            <a:r>
              <a:rPr lang="zh-TW" altLang="en-US" sz="2800" smtClean="0"/>
              <a:t>校園</a:t>
            </a:r>
            <a:r>
              <a:rPr lang="en-US" altLang="zh-TW" sz="2800" smtClean="0"/>
              <a:t>E</a:t>
            </a:r>
            <a:r>
              <a:rPr lang="zh-TW" altLang="en-US" sz="2800" smtClean="0"/>
              <a:t>化數學學習步道活動設計內涵</a:t>
            </a:r>
            <a:r>
              <a:rPr kumimoji="1" lang="zh-TW" altLang="en-US" sz="2800" smtClean="0">
                <a:latin typeface="Arial" charset="0"/>
              </a:rPr>
              <a:t/>
            </a:r>
            <a:br>
              <a:rPr kumimoji="1" lang="zh-TW" altLang="en-US" sz="2800" smtClean="0">
                <a:latin typeface="Arial" charset="0"/>
              </a:rPr>
            </a:br>
            <a:endParaRPr kumimoji="1" lang="zh-TW" altLang="en-US" sz="2800" smtClean="0">
              <a:latin typeface="Arial" charset="0"/>
            </a:endParaRPr>
          </a:p>
        </p:txBody>
      </p:sp>
      <p:pic>
        <p:nvPicPr>
          <p:cNvPr id="29698" name="Picture 13" descr="圖片5"/>
          <p:cNvPicPr>
            <a:picLocks noGrp="1" noChangeAspect="1" noChangeArrowheads="1"/>
          </p:cNvPicPr>
          <p:nvPr>
            <p:ph sz="half" idx="4294967295"/>
          </p:nvPr>
        </p:nvPicPr>
        <p:blipFill>
          <a:blip r:embed="rId2" cstate="print"/>
          <a:srcRect/>
          <a:stretch>
            <a:fillRect/>
          </a:stretch>
        </p:blipFill>
        <p:spPr bwMode="auto">
          <a:xfrm>
            <a:off x="5364163" y="4221163"/>
            <a:ext cx="2706687" cy="1957387"/>
          </a:xfrm>
        </p:spPr>
      </p:pic>
      <p:pic>
        <p:nvPicPr>
          <p:cNvPr id="29699" name="Picture 8" descr="圖片4"/>
          <p:cNvPicPr>
            <a:picLocks noGrp="1" noChangeAspect="1" noChangeArrowheads="1"/>
          </p:cNvPicPr>
          <p:nvPr>
            <p:ph sz="quarter" idx="4294967295"/>
          </p:nvPr>
        </p:nvPicPr>
        <p:blipFill>
          <a:blip r:embed="rId3" cstate="print"/>
          <a:srcRect/>
          <a:stretch>
            <a:fillRect/>
          </a:stretch>
        </p:blipFill>
        <p:spPr bwMode="auto">
          <a:xfrm>
            <a:off x="5243513" y="1744663"/>
            <a:ext cx="2846387" cy="1895475"/>
          </a:xfrm>
        </p:spPr>
      </p:pic>
      <p:pic>
        <p:nvPicPr>
          <p:cNvPr id="29700" name="Picture 9" descr="圖片2"/>
          <p:cNvPicPr>
            <a:picLocks noGrp="1" noChangeAspect="1" noChangeArrowheads="1"/>
          </p:cNvPicPr>
          <p:nvPr>
            <p:ph sz="quarter" idx="4294967295"/>
          </p:nvPr>
        </p:nvPicPr>
        <p:blipFill>
          <a:blip r:embed="rId4" cstate="print"/>
          <a:srcRect/>
          <a:stretch>
            <a:fillRect/>
          </a:stretch>
        </p:blipFill>
        <p:spPr bwMode="auto">
          <a:xfrm>
            <a:off x="468313" y="1700213"/>
            <a:ext cx="4608512" cy="4897437"/>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標題 1"/>
          <p:cNvSpPr>
            <a:spLocks noGrp="1"/>
          </p:cNvSpPr>
          <p:nvPr>
            <p:ph type="title" idx="4294967295"/>
          </p:nvPr>
        </p:nvSpPr>
        <p:spPr>
          <a:xfrm>
            <a:off x="250825" y="6350"/>
            <a:ext cx="8497888" cy="1335088"/>
          </a:xfrm>
        </p:spPr>
        <p:txBody>
          <a:bodyPr lIns="0" rIns="0" bIns="0" anchor="b"/>
          <a:lstStyle/>
          <a:p>
            <a:pPr>
              <a:defRPr/>
            </a:pPr>
            <a:r>
              <a:rPr lang="zh-TW" altLang="en-US" sz="3600" smtClean="0"/>
              <a:t/>
            </a:r>
            <a:br>
              <a:rPr lang="zh-TW" altLang="en-US" sz="3600" smtClean="0"/>
            </a:br>
            <a:r>
              <a:rPr lang="zh-TW" altLang="en-US" sz="3600" smtClean="0"/>
              <a:t/>
            </a:r>
            <a:br>
              <a:rPr lang="zh-TW" altLang="en-US" sz="3600" smtClean="0"/>
            </a:br>
            <a:r>
              <a:rPr lang="zh-TW" altLang="en-US" sz="3200" smtClean="0"/>
              <a:t>創新教案研發</a:t>
            </a:r>
            <a:r>
              <a:rPr lang="en-US" altLang="zh-TW" sz="3200" smtClean="0"/>
              <a:t>:</a:t>
            </a:r>
            <a:r>
              <a:rPr lang="zh-TW" altLang="en-US" sz="3200" smtClean="0"/>
              <a:t>校園</a:t>
            </a:r>
            <a:r>
              <a:rPr lang="en-US" altLang="zh-TW" sz="3200" smtClean="0"/>
              <a:t>E</a:t>
            </a:r>
            <a:r>
              <a:rPr lang="zh-TW" altLang="en-US" sz="3200" smtClean="0"/>
              <a:t>化數學學習步道活動設計</a:t>
            </a:r>
            <a:r>
              <a:rPr kumimoji="1" lang="zh-TW" altLang="en-US" sz="3200" smtClean="0">
                <a:latin typeface="Arial" charset="0"/>
              </a:rPr>
              <a:t/>
            </a:r>
            <a:br>
              <a:rPr kumimoji="1" lang="zh-TW" altLang="en-US" sz="3200" smtClean="0">
                <a:latin typeface="Arial" charset="0"/>
              </a:rPr>
            </a:br>
            <a:r>
              <a:rPr lang="zh-TW" altLang="en-US" sz="3200" smtClean="0"/>
              <a:t>輔導教授到校訪視回饋  輔導教授</a:t>
            </a:r>
            <a:r>
              <a:rPr lang="en-US" altLang="zh-TW" sz="3200" smtClean="0"/>
              <a:t>:</a:t>
            </a:r>
            <a:r>
              <a:rPr lang="zh-TW" altLang="en-US" sz="3200" smtClean="0"/>
              <a:t>許惠美教授</a:t>
            </a:r>
          </a:p>
        </p:txBody>
      </p:sp>
      <p:graphicFrame>
        <p:nvGraphicFramePr>
          <p:cNvPr id="29754" name="Group 58"/>
          <p:cNvGraphicFramePr>
            <a:graphicFrameLocks noGrp="1"/>
          </p:cNvGraphicFramePr>
          <p:nvPr>
            <p:ph idx="4294967295"/>
          </p:nvPr>
        </p:nvGraphicFramePr>
        <p:xfrm>
          <a:off x="0" y="1341438"/>
          <a:ext cx="8569325" cy="5183188"/>
        </p:xfrm>
        <a:graphic>
          <a:graphicData uri="http://schemas.openxmlformats.org/drawingml/2006/table">
            <a:tbl>
              <a:tblPr/>
              <a:tblGrid>
                <a:gridCol w="755650"/>
                <a:gridCol w="3455988"/>
                <a:gridCol w="720725"/>
                <a:gridCol w="3636962"/>
              </a:tblGrid>
              <a:tr h="23129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200" b="1" i="0" u="none" strike="noStrike" cap="none" normalizeH="0" baseline="0" smtClean="0">
                          <a:ln>
                            <a:noFill/>
                          </a:ln>
                          <a:solidFill>
                            <a:srgbClr val="FFFFFF"/>
                          </a:solidFill>
                          <a:effectLst/>
                          <a:latin typeface="標楷體" pitchFamily="65" charset="-120"/>
                          <a:ea typeface="標楷體" pitchFamily="65" charset="-120"/>
                        </a:rPr>
                        <a:t>3/11</a:t>
                      </a:r>
                      <a:endParaRPr kumimoji="0" lang="zh-TW" altLang="en-US" sz="2200" b="1" i="0" u="none" strike="noStrike" cap="none" normalizeH="0" baseline="0" smtClean="0">
                        <a:ln>
                          <a:noFill/>
                        </a:ln>
                        <a:solidFill>
                          <a:srgbClr val="FFFFFF"/>
                        </a:solidFill>
                        <a:effectLst/>
                        <a:latin typeface="標楷體" pitchFamily="65" charset="-120"/>
                        <a:ea typeface="標楷體"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200" b="1" i="0" u="none" strike="noStrike" cap="none" normalizeH="0" baseline="0" smtClean="0">
                          <a:ln>
                            <a:noFill/>
                          </a:ln>
                          <a:solidFill>
                            <a:srgbClr val="FFFFFF"/>
                          </a:solidFill>
                          <a:effectLst/>
                          <a:latin typeface="標楷體" pitchFamily="65" charset="-120"/>
                          <a:ea typeface="標楷體" pitchFamily="65" charset="-120"/>
                        </a:rPr>
                        <a:t>到校訪視回饋</a:t>
                      </a:r>
                      <a:endParaRPr kumimoji="0" lang="zh-TW" altLang="en-US" sz="2200" b="1" i="0" u="none" strike="noStrike" cap="none" normalizeH="0" baseline="0" smtClean="0">
                        <a:ln>
                          <a:noFill/>
                        </a:ln>
                        <a:solidFill>
                          <a:srgbClr val="FFFFFF"/>
                        </a:solidFill>
                        <a:effectLst/>
                        <a:latin typeface="Times New Roman" pitchFamily="18" charset="0"/>
                        <a:ea typeface="標楷體"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en-US" sz="2200" b="1" i="0" u="none" strike="noStrike" cap="none" normalizeH="0" baseline="0" smtClean="0">
                        <a:ln>
                          <a:noFill/>
                        </a:ln>
                        <a:solidFill>
                          <a:srgbClr val="FFFFFF"/>
                        </a:solidFill>
                        <a:effectLst/>
                        <a:latin typeface="Times New Roman" pitchFamily="18" charset="0"/>
                        <a:ea typeface="標楷體" pitchFamily="65" charset="-12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200" b="0" i="0" u="none" strike="noStrike" cap="none" normalizeH="0" baseline="0" smtClean="0">
                          <a:ln>
                            <a:noFill/>
                          </a:ln>
                          <a:solidFill>
                            <a:srgbClr val="000000"/>
                          </a:solidFill>
                          <a:effectLst/>
                          <a:latin typeface="標楷體" pitchFamily="65" charset="-120"/>
                          <a:ea typeface="標楷體" pitchFamily="65" charset="-120"/>
                        </a:rPr>
                        <a:t>建議暫時聚焦於「多元化評量」，思考學生需要何種多元評量，報告</a:t>
                      </a:r>
                      <a:r>
                        <a:rPr kumimoji="0" lang="en-US" altLang="zh-TW" sz="2200" b="0" i="0" u="none" strike="noStrike" cap="none" normalizeH="0" baseline="0" smtClean="0">
                          <a:ln>
                            <a:noFill/>
                          </a:ln>
                          <a:solidFill>
                            <a:srgbClr val="000000"/>
                          </a:solidFill>
                          <a:effectLst/>
                          <a:latin typeface="標楷體" pitchFamily="65" charset="-120"/>
                          <a:ea typeface="標楷體" pitchFamily="65" charset="-120"/>
                        </a:rPr>
                        <a:t>2</a:t>
                      </a:r>
                      <a:r>
                        <a:rPr kumimoji="0" lang="zh-TW" altLang="en-US" sz="2200" b="0" i="0" u="none" strike="noStrike" cap="none" normalizeH="0" baseline="0" smtClean="0">
                          <a:ln>
                            <a:noFill/>
                          </a:ln>
                          <a:solidFill>
                            <a:srgbClr val="000000"/>
                          </a:solidFill>
                          <a:effectLst/>
                          <a:latin typeface="標楷體" pitchFamily="65" charset="-120"/>
                          <a:ea typeface="標楷體" pitchFamily="65" charset="-120"/>
                        </a:rPr>
                        <a:t>個學習步道上的教學活動流程，並且評估與「多元化評量」的結合度。</a:t>
                      </a:r>
                      <a:endParaRPr kumimoji="0" lang="zh-TW" altLang="en-US" sz="2200" b="0" i="0" u="none" strike="noStrike" cap="none" normalizeH="0" baseline="0" smtClean="0">
                        <a:ln>
                          <a:noFill/>
                        </a:ln>
                        <a:solidFill>
                          <a:srgbClr val="000000"/>
                        </a:solidFill>
                        <a:effectLst/>
                        <a:latin typeface="Times New Roman" pitchFamily="18" charset="0"/>
                        <a:ea typeface="標楷體" pitchFamily="65" charset="-12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200" b="1" i="0" u="none" strike="noStrike" cap="none" normalizeH="0" baseline="0" smtClean="0">
                          <a:ln>
                            <a:noFill/>
                          </a:ln>
                          <a:solidFill>
                            <a:srgbClr val="FFFFFF"/>
                          </a:solidFill>
                          <a:effectLst/>
                          <a:latin typeface="標楷體" pitchFamily="65" charset="-120"/>
                          <a:ea typeface="標楷體" pitchFamily="65" charset="-120"/>
                        </a:rPr>
                        <a:t>4/8</a:t>
                      </a:r>
                      <a:endParaRPr kumimoji="0" lang="zh-TW" altLang="zh-TW" sz="2200" b="1" i="0" u="none" strike="noStrike" cap="none" normalizeH="0" baseline="0" smtClean="0">
                        <a:ln>
                          <a:noFill/>
                        </a:ln>
                        <a:solidFill>
                          <a:srgbClr val="FFFFFF"/>
                        </a:solidFill>
                        <a:effectLst/>
                        <a:latin typeface="Times New Roman" pitchFamily="18" charset="0"/>
                        <a:ea typeface="標楷體"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200" b="1" i="0" u="none" strike="noStrike" cap="none" normalizeH="0" baseline="0" smtClean="0">
                          <a:ln>
                            <a:noFill/>
                          </a:ln>
                          <a:solidFill>
                            <a:srgbClr val="FFFFFF"/>
                          </a:solidFill>
                          <a:effectLst/>
                          <a:latin typeface="標楷體" pitchFamily="65" charset="-120"/>
                          <a:ea typeface="標楷體" pitchFamily="65" charset="-120"/>
                        </a:rPr>
                        <a:t>到校訪視回饋</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200" b="0" i="0" u="none" strike="noStrike" cap="none" normalizeH="0" baseline="0" smtClean="0">
                          <a:ln>
                            <a:noFill/>
                          </a:ln>
                          <a:solidFill>
                            <a:srgbClr val="000000"/>
                          </a:solidFill>
                          <a:effectLst/>
                          <a:latin typeface="標楷體" pitchFamily="65" charset="-120"/>
                          <a:ea typeface="標楷體" pitchFamily="65" charset="-120"/>
                        </a:rPr>
                        <a:t>數學步道的活動宜以學生的「學習困難」切入，宜進行學習困難分析，並且思考為何這樣的教學方式可以解決學生的學習困難。</a:t>
                      </a:r>
                      <a:endParaRPr kumimoji="0" lang="zh-TW" altLang="en-US" sz="2200" b="0" i="0" u="none" strike="noStrike" cap="none" normalizeH="0" baseline="0" smtClean="0">
                        <a:ln>
                          <a:noFill/>
                        </a:ln>
                        <a:solidFill>
                          <a:srgbClr val="000000"/>
                        </a:solidFill>
                        <a:effectLst/>
                        <a:latin typeface="Times New Roman" pitchFamily="18" charset="0"/>
                        <a:ea typeface="標楷體"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en-US" sz="2200" b="0" i="0" u="none" strike="noStrike" cap="none" normalizeH="0" baseline="0" smtClean="0">
                        <a:ln>
                          <a:noFill/>
                        </a:ln>
                        <a:solidFill>
                          <a:srgbClr val="000000"/>
                        </a:solidFill>
                        <a:effectLst/>
                        <a:latin typeface="Times New Roman" pitchFamily="18" charset="0"/>
                        <a:ea typeface="標楷體" pitchFamily="65" charset="-12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8702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rgbClr val="FFFFFF"/>
                          </a:solidFill>
                          <a:effectLst/>
                          <a:latin typeface="標楷體" pitchFamily="65" charset="-120"/>
                          <a:ea typeface="標楷體" pitchFamily="65" charset="-120"/>
                        </a:rPr>
                        <a:t>4/24 </a:t>
                      </a:r>
                      <a:r>
                        <a:rPr kumimoji="0" lang="zh-TW" altLang="en-US" sz="2200" b="1" i="0" u="none" strike="noStrike" cap="none" normalizeH="0" baseline="0" smtClean="0">
                          <a:ln>
                            <a:noFill/>
                          </a:ln>
                          <a:solidFill>
                            <a:srgbClr val="FFFFFF"/>
                          </a:solidFill>
                          <a:effectLst/>
                          <a:latin typeface="標楷體" pitchFamily="65" charset="-120"/>
                          <a:ea typeface="標楷體" pitchFamily="65" charset="-120"/>
                        </a:rPr>
                        <a:t>到校訪視回饋</a:t>
                      </a:r>
                      <a:endParaRPr kumimoji="0" lang="zh-TW" altLang="en-US" sz="2200" b="1" i="0" u="none" strike="noStrike" cap="none" normalizeH="0" baseline="0" smtClean="0">
                        <a:ln>
                          <a:noFill/>
                        </a:ln>
                        <a:solidFill>
                          <a:srgbClr val="FFFFFF"/>
                        </a:solidFill>
                        <a:effectLst/>
                        <a:latin typeface="Times New Roman" pitchFamily="18" charset="0"/>
                        <a:ea typeface="標楷體" pitchFamily="65" charset="-12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3">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200" b="0" i="0" u="none" strike="noStrike" cap="none" normalizeH="0" baseline="0" smtClean="0">
                          <a:ln>
                            <a:noFill/>
                          </a:ln>
                          <a:solidFill>
                            <a:srgbClr val="000000"/>
                          </a:solidFill>
                          <a:effectLst/>
                          <a:latin typeface="標楷體" pitchFamily="65" charset="-120"/>
                          <a:ea typeface="標楷體" pitchFamily="65" charset="-120"/>
                        </a:rPr>
                        <a:t>1.</a:t>
                      </a:r>
                      <a:r>
                        <a:rPr kumimoji="0" lang="zh-TW" altLang="en-US" sz="2200" b="0" i="0" u="none" strike="noStrike" cap="none" normalizeH="0" baseline="0" smtClean="0">
                          <a:ln>
                            <a:noFill/>
                          </a:ln>
                          <a:solidFill>
                            <a:srgbClr val="000000"/>
                          </a:solidFill>
                          <a:effectLst/>
                          <a:latin typeface="標楷體" pitchFamily="65" charset="-120"/>
                          <a:ea typeface="標楷體" pitchFamily="65" charset="-120"/>
                        </a:rPr>
                        <a:t>透過學測的試題分析，找到學生普遍困難的題型與概念，是非常科學的作法。</a:t>
                      </a:r>
                      <a:br>
                        <a:rPr kumimoji="0" lang="zh-TW" altLang="en-US" sz="2200" b="0" i="0" u="none" strike="noStrike" cap="none" normalizeH="0" baseline="0" smtClean="0">
                          <a:ln>
                            <a:noFill/>
                          </a:ln>
                          <a:solidFill>
                            <a:srgbClr val="000000"/>
                          </a:solidFill>
                          <a:effectLst/>
                          <a:latin typeface="標楷體" pitchFamily="65" charset="-120"/>
                          <a:ea typeface="標楷體" pitchFamily="65" charset="-120"/>
                        </a:rPr>
                      </a:br>
                      <a:r>
                        <a:rPr kumimoji="0" lang="en-US" altLang="zh-TW" sz="2200" b="0" i="0" u="none" strike="noStrike" cap="none" normalizeH="0" baseline="0" smtClean="0">
                          <a:ln>
                            <a:noFill/>
                          </a:ln>
                          <a:solidFill>
                            <a:srgbClr val="000000"/>
                          </a:solidFill>
                          <a:effectLst/>
                          <a:latin typeface="標楷體" pitchFamily="65" charset="-120"/>
                          <a:ea typeface="標楷體" pitchFamily="65" charset="-120"/>
                        </a:rPr>
                        <a:t>2.</a:t>
                      </a:r>
                      <a:r>
                        <a:rPr kumimoji="0" lang="zh-TW" altLang="en-US" sz="2200" b="0" i="0" u="none" strike="noStrike" cap="none" normalizeH="0" baseline="0" smtClean="0">
                          <a:ln>
                            <a:noFill/>
                          </a:ln>
                          <a:solidFill>
                            <a:srgbClr val="000000"/>
                          </a:solidFill>
                          <a:effectLst/>
                          <a:latin typeface="標楷體" pitchFamily="65" charset="-120"/>
                          <a:ea typeface="標楷體" pitchFamily="65" charset="-120"/>
                        </a:rPr>
                        <a:t>數學步道以實作與體驗的方式可以提升學生對於數學學習的動機。</a:t>
                      </a:r>
                      <a:br>
                        <a:rPr kumimoji="0" lang="zh-TW" altLang="en-US" sz="2200" b="0" i="0" u="none" strike="noStrike" cap="none" normalizeH="0" baseline="0" smtClean="0">
                          <a:ln>
                            <a:noFill/>
                          </a:ln>
                          <a:solidFill>
                            <a:srgbClr val="000000"/>
                          </a:solidFill>
                          <a:effectLst/>
                          <a:latin typeface="標楷體" pitchFamily="65" charset="-120"/>
                          <a:ea typeface="標楷體" pitchFamily="65" charset="-120"/>
                        </a:rPr>
                      </a:br>
                      <a:r>
                        <a:rPr kumimoji="0" lang="en-US" altLang="zh-TW" sz="2200" b="0" i="0" u="none" strike="noStrike" cap="none" normalizeH="0" baseline="0" smtClean="0">
                          <a:ln>
                            <a:noFill/>
                          </a:ln>
                          <a:solidFill>
                            <a:srgbClr val="000000"/>
                          </a:solidFill>
                          <a:effectLst/>
                          <a:latin typeface="標楷體" pitchFamily="65" charset="-120"/>
                          <a:ea typeface="標楷體" pitchFamily="65" charset="-120"/>
                        </a:rPr>
                        <a:t>3.</a:t>
                      </a:r>
                      <a:r>
                        <a:rPr kumimoji="0" lang="zh-TW" altLang="en-US" sz="2200" b="0" i="0" u="none" strike="noStrike" cap="none" normalizeH="0" baseline="0" smtClean="0">
                          <a:ln>
                            <a:noFill/>
                          </a:ln>
                          <a:solidFill>
                            <a:srgbClr val="000000"/>
                          </a:solidFill>
                          <a:effectLst/>
                          <a:latin typeface="標楷體" pitchFamily="65" charset="-120"/>
                          <a:ea typeface="標楷體" pitchFamily="65" charset="-120"/>
                        </a:rPr>
                        <a:t>宜善加利用小朋友喜歡表演與分享的特性，建議可以使用「演戲」等方式，讓學生對於所學到的數學知識進行再詮釋。</a:t>
                      </a:r>
                      <a:br>
                        <a:rPr kumimoji="0" lang="zh-TW" altLang="en-US" sz="2200" b="0" i="0" u="none" strike="noStrike" cap="none" normalizeH="0" baseline="0" smtClean="0">
                          <a:ln>
                            <a:noFill/>
                          </a:ln>
                          <a:solidFill>
                            <a:srgbClr val="000000"/>
                          </a:solidFill>
                          <a:effectLst/>
                          <a:latin typeface="標楷體" pitchFamily="65" charset="-120"/>
                          <a:ea typeface="標楷體" pitchFamily="65" charset="-120"/>
                        </a:rPr>
                      </a:br>
                      <a:r>
                        <a:rPr kumimoji="0" lang="en-US" altLang="zh-TW" sz="2200" b="0" i="0" u="none" strike="noStrike" cap="none" normalizeH="0" baseline="0" smtClean="0">
                          <a:ln>
                            <a:noFill/>
                          </a:ln>
                          <a:solidFill>
                            <a:srgbClr val="000000"/>
                          </a:solidFill>
                          <a:effectLst/>
                          <a:latin typeface="標楷體" pitchFamily="65" charset="-120"/>
                          <a:ea typeface="標楷體" pitchFamily="65" charset="-120"/>
                        </a:rPr>
                        <a:t>4.</a:t>
                      </a:r>
                      <a:r>
                        <a:rPr kumimoji="0" lang="zh-TW" altLang="en-US" sz="2200" b="0" i="0" u="none" strike="noStrike" cap="none" normalizeH="0" baseline="0" smtClean="0">
                          <a:ln>
                            <a:noFill/>
                          </a:ln>
                          <a:solidFill>
                            <a:srgbClr val="000000"/>
                          </a:solidFill>
                          <a:effectLst/>
                          <a:latin typeface="標楷體" pitchFamily="65" charset="-120"/>
                          <a:ea typeface="標楷體" pitchFamily="65" charset="-120"/>
                        </a:rPr>
                        <a:t>對於討論數學步道的活動，以</a:t>
                      </a:r>
                      <a:r>
                        <a:rPr kumimoji="0" lang="en-US" altLang="zh-TW" sz="2200" b="0" i="0" u="none" strike="noStrike" cap="none" normalizeH="0" baseline="0" smtClean="0">
                          <a:ln>
                            <a:noFill/>
                          </a:ln>
                          <a:solidFill>
                            <a:srgbClr val="000000"/>
                          </a:solidFill>
                          <a:effectLst/>
                          <a:latin typeface="標楷體" pitchFamily="65" charset="-120"/>
                          <a:ea typeface="標楷體" pitchFamily="65" charset="-120"/>
                        </a:rPr>
                        <a:t>QR code</a:t>
                      </a:r>
                      <a:r>
                        <a:rPr kumimoji="0" lang="zh-TW" altLang="en-US" sz="2200" b="0" i="0" u="none" strike="noStrike" cap="none" normalizeH="0" baseline="0" smtClean="0">
                          <a:ln>
                            <a:noFill/>
                          </a:ln>
                          <a:solidFill>
                            <a:srgbClr val="000000"/>
                          </a:solidFill>
                          <a:effectLst/>
                          <a:latin typeface="標楷體" pitchFamily="65" charset="-120"/>
                          <a:ea typeface="標楷體" pitchFamily="65" charset="-120"/>
                        </a:rPr>
                        <a:t>、</a:t>
                      </a:r>
                      <a:r>
                        <a:rPr kumimoji="0" lang="en-US" altLang="zh-TW" sz="2200" b="0" i="0" u="none" strike="noStrike" cap="none" normalizeH="0" baseline="0" smtClean="0">
                          <a:ln>
                            <a:noFill/>
                          </a:ln>
                          <a:solidFill>
                            <a:srgbClr val="000000"/>
                          </a:solidFill>
                          <a:effectLst/>
                          <a:latin typeface="標楷體" pitchFamily="65" charset="-120"/>
                          <a:ea typeface="標楷體" pitchFamily="65" charset="-120"/>
                        </a:rPr>
                        <a:t>Google Classroom</a:t>
                      </a:r>
                      <a:r>
                        <a:rPr kumimoji="0" lang="zh-TW" altLang="en-US" sz="2200" b="0" i="0" u="none" strike="noStrike" cap="none" normalizeH="0" baseline="0" smtClean="0">
                          <a:ln>
                            <a:noFill/>
                          </a:ln>
                          <a:solidFill>
                            <a:srgbClr val="000000"/>
                          </a:solidFill>
                          <a:effectLst/>
                          <a:latin typeface="標楷體" pitchFamily="65" charset="-120"/>
                          <a:ea typeface="標楷體" pitchFamily="65" charset="-120"/>
                        </a:rPr>
                        <a:t>等方式進行實作，看是否符合學生的需求。</a:t>
                      </a:r>
                      <a:endParaRPr kumimoji="0" lang="zh-TW" altLang="en-US" sz="2200" b="0" i="0" u="none" strike="noStrike" cap="none" normalizeH="0" baseline="0" smtClean="0">
                        <a:ln>
                          <a:noFill/>
                        </a:ln>
                        <a:solidFill>
                          <a:srgbClr val="000000"/>
                        </a:solidFill>
                        <a:effectLst/>
                        <a:latin typeface="Times New Roman" pitchFamily="18" charset="0"/>
                        <a:ea typeface="標楷體" pitchFamily="65" charset="-12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hMerge="1">
                  <a:txBody>
                    <a:bodyPr/>
                    <a:lstStyle/>
                    <a:p>
                      <a:endParaRPr lang="zh-TW" altLang="en-US"/>
                    </a:p>
                  </a:txBody>
                  <a:tcPr/>
                </a:tc>
                <a:tc hMerge="1">
                  <a:txBody>
                    <a:bodyPr/>
                    <a:lstStyle/>
                    <a:p>
                      <a:endParaRPr lang="zh-TW" altLang="en-US"/>
                    </a:p>
                  </a:txBody>
                  <a:tcPr/>
                </a:tc>
              </a:tr>
            </a:tbl>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580TGp_general_light_ani">
  <a:themeElements>
    <a:clrScheme name="580TGp_general_light_ani 1">
      <a:dk1>
        <a:srgbClr val="000000"/>
      </a:dk1>
      <a:lt1>
        <a:srgbClr val="FDF58D"/>
      </a:lt1>
      <a:dk2>
        <a:srgbClr val="CC3300"/>
      </a:dk2>
      <a:lt2>
        <a:srgbClr val="808080"/>
      </a:lt2>
      <a:accent1>
        <a:srgbClr val="FF6161"/>
      </a:accent1>
      <a:accent2>
        <a:srgbClr val="FFC319"/>
      </a:accent2>
      <a:accent3>
        <a:srgbClr val="FEF9C5"/>
      </a:accent3>
      <a:accent4>
        <a:srgbClr val="000000"/>
      </a:accent4>
      <a:accent5>
        <a:srgbClr val="FFB7B7"/>
      </a:accent5>
      <a:accent6>
        <a:srgbClr val="E7B016"/>
      </a:accent6>
      <a:hlink>
        <a:srgbClr val="A8D02A"/>
      </a:hlink>
      <a:folHlink>
        <a:srgbClr val="5CB1FE"/>
      </a:folHlink>
    </a:clrScheme>
    <a:fontScheme name="580TGp_general_light_ani">
      <a:majorFont>
        <a:latin typeface="標楷體"/>
        <a:ea typeface="標楷體"/>
        <a:cs typeface=""/>
      </a:majorFont>
      <a:minorFont>
        <a:latin typeface="標楷體"/>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580TGp_general_light_ani 1">
        <a:dk1>
          <a:srgbClr val="000000"/>
        </a:dk1>
        <a:lt1>
          <a:srgbClr val="FDF58D"/>
        </a:lt1>
        <a:dk2>
          <a:srgbClr val="CC3300"/>
        </a:dk2>
        <a:lt2>
          <a:srgbClr val="808080"/>
        </a:lt2>
        <a:accent1>
          <a:srgbClr val="FF6161"/>
        </a:accent1>
        <a:accent2>
          <a:srgbClr val="FFC319"/>
        </a:accent2>
        <a:accent3>
          <a:srgbClr val="FEF9C5"/>
        </a:accent3>
        <a:accent4>
          <a:srgbClr val="000000"/>
        </a:accent4>
        <a:accent5>
          <a:srgbClr val="FFB7B7"/>
        </a:accent5>
        <a:accent6>
          <a:srgbClr val="E7B016"/>
        </a:accent6>
        <a:hlink>
          <a:srgbClr val="A8D02A"/>
        </a:hlink>
        <a:folHlink>
          <a:srgbClr val="5CB1FE"/>
        </a:folHlink>
      </a:clrScheme>
      <a:clrMap bg1="lt1" tx1="dk1" bg2="lt2" tx2="dk2" accent1="accent1" accent2="accent2" accent3="accent3" accent4="accent4" accent5="accent5" accent6="accent6" hlink="hlink" folHlink="folHlink"/>
    </a:extraClrScheme>
    <a:extraClrScheme>
      <a:clrScheme name="580TGp_general_light_ani 2">
        <a:dk1>
          <a:srgbClr val="000000"/>
        </a:dk1>
        <a:lt1>
          <a:srgbClr val="E1F4D8"/>
        </a:lt1>
        <a:dk2>
          <a:srgbClr val="003366"/>
        </a:dk2>
        <a:lt2>
          <a:srgbClr val="808080"/>
        </a:lt2>
        <a:accent1>
          <a:srgbClr val="FFC319"/>
        </a:accent1>
        <a:accent2>
          <a:srgbClr val="A8D02A"/>
        </a:accent2>
        <a:accent3>
          <a:srgbClr val="EEF8E9"/>
        </a:accent3>
        <a:accent4>
          <a:srgbClr val="000000"/>
        </a:accent4>
        <a:accent5>
          <a:srgbClr val="FFDEAB"/>
        </a:accent5>
        <a:accent6>
          <a:srgbClr val="98BC25"/>
        </a:accent6>
        <a:hlink>
          <a:srgbClr val="5CB1FE"/>
        </a:hlink>
        <a:folHlink>
          <a:srgbClr val="FF6161"/>
        </a:folHlink>
      </a:clrScheme>
      <a:clrMap bg1="lt1" tx1="dk1" bg2="lt2" tx2="dk2" accent1="accent1" accent2="accent2" accent3="accent3" accent4="accent4" accent5="accent5" accent6="accent6" hlink="hlink" folHlink="folHlink"/>
    </a:extraClrScheme>
    <a:extraClrScheme>
      <a:clrScheme name="580TGp_general_light_ani 3">
        <a:dk1>
          <a:srgbClr val="000000"/>
        </a:dk1>
        <a:lt1>
          <a:srgbClr val="FEE9DE"/>
        </a:lt1>
        <a:dk2>
          <a:srgbClr val="000066"/>
        </a:dk2>
        <a:lt2>
          <a:srgbClr val="808080"/>
        </a:lt2>
        <a:accent1>
          <a:srgbClr val="5CB1FE"/>
        </a:accent1>
        <a:accent2>
          <a:srgbClr val="FF7575"/>
        </a:accent2>
        <a:accent3>
          <a:srgbClr val="FEF2EC"/>
        </a:accent3>
        <a:accent4>
          <a:srgbClr val="000000"/>
        </a:accent4>
        <a:accent5>
          <a:srgbClr val="B5D5FE"/>
        </a:accent5>
        <a:accent6>
          <a:srgbClr val="E76969"/>
        </a:accent6>
        <a:hlink>
          <a:srgbClr val="FFC319"/>
        </a:hlink>
        <a:folHlink>
          <a:srgbClr val="A8D02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580TGp_general_light_ani</Template>
  <TotalTime>7518</TotalTime>
  <Words>3110</Words>
  <Application>Microsoft Office PowerPoint</Application>
  <PresentationFormat>如螢幕大小 (4:3)</PresentationFormat>
  <Paragraphs>405</Paragraphs>
  <Slides>38</Slides>
  <Notes>1</Notes>
  <HiddenSlides>0</HiddenSlides>
  <MMClips>0</MMClips>
  <ScaleCrop>false</ScaleCrop>
  <HeadingPairs>
    <vt:vector size="4" baseType="variant">
      <vt:variant>
        <vt:lpstr>佈景主題</vt:lpstr>
      </vt:variant>
      <vt:variant>
        <vt:i4>1</vt:i4>
      </vt:variant>
      <vt:variant>
        <vt:lpstr>投影片標題</vt:lpstr>
      </vt:variant>
      <vt:variant>
        <vt:i4>38</vt:i4>
      </vt:variant>
    </vt:vector>
  </HeadingPairs>
  <TitlesOfParts>
    <vt:vector size="39" baseType="lpstr">
      <vt:lpstr>580TGp_general_light_ani</vt:lpstr>
      <vt:lpstr>  宜蘭縣南澳鄉金洋國小103學年度 數位學習教師專業學習社群 </vt:lpstr>
      <vt:lpstr>偏鄉的孩子為何提不起學習興趣?</vt:lpstr>
      <vt:lpstr>社群運作目標</vt:lpstr>
      <vt:lpstr> 與教師專業發展評鑑的關連性~ 教學觀察(一) ~合作學習教學觀察 </vt:lpstr>
      <vt:lpstr>  與教師專業發展評鑑的關連性~ 教學觀察(二) ~合作學習教學觀察 </vt:lpstr>
      <vt:lpstr>數位學習社群特色~ 與教育處施政重點發展方向緊密結合(一)            分組合作學習</vt:lpstr>
      <vt:lpstr> 數位學習社群特色~ 與教育處施政重點發展方向緊密結合(二)  創新教案研發:校園E化數學學習步道建置流程</vt:lpstr>
      <vt:lpstr> 數位學習社群特色~ 與教育處施政重點發展方向緊密結合(二) 創新教案研發:校園E化數學學習步道活動設計內涵 </vt:lpstr>
      <vt:lpstr>  創新教案研發:校園E化數學學習步道活動設計 輔導教授到校訪視回饋  輔導教授:許惠美教授</vt:lpstr>
      <vt:lpstr>數位學習社群特色~校際推廣活動</vt:lpstr>
      <vt:lpstr>數位學習社群對老師教學的改變~</vt:lpstr>
      <vt:lpstr> 數位學習社群對老師教學的改變~  師生間的學習互動變得更多</vt:lpstr>
      <vt:lpstr> 數位學習社群對教師進修的改變~ 強化同事之間的學習互動</vt:lpstr>
      <vt:lpstr>  金洋國小數位學習~ 無所不在的學習:跨越空間限制 </vt:lpstr>
      <vt:lpstr>金洋國小學生數位學習~ 無所不在的學習:跨越環境限制</vt:lpstr>
      <vt:lpstr>金洋國小數位學習~ 無所不在的學習:跨越學科與領域</vt:lpstr>
      <vt:lpstr>金洋國小數位學習~ 無所不在的學習:跨越學科與領域</vt:lpstr>
      <vt:lpstr> 金洋國小數位學習~ 無所不在的學習:成為個人化的學習記錄工具</vt:lpstr>
      <vt:lpstr>數位學習~無所不在的學習 成為個人化的學習記錄工具~均一平台</vt:lpstr>
      <vt:lpstr>數位學習的延伸活動~               校外學習活動</vt:lpstr>
      <vt:lpstr>數位學習的延伸活動~       國語日報有獎徵答 QR Code</vt:lpstr>
      <vt:lpstr>數位學習的延伸活動~       國語日報有獎徵答 QR Code</vt:lpstr>
      <vt:lpstr>數位學習延伸與應用~ 暑假作業善用網路資源，改善學習環境，落實數位學習，縮短城鄉落差</vt:lpstr>
      <vt:lpstr> 數位學習延伸與應用~  暑假作業善用網路資源，改善學習環境，落實數位學習，縮短城鄉落差</vt:lpstr>
      <vt:lpstr>參與社群老師反思記錄~1</vt:lpstr>
      <vt:lpstr>參與社群老師反思記錄~2</vt:lpstr>
      <vt:lpstr>參與社群老師反思記錄~3</vt:lpstr>
      <vt:lpstr>參與社群老師反思記錄~4 </vt:lpstr>
      <vt:lpstr>家長回饋問卷分析~</vt:lpstr>
      <vt:lpstr>數位學習學生回饋一~</vt:lpstr>
      <vt:lpstr>數位學習學生回饋二~</vt:lpstr>
      <vt:lpstr>數位學習學生回饋三~</vt:lpstr>
      <vt:lpstr>數位學習學生回饋四~</vt:lpstr>
      <vt:lpstr>投影片 34</vt:lpstr>
      <vt:lpstr>渡假小故事~麗池卡爾登飯店 一位獲得授權的飯店服務生</vt:lpstr>
      <vt:lpstr>          數位學習社群終極目標:       提升學生自主學習動機 </vt:lpstr>
      <vt:lpstr> 溫馨小叮嚀~ 12場次的社群活動規劃 </vt:lpstr>
      <vt:lpstr>  推不動,無力時………  要記得看這2分41秒.. </vt:lpstr>
    </vt:vector>
  </TitlesOfParts>
  <Company>蔡宗穆</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PowerTemplate</dc:title>
  <dc:creator>Police</dc:creator>
  <cp:lastModifiedBy>Police</cp:lastModifiedBy>
  <cp:revision>715</cp:revision>
  <cp:lastPrinted>2012-09-28T06:29:25Z</cp:lastPrinted>
  <dcterms:created xsi:type="dcterms:W3CDTF">2008-10-18T09:11:18Z</dcterms:created>
  <dcterms:modified xsi:type="dcterms:W3CDTF">2015-11-23T06:50:39Z</dcterms:modified>
</cp:coreProperties>
</file>