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1"/>
  </p:sldMasterIdLst>
  <p:notesMasterIdLst>
    <p:notesMasterId r:id="rId20"/>
  </p:notesMasterIdLst>
  <p:sldIdLst>
    <p:sldId id="426" r:id="rId2"/>
    <p:sldId id="442" r:id="rId3"/>
    <p:sldId id="443" r:id="rId4"/>
    <p:sldId id="428" r:id="rId5"/>
    <p:sldId id="429" r:id="rId6"/>
    <p:sldId id="430" r:id="rId7"/>
    <p:sldId id="431" r:id="rId8"/>
    <p:sldId id="444" r:id="rId9"/>
    <p:sldId id="432" r:id="rId10"/>
    <p:sldId id="433" r:id="rId11"/>
    <p:sldId id="434" r:id="rId12"/>
    <p:sldId id="435" r:id="rId13"/>
    <p:sldId id="436" r:id="rId14"/>
    <p:sldId id="437" r:id="rId15"/>
    <p:sldId id="438" r:id="rId16"/>
    <p:sldId id="439" r:id="rId17"/>
    <p:sldId id="440" r:id="rId18"/>
    <p:sldId id="427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預設章節" id="{986C3738-D72B-4EA7-8E93-4F382AD4EB48}">
          <p14:sldIdLst/>
        </p14:section>
        <p14:section name="彈性課程會議" id="{AC180753-E56C-4FE1-AA85-C61CB887D97B}">
          <p14:sldIdLst>
            <p14:sldId id="426"/>
            <p14:sldId id="442"/>
            <p14:sldId id="443"/>
            <p14:sldId id="428"/>
            <p14:sldId id="429"/>
            <p14:sldId id="430"/>
            <p14:sldId id="431"/>
            <p14:sldId id="444"/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  <p14:sldId id="42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F670814-3CF3-4ABC-B764-25A020B5B772}">
  <a:tblStyle styleId="{BF670814-3CF3-4ABC-B764-25A020B5B77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8603" autoAdjust="0"/>
    <p:restoredTop sz="94727" autoAdjust="0"/>
  </p:normalViewPr>
  <p:slideViewPr>
    <p:cSldViewPr>
      <p:cViewPr>
        <p:scale>
          <a:sx n="100" d="100"/>
          <a:sy n="100" d="100"/>
        </p:scale>
        <p:origin x="-48" y="2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647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67030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6763"/>
          </a:xfrm>
          <a:prstGeom prst="rect">
            <a:avLst/>
          </a:prstGeom>
        </p:spPr>
        <p:txBody>
          <a:bodyPr/>
          <a:lstStyle/>
          <a:p>
            <a:fld id="{25539907-EF8B-4E24-9ACC-C1959EB02343}" type="datetime1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1"/>
          </p:nvPr>
        </p:nvSpPr>
        <p:spPr>
          <a:xfrm>
            <a:off x="3884613" y="8685778"/>
            <a:ext cx="2971800" cy="456763"/>
          </a:xfrm>
          <a:prstGeom prst="rect">
            <a:avLst/>
          </a:prstGeom>
        </p:spPr>
        <p:txBody>
          <a:bodyPr/>
          <a:lstStyle/>
          <a:p>
            <a:pPr>
              <a:buSzPct val="25000"/>
            </a:pPr>
            <a:fld id="{00000000-1234-1234-1234-123412341234}" type="slidenum">
              <a:rPr lang="en-US" altLang="zh-TW" smtClea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13</a:t>
            </a:fld>
            <a:endParaRPr lang="zh-TW" alt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0324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2300613" y="990191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>
            <a:off x="3001077" y="4182124"/>
            <a:ext cx="508851" cy="478711"/>
            <a:chOff x="5972700" y="2330200"/>
            <a:chExt cx="411625" cy="387275"/>
          </a:xfrm>
        </p:grpSpPr>
        <p:sp>
          <p:nvSpPr>
            <p:cNvPr id="51" name="Google Shape;51;p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861770" y="506560"/>
            <a:ext cx="524975" cy="832145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4400">
                <a:solidFill>
                  <a:srgbClr val="02BDC7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9pPr>
          </a:lstStyle>
          <a:p>
            <a:endParaRPr dirty="0"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2000"/>
              <a:buNone/>
              <a:defRPr sz="3600">
                <a:solidFill>
                  <a:srgbClr val="FFB6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6FB649D-727A-4DA6-B441-9BDF690302A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D692-844A-4F25-9CDD-2D153570FCD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69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9140000">
            <a:off x="201168" y="4402836"/>
            <a:ext cx="2176272" cy="150876"/>
          </a:xfrm>
          <a:prstGeom prst="rect">
            <a:avLst/>
          </a:prstGeom>
        </p:spPr>
        <p:txBody>
          <a:bodyPr/>
          <a:lstStyle/>
          <a:p>
            <a:fld id="{94B7499E-3031-413E-B01E-B94970708CAA}" type="datetime4">
              <a:rPr lang="en-US" smtClean="0"/>
              <a:pPr/>
              <a:t>October 16,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17514" y="4713842"/>
            <a:ext cx="4724400" cy="2057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1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 rot="19140000">
            <a:off x="201168" y="4402836"/>
            <a:ext cx="2176272" cy="150876"/>
          </a:xfrm>
          <a:prstGeom prst="rect">
            <a:avLst/>
          </a:prstGeom>
        </p:spPr>
        <p:txBody>
          <a:bodyPr/>
          <a:lstStyle/>
          <a:p>
            <a:fld id="{62B1B13E-D5AF-485E-81A1-82A140076526}" type="datetime4">
              <a:rPr lang="en-US" smtClean="0"/>
              <a:pPr/>
              <a:t>October 16, 2018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517514" y="4713842"/>
            <a:ext cx="4724400" cy="2057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11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○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2886100" y="1491630"/>
            <a:ext cx="3371700" cy="1556320"/>
          </a:xfrm>
        </p:spPr>
        <p:txBody>
          <a:bodyPr/>
          <a:lstStyle/>
          <a:p>
            <a:r>
              <a:rPr lang="zh-TW" altLang="en-US" sz="4000" dirty="0" smtClean="0"/>
              <a:t>壯圍國中</a:t>
            </a:r>
            <a:r>
              <a:rPr lang="en-US" altLang="zh-TW" sz="4000" dirty="0" smtClean="0"/>
              <a:t>108</a:t>
            </a:r>
            <a:r>
              <a:rPr lang="zh-TW" altLang="en-US" sz="4000" dirty="0" smtClean="0"/>
              <a:t>學年彈性課程</a:t>
            </a:r>
            <a:endParaRPr lang="zh-TW" altLang="en-US" sz="4000" dirty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4294967295"/>
          </p:nvPr>
        </p:nvSpPr>
        <p:spPr>
          <a:xfrm>
            <a:off x="8596313" y="417513"/>
            <a:ext cx="547687" cy="3937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6617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08328"/>
            <a:ext cx="1368152" cy="811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1247970" y="1494588"/>
            <a:ext cx="7095931" cy="67778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pPr>
              <a:buClr>
                <a:srgbClr val="000000"/>
              </a:buClr>
            </a:pP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素養導向的一堂課</a:t>
            </a:r>
            <a:endParaRPr lang="zh-TW" altLang="en-US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202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141480"/>
            <a:ext cx="7520940" cy="411480"/>
          </a:xfrm>
        </p:spPr>
        <p:txBody>
          <a:bodyPr/>
          <a:lstStyle/>
          <a:p>
            <a:pPr algn="ctr"/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課程三要素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36745"/>
            <a:ext cx="5237236" cy="247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13850"/>
            <a:ext cx="1944216" cy="24219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文字方塊 5"/>
          <p:cNvSpPr txBox="1"/>
          <p:nvPr/>
        </p:nvSpPr>
        <p:spPr>
          <a:xfrm>
            <a:off x="6804248" y="1603343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kern="1200" dirty="0" smtClean="0">
                <a:solidFill>
                  <a:srgbClr val="FFFFFF"/>
                </a:solidFill>
                <a:latin typeface="微軟正黑體"/>
                <a:ea typeface="微軟正黑體"/>
                <a:cs typeface="+mn-cs"/>
              </a:rPr>
              <a:t>  </a:t>
            </a:r>
            <a:r>
              <a:rPr lang="en-US" altLang="zh-TW" sz="4000" kern="1200" dirty="0" smtClean="0">
                <a:solidFill>
                  <a:srgbClr val="FFFFFF"/>
                </a:solidFill>
                <a:latin typeface="微軟正黑體"/>
                <a:ea typeface="微軟正黑體"/>
                <a:cs typeface="+mn-cs"/>
              </a:rPr>
              <a:t>A.S.K</a:t>
            </a:r>
            <a:endParaRPr lang="zh-TW" altLang="en-US" sz="4000" kern="1200" dirty="0">
              <a:solidFill>
                <a:srgbClr val="FFFFFF"/>
              </a:solidFill>
              <a:latin typeface="微軟正黑體"/>
              <a:ea typeface="微軟正黑體"/>
              <a:cs typeface="+mn-c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952" y="1013850"/>
            <a:ext cx="2066925" cy="81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876" y="2690515"/>
            <a:ext cx="2097087" cy="74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2764115"/>
            <a:ext cx="2097087" cy="73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036" y="1054413"/>
            <a:ext cx="2066925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638" y="2274745"/>
            <a:ext cx="1920875" cy="193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01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548788" y="4182721"/>
            <a:ext cx="502920" cy="377190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Shape 183"/>
          <p:cNvPicPr preferRelativeResize="0"/>
          <p:nvPr/>
        </p:nvPicPr>
        <p:blipFill rotWithShape="1">
          <a:blip r:embed="rId2">
            <a:alphaModFix/>
          </a:blip>
          <a:srcRect r="34211" b="23135"/>
          <a:stretch/>
        </p:blipFill>
        <p:spPr>
          <a:xfrm>
            <a:off x="453632" y="894025"/>
            <a:ext cx="5400600" cy="19865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hape 184"/>
          <p:cNvSpPr txBox="1"/>
          <p:nvPr/>
        </p:nvSpPr>
        <p:spPr>
          <a:xfrm>
            <a:off x="319188" y="2947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ct val="25000"/>
              <a:buFont typeface="Arial"/>
              <a:defRPr sz="400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defRPr>
            </a:lvl1pPr>
            <a:lvl2pPr indent="0">
              <a:defRPr sz="1800"/>
            </a:lvl2pPr>
            <a:lvl3pPr indent="0">
              <a:defRPr sz="1800"/>
            </a:lvl3pPr>
            <a:lvl4pPr indent="0">
              <a:defRPr sz="1800"/>
            </a:lvl4pPr>
            <a:lvl5pPr indent="0">
              <a:defRPr sz="1800"/>
            </a:lvl5pPr>
            <a:lvl6pPr indent="0">
              <a:defRPr sz="1800"/>
            </a:lvl6pPr>
            <a:lvl7pPr indent="0">
              <a:defRPr sz="1800"/>
            </a:lvl7pPr>
            <a:lvl8pPr indent="0">
              <a:defRPr sz="1800"/>
            </a:lvl8pPr>
            <a:lvl9pPr indent="0">
              <a:defRPr sz="1800"/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r>
              <a:rPr kumimoji="0" lang="zh-TW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素養：學習者、學習重點、成果應用</a:t>
            </a:r>
            <a:endParaRPr kumimoji="0" lang="zh-TW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29696" y="1698871"/>
            <a:ext cx="1872208" cy="523220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自主行動</a:t>
            </a:r>
            <a:endParaRPr lang="zh-TW" altLang="en-US" sz="28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7284" y="3022661"/>
            <a:ext cx="255550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A1</a:t>
            </a:r>
            <a:r>
              <a:rPr lang="zh-TW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身心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素質與自我精進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A2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系統思考與問題解決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A3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規劃執行與創新應變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89936" y="3022661"/>
            <a:ext cx="255550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B1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符號運用與溝通表達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B2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科技資訊與媒體素養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B3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藝術涵養與美感素養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93280" y="3022661"/>
            <a:ext cx="255550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C1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道德實踐與公民意識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C2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人際關係與團隊合作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C3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多元文化與國際理解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63"/>
          <a:stretch/>
        </p:blipFill>
        <p:spPr bwMode="auto">
          <a:xfrm>
            <a:off x="5854232" y="886721"/>
            <a:ext cx="2694556" cy="198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2" b="95019" l="1807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41" y="2903403"/>
            <a:ext cx="953651" cy="45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2" b="95019" l="1807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070" y="3048507"/>
            <a:ext cx="767162" cy="57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2" b="95019" l="1807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422" y="3204180"/>
            <a:ext cx="560394" cy="42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2" b="95019" l="1807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893" y="3085875"/>
            <a:ext cx="966878" cy="54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74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6615" y="162951"/>
            <a:ext cx="7520940" cy="411480"/>
          </a:xfrm>
        </p:spPr>
        <p:txBody>
          <a:bodyPr/>
          <a:lstStyle/>
          <a:p>
            <a:pPr algn="ctr"/>
            <a:r>
              <a:rPr lang="zh-TW" altLang="en-US" sz="3600" dirty="0" smtClean="0"/>
              <a:t>一、學習目標與學習活動的連動</a:t>
            </a:r>
            <a:endParaRPr lang="zh-TW" altLang="en-US" sz="36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15" y="1755831"/>
            <a:ext cx="3094892" cy="178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4008513" y="959008"/>
            <a:ext cx="3636404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b="1" kern="1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A1</a:t>
            </a:r>
            <a:r>
              <a:rPr lang="zh-TW" altLang="en-US" sz="2400" b="1" kern="1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身心素質與</a:t>
            </a:r>
            <a:r>
              <a:rPr lang="zh-TW" altLang="en-US" sz="2400" b="1" kern="12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自我精進</a:t>
            </a:r>
            <a:endParaRPr lang="en-US" altLang="zh-TW" sz="24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kern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A2</a:t>
            </a:r>
            <a:r>
              <a:rPr lang="zh-TW" altLang="zh-TW" sz="2400" b="1" kern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系統思考與解決問題</a:t>
            </a:r>
            <a:endParaRPr lang="en-US" altLang="zh-TW" sz="24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kern="1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B2</a:t>
            </a:r>
            <a:r>
              <a:rPr lang="zh-TW" altLang="en-US" sz="2400" b="1" kern="1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</a:t>
            </a:r>
            <a:r>
              <a:rPr lang="zh-TW" altLang="en-US" sz="2400" b="1" kern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r>
              <a:rPr lang="zh-TW" altLang="en-US" sz="2400" b="1" kern="1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2400" b="1" kern="12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媒體</a:t>
            </a:r>
            <a:r>
              <a:rPr lang="zh-TW" altLang="en-US" sz="2400" b="1" kern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素養</a:t>
            </a:r>
          </a:p>
          <a:p>
            <a:r>
              <a:rPr lang="en-US" altLang="zh-TW" sz="2400" b="1" kern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C2</a:t>
            </a:r>
            <a:r>
              <a:rPr lang="zh-TW" altLang="zh-TW" sz="2400" b="1" kern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人際關係與團隊合作</a:t>
            </a:r>
            <a:endParaRPr lang="en-US" altLang="zh-TW" sz="2400" b="1" kern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008513" y="3222447"/>
            <a:ext cx="252028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800" kern="1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KWL</a:t>
            </a:r>
            <a:r>
              <a:rPr lang="zh-TW" altLang="en-US" sz="2800" kern="1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閱讀策略</a:t>
            </a:r>
            <a:endParaRPr lang="zh-TW" altLang="en-US" sz="2800" kern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690680" y="3222447"/>
            <a:ext cx="2088232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TW"/>
            </a:defPPr>
            <a:lvl1pP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kern="1200" dirty="0">
                <a:solidFill>
                  <a:srgbClr val="000000"/>
                </a:solidFill>
              </a:rPr>
              <a:t>共學、分享</a:t>
            </a:r>
          </a:p>
        </p:txBody>
      </p:sp>
      <p:cxnSp>
        <p:nvCxnSpPr>
          <p:cNvPr id="10" name="直線單箭頭接點 9"/>
          <p:cNvCxnSpPr/>
          <p:nvPr/>
        </p:nvCxnSpPr>
        <p:spPr>
          <a:xfrm flipH="1" flipV="1">
            <a:off x="6768834" y="2307950"/>
            <a:ext cx="537606" cy="417849"/>
          </a:xfrm>
          <a:prstGeom prst="straightConnector1">
            <a:avLst/>
          </a:prstGeom>
          <a:ln w="635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2895031" y="765923"/>
            <a:ext cx="6120680" cy="200054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2400" b="1" kern="1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核心素養落實為具體目標：</a:t>
            </a:r>
            <a:endParaRPr lang="en-US" altLang="zh-TW" sz="2400" b="1" kern="12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kern="1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A1.</a:t>
            </a:r>
            <a:r>
              <a:rPr lang="zh-TW" altLang="zh-TW" sz="20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學</a:t>
            </a:r>
            <a:r>
              <a:rPr lang="zh-TW" altLang="en-US" sz="20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生能</a:t>
            </a: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意願</a:t>
            </a:r>
            <a:r>
              <a:rPr lang="zh-TW" altLang="en-US" sz="20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、掌握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自主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閱讀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endParaRPr lang="en-US" altLang="zh-TW" sz="20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kern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en-US" altLang="zh-TW" sz="20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發現問題</a:t>
            </a:r>
            <a:r>
              <a:rPr lang="zh-TW" altLang="en-US" sz="20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並思考以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驗證、解決</a:t>
            </a:r>
            <a:r>
              <a:rPr lang="zh-TW" altLang="en-US" sz="20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黑金剛花生變色</a:t>
            </a:r>
            <a:endParaRPr lang="en-US" altLang="zh-TW" sz="20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是否為花青素造成</a:t>
            </a:r>
            <a:endParaRPr lang="en-US" altLang="zh-TW" sz="20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kern="1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B2</a:t>
            </a:r>
            <a:r>
              <a:rPr lang="zh-TW" altLang="en-US" sz="2000" kern="1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針對媒體上的資訊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能思考、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分析、驗證其</a:t>
            </a:r>
            <a:r>
              <a:rPr lang="zh-TW" altLang="en-US" sz="2000" kern="1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真實性</a:t>
            </a:r>
            <a:r>
              <a:rPr lang="zh-TW" altLang="zh-TW" sz="2000" dirty="0" smtClean="0">
                <a:solidFill>
                  <a:srgbClr val="000000"/>
                </a:solidFill>
              </a:rPr>
              <a:t>。</a:t>
            </a:r>
            <a:endParaRPr lang="en-US" altLang="zh-TW" sz="2000" dirty="0" smtClean="0">
              <a:solidFill>
                <a:srgbClr val="000000"/>
              </a:solidFill>
            </a:endParaRPr>
          </a:p>
          <a:p>
            <a:r>
              <a:rPr lang="en-US" altLang="zh-TW" sz="2000" kern="1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C2.</a:t>
            </a:r>
            <a:r>
              <a:rPr lang="zh-TW" altLang="en-US" sz="2000" kern="1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能和同學合作，探討傳言真假</a:t>
            </a:r>
            <a:endParaRPr lang="en-US" altLang="zh-TW" sz="2000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668611" y="2725799"/>
            <a:ext cx="5347101" cy="193899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2400" b="1" kern="100" dirty="0" smtClean="0">
                <a:solidFill>
                  <a:srgbClr val="000000"/>
                </a:solidFill>
                <a:latin typeface="微軟正黑體"/>
                <a:ea typeface="微軟正黑體"/>
                <a:cs typeface="Times New Roman"/>
              </a:rPr>
              <a:t>學習活動順序</a:t>
            </a:r>
            <a:endParaRPr lang="en-US" altLang="zh-TW" sz="2400" b="1" kern="100" dirty="0">
              <a:solidFill>
                <a:srgbClr val="000000"/>
              </a:solidFill>
              <a:latin typeface="微軟正黑體"/>
              <a:ea typeface="微軟正黑體"/>
              <a:cs typeface="Times New Roman"/>
            </a:endParaRPr>
          </a:p>
          <a:p>
            <a:r>
              <a:rPr lang="zh-TW" altLang="en-US" sz="2400" b="1" kern="100" dirty="0" smtClean="0">
                <a:solidFill>
                  <a:srgbClr val="000000"/>
                </a:solidFill>
                <a:latin typeface="微軟正黑體"/>
                <a:ea typeface="微軟正黑體"/>
                <a:cs typeface="Times New Roman"/>
              </a:rPr>
              <a:t>起：經驗分享、提出問題</a:t>
            </a:r>
            <a:endParaRPr lang="en-US" altLang="zh-TW" sz="2400" b="1" kern="100" dirty="0" smtClean="0">
              <a:solidFill>
                <a:srgbClr val="000000"/>
              </a:solidFill>
              <a:latin typeface="微軟正黑體"/>
              <a:ea typeface="微軟正黑體"/>
              <a:cs typeface="Times New Roman"/>
            </a:endParaRPr>
          </a:p>
          <a:p>
            <a:r>
              <a:rPr lang="zh-TW" altLang="en-US" sz="2400" b="1" kern="100" dirty="0" smtClean="0">
                <a:solidFill>
                  <a:srgbClr val="000000"/>
                </a:solidFill>
                <a:latin typeface="微軟正黑體"/>
                <a:ea typeface="微軟正黑體"/>
                <a:cs typeface="Times New Roman"/>
              </a:rPr>
              <a:t>承：閱讀、思考</a:t>
            </a:r>
            <a:endParaRPr lang="en-US" altLang="zh-TW" sz="2400" b="1" kern="100" dirty="0" smtClean="0">
              <a:solidFill>
                <a:srgbClr val="000000"/>
              </a:solidFill>
              <a:latin typeface="微軟正黑體"/>
              <a:ea typeface="微軟正黑體"/>
              <a:cs typeface="Times New Roman"/>
            </a:endParaRPr>
          </a:p>
          <a:p>
            <a:r>
              <a:rPr lang="zh-TW" altLang="en-US" sz="2400" b="1" kern="100" dirty="0">
                <a:solidFill>
                  <a:srgbClr val="000000"/>
                </a:solidFill>
                <a:latin typeface="微軟正黑體"/>
                <a:ea typeface="微軟正黑體"/>
                <a:cs typeface="Times New Roman"/>
              </a:rPr>
              <a:t>轉</a:t>
            </a:r>
            <a:r>
              <a:rPr lang="zh-TW" altLang="en-US" sz="2400" b="1" kern="100" dirty="0" smtClean="0">
                <a:solidFill>
                  <a:srgbClr val="000000"/>
                </a:solidFill>
                <a:latin typeface="微軟正黑體"/>
                <a:ea typeface="微軟正黑體"/>
                <a:cs typeface="Times New Roman"/>
              </a:rPr>
              <a:t>：再深入閱讀、驗證、批判</a:t>
            </a:r>
            <a:endParaRPr lang="en-US" altLang="zh-TW" sz="2400" b="1" kern="100" dirty="0" smtClean="0">
              <a:solidFill>
                <a:srgbClr val="000000"/>
              </a:solidFill>
              <a:latin typeface="微軟正黑體"/>
              <a:ea typeface="微軟正黑體"/>
              <a:cs typeface="Times New Roman"/>
            </a:endParaRPr>
          </a:p>
          <a:p>
            <a:r>
              <a:rPr lang="zh-TW" altLang="en-US" sz="2400" b="1" kern="100" dirty="0" smtClean="0">
                <a:solidFill>
                  <a:srgbClr val="000000"/>
                </a:solidFill>
                <a:latin typeface="微軟正黑體"/>
                <a:ea typeface="微軟正黑體"/>
                <a:cs typeface="Times New Roman"/>
              </a:rPr>
              <a:t>合：回想學習歷程、提出新問題</a:t>
            </a:r>
            <a:r>
              <a:rPr lang="en-US" altLang="zh-TW" sz="2400" b="1" kern="100" dirty="0" smtClean="0">
                <a:solidFill>
                  <a:srgbClr val="000000"/>
                </a:solidFill>
                <a:latin typeface="微軟正黑體"/>
                <a:ea typeface="微軟正黑體"/>
                <a:cs typeface="Times New Roman"/>
              </a:rPr>
              <a:t>….</a:t>
            </a:r>
          </a:p>
        </p:txBody>
      </p:sp>
      <p:cxnSp>
        <p:nvCxnSpPr>
          <p:cNvPr id="14" name="直線單箭頭接點 13"/>
          <p:cNvCxnSpPr/>
          <p:nvPr/>
        </p:nvCxnSpPr>
        <p:spPr>
          <a:xfrm>
            <a:off x="6155531" y="2348954"/>
            <a:ext cx="373263" cy="335841"/>
          </a:xfrm>
          <a:prstGeom prst="straightConnector1">
            <a:avLst/>
          </a:prstGeom>
          <a:ln w="63500">
            <a:solidFill>
              <a:schemeClr val="accent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3270592" y="2638447"/>
            <a:ext cx="5814646" cy="323165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2400" b="1" kern="100" dirty="0">
                <a:solidFill>
                  <a:srgbClr val="000000"/>
                </a:solidFill>
                <a:latin typeface="微軟正黑體"/>
                <a:ea typeface="微軟正黑體"/>
                <a:cs typeface="Times New Roman"/>
              </a:rPr>
              <a:t>學習活動及教學策略</a:t>
            </a:r>
            <a:endParaRPr lang="en-US" altLang="zh-TW" sz="2400" b="1" kern="100" dirty="0">
              <a:solidFill>
                <a:srgbClr val="000000"/>
              </a:solidFill>
              <a:latin typeface="微軟正黑體"/>
              <a:ea typeface="微軟正黑體"/>
              <a:cs typeface="Times New Roman"/>
            </a:endParaRPr>
          </a:p>
          <a:p>
            <a:r>
              <a:rPr lang="zh-TW" altLang="en-US" sz="2000" b="1" kern="100" dirty="0">
                <a:solidFill>
                  <a:srgbClr val="000000"/>
                </a:solidFill>
                <a:latin typeface="微軟正黑體"/>
                <a:ea typeface="微軟正黑體"/>
                <a:cs typeface="Times New Roman"/>
              </a:rPr>
              <a:t>起：經驗分享、提出問題</a:t>
            </a:r>
            <a:endParaRPr lang="en-US" altLang="zh-TW" sz="2000" b="1" kern="100" dirty="0">
              <a:solidFill>
                <a:srgbClr val="000000"/>
              </a:solidFill>
              <a:latin typeface="微軟正黑體"/>
              <a:ea typeface="微軟正黑體"/>
              <a:cs typeface="Times New Roman"/>
            </a:endParaRPr>
          </a:p>
          <a:p>
            <a:r>
              <a:rPr lang="zh-TW" altLang="en-US" sz="2000" b="1" kern="100" dirty="0" smtClean="0">
                <a:solidFill>
                  <a:srgbClr val="000000"/>
                </a:solidFill>
                <a:latin typeface="微軟正黑體"/>
                <a:ea typeface="微軟正黑體"/>
                <a:cs typeface="Times New Roman"/>
              </a:rPr>
              <a:t>        </a:t>
            </a:r>
            <a:r>
              <a:rPr lang="zh-TW" altLang="en-US" sz="2000" b="1" kern="100" dirty="0" smtClean="0">
                <a:solidFill>
                  <a:srgbClr val="C00000"/>
                </a:solidFill>
                <a:latin typeface="微軟正黑體"/>
                <a:ea typeface="微軟正黑體"/>
                <a:cs typeface="Times New Roman"/>
              </a:rPr>
              <a:t>以</a:t>
            </a:r>
            <a:r>
              <a:rPr lang="en-US" altLang="zh-TW" sz="2000" b="1" kern="100" dirty="0" smtClean="0">
                <a:solidFill>
                  <a:srgbClr val="C00000"/>
                </a:solidFill>
                <a:latin typeface="微軟正黑體"/>
                <a:ea typeface="微軟正黑體"/>
                <a:cs typeface="Times New Roman"/>
              </a:rPr>
              <a:t>“</a:t>
            </a:r>
            <a:r>
              <a:rPr lang="zh-TW" altLang="en-US" sz="2000" b="1" kern="100" dirty="0" smtClean="0">
                <a:solidFill>
                  <a:srgbClr val="C00000"/>
                </a:solidFill>
                <a:latin typeface="微軟正黑體"/>
                <a:ea typeface="微軟正黑體"/>
                <a:cs typeface="Times New Roman"/>
              </a:rPr>
              <a:t>媒體報導</a:t>
            </a:r>
            <a:r>
              <a:rPr lang="en-US" altLang="zh-TW" sz="2000" b="1" kern="100" dirty="0" smtClean="0">
                <a:solidFill>
                  <a:srgbClr val="C00000"/>
                </a:solidFill>
                <a:latin typeface="微軟正黑體"/>
                <a:ea typeface="微軟正黑體"/>
                <a:cs typeface="Times New Roman"/>
              </a:rPr>
              <a:t>”</a:t>
            </a:r>
            <a:r>
              <a:rPr lang="zh-TW" altLang="en-US" sz="2000" b="1" kern="100" dirty="0" smtClean="0">
                <a:solidFill>
                  <a:srgbClr val="C00000"/>
                </a:solidFill>
                <a:latin typeface="微軟正黑體"/>
                <a:ea typeface="微軟正黑體"/>
                <a:cs typeface="Times New Roman"/>
              </a:rPr>
              <a:t>的生活經驗引起</a:t>
            </a:r>
            <a:r>
              <a:rPr lang="zh-TW" altLang="en-US" sz="2000" b="1" kern="100" dirty="0">
                <a:solidFill>
                  <a:srgbClr val="C00000"/>
                </a:solidFill>
                <a:latin typeface="微軟正黑體"/>
                <a:ea typeface="微軟正黑體"/>
                <a:cs typeface="Times New Roman"/>
              </a:rPr>
              <a:t>動機</a:t>
            </a:r>
            <a:endParaRPr lang="en-US" altLang="zh-TW" sz="2000" b="1" kern="100" dirty="0">
              <a:solidFill>
                <a:srgbClr val="C00000"/>
              </a:solidFill>
              <a:latin typeface="微軟正黑體"/>
              <a:ea typeface="微軟正黑體"/>
              <a:cs typeface="Times New Roman"/>
            </a:endParaRPr>
          </a:p>
          <a:p>
            <a:r>
              <a:rPr lang="zh-TW" altLang="en-US" sz="2000" b="1" kern="100" dirty="0">
                <a:solidFill>
                  <a:srgbClr val="000000"/>
                </a:solidFill>
                <a:latin typeface="微軟正黑體"/>
                <a:ea typeface="微軟正黑體"/>
                <a:cs typeface="Times New Roman"/>
              </a:rPr>
              <a:t>承：閱讀、思考</a:t>
            </a:r>
            <a:endParaRPr lang="en-US" altLang="zh-TW" sz="2000" b="1" kern="100" dirty="0">
              <a:solidFill>
                <a:srgbClr val="000000"/>
              </a:solidFill>
              <a:latin typeface="微軟正黑體"/>
              <a:ea typeface="微軟正黑體"/>
              <a:cs typeface="Times New Roman"/>
            </a:endParaRPr>
          </a:p>
          <a:p>
            <a:r>
              <a:rPr lang="zh-TW" altLang="en-US" sz="2000" b="1" kern="100" dirty="0" smtClean="0">
                <a:solidFill>
                  <a:srgbClr val="000000"/>
                </a:solidFill>
                <a:latin typeface="微軟正黑體"/>
                <a:ea typeface="微軟正黑體"/>
                <a:cs typeface="Times New Roman"/>
              </a:rPr>
              <a:t>        </a:t>
            </a:r>
            <a:r>
              <a:rPr lang="zh-TW" altLang="en-US" sz="2000" b="1" kern="100" dirty="0" smtClean="0">
                <a:solidFill>
                  <a:srgbClr val="C00000"/>
                </a:solidFill>
                <a:latin typeface="微軟正黑體"/>
                <a:ea typeface="微軟正黑體"/>
                <a:cs typeface="Times New Roman"/>
              </a:rPr>
              <a:t>查詢</a:t>
            </a:r>
            <a:r>
              <a:rPr lang="zh-TW" altLang="en-US" sz="2000" b="1" kern="100" dirty="0">
                <a:solidFill>
                  <a:srgbClr val="C00000"/>
                </a:solidFill>
                <a:latin typeface="微軟正黑體"/>
                <a:ea typeface="微軟正黑體"/>
                <a:cs typeface="Times New Roman"/>
              </a:rPr>
              <a:t>資料，比對閱讀前後想法，規劃驗證方法</a:t>
            </a:r>
            <a:endParaRPr lang="en-US" altLang="zh-TW" sz="2000" b="1" kern="100" dirty="0">
              <a:solidFill>
                <a:srgbClr val="C00000"/>
              </a:solidFill>
              <a:latin typeface="微軟正黑體"/>
              <a:ea typeface="微軟正黑體"/>
              <a:cs typeface="Times New Roman"/>
            </a:endParaRPr>
          </a:p>
          <a:p>
            <a:r>
              <a:rPr lang="zh-TW" altLang="en-US" sz="2000" b="1" kern="100" dirty="0">
                <a:solidFill>
                  <a:srgbClr val="000000"/>
                </a:solidFill>
                <a:latin typeface="微軟正黑體"/>
                <a:ea typeface="微軟正黑體"/>
                <a:cs typeface="Times New Roman"/>
              </a:rPr>
              <a:t>轉：再深入閱讀、驗證、批判</a:t>
            </a:r>
            <a:endParaRPr lang="en-US" altLang="zh-TW" sz="2000" b="1" kern="100" dirty="0">
              <a:solidFill>
                <a:srgbClr val="000000"/>
              </a:solidFill>
              <a:latin typeface="微軟正黑體"/>
              <a:ea typeface="微軟正黑體"/>
              <a:cs typeface="Times New Roman"/>
            </a:endParaRPr>
          </a:p>
          <a:p>
            <a:r>
              <a:rPr lang="zh-TW" altLang="en-US" sz="2000" b="1" kern="100" dirty="0" smtClean="0">
                <a:solidFill>
                  <a:srgbClr val="000000"/>
                </a:solidFill>
                <a:latin typeface="微軟正黑體"/>
                <a:ea typeface="微軟正黑體"/>
                <a:cs typeface="Times New Roman"/>
              </a:rPr>
              <a:t>       </a:t>
            </a:r>
            <a:r>
              <a:rPr lang="zh-TW" altLang="en-US" sz="2000" b="1" kern="100" dirty="0">
                <a:solidFill>
                  <a:srgbClr val="C00000"/>
                </a:solidFill>
                <a:latin typeface="微軟正黑體"/>
                <a:ea typeface="微軟正黑體"/>
                <a:cs typeface="Times New Roman"/>
              </a:rPr>
              <a:t>動手驗證、寫下</a:t>
            </a:r>
            <a:r>
              <a:rPr lang="en-US" altLang="zh-TW" sz="2000" b="1" kern="100" dirty="0">
                <a:solidFill>
                  <a:srgbClr val="C00000"/>
                </a:solidFill>
                <a:latin typeface="微軟正黑體"/>
                <a:ea typeface="微軟正黑體"/>
                <a:cs typeface="Times New Roman"/>
              </a:rPr>
              <a:t>(</a:t>
            </a:r>
            <a:r>
              <a:rPr lang="zh-TW" altLang="en-US" sz="2000" b="1" kern="100" dirty="0">
                <a:solidFill>
                  <a:srgbClr val="C00000"/>
                </a:solidFill>
                <a:latin typeface="微軟正黑體"/>
                <a:ea typeface="微軟正黑體"/>
                <a:cs typeface="Times New Roman"/>
              </a:rPr>
              <a:t>錄下</a:t>
            </a:r>
            <a:r>
              <a:rPr lang="en-US" altLang="zh-TW" sz="2000" b="1" kern="100" dirty="0">
                <a:solidFill>
                  <a:srgbClr val="C00000"/>
                </a:solidFill>
                <a:latin typeface="微軟正黑體"/>
                <a:ea typeface="微軟正黑體"/>
                <a:cs typeface="Times New Roman"/>
              </a:rPr>
              <a:t>)</a:t>
            </a:r>
            <a:r>
              <a:rPr lang="zh-TW" altLang="en-US" sz="2000" b="1" kern="100" dirty="0">
                <a:solidFill>
                  <a:srgbClr val="C00000"/>
                </a:solidFill>
                <a:latin typeface="微軟正黑體"/>
                <a:ea typeface="微軟正黑體"/>
                <a:cs typeface="Times New Roman"/>
              </a:rPr>
              <a:t>過程、結果並分享</a:t>
            </a:r>
            <a:endParaRPr lang="en-US" altLang="zh-TW" sz="2000" b="1" kern="100" dirty="0">
              <a:solidFill>
                <a:srgbClr val="C00000"/>
              </a:solidFill>
              <a:latin typeface="微軟正黑體"/>
              <a:ea typeface="微軟正黑體"/>
              <a:cs typeface="Times New Roman"/>
            </a:endParaRPr>
          </a:p>
          <a:p>
            <a:r>
              <a:rPr lang="zh-TW" altLang="en-US" sz="2000" b="1" kern="100" dirty="0">
                <a:solidFill>
                  <a:srgbClr val="000000"/>
                </a:solidFill>
                <a:latin typeface="微軟正黑體"/>
                <a:ea typeface="微軟正黑體"/>
                <a:cs typeface="Times New Roman"/>
              </a:rPr>
              <a:t>合：回想學習歷程、提出新問題</a:t>
            </a:r>
            <a:r>
              <a:rPr lang="en-US" altLang="zh-TW" sz="2000" b="1" kern="100" dirty="0">
                <a:solidFill>
                  <a:srgbClr val="000000"/>
                </a:solidFill>
                <a:latin typeface="微軟正黑體"/>
                <a:ea typeface="微軟正黑體"/>
                <a:cs typeface="Times New Roman"/>
              </a:rPr>
              <a:t>….</a:t>
            </a:r>
            <a:endParaRPr lang="en-US" altLang="zh-TW" sz="2000" b="1" kern="100" dirty="0" smtClean="0">
              <a:solidFill>
                <a:srgbClr val="000000"/>
              </a:solidFill>
              <a:latin typeface="微軟正黑體"/>
              <a:ea typeface="微軟正黑體"/>
              <a:cs typeface="Times New Roman"/>
            </a:endParaRPr>
          </a:p>
          <a:p>
            <a:r>
              <a:rPr lang="zh-TW" altLang="en-US" sz="2000" b="1" kern="100" dirty="0">
                <a:solidFill>
                  <a:srgbClr val="000000"/>
                </a:solidFill>
                <a:latin typeface="微軟正黑體"/>
                <a:ea typeface="微軟正黑體"/>
                <a:cs typeface="Times New Roman"/>
              </a:rPr>
              <a:t> </a:t>
            </a:r>
            <a:r>
              <a:rPr lang="zh-TW" altLang="en-US" sz="2000" b="1" kern="100" dirty="0" smtClean="0">
                <a:solidFill>
                  <a:srgbClr val="000000"/>
                </a:solidFill>
                <a:latin typeface="微軟正黑體"/>
                <a:ea typeface="微軟正黑體"/>
                <a:cs typeface="Times New Roman"/>
              </a:rPr>
              <a:t>      </a:t>
            </a:r>
            <a:r>
              <a:rPr lang="zh-TW" altLang="en-US" sz="2000" b="1" kern="100" dirty="0">
                <a:solidFill>
                  <a:srgbClr val="C00000"/>
                </a:solidFill>
                <a:latin typeface="微軟正黑體"/>
                <a:ea typeface="微軟正黑體"/>
                <a:cs typeface="Times New Roman"/>
              </a:rPr>
              <a:t>後設認知，學習如何學習</a:t>
            </a:r>
            <a:r>
              <a:rPr lang="zh-TW" altLang="en-US" sz="2000" b="1" kern="100" dirty="0" smtClean="0">
                <a:solidFill>
                  <a:srgbClr val="C00000"/>
                </a:solidFill>
                <a:latin typeface="微軟正黑體"/>
                <a:ea typeface="微軟正黑體"/>
                <a:cs typeface="Times New Roman"/>
              </a:rPr>
              <a:t>，</a:t>
            </a:r>
            <a:endParaRPr lang="en-US" altLang="zh-TW" sz="2000" b="1" kern="100" dirty="0" smtClean="0">
              <a:solidFill>
                <a:srgbClr val="C00000"/>
              </a:solidFill>
              <a:latin typeface="微軟正黑體"/>
              <a:ea typeface="微軟正黑體"/>
              <a:cs typeface="Times New Roman"/>
            </a:endParaRPr>
          </a:p>
          <a:p>
            <a:r>
              <a:rPr lang="zh-TW" altLang="en-US" sz="2000" b="1" kern="100" dirty="0">
                <a:solidFill>
                  <a:srgbClr val="C00000"/>
                </a:solidFill>
                <a:latin typeface="微軟正黑體"/>
                <a:ea typeface="微軟正黑體"/>
                <a:cs typeface="Times New Roman"/>
              </a:rPr>
              <a:t> </a:t>
            </a:r>
            <a:r>
              <a:rPr lang="zh-TW" altLang="en-US" sz="2000" b="1" kern="100" dirty="0" smtClean="0">
                <a:solidFill>
                  <a:srgbClr val="C00000"/>
                </a:solidFill>
                <a:latin typeface="微軟正黑體"/>
                <a:ea typeface="微軟正黑體"/>
                <a:cs typeface="Times New Roman"/>
              </a:rPr>
              <a:t>      並</a:t>
            </a:r>
            <a:r>
              <a:rPr lang="zh-TW" altLang="en-US" sz="2000" b="1" kern="100" dirty="0">
                <a:solidFill>
                  <a:srgbClr val="C00000"/>
                </a:solidFill>
                <a:latin typeface="微軟正黑體"/>
                <a:ea typeface="微軟正黑體"/>
                <a:cs typeface="Times New Roman"/>
              </a:rPr>
              <a:t>思考，面對新</a:t>
            </a:r>
            <a:r>
              <a:rPr lang="zh-TW" altLang="en-US" sz="2000" b="1" kern="100" dirty="0" smtClean="0">
                <a:solidFill>
                  <a:srgbClr val="C00000"/>
                </a:solidFill>
                <a:latin typeface="微軟正黑體"/>
                <a:ea typeface="微軟正黑體"/>
                <a:cs typeface="Times New Roman"/>
              </a:rPr>
              <a:t>問題時的解決方法</a:t>
            </a:r>
            <a:endParaRPr lang="en-US" altLang="zh-TW" sz="2000" b="1" kern="100" dirty="0">
              <a:solidFill>
                <a:srgbClr val="C00000"/>
              </a:solidFill>
              <a:latin typeface="微軟正黑體"/>
              <a:ea typeface="微軟正黑體"/>
              <a:cs typeface="Times New Roman"/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>
            <a:off x="5415697" y="2266334"/>
            <a:ext cx="411018" cy="377009"/>
          </a:xfrm>
          <a:prstGeom prst="straightConnector1">
            <a:avLst/>
          </a:prstGeom>
          <a:ln w="635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09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build="p" animBg="1"/>
      <p:bldP spid="13" grpId="0" build="p" animBg="1"/>
      <p:bldP spid="16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755" y="1430216"/>
            <a:ext cx="4749555" cy="248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218832" y="1144438"/>
            <a:ext cx="4876799" cy="3785652"/>
          </a:xfrm>
          <a:prstGeom prst="rect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2400" b="1" kern="1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評量活動</a:t>
            </a:r>
            <a:r>
              <a:rPr lang="en-US" altLang="zh-TW" sz="2400" b="1" kern="1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kern="1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基準</a:t>
            </a:r>
            <a:endParaRPr lang="en-US" altLang="zh-TW" sz="2400" b="1" kern="12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en-US" altLang="zh-TW" sz="2400" b="1" kern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en-US" altLang="zh-TW" sz="2400" b="1" kern="12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A1</a:t>
            </a:r>
            <a:r>
              <a:rPr lang="zh-TW" altLang="en-US" sz="2400" kern="1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kern="12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kern="1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能積極參與討論、分享經驗</a:t>
            </a:r>
            <a:endParaRPr lang="en-US" altLang="zh-TW" sz="2400" kern="12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en-US" altLang="zh-TW" sz="2400" b="1" kern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en-US" altLang="zh-TW" sz="2400" b="1" kern="12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A2</a:t>
            </a:r>
            <a:r>
              <a:rPr lang="zh-TW" altLang="en-US" sz="2400" kern="1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kern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kern="1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能依習得的知識設計驗證方法，</a:t>
            </a:r>
            <a:endParaRPr lang="en-US" altLang="zh-TW" sz="2400" kern="12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kern="1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並依據探究結果做決定</a:t>
            </a:r>
            <a:endParaRPr lang="en-US" altLang="zh-TW" sz="2400" kern="12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en-US" altLang="zh-TW" sz="2400" b="1" kern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en-US" altLang="zh-TW" sz="2400" b="1" kern="12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B2</a:t>
            </a:r>
            <a:r>
              <a:rPr lang="zh-TW" altLang="en-US" sz="2400" kern="1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：</a:t>
            </a:r>
            <a:endParaRPr lang="en-US" altLang="zh-TW" sz="2400" kern="12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algn="just"/>
            <a:r>
              <a:rPr lang="zh-TW" altLang="en-US" sz="2400" kern="1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能用多元表徵呈現探究過程及結論</a:t>
            </a:r>
            <a:endParaRPr lang="en-US" altLang="zh-TW" sz="2400" kern="12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algn="just"/>
            <a:r>
              <a:rPr lang="en-US" altLang="zh-TW" sz="2400" b="1" kern="12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3.C2</a:t>
            </a:r>
            <a:endParaRPr lang="en-US" altLang="zh-TW" sz="24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kern="1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在團隊中能和別人合作</a:t>
            </a:r>
            <a:endParaRPr lang="zh-TW" altLang="zh-TW" sz="2400" kern="100" dirty="0">
              <a:solidFill>
                <a:srgbClr val="000000"/>
              </a:solidFill>
              <a:latin typeface="微軟正黑體"/>
              <a:ea typeface="微軟正黑體"/>
              <a:cs typeface="Times New Roman"/>
            </a:endParaRPr>
          </a:p>
        </p:txBody>
      </p:sp>
      <p:sp>
        <p:nvSpPr>
          <p:cNvPr id="7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 smtClean="0"/>
              <a:t>二、目標、活動與評量的連動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73841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000" dirty="0" smtClean="0"/>
              <a:t>課程三要素</a:t>
            </a:r>
            <a:endParaRPr lang="zh-TW" altLang="en-US" sz="40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729500"/>
              </p:ext>
            </p:extLst>
          </p:nvPr>
        </p:nvGraphicFramePr>
        <p:xfrm>
          <a:off x="167214" y="962095"/>
          <a:ext cx="8856984" cy="313394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896417"/>
                <a:gridCol w="3726656"/>
                <a:gridCol w="2233911"/>
              </a:tblGrid>
              <a:tr h="4343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200" dirty="0" smtClean="0">
                          <a:latin typeface="+mj-ea"/>
                          <a:ea typeface="+mj-ea"/>
                        </a:rPr>
                        <a:t>學習活動</a:t>
                      </a:r>
                      <a:endParaRPr lang="zh-TW" altLang="en-US" sz="2400" b="1" kern="1200" dirty="0">
                        <a:solidFill>
                          <a:schemeClr val="lt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1" kern="1200" dirty="0" smtClean="0">
                          <a:solidFill>
                            <a:schemeClr val="bg1"/>
                          </a:solidFill>
                          <a:latin typeface="+mj-ea"/>
                          <a:ea typeface="+mn-ea"/>
                          <a:cs typeface="+mn-cs"/>
                        </a:rPr>
                        <a:t>具體目標</a:t>
                      </a:r>
                      <a:endParaRPr lang="zh-TW" altLang="en-US" sz="2400" b="1" kern="1200" dirty="0">
                        <a:solidFill>
                          <a:schemeClr val="lt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 smtClean="0">
                          <a:latin typeface="+mj-ea"/>
                          <a:ea typeface="+mj-ea"/>
                        </a:rPr>
                        <a:t>評量</a:t>
                      </a:r>
                      <a:r>
                        <a:rPr lang="en-US" altLang="zh-TW" sz="2400" kern="1200" dirty="0" smtClean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2400" kern="1200" dirty="0" smtClean="0">
                          <a:latin typeface="+mj-ea"/>
                          <a:ea typeface="+mj-ea"/>
                        </a:rPr>
                        <a:t>基準</a:t>
                      </a:r>
                      <a:r>
                        <a:rPr lang="en-US" altLang="zh-TW" sz="2400" kern="1200" dirty="0" smtClean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2400" b="1" kern="1200" dirty="0">
                        <a:solidFill>
                          <a:schemeClr val="lt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33286">
                <a:tc rowSpan="3">
                  <a:txBody>
                    <a:bodyPr/>
                    <a:lstStyle/>
                    <a:p>
                      <a:r>
                        <a:rPr lang="zh-TW" altLang="en-US" sz="2100" b="0" dirty="0" smtClean="0">
                          <a:latin typeface="+mj-ea"/>
                          <a:ea typeface="+mj-ea"/>
                        </a:rPr>
                        <a:t>活動</a:t>
                      </a:r>
                      <a:r>
                        <a:rPr lang="en-US" altLang="zh-TW" sz="2100" b="0" dirty="0" smtClean="0">
                          <a:latin typeface="+mj-ea"/>
                          <a:ea typeface="+mj-ea"/>
                        </a:rPr>
                        <a:t>1</a:t>
                      </a:r>
                    </a:p>
                    <a:p>
                      <a:endParaRPr lang="en-US" altLang="zh-TW" sz="2100" b="0" dirty="0" smtClean="0">
                        <a:latin typeface="+mj-ea"/>
                        <a:ea typeface="+mj-ea"/>
                      </a:endParaRPr>
                    </a:p>
                    <a:p>
                      <a:endParaRPr lang="en-US" altLang="zh-TW" sz="2100" b="0" dirty="0" smtClean="0">
                        <a:latin typeface="+mj-ea"/>
                        <a:ea typeface="+mj-ea"/>
                      </a:endParaRPr>
                    </a:p>
                    <a:p>
                      <a:r>
                        <a:rPr lang="zh-TW" altLang="en-US" sz="2100" b="0" dirty="0" smtClean="0">
                          <a:latin typeface="+mj-ea"/>
                          <a:ea typeface="+mj-ea"/>
                        </a:rPr>
                        <a:t>活動</a:t>
                      </a:r>
                      <a:r>
                        <a:rPr lang="en-US" altLang="zh-TW" sz="2100" b="0" dirty="0" smtClean="0">
                          <a:latin typeface="+mj-ea"/>
                          <a:ea typeface="+mj-ea"/>
                        </a:rPr>
                        <a:t>2</a:t>
                      </a:r>
                    </a:p>
                    <a:p>
                      <a:endParaRPr lang="en-US" altLang="zh-TW" sz="2100" b="0" dirty="0" smtClean="0">
                        <a:latin typeface="+mj-ea"/>
                        <a:ea typeface="+mj-ea"/>
                      </a:endParaRPr>
                    </a:p>
                    <a:p>
                      <a:endParaRPr lang="en-US" altLang="zh-TW" sz="2100" b="0" dirty="0" smtClean="0">
                        <a:latin typeface="+mj-ea"/>
                        <a:ea typeface="+mj-ea"/>
                      </a:endParaRPr>
                    </a:p>
                    <a:p>
                      <a:r>
                        <a:rPr lang="zh-TW" altLang="en-US" sz="2100" b="0" dirty="0" smtClean="0">
                          <a:latin typeface="+mj-ea"/>
                          <a:ea typeface="+mj-ea"/>
                        </a:rPr>
                        <a:t>活動</a:t>
                      </a:r>
                      <a:r>
                        <a:rPr lang="en-US" altLang="zh-TW" sz="2100" b="0" dirty="0" smtClean="0">
                          <a:latin typeface="+mj-ea"/>
                          <a:ea typeface="+mj-ea"/>
                        </a:rPr>
                        <a:t>3</a:t>
                      </a:r>
                      <a:endParaRPr lang="zh-TW" altLang="en-US" sz="2100" b="0" dirty="0">
                        <a:latin typeface="+mj-ea"/>
                        <a:ea typeface="+mj-ea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rgbClr val="C00000"/>
                          </a:solidFill>
                          <a:latin typeface="+mj-ea"/>
                          <a:ea typeface="+mj-ea"/>
                        </a:rPr>
                        <a:t>知識</a:t>
                      </a:r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  <a:latin typeface="+mj-ea"/>
                          <a:ea typeface="+mj-ea"/>
                        </a:rPr>
                        <a:t>(k)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rgbClr val="C00000"/>
                          </a:solidFill>
                          <a:latin typeface="+mj-ea"/>
                          <a:ea typeface="+mj-ea"/>
                        </a:rPr>
                        <a:t>學習內容轉化為具體目標</a:t>
                      </a:r>
                      <a:endParaRPr lang="en-US" altLang="zh-TW" sz="1800" b="1" dirty="0" smtClean="0">
                        <a:solidFill>
                          <a:srgbClr val="C00000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  <a:latin typeface="+mj-ea"/>
                          <a:ea typeface="+mj-ea"/>
                        </a:rPr>
                        <a:t>.</a:t>
                      </a:r>
                      <a:endParaRPr lang="zh-TW" altLang="en-US" sz="1800" dirty="0">
                        <a:latin typeface="+mj-ea"/>
                        <a:ea typeface="+mj-ea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r>
                        <a:rPr lang="zh-TW" altLang="en-US" sz="2100" dirty="0" smtClean="0">
                          <a:latin typeface="+mj-ea"/>
                          <a:ea typeface="+mj-ea"/>
                        </a:rPr>
                        <a:t>評量</a:t>
                      </a:r>
                      <a:r>
                        <a:rPr lang="en-US" altLang="zh-TW" sz="2100" dirty="0" smtClean="0">
                          <a:latin typeface="+mj-ea"/>
                          <a:ea typeface="+mj-ea"/>
                        </a:rPr>
                        <a:t>1</a:t>
                      </a:r>
                    </a:p>
                    <a:p>
                      <a:endParaRPr lang="en-US" altLang="zh-TW" sz="2100" dirty="0" smtClean="0">
                        <a:latin typeface="+mj-ea"/>
                        <a:ea typeface="+mj-ea"/>
                      </a:endParaRPr>
                    </a:p>
                    <a:p>
                      <a:r>
                        <a:rPr lang="zh-TW" altLang="en-US" sz="2100" dirty="0" smtClean="0">
                          <a:latin typeface="+mj-ea"/>
                          <a:ea typeface="+mj-ea"/>
                        </a:rPr>
                        <a:t>評量</a:t>
                      </a:r>
                      <a:r>
                        <a:rPr lang="en-US" altLang="zh-TW" sz="2100" dirty="0" smtClean="0">
                          <a:latin typeface="+mj-ea"/>
                          <a:ea typeface="+mj-ea"/>
                        </a:rPr>
                        <a:t>2</a:t>
                      </a:r>
                    </a:p>
                    <a:p>
                      <a:endParaRPr lang="en-US" altLang="zh-TW" sz="2100" dirty="0" smtClean="0">
                        <a:latin typeface="+mj-ea"/>
                        <a:ea typeface="+mj-ea"/>
                      </a:endParaRPr>
                    </a:p>
                    <a:p>
                      <a:endParaRPr lang="en-US" altLang="zh-TW" sz="2100" dirty="0" smtClean="0">
                        <a:latin typeface="+mj-ea"/>
                        <a:ea typeface="+mj-ea"/>
                      </a:endParaRPr>
                    </a:p>
                    <a:p>
                      <a:r>
                        <a:rPr lang="zh-TW" altLang="en-US" sz="2100" dirty="0" smtClean="0">
                          <a:latin typeface="+mj-ea"/>
                          <a:ea typeface="+mj-ea"/>
                        </a:rPr>
                        <a:t>評量</a:t>
                      </a:r>
                      <a:r>
                        <a:rPr lang="en-US" altLang="zh-TW" sz="2100" dirty="0" smtClean="0">
                          <a:latin typeface="+mj-ea"/>
                          <a:ea typeface="+mj-ea"/>
                        </a:rPr>
                        <a:t>3</a:t>
                      </a:r>
                      <a:endParaRPr lang="zh-TW" altLang="en-US" sz="2100" dirty="0">
                        <a:latin typeface="+mj-ea"/>
                        <a:ea typeface="+mj-ea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64096">
                <a:tc vMerge="1">
                  <a:txBody>
                    <a:bodyPr/>
                    <a:lstStyle/>
                    <a:p>
                      <a:endParaRPr lang="zh-TW" altLang="en-US" b="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rgbClr val="C00000"/>
                          </a:solidFill>
                          <a:latin typeface="+mj-ea"/>
                          <a:ea typeface="+mj-ea"/>
                          <a:cs typeface="+mn-cs"/>
                        </a:rPr>
                        <a:t>能力</a:t>
                      </a:r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latin typeface="+mj-ea"/>
                          <a:ea typeface="+mj-ea"/>
                          <a:cs typeface="+mn-cs"/>
                        </a:rPr>
                        <a:t>(s)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rgbClr val="C00000"/>
                          </a:solidFill>
                          <a:latin typeface="+mj-ea"/>
                          <a:ea typeface="+mj-ea"/>
                          <a:cs typeface="+mn-cs"/>
                        </a:rPr>
                        <a:t>學習表現轉化為具體目標</a:t>
                      </a:r>
                      <a:endParaRPr lang="zh-TW" altLang="en-US" sz="1800" dirty="0">
                        <a:latin typeface="+mj-ea"/>
                        <a:ea typeface="+mj-ea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02226">
                <a:tc vMerge="1">
                  <a:txBody>
                    <a:bodyPr/>
                    <a:lstStyle/>
                    <a:p>
                      <a:endParaRPr lang="zh-TW" altLang="en-US" b="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 smtClean="0">
                          <a:solidFill>
                            <a:srgbClr val="C00000"/>
                          </a:solidFill>
                          <a:latin typeface="+mj-ea"/>
                          <a:ea typeface="+mj-ea"/>
                          <a:cs typeface="+mn-cs"/>
                        </a:rPr>
                        <a:t>態度</a:t>
                      </a:r>
                      <a:r>
                        <a:rPr lang="en-US" altLang="zh-TW" sz="1400" b="1" kern="1200" dirty="0" smtClean="0">
                          <a:solidFill>
                            <a:srgbClr val="C00000"/>
                          </a:solidFill>
                          <a:latin typeface="+mj-ea"/>
                          <a:ea typeface="+mj-ea"/>
                          <a:cs typeface="+mn-cs"/>
                        </a:rPr>
                        <a:t>(A)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 smtClean="0">
                          <a:solidFill>
                            <a:srgbClr val="C00000"/>
                          </a:solidFill>
                          <a:latin typeface="+mj-ea"/>
                          <a:ea typeface="+mj-ea"/>
                          <a:cs typeface="+mn-cs"/>
                        </a:rPr>
                        <a:t>可配合核心素養</a:t>
                      </a:r>
                      <a:endParaRPr lang="en-US" altLang="zh-TW" sz="1400" b="1" kern="1200" dirty="0" smtClean="0">
                        <a:solidFill>
                          <a:srgbClr val="C00000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543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2" t="19461" r="13133" b="7130"/>
          <a:stretch/>
        </p:blipFill>
        <p:spPr bwMode="auto">
          <a:xfrm>
            <a:off x="1" y="1131277"/>
            <a:ext cx="9144000" cy="326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2124332" y="224290"/>
            <a:ext cx="5760640" cy="540059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 smtClean="0">
                <a:solidFill>
                  <a:srgbClr val="000000"/>
                </a:solidFill>
                <a:latin typeface="微軟正黑體" panose="020B0604030504040204" pitchFamily="34" charset="-120"/>
              </a:rPr>
              <a:t>課程架構發想示意</a:t>
            </a:r>
            <a:endParaRPr lang="zh-TW" altLang="en-US" sz="4000" dirty="0">
              <a:solidFill>
                <a:srgbClr val="000000"/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8" r="9196"/>
          <a:stretch/>
        </p:blipFill>
        <p:spPr bwMode="auto">
          <a:xfrm>
            <a:off x="1" y="1029891"/>
            <a:ext cx="9144000" cy="3365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89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270"/>
            <a:ext cx="9144000" cy="342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1825753" y="161309"/>
            <a:ext cx="6459831" cy="540059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 smtClean="0">
                <a:solidFill>
                  <a:srgbClr val="000000"/>
                </a:solidFill>
                <a:latin typeface="微軟正黑體" panose="020B0604030504040204" pitchFamily="34" charset="-120"/>
              </a:rPr>
              <a:t>老師改變了，學生就有機會</a:t>
            </a:r>
            <a:endParaRPr lang="zh-TW" altLang="en-US" sz="4000" dirty="0">
              <a:solidFill>
                <a:srgbClr val="000000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0896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6882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2915816" y="2499742"/>
            <a:ext cx="3371700" cy="1159800"/>
          </a:xfrm>
        </p:spPr>
        <p:txBody>
          <a:bodyPr/>
          <a:lstStyle/>
          <a:p>
            <a:r>
              <a:rPr lang="en-US" altLang="zh-TW" dirty="0" smtClean="0"/>
              <a:t>108</a:t>
            </a:r>
            <a:r>
              <a:rPr lang="zh-TW" altLang="en-US" dirty="0" smtClean="0"/>
              <a:t>新課綱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排課面臨之問題？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596313" y="417513"/>
            <a:ext cx="547687" cy="393700"/>
          </a:xfrm>
        </p:spPr>
        <p:txBody>
          <a:bodyPr/>
          <a:lstStyle/>
          <a:p>
            <a:fld id="{5FF9D692-844A-4F25-9CDD-2D153570FCD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87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2843808" y="1419622"/>
            <a:ext cx="3371700" cy="2311928"/>
          </a:xfrm>
        </p:spPr>
        <p:txBody>
          <a:bodyPr/>
          <a:lstStyle/>
          <a:p>
            <a:r>
              <a:rPr lang="zh-TW" altLang="en-US" sz="3200" dirty="0" smtClean="0"/>
              <a:t>面對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教育會考</a:t>
            </a:r>
            <a:r>
              <a:rPr lang="en-US" altLang="zh-TW" sz="3200" dirty="0" smtClean="0"/>
              <a:t>7</a:t>
            </a:r>
            <a:r>
              <a:rPr lang="zh-TW" altLang="en-US" sz="3200" dirty="0" smtClean="0"/>
              <a:t>等第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超額比序積分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調整，學校應如何因應？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596313" y="417513"/>
            <a:ext cx="547687" cy="393700"/>
          </a:xfrm>
        </p:spPr>
        <p:txBody>
          <a:bodyPr/>
          <a:lstStyle/>
          <a:p>
            <a:fld id="{5FF9D692-844A-4F25-9CDD-2D153570FCD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218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文字方塊 20"/>
          <p:cNvSpPr txBox="1">
            <a:spLocks noChangeArrowheads="1"/>
          </p:cNvSpPr>
          <p:nvPr/>
        </p:nvSpPr>
        <p:spPr bwMode="auto">
          <a:xfrm>
            <a:off x="0" y="250032"/>
            <a:ext cx="84597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TW" sz="4000" kern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108</a:t>
            </a:r>
            <a:r>
              <a:rPr kumimoji="0" lang="zh-TW" altLang="en-US" sz="4000" kern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課綱課程</a:t>
            </a:r>
            <a:r>
              <a:rPr kumimoji="0" lang="zh-TW" altLang="en-US" sz="4000" kern="12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類型架構與內涵</a:t>
            </a:r>
          </a:p>
        </p:txBody>
      </p:sp>
      <p:sp>
        <p:nvSpPr>
          <p:cNvPr id="25" name="圓角矩形 24"/>
          <p:cNvSpPr/>
          <p:nvPr/>
        </p:nvSpPr>
        <p:spPr bwMode="auto">
          <a:xfrm>
            <a:off x="71439" y="2624734"/>
            <a:ext cx="9072562" cy="606028"/>
          </a:xfrm>
          <a:prstGeom prst="roundRect">
            <a:avLst/>
          </a:prstGeom>
          <a:solidFill>
            <a:srgbClr val="00B050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TW" altLang="en-US" sz="2400" b="1" kern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類別項目</a:t>
            </a:r>
          </a:p>
        </p:txBody>
      </p:sp>
      <p:sp>
        <p:nvSpPr>
          <p:cNvPr id="24" name="圓角矩形 23"/>
          <p:cNvSpPr/>
          <p:nvPr/>
        </p:nvSpPr>
        <p:spPr bwMode="auto">
          <a:xfrm>
            <a:off x="71440" y="1740694"/>
            <a:ext cx="8904287" cy="606029"/>
          </a:xfrm>
          <a:prstGeom prst="roundRect">
            <a:avLst/>
          </a:prstGeom>
          <a:solidFill>
            <a:srgbClr val="00B050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TW" altLang="en-US" sz="2400" b="1" kern="12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課程類別</a:t>
            </a:r>
            <a:endParaRPr lang="zh-TW" altLang="en-US" sz="2400" b="1" kern="12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圓角矩形 22"/>
          <p:cNvSpPr/>
          <p:nvPr/>
        </p:nvSpPr>
        <p:spPr bwMode="auto">
          <a:xfrm>
            <a:off x="132556" y="897733"/>
            <a:ext cx="8782050" cy="607219"/>
          </a:xfrm>
          <a:prstGeom prst="roundRect">
            <a:avLst/>
          </a:prstGeom>
          <a:solidFill>
            <a:srgbClr val="00B050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TW" altLang="en-US" sz="2400" b="1" kern="12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圓角矩形 11"/>
          <p:cNvSpPr/>
          <p:nvPr/>
        </p:nvSpPr>
        <p:spPr bwMode="auto">
          <a:xfrm>
            <a:off x="1547814" y="1713312"/>
            <a:ext cx="2736850" cy="5976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sz="2800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部定</a:t>
            </a:r>
            <a:r>
              <a:rPr lang="en-US" altLang="zh-TW" sz="2800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領域課程</a:t>
            </a:r>
            <a:r>
              <a:rPr lang="en-US" altLang="zh-TW" sz="2800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800" kern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圓角矩形 12"/>
          <p:cNvSpPr/>
          <p:nvPr/>
        </p:nvSpPr>
        <p:spPr bwMode="auto">
          <a:xfrm>
            <a:off x="3416662" y="2690390"/>
            <a:ext cx="1626467" cy="52506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600" b="1" kern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主題</a:t>
            </a:r>
            <a:r>
              <a:rPr lang="en-US" altLang="zh-TW" sz="1600" b="1" kern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600" b="1" kern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專題</a:t>
            </a:r>
            <a:r>
              <a:rPr lang="en-US" altLang="zh-TW" sz="1600" b="1" kern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</a:p>
          <a:p>
            <a:pPr algn="ctr">
              <a:defRPr/>
            </a:pPr>
            <a:r>
              <a:rPr lang="zh-TW" altLang="en-US" sz="1600" b="1" kern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議題探究課程</a:t>
            </a:r>
          </a:p>
        </p:txBody>
      </p:sp>
      <p:sp>
        <p:nvSpPr>
          <p:cNvPr id="15" name="圓角矩形 14"/>
          <p:cNvSpPr/>
          <p:nvPr/>
        </p:nvSpPr>
        <p:spPr bwMode="auto">
          <a:xfrm>
            <a:off x="5076057" y="2679763"/>
            <a:ext cx="1410651" cy="52506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TW" altLang="en-US" sz="1600" b="1" kern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社團活動</a:t>
            </a:r>
          </a:p>
          <a:p>
            <a:pPr algn="ctr"/>
            <a:r>
              <a:rPr lang="zh-TW" altLang="en-US" sz="1600" b="1" kern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與技藝課程</a:t>
            </a:r>
          </a:p>
        </p:txBody>
      </p:sp>
      <p:sp>
        <p:nvSpPr>
          <p:cNvPr id="16" name="圓角矩形 15"/>
          <p:cNvSpPr/>
          <p:nvPr/>
        </p:nvSpPr>
        <p:spPr bwMode="auto">
          <a:xfrm>
            <a:off x="4828911" y="1707356"/>
            <a:ext cx="4032250" cy="61079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sz="2800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校訂</a:t>
            </a:r>
            <a:r>
              <a:rPr lang="en-US" altLang="zh-TW" sz="2800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彈性學習課程</a:t>
            </a:r>
            <a:r>
              <a:rPr lang="en-US" altLang="zh-TW" sz="2800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800" kern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圓角矩形 16"/>
          <p:cNvSpPr/>
          <p:nvPr/>
        </p:nvSpPr>
        <p:spPr bwMode="auto">
          <a:xfrm>
            <a:off x="1549401" y="2671765"/>
            <a:ext cx="1784350" cy="52625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zh-TW" sz="2800" kern="12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sz="2800" kern="12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大領域</a:t>
            </a:r>
            <a:endParaRPr lang="zh-TW" altLang="en-US" sz="2800" kern="12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圓角矩形 17"/>
          <p:cNvSpPr/>
          <p:nvPr/>
        </p:nvSpPr>
        <p:spPr bwMode="auto">
          <a:xfrm>
            <a:off x="1692276" y="940514"/>
            <a:ext cx="7056438" cy="5644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國民中小學</a:t>
            </a:r>
          </a:p>
        </p:txBody>
      </p:sp>
      <p:sp>
        <p:nvSpPr>
          <p:cNvPr id="23567" name="圓角矩形圖說文字 10"/>
          <p:cNvSpPr>
            <a:spLocks noChangeArrowheads="1"/>
          </p:cNvSpPr>
          <p:nvPr/>
        </p:nvSpPr>
        <p:spPr bwMode="auto">
          <a:xfrm>
            <a:off x="467544" y="3513537"/>
            <a:ext cx="2370906" cy="1272461"/>
          </a:xfrm>
          <a:prstGeom prst="wedgeRoundRectCallout">
            <a:avLst>
              <a:gd name="adj1" fmla="val 38741"/>
              <a:gd name="adj2" fmla="val -71412"/>
              <a:gd name="adj3" fmla="val 16667"/>
            </a:avLst>
          </a:prstGeom>
          <a:solidFill>
            <a:schemeClr val="bg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zh-TW" altLang="en-US" sz="1600" b="1" kern="12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課程</a:t>
            </a:r>
            <a:r>
              <a:rPr lang="zh-TW" altLang="en-US" sz="1800" b="1" kern="12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可彈性組合</a:t>
            </a:r>
            <a:endParaRPr lang="en-US" altLang="zh-TW" sz="1800" b="1" kern="12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zh-TW" altLang="en-US" sz="1600" b="1" kern="12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可混齡、班群</a:t>
            </a:r>
            <a:endParaRPr kumimoji="0" lang="en-US" altLang="zh-TW" sz="1600" b="1" kern="1200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zh-TW" altLang="en-US" sz="1600" b="1" kern="12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鼓勵</a:t>
            </a:r>
            <a:r>
              <a:rPr lang="zh-TW" altLang="en-US" sz="1800" b="1" kern="12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領域統整</a:t>
            </a:r>
            <a:endParaRPr lang="en-US" altLang="zh-TW" sz="1800" b="1" kern="12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zh-TW" altLang="en-US" sz="1600" b="1" kern="12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鼓勵</a:t>
            </a:r>
            <a:r>
              <a:rPr lang="zh-TW" altLang="en-US" sz="1800" b="1" kern="12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協同教學</a:t>
            </a:r>
            <a:endParaRPr lang="en-US" altLang="zh-TW" sz="1800" b="1" kern="12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zh-TW" altLang="en-US" sz="1600" b="1" kern="12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確保</a:t>
            </a:r>
            <a:r>
              <a:rPr lang="zh-TW" altLang="en-US" sz="1800" b="1" kern="12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基本學力</a:t>
            </a:r>
          </a:p>
        </p:txBody>
      </p:sp>
      <p:sp>
        <p:nvSpPr>
          <p:cNvPr id="23568" name="圓角矩形圖說文字 9"/>
          <p:cNvSpPr>
            <a:spLocks noChangeArrowheads="1"/>
          </p:cNvSpPr>
          <p:nvPr/>
        </p:nvSpPr>
        <p:spPr bwMode="auto">
          <a:xfrm>
            <a:off x="3198815" y="3563541"/>
            <a:ext cx="5715793" cy="1413272"/>
          </a:xfrm>
          <a:prstGeom prst="wedgeRoundRectCallout">
            <a:avLst>
              <a:gd name="adj1" fmla="val 11353"/>
              <a:gd name="adj2" fmla="val -67875"/>
              <a:gd name="adj3" fmla="val 16667"/>
            </a:avLst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600" b="1" kern="1200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cxnSp>
        <p:nvCxnSpPr>
          <p:cNvPr id="33" name="直線接點 32"/>
          <p:cNvCxnSpPr/>
          <p:nvPr/>
        </p:nvCxnSpPr>
        <p:spPr>
          <a:xfrm>
            <a:off x="2708275" y="2359821"/>
            <a:ext cx="0" cy="16906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/>
          <p:cNvCxnSpPr/>
          <p:nvPr/>
        </p:nvCxnSpPr>
        <p:spPr>
          <a:xfrm flipV="1">
            <a:off x="4828912" y="2463404"/>
            <a:ext cx="3919802" cy="119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/>
          <p:nvPr/>
        </p:nvCxnSpPr>
        <p:spPr>
          <a:xfrm flipH="1">
            <a:off x="4828913" y="2464596"/>
            <a:ext cx="7937" cy="16906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>
            <a:off x="6788812" y="2332435"/>
            <a:ext cx="0" cy="13215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圓角矩形 44"/>
          <p:cNvSpPr/>
          <p:nvPr/>
        </p:nvSpPr>
        <p:spPr bwMode="auto">
          <a:xfrm>
            <a:off x="6564243" y="2674319"/>
            <a:ext cx="1269156" cy="52625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600" b="1" kern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特殊</a:t>
            </a:r>
            <a:r>
              <a:rPr lang="zh-TW" altLang="en-US" sz="1600" b="1" kern="12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需求</a:t>
            </a:r>
            <a:endParaRPr lang="en-US" altLang="zh-TW" sz="1600" b="1" kern="1200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1600" b="1" kern="12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領域</a:t>
            </a:r>
            <a:r>
              <a:rPr lang="zh-TW" altLang="en-US" sz="1600" b="1" kern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課程</a:t>
            </a:r>
          </a:p>
        </p:txBody>
      </p:sp>
      <p:sp>
        <p:nvSpPr>
          <p:cNvPr id="46" name="圓角矩形 45"/>
          <p:cNvSpPr/>
          <p:nvPr/>
        </p:nvSpPr>
        <p:spPr bwMode="auto">
          <a:xfrm>
            <a:off x="7884369" y="2679764"/>
            <a:ext cx="1226661" cy="52625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600" b="1" kern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其他類型</a:t>
            </a:r>
          </a:p>
        </p:txBody>
      </p:sp>
      <p:cxnSp>
        <p:nvCxnSpPr>
          <p:cNvPr id="51" name="直線接點 50"/>
          <p:cNvCxnSpPr/>
          <p:nvPr/>
        </p:nvCxnSpPr>
        <p:spPr>
          <a:xfrm>
            <a:off x="8748713" y="2463405"/>
            <a:ext cx="0" cy="16906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>
            <a:off x="7740650" y="2463405"/>
            <a:ext cx="0" cy="16906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/>
          <p:cNvCxnSpPr/>
          <p:nvPr/>
        </p:nvCxnSpPr>
        <p:spPr>
          <a:xfrm>
            <a:off x="6228184" y="2464596"/>
            <a:ext cx="0" cy="16906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/>
          <p:cNvCxnSpPr>
            <a:stCxn id="18" idx="2"/>
            <a:endCxn id="12" idx="0"/>
          </p:cNvCxnSpPr>
          <p:nvPr/>
        </p:nvCxnSpPr>
        <p:spPr>
          <a:xfrm flipH="1">
            <a:off x="2916239" y="1504952"/>
            <a:ext cx="2304256" cy="2083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接點 69"/>
          <p:cNvCxnSpPr>
            <a:stCxn id="18" idx="2"/>
            <a:endCxn id="16" idx="0"/>
          </p:cNvCxnSpPr>
          <p:nvPr/>
        </p:nvCxnSpPr>
        <p:spPr>
          <a:xfrm>
            <a:off x="5220496" y="1504952"/>
            <a:ext cx="1624541" cy="20240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3491881" y="3705878"/>
            <a:ext cx="50162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zh-TW" altLang="en-US" sz="1800" b="1" kern="12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提供</a:t>
            </a:r>
            <a:r>
              <a:rPr lang="en-US" altLang="zh-TW" sz="1800" b="1" kern="12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4</a:t>
            </a:r>
            <a:r>
              <a:rPr lang="zh-TW" altLang="en-US" sz="1800" b="1" kern="12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個類型引導學校規劃</a:t>
            </a:r>
            <a:endParaRPr lang="en-US" altLang="zh-TW" sz="1800" b="1" kern="1200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zh-TW" altLang="en-US" sz="1800" b="1" kern="12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鼓勵跨</a:t>
            </a:r>
            <a:r>
              <a:rPr lang="zh-TW" altLang="en-US" sz="1800" b="1" kern="12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領域、</a:t>
            </a:r>
            <a:r>
              <a:rPr lang="zh-TW" altLang="en-US" sz="1800" b="1" kern="12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探究、自主學習</a:t>
            </a:r>
            <a:endParaRPr lang="en-US" altLang="zh-TW" sz="1800" b="1" kern="1200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zh-TW" altLang="en-US" sz="1800" b="1" kern="12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發展</a:t>
            </a:r>
            <a:r>
              <a:rPr kumimoji="1" lang="zh-TW" altLang="en-US" sz="1800" b="1" kern="12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學校特色、</a:t>
            </a:r>
            <a:r>
              <a:rPr lang="zh-TW" altLang="en-US" sz="1800" b="1" kern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帶動</a:t>
            </a:r>
            <a:r>
              <a:rPr kumimoji="1" lang="zh-TW" altLang="en-US" sz="1800" b="1" kern="12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活化教學</a:t>
            </a:r>
            <a:endParaRPr kumimoji="1" lang="en-US" altLang="zh-TW" sz="1800" b="1" kern="12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zh-TW" altLang="en-US" sz="1800" b="1" kern="12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提供學生</a:t>
            </a:r>
            <a:r>
              <a:rPr lang="zh-TW" altLang="en-US" sz="1800" b="1" kern="12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適性發展</a:t>
            </a:r>
            <a:r>
              <a:rPr lang="zh-TW" altLang="en-US" sz="1800" b="1" kern="12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機會、兼顧</a:t>
            </a:r>
            <a:r>
              <a:rPr lang="zh-TW" altLang="en-US" sz="1800" b="1" kern="12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拔尖與扶弱</a:t>
            </a:r>
          </a:p>
        </p:txBody>
      </p:sp>
    </p:spTree>
    <p:extLst>
      <p:ext uri="{BB962C8B-B14F-4D97-AF65-F5344CB8AC3E}">
        <p14:creationId xmlns:p14="http://schemas.microsoft.com/office/powerpoint/2010/main" val="426282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29568"/>
          </a:xfrm>
        </p:spPr>
        <p:txBody>
          <a:bodyPr>
            <a:normAutofit fontScale="90000"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彈性學習課程 時數與類型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" y="938631"/>
            <a:ext cx="8928992" cy="405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107504" y="3597864"/>
            <a:ext cx="8928992" cy="1026114"/>
          </a:xfrm>
          <a:prstGeom prst="roundRect">
            <a:avLst/>
          </a:prstGeom>
          <a:solidFill>
            <a:srgbClr val="6FF159">
              <a:alpha val="26000"/>
            </a:srgbClr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800" kern="1200">
              <a:solidFill>
                <a:prstClr val="black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7" y="898131"/>
            <a:ext cx="902282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25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6496"/>
            <a:ext cx="9144000" cy="3482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539552" y="8747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rgbClr val="000000"/>
                </a:solidFill>
                <a:latin typeface="微軟正黑體" panose="020B0604030504040204" pitchFamily="34" charset="-120"/>
              </a:rPr>
              <a:t>核心團隊規劃出全校整體架構</a:t>
            </a:r>
            <a:endParaRPr lang="zh-TW" altLang="en-US" sz="4000" dirty="0">
              <a:solidFill>
                <a:srgbClr val="000000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757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539552" y="8747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rgbClr val="000000"/>
                </a:solidFill>
                <a:latin typeface="微軟正黑體" panose="020B0604030504040204" pitchFamily="34" charset="-120"/>
              </a:rPr>
              <a:t>領域老師接棒</a:t>
            </a:r>
            <a:r>
              <a:rPr lang="en-US" altLang="zh-TW" sz="4000" dirty="0" smtClean="0">
                <a:solidFill>
                  <a:srgbClr val="000000"/>
                </a:solidFill>
                <a:latin typeface="微軟正黑體" panose="020B0604030504040204" pitchFamily="34" charset="-120"/>
              </a:rPr>
              <a:t>!</a:t>
            </a:r>
            <a:endParaRPr lang="zh-TW" altLang="en-US" sz="4000" dirty="0">
              <a:solidFill>
                <a:srgbClr val="000000"/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545" b="27820"/>
          <a:stretch/>
        </p:blipFill>
        <p:spPr bwMode="auto">
          <a:xfrm>
            <a:off x="0" y="1090246"/>
            <a:ext cx="9099396" cy="310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154464"/>
              </p:ext>
            </p:extLst>
          </p:nvPr>
        </p:nvGraphicFramePr>
        <p:xfrm>
          <a:off x="1043607" y="539750"/>
          <a:ext cx="6576393" cy="40233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192131"/>
                <a:gridCol w="2192131"/>
                <a:gridCol w="2192131"/>
              </a:tblGrid>
              <a:tr h="43044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/>
                        <a:t>七年級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/>
                        <a:t>八年級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/>
                        <a:t>九年級</a:t>
                      </a:r>
                      <a:endParaRPr lang="zh-TW" altLang="en-US" sz="3200" dirty="0"/>
                    </a:p>
                  </a:txBody>
                  <a:tcPr/>
                </a:tc>
              </a:tr>
              <a:tr h="6014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/>
                        <a:t>議言堂</a:t>
                      </a:r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班會、議題、學校行事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/>
                        <a:t>議言堂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/>
                        <a:t>議言堂</a:t>
                      </a:r>
                      <a:endParaRPr lang="zh-TW" altLang="en-US" sz="3200" dirty="0"/>
                    </a:p>
                  </a:txBody>
                  <a:tcPr/>
                </a:tc>
              </a:tr>
              <a:tr h="43044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多元社團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2800" dirty="0" smtClean="0"/>
                        <a:t>多元社團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2800" dirty="0" smtClean="0"/>
                        <a:t>多元社團</a:t>
                      </a:r>
                      <a:endParaRPr lang="zh-TW" altLang="en-US" sz="2800" dirty="0"/>
                    </a:p>
                  </a:txBody>
                  <a:tcPr/>
                </a:tc>
              </a:tr>
              <a:tr h="4304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2800" b="0" i="0" u="none" strike="noStrike" cap="none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走讀壯圍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i="0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課程</a:t>
                      </a:r>
                      <a:r>
                        <a:rPr lang="en-US" altLang="zh-TW" sz="2800" b="0" i="0" u="none" strike="noStrike" cap="none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8A</a:t>
                      </a:r>
                      <a:endParaRPr lang="zh-TW" altLang="en-US" sz="28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i="0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課程</a:t>
                      </a:r>
                      <a:r>
                        <a:rPr lang="en-US" altLang="zh-TW" sz="2800" b="0" i="0" u="none" strike="noStrike" cap="none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9A</a:t>
                      </a:r>
                      <a:endParaRPr lang="zh-TW" altLang="en-US" sz="28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</a:tr>
              <a:tr h="43044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i="0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課程</a:t>
                      </a:r>
                      <a:r>
                        <a:rPr lang="en-US" altLang="zh-TW" sz="2800" b="0" i="0" u="none" strike="noStrike" cap="none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7A</a:t>
                      </a:r>
                      <a:endParaRPr lang="zh-TW" altLang="en-US" sz="28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i="0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課程</a:t>
                      </a:r>
                      <a:r>
                        <a:rPr lang="en-US" altLang="zh-TW" sz="2800" b="0" i="0" u="none" strike="noStrike" cap="none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8B</a:t>
                      </a:r>
                      <a:endParaRPr lang="zh-TW" altLang="en-US" sz="28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i="0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課程</a:t>
                      </a:r>
                      <a:r>
                        <a:rPr lang="en-US" altLang="zh-TW" sz="2800" b="0" i="0" u="none" strike="noStrike" cap="none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9B</a:t>
                      </a:r>
                      <a:endParaRPr lang="zh-TW" altLang="en-US" sz="28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</a:tr>
              <a:tr h="43044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i="0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課程</a:t>
                      </a:r>
                      <a:r>
                        <a:rPr lang="en-US" altLang="zh-TW" sz="2800" b="0" i="0" u="none" strike="noStrike" cap="none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7B</a:t>
                      </a:r>
                      <a:endParaRPr lang="zh-TW" altLang="en-US" sz="28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i="0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課程</a:t>
                      </a:r>
                      <a:r>
                        <a:rPr lang="en-US" altLang="zh-TW" sz="2800" b="0" i="0" u="none" strike="noStrike" cap="none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8C</a:t>
                      </a:r>
                      <a:endParaRPr lang="zh-TW" altLang="en-US" sz="28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i="0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課程</a:t>
                      </a:r>
                      <a:r>
                        <a:rPr lang="en-US" altLang="zh-TW" sz="2800" b="0" i="0" u="none" strike="noStrike" cap="none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9C</a:t>
                      </a:r>
                      <a:endParaRPr lang="zh-TW" altLang="en-US" sz="28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</a:tr>
              <a:tr h="43044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i="0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課程</a:t>
                      </a:r>
                      <a:r>
                        <a:rPr lang="en-US" altLang="zh-TW" sz="2800" b="0" i="0" u="none" strike="noStrike" cap="none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7C</a:t>
                      </a:r>
                      <a:endParaRPr lang="zh-TW" altLang="en-US" sz="28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i="0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課程</a:t>
                      </a:r>
                      <a:r>
                        <a:rPr lang="en-US" altLang="zh-TW" sz="2800" b="0" i="0" u="none" strike="noStrike" cap="none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8D</a:t>
                      </a:r>
                      <a:endParaRPr lang="zh-TW" altLang="en-US" sz="28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i="0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課程</a:t>
                      </a:r>
                      <a:r>
                        <a:rPr lang="en-US" altLang="zh-TW" sz="2800" b="0" i="0" u="none" strike="noStrike" cap="none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9D</a:t>
                      </a:r>
                      <a:endParaRPr lang="zh-TW" altLang="en-US" sz="28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474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251" y="870510"/>
            <a:ext cx="7246787" cy="403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250" y="1027797"/>
            <a:ext cx="7411944" cy="377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539552" y="8747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rgbClr val="000000"/>
                </a:solidFill>
                <a:latin typeface="微軟正黑體" panose="020B0604030504040204" pitchFamily="34" charset="-120"/>
              </a:rPr>
              <a:t>預期成果： 主題課程  </a:t>
            </a:r>
            <a:r>
              <a:rPr lang="en-US" altLang="zh-TW" sz="4000" dirty="0" smtClean="0">
                <a:solidFill>
                  <a:srgbClr val="000000"/>
                </a:solidFill>
                <a:latin typeface="微軟正黑體" panose="020B0604030504040204" pitchFamily="34" charset="-120"/>
              </a:rPr>
              <a:t>A</a:t>
            </a:r>
            <a:r>
              <a:rPr lang="zh-TW" altLang="en-US" sz="4000" dirty="0" smtClean="0">
                <a:solidFill>
                  <a:srgbClr val="000000"/>
                </a:solidFill>
                <a:latin typeface="微軟正黑體" panose="020B0604030504040204" pitchFamily="34" charset="-120"/>
              </a:rPr>
              <a:t> 的架構</a:t>
            </a:r>
            <a:endParaRPr lang="zh-TW" altLang="en-US" sz="4000" dirty="0">
              <a:solidFill>
                <a:srgbClr val="000000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749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651</Words>
  <Application>Microsoft Office PowerPoint</Application>
  <PresentationFormat>如螢幕大小 (16:9)</PresentationFormat>
  <Paragraphs>147</Paragraphs>
  <Slides>18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Kent template</vt:lpstr>
      <vt:lpstr>壯圍國中108學年彈性課程</vt:lpstr>
      <vt:lpstr>108新課綱 排課面臨之問題？</vt:lpstr>
      <vt:lpstr>面對 教育會考7等第 超額比序積分 調整，學校應如何因應？</vt:lpstr>
      <vt:lpstr>PowerPoint 簡報</vt:lpstr>
      <vt:lpstr>彈性學習課程 時數與類型</vt:lpstr>
      <vt:lpstr>PowerPoint 簡報</vt:lpstr>
      <vt:lpstr>PowerPoint 簡報</vt:lpstr>
      <vt:lpstr>PowerPoint 簡報</vt:lpstr>
      <vt:lpstr>PowerPoint 簡報</vt:lpstr>
      <vt:lpstr>PowerPoint 簡報</vt:lpstr>
      <vt:lpstr>課程三要素</vt:lpstr>
      <vt:lpstr>PowerPoint 簡報</vt:lpstr>
      <vt:lpstr>一、學習目標與學習活動的連動</vt:lpstr>
      <vt:lpstr>二、目標、活動與評量的連動</vt:lpstr>
      <vt:lpstr>課程三要素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莊園前導─ 課程發展與教師專業</dc:title>
  <dc:creator>admin</dc:creator>
  <cp:lastModifiedBy>ilc</cp:lastModifiedBy>
  <cp:revision>101</cp:revision>
  <dcterms:modified xsi:type="dcterms:W3CDTF">2018-10-16T04:05:18Z</dcterms:modified>
</cp:coreProperties>
</file>