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3" r:id="rId9"/>
    <p:sldId id="272" r:id="rId10"/>
    <p:sldId id="271" r:id="rId11"/>
    <p:sldId id="264" r:id="rId12"/>
    <p:sldId id="265" r:id="rId13"/>
    <p:sldId id="266" r:id="rId14"/>
    <p:sldId id="267" r:id="rId15"/>
    <p:sldId id="268" r:id="rId16"/>
    <p:sldId id="269" r:id="rId17"/>
  </p:sldIdLst>
  <p:sldSz cx="12192000" cy="6858000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4" d="100"/>
          <a:sy n="64" d="100"/>
        </p:scale>
        <p:origin x="-108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5F8ADE-80BB-459A-88A1-B8EE1C67D25A}" type="doc">
      <dgm:prSet loTypeId="urn:microsoft.com/office/officeart/2005/8/layout/cycle8" loCatId="cycle" qsTypeId="urn:microsoft.com/office/officeart/2005/8/quickstyle/simple1" qsCatId="simple" csTypeId="urn:microsoft.com/office/officeart/2005/8/colors/colorful2" csCatId="colorful" phldr="1"/>
      <dgm:spPr/>
    </dgm:pt>
    <dgm:pt modelId="{6FD31E3A-BE90-4900-B8E6-EA78873653DA}">
      <dgm:prSet phldrT="[文字]"/>
      <dgm:spPr/>
      <dgm:t>
        <a:bodyPr/>
        <a:lstStyle/>
        <a:p>
          <a:r>
            <a:rPr lang="zh-TW" altLang="en-US" dirty="0" smtClean="0"/>
            <a:t>自信</a:t>
          </a:r>
          <a:endParaRPr lang="zh-TW" altLang="en-US" dirty="0"/>
        </a:p>
      </dgm:t>
    </dgm:pt>
    <dgm:pt modelId="{1A329BF5-9BCC-443B-8548-39B24C9EBF02}" type="parTrans" cxnId="{6CCCE686-7DC2-48CE-94E6-C9F35015AE49}">
      <dgm:prSet/>
      <dgm:spPr/>
      <dgm:t>
        <a:bodyPr/>
        <a:lstStyle/>
        <a:p>
          <a:endParaRPr lang="zh-TW" altLang="en-US"/>
        </a:p>
      </dgm:t>
    </dgm:pt>
    <dgm:pt modelId="{70DFECC1-99F5-49B1-869C-5F622D661CF9}" type="sibTrans" cxnId="{6CCCE686-7DC2-48CE-94E6-C9F35015AE49}">
      <dgm:prSet/>
      <dgm:spPr/>
      <dgm:t>
        <a:bodyPr/>
        <a:lstStyle/>
        <a:p>
          <a:endParaRPr lang="zh-TW" altLang="en-US"/>
        </a:p>
      </dgm:t>
    </dgm:pt>
    <dgm:pt modelId="{66ADFDCA-52DE-459D-8287-58D3C745E743}">
      <dgm:prSet phldrT="[文字]"/>
      <dgm:spPr/>
      <dgm:t>
        <a:bodyPr/>
        <a:lstStyle/>
        <a:p>
          <a:r>
            <a:rPr lang="zh-TW" altLang="en-US" dirty="0" smtClean="0"/>
            <a:t>喜樂</a:t>
          </a:r>
          <a:endParaRPr lang="zh-TW" altLang="en-US" dirty="0"/>
        </a:p>
      </dgm:t>
    </dgm:pt>
    <dgm:pt modelId="{5B11BE44-A86E-417A-9802-6F2B6274399E}" type="parTrans" cxnId="{6A276351-5A62-4FC7-8AFB-25BD499FB1D5}">
      <dgm:prSet/>
      <dgm:spPr/>
      <dgm:t>
        <a:bodyPr/>
        <a:lstStyle/>
        <a:p>
          <a:endParaRPr lang="zh-TW" altLang="en-US"/>
        </a:p>
      </dgm:t>
    </dgm:pt>
    <dgm:pt modelId="{006D3614-40C2-4157-AF98-B485C0BA2D83}" type="sibTrans" cxnId="{6A276351-5A62-4FC7-8AFB-25BD499FB1D5}">
      <dgm:prSet/>
      <dgm:spPr/>
      <dgm:t>
        <a:bodyPr/>
        <a:lstStyle/>
        <a:p>
          <a:endParaRPr lang="zh-TW" altLang="en-US"/>
        </a:p>
      </dgm:t>
    </dgm:pt>
    <dgm:pt modelId="{DC382EA1-AA8F-4054-82AA-F10C64B19AB8}">
      <dgm:prSet phldrT="[文字]"/>
      <dgm:spPr/>
      <dgm:t>
        <a:bodyPr/>
        <a:lstStyle/>
        <a:p>
          <a:r>
            <a:rPr lang="zh-TW" altLang="en-US" dirty="0" smtClean="0"/>
            <a:t>健康</a:t>
          </a:r>
          <a:endParaRPr lang="zh-TW" altLang="en-US" dirty="0"/>
        </a:p>
      </dgm:t>
    </dgm:pt>
    <dgm:pt modelId="{562CB99B-B4B2-4191-BD2D-53B4CB522AA2}" type="parTrans" cxnId="{16F0DF2D-2B15-4C40-92F8-2861E79F0666}">
      <dgm:prSet/>
      <dgm:spPr/>
      <dgm:t>
        <a:bodyPr/>
        <a:lstStyle/>
        <a:p>
          <a:endParaRPr lang="zh-TW" altLang="en-US"/>
        </a:p>
      </dgm:t>
    </dgm:pt>
    <dgm:pt modelId="{4D20FF19-5F9C-4C9A-BA7A-38E77AFF541A}" type="sibTrans" cxnId="{16F0DF2D-2B15-4C40-92F8-2861E79F0666}">
      <dgm:prSet/>
      <dgm:spPr/>
      <dgm:t>
        <a:bodyPr/>
        <a:lstStyle/>
        <a:p>
          <a:endParaRPr lang="zh-TW" altLang="en-US"/>
        </a:p>
      </dgm:t>
    </dgm:pt>
    <dgm:pt modelId="{D2B4F3A7-76A6-458B-8E1B-222E683596A0}" type="pres">
      <dgm:prSet presAssocID="{445F8ADE-80BB-459A-88A1-B8EE1C67D25A}" presName="compositeShape" presStyleCnt="0">
        <dgm:presLayoutVars>
          <dgm:chMax val="7"/>
          <dgm:dir/>
          <dgm:resizeHandles val="exact"/>
        </dgm:presLayoutVars>
      </dgm:prSet>
      <dgm:spPr/>
    </dgm:pt>
    <dgm:pt modelId="{5710701B-DA26-47E4-B8F3-E2053C6193B0}" type="pres">
      <dgm:prSet presAssocID="{445F8ADE-80BB-459A-88A1-B8EE1C67D25A}" presName="wedge1" presStyleLbl="node1" presStyleIdx="0" presStyleCnt="3"/>
      <dgm:spPr/>
      <dgm:t>
        <a:bodyPr/>
        <a:lstStyle/>
        <a:p>
          <a:endParaRPr lang="zh-TW" altLang="en-US"/>
        </a:p>
      </dgm:t>
    </dgm:pt>
    <dgm:pt modelId="{22524D9B-4DA5-45BC-8506-0144CCBAADE9}" type="pres">
      <dgm:prSet presAssocID="{445F8ADE-80BB-459A-88A1-B8EE1C67D25A}" presName="dummy1a" presStyleCnt="0"/>
      <dgm:spPr/>
    </dgm:pt>
    <dgm:pt modelId="{2D7CB597-438A-4233-9529-CC39D73B3659}" type="pres">
      <dgm:prSet presAssocID="{445F8ADE-80BB-459A-88A1-B8EE1C67D25A}" presName="dummy1b" presStyleCnt="0"/>
      <dgm:spPr/>
    </dgm:pt>
    <dgm:pt modelId="{421AFAD0-AB17-4060-8E6B-9650C630A030}" type="pres">
      <dgm:prSet presAssocID="{445F8ADE-80BB-459A-88A1-B8EE1C67D25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BBAF8EB-630F-40F5-B35E-88A1CF9DA55E}" type="pres">
      <dgm:prSet presAssocID="{445F8ADE-80BB-459A-88A1-B8EE1C67D25A}" presName="wedge2" presStyleLbl="node1" presStyleIdx="1" presStyleCnt="3"/>
      <dgm:spPr/>
      <dgm:t>
        <a:bodyPr/>
        <a:lstStyle/>
        <a:p>
          <a:endParaRPr lang="zh-TW" altLang="en-US"/>
        </a:p>
      </dgm:t>
    </dgm:pt>
    <dgm:pt modelId="{9046E8F4-FAE5-4CC8-B05C-4ACF5B96E3BF}" type="pres">
      <dgm:prSet presAssocID="{445F8ADE-80BB-459A-88A1-B8EE1C67D25A}" presName="dummy2a" presStyleCnt="0"/>
      <dgm:spPr/>
    </dgm:pt>
    <dgm:pt modelId="{6FC84891-EEE2-4693-B3B3-ADA69F243FD4}" type="pres">
      <dgm:prSet presAssocID="{445F8ADE-80BB-459A-88A1-B8EE1C67D25A}" presName="dummy2b" presStyleCnt="0"/>
      <dgm:spPr/>
    </dgm:pt>
    <dgm:pt modelId="{F4441AFE-2BDD-4CFB-8698-ACDE395E11AF}" type="pres">
      <dgm:prSet presAssocID="{445F8ADE-80BB-459A-88A1-B8EE1C67D25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5666E5D-B0AA-41F6-B7BC-4784DDC3D6ED}" type="pres">
      <dgm:prSet presAssocID="{445F8ADE-80BB-459A-88A1-B8EE1C67D25A}" presName="wedge3" presStyleLbl="node1" presStyleIdx="2" presStyleCnt="3"/>
      <dgm:spPr/>
      <dgm:t>
        <a:bodyPr/>
        <a:lstStyle/>
        <a:p>
          <a:endParaRPr lang="zh-TW" altLang="en-US"/>
        </a:p>
      </dgm:t>
    </dgm:pt>
    <dgm:pt modelId="{7632CC5F-CE9D-4B06-B4B9-93709798B65B}" type="pres">
      <dgm:prSet presAssocID="{445F8ADE-80BB-459A-88A1-B8EE1C67D25A}" presName="dummy3a" presStyleCnt="0"/>
      <dgm:spPr/>
    </dgm:pt>
    <dgm:pt modelId="{A05A11CB-2B32-496F-9C87-4B2DC437D12E}" type="pres">
      <dgm:prSet presAssocID="{445F8ADE-80BB-459A-88A1-B8EE1C67D25A}" presName="dummy3b" presStyleCnt="0"/>
      <dgm:spPr/>
    </dgm:pt>
    <dgm:pt modelId="{2AB39A76-214A-4513-9EDD-EF4450054600}" type="pres">
      <dgm:prSet presAssocID="{445F8ADE-80BB-459A-88A1-B8EE1C67D25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1A638DB-0FC1-4EC5-8461-0D0C390A7A34}" type="pres">
      <dgm:prSet presAssocID="{70DFECC1-99F5-49B1-869C-5F622D661CF9}" presName="arrowWedge1" presStyleLbl="fgSibTrans2D1" presStyleIdx="0" presStyleCnt="3"/>
      <dgm:spPr/>
    </dgm:pt>
    <dgm:pt modelId="{9B4C9662-6C0D-43AC-86C2-BFD6FFB8C297}" type="pres">
      <dgm:prSet presAssocID="{006D3614-40C2-4157-AF98-B485C0BA2D83}" presName="arrowWedge2" presStyleLbl="fgSibTrans2D1" presStyleIdx="1" presStyleCnt="3"/>
      <dgm:spPr/>
    </dgm:pt>
    <dgm:pt modelId="{7669424D-0D25-4672-9F89-4C3D83DB3388}" type="pres">
      <dgm:prSet presAssocID="{4D20FF19-5F9C-4C9A-BA7A-38E77AFF541A}" presName="arrowWedge3" presStyleLbl="fgSibTrans2D1" presStyleIdx="2" presStyleCnt="3"/>
      <dgm:spPr/>
    </dgm:pt>
  </dgm:ptLst>
  <dgm:cxnLst>
    <dgm:cxn modelId="{5E51F6BE-6816-4734-9728-C003496A9DBF}" type="presOf" srcId="{DC382EA1-AA8F-4054-82AA-F10C64B19AB8}" destId="{2AB39A76-214A-4513-9EDD-EF4450054600}" srcOrd="1" destOrd="0" presId="urn:microsoft.com/office/officeart/2005/8/layout/cycle8"/>
    <dgm:cxn modelId="{926F547A-AFDF-466A-83A5-C3CB92593E5B}" type="presOf" srcId="{DC382EA1-AA8F-4054-82AA-F10C64B19AB8}" destId="{D5666E5D-B0AA-41F6-B7BC-4784DDC3D6ED}" srcOrd="0" destOrd="0" presId="urn:microsoft.com/office/officeart/2005/8/layout/cycle8"/>
    <dgm:cxn modelId="{6A276351-5A62-4FC7-8AFB-25BD499FB1D5}" srcId="{445F8ADE-80BB-459A-88A1-B8EE1C67D25A}" destId="{66ADFDCA-52DE-459D-8287-58D3C745E743}" srcOrd="1" destOrd="0" parTransId="{5B11BE44-A86E-417A-9802-6F2B6274399E}" sibTransId="{006D3614-40C2-4157-AF98-B485C0BA2D83}"/>
    <dgm:cxn modelId="{6CCCE686-7DC2-48CE-94E6-C9F35015AE49}" srcId="{445F8ADE-80BB-459A-88A1-B8EE1C67D25A}" destId="{6FD31E3A-BE90-4900-B8E6-EA78873653DA}" srcOrd="0" destOrd="0" parTransId="{1A329BF5-9BCC-443B-8548-39B24C9EBF02}" sibTransId="{70DFECC1-99F5-49B1-869C-5F622D661CF9}"/>
    <dgm:cxn modelId="{B5EC8CD0-9AC3-4BBD-B2E7-0AA7658E542B}" type="presOf" srcId="{66ADFDCA-52DE-459D-8287-58D3C745E743}" destId="{F4441AFE-2BDD-4CFB-8698-ACDE395E11AF}" srcOrd="1" destOrd="0" presId="urn:microsoft.com/office/officeart/2005/8/layout/cycle8"/>
    <dgm:cxn modelId="{2215102A-F1A6-4A3E-8512-073E4BA9FA73}" type="presOf" srcId="{445F8ADE-80BB-459A-88A1-B8EE1C67D25A}" destId="{D2B4F3A7-76A6-458B-8E1B-222E683596A0}" srcOrd="0" destOrd="0" presId="urn:microsoft.com/office/officeart/2005/8/layout/cycle8"/>
    <dgm:cxn modelId="{9A0178AD-D090-4E07-B12C-EFE5CBCCF66C}" type="presOf" srcId="{66ADFDCA-52DE-459D-8287-58D3C745E743}" destId="{6BBAF8EB-630F-40F5-B35E-88A1CF9DA55E}" srcOrd="0" destOrd="0" presId="urn:microsoft.com/office/officeart/2005/8/layout/cycle8"/>
    <dgm:cxn modelId="{16F0DF2D-2B15-4C40-92F8-2861E79F0666}" srcId="{445F8ADE-80BB-459A-88A1-B8EE1C67D25A}" destId="{DC382EA1-AA8F-4054-82AA-F10C64B19AB8}" srcOrd="2" destOrd="0" parTransId="{562CB99B-B4B2-4191-BD2D-53B4CB522AA2}" sibTransId="{4D20FF19-5F9C-4C9A-BA7A-38E77AFF541A}"/>
    <dgm:cxn modelId="{8B827861-963D-47D7-A3A4-708333107F6F}" type="presOf" srcId="{6FD31E3A-BE90-4900-B8E6-EA78873653DA}" destId="{5710701B-DA26-47E4-B8F3-E2053C6193B0}" srcOrd="0" destOrd="0" presId="urn:microsoft.com/office/officeart/2005/8/layout/cycle8"/>
    <dgm:cxn modelId="{02F51138-0CA7-42D0-BBE7-B2E37659CEAF}" type="presOf" srcId="{6FD31E3A-BE90-4900-B8E6-EA78873653DA}" destId="{421AFAD0-AB17-4060-8E6B-9650C630A030}" srcOrd="1" destOrd="0" presId="urn:microsoft.com/office/officeart/2005/8/layout/cycle8"/>
    <dgm:cxn modelId="{DA580C40-39D4-4363-9D31-63BB8824D785}" type="presParOf" srcId="{D2B4F3A7-76A6-458B-8E1B-222E683596A0}" destId="{5710701B-DA26-47E4-B8F3-E2053C6193B0}" srcOrd="0" destOrd="0" presId="urn:microsoft.com/office/officeart/2005/8/layout/cycle8"/>
    <dgm:cxn modelId="{1FDF31D5-414D-4F49-AB2A-6F9894CE2835}" type="presParOf" srcId="{D2B4F3A7-76A6-458B-8E1B-222E683596A0}" destId="{22524D9B-4DA5-45BC-8506-0144CCBAADE9}" srcOrd="1" destOrd="0" presId="urn:microsoft.com/office/officeart/2005/8/layout/cycle8"/>
    <dgm:cxn modelId="{EB7969BD-8C62-451F-AE84-5BFE95DCA6E7}" type="presParOf" srcId="{D2B4F3A7-76A6-458B-8E1B-222E683596A0}" destId="{2D7CB597-438A-4233-9529-CC39D73B3659}" srcOrd="2" destOrd="0" presId="urn:microsoft.com/office/officeart/2005/8/layout/cycle8"/>
    <dgm:cxn modelId="{2863F74C-8681-4C96-8334-06DE730DBFA0}" type="presParOf" srcId="{D2B4F3A7-76A6-458B-8E1B-222E683596A0}" destId="{421AFAD0-AB17-4060-8E6B-9650C630A030}" srcOrd="3" destOrd="0" presId="urn:microsoft.com/office/officeart/2005/8/layout/cycle8"/>
    <dgm:cxn modelId="{245EC2C3-1F48-4B99-8037-BF2F3E87A094}" type="presParOf" srcId="{D2B4F3A7-76A6-458B-8E1B-222E683596A0}" destId="{6BBAF8EB-630F-40F5-B35E-88A1CF9DA55E}" srcOrd="4" destOrd="0" presId="urn:microsoft.com/office/officeart/2005/8/layout/cycle8"/>
    <dgm:cxn modelId="{7002C82E-BAC3-4775-AFFB-B624C7D4F706}" type="presParOf" srcId="{D2B4F3A7-76A6-458B-8E1B-222E683596A0}" destId="{9046E8F4-FAE5-4CC8-B05C-4ACF5B96E3BF}" srcOrd="5" destOrd="0" presId="urn:microsoft.com/office/officeart/2005/8/layout/cycle8"/>
    <dgm:cxn modelId="{8939B84F-995C-441E-B5A6-17457C7B6CD3}" type="presParOf" srcId="{D2B4F3A7-76A6-458B-8E1B-222E683596A0}" destId="{6FC84891-EEE2-4693-B3B3-ADA69F243FD4}" srcOrd="6" destOrd="0" presId="urn:microsoft.com/office/officeart/2005/8/layout/cycle8"/>
    <dgm:cxn modelId="{28F38DFF-8E80-43DA-9EB1-D5DE272D1509}" type="presParOf" srcId="{D2B4F3A7-76A6-458B-8E1B-222E683596A0}" destId="{F4441AFE-2BDD-4CFB-8698-ACDE395E11AF}" srcOrd="7" destOrd="0" presId="urn:microsoft.com/office/officeart/2005/8/layout/cycle8"/>
    <dgm:cxn modelId="{A6210D4A-87AE-4B65-90F1-C29FE9470EEA}" type="presParOf" srcId="{D2B4F3A7-76A6-458B-8E1B-222E683596A0}" destId="{D5666E5D-B0AA-41F6-B7BC-4784DDC3D6ED}" srcOrd="8" destOrd="0" presId="urn:microsoft.com/office/officeart/2005/8/layout/cycle8"/>
    <dgm:cxn modelId="{2F7B2B97-5907-4E70-8B77-1A85AC197EE5}" type="presParOf" srcId="{D2B4F3A7-76A6-458B-8E1B-222E683596A0}" destId="{7632CC5F-CE9D-4B06-B4B9-93709798B65B}" srcOrd="9" destOrd="0" presId="urn:microsoft.com/office/officeart/2005/8/layout/cycle8"/>
    <dgm:cxn modelId="{C361870C-E133-4FD8-90CD-B4FE6BC6FD20}" type="presParOf" srcId="{D2B4F3A7-76A6-458B-8E1B-222E683596A0}" destId="{A05A11CB-2B32-496F-9C87-4B2DC437D12E}" srcOrd="10" destOrd="0" presId="urn:microsoft.com/office/officeart/2005/8/layout/cycle8"/>
    <dgm:cxn modelId="{0D907F25-4D31-49C7-87D5-C2C9669D2804}" type="presParOf" srcId="{D2B4F3A7-76A6-458B-8E1B-222E683596A0}" destId="{2AB39A76-214A-4513-9EDD-EF4450054600}" srcOrd="11" destOrd="0" presId="urn:microsoft.com/office/officeart/2005/8/layout/cycle8"/>
    <dgm:cxn modelId="{86134CCD-C541-4899-9BB5-7BD86F7ED07F}" type="presParOf" srcId="{D2B4F3A7-76A6-458B-8E1B-222E683596A0}" destId="{61A638DB-0FC1-4EC5-8461-0D0C390A7A34}" srcOrd="12" destOrd="0" presId="urn:microsoft.com/office/officeart/2005/8/layout/cycle8"/>
    <dgm:cxn modelId="{9E8C3A4D-5908-46FB-B74F-129C2B6E0A3E}" type="presParOf" srcId="{D2B4F3A7-76A6-458B-8E1B-222E683596A0}" destId="{9B4C9662-6C0D-43AC-86C2-BFD6FFB8C297}" srcOrd="13" destOrd="0" presId="urn:microsoft.com/office/officeart/2005/8/layout/cycle8"/>
    <dgm:cxn modelId="{B46DB2DF-AF01-49F8-83C3-F7554441483B}" type="presParOf" srcId="{D2B4F3A7-76A6-458B-8E1B-222E683596A0}" destId="{7669424D-0D25-4672-9F89-4C3D83DB3388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10701B-DA26-47E4-B8F3-E2053C6193B0}">
      <dsp:nvSpPr>
        <dsp:cNvPr id="0" name=""/>
        <dsp:cNvSpPr/>
      </dsp:nvSpPr>
      <dsp:spPr>
        <a:xfrm>
          <a:off x="1881902" y="352213"/>
          <a:ext cx="4551680" cy="4551680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800" kern="1200" dirty="0" smtClean="0"/>
            <a:t>自信</a:t>
          </a:r>
          <a:endParaRPr lang="zh-TW" altLang="en-US" sz="5800" kern="1200" dirty="0"/>
        </a:p>
      </dsp:txBody>
      <dsp:txXfrm>
        <a:off x="4280746" y="1316736"/>
        <a:ext cx="1625600" cy="1354666"/>
      </dsp:txXfrm>
    </dsp:sp>
    <dsp:sp modelId="{6BBAF8EB-630F-40F5-B35E-88A1CF9DA55E}">
      <dsp:nvSpPr>
        <dsp:cNvPr id="0" name=""/>
        <dsp:cNvSpPr/>
      </dsp:nvSpPr>
      <dsp:spPr>
        <a:xfrm>
          <a:off x="1788159" y="514773"/>
          <a:ext cx="4551680" cy="4551680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hueOff val="-635748"/>
            <a:satOff val="-3231"/>
            <a:lumOff val="-186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800" kern="1200" dirty="0" smtClean="0"/>
            <a:t>喜樂</a:t>
          </a:r>
          <a:endParaRPr lang="zh-TW" altLang="en-US" sz="5800" kern="1200" dirty="0"/>
        </a:p>
      </dsp:txBody>
      <dsp:txXfrm>
        <a:off x="2871893" y="3467946"/>
        <a:ext cx="2438400" cy="1192106"/>
      </dsp:txXfrm>
    </dsp:sp>
    <dsp:sp modelId="{D5666E5D-B0AA-41F6-B7BC-4784DDC3D6ED}">
      <dsp:nvSpPr>
        <dsp:cNvPr id="0" name=""/>
        <dsp:cNvSpPr/>
      </dsp:nvSpPr>
      <dsp:spPr>
        <a:xfrm>
          <a:off x="1694416" y="352213"/>
          <a:ext cx="4551680" cy="4551680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hueOff val="-1271496"/>
            <a:satOff val="-6463"/>
            <a:lumOff val="-372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800" kern="1200" dirty="0" smtClean="0"/>
            <a:t>健康</a:t>
          </a:r>
          <a:endParaRPr lang="zh-TW" altLang="en-US" sz="5800" kern="1200" dirty="0"/>
        </a:p>
      </dsp:txBody>
      <dsp:txXfrm>
        <a:off x="2221653" y="1316736"/>
        <a:ext cx="1625600" cy="1354666"/>
      </dsp:txXfrm>
    </dsp:sp>
    <dsp:sp modelId="{61A638DB-0FC1-4EC5-8461-0D0C390A7A34}">
      <dsp:nvSpPr>
        <dsp:cNvPr id="0" name=""/>
        <dsp:cNvSpPr/>
      </dsp:nvSpPr>
      <dsp:spPr>
        <a:xfrm>
          <a:off x="1600507" y="70442"/>
          <a:ext cx="5115221" cy="511522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4C9662-6C0D-43AC-86C2-BFD6FFB8C297}">
      <dsp:nvSpPr>
        <dsp:cNvPr id="0" name=""/>
        <dsp:cNvSpPr/>
      </dsp:nvSpPr>
      <dsp:spPr>
        <a:xfrm>
          <a:off x="1506389" y="232714"/>
          <a:ext cx="5115221" cy="511522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2">
            <a:hueOff val="-635748"/>
            <a:satOff val="-3231"/>
            <a:lumOff val="-186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69424D-0D25-4672-9F89-4C3D83DB3388}">
      <dsp:nvSpPr>
        <dsp:cNvPr id="0" name=""/>
        <dsp:cNvSpPr/>
      </dsp:nvSpPr>
      <dsp:spPr>
        <a:xfrm>
          <a:off x="1412270" y="70442"/>
          <a:ext cx="5115221" cy="511522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2">
            <a:hueOff val="-1271496"/>
            <a:satOff val="-6463"/>
            <a:lumOff val="-37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7B283-E2FE-4EA3-A97F-01F19B4D51F6}" type="datetimeFigureOut">
              <a:rPr lang="zh-TW" altLang="en-US" smtClean="0"/>
              <a:t>2019/5/30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39798-FD70-4D20-8CDB-07B774AF19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5940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66563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14000"/>
            <a:fld id="{98F4F9F4-DA3F-4F3B-8C8B-E735B391DBED}" type="slidenum">
              <a:rPr lang="zh-TW" altLang="en-US" smtClean="0">
                <a:ea typeface="新細明體" charset="-120"/>
              </a:rPr>
              <a:pPr defTabSz="914000"/>
              <a:t>8</a:t>
            </a:fld>
            <a:endParaRPr lang="en-US" altLang="zh-TW" dirty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9145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hape 499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sp>
      <p:sp>
        <p:nvSpPr>
          <p:cNvPr id="248834" name="Shape 500"/>
          <p:cNvSpPr>
            <a:spLocks noGrp="1"/>
          </p:cNvSpPr>
          <p:nvPr>
            <p:ph type="body" idx="1"/>
          </p:nvPr>
        </p:nvSpPr>
        <p:spPr/>
        <p:txBody>
          <a:bodyPr lIns="91525" tIns="45750" rIns="91525" bIns="45750"/>
          <a:lstStyle/>
          <a:p>
            <a:pPr eaLnBrk="1" hangingPunct="1">
              <a:spcBef>
                <a:spcPct val="0"/>
              </a:spcBef>
              <a:buSzPct val="25000"/>
              <a:defRPr/>
            </a:pPr>
            <a:r>
              <a:rPr lang="zh-TW" altLang="en-US" b="1" i="1" dirty="0">
                <a:latin typeface="+mj-ea"/>
                <a:ea typeface="+mj-ea"/>
                <a:cs typeface="Times New Roman" pitchFamily="18" charset="0"/>
              </a:rPr>
              <a:t>請注意動畫效果：</a:t>
            </a:r>
            <a:endParaRPr lang="en-US" altLang="zh-TW" b="1" i="1" dirty="0">
              <a:latin typeface="+mj-ea"/>
              <a:ea typeface="+mj-ea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SzPct val="25000"/>
              <a:defRPr/>
            </a:pPr>
            <a:r>
              <a:rPr lang="en-US" altLang="zh-TW" dirty="0">
                <a:latin typeface="+mj-ea"/>
                <a:ea typeface="+mj-ea"/>
                <a:cs typeface="Times New Roman" pitchFamily="18" charset="0"/>
              </a:rPr>
              <a:t>1.</a:t>
            </a:r>
            <a:r>
              <a:rPr lang="zh-TW" altLang="zh-TW" dirty="0">
                <a:latin typeface="+mj-ea"/>
                <a:ea typeface="+mj-ea"/>
                <a:cs typeface="Times New Roman" pitchFamily="18" charset="0"/>
              </a:rPr>
              <a:t>「核心素養」是指一個人為適應現在生活及面對未來挑戰，所應具備的知識、能力與態度。</a:t>
            </a:r>
            <a:endParaRPr lang="zh-TW" altLang="en-US" dirty="0">
              <a:latin typeface="+mj-ea"/>
              <a:ea typeface="+mj-ea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SzPct val="25000"/>
              <a:defRPr/>
            </a:pPr>
            <a:r>
              <a:rPr lang="en-US" altLang="zh-TW" dirty="0">
                <a:latin typeface="+mj-ea"/>
                <a:ea typeface="+mj-ea"/>
                <a:cs typeface="Times New Roman" pitchFamily="18" charset="0"/>
              </a:rPr>
              <a:t>2.</a:t>
            </a:r>
            <a:r>
              <a:rPr lang="zh-TW" altLang="zh-TW" dirty="0">
                <a:latin typeface="+mj-ea"/>
                <a:ea typeface="+mj-ea"/>
                <a:cs typeface="Times New Roman" pitchFamily="18" charset="0"/>
              </a:rPr>
              <a:t>「核心素養」強調學習不宜以學科知識及技能為限，而應關注學習與生活的結合，透過實踐力行而彰顯學習者的全人發展。</a:t>
            </a:r>
            <a:endParaRPr lang="zh-TW" altLang="en-US" dirty="0">
              <a:latin typeface="+mj-ea"/>
              <a:ea typeface="+mj-ea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SzPct val="25000"/>
              <a:defRPr/>
            </a:pPr>
            <a:r>
              <a:rPr lang="en-US" altLang="zh-TW" dirty="0">
                <a:latin typeface="+mj-ea"/>
                <a:ea typeface="+mj-ea"/>
                <a:cs typeface="Times New Roman" pitchFamily="18" charset="0"/>
              </a:rPr>
              <a:t>3.</a:t>
            </a:r>
            <a:r>
              <a:rPr lang="zh-TW" altLang="en-US" dirty="0">
                <a:latin typeface="+mj-ea"/>
                <a:ea typeface="+mj-ea"/>
                <a:cs typeface="Times New Roman" pitchFamily="18" charset="0"/>
              </a:rPr>
              <a:t>核心素養強調教育的價值與功能其三面九項涵蓋知識、能力與態度，在學習過程中引導學生解決生活情境中所面臨的問題，並能與時俱進成為終身學習者。</a:t>
            </a:r>
          </a:p>
          <a:p>
            <a:pPr eaLnBrk="1" hangingPunct="1">
              <a:spcBef>
                <a:spcPct val="0"/>
              </a:spcBef>
              <a:buSzPct val="25000"/>
              <a:defRPr/>
            </a:pPr>
            <a:r>
              <a:rPr lang="en-US" altLang="zh-TW" dirty="0">
                <a:latin typeface="+mj-ea"/>
                <a:ea typeface="+mj-ea"/>
                <a:cs typeface="Times New Roman" pitchFamily="18" charset="0"/>
              </a:rPr>
              <a:t>4.</a:t>
            </a:r>
            <a:r>
              <a:rPr lang="zh-TW" altLang="en-US" dirty="0">
                <a:latin typeface="+mj-ea"/>
                <a:ea typeface="+mj-ea"/>
                <a:cs typeface="Times New Roman" pitchFamily="18" charset="0"/>
              </a:rPr>
              <a:t>核心素養承續十大基本能力與核心能力勾勒說明學習者圖像（自主行動）</a:t>
            </a:r>
            <a:r>
              <a:rPr lang="en-US" altLang="en-US" dirty="0">
                <a:latin typeface="+mj-ea"/>
                <a:ea typeface="+mj-ea"/>
                <a:cs typeface="Times New Roman" pitchFamily="18" charset="0"/>
              </a:rPr>
              <a:t>、</a:t>
            </a:r>
            <a:r>
              <a:rPr lang="zh-TW" altLang="en-US" dirty="0">
                <a:latin typeface="+mj-ea"/>
                <a:ea typeface="+mj-ea"/>
                <a:cs typeface="Times New Roman" pitchFamily="18" charset="0"/>
              </a:rPr>
              <a:t>學習的圖像（溝通互動），以及學習的意義和價值（社會參與）。</a:t>
            </a:r>
          </a:p>
          <a:p>
            <a:pPr eaLnBrk="1" hangingPunct="1">
              <a:spcBef>
                <a:spcPct val="0"/>
              </a:spcBef>
              <a:buSzPct val="25000"/>
              <a:defRPr/>
            </a:pPr>
            <a:endParaRPr lang="en-US" dirty="0">
              <a:latin typeface="+mj-ea"/>
              <a:ea typeface="+mj-ea"/>
              <a:cs typeface="Times New Roman" pitchFamily="18" charset="0"/>
            </a:endParaRPr>
          </a:p>
        </p:txBody>
      </p:sp>
      <p:sp>
        <p:nvSpPr>
          <p:cNvPr id="187395" name="Shape 501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 lIns="91525" tIns="45750" rIns="91525" bIns="45750"/>
          <a:lstStyle/>
          <a:p>
            <a:pPr>
              <a:buSzPct val="25000"/>
            </a:pPr>
            <a:fld id="{02364B74-22A8-4556-90EC-FA7FEA8A7E40}" type="slidenum">
              <a:rPr lang="en-US" altLang="zh-TW" smtClean="0">
                <a:solidFill>
                  <a:srgbClr val="000000"/>
                </a:solidFill>
                <a:ea typeface="新細明體" charset="-120"/>
                <a:sym typeface="Calibri" pitchFamily="34" charset="0"/>
              </a:rPr>
              <a:pPr>
                <a:buSzPct val="25000"/>
              </a:pPr>
              <a:t>9</a:t>
            </a:fld>
            <a:endParaRPr lang="en-US" altLang="zh-TW" smtClean="0">
              <a:solidFill>
                <a:srgbClr val="000000"/>
              </a:solidFill>
              <a:ea typeface="新細明體" charset="-12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315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Shape 490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sp>
      <p:sp>
        <p:nvSpPr>
          <p:cNvPr id="189442" name="Shape 491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525" tIns="45750" rIns="91525" bIns="45750"/>
          <a:lstStyle/>
          <a:p>
            <a:pPr eaLnBrk="1" hangingPunct="1">
              <a:spcBef>
                <a:spcPct val="0"/>
              </a:spcBef>
              <a:buSzPct val="25000"/>
            </a:pPr>
            <a:r>
              <a:rPr lang="zh-TW" altLang="en-US" b="1" i="1" smtClean="0"/>
              <a:t>請注意動畫效果：</a:t>
            </a:r>
            <a:endParaRPr lang="en-US" altLang="zh-TW" b="1" i="1" smtClean="0"/>
          </a:p>
          <a:p>
            <a:pPr eaLnBrk="1" hangingPunct="1">
              <a:spcBef>
                <a:spcPct val="0"/>
              </a:spcBef>
              <a:buSzPct val="25000"/>
            </a:pPr>
            <a:r>
              <a:rPr lang="zh-TW" altLang="en-US" smtClean="0"/>
              <a:t>核心素養的三面九項：</a:t>
            </a:r>
            <a:endParaRPr lang="en-US" altLang="zh-TW" smtClean="0"/>
          </a:p>
          <a:p>
            <a:pPr eaLnBrk="1" hangingPunct="1">
              <a:spcBef>
                <a:spcPct val="0"/>
              </a:spcBef>
              <a:buSzPct val="25000"/>
            </a:pPr>
            <a:r>
              <a:rPr lang="zh-TW" altLang="en-US" smtClean="0"/>
              <a:t>自主行動、溝通互動、社會參與</a:t>
            </a:r>
            <a:endParaRPr lang="en-US" altLang="zh-TW" smtClean="0"/>
          </a:p>
          <a:p>
            <a:pPr eaLnBrk="1" hangingPunct="1">
              <a:spcBef>
                <a:spcPct val="0"/>
              </a:spcBef>
              <a:buSzPct val="25000"/>
            </a:pPr>
            <a:r>
              <a:rPr lang="zh-TW" altLang="en-US" smtClean="0"/>
              <a:t>重點在於生活情境的交互靈活應用。</a:t>
            </a:r>
            <a:endParaRPr lang="en-US" altLang="zh-TW" smtClean="0"/>
          </a:p>
          <a:p>
            <a:pPr eaLnBrk="1" hangingPunct="1">
              <a:spcBef>
                <a:spcPct val="0"/>
              </a:spcBef>
              <a:buSzPct val="25000"/>
            </a:pPr>
            <a:endParaRPr lang="en-US" altLang="zh-TW" smtClean="0"/>
          </a:p>
          <a:p>
            <a:pPr eaLnBrk="1" hangingPunct="1">
              <a:spcBef>
                <a:spcPct val="0"/>
              </a:spcBef>
              <a:buSzPct val="25000"/>
            </a:pPr>
            <a:endParaRPr lang="zh-TW" altLang="en-US" smtClean="0"/>
          </a:p>
        </p:txBody>
      </p:sp>
      <p:sp>
        <p:nvSpPr>
          <p:cNvPr id="189443" name="Shape 492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 lIns="91525" tIns="45750" rIns="91525" bIns="45750"/>
          <a:lstStyle/>
          <a:p>
            <a:pPr>
              <a:buSzPct val="25000"/>
            </a:pPr>
            <a:fld id="{6BC2A9F2-4597-461C-8195-5F1A6974ACE9}" type="slidenum">
              <a:rPr lang="en-US" altLang="zh-TW" smtClean="0">
                <a:solidFill>
                  <a:srgbClr val="000000"/>
                </a:solidFill>
                <a:ea typeface="新細明體" charset="-120"/>
                <a:sym typeface="Calibri" pitchFamily="34" charset="0"/>
              </a:rPr>
              <a:pPr>
                <a:buSzPct val="25000"/>
              </a:pPr>
              <a:t>10</a:t>
            </a:fld>
            <a:endParaRPr lang="en-US" altLang="zh-TW" smtClean="0">
              <a:solidFill>
                <a:srgbClr val="000000"/>
              </a:solidFill>
              <a:ea typeface="新細明體" charset="-12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269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hape 480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Pct val="25000"/>
            </a:pPr>
            <a:r>
              <a:rPr lang="zh-TW" altLang="en-US"/>
              <a:t>總綱的課程目標：啟發生命潛能、陶養生活知能、促進生涯發展、涵育公民責任</a:t>
            </a:r>
          </a:p>
        </p:txBody>
      </p:sp>
      <p:sp>
        <p:nvSpPr>
          <p:cNvPr id="51203" name="Shape 481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837637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hape 467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Shape 468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5" tIns="45750" rIns="91525" bIns="45750"/>
          <a:lstStyle/>
          <a:p>
            <a:pPr eaLnBrk="1" hangingPunct="1"/>
            <a:r>
              <a:rPr lang="en-US" altLang="zh-TW" dirty="0"/>
              <a:t>1.</a:t>
            </a:r>
            <a:r>
              <a:rPr lang="zh-TW" altLang="en-US" dirty="0"/>
              <a:t>自發是要學生有想學的意願及能學的本事；藍色代表智慧、獨立</a:t>
            </a:r>
            <a:r>
              <a:rPr lang="zh-TW" altLang="en-US" dirty="0">
                <a:latin typeface="新細明體" pitchFamily="18" charset="-120"/>
              </a:rPr>
              <a:t>。</a:t>
            </a:r>
            <a:endParaRPr lang="zh-TW" altLang="en-US" dirty="0"/>
          </a:p>
          <a:p>
            <a:pPr eaLnBrk="1" hangingPunct="1"/>
            <a:r>
              <a:rPr lang="zh-TW" altLang="en-US" dirty="0"/>
              <a:t>總綱重視學生的主體性，除了培養基本知能與德行，也保有學生的學習動機與熱情，進而培養進取及創新精神，使學生能適性發展、悅納自己、自主學習並展現自信。</a:t>
            </a:r>
            <a:endParaRPr lang="en-US" altLang="zh-TW" dirty="0"/>
          </a:p>
          <a:p>
            <a:pPr eaLnBrk="1" hangingPunct="1"/>
            <a:r>
              <a:rPr lang="en-US" altLang="zh-TW" dirty="0"/>
              <a:t>2.</a:t>
            </a:r>
            <a:r>
              <a:rPr lang="zh-TW" altLang="en-US" dirty="0"/>
              <a:t>互動是要能活用知識，變成帶得走的能力</a:t>
            </a:r>
            <a:r>
              <a:rPr lang="en-US" altLang="zh-TW" dirty="0"/>
              <a:t>;</a:t>
            </a:r>
            <a:r>
              <a:rPr lang="zh-TW" altLang="en-US" dirty="0"/>
              <a:t>黃色代表歡樂、幸福</a:t>
            </a:r>
            <a:r>
              <a:rPr lang="zh-TW" altLang="en-US" dirty="0">
                <a:latin typeface="新細明體" pitchFamily="18" charset="-120"/>
              </a:rPr>
              <a:t>。</a:t>
            </a:r>
            <a:endParaRPr lang="zh-TW" altLang="en-US" dirty="0"/>
          </a:p>
          <a:p>
            <a:pPr eaLnBrk="1" hangingPunct="1"/>
            <a:r>
              <a:rPr lang="zh-TW" altLang="en-US" dirty="0"/>
              <a:t>總綱重視學生語言、符號、科技的溝通及思辨能力，尊重、包容與關懷多元文化差異，並能與他人團隊合作，深化生活美感素養。此外，學生也應能學習如何與他人、環境、文化產生更多互動，並在生活中實踐。</a:t>
            </a:r>
            <a:endParaRPr lang="en-US" altLang="zh-TW" dirty="0"/>
          </a:p>
          <a:p>
            <a:pPr eaLnBrk="1" hangingPunct="1"/>
            <a:r>
              <a:rPr lang="en-US" altLang="zh-TW" dirty="0"/>
              <a:t>3.</a:t>
            </a:r>
            <a:r>
              <a:rPr lang="zh-TW" altLang="en-US" dirty="0"/>
              <a:t>共好是要願意付出，能與他人分享</a:t>
            </a:r>
            <a:r>
              <a:rPr lang="en-US" altLang="zh-TW" dirty="0"/>
              <a:t>;</a:t>
            </a:r>
            <a:r>
              <a:rPr lang="zh-TW" altLang="en-US" dirty="0"/>
              <a:t>紅色代表熱情、能量</a:t>
            </a:r>
            <a:r>
              <a:rPr lang="zh-TW" altLang="en-US" dirty="0">
                <a:latin typeface="新細明體" pitchFamily="18" charset="-120"/>
              </a:rPr>
              <a:t>。</a:t>
            </a:r>
            <a:endParaRPr lang="zh-TW" altLang="en-US" dirty="0"/>
          </a:p>
          <a:p>
            <a:pPr eaLnBrk="1" hangingPunct="1"/>
            <a:r>
              <a:rPr lang="zh-TW" altLang="en-US" dirty="0"/>
              <a:t>總綱重視使學生珍愛生命、愛護自然、珍惜資源，培養對社會文化、土地情感及全球視野，促進社會活動的主動參與、自然生態的永續發展及彼此更好的共同生活，以體現生命價值，導向永續發展的共好生活。</a:t>
            </a:r>
          </a:p>
          <a:p>
            <a:pPr eaLnBrk="1" hangingPunct="1">
              <a:spcBef>
                <a:spcPct val="0"/>
              </a:spcBef>
              <a:buSzPct val="25000"/>
            </a:pPr>
            <a:endParaRPr lang="zh-TW" altLang="en-US" dirty="0">
              <a:solidFill>
                <a:srgbClr val="000000"/>
              </a:solidFill>
              <a:sym typeface="Calibri" pitchFamily="34" charset="0"/>
            </a:endParaRPr>
          </a:p>
        </p:txBody>
      </p:sp>
      <p:sp>
        <p:nvSpPr>
          <p:cNvPr id="49156" name="Shape 469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5" tIns="45750" rIns="91525" bIns="45750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SzPct val="25000"/>
            </a:pPr>
            <a:fld id="{ACE930FD-ABDF-4E9D-9E83-D00DA6A21C6D}" type="slidenum">
              <a:rPr kumimoji="0" lang="en-US" altLang="zh-TW">
                <a:solidFill>
                  <a:srgbClr val="000000"/>
                </a:solidFill>
                <a:sym typeface="Calibri" pitchFamily="34" charset="0"/>
              </a:rPr>
              <a:pPr>
                <a:spcBef>
                  <a:spcPct val="0"/>
                </a:spcBef>
                <a:buSzPct val="25000"/>
              </a:pPr>
              <a:t>12</a:t>
            </a:fld>
            <a:endParaRPr kumimoji="0" lang="en-US" altLang="zh-TW">
              <a:solidFill>
                <a:srgbClr val="000000"/>
              </a:solidFill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961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hape 546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-222250" y="809625"/>
            <a:ext cx="7194550" cy="4048125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sp>
      <p:sp>
        <p:nvSpPr>
          <p:cNvPr id="117763" name="Shape 547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525" tIns="91525" rIns="91525" bIns="91525"/>
          <a:lstStyle/>
          <a:p>
            <a:pPr eaLnBrk="1" hangingPunct="1">
              <a:spcBef>
                <a:spcPct val="0"/>
              </a:spcBef>
              <a:buSzPct val="25000"/>
            </a:pPr>
            <a:r>
              <a:rPr lang="zh-TW" altLang="en-US" dirty="0"/>
              <a:t>課綱願景是成就每一個孩子，適性揚才，終身學習。</a:t>
            </a:r>
            <a:endParaRPr lang="en-US" altLang="zh-TW" dirty="0"/>
          </a:p>
          <a:p>
            <a:pPr eaLnBrk="1" hangingPunct="1">
              <a:spcBef>
                <a:spcPct val="0"/>
              </a:spcBef>
              <a:buSzPct val="25000"/>
            </a:pPr>
            <a:r>
              <a:rPr lang="en-US" altLang="zh-TW" dirty="0" err="1"/>
              <a:t>多元的課程讓學生適性學習</a:t>
            </a:r>
            <a:r>
              <a:rPr lang="zh-TW" altLang="en-US" dirty="0">
                <a:latin typeface="新細明體" pitchFamily="18" charset="-120"/>
              </a:rPr>
              <a:t>，</a:t>
            </a:r>
            <a:r>
              <a:rPr lang="en-US" altLang="zh-TW" dirty="0" err="1"/>
              <a:t>適性發展</a:t>
            </a:r>
            <a:r>
              <a:rPr lang="zh-TW" altLang="en-US" dirty="0">
                <a:latin typeface="新細明體" pitchFamily="18" charset="-120"/>
              </a:rPr>
              <a:t>，</a:t>
            </a:r>
            <a:r>
              <a:rPr lang="en-US" altLang="zh-TW" dirty="0" err="1"/>
              <a:t>終身保有不斷更新成長的動力</a:t>
            </a:r>
            <a:r>
              <a:rPr lang="zh-TW" altLang="en-US" dirty="0">
                <a:latin typeface="新細明體" pitchFamily="18" charset="-120"/>
              </a:rPr>
              <a:t>，</a:t>
            </a:r>
            <a:r>
              <a:rPr lang="en-US" altLang="zh-TW" dirty="0" err="1"/>
              <a:t>成為終身學習者</a:t>
            </a:r>
            <a:r>
              <a:rPr lang="en-US" altLang="zh-TW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625567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15602" y="593366"/>
            <a:ext cx="11360799" cy="763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415602" y="1536634"/>
            <a:ext cx="11360799" cy="455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Shape 51"/>
          <p:cNvSpPr txBox="1">
            <a:spLocks noGrp="1"/>
          </p:cNvSpPr>
          <p:nvPr>
            <p:ph type="sldNum" idx="10"/>
          </p:nvPr>
        </p:nvSpPr>
        <p:spPr>
          <a:xfrm>
            <a:off x="11296651" y="6218239"/>
            <a:ext cx="732367" cy="523875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ct val="25000"/>
              <a:buFont typeface="Calibri" pitchFamily="34" charset="0"/>
              <a:buNone/>
              <a:defRPr>
                <a:solidFill>
                  <a:srgbClr val="888888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fld id="{1AEC728D-803D-49F2-8EBC-F9E681C305F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49878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5/30/2019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70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puck.com.tw/" TargetMode="Externa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健康與體育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/>
              <a:t>閱讀研習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03114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群組 105"/>
          <p:cNvGrpSpPr/>
          <p:nvPr/>
        </p:nvGrpSpPr>
        <p:grpSpPr>
          <a:xfrm>
            <a:off x="4531091" y="722873"/>
            <a:ext cx="5276760" cy="5208722"/>
            <a:chOff x="1043608" y="1412776"/>
            <a:chExt cx="5276760" cy="5208722"/>
          </a:xfrm>
        </p:grpSpPr>
        <p:pic>
          <p:nvPicPr>
            <p:cNvPr id="107" name="圖片 10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1412776"/>
              <a:ext cx="5276760" cy="5208722"/>
            </a:xfrm>
            <a:prstGeom prst="rect">
              <a:avLst/>
            </a:prstGeom>
          </p:spPr>
        </p:pic>
        <p:sp>
          <p:nvSpPr>
            <p:cNvPr id="108" name="橢圓 107"/>
            <p:cNvSpPr/>
            <p:nvPr/>
          </p:nvSpPr>
          <p:spPr>
            <a:xfrm>
              <a:off x="1233716" y="1568865"/>
              <a:ext cx="4896544" cy="4896544"/>
            </a:xfrm>
            <a:prstGeom prst="ellipse">
              <a:avLst/>
            </a:prstGeom>
            <a:solidFill>
              <a:schemeClr val="bg1"/>
            </a:solidFill>
            <a:ln w="38100" cap="rnd">
              <a:solidFill>
                <a:schemeClr val="bg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9" name="矩形 48"/>
          <p:cNvSpPr/>
          <p:nvPr/>
        </p:nvSpPr>
        <p:spPr>
          <a:xfrm rot="19643571">
            <a:off x="5236606" y="1759003"/>
            <a:ext cx="1395339" cy="483936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>
                <a:gd name="adj" fmla="val 10689631"/>
              </a:avLst>
            </a:prstTxWarp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1E88E5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生活情境</a:t>
            </a:r>
          </a:p>
        </p:txBody>
      </p:sp>
      <p:sp>
        <p:nvSpPr>
          <p:cNvPr id="52" name="矩形 51"/>
          <p:cNvSpPr/>
          <p:nvPr/>
        </p:nvSpPr>
        <p:spPr>
          <a:xfrm rot="13318469">
            <a:off x="4761299" y="5195060"/>
            <a:ext cx="1395339" cy="483936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>
                <a:gd name="adj" fmla="val 10689631"/>
              </a:avLst>
            </a:prstTxWarp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D81B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生活情境</a:t>
            </a:r>
          </a:p>
        </p:txBody>
      </p:sp>
      <p:sp>
        <p:nvSpPr>
          <p:cNvPr id="53" name="矩形 52"/>
          <p:cNvSpPr/>
          <p:nvPr/>
        </p:nvSpPr>
        <p:spPr>
          <a:xfrm rot="4194002">
            <a:off x="9191481" y="2160403"/>
            <a:ext cx="1395339" cy="483936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>
                <a:gd name="adj" fmla="val 10689631"/>
              </a:avLst>
            </a:prstTxWarp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F57C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生活情境</a:t>
            </a:r>
          </a:p>
        </p:txBody>
      </p:sp>
      <p:pic>
        <p:nvPicPr>
          <p:cNvPr id="65" name="圖片 6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20594" y1="10545" x2="17056" y2="13702"/>
                        <a14:backgroundMark x1="22010" y1="13271" x2="22010" y2="13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90" y="722873"/>
            <a:ext cx="5276760" cy="5208722"/>
          </a:xfrm>
          <a:prstGeom prst="rect">
            <a:avLst/>
          </a:prstGeom>
        </p:spPr>
      </p:pic>
      <p:sp>
        <p:nvSpPr>
          <p:cNvPr id="188418" name="投影片編號版面配置區 7"/>
          <p:cNvSpPr txBox="1">
            <a:spLocks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altLang="zh-TW" sz="11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15239" y="4979118"/>
            <a:ext cx="37272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以核心素養為主軸，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裨益各教育階段之間的</a:t>
            </a:r>
            <a:r>
              <a:rPr lang="zh-TW" altLang="en-US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連貫</a:t>
            </a:r>
            <a:endParaRPr lang="en-US" altLang="zh-TW" sz="20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以及各領域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科目之間的</a:t>
            </a:r>
            <a:r>
              <a:rPr lang="zh-TW" altLang="en-US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統整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94" name="矩形 8"/>
          <p:cNvSpPr>
            <a:spLocks noChangeArrowheads="1"/>
          </p:cNvSpPr>
          <p:nvPr/>
        </p:nvSpPr>
        <p:spPr bwMode="auto">
          <a:xfrm>
            <a:off x="5447929" y="449336"/>
            <a:ext cx="43405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422400">
              <a:spcAft>
                <a:spcPct val="35000"/>
              </a:spcAft>
            </a:pPr>
            <a:r>
              <a:rPr lang="en-US" altLang="zh-TW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一</a:t>
            </a:r>
            <a:r>
              <a:rPr lang="en-US" altLang="zh-TW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三大面向、 九大項目</a:t>
            </a:r>
          </a:p>
        </p:txBody>
      </p:sp>
      <p:grpSp>
        <p:nvGrpSpPr>
          <p:cNvPr id="38" name="群組 37"/>
          <p:cNvGrpSpPr/>
          <p:nvPr/>
        </p:nvGrpSpPr>
        <p:grpSpPr>
          <a:xfrm>
            <a:off x="1980893" y="2660931"/>
            <a:ext cx="1508112" cy="1730200"/>
            <a:chOff x="4811025" y="541767"/>
            <a:chExt cx="2865466" cy="3287443"/>
          </a:xfrm>
          <a:solidFill>
            <a:srgbClr val="388E3C"/>
          </a:solidFill>
        </p:grpSpPr>
        <p:sp>
          <p:nvSpPr>
            <p:cNvPr id="39" name="流程圖: 接點 38"/>
            <p:cNvSpPr/>
            <p:nvPr/>
          </p:nvSpPr>
          <p:spPr>
            <a:xfrm>
              <a:off x="5936123" y="541767"/>
              <a:ext cx="651580" cy="1233480"/>
            </a:xfrm>
            <a:prstGeom prst="flowChartConnector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0" name="圓角矩形 39"/>
            <p:cNvSpPr/>
            <p:nvPr/>
          </p:nvSpPr>
          <p:spPr>
            <a:xfrm>
              <a:off x="5853312" y="1681251"/>
              <a:ext cx="782038" cy="945048"/>
            </a:xfrm>
            <a:prstGeom prst="round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1" name="圓角矩形 40"/>
            <p:cNvSpPr/>
            <p:nvPr/>
          </p:nvSpPr>
          <p:spPr>
            <a:xfrm>
              <a:off x="6294468" y="2858713"/>
              <a:ext cx="340880" cy="970497"/>
            </a:xfrm>
            <a:prstGeom prst="roundRect">
              <a:avLst>
                <a:gd name="adj" fmla="val 50000"/>
              </a:avLst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2" name="圓角矩形 41"/>
            <p:cNvSpPr/>
            <p:nvPr/>
          </p:nvSpPr>
          <p:spPr>
            <a:xfrm>
              <a:off x="5863456" y="2858713"/>
              <a:ext cx="340882" cy="970497"/>
            </a:xfrm>
            <a:prstGeom prst="roundRect">
              <a:avLst>
                <a:gd name="adj" fmla="val 50000"/>
              </a:avLst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43" name="群組 42"/>
            <p:cNvGrpSpPr/>
            <p:nvPr/>
          </p:nvGrpSpPr>
          <p:grpSpPr>
            <a:xfrm>
              <a:off x="4811025" y="1575701"/>
              <a:ext cx="1356744" cy="315387"/>
              <a:chOff x="544800" y="2530961"/>
              <a:chExt cx="1949191" cy="453107"/>
            </a:xfrm>
            <a:grpFill/>
          </p:grpSpPr>
          <p:sp>
            <p:nvSpPr>
              <p:cNvPr id="47" name="圓角矩形 46"/>
              <p:cNvSpPr/>
              <p:nvPr/>
            </p:nvSpPr>
            <p:spPr>
              <a:xfrm rot="18736747">
                <a:off x="1057956" y="2017805"/>
                <a:ext cx="319219" cy="1345532"/>
              </a:xfrm>
              <a:prstGeom prst="roundRect">
                <a:avLst>
                  <a:gd name="adj" fmla="val 50000"/>
                </a:avLst>
              </a:prstGeom>
              <a:grp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endParaRPr lang="zh-TW" altLang="en-US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8" name="圓角矩形 47"/>
              <p:cNvSpPr/>
              <p:nvPr/>
            </p:nvSpPr>
            <p:spPr>
              <a:xfrm rot="3984652">
                <a:off x="1661615" y="2151692"/>
                <a:ext cx="319221" cy="1345531"/>
              </a:xfrm>
              <a:prstGeom prst="roundRect">
                <a:avLst>
                  <a:gd name="adj" fmla="val 50000"/>
                </a:avLst>
              </a:prstGeom>
              <a:grp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endParaRPr lang="zh-TW" altLang="en-US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44" name="群組 43"/>
            <p:cNvGrpSpPr/>
            <p:nvPr/>
          </p:nvGrpSpPr>
          <p:grpSpPr>
            <a:xfrm flipH="1">
              <a:off x="6319747" y="1562181"/>
              <a:ext cx="1356744" cy="315387"/>
              <a:chOff x="544800" y="2530961"/>
              <a:chExt cx="1949191" cy="453107"/>
            </a:xfrm>
            <a:grpFill/>
          </p:grpSpPr>
          <p:sp>
            <p:nvSpPr>
              <p:cNvPr id="45" name="圓角矩形 44"/>
              <p:cNvSpPr/>
              <p:nvPr/>
            </p:nvSpPr>
            <p:spPr>
              <a:xfrm rot="18736747">
                <a:off x="1057956" y="2017805"/>
                <a:ext cx="319219" cy="1345532"/>
              </a:xfrm>
              <a:prstGeom prst="roundRect">
                <a:avLst>
                  <a:gd name="adj" fmla="val 50000"/>
                </a:avLst>
              </a:prstGeom>
              <a:grp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endParaRPr lang="zh-TW" altLang="en-US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6" name="圓角矩形 45"/>
              <p:cNvSpPr/>
              <p:nvPr/>
            </p:nvSpPr>
            <p:spPr>
              <a:xfrm rot="3984652">
                <a:off x="1661615" y="2151692"/>
                <a:ext cx="319221" cy="1345531"/>
              </a:xfrm>
              <a:prstGeom prst="roundRect">
                <a:avLst>
                  <a:gd name="adj" fmla="val 50000"/>
                </a:avLst>
              </a:prstGeom>
              <a:grp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endParaRPr lang="zh-TW" altLang="en-US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sp>
        <p:nvSpPr>
          <p:cNvPr id="70" name="文字方塊 69"/>
          <p:cNvSpPr txBox="1"/>
          <p:nvPr/>
        </p:nvSpPr>
        <p:spPr>
          <a:xfrm>
            <a:off x="6662839" y="3022866"/>
            <a:ext cx="9541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prstClr val="black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終身</a:t>
            </a:r>
            <a:endParaRPr lang="en-US" altLang="zh-TW" sz="2000" b="1" dirty="0">
              <a:solidFill>
                <a:prstClr val="black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algn="ctr"/>
            <a:r>
              <a:rPr lang="zh-TW" altLang="en-US" sz="2000" b="1" dirty="0">
                <a:solidFill>
                  <a:prstClr val="black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學習者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5001616" y="1092193"/>
            <a:ext cx="3432076" cy="1677787"/>
            <a:chOff x="3609916" y="1876586"/>
            <a:chExt cx="3432076" cy="1677787"/>
          </a:xfrm>
        </p:grpSpPr>
        <p:sp>
          <p:nvSpPr>
            <p:cNvPr id="66" name="文字方塊 65"/>
            <p:cNvSpPr txBox="1"/>
            <p:nvPr/>
          </p:nvSpPr>
          <p:spPr>
            <a:xfrm rot="20372531">
              <a:off x="4969893" y="318504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dirty="0">
                  <a:solidFill>
                    <a:prstClr val="black"/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自主行動</a:t>
              </a:r>
            </a:p>
          </p:txBody>
        </p:sp>
        <p:sp>
          <p:nvSpPr>
            <p:cNvPr id="71" name="矩形 70"/>
            <p:cNvSpPr/>
            <p:nvPr/>
          </p:nvSpPr>
          <p:spPr>
            <a:xfrm>
              <a:off x="4487736" y="2200135"/>
              <a:ext cx="1322555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zh-TW" altLang="en-US" sz="1600" dirty="0">
                  <a:solidFill>
                    <a:prstClr val="black"/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系統思考</a:t>
              </a:r>
            </a:p>
            <a:p>
              <a:pPr algn="ctr"/>
              <a:r>
                <a:rPr lang="zh-TW" altLang="en-US" sz="1600" dirty="0">
                  <a:solidFill>
                    <a:prstClr val="black"/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與解決問題</a:t>
              </a:r>
            </a:p>
          </p:txBody>
        </p:sp>
        <p:sp>
          <p:nvSpPr>
            <p:cNvPr id="72" name="矩形 71"/>
            <p:cNvSpPr/>
            <p:nvPr/>
          </p:nvSpPr>
          <p:spPr>
            <a:xfrm>
              <a:off x="3609916" y="2968884"/>
              <a:ext cx="1376521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zh-TW" altLang="en-US" sz="1600" dirty="0">
                  <a:solidFill>
                    <a:prstClr val="black"/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身心素質</a:t>
              </a:r>
            </a:p>
            <a:p>
              <a:pPr algn="ctr"/>
              <a:r>
                <a:rPr lang="zh-TW" altLang="en-US" sz="1600" dirty="0">
                  <a:solidFill>
                    <a:prstClr val="black"/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與自我精進</a:t>
              </a:r>
            </a:p>
          </p:txBody>
        </p:sp>
        <p:sp>
          <p:nvSpPr>
            <p:cNvPr id="73" name="矩形 72"/>
            <p:cNvSpPr/>
            <p:nvPr/>
          </p:nvSpPr>
          <p:spPr>
            <a:xfrm>
              <a:off x="5714846" y="2220810"/>
              <a:ext cx="1327146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zh-TW" altLang="en-US" sz="1600" dirty="0">
                  <a:solidFill>
                    <a:prstClr val="black"/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規劃執行</a:t>
              </a:r>
            </a:p>
            <a:p>
              <a:pPr algn="ctr"/>
              <a:r>
                <a:rPr lang="zh-TW" altLang="en-US" sz="1600" dirty="0">
                  <a:solidFill>
                    <a:prstClr val="black"/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與創新應變</a:t>
              </a:r>
            </a:p>
          </p:txBody>
        </p:sp>
        <p:sp>
          <p:nvSpPr>
            <p:cNvPr id="81" name="矩形 80"/>
            <p:cNvSpPr/>
            <p:nvPr/>
          </p:nvSpPr>
          <p:spPr>
            <a:xfrm>
              <a:off x="4113483" y="2636870"/>
              <a:ext cx="441147" cy="36933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zh-TW" altLang="en-US" b="1" dirty="0">
                  <a:solidFill>
                    <a:srgbClr val="00AFC8"/>
                  </a:solidFill>
                  <a:latin typeface="Calibri"/>
                  <a:ea typeface="新細明體"/>
                </a:rPr>
                <a:t>A1</a:t>
              </a:r>
            </a:p>
          </p:txBody>
        </p:sp>
        <p:sp>
          <p:nvSpPr>
            <p:cNvPr id="82" name="矩形 81"/>
            <p:cNvSpPr/>
            <p:nvPr/>
          </p:nvSpPr>
          <p:spPr>
            <a:xfrm>
              <a:off x="5002291" y="1895408"/>
              <a:ext cx="441147" cy="36933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zh-TW" altLang="en-US" b="1" dirty="0">
                  <a:solidFill>
                    <a:srgbClr val="00AFC8"/>
                  </a:solidFill>
                  <a:latin typeface="Calibri"/>
                  <a:ea typeface="新細明體"/>
                </a:rPr>
                <a:t>A</a:t>
              </a:r>
              <a:r>
                <a:rPr lang="en-US" altLang="zh-TW" b="1" dirty="0">
                  <a:solidFill>
                    <a:srgbClr val="00AFC8"/>
                  </a:solidFill>
                  <a:latin typeface="Calibri"/>
                  <a:ea typeface="新細明體"/>
                </a:rPr>
                <a:t>2</a:t>
              </a:r>
              <a:endParaRPr lang="zh-TW" altLang="en-US" b="1" dirty="0">
                <a:solidFill>
                  <a:srgbClr val="00AFC8"/>
                </a:solidFill>
                <a:latin typeface="Calibri"/>
                <a:ea typeface="新細明體"/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>
              <a:off x="6168616" y="1876586"/>
              <a:ext cx="441147" cy="36933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zh-TW" altLang="en-US" b="1" dirty="0">
                  <a:solidFill>
                    <a:srgbClr val="00AFC8"/>
                  </a:solidFill>
                  <a:latin typeface="Calibri"/>
                  <a:ea typeface="新細明體"/>
                </a:rPr>
                <a:t>A</a:t>
              </a:r>
              <a:r>
                <a:rPr lang="en-US" altLang="zh-TW" b="1" dirty="0">
                  <a:solidFill>
                    <a:srgbClr val="00AFC8"/>
                  </a:solidFill>
                  <a:latin typeface="Calibri"/>
                  <a:ea typeface="新細明體"/>
                </a:rPr>
                <a:t>3</a:t>
              </a:r>
              <a:endParaRPr lang="zh-TW" altLang="en-US" b="1" dirty="0">
                <a:solidFill>
                  <a:srgbClr val="00AFC8"/>
                </a:solidFill>
                <a:latin typeface="Calibri"/>
                <a:ea typeface="新細明體"/>
              </a:endParaRP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7689301" y="1742254"/>
            <a:ext cx="1837555" cy="3059752"/>
            <a:chOff x="6311078" y="2687308"/>
            <a:chExt cx="1837555" cy="3059752"/>
          </a:xfrm>
        </p:grpSpPr>
        <p:sp>
          <p:nvSpPr>
            <p:cNvPr id="69" name="文字方塊 68"/>
            <p:cNvSpPr txBox="1"/>
            <p:nvPr/>
          </p:nvSpPr>
          <p:spPr>
            <a:xfrm rot="17188473">
              <a:off x="6071813" y="408258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dirty="0">
                  <a:solidFill>
                    <a:prstClr val="black"/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溝通互動</a:t>
              </a:r>
            </a:p>
          </p:txBody>
        </p:sp>
        <p:sp>
          <p:nvSpPr>
            <p:cNvPr id="74" name="矩形 73"/>
            <p:cNvSpPr/>
            <p:nvPr/>
          </p:nvSpPr>
          <p:spPr>
            <a:xfrm>
              <a:off x="6677091" y="3003343"/>
              <a:ext cx="1378519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zh-TW" altLang="en-US" sz="1600" dirty="0">
                  <a:solidFill>
                    <a:prstClr val="black"/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符號運用</a:t>
              </a:r>
            </a:p>
            <a:p>
              <a:pPr algn="ctr"/>
              <a:r>
                <a:rPr lang="zh-TW" altLang="en-US" sz="1600" dirty="0">
                  <a:solidFill>
                    <a:prstClr val="black"/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與溝通表達</a:t>
              </a:r>
            </a:p>
          </p:txBody>
        </p:sp>
        <p:sp>
          <p:nvSpPr>
            <p:cNvPr id="75" name="矩形 74"/>
            <p:cNvSpPr/>
            <p:nvPr/>
          </p:nvSpPr>
          <p:spPr>
            <a:xfrm>
              <a:off x="6816882" y="4110784"/>
              <a:ext cx="1331751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zh-TW" altLang="en-US" sz="1600" dirty="0">
                  <a:solidFill>
                    <a:prstClr val="black"/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科技資訊</a:t>
              </a:r>
            </a:p>
            <a:p>
              <a:pPr algn="ctr"/>
              <a:r>
                <a:rPr lang="zh-TW" altLang="en-US" sz="1600" dirty="0">
                  <a:solidFill>
                    <a:prstClr val="black"/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與媒體素養</a:t>
              </a:r>
            </a:p>
          </p:txBody>
        </p:sp>
        <p:sp>
          <p:nvSpPr>
            <p:cNvPr id="76" name="矩形 75"/>
            <p:cNvSpPr/>
            <p:nvPr/>
          </p:nvSpPr>
          <p:spPr>
            <a:xfrm>
              <a:off x="6311078" y="5162285"/>
              <a:ext cx="1341112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zh-TW" altLang="en-US" sz="1600" dirty="0">
                  <a:solidFill>
                    <a:prstClr val="black"/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藝術涵養</a:t>
              </a:r>
            </a:p>
            <a:p>
              <a:pPr algn="ctr"/>
              <a:r>
                <a:rPr lang="zh-TW" altLang="en-US" sz="1600" dirty="0">
                  <a:solidFill>
                    <a:prstClr val="black"/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與美感素養</a:t>
              </a:r>
            </a:p>
          </p:txBody>
        </p:sp>
        <p:sp>
          <p:nvSpPr>
            <p:cNvPr id="84" name="矩形 83"/>
            <p:cNvSpPr/>
            <p:nvPr/>
          </p:nvSpPr>
          <p:spPr>
            <a:xfrm>
              <a:off x="7080669" y="2687308"/>
              <a:ext cx="431529" cy="36933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altLang="zh-TW" b="1" dirty="0">
                  <a:solidFill>
                    <a:srgbClr val="F4A527"/>
                  </a:solidFill>
                  <a:latin typeface="Calibri"/>
                  <a:ea typeface="新細明體"/>
                </a:rPr>
                <a:t>B1</a:t>
              </a:r>
              <a:endParaRPr lang="zh-TW" altLang="en-US" b="1" dirty="0">
                <a:solidFill>
                  <a:srgbClr val="F4A527"/>
                </a:solidFill>
                <a:latin typeface="Calibri"/>
                <a:ea typeface="新細明體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7235686" y="3807223"/>
              <a:ext cx="431529" cy="36933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altLang="zh-TW" b="1" dirty="0">
                  <a:solidFill>
                    <a:srgbClr val="F4A527"/>
                  </a:solidFill>
                  <a:latin typeface="Calibri"/>
                  <a:ea typeface="新細明體"/>
                </a:rPr>
                <a:t>B2</a:t>
              </a:r>
              <a:endParaRPr lang="zh-TW" altLang="en-US" b="1" dirty="0">
                <a:solidFill>
                  <a:srgbClr val="F4A527"/>
                </a:solidFill>
                <a:latin typeface="Calibri"/>
                <a:ea typeface="新細明體"/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>
              <a:off x="6777329" y="4855532"/>
              <a:ext cx="431529" cy="36933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altLang="zh-TW" b="1" dirty="0">
                  <a:solidFill>
                    <a:srgbClr val="F4A527"/>
                  </a:solidFill>
                  <a:latin typeface="Calibri"/>
                  <a:ea typeface="新細明體"/>
                </a:rPr>
                <a:t>B3</a:t>
              </a:r>
              <a:endParaRPr lang="zh-TW" altLang="en-US" b="1" dirty="0">
                <a:solidFill>
                  <a:srgbClr val="F4A527"/>
                </a:solidFill>
                <a:latin typeface="Calibri"/>
                <a:ea typeface="新細明體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4826407" y="3101280"/>
            <a:ext cx="3083037" cy="2356401"/>
            <a:chOff x="3468728" y="3885424"/>
            <a:chExt cx="3083037" cy="2356401"/>
          </a:xfrm>
        </p:grpSpPr>
        <p:sp>
          <p:nvSpPr>
            <p:cNvPr id="68" name="文字方塊 67"/>
            <p:cNvSpPr txBox="1"/>
            <p:nvPr/>
          </p:nvSpPr>
          <p:spPr>
            <a:xfrm rot="2198303">
              <a:off x="4774157" y="4552245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dirty="0">
                  <a:solidFill>
                    <a:prstClr val="black"/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社會參與</a:t>
              </a:r>
            </a:p>
          </p:txBody>
        </p:sp>
        <p:sp>
          <p:nvSpPr>
            <p:cNvPr id="77" name="矩形 76"/>
            <p:cNvSpPr/>
            <p:nvPr/>
          </p:nvSpPr>
          <p:spPr>
            <a:xfrm>
              <a:off x="5149013" y="5657050"/>
              <a:ext cx="1402752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zh-TW" altLang="en-US" sz="1600" dirty="0">
                  <a:solidFill>
                    <a:prstClr val="black"/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道德實踐</a:t>
              </a:r>
            </a:p>
            <a:p>
              <a:pPr algn="ctr"/>
              <a:r>
                <a:rPr lang="zh-TW" altLang="en-US" sz="1600" dirty="0">
                  <a:solidFill>
                    <a:prstClr val="black"/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與公民意識</a:t>
              </a:r>
            </a:p>
          </p:txBody>
        </p:sp>
        <p:sp>
          <p:nvSpPr>
            <p:cNvPr id="78" name="矩形 77"/>
            <p:cNvSpPr/>
            <p:nvPr/>
          </p:nvSpPr>
          <p:spPr>
            <a:xfrm>
              <a:off x="3966779" y="5174134"/>
              <a:ext cx="1401534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zh-TW" altLang="en-US" sz="1600" dirty="0">
                  <a:solidFill>
                    <a:prstClr val="black"/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人際關係</a:t>
              </a:r>
            </a:p>
            <a:p>
              <a:pPr algn="ctr"/>
              <a:r>
                <a:rPr lang="zh-TW" altLang="en-US" sz="1600" dirty="0">
                  <a:solidFill>
                    <a:prstClr val="black"/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與團隊合作</a:t>
              </a:r>
            </a:p>
          </p:txBody>
        </p:sp>
        <p:sp>
          <p:nvSpPr>
            <p:cNvPr id="80" name="矩形 79"/>
            <p:cNvSpPr/>
            <p:nvPr/>
          </p:nvSpPr>
          <p:spPr>
            <a:xfrm>
              <a:off x="3468728" y="4186632"/>
              <a:ext cx="1327048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zh-TW" altLang="en-US" sz="1600" dirty="0">
                  <a:solidFill>
                    <a:prstClr val="black"/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多元文化</a:t>
              </a:r>
            </a:p>
            <a:p>
              <a:pPr algn="ctr"/>
              <a:r>
                <a:rPr lang="zh-TW" altLang="en-US" sz="1600" dirty="0">
                  <a:solidFill>
                    <a:prstClr val="black"/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與國際理解</a:t>
              </a:r>
            </a:p>
          </p:txBody>
        </p:sp>
        <p:sp>
          <p:nvSpPr>
            <p:cNvPr id="87" name="矩形 86"/>
            <p:cNvSpPr/>
            <p:nvPr/>
          </p:nvSpPr>
          <p:spPr>
            <a:xfrm>
              <a:off x="5614656" y="5320599"/>
              <a:ext cx="423514" cy="36933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altLang="zh-TW" b="1" dirty="0">
                  <a:solidFill>
                    <a:srgbClr val="C2566A"/>
                  </a:solidFill>
                  <a:latin typeface="Calibri"/>
                  <a:ea typeface="新細明體"/>
                </a:rPr>
                <a:t>C1</a:t>
              </a:r>
              <a:endParaRPr lang="zh-TW" altLang="en-US" b="1" dirty="0">
                <a:solidFill>
                  <a:srgbClr val="C2566A"/>
                </a:solidFill>
                <a:latin typeface="Calibri"/>
                <a:ea typeface="新細明體"/>
              </a:endParaRPr>
            </a:p>
          </p:txBody>
        </p:sp>
        <p:sp>
          <p:nvSpPr>
            <p:cNvPr id="88" name="矩形 87"/>
            <p:cNvSpPr/>
            <p:nvPr/>
          </p:nvSpPr>
          <p:spPr>
            <a:xfrm>
              <a:off x="4555243" y="4866121"/>
              <a:ext cx="423514" cy="36933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altLang="zh-TW" b="1" dirty="0">
                  <a:solidFill>
                    <a:srgbClr val="C2566A"/>
                  </a:solidFill>
                  <a:latin typeface="Calibri"/>
                  <a:ea typeface="新細明體"/>
                </a:rPr>
                <a:t>C2</a:t>
              </a:r>
              <a:endParaRPr lang="zh-TW" altLang="en-US" b="1" dirty="0">
                <a:solidFill>
                  <a:srgbClr val="C2566A"/>
                </a:solidFill>
                <a:latin typeface="Calibri"/>
                <a:ea typeface="新細明體"/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>
              <a:off x="3920496" y="3885424"/>
              <a:ext cx="423514" cy="36933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altLang="zh-TW" b="1" dirty="0">
                  <a:solidFill>
                    <a:srgbClr val="C2566A"/>
                  </a:solidFill>
                  <a:latin typeface="Calibri"/>
                  <a:ea typeface="新細明體"/>
                </a:rPr>
                <a:t>C3</a:t>
              </a:r>
              <a:endParaRPr lang="zh-TW" altLang="en-US" b="1" dirty="0">
                <a:solidFill>
                  <a:srgbClr val="C2566A"/>
                </a:solidFill>
                <a:latin typeface="Calibri"/>
                <a:ea typeface="新細明體"/>
              </a:endParaRP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98CAF7-0B11-4355-B351-D1350E429BEE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55" name="文字方塊 54"/>
          <p:cNvSpPr txBox="1"/>
          <p:nvPr/>
        </p:nvSpPr>
        <p:spPr>
          <a:xfrm>
            <a:off x="9306402" y="-34986"/>
            <a:ext cx="1038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>
                <a:solidFill>
                  <a:srgbClr val="E8F5E9"/>
                </a:solidFill>
              </a:rPr>
              <a:t>3-4-1</a:t>
            </a:r>
            <a:r>
              <a:rPr lang="zh-TW" altLang="en-US" sz="1200">
                <a:solidFill>
                  <a:srgbClr val="E8F5E9"/>
                </a:solidFill>
              </a:rPr>
              <a:t>   </a:t>
            </a:r>
            <a:r>
              <a:rPr lang="en-US" altLang="zh-TW" sz="1200">
                <a:solidFill>
                  <a:srgbClr val="E8F5E9"/>
                </a:solidFill>
              </a:rPr>
              <a:t>/</a:t>
            </a:r>
            <a:r>
              <a:rPr lang="zh-TW" altLang="en-US" sz="1200">
                <a:solidFill>
                  <a:srgbClr val="E8F5E9"/>
                </a:solidFill>
              </a:rPr>
              <a:t> </a:t>
            </a:r>
          </a:p>
        </p:txBody>
      </p:sp>
      <p:sp>
        <p:nvSpPr>
          <p:cNvPr id="56" name="標題 2"/>
          <p:cNvSpPr txBox="1">
            <a:spLocks/>
          </p:cNvSpPr>
          <p:nvPr/>
        </p:nvSpPr>
        <p:spPr bwMode="auto">
          <a:xfrm>
            <a:off x="1780564" y="663800"/>
            <a:ext cx="3162920" cy="96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381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lang="zh-TW" altLang="en-US" sz="3600" b="1" dirty="0" smtClean="0">
                <a:solidFill>
                  <a:srgbClr val="FF0000"/>
                </a:solidFill>
                <a:cs typeface="Times New Roman" pitchFamily="18" charset="0"/>
              </a:rPr>
              <a:t>核心</a:t>
            </a:r>
            <a:r>
              <a:rPr lang="zh-TW" altLang="en-US" sz="3600" b="1" dirty="0">
                <a:solidFill>
                  <a:srgbClr val="FF0000"/>
                </a:solidFill>
                <a:cs typeface="Times New Roman" pitchFamily="18" charset="0"/>
              </a:rPr>
              <a:t>素養</a:t>
            </a:r>
          </a:p>
        </p:txBody>
      </p:sp>
    </p:spTree>
    <p:extLst>
      <p:ext uri="{BB962C8B-B14F-4D97-AF65-F5344CB8AC3E}">
        <p14:creationId xmlns:p14="http://schemas.microsoft.com/office/powerpoint/2010/main" val="38592137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2" grpId="0"/>
      <p:bldP spid="53" grpId="0"/>
      <p:bldP spid="2" grpId="0"/>
      <p:bldP spid="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hape 488"/>
          <p:cNvSpPr txBox="1">
            <a:spLocks noChangeArrowheads="1"/>
          </p:cNvSpPr>
          <p:nvPr/>
        </p:nvSpPr>
        <p:spPr bwMode="auto">
          <a:xfrm>
            <a:off x="1847850" y="3068639"/>
            <a:ext cx="38877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SzPct val="25000"/>
              <a:buFontTx/>
              <a:buNone/>
            </a:pPr>
            <a:endParaRPr lang="en-US" altLang="zh-TW" sz="3000" b="1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Arial" pitchFamily="34" charset="0"/>
              <a:sym typeface="Arial" pitchFamily="34" charset="0"/>
            </a:endParaRPr>
          </a:p>
        </p:txBody>
      </p:sp>
      <p:sp>
        <p:nvSpPr>
          <p:cNvPr id="50179" name="投影片編號版面配置區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EB8CEB3-75A6-4868-85AD-BB5789A51380}" type="slidenum">
              <a:rPr lang="zh-TW" altLang="en-US" sz="120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zh-TW" sz="1200">
              <a:solidFill>
                <a:srgbClr val="898989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0180" name="Shape 471"/>
          <p:cNvSpPr>
            <a:spLocks noGrp="1"/>
          </p:cNvSpPr>
          <p:nvPr>
            <p:ph type="title"/>
          </p:nvPr>
        </p:nvSpPr>
        <p:spPr>
          <a:xfrm>
            <a:off x="1968502" y="655836"/>
            <a:ext cx="8229600" cy="936625"/>
          </a:xfrm>
        </p:spPr>
        <p:txBody>
          <a:bodyPr vert="horz" lIns="91425" tIns="45700" rIns="91425" bIns="45700" rtlCol="0" anchor="ctr">
            <a:normAutofit/>
          </a:bodyPr>
          <a:lstStyle/>
          <a:p>
            <a:pPr algn="l" eaLnBrk="1" hangingPunct="1">
              <a:buSzPct val="25000"/>
            </a:pPr>
            <a:r>
              <a:rPr lang="en-US" altLang="zh-TW" b="1" dirty="0" smtClean="0">
                <a:latin typeface="標楷體" pitchFamily="65" charset="-120"/>
                <a:ea typeface="標楷體" pitchFamily="65" charset="-120"/>
                <a:cs typeface="Times New Roman" pitchFamily="18" charset="0"/>
                <a:sym typeface="Arial" pitchFamily="34" charset="0"/>
              </a:rPr>
              <a:t>108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  <a:cs typeface="Times New Roman" pitchFamily="18" charset="0"/>
                <a:sym typeface="Arial" pitchFamily="34" charset="0"/>
              </a:rPr>
              <a:t>課</a:t>
            </a:r>
            <a:r>
              <a:rPr lang="en-US" altLang="zh-TW" b="1" dirty="0" err="1" smtClean="0">
                <a:latin typeface="標楷體" pitchFamily="65" charset="-120"/>
                <a:ea typeface="標楷體" pitchFamily="65" charset="-120"/>
                <a:cs typeface="Times New Roman" pitchFamily="18" charset="0"/>
                <a:sym typeface="Arial" pitchFamily="34" charset="0"/>
              </a:rPr>
              <a:t>綱的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cs typeface="Times New Roman" pitchFamily="18" charset="0"/>
                <a:sym typeface="Arial" pitchFamily="34" charset="0"/>
              </a:rPr>
              <a:t>課程目標</a:t>
            </a:r>
            <a:endParaRPr lang="en-US" altLang="zh-TW" b="1" dirty="0">
              <a:latin typeface="標楷體" pitchFamily="65" charset="-120"/>
              <a:ea typeface="標楷體" pitchFamily="65" charset="-120"/>
              <a:cs typeface="Times New Roman" pitchFamily="18" charset="0"/>
              <a:sym typeface="Arial" pitchFamily="34" charset="0"/>
            </a:endParaRPr>
          </a:p>
        </p:txBody>
      </p:sp>
      <p:grpSp>
        <p:nvGrpSpPr>
          <p:cNvPr id="16" name="群組 10"/>
          <p:cNvGrpSpPr>
            <a:grpSpLocks/>
          </p:cNvGrpSpPr>
          <p:nvPr/>
        </p:nvGrpSpPr>
        <p:grpSpPr bwMode="auto">
          <a:xfrm>
            <a:off x="2351089" y="1468462"/>
            <a:ext cx="7464425" cy="4929187"/>
            <a:chOff x="827584" y="1484784"/>
            <a:chExt cx="7464152" cy="4928096"/>
          </a:xfrm>
        </p:grpSpPr>
        <p:sp>
          <p:nvSpPr>
            <p:cNvPr id="17" name="手繪多邊形 16"/>
            <p:cNvSpPr/>
            <p:nvPr/>
          </p:nvSpPr>
          <p:spPr>
            <a:xfrm rot="21600000">
              <a:off x="827584" y="1484784"/>
              <a:ext cx="3732076" cy="2464841"/>
            </a:xfrm>
            <a:custGeom>
              <a:avLst/>
              <a:gdLst>
                <a:gd name="connsiteX0" fmla="*/ 0 w 2464048"/>
                <a:gd name="connsiteY0" fmla="*/ 0 h 3732076"/>
                <a:gd name="connsiteX1" fmla="*/ 2053365 w 2464048"/>
                <a:gd name="connsiteY1" fmla="*/ 0 h 3732076"/>
                <a:gd name="connsiteX2" fmla="*/ 2343762 w 2464048"/>
                <a:gd name="connsiteY2" fmla="*/ 120287 h 3732076"/>
                <a:gd name="connsiteX3" fmla="*/ 2464048 w 2464048"/>
                <a:gd name="connsiteY3" fmla="*/ 410684 h 3732076"/>
                <a:gd name="connsiteX4" fmla="*/ 2464048 w 2464048"/>
                <a:gd name="connsiteY4" fmla="*/ 3732076 h 3732076"/>
                <a:gd name="connsiteX5" fmla="*/ 0 w 2464048"/>
                <a:gd name="connsiteY5" fmla="*/ 3732076 h 3732076"/>
                <a:gd name="connsiteX6" fmla="*/ 0 w 2464048"/>
                <a:gd name="connsiteY6" fmla="*/ 0 h 3732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4048" h="3732076">
                  <a:moveTo>
                    <a:pt x="0" y="3732076"/>
                  </a:moveTo>
                  <a:lnTo>
                    <a:pt x="0" y="622025"/>
                  </a:lnTo>
                  <a:cubicBezTo>
                    <a:pt x="0" y="457054"/>
                    <a:pt x="28568" y="298839"/>
                    <a:pt x="79418" y="182187"/>
                  </a:cubicBezTo>
                  <a:cubicBezTo>
                    <a:pt x="130268" y="65534"/>
                    <a:pt x="199235" y="0"/>
                    <a:pt x="271148" y="0"/>
                  </a:cubicBezTo>
                  <a:lnTo>
                    <a:pt x="2464048" y="0"/>
                  </a:lnTo>
                  <a:lnTo>
                    <a:pt x="2464048" y="3732076"/>
                  </a:lnTo>
                  <a:lnTo>
                    <a:pt x="0" y="3732076"/>
                  </a:lnTo>
                  <a:close/>
                </a:path>
              </a:pathLst>
            </a:custGeom>
            <a:solidFill>
              <a:srgbClr val="FF7C8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56031" tIns="256033" rIns="256033" bIns="872043" spcCol="1270" anchor="ctr"/>
            <a:lstStyle/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600" b="1" spc="50" dirty="0" err="1">
                  <a:ln w="0">
                    <a:solidFill>
                      <a:schemeClr val="bg1">
                        <a:lumMod val="50000"/>
                      </a:schemeClr>
                    </a:solidFill>
                  </a:ln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標楷體" pitchFamily="65" charset="-120"/>
                  <a:cs typeface="Arial" charset="0"/>
                  <a:sym typeface="Arial" charset="0"/>
                </a:rPr>
                <a:t>啟發生命潛能</a:t>
              </a:r>
              <a:endParaRPr lang="zh-TW" altLang="en-US" sz="3600" b="1" spc="50" dirty="0">
                <a:ln w="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手繪多邊形 17"/>
            <p:cNvSpPr/>
            <p:nvPr/>
          </p:nvSpPr>
          <p:spPr>
            <a:xfrm>
              <a:off x="4559660" y="1484784"/>
              <a:ext cx="3732076" cy="2464841"/>
            </a:xfrm>
            <a:custGeom>
              <a:avLst/>
              <a:gdLst>
                <a:gd name="connsiteX0" fmla="*/ 0 w 3732076"/>
                <a:gd name="connsiteY0" fmla="*/ 0 h 2464048"/>
                <a:gd name="connsiteX1" fmla="*/ 3321393 w 3732076"/>
                <a:gd name="connsiteY1" fmla="*/ 0 h 2464048"/>
                <a:gd name="connsiteX2" fmla="*/ 3611790 w 3732076"/>
                <a:gd name="connsiteY2" fmla="*/ 120287 h 2464048"/>
                <a:gd name="connsiteX3" fmla="*/ 3732076 w 3732076"/>
                <a:gd name="connsiteY3" fmla="*/ 410684 h 2464048"/>
                <a:gd name="connsiteX4" fmla="*/ 3732076 w 3732076"/>
                <a:gd name="connsiteY4" fmla="*/ 2464048 h 2464048"/>
                <a:gd name="connsiteX5" fmla="*/ 0 w 3732076"/>
                <a:gd name="connsiteY5" fmla="*/ 2464048 h 2464048"/>
                <a:gd name="connsiteX6" fmla="*/ 0 w 3732076"/>
                <a:gd name="connsiteY6" fmla="*/ 0 h 2464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2076" h="2464048">
                  <a:moveTo>
                    <a:pt x="0" y="0"/>
                  </a:moveTo>
                  <a:lnTo>
                    <a:pt x="3321393" y="0"/>
                  </a:lnTo>
                  <a:cubicBezTo>
                    <a:pt x="3430313" y="0"/>
                    <a:pt x="3534772" y="43269"/>
                    <a:pt x="3611790" y="120287"/>
                  </a:cubicBezTo>
                  <a:cubicBezTo>
                    <a:pt x="3688808" y="197305"/>
                    <a:pt x="3732076" y="301764"/>
                    <a:pt x="3732076" y="410684"/>
                  </a:cubicBezTo>
                  <a:lnTo>
                    <a:pt x="3732076" y="2464048"/>
                  </a:lnTo>
                  <a:lnTo>
                    <a:pt x="0" y="24640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CC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56032" tIns="256032" rIns="256032" bIns="872044" spcCol="1270" anchor="ctr"/>
            <a:lstStyle/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600" b="1" spc="50" dirty="0">
                  <a:ln w="0">
                    <a:solidFill>
                      <a:schemeClr val="bg1">
                        <a:lumMod val="50000"/>
                      </a:schemeClr>
                    </a:solidFill>
                  </a:ln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標楷體" pitchFamily="65" charset="-120"/>
                  <a:cs typeface="Arial" charset="0"/>
                  <a:sym typeface="Arial" charset="0"/>
                </a:rPr>
                <a:t>陶</a:t>
              </a:r>
              <a:r>
                <a:rPr lang="zh-TW" altLang="en-US" sz="3600" b="1" spc="50" dirty="0">
                  <a:ln w="0">
                    <a:solidFill>
                      <a:schemeClr val="bg1">
                        <a:lumMod val="50000"/>
                      </a:schemeClr>
                    </a:solidFill>
                  </a:ln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標楷體" pitchFamily="65" charset="-120"/>
                  <a:cs typeface="Arial" charset="0"/>
                  <a:sym typeface="Arial" charset="0"/>
                </a:rPr>
                <a:t>養</a:t>
              </a:r>
              <a:r>
                <a:rPr lang="en-US" sz="3600" b="1" spc="50" dirty="0" err="1">
                  <a:ln w="0">
                    <a:solidFill>
                      <a:schemeClr val="bg1">
                        <a:lumMod val="50000"/>
                      </a:schemeClr>
                    </a:solidFill>
                  </a:ln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標楷體" pitchFamily="65" charset="-120"/>
                  <a:cs typeface="Arial" charset="0"/>
                  <a:sym typeface="Arial" charset="0"/>
                </a:rPr>
                <a:t>生活知能</a:t>
              </a:r>
              <a:endParaRPr lang="zh-TW" altLang="en-US" sz="3600" b="1" spc="50" dirty="0">
                <a:ln w="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endParaRPr>
            </a:p>
          </p:txBody>
        </p:sp>
        <p:sp>
          <p:nvSpPr>
            <p:cNvPr id="19" name="手繪多邊形 18"/>
            <p:cNvSpPr/>
            <p:nvPr/>
          </p:nvSpPr>
          <p:spPr>
            <a:xfrm rot="21600000">
              <a:off x="827584" y="3949625"/>
              <a:ext cx="3732076" cy="2463255"/>
            </a:xfrm>
            <a:custGeom>
              <a:avLst/>
              <a:gdLst>
                <a:gd name="connsiteX0" fmla="*/ 0 w 3732076"/>
                <a:gd name="connsiteY0" fmla="*/ 0 h 2464048"/>
                <a:gd name="connsiteX1" fmla="*/ 3321393 w 3732076"/>
                <a:gd name="connsiteY1" fmla="*/ 0 h 2464048"/>
                <a:gd name="connsiteX2" fmla="*/ 3611790 w 3732076"/>
                <a:gd name="connsiteY2" fmla="*/ 120287 h 2464048"/>
                <a:gd name="connsiteX3" fmla="*/ 3732076 w 3732076"/>
                <a:gd name="connsiteY3" fmla="*/ 410684 h 2464048"/>
                <a:gd name="connsiteX4" fmla="*/ 3732076 w 3732076"/>
                <a:gd name="connsiteY4" fmla="*/ 2464048 h 2464048"/>
                <a:gd name="connsiteX5" fmla="*/ 0 w 3732076"/>
                <a:gd name="connsiteY5" fmla="*/ 2464048 h 2464048"/>
                <a:gd name="connsiteX6" fmla="*/ 0 w 3732076"/>
                <a:gd name="connsiteY6" fmla="*/ 0 h 2464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2076" h="2464048">
                  <a:moveTo>
                    <a:pt x="3732076" y="2464048"/>
                  </a:moveTo>
                  <a:lnTo>
                    <a:pt x="410683" y="2464048"/>
                  </a:lnTo>
                  <a:cubicBezTo>
                    <a:pt x="301763" y="2464048"/>
                    <a:pt x="197304" y="2420779"/>
                    <a:pt x="120286" y="2343761"/>
                  </a:cubicBezTo>
                  <a:cubicBezTo>
                    <a:pt x="43268" y="2266743"/>
                    <a:pt x="0" y="2162284"/>
                    <a:pt x="0" y="2053364"/>
                  </a:cubicBezTo>
                  <a:lnTo>
                    <a:pt x="0" y="0"/>
                  </a:lnTo>
                  <a:lnTo>
                    <a:pt x="3732076" y="0"/>
                  </a:lnTo>
                  <a:lnTo>
                    <a:pt x="3732076" y="246404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56032" tIns="872043" rIns="256032" bIns="256033" spcCol="1270" anchor="ctr"/>
            <a:lstStyle/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600" b="1" spc="50" dirty="0" err="1">
                  <a:ln w="0">
                    <a:solidFill>
                      <a:schemeClr val="bg1">
                        <a:lumMod val="50000"/>
                      </a:schemeClr>
                    </a:solidFill>
                  </a:ln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標楷體" pitchFamily="65" charset="-120"/>
                  <a:cs typeface="Arial" charset="0"/>
                  <a:sym typeface="Arial" charset="0"/>
                </a:rPr>
                <a:t>促進生涯發展</a:t>
              </a:r>
              <a:endParaRPr lang="zh-TW" altLang="en-US" sz="3600" b="1" spc="50" dirty="0">
                <a:ln w="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endParaRPr>
            </a:p>
          </p:txBody>
        </p:sp>
        <p:sp>
          <p:nvSpPr>
            <p:cNvPr id="20" name="手繪多邊形 19"/>
            <p:cNvSpPr/>
            <p:nvPr/>
          </p:nvSpPr>
          <p:spPr>
            <a:xfrm>
              <a:off x="4559660" y="3949625"/>
              <a:ext cx="3732076" cy="2463255"/>
            </a:xfrm>
            <a:custGeom>
              <a:avLst/>
              <a:gdLst>
                <a:gd name="connsiteX0" fmla="*/ 0 w 2464048"/>
                <a:gd name="connsiteY0" fmla="*/ 0 h 3732076"/>
                <a:gd name="connsiteX1" fmla="*/ 2053365 w 2464048"/>
                <a:gd name="connsiteY1" fmla="*/ 0 h 3732076"/>
                <a:gd name="connsiteX2" fmla="*/ 2343762 w 2464048"/>
                <a:gd name="connsiteY2" fmla="*/ 120287 h 3732076"/>
                <a:gd name="connsiteX3" fmla="*/ 2464048 w 2464048"/>
                <a:gd name="connsiteY3" fmla="*/ 410684 h 3732076"/>
                <a:gd name="connsiteX4" fmla="*/ 2464048 w 2464048"/>
                <a:gd name="connsiteY4" fmla="*/ 3732076 h 3732076"/>
                <a:gd name="connsiteX5" fmla="*/ 0 w 2464048"/>
                <a:gd name="connsiteY5" fmla="*/ 3732076 h 3732076"/>
                <a:gd name="connsiteX6" fmla="*/ 0 w 2464048"/>
                <a:gd name="connsiteY6" fmla="*/ 0 h 3732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4048" h="3732076">
                  <a:moveTo>
                    <a:pt x="2464048" y="0"/>
                  </a:moveTo>
                  <a:lnTo>
                    <a:pt x="2464048" y="3110051"/>
                  </a:lnTo>
                  <a:cubicBezTo>
                    <a:pt x="2464048" y="3275022"/>
                    <a:pt x="2435480" y="3433237"/>
                    <a:pt x="2384630" y="3549889"/>
                  </a:cubicBezTo>
                  <a:cubicBezTo>
                    <a:pt x="2333780" y="3666542"/>
                    <a:pt x="2264813" y="3732076"/>
                    <a:pt x="2192900" y="3732076"/>
                  </a:cubicBezTo>
                  <a:lnTo>
                    <a:pt x="0" y="3732076"/>
                  </a:lnTo>
                  <a:lnTo>
                    <a:pt x="0" y="0"/>
                  </a:lnTo>
                  <a:lnTo>
                    <a:pt x="2464048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56031" tIns="872043" rIns="256033" bIns="256033" spcCol="1270" anchor="ctr"/>
            <a:lstStyle/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600" b="1" spc="50" dirty="0" err="1">
                  <a:ln w="0">
                    <a:solidFill>
                      <a:schemeClr val="bg1">
                        <a:lumMod val="50000"/>
                      </a:schemeClr>
                    </a:solidFill>
                  </a:ln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標楷體" pitchFamily="65" charset="-120"/>
                  <a:cs typeface="Arial" charset="0"/>
                  <a:sym typeface="Arial" charset="0"/>
                </a:rPr>
                <a:t>涵育公民責任</a:t>
              </a:r>
              <a:endParaRPr lang="zh-TW" altLang="en-US" sz="3600" b="1" spc="50" dirty="0">
                <a:ln w="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endParaRPr>
            </a:p>
          </p:txBody>
        </p:sp>
      </p:grpSp>
      <p:pic>
        <p:nvPicPr>
          <p:cNvPr id="415746" name="Picture 2" descr="C:\Users\win7\Desktop\photo.jpg"/>
          <p:cNvPicPr>
            <a:picLocks noChangeAspect="1" noChangeArrowheads="1"/>
          </p:cNvPicPr>
          <p:nvPr/>
        </p:nvPicPr>
        <p:blipFill>
          <a:blip r:embed="rId3" cstate="email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6172" y="2852936"/>
            <a:ext cx="3842037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5159375" y="2924175"/>
          <a:ext cx="2857500" cy="255588"/>
        </p:xfrm>
        <a:graphic>
          <a:graphicData uri="http://schemas.openxmlformats.org/drawingml/2006/table">
            <a:tbl>
              <a:tblPr/>
              <a:tblGrid>
                <a:gridCol w="28575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55588">
                <a:tc>
                  <a:txBody>
                    <a:bodyPr/>
                    <a:lstStyle/>
                    <a:p>
                      <a:pPr algn="ctr" fontAlgn="t"/>
                      <a:r>
                        <a:rPr kumimoji="1" lang="zh-TW" altLang="en-US" sz="12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圖片來源：宜蘭縣內城中小學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43529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hape 471"/>
          <p:cNvSpPr>
            <a:spLocks noGrp="1"/>
          </p:cNvSpPr>
          <p:nvPr>
            <p:ph type="title"/>
          </p:nvPr>
        </p:nvSpPr>
        <p:spPr>
          <a:xfrm>
            <a:off x="1938338" y="611982"/>
            <a:ext cx="8229600" cy="936625"/>
          </a:xfrm>
        </p:spPr>
        <p:txBody>
          <a:bodyPr vert="horz" lIns="91425" tIns="45700" rIns="91425" bIns="45700" rtlCol="0" anchor="ctr">
            <a:normAutofit/>
          </a:bodyPr>
          <a:lstStyle/>
          <a:p>
            <a:pPr algn="l">
              <a:buSzPct val="25000"/>
            </a:pPr>
            <a:r>
              <a:rPr lang="en-US" altLang="zh-TW" b="1" dirty="0">
                <a:latin typeface="標楷體" pitchFamily="65" charset="-120"/>
                <a:ea typeface="標楷體" pitchFamily="65" charset="-120"/>
                <a:cs typeface="Times New Roman" pitchFamily="18" charset="0"/>
                <a:sym typeface="Arial" pitchFamily="34" charset="0"/>
              </a:rPr>
              <a:t>108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cs typeface="Times New Roman" pitchFamily="18" charset="0"/>
                <a:sym typeface="Arial" pitchFamily="34" charset="0"/>
              </a:rPr>
              <a:t>課</a:t>
            </a:r>
            <a:r>
              <a:rPr lang="en-US" altLang="zh-TW" b="1" dirty="0" err="1" smtClean="0">
                <a:latin typeface="標楷體" pitchFamily="65" charset="-120"/>
                <a:ea typeface="標楷體" pitchFamily="65" charset="-120"/>
                <a:cs typeface="Times New Roman" pitchFamily="18" charset="0"/>
                <a:sym typeface="Arial" pitchFamily="34" charset="0"/>
              </a:rPr>
              <a:t>綱的基本理念</a:t>
            </a:r>
            <a:endParaRPr lang="en-US" altLang="zh-TW" b="1" dirty="0">
              <a:latin typeface="標楷體" pitchFamily="65" charset="-120"/>
              <a:ea typeface="標楷體" pitchFamily="65" charset="-120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48131" name="投影片編號版面配置區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0B48FE6-1051-426A-9515-C09F32B0545D}" type="slidenum">
              <a:rPr lang="zh-TW" altLang="en-US" sz="120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zh-TW" sz="1200">
              <a:solidFill>
                <a:srgbClr val="898989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48132" name="Shape 472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38" y="2255838"/>
            <a:ext cx="83693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Shape 473"/>
          <p:cNvSpPr txBox="1">
            <a:spLocks noChangeArrowheads="1"/>
          </p:cNvSpPr>
          <p:nvPr/>
        </p:nvSpPr>
        <p:spPr bwMode="auto">
          <a:xfrm>
            <a:off x="2424114" y="1484313"/>
            <a:ext cx="16605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CC0000"/>
              </a:buClr>
              <a:buSzPct val="25000"/>
              <a:buFont typeface="Arial" pitchFamily="34" charset="0"/>
              <a:buNone/>
            </a:pPr>
            <a:r>
              <a:rPr lang="en-US" altLang="zh-TW" sz="36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Arial" pitchFamily="34" charset="0"/>
              </a:rPr>
              <a:t>自  發</a:t>
            </a:r>
          </a:p>
        </p:txBody>
      </p:sp>
      <p:sp>
        <p:nvSpPr>
          <p:cNvPr id="241669" name="Shape 474"/>
          <p:cNvSpPr txBox="1">
            <a:spLocks noChangeArrowheads="1"/>
          </p:cNvSpPr>
          <p:nvPr/>
        </p:nvSpPr>
        <p:spPr bwMode="auto">
          <a:xfrm>
            <a:off x="5232401" y="1484314"/>
            <a:ext cx="17049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 algn="ctr" eaLnBrk="1" hangingPunct="1">
              <a:buClr>
                <a:srgbClr val="CC0000"/>
              </a:buClr>
              <a:buSzPct val="25000"/>
              <a:buFont typeface="Arial" charset="0"/>
              <a:buNone/>
              <a:defRPr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Arial" charset="0"/>
              </a:rPr>
              <a:t>互  動</a:t>
            </a:r>
          </a:p>
        </p:txBody>
      </p:sp>
      <p:sp>
        <p:nvSpPr>
          <p:cNvPr id="48135" name="Shape 475"/>
          <p:cNvSpPr txBox="1">
            <a:spLocks noChangeArrowheads="1"/>
          </p:cNvSpPr>
          <p:nvPr/>
        </p:nvSpPr>
        <p:spPr bwMode="auto">
          <a:xfrm>
            <a:off x="8112126" y="1484314"/>
            <a:ext cx="17065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CC0000"/>
              </a:buClr>
              <a:buSzPct val="25000"/>
              <a:buFont typeface="Arial" pitchFamily="34" charset="0"/>
              <a:buNone/>
            </a:pPr>
            <a:r>
              <a:rPr lang="en-US" altLang="zh-TW" sz="3600" b="1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Arial" pitchFamily="34" charset="0"/>
              </a:rPr>
              <a:t>共  好</a:t>
            </a:r>
          </a:p>
        </p:txBody>
      </p:sp>
      <p:sp>
        <p:nvSpPr>
          <p:cNvPr id="48136" name="Shape 476"/>
          <p:cNvSpPr txBox="1">
            <a:spLocks noChangeArrowheads="1"/>
          </p:cNvSpPr>
          <p:nvPr/>
        </p:nvSpPr>
        <p:spPr bwMode="auto">
          <a:xfrm>
            <a:off x="1631951" y="5016500"/>
            <a:ext cx="2894013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Arial" pitchFamily="34" charset="0"/>
              <a:buNone/>
            </a:pPr>
            <a:r>
              <a:rPr lang="en-US" altLang="zh-TW" sz="3000" b="1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Arial" pitchFamily="34" charset="0"/>
              </a:rPr>
              <a:t>有意願</a:t>
            </a:r>
            <a:r>
              <a:rPr lang="zh-TW" altLang="en-US" sz="3000" b="1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Arial" pitchFamily="34" charset="0"/>
              </a:rPr>
              <a:t>，</a:t>
            </a:r>
            <a:r>
              <a:rPr lang="en-US" altLang="zh-TW" sz="3000" b="1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Arial" pitchFamily="34" charset="0"/>
              </a:rPr>
              <a:t>有動力</a:t>
            </a:r>
          </a:p>
        </p:txBody>
      </p:sp>
      <p:sp>
        <p:nvSpPr>
          <p:cNvPr id="241672" name="Shape 477"/>
          <p:cNvSpPr txBox="1">
            <a:spLocks noChangeArrowheads="1"/>
          </p:cNvSpPr>
          <p:nvPr/>
        </p:nvSpPr>
        <p:spPr bwMode="auto">
          <a:xfrm>
            <a:off x="4440239" y="5016500"/>
            <a:ext cx="2917825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ctr" eaLnBrk="1" hangingPunct="1">
              <a:buClr>
                <a:srgbClr val="000000"/>
              </a:buClr>
              <a:buSzPct val="25000"/>
              <a:buFont typeface="Arial" charset="0"/>
              <a:buNone/>
              <a:defRPr/>
            </a:pP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Arial" charset="0"/>
              </a:rPr>
              <a:t>有方法</a:t>
            </a:r>
            <a:r>
              <a:rPr lang="zh-TW" altLang="en-US" sz="3000" b="1" dirty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Arial" charset="0"/>
              </a:rPr>
              <a:t>，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Arial" charset="0"/>
              </a:rPr>
              <a:t>有知識</a:t>
            </a:r>
          </a:p>
        </p:txBody>
      </p:sp>
      <p:sp>
        <p:nvSpPr>
          <p:cNvPr id="48138" name="Shape 478"/>
          <p:cNvSpPr txBox="1">
            <a:spLocks noChangeArrowheads="1"/>
          </p:cNvSpPr>
          <p:nvPr/>
        </p:nvSpPr>
        <p:spPr bwMode="auto">
          <a:xfrm>
            <a:off x="7248525" y="5016500"/>
            <a:ext cx="29718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SzPct val="25000"/>
              <a:buFontTx/>
              <a:buNone/>
            </a:pPr>
            <a:r>
              <a:rPr lang="en-US" altLang="zh-TW" sz="3000" b="1">
                <a:solidFill>
                  <a:srgbClr val="92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Arial" pitchFamily="34" charset="0"/>
              </a:rPr>
              <a:t>有善念</a:t>
            </a:r>
            <a:r>
              <a:rPr lang="zh-TW" altLang="en-US" sz="3000" b="1">
                <a:solidFill>
                  <a:srgbClr val="92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Arial" pitchFamily="34" charset="0"/>
              </a:rPr>
              <a:t>，</a:t>
            </a:r>
            <a:r>
              <a:rPr lang="en-US" altLang="zh-TW" sz="3000" b="1">
                <a:solidFill>
                  <a:srgbClr val="92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Arial" pitchFamily="34" charset="0"/>
              </a:rPr>
              <a:t>能活用</a:t>
            </a:r>
          </a:p>
        </p:txBody>
      </p:sp>
    </p:spTree>
    <p:extLst>
      <p:ext uri="{BB962C8B-B14F-4D97-AF65-F5344CB8AC3E}">
        <p14:creationId xmlns:p14="http://schemas.microsoft.com/office/powerpoint/2010/main" val="24171803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66758">
            <a:off x="4056875" y="1777700"/>
            <a:ext cx="3616872" cy="3304004"/>
          </a:xfrm>
          <a:prstGeom prst="cloud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1747" name="投影片編號版面配置區 10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3216E71-221C-4142-8487-D106FC77B1D8}" type="slidenum">
              <a:rPr lang="en-US" altLang="zh-TW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/>
              <a:t>13</a:t>
            </a:fld>
            <a:endParaRPr lang="en-US" altLang="zh-TW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53955" name="Shape 552"/>
          <p:cNvSpPr>
            <a:spLocks noChangeArrowheads="1"/>
          </p:cNvSpPr>
          <p:nvPr/>
        </p:nvSpPr>
        <p:spPr bwMode="auto">
          <a:xfrm>
            <a:off x="1992313" y="5054602"/>
            <a:ext cx="8208962" cy="116363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5" tIns="45700" rIns="91425" bIns="45700"/>
          <a:lstStyle/>
          <a:p>
            <a:pPr algn="ctr" eaLnBrk="1" hangingPunct="1">
              <a:buClr>
                <a:srgbClr val="000000"/>
              </a:buClr>
              <a:buSzPct val="25000"/>
              <a:buFont typeface="Arial" charset="0"/>
              <a:buNone/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sym typeface="Arial" charset="0"/>
              </a:rPr>
              <a:t>秉持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  <a:sym typeface="Arial" charset="0"/>
              </a:rPr>
              <a:t>自發、互動、共好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sym typeface="Arial" charset="0"/>
              </a:rPr>
              <a:t>的理念，透過與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  <a:sym typeface="Arial" charset="0"/>
              </a:rPr>
              <a:t>生活情境的結合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sym typeface="Arial" charset="0"/>
              </a:rPr>
              <a:t>，</a:t>
            </a:r>
          </a:p>
          <a:p>
            <a:pPr algn="ctr" eaLnBrk="1" hangingPunct="1">
              <a:buClr>
                <a:srgbClr val="000000"/>
              </a:buClr>
              <a:buSzPct val="25000"/>
              <a:buFont typeface="Arial" charset="0"/>
              <a:buNone/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sym typeface="Arial" charset="0"/>
              </a:rPr>
              <a:t>學生能夠</a:t>
            </a:r>
            <a:r>
              <a:rPr lang="en-US" sz="2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  <a:sym typeface="Arial" charset="0"/>
              </a:rPr>
              <a:t>理解所學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sym typeface="Arial" charset="0"/>
              </a:rPr>
              <a:t>，進而</a:t>
            </a:r>
            <a:r>
              <a:rPr lang="en-US" sz="24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  <a:sym typeface="Arial" charset="0"/>
              </a:rPr>
              <a:t>整合和運用所學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sym typeface="Arial" charset="0"/>
              </a:rPr>
              <a:t>，</a:t>
            </a:r>
          </a:p>
          <a:p>
            <a:pPr algn="ctr" eaLnBrk="1" hangingPunct="1">
              <a:buClr>
                <a:srgbClr val="000000"/>
              </a:buClr>
              <a:buSzPct val="25000"/>
              <a:buFont typeface="Arial" charset="0"/>
              <a:buNone/>
              <a:defRPr/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sym typeface="Arial" charset="0"/>
              </a:rPr>
              <a:t>解決問題、推陳出新，成為與時俱進的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  <a:sym typeface="Arial" charset="0"/>
              </a:rPr>
              <a:t>終身學習者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sym typeface="Arial" charset="0"/>
              </a:rPr>
              <a:t>。</a:t>
            </a:r>
          </a:p>
        </p:txBody>
      </p:sp>
      <p:sp>
        <p:nvSpPr>
          <p:cNvPr id="31749" name="Shape 541"/>
          <p:cNvSpPr txBox="1">
            <a:spLocks/>
          </p:cNvSpPr>
          <p:nvPr/>
        </p:nvSpPr>
        <p:spPr bwMode="auto">
          <a:xfrm>
            <a:off x="1750219" y="683491"/>
            <a:ext cx="8693150" cy="893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>
              <a:buSzPct val="25000"/>
            </a:pPr>
            <a:r>
              <a:rPr lang="zh-TW" altLang="en-US" sz="4400" b="1" dirty="0" smtClean="0">
                <a:latin typeface="標楷體" pitchFamily="65" charset="-120"/>
                <a:ea typeface="標楷體" pitchFamily="65" charset="-120"/>
                <a:cs typeface="Times New Roman" pitchFamily="18" charset="0"/>
                <a:sym typeface="Arial" pitchFamily="34" charset="0"/>
              </a:rPr>
              <a:t>課</a:t>
            </a: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Times New Roman" pitchFamily="18" charset="0"/>
                <a:sym typeface="Arial" pitchFamily="34" charset="0"/>
              </a:rPr>
              <a:t>綱願景</a:t>
            </a:r>
            <a:r>
              <a:rPr lang="en-US" altLang="zh-TW" sz="4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Arial" pitchFamily="34" charset="0"/>
              </a:rPr>
              <a:t/>
            </a:r>
            <a:br>
              <a:rPr lang="en-US" altLang="zh-TW" sz="4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Arial" pitchFamily="34" charset="0"/>
              </a:rPr>
            </a:br>
            <a:r>
              <a:rPr lang="zh-TW" altLang="en-US" sz="40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Arial" pitchFamily="34" charset="0"/>
              </a:rPr>
              <a:t>成就每一個孩子</a:t>
            </a:r>
            <a:r>
              <a:rPr lang="en-US" altLang="zh-TW" sz="40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Arial" pitchFamily="34" charset="0"/>
              </a:rPr>
              <a:t>-</a:t>
            </a:r>
            <a:r>
              <a:rPr lang="en-US" altLang="zh-TW" sz="4000" b="1" dirty="0" err="1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Arial" pitchFamily="34" charset="0"/>
              </a:rPr>
              <a:t>適性揚才</a:t>
            </a:r>
            <a:r>
              <a:rPr lang="zh-TW" altLang="en-US" sz="40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Arial" pitchFamily="34" charset="0"/>
              </a:rPr>
              <a:t>，</a:t>
            </a:r>
            <a:r>
              <a:rPr lang="en-US" altLang="zh-TW" sz="4000" b="1" dirty="0" err="1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Arial" pitchFamily="34" charset="0"/>
              </a:rPr>
              <a:t>終身學習</a:t>
            </a:r>
            <a:endParaRPr lang="en-US" altLang="zh-TW" sz="40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31750" name="文字方塊 8"/>
          <p:cNvSpPr txBox="1">
            <a:spLocks noChangeArrowheads="1"/>
          </p:cNvSpPr>
          <p:nvPr/>
        </p:nvSpPr>
        <p:spPr bwMode="auto">
          <a:xfrm>
            <a:off x="7168766" y="4340371"/>
            <a:ext cx="2952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200" b="1" dirty="0">
                <a:latin typeface="標楷體" pitchFamily="65" charset="-120"/>
                <a:ea typeface="標楷體" pitchFamily="65" charset="-120"/>
              </a:rPr>
              <a:t>圖片來源：十二年國民基本教育宣導影片</a:t>
            </a:r>
          </a:p>
        </p:txBody>
      </p:sp>
    </p:spTree>
    <p:extLst>
      <p:ext uri="{BB962C8B-B14F-4D97-AF65-F5344CB8AC3E}">
        <p14:creationId xmlns:p14="http://schemas.microsoft.com/office/powerpoint/2010/main" val="22333560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有關 身體</a:t>
            </a:r>
            <a:r>
              <a:rPr lang="en-US" altLang="zh-TW" dirty="0" smtClean="0"/>
              <a:t>/</a:t>
            </a:r>
            <a:r>
              <a:rPr lang="zh-TW" altLang="en-US" dirty="0" smtClean="0"/>
              <a:t>人 的各種狀況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108365" y="1536634"/>
            <a:ext cx="3860800" cy="4555199"/>
          </a:xfrm>
        </p:spPr>
        <p:txBody>
          <a:bodyPr>
            <a:normAutofit lnSpcReduction="10000"/>
          </a:bodyPr>
          <a:lstStyle/>
          <a:p>
            <a:r>
              <a:rPr lang="zh-TW" altLang="en-US" dirty="0" smtClean="0"/>
              <a:t>體質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過瘦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過胖</a:t>
            </a:r>
            <a:endParaRPr lang="en-US" altLang="zh-TW" dirty="0" smtClean="0"/>
          </a:p>
          <a:p>
            <a:pPr lvl="1"/>
            <a:r>
              <a:rPr lang="zh-TW" altLang="en-US" dirty="0"/>
              <a:t>一動就喘</a:t>
            </a:r>
            <a:endParaRPr lang="en-US" altLang="zh-TW" dirty="0"/>
          </a:p>
          <a:p>
            <a:pPr lvl="1"/>
            <a:endParaRPr lang="en-US" altLang="zh-TW" dirty="0" smtClean="0"/>
          </a:p>
          <a:p>
            <a:r>
              <a:rPr lang="zh-TW" altLang="en-US" dirty="0"/>
              <a:t>習慣</a:t>
            </a:r>
            <a:endParaRPr lang="en-US" altLang="zh-TW" dirty="0"/>
          </a:p>
          <a:p>
            <a:pPr lvl="1"/>
            <a:r>
              <a:rPr lang="zh-TW" altLang="en-US" dirty="0" smtClean="0"/>
              <a:t>不愛動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懶得動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動得慢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動得快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不知如何動</a:t>
            </a:r>
            <a:endParaRPr lang="en-US" altLang="zh-TW" dirty="0" smtClean="0"/>
          </a:p>
        </p:txBody>
      </p:sp>
      <p:sp>
        <p:nvSpPr>
          <p:cNvPr id="4" name="矩形 3"/>
          <p:cNvSpPr/>
          <p:nvPr/>
        </p:nvSpPr>
        <p:spPr>
          <a:xfrm>
            <a:off x="4729019" y="1198132"/>
            <a:ext cx="6788726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TW" altLang="en-US" sz="2800" dirty="0" smtClean="0">
                <a:hlinkClick r:id="rId2"/>
              </a:rPr>
              <a:t>帕克運動</a:t>
            </a:r>
            <a:r>
              <a:rPr lang="zh-TW" altLang="en-US" sz="2800" dirty="0">
                <a:hlinkClick r:id="rId2"/>
              </a:rPr>
              <a:t>學園</a:t>
            </a:r>
            <a:r>
              <a:rPr lang="en-US" altLang="zh-TW" dirty="0" smtClean="0">
                <a:hlinkClick r:id="rId2"/>
              </a:rPr>
              <a:t>http</a:t>
            </a:r>
            <a:r>
              <a:rPr lang="en-US" altLang="zh-TW" dirty="0">
                <a:hlinkClick r:id="rId2"/>
              </a:rPr>
              <a:t>://puck.com.tw</a:t>
            </a:r>
            <a:r>
              <a:rPr lang="en-US" altLang="zh-TW" dirty="0" smtClean="0">
                <a:hlinkClick r:id="rId2"/>
              </a:rPr>
              <a:t>/</a:t>
            </a:r>
            <a:endParaRPr lang="en-US" altLang="zh-TW" dirty="0" smtClean="0"/>
          </a:p>
          <a:p>
            <a:pPr fontAlgn="base"/>
            <a:endParaRPr lang="en-US" altLang="zh-TW" b="1" cap="all" dirty="0"/>
          </a:p>
          <a:p>
            <a:pPr fontAlgn="base"/>
            <a:r>
              <a:rPr lang="zh-TW" altLang="en-US" sz="2400" b="1" cap="all" dirty="0">
                <a:solidFill>
                  <a:srgbClr val="FF0000"/>
                </a:solidFill>
              </a:rPr>
              <a:t>安全、舒適</a:t>
            </a:r>
          </a:p>
          <a:p>
            <a:pPr fontAlgn="base"/>
            <a:r>
              <a:rPr lang="zh-TW" altLang="en-US" sz="2400" dirty="0"/>
              <a:t>高雄第一座</a:t>
            </a:r>
            <a:r>
              <a:rPr lang="en-US" altLang="zh-TW" sz="2400" dirty="0"/>
              <a:t>【</a:t>
            </a:r>
            <a:r>
              <a:rPr lang="zh-TW" altLang="en-US" sz="2400" dirty="0"/>
              <a:t>室內運動教學場館</a:t>
            </a:r>
            <a:r>
              <a:rPr lang="en-US" altLang="zh-TW" sz="2400" dirty="0"/>
              <a:t>】</a:t>
            </a:r>
            <a:r>
              <a:rPr lang="zh-TW" altLang="en-US" sz="2400" dirty="0"/>
              <a:t>，熱愛運動的孩子不再受到天候的阻礙。</a:t>
            </a:r>
          </a:p>
          <a:p>
            <a:pPr fontAlgn="base"/>
            <a:endParaRPr lang="en-US" altLang="zh-TW" sz="2400" b="1" cap="all" dirty="0" smtClean="0"/>
          </a:p>
          <a:p>
            <a:pPr fontAlgn="base"/>
            <a:r>
              <a:rPr lang="zh-TW" altLang="en-US" sz="2400" b="1" cap="all" dirty="0" smtClean="0">
                <a:solidFill>
                  <a:srgbClr val="FF0000"/>
                </a:solidFill>
              </a:rPr>
              <a:t>強大</a:t>
            </a:r>
            <a:r>
              <a:rPr lang="zh-TW" altLang="en-US" sz="2400" b="1" cap="all" dirty="0">
                <a:solidFill>
                  <a:srgbClr val="FF0000"/>
                </a:solidFill>
              </a:rPr>
              <a:t>的師資</a:t>
            </a:r>
            <a:r>
              <a:rPr lang="zh-TW" altLang="en-US" sz="2400" b="1" cap="all" dirty="0"/>
              <a:t>陣容</a:t>
            </a:r>
          </a:p>
          <a:p>
            <a:pPr fontAlgn="base"/>
            <a:r>
              <a:rPr lang="zh-TW" altLang="en-US" sz="2400" dirty="0"/>
              <a:t>強調科學化的訓練，能刺激感官的發展，使身體</a:t>
            </a:r>
            <a:r>
              <a:rPr lang="zh-TW" altLang="en-US" sz="2400" dirty="0">
                <a:solidFill>
                  <a:srgbClr val="FF0000"/>
                </a:solidFill>
              </a:rPr>
              <a:t>神經系統</a:t>
            </a:r>
            <a:r>
              <a:rPr lang="zh-TW" altLang="en-US" sz="2400" dirty="0"/>
              <a:t>更加協調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pPr fontAlgn="base"/>
            <a:endParaRPr lang="en-US" altLang="zh-TW" sz="2400" dirty="0"/>
          </a:p>
          <a:p>
            <a:pPr fontAlgn="base"/>
            <a:r>
              <a:rPr lang="zh-TW" altLang="en-US" sz="2400" b="1" cap="all" dirty="0">
                <a:solidFill>
                  <a:srgbClr val="FF0000"/>
                </a:solidFill>
              </a:rPr>
              <a:t>享受</a:t>
            </a:r>
            <a:r>
              <a:rPr lang="zh-TW" altLang="en-US" sz="2400" b="1" cap="all" dirty="0"/>
              <a:t>運動的美好</a:t>
            </a:r>
          </a:p>
          <a:p>
            <a:pPr fontAlgn="base"/>
            <a:r>
              <a:rPr lang="zh-TW" altLang="en-US" sz="2400" dirty="0"/>
              <a:t>運動是一種</a:t>
            </a:r>
            <a:r>
              <a:rPr lang="zh-TW" altLang="en-US" sz="2400" dirty="0">
                <a:solidFill>
                  <a:srgbClr val="FF0000"/>
                </a:solidFill>
              </a:rPr>
              <a:t>自我挑戰</a:t>
            </a:r>
            <a:r>
              <a:rPr lang="zh-TW" altLang="en-US" sz="2400" dirty="0"/>
              <a:t>。</a:t>
            </a:r>
            <a:br>
              <a:rPr lang="zh-TW" altLang="en-US" sz="2400" dirty="0"/>
            </a:br>
            <a:r>
              <a:rPr lang="zh-TW" altLang="en-US" sz="2400" dirty="0"/>
              <a:t>每一滴訓練後的汗水、每一次跨越終點、每一次</a:t>
            </a:r>
            <a:r>
              <a:rPr lang="zh-TW" altLang="en-US" sz="2400" dirty="0">
                <a:solidFill>
                  <a:srgbClr val="FF0000"/>
                </a:solidFill>
              </a:rPr>
              <a:t>超越自我</a:t>
            </a:r>
            <a:r>
              <a:rPr lang="zh-TW" altLang="en-US" sz="2400" dirty="0"/>
              <a:t>。都使自己</a:t>
            </a:r>
            <a:r>
              <a:rPr lang="zh-TW" altLang="en-US" sz="2400" dirty="0">
                <a:solidFill>
                  <a:srgbClr val="FF0000"/>
                </a:solidFill>
              </a:rPr>
              <a:t>更加美好</a:t>
            </a:r>
            <a:r>
              <a:rPr lang="zh-TW" altLang="en-US" sz="2400" dirty="0"/>
              <a:t>、</a:t>
            </a:r>
            <a:r>
              <a:rPr lang="zh-TW" altLang="en-US" sz="2400" dirty="0">
                <a:solidFill>
                  <a:srgbClr val="FF0000"/>
                </a:solidFill>
              </a:rPr>
              <a:t>更加有信心</a:t>
            </a:r>
            <a:r>
              <a:rPr lang="en-US" altLang="zh-TW" sz="2400" dirty="0" smtClean="0"/>
              <a:t>!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9688946" y="2299854"/>
            <a:ext cx="295563" cy="3879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FF0000"/>
                </a:solidFill>
              </a:rPr>
              <a:t>不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403273" y="2687781"/>
            <a:ext cx="2752438" cy="378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FF0000"/>
                </a:solidFill>
              </a:rPr>
              <a:t>也會愛上運</a:t>
            </a:r>
            <a:r>
              <a:rPr lang="zh-TW" altLang="en-US" sz="2400" b="1" dirty="0">
                <a:solidFill>
                  <a:srgbClr val="FF0000"/>
                </a:solidFill>
              </a:rPr>
              <a:t>動</a:t>
            </a:r>
          </a:p>
        </p:txBody>
      </p:sp>
      <p:sp>
        <p:nvSpPr>
          <p:cNvPr id="11" name="矩形 10"/>
          <p:cNvSpPr/>
          <p:nvPr/>
        </p:nvSpPr>
        <p:spPr>
          <a:xfrm>
            <a:off x="4664364" y="1283855"/>
            <a:ext cx="849745" cy="4341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FF0000"/>
                </a:solidFill>
              </a:rPr>
              <a:t>壯</a:t>
            </a:r>
            <a:r>
              <a:rPr lang="zh-TW" altLang="en-US" sz="2400" b="1" dirty="0">
                <a:solidFill>
                  <a:srgbClr val="FF0000"/>
                </a:solidFill>
              </a:rPr>
              <a:t>中</a:t>
            </a:r>
          </a:p>
        </p:txBody>
      </p:sp>
      <p:sp>
        <p:nvSpPr>
          <p:cNvPr id="12" name="矩形 11"/>
          <p:cNvSpPr/>
          <p:nvPr/>
        </p:nvSpPr>
        <p:spPr>
          <a:xfrm>
            <a:off x="4581236" y="2322730"/>
            <a:ext cx="822037" cy="365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FF0000"/>
                </a:solidFill>
              </a:rPr>
              <a:t>宜蘭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659418" y="2299854"/>
            <a:ext cx="2466109" cy="3879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FF0000"/>
                </a:solidFill>
              </a:rPr>
              <a:t>健身</a:t>
            </a:r>
            <a:r>
              <a:rPr lang="en-US" altLang="zh-TW" sz="2400" b="1" dirty="0" smtClean="0">
                <a:solidFill>
                  <a:srgbClr val="FF0000"/>
                </a:solidFill>
              </a:rPr>
              <a:t>/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生 學園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92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2"/>
                    </a14:imgEffect>
                    <a14:imgEffect>
                      <a14:colorTemperature colorTemp="4550"/>
                    </a14:imgEffect>
                    <a14:imgEffect>
                      <a14:saturation sat="1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93366"/>
            <a:ext cx="10576560" cy="575500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98664074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9115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健體與閱讀研習照片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054764" y="2974110"/>
            <a:ext cx="2807854" cy="1191491"/>
          </a:xfrm>
        </p:spPr>
        <p:txBody>
          <a:bodyPr/>
          <a:lstStyle/>
          <a:p>
            <a:pPr marL="203200" indent="0">
              <a:buNone/>
            </a:pPr>
            <a:endParaRPr lang="en-US" altLang="zh-TW" dirty="0" smtClean="0"/>
          </a:p>
          <a:p>
            <a:pPr marL="20320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68" y="1858780"/>
            <a:ext cx="4811843" cy="356016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77" y="1858780"/>
            <a:ext cx="4746885" cy="356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2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8" b="10379"/>
          <a:stretch/>
        </p:blipFill>
        <p:spPr>
          <a:xfrm>
            <a:off x="6096000" y="2322666"/>
            <a:ext cx="5156603" cy="3713576"/>
          </a:xfrm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58" b="12247"/>
          <a:stretch/>
        </p:blipFill>
        <p:spPr>
          <a:xfrm>
            <a:off x="935760" y="735413"/>
            <a:ext cx="5080808" cy="363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5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現狀─就醫─診斷─處方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59" y="2868281"/>
            <a:ext cx="3593972" cy="2692010"/>
          </a:xfrm>
        </p:spPr>
      </p:pic>
      <p:sp>
        <p:nvSpPr>
          <p:cNvPr id="5" name="文字方塊 4"/>
          <p:cNvSpPr txBox="1"/>
          <p:nvPr/>
        </p:nvSpPr>
        <p:spPr>
          <a:xfrm>
            <a:off x="5837381" y="2851856"/>
            <a:ext cx="156094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發燒</a:t>
            </a:r>
            <a:endParaRPr lang="en-US" altLang="zh-TW" sz="2800" dirty="0" smtClean="0"/>
          </a:p>
          <a:p>
            <a:r>
              <a:rPr lang="zh-TW" altLang="en-US" sz="2800" dirty="0" smtClean="0"/>
              <a:t>頭痛</a:t>
            </a:r>
            <a:endParaRPr lang="en-US" altLang="zh-TW" sz="2800" dirty="0" smtClean="0"/>
          </a:p>
          <a:p>
            <a:r>
              <a:rPr lang="zh-TW" altLang="en-US" sz="2800" dirty="0" smtClean="0"/>
              <a:t>鼻水</a:t>
            </a:r>
            <a:endParaRPr lang="en-US" altLang="zh-TW" sz="2800" dirty="0" smtClean="0"/>
          </a:p>
          <a:p>
            <a:endParaRPr lang="en-US" altLang="zh-TW" sz="2800" dirty="0"/>
          </a:p>
          <a:p>
            <a:r>
              <a:rPr lang="zh-TW" altLang="en-US" sz="2800" dirty="0" smtClean="0"/>
              <a:t>感冒</a:t>
            </a:r>
            <a:endParaRPr lang="en-US" altLang="zh-TW" sz="2800" dirty="0" smtClean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7785514" y="2944190"/>
            <a:ext cx="263310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/>
              <a:t>西醫</a:t>
            </a:r>
            <a:endParaRPr lang="en-US" altLang="zh-TW" sz="3200" dirty="0" smtClean="0"/>
          </a:p>
          <a:p>
            <a:r>
              <a:rPr lang="zh-TW" altLang="en-US" sz="3200" dirty="0" smtClean="0"/>
              <a:t>中醫</a:t>
            </a:r>
            <a:endParaRPr lang="en-US" altLang="zh-TW" sz="3200" dirty="0" smtClean="0"/>
          </a:p>
          <a:p>
            <a:r>
              <a:rPr lang="zh-TW" altLang="en-US" sz="3200" dirty="0" smtClean="0"/>
              <a:t>能量療法</a:t>
            </a:r>
            <a:endParaRPr lang="en-US" altLang="zh-TW" sz="3200" dirty="0" smtClean="0"/>
          </a:p>
          <a:p>
            <a:r>
              <a:rPr lang="zh-TW" altLang="en-US" sz="3200" dirty="0" smtClean="0"/>
              <a:t>自然療法</a:t>
            </a:r>
            <a:endParaRPr lang="en-US" altLang="zh-TW" sz="3200" dirty="0" smtClean="0"/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5290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現狀─就醫─診斷─處方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11" y="2569704"/>
            <a:ext cx="4551216" cy="3040213"/>
          </a:xfrm>
        </p:spPr>
      </p:pic>
      <p:sp>
        <p:nvSpPr>
          <p:cNvPr id="5" name="文字方塊 4"/>
          <p:cNvSpPr txBox="1"/>
          <p:nvPr/>
        </p:nvSpPr>
        <p:spPr>
          <a:xfrm>
            <a:off x="7488380" y="3071980"/>
            <a:ext cx="26323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年紀</a:t>
            </a:r>
            <a:endParaRPr lang="en-US" altLang="zh-TW" sz="2800" dirty="0" smtClean="0"/>
          </a:p>
          <a:p>
            <a:r>
              <a:rPr lang="zh-TW" altLang="en-US" sz="2800" dirty="0" smtClean="0"/>
              <a:t>身體狀況</a:t>
            </a:r>
            <a:endParaRPr lang="en-US" altLang="zh-TW" sz="2800" dirty="0" smtClean="0"/>
          </a:p>
          <a:p>
            <a:r>
              <a:rPr lang="zh-TW" altLang="en-US" sz="2800" dirty="0" smtClean="0"/>
              <a:t>        肌肉</a:t>
            </a:r>
            <a:endParaRPr lang="en-US" altLang="zh-TW" sz="2800" dirty="0" smtClean="0"/>
          </a:p>
          <a:p>
            <a:r>
              <a:rPr lang="zh-TW" altLang="en-US" sz="2800" dirty="0" smtClean="0"/>
              <a:t>        骨骼</a:t>
            </a:r>
            <a:endParaRPr lang="en-US" altLang="zh-TW" sz="2800" dirty="0" smtClean="0"/>
          </a:p>
          <a:p>
            <a:endParaRPr lang="zh-TW" altLang="en-US" sz="28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5569527" y="3071980"/>
            <a:ext cx="2401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飲食</a:t>
            </a:r>
            <a:endParaRPr lang="en-US" altLang="zh-TW" sz="2800" dirty="0" smtClean="0"/>
          </a:p>
          <a:p>
            <a:r>
              <a:rPr lang="zh-TW" altLang="en-US" sz="2800" dirty="0" smtClean="0"/>
              <a:t>運動</a:t>
            </a:r>
            <a:endParaRPr lang="en-US" altLang="zh-TW" sz="2800" dirty="0" smtClean="0"/>
          </a:p>
          <a:p>
            <a:r>
              <a:rPr lang="zh-TW" altLang="en-US" sz="2800" dirty="0" smtClean="0"/>
              <a:t>生活作息</a:t>
            </a:r>
            <a:endParaRPr lang="en-US" altLang="zh-TW" sz="2800" dirty="0" smtClean="0"/>
          </a:p>
          <a:p>
            <a:r>
              <a:rPr lang="zh-TW" altLang="en-US" sz="2800" dirty="0" smtClean="0"/>
              <a:t>補充營養素</a:t>
            </a:r>
            <a:endParaRPr lang="zh-TW" altLang="en-US" sz="28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9568872" y="3071980"/>
            <a:ext cx="17549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醫師建議</a:t>
            </a:r>
            <a:endParaRPr lang="en-US" altLang="zh-TW" sz="2800" dirty="0" smtClean="0"/>
          </a:p>
          <a:p>
            <a:endParaRPr lang="en-US" altLang="zh-TW" sz="2800" dirty="0" smtClean="0"/>
          </a:p>
          <a:p>
            <a:r>
              <a:rPr lang="zh-TW" altLang="en-US" sz="2800" dirty="0" smtClean="0"/>
              <a:t>營養</a:t>
            </a:r>
            <a:r>
              <a:rPr lang="zh-TW" altLang="en-US" sz="2800" dirty="0"/>
              <a:t>諮詢</a:t>
            </a:r>
            <a:endParaRPr lang="en-US" altLang="zh-TW" sz="2800" dirty="0"/>
          </a:p>
          <a:p>
            <a:endParaRPr lang="en-US" altLang="zh-TW" sz="2800" dirty="0" smtClean="0"/>
          </a:p>
          <a:p>
            <a:r>
              <a:rPr lang="zh-TW" altLang="en-US" sz="2800" dirty="0" smtClean="0"/>
              <a:t>體育教練</a:t>
            </a:r>
            <a:endParaRPr lang="en-US" altLang="zh-TW" sz="2800" dirty="0" smtClean="0"/>
          </a:p>
          <a:p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0415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健康的心靈寓於健康的身體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26" y="2415265"/>
            <a:ext cx="4641673" cy="3317875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15265"/>
            <a:ext cx="4704080" cy="3294554"/>
          </a:xfrm>
          <a:prstGeom prst="rect">
            <a:avLst/>
          </a:prstGeom>
        </p:spPr>
      </p:pic>
      <p:sp>
        <p:nvSpPr>
          <p:cNvPr id="7" name="橢圓 6"/>
          <p:cNvSpPr/>
          <p:nvPr/>
        </p:nvSpPr>
        <p:spPr>
          <a:xfrm>
            <a:off x="2550161" y="4094481"/>
            <a:ext cx="2086494" cy="745374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7579361" y="4365568"/>
            <a:ext cx="2086494" cy="745374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35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15722" y="565572"/>
            <a:ext cx="9601196" cy="1303867"/>
          </a:xfrm>
        </p:spPr>
        <p:txBody>
          <a:bodyPr/>
          <a:lstStyle/>
          <a:p>
            <a:r>
              <a:rPr lang="zh-TW" altLang="en-US" dirty="0" smtClean="0"/>
              <a:t>現在→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20" y="2009547"/>
            <a:ext cx="6310402" cy="4119791"/>
          </a:xfrm>
        </p:spPr>
      </p:pic>
    </p:spTree>
    <p:extLst>
      <p:ext uri="{BB962C8B-B14F-4D97-AF65-F5344CB8AC3E}">
        <p14:creationId xmlns:p14="http://schemas.microsoft.com/office/powerpoint/2010/main" val="207342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健身</a:t>
            </a:r>
            <a:r>
              <a:rPr lang="en-US" altLang="zh-TW" dirty="0" smtClean="0"/>
              <a:t>/</a:t>
            </a:r>
            <a:r>
              <a:rPr lang="zh-TW" altLang="en-US" dirty="0" smtClean="0"/>
              <a:t>健</a:t>
            </a:r>
            <a:r>
              <a:rPr lang="zh-TW" altLang="en-US" dirty="0"/>
              <a:t>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15474" y="2410316"/>
            <a:ext cx="3211943" cy="3318936"/>
          </a:xfrm>
        </p:spPr>
        <p:txBody>
          <a:bodyPr>
            <a:noAutofit/>
          </a:bodyPr>
          <a:lstStyle/>
          <a:p>
            <a:r>
              <a:rPr lang="zh-TW" altLang="en-US" sz="2800" dirty="0" smtClean="0"/>
              <a:t>現狀分析</a:t>
            </a:r>
            <a:endParaRPr lang="en-US" altLang="zh-TW" sz="2800" dirty="0" smtClean="0"/>
          </a:p>
          <a:p>
            <a:r>
              <a:rPr lang="zh-TW" altLang="en-US" sz="2800" dirty="0" smtClean="0"/>
              <a:t>預計達成的目標</a:t>
            </a:r>
            <a:endParaRPr lang="en-US" altLang="zh-TW" sz="2800" dirty="0" smtClean="0"/>
          </a:p>
          <a:p>
            <a:r>
              <a:rPr lang="zh-TW" altLang="en-US" sz="2800" dirty="0" smtClean="0"/>
              <a:t>三年計畫</a:t>
            </a:r>
            <a:endParaRPr lang="en-US" altLang="zh-TW" sz="2800" dirty="0" smtClean="0"/>
          </a:p>
          <a:p>
            <a:pPr lvl="1"/>
            <a:r>
              <a:rPr lang="en-US" altLang="zh-TW" sz="2400" dirty="0" smtClean="0"/>
              <a:t>1.</a:t>
            </a:r>
          </a:p>
          <a:p>
            <a:pPr lvl="1"/>
            <a:r>
              <a:rPr lang="en-US" altLang="zh-TW" sz="2400" dirty="0" smtClean="0"/>
              <a:t>2.</a:t>
            </a:r>
          </a:p>
          <a:p>
            <a:pPr lvl="1"/>
            <a:r>
              <a:rPr lang="en-US" altLang="zh-TW" sz="2400" dirty="0" smtClean="0"/>
              <a:t>3.</a:t>
            </a:r>
            <a:endParaRPr lang="zh-TW" altLang="en-US" sz="24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6400801" y="2546290"/>
            <a:ext cx="34266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思考</a:t>
            </a:r>
            <a:endParaRPr lang="en-US" altLang="zh-TW" sz="3200" dirty="0"/>
          </a:p>
          <a:p>
            <a:r>
              <a:rPr lang="zh-TW" altLang="en-US" sz="3200" dirty="0"/>
              <a:t>規畫</a:t>
            </a:r>
            <a:endParaRPr lang="en-US" altLang="zh-TW" sz="3200" dirty="0"/>
          </a:p>
          <a:p>
            <a:r>
              <a:rPr lang="zh-TW" altLang="en-US" sz="3200" dirty="0"/>
              <a:t>意志</a:t>
            </a:r>
            <a:endParaRPr lang="en-US" altLang="zh-TW" sz="3200" dirty="0"/>
          </a:p>
          <a:p>
            <a:pPr lvl="1"/>
            <a:r>
              <a:rPr lang="zh-TW" altLang="en-US" sz="3200" dirty="0" smtClean="0"/>
              <a:t>耐力</a:t>
            </a:r>
            <a:endParaRPr lang="en-US" altLang="zh-TW" sz="3200" dirty="0" smtClean="0"/>
          </a:p>
          <a:p>
            <a:pPr lvl="1"/>
            <a:r>
              <a:rPr lang="zh-TW" altLang="en-US" sz="3200" dirty="0" smtClean="0"/>
              <a:t>毅力</a:t>
            </a:r>
            <a:endParaRPr lang="en-US" altLang="zh-TW" sz="3200" dirty="0" smtClean="0"/>
          </a:p>
          <a:p>
            <a:r>
              <a:rPr lang="zh-TW" altLang="en-US" sz="3200" dirty="0" smtClean="0"/>
              <a:t>實踐力</a:t>
            </a:r>
            <a:r>
              <a:rPr lang="zh-TW" altLang="en-US" sz="3200" dirty="0"/>
              <a:t>行</a:t>
            </a:r>
            <a:endParaRPr lang="en-US" altLang="zh-TW" sz="3200" dirty="0" smtClean="0"/>
          </a:p>
        </p:txBody>
      </p:sp>
    </p:spTree>
    <p:extLst>
      <p:ext uri="{BB962C8B-B14F-4D97-AF65-F5344CB8AC3E}">
        <p14:creationId xmlns:p14="http://schemas.microsoft.com/office/powerpoint/2010/main" val="381940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內容版面配置區 2"/>
          <p:cNvSpPr>
            <a:spLocks noGrp="1"/>
          </p:cNvSpPr>
          <p:nvPr>
            <p:ph idx="1"/>
          </p:nvPr>
        </p:nvSpPr>
        <p:spPr>
          <a:xfrm>
            <a:off x="1467947" y="675771"/>
            <a:ext cx="7929563" cy="768697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Pct val="25000"/>
              <a:buNone/>
            </a:pPr>
            <a:r>
              <a:rPr lang="zh-TW" altLang="en-US" sz="3733" b="1" dirty="0" smtClean="0">
                <a:latin typeface="標楷體" pitchFamily="65" charset="-120"/>
                <a:ea typeface="標楷體" pitchFamily="65" charset="-120"/>
                <a:cs typeface="Arial" pitchFamily="34" charset="0"/>
                <a:sym typeface="Arial" pitchFamily="34" charset="0"/>
              </a:rPr>
              <a:t>素養</a:t>
            </a:r>
            <a:r>
              <a:rPr lang="zh-TW" altLang="en-US" sz="3733" b="1" dirty="0">
                <a:latin typeface="標楷體" pitchFamily="65" charset="-120"/>
                <a:ea typeface="標楷體" pitchFamily="65" charset="-120"/>
                <a:cs typeface="Arial" pitchFamily="34" charset="0"/>
                <a:sym typeface="Arial" pitchFamily="34" charset="0"/>
              </a:rPr>
              <a:t>導向教學的四大原則</a:t>
            </a:r>
            <a:endParaRPr lang="en-US" altLang="zh-TW" sz="3733" b="1" dirty="0">
              <a:latin typeface="標楷體" pitchFamily="65" charset="-120"/>
              <a:ea typeface="標楷體" pitchFamily="65" charset="-120"/>
              <a:cs typeface="Arial" pitchFamily="34" charset="0"/>
              <a:sym typeface="Arial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243932" y="1534621"/>
            <a:ext cx="777557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32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參照各領域</a:t>
            </a:r>
            <a:r>
              <a:rPr lang="en-US" altLang="zh-TW" sz="32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32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科目之核心素養、學習重點</a:t>
            </a:r>
          </a:p>
        </p:txBody>
      </p:sp>
      <p:sp>
        <p:nvSpPr>
          <p:cNvPr id="7" name="十字形 6"/>
          <p:cNvSpPr/>
          <p:nvPr/>
        </p:nvSpPr>
        <p:spPr>
          <a:xfrm>
            <a:off x="5807969" y="2276873"/>
            <a:ext cx="647503" cy="581769"/>
          </a:xfrm>
          <a:prstGeom prst="plu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2" name="Shape 789"/>
          <p:cNvGrpSpPr>
            <a:grpSpLocks/>
          </p:cNvGrpSpPr>
          <p:nvPr/>
        </p:nvGrpSpPr>
        <p:grpSpPr bwMode="auto">
          <a:xfrm>
            <a:off x="2060329" y="2965101"/>
            <a:ext cx="8212137" cy="2624139"/>
            <a:chOff x="2405" y="728508"/>
            <a:chExt cx="8210554" cy="2361545"/>
          </a:xfrm>
        </p:grpSpPr>
        <p:sp>
          <p:nvSpPr>
            <p:cNvPr id="9" name="Shape 790"/>
            <p:cNvSpPr>
              <a:spLocks noChangeArrowheads="1"/>
            </p:cNvSpPr>
            <p:nvPr/>
          </p:nvSpPr>
          <p:spPr bwMode="auto">
            <a:xfrm>
              <a:off x="2405" y="757111"/>
              <a:ext cx="2414868" cy="2332942"/>
            </a:xfrm>
            <a:prstGeom prst="ellipse">
              <a:avLst/>
            </a:prstGeom>
            <a:solidFill>
              <a:srgbClr val="BF504D">
                <a:alpha val="49803"/>
              </a:srgbClr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 eaLnBrk="1" hangingPunct="1"/>
              <a:endParaRPr lang="zh-TW" altLang="en-US" sz="1351" b="1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0" name="Shape 791"/>
            <p:cNvSpPr txBox="1">
              <a:spLocks noChangeArrowheads="1"/>
            </p:cNvSpPr>
            <p:nvPr/>
          </p:nvSpPr>
          <p:spPr bwMode="auto">
            <a:xfrm>
              <a:off x="49767" y="1110757"/>
              <a:ext cx="2061219" cy="1707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32875" tIns="35551" rIns="132875" bIns="35551" anchor="ctr"/>
            <a:lstStyle/>
            <a:p>
              <a:pPr algn="ctr" eaLnBrk="1" hangingPunct="1">
                <a:lnSpc>
                  <a:spcPct val="90000"/>
                </a:lnSpc>
                <a:buSzPct val="25000"/>
              </a:pPr>
              <a:r>
                <a:rPr lang="en-US" altLang="zh-TW" sz="2800" b="1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  <a:cs typeface="Arial" pitchFamily="34" charset="0"/>
                  <a:sym typeface="Arial" pitchFamily="34" charset="0"/>
                </a:rPr>
                <a:t>整合知識、</a:t>
              </a:r>
            </a:p>
            <a:p>
              <a:pPr algn="ctr" eaLnBrk="1" hangingPunct="1">
                <a:lnSpc>
                  <a:spcPct val="90000"/>
                </a:lnSpc>
                <a:buSzPct val="25000"/>
              </a:pPr>
              <a:r>
                <a:rPr lang="en-US" altLang="zh-TW" sz="2800" b="1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  <a:cs typeface="Arial" pitchFamily="34" charset="0"/>
                  <a:sym typeface="Arial" pitchFamily="34" charset="0"/>
                </a:rPr>
                <a:t>技能與態度</a:t>
              </a:r>
            </a:p>
          </p:txBody>
        </p:sp>
        <p:sp>
          <p:nvSpPr>
            <p:cNvPr id="11" name="Shape 792"/>
            <p:cNvSpPr/>
            <p:nvPr/>
          </p:nvSpPr>
          <p:spPr>
            <a:xfrm>
              <a:off x="1981635" y="728508"/>
              <a:ext cx="2237944" cy="2231538"/>
            </a:xfrm>
            <a:prstGeom prst="ellipse">
              <a:avLst/>
            </a:prstGeom>
            <a:solidFill>
              <a:schemeClr val="accent3">
                <a:alpha val="49803"/>
              </a:scheme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sz="1351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2" name="Shape 793"/>
            <p:cNvSpPr txBox="1">
              <a:spLocks noChangeArrowheads="1"/>
            </p:cNvSpPr>
            <p:nvPr/>
          </p:nvSpPr>
          <p:spPr bwMode="auto">
            <a:xfrm>
              <a:off x="2207233" y="1110758"/>
              <a:ext cx="1830067" cy="1707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32875" tIns="35551" rIns="132875" bIns="35551" anchor="ctr"/>
            <a:lstStyle/>
            <a:p>
              <a:pPr algn="ctr" eaLnBrk="1" hangingPunct="1">
                <a:lnSpc>
                  <a:spcPct val="90000"/>
                </a:lnSpc>
                <a:buSzPct val="25000"/>
              </a:pPr>
              <a:r>
                <a:rPr lang="en-US" altLang="zh-TW" sz="2800" b="1" dirty="0" err="1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  <a:cs typeface="Arial" pitchFamily="34" charset="0"/>
                  <a:sym typeface="Arial" pitchFamily="34" charset="0"/>
                </a:rPr>
                <a:t>脈絡化的</a:t>
              </a:r>
              <a:endParaRPr lang="en-US" altLang="zh-TW" sz="28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Arial" pitchFamily="34" charset="0"/>
                <a:sym typeface="Arial" pitchFamily="34" charset="0"/>
              </a:endParaRPr>
            </a:p>
            <a:p>
              <a:pPr algn="ctr" eaLnBrk="1" hangingPunct="1">
                <a:lnSpc>
                  <a:spcPct val="90000"/>
                </a:lnSpc>
                <a:buSzPct val="25000"/>
              </a:pPr>
              <a:r>
                <a:rPr lang="zh-TW" altLang="en-US" sz="2800" b="1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  <a:cs typeface="Arial" pitchFamily="34" charset="0"/>
                  <a:sym typeface="Arial" pitchFamily="34" charset="0"/>
                </a:rPr>
                <a:t>情境</a:t>
              </a:r>
              <a:r>
                <a:rPr lang="en-US" altLang="zh-TW" sz="2800" b="1" dirty="0" err="1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  <a:cs typeface="Arial" pitchFamily="34" charset="0"/>
                  <a:sym typeface="Arial" pitchFamily="34" charset="0"/>
                </a:rPr>
                <a:t>學習</a:t>
              </a:r>
              <a:endParaRPr lang="en-US" altLang="zh-TW" sz="28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13" name="Shape 794"/>
            <p:cNvSpPr/>
            <p:nvPr/>
          </p:nvSpPr>
          <p:spPr>
            <a:xfrm>
              <a:off x="3865635" y="757081"/>
              <a:ext cx="2415709" cy="2332972"/>
            </a:xfrm>
            <a:prstGeom prst="ellipse">
              <a:avLst/>
            </a:prstGeom>
            <a:solidFill>
              <a:schemeClr val="accent4">
                <a:alpha val="49803"/>
              </a:scheme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sz="1351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4" name="Shape 795"/>
            <p:cNvSpPr txBox="1">
              <a:spLocks noChangeArrowheads="1"/>
            </p:cNvSpPr>
            <p:nvPr/>
          </p:nvSpPr>
          <p:spPr bwMode="auto">
            <a:xfrm>
              <a:off x="4005297" y="1123274"/>
              <a:ext cx="2061499" cy="1707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32875" tIns="35551" rIns="132875" bIns="35551" anchor="ctr"/>
            <a:lstStyle/>
            <a:p>
              <a:pPr algn="ctr" eaLnBrk="1" hangingPunct="1">
                <a:lnSpc>
                  <a:spcPct val="90000"/>
                </a:lnSpc>
                <a:buSzPct val="25000"/>
              </a:pPr>
              <a:r>
                <a:rPr lang="en-US" altLang="zh-TW" sz="2800" b="1" dirty="0" err="1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  <a:cs typeface="Arial" pitchFamily="34" charset="0"/>
                  <a:sym typeface="Arial" pitchFamily="34" charset="0"/>
                </a:rPr>
                <a:t>學習歷程</a:t>
              </a:r>
              <a:r>
                <a:rPr lang="en-US" altLang="zh-TW" sz="2800" b="1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  <a:cs typeface="Arial" pitchFamily="34" charset="0"/>
                  <a:sym typeface="Arial" pitchFamily="34" charset="0"/>
                </a:rPr>
                <a:t>、</a:t>
              </a:r>
            </a:p>
            <a:p>
              <a:pPr algn="ctr" eaLnBrk="1" hangingPunct="1">
                <a:lnSpc>
                  <a:spcPct val="90000"/>
                </a:lnSpc>
                <a:buSzPct val="25000"/>
              </a:pPr>
              <a:r>
                <a:rPr lang="en-US" altLang="zh-TW" sz="2800" b="1" dirty="0" err="1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  <a:cs typeface="Arial" pitchFamily="34" charset="0"/>
                  <a:sym typeface="Arial" pitchFamily="34" charset="0"/>
                </a:rPr>
                <a:t>方法及策略</a:t>
              </a:r>
              <a:endParaRPr lang="en-US" altLang="zh-TW" sz="28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15" name="Shape 796"/>
            <p:cNvSpPr>
              <a:spLocks noChangeArrowheads="1"/>
            </p:cNvSpPr>
            <p:nvPr/>
          </p:nvSpPr>
          <p:spPr bwMode="auto">
            <a:xfrm>
              <a:off x="5938169" y="824163"/>
              <a:ext cx="2274790" cy="2265889"/>
            </a:xfrm>
            <a:prstGeom prst="ellipse">
              <a:avLst/>
            </a:prstGeom>
            <a:solidFill>
              <a:srgbClr val="49ACC5">
                <a:alpha val="49803"/>
              </a:srgbClr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 eaLnBrk="1" hangingPunct="1"/>
              <a:endParaRPr lang="zh-TW" altLang="en-US" sz="1351" b="1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6" name="Shape 797"/>
            <p:cNvSpPr txBox="1">
              <a:spLocks noChangeArrowheads="1"/>
            </p:cNvSpPr>
            <p:nvPr/>
          </p:nvSpPr>
          <p:spPr bwMode="auto">
            <a:xfrm>
              <a:off x="6151742" y="1110758"/>
              <a:ext cx="1707570" cy="1707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32875" tIns="35551" rIns="132875" bIns="35551" anchor="ctr"/>
            <a:lstStyle/>
            <a:p>
              <a:pPr algn="ctr" eaLnBrk="1" hangingPunct="1">
                <a:lnSpc>
                  <a:spcPct val="90000"/>
                </a:lnSpc>
                <a:buSzPct val="25000"/>
              </a:pPr>
              <a:r>
                <a:rPr lang="en-US" altLang="zh-TW" sz="2800" b="1" dirty="0" err="1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  <a:cs typeface="Arial" pitchFamily="34" charset="0"/>
                  <a:sym typeface="Arial" pitchFamily="34" charset="0"/>
                </a:rPr>
                <a:t>實踐力行的表現</a:t>
              </a:r>
              <a:endParaRPr lang="en-US" altLang="zh-TW" sz="28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Arial" pitchFamily="34" charset="0"/>
                <a:sym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594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橢圓 1"/>
          <p:cNvSpPr/>
          <p:nvPr/>
        </p:nvSpPr>
        <p:spPr>
          <a:xfrm>
            <a:off x="3057735" y="2699851"/>
            <a:ext cx="6162465" cy="6491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6369" name="Shape 505"/>
          <p:cNvSpPr>
            <a:spLocks noChangeArrowheads="1"/>
          </p:cNvSpPr>
          <p:nvPr/>
        </p:nvSpPr>
        <p:spPr bwMode="auto">
          <a:xfrm>
            <a:off x="3792538" y="1638300"/>
            <a:ext cx="5268912" cy="16256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zh-TW" altLang="en-US" b="1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7816" name="Shape 506"/>
          <p:cNvSpPr>
            <a:spLocks noChangeArrowheads="1"/>
          </p:cNvSpPr>
          <p:nvPr/>
        </p:nvSpPr>
        <p:spPr bwMode="auto">
          <a:xfrm>
            <a:off x="5703095" y="5272231"/>
            <a:ext cx="785812" cy="57943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7030A0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zh-TW" altLang="en-US" b="1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7818" name="Shape 508"/>
          <p:cNvSpPr txBox="1">
            <a:spLocks noChangeArrowheads="1"/>
          </p:cNvSpPr>
          <p:nvPr/>
        </p:nvSpPr>
        <p:spPr bwMode="auto">
          <a:xfrm>
            <a:off x="3575050" y="5805490"/>
            <a:ext cx="5257800" cy="54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6025" tIns="256025" rIns="256025" bIns="256025" anchor="ctr"/>
          <a:lstStyle/>
          <a:p>
            <a:pPr algn="ctr">
              <a:lnSpc>
                <a:spcPct val="90000"/>
              </a:lnSpc>
              <a:buSzPct val="25000"/>
            </a:pPr>
            <a:r>
              <a:rPr lang="zh-TW" altLang="en-US" sz="3600" b="1" dirty="0">
                <a:solidFill>
                  <a:srgbClr val="62199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  <a:sym typeface="Arial" charset="0"/>
              </a:rPr>
              <a:t>以人為本的</a:t>
            </a:r>
            <a:r>
              <a:rPr lang="en-US" altLang="zh-TW" sz="3600" b="1" dirty="0" err="1">
                <a:solidFill>
                  <a:srgbClr val="62199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  <a:sym typeface="Arial" charset="0"/>
              </a:rPr>
              <a:t>終身學習者</a:t>
            </a:r>
            <a:endParaRPr lang="en-US" altLang="zh-TW" sz="3600" b="1" dirty="0">
              <a:solidFill>
                <a:srgbClr val="621996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  <a:sym typeface="Arial" charset="0"/>
            </a:endParaRPr>
          </a:p>
        </p:txBody>
      </p:sp>
      <p:sp>
        <p:nvSpPr>
          <p:cNvPr id="186372" name="Shape 510"/>
          <p:cNvSpPr txBox="1">
            <a:spLocks noChangeArrowheads="1"/>
          </p:cNvSpPr>
          <p:nvPr/>
        </p:nvSpPr>
        <p:spPr bwMode="auto">
          <a:xfrm>
            <a:off x="5745163" y="3497264"/>
            <a:ext cx="1281112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00" tIns="45700" rIns="45700" bIns="45700" anchor="ctr"/>
          <a:lstStyle/>
          <a:p>
            <a:pPr algn="ctr">
              <a:lnSpc>
                <a:spcPct val="90000"/>
              </a:lnSpc>
              <a:buSzPct val="25000"/>
            </a:pPr>
            <a:r>
              <a:rPr lang="en-US" altLang="zh-TW" sz="3600" b="1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社會參與</a:t>
            </a:r>
          </a:p>
        </p:txBody>
      </p:sp>
      <p:sp>
        <p:nvSpPr>
          <p:cNvPr id="186373" name="Shape 515"/>
          <p:cNvSpPr>
            <a:spLocks noChangeArrowheads="1"/>
          </p:cNvSpPr>
          <p:nvPr/>
        </p:nvSpPr>
        <p:spPr bwMode="auto">
          <a:xfrm>
            <a:off x="2927351" y="2205039"/>
            <a:ext cx="6437313" cy="3240087"/>
          </a:xfrm>
          <a:custGeom>
            <a:avLst/>
            <a:gdLst>
              <a:gd name="T0" fmla="*/ 2147483647 w 120000"/>
              <a:gd name="T1" fmla="*/ 2147483647 h 120000"/>
              <a:gd name="T2" fmla="*/ 2147483647 w 120000"/>
              <a:gd name="T3" fmla="*/ 2147483647 h 120000"/>
              <a:gd name="T4" fmla="*/ 2147483647 w 120000"/>
              <a:gd name="T5" fmla="*/ 2147483647 h 120000"/>
              <a:gd name="T6" fmla="*/ 2147483647 w 120000"/>
              <a:gd name="T7" fmla="*/ 2147483647 h 120000"/>
              <a:gd name="T8" fmla="*/ 2147483647 w 120000"/>
              <a:gd name="T9" fmla="*/ 2147483647 h 120000"/>
              <a:gd name="T10" fmla="*/ 2147483647 w 120000"/>
              <a:gd name="T11" fmla="*/ 2147483647 h 120000"/>
              <a:gd name="T12" fmla="*/ 2147483647 w 120000"/>
              <a:gd name="T13" fmla="*/ 2147483647 h 120000"/>
              <a:gd name="T14" fmla="*/ 2147483647 w 120000"/>
              <a:gd name="T15" fmla="*/ 2147483647 h 120000"/>
              <a:gd name="T16" fmla="*/ 2147483647 w 120000"/>
              <a:gd name="T17" fmla="*/ 2147483647 h 120000"/>
              <a:gd name="T18" fmla="*/ 2147483647 w 120000"/>
              <a:gd name="T19" fmla="*/ 2147483647 h 120000"/>
              <a:gd name="T20" fmla="*/ 2147483647 w 120000"/>
              <a:gd name="T21" fmla="*/ 2147483647 h 120000"/>
              <a:gd name="T22" fmla="*/ 2147483647 w 120000"/>
              <a:gd name="T23" fmla="*/ 2147483647 h 120000"/>
              <a:gd name="T24" fmla="*/ 2147483647 w 120000"/>
              <a:gd name="T25" fmla="*/ 2147483647 h 120000"/>
              <a:gd name="T26" fmla="*/ 2147483647 w 120000"/>
              <a:gd name="T27" fmla="*/ 2147483647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0000"/>
              <a:gd name="T43" fmla="*/ 0 h 120000"/>
              <a:gd name="T44" fmla="*/ 120000 w 120000"/>
              <a:gd name="T45" fmla="*/ 120000 h 1200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0000" h="120000" extrusionOk="0">
                <a:moveTo>
                  <a:pt x="583" y="34175"/>
                </a:moveTo>
                <a:cubicBezTo>
                  <a:pt x="-2678" y="22567"/>
                  <a:pt x="7879" y="11072"/>
                  <a:pt x="27614" y="4745"/>
                </a:cubicBezTo>
                <a:cubicBezTo>
                  <a:pt x="47350" y="-1581"/>
                  <a:pt x="72649" y="-1581"/>
                  <a:pt x="92385" y="4745"/>
                </a:cubicBezTo>
                <a:cubicBezTo>
                  <a:pt x="112120" y="11072"/>
                  <a:pt x="122678" y="22567"/>
                  <a:pt x="119416" y="34175"/>
                </a:cubicBezTo>
                <a:lnTo>
                  <a:pt x="74854" y="113543"/>
                </a:lnTo>
                <a:cubicBezTo>
                  <a:pt x="73813" y="117246"/>
                  <a:pt x="67477" y="120000"/>
                  <a:pt x="60000" y="120000"/>
                </a:cubicBezTo>
                <a:cubicBezTo>
                  <a:pt x="52522" y="120000"/>
                  <a:pt x="46186" y="117246"/>
                  <a:pt x="45145" y="113543"/>
                </a:cubicBezTo>
                <a:lnTo>
                  <a:pt x="583" y="34175"/>
                </a:lnTo>
                <a:close/>
                <a:moveTo>
                  <a:pt x="3279" y="30000"/>
                </a:moveTo>
                <a:cubicBezTo>
                  <a:pt x="3279" y="43254"/>
                  <a:pt x="28674" y="53999"/>
                  <a:pt x="60000" y="53999"/>
                </a:cubicBezTo>
                <a:cubicBezTo>
                  <a:pt x="91325" y="53999"/>
                  <a:pt x="116720" y="43254"/>
                  <a:pt x="116720" y="29999"/>
                </a:cubicBezTo>
                <a:cubicBezTo>
                  <a:pt x="116720" y="16745"/>
                  <a:pt x="91325" y="5999"/>
                  <a:pt x="60000" y="5999"/>
                </a:cubicBezTo>
                <a:cubicBezTo>
                  <a:pt x="28674" y="5999"/>
                  <a:pt x="3279" y="16745"/>
                  <a:pt x="3279" y="29999"/>
                </a:cubicBezTo>
                <a:lnTo>
                  <a:pt x="3279" y="30000"/>
                </a:lnTo>
                <a:close/>
              </a:path>
            </a:pathLst>
          </a:custGeom>
          <a:gradFill rotWithShape="0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/>
          </a:gra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zh-TW" altLang="en-US"/>
          </a:p>
        </p:txBody>
      </p:sp>
      <p:sp>
        <p:nvSpPr>
          <p:cNvPr id="247810" name="Shape 517"/>
          <p:cNvSpPr txBox="1">
            <a:spLocks noChangeArrowheads="1"/>
          </p:cNvSpPr>
          <p:nvPr/>
        </p:nvSpPr>
        <p:spPr bwMode="auto">
          <a:xfrm>
            <a:off x="3432176" y="3038476"/>
            <a:ext cx="16430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SzPct val="25000"/>
            </a:pPr>
            <a:r>
              <a:rPr lang="en-US" altLang="zh-TW" sz="24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學習</a:t>
            </a:r>
            <a:r>
              <a:rPr lang="zh-TW" altLang="en-US" sz="24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意願</a:t>
            </a:r>
            <a:endParaRPr lang="en-US" altLang="zh-TW" sz="2400" b="1">
              <a:solidFill>
                <a:srgbClr val="000000"/>
              </a:solidFill>
              <a:latin typeface="標楷體" pitchFamily="65" charset="-120"/>
              <a:ea typeface="標楷體" pitchFamily="65" charset="-120"/>
              <a:cs typeface="Arial" charset="0"/>
              <a:sym typeface="Arial" charset="0"/>
            </a:endParaRPr>
          </a:p>
        </p:txBody>
      </p:sp>
      <p:sp>
        <p:nvSpPr>
          <p:cNvPr id="247811" name="Shape 518"/>
          <p:cNvSpPr txBox="1">
            <a:spLocks noChangeArrowheads="1"/>
          </p:cNvSpPr>
          <p:nvPr/>
        </p:nvSpPr>
        <p:spPr bwMode="auto">
          <a:xfrm>
            <a:off x="5448301" y="3759201"/>
            <a:ext cx="16430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SzPct val="25000"/>
            </a:pPr>
            <a:r>
              <a:rPr lang="en-US" altLang="zh-TW" sz="24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學習方法</a:t>
            </a:r>
          </a:p>
        </p:txBody>
      </p:sp>
      <p:sp>
        <p:nvSpPr>
          <p:cNvPr id="247812" name="Shape 519"/>
          <p:cNvSpPr txBox="1">
            <a:spLocks noChangeArrowheads="1"/>
          </p:cNvSpPr>
          <p:nvPr/>
        </p:nvSpPr>
        <p:spPr bwMode="auto">
          <a:xfrm>
            <a:off x="7577138" y="2998788"/>
            <a:ext cx="16430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SzPct val="25000"/>
            </a:pPr>
            <a:r>
              <a:rPr lang="en-US" altLang="zh-TW" sz="24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活用學習</a:t>
            </a:r>
          </a:p>
        </p:txBody>
      </p:sp>
      <p:pic>
        <p:nvPicPr>
          <p:cNvPr id="186378" name="圖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996950"/>
            <a:ext cx="32512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86" name="圖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465138"/>
            <a:ext cx="3250737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87" name="Shape 512"/>
          <p:cNvSpPr txBox="1">
            <a:spLocks noChangeArrowheads="1"/>
          </p:cNvSpPr>
          <p:nvPr/>
        </p:nvSpPr>
        <p:spPr bwMode="auto">
          <a:xfrm>
            <a:off x="5519923" y="1916138"/>
            <a:ext cx="1373002" cy="1464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3175" tIns="43175" rIns="43175" bIns="43175" anchor="ctr"/>
          <a:lstStyle/>
          <a:p>
            <a:pPr algn="ctr">
              <a:lnSpc>
                <a:spcPct val="90000"/>
              </a:lnSpc>
              <a:buSzPct val="25000"/>
            </a:pP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  <a:sym typeface="Arial" charset="0"/>
              </a:rPr>
              <a:t>溝通互動</a:t>
            </a:r>
            <a:endParaRPr lang="en-US" altLang="zh-TW" sz="3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  <a:sym typeface="Arial" charset="0"/>
            </a:endParaRPr>
          </a:p>
        </p:txBody>
      </p:sp>
      <p:grpSp>
        <p:nvGrpSpPr>
          <p:cNvPr id="4" name="群組 27"/>
          <p:cNvGrpSpPr>
            <a:grpSpLocks/>
          </p:cNvGrpSpPr>
          <p:nvPr/>
        </p:nvGrpSpPr>
        <p:grpSpPr bwMode="auto">
          <a:xfrm>
            <a:off x="6661150" y="404813"/>
            <a:ext cx="3251200" cy="3251200"/>
            <a:chOff x="3203848" y="1625551"/>
            <a:chExt cx="3251200" cy="3251200"/>
          </a:xfrm>
        </p:grpSpPr>
        <p:pic>
          <p:nvPicPr>
            <p:cNvPr id="186384" name="圖片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1625551"/>
              <a:ext cx="3251200" cy="325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6385" name="Shape 512"/>
            <p:cNvSpPr txBox="1">
              <a:spLocks noChangeArrowheads="1"/>
            </p:cNvSpPr>
            <p:nvPr/>
          </p:nvSpPr>
          <p:spPr bwMode="auto">
            <a:xfrm>
              <a:off x="4120000" y="2561655"/>
              <a:ext cx="1373198" cy="1464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3175" tIns="43175" rIns="43175" bIns="43175" anchor="ctr"/>
            <a:lstStyle/>
            <a:p>
              <a:pPr algn="ctr">
                <a:lnSpc>
                  <a:spcPct val="90000"/>
                </a:lnSpc>
                <a:buSzPct val="25000"/>
              </a:pPr>
              <a:r>
                <a:rPr lang="zh-TW" altLang="en-US" sz="3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  <a:sym typeface="Arial" charset="0"/>
                </a:rPr>
                <a:t>社會參與</a:t>
              </a:r>
              <a:endParaRPr lang="en-US" altLang="zh-TW" sz="3400" b="1"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  <a:sym typeface="Arial" charset="0"/>
              </a:endParaRPr>
            </a:p>
          </p:txBody>
        </p:sp>
      </p:grpSp>
      <p:sp>
        <p:nvSpPr>
          <p:cNvPr id="186383" name="Shape 512"/>
          <p:cNvSpPr txBox="1">
            <a:spLocks noChangeArrowheads="1"/>
          </p:cNvSpPr>
          <p:nvPr/>
        </p:nvSpPr>
        <p:spPr bwMode="auto">
          <a:xfrm>
            <a:off x="3503614" y="1341439"/>
            <a:ext cx="137318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3175" tIns="43175" rIns="43175" bIns="43175" anchor="ctr"/>
          <a:lstStyle/>
          <a:p>
            <a:pPr algn="ctr">
              <a:lnSpc>
                <a:spcPct val="90000"/>
              </a:lnSpc>
              <a:buSzPct val="25000"/>
            </a:pP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  <a:sym typeface="Arial" charset="0"/>
              </a:rPr>
              <a:t>自主行動</a:t>
            </a:r>
            <a:endParaRPr lang="en-US" altLang="zh-TW" sz="3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  <a:sym typeface="Arial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992314" y="4429125"/>
            <a:ext cx="8207375" cy="1016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「核心素養」是指一個人為適應現在生活及面對未來挑戰，所應具備的</a:t>
            </a:r>
            <a:r>
              <a:rPr lang="zh-TW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知識、能力與態度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。「核心素養」強調學習不宜以學科知識及技能為限，而應</a:t>
            </a:r>
            <a:r>
              <a:rPr lang="zh-TW" altLang="zh-TW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關注學習與生活的結合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透過實踐力行而彰顯學習者的全人發展</a:t>
            </a:r>
            <a:endParaRPr lang="zh-TW" altLang="en-US" sz="2000" b="1" dirty="0">
              <a:solidFill>
                <a:srgbClr val="0000FF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98CAF7-0B11-4355-B351-D1350E429BEE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31" name="文字方塊 30"/>
          <p:cNvSpPr txBox="1"/>
          <p:nvPr/>
        </p:nvSpPr>
        <p:spPr>
          <a:xfrm>
            <a:off x="9306402" y="-34986"/>
            <a:ext cx="1038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>
                <a:solidFill>
                  <a:srgbClr val="E8F5E9"/>
                </a:solidFill>
              </a:rPr>
              <a:t>3-4</a:t>
            </a:r>
            <a:r>
              <a:rPr lang="zh-TW" altLang="en-US" sz="1200">
                <a:solidFill>
                  <a:srgbClr val="E8F5E9"/>
                </a:solidFill>
              </a:rPr>
              <a:t>   </a:t>
            </a:r>
            <a:r>
              <a:rPr lang="en-US" altLang="zh-TW" sz="1200">
                <a:solidFill>
                  <a:srgbClr val="E8F5E9"/>
                </a:solidFill>
              </a:rPr>
              <a:t>/</a:t>
            </a:r>
            <a:r>
              <a:rPr lang="zh-TW" altLang="en-US" sz="1200">
                <a:solidFill>
                  <a:srgbClr val="E8F5E9"/>
                </a:solidFill>
              </a:rPr>
              <a:t> </a:t>
            </a:r>
          </a:p>
        </p:txBody>
      </p:sp>
      <p:sp>
        <p:nvSpPr>
          <p:cNvPr id="32" name="標題 2"/>
          <p:cNvSpPr txBox="1">
            <a:spLocks/>
          </p:cNvSpPr>
          <p:nvPr/>
        </p:nvSpPr>
        <p:spPr bwMode="auto">
          <a:xfrm>
            <a:off x="1108510" y="462079"/>
            <a:ext cx="8377237" cy="96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381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lang="zh-TW" altLang="en-US" sz="3600" b="1" dirty="0" smtClean="0">
                <a:solidFill>
                  <a:srgbClr val="FF0000"/>
                </a:solidFill>
                <a:cs typeface="Times New Roman" pitchFamily="18" charset="0"/>
              </a:rPr>
              <a:t>核心</a:t>
            </a:r>
            <a:r>
              <a:rPr lang="zh-TW" altLang="en-US" sz="3600" b="1" dirty="0">
                <a:solidFill>
                  <a:srgbClr val="FF0000"/>
                </a:solidFill>
                <a:cs typeface="Times New Roman" pitchFamily="18" charset="0"/>
              </a:rPr>
              <a:t>素養</a:t>
            </a:r>
          </a:p>
        </p:txBody>
      </p:sp>
    </p:spTree>
    <p:extLst>
      <p:ext uri="{BB962C8B-B14F-4D97-AF65-F5344CB8AC3E}">
        <p14:creationId xmlns:p14="http://schemas.microsoft.com/office/powerpoint/2010/main" val="1881029361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有機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142</TotalTime>
  <Words>956</Words>
  <Application>Microsoft Office PowerPoint</Application>
  <PresentationFormat>自訂</PresentationFormat>
  <Paragraphs>178</Paragraphs>
  <Slides>16</Slides>
  <Notes>6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17" baseType="lpstr">
      <vt:lpstr>有機</vt:lpstr>
      <vt:lpstr>健康與體育</vt:lpstr>
      <vt:lpstr>PowerPoint 簡報</vt:lpstr>
      <vt:lpstr>現狀─就醫─診斷─處方</vt:lpstr>
      <vt:lpstr>現狀─就醫─診斷─處方</vt:lpstr>
      <vt:lpstr>健康的心靈寓於健康的身體</vt:lpstr>
      <vt:lpstr>現在→</vt:lpstr>
      <vt:lpstr>健身/健生</vt:lpstr>
      <vt:lpstr>PowerPoint 簡報</vt:lpstr>
      <vt:lpstr>PowerPoint 簡報</vt:lpstr>
      <vt:lpstr>PowerPoint 簡報</vt:lpstr>
      <vt:lpstr>108課綱的課程目標</vt:lpstr>
      <vt:lpstr>108課綱的基本理念</vt:lpstr>
      <vt:lpstr>PowerPoint 簡報</vt:lpstr>
      <vt:lpstr>有關 身體/人 的各種狀況</vt:lpstr>
      <vt:lpstr>PowerPoint 簡報</vt:lpstr>
      <vt:lpstr>健體與閱讀研習照片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健康與體育</dc:title>
  <dc:creator>SUN LEE</dc:creator>
  <cp:lastModifiedBy>cwjh</cp:lastModifiedBy>
  <cp:revision>19</cp:revision>
  <cp:lastPrinted>2019-05-30T03:46:29Z</cp:lastPrinted>
  <dcterms:created xsi:type="dcterms:W3CDTF">2019-05-29T14:50:11Z</dcterms:created>
  <dcterms:modified xsi:type="dcterms:W3CDTF">2019-05-30T03:48:52Z</dcterms:modified>
</cp:coreProperties>
</file>