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9" r:id="rId3"/>
    <p:sldId id="264" r:id="rId4"/>
    <p:sldId id="305" r:id="rId5"/>
    <p:sldId id="261" r:id="rId6"/>
    <p:sldId id="262" r:id="rId7"/>
    <p:sldId id="263" r:id="rId8"/>
    <p:sldId id="265" r:id="rId9"/>
    <p:sldId id="304" r:id="rId1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0000"/>
    <a:srgbClr val="0000CC"/>
    <a:srgbClr val="CC00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>
      <p:cViewPr varScale="1">
        <p:scale>
          <a:sx n="108" d="100"/>
          <a:sy n="108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CF47E-ABE7-4D84-9598-81BE5B38A6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1137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1651D-626C-484F-86A3-084ABBBDFD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289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E9CF-3627-483B-8669-B8F933D002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915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1F1BA-B708-4375-B4F9-F45F10C39C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853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D7445-8AEA-4B59-8B55-3626D95EC9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98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9BE7D-8ACC-4FA5-AD0B-0A864FE5D5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2192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3314B-1792-491E-AB5F-E7CBC296BC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836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4B31A-91CD-41B3-AEF8-59F1727BA53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97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7A93D-F617-4E43-9E61-84F9CF5DDE6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951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D7F7D-4DC1-4BBE-9034-4F933E7768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939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E3B21-9C11-42F4-AF95-6C4750000A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498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1A16C1E-E2CF-4F91-9ED9-B1C7A10C70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&#27861;&#35215;/&#26696;&#20214;&#34389;&#29702;&#27969;&#31243;/&#23416;&#29983;&#38291;&#30097;&#20284;&#24615;&#39479;&#25854;&#25110;&#21512;&#24847;&#24615;&#35242;&#23494;&#34892;&#28858;&#20107;&#20214;&#35519;&#26597;&#34389;&#29702;&#27969;&#31243;.doc" TargetMode="External"/><Relationship Id="rId3" Type="http://schemas.openxmlformats.org/officeDocument/2006/relationships/hyperlink" Target="&#26657;&#22290;&#24615;&#20405;&#23475;&#24615;&#39479;&#25854;&#25110;&#24615;&#38712;&#20940;&#38450;&#27835;&#28310;&#21063;(1010524&#20462;).pdf" TargetMode="External"/><Relationship Id="rId7" Type="http://schemas.openxmlformats.org/officeDocument/2006/relationships/hyperlink" Target="&#21508;&#32026;&#23416;&#26657;&#26657;&#22290;&#24615;&#20405;&#23475;&#24615;&#39479;&#25854;&#26280;&#24615;&#21029;&#20107;&#20214;&#34389;&#29702;&#31243;&#24207;&#27298;&#26680;&#34920;.doc" TargetMode="External"/><Relationship Id="rId2" Type="http://schemas.openxmlformats.org/officeDocument/2006/relationships/hyperlink" Target="1&#24615;&#21029;&#24179;&#31561;&#25945;&#32946;&#27861;1021211&#20462;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1040820&#25945;&#32946;&#37096;&#26368;&#26032;&#20989;&#37323;&#30446;&#37636;.doc" TargetMode="External"/><Relationship Id="rId5" Type="http://schemas.openxmlformats.org/officeDocument/2006/relationships/hyperlink" Target="&#23416;&#26657;&#34389;&#29702;&#23416;&#29983;&#38291;&#30332;&#29983;&#21009;&#27861;&#31532;&#20108;&#30334;&#20108;&#21313;&#19971;&#26781;&#20107;&#20214;&#25033;&#27880;&#24847;&#20107;&#38917;.doc" TargetMode="External"/><Relationship Id="rId4" Type="http://schemas.openxmlformats.org/officeDocument/2006/relationships/hyperlink" Target="1030512&#24615;&#24179;&#20107;&#20214;&#34389;&#29702;&#27969;&#31243;&#22294;.doc" TargetMode="External"/><Relationship Id="rId9" Type="http://schemas.openxmlformats.org/officeDocument/2006/relationships/hyperlink" Target="&#22283;&#27665;&#20013;&#23567;&#23416;&#26657;&#22290;&#24615;&#20405;&#23475;&#25110;&#24615;&#39479;&#25854;&#38450;&#27835;&#25945;&#32946;&#35506;&#31243;&#25945;&#24107;&#25163;&#20874;.doc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srcsahb.moe.edu.tw/" TargetMode="External"/><Relationship Id="rId3" Type="http://schemas.openxmlformats.org/officeDocument/2006/relationships/hyperlink" Target="1050215&#25945;&#32946;&#37096;&#35009;&#32624;&#22522;&#28310;&#20462;&#35330;&#34920;.doc" TargetMode="External"/><Relationship Id="rId7" Type="http://schemas.openxmlformats.org/officeDocument/2006/relationships/hyperlink" Target="&#32080;&#26696;&#27298;&#26680;&#34920;(&#31684;&#20363;).doc" TargetMode="External"/><Relationship Id="rId2" Type="http://schemas.openxmlformats.org/officeDocument/2006/relationships/hyperlink" Target="10-&#25945;&#32946;&#37096;&#34389;&#29702;&#36949;&#21453;&#24615;&#21029;&#24179;&#31561;&#25945;&#32946;&#27861;&#20107;&#20214;&#34389;&#29702;&#31243;&#24207;&#21450;&#35009;&#32624;&#22522;&#28310;.do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26657;&#22290;&#24615;&#20405;&#23475;&#25110;&#24615;&#39479;&#25854;&#20107;&#20214;&#32080;&#26696;&#22577;&#21578;&#26360;(1030610&#20462;).doc" TargetMode="External"/><Relationship Id="rId5" Type="http://schemas.openxmlformats.org/officeDocument/2006/relationships/hyperlink" Target="&#25945;&#24107;&#27861;1030618&#20462;&#35330;.pdf" TargetMode="External"/><Relationship Id="rId4" Type="http://schemas.openxmlformats.org/officeDocument/2006/relationships/hyperlink" Target="1050215&#25945;&#32946;&#37096;&#35009;&#32624;&#22522;&#28310;&#20462;&#35330;&#20989;.pdf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c02.cpshs.hcc.edu.tw/bin/home.php" TargetMode="External"/><Relationship Id="rId3" Type="http://schemas.openxmlformats.org/officeDocument/2006/relationships/hyperlink" Target="http://blog.ilc.edu.tw/blog/blog/26064/albumid=123502" TargetMode="External"/><Relationship Id="rId7" Type="http://schemas.openxmlformats.org/officeDocument/2006/relationships/hyperlink" Target="http://blog.ilc.edu.tw/blog/blog/22364" TargetMode="External"/><Relationship Id="rId2" Type="http://schemas.openxmlformats.org/officeDocument/2006/relationships/hyperlink" Target="http://law.moj.gov.tw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blog.ilc.edu.tw/blog/blog/3869" TargetMode="External"/><Relationship Id="rId5" Type="http://schemas.openxmlformats.org/officeDocument/2006/relationships/hyperlink" Target="http://blog.ilc.edu.tw/blog/blog/21779" TargetMode="External"/><Relationship Id="rId4" Type="http://schemas.openxmlformats.org/officeDocument/2006/relationships/hyperlink" Target="http://blog.ilc.edu.tw/blog/blog/26064/albumid=178818" TargetMode="External"/><Relationship Id="rId9" Type="http://schemas.openxmlformats.org/officeDocument/2006/relationships/hyperlink" Target="http://genderedu.cpshs.hcc.edu.tw/bin/home.php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hyperlink" Target="1030528&#24489;&#33288;&#22283;&#20013;&#24615;&#24179;&#23459;&#23566;.ppt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628775"/>
            <a:ext cx="7993062" cy="2209800"/>
          </a:xfrm>
        </p:spPr>
        <p:txBody>
          <a:bodyPr/>
          <a:lstStyle/>
          <a:p>
            <a:pPr eaLnBrk="1" hangingPunct="1"/>
            <a:r>
              <a:rPr lang="zh-TW" altLang="en-US" sz="6600" b="1">
                <a:solidFill>
                  <a:srgbClr val="A5002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性別平等教育案件</a:t>
            </a:r>
            <a:br>
              <a:rPr lang="zh-TW" altLang="en-US" sz="6600" b="1">
                <a:solidFill>
                  <a:srgbClr val="A5002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600" b="1">
                <a:solidFill>
                  <a:srgbClr val="A5002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處理流程</a:t>
            </a: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3492500" y="4581525"/>
            <a:ext cx="360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教育處學管科 </a:t>
            </a:r>
          </a:p>
        </p:txBody>
      </p:sp>
      <p:sp>
        <p:nvSpPr>
          <p:cNvPr id="2054" name="Text Box 12"/>
          <p:cNvSpPr txBox="1">
            <a:spLocks noChangeArrowheads="1"/>
          </p:cNvSpPr>
          <p:nvPr/>
        </p:nvSpPr>
        <p:spPr bwMode="auto">
          <a:xfrm>
            <a:off x="5795963" y="4730750"/>
            <a:ext cx="1108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anose="03000509000000000000" pitchFamily="65" charset="-120"/>
              </a:rPr>
              <a:t>105.09.09</a:t>
            </a:r>
            <a:endParaRPr lang="zh-TW" altLang="en-US" b="1" dirty="0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處理依據</a:t>
            </a:r>
          </a:p>
        </p:txBody>
      </p:sp>
      <p:sp>
        <p:nvSpPr>
          <p:cNvPr id="3075" name="內容版面配置區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2" action="ppaction://hlinkfile"/>
              </a:rPr>
              <a:t>性別平等教育法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  <a:hlinkClick r:id="rId3" action="ppaction://hlinkfile"/>
              </a:rPr>
              <a:t>校園性侵害或性騷擾防治準則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4" action="ppaction://hlinkfile"/>
              </a:rPr>
              <a:t>通報及處理程序流程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5" action="ppaction://hlinkfile"/>
              </a:rPr>
              <a:t>刑法</a:t>
            </a:r>
            <a:r>
              <a:rPr lang="en-US" altLang="zh-TW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  <a:hlinkClick r:id="rId5" action="ppaction://hlinkfile"/>
              </a:rPr>
              <a:t>227</a:t>
            </a:r>
            <a:r>
              <a:rPr lang="zh-TW" altLang="en-US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  <a:hlinkClick r:id="rId5" action="ppaction://hlinkfile"/>
              </a:rPr>
              <a:t>條案件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6" action="ppaction://hlinkfile"/>
              </a:rPr>
              <a:t>教育部函示目錄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更新至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104.08.20)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7" action="ppaction://hlinkfile"/>
              </a:rPr>
              <a:t>各級學校性平案件處理程序自我檢核表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hlinkClick r:id="rId8" action="ppaction://hlinkfile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9" action="ppaction://hlinkfile"/>
              </a:rPr>
              <a:t>性侵害或性騷擾防治教育課程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anose="03000509000000000000" pitchFamily="65" charset="-120"/>
                <a:cs typeface="Times New Roman" panose="02020603050405020304" pitchFamily="18" charset="0"/>
              </a:rPr>
              <a:t>性別平等事件處理</a:t>
            </a:r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裁罰基準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  <a:hlinkClick r:id="rId2" action="ppaction://hlinkfile"/>
              </a:rPr>
              <a:t>舊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  <a:hlinkClick r:id="rId3" action="ppaction://hlinkfile"/>
              </a:rPr>
              <a:t>新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  <a:hlinkClick r:id="rId4" action="ppaction://hlinkfile"/>
              </a:rPr>
              <a:t>函</a:t>
            </a:r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  <a:hlinkClick r:id="rId5" action="ppaction://hlinkfile"/>
              </a:rPr>
              <a:t>教師法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(103.06.18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修正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縣性平會結案：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  <a:hlinkClick r:id="rId6" action="ppaction://hlinkfile"/>
              </a:rPr>
              <a:t>結案報告書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  <a:hlinkClick r:id="rId7" action="ppaction://hlinkfile"/>
              </a:rPr>
              <a:t>檢核表 </a:t>
            </a:r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  <a:hlinkClick r:id="rId8"/>
              </a:rPr>
              <a:t>教育部性侵害性騷擾及性霸凌網站</a:t>
            </a:r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資源網站連結</a:t>
            </a:r>
            <a:endParaRPr lang="zh-TW" altLang="en-US"/>
          </a:p>
        </p:txBody>
      </p:sp>
      <p:sp>
        <p:nvSpPr>
          <p:cNvPr id="5123" name="內容版面配置區 2"/>
          <p:cNvSpPr>
            <a:spLocks noGrp="1"/>
          </p:cNvSpPr>
          <p:nvPr>
            <p:ph idx="4294967295"/>
          </p:nvPr>
        </p:nvSpPr>
        <p:spPr>
          <a:xfrm>
            <a:off x="239713" y="1268760"/>
            <a:ext cx="8686800" cy="4968006"/>
          </a:xfrm>
        </p:spPr>
        <p:txBody>
          <a:bodyPr/>
          <a:lstStyle/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全國法規資料庫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宜蘭縣政府教育處學管科性平專區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宜蘭縣性平事件各階段處遇文件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hlinkClick r:id="rId4"/>
            </a:endParaRPr>
          </a:p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宜蘭縣調查專業人員人才庫名單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5"/>
              </a:rPr>
              <a:t>宜蘭縣性別平等教育中心學校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（成功國小）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6"/>
              </a:rPr>
              <a:t>宜蘭縣性別平等資源中心學校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（凱旋國中）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7"/>
              </a:rPr>
              <a:t>宜蘭縣性別平等教育輔導團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（冬山國中）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8"/>
              </a:rPr>
              <a:t>國教署性別平等教育資訊網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（秀水高工）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hlinkClick r:id="rId9"/>
              </a:rPr>
              <a:t>國教署推動性平課程諮詢中心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（竹北高中）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  <a:buFont typeface="Wingdings" panose="05000000000000000000" pitchFamily="2" charset="2"/>
              <a:buChar char=""/>
            </a:pP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性平事件處理程序：</a:t>
            </a: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"/>
            </a:pP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判斷是否屬性平法事件</a:t>
            </a:r>
            <a:r>
              <a:rPr lang="en-US" altLang="zh-TW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(</a:t>
            </a: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師對生、生對生、生對師、學校聘用人員對生</a:t>
            </a:r>
            <a:r>
              <a:rPr lang="en-US" altLang="zh-TW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)</a:t>
            </a: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。 </a:t>
            </a: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"/>
            </a:pP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進行社政通報</a:t>
            </a:r>
            <a:r>
              <a:rPr lang="en-US" altLang="zh-TW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(</a:t>
            </a: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法定通報</a:t>
            </a:r>
            <a:r>
              <a:rPr lang="en-US" altLang="zh-TW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)</a:t>
            </a: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、校安通報。</a:t>
            </a: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"/>
            </a:pP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通知家長、告知相關法律權益。 </a:t>
            </a: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DFKaiShu-SB-Estd-BF" charset="-120"/>
              </a:rPr>
              <a:t>  </a:t>
            </a:r>
          </a:p>
        </p:txBody>
      </p:sp>
      <p:sp>
        <p:nvSpPr>
          <p:cNvPr id="6147" name="AutoShape 5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zh-TW" altLang="en-US" sz="4500">
                <a:ea typeface="標楷體" panose="03000509000000000000" pitchFamily="65" charset="-120"/>
                <a:cs typeface="Times New Roman" panose="02020603050405020304" pitchFamily="18" charset="0"/>
              </a:rPr>
              <a:t>性別平等事件處理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" pitchFamily="2" charset="2"/>
              <a:buChar char=""/>
              <a:defRPr/>
            </a:pP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請被害人或法定代理人提出調查申請，若</a:t>
            </a:r>
            <a:r>
              <a:rPr lang="zh-TW" alt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  <a:cs typeface="DFKaiShu-SB-Estd-BF" charset="-120"/>
              </a:rPr>
              <a:t>涉及公益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由教師擔任檢舉人提出調查申請。</a:t>
            </a:r>
          </a:p>
          <a:p>
            <a:pPr lvl="1" eaLnBrk="1" hangingPunct="1">
              <a:buFont typeface="Wingdings" pitchFamily="2" charset="2"/>
              <a:buChar char=""/>
              <a:defRPr/>
            </a:pP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判斷是否具管轄權，若無管轄權應於</a:t>
            </a:r>
            <a:r>
              <a:rPr lang="en-US" altLang="zh-TW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7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日內函送具管轄權學校。</a:t>
            </a:r>
          </a:p>
          <a:p>
            <a:pPr lvl="1" eaLnBrk="1" hangingPunct="1">
              <a:buFont typeface="Wingdings" pitchFamily="2" charset="2"/>
              <a:buChar char=""/>
              <a:defRPr/>
            </a:pP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召開性平會：決議是否受理、是否組調查小組。</a:t>
            </a:r>
            <a:endParaRPr lang="en-US" altLang="zh-TW" dirty="0">
              <a:solidFill>
                <a:srgbClr val="000000"/>
              </a:solidFill>
              <a:latin typeface="標楷體" pitchFamily="65" charset="-120"/>
              <a:ea typeface="標楷體" pitchFamily="65" charset="-120"/>
              <a:cs typeface="DFKaiShu-SB-Estd-BF" charset="-120"/>
            </a:endParaRPr>
          </a:p>
          <a:p>
            <a:pPr lvl="1" eaLnBrk="1" hangingPunct="1">
              <a:buFont typeface="Wingdings" pitchFamily="2" charset="2"/>
              <a:buChar char=""/>
              <a:defRPr/>
            </a:pP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若對事件雙方說詞一致並無疑義，得不組調查小組，由性平會自行調查，惟仍應依性平法施行細則第</a:t>
            </a:r>
            <a:r>
              <a:rPr lang="en-US" altLang="zh-TW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17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條調查報告格式提出書面報告。</a:t>
            </a:r>
          </a:p>
        </p:txBody>
      </p:sp>
      <p:sp>
        <p:nvSpPr>
          <p:cNvPr id="7171" name="AutoShape 5"/>
          <p:cNvSpPr>
            <a:spLocks noGrp="1" noChangeArrowheads="1"/>
          </p:cNvSpPr>
          <p:nvPr>
            <p:ph type="title"/>
          </p:nvPr>
        </p:nvSpPr>
        <p:spPr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zh-TW" altLang="en-US" sz="4500">
                <a:ea typeface="標楷體" panose="03000509000000000000" pitchFamily="65" charset="-120"/>
                <a:cs typeface="Times New Roman" panose="02020603050405020304" pitchFamily="18" charset="0"/>
              </a:rPr>
              <a:t>性別平等事件處理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196975"/>
            <a:ext cx="8054975" cy="4537075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"/>
              <a:defRPr/>
            </a:pP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嚴守秘密，性平委員與執行人員絕不洩漏訊息。</a:t>
            </a:r>
          </a:p>
          <a:p>
            <a:pPr lvl="1" eaLnBrk="1" hangingPunct="1">
              <a:buFont typeface="Wingdings" pitchFamily="2" charset="2"/>
              <a:buChar char=""/>
              <a:defRPr/>
            </a:pPr>
            <a:r>
              <a:rPr lang="en-US" altLang="zh-TW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  <a:cs typeface="DFKaiShu-SB-Estd-BF" charset="-120"/>
              </a:rPr>
              <a:t>2</a:t>
            </a:r>
            <a:r>
              <a:rPr lang="zh-TW" alt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  <a:cs typeface="DFKaiShu-SB-Estd-BF" charset="-120"/>
              </a:rPr>
              <a:t>個月內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調查完畢，必要時得延長</a:t>
            </a:r>
            <a:r>
              <a:rPr lang="en-US" altLang="zh-TW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2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次，每次以</a:t>
            </a:r>
            <a:r>
              <a:rPr lang="en-US" altLang="zh-TW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1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個月為限</a:t>
            </a:r>
            <a:r>
              <a:rPr lang="en-US" altLang="zh-TW" b="1" u="sng" dirty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(</a:t>
            </a:r>
            <a:r>
              <a:rPr lang="zh-TW" altLang="en-US" b="1" u="sng" dirty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函報縣府核備</a:t>
            </a:r>
            <a:r>
              <a:rPr lang="en-US" altLang="zh-TW" b="1" u="sng" dirty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)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。</a:t>
            </a:r>
          </a:p>
          <a:p>
            <a:pPr lvl="1" eaLnBrk="1" hangingPunct="1">
              <a:buFont typeface="Wingdings" pitchFamily="2" charset="2"/>
              <a:buChar char=""/>
              <a:defRPr/>
            </a:pP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將</a:t>
            </a:r>
            <a:r>
              <a:rPr lang="zh-TW" altLang="en-US" b="1" u="sng" dirty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相關進度隨時上網登錄更新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。</a:t>
            </a:r>
          </a:p>
          <a:p>
            <a:pPr lvl="1" eaLnBrk="1" hangingPunct="1">
              <a:buFont typeface="Wingdings" pitchFamily="2" charset="2"/>
              <a:buChar char=""/>
              <a:defRPr/>
            </a:pP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召開性平會決議是否接受調查報告，若有重大瑕疵得不接受，並重組調查小組進行調查。</a:t>
            </a:r>
          </a:p>
          <a:p>
            <a:pPr lvl="1" eaLnBrk="1" hangingPunct="1">
              <a:buFont typeface="Wingdings" pitchFamily="2" charset="2"/>
              <a:buChar char=""/>
              <a:defRPr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  <a:cs typeface="DFKaiShu-SB-Estd-BF" charset="-120"/>
              </a:rPr>
              <a:t>三階段結案：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  <a:cs typeface="DFKaiShu-SB-Estd-BF" charset="-120"/>
            </a:endParaRPr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r>
              <a:rPr lang="en-US" altLang="zh-TW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(1</a:t>
            </a:r>
            <a:r>
              <a:rPr lang="en-US" altLang="zh-TW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  <a:sym typeface="Wingdings" pitchFamily="2" charset="2"/>
              </a:rPr>
              <a:t>)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  <a:sym typeface="Wingdings" pitchFamily="2" charset="2"/>
              </a:rPr>
              <a:t>完成事件處理程序，將資料上陳至教育處。</a:t>
            </a:r>
            <a:endParaRPr lang="en-US" altLang="zh-TW" dirty="0">
              <a:solidFill>
                <a:srgbClr val="000000"/>
              </a:solidFill>
              <a:latin typeface="標楷體" pitchFamily="65" charset="-120"/>
              <a:ea typeface="標楷體" pitchFamily="65" charset="-120"/>
              <a:cs typeface="DFKaiShu-SB-Estd-BF" charset="-120"/>
              <a:sym typeface="Wingdings" pitchFamily="2" charset="2"/>
            </a:endParaRPr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r>
              <a:rPr lang="en-US" altLang="zh-TW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  <a:sym typeface="Wingdings" pitchFamily="2" charset="2"/>
              </a:rPr>
              <a:t>(2)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  <a:sym typeface="Wingdings" pitchFamily="2" charset="2"/>
              </a:rPr>
              <a:t>無申復、申訴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。</a:t>
            </a:r>
            <a:endParaRPr lang="en-US" altLang="zh-TW" dirty="0">
              <a:solidFill>
                <a:srgbClr val="000000"/>
              </a:solidFill>
              <a:latin typeface="標楷體" pitchFamily="65" charset="-120"/>
              <a:ea typeface="標楷體" pitchFamily="65" charset="-120"/>
              <a:cs typeface="DFKaiShu-SB-Estd-BF" charset="-120"/>
            </a:endParaRPr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r>
              <a:rPr lang="en-US" altLang="zh-TW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(3)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完成性平會決議事項，送縣性平會討論完成</a:t>
            </a:r>
            <a:endParaRPr lang="en-US" altLang="zh-TW" dirty="0">
              <a:solidFill>
                <a:srgbClr val="000000"/>
              </a:solidFill>
              <a:latin typeface="標楷體" pitchFamily="65" charset="-120"/>
              <a:ea typeface="標楷體" pitchFamily="65" charset="-120"/>
              <a:cs typeface="DFKaiShu-SB-Estd-BF" charset="-120"/>
            </a:endParaRPr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DFKaiShu-SB-Estd-BF" charset="-120"/>
              </a:rPr>
              <a:t>   結案。</a:t>
            </a:r>
          </a:p>
        </p:txBody>
      </p:sp>
      <p:sp>
        <p:nvSpPr>
          <p:cNvPr id="8195" name="AutoShape 5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  <a:prstGeom prst="roundRect">
            <a:avLst>
              <a:gd name="adj" fmla="val 21667"/>
            </a:avLst>
          </a:prstGeom>
          <a:noFill/>
        </p:spPr>
        <p:txBody>
          <a:bodyPr/>
          <a:lstStyle/>
          <a:p>
            <a:pPr eaLnBrk="1" hangingPunct="1"/>
            <a:r>
              <a:rPr lang="zh-TW" altLang="en-US" sz="4500">
                <a:ea typeface="標楷體" panose="03000509000000000000" pitchFamily="65" charset="-120"/>
                <a:cs typeface="Times New Roman" panose="02020603050405020304" pitchFamily="18" charset="0"/>
              </a:rPr>
              <a:t>性別平等事件處理</a:t>
            </a:r>
          </a:p>
        </p:txBody>
      </p:sp>
      <p:pic>
        <p:nvPicPr>
          <p:cNvPr id="8196" name="Picture 4" descr="j0205466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292600"/>
            <a:ext cx="738188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11007" y="1075218"/>
            <a:ext cx="8087650" cy="320404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zh-TW" altLang="en-US" sz="5400" dirty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感謝有您</a:t>
            </a:r>
            <a:endParaRPr lang="en-US" altLang="zh-TW" sz="5400" dirty="0"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defRPr/>
            </a:pPr>
            <a:r>
              <a:rPr lang="zh-TW" altLang="en-US" sz="5400" dirty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校園性別平等教育</a:t>
            </a:r>
            <a:endParaRPr lang="en-US" altLang="zh-TW" sz="5400" dirty="0"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defRPr/>
            </a:pPr>
            <a:r>
              <a:rPr lang="zh-TW" altLang="en-US" sz="5400" dirty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得以深耕、落實</a:t>
            </a:r>
            <a:endParaRPr lang="en-US" altLang="zh-TW" sz="5400" dirty="0"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43608" y="1628800"/>
            <a:ext cx="6336703" cy="28007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zh-TW" alt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標楷體" pitchFamily="65" charset="-120"/>
                <a:ea typeface="標楷體" pitchFamily="65" charset="-120"/>
              </a:rPr>
              <a:t>感謝聆聽</a:t>
            </a:r>
            <a:endParaRPr lang="en-US" altLang="zh-TW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defRPr/>
            </a:pPr>
            <a:r>
              <a:rPr lang="zh-TW" alt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標楷體" pitchFamily="65" charset="-120"/>
                <a:ea typeface="標楷體" pitchFamily="65" charset="-120"/>
              </a:rPr>
              <a:t>敬請指教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787900" y="4581525"/>
            <a:ext cx="37353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endParaRPr kumimoji="0" lang="zh-TW" alt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996</TotalTime>
  <Words>483</Words>
  <Application>Microsoft Office PowerPoint</Application>
  <PresentationFormat>如螢幕大小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DFKaiShu-SB-Estd-BF</vt:lpstr>
      <vt:lpstr>新細明體</vt:lpstr>
      <vt:lpstr>標楷體</vt:lpstr>
      <vt:lpstr>Arial</vt:lpstr>
      <vt:lpstr>Calibri</vt:lpstr>
      <vt:lpstr>Times New Roman</vt:lpstr>
      <vt:lpstr>Wingdings</vt:lpstr>
      <vt:lpstr>Office 佈景主題</vt:lpstr>
      <vt:lpstr>性別平等教育案件 處理流程</vt:lpstr>
      <vt:lpstr>處理依據</vt:lpstr>
      <vt:lpstr>性別平等事件處理</vt:lpstr>
      <vt:lpstr>資源網站連結</vt:lpstr>
      <vt:lpstr>性別平等事件處理</vt:lpstr>
      <vt:lpstr>性別平等事件處理</vt:lpstr>
      <vt:lpstr>性別平等事件處理</vt:lpstr>
      <vt:lpstr>PowerPoint 簡報</vt:lpstr>
      <vt:lpstr>PowerPoint 簡報</vt:lpstr>
    </vt:vector>
  </TitlesOfParts>
  <Company>Create By Siose ... 2009 March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性平事件處理</dc:title>
  <dc:creator>user</dc:creator>
  <cp:lastModifiedBy>Eric Hsia</cp:lastModifiedBy>
  <cp:revision>97</cp:revision>
  <dcterms:created xsi:type="dcterms:W3CDTF">2013-11-14T04:59:58Z</dcterms:created>
  <dcterms:modified xsi:type="dcterms:W3CDTF">2016-09-06T10:41:08Z</dcterms:modified>
</cp:coreProperties>
</file>