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2" r:id="rId3"/>
    <p:sldId id="256" r:id="rId4"/>
    <p:sldId id="259" r:id="rId5"/>
    <p:sldId id="257" r:id="rId6"/>
    <p:sldId id="258" r:id="rId7"/>
    <p:sldId id="261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B5740-2A02-4674-9C55-C13B49D69F26}" type="datetimeFigureOut">
              <a:rPr lang="zh-TW" altLang="en-US" smtClean="0"/>
              <a:t>2018/9/6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2A460-0F38-4CC0-B0B0-DE7DED2ACA0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B5740-2A02-4674-9C55-C13B49D69F26}" type="datetimeFigureOut">
              <a:rPr lang="zh-TW" altLang="en-US" smtClean="0"/>
              <a:t>2018/9/6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2A460-0F38-4CC0-B0B0-DE7DED2ACA0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B5740-2A02-4674-9C55-C13B49D69F26}" type="datetimeFigureOut">
              <a:rPr lang="zh-TW" altLang="en-US" smtClean="0"/>
              <a:t>2018/9/6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2A460-0F38-4CC0-B0B0-DE7DED2ACA0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B5740-2A02-4674-9C55-C13B49D69F26}" type="datetimeFigureOut">
              <a:rPr lang="zh-TW" altLang="en-US" smtClean="0"/>
              <a:t>2018/9/6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2A460-0F38-4CC0-B0B0-DE7DED2ACA0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B5740-2A02-4674-9C55-C13B49D69F26}" type="datetimeFigureOut">
              <a:rPr lang="zh-TW" altLang="en-US" smtClean="0"/>
              <a:t>2018/9/6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2A460-0F38-4CC0-B0B0-DE7DED2ACA0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B5740-2A02-4674-9C55-C13B49D69F26}" type="datetimeFigureOut">
              <a:rPr lang="zh-TW" altLang="en-US" smtClean="0"/>
              <a:t>2018/9/6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2A460-0F38-4CC0-B0B0-DE7DED2ACA0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B5740-2A02-4674-9C55-C13B49D69F26}" type="datetimeFigureOut">
              <a:rPr lang="zh-TW" altLang="en-US" smtClean="0"/>
              <a:t>2018/9/6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2A460-0F38-4CC0-B0B0-DE7DED2ACA0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B5740-2A02-4674-9C55-C13B49D69F26}" type="datetimeFigureOut">
              <a:rPr lang="zh-TW" altLang="en-US" smtClean="0"/>
              <a:t>2018/9/6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2A460-0F38-4CC0-B0B0-DE7DED2ACA0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B5740-2A02-4674-9C55-C13B49D69F26}" type="datetimeFigureOut">
              <a:rPr lang="zh-TW" altLang="en-US" smtClean="0"/>
              <a:t>2018/9/6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2A460-0F38-4CC0-B0B0-DE7DED2ACA0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B5740-2A02-4674-9C55-C13B49D69F26}" type="datetimeFigureOut">
              <a:rPr lang="zh-TW" altLang="en-US" smtClean="0"/>
              <a:t>2018/9/6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2A460-0F38-4CC0-B0B0-DE7DED2ACA0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B5740-2A02-4674-9C55-C13B49D69F26}" type="datetimeFigureOut">
              <a:rPr lang="zh-TW" altLang="en-US" smtClean="0"/>
              <a:t>2018/9/6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2A460-0F38-4CC0-B0B0-DE7DED2ACA0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zh-TW" altLang="en-US" smtClean="0"/>
              <a:t>按一下圖示以新增圖片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B5740-2A02-4674-9C55-C13B49D69F26}" type="datetimeFigureOut">
              <a:rPr lang="zh-TW" altLang="en-US" smtClean="0"/>
              <a:t>2018/9/6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2A460-0F38-4CC0-B0B0-DE7DED2ACA0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&#20840;&#22283;&#20013;&#12289;&#23567;&#23416;&#23416;&#29983;&#28216;&#27891;&#33287;&#33258;&#25937;&#33021;&#21147;&#22522;&#26412;&#25351;&#27161;&#65288;&#20116;&#32026;&#65289;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27584" y="2204864"/>
            <a:ext cx="7117180" cy="2046089"/>
          </a:xfrm>
        </p:spPr>
        <p:txBody>
          <a:bodyPr/>
          <a:lstStyle/>
          <a:p>
            <a:pPr algn="ctr"/>
            <a:r>
              <a:rPr lang="zh-TW" altLang="en-US" sz="6000" dirty="0"/>
              <a:t>宜蘭縣南屏國民</a:t>
            </a:r>
            <a:r>
              <a:rPr lang="zh-TW" altLang="en-US" sz="6000" dirty="0" smtClean="0"/>
              <a:t>小學課程內游泳教學說明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02483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99592" y="548680"/>
            <a:ext cx="7117180" cy="821953"/>
          </a:xfrm>
        </p:spPr>
        <p:txBody>
          <a:bodyPr/>
          <a:lstStyle/>
          <a:p>
            <a:pPr algn="ctr"/>
            <a:r>
              <a:rPr lang="zh-TW" altLang="zh-TW" dirty="0"/>
              <a:t>宜蘭縣南屏國民</a:t>
            </a:r>
            <a:r>
              <a:rPr lang="zh-TW" altLang="zh-TW" dirty="0" smtClean="0"/>
              <a:t>小學游泳</a:t>
            </a:r>
            <a:r>
              <a:rPr lang="zh-TW" altLang="zh-TW" dirty="0"/>
              <a:t>教學</a:t>
            </a:r>
            <a:endParaRPr lang="zh-TW" altLang="en-US" dirty="0"/>
          </a:p>
        </p:txBody>
      </p:sp>
      <p:grpSp>
        <p:nvGrpSpPr>
          <p:cNvPr id="4" name="群組 3"/>
          <p:cNvGrpSpPr/>
          <p:nvPr/>
        </p:nvGrpSpPr>
        <p:grpSpPr>
          <a:xfrm>
            <a:off x="879040" y="2241410"/>
            <a:ext cx="7293360" cy="2051687"/>
            <a:chOff x="971600" y="1484784"/>
            <a:chExt cx="7001626" cy="1566726"/>
          </a:xfrm>
        </p:grpSpPr>
        <p:pic>
          <p:nvPicPr>
            <p:cNvPr id="1028" name="Picture 4" descr="C:\Users\ilc\AppData\Local\Microsoft\Windows\Temporary Internet Files\Content.IE5\12H5CZXH\Swimming_Universiade_2017[1]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1600" y="1484784"/>
              <a:ext cx="989772" cy="9897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副標題 2"/>
            <p:cNvSpPr txBox="1">
              <a:spLocks/>
            </p:cNvSpPr>
            <p:nvPr/>
          </p:nvSpPr>
          <p:spPr>
            <a:xfrm>
              <a:off x="2051720" y="1844825"/>
              <a:ext cx="5921506" cy="1206685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/>
            </a:bodyPr>
            <a:lstStyle>
              <a:lvl1pPr marL="0" indent="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2000" kern="1200">
                  <a:solidFill>
                    <a:schemeClr val="tx2">
                      <a:lumMod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TW" altLang="en-US" sz="8800" dirty="0" smtClean="0">
                  <a:latin typeface="+mj-ea"/>
                  <a:ea typeface="+mj-ea"/>
                </a:rPr>
                <a:t> 完全免費</a:t>
              </a:r>
              <a:endParaRPr lang="zh-TW" altLang="en-US" sz="8800" dirty="0">
                <a:latin typeface="+mj-ea"/>
                <a:ea typeface="+mj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586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99592" y="548680"/>
            <a:ext cx="7117180" cy="821953"/>
          </a:xfrm>
        </p:spPr>
        <p:txBody>
          <a:bodyPr/>
          <a:lstStyle/>
          <a:p>
            <a:pPr algn="ctr"/>
            <a:r>
              <a:rPr lang="zh-TW" altLang="zh-TW" dirty="0"/>
              <a:t>宜蘭縣南屏國民</a:t>
            </a:r>
            <a:r>
              <a:rPr lang="zh-TW" altLang="zh-TW" dirty="0" smtClean="0"/>
              <a:t>小學游泳</a:t>
            </a:r>
            <a:r>
              <a:rPr lang="zh-TW" altLang="zh-TW" dirty="0"/>
              <a:t>教學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99592" y="1556792"/>
            <a:ext cx="6058883" cy="576064"/>
          </a:xfrm>
        </p:spPr>
        <p:txBody>
          <a:bodyPr>
            <a:normAutofit lnSpcReduction="10000"/>
          </a:bodyPr>
          <a:lstStyle/>
          <a:p>
            <a:r>
              <a:rPr lang="zh-TW" altLang="en-US" sz="3200" dirty="0" smtClean="0"/>
              <a:t>辦理期程</a:t>
            </a:r>
            <a:endParaRPr lang="zh-TW" altLang="en-US" sz="3200" dirty="0"/>
          </a:p>
        </p:txBody>
      </p:sp>
      <p:grpSp>
        <p:nvGrpSpPr>
          <p:cNvPr id="4" name="群組 3"/>
          <p:cNvGrpSpPr/>
          <p:nvPr/>
        </p:nvGrpSpPr>
        <p:grpSpPr>
          <a:xfrm>
            <a:off x="395536" y="1844824"/>
            <a:ext cx="7488832" cy="1152128"/>
            <a:chOff x="971600" y="1484784"/>
            <a:chExt cx="6306385" cy="989772"/>
          </a:xfrm>
        </p:grpSpPr>
        <p:pic>
          <p:nvPicPr>
            <p:cNvPr id="1028" name="Picture 4" descr="C:\Users\ilc\AppData\Local\Microsoft\Windows\Temporary Internet Files\Content.IE5\12H5CZXH\Swimming_Universiade_2017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1600" y="1484784"/>
              <a:ext cx="989772" cy="9897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副標題 2"/>
            <p:cNvSpPr txBox="1">
              <a:spLocks/>
            </p:cNvSpPr>
            <p:nvPr/>
          </p:nvSpPr>
          <p:spPr>
            <a:xfrm>
              <a:off x="2051720" y="1755814"/>
              <a:ext cx="5226265" cy="632433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marL="0" indent="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2000" kern="1200">
                  <a:solidFill>
                    <a:schemeClr val="tx2">
                      <a:lumMod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zh-TW" altLang="en-US" sz="2400" b="1" dirty="0" smtClean="0">
                  <a:solidFill>
                    <a:srgbClr val="FFFF00"/>
                  </a:solidFill>
                </a:rPr>
                <a:t>五年級</a:t>
              </a:r>
              <a:r>
                <a:rPr lang="en-US" altLang="zh-TW" sz="2400" dirty="0" smtClean="0"/>
                <a:t>9/20</a:t>
              </a:r>
              <a:r>
                <a:rPr lang="zh-TW" altLang="en-US" sz="2400" dirty="0" smtClean="0"/>
                <a:t>至</a:t>
              </a:r>
              <a:r>
                <a:rPr lang="en-US" altLang="zh-TW" sz="2400" dirty="0" smtClean="0"/>
                <a:t>11/8</a:t>
              </a:r>
              <a:r>
                <a:rPr lang="zh-TW" altLang="en-US" sz="2400" dirty="0" smtClean="0"/>
                <a:t>日，每週四下午</a:t>
              </a:r>
              <a:r>
                <a:rPr lang="en-US" altLang="zh-TW" sz="2400" dirty="0" smtClean="0"/>
                <a:t>1</a:t>
              </a:r>
              <a:r>
                <a:rPr lang="zh-TW" altLang="en-US" sz="2400" dirty="0" smtClean="0"/>
                <a:t>點</a:t>
              </a:r>
              <a:r>
                <a:rPr lang="en-US" altLang="zh-TW" sz="2400" dirty="0"/>
                <a:t>2</a:t>
              </a:r>
              <a:r>
                <a:rPr lang="en-US" altLang="zh-TW" sz="2400" dirty="0" smtClean="0"/>
                <a:t>0</a:t>
              </a:r>
              <a:r>
                <a:rPr lang="zh-TW" altLang="en-US" sz="2400" dirty="0" smtClean="0"/>
                <a:t>分至</a:t>
              </a:r>
              <a:r>
                <a:rPr lang="en-US" altLang="zh-TW" sz="2400" dirty="0" smtClean="0"/>
                <a:t>3</a:t>
              </a:r>
              <a:r>
                <a:rPr lang="zh-TW" altLang="en-US" sz="2400" dirty="0" smtClean="0"/>
                <a:t>點</a:t>
              </a:r>
              <a:r>
                <a:rPr lang="en-US" altLang="zh-TW" sz="2400" dirty="0" smtClean="0"/>
                <a:t>20</a:t>
              </a:r>
              <a:r>
                <a:rPr lang="zh-TW" altLang="en-US" sz="2400" dirty="0" smtClean="0"/>
                <a:t>分</a:t>
              </a:r>
              <a:endParaRPr lang="zh-TW" altLang="en-US" sz="2400" dirty="0"/>
            </a:p>
          </p:txBody>
        </p:sp>
      </p:grpSp>
      <p:grpSp>
        <p:nvGrpSpPr>
          <p:cNvPr id="5" name="群組 4"/>
          <p:cNvGrpSpPr/>
          <p:nvPr/>
        </p:nvGrpSpPr>
        <p:grpSpPr>
          <a:xfrm>
            <a:off x="428688" y="3293071"/>
            <a:ext cx="7455680" cy="1113131"/>
            <a:chOff x="971600" y="2636911"/>
            <a:chExt cx="6742181" cy="1087967"/>
          </a:xfrm>
        </p:grpSpPr>
        <p:pic>
          <p:nvPicPr>
            <p:cNvPr id="9" name="Picture 4" descr="C:\Users\ilc\AppData\Local\Microsoft\Windows\Temporary Internet Files\Content.IE5\12H5CZXH\Swimming_Universiade_2017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1600" y="2636911"/>
              <a:ext cx="1062874" cy="10628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副標題 2"/>
            <p:cNvSpPr txBox="1">
              <a:spLocks/>
            </p:cNvSpPr>
            <p:nvPr/>
          </p:nvSpPr>
          <p:spPr>
            <a:xfrm>
              <a:off x="2131496" y="2636911"/>
              <a:ext cx="5582285" cy="1087967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marL="0" indent="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2000" kern="1200">
                  <a:solidFill>
                    <a:schemeClr val="tx2">
                      <a:lumMod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70000"/>
                </a:lnSpc>
              </a:pPr>
              <a:r>
                <a:rPr lang="zh-TW" altLang="en-US" sz="2400" b="1" dirty="0">
                  <a:solidFill>
                    <a:srgbClr val="FFFF00"/>
                  </a:solidFill>
                </a:rPr>
                <a:t>六</a:t>
              </a:r>
              <a:r>
                <a:rPr lang="zh-TW" altLang="en-US" sz="2400" b="1" dirty="0" smtClean="0">
                  <a:solidFill>
                    <a:srgbClr val="FFFF00"/>
                  </a:solidFill>
                </a:rPr>
                <a:t>年級</a:t>
              </a:r>
              <a:r>
                <a:rPr lang="en-US" altLang="zh-TW" sz="2400" dirty="0" smtClean="0"/>
                <a:t>9/21</a:t>
              </a:r>
              <a:r>
                <a:rPr lang="zh-TW" altLang="en-US" sz="2400" dirty="0" smtClean="0"/>
                <a:t>至</a:t>
              </a:r>
              <a:r>
                <a:rPr lang="en-US" altLang="zh-TW" sz="2400" dirty="0" smtClean="0"/>
                <a:t>11/9</a:t>
              </a:r>
              <a:r>
                <a:rPr lang="zh-TW" altLang="en-US" sz="2400" dirty="0"/>
                <a:t>日，</a:t>
              </a:r>
              <a:r>
                <a:rPr lang="zh-TW" altLang="en-US" sz="2400" dirty="0" smtClean="0"/>
                <a:t>每週五下午</a:t>
              </a:r>
              <a:r>
                <a:rPr lang="en-US" altLang="zh-TW" sz="2400" dirty="0"/>
                <a:t>1</a:t>
              </a:r>
              <a:r>
                <a:rPr lang="zh-TW" altLang="en-US" sz="2400" dirty="0" smtClean="0"/>
                <a:t>點</a:t>
              </a:r>
              <a:r>
                <a:rPr lang="en-US" altLang="zh-TW" sz="2400" dirty="0"/>
                <a:t>2</a:t>
              </a:r>
              <a:r>
                <a:rPr lang="en-US" altLang="zh-TW" sz="2400" dirty="0" smtClean="0"/>
                <a:t>0</a:t>
              </a:r>
              <a:r>
                <a:rPr lang="zh-TW" altLang="en-US" sz="2400" dirty="0"/>
                <a:t>分至</a:t>
              </a:r>
              <a:r>
                <a:rPr lang="en-US" altLang="zh-TW" sz="2400" dirty="0"/>
                <a:t>3</a:t>
              </a:r>
              <a:r>
                <a:rPr lang="zh-TW" altLang="en-US" sz="2400" dirty="0"/>
                <a:t>點</a:t>
              </a:r>
              <a:r>
                <a:rPr lang="en-US" altLang="zh-TW" sz="2400" dirty="0"/>
                <a:t>20</a:t>
              </a:r>
              <a:r>
                <a:rPr lang="zh-TW" altLang="en-US" sz="2400" dirty="0" smtClean="0"/>
                <a:t>分</a:t>
              </a:r>
              <a:endParaRPr lang="zh-TW" altLang="en-US" sz="900" dirty="0"/>
            </a:p>
          </p:txBody>
        </p:sp>
      </p:grpSp>
      <p:sp>
        <p:nvSpPr>
          <p:cNvPr id="13" name="副標題 2"/>
          <p:cNvSpPr txBox="1">
            <a:spLocks/>
          </p:cNvSpPr>
          <p:nvPr/>
        </p:nvSpPr>
        <p:spPr>
          <a:xfrm>
            <a:off x="916965" y="4725144"/>
            <a:ext cx="6070267" cy="576064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2000" kern="1200">
                <a:solidFill>
                  <a:schemeClr val="tx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3200" dirty="0" smtClean="0"/>
              <a:t>辦理場地</a:t>
            </a:r>
            <a:endParaRPr lang="zh-TW" altLang="en-US" sz="3200" dirty="0"/>
          </a:p>
        </p:txBody>
      </p:sp>
      <p:grpSp>
        <p:nvGrpSpPr>
          <p:cNvPr id="14" name="群組 13"/>
          <p:cNvGrpSpPr/>
          <p:nvPr/>
        </p:nvGrpSpPr>
        <p:grpSpPr>
          <a:xfrm>
            <a:off x="395536" y="5090820"/>
            <a:ext cx="7644320" cy="1057782"/>
            <a:chOff x="545821" y="1484784"/>
            <a:chExt cx="7338547" cy="989772"/>
          </a:xfrm>
        </p:grpSpPr>
        <p:pic>
          <p:nvPicPr>
            <p:cNvPr id="15" name="Picture 4" descr="C:\Users\ilc\AppData\Local\Microsoft\Windows\Temporary Internet Files\Content.IE5\12H5CZXH\Swimming_Universiade_2017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821" y="1484784"/>
              <a:ext cx="1231337" cy="9897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副標題 2"/>
            <p:cNvSpPr txBox="1">
              <a:spLocks/>
            </p:cNvSpPr>
            <p:nvPr/>
          </p:nvSpPr>
          <p:spPr>
            <a:xfrm>
              <a:off x="2051720" y="1844824"/>
              <a:ext cx="5832648" cy="447712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marL="0" indent="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2000" kern="1200">
                  <a:solidFill>
                    <a:schemeClr val="tx2">
                      <a:lumMod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TW" altLang="en-US" sz="2400" dirty="0" smtClean="0"/>
                <a:t>本縣合格立案游泳池</a:t>
              </a:r>
              <a:r>
                <a:rPr lang="en-US" altLang="zh-TW" sz="2400" dirty="0" smtClean="0"/>
                <a:t>~</a:t>
              </a:r>
              <a:r>
                <a:rPr lang="zh-TW" altLang="en-US" sz="2400" dirty="0" smtClean="0"/>
                <a:t>水築館游泳池</a:t>
              </a:r>
              <a:endParaRPr lang="zh-TW" alt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94059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99592" y="548680"/>
            <a:ext cx="7117180" cy="821953"/>
          </a:xfrm>
        </p:spPr>
        <p:txBody>
          <a:bodyPr/>
          <a:lstStyle/>
          <a:p>
            <a:pPr algn="ctr"/>
            <a:r>
              <a:rPr lang="zh-TW" altLang="zh-TW" dirty="0"/>
              <a:t>宜蘭縣南屏國民</a:t>
            </a:r>
            <a:r>
              <a:rPr lang="zh-TW" altLang="zh-TW" dirty="0" smtClean="0"/>
              <a:t>小學游泳</a:t>
            </a:r>
            <a:r>
              <a:rPr lang="zh-TW" altLang="zh-TW" dirty="0"/>
              <a:t>教學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76768" y="3715907"/>
            <a:ext cx="6070267" cy="576064"/>
          </a:xfrm>
        </p:spPr>
        <p:txBody>
          <a:bodyPr>
            <a:normAutofit lnSpcReduction="10000"/>
          </a:bodyPr>
          <a:lstStyle/>
          <a:p>
            <a:r>
              <a:rPr lang="zh-TW" altLang="en-US" sz="3200" dirty="0" smtClean="0"/>
              <a:t>游泳師資</a:t>
            </a:r>
            <a:endParaRPr lang="zh-TW" altLang="en-US" sz="3200" dirty="0"/>
          </a:p>
        </p:txBody>
      </p:sp>
      <p:grpSp>
        <p:nvGrpSpPr>
          <p:cNvPr id="4" name="群組 3"/>
          <p:cNvGrpSpPr/>
          <p:nvPr/>
        </p:nvGrpSpPr>
        <p:grpSpPr>
          <a:xfrm>
            <a:off x="539552" y="4005064"/>
            <a:ext cx="7992888" cy="2673671"/>
            <a:chOff x="576564" y="1635585"/>
            <a:chExt cx="7673171" cy="2279097"/>
          </a:xfrm>
        </p:grpSpPr>
        <p:pic>
          <p:nvPicPr>
            <p:cNvPr id="1028" name="Picture 4" descr="C:\Users\ilc\AppData\Local\Microsoft\Windows\Temporary Internet Files\Content.IE5\12H5CZXH\Swimming_Universiade_2017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564" y="1635585"/>
              <a:ext cx="1106041" cy="9897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副標題 2"/>
            <p:cNvSpPr txBox="1">
              <a:spLocks/>
            </p:cNvSpPr>
            <p:nvPr/>
          </p:nvSpPr>
          <p:spPr>
            <a:xfrm>
              <a:off x="2051719" y="1880151"/>
              <a:ext cx="6198016" cy="2034531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 fontScale="77500" lnSpcReduction="20000"/>
            </a:bodyPr>
            <a:lstStyle>
              <a:lvl1pPr marL="0" indent="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2000" kern="1200">
                  <a:solidFill>
                    <a:schemeClr val="tx2">
                      <a:lumMod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>
                <a:lnSpc>
                  <a:spcPct val="150000"/>
                </a:lnSpc>
                <a:buFont typeface="+mj-lt"/>
                <a:buAutoNum type="arabicPeriod"/>
              </a:pPr>
              <a:r>
                <a:rPr lang="zh-TW" altLang="en-US" sz="2600" dirty="0" smtClean="0">
                  <a:latin typeface="+mj-ea"/>
                  <a:ea typeface="+mj-ea"/>
                </a:rPr>
                <a:t>委任東風鐵人聘任合格游泳教練師資</a:t>
              </a:r>
              <a:endParaRPr lang="en-US" altLang="zh-TW" sz="2600" dirty="0" smtClean="0">
                <a:latin typeface="+mj-ea"/>
                <a:ea typeface="+mj-ea"/>
              </a:endParaRPr>
            </a:p>
            <a:p>
              <a:pPr marL="457200" indent="-457200">
                <a:lnSpc>
                  <a:spcPct val="150000"/>
                </a:lnSpc>
                <a:buFont typeface="+mj-lt"/>
                <a:buAutoNum type="arabicPeriod"/>
              </a:pPr>
              <a:r>
                <a:rPr lang="zh-TW" altLang="en-US" sz="2600" dirty="0">
                  <a:latin typeface="+mj-ea"/>
                  <a:ea typeface="+mj-ea"/>
                </a:rPr>
                <a:t>師生</a:t>
              </a:r>
              <a:r>
                <a:rPr lang="zh-TW" altLang="en-US" sz="2600" dirty="0" smtClean="0">
                  <a:latin typeface="+mj-ea"/>
                  <a:ea typeface="+mj-ea"/>
                </a:rPr>
                <a:t>比依規定</a:t>
              </a:r>
              <a:r>
                <a:rPr lang="zh-TW" altLang="en-US" sz="2600" dirty="0">
                  <a:latin typeface="+mj-ea"/>
                  <a:ea typeface="+mj-ea"/>
                </a:rPr>
                <a:t>符合</a:t>
              </a:r>
              <a:r>
                <a:rPr lang="en-US" altLang="zh-TW" sz="2600" dirty="0" smtClean="0">
                  <a:latin typeface="+mj-ea"/>
                  <a:ea typeface="+mj-ea"/>
                </a:rPr>
                <a:t>15</a:t>
              </a:r>
              <a:r>
                <a:rPr lang="zh-TW" altLang="en-US" sz="2600" dirty="0" smtClean="0">
                  <a:latin typeface="+mj-ea"/>
                  <a:ea typeface="+mj-ea"/>
                </a:rPr>
                <a:t>：</a:t>
              </a:r>
              <a:r>
                <a:rPr lang="en-US" altLang="zh-TW" sz="2600" dirty="0" smtClean="0">
                  <a:latin typeface="+mj-ea"/>
                  <a:ea typeface="+mj-ea"/>
                </a:rPr>
                <a:t>1</a:t>
              </a:r>
              <a:r>
                <a:rPr lang="zh-TW" altLang="en-US" sz="2600" dirty="0" smtClean="0">
                  <a:latin typeface="+mj-ea"/>
                  <a:ea typeface="+mj-ea"/>
                </a:rPr>
                <a:t>原則</a:t>
              </a:r>
              <a:endParaRPr lang="en-US" altLang="zh-TW" sz="2600" dirty="0" smtClean="0">
                <a:latin typeface="+mj-ea"/>
                <a:ea typeface="+mj-ea"/>
              </a:endParaRPr>
            </a:p>
            <a:p>
              <a:pPr marL="457200" indent="-457200">
                <a:lnSpc>
                  <a:spcPct val="150000"/>
                </a:lnSpc>
                <a:buFont typeface="+mj-lt"/>
                <a:buAutoNum type="arabicPeriod"/>
              </a:pPr>
              <a:r>
                <a:rPr lang="zh-TW" altLang="en-US" sz="2600" dirty="0" smtClean="0">
                  <a:latin typeface="+mj-ea"/>
                  <a:ea typeface="+mj-ea"/>
                </a:rPr>
                <a:t>固定每一</a:t>
              </a:r>
              <a:r>
                <a:rPr lang="zh-TW" altLang="en-US" sz="2600" dirty="0">
                  <a:latin typeface="+mj-ea"/>
                  <a:ea typeface="+mj-ea"/>
                </a:rPr>
                <a:t>班級分成</a:t>
              </a:r>
              <a:r>
                <a:rPr lang="en-US" altLang="zh-TW" sz="2600" dirty="0">
                  <a:latin typeface="+mj-ea"/>
                  <a:ea typeface="+mj-ea"/>
                </a:rPr>
                <a:t>2</a:t>
              </a:r>
              <a:r>
                <a:rPr lang="zh-TW" altLang="en-US" sz="2600" dirty="0">
                  <a:latin typeface="+mj-ea"/>
                  <a:ea typeface="+mj-ea"/>
                </a:rPr>
                <a:t>班教學</a:t>
              </a:r>
              <a:r>
                <a:rPr lang="zh-TW" altLang="en-US" sz="2600" dirty="0" smtClean="0">
                  <a:latin typeface="+mj-ea"/>
                  <a:ea typeface="+mj-ea"/>
                </a:rPr>
                <a:t>，</a:t>
              </a:r>
              <a:r>
                <a:rPr lang="en-US" altLang="zh-TW" sz="2600" dirty="0" smtClean="0">
                  <a:latin typeface="+mj-ea"/>
                  <a:ea typeface="+mj-ea"/>
                </a:rPr>
                <a:t>2</a:t>
              </a:r>
              <a:r>
                <a:rPr lang="zh-TW" altLang="en-US" sz="2600" dirty="0" smtClean="0">
                  <a:latin typeface="+mj-ea"/>
                  <a:ea typeface="+mj-ea"/>
                </a:rPr>
                <a:t>位教練</a:t>
              </a:r>
              <a:r>
                <a:rPr lang="en-US" altLang="zh-TW" sz="2600" dirty="0" smtClean="0">
                  <a:latin typeface="+mj-ea"/>
                  <a:ea typeface="+mj-ea"/>
                </a:rPr>
                <a:t>+1</a:t>
              </a:r>
              <a:r>
                <a:rPr lang="zh-TW" altLang="en-US" sz="2600" dirty="0" smtClean="0">
                  <a:latin typeface="+mj-ea"/>
                  <a:ea typeface="+mj-ea"/>
                </a:rPr>
                <a:t>位協同教學教練</a:t>
              </a:r>
              <a:r>
                <a:rPr lang="en-US" altLang="zh-TW" sz="2600" dirty="0" smtClean="0">
                  <a:latin typeface="+mj-ea"/>
                  <a:ea typeface="+mj-ea"/>
                </a:rPr>
                <a:t>+1</a:t>
              </a:r>
              <a:r>
                <a:rPr lang="zh-TW" altLang="en-US" sz="2600" dirty="0" smtClean="0">
                  <a:latin typeface="+mj-ea"/>
                  <a:ea typeface="+mj-ea"/>
                </a:rPr>
                <a:t>位任課老師</a:t>
              </a:r>
              <a:r>
                <a:rPr lang="en-US" altLang="zh-TW" sz="2600" dirty="0" smtClean="0">
                  <a:latin typeface="+mj-ea"/>
                  <a:ea typeface="+mj-ea"/>
                </a:rPr>
                <a:t>(</a:t>
              </a:r>
              <a:r>
                <a:rPr lang="zh-TW" altLang="en-US" sz="2600" dirty="0" smtClean="0">
                  <a:latin typeface="+mj-ea"/>
                  <a:ea typeface="+mj-ea"/>
                </a:rPr>
                <a:t>岸上</a:t>
              </a:r>
              <a:r>
                <a:rPr lang="en-US" altLang="zh-TW" sz="2600" dirty="0" smtClean="0">
                  <a:latin typeface="+mj-ea"/>
                  <a:ea typeface="+mj-ea"/>
                </a:rPr>
                <a:t>)</a:t>
              </a:r>
              <a:r>
                <a:rPr lang="zh-TW" altLang="en-US" sz="2600" dirty="0" smtClean="0">
                  <a:latin typeface="+mj-ea"/>
                  <a:ea typeface="+mj-ea"/>
                </a:rPr>
                <a:t>，師生比更低更安全了</a:t>
              </a:r>
              <a:endParaRPr lang="en-US" altLang="zh-TW" sz="2600" dirty="0" smtClean="0">
                <a:latin typeface="+mj-ea"/>
                <a:ea typeface="+mj-ea"/>
              </a:endParaRPr>
            </a:p>
            <a:p>
              <a:pPr marL="457200" indent="-457200">
                <a:buFont typeface="+mj-lt"/>
                <a:buAutoNum type="arabicPeriod"/>
              </a:pPr>
              <a:endParaRPr lang="zh-TW" altLang="en-US" dirty="0">
                <a:latin typeface="+mj-ea"/>
                <a:ea typeface="+mj-ea"/>
              </a:endParaRPr>
            </a:p>
          </p:txBody>
        </p:sp>
      </p:grpSp>
      <p:grpSp>
        <p:nvGrpSpPr>
          <p:cNvPr id="8" name="群組 7"/>
          <p:cNvGrpSpPr/>
          <p:nvPr/>
        </p:nvGrpSpPr>
        <p:grpSpPr>
          <a:xfrm>
            <a:off x="539552" y="1975323"/>
            <a:ext cx="7992888" cy="1268662"/>
            <a:chOff x="576563" y="1511864"/>
            <a:chExt cx="7673171" cy="1063848"/>
          </a:xfrm>
        </p:grpSpPr>
        <p:pic>
          <p:nvPicPr>
            <p:cNvPr id="9" name="Picture 4" descr="C:\Users\ilc\AppData\Local\Microsoft\Windows\Temporary Internet Files\Content.IE5\12H5CZXH\Swimming_Universiade_2017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563" y="1511864"/>
              <a:ext cx="1106042" cy="9897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副標題 2"/>
            <p:cNvSpPr txBox="1">
              <a:spLocks/>
            </p:cNvSpPr>
            <p:nvPr/>
          </p:nvSpPr>
          <p:spPr>
            <a:xfrm>
              <a:off x="2051718" y="1764731"/>
              <a:ext cx="6198016" cy="810981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/>
            </a:bodyPr>
            <a:lstStyle>
              <a:lvl1pPr marL="0" indent="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2000" kern="1200">
                  <a:solidFill>
                    <a:schemeClr val="tx2">
                      <a:lumMod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>
                <a:buFont typeface="+mj-lt"/>
                <a:buAutoNum type="arabicPeriod"/>
              </a:pPr>
              <a:r>
                <a:rPr lang="zh-TW" altLang="en-US" dirty="0" smtClean="0">
                  <a:latin typeface="+mj-ea"/>
                  <a:ea typeface="+mj-ea"/>
                </a:rPr>
                <a:t>生病請假在家休養或隨</a:t>
              </a:r>
              <a:r>
                <a:rPr lang="zh-TW" altLang="en-US" dirty="0">
                  <a:latin typeface="+mj-ea"/>
                  <a:ea typeface="+mj-ea"/>
                </a:rPr>
                <a:t>班級</a:t>
              </a:r>
              <a:r>
                <a:rPr lang="zh-TW" altLang="en-US" dirty="0" smtClean="0">
                  <a:latin typeface="+mj-ea"/>
                  <a:ea typeface="+mj-ea"/>
                </a:rPr>
                <a:t>在岸上觀摩學習</a:t>
              </a:r>
              <a:endParaRPr lang="en-US" altLang="zh-TW" dirty="0" smtClean="0">
                <a:latin typeface="+mj-ea"/>
                <a:ea typeface="+mj-ea"/>
              </a:endParaRPr>
            </a:p>
            <a:p>
              <a:pPr marL="457200" indent="-457200">
                <a:buFont typeface="+mj-lt"/>
                <a:buAutoNum type="arabicPeriod"/>
              </a:pPr>
              <a:r>
                <a:rPr lang="zh-TW" altLang="en-US" dirty="0">
                  <a:latin typeface="+mj-ea"/>
                  <a:ea typeface="+mj-ea"/>
                </a:rPr>
                <a:t>生理假</a:t>
              </a:r>
              <a:r>
                <a:rPr lang="en-US" altLang="zh-TW" dirty="0">
                  <a:latin typeface="+mj-ea"/>
                  <a:ea typeface="+mj-ea"/>
                </a:rPr>
                <a:t>~</a:t>
              </a:r>
              <a:r>
                <a:rPr lang="zh-TW" altLang="en-US" dirty="0">
                  <a:latin typeface="+mj-ea"/>
                  <a:ea typeface="+mj-ea"/>
                </a:rPr>
                <a:t>跟著班級在岸邊觀摩學習</a:t>
              </a:r>
            </a:p>
          </p:txBody>
        </p:sp>
      </p:grpSp>
      <p:sp>
        <p:nvSpPr>
          <p:cNvPr id="11" name="副標題 2"/>
          <p:cNvSpPr txBox="1">
            <a:spLocks/>
          </p:cNvSpPr>
          <p:nvPr/>
        </p:nvSpPr>
        <p:spPr>
          <a:xfrm>
            <a:off x="876768" y="1556792"/>
            <a:ext cx="6070267" cy="576064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2000" kern="1200">
                <a:solidFill>
                  <a:schemeClr val="tx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3200" dirty="0" smtClean="0"/>
              <a:t>生病或生理假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510733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99592" y="548680"/>
            <a:ext cx="7117180" cy="821953"/>
          </a:xfrm>
        </p:spPr>
        <p:txBody>
          <a:bodyPr/>
          <a:lstStyle/>
          <a:p>
            <a:pPr algn="ctr"/>
            <a:r>
              <a:rPr lang="zh-TW" altLang="zh-TW" dirty="0"/>
              <a:t>宜蘭縣南屏國民</a:t>
            </a:r>
            <a:r>
              <a:rPr lang="zh-TW" altLang="zh-TW" dirty="0" smtClean="0"/>
              <a:t>小學游泳</a:t>
            </a:r>
            <a:r>
              <a:rPr lang="zh-TW" altLang="zh-TW" dirty="0"/>
              <a:t>教學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88208" y="1556792"/>
            <a:ext cx="6070267" cy="576064"/>
          </a:xfrm>
        </p:spPr>
        <p:txBody>
          <a:bodyPr>
            <a:normAutofit lnSpcReduction="10000"/>
          </a:bodyPr>
          <a:lstStyle/>
          <a:p>
            <a:r>
              <a:rPr lang="zh-TW" altLang="en-US" sz="3200" dirty="0" smtClean="0"/>
              <a:t>交通方式</a:t>
            </a:r>
            <a:endParaRPr lang="zh-TW" altLang="en-US" sz="3200" dirty="0"/>
          </a:p>
        </p:txBody>
      </p:sp>
      <p:sp>
        <p:nvSpPr>
          <p:cNvPr id="7" name="副標題 2"/>
          <p:cNvSpPr txBox="1">
            <a:spLocks/>
          </p:cNvSpPr>
          <p:nvPr/>
        </p:nvSpPr>
        <p:spPr>
          <a:xfrm>
            <a:off x="2004165" y="2712897"/>
            <a:ext cx="6168236" cy="330839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2000" kern="1200">
                <a:solidFill>
                  <a:schemeClr val="tx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2400" dirty="0" smtClean="0">
                <a:latin typeface="+mj-ea"/>
                <a:ea typeface="+mj-ea"/>
              </a:rPr>
              <a:t>13</a:t>
            </a:r>
            <a:r>
              <a:rPr lang="zh-TW" altLang="en-US" sz="2400" dirty="0" smtClean="0">
                <a:latin typeface="+mj-ea"/>
                <a:ea typeface="+mj-ea"/>
              </a:rPr>
              <a:t>：</a:t>
            </a:r>
            <a:r>
              <a:rPr lang="en-US" altLang="zh-TW" sz="2400" dirty="0" smtClean="0">
                <a:latin typeface="+mj-ea"/>
                <a:ea typeface="+mj-ea"/>
              </a:rPr>
              <a:t>20</a:t>
            </a:r>
            <a:r>
              <a:rPr lang="zh-TW" altLang="en-US" sz="2400" dirty="0" smtClean="0">
                <a:latin typeface="+mj-ea"/>
                <a:ea typeface="+mj-ea"/>
              </a:rPr>
              <a:t>   集合、換</a:t>
            </a:r>
            <a:r>
              <a:rPr lang="zh-TW" altLang="en-US" sz="2400" dirty="0">
                <a:latin typeface="+mj-ea"/>
                <a:ea typeface="+mj-ea"/>
              </a:rPr>
              <a:t>裝</a:t>
            </a:r>
            <a:r>
              <a:rPr lang="en-US" altLang="zh-TW" sz="2400" dirty="0" smtClean="0">
                <a:latin typeface="+mj-ea"/>
                <a:ea typeface="+mj-ea"/>
              </a:rPr>
              <a:t>(</a:t>
            </a:r>
            <a:r>
              <a:rPr lang="zh-TW" altLang="en-US" sz="2400" dirty="0" smtClean="0">
                <a:solidFill>
                  <a:srgbClr val="FFFF00"/>
                </a:solidFill>
                <a:latin typeface="+mj-ea"/>
                <a:ea typeface="+mj-ea"/>
              </a:rPr>
              <a:t>依班級在中走廊整隊</a:t>
            </a:r>
            <a:r>
              <a:rPr lang="en-US" altLang="zh-TW" sz="2400" dirty="0" smtClean="0">
                <a:latin typeface="+mj-ea"/>
                <a:ea typeface="+mj-ea"/>
              </a:rPr>
              <a:t>)</a:t>
            </a:r>
          </a:p>
          <a:p>
            <a:r>
              <a:rPr lang="en-US" altLang="zh-TW" sz="2400" dirty="0" smtClean="0">
                <a:latin typeface="+mj-ea"/>
                <a:ea typeface="+mj-ea"/>
              </a:rPr>
              <a:t>13</a:t>
            </a:r>
            <a:r>
              <a:rPr lang="zh-TW" altLang="en-US" sz="2400" dirty="0" smtClean="0">
                <a:latin typeface="+mj-ea"/>
                <a:ea typeface="+mj-ea"/>
              </a:rPr>
              <a:t>：</a:t>
            </a:r>
            <a:r>
              <a:rPr lang="en-US" altLang="zh-TW" sz="2400" dirty="0" smtClean="0">
                <a:latin typeface="+mj-ea"/>
                <a:ea typeface="+mj-ea"/>
              </a:rPr>
              <a:t>30</a:t>
            </a:r>
            <a:r>
              <a:rPr lang="zh-TW" altLang="en-US" sz="2400" dirty="0" smtClean="0">
                <a:latin typeface="+mj-ea"/>
                <a:ea typeface="+mj-ea"/>
              </a:rPr>
              <a:t>   步行前往水築館</a:t>
            </a:r>
            <a:r>
              <a:rPr lang="en-US" altLang="zh-TW" sz="2400" dirty="0" smtClean="0">
                <a:latin typeface="+mj-ea"/>
                <a:ea typeface="+mj-ea"/>
              </a:rPr>
              <a:t>(</a:t>
            </a:r>
            <a:r>
              <a:rPr lang="zh-TW" altLang="en-US" sz="2400" dirty="0" smtClean="0">
                <a:latin typeface="+mj-ea"/>
                <a:ea typeface="+mj-ea"/>
              </a:rPr>
              <a:t>穿拖鞋</a:t>
            </a:r>
            <a:r>
              <a:rPr lang="en-US" altLang="zh-TW" sz="2400" dirty="0" smtClean="0">
                <a:latin typeface="+mj-ea"/>
                <a:ea typeface="+mj-ea"/>
              </a:rPr>
              <a:t>)</a:t>
            </a:r>
          </a:p>
          <a:p>
            <a:r>
              <a:rPr lang="en-US" altLang="zh-TW" sz="2400" dirty="0" smtClean="0">
                <a:latin typeface="+mj-ea"/>
                <a:ea typeface="+mj-ea"/>
              </a:rPr>
              <a:t>14</a:t>
            </a:r>
            <a:r>
              <a:rPr lang="zh-TW" altLang="en-US" sz="2400" dirty="0" smtClean="0">
                <a:latin typeface="+mj-ea"/>
                <a:ea typeface="+mj-ea"/>
              </a:rPr>
              <a:t>：</a:t>
            </a:r>
            <a:r>
              <a:rPr lang="en-US" altLang="zh-TW" sz="2400" dirty="0" smtClean="0">
                <a:latin typeface="+mj-ea"/>
                <a:ea typeface="+mj-ea"/>
              </a:rPr>
              <a:t>00</a:t>
            </a:r>
            <a:r>
              <a:rPr lang="zh-TW" altLang="en-US" sz="2400" dirty="0" smtClean="0">
                <a:latin typeface="+mj-ea"/>
                <a:ea typeface="+mj-ea"/>
              </a:rPr>
              <a:t>   做熱暖身運動後下水</a:t>
            </a:r>
            <a:endParaRPr lang="en-US" altLang="zh-TW" sz="2400" dirty="0" smtClean="0">
              <a:latin typeface="+mj-ea"/>
              <a:ea typeface="+mj-ea"/>
            </a:endParaRPr>
          </a:p>
          <a:p>
            <a:r>
              <a:rPr lang="en-US" altLang="zh-TW" sz="2400" dirty="0" smtClean="0">
                <a:latin typeface="+mj-ea"/>
                <a:ea typeface="+mj-ea"/>
              </a:rPr>
              <a:t>15</a:t>
            </a:r>
            <a:r>
              <a:rPr lang="zh-TW" altLang="en-US" sz="2400" dirty="0" smtClean="0">
                <a:latin typeface="+mj-ea"/>
                <a:ea typeface="+mj-ea"/>
              </a:rPr>
              <a:t>：</a:t>
            </a:r>
            <a:r>
              <a:rPr lang="en-US" altLang="zh-TW" sz="2400" dirty="0" smtClean="0">
                <a:latin typeface="+mj-ea"/>
                <a:ea typeface="+mj-ea"/>
              </a:rPr>
              <a:t>20</a:t>
            </a:r>
            <a:r>
              <a:rPr lang="zh-TW" altLang="en-US" sz="2400" dirty="0" smtClean="0">
                <a:latin typeface="+mj-ea"/>
                <a:ea typeface="+mj-ea"/>
              </a:rPr>
              <a:t>   上岸盥洗</a:t>
            </a:r>
            <a:endParaRPr lang="en-US" altLang="zh-TW" sz="2400" dirty="0" smtClean="0">
              <a:latin typeface="+mj-ea"/>
              <a:ea typeface="+mj-ea"/>
            </a:endParaRPr>
          </a:p>
          <a:p>
            <a:r>
              <a:rPr lang="en-US" altLang="zh-TW" sz="2400" dirty="0" smtClean="0">
                <a:latin typeface="+mj-ea"/>
                <a:ea typeface="+mj-ea"/>
              </a:rPr>
              <a:t>15</a:t>
            </a:r>
            <a:r>
              <a:rPr lang="zh-TW" altLang="en-US" sz="2400" dirty="0" smtClean="0">
                <a:latin typeface="+mj-ea"/>
                <a:ea typeface="+mj-ea"/>
              </a:rPr>
              <a:t>：</a:t>
            </a:r>
            <a:r>
              <a:rPr lang="en-US" altLang="zh-TW" sz="2400" dirty="0" smtClean="0">
                <a:latin typeface="+mj-ea"/>
                <a:ea typeface="+mj-ea"/>
              </a:rPr>
              <a:t>45</a:t>
            </a:r>
            <a:r>
              <a:rPr lang="zh-TW" altLang="en-US" sz="2400" dirty="0" smtClean="0">
                <a:latin typeface="+mj-ea"/>
                <a:ea typeface="+mj-ea"/>
              </a:rPr>
              <a:t>   步行回校</a:t>
            </a:r>
            <a:r>
              <a:rPr lang="en-US" altLang="zh-TW" sz="2400" dirty="0" smtClean="0">
                <a:latin typeface="+mj-ea"/>
                <a:ea typeface="+mj-ea"/>
              </a:rPr>
              <a:t>(</a:t>
            </a:r>
            <a:r>
              <a:rPr lang="zh-TW" altLang="en-US" sz="2400" dirty="0" smtClean="0">
                <a:solidFill>
                  <a:srgbClr val="FFFF00"/>
                </a:solidFill>
                <a:latin typeface="+mj-ea"/>
                <a:ea typeface="+mj-ea"/>
              </a:rPr>
              <a:t>回班級取書包等待放學</a:t>
            </a:r>
            <a:r>
              <a:rPr lang="en-US" altLang="zh-TW" sz="2400" dirty="0" smtClean="0">
                <a:latin typeface="+mj-ea"/>
                <a:ea typeface="+mj-ea"/>
              </a:rPr>
              <a:t>)</a:t>
            </a:r>
          </a:p>
          <a:p>
            <a:r>
              <a:rPr lang="en-US" altLang="zh-TW" sz="2400" dirty="0" smtClean="0">
                <a:latin typeface="+mj-ea"/>
                <a:ea typeface="+mj-ea"/>
              </a:rPr>
              <a:t>16</a:t>
            </a:r>
            <a:r>
              <a:rPr lang="zh-TW" altLang="en-US" sz="2400" dirty="0" smtClean="0">
                <a:latin typeface="+mj-ea"/>
                <a:ea typeface="+mj-ea"/>
              </a:rPr>
              <a:t>：</a:t>
            </a:r>
            <a:r>
              <a:rPr lang="en-US" altLang="zh-TW" sz="2400" dirty="0" smtClean="0">
                <a:latin typeface="+mj-ea"/>
                <a:ea typeface="+mj-ea"/>
              </a:rPr>
              <a:t>00</a:t>
            </a:r>
            <a:r>
              <a:rPr lang="zh-TW" altLang="en-US" sz="2400" dirty="0" smtClean="0">
                <a:latin typeface="+mj-ea"/>
                <a:ea typeface="+mj-ea"/>
              </a:rPr>
              <a:t>   放學</a:t>
            </a:r>
            <a:endParaRPr lang="zh-TW" altLang="en-US" sz="2400" dirty="0">
              <a:latin typeface="+mj-ea"/>
              <a:ea typeface="+mj-ea"/>
            </a:endParaRPr>
          </a:p>
        </p:txBody>
      </p:sp>
      <p:pic>
        <p:nvPicPr>
          <p:cNvPr id="8" name="Picture 4" descr="C:\Users\ilc\AppData\Local\Microsoft\Windows\Temporary Internet Files\Content.IE5\12H5CZXH\Swimming_Universiade_2017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132856"/>
            <a:ext cx="1152127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075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99592" y="548680"/>
            <a:ext cx="7117180" cy="821953"/>
          </a:xfrm>
        </p:spPr>
        <p:txBody>
          <a:bodyPr/>
          <a:lstStyle/>
          <a:p>
            <a:pPr algn="ctr"/>
            <a:r>
              <a:rPr lang="zh-TW" altLang="zh-TW" dirty="0"/>
              <a:t>宜蘭縣南屏國民</a:t>
            </a:r>
            <a:r>
              <a:rPr lang="zh-TW" altLang="zh-TW" dirty="0" smtClean="0"/>
              <a:t>小學游泳</a:t>
            </a:r>
            <a:r>
              <a:rPr lang="zh-TW" altLang="zh-TW" dirty="0"/>
              <a:t>教學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88208" y="1556792"/>
            <a:ext cx="6070267" cy="576064"/>
          </a:xfrm>
        </p:spPr>
        <p:txBody>
          <a:bodyPr>
            <a:normAutofit lnSpcReduction="10000"/>
          </a:bodyPr>
          <a:lstStyle/>
          <a:p>
            <a:r>
              <a:rPr lang="zh-TW" altLang="en-US" sz="3200" dirty="0"/>
              <a:t>必備物品</a:t>
            </a:r>
          </a:p>
        </p:txBody>
      </p:sp>
      <p:grpSp>
        <p:nvGrpSpPr>
          <p:cNvPr id="4" name="群組 3"/>
          <p:cNvGrpSpPr/>
          <p:nvPr/>
        </p:nvGrpSpPr>
        <p:grpSpPr>
          <a:xfrm>
            <a:off x="879040" y="2241410"/>
            <a:ext cx="7200800" cy="1547630"/>
            <a:chOff x="971600" y="1484784"/>
            <a:chExt cx="6912768" cy="1181814"/>
          </a:xfrm>
        </p:grpSpPr>
        <p:pic>
          <p:nvPicPr>
            <p:cNvPr id="1028" name="Picture 4" descr="C:\Users\ilc\AppData\Local\Microsoft\Windows\Temporary Internet Files\Content.IE5\12H5CZXH\Swimming_Universiade_2017[1]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1600" y="1484784"/>
              <a:ext cx="989772" cy="9897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副標題 2"/>
            <p:cNvSpPr txBox="1">
              <a:spLocks/>
            </p:cNvSpPr>
            <p:nvPr/>
          </p:nvSpPr>
          <p:spPr>
            <a:xfrm>
              <a:off x="2051720" y="1844824"/>
              <a:ext cx="5832648" cy="821774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/>
            </a:bodyPr>
            <a:lstStyle>
              <a:lvl1pPr marL="0" indent="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2000" kern="1200">
                  <a:solidFill>
                    <a:schemeClr val="tx2">
                      <a:lumMod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>
                <a:buFont typeface="+mj-lt"/>
                <a:buAutoNum type="arabicPeriod"/>
              </a:pPr>
              <a:r>
                <a:rPr lang="zh-TW" altLang="en-US" sz="2400" dirty="0">
                  <a:latin typeface="+mj-ea"/>
                  <a:ea typeface="+mj-ea"/>
                </a:rPr>
                <a:t>蛙鏡、泳裝、泳褲、泳帽、浴巾、拖鞋、清潔用品</a:t>
              </a:r>
            </a:p>
          </p:txBody>
        </p:sp>
      </p:grpSp>
      <p:sp>
        <p:nvSpPr>
          <p:cNvPr id="8" name="副標題 2"/>
          <p:cNvSpPr txBox="1">
            <a:spLocks/>
          </p:cNvSpPr>
          <p:nvPr/>
        </p:nvSpPr>
        <p:spPr>
          <a:xfrm>
            <a:off x="921384" y="4077072"/>
            <a:ext cx="6070267" cy="52320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2000" kern="1200">
                <a:solidFill>
                  <a:schemeClr val="tx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3200" dirty="0" smtClean="0"/>
              <a:t>預期效益</a:t>
            </a:r>
            <a:endParaRPr lang="zh-TW" altLang="en-US" sz="3200" dirty="0"/>
          </a:p>
        </p:txBody>
      </p:sp>
      <p:grpSp>
        <p:nvGrpSpPr>
          <p:cNvPr id="9" name="群組 8"/>
          <p:cNvGrpSpPr/>
          <p:nvPr/>
        </p:nvGrpSpPr>
        <p:grpSpPr>
          <a:xfrm>
            <a:off x="912216" y="4761691"/>
            <a:ext cx="7476208" cy="1425305"/>
            <a:chOff x="971600" y="1484784"/>
            <a:chExt cx="7177160" cy="1198369"/>
          </a:xfrm>
        </p:grpSpPr>
        <p:pic>
          <p:nvPicPr>
            <p:cNvPr id="10" name="Picture 4" descr="C:\Users\ilc\AppData\Local\Microsoft\Windows\Temporary Internet Files\Content.IE5\12H5CZXH\Swimming_Universiade_2017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1600" y="1484784"/>
              <a:ext cx="989772" cy="9897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副標題 2"/>
            <p:cNvSpPr txBox="1">
              <a:spLocks/>
            </p:cNvSpPr>
            <p:nvPr/>
          </p:nvSpPr>
          <p:spPr>
            <a:xfrm>
              <a:off x="2051720" y="1817314"/>
              <a:ext cx="6097040" cy="865839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/>
            </a:bodyPr>
            <a:lstStyle>
              <a:lvl1pPr marL="0" indent="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2000" kern="1200">
                  <a:solidFill>
                    <a:schemeClr val="tx2">
                      <a:lumMod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charset="2"/>
                <a:buNone/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>
                <a:buFont typeface="+mj-lt"/>
                <a:buAutoNum type="arabicPeriod"/>
              </a:pPr>
              <a:r>
                <a:rPr lang="zh-TW" altLang="en-US" sz="2400" dirty="0">
                  <a:latin typeface="+mj-ea"/>
                  <a:ea typeface="+mj-ea"/>
                </a:rPr>
                <a:t>至少達</a:t>
              </a:r>
              <a:r>
                <a:rPr lang="zh-TW" altLang="en-US" sz="2400" dirty="0" smtClean="0">
                  <a:solidFill>
                    <a:srgbClr val="002060"/>
                  </a:solidFill>
                  <a:latin typeface="+mj-ea"/>
                  <a:ea typeface="+mj-ea"/>
                  <a:hlinkClick r:id="rId3" action="ppaction://hlinkfile"/>
                </a:rPr>
                <a:t>教育部</a:t>
              </a:r>
              <a:r>
                <a:rPr lang="zh-TW" altLang="en-US" sz="2400" dirty="0">
                  <a:solidFill>
                    <a:srgbClr val="002060"/>
                  </a:solidFill>
                  <a:latin typeface="+mj-ea"/>
                  <a:ea typeface="+mj-ea"/>
                  <a:hlinkClick r:id="rId3" action="ppaction://hlinkfile"/>
                </a:rPr>
                <a:t>全國中、小學學生游泳與自救能力基本</a:t>
              </a:r>
              <a:r>
                <a:rPr lang="zh-TW" altLang="en-US" sz="2400" dirty="0" smtClean="0">
                  <a:solidFill>
                    <a:srgbClr val="002060"/>
                  </a:solidFill>
                  <a:latin typeface="+mj-ea"/>
                  <a:ea typeface="+mj-ea"/>
                  <a:hlinkClick r:id="rId3" action="ppaction://hlinkfile"/>
                </a:rPr>
                <a:t>指標第二級</a:t>
              </a:r>
              <a:r>
                <a:rPr lang="en-US" altLang="zh-TW" sz="2400" dirty="0" smtClean="0">
                  <a:solidFill>
                    <a:srgbClr val="002060"/>
                  </a:solidFill>
                  <a:latin typeface="+mj-ea"/>
                  <a:ea typeface="+mj-ea"/>
                  <a:hlinkClick r:id="rId3" action="ppaction://hlinkfile"/>
                </a:rPr>
                <a:t>(</a:t>
              </a:r>
              <a:r>
                <a:rPr lang="zh-TW" altLang="en-US" sz="2400" dirty="0" smtClean="0">
                  <a:solidFill>
                    <a:srgbClr val="002060"/>
                  </a:solidFill>
                  <a:latin typeface="+mj-ea"/>
                  <a:ea typeface="+mj-ea"/>
                  <a:hlinkClick r:id="rId3" action="ppaction://hlinkfile"/>
                </a:rPr>
                <a:t>水獺級</a:t>
              </a:r>
              <a:r>
                <a:rPr lang="en-US" altLang="zh-TW" sz="2400" dirty="0" smtClean="0">
                  <a:solidFill>
                    <a:srgbClr val="002060"/>
                  </a:solidFill>
                  <a:latin typeface="+mj-ea"/>
                  <a:ea typeface="+mj-ea"/>
                  <a:hlinkClick r:id="rId3" action="ppaction://hlinkfile"/>
                </a:rPr>
                <a:t>)</a:t>
              </a:r>
              <a:endParaRPr lang="en-US" altLang="zh-TW" sz="2400" dirty="0" smtClean="0">
                <a:solidFill>
                  <a:srgbClr val="002060"/>
                </a:solidFill>
                <a:latin typeface="+mj-ea"/>
                <a:ea typeface="+mj-ea"/>
              </a:endParaRPr>
            </a:p>
            <a:p>
              <a:endParaRPr lang="zh-TW" altLang="en-US" dirty="0">
                <a:latin typeface="+mj-ea"/>
                <a:ea typeface="+mj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4624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64227" y="2924944"/>
            <a:ext cx="7125113" cy="924475"/>
          </a:xfrm>
        </p:spPr>
        <p:txBody>
          <a:bodyPr/>
          <a:lstStyle/>
          <a:p>
            <a:pPr algn="ctr"/>
            <a:r>
              <a:rPr lang="zh-TW" altLang="en-US" sz="6000" dirty="0" smtClean="0"/>
              <a:t>謝謝指教</a:t>
            </a:r>
            <a:endParaRPr lang="zh-TW" altLang="en-US" sz="6000" dirty="0"/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899592" y="548680"/>
            <a:ext cx="7117180" cy="8219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zh-TW" altLang="zh-TW" sz="4000" dirty="0" smtClean="0"/>
              <a:t>宜蘭縣南屏國民小學游泳教學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07465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TM02455519[[fn=冬天]]</Template>
  <TotalTime>276</TotalTime>
  <Words>290</Words>
  <Application>Microsoft Office PowerPoint</Application>
  <PresentationFormat>如螢幕大小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Winter</vt:lpstr>
      <vt:lpstr>宜蘭縣南屏國民小學課程內游泳教學說明</vt:lpstr>
      <vt:lpstr>宜蘭縣南屏國民小學游泳教學</vt:lpstr>
      <vt:lpstr>宜蘭縣南屏國民小學游泳教學</vt:lpstr>
      <vt:lpstr>宜蘭縣南屏國民小學游泳教學</vt:lpstr>
      <vt:lpstr>宜蘭縣南屏國民小學游泳教學</vt:lpstr>
      <vt:lpstr>宜蘭縣南屏國民小學游泳教學</vt:lpstr>
      <vt:lpstr>謝謝指教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宜蘭縣南屏國民小學游泳教學</dc:title>
  <dc:creator>ilc</dc:creator>
  <cp:lastModifiedBy>free</cp:lastModifiedBy>
  <cp:revision>26</cp:revision>
  <dcterms:created xsi:type="dcterms:W3CDTF">2018-08-31T06:03:01Z</dcterms:created>
  <dcterms:modified xsi:type="dcterms:W3CDTF">2018-09-06T07:46:22Z</dcterms:modified>
</cp:coreProperties>
</file>