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71" r:id="rId6"/>
    <p:sldId id="260" r:id="rId7"/>
    <p:sldId id="261" r:id="rId8"/>
    <p:sldId id="262" r:id="rId9"/>
    <p:sldId id="263" r:id="rId10"/>
    <p:sldId id="264" r:id="rId11"/>
    <p:sldId id="265" r:id="rId12"/>
    <p:sldId id="266" r:id="rId13"/>
    <p:sldId id="267" r:id="rId14"/>
    <p:sldId id="268" r:id="rId15"/>
    <p:sldId id="269" r:id="rId16"/>
    <p:sldId id="270" r:id="rId17"/>
    <p:sldId id="272" r:id="rId18"/>
    <p:sldId id="273" r:id="rId19"/>
    <p:sldId id="277" r:id="rId20"/>
    <p:sldId id="274" r:id="rId21"/>
    <p:sldId id="275" r:id="rId22"/>
    <p:sldId id="276" r:id="rId23"/>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72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667B3C-353D-4F38-9AC7-F303FA282BE0}"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zh-TW" altLang="en-US"/>
        </a:p>
      </dgm:t>
    </dgm:pt>
    <dgm:pt modelId="{BE392DC8-942B-4D86-A0B8-A491AC56A798}">
      <dgm:prSet phldrT="[文字]"/>
      <dgm:spPr>
        <a:solidFill>
          <a:srgbClr val="92D050"/>
        </a:solidFill>
      </dgm:spPr>
      <dgm:t>
        <a:bodyPr/>
        <a:lstStyle/>
        <a:p>
          <a:r>
            <a:rPr lang="zh-TW" altLang="en-US" dirty="0" smtClean="0">
              <a:latin typeface="超研澤中特圓" pitchFamily="49" charset="-120"/>
              <a:ea typeface="超研澤中特圓" pitchFamily="49" charset="-120"/>
              <a:cs typeface="超研澤中特圓" pitchFamily="49" charset="-120"/>
            </a:rPr>
            <a:t>普通教育的</a:t>
          </a:r>
          <a:endParaRPr lang="en-US" altLang="zh-TW" dirty="0" smtClean="0">
            <a:latin typeface="超研澤中特圓" pitchFamily="49" charset="-120"/>
            <a:ea typeface="超研澤中特圓" pitchFamily="49" charset="-120"/>
            <a:cs typeface="超研澤中特圓" pitchFamily="49" charset="-120"/>
          </a:endParaRPr>
        </a:p>
        <a:p>
          <a:r>
            <a:rPr lang="zh-TW" altLang="en-US" dirty="0" smtClean="0">
              <a:latin typeface="超研澤中特圓" pitchFamily="49" charset="-120"/>
              <a:ea typeface="超研澤中特圓" pitchFamily="49" charset="-120"/>
              <a:cs typeface="超研澤中特圓" pitchFamily="49" charset="-120"/>
            </a:rPr>
            <a:t>課程綱要</a:t>
          </a:r>
          <a:endParaRPr lang="zh-TW" altLang="en-US" dirty="0">
            <a:latin typeface="超研澤中特圓" pitchFamily="49" charset="-120"/>
            <a:ea typeface="超研澤中特圓" pitchFamily="49" charset="-120"/>
            <a:cs typeface="超研澤中特圓" pitchFamily="49" charset="-120"/>
          </a:endParaRPr>
        </a:p>
      </dgm:t>
    </dgm:pt>
    <dgm:pt modelId="{6BA7F4F8-849E-4CAC-BE8D-8712149AC2FA}" type="parTrans" cxnId="{73437C12-D8BC-4EEE-8E67-77D16A6E71E3}">
      <dgm:prSet/>
      <dgm:spPr/>
      <dgm:t>
        <a:bodyPr/>
        <a:lstStyle/>
        <a:p>
          <a:endParaRPr lang="zh-TW" altLang="en-US"/>
        </a:p>
      </dgm:t>
    </dgm:pt>
    <dgm:pt modelId="{0D26F48D-BFF8-4868-BFF5-47A1E04232D0}" type="sibTrans" cxnId="{73437C12-D8BC-4EEE-8E67-77D16A6E71E3}">
      <dgm:prSet/>
      <dgm:spPr/>
      <dgm:t>
        <a:bodyPr/>
        <a:lstStyle/>
        <a:p>
          <a:endParaRPr lang="zh-TW" altLang="en-US"/>
        </a:p>
      </dgm:t>
    </dgm:pt>
    <dgm:pt modelId="{AFE00E49-7254-43F5-AC7E-D2CB66ACE395}">
      <dgm:prSet phldrT="[文字]"/>
      <dgm:spPr>
        <a:solidFill>
          <a:srgbClr val="FFC000"/>
        </a:solidFill>
      </dgm:spPr>
      <dgm:t>
        <a:bodyPr/>
        <a:lstStyle/>
        <a:p>
          <a:r>
            <a:rPr lang="zh-TW" altLang="en-US" dirty="0" smtClean="0">
              <a:latin typeface="超研澤中特圓" pitchFamily="49" charset="-120"/>
              <a:ea typeface="超研澤中特圓" pitchFamily="49" charset="-120"/>
              <a:cs typeface="超研澤中特圓" pitchFamily="49" charset="-120"/>
            </a:rPr>
            <a:t>身心障礙的</a:t>
          </a:r>
          <a:endParaRPr lang="en-US" altLang="zh-TW" dirty="0" smtClean="0">
            <a:latin typeface="超研澤中特圓" pitchFamily="49" charset="-120"/>
            <a:ea typeface="超研澤中特圓" pitchFamily="49" charset="-120"/>
            <a:cs typeface="超研澤中特圓" pitchFamily="49" charset="-120"/>
          </a:endParaRPr>
        </a:p>
        <a:p>
          <a:r>
            <a:rPr lang="zh-TW" altLang="en-US" dirty="0" smtClean="0">
              <a:latin typeface="超研澤中特圓" pitchFamily="49" charset="-120"/>
              <a:ea typeface="超研澤中特圓" pitchFamily="49" charset="-120"/>
              <a:cs typeface="超研澤中特圓" pitchFamily="49" charset="-120"/>
            </a:rPr>
            <a:t>各類課程綱要 </a:t>
          </a:r>
          <a:endParaRPr lang="zh-TW" altLang="en-US" dirty="0">
            <a:latin typeface="超研澤中特圓" pitchFamily="49" charset="-120"/>
            <a:ea typeface="超研澤中特圓" pitchFamily="49" charset="-120"/>
            <a:cs typeface="超研澤中特圓" pitchFamily="49" charset="-120"/>
          </a:endParaRPr>
        </a:p>
      </dgm:t>
    </dgm:pt>
    <dgm:pt modelId="{80ECFB9C-AC90-475B-8025-0D9624220AEC}" type="parTrans" cxnId="{98AE6527-EC12-467C-8936-2AB08C753116}">
      <dgm:prSet/>
      <dgm:spPr/>
      <dgm:t>
        <a:bodyPr/>
        <a:lstStyle/>
        <a:p>
          <a:endParaRPr lang="zh-TW" altLang="en-US"/>
        </a:p>
      </dgm:t>
    </dgm:pt>
    <dgm:pt modelId="{9A6F2D57-580E-400B-9C7E-0A3C6B6797CD}" type="sibTrans" cxnId="{98AE6527-EC12-467C-8936-2AB08C753116}">
      <dgm:prSet/>
      <dgm:spPr/>
      <dgm:t>
        <a:bodyPr/>
        <a:lstStyle/>
        <a:p>
          <a:endParaRPr lang="zh-TW" altLang="en-US"/>
        </a:p>
      </dgm:t>
    </dgm:pt>
    <dgm:pt modelId="{8EDEA78F-BCAE-41EB-A0FB-1DB3345FFD76}" type="pres">
      <dgm:prSet presAssocID="{CF667B3C-353D-4F38-9AC7-F303FA282BE0}" presName="diagram" presStyleCnt="0">
        <dgm:presLayoutVars>
          <dgm:dir/>
          <dgm:resizeHandles val="exact"/>
        </dgm:presLayoutVars>
      </dgm:prSet>
      <dgm:spPr/>
      <dgm:t>
        <a:bodyPr/>
        <a:lstStyle/>
        <a:p>
          <a:endParaRPr lang="zh-TW" altLang="en-US"/>
        </a:p>
      </dgm:t>
    </dgm:pt>
    <dgm:pt modelId="{2218DE14-DCAB-4F45-BDEA-53E3A33030FB}" type="pres">
      <dgm:prSet presAssocID="{BE392DC8-942B-4D86-A0B8-A491AC56A798}" presName="arrow" presStyleLbl="node1" presStyleIdx="0" presStyleCnt="2">
        <dgm:presLayoutVars>
          <dgm:bulletEnabled val="1"/>
        </dgm:presLayoutVars>
      </dgm:prSet>
      <dgm:spPr/>
      <dgm:t>
        <a:bodyPr/>
        <a:lstStyle/>
        <a:p>
          <a:endParaRPr lang="zh-TW" altLang="en-US"/>
        </a:p>
      </dgm:t>
    </dgm:pt>
    <dgm:pt modelId="{8ADD875A-39AA-4398-AFD2-977C2BF5C6DD}" type="pres">
      <dgm:prSet presAssocID="{AFE00E49-7254-43F5-AC7E-D2CB66ACE395}" presName="arrow" presStyleLbl="node1" presStyleIdx="1" presStyleCnt="2">
        <dgm:presLayoutVars>
          <dgm:bulletEnabled val="1"/>
        </dgm:presLayoutVars>
      </dgm:prSet>
      <dgm:spPr/>
      <dgm:t>
        <a:bodyPr/>
        <a:lstStyle/>
        <a:p>
          <a:endParaRPr lang="zh-TW" altLang="en-US"/>
        </a:p>
      </dgm:t>
    </dgm:pt>
  </dgm:ptLst>
  <dgm:cxnLst>
    <dgm:cxn modelId="{73437C12-D8BC-4EEE-8E67-77D16A6E71E3}" srcId="{CF667B3C-353D-4F38-9AC7-F303FA282BE0}" destId="{BE392DC8-942B-4D86-A0B8-A491AC56A798}" srcOrd="0" destOrd="0" parTransId="{6BA7F4F8-849E-4CAC-BE8D-8712149AC2FA}" sibTransId="{0D26F48D-BFF8-4868-BFF5-47A1E04232D0}"/>
    <dgm:cxn modelId="{5A74EC6A-DE3D-421D-8245-3B31FD9E1D54}" type="presOf" srcId="{BE392DC8-942B-4D86-A0B8-A491AC56A798}" destId="{2218DE14-DCAB-4F45-BDEA-53E3A33030FB}" srcOrd="0" destOrd="0" presId="urn:microsoft.com/office/officeart/2005/8/layout/arrow5"/>
    <dgm:cxn modelId="{3BAED4CA-63D4-454C-A008-344873B7747F}" type="presOf" srcId="{CF667B3C-353D-4F38-9AC7-F303FA282BE0}" destId="{8EDEA78F-BCAE-41EB-A0FB-1DB3345FFD76}" srcOrd="0" destOrd="0" presId="urn:microsoft.com/office/officeart/2005/8/layout/arrow5"/>
    <dgm:cxn modelId="{28A0F547-45FE-4A13-8BB7-0152192F7D61}" type="presOf" srcId="{AFE00E49-7254-43F5-AC7E-D2CB66ACE395}" destId="{8ADD875A-39AA-4398-AFD2-977C2BF5C6DD}" srcOrd="0" destOrd="0" presId="urn:microsoft.com/office/officeart/2005/8/layout/arrow5"/>
    <dgm:cxn modelId="{98AE6527-EC12-467C-8936-2AB08C753116}" srcId="{CF667B3C-353D-4F38-9AC7-F303FA282BE0}" destId="{AFE00E49-7254-43F5-AC7E-D2CB66ACE395}" srcOrd="1" destOrd="0" parTransId="{80ECFB9C-AC90-475B-8025-0D9624220AEC}" sibTransId="{9A6F2D57-580E-400B-9C7E-0A3C6B6797CD}"/>
    <dgm:cxn modelId="{ADB9415F-799C-4D59-9464-DD1196E093FA}" type="presParOf" srcId="{8EDEA78F-BCAE-41EB-A0FB-1DB3345FFD76}" destId="{2218DE14-DCAB-4F45-BDEA-53E3A33030FB}" srcOrd="0" destOrd="0" presId="urn:microsoft.com/office/officeart/2005/8/layout/arrow5"/>
    <dgm:cxn modelId="{69BF4844-3593-4DC4-9DDD-440787CF81D4}" type="presParOf" srcId="{8EDEA78F-BCAE-41EB-A0FB-1DB3345FFD76}" destId="{8ADD875A-39AA-4398-AFD2-977C2BF5C6DD}" srcOrd="1" destOrd="0" presId="urn:microsoft.com/office/officeart/2005/8/layout/arrow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B460DB9-EE3A-4BE0-8D67-402C7AFC57B7}" type="doc">
      <dgm:prSet loTypeId="urn:microsoft.com/office/officeart/2005/8/layout/target1" loCatId="relationship" qsTypeId="urn:microsoft.com/office/officeart/2005/8/quickstyle/simple1" qsCatId="simple" csTypeId="urn:microsoft.com/office/officeart/2005/8/colors/accent1_2" csCatId="accent1" phldr="1"/>
      <dgm:spPr/>
    </dgm:pt>
    <dgm:pt modelId="{B2AF3AE1-967F-41DB-A208-151743B0A0B8}">
      <dgm:prSet phldrT="[文字]" custT="1"/>
      <dgm:spPr/>
      <dgm:t>
        <a:bodyPr/>
        <a:lstStyle/>
        <a:p>
          <a:r>
            <a:rPr lang="zh-TW" altLang="en-US" sz="2800" dirty="0" smtClean="0">
              <a:latin typeface="超研澤中特圓" pitchFamily="49" charset="-120"/>
              <a:ea typeface="超研澤中特圓" pitchFamily="49" charset="-120"/>
              <a:cs typeface="超研澤中特圓" pitchFamily="49" charset="-120"/>
            </a:rPr>
            <a:t>特殊教育課程教材教法實施辦法</a:t>
          </a:r>
          <a:endParaRPr lang="zh-TW" altLang="en-US" sz="2800" dirty="0">
            <a:latin typeface="超研澤中特圓" pitchFamily="49" charset="-120"/>
            <a:ea typeface="超研澤中特圓" pitchFamily="49" charset="-120"/>
            <a:cs typeface="超研澤中特圓" pitchFamily="49" charset="-120"/>
          </a:endParaRPr>
        </a:p>
      </dgm:t>
    </dgm:pt>
    <dgm:pt modelId="{EC9F4E0D-3E67-46B2-A981-7C4219AA1570}" type="parTrans" cxnId="{2D553808-6DCC-4686-BE34-D32D6F016126}">
      <dgm:prSet/>
      <dgm:spPr/>
      <dgm:t>
        <a:bodyPr/>
        <a:lstStyle/>
        <a:p>
          <a:endParaRPr lang="zh-TW" altLang="en-US"/>
        </a:p>
      </dgm:t>
    </dgm:pt>
    <dgm:pt modelId="{AE0C5E32-5296-449C-816B-C58ED18FDE97}" type="sibTrans" cxnId="{2D553808-6DCC-4686-BE34-D32D6F016126}">
      <dgm:prSet/>
      <dgm:spPr/>
      <dgm:t>
        <a:bodyPr/>
        <a:lstStyle/>
        <a:p>
          <a:endParaRPr lang="zh-TW" altLang="en-US"/>
        </a:p>
      </dgm:t>
    </dgm:pt>
    <dgm:pt modelId="{7ECE59B6-8A4E-472D-8A8F-9AECAF320647}">
      <dgm:prSet phldrT="[文字]" custT="1"/>
      <dgm:spPr/>
      <dgm:t>
        <a:bodyPr/>
        <a:lstStyle/>
        <a:p>
          <a:r>
            <a:rPr lang="zh-TW" altLang="en-US" sz="2800" dirty="0" smtClean="0">
              <a:latin typeface="超研澤中特圓" pitchFamily="49" charset="-120"/>
              <a:ea typeface="超研澤中特圓" pitchFamily="49" charset="-120"/>
              <a:cs typeface="超研澤中特圓" pitchFamily="49" charset="-120"/>
            </a:rPr>
            <a:t>特殊教育法施行細則</a:t>
          </a:r>
          <a:endParaRPr lang="zh-TW" altLang="en-US" sz="2800" dirty="0">
            <a:latin typeface="超研澤中特圓" pitchFamily="49" charset="-120"/>
            <a:ea typeface="超研澤中特圓" pitchFamily="49" charset="-120"/>
            <a:cs typeface="超研澤中特圓" pitchFamily="49" charset="-120"/>
          </a:endParaRPr>
        </a:p>
      </dgm:t>
    </dgm:pt>
    <dgm:pt modelId="{073F096A-1DA9-4DDE-A990-D775D7C2B0EA}" type="parTrans" cxnId="{B08F0CFA-2588-475E-B356-E24D06F89E38}">
      <dgm:prSet/>
      <dgm:spPr/>
      <dgm:t>
        <a:bodyPr/>
        <a:lstStyle/>
        <a:p>
          <a:endParaRPr lang="zh-TW" altLang="en-US"/>
        </a:p>
      </dgm:t>
    </dgm:pt>
    <dgm:pt modelId="{469D91C6-3679-4E3B-99DB-4037F20142F6}" type="sibTrans" cxnId="{B08F0CFA-2588-475E-B356-E24D06F89E38}">
      <dgm:prSet/>
      <dgm:spPr/>
      <dgm:t>
        <a:bodyPr/>
        <a:lstStyle/>
        <a:p>
          <a:endParaRPr lang="zh-TW" altLang="en-US"/>
        </a:p>
      </dgm:t>
    </dgm:pt>
    <dgm:pt modelId="{7A682DC6-EBAF-4400-B33C-FAB437847462}">
      <dgm:prSet phldrT="[文字]" custT="1"/>
      <dgm:spPr/>
      <dgm:t>
        <a:bodyPr/>
        <a:lstStyle/>
        <a:p>
          <a:r>
            <a:rPr lang="zh-TW" altLang="en-US" sz="2800" dirty="0" smtClean="0">
              <a:latin typeface="超研澤中特圓" pitchFamily="49" charset="-120"/>
              <a:ea typeface="超研澤中特圓" pitchFamily="49" charset="-120"/>
              <a:cs typeface="超研澤中特圓" pitchFamily="49" charset="-120"/>
            </a:rPr>
            <a:t>特殊教育法</a:t>
          </a:r>
          <a:endParaRPr lang="zh-TW" altLang="en-US" sz="2800" dirty="0">
            <a:latin typeface="超研澤中特圓" pitchFamily="49" charset="-120"/>
            <a:ea typeface="超研澤中特圓" pitchFamily="49" charset="-120"/>
            <a:cs typeface="超研澤中特圓" pitchFamily="49" charset="-120"/>
          </a:endParaRPr>
        </a:p>
      </dgm:t>
    </dgm:pt>
    <dgm:pt modelId="{A14EC304-7322-4B9F-82CF-71560C1DA643}" type="parTrans" cxnId="{A842D96E-8E01-4671-B893-569AE950D41D}">
      <dgm:prSet/>
      <dgm:spPr/>
      <dgm:t>
        <a:bodyPr/>
        <a:lstStyle/>
        <a:p>
          <a:endParaRPr lang="zh-TW" altLang="en-US"/>
        </a:p>
      </dgm:t>
    </dgm:pt>
    <dgm:pt modelId="{9A35B0BA-4144-46B8-B9F6-5C6DDFB6B2A8}" type="sibTrans" cxnId="{A842D96E-8E01-4671-B893-569AE950D41D}">
      <dgm:prSet/>
      <dgm:spPr/>
      <dgm:t>
        <a:bodyPr/>
        <a:lstStyle/>
        <a:p>
          <a:endParaRPr lang="zh-TW" altLang="en-US"/>
        </a:p>
      </dgm:t>
    </dgm:pt>
    <dgm:pt modelId="{13714C39-101E-4A40-8D46-843957779DFA}" type="pres">
      <dgm:prSet presAssocID="{1B460DB9-EE3A-4BE0-8D67-402C7AFC57B7}" presName="composite" presStyleCnt="0">
        <dgm:presLayoutVars>
          <dgm:chMax val="5"/>
          <dgm:dir/>
          <dgm:resizeHandles val="exact"/>
        </dgm:presLayoutVars>
      </dgm:prSet>
      <dgm:spPr/>
    </dgm:pt>
    <dgm:pt modelId="{3FB43FB6-0660-4572-A846-A0270F34B33C}" type="pres">
      <dgm:prSet presAssocID="{B2AF3AE1-967F-41DB-A208-151743B0A0B8}" presName="circle1" presStyleLbl="lnNode1" presStyleIdx="0" presStyleCnt="3"/>
      <dgm:spPr>
        <a:solidFill>
          <a:srgbClr val="FF0000"/>
        </a:solidFill>
      </dgm:spPr>
    </dgm:pt>
    <dgm:pt modelId="{2A81F69A-70E7-4522-AD9F-D97D4784E8C1}" type="pres">
      <dgm:prSet presAssocID="{B2AF3AE1-967F-41DB-A208-151743B0A0B8}" presName="text1" presStyleLbl="revTx" presStyleIdx="0" presStyleCnt="3" custScaleX="185045" custLinFactY="100000" custLinFactNeighborX="42417" custLinFactNeighborY="102590">
        <dgm:presLayoutVars>
          <dgm:bulletEnabled val="1"/>
        </dgm:presLayoutVars>
      </dgm:prSet>
      <dgm:spPr/>
      <dgm:t>
        <a:bodyPr/>
        <a:lstStyle/>
        <a:p>
          <a:endParaRPr lang="zh-TW" altLang="en-US"/>
        </a:p>
      </dgm:t>
    </dgm:pt>
    <dgm:pt modelId="{E5DF51ED-C98B-422F-8D77-99D82AFDB672}" type="pres">
      <dgm:prSet presAssocID="{B2AF3AE1-967F-41DB-A208-151743B0A0B8}" presName="line1" presStyleLbl="callout" presStyleIdx="0" presStyleCnt="6"/>
      <dgm:spPr/>
    </dgm:pt>
    <dgm:pt modelId="{4DB2F288-552F-43D5-89A7-B6093E3DEC2A}" type="pres">
      <dgm:prSet presAssocID="{B2AF3AE1-967F-41DB-A208-151743B0A0B8}" presName="d1" presStyleLbl="callout" presStyleIdx="1" presStyleCnt="6"/>
      <dgm:spPr/>
    </dgm:pt>
    <dgm:pt modelId="{1882840B-8D37-4997-B520-249B7027B3C3}" type="pres">
      <dgm:prSet presAssocID="{7ECE59B6-8A4E-472D-8A8F-9AECAF320647}" presName="circle2" presStyleLbl="lnNode1" presStyleIdx="1" presStyleCnt="3"/>
      <dgm:spPr>
        <a:solidFill>
          <a:srgbClr val="FFFF00"/>
        </a:solidFill>
      </dgm:spPr>
    </dgm:pt>
    <dgm:pt modelId="{7C043F23-D353-47B6-A618-2E556B233513}" type="pres">
      <dgm:prSet presAssocID="{7ECE59B6-8A4E-472D-8A8F-9AECAF320647}" presName="text2" presStyleLbl="revTx" presStyleIdx="1" presStyleCnt="3" custScaleX="198014" custLinFactNeighborX="48901" custLinFactNeighborY="-2198">
        <dgm:presLayoutVars>
          <dgm:bulletEnabled val="1"/>
        </dgm:presLayoutVars>
      </dgm:prSet>
      <dgm:spPr/>
      <dgm:t>
        <a:bodyPr/>
        <a:lstStyle/>
        <a:p>
          <a:endParaRPr lang="zh-TW" altLang="en-US"/>
        </a:p>
      </dgm:t>
    </dgm:pt>
    <dgm:pt modelId="{D328207A-DE07-40D0-A0E1-36A71971A1DC}" type="pres">
      <dgm:prSet presAssocID="{7ECE59B6-8A4E-472D-8A8F-9AECAF320647}" presName="line2" presStyleLbl="callout" presStyleIdx="2" presStyleCnt="6"/>
      <dgm:spPr/>
    </dgm:pt>
    <dgm:pt modelId="{6314482E-8511-4B0B-955A-9949A42EB0BF}" type="pres">
      <dgm:prSet presAssocID="{7ECE59B6-8A4E-472D-8A8F-9AECAF320647}" presName="d2" presStyleLbl="callout" presStyleIdx="3" presStyleCnt="6"/>
      <dgm:spPr/>
    </dgm:pt>
    <dgm:pt modelId="{9F950510-3B53-43F9-8CF1-2A8980EC8966}" type="pres">
      <dgm:prSet presAssocID="{7A682DC6-EBAF-4400-B33C-FAB437847462}" presName="circle3" presStyleLbl="lnNode1" presStyleIdx="2" presStyleCnt="3"/>
      <dgm:spPr>
        <a:solidFill>
          <a:srgbClr val="92D050"/>
        </a:solidFill>
      </dgm:spPr>
    </dgm:pt>
    <dgm:pt modelId="{CE7A207C-51A5-42BD-BF63-C026BFD7EB2B}" type="pres">
      <dgm:prSet presAssocID="{7A682DC6-EBAF-4400-B33C-FAB437847462}" presName="text3" presStyleLbl="revTx" presStyleIdx="2" presStyleCnt="3" custScaleX="155369" custLinFactY="-100000" custLinFactNeighborX="26272" custLinFactNeighborY="-100000">
        <dgm:presLayoutVars>
          <dgm:bulletEnabled val="1"/>
        </dgm:presLayoutVars>
      </dgm:prSet>
      <dgm:spPr/>
      <dgm:t>
        <a:bodyPr/>
        <a:lstStyle/>
        <a:p>
          <a:endParaRPr lang="zh-TW" altLang="en-US"/>
        </a:p>
      </dgm:t>
    </dgm:pt>
    <dgm:pt modelId="{6B7B388E-546E-4EC4-9C86-A2544F487A43}" type="pres">
      <dgm:prSet presAssocID="{7A682DC6-EBAF-4400-B33C-FAB437847462}" presName="line3" presStyleLbl="callout" presStyleIdx="4" presStyleCnt="6"/>
      <dgm:spPr/>
    </dgm:pt>
    <dgm:pt modelId="{0382C774-745E-4237-B4BD-30EB9415B376}" type="pres">
      <dgm:prSet presAssocID="{7A682DC6-EBAF-4400-B33C-FAB437847462}" presName="d3" presStyleLbl="callout" presStyleIdx="5" presStyleCnt="6"/>
      <dgm:spPr/>
    </dgm:pt>
  </dgm:ptLst>
  <dgm:cxnLst>
    <dgm:cxn modelId="{B08F0CFA-2588-475E-B356-E24D06F89E38}" srcId="{1B460DB9-EE3A-4BE0-8D67-402C7AFC57B7}" destId="{7ECE59B6-8A4E-472D-8A8F-9AECAF320647}" srcOrd="1" destOrd="0" parTransId="{073F096A-1DA9-4DDE-A990-D775D7C2B0EA}" sibTransId="{469D91C6-3679-4E3B-99DB-4037F20142F6}"/>
    <dgm:cxn modelId="{A842D96E-8E01-4671-B893-569AE950D41D}" srcId="{1B460DB9-EE3A-4BE0-8D67-402C7AFC57B7}" destId="{7A682DC6-EBAF-4400-B33C-FAB437847462}" srcOrd="2" destOrd="0" parTransId="{A14EC304-7322-4B9F-82CF-71560C1DA643}" sibTransId="{9A35B0BA-4144-46B8-B9F6-5C6DDFB6B2A8}"/>
    <dgm:cxn modelId="{118C3EEF-B9CF-4832-97B3-3F5219B852FC}" type="presOf" srcId="{7A682DC6-EBAF-4400-B33C-FAB437847462}" destId="{CE7A207C-51A5-42BD-BF63-C026BFD7EB2B}" srcOrd="0" destOrd="0" presId="urn:microsoft.com/office/officeart/2005/8/layout/target1"/>
    <dgm:cxn modelId="{85F2006A-D4E1-4F6B-827D-EB6CB2CFDDE9}" type="presOf" srcId="{1B460DB9-EE3A-4BE0-8D67-402C7AFC57B7}" destId="{13714C39-101E-4A40-8D46-843957779DFA}" srcOrd="0" destOrd="0" presId="urn:microsoft.com/office/officeart/2005/8/layout/target1"/>
    <dgm:cxn modelId="{6CF2C1E5-4C25-4A8A-BB92-B30BCB5FBFB2}" type="presOf" srcId="{B2AF3AE1-967F-41DB-A208-151743B0A0B8}" destId="{2A81F69A-70E7-4522-AD9F-D97D4784E8C1}" srcOrd="0" destOrd="0" presId="urn:microsoft.com/office/officeart/2005/8/layout/target1"/>
    <dgm:cxn modelId="{2D553808-6DCC-4686-BE34-D32D6F016126}" srcId="{1B460DB9-EE3A-4BE0-8D67-402C7AFC57B7}" destId="{B2AF3AE1-967F-41DB-A208-151743B0A0B8}" srcOrd="0" destOrd="0" parTransId="{EC9F4E0D-3E67-46B2-A981-7C4219AA1570}" sibTransId="{AE0C5E32-5296-449C-816B-C58ED18FDE97}"/>
    <dgm:cxn modelId="{238F3895-BBF1-41B1-A33C-D9031667A9E5}" type="presOf" srcId="{7ECE59B6-8A4E-472D-8A8F-9AECAF320647}" destId="{7C043F23-D353-47B6-A618-2E556B233513}" srcOrd="0" destOrd="0" presId="urn:microsoft.com/office/officeart/2005/8/layout/target1"/>
    <dgm:cxn modelId="{34855F53-F834-4D04-8008-9DB43F6150C9}" type="presParOf" srcId="{13714C39-101E-4A40-8D46-843957779DFA}" destId="{3FB43FB6-0660-4572-A846-A0270F34B33C}" srcOrd="0" destOrd="0" presId="urn:microsoft.com/office/officeart/2005/8/layout/target1"/>
    <dgm:cxn modelId="{4CB991CA-67E3-4C9D-A527-33EF0C8C03E5}" type="presParOf" srcId="{13714C39-101E-4A40-8D46-843957779DFA}" destId="{2A81F69A-70E7-4522-AD9F-D97D4784E8C1}" srcOrd="1" destOrd="0" presId="urn:microsoft.com/office/officeart/2005/8/layout/target1"/>
    <dgm:cxn modelId="{344EB115-0AB4-4969-B499-3F2BF6DAE84A}" type="presParOf" srcId="{13714C39-101E-4A40-8D46-843957779DFA}" destId="{E5DF51ED-C98B-422F-8D77-99D82AFDB672}" srcOrd="2" destOrd="0" presId="urn:microsoft.com/office/officeart/2005/8/layout/target1"/>
    <dgm:cxn modelId="{D10DDAA0-D7D4-4AC4-8FFA-25AA29443E92}" type="presParOf" srcId="{13714C39-101E-4A40-8D46-843957779DFA}" destId="{4DB2F288-552F-43D5-89A7-B6093E3DEC2A}" srcOrd="3" destOrd="0" presId="urn:microsoft.com/office/officeart/2005/8/layout/target1"/>
    <dgm:cxn modelId="{E07E9EAE-147B-4E51-9AB1-7E47C594844F}" type="presParOf" srcId="{13714C39-101E-4A40-8D46-843957779DFA}" destId="{1882840B-8D37-4997-B520-249B7027B3C3}" srcOrd="4" destOrd="0" presId="urn:microsoft.com/office/officeart/2005/8/layout/target1"/>
    <dgm:cxn modelId="{EE03C4D4-BFDF-4AA7-BAA7-3A2152EA0891}" type="presParOf" srcId="{13714C39-101E-4A40-8D46-843957779DFA}" destId="{7C043F23-D353-47B6-A618-2E556B233513}" srcOrd="5" destOrd="0" presId="urn:microsoft.com/office/officeart/2005/8/layout/target1"/>
    <dgm:cxn modelId="{6EB09C09-BB2A-4B2B-87D8-C999E94D204A}" type="presParOf" srcId="{13714C39-101E-4A40-8D46-843957779DFA}" destId="{D328207A-DE07-40D0-A0E1-36A71971A1DC}" srcOrd="6" destOrd="0" presId="urn:microsoft.com/office/officeart/2005/8/layout/target1"/>
    <dgm:cxn modelId="{E70F10B5-EA77-4B56-947A-1EA18C29F5F2}" type="presParOf" srcId="{13714C39-101E-4A40-8D46-843957779DFA}" destId="{6314482E-8511-4B0B-955A-9949A42EB0BF}" srcOrd="7" destOrd="0" presId="urn:microsoft.com/office/officeart/2005/8/layout/target1"/>
    <dgm:cxn modelId="{EEEF1103-837D-4CA1-83BF-CEAEF3DB7A1E}" type="presParOf" srcId="{13714C39-101E-4A40-8D46-843957779DFA}" destId="{9F950510-3B53-43F9-8CF1-2A8980EC8966}" srcOrd="8" destOrd="0" presId="urn:microsoft.com/office/officeart/2005/8/layout/target1"/>
    <dgm:cxn modelId="{C3AC9F52-7AEA-4EB4-AB06-40B3034509FD}" type="presParOf" srcId="{13714C39-101E-4A40-8D46-843957779DFA}" destId="{CE7A207C-51A5-42BD-BF63-C026BFD7EB2B}" srcOrd="9" destOrd="0" presId="urn:microsoft.com/office/officeart/2005/8/layout/target1"/>
    <dgm:cxn modelId="{C21634E4-6726-4712-B3BB-5C28880E3C91}" type="presParOf" srcId="{13714C39-101E-4A40-8D46-843957779DFA}" destId="{6B7B388E-546E-4EC4-9C86-A2544F487A43}" srcOrd="10" destOrd="0" presId="urn:microsoft.com/office/officeart/2005/8/layout/target1"/>
    <dgm:cxn modelId="{D49479BF-E9DC-46D5-80EA-4F9739AEB5E9}" type="presParOf" srcId="{13714C39-101E-4A40-8D46-843957779DFA}" destId="{0382C774-745E-4237-B4BD-30EB9415B376}" srcOrd="11" destOrd="0" presId="urn:microsoft.com/office/officeart/2005/8/layout/targe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1E425DF-BA79-43E2-9E02-1ABBBE7A77E2}" type="doc">
      <dgm:prSet loTypeId="urn:microsoft.com/office/officeart/2005/8/layout/cycle6" loCatId="cycle" qsTypeId="urn:microsoft.com/office/officeart/2005/8/quickstyle/simple1" qsCatId="simple" csTypeId="urn:microsoft.com/office/officeart/2005/8/colors/colorful1" csCatId="colorful" phldr="1"/>
      <dgm:spPr/>
      <dgm:t>
        <a:bodyPr/>
        <a:lstStyle/>
        <a:p>
          <a:endParaRPr lang="zh-TW" altLang="en-US"/>
        </a:p>
      </dgm:t>
    </dgm:pt>
    <dgm:pt modelId="{9A188515-E052-4377-9ACF-C2F44273B8C0}">
      <dgm:prSet phldrT="[文字]" custT="1"/>
      <dgm:spPr/>
      <dgm:t>
        <a:bodyPr/>
        <a:lstStyle/>
        <a:p>
          <a:r>
            <a:rPr lang="zh-TW" altLang="en-US" sz="1800" dirty="0" smtClean="0">
              <a:ea typeface="超研澤ＣＳ大宋" pitchFamily="49" charset="-120"/>
            </a:rPr>
            <a:t>學生、家庭現況及需求評估</a:t>
          </a:r>
          <a:endParaRPr lang="zh-TW" altLang="en-US" sz="1800" dirty="0">
            <a:ea typeface="超研澤ＣＳ大宋" pitchFamily="49" charset="-120"/>
          </a:endParaRPr>
        </a:p>
      </dgm:t>
    </dgm:pt>
    <dgm:pt modelId="{74079354-46F6-4603-A8CC-4AF82F2A1A59}" type="parTrans" cxnId="{DAEB2487-7F1E-465E-9C36-D5CA283E9848}">
      <dgm:prSet/>
      <dgm:spPr/>
      <dgm:t>
        <a:bodyPr/>
        <a:lstStyle/>
        <a:p>
          <a:endParaRPr lang="zh-TW" altLang="en-US"/>
        </a:p>
      </dgm:t>
    </dgm:pt>
    <dgm:pt modelId="{2C5207D8-0D0A-4C52-83DE-F001232A8E47}" type="sibTrans" cxnId="{DAEB2487-7F1E-465E-9C36-D5CA283E9848}">
      <dgm:prSet/>
      <dgm:spPr/>
      <dgm:t>
        <a:bodyPr/>
        <a:lstStyle/>
        <a:p>
          <a:endParaRPr lang="zh-TW" altLang="en-US"/>
        </a:p>
      </dgm:t>
    </dgm:pt>
    <dgm:pt modelId="{BB22E822-05CB-41B0-832C-821F728C4ECA}">
      <dgm:prSet phldrT="[文字]" custT="1"/>
      <dgm:spPr/>
      <dgm:t>
        <a:bodyPr/>
        <a:lstStyle/>
        <a:p>
          <a:r>
            <a:rPr lang="zh-TW" altLang="en-US" sz="1800" dirty="0" smtClean="0">
              <a:ea typeface="超研澤ＣＳ大宋" pitchFamily="49" charset="-120"/>
            </a:rPr>
            <a:t>學生所需特殊教育、相關服務與支持策略</a:t>
          </a:r>
          <a:endParaRPr lang="zh-TW" altLang="en-US" sz="1800" dirty="0">
            <a:ea typeface="超研澤ＣＳ大宋" pitchFamily="49" charset="-120"/>
          </a:endParaRPr>
        </a:p>
      </dgm:t>
    </dgm:pt>
    <dgm:pt modelId="{49A4B48C-0EEB-4A27-B8DB-2296955AA3B8}" type="parTrans" cxnId="{7EA07216-DFA5-4AAC-B5A6-14DF716C7EDF}">
      <dgm:prSet/>
      <dgm:spPr/>
      <dgm:t>
        <a:bodyPr/>
        <a:lstStyle/>
        <a:p>
          <a:endParaRPr lang="zh-TW" altLang="en-US"/>
        </a:p>
      </dgm:t>
    </dgm:pt>
    <dgm:pt modelId="{60A260E7-06B1-4AF5-BF1D-27A3B60838BA}" type="sibTrans" cxnId="{7EA07216-DFA5-4AAC-B5A6-14DF716C7EDF}">
      <dgm:prSet/>
      <dgm:spPr/>
      <dgm:t>
        <a:bodyPr/>
        <a:lstStyle/>
        <a:p>
          <a:endParaRPr lang="zh-TW" altLang="en-US"/>
        </a:p>
      </dgm:t>
    </dgm:pt>
    <dgm:pt modelId="{61A1DA31-E51F-4019-A090-F67E313F9092}">
      <dgm:prSet phldrT="[文字]" custT="1"/>
      <dgm:spPr/>
      <dgm:t>
        <a:bodyPr/>
        <a:lstStyle/>
        <a:p>
          <a:r>
            <a:rPr lang="zh-TW" altLang="en-US" sz="1800" dirty="0" smtClean="0">
              <a:ea typeface="超研澤ＣＳ大宋" pitchFamily="49" charset="-120"/>
            </a:rPr>
            <a:t>學年與學期教育目標及其評量方式、日期與標準</a:t>
          </a:r>
          <a:endParaRPr lang="zh-TW" altLang="en-US" sz="1800" dirty="0">
            <a:ea typeface="超研澤ＣＳ大宋" pitchFamily="49" charset="-120"/>
          </a:endParaRPr>
        </a:p>
      </dgm:t>
    </dgm:pt>
    <dgm:pt modelId="{D8E75DC2-ED17-43EC-9A5B-342A3197D72B}" type="parTrans" cxnId="{E1AF4A8C-EC14-4B0D-AEE4-73FF6AB0B5D2}">
      <dgm:prSet/>
      <dgm:spPr/>
      <dgm:t>
        <a:bodyPr/>
        <a:lstStyle/>
        <a:p>
          <a:endParaRPr lang="zh-TW" altLang="en-US"/>
        </a:p>
      </dgm:t>
    </dgm:pt>
    <dgm:pt modelId="{483E4BB6-2D07-402D-8AD4-0300083C487E}" type="sibTrans" cxnId="{E1AF4A8C-EC14-4B0D-AEE4-73FF6AB0B5D2}">
      <dgm:prSet/>
      <dgm:spPr/>
      <dgm:t>
        <a:bodyPr/>
        <a:lstStyle/>
        <a:p>
          <a:endParaRPr lang="zh-TW" altLang="en-US"/>
        </a:p>
      </dgm:t>
    </dgm:pt>
    <dgm:pt modelId="{D544A0B0-4DD5-4F20-91EC-C0C5F5544373}">
      <dgm:prSet phldrT="[文字]" custT="1"/>
      <dgm:spPr/>
      <dgm:t>
        <a:bodyPr/>
        <a:lstStyle/>
        <a:p>
          <a:r>
            <a:rPr lang="zh-TW" altLang="en-US" sz="1800" dirty="0" smtClean="0">
              <a:ea typeface="超研澤ＣＳ大宋" pitchFamily="49" charset="-120"/>
            </a:rPr>
            <a:t>具情緒與行為問題學生所需之行為功能介入方案與行政支援</a:t>
          </a:r>
          <a:endParaRPr lang="zh-TW" altLang="en-US" sz="1800" dirty="0">
            <a:ea typeface="超研澤ＣＳ大宋" pitchFamily="49" charset="-120"/>
          </a:endParaRPr>
        </a:p>
      </dgm:t>
    </dgm:pt>
    <dgm:pt modelId="{32C2C5EA-C234-4916-B44F-F5A7D9901932}" type="parTrans" cxnId="{E127CED9-312E-47AD-82A0-73783EA6689A}">
      <dgm:prSet/>
      <dgm:spPr/>
      <dgm:t>
        <a:bodyPr/>
        <a:lstStyle/>
        <a:p>
          <a:endParaRPr lang="zh-TW" altLang="en-US"/>
        </a:p>
      </dgm:t>
    </dgm:pt>
    <dgm:pt modelId="{29EF5FAF-3F48-4F40-A52D-AA2CA5A181EF}" type="sibTrans" cxnId="{E127CED9-312E-47AD-82A0-73783EA6689A}">
      <dgm:prSet/>
      <dgm:spPr/>
      <dgm:t>
        <a:bodyPr/>
        <a:lstStyle/>
        <a:p>
          <a:endParaRPr lang="zh-TW" altLang="en-US"/>
        </a:p>
      </dgm:t>
    </dgm:pt>
    <dgm:pt modelId="{5C48EBCB-0608-4A60-BE5D-2BB30EEAFFAD}">
      <dgm:prSet phldrT="[文字]" custT="1"/>
      <dgm:spPr/>
      <dgm:t>
        <a:bodyPr/>
        <a:lstStyle/>
        <a:p>
          <a:r>
            <a:rPr lang="zh-TW" altLang="en-US" sz="1800" dirty="0" smtClean="0">
              <a:ea typeface="超研澤ＣＳ大宋" pitchFamily="49" charset="-120"/>
            </a:rPr>
            <a:t>學生之轉銜輔導及服務內容</a:t>
          </a:r>
          <a:endParaRPr lang="zh-TW" altLang="en-US" sz="1800" dirty="0">
            <a:ea typeface="超研澤ＣＳ大宋" pitchFamily="49" charset="-120"/>
          </a:endParaRPr>
        </a:p>
      </dgm:t>
    </dgm:pt>
    <dgm:pt modelId="{59520C7F-BA95-4E5F-A5F0-3A66DC664D1F}" type="parTrans" cxnId="{39FB222C-B7AF-48FC-9865-A2EFF84B6DB8}">
      <dgm:prSet/>
      <dgm:spPr/>
      <dgm:t>
        <a:bodyPr/>
        <a:lstStyle/>
        <a:p>
          <a:endParaRPr lang="zh-TW" altLang="en-US"/>
        </a:p>
      </dgm:t>
    </dgm:pt>
    <dgm:pt modelId="{BAFB2F7A-FB9F-45E7-8500-6FE850E03F33}" type="sibTrans" cxnId="{39FB222C-B7AF-48FC-9865-A2EFF84B6DB8}">
      <dgm:prSet/>
      <dgm:spPr/>
      <dgm:t>
        <a:bodyPr/>
        <a:lstStyle/>
        <a:p>
          <a:endParaRPr lang="zh-TW" altLang="en-US"/>
        </a:p>
      </dgm:t>
    </dgm:pt>
    <dgm:pt modelId="{96E4F646-2FC5-4635-A620-09E72ADBC172}" type="pres">
      <dgm:prSet presAssocID="{91E425DF-BA79-43E2-9E02-1ABBBE7A77E2}" presName="cycle" presStyleCnt="0">
        <dgm:presLayoutVars>
          <dgm:dir/>
          <dgm:resizeHandles val="exact"/>
        </dgm:presLayoutVars>
      </dgm:prSet>
      <dgm:spPr/>
      <dgm:t>
        <a:bodyPr/>
        <a:lstStyle/>
        <a:p>
          <a:endParaRPr lang="zh-TW" altLang="en-US"/>
        </a:p>
      </dgm:t>
    </dgm:pt>
    <dgm:pt modelId="{7A00C4E8-6368-4B89-9766-7E27A4BC53E6}" type="pres">
      <dgm:prSet presAssocID="{9A188515-E052-4377-9ACF-C2F44273B8C0}" presName="node" presStyleLbl="node1" presStyleIdx="0" presStyleCnt="5" custScaleX="132999">
        <dgm:presLayoutVars>
          <dgm:bulletEnabled val="1"/>
        </dgm:presLayoutVars>
      </dgm:prSet>
      <dgm:spPr/>
      <dgm:t>
        <a:bodyPr/>
        <a:lstStyle/>
        <a:p>
          <a:endParaRPr lang="zh-TW" altLang="en-US"/>
        </a:p>
      </dgm:t>
    </dgm:pt>
    <dgm:pt modelId="{17C1098C-67C6-4862-B2E1-AEF3BF5308ED}" type="pres">
      <dgm:prSet presAssocID="{9A188515-E052-4377-9ACF-C2F44273B8C0}" presName="spNode" presStyleCnt="0"/>
      <dgm:spPr/>
    </dgm:pt>
    <dgm:pt modelId="{44C0CE29-130D-4A13-8FE9-3558E6B20B3F}" type="pres">
      <dgm:prSet presAssocID="{2C5207D8-0D0A-4C52-83DE-F001232A8E47}" presName="sibTrans" presStyleLbl="sibTrans1D1" presStyleIdx="0" presStyleCnt="5"/>
      <dgm:spPr/>
      <dgm:t>
        <a:bodyPr/>
        <a:lstStyle/>
        <a:p>
          <a:endParaRPr lang="zh-TW" altLang="en-US"/>
        </a:p>
      </dgm:t>
    </dgm:pt>
    <dgm:pt modelId="{C46F2535-3EFA-426F-A5CB-C0042C2D4C6F}" type="pres">
      <dgm:prSet presAssocID="{BB22E822-05CB-41B0-832C-821F728C4ECA}" presName="node" presStyleLbl="node1" presStyleIdx="1" presStyleCnt="5" custScaleX="178435">
        <dgm:presLayoutVars>
          <dgm:bulletEnabled val="1"/>
        </dgm:presLayoutVars>
      </dgm:prSet>
      <dgm:spPr/>
      <dgm:t>
        <a:bodyPr/>
        <a:lstStyle/>
        <a:p>
          <a:endParaRPr lang="zh-TW" altLang="en-US"/>
        </a:p>
      </dgm:t>
    </dgm:pt>
    <dgm:pt modelId="{CAD5937B-4769-47EF-A35C-D51F2B18C144}" type="pres">
      <dgm:prSet presAssocID="{BB22E822-05CB-41B0-832C-821F728C4ECA}" presName="spNode" presStyleCnt="0"/>
      <dgm:spPr/>
    </dgm:pt>
    <dgm:pt modelId="{508C548E-E536-4F85-A1AF-279800BA2A15}" type="pres">
      <dgm:prSet presAssocID="{60A260E7-06B1-4AF5-BF1D-27A3B60838BA}" presName="sibTrans" presStyleLbl="sibTrans1D1" presStyleIdx="1" presStyleCnt="5"/>
      <dgm:spPr/>
      <dgm:t>
        <a:bodyPr/>
        <a:lstStyle/>
        <a:p>
          <a:endParaRPr lang="zh-TW" altLang="en-US"/>
        </a:p>
      </dgm:t>
    </dgm:pt>
    <dgm:pt modelId="{83880C7B-C64C-43E3-9B66-C5335C58AC64}" type="pres">
      <dgm:prSet presAssocID="{61A1DA31-E51F-4019-A090-F67E313F9092}" presName="node" presStyleLbl="node1" presStyleIdx="2" presStyleCnt="5" custScaleX="137293" custScaleY="141873">
        <dgm:presLayoutVars>
          <dgm:bulletEnabled val="1"/>
        </dgm:presLayoutVars>
      </dgm:prSet>
      <dgm:spPr/>
      <dgm:t>
        <a:bodyPr/>
        <a:lstStyle/>
        <a:p>
          <a:endParaRPr lang="zh-TW" altLang="en-US"/>
        </a:p>
      </dgm:t>
    </dgm:pt>
    <dgm:pt modelId="{26A3381E-C913-41D3-B300-601C6E6EFE3E}" type="pres">
      <dgm:prSet presAssocID="{61A1DA31-E51F-4019-A090-F67E313F9092}" presName="spNode" presStyleCnt="0"/>
      <dgm:spPr/>
    </dgm:pt>
    <dgm:pt modelId="{B4CDA06F-0109-48E1-B98B-041A2B231A45}" type="pres">
      <dgm:prSet presAssocID="{483E4BB6-2D07-402D-8AD4-0300083C487E}" presName="sibTrans" presStyleLbl="sibTrans1D1" presStyleIdx="2" presStyleCnt="5"/>
      <dgm:spPr/>
      <dgm:t>
        <a:bodyPr/>
        <a:lstStyle/>
        <a:p>
          <a:endParaRPr lang="zh-TW" altLang="en-US"/>
        </a:p>
      </dgm:t>
    </dgm:pt>
    <dgm:pt modelId="{F7D4314E-0C29-4174-9D53-6A0979121405}" type="pres">
      <dgm:prSet presAssocID="{D544A0B0-4DD5-4F20-91EC-C0C5F5544373}" presName="node" presStyleLbl="node1" presStyleIdx="3" presStyleCnt="5" custScaleX="155788" custScaleY="147609">
        <dgm:presLayoutVars>
          <dgm:bulletEnabled val="1"/>
        </dgm:presLayoutVars>
      </dgm:prSet>
      <dgm:spPr/>
      <dgm:t>
        <a:bodyPr/>
        <a:lstStyle/>
        <a:p>
          <a:endParaRPr lang="zh-TW" altLang="en-US"/>
        </a:p>
      </dgm:t>
    </dgm:pt>
    <dgm:pt modelId="{D434C628-2C04-4BD4-AEE3-26E640734B90}" type="pres">
      <dgm:prSet presAssocID="{D544A0B0-4DD5-4F20-91EC-C0C5F5544373}" presName="spNode" presStyleCnt="0"/>
      <dgm:spPr/>
    </dgm:pt>
    <dgm:pt modelId="{67CE60CB-6F5E-4E64-B4F6-91FF15BDDCE3}" type="pres">
      <dgm:prSet presAssocID="{29EF5FAF-3F48-4F40-A52D-AA2CA5A181EF}" presName="sibTrans" presStyleLbl="sibTrans1D1" presStyleIdx="3" presStyleCnt="5"/>
      <dgm:spPr/>
      <dgm:t>
        <a:bodyPr/>
        <a:lstStyle/>
        <a:p>
          <a:endParaRPr lang="zh-TW" altLang="en-US"/>
        </a:p>
      </dgm:t>
    </dgm:pt>
    <dgm:pt modelId="{C6E53816-3E7D-49CE-B8B5-169BB7DF2485}" type="pres">
      <dgm:prSet presAssocID="{5C48EBCB-0608-4A60-BE5D-2BB30EEAFFAD}" presName="node" presStyleLbl="node1" presStyleIdx="4" presStyleCnt="5" custScaleX="187878">
        <dgm:presLayoutVars>
          <dgm:bulletEnabled val="1"/>
        </dgm:presLayoutVars>
      </dgm:prSet>
      <dgm:spPr/>
      <dgm:t>
        <a:bodyPr/>
        <a:lstStyle/>
        <a:p>
          <a:endParaRPr lang="zh-TW" altLang="en-US"/>
        </a:p>
      </dgm:t>
    </dgm:pt>
    <dgm:pt modelId="{27D192F4-4FC6-4386-96A6-F022508D7825}" type="pres">
      <dgm:prSet presAssocID="{5C48EBCB-0608-4A60-BE5D-2BB30EEAFFAD}" presName="spNode" presStyleCnt="0"/>
      <dgm:spPr/>
    </dgm:pt>
    <dgm:pt modelId="{46B84514-D4E0-4B74-A182-E924967E3079}" type="pres">
      <dgm:prSet presAssocID="{BAFB2F7A-FB9F-45E7-8500-6FE850E03F33}" presName="sibTrans" presStyleLbl="sibTrans1D1" presStyleIdx="4" presStyleCnt="5"/>
      <dgm:spPr/>
      <dgm:t>
        <a:bodyPr/>
        <a:lstStyle/>
        <a:p>
          <a:endParaRPr lang="zh-TW" altLang="en-US"/>
        </a:p>
      </dgm:t>
    </dgm:pt>
  </dgm:ptLst>
  <dgm:cxnLst>
    <dgm:cxn modelId="{E54319D2-4D48-4EE7-B803-8493DBA9EFB9}" type="presOf" srcId="{5C48EBCB-0608-4A60-BE5D-2BB30EEAFFAD}" destId="{C6E53816-3E7D-49CE-B8B5-169BB7DF2485}" srcOrd="0" destOrd="0" presId="urn:microsoft.com/office/officeart/2005/8/layout/cycle6"/>
    <dgm:cxn modelId="{1C42B6C1-1A0E-46BD-B122-BF6026CEB0EF}" type="presOf" srcId="{60A260E7-06B1-4AF5-BF1D-27A3B60838BA}" destId="{508C548E-E536-4F85-A1AF-279800BA2A15}" srcOrd="0" destOrd="0" presId="urn:microsoft.com/office/officeart/2005/8/layout/cycle6"/>
    <dgm:cxn modelId="{58B7AEA2-7A35-4E38-A837-BA826985734F}" type="presOf" srcId="{91E425DF-BA79-43E2-9E02-1ABBBE7A77E2}" destId="{96E4F646-2FC5-4635-A620-09E72ADBC172}" srcOrd="0" destOrd="0" presId="urn:microsoft.com/office/officeart/2005/8/layout/cycle6"/>
    <dgm:cxn modelId="{E1AF4A8C-EC14-4B0D-AEE4-73FF6AB0B5D2}" srcId="{91E425DF-BA79-43E2-9E02-1ABBBE7A77E2}" destId="{61A1DA31-E51F-4019-A090-F67E313F9092}" srcOrd="2" destOrd="0" parTransId="{D8E75DC2-ED17-43EC-9A5B-342A3197D72B}" sibTransId="{483E4BB6-2D07-402D-8AD4-0300083C487E}"/>
    <dgm:cxn modelId="{2BFB9171-BD61-4558-9800-ECAD46B6CE0F}" type="presOf" srcId="{2C5207D8-0D0A-4C52-83DE-F001232A8E47}" destId="{44C0CE29-130D-4A13-8FE9-3558E6B20B3F}" srcOrd="0" destOrd="0" presId="urn:microsoft.com/office/officeart/2005/8/layout/cycle6"/>
    <dgm:cxn modelId="{DAEB2487-7F1E-465E-9C36-D5CA283E9848}" srcId="{91E425DF-BA79-43E2-9E02-1ABBBE7A77E2}" destId="{9A188515-E052-4377-9ACF-C2F44273B8C0}" srcOrd="0" destOrd="0" parTransId="{74079354-46F6-4603-A8CC-4AF82F2A1A59}" sibTransId="{2C5207D8-0D0A-4C52-83DE-F001232A8E47}"/>
    <dgm:cxn modelId="{CB16E5E6-7F54-479F-A189-6EFC23190FB5}" type="presOf" srcId="{29EF5FAF-3F48-4F40-A52D-AA2CA5A181EF}" destId="{67CE60CB-6F5E-4E64-B4F6-91FF15BDDCE3}" srcOrd="0" destOrd="0" presId="urn:microsoft.com/office/officeart/2005/8/layout/cycle6"/>
    <dgm:cxn modelId="{E127CED9-312E-47AD-82A0-73783EA6689A}" srcId="{91E425DF-BA79-43E2-9E02-1ABBBE7A77E2}" destId="{D544A0B0-4DD5-4F20-91EC-C0C5F5544373}" srcOrd="3" destOrd="0" parTransId="{32C2C5EA-C234-4916-B44F-F5A7D9901932}" sibTransId="{29EF5FAF-3F48-4F40-A52D-AA2CA5A181EF}"/>
    <dgm:cxn modelId="{91F83676-9CFB-4691-9F23-344FC443DAA7}" type="presOf" srcId="{BAFB2F7A-FB9F-45E7-8500-6FE850E03F33}" destId="{46B84514-D4E0-4B74-A182-E924967E3079}" srcOrd="0" destOrd="0" presId="urn:microsoft.com/office/officeart/2005/8/layout/cycle6"/>
    <dgm:cxn modelId="{3DE9EA60-6465-42C8-AD82-922FAEAF0435}" type="presOf" srcId="{61A1DA31-E51F-4019-A090-F67E313F9092}" destId="{83880C7B-C64C-43E3-9B66-C5335C58AC64}" srcOrd="0" destOrd="0" presId="urn:microsoft.com/office/officeart/2005/8/layout/cycle6"/>
    <dgm:cxn modelId="{2A1044E4-ECC2-4154-B1DC-07593E1BB6C7}" type="presOf" srcId="{BB22E822-05CB-41B0-832C-821F728C4ECA}" destId="{C46F2535-3EFA-426F-A5CB-C0042C2D4C6F}" srcOrd="0" destOrd="0" presId="urn:microsoft.com/office/officeart/2005/8/layout/cycle6"/>
    <dgm:cxn modelId="{656DF688-4F3E-4123-BB4B-4137004584B5}" type="presOf" srcId="{9A188515-E052-4377-9ACF-C2F44273B8C0}" destId="{7A00C4E8-6368-4B89-9766-7E27A4BC53E6}" srcOrd="0" destOrd="0" presId="urn:microsoft.com/office/officeart/2005/8/layout/cycle6"/>
    <dgm:cxn modelId="{FA65827A-8271-459A-97BD-4E76C9935A9F}" type="presOf" srcId="{D544A0B0-4DD5-4F20-91EC-C0C5F5544373}" destId="{F7D4314E-0C29-4174-9D53-6A0979121405}" srcOrd="0" destOrd="0" presId="urn:microsoft.com/office/officeart/2005/8/layout/cycle6"/>
    <dgm:cxn modelId="{7EA07216-DFA5-4AAC-B5A6-14DF716C7EDF}" srcId="{91E425DF-BA79-43E2-9E02-1ABBBE7A77E2}" destId="{BB22E822-05CB-41B0-832C-821F728C4ECA}" srcOrd="1" destOrd="0" parTransId="{49A4B48C-0EEB-4A27-B8DB-2296955AA3B8}" sibTransId="{60A260E7-06B1-4AF5-BF1D-27A3B60838BA}"/>
    <dgm:cxn modelId="{39FB222C-B7AF-48FC-9865-A2EFF84B6DB8}" srcId="{91E425DF-BA79-43E2-9E02-1ABBBE7A77E2}" destId="{5C48EBCB-0608-4A60-BE5D-2BB30EEAFFAD}" srcOrd="4" destOrd="0" parTransId="{59520C7F-BA95-4E5F-A5F0-3A66DC664D1F}" sibTransId="{BAFB2F7A-FB9F-45E7-8500-6FE850E03F33}"/>
    <dgm:cxn modelId="{D1275E5F-8BD0-4EC0-B863-54027752BC72}" type="presOf" srcId="{483E4BB6-2D07-402D-8AD4-0300083C487E}" destId="{B4CDA06F-0109-48E1-B98B-041A2B231A45}" srcOrd="0" destOrd="0" presId="urn:microsoft.com/office/officeart/2005/8/layout/cycle6"/>
    <dgm:cxn modelId="{097376CE-E0CA-4165-8CE5-2708748380D8}" type="presParOf" srcId="{96E4F646-2FC5-4635-A620-09E72ADBC172}" destId="{7A00C4E8-6368-4B89-9766-7E27A4BC53E6}" srcOrd="0" destOrd="0" presId="urn:microsoft.com/office/officeart/2005/8/layout/cycle6"/>
    <dgm:cxn modelId="{CDF6210B-364B-429A-9910-82AE666355D8}" type="presParOf" srcId="{96E4F646-2FC5-4635-A620-09E72ADBC172}" destId="{17C1098C-67C6-4862-B2E1-AEF3BF5308ED}" srcOrd="1" destOrd="0" presId="urn:microsoft.com/office/officeart/2005/8/layout/cycle6"/>
    <dgm:cxn modelId="{33528328-2D13-41AF-8E5F-EF5EB9E77050}" type="presParOf" srcId="{96E4F646-2FC5-4635-A620-09E72ADBC172}" destId="{44C0CE29-130D-4A13-8FE9-3558E6B20B3F}" srcOrd="2" destOrd="0" presId="urn:microsoft.com/office/officeart/2005/8/layout/cycle6"/>
    <dgm:cxn modelId="{130514DF-1A9E-4958-ABC3-1DB1AB5004A6}" type="presParOf" srcId="{96E4F646-2FC5-4635-A620-09E72ADBC172}" destId="{C46F2535-3EFA-426F-A5CB-C0042C2D4C6F}" srcOrd="3" destOrd="0" presId="urn:microsoft.com/office/officeart/2005/8/layout/cycle6"/>
    <dgm:cxn modelId="{0D5CD586-A15E-4B81-8FC0-AB89AAD0B20B}" type="presParOf" srcId="{96E4F646-2FC5-4635-A620-09E72ADBC172}" destId="{CAD5937B-4769-47EF-A35C-D51F2B18C144}" srcOrd="4" destOrd="0" presId="urn:microsoft.com/office/officeart/2005/8/layout/cycle6"/>
    <dgm:cxn modelId="{CB6266FD-02FA-461E-8A68-DD72152FB31C}" type="presParOf" srcId="{96E4F646-2FC5-4635-A620-09E72ADBC172}" destId="{508C548E-E536-4F85-A1AF-279800BA2A15}" srcOrd="5" destOrd="0" presId="urn:microsoft.com/office/officeart/2005/8/layout/cycle6"/>
    <dgm:cxn modelId="{253AA4CA-1240-4B9D-899B-2C134AAE852A}" type="presParOf" srcId="{96E4F646-2FC5-4635-A620-09E72ADBC172}" destId="{83880C7B-C64C-43E3-9B66-C5335C58AC64}" srcOrd="6" destOrd="0" presId="urn:microsoft.com/office/officeart/2005/8/layout/cycle6"/>
    <dgm:cxn modelId="{942F922B-918C-46F9-BB0C-B7C6D895C03B}" type="presParOf" srcId="{96E4F646-2FC5-4635-A620-09E72ADBC172}" destId="{26A3381E-C913-41D3-B300-601C6E6EFE3E}" srcOrd="7" destOrd="0" presId="urn:microsoft.com/office/officeart/2005/8/layout/cycle6"/>
    <dgm:cxn modelId="{CC81D053-FEBF-4902-91BC-7391178BC72A}" type="presParOf" srcId="{96E4F646-2FC5-4635-A620-09E72ADBC172}" destId="{B4CDA06F-0109-48E1-B98B-041A2B231A45}" srcOrd="8" destOrd="0" presId="urn:microsoft.com/office/officeart/2005/8/layout/cycle6"/>
    <dgm:cxn modelId="{AF2E4102-7689-4998-A968-59C9214AA407}" type="presParOf" srcId="{96E4F646-2FC5-4635-A620-09E72ADBC172}" destId="{F7D4314E-0C29-4174-9D53-6A0979121405}" srcOrd="9" destOrd="0" presId="urn:microsoft.com/office/officeart/2005/8/layout/cycle6"/>
    <dgm:cxn modelId="{EF66FC73-5F32-410D-B7DB-3503F7151C7C}" type="presParOf" srcId="{96E4F646-2FC5-4635-A620-09E72ADBC172}" destId="{D434C628-2C04-4BD4-AEE3-26E640734B90}" srcOrd="10" destOrd="0" presId="urn:microsoft.com/office/officeart/2005/8/layout/cycle6"/>
    <dgm:cxn modelId="{D9D11810-FFD6-498F-AB9E-63E9B85DD530}" type="presParOf" srcId="{96E4F646-2FC5-4635-A620-09E72ADBC172}" destId="{67CE60CB-6F5E-4E64-B4F6-91FF15BDDCE3}" srcOrd="11" destOrd="0" presId="urn:microsoft.com/office/officeart/2005/8/layout/cycle6"/>
    <dgm:cxn modelId="{7C503247-9916-440A-9C85-D330065C567A}" type="presParOf" srcId="{96E4F646-2FC5-4635-A620-09E72ADBC172}" destId="{C6E53816-3E7D-49CE-B8B5-169BB7DF2485}" srcOrd="12" destOrd="0" presId="urn:microsoft.com/office/officeart/2005/8/layout/cycle6"/>
    <dgm:cxn modelId="{ABF80FB4-C2ED-491F-9314-28BB88ABCCB1}" type="presParOf" srcId="{96E4F646-2FC5-4635-A620-09E72ADBC172}" destId="{27D192F4-4FC6-4386-96A6-F022508D7825}" srcOrd="13" destOrd="0" presId="urn:microsoft.com/office/officeart/2005/8/layout/cycle6"/>
    <dgm:cxn modelId="{8AFD545E-2DE0-4B42-8395-03727A923893}" type="presParOf" srcId="{96E4F646-2FC5-4635-A620-09E72ADBC172}" destId="{46B84514-D4E0-4B74-A182-E924967E3079}" srcOrd="14" destOrd="0" presId="urn:microsoft.com/office/officeart/2005/8/layout/cycle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56ED218-9B65-458D-B14C-660CF0A6C628}"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zh-TW" altLang="en-US"/>
        </a:p>
      </dgm:t>
    </dgm:pt>
    <dgm:pt modelId="{F6998A96-6678-4099-BBCC-5DD55E7126C5}">
      <dgm:prSet phldrT="[文字]" custT="1"/>
      <dgm:spPr>
        <a:solidFill>
          <a:srgbClr val="FF0000"/>
        </a:solidFill>
      </dgm:spPr>
      <dgm:t>
        <a:bodyPr/>
        <a:lstStyle/>
        <a:p>
          <a:r>
            <a:rPr lang="zh-TW" altLang="en-US" sz="2000" dirty="0" smtClean="0">
              <a:latin typeface="超研澤中特圓" pitchFamily="49" charset="-120"/>
              <a:ea typeface="超研澤中特圓" pitchFamily="49" charset="-120"/>
              <a:cs typeface="超研澤中特圓" pitchFamily="49" charset="-120"/>
            </a:rPr>
            <a:t>以普通教育課程為特殊需求學生設計課程之首要考量</a:t>
          </a:r>
          <a:endParaRPr lang="zh-TW" altLang="en-US" sz="2000" dirty="0">
            <a:latin typeface="超研澤中特圓" pitchFamily="49" charset="-120"/>
            <a:ea typeface="超研澤中特圓" pitchFamily="49" charset="-120"/>
            <a:cs typeface="超研澤中特圓" pitchFamily="49" charset="-120"/>
          </a:endParaRPr>
        </a:p>
      </dgm:t>
    </dgm:pt>
    <dgm:pt modelId="{E6575E0C-054E-4598-84F5-8B98511B50DB}" type="parTrans" cxnId="{0C669793-C320-46E4-8C00-4E5FC890AA88}">
      <dgm:prSet/>
      <dgm:spPr/>
      <dgm:t>
        <a:bodyPr/>
        <a:lstStyle/>
        <a:p>
          <a:endParaRPr lang="zh-TW" altLang="en-US"/>
        </a:p>
      </dgm:t>
    </dgm:pt>
    <dgm:pt modelId="{F29C3FBA-5F80-442B-8B60-FC5E55D542D0}" type="sibTrans" cxnId="{0C669793-C320-46E4-8C00-4E5FC890AA88}">
      <dgm:prSet/>
      <dgm:spPr/>
      <dgm:t>
        <a:bodyPr/>
        <a:lstStyle/>
        <a:p>
          <a:endParaRPr lang="zh-TW" altLang="en-US"/>
        </a:p>
      </dgm:t>
    </dgm:pt>
    <dgm:pt modelId="{7B1F281E-2C8C-4B38-9028-A6E6658C2E78}">
      <dgm:prSet phldrT="[文字]" custT="1"/>
      <dgm:spPr>
        <a:solidFill>
          <a:srgbClr val="FFC000"/>
        </a:solidFill>
      </dgm:spPr>
      <dgm:t>
        <a:bodyPr/>
        <a:lstStyle/>
        <a:p>
          <a:r>
            <a:rPr lang="zh-TW" altLang="en-US" sz="2000" dirty="0" smtClean="0">
              <a:latin typeface="超研澤中特圓" pitchFamily="49" charset="-120"/>
              <a:ea typeface="超研澤中特圓" pitchFamily="49" charset="-120"/>
              <a:cs typeface="超研澤中特圓" pitchFamily="49" charset="-120"/>
            </a:rPr>
            <a:t>設計符合特殊需求學生所需之補救或功能性課程，以落實能力本位、學校本位及社區本位</a:t>
          </a:r>
          <a:endParaRPr lang="zh-TW" altLang="en-US" sz="2000" dirty="0">
            <a:latin typeface="超研澤中特圓" pitchFamily="49" charset="-120"/>
            <a:ea typeface="超研澤中特圓" pitchFamily="49" charset="-120"/>
            <a:cs typeface="超研澤中特圓" pitchFamily="49" charset="-120"/>
          </a:endParaRPr>
        </a:p>
      </dgm:t>
    </dgm:pt>
    <dgm:pt modelId="{E2C683A0-9B59-49B9-AE56-B434F693091F}" type="parTrans" cxnId="{C9F2F10A-2C66-4D71-9248-19E46807D5DA}">
      <dgm:prSet/>
      <dgm:spPr/>
      <dgm:t>
        <a:bodyPr/>
        <a:lstStyle/>
        <a:p>
          <a:endParaRPr lang="zh-TW" altLang="en-US"/>
        </a:p>
      </dgm:t>
    </dgm:pt>
    <dgm:pt modelId="{B51F83F4-DFD4-4085-8B1E-EDA6B06A32F3}" type="sibTrans" cxnId="{C9F2F10A-2C66-4D71-9248-19E46807D5DA}">
      <dgm:prSet/>
      <dgm:spPr/>
      <dgm:t>
        <a:bodyPr/>
        <a:lstStyle/>
        <a:p>
          <a:endParaRPr lang="zh-TW" altLang="en-US"/>
        </a:p>
      </dgm:t>
    </dgm:pt>
    <dgm:pt modelId="{EFD89249-23FF-4B69-8AC5-BE59127074AA}">
      <dgm:prSet phldrT="[文字]" custT="1"/>
      <dgm:spPr>
        <a:solidFill>
          <a:srgbClr val="92D050"/>
        </a:solidFill>
      </dgm:spPr>
      <dgm:t>
        <a:bodyPr/>
        <a:lstStyle/>
        <a:p>
          <a:r>
            <a:rPr lang="zh-TW" altLang="en-US" sz="2000" dirty="0" smtClean="0">
              <a:latin typeface="超研澤中特圓" pitchFamily="49" charset="-120"/>
              <a:ea typeface="超研澤中特圓" pitchFamily="49" charset="-120"/>
              <a:cs typeface="超研澤中特圓" pitchFamily="49" charset="-120"/>
            </a:rPr>
            <a:t>重視課程與教材的鬆綁，以加深、加廣、重整、簡化、減量、分解或替代等方式彈性調整九年一貫能力指標</a:t>
          </a:r>
          <a:endParaRPr lang="zh-TW" altLang="en-US" sz="2000" dirty="0">
            <a:latin typeface="超研澤中特圓" pitchFamily="49" charset="-120"/>
            <a:ea typeface="超研澤中特圓" pitchFamily="49" charset="-120"/>
            <a:cs typeface="超研澤中特圓" pitchFamily="49" charset="-120"/>
          </a:endParaRPr>
        </a:p>
      </dgm:t>
    </dgm:pt>
    <dgm:pt modelId="{55ACEE79-6C4B-4677-B13E-61391468845E}" type="parTrans" cxnId="{23C42A96-5A23-4DF9-AC34-5A6296EA6F81}">
      <dgm:prSet/>
      <dgm:spPr/>
      <dgm:t>
        <a:bodyPr/>
        <a:lstStyle/>
        <a:p>
          <a:endParaRPr lang="zh-TW" altLang="en-US"/>
        </a:p>
      </dgm:t>
    </dgm:pt>
    <dgm:pt modelId="{6034B836-AC02-445D-8F69-F8DCDC3FD9D9}" type="sibTrans" cxnId="{23C42A96-5A23-4DF9-AC34-5A6296EA6F81}">
      <dgm:prSet/>
      <dgm:spPr/>
      <dgm:t>
        <a:bodyPr/>
        <a:lstStyle/>
        <a:p>
          <a:endParaRPr lang="zh-TW" altLang="en-US"/>
        </a:p>
      </dgm:t>
    </dgm:pt>
    <dgm:pt modelId="{F0F94236-8164-406E-B729-96F944F608ED}">
      <dgm:prSet phldrT="[文字]"/>
      <dgm:spPr>
        <a:solidFill>
          <a:srgbClr val="00B0F0"/>
        </a:solidFill>
      </dgm:spPr>
      <dgm:t>
        <a:bodyPr/>
        <a:lstStyle/>
        <a:p>
          <a:r>
            <a:rPr lang="zh-TW" altLang="en-US" dirty="0" smtClean="0">
              <a:latin typeface="超研澤中特圓" pitchFamily="49" charset="-120"/>
              <a:ea typeface="超研澤中特圓" pitchFamily="49" charset="-120"/>
              <a:cs typeface="超研澤中特圓" pitchFamily="49" charset="-120"/>
            </a:rPr>
            <a:t>強化</a:t>
          </a:r>
          <a:r>
            <a:rPr lang="en-US" altLang="en-US" dirty="0" smtClean="0">
              <a:latin typeface="超研澤中特圓" pitchFamily="49" charset="-120"/>
              <a:ea typeface="超研澤中特圓" pitchFamily="49" charset="-120"/>
              <a:cs typeface="超研澤中特圓" pitchFamily="49" charset="-120"/>
            </a:rPr>
            <a:t>IEP</a:t>
          </a:r>
          <a:r>
            <a:rPr lang="zh-TW" altLang="en-US" dirty="0" smtClean="0">
              <a:latin typeface="超研澤中特圓" pitchFamily="49" charset="-120"/>
              <a:ea typeface="超研澤中特圓" pitchFamily="49" charset="-120"/>
              <a:cs typeface="超研澤中特圓" pitchFamily="49" charset="-120"/>
            </a:rPr>
            <a:t>的功能，將課程與</a:t>
          </a:r>
          <a:r>
            <a:rPr lang="en-US" altLang="en-US" dirty="0" smtClean="0">
              <a:latin typeface="超研澤中特圓" pitchFamily="49" charset="-120"/>
              <a:ea typeface="超研澤中特圓" pitchFamily="49" charset="-120"/>
              <a:cs typeface="超研澤中特圓" pitchFamily="49" charset="-120"/>
            </a:rPr>
            <a:t>IEP</a:t>
          </a:r>
          <a:r>
            <a:rPr lang="zh-TW" altLang="en-US" dirty="0" smtClean="0">
              <a:latin typeface="超研澤中特圓" pitchFamily="49" charset="-120"/>
              <a:ea typeface="超研澤中特圓" pitchFamily="49" charset="-120"/>
              <a:cs typeface="超研澤中特圓" pitchFamily="49" charset="-120"/>
            </a:rPr>
            <a:t>做密切結合，以充分發揮行政與教學規劃與執行督導之功能</a:t>
          </a:r>
        </a:p>
      </dgm:t>
    </dgm:pt>
    <dgm:pt modelId="{65BD7122-9174-4029-B4E1-7A487EAB5FEF}" type="parTrans" cxnId="{EC3C5253-D02E-4582-8BE8-BE6FF1134E58}">
      <dgm:prSet/>
      <dgm:spPr/>
      <dgm:t>
        <a:bodyPr/>
        <a:lstStyle/>
        <a:p>
          <a:endParaRPr lang="zh-TW" altLang="en-US"/>
        </a:p>
      </dgm:t>
    </dgm:pt>
    <dgm:pt modelId="{F889C29B-F2B6-4206-83B9-0202569FC359}" type="sibTrans" cxnId="{EC3C5253-D02E-4582-8BE8-BE6FF1134E58}">
      <dgm:prSet/>
      <dgm:spPr/>
      <dgm:t>
        <a:bodyPr/>
        <a:lstStyle/>
        <a:p>
          <a:endParaRPr lang="zh-TW" altLang="en-US"/>
        </a:p>
      </dgm:t>
    </dgm:pt>
    <dgm:pt modelId="{92A1D4C2-5696-45DC-B884-0F8276E05ACD}" type="pres">
      <dgm:prSet presAssocID="{556ED218-9B65-458D-B14C-660CF0A6C628}" presName="matrix" presStyleCnt="0">
        <dgm:presLayoutVars>
          <dgm:chMax val="1"/>
          <dgm:dir/>
          <dgm:resizeHandles val="exact"/>
        </dgm:presLayoutVars>
      </dgm:prSet>
      <dgm:spPr/>
      <dgm:t>
        <a:bodyPr/>
        <a:lstStyle/>
        <a:p>
          <a:endParaRPr lang="zh-TW" altLang="en-US"/>
        </a:p>
      </dgm:t>
    </dgm:pt>
    <dgm:pt modelId="{95071E76-18E3-42E8-B64C-4A35610E71D4}" type="pres">
      <dgm:prSet presAssocID="{556ED218-9B65-458D-B14C-660CF0A6C628}" presName="axisShape" presStyleLbl="bgShp" presStyleIdx="0" presStyleCnt="1" custScaleX="127906"/>
      <dgm:spPr/>
    </dgm:pt>
    <dgm:pt modelId="{0399B43D-908D-4785-9D85-8930B16A7053}" type="pres">
      <dgm:prSet presAssocID="{556ED218-9B65-458D-B14C-660CF0A6C628}" presName="rect1" presStyleLbl="node1" presStyleIdx="0" presStyleCnt="4" custScaleX="154203" custLinFactNeighborX="-26886" custLinFactNeighborY="-1591">
        <dgm:presLayoutVars>
          <dgm:chMax val="0"/>
          <dgm:chPref val="0"/>
          <dgm:bulletEnabled val="1"/>
        </dgm:presLayoutVars>
      </dgm:prSet>
      <dgm:spPr/>
      <dgm:t>
        <a:bodyPr/>
        <a:lstStyle/>
        <a:p>
          <a:endParaRPr lang="zh-TW" altLang="en-US"/>
        </a:p>
      </dgm:t>
    </dgm:pt>
    <dgm:pt modelId="{ADEC1A7E-D4C7-4C2B-A83F-6014882B0BF7}" type="pres">
      <dgm:prSet presAssocID="{556ED218-9B65-458D-B14C-660CF0A6C628}" presName="rect2" presStyleLbl="node1" presStyleIdx="1" presStyleCnt="4" custScaleX="154628" custLinFactNeighborX="26518" custLinFactNeighborY="-1591">
        <dgm:presLayoutVars>
          <dgm:chMax val="0"/>
          <dgm:chPref val="0"/>
          <dgm:bulletEnabled val="1"/>
        </dgm:presLayoutVars>
      </dgm:prSet>
      <dgm:spPr/>
      <dgm:t>
        <a:bodyPr/>
        <a:lstStyle/>
        <a:p>
          <a:endParaRPr lang="zh-TW" altLang="en-US"/>
        </a:p>
      </dgm:t>
    </dgm:pt>
    <dgm:pt modelId="{C6546655-9E12-4632-A55D-83AD9A47B61D}" type="pres">
      <dgm:prSet presAssocID="{556ED218-9B65-458D-B14C-660CF0A6C628}" presName="rect3" presStyleLbl="node1" presStyleIdx="2" presStyleCnt="4" custScaleX="149063" custLinFactNeighborX="-23713" custLinFactNeighborY="1843">
        <dgm:presLayoutVars>
          <dgm:chMax val="0"/>
          <dgm:chPref val="0"/>
          <dgm:bulletEnabled val="1"/>
        </dgm:presLayoutVars>
      </dgm:prSet>
      <dgm:spPr/>
      <dgm:t>
        <a:bodyPr/>
        <a:lstStyle/>
        <a:p>
          <a:endParaRPr lang="zh-TW" altLang="en-US"/>
        </a:p>
      </dgm:t>
    </dgm:pt>
    <dgm:pt modelId="{25D3E47B-1B59-460C-ADF8-AC63A50E8266}" type="pres">
      <dgm:prSet presAssocID="{556ED218-9B65-458D-B14C-660CF0A6C628}" presName="rect4" presStyleLbl="node1" presStyleIdx="3" presStyleCnt="4" custScaleX="154733" custLinFactNeighborX="26465" custLinFactNeighborY="1843">
        <dgm:presLayoutVars>
          <dgm:chMax val="0"/>
          <dgm:chPref val="0"/>
          <dgm:bulletEnabled val="1"/>
        </dgm:presLayoutVars>
      </dgm:prSet>
      <dgm:spPr/>
      <dgm:t>
        <a:bodyPr/>
        <a:lstStyle/>
        <a:p>
          <a:endParaRPr lang="zh-TW" altLang="en-US"/>
        </a:p>
      </dgm:t>
    </dgm:pt>
  </dgm:ptLst>
  <dgm:cxnLst>
    <dgm:cxn modelId="{0C669793-C320-46E4-8C00-4E5FC890AA88}" srcId="{556ED218-9B65-458D-B14C-660CF0A6C628}" destId="{F6998A96-6678-4099-BBCC-5DD55E7126C5}" srcOrd="0" destOrd="0" parTransId="{E6575E0C-054E-4598-84F5-8B98511B50DB}" sibTransId="{F29C3FBA-5F80-442B-8B60-FC5E55D542D0}"/>
    <dgm:cxn modelId="{F0D9F74B-9E56-45A8-B048-7AD6189D0F6C}" type="presOf" srcId="{556ED218-9B65-458D-B14C-660CF0A6C628}" destId="{92A1D4C2-5696-45DC-B884-0F8276E05ACD}" srcOrd="0" destOrd="0" presId="urn:microsoft.com/office/officeart/2005/8/layout/matrix2"/>
    <dgm:cxn modelId="{4E97FFBE-FA05-4DAF-B721-BB8B11FD6124}" type="presOf" srcId="{EFD89249-23FF-4B69-8AC5-BE59127074AA}" destId="{C6546655-9E12-4632-A55D-83AD9A47B61D}" srcOrd="0" destOrd="0" presId="urn:microsoft.com/office/officeart/2005/8/layout/matrix2"/>
    <dgm:cxn modelId="{443C5306-E0DC-45D3-9411-C31E2AA2AFB4}" type="presOf" srcId="{7B1F281E-2C8C-4B38-9028-A6E6658C2E78}" destId="{ADEC1A7E-D4C7-4C2B-A83F-6014882B0BF7}" srcOrd="0" destOrd="0" presId="urn:microsoft.com/office/officeart/2005/8/layout/matrix2"/>
    <dgm:cxn modelId="{C9F2F10A-2C66-4D71-9248-19E46807D5DA}" srcId="{556ED218-9B65-458D-B14C-660CF0A6C628}" destId="{7B1F281E-2C8C-4B38-9028-A6E6658C2E78}" srcOrd="1" destOrd="0" parTransId="{E2C683A0-9B59-49B9-AE56-B434F693091F}" sibTransId="{B51F83F4-DFD4-4085-8B1E-EDA6B06A32F3}"/>
    <dgm:cxn modelId="{BD874C43-8EF8-4360-BE33-CB6E3AD02021}" type="presOf" srcId="{F6998A96-6678-4099-BBCC-5DD55E7126C5}" destId="{0399B43D-908D-4785-9D85-8930B16A7053}" srcOrd="0" destOrd="0" presId="urn:microsoft.com/office/officeart/2005/8/layout/matrix2"/>
    <dgm:cxn modelId="{23C42A96-5A23-4DF9-AC34-5A6296EA6F81}" srcId="{556ED218-9B65-458D-B14C-660CF0A6C628}" destId="{EFD89249-23FF-4B69-8AC5-BE59127074AA}" srcOrd="2" destOrd="0" parTransId="{55ACEE79-6C4B-4677-B13E-61391468845E}" sibTransId="{6034B836-AC02-445D-8F69-F8DCDC3FD9D9}"/>
    <dgm:cxn modelId="{EC3C5253-D02E-4582-8BE8-BE6FF1134E58}" srcId="{556ED218-9B65-458D-B14C-660CF0A6C628}" destId="{F0F94236-8164-406E-B729-96F944F608ED}" srcOrd="3" destOrd="0" parTransId="{65BD7122-9174-4029-B4E1-7A487EAB5FEF}" sibTransId="{F889C29B-F2B6-4206-83B9-0202569FC359}"/>
    <dgm:cxn modelId="{0D76B87D-5BD0-4B0B-8D18-2302E9E10CE6}" type="presOf" srcId="{F0F94236-8164-406E-B729-96F944F608ED}" destId="{25D3E47B-1B59-460C-ADF8-AC63A50E8266}" srcOrd="0" destOrd="0" presId="urn:microsoft.com/office/officeart/2005/8/layout/matrix2"/>
    <dgm:cxn modelId="{DC732818-E6FF-405C-82DF-B396D26FAAF9}" type="presParOf" srcId="{92A1D4C2-5696-45DC-B884-0F8276E05ACD}" destId="{95071E76-18E3-42E8-B64C-4A35610E71D4}" srcOrd="0" destOrd="0" presId="urn:microsoft.com/office/officeart/2005/8/layout/matrix2"/>
    <dgm:cxn modelId="{038E7F13-A745-4325-9E44-362D29A4FAC8}" type="presParOf" srcId="{92A1D4C2-5696-45DC-B884-0F8276E05ACD}" destId="{0399B43D-908D-4785-9D85-8930B16A7053}" srcOrd="1" destOrd="0" presId="urn:microsoft.com/office/officeart/2005/8/layout/matrix2"/>
    <dgm:cxn modelId="{B0027E45-09EA-483A-B748-79664A5AD297}" type="presParOf" srcId="{92A1D4C2-5696-45DC-B884-0F8276E05ACD}" destId="{ADEC1A7E-D4C7-4C2B-A83F-6014882B0BF7}" srcOrd="2" destOrd="0" presId="urn:microsoft.com/office/officeart/2005/8/layout/matrix2"/>
    <dgm:cxn modelId="{43105833-FCA0-4892-963F-A8244270C22B}" type="presParOf" srcId="{92A1D4C2-5696-45DC-B884-0F8276E05ACD}" destId="{C6546655-9E12-4632-A55D-83AD9A47B61D}" srcOrd="3" destOrd="0" presId="urn:microsoft.com/office/officeart/2005/8/layout/matrix2"/>
    <dgm:cxn modelId="{72FD6EA7-1C76-408C-AF5D-D9EB991D370C}" type="presParOf" srcId="{92A1D4C2-5696-45DC-B884-0F8276E05ACD}" destId="{25D3E47B-1B59-460C-ADF8-AC63A50E8266}" srcOrd="4" destOrd="0" presId="urn:microsoft.com/office/officeart/2005/8/layout/matrix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95E370-90BE-47B7-91C9-1FFC4FB489AF}" type="doc">
      <dgm:prSet loTypeId="urn:microsoft.com/office/officeart/2005/8/layout/cycle8" loCatId="cycle" qsTypeId="urn:microsoft.com/office/officeart/2005/8/quickstyle/simple5" qsCatId="simple" csTypeId="urn:microsoft.com/office/officeart/2005/8/colors/colorful5" csCatId="colorful" phldr="1"/>
      <dgm:spPr/>
    </dgm:pt>
    <dgm:pt modelId="{8670757D-A560-4772-8293-7F00E42EEF40}">
      <dgm:prSet phldrT="[文字]"/>
      <dgm:spPr/>
      <dgm:t>
        <a:bodyPr/>
        <a:lstStyle/>
        <a:p>
          <a:r>
            <a:rPr lang="zh-TW" altLang="en-US" dirty="0" smtClean="0">
              <a:latin typeface="超研澤中特圓" pitchFamily="49" charset="-120"/>
              <a:ea typeface="超研澤中特圓" pitchFamily="49" charset="-120"/>
              <a:cs typeface="超研澤中特圓" pitchFamily="49" charset="-120"/>
            </a:rPr>
            <a:t>認知功能嚴重缺損</a:t>
          </a:r>
          <a:endParaRPr lang="zh-TW" altLang="en-US" dirty="0">
            <a:latin typeface="超研澤中特圓" pitchFamily="49" charset="-120"/>
            <a:ea typeface="超研澤中特圓" pitchFamily="49" charset="-120"/>
            <a:cs typeface="超研澤中特圓" pitchFamily="49" charset="-120"/>
          </a:endParaRPr>
        </a:p>
      </dgm:t>
    </dgm:pt>
    <dgm:pt modelId="{0E867CE4-702D-416A-9396-01B8DFEE2900}" type="parTrans" cxnId="{1732A460-7131-4C99-922A-B3885CC4AEBF}">
      <dgm:prSet/>
      <dgm:spPr/>
      <dgm:t>
        <a:bodyPr/>
        <a:lstStyle/>
        <a:p>
          <a:endParaRPr lang="zh-TW" altLang="en-US"/>
        </a:p>
      </dgm:t>
    </dgm:pt>
    <dgm:pt modelId="{0AB8E90A-CF9B-4B20-849F-E2885207AC4F}" type="sibTrans" cxnId="{1732A460-7131-4C99-922A-B3885CC4AEBF}">
      <dgm:prSet/>
      <dgm:spPr/>
      <dgm:t>
        <a:bodyPr/>
        <a:lstStyle/>
        <a:p>
          <a:endParaRPr lang="zh-TW" altLang="en-US"/>
        </a:p>
      </dgm:t>
    </dgm:pt>
    <dgm:pt modelId="{DBE646A4-21A6-4FE1-8B5B-AFE5C1384952}">
      <dgm:prSet phldrT="[文字]"/>
      <dgm:spPr/>
      <dgm:t>
        <a:bodyPr/>
        <a:lstStyle/>
        <a:p>
          <a:r>
            <a:rPr lang="zh-TW" altLang="en-US" dirty="0" smtClean="0">
              <a:latin typeface="超研澤中特圓" pitchFamily="49" charset="-120"/>
              <a:ea typeface="超研澤中特圓" pitchFamily="49" charset="-120"/>
              <a:cs typeface="超研澤中特圓" pitchFamily="49" charset="-120"/>
            </a:rPr>
            <a:t>認知功能</a:t>
          </a:r>
          <a:endParaRPr lang="en-US" altLang="zh-TW" dirty="0" smtClean="0">
            <a:latin typeface="超研澤中特圓" pitchFamily="49" charset="-120"/>
            <a:ea typeface="超研澤中特圓" pitchFamily="49" charset="-120"/>
            <a:cs typeface="超研澤中特圓" pitchFamily="49" charset="-120"/>
          </a:endParaRPr>
        </a:p>
        <a:p>
          <a:r>
            <a:rPr lang="zh-TW" altLang="en-US" dirty="0" smtClean="0">
              <a:latin typeface="超研澤中特圓" pitchFamily="49" charset="-120"/>
              <a:ea typeface="超研澤中特圓" pitchFamily="49" charset="-120"/>
              <a:cs typeface="超研澤中特圓" pitchFamily="49" charset="-120"/>
            </a:rPr>
            <a:t>無缺損</a:t>
          </a:r>
          <a:endParaRPr lang="zh-TW" altLang="en-US" dirty="0">
            <a:latin typeface="超研澤中特圓" pitchFamily="49" charset="-120"/>
            <a:ea typeface="超研澤中特圓" pitchFamily="49" charset="-120"/>
            <a:cs typeface="超研澤中特圓" pitchFamily="49" charset="-120"/>
          </a:endParaRPr>
        </a:p>
      </dgm:t>
    </dgm:pt>
    <dgm:pt modelId="{A3360F27-875E-477D-9B8E-25ECBC502F92}" type="parTrans" cxnId="{92EBE56B-5243-4A06-AE5C-359A7CABDDE5}">
      <dgm:prSet/>
      <dgm:spPr/>
      <dgm:t>
        <a:bodyPr/>
        <a:lstStyle/>
        <a:p>
          <a:endParaRPr lang="zh-TW" altLang="en-US"/>
        </a:p>
      </dgm:t>
    </dgm:pt>
    <dgm:pt modelId="{73078749-E1AD-495A-910A-8263D349C3B5}" type="sibTrans" cxnId="{92EBE56B-5243-4A06-AE5C-359A7CABDDE5}">
      <dgm:prSet/>
      <dgm:spPr/>
      <dgm:t>
        <a:bodyPr/>
        <a:lstStyle/>
        <a:p>
          <a:endParaRPr lang="zh-TW" altLang="en-US"/>
        </a:p>
      </dgm:t>
    </dgm:pt>
    <dgm:pt modelId="{B3563C00-45E1-4EF0-992F-E91255D439A6}">
      <dgm:prSet phldrT="[文字]"/>
      <dgm:spPr/>
      <dgm:t>
        <a:bodyPr/>
        <a:lstStyle/>
        <a:p>
          <a:r>
            <a:rPr lang="zh-TW" altLang="en-US" dirty="0" smtClean="0">
              <a:latin typeface="超研澤中特圓" pitchFamily="49" charset="-120"/>
              <a:ea typeface="超研澤中特圓" pitchFamily="49" charset="-120"/>
              <a:cs typeface="超研澤中特圓" pitchFamily="49" charset="-120"/>
            </a:rPr>
            <a:t>認知功能輕微缺損</a:t>
          </a:r>
          <a:endParaRPr lang="zh-TW" altLang="en-US" dirty="0">
            <a:latin typeface="超研澤中特圓" pitchFamily="49" charset="-120"/>
            <a:ea typeface="超研澤中特圓" pitchFamily="49" charset="-120"/>
            <a:cs typeface="超研澤中特圓" pitchFamily="49" charset="-120"/>
          </a:endParaRPr>
        </a:p>
      </dgm:t>
    </dgm:pt>
    <dgm:pt modelId="{51661266-887B-46AB-A728-377AAB5AD6D9}" type="parTrans" cxnId="{779C3281-A75F-46B1-B0D0-727C03F2378D}">
      <dgm:prSet/>
      <dgm:spPr/>
      <dgm:t>
        <a:bodyPr/>
        <a:lstStyle/>
        <a:p>
          <a:endParaRPr lang="zh-TW" altLang="en-US"/>
        </a:p>
      </dgm:t>
    </dgm:pt>
    <dgm:pt modelId="{F4326D60-073C-4D7C-A3CA-38EDB5FA2DD2}" type="sibTrans" cxnId="{779C3281-A75F-46B1-B0D0-727C03F2378D}">
      <dgm:prSet/>
      <dgm:spPr/>
      <dgm:t>
        <a:bodyPr/>
        <a:lstStyle/>
        <a:p>
          <a:endParaRPr lang="zh-TW" altLang="en-US"/>
        </a:p>
      </dgm:t>
    </dgm:pt>
    <dgm:pt modelId="{CC80F160-8F7C-4253-9EB0-27162510C0D3}" type="pres">
      <dgm:prSet presAssocID="{6F95E370-90BE-47B7-91C9-1FFC4FB489AF}" presName="compositeShape" presStyleCnt="0">
        <dgm:presLayoutVars>
          <dgm:chMax val="7"/>
          <dgm:dir/>
          <dgm:resizeHandles val="exact"/>
        </dgm:presLayoutVars>
      </dgm:prSet>
      <dgm:spPr/>
    </dgm:pt>
    <dgm:pt modelId="{0DF703D5-3630-42D4-BA25-B8B206D2F33C}" type="pres">
      <dgm:prSet presAssocID="{6F95E370-90BE-47B7-91C9-1FFC4FB489AF}" presName="wedge1" presStyleLbl="node1" presStyleIdx="0" presStyleCnt="3"/>
      <dgm:spPr/>
      <dgm:t>
        <a:bodyPr/>
        <a:lstStyle/>
        <a:p>
          <a:endParaRPr lang="zh-TW" altLang="en-US"/>
        </a:p>
      </dgm:t>
    </dgm:pt>
    <dgm:pt modelId="{CDFCD9B2-E87A-4FF0-A835-264588ABF5BE}" type="pres">
      <dgm:prSet presAssocID="{6F95E370-90BE-47B7-91C9-1FFC4FB489AF}" presName="dummy1a" presStyleCnt="0"/>
      <dgm:spPr/>
    </dgm:pt>
    <dgm:pt modelId="{7BA5A88F-18F5-4F2E-BCEC-D7E69987EC96}" type="pres">
      <dgm:prSet presAssocID="{6F95E370-90BE-47B7-91C9-1FFC4FB489AF}" presName="dummy1b" presStyleCnt="0"/>
      <dgm:spPr/>
    </dgm:pt>
    <dgm:pt modelId="{7CE3F592-E88B-4F78-B030-006A0AFD06D3}" type="pres">
      <dgm:prSet presAssocID="{6F95E370-90BE-47B7-91C9-1FFC4FB489AF}" presName="wedge1Tx" presStyleLbl="node1" presStyleIdx="0" presStyleCnt="3">
        <dgm:presLayoutVars>
          <dgm:chMax val="0"/>
          <dgm:chPref val="0"/>
          <dgm:bulletEnabled val="1"/>
        </dgm:presLayoutVars>
      </dgm:prSet>
      <dgm:spPr/>
      <dgm:t>
        <a:bodyPr/>
        <a:lstStyle/>
        <a:p>
          <a:endParaRPr lang="zh-TW" altLang="en-US"/>
        </a:p>
      </dgm:t>
    </dgm:pt>
    <dgm:pt modelId="{BD7E23EF-1E86-4B99-BDA3-09BA0E18591B}" type="pres">
      <dgm:prSet presAssocID="{6F95E370-90BE-47B7-91C9-1FFC4FB489AF}" presName="wedge2" presStyleLbl="node1" presStyleIdx="1" presStyleCnt="3"/>
      <dgm:spPr/>
      <dgm:t>
        <a:bodyPr/>
        <a:lstStyle/>
        <a:p>
          <a:endParaRPr lang="zh-TW" altLang="en-US"/>
        </a:p>
      </dgm:t>
    </dgm:pt>
    <dgm:pt modelId="{F0002E14-C40E-4DCD-872B-8BC4F8AE0410}" type="pres">
      <dgm:prSet presAssocID="{6F95E370-90BE-47B7-91C9-1FFC4FB489AF}" presName="dummy2a" presStyleCnt="0"/>
      <dgm:spPr/>
    </dgm:pt>
    <dgm:pt modelId="{B9A8B89B-7626-4B20-A332-CFC058E2426F}" type="pres">
      <dgm:prSet presAssocID="{6F95E370-90BE-47B7-91C9-1FFC4FB489AF}" presName="dummy2b" presStyleCnt="0"/>
      <dgm:spPr/>
    </dgm:pt>
    <dgm:pt modelId="{1B73D60E-6FDD-4171-B875-796E37816847}" type="pres">
      <dgm:prSet presAssocID="{6F95E370-90BE-47B7-91C9-1FFC4FB489AF}" presName="wedge2Tx" presStyleLbl="node1" presStyleIdx="1" presStyleCnt="3">
        <dgm:presLayoutVars>
          <dgm:chMax val="0"/>
          <dgm:chPref val="0"/>
          <dgm:bulletEnabled val="1"/>
        </dgm:presLayoutVars>
      </dgm:prSet>
      <dgm:spPr/>
      <dgm:t>
        <a:bodyPr/>
        <a:lstStyle/>
        <a:p>
          <a:endParaRPr lang="zh-TW" altLang="en-US"/>
        </a:p>
      </dgm:t>
    </dgm:pt>
    <dgm:pt modelId="{92B930EB-C0D1-48AB-A1CB-CD0DDC4B9670}" type="pres">
      <dgm:prSet presAssocID="{6F95E370-90BE-47B7-91C9-1FFC4FB489AF}" presName="wedge3" presStyleLbl="node1" presStyleIdx="2" presStyleCnt="3"/>
      <dgm:spPr/>
      <dgm:t>
        <a:bodyPr/>
        <a:lstStyle/>
        <a:p>
          <a:endParaRPr lang="zh-TW" altLang="en-US"/>
        </a:p>
      </dgm:t>
    </dgm:pt>
    <dgm:pt modelId="{C1C6BE3D-EEC6-4043-A9A2-7C27B1F28F8A}" type="pres">
      <dgm:prSet presAssocID="{6F95E370-90BE-47B7-91C9-1FFC4FB489AF}" presName="dummy3a" presStyleCnt="0"/>
      <dgm:spPr/>
    </dgm:pt>
    <dgm:pt modelId="{20F1B9D3-76AF-42E5-ADF5-F6F146461772}" type="pres">
      <dgm:prSet presAssocID="{6F95E370-90BE-47B7-91C9-1FFC4FB489AF}" presName="dummy3b" presStyleCnt="0"/>
      <dgm:spPr/>
    </dgm:pt>
    <dgm:pt modelId="{CF8B6E30-A644-4456-B82C-DFDEC80DEFD0}" type="pres">
      <dgm:prSet presAssocID="{6F95E370-90BE-47B7-91C9-1FFC4FB489AF}" presName="wedge3Tx" presStyleLbl="node1" presStyleIdx="2" presStyleCnt="3">
        <dgm:presLayoutVars>
          <dgm:chMax val="0"/>
          <dgm:chPref val="0"/>
          <dgm:bulletEnabled val="1"/>
        </dgm:presLayoutVars>
      </dgm:prSet>
      <dgm:spPr/>
      <dgm:t>
        <a:bodyPr/>
        <a:lstStyle/>
        <a:p>
          <a:endParaRPr lang="zh-TW" altLang="en-US"/>
        </a:p>
      </dgm:t>
    </dgm:pt>
    <dgm:pt modelId="{F62D0A6A-9243-4BC1-92C0-BDCD3586BC34}" type="pres">
      <dgm:prSet presAssocID="{0AB8E90A-CF9B-4B20-849F-E2885207AC4F}" presName="arrowWedge1" presStyleLbl="fgSibTrans2D1" presStyleIdx="0" presStyleCnt="3"/>
      <dgm:spPr/>
    </dgm:pt>
    <dgm:pt modelId="{428E65A9-E1E5-4FDD-8946-92E0B5F508E8}" type="pres">
      <dgm:prSet presAssocID="{73078749-E1AD-495A-910A-8263D349C3B5}" presName="arrowWedge2" presStyleLbl="fgSibTrans2D1" presStyleIdx="1" presStyleCnt="3"/>
      <dgm:spPr/>
    </dgm:pt>
    <dgm:pt modelId="{D1296FA7-6519-4D84-BF73-EEDA80F0B069}" type="pres">
      <dgm:prSet presAssocID="{F4326D60-073C-4D7C-A3CA-38EDB5FA2DD2}" presName="arrowWedge3" presStyleLbl="fgSibTrans2D1" presStyleIdx="2" presStyleCnt="3"/>
      <dgm:spPr/>
    </dgm:pt>
  </dgm:ptLst>
  <dgm:cxnLst>
    <dgm:cxn modelId="{9878453C-2505-41A8-B77A-3937CC531049}" type="presOf" srcId="{B3563C00-45E1-4EF0-992F-E91255D439A6}" destId="{92B930EB-C0D1-48AB-A1CB-CD0DDC4B9670}" srcOrd="0" destOrd="0" presId="urn:microsoft.com/office/officeart/2005/8/layout/cycle8"/>
    <dgm:cxn modelId="{1732A460-7131-4C99-922A-B3885CC4AEBF}" srcId="{6F95E370-90BE-47B7-91C9-1FFC4FB489AF}" destId="{8670757D-A560-4772-8293-7F00E42EEF40}" srcOrd="0" destOrd="0" parTransId="{0E867CE4-702D-416A-9396-01B8DFEE2900}" sibTransId="{0AB8E90A-CF9B-4B20-849F-E2885207AC4F}"/>
    <dgm:cxn modelId="{05D78FC8-4321-4CF9-AAF3-F04B1C53C50A}" type="presOf" srcId="{6F95E370-90BE-47B7-91C9-1FFC4FB489AF}" destId="{CC80F160-8F7C-4253-9EB0-27162510C0D3}" srcOrd="0" destOrd="0" presId="urn:microsoft.com/office/officeart/2005/8/layout/cycle8"/>
    <dgm:cxn modelId="{F6FAEE9E-02C0-41D8-ACBD-0959959AF620}" type="presOf" srcId="{DBE646A4-21A6-4FE1-8B5B-AFE5C1384952}" destId="{1B73D60E-6FDD-4171-B875-796E37816847}" srcOrd="1" destOrd="0" presId="urn:microsoft.com/office/officeart/2005/8/layout/cycle8"/>
    <dgm:cxn modelId="{2288BD12-2998-4CAB-A42C-440F758A6195}" type="presOf" srcId="{DBE646A4-21A6-4FE1-8B5B-AFE5C1384952}" destId="{BD7E23EF-1E86-4B99-BDA3-09BA0E18591B}" srcOrd="0" destOrd="0" presId="urn:microsoft.com/office/officeart/2005/8/layout/cycle8"/>
    <dgm:cxn modelId="{F7F9DE7A-C161-4DB4-95FB-ACCF74BCC674}" type="presOf" srcId="{B3563C00-45E1-4EF0-992F-E91255D439A6}" destId="{CF8B6E30-A644-4456-B82C-DFDEC80DEFD0}" srcOrd="1" destOrd="0" presId="urn:microsoft.com/office/officeart/2005/8/layout/cycle8"/>
    <dgm:cxn modelId="{CC397C14-F064-4E12-B5F0-BB96B91F75C5}" type="presOf" srcId="{8670757D-A560-4772-8293-7F00E42EEF40}" destId="{0DF703D5-3630-42D4-BA25-B8B206D2F33C}" srcOrd="0" destOrd="0" presId="urn:microsoft.com/office/officeart/2005/8/layout/cycle8"/>
    <dgm:cxn modelId="{92EBE56B-5243-4A06-AE5C-359A7CABDDE5}" srcId="{6F95E370-90BE-47B7-91C9-1FFC4FB489AF}" destId="{DBE646A4-21A6-4FE1-8B5B-AFE5C1384952}" srcOrd="1" destOrd="0" parTransId="{A3360F27-875E-477D-9B8E-25ECBC502F92}" sibTransId="{73078749-E1AD-495A-910A-8263D349C3B5}"/>
    <dgm:cxn modelId="{779C3281-A75F-46B1-B0D0-727C03F2378D}" srcId="{6F95E370-90BE-47B7-91C9-1FFC4FB489AF}" destId="{B3563C00-45E1-4EF0-992F-E91255D439A6}" srcOrd="2" destOrd="0" parTransId="{51661266-887B-46AB-A728-377AAB5AD6D9}" sibTransId="{F4326D60-073C-4D7C-A3CA-38EDB5FA2DD2}"/>
    <dgm:cxn modelId="{8CE38AC9-AA6F-49A4-8999-1F2B137A5911}" type="presOf" srcId="{8670757D-A560-4772-8293-7F00E42EEF40}" destId="{7CE3F592-E88B-4F78-B030-006A0AFD06D3}" srcOrd="1" destOrd="0" presId="urn:microsoft.com/office/officeart/2005/8/layout/cycle8"/>
    <dgm:cxn modelId="{6C91358E-B06B-4629-AA1C-479C8AD27978}" type="presParOf" srcId="{CC80F160-8F7C-4253-9EB0-27162510C0D3}" destId="{0DF703D5-3630-42D4-BA25-B8B206D2F33C}" srcOrd="0" destOrd="0" presId="urn:microsoft.com/office/officeart/2005/8/layout/cycle8"/>
    <dgm:cxn modelId="{C3C63BC9-B000-427C-BB61-C93D3F33799E}" type="presParOf" srcId="{CC80F160-8F7C-4253-9EB0-27162510C0D3}" destId="{CDFCD9B2-E87A-4FF0-A835-264588ABF5BE}" srcOrd="1" destOrd="0" presId="urn:microsoft.com/office/officeart/2005/8/layout/cycle8"/>
    <dgm:cxn modelId="{BA7E24E1-582F-4261-BF70-4151013DD4BE}" type="presParOf" srcId="{CC80F160-8F7C-4253-9EB0-27162510C0D3}" destId="{7BA5A88F-18F5-4F2E-BCEC-D7E69987EC96}" srcOrd="2" destOrd="0" presId="urn:microsoft.com/office/officeart/2005/8/layout/cycle8"/>
    <dgm:cxn modelId="{A3553FDE-9F0E-4731-8BCA-6BBCBA5DE0E7}" type="presParOf" srcId="{CC80F160-8F7C-4253-9EB0-27162510C0D3}" destId="{7CE3F592-E88B-4F78-B030-006A0AFD06D3}" srcOrd="3" destOrd="0" presId="urn:microsoft.com/office/officeart/2005/8/layout/cycle8"/>
    <dgm:cxn modelId="{E3FDF76F-D930-4512-8E67-7EFF9890ECAB}" type="presParOf" srcId="{CC80F160-8F7C-4253-9EB0-27162510C0D3}" destId="{BD7E23EF-1E86-4B99-BDA3-09BA0E18591B}" srcOrd="4" destOrd="0" presId="urn:microsoft.com/office/officeart/2005/8/layout/cycle8"/>
    <dgm:cxn modelId="{04150BCB-B4DB-453C-BABA-5658C6A7E400}" type="presParOf" srcId="{CC80F160-8F7C-4253-9EB0-27162510C0D3}" destId="{F0002E14-C40E-4DCD-872B-8BC4F8AE0410}" srcOrd="5" destOrd="0" presId="urn:microsoft.com/office/officeart/2005/8/layout/cycle8"/>
    <dgm:cxn modelId="{9D5EDB05-F28D-4E50-9F56-354EF705184F}" type="presParOf" srcId="{CC80F160-8F7C-4253-9EB0-27162510C0D3}" destId="{B9A8B89B-7626-4B20-A332-CFC058E2426F}" srcOrd="6" destOrd="0" presId="urn:microsoft.com/office/officeart/2005/8/layout/cycle8"/>
    <dgm:cxn modelId="{0173414A-113A-441D-86DF-0EC5AFFA01E4}" type="presParOf" srcId="{CC80F160-8F7C-4253-9EB0-27162510C0D3}" destId="{1B73D60E-6FDD-4171-B875-796E37816847}" srcOrd="7" destOrd="0" presId="urn:microsoft.com/office/officeart/2005/8/layout/cycle8"/>
    <dgm:cxn modelId="{2764651C-0DFC-4C50-9CE2-A22C1757EE2F}" type="presParOf" srcId="{CC80F160-8F7C-4253-9EB0-27162510C0D3}" destId="{92B930EB-C0D1-48AB-A1CB-CD0DDC4B9670}" srcOrd="8" destOrd="0" presId="urn:microsoft.com/office/officeart/2005/8/layout/cycle8"/>
    <dgm:cxn modelId="{8EE3FEC8-C075-4574-93EA-C236E20600B7}" type="presParOf" srcId="{CC80F160-8F7C-4253-9EB0-27162510C0D3}" destId="{C1C6BE3D-EEC6-4043-A9A2-7C27B1F28F8A}" srcOrd="9" destOrd="0" presId="urn:microsoft.com/office/officeart/2005/8/layout/cycle8"/>
    <dgm:cxn modelId="{92E8176B-BD91-4817-96B8-F1F994181406}" type="presParOf" srcId="{CC80F160-8F7C-4253-9EB0-27162510C0D3}" destId="{20F1B9D3-76AF-42E5-ADF5-F6F146461772}" srcOrd="10" destOrd="0" presId="urn:microsoft.com/office/officeart/2005/8/layout/cycle8"/>
    <dgm:cxn modelId="{5613AB0D-2932-4A01-A84C-6FC9CB3FEE0F}" type="presParOf" srcId="{CC80F160-8F7C-4253-9EB0-27162510C0D3}" destId="{CF8B6E30-A644-4456-B82C-DFDEC80DEFD0}" srcOrd="11" destOrd="0" presId="urn:microsoft.com/office/officeart/2005/8/layout/cycle8"/>
    <dgm:cxn modelId="{23A26E3E-720F-4D9B-A85C-3ADEF22A2540}" type="presParOf" srcId="{CC80F160-8F7C-4253-9EB0-27162510C0D3}" destId="{F62D0A6A-9243-4BC1-92C0-BDCD3586BC34}" srcOrd="12" destOrd="0" presId="urn:microsoft.com/office/officeart/2005/8/layout/cycle8"/>
    <dgm:cxn modelId="{66594A1B-E275-482E-82AA-64DB2E89AB8D}" type="presParOf" srcId="{CC80F160-8F7C-4253-9EB0-27162510C0D3}" destId="{428E65A9-E1E5-4FDD-8946-92E0B5F508E8}" srcOrd="13" destOrd="0" presId="urn:microsoft.com/office/officeart/2005/8/layout/cycle8"/>
    <dgm:cxn modelId="{26E6B164-D9CC-496A-9086-2F677CAB1B00}" type="presParOf" srcId="{CC80F160-8F7C-4253-9EB0-27162510C0D3}" destId="{D1296FA7-6519-4D84-BF73-EEDA80F0B069}" srcOrd="14" destOrd="0" presId="urn:microsoft.com/office/officeart/2005/8/layout/cycle8"/>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218DE14-DCAB-4F45-BDEA-53E3A33030FB}">
      <dsp:nvSpPr>
        <dsp:cNvPr id="0" name=""/>
        <dsp:cNvSpPr/>
      </dsp:nvSpPr>
      <dsp:spPr>
        <a:xfrm rot="16200000">
          <a:off x="1322" y="558601"/>
          <a:ext cx="2946796" cy="2946796"/>
        </a:xfrm>
        <a:prstGeom prst="downArrow">
          <a:avLst>
            <a:gd name="adj1" fmla="val 50000"/>
            <a:gd name="adj2" fmla="val 35000"/>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zh-TW" altLang="en-US" sz="2600" kern="1200" dirty="0" smtClean="0">
              <a:latin typeface="超研澤中特圓" pitchFamily="49" charset="-120"/>
              <a:ea typeface="超研澤中特圓" pitchFamily="49" charset="-120"/>
              <a:cs typeface="超研澤中特圓" pitchFamily="49" charset="-120"/>
            </a:rPr>
            <a:t>普通教育的</a:t>
          </a:r>
          <a:endParaRPr lang="en-US" altLang="zh-TW" sz="2600" kern="1200" dirty="0" smtClean="0">
            <a:latin typeface="超研澤中特圓" pitchFamily="49" charset="-120"/>
            <a:ea typeface="超研澤中特圓" pitchFamily="49" charset="-120"/>
            <a:cs typeface="超研澤中特圓" pitchFamily="49" charset="-120"/>
          </a:endParaRPr>
        </a:p>
        <a:p>
          <a:pPr lvl="0" algn="ctr" defTabSz="1155700">
            <a:lnSpc>
              <a:spcPct val="90000"/>
            </a:lnSpc>
            <a:spcBef>
              <a:spcPct val="0"/>
            </a:spcBef>
            <a:spcAft>
              <a:spcPct val="35000"/>
            </a:spcAft>
          </a:pPr>
          <a:r>
            <a:rPr lang="zh-TW" altLang="en-US" sz="2600" kern="1200" dirty="0" smtClean="0">
              <a:latin typeface="超研澤中特圓" pitchFamily="49" charset="-120"/>
              <a:ea typeface="超研澤中特圓" pitchFamily="49" charset="-120"/>
              <a:cs typeface="超研澤中特圓" pitchFamily="49" charset="-120"/>
            </a:rPr>
            <a:t>課程綱要</a:t>
          </a:r>
          <a:endParaRPr lang="zh-TW" altLang="en-US" sz="2600" kern="1200" dirty="0">
            <a:latin typeface="超研澤中特圓" pitchFamily="49" charset="-120"/>
            <a:ea typeface="超研澤中特圓" pitchFamily="49" charset="-120"/>
            <a:cs typeface="超研澤中特圓" pitchFamily="49" charset="-120"/>
          </a:endParaRPr>
        </a:p>
      </dsp:txBody>
      <dsp:txXfrm rot="16200000">
        <a:off x="1322" y="558601"/>
        <a:ext cx="2946796" cy="2946796"/>
      </dsp:txXfrm>
    </dsp:sp>
    <dsp:sp modelId="{8ADD875A-39AA-4398-AFD2-977C2BF5C6DD}">
      <dsp:nvSpPr>
        <dsp:cNvPr id="0" name=""/>
        <dsp:cNvSpPr/>
      </dsp:nvSpPr>
      <dsp:spPr>
        <a:xfrm rot="5400000">
          <a:off x="3147880" y="558601"/>
          <a:ext cx="2946796" cy="2946796"/>
        </a:xfrm>
        <a:prstGeom prst="downArrow">
          <a:avLst>
            <a:gd name="adj1" fmla="val 50000"/>
            <a:gd name="adj2" fmla="val 35000"/>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lvl="0" algn="ctr" defTabSz="1155700">
            <a:lnSpc>
              <a:spcPct val="90000"/>
            </a:lnSpc>
            <a:spcBef>
              <a:spcPct val="0"/>
            </a:spcBef>
            <a:spcAft>
              <a:spcPct val="35000"/>
            </a:spcAft>
          </a:pPr>
          <a:r>
            <a:rPr lang="zh-TW" altLang="en-US" sz="2600" kern="1200" dirty="0" smtClean="0">
              <a:latin typeface="超研澤中特圓" pitchFamily="49" charset="-120"/>
              <a:ea typeface="超研澤中特圓" pitchFamily="49" charset="-120"/>
              <a:cs typeface="超研澤中特圓" pitchFamily="49" charset="-120"/>
            </a:rPr>
            <a:t>身心障礙的</a:t>
          </a:r>
          <a:endParaRPr lang="en-US" altLang="zh-TW" sz="2600" kern="1200" dirty="0" smtClean="0">
            <a:latin typeface="超研澤中特圓" pitchFamily="49" charset="-120"/>
            <a:ea typeface="超研澤中特圓" pitchFamily="49" charset="-120"/>
            <a:cs typeface="超研澤中特圓" pitchFamily="49" charset="-120"/>
          </a:endParaRPr>
        </a:p>
        <a:p>
          <a:pPr lvl="0" algn="ctr" defTabSz="1155700">
            <a:lnSpc>
              <a:spcPct val="90000"/>
            </a:lnSpc>
            <a:spcBef>
              <a:spcPct val="0"/>
            </a:spcBef>
            <a:spcAft>
              <a:spcPct val="35000"/>
            </a:spcAft>
          </a:pPr>
          <a:r>
            <a:rPr lang="zh-TW" altLang="en-US" sz="2600" kern="1200" dirty="0" smtClean="0">
              <a:latin typeface="超研澤中特圓" pitchFamily="49" charset="-120"/>
              <a:ea typeface="超研澤中特圓" pitchFamily="49" charset="-120"/>
              <a:cs typeface="超研澤中特圓" pitchFamily="49" charset="-120"/>
            </a:rPr>
            <a:t>各類課程綱要 </a:t>
          </a:r>
          <a:endParaRPr lang="zh-TW" altLang="en-US" sz="2600" kern="1200" dirty="0">
            <a:latin typeface="超研澤中特圓" pitchFamily="49" charset="-120"/>
            <a:ea typeface="超研澤中特圓" pitchFamily="49" charset="-120"/>
            <a:cs typeface="超研澤中特圓" pitchFamily="49" charset="-120"/>
          </a:endParaRPr>
        </a:p>
      </dsp:txBody>
      <dsp:txXfrm rot="5400000">
        <a:off x="3147880" y="558601"/>
        <a:ext cx="2946796" cy="294679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F950510-3B53-43F9-8CF1-2A8980EC8966}">
      <dsp:nvSpPr>
        <dsp:cNvPr id="0" name=""/>
        <dsp:cNvSpPr/>
      </dsp:nvSpPr>
      <dsp:spPr>
        <a:xfrm>
          <a:off x="726427" y="1178017"/>
          <a:ext cx="3534054" cy="3534054"/>
        </a:xfrm>
        <a:prstGeom prst="ellipse">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82840B-8D37-4997-B520-249B7027B3C3}">
      <dsp:nvSpPr>
        <dsp:cNvPr id="0" name=""/>
        <dsp:cNvSpPr/>
      </dsp:nvSpPr>
      <dsp:spPr>
        <a:xfrm>
          <a:off x="1433238" y="1884828"/>
          <a:ext cx="2120432" cy="2120432"/>
        </a:xfrm>
        <a:prstGeom prst="ellipse">
          <a:avLst/>
        </a:prstGeom>
        <a:solidFill>
          <a:srgbClr val="FFFF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FB43FB6-0660-4572-A846-A0270F34B33C}">
      <dsp:nvSpPr>
        <dsp:cNvPr id="0" name=""/>
        <dsp:cNvSpPr/>
      </dsp:nvSpPr>
      <dsp:spPr>
        <a:xfrm>
          <a:off x="2140049" y="2591639"/>
          <a:ext cx="706810" cy="706810"/>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81F69A-70E7-4522-AD9F-D97D4784E8C1}">
      <dsp:nvSpPr>
        <dsp:cNvPr id="0" name=""/>
        <dsp:cNvSpPr/>
      </dsp:nvSpPr>
      <dsp:spPr>
        <a:xfrm>
          <a:off x="4847626" y="2088228"/>
          <a:ext cx="3269795" cy="1030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zh-TW" altLang="en-US" sz="2800" kern="1200" dirty="0" smtClean="0">
              <a:latin typeface="超研澤中特圓" pitchFamily="49" charset="-120"/>
              <a:ea typeface="超研澤中特圓" pitchFamily="49" charset="-120"/>
              <a:cs typeface="超研澤中特圓" pitchFamily="49" charset="-120"/>
            </a:rPr>
            <a:t>特殊教育課程教材教法實施辦法</a:t>
          </a:r>
          <a:endParaRPr lang="zh-TW" altLang="en-US" sz="2800" kern="1200" dirty="0">
            <a:latin typeface="超研澤中特圓" pitchFamily="49" charset="-120"/>
            <a:ea typeface="超研澤中特圓" pitchFamily="49" charset="-120"/>
            <a:cs typeface="超研澤中特圓" pitchFamily="49" charset="-120"/>
          </a:endParaRPr>
        </a:p>
      </dsp:txBody>
      <dsp:txXfrm>
        <a:off x="4847626" y="2088228"/>
        <a:ext cx="3269795" cy="1030765"/>
      </dsp:txXfrm>
    </dsp:sp>
    <dsp:sp modelId="{E5DF51ED-C98B-422F-8D77-99D82AFDB672}">
      <dsp:nvSpPr>
        <dsp:cNvPr id="0" name=""/>
        <dsp:cNvSpPr/>
      </dsp:nvSpPr>
      <dsp:spPr>
        <a:xfrm>
          <a:off x="4407733" y="515382"/>
          <a:ext cx="44175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B2F288-552F-43D5-89A7-B6093E3DEC2A}">
      <dsp:nvSpPr>
        <dsp:cNvPr id="0" name=""/>
        <dsp:cNvSpPr/>
      </dsp:nvSpPr>
      <dsp:spPr>
        <a:xfrm rot="5400000">
          <a:off x="2235174" y="774252"/>
          <a:ext cx="2429073" cy="1912512"/>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C043F23-D353-47B6-A618-2E556B233513}">
      <dsp:nvSpPr>
        <dsp:cNvPr id="0" name=""/>
        <dsp:cNvSpPr/>
      </dsp:nvSpPr>
      <dsp:spPr>
        <a:xfrm>
          <a:off x="4709951" y="1008109"/>
          <a:ext cx="3498960" cy="1030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zh-TW" altLang="en-US" sz="2800" kern="1200" dirty="0" smtClean="0">
              <a:latin typeface="超研澤中特圓" pitchFamily="49" charset="-120"/>
              <a:ea typeface="超研澤中特圓" pitchFamily="49" charset="-120"/>
              <a:cs typeface="超研澤中特圓" pitchFamily="49" charset="-120"/>
            </a:rPr>
            <a:t>特殊教育法施行細則</a:t>
          </a:r>
          <a:endParaRPr lang="zh-TW" altLang="en-US" sz="2800" kern="1200" dirty="0">
            <a:latin typeface="超研澤中特圓" pitchFamily="49" charset="-120"/>
            <a:ea typeface="超研澤中特圓" pitchFamily="49" charset="-120"/>
            <a:cs typeface="超研澤中特圓" pitchFamily="49" charset="-120"/>
          </a:endParaRPr>
        </a:p>
      </dsp:txBody>
      <dsp:txXfrm>
        <a:off x="4709951" y="1008109"/>
        <a:ext cx="3498960" cy="1030765"/>
      </dsp:txXfrm>
    </dsp:sp>
    <dsp:sp modelId="{D328207A-DE07-40D0-A0E1-36A71971A1DC}">
      <dsp:nvSpPr>
        <dsp:cNvPr id="0" name=""/>
        <dsp:cNvSpPr/>
      </dsp:nvSpPr>
      <dsp:spPr>
        <a:xfrm>
          <a:off x="4407733" y="1546148"/>
          <a:ext cx="44175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314482E-8511-4B0B-955A-9949A42EB0BF}">
      <dsp:nvSpPr>
        <dsp:cNvPr id="0" name=""/>
        <dsp:cNvSpPr/>
      </dsp:nvSpPr>
      <dsp:spPr>
        <a:xfrm rot="5400000">
          <a:off x="2756564" y="1788938"/>
          <a:ext cx="1892839" cy="1405964"/>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E7A207C-51A5-42BD-BF63-C026BFD7EB2B}">
      <dsp:nvSpPr>
        <dsp:cNvPr id="0" name=""/>
        <dsp:cNvSpPr/>
      </dsp:nvSpPr>
      <dsp:spPr>
        <a:xfrm>
          <a:off x="4824531" y="0"/>
          <a:ext cx="2745412" cy="10307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9136" tIns="35560" rIns="35560" bIns="35560" numCol="1" spcCol="1270" anchor="ctr" anchorCtr="0">
          <a:noAutofit/>
        </a:bodyPr>
        <a:lstStyle/>
        <a:p>
          <a:pPr lvl="0" algn="l" defTabSz="1244600">
            <a:lnSpc>
              <a:spcPct val="90000"/>
            </a:lnSpc>
            <a:spcBef>
              <a:spcPct val="0"/>
            </a:spcBef>
            <a:spcAft>
              <a:spcPct val="35000"/>
            </a:spcAft>
          </a:pPr>
          <a:r>
            <a:rPr lang="zh-TW" altLang="en-US" sz="2800" kern="1200" dirty="0" smtClean="0">
              <a:latin typeface="超研澤中特圓" pitchFamily="49" charset="-120"/>
              <a:ea typeface="超研澤中特圓" pitchFamily="49" charset="-120"/>
              <a:cs typeface="超研澤中特圓" pitchFamily="49" charset="-120"/>
            </a:rPr>
            <a:t>特殊教育法</a:t>
          </a:r>
          <a:endParaRPr lang="zh-TW" altLang="en-US" sz="2800" kern="1200" dirty="0">
            <a:latin typeface="超研澤中特圓" pitchFamily="49" charset="-120"/>
            <a:ea typeface="超研澤中特圓" pitchFamily="49" charset="-120"/>
            <a:cs typeface="超研澤中特圓" pitchFamily="49" charset="-120"/>
          </a:endParaRPr>
        </a:p>
      </dsp:txBody>
      <dsp:txXfrm>
        <a:off x="4824531" y="0"/>
        <a:ext cx="2745412" cy="1030765"/>
      </dsp:txXfrm>
    </dsp:sp>
    <dsp:sp modelId="{6B7B388E-546E-4EC4-9C86-A2544F487A43}">
      <dsp:nvSpPr>
        <dsp:cNvPr id="0" name=""/>
        <dsp:cNvSpPr/>
      </dsp:nvSpPr>
      <dsp:spPr>
        <a:xfrm>
          <a:off x="4407733" y="2576914"/>
          <a:ext cx="44175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382C774-745E-4237-B4BD-30EB9415B376}">
      <dsp:nvSpPr>
        <dsp:cNvPr id="0" name=""/>
        <dsp:cNvSpPr/>
      </dsp:nvSpPr>
      <dsp:spPr>
        <a:xfrm rot="5400000">
          <a:off x="3278603" y="2802799"/>
          <a:ext cx="1352364" cy="899416"/>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A00C4E8-6368-4B89-9766-7E27A4BC53E6}">
      <dsp:nvSpPr>
        <dsp:cNvPr id="0" name=""/>
        <dsp:cNvSpPr/>
      </dsp:nvSpPr>
      <dsp:spPr>
        <a:xfrm>
          <a:off x="2744578" y="-71049"/>
          <a:ext cx="1774642" cy="867313"/>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ea typeface="超研澤ＣＳ大宋" pitchFamily="49" charset="-120"/>
            </a:rPr>
            <a:t>學生、家庭現況及需求評估</a:t>
          </a:r>
          <a:endParaRPr lang="zh-TW" altLang="en-US" sz="1800" kern="1200" dirty="0">
            <a:ea typeface="超研澤ＣＳ大宋" pitchFamily="49" charset="-120"/>
          </a:endParaRPr>
        </a:p>
      </dsp:txBody>
      <dsp:txXfrm>
        <a:off x="2744578" y="-71049"/>
        <a:ext cx="1774642" cy="867313"/>
      </dsp:txXfrm>
    </dsp:sp>
    <dsp:sp modelId="{44C0CE29-130D-4A13-8FE9-3558E6B20B3F}">
      <dsp:nvSpPr>
        <dsp:cNvPr id="0" name=""/>
        <dsp:cNvSpPr/>
      </dsp:nvSpPr>
      <dsp:spPr>
        <a:xfrm>
          <a:off x="1900393" y="362607"/>
          <a:ext cx="3463014" cy="3463014"/>
        </a:xfrm>
        <a:custGeom>
          <a:avLst/>
          <a:gdLst/>
          <a:ahLst/>
          <a:cxnLst/>
          <a:rect l="0" t="0" r="0" b="0"/>
          <a:pathLst>
            <a:path>
              <a:moveTo>
                <a:pt x="2625295" y="248517"/>
              </a:moveTo>
              <a:arcTo wR="1731507" hR="1731507" stAng="18064625" swAng="1479265"/>
            </a:path>
          </a:pathLst>
        </a:custGeom>
        <a:noFill/>
        <a:ln w="9525" cap="flat" cmpd="sng" algn="ctr">
          <a:solidFill>
            <a:schemeClr val="accent2">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46F2535-3EFA-426F-A5CB-C0042C2D4C6F}">
      <dsp:nvSpPr>
        <dsp:cNvPr id="0" name=""/>
        <dsp:cNvSpPr/>
      </dsp:nvSpPr>
      <dsp:spPr>
        <a:xfrm>
          <a:off x="4088207" y="1125392"/>
          <a:ext cx="2380908" cy="867313"/>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ea typeface="超研澤ＣＳ大宋" pitchFamily="49" charset="-120"/>
            </a:rPr>
            <a:t>學生所需特殊教育、相關服務與支持策略</a:t>
          </a:r>
          <a:endParaRPr lang="zh-TW" altLang="en-US" sz="1800" kern="1200" dirty="0">
            <a:ea typeface="超研澤ＣＳ大宋" pitchFamily="49" charset="-120"/>
          </a:endParaRPr>
        </a:p>
      </dsp:txBody>
      <dsp:txXfrm>
        <a:off x="4088207" y="1125392"/>
        <a:ext cx="2380908" cy="867313"/>
      </dsp:txXfrm>
    </dsp:sp>
    <dsp:sp modelId="{508C548E-E536-4F85-A1AF-279800BA2A15}">
      <dsp:nvSpPr>
        <dsp:cNvPr id="0" name=""/>
        <dsp:cNvSpPr/>
      </dsp:nvSpPr>
      <dsp:spPr>
        <a:xfrm>
          <a:off x="1900393" y="362607"/>
          <a:ext cx="3463014" cy="3463014"/>
        </a:xfrm>
        <a:custGeom>
          <a:avLst/>
          <a:gdLst/>
          <a:ahLst/>
          <a:cxnLst/>
          <a:rect l="0" t="0" r="0" b="0"/>
          <a:pathLst>
            <a:path>
              <a:moveTo>
                <a:pt x="3460549" y="1639146"/>
              </a:moveTo>
              <a:arcTo wR="1731507" hR="1731507" stAng="21416539" swAng="1784332"/>
            </a:path>
          </a:pathLst>
        </a:custGeom>
        <a:noFill/>
        <a:ln w="9525" cap="flat" cmpd="sng" algn="ctr">
          <a:solidFill>
            <a:schemeClr val="accent3">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83880C7B-C64C-43E3-9B66-C5335C58AC64}">
      <dsp:nvSpPr>
        <dsp:cNvPr id="0" name=""/>
        <dsp:cNvSpPr/>
      </dsp:nvSpPr>
      <dsp:spPr>
        <a:xfrm>
          <a:off x="3733685" y="2879691"/>
          <a:ext cx="1831938" cy="1230483"/>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ea typeface="超研澤ＣＳ大宋" pitchFamily="49" charset="-120"/>
            </a:rPr>
            <a:t>學年與學期教育目標及其評量方式、日期與標準</a:t>
          </a:r>
          <a:endParaRPr lang="zh-TW" altLang="en-US" sz="1800" kern="1200" dirty="0">
            <a:ea typeface="超研澤ＣＳ大宋" pitchFamily="49" charset="-120"/>
          </a:endParaRPr>
        </a:p>
      </dsp:txBody>
      <dsp:txXfrm>
        <a:off x="3733685" y="2879691"/>
        <a:ext cx="1831938" cy="1230483"/>
      </dsp:txXfrm>
    </dsp:sp>
    <dsp:sp modelId="{B4CDA06F-0109-48E1-B98B-041A2B231A45}">
      <dsp:nvSpPr>
        <dsp:cNvPr id="0" name=""/>
        <dsp:cNvSpPr/>
      </dsp:nvSpPr>
      <dsp:spPr>
        <a:xfrm>
          <a:off x="1900393" y="362607"/>
          <a:ext cx="3463014" cy="3463014"/>
        </a:xfrm>
        <a:custGeom>
          <a:avLst/>
          <a:gdLst/>
          <a:ahLst/>
          <a:cxnLst/>
          <a:rect l="0" t="0" r="0" b="0"/>
          <a:pathLst>
            <a:path>
              <a:moveTo>
                <a:pt x="1832491" y="3460066"/>
              </a:moveTo>
              <a:arcTo wR="1731507" hR="1731507" stAng="5199392" swAng="156115"/>
            </a:path>
          </a:pathLst>
        </a:custGeom>
        <a:noFill/>
        <a:ln w="9525" cap="flat" cmpd="sng" algn="ctr">
          <a:solidFill>
            <a:schemeClr val="accent4">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7D4314E-0C29-4174-9D53-6A0979121405}">
      <dsp:nvSpPr>
        <dsp:cNvPr id="0" name=""/>
        <dsp:cNvSpPr/>
      </dsp:nvSpPr>
      <dsp:spPr>
        <a:xfrm>
          <a:off x="1574784" y="2854816"/>
          <a:ext cx="2078722" cy="1280232"/>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ea typeface="超研澤ＣＳ大宋" pitchFamily="49" charset="-120"/>
            </a:rPr>
            <a:t>具情緒與行為問題學生所需之行為功能介入方案與行政支援</a:t>
          </a:r>
          <a:endParaRPr lang="zh-TW" altLang="en-US" sz="1800" kern="1200" dirty="0">
            <a:ea typeface="超研澤ＣＳ大宋" pitchFamily="49" charset="-120"/>
          </a:endParaRPr>
        </a:p>
      </dsp:txBody>
      <dsp:txXfrm>
        <a:off x="1574784" y="2854816"/>
        <a:ext cx="2078722" cy="1280232"/>
      </dsp:txXfrm>
    </dsp:sp>
    <dsp:sp modelId="{67CE60CB-6F5E-4E64-B4F6-91FF15BDDCE3}">
      <dsp:nvSpPr>
        <dsp:cNvPr id="0" name=""/>
        <dsp:cNvSpPr/>
      </dsp:nvSpPr>
      <dsp:spPr>
        <a:xfrm>
          <a:off x="1900393" y="362607"/>
          <a:ext cx="3463014" cy="3463014"/>
        </a:xfrm>
        <a:custGeom>
          <a:avLst/>
          <a:gdLst/>
          <a:ahLst/>
          <a:cxnLst/>
          <a:rect l="0" t="0" r="0" b="0"/>
          <a:pathLst>
            <a:path>
              <a:moveTo>
                <a:pt x="172206" y="2484300"/>
              </a:moveTo>
              <a:arcTo wR="1731507" hR="1731507" stAng="9253791" swAng="1730204"/>
            </a:path>
          </a:pathLst>
        </a:custGeom>
        <a:noFill/>
        <a:ln w="9525" cap="flat" cmpd="sng" algn="ctr">
          <a:solidFill>
            <a:schemeClr val="accent5">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C6E53816-3E7D-49CE-B8B5-169BB7DF2485}">
      <dsp:nvSpPr>
        <dsp:cNvPr id="0" name=""/>
        <dsp:cNvSpPr/>
      </dsp:nvSpPr>
      <dsp:spPr>
        <a:xfrm>
          <a:off x="731684" y="1125392"/>
          <a:ext cx="2506908" cy="867313"/>
        </a:xfrm>
        <a:prstGeom prst="roundRect">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zh-TW" altLang="en-US" sz="1800" kern="1200" dirty="0" smtClean="0">
              <a:ea typeface="超研澤ＣＳ大宋" pitchFamily="49" charset="-120"/>
            </a:rPr>
            <a:t>學生之轉銜輔導及服務內容</a:t>
          </a:r>
          <a:endParaRPr lang="zh-TW" altLang="en-US" sz="1800" kern="1200" dirty="0">
            <a:ea typeface="超研澤ＣＳ大宋" pitchFamily="49" charset="-120"/>
          </a:endParaRPr>
        </a:p>
      </dsp:txBody>
      <dsp:txXfrm>
        <a:off x="731684" y="1125392"/>
        <a:ext cx="2506908" cy="867313"/>
      </dsp:txXfrm>
    </dsp:sp>
    <dsp:sp modelId="{46B84514-D4E0-4B74-A182-E924967E3079}">
      <dsp:nvSpPr>
        <dsp:cNvPr id="0" name=""/>
        <dsp:cNvSpPr/>
      </dsp:nvSpPr>
      <dsp:spPr>
        <a:xfrm>
          <a:off x="1900393" y="362607"/>
          <a:ext cx="3463014" cy="3463014"/>
        </a:xfrm>
        <a:custGeom>
          <a:avLst/>
          <a:gdLst/>
          <a:ahLst/>
          <a:cxnLst/>
          <a:rect l="0" t="0" r="0" b="0"/>
          <a:pathLst>
            <a:path>
              <a:moveTo>
                <a:pt x="300575" y="756544"/>
              </a:moveTo>
              <a:arcTo wR="1731507" hR="1731507" stAng="12856109" swAng="1479265"/>
            </a:path>
          </a:pathLst>
        </a:custGeom>
        <a:noFill/>
        <a:ln w="9525" cap="flat" cmpd="sng" algn="ctr">
          <a:solidFill>
            <a:schemeClr val="accent6">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5071E76-18E3-42E8-B64C-4A35610E71D4}">
      <dsp:nvSpPr>
        <dsp:cNvPr id="0" name=""/>
        <dsp:cNvSpPr/>
      </dsp:nvSpPr>
      <dsp:spPr>
        <a:xfrm>
          <a:off x="434651" y="0"/>
          <a:ext cx="6283152" cy="4912320"/>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399B43D-908D-4785-9D85-8930B16A7053}">
      <dsp:nvSpPr>
        <dsp:cNvPr id="0" name=""/>
        <dsp:cNvSpPr/>
      </dsp:nvSpPr>
      <dsp:spPr>
        <a:xfrm>
          <a:off x="378553" y="288038"/>
          <a:ext cx="3029977" cy="1964928"/>
        </a:xfrm>
        <a:prstGeom prst="roundRect">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超研澤中特圓" pitchFamily="49" charset="-120"/>
              <a:ea typeface="超研澤中特圓" pitchFamily="49" charset="-120"/>
              <a:cs typeface="超研澤中特圓" pitchFamily="49" charset="-120"/>
            </a:rPr>
            <a:t>以普通教育課程為特殊需求學生設計課程之首要考量</a:t>
          </a:r>
          <a:endParaRPr lang="zh-TW" altLang="en-US" sz="2000" kern="1200" dirty="0">
            <a:latin typeface="超研澤中特圓" pitchFamily="49" charset="-120"/>
            <a:ea typeface="超研澤中特圓" pitchFamily="49" charset="-120"/>
            <a:cs typeface="超研澤中特圓" pitchFamily="49" charset="-120"/>
          </a:endParaRPr>
        </a:p>
      </dsp:txBody>
      <dsp:txXfrm>
        <a:off x="378553" y="288038"/>
        <a:ext cx="3029977" cy="1964928"/>
      </dsp:txXfrm>
    </dsp:sp>
    <dsp:sp modelId="{ADEC1A7E-D4C7-4C2B-A83F-6014882B0BF7}">
      <dsp:nvSpPr>
        <dsp:cNvPr id="0" name=""/>
        <dsp:cNvSpPr/>
      </dsp:nvSpPr>
      <dsp:spPr>
        <a:xfrm>
          <a:off x="3732518" y="288038"/>
          <a:ext cx="3038328" cy="1964928"/>
        </a:xfrm>
        <a:prstGeom prst="roundRect">
          <a:avLst/>
        </a:prstGeom>
        <a:solidFill>
          <a:srgbClr val="FFC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超研澤中特圓" pitchFamily="49" charset="-120"/>
              <a:ea typeface="超研澤中特圓" pitchFamily="49" charset="-120"/>
              <a:cs typeface="超研澤中特圓" pitchFamily="49" charset="-120"/>
            </a:rPr>
            <a:t>設計符合特殊需求學生所需之補救或功能性課程，以落實能力本位、學校本位及社區本位</a:t>
          </a:r>
          <a:endParaRPr lang="zh-TW" altLang="en-US" sz="2000" kern="1200" dirty="0">
            <a:latin typeface="超研澤中特圓" pitchFamily="49" charset="-120"/>
            <a:ea typeface="超研澤中特圓" pitchFamily="49" charset="-120"/>
            <a:cs typeface="超研澤中特圓" pitchFamily="49" charset="-120"/>
          </a:endParaRPr>
        </a:p>
      </dsp:txBody>
      <dsp:txXfrm>
        <a:off x="3732518" y="288038"/>
        <a:ext cx="3038328" cy="1964928"/>
      </dsp:txXfrm>
    </dsp:sp>
    <dsp:sp modelId="{C6546655-9E12-4632-A55D-83AD9A47B61D}">
      <dsp:nvSpPr>
        <dsp:cNvPr id="0" name=""/>
        <dsp:cNvSpPr/>
      </dsp:nvSpPr>
      <dsp:spPr>
        <a:xfrm>
          <a:off x="491399" y="2664304"/>
          <a:ext cx="2928980" cy="1964928"/>
        </a:xfrm>
        <a:prstGeom prst="roundRect">
          <a:avLst/>
        </a:prstGeom>
        <a:solidFill>
          <a:srgbClr val="92D05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超研澤中特圓" pitchFamily="49" charset="-120"/>
              <a:ea typeface="超研澤中特圓" pitchFamily="49" charset="-120"/>
              <a:cs typeface="超研澤中特圓" pitchFamily="49" charset="-120"/>
            </a:rPr>
            <a:t>重視課程與教材的鬆綁，以加深、加廣、重整、簡化、減量、分解或替代等方式彈性調整九年一貫能力指標</a:t>
          </a:r>
          <a:endParaRPr lang="zh-TW" altLang="en-US" sz="2000" kern="1200" dirty="0">
            <a:latin typeface="超研澤中特圓" pitchFamily="49" charset="-120"/>
            <a:ea typeface="超研澤中特圓" pitchFamily="49" charset="-120"/>
            <a:cs typeface="超研澤中特圓" pitchFamily="49" charset="-120"/>
          </a:endParaRPr>
        </a:p>
      </dsp:txBody>
      <dsp:txXfrm>
        <a:off x="491399" y="2664304"/>
        <a:ext cx="2928980" cy="1964928"/>
      </dsp:txXfrm>
    </dsp:sp>
    <dsp:sp modelId="{25D3E47B-1B59-460C-ADF8-AC63A50E8266}">
      <dsp:nvSpPr>
        <dsp:cNvPr id="0" name=""/>
        <dsp:cNvSpPr/>
      </dsp:nvSpPr>
      <dsp:spPr>
        <a:xfrm>
          <a:off x="3730445" y="2664304"/>
          <a:ext cx="3040392" cy="1964928"/>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zh-TW" altLang="en-US" sz="2000" kern="1200" dirty="0" smtClean="0">
              <a:latin typeface="超研澤中特圓" pitchFamily="49" charset="-120"/>
              <a:ea typeface="超研澤中特圓" pitchFamily="49" charset="-120"/>
              <a:cs typeface="超研澤中特圓" pitchFamily="49" charset="-120"/>
            </a:rPr>
            <a:t>強化</a:t>
          </a:r>
          <a:r>
            <a:rPr lang="en-US" altLang="en-US" sz="2000" kern="1200" dirty="0" smtClean="0">
              <a:latin typeface="超研澤中特圓" pitchFamily="49" charset="-120"/>
              <a:ea typeface="超研澤中特圓" pitchFamily="49" charset="-120"/>
              <a:cs typeface="超研澤中特圓" pitchFamily="49" charset="-120"/>
            </a:rPr>
            <a:t>IEP</a:t>
          </a:r>
          <a:r>
            <a:rPr lang="zh-TW" altLang="en-US" sz="2000" kern="1200" dirty="0" smtClean="0">
              <a:latin typeface="超研澤中特圓" pitchFamily="49" charset="-120"/>
              <a:ea typeface="超研澤中特圓" pitchFamily="49" charset="-120"/>
              <a:cs typeface="超研澤中特圓" pitchFamily="49" charset="-120"/>
            </a:rPr>
            <a:t>的功能，將課程與</a:t>
          </a:r>
          <a:r>
            <a:rPr lang="en-US" altLang="en-US" sz="2000" kern="1200" dirty="0" smtClean="0">
              <a:latin typeface="超研澤中特圓" pitchFamily="49" charset="-120"/>
              <a:ea typeface="超研澤中特圓" pitchFamily="49" charset="-120"/>
              <a:cs typeface="超研澤中特圓" pitchFamily="49" charset="-120"/>
            </a:rPr>
            <a:t>IEP</a:t>
          </a:r>
          <a:r>
            <a:rPr lang="zh-TW" altLang="en-US" sz="2000" kern="1200" dirty="0" smtClean="0">
              <a:latin typeface="超研澤中特圓" pitchFamily="49" charset="-120"/>
              <a:ea typeface="超研澤中特圓" pitchFamily="49" charset="-120"/>
              <a:cs typeface="超研澤中特圓" pitchFamily="49" charset="-120"/>
            </a:rPr>
            <a:t>做密切結合，以充分發揮行政與教學規劃與執行督導之功能</a:t>
          </a:r>
        </a:p>
      </dsp:txBody>
      <dsp:txXfrm>
        <a:off x="3730445" y="2664304"/>
        <a:ext cx="3040392" cy="1964928"/>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DF703D5-3630-42D4-BA25-B8B206D2F33C}">
      <dsp:nvSpPr>
        <dsp:cNvPr id="0" name=""/>
        <dsp:cNvSpPr/>
      </dsp:nvSpPr>
      <dsp:spPr>
        <a:xfrm>
          <a:off x="1598036" y="319300"/>
          <a:ext cx="4126348" cy="4126348"/>
        </a:xfrm>
        <a:prstGeom prst="pie">
          <a:avLst>
            <a:gd name="adj1" fmla="val 16200000"/>
            <a:gd name="adj2" fmla="val 1800000"/>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zh-TW" altLang="en-US" sz="2700" kern="1200" dirty="0" smtClean="0">
              <a:latin typeface="超研澤中特圓" pitchFamily="49" charset="-120"/>
              <a:ea typeface="超研澤中特圓" pitchFamily="49" charset="-120"/>
              <a:cs typeface="超研澤中特圓" pitchFamily="49" charset="-120"/>
            </a:rPr>
            <a:t>認知功能嚴重缺損</a:t>
          </a:r>
          <a:endParaRPr lang="zh-TW" altLang="en-US" sz="2700" kern="1200" dirty="0">
            <a:latin typeface="超研澤中特圓" pitchFamily="49" charset="-120"/>
            <a:ea typeface="超研澤中特圓" pitchFamily="49" charset="-120"/>
            <a:cs typeface="超研澤中特圓" pitchFamily="49" charset="-120"/>
          </a:endParaRPr>
        </a:p>
      </dsp:txBody>
      <dsp:txXfrm>
        <a:off x="3772720" y="1193693"/>
        <a:ext cx="1473696" cy="1228080"/>
      </dsp:txXfrm>
    </dsp:sp>
    <dsp:sp modelId="{BD7E23EF-1E86-4B99-BDA3-09BA0E18591B}">
      <dsp:nvSpPr>
        <dsp:cNvPr id="0" name=""/>
        <dsp:cNvSpPr/>
      </dsp:nvSpPr>
      <dsp:spPr>
        <a:xfrm>
          <a:off x="1513053" y="466670"/>
          <a:ext cx="4126348" cy="4126348"/>
        </a:xfrm>
        <a:prstGeom prst="pie">
          <a:avLst>
            <a:gd name="adj1" fmla="val 1800000"/>
            <a:gd name="adj2" fmla="val 9000000"/>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zh-TW" altLang="en-US" sz="2700" kern="1200" dirty="0" smtClean="0">
              <a:latin typeface="超研澤中特圓" pitchFamily="49" charset="-120"/>
              <a:ea typeface="超研澤中特圓" pitchFamily="49" charset="-120"/>
              <a:cs typeface="超研澤中特圓" pitchFamily="49" charset="-120"/>
            </a:rPr>
            <a:t>認知功能</a:t>
          </a:r>
          <a:endParaRPr lang="en-US" altLang="zh-TW" sz="2700" kern="1200" dirty="0" smtClean="0">
            <a:latin typeface="超研澤中特圓" pitchFamily="49" charset="-120"/>
            <a:ea typeface="超研澤中特圓" pitchFamily="49" charset="-120"/>
            <a:cs typeface="超研澤中特圓" pitchFamily="49" charset="-120"/>
          </a:endParaRPr>
        </a:p>
        <a:p>
          <a:pPr lvl="0" algn="ctr" defTabSz="1200150">
            <a:lnSpc>
              <a:spcPct val="90000"/>
            </a:lnSpc>
            <a:spcBef>
              <a:spcPct val="0"/>
            </a:spcBef>
            <a:spcAft>
              <a:spcPct val="35000"/>
            </a:spcAft>
          </a:pPr>
          <a:r>
            <a:rPr lang="zh-TW" altLang="en-US" sz="2700" kern="1200" dirty="0" smtClean="0">
              <a:latin typeface="超研澤中特圓" pitchFamily="49" charset="-120"/>
              <a:ea typeface="超研澤中特圓" pitchFamily="49" charset="-120"/>
              <a:cs typeface="超研澤中特圓" pitchFamily="49" charset="-120"/>
            </a:rPr>
            <a:t>無缺損</a:t>
          </a:r>
          <a:endParaRPr lang="zh-TW" altLang="en-US" sz="2700" kern="1200" dirty="0">
            <a:latin typeface="超研澤中特圓" pitchFamily="49" charset="-120"/>
            <a:ea typeface="超研澤中特圓" pitchFamily="49" charset="-120"/>
            <a:cs typeface="超研澤中特圓" pitchFamily="49" charset="-120"/>
          </a:endParaRPr>
        </a:p>
      </dsp:txBody>
      <dsp:txXfrm>
        <a:off x="2495517" y="3143884"/>
        <a:ext cx="2210544" cy="1080710"/>
      </dsp:txXfrm>
    </dsp:sp>
    <dsp:sp modelId="{92B930EB-C0D1-48AB-A1CB-CD0DDC4B9670}">
      <dsp:nvSpPr>
        <dsp:cNvPr id="0" name=""/>
        <dsp:cNvSpPr/>
      </dsp:nvSpPr>
      <dsp:spPr>
        <a:xfrm>
          <a:off x="1428070" y="319300"/>
          <a:ext cx="4126348" cy="4126348"/>
        </a:xfrm>
        <a:prstGeom prst="pie">
          <a:avLst>
            <a:gd name="adj1" fmla="val 9000000"/>
            <a:gd name="adj2" fmla="val 16200000"/>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34290" tIns="34290" rIns="34290" bIns="34290" numCol="1" spcCol="1270" anchor="ctr" anchorCtr="0">
          <a:noAutofit/>
        </a:bodyPr>
        <a:lstStyle/>
        <a:p>
          <a:pPr lvl="0" algn="ctr" defTabSz="1200150">
            <a:lnSpc>
              <a:spcPct val="90000"/>
            </a:lnSpc>
            <a:spcBef>
              <a:spcPct val="0"/>
            </a:spcBef>
            <a:spcAft>
              <a:spcPct val="35000"/>
            </a:spcAft>
          </a:pPr>
          <a:r>
            <a:rPr lang="zh-TW" altLang="en-US" sz="2700" kern="1200" dirty="0" smtClean="0">
              <a:latin typeface="超研澤中特圓" pitchFamily="49" charset="-120"/>
              <a:ea typeface="超研澤中特圓" pitchFamily="49" charset="-120"/>
              <a:cs typeface="超研澤中特圓" pitchFamily="49" charset="-120"/>
            </a:rPr>
            <a:t>認知功能輕微缺損</a:t>
          </a:r>
          <a:endParaRPr lang="zh-TW" altLang="en-US" sz="2700" kern="1200" dirty="0">
            <a:latin typeface="超研澤中特圓" pitchFamily="49" charset="-120"/>
            <a:ea typeface="超研澤中特圓" pitchFamily="49" charset="-120"/>
            <a:cs typeface="超研澤中特圓" pitchFamily="49" charset="-120"/>
          </a:endParaRPr>
        </a:p>
      </dsp:txBody>
      <dsp:txXfrm>
        <a:off x="1906039" y="1193693"/>
        <a:ext cx="1473696" cy="1228080"/>
      </dsp:txXfrm>
    </dsp:sp>
    <dsp:sp modelId="{F62D0A6A-9243-4BC1-92C0-BDCD3586BC34}">
      <dsp:nvSpPr>
        <dsp:cNvPr id="0" name=""/>
        <dsp:cNvSpPr/>
      </dsp:nvSpPr>
      <dsp:spPr>
        <a:xfrm>
          <a:off x="1342936" y="63860"/>
          <a:ext cx="4637230" cy="4637230"/>
        </a:xfrm>
        <a:prstGeom prst="circularArrow">
          <a:avLst>
            <a:gd name="adj1" fmla="val 5085"/>
            <a:gd name="adj2" fmla="val 327528"/>
            <a:gd name="adj3" fmla="val 1472472"/>
            <a:gd name="adj4" fmla="val 16199432"/>
            <a:gd name="adj5" fmla="val 5932"/>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428E65A9-E1E5-4FDD-8946-92E0B5F508E8}">
      <dsp:nvSpPr>
        <dsp:cNvPr id="0" name=""/>
        <dsp:cNvSpPr/>
      </dsp:nvSpPr>
      <dsp:spPr>
        <a:xfrm>
          <a:off x="1257612" y="210968"/>
          <a:ext cx="4637230" cy="4637230"/>
        </a:xfrm>
        <a:prstGeom prst="circularArrow">
          <a:avLst>
            <a:gd name="adj1" fmla="val 5085"/>
            <a:gd name="adj2" fmla="val 327528"/>
            <a:gd name="adj3" fmla="val 8671970"/>
            <a:gd name="adj4" fmla="val 1800502"/>
            <a:gd name="adj5" fmla="val 5932"/>
          </a:avLst>
        </a:prstGeom>
        <a:gradFill rotWithShape="0">
          <a:gsLst>
            <a:gs pos="0">
              <a:schemeClr val="accent5">
                <a:hueOff val="-4966938"/>
                <a:satOff val="19906"/>
                <a:lumOff val="4314"/>
                <a:alphaOff val="0"/>
                <a:shade val="51000"/>
                <a:satMod val="130000"/>
              </a:schemeClr>
            </a:gs>
            <a:gs pos="80000">
              <a:schemeClr val="accent5">
                <a:hueOff val="-4966938"/>
                <a:satOff val="19906"/>
                <a:lumOff val="4314"/>
                <a:alphaOff val="0"/>
                <a:shade val="93000"/>
                <a:satMod val="130000"/>
              </a:schemeClr>
            </a:gs>
            <a:gs pos="100000">
              <a:schemeClr val="accent5">
                <a:hueOff val="-4966938"/>
                <a:satOff val="19906"/>
                <a:lumOff val="4314"/>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 modelId="{D1296FA7-6519-4D84-BF73-EEDA80F0B069}">
      <dsp:nvSpPr>
        <dsp:cNvPr id="0" name=""/>
        <dsp:cNvSpPr/>
      </dsp:nvSpPr>
      <dsp:spPr>
        <a:xfrm>
          <a:off x="1172289" y="63860"/>
          <a:ext cx="4637230" cy="4637230"/>
        </a:xfrm>
        <a:prstGeom prst="circularArrow">
          <a:avLst>
            <a:gd name="adj1" fmla="val 5085"/>
            <a:gd name="adj2" fmla="val 327528"/>
            <a:gd name="adj3" fmla="val 15873039"/>
            <a:gd name="adj4" fmla="val 9000000"/>
            <a:gd name="adj5" fmla="val 5932"/>
          </a:avLst>
        </a:prstGeom>
        <a:gradFill rotWithShape="0">
          <a:gsLst>
            <a:gs pos="0">
              <a:schemeClr val="accent5">
                <a:hueOff val="-9933876"/>
                <a:satOff val="39811"/>
                <a:lumOff val="8628"/>
                <a:alphaOff val="0"/>
                <a:shade val="51000"/>
                <a:satMod val="130000"/>
              </a:schemeClr>
            </a:gs>
            <a:gs pos="80000">
              <a:schemeClr val="accent5">
                <a:hueOff val="-9933876"/>
                <a:satOff val="39811"/>
                <a:lumOff val="8628"/>
                <a:alphaOff val="0"/>
                <a:shade val="93000"/>
                <a:satMod val="130000"/>
              </a:schemeClr>
            </a:gs>
            <a:gs pos="100000">
              <a:schemeClr val="accent5">
                <a:hueOff val="-9933876"/>
                <a:satOff val="39811"/>
                <a:lumOff val="862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smtClean="0"/>
              <a:t>按一下以編輯母片標題樣式</a:t>
            </a:r>
            <a:endParaRPr lang="zh-TW" altLang="en-US"/>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smtClean="0"/>
              <a:t>按一下以編輯母片副標題樣式</a:t>
            </a:r>
            <a:endParaRPr lang="zh-TW" altLang="en-US"/>
          </a:p>
        </p:txBody>
      </p:sp>
      <p:sp>
        <p:nvSpPr>
          <p:cNvPr id="4" name="日期版面配置區 3"/>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smtClean="0"/>
              <a:t>按一下以編輯母片文字樣式</a:t>
            </a:r>
          </a:p>
        </p:txBody>
      </p:sp>
      <p:sp>
        <p:nvSpPr>
          <p:cNvPr id="4" name="日期版面配置區 3"/>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日期版面配置區 4"/>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日期版面配置區 6"/>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日期版面配置區 2"/>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日期版面配置區 4"/>
          <p:cNvSpPr>
            <a:spLocks noGrp="1"/>
          </p:cNvSpPr>
          <p:nvPr>
            <p:ph type="dt" sz="half" idx="10"/>
          </p:nvPr>
        </p:nvSpPr>
        <p:spPr/>
        <p:txBody>
          <a:bodyPr/>
          <a:lstStyle/>
          <a:p>
            <a:fld id="{594A86B7-9310-4690-A05D-4D51EB042398}" type="datetimeFigureOut">
              <a:rPr lang="zh-TW" altLang="en-US" smtClean="0"/>
              <a:pPr/>
              <a:t>2013/2/22</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12055043-D381-4E78-93BA-91D52F17923A}" type="slidenum">
              <a:rPr lang="zh-TW" altLang="en-US" smtClean="0"/>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A86B7-9310-4690-A05D-4D51EB042398}" type="datetimeFigureOut">
              <a:rPr lang="zh-TW" altLang="en-US" smtClean="0"/>
              <a:pPr/>
              <a:t>2013/2/22</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055043-D381-4E78-93BA-91D52F17923A}" type="slidenum">
              <a:rPr lang="zh-TW" altLang="en-US" smtClean="0"/>
              <a:pPr/>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p:txBody>
          <a:bodyPr/>
          <a:lstStyle/>
          <a:p>
            <a:r>
              <a:rPr lang="zh-TW" altLang="en-US" dirty="0" smtClean="0"/>
              <a:t>特教新課綱宣導</a:t>
            </a:r>
            <a:endParaRPr lang="zh-TW" altLang="en-US" dirty="0"/>
          </a:p>
        </p:txBody>
      </p:sp>
      <p:sp>
        <p:nvSpPr>
          <p:cNvPr id="3" name="副標題 2"/>
          <p:cNvSpPr>
            <a:spLocks noGrp="1"/>
          </p:cNvSpPr>
          <p:nvPr>
            <p:ph type="subTitle" idx="1"/>
          </p:nvPr>
        </p:nvSpPr>
        <p:spPr/>
        <p:txBody>
          <a:bodyPr/>
          <a:lstStyle/>
          <a:p>
            <a:endParaRPr lang="zh-TW"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認知功能嚴重缺損</a:t>
            </a:r>
            <a:endParaRPr lang="zh-TW" altLang="en-US" dirty="0">
              <a:latin typeface="超研澤中仿" pitchFamily="49" charset="-120"/>
              <a:ea typeface="超研澤中仿" pitchFamily="49" charset="-120"/>
              <a:cs typeface="超研澤中仿" pitchFamily="49" charset="-120"/>
            </a:endParaRPr>
          </a:p>
        </p:txBody>
      </p:sp>
      <p:sp>
        <p:nvSpPr>
          <p:cNvPr id="7" name="內容版面配置區 2"/>
          <p:cNvSpPr>
            <a:spLocks noGrp="1"/>
          </p:cNvSpPr>
          <p:nvPr>
            <p:ph idx="1"/>
          </p:nvPr>
        </p:nvSpPr>
        <p:spPr>
          <a:xfrm>
            <a:off x="457200" y="1600200"/>
            <a:ext cx="8229600" cy="4925144"/>
          </a:xfrm>
        </p:spPr>
        <p:txBody>
          <a:bodyPr>
            <a:normAutofit fontScale="77500" lnSpcReduction="20000"/>
          </a:bodyPr>
          <a:lstStyle/>
          <a:p>
            <a:r>
              <a:rPr lang="zh-TW" altLang="en-US" dirty="0">
                <a:latin typeface="超研澤中仿" pitchFamily="49" charset="-120"/>
                <a:ea typeface="超研澤ＣＳ大宋" pitchFamily="49" charset="-120"/>
                <a:cs typeface="超研澤中仿" pitchFamily="49" charset="-120"/>
              </a:rPr>
              <a:t>包括低功能自閉症學生、中重度智能障礙學生或中重度智能障礙伴隨有感官、肢體或情緒等其他障礙之多重障礙學生</a:t>
            </a:r>
            <a:r>
              <a:rPr lang="zh-TW" altLang="en-US" dirty="0" smtClean="0">
                <a:latin typeface="超研澤中仿" pitchFamily="49" charset="-120"/>
                <a:ea typeface="超研澤ＣＳ大宋" pitchFamily="49" charset="-120"/>
                <a:cs typeface="超研澤中仿" pitchFamily="49" charset="-120"/>
              </a:rPr>
              <a:t>。</a:t>
            </a:r>
            <a:endParaRPr lang="en-US" altLang="zh-TW" dirty="0" smtClean="0">
              <a:latin typeface="超研澤中仿" pitchFamily="49" charset="-120"/>
              <a:ea typeface="超研澤ＣＳ大宋" pitchFamily="49" charset="-120"/>
              <a:cs typeface="超研澤中仿" pitchFamily="49" charset="-120"/>
            </a:endParaRPr>
          </a:p>
          <a:p>
            <a:r>
              <a:rPr lang="zh-TW" altLang="en-US" dirty="0" smtClean="0">
                <a:latin typeface="超研澤中仿" pitchFamily="49" charset="-120"/>
                <a:ea typeface="超研澤ＣＳ大宋" pitchFamily="49" charset="-120"/>
                <a:cs typeface="超研澤中仿" pitchFamily="49" charset="-120"/>
              </a:rPr>
              <a:t>此</a:t>
            </a:r>
            <a:r>
              <a:rPr lang="zh-TW" altLang="en-US" dirty="0">
                <a:latin typeface="超研澤中仿" pitchFamily="49" charset="-120"/>
                <a:ea typeface="超研澤ＣＳ大宋" pitchFamily="49" charset="-120"/>
                <a:cs typeface="超研澤中仿" pitchFamily="49" charset="-120"/>
              </a:rPr>
              <a:t>類學生可能安置於普通學校特教班或各特殊教育學校</a:t>
            </a:r>
            <a:r>
              <a:rPr lang="zh-TW" altLang="en-US" dirty="0" smtClean="0">
                <a:latin typeface="超研澤中仿" pitchFamily="49" charset="-120"/>
                <a:ea typeface="超研澤ＣＳ大宋" pitchFamily="49" charset="-120"/>
                <a:cs typeface="超研澤中仿" pitchFamily="49" charset="-120"/>
              </a:rPr>
              <a:t>之中</a:t>
            </a:r>
            <a:endParaRPr lang="en-US" altLang="zh-TW" dirty="0" smtClean="0">
              <a:latin typeface="超研澤中仿" pitchFamily="49" charset="-120"/>
              <a:ea typeface="超研澤ＣＳ大宋" pitchFamily="49" charset="-120"/>
              <a:cs typeface="超研澤中仿" pitchFamily="49" charset="-120"/>
            </a:endParaRPr>
          </a:p>
          <a:p>
            <a:r>
              <a:rPr lang="zh-TW" altLang="en-US" dirty="0" smtClean="0">
                <a:latin typeface="超研澤中仿" pitchFamily="49" charset="-120"/>
                <a:ea typeface="超研澤ＣＳ大宋" pitchFamily="49" charset="-120"/>
                <a:cs typeface="超研澤中仿" pitchFamily="49" charset="-120"/>
              </a:rPr>
              <a:t>其</a:t>
            </a:r>
            <a:r>
              <a:rPr lang="zh-TW" altLang="en-US" dirty="0">
                <a:latin typeface="超研澤中仿" pitchFamily="49" charset="-120"/>
                <a:ea typeface="超研澤ＣＳ大宋" pitchFamily="49" charset="-120"/>
                <a:cs typeface="超研澤中仿" pitchFamily="49" charset="-120"/>
              </a:rPr>
              <a:t>課程之規劃應參照九年一貫課程之規劃</a:t>
            </a:r>
            <a:r>
              <a:rPr lang="zh-TW" altLang="en-US" dirty="0" smtClean="0">
                <a:latin typeface="超研澤中仿" pitchFamily="49" charset="-120"/>
                <a:ea typeface="超研澤ＣＳ大宋" pitchFamily="49" charset="-120"/>
                <a:cs typeface="超研澤中仿" pitchFamily="49" charset="-120"/>
              </a:rPr>
              <a:t>，</a:t>
            </a:r>
            <a:endParaRPr lang="en-US" altLang="zh-TW" dirty="0" smtClean="0">
              <a:latin typeface="超研澤中仿" pitchFamily="49" charset="-120"/>
              <a:ea typeface="超研澤ＣＳ大宋" pitchFamily="49" charset="-120"/>
              <a:cs typeface="超研澤中仿" pitchFamily="49" charset="-120"/>
            </a:endParaRPr>
          </a:p>
          <a:p>
            <a:r>
              <a:rPr lang="zh-TW" altLang="en-US" dirty="0" smtClean="0">
                <a:latin typeface="超研澤中仿" pitchFamily="49" charset="-120"/>
                <a:ea typeface="超研澤ＣＳ大宋" pitchFamily="49" charset="-120"/>
                <a:cs typeface="超研澤中仿" pitchFamily="49" charset="-120"/>
              </a:rPr>
              <a:t>惟</a:t>
            </a:r>
            <a:r>
              <a:rPr lang="zh-TW" altLang="en-US" dirty="0">
                <a:latin typeface="超研澤中仿" pitchFamily="49" charset="-120"/>
                <a:ea typeface="超研澤ＣＳ大宋" pitchFamily="49" charset="-120"/>
                <a:cs typeface="超研澤中仿" pitchFamily="49" charset="-120"/>
              </a:rPr>
              <a:t>學校需依學生個別需要，提供所需之學習輔具、環境與評量調整、行政支援等相關服務之協助，並依學校特性及學生之個別化教育計畫，彈性調整八大學習領域之課程內容，或增減學習領域及學習節數</a:t>
            </a:r>
            <a:r>
              <a:rPr lang="zh-TW" altLang="en-US" dirty="0" smtClean="0">
                <a:latin typeface="超研澤中仿" pitchFamily="49" charset="-120"/>
                <a:ea typeface="超研澤ＣＳ大宋" pitchFamily="49" charset="-120"/>
                <a:cs typeface="超研澤中仿" pitchFamily="49" charset="-120"/>
              </a:rPr>
              <a:t>。</a:t>
            </a:r>
            <a:endParaRPr lang="en-US" altLang="zh-TW" dirty="0" smtClean="0">
              <a:latin typeface="超研澤中仿" pitchFamily="49" charset="-120"/>
              <a:ea typeface="超研澤ＣＳ大宋" pitchFamily="49" charset="-120"/>
              <a:cs typeface="超研澤中仿" pitchFamily="49" charset="-120"/>
            </a:endParaRPr>
          </a:p>
          <a:p>
            <a:r>
              <a:rPr lang="zh-TW" altLang="en-US" dirty="0" smtClean="0">
                <a:latin typeface="超研澤中仿" pitchFamily="49" charset="-120"/>
                <a:ea typeface="超研澤ＣＳ大宋" pitchFamily="49" charset="-120"/>
                <a:cs typeface="超研澤中仿" pitchFamily="49" charset="-120"/>
              </a:rPr>
              <a:t>如</a:t>
            </a:r>
            <a:r>
              <a:rPr lang="zh-TW" altLang="en-US" dirty="0">
                <a:latin typeface="超研澤中仿" pitchFamily="49" charset="-120"/>
                <a:ea typeface="超研澤ＣＳ大宋" pitchFamily="49" charset="-120"/>
                <a:cs typeface="超研澤中仿" pitchFamily="49" charset="-120"/>
              </a:rPr>
              <a:t>在普通學校特殊班就讀之此類學生在該領域之學習情形與一般學生差異大者，課程內容則應以功能性為主要調整依據；如差異不大，則可回普通班級進行該領域之融合教育學習。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92500" lnSpcReduction="10000"/>
          </a:bodyPr>
          <a:lstStyle/>
          <a:p>
            <a:r>
              <a:rPr lang="zh-TW" altLang="en-US" dirty="0">
                <a:ea typeface="超研澤ＣＳ大宋" pitchFamily="49" charset="-120"/>
              </a:rPr>
              <a:t>為落實特殊教育課程及九年一貫課程間的銜接，但亦需符合特殊教育需求學生之學習需求及</a:t>
            </a:r>
            <a:r>
              <a:rPr lang="zh-TW" altLang="en-US" dirty="0" smtClean="0">
                <a:ea typeface="超研澤ＣＳ大宋" pitchFamily="49" charset="-120"/>
              </a:rPr>
              <a:t>特性</a:t>
            </a:r>
            <a:endParaRPr lang="en-US" altLang="zh-TW" dirty="0" smtClean="0">
              <a:ea typeface="超研澤ＣＳ大宋" pitchFamily="49" charset="-120"/>
            </a:endParaRPr>
          </a:p>
          <a:p>
            <a:r>
              <a:rPr lang="zh-TW" altLang="en-US" dirty="0" smtClean="0">
                <a:ea typeface="超研澤ＣＳ大宋" pitchFamily="49" charset="-120"/>
              </a:rPr>
              <a:t>本</a:t>
            </a:r>
            <a:r>
              <a:rPr lang="zh-TW" altLang="en-US" dirty="0">
                <a:ea typeface="超研澤ＣＳ大宋" pitchFamily="49" charset="-120"/>
              </a:rPr>
              <a:t>課程綱要除依循九年一貫課程所規劃之語文、健康與體育、社會、藝術與人文、數學、自然與生活科技及綜合活動等七大學習領域外，並根據特殊需求學生之個別差異與特殊需求，增加了特殊需求領域的課程</a:t>
            </a:r>
            <a:r>
              <a:rPr lang="zh-TW" altLang="en-US" dirty="0" smtClean="0">
                <a:ea typeface="超研澤ＣＳ大宋" pitchFamily="49" charset="-120"/>
              </a:rPr>
              <a:t>。</a:t>
            </a:r>
            <a:endParaRPr lang="en-US" altLang="zh-TW" dirty="0" smtClean="0">
              <a:ea typeface="超研澤ＣＳ大宋" pitchFamily="49" charset="-120"/>
            </a:endParaRPr>
          </a:p>
          <a:p>
            <a:r>
              <a:rPr lang="zh-TW" altLang="en-US" dirty="0" smtClean="0">
                <a:ea typeface="超研澤ＣＳ大宋" pitchFamily="49" charset="-120"/>
              </a:rPr>
              <a:t>故</a:t>
            </a:r>
            <a:r>
              <a:rPr lang="zh-TW" altLang="en-US" dirty="0">
                <a:ea typeface="超研澤ＣＳ大宋" pitchFamily="49" charset="-120"/>
              </a:rPr>
              <a:t>本課綱將國中小階段之特殊教育課程分成八大學習領域</a:t>
            </a:r>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latin typeface="超研澤中仿" pitchFamily="49" charset="-120"/>
                <a:ea typeface="超研澤中仿" pitchFamily="49" charset="-120"/>
                <a:cs typeface="超研澤中仿" pitchFamily="49" charset="-120"/>
              </a:rPr>
              <a:t>學習</a:t>
            </a:r>
            <a:r>
              <a:rPr lang="zh-TW" altLang="en-US" dirty="0">
                <a:latin typeface="超研澤中仿" pitchFamily="49" charset="-120"/>
                <a:ea typeface="超研澤中仿" pitchFamily="49" charset="-120"/>
                <a:cs typeface="超研澤中仿" pitchFamily="49" charset="-120"/>
              </a:rPr>
              <a:t>領域與節數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矩形 5"/>
          <p:cNvSpPr/>
          <p:nvPr/>
        </p:nvSpPr>
        <p:spPr>
          <a:xfrm>
            <a:off x="2286000" y="3105835"/>
            <a:ext cx="4572000" cy="646331"/>
          </a:xfrm>
          <a:prstGeom prst="rect">
            <a:avLst/>
          </a:prstGeom>
        </p:spPr>
        <p:txBody>
          <a:bodyPr>
            <a:spAutoFit/>
          </a:bodyPr>
          <a:lstStyle/>
          <a:p>
            <a:endParaRPr lang="zh-TW" altLang="en-US" dirty="0"/>
          </a:p>
          <a:p>
            <a:endParaRPr lang="zh-TW" altLang="en-US" dirty="0"/>
          </a:p>
        </p:txBody>
      </p:sp>
      <p:graphicFrame>
        <p:nvGraphicFramePr>
          <p:cNvPr id="8" name="表格 7"/>
          <p:cNvGraphicFramePr>
            <a:graphicFrameLocks noGrp="1"/>
          </p:cNvGraphicFramePr>
          <p:nvPr/>
        </p:nvGraphicFramePr>
        <p:xfrm>
          <a:off x="467544" y="1916832"/>
          <a:ext cx="8136904" cy="4392489"/>
        </p:xfrm>
        <a:graphic>
          <a:graphicData uri="http://schemas.openxmlformats.org/drawingml/2006/table">
            <a:tbl>
              <a:tblPr/>
              <a:tblGrid>
                <a:gridCol w="639328"/>
                <a:gridCol w="1160872"/>
                <a:gridCol w="792088"/>
                <a:gridCol w="1008112"/>
                <a:gridCol w="576064"/>
                <a:gridCol w="936104"/>
                <a:gridCol w="1152128"/>
                <a:gridCol w="648072"/>
                <a:gridCol w="576064"/>
                <a:gridCol w="648072"/>
              </a:tblGrid>
              <a:tr h="801528">
                <a:tc>
                  <a:txBody>
                    <a:bodyPr/>
                    <a:lstStyle/>
                    <a:p>
                      <a:pPr algn="ctr" fontAlgn="ctr"/>
                      <a:r>
                        <a:rPr lang="zh-TW" altLang="en-US" sz="2000" b="0" i="0" u="none" strike="noStrike" dirty="0">
                          <a:solidFill>
                            <a:srgbClr val="000000"/>
                          </a:solidFill>
                          <a:latin typeface="新細明體"/>
                          <a:ea typeface="超研澤ＣＳ大宋" pitchFamily="49" charset="-120"/>
                        </a:rPr>
                        <a:t>年級</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9">
                  <a:txBody>
                    <a:bodyPr/>
                    <a:lstStyle/>
                    <a:p>
                      <a:pPr algn="ctr" fontAlgn="ctr"/>
                      <a:r>
                        <a:rPr lang="zh-TW" altLang="en-US" sz="2000" b="0" i="0" u="none" strike="noStrike">
                          <a:solidFill>
                            <a:srgbClr val="000000"/>
                          </a:solidFill>
                          <a:latin typeface="新細明體"/>
                          <a:ea typeface="超研澤ＣＳ大宋" pitchFamily="49" charset="-120"/>
                        </a:rPr>
                        <a:t>八大學習領域</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c hMerge="1">
                  <a:txBody>
                    <a:bodyPr/>
                    <a:lstStyle/>
                    <a:p>
                      <a:endParaRPr lang="zh-TW" altLang="en-US"/>
                    </a:p>
                  </a:txBody>
                  <a:tcPr/>
                </a:tc>
              </a:tr>
              <a:tr h="1196987">
                <a:tc>
                  <a:txBody>
                    <a:bodyPr/>
                    <a:lstStyle/>
                    <a:p>
                      <a:pPr algn="ctr" fontAlgn="ctr"/>
                      <a:r>
                        <a:rPr lang="zh-TW" altLang="en-US" sz="2000" b="0" i="0" u="none" strike="noStrike">
                          <a:solidFill>
                            <a:srgbClr val="000000"/>
                          </a:solidFill>
                          <a:latin typeface="新細明體"/>
                          <a:ea typeface="超研澤ＣＳ大宋" pitchFamily="49" charset="-120"/>
                        </a:rPr>
                        <a:t>七</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本國語文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英語</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健康與體育</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a:solidFill>
                            <a:srgbClr val="000000"/>
                          </a:solidFill>
                          <a:latin typeface="新細明體"/>
                          <a:ea typeface="超研澤ＣＳ大宋" pitchFamily="49" charset="-120"/>
                        </a:rPr>
                        <a:t>社會</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藝術與人文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自然與生活科技</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數學</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smtClean="0">
                          <a:solidFill>
                            <a:srgbClr val="000000"/>
                          </a:solidFill>
                          <a:latin typeface="新細明體"/>
                          <a:ea typeface="超研澤ＣＳ大宋" pitchFamily="49" charset="-120"/>
                        </a:rPr>
                        <a:t>綜合活動</a:t>
                      </a:r>
                      <a:endParaRPr lang="zh-TW" altLang="en-US" sz="2000" b="0" i="0" u="none" strike="noStrike" dirty="0">
                        <a:solidFill>
                          <a:srgbClr val="000000"/>
                        </a:solidFill>
                        <a:latin typeface="新細明體"/>
                        <a:ea typeface="超研澤ＣＳ大宋" pitchFamily="49" charset="-120"/>
                      </a:endParaRP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a:solidFill>
                            <a:srgbClr val="000000"/>
                          </a:solidFill>
                          <a:latin typeface="新細明體"/>
                          <a:ea typeface="超研澤ＣＳ大宋" pitchFamily="49" charset="-120"/>
                        </a:rPr>
                        <a:t>特殊需求</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6987">
                <a:tc>
                  <a:txBody>
                    <a:bodyPr/>
                    <a:lstStyle/>
                    <a:p>
                      <a:pPr algn="ctr" fontAlgn="ctr"/>
                      <a:r>
                        <a:rPr lang="zh-TW" altLang="en-US" sz="2000" b="0" i="0" u="none" strike="noStrike">
                          <a:solidFill>
                            <a:srgbClr val="000000"/>
                          </a:solidFill>
                          <a:latin typeface="新細明體"/>
                          <a:ea typeface="超研澤ＣＳ大宋" pitchFamily="49" charset="-120"/>
                        </a:rPr>
                        <a:t>八</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本國語文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英語</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健康與體育</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社會</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a:solidFill>
                            <a:srgbClr val="000000"/>
                          </a:solidFill>
                          <a:latin typeface="新細明體"/>
                          <a:ea typeface="超研澤ＣＳ大宋" pitchFamily="49" charset="-120"/>
                        </a:rPr>
                        <a:t>藝術與人文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自然與生活科技</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數學</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smtClean="0">
                          <a:solidFill>
                            <a:srgbClr val="000000"/>
                          </a:solidFill>
                          <a:latin typeface="新細明體"/>
                          <a:ea typeface="超研澤ＣＳ大宋" pitchFamily="49" charset="-120"/>
                        </a:rPr>
                        <a:t>綜合活動</a:t>
                      </a:r>
                      <a:endParaRPr lang="zh-TW" altLang="en-US" sz="2000" b="0" i="0" u="none" strike="noStrike" dirty="0">
                        <a:solidFill>
                          <a:srgbClr val="000000"/>
                        </a:solidFill>
                        <a:latin typeface="新細明體"/>
                        <a:ea typeface="超研澤ＣＳ大宋" pitchFamily="49" charset="-120"/>
                      </a:endParaRP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特殊需求</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196987">
                <a:tc>
                  <a:txBody>
                    <a:bodyPr/>
                    <a:lstStyle/>
                    <a:p>
                      <a:pPr algn="ctr" fontAlgn="ctr"/>
                      <a:r>
                        <a:rPr lang="zh-TW" altLang="en-US" sz="2000" b="0" i="0" u="none" strike="noStrike">
                          <a:solidFill>
                            <a:srgbClr val="000000"/>
                          </a:solidFill>
                          <a:latin typeface="新細明體"/>
                          <a:ea typeface="超研澤ＣＳ大宋" pitchFamily="49" charset="-120"/>
                        </a:rPr>
                        <a:t>九</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本國語文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英語</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a:solidFill>
                            <a:srgbClr val="000000"/>
                          </a:solidFill>
                          <a:latin typeface="新細明體"/>
                          <a:ea typeface="超研澤ＣＳ大宋" pitchFamily="49" charset="-120"/>
                        </a:rPr>
                        <a:t>健康與體育</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社會</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藝術與人文</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自然與生活科技</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a:solidFill>
                            <a:srgbClr val="000000"/>
                          </a:solidFill>
                          <a:latin typeface="新細明體"/>
                          <a:ea typeface="超研澤ＣＳ大宋" pitchFamily="49" charset="-120"/>
                        </a:rPr>
                        <a:t>數學</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smtClean="0">
                          <a:solidFill>
                            <a:srgbClr val="000000"/>
                          </a:solidFill>
                          <a:latin typeface="新細明體"/>
                          <a:ea typeface="超研澤ＣＳ大宋" pitchFamily="49" charset="-120"/>
                        </a:rPr>
                        <a:t>綜合活動</a:t>
                      </a:r>
                      <a:endParaRPr lang="zh-TW" altLang="en-US" sz="2000" b="0" i="0" u="none" strike="noStrike" dirty="0">
                        <a:solidFill>
                          <a:srgbClr val="000000"/>
                        </a:solidFill>
                        <a:latin typeface="新細明體"/>
                        <a:ea typeface="超研澤ＣＳ大宋" pitchFamily="49" charset="-120"/>
                      </a:endParaRP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000" b="0" i="0" u="none" strike="noStrike" dirty="0">
                          <a:solidFill>
                            <a:srgbClr val="000000"/>
                          </a:solidFill>
                          <a:latin typeface="新細明體"/>
                          <a:ea typeface="超研澤ＣＳ大宋" pitchFamily="49" charset="-120"/>
                        </a:rPr>
                        <a:t>特殊需求</a:t>
                      </a:r>
                    </a:p>
                  </a:txBody>
                  <a:tcPr marL="8179" marR="8179" marT="817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9"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a:latin typeface="超研澤中仿" pitchFamily="49" charset="-120"/>
                <a:ea typeface="超研澤中仿" pitchFamily="49" charset="-120"/>
                <a:cs typeface="超研澤中仿" pitchFamily="49" charset="-120"/>
              </a:rPr>
              <a:t>特殊教育課程學習領域結構表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latin typeface="超研澤中仿" pitchFamily="49" charset="-120"/>
                <a:ea typeface="超研澤中仿" pitchFamily="49" charset="-120"/>
                <a:cs typeface="超研澤中仿" pitchFamily="49" charset="-120"/>
              </a:rPr>
              <a:t>特殊教育課程每週學習節數表 </a:t>
            </a:r>
            <a:endParaRPr lang="zh-TW" altLang="en-US" dirty="0">
              <a:latin typeface="超研澤中仿" pitchFamily="49" charset="-120"/>
              <a:ea typeface="超研澤中仿" pitchFamily="49" charset="-120"/>
              <a:cs typeface="超研澤中仿" pitchFamily="49" charset="-120"/>
            </a:endParaRPr>
          </a:p>
        </p:txBody>
      </p:sp>
      <p:graphicFrame>
        <p:nvGraphicFramePr>
          <p:cNvPr id="6" name="表格 5"/>
          <p:cNvGraphicFramePr>
            <a:graphicFrameLocks noGrp="1"/>
          </p:cNvGraphicFramePr>
          <p:nvPr/>
        </p:nvGraphicFramePr>
        <p:xfrm>
          <a:off x="467544" y="1844824"/>
          <a:ext cx="8136904" cy="3960440"/>
        </p:xfrm>
        <a:graphic>
          <a:graphicData uri="http://schemas.openxmlformats.org/drawingml/2006/table">
            <a:tbl>
              <a:tblPr/>
              <a:tblGrid>
                <a:gridCol w="796620"/>
                <a:gridCol w="1403569"/>
                <a:gridCol w="2143287"/>
                <a:gridCol w="3793428"/>
              </a:tblGrid>
              <a:tr h="792088">
                <a:tc rowSpan="2">
                  <a:txBody>
                    <a:bodyPr/>
                    <a:lstStyle/>
                    <a:p>
                      <a:pPr algn="ctr" fontAlgn="ctr"/>
                      <a:r>
                        <a:rPr lang="zh-TW" altLang="en-US" sz="2400" b="0" i="0" u="none" strike="noStrike" dirty="0">
                          <a:solidFill>
                            <a:srgbClr val="000000"/>
                          </a:solidFill>
                          <a:latin typeface="新細明體"/>
                          <a:ea typeface="超研澤ＣＳ大宋" pitchFamily="49" charset="-120"/>
                        </a:rPr>
                        <a:t>年級</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zh-TW" altLang="en-US" sz="2400" b="0" i="0" u="none" strike="noStrike" dirty="0" smtClean="0">
                          <a:solidFill>
                            <a:srgbClr val="000000"/>
                          </a:solidFill>
                          <a:latin typeface="新細明體"/>
                          <a:ea typeface="超研澤ＣＳ大宋" pitchFamily="49" charset="-120"/>
                        </a:rPr>
                        <a:t>學習</a:t>
                      </a:r>
                      <a:endParaRPr lang="en-US" altLang="zh-TW" sz="2400" b="0" i="0" u="none" strike="noStrike" dirty="0" smtClean="0">
                        <a:solidFill>
                          <a:srgbClr val="000000"/>
                        </a:solidFill>
                        <a:latin typeface="新細明體"/>
                        <a:ea typeface="超研澤ＣＳ大宋" pitchFamily="49" charset="-120"/>
                      </a:endParaRPr>
                    </a:p>
                    <a:p>
                      <a:pPr algn="ctr" fontAlgn="ctr"/>
                      <a:r>
                        <a:rPr lang="zh-TW" altLang="en-US" sz="2400" b="0" i="0" u="none" strike="noStrike" dirty="0" smtClean="0">
                          <a:solidFill>
                            <a:srgbClr val="000000"/>
                          </a:solidFill>
                          <a:latin typeface="新細明體"/>
                          <a:ea typeface="超研澤ＣＳ大宋" pitchFamily="49" charset="-120"/>
                        </a:rPr>
                        <a:t>總</a:t>
                      </a:r>
                      <a:r>
                        <a:rPr lang="zh-TW" altLang="en-US" sz="2400" b="0" i="0" u="none" strike="noStrike" dirty="0">
                          <a:solidFill>
                            <a:srgbClr val="000000"/>
                          </a:solidFill>
                          <a:latin typeface="新細明體"/>
                          <a:ea typeface="超研澤ＣＳ大宋" pitchFamily="49" charset="-120"/>
                        </a:rPr>
                        <a:t>節數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七大領域</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彈性學習節數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088">
                <a:tc vMerge="1">
                  <a:txBody>
                    <a:bodyPr/>
                    <a:lstStyle/>
                    <a:p>
                      <a:endParaRPr lang="zh-TW" altLang="en-US"/>
                    </a:p>
                  </a:txBody>
                  <a:tcPr/>
                </a:tc>
                <a:tc vMerge="1">
                  <a:txBody>
                    <a:bodyPr/>
                    <a:lstStyle/>
                    <a:p>
                      <a:endParaRPr lang="zh-TW" altLang="en-US"/>
                    </a:p>
                  </a:txBody>
                  <a:tcPr/>
                </a:tc>
                <a:tc>
                  <a:txBody>
                    <a:bodyPr/>
                    <a:lstStyle/>
                    <a:p>
                      <a:pPr algn="ctr" fontAlgn="ctr"/>
                      <a:r>
                        <a:rPr lang="zh-TW" altLang="en-US" sz="2400" b="0" i="0" u="none" strike="noStrike">
                          <a:solidFill>
                            <a:srgbClr val="000000"/>
                          </a:solidFill>
                          <a:latin typeface="新細明體"/>
                          <a:ea typeface="超研澤ＣＳ大宋" pitchFamily="49" charset="-120"/>
                        </a:rPr>
                        <a:t>總學習節數</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 （含選修課程、特殊需求領域課程）</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088">
                <a:tc>
                  <a:txBody>
                    <a:bodyPr/>
                    <a:lstStyle/>
                    <a:p>
                      <a:pPr algn="ctr" fontAlgn="ctr"/>
                      <a:r>
                        <a:rPr lang="zh-TW" altLang="en-US" sz="2400" b="0" i="0" u="none" strike="noStrike" dirty="0">
                          <a:solidFill>
                            <a:srgbClr val="000000"/>
                          </a:solidFill>
                          <a:latin typeface="超研澤中仿" pitchFamily="49" charset="-120"/>
                          <a:ea typeface="超研澤ＣＳ大宋" pitchFamily="49" charset="-120"/>
                          <a:cs typeface="超研澤中仿" pitchFamily="49" charset="-120"/>
                        </a:rPr>
                        <a:t>七</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超研澤中仿" pitchFamily="49" charset="-120"/>
                          <a:ea typeface="超研澤ＣＳ大宋" pitchFamily="49" charset="-120"/>
                          <a:cs typeface="超研澤中仿" pitchFamily="49" charset="-120"/>
                        </a:rPr>
                        <a:t>32-34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超研澤中仿" pitchFamily="49" charset="-120"/>
                          <a:ea typeface="超研澤ＣＳ大宋" pitchFamily="49" charset="-120"/>
                          <a:cs typeface="超研澤中仿" pitchFamily="49" charset="-12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超研澤中仿" pitchFamily="49" charset="-120"/>
                          <a:ea typeface="超研澤ＣＳ大宋" pitchFamily="49" charset="-120"/>
                          <a:cs typeface="超研澤中仿" pitchFamily="49" charset="-120"/>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088">
                <a:tc>
                  <a:txBody>
                    <a:bodyPr/>
                    <a:lstStyle/>
                    <a:p>
                      <a:pPr algn="ctr" fontAlgn="ctr"/>
                      <a:r>
                        <a:rPr lang="zh-TW" altLang="en-US" sz="2400" b="0" i="0" u="none" strike="noStrike">
                          <a:solidFill>
                            <a:srgbClr val="000000"/>
                          </a:solidFill>
                          <a:latin typeface="超研澤中仿" pitchFamily="49" charset="-120"/>
                          <a:ea typeface="超研澤ＣＳ大宋" pitchFamily="49" charset="-120"/>
                          <a:cs typeface="超研澤中仿" pitchFamily="49" charset="-120"/>
                        </a:rPr>
                        <a:t>八</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超研澤中仿" pitchFamily="49" charset="-120"/>
                          <a:ea typeface="超研澤ＣＳ大宋" pitchFamily="49" charset="-120"/>
                          <a:cs typeface="超研澤中仿" pitchFamily="49" charset="-120"/>
                        </a:rPr>
                        <a:t>32-34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超研澤中仿" pitchFamily="49" charset="-120"/>
                          <a:ea typeface="超研澤ＣＳ大宋" pitchFamily="49" charset="-120"/>
                          <a:cs typeface="超研澤中仿" pitchFamily="49" charset="-120"/>
                        </a:rPr>
                        <a:t>28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超研澤中仿" pitchFamily="49" charset="-120"/>
                          <a:ea typeface="超研澤ＣＳ大宋" pitchFamily="49" charset="-120"/>
                          <a:cs typeface="超研澤中仿" pitchFamily="49" charset="-120"/>
                        </a:rPr>
                        <a:t>4-6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792088">
                <a:tc>
                  <a:txBody>
                    <a:bodyPr/>
                    <a:lstStyle/>
                    <a:p>
                      <a:pPr algn="ctr" fontAlgn="ctr"/>
                      <a:r>
                        <a:rPr lang="zh-TW" altLang="en-US" sz="2400" b="0" i="0" u="none" strike="noStrike">
                          <a:solidFill>
                            <a:srgbClr val="000000"/>
                          </a:solidFill>
                          <a:latin typeface="超研澤中仿" pitchFamily="49" charset="-120"/>
                          <a:ea typeface="超研澤ＣＳ大宋" pitchFamily="49" charset="-120"/>
                          <a:cs typeface="超研澤中仿" pitchFamily="49" charset="-120"/>
                        </a:rPr>
                        <a:t>九</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超研澤中仿" pitchFamily="49" charset="-120"/>
                          <a:ea typeface="超研澤ＣＳ大宋" pitchFamily="49" charset="-120"/>
                          <a:cs typeface="超研澤中仿" pitchFamily="49" charset="-120"/>
                        </a:rPr>
                        <a:t>33-35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超研澤中仿" pitchFamily="49" charset="-120"/>
                          <a:ea typeface="超研澤ＣＳ大宋" pitchFamily="49" charset="-120"/>
                          <a:cs typeface="超研澤中仿" pitchFamily="49" charset="-120"/>
                        </a:rPr>
                        <a:t>30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超研澤中仿" pitchFamily="49" charset="-120"/>
                          <a:ea typeface="超研澤ＣＳ大宋" pitchFamily="49" charset="-120"/>
                          <a:cs typeface="超研澤中仿" pitchFamily="49" charset="-120"/>
                        </a:rPr>
                        <a:t>3-5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內容版面配置區 4"/>
          <p:cNvGraphicFramePr>
            <a:graphicFrameLocks noGrp="1"/>
          </p:cNvGraphicFramePr>
          <p:nvPr>
            <p:ph idx="1"/>
          </p:nvPr>
        </p:nvGraphicFramePr>
        <p:xfrm>
          <a:off x="457199" y="2204864"/>
          <a:ext cx="8229602" cy="2061955"/>
        </p:xfrm>
        <a:graphic>
          <a:graphicData uri="http://schemas.openxmlformats.org/drawingml/2006/table">
            <a:tbl>
              <a:tblPr/>
              <a:tblGrid>
                <a:gridCol w="1162473"/>
                <a:gridCol w="792088"/>
                <a:gridCol w="792088"/>
                <a:gridCol w="792088"/>
                <a:gridCol w="792088"/>
                <a:gridCol w="864096"/>
                <a:gridCol w="1368152"/>
                <a:gridCol w="792088"/>
                <a:gridCol w="874441"/>
              </a:tblGrid>
              <a:tr h="855295">
                <a:tc>
                  <a:txBody>
                    <a:bodyPr/>
                    <a:lstStyle/>
                    <a:p>
                      <a:pPr algn="ctr" fontAlgn="ctr"/>
                      <a:r>
                        <a:rPr lang="zh-TW" altLang="en-US" sz="2400" b="0" i="0" u="none" strike="noStrike" dirty="0" smtClean="0">
                          <a:solidFill>
                            <a:srgbClr val="000000"/>
                          </a:solidFill>
                          <a:latin typeface="新細明體"/>
                          <a:ea typeface="超研澤ＣＳ大宋" pitchFamily="49" charset="-120"/>
                        </a:rPr>
                        <a:t>學習</a:t>
                      </a:r>
                      <a:endParaRPr lang="en-US" altLang="zh-TW" sz="2400" b="0" i="0" u="none" strike="noStrike" dirty="0" smtClean="0">
                        <a:solidFill>
                          <a:srgbClr val="000000"/>
                        </a:solidFill>
                        <a:latin typeface="新細明體"/>
                        <a:ea typeface="超研澤ＣＳ大宋" pitchFamily="49" charset="-120"/>
                      </a:endParaRPr>
                    </a:p>
                    <a:p>
                      <a:pPr algn="ctr" fontAlgn="ctr"/>
                      <a:r>
                        <a:rPr lang="zh-TW" altLang="en-US" sz="2400" b="0" i="0" u="none" strike="noStrike" dirty="0" smtClean="0">
                          <a:solidFill>
                            <a:srgbClr val="000000"/>
                          </a:solidFill>
                          <a:latin typeface="新細明體"/>
                          <a:ea typeface="超研澤ＣＳ大宋" pitchFamily="49" charset="-120"/>
                        </a:rPr>
                        <a:t>領域</a:t>
                      </a:r>
                      <a:endParaRPr lang="zh-TW" altLang="en-US" sz="2400" b="0" i="0" u="none" strike="noStrike" dirty="0">
                        <a:solidFill>
                          <a:srgbClr val="000000"/>
                        </a:solidFill>
                        <a:latin typeface="新細明體"/>
                        <a:ea typeface="超研澤ＣＳ大宋" pitchFamily="49" charset="-120"/>
                      </a:endParaRP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dirty="0">
                          <a:solidFill>
                            <a:srgbClr val="000000"/>
                          </a:solidFill>
                          <a:latin typeface="新細明體"/>
                          <a:ea typeface="超研澤ＣＳ大宋" pitchFamily="49" charset="-120"/>
                        </a:rPr>
                        <a:t>語文</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dirty="0">
                          <a:solidFill>
                            <a:srgbClr val="000000"/>
                          </a:solidFill>
                          <a:latin typeface="新細明體"/>
                          <a:ea typeface="超研澤ＣＳ大宋" pitchFamily="49" charset="-120"/>
                        </a:rPr>
                        <a:t>健體</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數學</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社會</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藝文</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自然與生活科技</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dirty="0">
                          <a:solidFill>
                            <a:srgbClr val="000000"/>
                          </a:solidFill>
                          <a:latin typeface="新細明體"/>
                          <a:ea typeface="超研澤ＣＳ大宋" pitchFamily="49" charset="-120"/>
                        </a:rPr>
                        <a:t>綜合</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zh-TW" altLang="en-US" sz="2400" b="0" i="0" u="none" strike="noStrike">
                          <a:solidFill>
                            <a:srgbClr val="000000"/>
                          </a:solidFill>
                          <a:latin typeface="新細明體"/>
                          <a:ea typeface="超研澤ＣＳ大宋" pitchFamily="49" charset="-120"/>
                        </a:rPr>
                        <a:t>特殊需求</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206660">
                <a:tc>
                  <a:txBody>
                    <a:bodyPr/>
                    <a:lstStyle/>
                    <a:p>
                      <a:pPr algn="ctr" fontAlgn="ctr"/>
                      <a:r>
                        <a:rPr lang="zh-TW" altLang="en-US" sz="2400" b="0" i="0" u="none" strike="noStrike">
                          <a:solidFill>
                            <a:srgbClr val="000000"/>
                          </a:solidFill>
                          <a:latin typeface="新細明體"/>
                          <a:ea typeface="超研澤ＣＳ大宋" pitchFamily="49" charset="-120"/>
                        </a:rPr>
                        <a:t>百分比</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新細明體"/>
                          <a:ea typeface="超研澤ＣＳ大宋" pitchFamily="49" charset="-120"/>
                        </a:rPr>
                        <a:t>20</a:t>
                      </a:r>
                      <a:r>
                        <a:rPr lang="zh-TW" altLang="en-US" sz="2400" b="0" i="0" u="none" strike="noStrike">
                          <a:solidFill>
                            <a:srgbClr val="000000"/>
                          </a:solidFill>
                          <a:latin typeface="新細明體"/>
                          <a:ea typeface="超研澤ＣＳ大宋" pitchFamily="49" charset="-120"/>
                        </a:rPr>
                        <a:t>％</a:t>
                      </a:r>
                      <a:r>
                        <a:rPr lang="en-US" altLang="zh-TW" sz="2400" b="0" i="0" u="none" strike="noStrike">
                          <a:solidFill>
                            <a:srgbClr val="000000"/>
                          </a:solidFill>
                          <a:latin typeface="新細明體"/>
                          <a:ea typeface="超研澤ＣＳ大宋" pitchFamily="49" charset="-120"/>
                        </a:rPr>
                        <a:t>-30</a:t>
                      </a:r>
                      <a:r>
                        <a:rPr lang="zh-TW" altLang="en-US" sz="2400" b="0" i="0" u="none" strike="noStrike">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a:solidFill>
                            <a:srgbClr val="000000"/>
                          </a:solidFill>
                          <a:latin typeface="新細明體"/>
                          <a:ea typeface="超研澤ＣＳ大宋" pitchFamily="49" charset="-120"/>
                        </a:rPr>
                        <a:t>10</a:t>
                      </a:r>
                      <a:r>
                        <a:rPr lang="zh-TW" altLang="en-US" sz="2400" b="0" i="0" u="none" strike="noStrike">
                          <a:solidFill>
                            <a:srgbClr val="000000"/>
                          </a:solidFill>
                          <a:latin typeface="新細明體"/>
                          <a:ea typeface="超研澤ＣＳ大宋" pitchFamily="49" charset="-120"/>
                        </a:rPr>
                        <a:t>％</a:t>
                      </a:r>
                      <a:r>
                        <a:rPr lang="en-US" altLang="zh-TW" sz="2400" b="0" i="0" u="none" strike="noStrike">
                          <a:solidFill>
                            <a:srgbClr val="000000"/>
                          </a:solidFill>
                          <a:latin typeface="新細明體"/>
                          <a:ea typeface="超研澤ＣＳ大宋" pitchFamily="49" charset="-120"/>
                        </a:rPr>
                        <a:t>-15</a:t>
                      </a:r>
                      <a:r>
                        <a:rPr lang="zh-TW" altLang="en-US" sz="2400" b="0" i="0" u="none" strike="noStrike">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10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a:solidFill>
                            <a:srgbClr val="000000"/>
                          </a:solidFill>
                          <a:latin typeface="新細明體"/>
                          <a:ea typeface="超研澤ＣＳ大宋" pitchFamily="49" charset="-120"/>
                        </a:rPr>
                        <a:t>-15</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10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a:solidFill>
                            <a:srgbClr val="000000"/>
                          </a:solidFill>
                          <a:latin typeface="新細明體"/>
                          <a:ea typeface="超研澤ＣＳ大宋" pitchFamily="49" charset="-120"/>
                        </a:rPr>
                        <a:t>-15</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10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a:solidFill>
                            <a:srgbClr val="000000"/>
                          </a:solidFill>
                          <a:latin typeface="新細明體"/>
                          <a:ea typeface="超研澤ＣＳ大宋" pitchFamily="49" charset="-120"/>
                        </a:rPr>
                        <a:t>-15</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10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smtClean="0">
                          <a:solidFill>
                            <a:srgbClr val="000000"/>
                          </a:solidFill>
                          <a:latin typeface="新細明體"/>
                          <a:ea typeface="超研澤ＣＳ大宋" pitchFamily="49" charset="-120"/>
                        </a:rPr>
                        <a:t>-</a:t>
                      </a:r>
                    </a:p>
                    <a:p>
                      <a:pPr algn="ctr" fontAlgn="ctr"/>
                      <a:r>
                        <a:rPr lang="en-US" altLang="zh-TW" sz="2400" b="0" i="0" u="none" strike="noStrike" dirty="0" smtClean="0">
                          <a:solidFill>
                            <a:srgbClr val="000000"/>
                          </a:solidFill>
                          <a:latin typeface="新細明體"/>
                          <a:ea typeface="超研澤ＣＳ大宋" pitchFamily="49" charset="-120"/>
                        </a:rPr>
                        <a:t>15</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10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a:solidFill>
                            <a:srgbClr val="000000"/>
                          </a:solidFill>
                          <a:latin typeface="新細明體"/>
                          <a:ea typeface="超研澤ＣＳ大宋" pitchFamily="49" charset="-120"/>
                        </a:rPr>
                        <a:t>-15</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zh-TW" sz="2400" b="0" i="0" u="none" strike="noStrike" dirty="0">
                          <a:solidFill>
                            <a:srgbClr val="000000"/>
                          </a:solidFill>
                          <a:latin typeface="新細明體"/>
                          <a:ea typeface="超研澤ＣＳ大宋" pitchFamily="49" charset="-120"/>
                        </a:rPr>
                        <a:t>0</a:t>
                      </a:r>
                      <a:r>
                        <a:rPr lang="zh-TW" altLang="en-US" sz="2400" b="0" i="0" u="none" strike="noStrike" dirty="0">
                          <a:solidFill>
                            <a:srgbClr val="000000"/>
                          </a:solidFill>
                          <a:latin typeface="新細明體"/>
                          <a:ea typeface="超研澤ＣＳ大宋" pitchFamily="49" charset="-120"/>
                        </a:rPr>
                        <a:t>％</a:t>
                      </a:r>
                      <a:r>
                        <a:rPr lang="en-US" altLang="zh-TW" sz="2400" b="0" i="0" u="none" strike="noStrike" dirty="0" smtClean="0">
                          <a:solidFill>
                            <a:srgbClr val="000000"/>
                          </a:solidFill>
                          <a:latin typeface="新細明體"/>
                          <a:ea typeface="超研澤ＣＳ大宋" pitchFamily="49" charset="-120"/>
                        </a:rPr>
                        <a:t>-</a:t>
                      </a:r>
                    </a:p>
                    <a:p>
                      <a:pPr algn="ctr" fontAlgn="ctr"/>
                      <a:r>
                        <a:rPr lang="en-US" altLang="zh-TW" sz="2400" b="0" i="0" u="none" strike="noStrike" dirty="0" smtClean="0">
                          <a:solidFill>
                            <a:srgbClr val="000000"/>
                          </a:solidFill>
                          <a:latin typeface="新細明體"/>
                          <a:ea typeface="超研澤ＣＳ大宋" pitchFamily="49" charset="-120"/>
                        </a:rPr>
                        <a:t>20</a:t>
                      </a:r>
                      <a:r>
                        <a:rPr lang="zh-TW" altLang="en-US" sz="2400" b="0" i="0" u="none" strike="noStrike" dirty="0">
                          <a:solidFill>
                            <a:srgbClr val="000000"/>
                          </a:solidFill>
                          <a:latin typeface="新細明體"/>
                          <a:ea typeface="超研澤ＣＳ大宋" pitchFamily="49" charset="-120"/>
                        </a:rPr>
                        <a:t>％</a:t>
                      </a:r>
                    </a:p>
                  </a:txBody>
                  <a:tcPr marL="9050" marR="9050" marT="905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fontScale="90000"/>
          </a:bodyPr>
          <a:lstStyle/>
          <a:p>
            <a:r>
              <a:rPr lang="zh-TW" altLang="en-US" dirty="0" smtClean="0">
                <a:latin typeface="超研澤中仿" pitchFamily="49" charset="-120"/>
                <a:ea typeface="超研澤中仿" pitchFamily="49" charset="-120"/>
                <a:cs typeface="超研澤中仿" pitchFamily="49" charset="-120"/>
              </a:rPr>
              <a:t>學習領域總學習節數百分比分配表 </a:t>
            </a:r>
            <a:endParaRPr lang="zh-TW" altLang="en-US" dirty="0">
              <a:latin typeface="超研澤中仿" pitchFamily="49" charset="-120"/>
              <a:ea typeface="超研澤中仿" pitchFamily="49" charset="-120"/>
              <a:cs typeface="超研澤中仿" pitchFamily="49" charset="-12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85000" lnSpcReduction="10000"/>
          </a:bodyPr>
          <a:lstStyle/>
          <a:p>
            <a:pPr>
              <a:buNone/>
            </a:pPr>
            <a:endParaRPr lang="zh-TW" altLang="en-US" dirty="0" smtClean="0">
              <a:ea typeface="超研澤ＣＳ大宋" pitchFamily="49" charset="-120"/>
            </a:endParaRPr>
          </a:p>
          <a:p>
            <a:r>
              <a:rPr lang="zh-TW" altLang="en-US" dirty="0" smtClean="0">
                <a:ea typeface="超研澤ＣＳ大宋" pitchFamily="49" charset="-120"/>
              </a:rPr>
              <a:t>認知功能無缺損學生及認知功能輕微缺損學生的學習節數應遵循九年一貫課程綱要，惟各領域學習節數之百分比得視學生之</a:t>
            </a:r>
            <a:r>
              <a:rPr lang="en-US" altLang="zh-TW" dirty="0" smtClean="0">
                <a:ea typeface="超研澤ＣＳ大宋" pitchFamily="49" charset="-120"/>
              </a:rPr>
              <a:t>IEP</a:t>
            </a:r>
            <a:r>
              <a:rPr lang="zh-TW" altLang="en-US" dirty="0" smtClean="0">
                <a:ea typeface="超研澤ＣＳ大宋" pitchFamily="49" charset="-120"/>
              </a:rPr>
              <a:t>進行彈性調整。</a:t>
            </a:r>
          </a:p>
          <a:p>
            <a:r>
              <a:rPr lang="zh-TW" altLang="en-US" dirty="0" smtClean="0">
                <a:ea typeface="超研澤ＣＳ大宋" pitchFamily="49" charset="-120"/>
              </a:rPr>
              <a:t>認知功能嚴重缺損學生之學習節數，依學校特性及學生之個別化教育計畫彈性增減各領域學習節數之百分比，惟各年級之學習總節數不得減少，以保障其等之受教權利。 </a:t>
            </a:r>
          </a:p>
          <a:p>
            <a:r>
              <a:rPr lang="zh-TW" altLang="en-US" dirty="0" smtClean="0">
                <a:ea typeface="超研澤ＣＳ大宋" pitchFamily="49" charset="-120"/>
              </a:rPr>
              <a:t>導師時間及午休、清掃等時段不列在學習總節數內，但如學生有必要可用此些時間安排外加式課程。</a:t>
            </a:r>
          </a:p>
          <a:p>
            <a:endParaRPr lang="zh-TW" altLang="en-US" dirty="0" smtClean="0">
              <a:ea typeface="超研澤ＣＳ大宋" pitchFamily="49" charset="-120"/>
            </a:endParaRPr>
          </a:p>
          <a:p>
            <a:endParaRPr lang="zh-TW" altLang="en-US" dirty="0" smtClean="0">
              <a:ea typeface="超研澤ＣＳ大宋" pitchFamily="49" charset="-120"/>
            </a:endParaRPr>
          </a:p>
          <a:p>
            <a:endParaRPr lang="zh-TW" altLang="en-US" dirty="0">
              <a:ea typeface="超研澤ＣＳ大宋" pitchFamily="49" charset="-120"/>
            </a:endParaRPr>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latin typeface="超研澤中仿" pitchFamily="49" charset="-120"/>
                <a:ea typeface="超研澤中仿" pitchFamily="49" charset="-120"/>
                <a:cs typeface="超研澤中仿" pitchFamily="49" charset="-120"/>
              </a:rPr>
              <a:t>學習節數其它說明 </a:t>
            </a:r>
            <a:endParaRPr lang="zh-TW" altLang="en-US" dirty="0">
              <a:latin typeface="超研澤中仿" pitchFamily="49" charset="-120"/>
              <a:ea typeface="超研澤中仿" pitchFamily="49" charset="-120"/>
              <a:cs typeface="超研澤中仿" pitchFamily="49" charset="-12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九年一貫課程相關基本理念</a:t>
            </a:r>
          </a:p>
        </p:txBody>
      </p:sp>
      <p:sp>
        <p:nvSpPr>
          <p:cNvPr id="6" name="內容版面配置區 2"/>
          <p:cNvSpPr>
            <a:spLocks noGrp="1"/>
          </p:cNvSpPr>
          <p:nvPr>
            <p:ph idx="1"/>
          </p:nvPr>
        </p:nvSpPr>
        <p:spPr>
          <a:xfrm>
            <a:off x="457200" y="1600200"/>
            <a:ext cx="8229600" cy="4525963"/>
          </a:xfrm>
        </p:spPr>
        <p:txBody>
          <a:bodyPr>
            <a:normAutofit/>
          </a:bodyPr>
          <a:lstStyle/>
          <a:p>
            <a:pPr>
              <a:buNone/>
            </a:pPr>
            <a:endParaRPr lang="zh-TW" altLang="en-US" dirty="0" smtClean="0">
              <a:ea typeface="超研澤ＣＳ大宋" pitchFamily="49" charset="-120"/>
            </a:endParaRPr>
          </a:p>
          <a:p>
            <a:r>
              <a:rPr lang="zh-TW" altLang="en-US" dirty="0" smtClean="0"/>
              <a:t>九年一貫課程強調生存所需的十項基礎、核心與重要的能力。</a:t>
            </a:r>
            <a:endParaRPr lang="en-US" altLang="zh-TW" dirty="0" smtClean="0"/>
          </a:p>
          <a:p>
            <a:r>
              <a:rPr lang="zh-TW" altLang="en-US" dirty="0" smtClean="0"/>
              <a:t>能力指標則是根據十大基本能力與各學習領域的理念和目標所產生之學習行為，且是設計課程、教學與評量的依據</a:t>
            </a:r>
            <a:endParaRPr lang="zh-TW" altLang="en-US" dirty="0" smtClean="0">
              <a:ea typeface="超研澤ＣＳ大宋" pitchFamily="49" charset="-120"/>
            </a:endParaRPr>
          </a:p>
          <a:p>
            <a:r>
              <a:rPr lang="zh-TW" altLang="en-US" dirty="0" smtClean="0"/>
              <a:t>能力指標的特質可歸納為以下五點： </a:t>
            </a:r>
          </a:p>
          <a:p>
            <a:pPr>
              <a:buNone/>
            </a:pPr>
            <a:r>
              <a:rPr lang="en-US" altLang="zh-TW" dirty="0" smtClean="0"/>
              <a:t>   (1)</a:t>
            </a:r>
            <a:r>
              <a:rPr lang="zh-TW" altLang="en-US" dirty="0" smtClean="0"/>
              <a:t>低標</a:t>
            </a:r>
            <a:r>
              <a:rPr lang="en-US" altLang="zh-TW" dirty="0" smtClean="0"/>
              <a:t>(2)</a:t>
            </a:r>
            <a:r>
              <a:rPr lang="zh-TW" altLang="en-US" dirty="0" smtClean="0"/>
              <a:t>彈性</a:t>
            </a:r>
            <a:r>
              <a:rPr lang="en-US" altLang="zh-TW" dirty="0" smtClean="0"/>
              <a:t>(3)</a:t>
            </a:r>
            <a:r>
              <a:rPr lang="zh-TW" altLang="en-US" dirty="0" smtClean="0"/>
              <a:t>階段性</a:t>
            </a:r>
            <a:r>
              <a:rPr lang="en-US" altLang="zh-TW" dirty="0" smtClean="0"/>
              <a:t>(4)</a:t>
            </a:r>
            <a:r>
              <a:rPr lang="zh-TW" altLang="en-US" dirty="0" smtClean="0"/>
              <a:t>累積性</a:t>
            </a:r>
            <a:r>
              <a:rPr lang="en-US" altLang="zh-TW" dirty="0" smtClean="0"/>
              <a:t>(5)</a:t>
            </a:r>
            <a:r>
              <a:rPr lang="zh-TW" altLang="en-US" dirty="0" smtClean="0"/>
              <a:t>完整性</a:t>
            </a:r>
          </a:p>
          <a:p>
            <a:endParaRPr lang="zh-TW" altLang="en-US" dirty="0" smtClean="0"/>
          </a:p>
          <a:p>
            <a:pPr>
              <a:buNone/>
            </a:pPr>
            <a:endParaRPr lang="zh-TW" altLang="en-US" dirty="0" smtClean="0"/>
          </a:p>
          <a:p>
            <a:pPr>
              <a:buNone/>
            </a:pPr>
            <a:endParaRPr lang="zh-TW" altLang="en-US" dirty="0" smtClean="0"/>
          </a:p>
          <a:p>
            <a:endParaRPr lang="zh-TW" altLang="en-US" dirty="0" smtClean="0">
              <a:ea typeface="超研澤ＣＳ大宋" pitchFamily="49" charset="-120"/>
            </a:endParaRPr>
          </a:p>
          <a:p>
            <a:endParaRPr lang="zh-TW" altLang="en-US" dirty="0">
              <a:ea typeface="超研澤ＣＳ大宋" pitchFamily="49" charset="-12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lnSpcReduction="10000"/>
          </a:bodyPr>
          <a:lstStyle/>
          <a:p>
            <a:r>
              <a:rPr lang="zh-TW" altLang="en-US" dirty="0" smtClean="0"/>
              <a:t>特殊教育課程應根據特殊需求學生學習需要與九年一貫課程間之差異決定課程調整原則。</a:t>
            </a:r>
            <a:endParaRPr lang="en-US" altLang="zh-TW" dirty="0" smtClean="0"/>
          </a:p>
          <a:p>
            <a:r>
              <a:rPr lang="zh-TW" altLang="en-US" dirty="0" smtClean="0"/>
              <a:t>課程調整前應先評估特殊需求學生之身心特質與學習需求，了解學生的起點行為和先備能力；接著需分析能力指標與學生需求與能力之適配性</a:t>
            </a:r>
            <a:endParaRPr lang="en-US" altLang="zh-TW" dirty="0" smtClean="0"/>
          </a:p>
          <a:p>
            <a:r>
              <a:rPr lang="zh-TW" altLang="en-US" dirty="0" smtClean="0"/>
              <a:t>之後再進行學習內容、學習歷程、學習環境及學習評量四大向度的調整。 </a:t>
            </a:r>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九年一貫課程之調整原則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85000" lnSpcReduction="20000"/>
          </a:bodyPr>
          <a:lstStyle/>
          <a:p>
            <a:r>
              <a:rPr lang="zh-TW" altLang="en-US" dirty="0" smtClean="0"/>
              <a:t>針對各類特殊需求學生可採</a:t>
            </a:r>
            <a:r>
              <a:rPr lang="zh-TW" altLang="en-US" u="sng" dirty="0" smtClean="0"/>
              <a:t>加深、加廣、簡化、減量、 分解、替代及重整</a:t>
            </a:r>
            <a:r>
              <a:rPr lang="zh-TW" altLang="en-US" dirty="0" smtClean="0"/>
              <a:t>的方式來調整各項能力指標再根據調整過後之指標以課程與教材鬆綁的方式決定教學內容。</a:t>
            </a:r>
            <a:endParaRPr lang="en-US" altLang="zh-TW" dirty="0" smtClean="0"/>
          </a:p>
          <a:p>
            <a:r>
              <a:rPr lang="zh-TW" altLang="en-US" dirty="0" smtClean="0"/>
              <a:t>身心障礙學生則需依個別學生的身心狀況及能力採用原指標，或採簡化、減量、分解、替代與重整方式進行調整，再根據調整過後之指標編選教材，其中部分普通班學習之教材內容可能需要減量或分解成幾個部份實施，或降低其學習內容的難度，或將部份較難的內容以省略或替代的方式實施，或將內容相似的部分重新歸納整理成新的教材，並需採小步驟方式學習新教材，並以提供充分練習與累積複習舊教材的螺旋式課程設計方式進行教學。 </a:t>
            </a:r>
            <a:endParaRPr lang="en-US" altLang="zh-TW" dirty="0" smtClean="0"/>
          </a:p>
          <a:p>
            <a:endParaRPr lang="en-US" altLang="zh-TW" dirty="0" smtClean="0"/>
          </a:p>
          <a:p>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學習內容的調整原則與作法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77500" lnSpcReduction="20000"/>
          </a:bodyPr>
          <a:lstStyle/>
          <a:p>
            <a:pPr>
              <a:buNone/>
            </a:pPr>
            <a:r>
              <a:rPr lang="zh-TW" altLang="en-US" dirty="0" smtClean="0"/>
              <a:t>加深： 加深能力指標的難度</a:t>
            </a:r>
            <a:endParaRPr lang="en-US" altLang="zh-TW" dirty="0" smtClean="0"/>
          </a:p>
          <a:p>
            <a:pPr>
              <a:buNone/>
            </a:pPr>
            <a:r>
              <a:rPr lang="zh-TW" altLang="en-US" dirty="0" smtClean="0"/>
              <a:t>加廣：增加能力指標的廣度及多元性</a:t>
            </a:r>
            <a:endParaRPr lang="en-US" altLang="zh-TW" dirty="0" smtClean="0"/>
          </a:p>
          <a:p>
            <a:pPr>
              <a:buNone/>
            </a:pPr>
            <a:r>
              <a:rPr lang="zh-TW" altLang="en-US" dirty="0" smtClean="0"/>
              <a:t>簡化：降低能力指標的難度</a:t>
            </a:r>
            <a:endParaRPr lang="en-US" altLang="zh-TW" dirty="0" smtClean="0"/>
          </a:p>
          <a:p>
            <a:pPr>
              <a:buNone/>
            </a:pPr>
            <a:r>
              <a:rPr lang="zh-TW" altLang="en-US" dirty="0" smtClean="0"/>
              <a:t>減量：減少能力指標的部分內容</a:t>
            </a:r>
            <a:endParaRPr lang="en-US" altLang="zh-TW" dirty="0" smtClean="0"/>
          </a:p>
          <a:p>
            <a:pPr>
              <a:buNone/>
            </a:pPr>
            <a:r>
              <a:rPr lang="zh-TW" altLang="en-US" dirty="0" smtClean="0"/>
              <a:t>分解：將能 力指標分解為幾個小目標，在不同的階段或</a:t>
            </a:r>
            <a:endParaRPr lang="en-US" altLang="zh-TW" dirty="0" smtClean="0"/>
          </a:p>
          <a:p>
            <a:pPr>
              <a:buNone/>
            </a:pPr>
            <a:r>
              <a:rPr lang="zh-TW" altLang="en-US" dirty="0" smtClean="0"/>
              <a:t>              同一個階段分開學習</a:t>
            </a:r>
            <a:endParaRPr lang="en-US" altLang="zh-TW" dirty="0" smtClean="0"/>
          </a:p>
          <a:p>
            <a:pPr>
              <a:buNone/>
            </a:pPr>
            <a:r>
              <a:rPr lang="zh-TW" altLang="en-US" dirty="0" smtClean="0"/>
              <a:t>替代：原來指標適用，但須以另一種方式達成，如原為</a:t>
            </a:r>
            <a:endParaRPr lang="en-US" altLang="zh-TW" dirty="0" smtClean="0"/>
          </a:p>
          <a:p>
            <a:pPr>
              <a:buNone/>
            </a:pPr>
            <a:r>
              <a:rPr lang="zh-TW" altLang="en-US" dirty="0" smtClean="0"/>
              <a:t>              寫出改為說出</a:t>
            </a:r>
            <a:endParaRPr lang="en-US" altLang="zh-TW" dirty="0" smtClean="0"/>
          </a:p>
          <a:p>
            <a:pPr>
              <a:buNone/>
            </a:pPr>
            <a:r>
              <a:rPr lang="zh-TW" altLang="en-US" dirty="0" smtClean="0"/>
              <a:t>重整：則係將該階段或跨階段之能力指標重新詮釋或轉</a:t>
            </a:r>
            <a:endParaRPr lang="en-US" altLang="zh-TW" dirty="0" smtClean="0"/>
          </a:p>
          <a:p>
            <a:pPr>
              <a:buNone/>
            </a:pPr>
            <a:r>
              <a:rPr lang="zh-TW" altLang="en-US" dirty="0" smtClean="0"/>
              <a:t>              化成生活化或功能化的目標。</a:t>
            </a:r>
            <a:endParaRPr lang="en-US" altLang="zh-TW" dirty="0" smtClean="0"/>
          </a:p>
          <a:p>
            <a:pPr>
              <a:buNone/>
            </a:pPr>
            <a:r>
              <a:rPr lang="zh-TW" altLang="en-US" dirty="0" smtClean="0"/>
              <a:t>由於每一類特殊需求學生均可能有顯著個別差異存在，調整時可採上述一種或多種方式進行。 </a:t>
            </a:r>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學習內容的調整原則與作法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特殊教育的基本依據</a:t>
            </a:r>
            <a:endParaRPr lang="zh-TW" altLang="en-US" dirty="0">
              <a:latin typeface="超研澤中仿" pitchFamily="49" charset="-120"/>
              <a:ea typeface="超研澤中仿" pitchFamily="49" charset="-120"/>
              <a:cs typeface="超研澤中仿" pitchFamily="49" charset="-120"/>
            </a:endParaRPr>
          </a:p>
        </p:txBody>
      </p:sp>
      <p:sp>
        <p:nvSpPr>
          <p:cNvPr id="3" name="內容版面配置區 2"/>
          <p:cNvSpPr>
            <a:spLocks noGrp="1"/>
          </p:cNvSpPr>
          <p:nvPr>
            <p:ph idx="1"/>
          </p:nvPr>
        </p:nvSpPr>
        <p:spPr/>
        <p:txBody>
          <a:bodyPr/>
          <a:lstStyle/>
          <a:p>
            <a:pPr>
              <a:buNone/>
            </a:pPr>
            <a:r>
              <a:rPr lang="zh-TW" altLang="en-US" dirty="0">
                <a:ea typeface="超研澤ＣＳ大宋" pitchFamily="49" charset="-120"/>
              </a:rPr>
              <a:t>在融合教育的趨勢下，目前特殊需求學生</a:t>
            </a:r>
            <a:r>
              <a:rPr lang="zh-TW" altLang="en-US" dirty="0" smtClean="0">
                <a:ea typeface="超研澤ＣＳ大宋" pitchFamily="49" charset="-120"/>
              </a:rPr>
              <a:t>的</a:t>
            </a:r>
            <a:endParaRPr lang="en-US" altLang="zh-TW" dirty="0" smtClean="0">
              <a:ea typeface="超研澤ＣＳ大宋" pitchFamily="49" charset="-120"/>
            </a:endParaRPr>
          </a:p>
          <a:p>
            <a:pPr>
              <a:buNone/>
            </a:pPr>
            <a:r>
              <a:rPr lang="zh-TW" altLang="en-US" dirty="0" smtClean="0">
                <a:ea typeface="超研澤ＣＳ大宋" pitchFamily="49" charset="-120"/>
              </a:rPr>
              <a:t>學習</a:t>
            </a:r>
            <a:r>
              <a:rPr lang="zh-TW" altLang="en-US" dirty="0">
                <a:ea typeface="超研澤ＣＳ大宋" pitchFamily="49" charset="-120"/>
              </a:rPr>
              <a:t>依據有</a:t>
            </a:r>
            <a:r>
              <a:rPr lang="zh-TW" altLang="en-US" dirty="0" smtClean="0">
                <a:ea typeface="超研澤ＣＳ大宋" pitchFamily="49" charset="-120"/>
              </a:rPr>
              <a:t>二</a:t>
            </a:r>
            <a:endParaRPr lang="en-US" altLang="zh-TW" dirty="0" smtClean="0">
              <a:ea typeface="超研澤ＣＳ大宋" pitchFamily="49" charset="-120"/>
            </a:endParaRPr>
          </a:p>
          <a:p>
            <a:pPr>
              <a:buNone/>
            </a:pPr>
            <a:r>
              <a:rPr lang="zh-TW" altLang="en-US" dirty="0"/>
              <a:t> </a:t>
            </a:r>
            <a:r>
              <a:rPr lang="zh-TW" altLang="en-US" dirty="0" smtClean="0"/>
              <a:t>   </a:t>
            </a:r>
            <a:endParaRPr lang="en-US" altLang="zh-TW" dirty="0" smtClean="0"/>
          </a:p>
          <a:p>
            <a:pPr>
              <a:buNone/>
            </a:pPr>
            <a:r>
              <a:rPr lang="zh-TW" altLang="en-US" dirty="0"/>
              <a:t> </a:t>
            </a:r>
            <a:r>
              <a:rPr lang="zh-TW" altLang="en-US" dirty="0" smtClean="0"/>
              <a:t>    </a:t>
            </a:r>
            <a:endParaRPr lang="zh-TW" altLang="en-US" dirty="0"/>
          </a:p>
        </p:txBody>
      </p:sp>
      <p:graphicFrame>
        <p:nvGraphicFramePr>
          <p:cNvPr id="5" name="資料庫圖表 4"/>
          <p:cNvGraphicFramePr/>
          <p:nvPr/>
        </p:nvGraphicFramePr>
        <p:xfrm>
          <a:off x="1547664" y="256490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92500" lnSpcReduction="20000"/>
          </a:bodyPr>
          <a:lstStyle/>
          <a:p>
            <a:r>
              <a:rPr lang="zh-TW" altLang="en-US" dirty="0" smtClean="0"/>
              <a:t>依特殊需求學生的個別需要，善用各種能引發其學習潛能之學習策略，並適度提供各種線索及提示，再採工作分析、多元感官、直接教學、多層次教學、合作學習或合作教學等教學方法，並配合不同的教學策略及活動，以激發並維持特殊需求學生的學習興趣與動機。必要時還可以穿插一些遊戲活動或將教學活動分段進行，並多安排學生練習表現的機會，提供適度的讚美、足夠的包容，並施以有效的行為改變策略和積極性的回饋方式調整，對特殊需求學生之學習將有莫大的助益。</a:t>
            </a:r>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學習歷程的調整原則與作法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t>以提供特殊需求學生安全、安心且無障礙的學習環境為首要考量，再依據個別學生之身心狀況與需求，進行教室位置、動線規劃、學習區及座位安排等環境的調整，並提供所需的人力、輔具與行政資源及自然支持。 </a:t>
            </a:r>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學習環境的調整原則與作法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85000" lnSpcReduction="20000"/>
          </a:bodyPr>
          <a:lstStyle/>
          <a:p>
            <a:r>
              <a:rPr lang="zh-TW" altLang="en-US" dirty="0" smtClean="0"/>
              <a:t>特殊教育評量一向主張依學生之個別化教育計畫實施個別評量，包括學生起點行為之評估及持續性的形成性評量，並依據長期目標作總結性評量。評量方式可採動態評量、檔案評量、實作評量、生態評量與課程本位評量等多元評量的方式，充分瞭解各類特殊需求學生的學習歷程與成效，以做為課程設計及改進教學的參考。並視學生需要提供評量時間（如延長、分段實施等）、地點（隔離角、資源教室等）與方式（如口試、指認、使用科技輔具或專人協助等）等形式的調整，或進行內容、題項與題數增刪等評量內容的調整。資賦優異學生則宜從提高目標層次並引導自我設定目標的獨立學習為評量依據，以避免重複練習造成之浪費與厭倦感。 </a:t>
            </a:r>
            <a:endParaRPr lang="zh-TW" altLang="en-US" dirty="0"/>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normAutofit/>
          </a:bodyPr>
          <a:lstStyle/>
          <a:p>
            <a:r>
              <a:rPr lang="zh-TW" altLang="en-US" dirty="0" smtClean="0"/>
              <a:t>學習評量的調整原則與作法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特殊教育的法源</a:t>
            </a:r>
            <a:endParaRPr lang="zh-TW" altLang="en-US" dirty="0">
              <a:latin typeface="超研澤中仿" pitchFamily="49" charset="-120"/>
              <a:ea typeface="超研澤中仿" pitchFamily="49" charset="-120"/>
              <a:cs typeface="超研澤中仿" pitchFamily="49" charset="-120"/>
            </a:endParaRPr>
          </a:p>
        </p:txBody>
      </p:sp>
      <p:graphicFrame>
        <p:nvGraphicFramePr>
          <p:cNvPr id="6" name="資料庫圖表 5"/>
          <p:cNvGraphicFramePr/>
          <p:nvPr/>
        </p:nvGraphicFramePr>
        <p:xfrm>
          <a:off x="467544" y="1700808"/>
          <a:ext cx="8208912" cy="4712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en-US" altLang="zh-TW" dirty="0" smtClean="0">
                <a:latin typeface="超研澤中特圓" pitchFamily="49" charset="-120"/>
                <a:ea typeface="超研澤ＣＳ大宋" pitchFamily="49" charset="-120"/>
                <a:cs typeface="超研澤中特圓" pitchFamily="49" charset="-120"/>
              </a:rPr>
              <a:t>IEP</a:t>
            </a:r>
            <a:r>
              <a:rPr lang="zh-TW" altLang="en-US" dirty="0" smtClean="0">
                <a:latin typeface="超研澤中特圓" pitchFamily="49" charset="-120"/>
                <a:ea typeface="超研澤ＣＳ大宋" pitchFamily="49" charset="-120"/>
                <a:cs typeface="超研澤中特圓" pitchFamily="49" charset="-120"/>
              </a:rPr>
              <a:t>：</a:t>
            </a:r>
            <a:r>
              <a:rPr lang="en-US" altLang="zh-TW" dirty="0">
                <a:latin typeface="超研澤中特圓" pitchFamily="49" charset="-120"/>
                <a:ea typeface="超研澤ＣＳ大宋" pitchFamily="49" charset="-120"/>
                <a:cs typeface="超研澤中特圓" pitchFamily="49" charset="-120"/>
              </a:rPr>
              <a:t>Individualized Education Plan or </a:t>
            </a:r>
            <a:endParaRPr lang="en-US" altLang="zh-TW" dirty="0" smtClean="0">
              <a:latin typeface="超研澤中特圓" pitchFamily="49" charset="-120"/>
              <a:ea typeface="超研澤ＣＳ大宋" pitchFamily="49" charset="-120"/>
              <a:cs typeface="超研澤中特圓" pitchFamily="49" charset="-120"/>
            </a:endParaRPr>
          </a:p>
          <a:p>
            <a:pPr>
              <a:buNone/>
            </a:pPr>
            <a:r>
              <a:rPr lang="zh-TW" altLang="en-US" dirty="0">
                <a:latin typeface="超研澤中特圓" pitchFamily="49" charset="-120"/>
                <a:ea typeface="超研澤ＣＳ大宋" pitchFamily="49" charset="-120"/>
                <a:cs typeface="超研澤中特圓" pitchFamily="49" charset="-120"/>
              </a:rPr>
              <a:t> </a:t>
            </a:r>
            <a:r>
              <a:rPr lang="zh-TW" altLang="en-US" dirty="0" smtClean="0">
                <a:latin typeface="超研澤中特圓" pitchFamily="49" charset="-120"/>
                <a:ea typeface="超研澤ＣＳ大宋" pitchFamily="49" charset="-120"/>
                <a:cs typeface="超研澤中特圓" pitchFamily="49" charset="-120"/>
              </a:rPr>
              <a:t>      </a:t>
            </a:r>
            <a:r>
              <a:rPr lang="en-US" altLang="zh-TW" dirty="0" smtClean="0">
                <a:latin typeface="超研澤中特圓" pitchFamily="49" charset="-120"/>
                <a:ea typeface="超研澤ＣＳ大宋" pitchFamily="49" charset="-120"/>
                <a:cs typeface="超研澤中特圓" pitchFamily="49" charset="-120"/>
              </a:rPr>
              <a:t>Program</a:t>
            </a:r>
          </a:p>
          <a:p>
            <a:r>
              <a:rPr lang="zh-TW" altLang="en-US" dirty="0" smtClean="0">
                <a:latin typeface="超研澤中特圓" pitchFamily="49" charset="-120"/>
                <a:ea typeface="超研澤ＣＳ大宋" pitchFamily="49" charset="-120"/>
                <a:cs typeface="超研澤中特圓" pitchFamily="49" charset="-120"/>
              </a:rPr>
              <a:t>特</a:t>
            </a:r>
            <a:r>
              <a:rPr lang="zh-TW" altLang="en-US" dirty="0">
                <a:latin typeface="超研澤中特圓" pitchFamily="49" charset="-120"/>
                <a:ea typeface="超研澤ＣＳ大宋" pitchFamily="49" charset="-120"/>
                <a:cs typeface="超研澤中特圓" pitchFamily="49" charset="-120"/>
              </a:rPr>
              <a:t>教法與施行</a:t>
            </a:r>
            <a:r>
              <a:rPr lang="zh-TW" altLang="en-US" dirty="0" smtClean="0">
                <a:latin typeface="超研澤中特圓" pitchFamily="49" charset="-120"/>
                <a:ea typeface="超研澤ＣＳ大宋" pitchFamily="49" charset="-120"/>
                <a:cs typeface="超研澤中特圓" pitchFamily="49" charset="-120"/>
              </a:rPr>
              <a:t>細則中即規定</a:t>
            </a:r>
            <a:r>
              <a:rPr lang="zh-TW" altLang="en-US" dirty="0">
                <a:latin typeface="超研澤中特圓" pitchFamily="49" charset="-120"/>
                <a:ea typeface="超研澤ＣＳ大宋" pitchFamily="49" charset="-120"/>
                <a:cs typeface="超研澤中特圓" pitchFamily="49" charset="-120"/>
              </a:rPr>
              <a:t>，需為每一位身心障礙之</a:t>
            </a:r>
            <a:r>
              <a:rPr lang="zh-TW" altLang="en-US" dirty="0" smtClean="0">
                <a:latin typeface="超研澤中特圓" pitchFamily="49" charset="-120"/>
                <a:ea typeface="超研澤ＣＳ大宋" pitchFamily="49" charset="-120"/>
                <a:cs typeface="超研澤中特圓" pitchFamily="49" charset="-120"/>
              </a:rPr>
              <a:t>學生</a:t>
            </a:r>
            <a:r>
              <a:rPr lang="zh-TW" altLang="en-US" dirty="0">
                <a:latin typeface="超研澤中特圓" pitchFamily="49" charset="-120"/>
                <a:ea typeface="超研澤ＣＳ大宋" pitchFamily="49" charset="-120"/>
                <a:cs typeface="超研澤中特圓" pitchFamily="49" charset="-120"/>
              </a:rPr>
              <a:t>設計</a:t>
            </a:r>
            <a:r>
              <a:rPr lang="en-US" altLang="zh-TW" dirty="0" smtClean="0">
                <a:latin typeface="超研澤中特圓" pitchFamily="49" charset="-120"/>
                <a:ea typeface="超研澤ＣＳ大宋" pitchFamily="49" charset="-120"/>
                <a:cs typeface="超研澤中特圓" pitchFamily="49" charset="-120"/>
              </a:rPr>
              <a:t>IEP</a:t>
            </a:r>
          </a:p>
          <a:p>
            <a:r>
              <a:rPr lang="en-US" altLang="zh-TW" dirty="0" smtClean="0">
                <a:latin typeface="超研澤中特圓" pitchFamily="49" charset="-120"/>
                <a:ea typeface="超研澤ＣＳ大宋" pitchFamily="49" charset="-120"/>
                <a:cs typeface="超研澤中特圓" pitchFamily="49" charset="-120"/>
              </a:rPr>
              <a:t>IEP</a:t>
            </a:r>
            <a:r>
              <a:rPr lang="zh-TW" altLang="en-US" dirty="0" smtClean="0">
                <a:latin typeface="超研澤中特圓" pitchFamily="49" charset="-120"/>
                <a:ea typeface="超研澤ＣＳ大宋" pitchFamily="49" charset="-120"/>
                <a:cs typeface="超研澤中特圓" pitchFamily="49" charset="-120"/>
              </a:rPr>
              <a:t>需</a:t>
            </a:r>
            <a:r>
              <a:rPr lang="zh-TW" altLang="en-US" dirty="0">
                <a:latin typeface="超研澤中特圓" pitchFamily="49" charset="-120"/>
                <a:ea typeface="超研澤ＣＳ大宋" pitchFamily="49" charset="-120"/>
                <a:cs typeface="超研澤中特圓" pitchFamily="49" charset="-120"/>
              </a:rPr>
              <a:t>思考學生在普通班學習與生活的可能性與需要的行政支援，並需盡量安排與敘明其接受普通教育的時間與</a:t>
            </a:r>
            <a:r>
              <a:rPr lang="zh-TW" altLang="en-US" dirty="0" smtClean="0">
                <a:latin typeface="超研澤中特圓" pitchFamily="49" charset="-120"/>
                <a:ea typeface="超研澤ＣＳ大宋" pitchFamily="49" charset="-120"/>
                <a:cs typeface="超研澤中特圓" pitchFamily="49" charset="-120"/>
              </a:rPr>
              <a:t>項目</a:t>
            </a:r>
            <a:endParaRPr lang="en-US" altLang="zh-TW" dirty="0" smtClean="0">
              <a:latin typeface="超研澤中特圓" pitchFamily="49" charset="-120"/>
              <a:ea typeface="超研澤ＣＳ大宋" pitchFamily="49" charset="-120"/>
              <a:cs typeface="超研澤中特圓" pitchFamily="49" charset="-120"/>
            </a:endParaRPr>
          </a:p>
          <a:p>
            <a:endParaRPr lang="zh-TW" altLang="en-US" dirty="0">
              <a:latin typeface="超研澤中特圓" pitchFamily="49" charset="-120"/>
              <a:ea typeface="超研澤ＣＳ大宋" pitchFamily="49" charset="-120"/>
              <a:cs typeface="超研澤中特圓" pitchFamily="49" charset="-120"/>
            </a:endParaRPr>
          </a:p>
        </p:txBody>
      </p:sp>
      <p:sp>
        <p:nvSpPr>
          <p:cNvPr id="6"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en-US" altLang="zh-TW" dirty="0" smtClean="0">
                <a:latin typeface="超研澤中仿" pitchFamily="49" charset="-120"/>
                <a:ea typeface="超研澤中仿" pitchFamily="49" charset="-120"/>
                <a:cs typeface="超研澤中仿" pitchFamily="49" charset="-120"/>
              </a:rPr>
              <a:t>IEP</a:t>
            </a:r>
            <a:r>
              <a:rPr lang="zh-TW" altLang="en-US" dirty="0">
                <a:latin typeface="超研澤中仿" pitchFamily="49" charset="-120"/>
                <a:ea typeface="超研澤中仿" pitchFamily="49" charset="-120"/>
                <a:cs typeface="超研澤中仿" pitchFamily="49" charset="-120"/>
              </a:rPr>
              <a:t>個別化教育計畫</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lstStyle/>
          <a:p>
            <a:r>
              <a:rPr lang="zh-TW" altLang="en-US" dirty="0" smtClean="0">
                <a:ea typeface="超研澤ＣＳ大宋" pitchFamily="49" charset="-120"/>
              </a:rPr>
              <a:t>特殊教育法施行細則第十一條</a:t>
            </a:r>
            <a:endParaRPr lang="zh-TW" altLang="en-US" dirty="0">
              <a:ea typeface="超研澤ＣＳ大宋" pitchFamily="49" charset="-120"/>
            </a:endParaRPr>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en-US" altLang="zh-TW" dirty="0" smtClean="0">
                <a:latin typeface="超研澤中仿" pitchFamily="49" charset="-120"/>
                <a:ea typeface="超研澤中仿" pitchFamily="49" charset="-120"/>
                <a:cs typeface="超研澤中仿" pitchFamily="49" charset="-120"/>
              </a:rPr>
              <a:t>IEP</a:t>
            </a:r>
            <a:r>
              <a:rPr lang="zh-TW" altLang="en-US" dirty="0" smtClean="0">
                <a:latin typeface="超研澤中仿" pitchFamily="49" charset="-120"/>
                <a:ea typeface="超研澤中仿" pitchFamily="49" charset="-120"/>
                <a:cs typeface="超研澤中仿" pitchFamily="49" charset="-120"/>
              </a:rPr>
              <a:t>的內容</a:t>
            </a:r>
            <a:endParaRPr lang="zh-TW" altLang="en-US" dirty="0">
              <a:latin typeface="超研澤中仿" pitchFamily="49" charset="-120"/>
              <a:ea typeface="超研澤中仿" pitchFamily="49" charset="-120"/>
              <a:cs typeface="超研澤中仿" pitchFamily="49" charset="-120"/>
            </a:endParaRPr>
          </a:p>
        </p:txBody>
      </p:sp>
      <p:graphicFrame>
        <p:nvGraphicFramePr>
          <p:cNvPr id="5" name="資料庫圖表 4"/>
          <p:cNvGraphicFramePr/>
          <p:nvPr/>
        </p:nvGraphicFramePr>
        <p:xfrm>
          <a:off x="899592" y="2348880"/>
          <a:ext cx="72008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特殊教育總綱的基本理念</a:t>
            </a:r>
            <a:endParaRPr lang="zh-TW" altLang="en-US" dirty="0">
              <a:latin typeface="超研澤中仿" pitchFamily="49" charset="-120"/>
              <a:ea typeface="超研澤中仿" pitchFamily="49" charset="-120"/>
              <a:cs typeface="超研澤中仿" pitchFamily="49" charset="-120"/>
            </a:endParaRPr>
          </a:p>
        </p:txBody>
      </p:sp>
      <p:graphicFrame>
        <p:nvGraphicFramePr>
          <p:cNvPr id="5" name="資料庫圖表 4"/>
          <p:cNvGraphicFramePr/>
          <p:nvPr/>
        </p:nvGraphicFramePr>
        <p:xfrm>
          <a:off x="1187624" y="1628800"/>
          <a:ext cx="7152456"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特殊教育課綱的適用對象</a:t>
            </a:r>
            <a:endParaRPr lang="zh-TW" altLang="en-US" dirty="0">
              <a:latin typeface="超研澤中仿" pitchFamily="49" charset="-120"/>
              <a:ea typeface="超研澤中仿" pitchFamily="49" charset="-120"/>
              <a:cs typeface="超研澤中仿" pitchFamily="49" charset="-120"/>
            </a:endParaRPr>
          </a:p>
        </p:txBody>
      </p:sp>
      <p:graphicFrame>
        <p:nvGraphicFramePr>
          <p:cNvPr id="5" name="資料庫圖表 4"/>
          <p:cNvGraphicFramePr/>
          <p:nvPr/>
        </p:nvGraphicFramePr>
        <p:xfrm>
          <a:off x="1043608" y="1412776"/>
          <a:ext cx="7152456" cy="49123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Autofit/>
          </a:bodyPr>
          <a:lstStyle/>
          <a:p>
            <a:r>
              <a:rPr lang="zh-TW" altLang="en-US" sz="2500" dirty="0">
                <a:latin typeface="超研澤中仿" pitchFamily="49" charset="-120"/>
                <a:ea typeface="超研澤ＣＳ大宋" pitchFamily="49" charset="-120"/>
                <a:cs typeface="超研澤中仿" pitchFamily="49" charset="-120"/>
              </a:rPr>
              <a:t>包括身體病弱、僅</a:t>
            </a:r>
            <a:r>
              <a:rPr lang="zh-TW" altLang="en-US" sz="2500" dirty="0" smtClean="0">
                <a:latin typeface="超研澤中仿" pitchFamily="49" charset="-120"/>
                <a:ea typeface="超研澤ＣＳ大宋" pitchFamily="49" charset="-120"/>
                <a:cs typeface="超研澤中仿" pitchFamily="49" charset="-120"/>
              </a:rPr>
              <a:t>具有純感官之視障、聽障、語障等或</a:t>
            </a:r>
            <a:r>
              <a:rPr lang="zh-TW" altLang="en-US" sz="2500" dirty="0">
                <a:latin typeface="超研澤中仿" pitchFamily="49" charset="-120"/>
                <a:ea typeface="超研澤ＣＳ大宋" pitchFamily="49" charset="-120"/>
                <a:cs typeface="超研澤中仿" pitchFamily="49" charset="-120"/>
              </a:rPr>
              <a:t>肢體</a:t>
            </a:r>
            <a:r>
              <a:rPr lang="zh-TW" altLang="en-US" sz="2500" dirty="0" smtClean="0">
                <a:latin typeface="超研澤中仿" pitchFamily="49" charset="-120"/>
                <a:ea typeface="超研澤ＣＳ大宋" pitchFamily="49" charset="-120"/>
                <a:cs typeface="超研澤中仿" pitchFamily="49" charset="-120"/>
              </a:rPr>
              <a:t>障礙與</a:t>
            </a:r>
            <a:r>
              <a:rPr lang="zh-TW" altLang="en-US" sz="2500" dirty="0">
                <a:latin typeface="超研澤中仿" pitchFamily="49" charset="-120"/>
                <a:ea typeface="超研澤ＣＳ大宋" pitchFamily="49" charset="-120"/>
                <a:cs typeface="超研澤中仿" pitchFamily="49" charset="-120"/>
              </a:rPr>
              <a:t>智力未受損之腦性麻痺</a:t>
            </a:r>
            <a:r>
              <a:rPr lang="zh-TW" altLang="en-US" sz="2500" dirty="0" smtClean="0">
                <a:latin typeface="超研澤中仿" pitchFamily="49" charset="-120"/>
                <a:ea typeface="超研澤ＣＳ大宋" pitchFamily="49" charset="-120"/>
                <a:cs typeface="超研澤中仿" pitchFamily="49" charset="-120"/>
              </a:rPr>
              <a:t>等學生，以及資</a:t>
            </a:r>
            <a:r>
              <a:rPr lang="zh-TW" altLang="en-US" sz="2500" dirty="0">
                <a:latin typeface="超研澤中仿" pitchFamily="49" charset="-120"/>
                <a:ea typeface="超研澤ＣＳ大宋" pitchFamily="49" charset="-120"/>
                <a:cs typeface="超研澤中仿" pitchFamily="49" charset="-120"/>
              </a:rPr>
              <a:t>賦優異特質之</a:t>
            </a:r>
            <a:r>
              <a:rPr lang="zh-TW" altLang="en-US" sz="2500" dirty="0" smtClean="0">
                <a:latin typeface="超研澤中仿" pitchFamily="49" charset="-120"/>
                <a:ea typeface="超研澤ＣＳ大宋" pitchFamily="49" charset="-120"/>
                <a:cs typeface="超研澤中仿" pitchFamily="49" charset="-120"/>
              </a:rPr>
              <a:t>學生。</a:t>
            </a:r>
            <a:endParaRPr lang="en-US" altLang="zh-TW" sz="2500" dirty="0" smtClean="0">
              <a:latin typeface="超研澤中仿" pitchFamily="49" charset="-120"/>
              <a:ea typeface="超研澤ＣＳ大宋" pitchFamily="49" charset="-120"/>
              <a:cs typeface="超研澤中仿" pitchFamily="49" charset="-120"/>
            </a:endParaRPr>
          </a:p>
          <a:p>
            <a:r>
              <a:rPr lang="zh-TW" altLang="en-US" sz="2500" dirty="0" smtClean="0">
                <a:latin typeface="超研澤中仿" pitchFamily="49" charset="-120"/>
                <a:ea typeface="超研澤ＣＳ大宋" pitchFamily="49" charset="-120"/>
                <a:cs typeface="超研澤中仿" pitchFamily="49" charset="-120"/>
              </a:rPr>
              <a:t>通常</a:t>
            </a:r>
            <a:r>
              <a:rPr lang="zh-TW" altLang="en-US" sz="2500" dirty="0">
                <a:latin typeface="超研澤中仿" pitchFamily="49" charset="-120"/>
                <a:ea typeface="超研澤ＣＳ大宋" pitchFamily="49" charset="-120"/>
                <a:cs typeface="超研澤中仿" pitchFamily="49" charset="-120"/>
              </a:rPr>
              <a:t>在普通學校就讀並接受資源班之直接或間接</a:t>
            </a:r>
            <a:r>
              <a:rPr lang="zh-TW" altLang="en-US" sz="2500" dirty="0" smtClean="0">
                <a:latin typeface="超研澤中仿" pitchFamily="49" charset="-120"/>
                <a:ea typeface="超研澤ＣＳ大宋" pitchFamily="49" charset="-120"/>
                <a:cs typeface="超研澤中仿" pitchFamily="49" charset="-120"/>
              </a:rPr>
              <a:t>服務。</a:t>
            </a:r>
            <a:endParaRPr lang="en-US" altLang="zh-TW" sz="2500" dirty="0" smtClean="0">
              <a:latin typeface="超研澤中仿" pitchFamily="49" charset="-120"/>
              <a:ea typeface="超研澤ＣＳ大宋" pitchFamily="49" charset="-120"/>
              <a:cs typeface="超研澤中仿" pitchFamily="49" charset="-120"/>
            </a:endParaRPr>
          </a:p>
          <a:p>
            <a:r>
              <a:rPr lang="zh-TW" altLang="en-US" sz="2500" dirty="0" smtClean="0">
                <a:latin typeface="超研澤中仿" pitchFamily="49" charset="-120"/>
                <a:ea typeface="超研澤ＣＳ大宋" pitchFamily="49" charset="-120"/>
                <a:cs typeface="超研澤中仿" pitchFamily="49" charset="-120"/>
              </a:rPr>
              <a:t>其</a:t>
            </a:r>
            <a:r>
              <a:rPr lang="zh-TW" altLang="en-US" sz="2500" dirty="0">
                <a:latin typeface="超研澤中仿" pitchFamily="49" charset="-120"/>
                <a:ea typeface="超研澤ＣＳ大宋" pitchFamily="49" charset="-120"/>
                <a:cs typeface="超研澤中仿" pitchFamily="49" charset="-120"/>
              </a:rPr>
              <a:t>課程應遵循九年一貫課程之規劃，課程之安排需與普通學生相同為</a:t>
            </a:r>
            <a:r>
              <a:rPr lang="zh-TW" altLang="en-US" sz="2500" dirty="0" smtClean="0">
                <a:latin typeface="超研澤中仿" pitchFamily="49" charset="-120"/>
                <a:ea typeface="超研澤ＣＳ大宋" pitchFamily="49" charset="-120"/>
                <a:cs typeface="超研澤中仿" pitchFamily="49" charset="-120"/>
              </a:rPr>
              <a:t>原則。</a:t>
            </a:r>
            <a:endParaRPr lang="en-US" altLang="zh-TW" sz="2500" dirty="0" smtClean="0">
              <a:latin typeface="超研澤中仿" pitchFamily="49" charset="-120"/>
              <a:ea typeface="超研澤ＣＳ大宋" pitchFamily="49" charset="-120"/>
              <a:cs typeface="超研澤中仿" pitchFamily="49" charset="-120"/>
            </a:endParaRPr>
          </a:p>
          <a:p>
            <a:r>
              <a:rPr lang="zh-TW" altLang="en-US" sz="2500" dirty="0" smtClean="0">
                <a:latin typeface="超研澤中仿" pitchFamily="49" charset="-120"/>
                <a:ea typeface="超研澤ＣＳ大宋" pitchFamily="49" charset="-120"/>
                <a:cs typeface="超研澤中仿" pitchFamily="49" charset="-120"/>
              </a:rPr>
              <a:t>需</a:t>
            </a:r>
            <a:r>
              <a:rPr lang="zh-TW" altLang="en-US" sz="2500" dirty="0">
                <a:latin typeface="超研澤中仿" pitchFamily="49" charset="-120"/>
                <a:ea typeface="超研澤ＣＳ大宋" pitchFamily="49" charset="-120"/>
                <a:cs typeface="超研澤中仿" pitchFamily="49" charset="-120"/>
              </a:rPr>
              <a:t>依學生之個別需要，提供其學習困難領域之課程調整與補救教學、學習優異領域之充實教學，以及學習輔具、環境調整與支援服務等協助，並可依據學生之個別化教育計畫彈性開設特殊需求領域課程。 </a:t>
            </a:r>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認知功能無缺損</a:t>
            </a:r>
            <a:endParaRPr lang="zh-TW" altLang="en-US" dirty="0">
              <a:latin typeface="超研澤中仿" pitchFamily="49" charset="-120"/>
              <a:ea typeface="超研澤中仿" pitchFamily="49" charset="-120"/>
              <a:cs typeface="超研澤中仿" pitchFamily="49" charset="-12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p:txBody>
          <a:bodyPr>
            <a:normAutofit fontScale="77500" lnSpcReduction="20000"/>
          </a:bodyPr>
          <a:lstStyle/>
          <a:p>
            <a:r>
              <a:rPr lang="zh-TW" altLang="en-US" dirty="0">
                <a:latin typeface="超研澤中仿" pitchFamily="49" charset="-120"/>
                <a:ea typeface="超研澤ＣＳ大宋" pitchFamily="49" charset="-120"/>
                <a:cs typeface="超研澤中仿" pitchFamily="49" charset="-120"/>
              </a:rPr>
              <a:t>包括認知功能有輕微缺損之智能障礙學生、學習障礙學生、情緒及行為障礙學生及中高功能之自閉症</a:t>
            </a:r>
            <a:r>
              <a:rPr lang="zh-TW" altLang="en-US" dirty="0" smtClean="0">
                <a:latin typeface="超研澤中仿" pitchFamily="49" charset="-120"/>
                <a:ea typeface="超研澤ＣＳ大宋" pitchFamily="49" charset="-120"/>
                <a:cs typeface="超研澤中仿" pitchFamily="49" charset="-120"/>
              </a:rPr>
              <a:t>學生。</a:t>
            </a:r>
            <a:endParaRPr lang="en-US" altLang="zh-TW" dirty="0" smtClean="0">
              <a:latin typeface="超研澤中仿" pitchFamily="49" charset="-120"/>
              <a:ea typeface="超研澤ＣＳ大宋" pitchFamily="49" charset="-120"/>
              <a:cs typeface="超研澤中仿" pitchFamily="49" charset="-120"/>
            </a:endParaRPr>
          </a:p>
          <a:p>
            <a:r>
              <a:rPr lang="zh-TW" altLang="en-US" dirty="0">
                <a:latin typeface="超研澤中仿" pitchFamily="49" charset="-120"/>
                <a:ea typeface="超研澤ＣＳ大宋" pitchFamily="49" charset="-120"/>
                <a:cs typeface="超研澤中仿" pitchFamily="49" charset="-120"/>
              </a:rPr>
              <a:t>此類學生通常為在普通學校就讀並接受資源班之直接或間接服務，或為在各特殊教育學校內就讀之認知輕度缺損智障生</a:t>
            </a:r>
            <a:r>
              <a:rPr lang="zh-TW" altLang="en-US" dirty="0" smtClean="0">
                <a:latin typeface="超研澤中仿" pitchFamily="49" charset="-120"/>
                <a:ea typeface="超研澤ＣＳ大宋" pitchFamily="49" charset="-120"/>
                <a:cs typeface="超研澤中仿" pitchFamily="49" charset="-120"/>
              </a:rPr>
              <a:t>。</a:t>
            </a:r>
            <a:endParaRPr lang="en-US" altLang="zh-TW" dirty="0" smtClean="0">
              <a:latin typeface="超研澤中仿" pitchFamily="49" charset="-120"/>
              <a:ea typeface="超研澤ＣＳ大宋" pitchFamily="49" charset="-120"/>
              <a:cs typeface="超研澤中仿" pitchFamily="49" charset="-120"/>
            </a:endParaRPr>
          </a:p>
          <a:p>
            <a:r>
              <a:rPr lang="zh-TW" altLang="en-US" dirty="0">
                <a:latin typeface="超研澤中仿" pitchFamily="49" charset="-120"/>
                <a:ea typeface="超研澤ＣＳ大宋" pitchFamily="49" charset="-120"/>
                <a:cs typeface="超研澤中仿" pitchFamily="49" charset="-120"/>
              </a:rPr>
              <a:t>課程之規劃應與普通學生相同，遵循九年一貫課程之規劃來</a:t>
            </a:r>
            <a:r>
              <a:rPr lang="zh-TW" altLang="en-US" dirty="0" smtClean="0">
                <a:latin typeface="超研澤中仿" pitchFamily="49" charset="-120"/>
                <a:ea typeface="超研澤ＣＳ大宋" pitchFamily="49" charset="-120"/>
                <a:cs typeface="超研澤中仿" pitchFamily="49" charset="-120"/>
              </a:rPr>
              <a:t>實施</a:t>
            </a:r>
            <a:endParaRPr lang="en-US" altLang="zh-TW" dirty="0" smtClean="0">
              <a:latin typeface="超研澤中仿" pitchFamily="49" charset="-120"/>
              <a:ea typeface="超研澤ＣＳ大宋" pitchFamily="49" charset="-120"/>
              <a:cs typeface="超研澤中仿" pitchFamily="49" charset="-120"/>
            </a:endParaRPr>
          </a:p>
          <a:p>
            <a:r>
              <a:rPr lang="zh-TW" altLang="en-US" dirty="0" smtClean="0">
                <a:latin typeface="超研澤中仿" pitchFamily="49" charset="-120"/>
                <a:ea typeface="超研澤ＣＳ大宋" pitchFamily="49" charset="-120"/>
                <a:cs typeface="超研澤中仿" pitchFamily="49" charset="-120"/>
              </a:rPr>
              <a:t>學校</a:t>
            </a:r>
            <a:r>
              <a:rPr lang="zh-TW" altLang="en-US" dirty="0">
                <a:latin typeface="超研澤中仿" pitchFamily="49" charset="-120"/>
                <a:ea typeface="超研澤ＣＳ大宋" pitchFamily="49" charset="-120"/>
                <a:cs typeface="超研澤中仿" pitchFamily="49" charset="-120"/>
              </a:rPr>
              <a:t>需依學生個別需要，提供其學習困難領域之全部抽離或外加式之補救教學，以及在原普通班所需之學習輔具、環境與評量調整、行政支援等相關服務之協助，並可依據學生之個別化教育計畫將彈性學習節數或其他學習節數規劃為特殊需求領域課程之節數。 </a:t>
            </a:r>
          </a:p>
        </p:txBody>
      </p:sp>
      <p:sp>
        <p:nvSpPr>
          <p:cNvPr id="4" name="標題 1"/>
          <p:cNvSpPr>
            <a:spLocks noGrp="1"/>
          </p:cNvSpPr>
          <p:nvPr>
            <p:ph type="title"/>
          </p:nvPr>
        </p:nvSpPr>
        <p:spPr>
          <a:xfrm>
            <a:off x="457200" y="274638"/>
            <a:ext cx="8229600" cy="1143000"/>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3">
            <a:schemeClr val="lt1"/>
          </a:lnRef>
          <a:fillRef idx="1">
            <a:schemeClr val="accent1"/>
          </a:fillRef>
          <a:effectRef idx="1">
            <a:schemeClr val="accent1"/>
          </a:effectRef>
          <a:fontRef idx="minor">
            <a:schemeClr val="lt1"/>
          </a:fontRef>
        </p:style>
        <p:txBody>
          <a:bodyPr/>
          <a:lstStyle/>
          <a:p>
            <a:r>
              <a:rPr lang="zh-TW" altLang="en-US" dirty="0" smtClean="0">
                <a:latin typeface="超研澤中仿" pitchFamily="49" charset="-120"/>
                <a:ea typeface="超研澤中仿" pitchFamily="49" charset="-120"/>
                <a:cs typeface="超研澤中仿" pitchFamily="49" charset="-120"/>
              </a:rPr>
              <a:t>認知功能輕微缺損</a:t>
            </a:r>
            <a:endParaRPr lang="zh-TW" altLang="en-US" dirty="0">
              <a:latin typeface="超研澤中仿" pitchFamily="49" charset="-120"/>
              <a:ea typeface="超研澤中仿" pitchFamily="49" charset="-120"/>
              <a:cs typeface="超研澤中仿" pitchFamily="49" charset="-12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1676</TotalTime>
  <Words>2075</Words>
  <Application>Microsoft Office PowerPoint</Application>
  <PresentationFormat>如螢幕大小 (4:3)</PresentationFormat>
  <Paragraphs>171</Paragraphs>
  <Slides>22</Slides>
  <Notes>0</Notes>
  <HiddenSlides>0</HiddenSlides>
  <MMClips>0</MMClips>
  <ScaleCrop>false</ScaleCrop>
  <HeadingPairs>
    <vt:vector size="4" baseType="variant">
      <vt:variant>
        <vt:lpstr>佈景主題</vt:lpstr>
      </vt:variant>
      <vt:variant>
        <vt:i4>1</vt:i4>
      </vt:variant>
      <vt:variant>
        <vt:lpstr>投影片標題</vt:lpstr>
      </vt:variant>
      <vt:variant>
        <vt:i4>22</vt:i4>
      </vt:variant>
    </vt:vector>
  </HeadingPairs>
  <TitlesOfParts>
    <vt:vector size="23" baseType="lpstr">
      <vt:lpstr>Office 佈景主題</vt:lpstr>
      <vt:lpstr>特教新課綱宣導</vt:lpstr>
      <vt:lpstr>特殊教育的基本依據</vt:lpstr>
      <vt:lpstr>特殊教育的法源</vt:lpstr>
      <vt:lpstr>IEP個別化教育計畫</vt:lpstr>
      <vt:lpstr>IEP的內容</vt:lpstr>
      <vt:lpstr>特殊教育總綱的基本理念</vt:lpstr>
      <vt:lpstr>特殊教育課綱的適用對象</vt:lpstr>
      <vt:lpstr>認知功能無缺損</vt:lpstr>
      <vt:lpstr>認知功能輕微缺損</vt:lpstr>
      <vt:lpstr>認知功能嚴重缺損</vt:lpstr>
      <vt:lpstr>學習領域與節數 </vt:lpstr>
      <vt:lpstr>特殊教育課程學習領域結構表 </vt:lpstr>
      <vt:lpstr>特殊教育課程每週學習節數表 </vt:lpstr>
      <vt:lpstr>學習領域總學習節數百分比分配表 </vt:lpstr>
      <vt:lpstr>學習節數其它說明 </vt:lpstr>
      <vt:lpstr>九年一貫課程相關基本理念</vt:lpstr>
      <vt:lpstr>九年一貫課程之調整原則 </vt:lpstr>
      <vt:lpstr>學習內容的調整原則與作法 </vt:lpstr>
      <vt:lpstr>學習內容的調整原則與作法 </vt:lpstr>
      <vt:lpstr>學習歷程的調整原則與作法 </vt:lpstr>
      <vt:lpstr>學習環境的調整原則與作法 </vt:lpstr>
      <vt:lpstr>學習評量的調整原則與作法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特教新課綱宣導</dc:title>
  <dc:creator>paijh</dc:creator>
  <cp:lastModifiedBy>YSJH</cp:lastModifiedBy>
  <cp:revision>17</cp:revision>
  <dcterms:created xsi:type="dcterms:W3CDTF">2013-01-02T03:32:04Z</dcterms:created>
  <dcterms:modified xsi:type="dcterms:W3CDTF">2013-02-22T01:48:40Z</dcterms:modified>
</cp:coreProperties>
</file>