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66" r:id="rId4"/>
    <p:sldId id="265" r:id="rId5"/>
    <p:sldId id="258" r:id="rId6"/>
    <p:sldId id="263" r:id="rId7"/>
    <p:sldId id="259" r:id="rId8"/>
    <p:sldId id="260" r:id="rId9"/>
    <p:sldId id="262" r:id="rId10"/>
    <p:sldId id="278" r:id="rId11"/>
    <p:sldId id="271" r:id="rId12"/>
    <p:sldId id="280" r:id="rId13"/>
    <p:sldId id="281" r:id="rId14"/>
    <p:sldId id="269" r:id="rId15"/>
    <p:sldId id="277" r:id="rId16"/>
    <p:sldId id="264" r:id="rId17"/>
    <p:sldId id="267" r:id="rId18"/>
    <p:sldId id="279" r:id="rId19"/>
    <p:sldId id="283" r:id="rId20"/>
    <p:sldId id="284" r:id="rId21"/>
    <p:sldId id="285" r:id="rId22"/>
  </p:sldIdLst>
  <p:sldSz cx="9144000" cy="6858000" type="screen4x3"/>
  <p:notesSz cx="6735763" cy="98663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7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A2E0A-75C4-40BF-B523-1549A556E9A9}" type="datetimeFigureOut">
              <a:rPr lang="zh-TW" altLang="en-US" smtClean="0"/>
              <a:pPr/>
              <a:t>2019/6/10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8FFBD-7AE2-44B2-BB62-5863F222B3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A2E0A-75C4-40BF-B523-1549A556E9A9}" type="datetimeFigureOut">
              <a:rPr lang="zh-TW" altLang="en-US" smtClean="0"/>
              <a:pPr/>
              <a:t>2019/6/10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8FFBD-7AE2-44B2-BB62-5863F222B3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A2E0A-75C4-40BF-B523-1549A556E9A9}" type="datetimeFigureOut">
              <a:rPr lang="zh-TW" altLang="en-US" smtClean="0"/>
              <a:pPr/>
              <a:t>2019/6/10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8FFBD-7AE2-44B2-BB62-5863F222B3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A2E0A-75C4-40BF-B523-1549A556E9A9}" type="datetimeFigureOut">
              <a:rPr lang="zh-TW" altLang="en-US" smtClean="0"/>
              <a:pPr/>
              <a:t>2019/6/10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8FFBD-7AE2-44B2-BB62-5863F222B3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A2E0A-75C4-40BF-B523-1549A556E9A9}" type="datetimeFigureOut">
              <a:rPr lang="zh-TW" altLang="en-US" smtClean="0"/>
              <a:pPr/>
              <a:t>2019/6/10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8FFBD-7AE2-44B2-BB62-5863F222B3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A2E0A-75C4-40BF-B523-1549A556E9A9}" type="datetimeFigureOut">
              <a:rPr lang="zh-TW" altLang="en-US" smtClean="0"/>
              <a:pPr/>
              <a:t>2019/6/10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8FFBD-7AE2-44B2-BB62-5863F222B3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A2E0A-75C4-40BF-B523-1549A556E9A9}" type="datetimeFigureOut">
              <a:rPr lang="zh-TW" altLang="en-US" smtClean="0"/>
              <a:pPr/>
              <a:t>2019/6/10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8FFBD-7AE2-44B2-BB62-5863F222B3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A2E0A-75C4-40BF-B523-1549A556E9A9}" type="datetimeFigureOut">
              <a:rPr lang="zh-TW" altLang="en-US" smtClean="0"/>
              <a:pPr/>
              <a:t>2019/6/10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8FFBD-7AE2-44B2-BB62-5863F222B3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A2E0A-75C4-40BF-B523-1549A556E9A9}" type="datetimeFigureOut">
              <a:rPr lang="zh-TW" altLang="en-US" smtClean="0"/>
              <a:pPr/>
              <a:t>2019/6/10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8FFBD-7AE2-44B2-BB62-5863F222B3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A2E0A-75C4-40BF-B523-1549A556E9A9}" type="datetimeFigureOut">
              <a:rPr lang="zh-TW" altLang="en-US" smtClean="0"/>
              <a:pPr/>
              <a:t>2019/6/10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8FFBD-7AE2-44B2-BB62-5863F222B3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A2E0A-75C4-40BF-B523-1549A556E9A9}" type="datetimeFigureOut">
              <a:rPr lang="zh-TW" altLang="en-US" smtClean="0"/>
              <a:pPr/>
              <a:t>2019/6/10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8FFBD-7AE2-44B2-BB62-5863F222B3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A2E0A-75C4-40BF-B523-1549A556E9A9}" type="datetimeFigureOut">
              <a:rPr lang="zh-TW" altLang="en-US" smtClean="0"/>
              <a:pPr/>
              <a:t>2019/6/10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8FFBD-7AE2-44B2-BB62-5863F222B3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世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8750" y="620688"/>
            <a:ext cx="8665738" cy="6048672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844825"/>
            <a:ext cx="7488832" cy="4104456"/>
          </a:xfrm>
        </p:spPr>
        <p:txBody>
          <a:bodyPr/>
          <a:lstStyle/>
          <a:p>
            <a:pPr>
              <a:buFont typeface="Wingdings" pitchFamily="2" charset="2"/>
              <a:buChar char="u"/>
            </a:pP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8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日赴現場會勘時，</a:t>
            </a:r>
            <a:r>
              <a:rPr lang="zh-TW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已懸掛性費洛蒙誘蟲器，倘有成蟲可立即被誘殺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。同時，也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以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目視巡察牧場周遭寄主植物，</a:t>
            </a:r>
            <a:r>
              <a:rPr lang="zh-TW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截至目前尚未發現該害蟲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 descr="S__244121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908720"/>
            <a:ext cx="4644517" cy="3096344"/>
          </a:xfrm>
        </p:spPr>
      </p:pic>
      <p:sp>
        <p:nvSpPr>
          <p:cNvPr id="4" name="文字方塊 3"/>
          <p:cNvSpPr txBox="1"/>
          <p:nvPr/>
        </p:nvSpPr>
        <p:spPr>
          <a:xfrm>
            <a:off x="827584" y="4653136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剷除銷毀現場</a:t>
            </a:r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</a:rPr>
              <a:t>1</a:t>
            </a:r>
            <a:endParaRPr lang="zh-TW" altLang="en-US" sz="32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508104" y="2132856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剷除銷毀現場</a:t>
            </a:r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</a:rPr>
              <a:t>2</a:t>
            </a:r>
            <a:endParaRPr lang="zh-TW" altLang="en-US" sz="32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7" name="Picture 3" descr="d:\sinyu\Desktop\S__998523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284983"/>
            <a:ext cx="4320480" cy="32601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827584" y="4869160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剷除銷毀現場</a:t>
            </a:r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</a:rPr>
              <a:t>3</a:t>
            </a:r>
            <a:endParaRPr lang="zh-TW" altLang="en-US" sz="32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220072" y="1844824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剷除銷毀現場</a:t>
            </a:r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</a:rPr>
              <a:t>4</a:t>
            </a:r>
            <a:endParaRPr lang="zh-TW" altLang="en-US" sz="32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" name="Picture 2" descr="d:\sinyu\Desktop\S__998523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996952"/>
            <a:ext cx="4320480" cy="3312368"/>
          </a:xfrm>
          <a:prstGeom prst="rect">
            <a:avLst/>
          </a:prstGeom>
          <a:noFill/>
        </p:spPr>
      </p:pic>
      <p:pic>
        <p:nvPicPr>
          <p:cNvPr id="2051" name="Picture 3" descr="d:\sinyu\Desktop\S__998523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471" y="908720"/>
            <a:ext cx="4514537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目前接獲通報案例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971600" y="1412776"/>
          <a:ext cx="7427169" cy="4834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5723"/>
                <a:gridCol w="2475723"/>
                <a:gridCol w="2475723"/>
              </a:tblGrid>
              <a:tr h="120851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通報時間</a:t>
                      </a:r>
                      <a:endParaRPr lang="zh-TW" altLang="en-US" sz="32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地點</a:t>
                      </a:r>
                      <a:endParaRPr lang="zh-TW" altLang="en-US" sz="32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鑑定確認</a:t>
                      </a:r>
                      <a:endParaRPr lang="zh-TW" altLang="en-US" sz="32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</a:tr>
              <a:tr h="120851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6/8</a:t>
                      </a:r>
                      <a:endParaRPr lang="zh-TW" altLang="en-US" sz="32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苗栗通霄</a:t>
                      </a:r>
                      <a:endParaRPr lang="zh-TW" altLang="en-US" sz="32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000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√</a:t>
                      </a:r>
                      <a:r>
                        <a:rPr lang="zh-TW" altLang="en-US" sz="3200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zh-TW" altLang="en-US" sz="32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於</a:t>
                      </a:r>
                      <a:r>
                        <a:rPr lang="en-US" altLang="zh-TW" sz="32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6/10</a:t>
                      </a:r>
                      <a:r>
                        <a:rPr lang="zh-TW" altLang="en-US" sz="32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鑑</a:t>
                      </a:r>
                      <a:endParaRPr lang="en-US" altLang="zh-TW" sz="3200" b="1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/>
                      <a:r>
                        <a:rPr lang="zh-TW" altLang="en-US" sz="32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定確認</a:t>
                      </a:r>
                      <a:endParaRPr lang="zh-TW" altLang="en-US" sz="32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</a:tr>
              <a:tr h="120851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6/10</a:t>
                      </a:r>
                      <a:endParaRPr lang="zh-TW" altLang="en-US" sz="32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宜蘭頭城</a:t>
                      </a:r>
                      <a:endParaRPr lang="zh-TW" altLang="en-US" sz="32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正在鑑定中</a:t>
                      </a:r>
                      <a:endParaRPr lang="zh-TW" altLang="en-US" sz="32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</a:tr>
              <a:tr h="120851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6/10</a:t>
                      </a:r>
                      <a:endParaRPr lang="zh-TW" altLang="en-US" sz="32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嘉義義竹</a:t>
                      </a:r>
                      <a:endParaRPr lang="zh-TW" altLang="en-US" sz="32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正在鑑定中</a:t>
                      </a:r>
                      <a:endParaRPr lang="zh-TW" altLang="en-US" sz="32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內容版面配置區 14"/>
          <p:cNvSpPr>
            <a:spLocks noGrp="1"/>
          </p:cNvSpPr>
          <p:nvPr>
            <p:ph sz="half" idx="2"/>
          </p:nvPr>
        </p:nvSpPr>
        <p:spPr>
          <a:xfrm>
            <a:off x="4355976" y="1744216"/>
            <a:ext cx="4752528" cy="492514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u"/>
            </a:pP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秋行軍蟲為國際間重要之農業害蟲，主要為害</a:t>
            </a:r>
            <a:r>
              <a:rPr lang="zh-TW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玉米、水稻、高粱、棉花、 十字花科、葫蘆科、茄科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等經濟作物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u"/>
            </a:pP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強化邊境檢疫措施及巡察工作，並自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日起</a:t>
            </a:r>
            <a:r>
              <a:rPr lang="zh-TW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於離島與臺灣本島重要寄主產區以及各港口機場布設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500 </a:t>
            </a:r>
            <a:r>
              <a:rPr lang="zh-TW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個性費洛蒙偵察點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，另亦請農業試 驗改良場所及各地方政府至該害蟲寄主產區</a:t>
            </a:r>
            <a:r>
              <a:rPr lang="zh-TW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目視巡察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，目前</a:t>
            </a:r>
            <a:r>
              <a:rPr lang="zh-TW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尚未在其他地區發現該害蟲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</a:p>
          <a:p>
            <a:endParaRPr lang="zh-TW" altLang="en-US" dirty="0"/>
          </a:p>
        </p:txBody>
      </p:sp>
      <p:pic>
        <p:nvPicPr>
          <p:cNvPr id="16" name="內容版面配置區 15" descr="E:\txy\mail\WLMDSS.tmp\WLMF34.tmp\Untitled.jpg"/>
          <p:cNvPicPr>
            <a:picLocks noGrp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t="3678" b="9284"/>
          <a:stretch/>
        </p:blipFill>
        <p:spPr bwMode="auto">
          <a:xfrm>
            <a:off x="288032" y="1268760"/>
            <a:ext cx="3995936" cy="54726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sp>
        <p:nvSpPr>
          <p:cNvPr id="17" name="文字方塊 16"/>
          <p:cNvSpPr txBox="1"/>
          <p:nvPr/>
        </p:nvSpPr>
        <p:spPr>
          <a:xfrm>
            <a:off x="323528" y="198884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偵察區域分佈圖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 (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不含邊境偵察點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zh-TW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123728" y="692696"/>
            <a:ext cx="597666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針對秋行軍蟲的政府措施</a:t>
            </a:r>
            <a:endParaRPr lang="zh-TW" altLang="en-US" sz="36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="" xmlns:a16="http://schemas.microsoft.com/office/drawing/2014/main" id="{B0E5442E-FE34-184F-9F95-2AE1C80EBC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03648" y="548680"/>
            <a:ext cx="895321" cy="89532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="" xmlns:a16="http://schemas.microsoft.com/office/drawing/2014/main" id="{939E561D-923F-AD48-BC18-DB3370A2FDC0}"/>
              </a:ext>
            </a:extLst>
          </p:cNvPr>
          <p:cNvSpPr/>
          <p:nvPr/>
        </p:nvSpPr>
        <p:spPr>
          <a:xfrm>
            <a:off x="215230" y="2239745"/>
            <a:ext cx="8821266" cy="41764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>
              <a:ln w="76200">
                <a:solidFill>
                  <a:schemeClr val="bg1"/>
                </a:solidFill>
              </a:ln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1547664" y="1029520"/>
            <a:ext cx="6989264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發現秋行軍蟲的處理</a:t>
            </a:r>
            <a:r>
              <a:rPr lang="en-US" altLang="zh-TW" sz="4000" b="1" dirty="0">
                <a:latin typeface="微軟正黑體" pitchFamily="34" charset="-120"/>
                <a:ea typeface="微軟正黑體" pitchFamily="34" charset="-120"/>
              </a:rPr>
              <a:t>SOP</a:t>
            </a:r>
            <a:endParaRPr lang="zh-TW" altLang="en-US" sz="4000" b="1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="" xmlns:a16="http://schemas.microsoft.com/office/drawing/2014/main" id="{FB0EE153-EE1C-A141-A5DA-65B4414BCF82}"/>
              </a:ext>
            </a:extLst>
          </p:cNvPr>
          <p:cNvGrpSpPr/>
          <p:nvPr/>
        </p:nvGrpSpPr>
        <p:grpSpPr>
          <a:xfrm>
            <a:off x="-396552" y="2819121"/>
            <a:ext cx="9125336" cy="2914187"/>
            <a:chOff x="-2300973" y="2820000"/>
            <a:chExt cx="12718789" cy="3129078"/>
          </a:xfrm>
        </p:grpSpPr>
        <p:grpSp>
          <p:nvGrpSpPr>
            <p:cNvPr id="3" name="群組 9">
              <a:extLst>
                <a:ext uri="{FF2B5EF4-FFF2-40B4-BE49-F238E27FC236}">
                  <a16:creationId xmlns="" xmlns:a16="http://schemas.microsoft.com/office/drawing/2014/main" id="{81867D48-A3E8-9A49-BC32-0D0B4E53C278}"/>
                </a:ext>
              </a:extLst>
            </p:cNvPr>
            <p:cNvGrpSpPr/>
            <p:nvPr/>
          </p:nvGrpSpPr>
          <p:grpSpPr>
            <a:xfrm>
              <a:off x="-2300973" y="3590916"/>
              <a:ext cx="6096000" cy="1698404"/>
              <a:chOff x="-2230336" y="8200285"/>
              <a:chExt cx="6096000" cy="1698404"/>
            </a:xfrm>
          </p:grpSpPr>
          <p:sp>
            <p:nvSpPr>
              <p:cNvPr id="11" name="圓角矩形 10">
                <a:extLst>
                  <a:ext uri="{FF2B5EF4-FFF2-40B4-BE49-F238E27FC236}">
                    <a16:creationId xmlns="" xmlns:a16="http://schemas.microsoft.com/office/drawing/2014/main" id="{68854710-0912-764B-A1CB-FC02B5825CF9}"/>
                  </a:ext>
                </a:extLst>
              </p:cNvPr>
              <p:cNvSpPr/>
              <p:nvPr/>
            </p:nvSpPr>
            <p:spPr>
              <a:xfrm>
                <a:off x="-1155215" y="8200285"/>
                <a:ext cx="3945759" cy="1698404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>
                  <a:latin typeface="Lantinghei SC Demibold" panose="02000000000000000000" pitchFamily="2" charset="-122"/>
                  <a:ea typeface="Lantinghei SC Demibold" panose="02000000000000000000" pitchFamily="2" charset="-122"/>
                </a:endParaRPr>
              </a:p>
            </p:txBody>
          </p:sp>
          <p:sp>
            <p:nvSpPr>
              <p:cNvPr id="12" name="矩形 11">
                <a:extLst>
                  <a:ext uri="{FF2B5EF4-FFF2-40B4-BE49-F238E27FC236}">
                    <a16:creationId xmlns="" xmlns:a16="http://schemas.microsoft.com/office/drawing/2014/main" id="{4C18DB4E-CB60-7342-BC0E-CED6119169F5}"/>
                  </a:ext>
                </a:extLst>
              </p:cNvPr>
              <p:cNvSpPr/>
              <p:nvPr/>
            </p:nvSpPr>
            <p:spPr>
              <a:xfrm>
                <a:off x="-2230336" y="8462702"/>
                <a:ext cx="6096000" cy="109055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ctr"/>
                <a:r>
                  <a:rPr lang="zh-TW" altLang="en-US" sz="2000" b="1" dirty="0">
                    <a:solidFill>
                      <a:schemeClr val="bg1"/>
                    </a:solidFill>
                    <a:latin typeface="微軟正黑體" pitchFamily="34" charset="-120"/>
                    <a:ea typeface="微軟正黑體" pitchFamily="34" charset="-120"/>
                  </a:rPr>
                  <a:t>依</a:t>
                </a:r>
                <a:r>
                  <a:rPr lang="zh-TW" altLang="zh-TW" sz="2000" b="1" dirty="0">
                    <a:solidFill>
                      <a:schemeClr val="bg1"/>
                    </a:solidFill>
                    <a:latin typeface="微軟正黑體" pitchFamily="34" charset="-120"/>
                    <a:ea typeface="微軟正黑體" pitchFamily="34" charset="-120"/>
                  </a:rPr>
                  <a:t>植物防疫檢疫法規定</a:t>
                </a:r>
                <a:endParaRPr lang="en-US" altLang="zh-TW" sz="20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endParaRPr>
              </a:p>
              <a:p>
                <a:pPr lvl="0" algn="ctr"/>
                <a:r>
                  <a:rPr lang="zh-TW" altLang="en-US" sz="2000" b="1" dirty="0">
                    <a:solidFill>
                      <a:schemeClr val="bg1"/>
                    </a:solidFill>
                    <a:latin typeface="微軟正黑體" pitchFamily="34" charset="-120"/>
                    <a:ea typeface="微軟正黑體" pitchFamily="34" charset="-120"/>
                  </a:rPr>
                  <a:t>劃定</a:t>
                </a:r>
                <a:r>
                  <a:rPr lang="zh-TW" altLang="en-US" sz="2000" b="1" dirty="0" smtClean="0">
                    <a:solidFill>
                      <a:schemeClr val="bg1"/>
                    </a:solidFill>
                    <a:latin typeface="微軟正黑體" pitchFamily="34" charset="-120"/>
                    <a:ea typeface="微軟正黑體" pitchFamily="34" charset="-120"/>
                  </a:rPr>
                  <a:t>疫區</a:t>
                </a:r>
                <a:endParaRPr lang="en-US" altLang="zh-TW" sz="20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endParaRPr>
              </a:p>
              <a:p>
                <a:pPr lvl="0" algn="ctr"/>
                <a:r>
                  <a:rPr lang="zh-TW" altLang="en-US" sz="2000" b="1" dirty="0" smtClean="0">
                    <a:solidFill>
                      <a:schemeClr val="bg1"/>
                    </a:solidFill>
                    <a:latin typeface="微軟正黑體" pitchFamily="34" charset="-120"/>
                    <a:ea typeface="微軟正黑體" pitchFamily="34" charset="-120"/>
                  </a:rPr>
                  <a:t>管制植物及產品移動</a:t>
                </a:r>
                <a:endParaRPr lang="zh-TW" altLang="en-US" sz="20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  <p:sp>
          <p:nvSpPr>
            <p:cNvPr id="16" name="文字方塊 15">
              <a:extLst>
                <a:ext uri="{FF2B5EF4-FFF2-40B4-BE49-F238E27FC236}">
                  <a16:creationId xmlns="" xmlns:a16="http://schemas.microsoft.com/office/drawing/2014/main" id="{7C3D48B3-C9B2-8746-96C0-6D641DF283EB}"/>
                </a:ext>
              </a:extLst>
            </p:cNvPr>
            <p:cNvSpPr txBox="1"/>
            <p:nvPr/>
          </p:nvSpPr>
          <p:spPr>
            <a:xfrm>
              <a:off x="2053965" y="5519464"/>
              <a:ext cx="2044783" cy="42961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zh-TW" altLang="en-US" sz="2000" b="1" dirty="0">
                  <a:latin typeface="微軟正黑體" pitchFamily="34" charset="-120"/>
                  <a:ea typeface="微軟正黑體" pitchFamily="34" charset="-120"/>
                </a:rPr>
                <a:t>不適合噴藥</a:t>
              </a:r>
            </a:p>
          </p:txBody>
        </p:sp>
        <p:sp>
          <p:nvSpPr>
            <p:cNvPr id="17" name="文字方塊 16">
              <a:extLst>
                <a:ext uri="{FF2B5EF4-FFF2-40B4-BE49-F238E27FC236}">
                  <a16:creationId xmlns="" xmlns:a16="http://schemas.microsoft.com/office/drawing/2014/main" id="{A6975FC2-74B4-DB43-BFD7-7B35CAD79B39}"/>
                </a:ext>
              </a:extLst>
            </p:cNvPr>
            <p:cNvSpPr txBox="1"/>
            <p:nvPr/>
          </p:nvSpPr>
          <p:spPr>
            <a:xfrm>
              <a:off x="2239185" y="2820000"/>
              <a:ext cx="1687304" cy="42961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zh-TW" altLang="en-US" sz="2000" b="1" dirty="0">
                  <a:latin typeface="微軟正黑體" pitchFamily="34" charset="-120"/>
                  <a:ea typeface="微軟正黑體" pitchFamily="34" charset="-120"/>
                </a:rPr>
                <a:t>適合噴藥</a:t>
              </a:r>
            </a:p>
          </p:txBody>
        </p:sp>
        <p:cxnSp>
          <p:nvCxnSpPr>
            <p:cNvPr id="18" name="直線單箭頭接點 5">
              <a:extLst>
                <a:ext uri="{FF2B5EF4-FFF2-40B4-BE49-F238E27FC236}">
                  <a16:creationId xmlns="" xmlns:a16="http://schemas.microsoft.com/office/drawing/2014/main" id="{1EF3E9EF-65A5-D349-89DF-2AD91F06A2B5}"/>
                </a:ext>
              </a:extLst>
            </p:cNvPr>
            <p:cNvCxnSpPr/>
            <p:nvPr/>
          </p:nvCxnSpPr>
          <p:spPr>
            <a:xfrm flipV="1">
              <a:off x="2802604" y="3504014"/>
              <a:ext cx="1296144" cy="936104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單箭頭接點 8">
              <a:extLst>
                <a:ext uri="{FF2B5EF4-FFF2-40B4-BE49-F238E27FC236}">
                  <a16:creationId xmlns="" xmlns:a16="http://schemas.microsoft.com/office/drawing/2014/main" id="{B0F53C06-2605-6744-85B9-B59BAB1A77AB}"/>
                </a:ext>
              </a:extLst>
            </p:cNvPr>
            <p:cNvCxnSpPr/>
            <p:nvPr/>
          </p:nvCxnSpPr>
          <p:spPr>
            <a:xfrm>
              <a:off x="2802604" y="4440118"/>
              <a:ext cx="1296144" cy="792088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群組 19">
              <a:extLst>
                <a:ext uri="{FF2B5EF4-FFF2-40B4-BE49-F238E27FC236}">
                  <a16:creationId xmlns="" xmlns:a16="http://schemas.microsoft.com/office/drawing/2014/main" id="{98EFC2B6-D9DD-6C44-A02E-74DDA65CAB49}"/>
                </a:ext>
              </a:extLst>
            </p:cNvPr>
            <p:cNvGrpSpPr/>
            <p:nvPr/>
          </p:nvGrpSpPr>
          <p:grpSpPr>
            <a:xfrm>
              <a:off x="4283968" y="2820000"/>
              <a:ext cx="3749531" cy="1218000"/>
              <a:chOff x="3767318" y="1139784"/>
              <a:chExt cx="3250603" cy="1491873"/>
            </a:xfrm>
          </p:grpSpPr>
          <p:sp>
            <p:nvSpPr>
              <p:cNvPr id="21" name="圓角矩形 20">
                <a:extLst>
                  <a:ext uri="{FF2B5EF4-FFF2-40B4-BE49-F238E27FC236}">
                    <a16:creationId xmlns="" xmlns:a16="http://schemas.microsoft.com/office/drawing/2014/main" id="{31331AA5-E9B8-BE4F-8433-B23421EC2CDB}"/>
                  </a:ext>
                </a:extLst>
              </p:cNvPr>
              <p:cNvSpPr/>
              <p:nvPr/>
            </p:nvSpPr>
            <p:spPr>
              <a:xfrm>
                <a:off x="3767318" y="1139784"/>
                <a:ext cx="3250603" cy="1491873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圓角矩形 4">
                <a:extLst>
                  <a:ext uri="{FF2B5EF4-FFF2-40B4-BE49-F238E27FC236}">
                    <a16:creationId xmlns="" xmlns:a16="http://schemas.microsoft.com/office/drawing/2014/main" id="{EB46A41D-0271-2A41-BD83-87AC6D3D0C5D}"/>
                  </a:ext>
                </a:extLst>
              </p:cNvPr>
              <p:cNvSpPr txBox="1"/>
              <p:nvPr/>
            </p:nvSpPr>
            <p:spPr>
              <a:xfrm>
                <a:off x="3811013" y="1183479"/>
                <a:ext cx="3163213" cy="1404484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4605" tIns="14605" rIns="14605" bIns="14605" numCol="1" spcCol="1270" anchor="ctr" anchorCtr="0">
                <a:noAutofit/>
              </a:bodyPr>
              <a:lstStyle/>
              <a:p>
                <a:pPr marL="0" lvl="0" indent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zh-TW" altLang="en-US" sz="3200" b="1" kern="1200" dirty="0" smtClean="0">
                    <a:latin typeface="微軟正黑體" pitchFamily="34" charset="-120"/>
                    <a:ea typeface="微軟正黑體" pitchFamily="34" charset="-120"/>
                  </a:rPr>
                  <a:t>強制</a:t>
                </a:r>
                <a:r>
                  <a:rPr lang="zh-TW" altLang="en-US" sz="3200" b="1" kern="1200" dirty="0">
                    <a:latin typeface="微軟正黑體" pitchFamily="34" charset="-120"/>
                    <a:ea typeface="微軟正黑體" pitchFamily="34" charset="-120"/>
                  </a:rPr>
                  <a:t>噴</a:t>
                </a:r>
                <a:r>
                  <a:rPr lang="zh-TW" altLang="en-US" sz="3200" b="1" kern="1200" dirty="0" smtClean="0">
                    <a:latin typeface="微軟正黑體" pitchFamily="34" charset="-120"/>
                    <a:ea typeface="微軟正黑體" pitchFamily="34" charset="-120"/>
                  </a:rPr>
                  <a:t>藥</a:t>
                </a:r>
                <a:endParaRPr lang="en-US" altLang="zh-TW" sz="3200" b="1" kern="1200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  <p:grpSp>
          <p:nvGrpSpPr>
            <p:cNvPr id="7" name="群組 22">
              <a:extLst>
                <a:ext uri="{FF2B5EF4-FFF2-40B4-BE49-F238E27FC236}">
                  <a16:creationId xmlns="" xmlns:a16="http://schemas.microsoft.com/office/drawing/2014/main" id="{CC2DC7F6-50BE-474F-9571-553E69213C41}"/>
                </a:ext>
              </a:extLst>
            </p:cNvPr>
            <p:cNvGrpSpPr/>
            <p:nvPr/>
          </p:nvGrpSpPr>
          <p:grpSpPr>
            <a:xfrm>
              <a:off x="4283967" y="4623206"/>
              <a:ext cx="3749531" cy="1218000"/>
              <a:chOff x="3767318" y="1139784"/>
              <a:chExt cx="3250603" cy="1491873"/>
            </a:xfrm>
          </p:grpSpPr>
          <p:sp>
            <p:nvSpPr>
              <p:cNvPr id="24" name="圓角矩形 23">
                <a:extLst>
                  <a:ext uri="{FF2B5EF4-FFF2-40B4-BE49-F238E27FC236}">
                    <a16:creationId xmlns="" xmlns:a16="http://schemas.microsoft.com/office/drawing/2014/main" id="{CBD3C87E-093F-8747-90D1-0B49C48A409F}"/>
                  </a:ext>
                </a:extLst>
              </p:cNvPr>
              <p:cNvSpPr/>
              <p:nvPr/>
            </p:nvSpPr>
            <p:spPr>
              <a:xfrm>
                <a:off x="3767318" y="1139784"/>
                <a:ext cx="3250603" cy="1491873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5" name="圓角矩形 4">
                <a:extLst>
                  <a:ext uri="{FF2B5EF4-FFF2-40B4-BE49-F238E27FC236}">
                    <a16:creationId xmlns="" xmlns:a16="http://schemas.microsoft.com/office/drawing/2014/main" id="{2426E134-B51D-F44A-97F7-A0A879A3817A}"/>
                  </a:ext>
                </a:extLst>
              </p:cNvPr>
              <p:cNvSpPr txBox="1"/>
              <p:nvPr/>
            </p:nvSpPr>
            <p:spPr>
              <a:xfrm>
                <a:off x="3811013" y="1183479"/>
                <a:ext cx="3163213" cy="140448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4605" tIns="14605" rIns="14605" bIns="14605" numCol="1" spcCol="1270" anchor="ctr" anchorCtr="0">
                <a:noAutofit/>
              </a:bodyPr>
              <a:lstStyle/>
              <a:p>
                <a:pPr lvl="0"/>
                <a:r>
                  <a:rPr lang="zh-TW" altLang="en-US" sz="2000" b="1" dirty="0" smtClean="0">
                    <a:latin typeface="微軟正黑體" pitchFamily="34" charset="-120"/>
                    <a:ea typeface="微軟正黑體" pitchFamily="34" charset="-120"/>
                  </a:rPr>
                  <a:t>受害田區內作物全數剷除銷毀</a:t>
                </a:r>
                <a:endParaRPr lang="zh-TW" altLang="en-US" sz="2000" b="1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  <p:cxnSp>
          <p:nvCxnSpPr>
            <p:cNvPr id="26" name="直線單箭頭接點 12">
              <a:extLst>
                <a:ext uri="{FF2B5EF4-FFF2-40B4-BE49-F238E27FC236}">
                  <a16:creationId xmlns="" xmlns:a16="http://schemas.microsoft.com/office/drawing/2014/main" id="{4D8714B0-0EF1-1A4F-AFEC-BA65F6050706}"/>
                </a:ext>
              </a:extLst>
            </p:cNvPr>
            <p:cNvCxnSpPr/>
            <p:nvPr/>
          </p:nvCxnSpPr>
          <p:spPr>
            <a:xfrm>
              <a:off x="8033498" y="5232206"/>
              <a:ext cx="864096" cy="0"/>
            </a:xfrm>
            <a:prstGeom prst="straightConnector1">
              <a:avLst/>
            </a:prstGeom>
            <a:ln w="762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群組 26">
              <a:extLst>
                <a:ext uri="{FF2B5EF4-FFF2-40B4-BE49-F238E27FC236}">
                  <a16:creationId xmlns="" xmlns:a16="http://schemas.microsoft.com/office/drawing/2014/main" id="{C331678A-9FA3-DF40-84C2-75809BFEB2B3}"/>
                </a:ext>
              </a:extLst>
            </p:cNvPr>
            <p:cNvGrpSpPr/>
            <p:nvPr/>
          </p:nvGrpSpPr>
          <p:grpSpPr>
            <a:xfrm>
              <a:off x="8893851" y="4751469"/>
              <a:ext cx="1523965" cy="796963"/>
              <a:chOff x="7044986" y="3060422"/>
              <a:chExt cx="1523965" cy="796963"/>
            </a:xfrm>
          </p:grpSpPr>
          <p:sp>
            <p:nvSpPr>
              <p:cNvPr id="28" name="圓角矩形 27">
                <a:extLst>
                  <a:ext uri="{FF2B5EF4-FFF2-40B4-BE49-F238E27FC236}">
                    <a16:creationId xmlns="" xmlns:a16="http://schemas.microsoft.com/office/drawing/2014/main" id="{3BFF355B-F4E0-6749-A12B-04F6C09CFC7C}"/>
                  </a:ext>
                </a:extLst>
              </p:cNvPr>
              <p:cNvSpPr/>
              <p:nvPr/>
            </p:nvSpPr>
            <p:spPr>
              <a:xfrm>
                <a:off x="7044986" y="3060422"/>
                <a:ext cx="1523965" cy="796963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9" name="圓角矩形 4">
                <a:extLst>
                  <a:ext uri="{FF2B5EF4-FFF2-40B4-BE49-F238E27FC236}">
                    <a16:creationId xmlns="" xmlns:a16="http://schemas.microsoft.com/office/drawing/2014/main" id="{46E08782-4EB7-FA42-AC07-4CF8E18D949F}"/>
                  </a:ext>
                </a:extLst>
              </p:cNvPr>
              <p:cNvSpPr txBox="1"/>
              <p:nvPr/>
            </p:nvSpPr>
            <p:spPr>
              <a:xfrm>
                <a:off x="7068328" y="3083764"/>
                <a:ext cx="1477281" cy="75027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145" tIns="17145" rIns="17145" bIns="17145" numCol="1" spcCol="1270" anchor="ctr" anchorCtr="0">
                <a:noAutofit/>
              </a:bodyPr>
              <a:lstStyle/>
              <a:p>
                <a:pPr marL="0" lvl="0" indent="0" algn="ctr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zh-TW" altLang="en-US" sz="2000" b="1" kern="1200" dirty="0">
                    <a:latin typeface="微軟正黑體" pitchFamily="34" charset="-120"/>
                    <a:ea typeface="微軟正黑體" pitchFamily="34" charset="-120"/>
                  </a:rPr>
                  <a:t>給予補償</a:t>
                </a:r>
              </a:p>
            </p:txBody>
          </p:sp>
        </p:grpSp>
      </p:grpSp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B0E5442E-FE34-184F-9F95-2AE1C80EBC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8327" y="688628"/>
            <a:ext cx="1386904" cy="138690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348880"/>
            <a:ext cx="7416824" cy="403244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u"/>
            </a:pP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為緊急防治玉米上所發現的秋行軍蟲，</a:t>
            </a:r>
            <a:r>
              <a:rPr lang="zh-TW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已於今日公告緊急防治用藥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，包括賜諾特、諾伐隆、氟大滅、剋安勃、護賽寧、依芬寧、硫敵克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、蘇力菌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等共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11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種產品。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547664" y="1029520"/>
            <a:ext cx="6989264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zh-TW" sz="4000" b="1" dirty="0" smtClean="0">
                <a:latin typeface="微軟正黑體" pitchFamily="34" charset="-120"/>
                <a:ea typeface="微軟正黑體" pitchFamily="34" charset="-120"/>
              </a:rPr>
              <a:t>公告緊急防治用藥</a:t>
            </a:r>
            <a:endParaRPr lang="zh-TW" altLang="en-US" sz="40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B0E5442E-FE34-184F-9F95-2AE1C80EBC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8327" y="688628"/>
            <a:ext cx="1386904" cy="138690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/>
          <a:srcRect b="19345"/>
          <a:stretch>
            <a:fillRect/>
          </a:stretch>
        </p:blipFill>
        <p:spPr>
          <a:xfrm>
            <a:off x="2411760" y="692696"/>
            <a:ext cx="5817138" cy="4248472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539552" y="5013176"/>
            <a:ext cx="8496944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TW" altLang="zh-TW" sz="3200" b="1" dirty="0" smtClean="0">
                <a:latin typeface="微軟正黑體" pitchFamily="34" charset="-120"/>
                <a:ea typeface="微軟正黑體" pitchFamily="34" charset="-120"/>
              </a:rPr>
              <a:t>請相關業者與農民主動赴田間巡檢</a:t>
            </a:r>
            <a:endParaRPr lang="en-US" altLang="zh-TW" sz="32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300" b="1" dirty="0" smtClean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zh-TW" sz="2300" b="1" dirty="0" smtClean="0">
                <a:latin typeface="微軟正黑體" pitchFamily="34" charset="-120"/>
                <a:ea typeface="微軟正黑體" pitchFamily="34" charset="-120"/>
              </a:rPr>
              <a:t>如有發現該害蟲，請立即</a:t>
            </a:r>
            <a:r>
              <a:rPr lang="zh-TW" altLang="en-US" sz="2300" b="1" dirty="0" smtClean="0">
                <a:latin typeface="微軟正黑體" pitchFamily="34" charset="-120"/>
                <a:ea typeface="微軟正黑體" pitchFamily="34" charset="-120"/>
              </a:rPr>
              <a:t>撥打</a:t>
            </a:r>
            <a:r>
              <a:rPr lang="zh-TW" altLang="zh-TW" sz="23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防檢局專線</a:t>
            </a:r>
            <a:r>
              <a:rPr lang="en-US" altLang="zh-TW" sz="23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0800-039-131</a:t>
            </a:r>
            <a:endParaRPr lang="en-US" altLang="zh-TW" sz="23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300" b="1" dirty="0" smtClean="0">
                <a:latin typeface="微軟正黑體" pitchFamily="34" charset="-120"/>
                <a:ea typeface="微軟正黑體" pitchFamily="34" charset="-120"/>
              </a:rPr>
              <a:t>   及</a:t>
            </a:r>
            <a:r>
              <a:rPr lang="zh-TW" altLang="zh-TW" sz="23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防檢局防疫小尖兵臉書</a:t>
            </a:r>
            <a:r>
              <a:rPr lang="zh-TW" altLang="zh-TW" sz="2300" b="1" dirty="0" smtClean="0">
                <a:latin typeface="微軟正黑體" pitchFamily="34" charset="-120"/>
                <a:ea typeface="微軟正黑體" pitchFamily="34" charset="-120"/>
              </a:rPr>
              <a:t>或</a:t>
            </a:r>
            <a:r>
              <a:rPr lang="zh-TW" altLang="zh-TW" sz="23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防檢局</a:t>
            </a:r>
            <a:r>
              <a:rPr lang="en-US" altLang="zh-TW" sz="23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line@</a:t>
            </a:r>
          </a:p>
          <a:p>
            <a:r>
              <a:rPr lang="zh-TW" altLang="en-US" sz="2300" b="1" dirty="0" smtClean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zh-TW" sz="2300" b="1" dirty="0" smtClean="0">
                <a:latin typeface="微軟正黑體" pitchFamily="34" charset="-120"/>
                <a:ea typeface="微軟正黑體" pitchFamily="34" charset="-120"/>
              </a:rPr>
              <a:t>進行通報並上傳照片、影像以利快速鑑定並採取緊急防治措施。</a:t>
            </a:r>
            <a:endParaRPr lang="en-US" altLang="zh-TW" sz="23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6" name="Picture 2" descr="d:\sinyu\Desktop\LI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900" y="908720"/>
            <a:ext cx="1224136" cy="1224136"/>
          </a:xfrm>
          <a:prstGeom prst="rect">
            <a:avLst/>
          </a:prstGeom>
          <a:noFill/>
        </p:spPr>
      </p:pic>
      <p:pic>
        <p:nvPicPr>
          <p:cNvPr id="1027" name="Picture 3" descr="d:\sinyu\Desktop\Faceboo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900" y="2780928"/>
            <a:ext cx="1187624" cy="1187623"/>
          </a:xfrm>
          <a:prstGeom prst="rect">
            <a:avLst/>
          </a:prstGeom>
          <a:noFill/>
        </p:spPr>
      </p:pic>
      <p:sp>
        <p:nvSpPr>
          <p:cNvPr id="6" name="文字方塊 5"/>
          <p:cNvSpPr txBox="1"/>
          <p:nvPr/>
        </p:nvSpPr>
        <p:spPr>
          <a:xfrm>
            <a:off x="928916" y="2132856"/>
            <a:ext cx="931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防檢局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LINE@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84900" y="4005064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防疫小尖兵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b="1" dirty="0" err="1" smtClean="0">
                <a:latin typeface="微軟正黑體" pitchFamily="34" charset="-120"/>
                <a:ea typeface="微軟正黑體" pitchFamily="34" charset="-120"/>
              </a:rPr>
              <a:t>Facebook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1401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700808"/>
            <a:ext cx="8424936" cy="489654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u"/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成立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秋行軍蟲災害緊急應變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小組及地方政府之監控處理小組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u"/>
            </a:pPr>
            <a:r>
              <a:rPr lang="zh-TW" altLang="zh-TW" sz="2800" b="1" dirty="0" smtClean="0">
                <a:latin typeface="微軟正黑體" pitchFamily="34" charset="-120"/>
                <a:ea typeface="微軟正黑體" pitchFamily="34" charset="-120"/>
              </a:rPr>
              <a:t>請相關業者與農民主動赴田間巡檢如有發現該害蟲，請立即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撥打</a:t>
            </a:r>
            <a:r>
              <a:rPr lang="zh-TW" altLang="zh-TW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防檢局專線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0800-039-131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r>
              <a:rPr lang="zh-TW" altLang="zh-TW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防檢局防疫小尖兵臉書</a:t>
            </a:r>
            <a:r>
              <a:rPr lang="zh-TW" altLang="zh-TW" sz="2800" b="1" dirty="0" smtClean="0">
                <a:latin typeface="微軟正黑體" pitchFamily="34" charset="-120"/>
                <a:ea typeface="微軟正黑體" pitchFamily="34" charset="-120"/>
              </a:rPr>
              <a:t>或</a:t>
            </a:r>
            <a:r>
              <a:rPr lang="zh-TW" altLang="zh-TW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防檢局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line@</a:t>
            </a:r>
            <a:r>
              <a:rPr lang="zh-TW" altLang="zh-TW" sz="2800" b="1" dirty="0" smtClean="0">
                <a:latin typeface="微軟正黑體" pitchFamily="34" charset="-120"/>
                <a:ea typeface="微軟正黑體" pitchFamily="34" charset="-120"/>
              </a:rPr>
              <a:t>進行通報並上傳照片、影像以利快速鑑定並採取緊急防治措施。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u"/>
            </a:pPr>
            <a:endParaRPr lang="zh-TW" altLang="en-US" dirty="0"/>
          </a:p>
        </p:txBody>
      </p:sp>
      <p:pic>
        <p:nvPicPr>
          <p:cNvPr id="5" name="Picture 2" descr="d:\sinyu\Desktop\LI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509120"/>
            <a:ext cx="1584176" cy="1584176"/>
          </a:xfrm>
          <a:prstGeom prst="rect">
            <a:avLst/>
          </a:prstGeom>
          <a:noFill/>
        </p:spPr>
      </p:pic>
      <p:pic>
        <p:nvPicPr>
          <p:cNvPr id="6" name="Picture 3" descr="d:\sinyu\Desktop\Faceboo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509121"/>
            <a:ext cx="1512168" cy="1512167"/>
          </a:xfrm>
          <a:prstGeom prst="rect">
            <a:avLst/>
          </a:prstGeom>
          <a:noFill/>
        </p:spPr>
      </p:pic>
      <p:sp>
        <p:nvSpPr>
          <p:cNvPr id="7" name="文字方塊 6"/>
          <p:cNvSpPr txBox="1"/>
          <p:nvPr/>
        </p:nvSpPr>
        <p:spPr>
          <a:xfrm>
            <a:off x="2771800" y="6023029"/>
            <a:ext cx="931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防檢局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LINE@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364088" y="6021288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防疫小尖兵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b="1" dirty="0" err="1" smtClean="0">
                <a:latin typeface="微軟正黑體" pitchFamily="34" charset="-120"/>
                <a:ea typeface="微軟正黑體" pitchFamily="34" charset="-120"/>
              </a:rPr>
              <a:t>Facebook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1124744"/>
            <a:ext cx="770485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疑似樣本經形態比對，符合秋行軍蟲特徵</a:t>
            </a:r>
            <a:endParaRPr lang="en-US" altLang="zh-TW" sz="2200" b="1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altLang="zh-TW" sz="2200" b="1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利用聚合酶連鎖反應</a:t>
            </a:r>
            <a:r>
              <a:rPr lang="en-US" altLang="zh-TW" sz="22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(PCR)</a:t>
            </a: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器，增幅樣本的粒線體</a:t>
            </a:r>
            <a:r>
              <a:rPr lang="en-US" altLang="zh-TW" sz="22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COI</a:t>
            </a: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基因</a:t>
            </a:r>
            <a:r>
              <a:rPr lang="en-US" altLang="zh-TW" sz="22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DNA</a:t>
            </a: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序列</a:t>
            </a:r>
            <a:endParaRPr lang="en-US" altLang="zh-TW" sz="2200" b="1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altLang="zh-TW" sz="2200" b="1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zh-TW" sz="22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DNA</a:t>
            </a: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序列上傳至基因銀行</a:t>
            </a:r>
            <a:r>
              <a:rPr lang="en-US" altLang="zh-TW" sz="22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(</a:t>
            </a:r>
            <a:r>
              <a:rPr lang="en-US" altLang="zh-TW" sz="2200" b="1" dirty="0" err="1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GenBank</a:t>
            </a:r>
            <a:r>
              <a:rPr lang="en-US" altLang="zh-TW" sz="22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比對物種，與秋行軍蟲相似度</a:t>
            </a:r>
            <a:r>
              <a:rPr lang="en-US" altLang="zh-TW" sz="22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100%</a:t>
            </a:r>
          </a:p>
          <a:p>
            <a:pPr marL="457200" indent="-457200">
              <a:buFont typeface="+mj-lt"/>
              <a:buAutoNum type="arabicPeriod"/>
            </a:pPr>
            <a:endParaRPr lang="en-US" altLang="zh-TW" sz="2200" b="1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基因銀行下載秋行軍蟲與相近物種的</a:t>
            </a:r>
            <a:r>
              <a:rPr lang="en-US" altLang="zh-TW" sz="22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COI</a:t>
            </a: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基因序列，利用最大似然法重建親緣關係樹，支持樣本為秋行軍蟲</a:t>
            </a:r>
            <a:endParaRPr lang="en-US" altLang="zh-TW" sz="2200" b="1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altLang="zh-TW" sz="2200" b="1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秋行軍蟲可區分為水稻與玉米品系，親緣關係樹指出臺灣樣本屬於玉米品系</a:t>
            </a:r>
            <a:endParaRPr lang="en-US" altLang="zh-TW" sz="2200" b="1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altLang="zh-TW" sz="2200" b="1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遺傳距離分析，樣本與玉米品系遺傳距離為</a:t>
            </a:r>
            <a:r>
              <a:rPr lang="en-US" altLang="zh-TW" sz="22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0</a:t>
            </a: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，支持為秋行軍蟲玉米品系</a:t>
            </a:r>
            <a:endParaRPr lang="en-US" altLang="zh-TW" sz="2200" b="1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267744" y="476672"/>
            <a:ext cx="46987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秋行軍蟲鑑定步驟</a:t>
            </a:r>
            <a:endParaRPr lang="zh-TW" altLang="en-US" sz="44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107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chi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548680"/>
            <a:ext cx="8640960" cy="6043076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altLang="zh-TW" sz="33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DNA</a:t>
            </a:r>
            <a:r>
              <a:rPr lang="zh-TW" altLang="en-US" sz="33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序列至基因銀行</a:t>
            </a:r>
            <a:r>
              <a:rPr lang="en-US" altLang="zh-TW" sz="33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(</a:t>
            </a:r>
            <a:r>
              <a:rPr lang="en-US" altLang="zh-TW" sz="3300" b="1" dirty="0" err="1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GenBank</a:t>
            </a:r>
            <a:r>
              <a:rPr lang="en-US" altLang="zh-TW" sz="33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3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比對物種</a:t>
            </a:r>
            <a:r>
              <a:rPr lang="en-US" altLang="zh-TW" sz="33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33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</a:br>
            <a:r>
              <a:rPr lang="zh-TW" altLang="en-US" sz="33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秋行軍蟲相似度</a:t>
            </a:r>
            <a:r>
              <a:rPr lang="en-US" altLang="zh-TW" sz="33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100%</a:t>
            </a:r>
            <a:endParaRPr lang="zh-TW" altLang="en-US" sz="3300" b="1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009" b="58259"/>
          <a:stretch/>
        </p:blipFill>
        <p:spPr>
          <a:xfrm>
            <a:off x="467544" y="2996952"/>
            <a:ext cx="8152583" cy="230726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308304" y="3645024"/>
            <a:ext cx="432048" cy="16561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98808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836712"/>
            <a:ext cx="3419872" cy="4806732"/>
          </a:xfrm>
          <a:prstGeom prst="rect">
            <a:avLst/>
          </a:prstGeom>
        </p:spPr>
      </p:pic>
      <p:sp>
        <p:nvSpPr>
          <p:cNvPr id="5" name="右大括弧 4"/>
          <p:cNvSpPr/>
          <p:nvPr/>
        </p:nvSpPr>
        <p:spPr>
          <a:xfrm>
            <a:off x="3995936" y="836712"/>
            <a:ext cx="350874" cy="4824536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4427984" y="1844824"/>
            <a:ext cx="738664" cy="2193293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en-US" altLang="zh-TW" i="1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Spodoptera</a:t>
            </a:r>
            <a:r>
              <a:rPr lang="en-US" altLang="zh-TW" i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i="1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frugiperda</a:t>
            </a:r>
            <a:endParaRPr lang="en-US" altLang="zh-TW" i="1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秋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行軍蟲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右中括弧 6"/>
          <p:cNvSpPr/>
          <p:nvPr/>
        </p:nvSpPr>
        <p:spPr>
          <a:xfrm>
            <a:off x="3203848" y="836712"/>
            <a:ext cx="144016" cy="2714011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右中括弧 7"/>
          <p:cNvSpPr/>
          <p:nvPr/>
        </p:nvSpPr>
        <p:spPr>
          <a:xfrm>
            <a:off x="3203848" y="3717032"/>
            <a:ext cx="144016" cy="1977491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3347864" y="1628800"/>
            <a:ext cx="461665" cy="104730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玉米品系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419872" y="4293096"/>
            <a:ext cx="461665" cy="104730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水稻品系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220072" y="1052736"/>
            <a:ext cx="381642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最大似然法重建親緣關係樹，支持樣本為秋行軍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蟲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400" b="1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秋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行軍蟲可區分為水稻與玉米品系，親緣關係樹指出臺灣樣本屬於玉米品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系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遺傳距離分析，樣本與玉米品系遺傳距離為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0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，支持為秋行軍蟲玉米品系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endParaRPr lang="zh-TW" altLang="en-US" sz="2800" dirty="0"/>
          </a:p>
        </p:txBody>
      </p:sp>
      <p:pic>
        <p:nvPicPr>
          <p:cNvPr id="13" name="圖片 12" descr="FA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517232"/>
            <a:ext cx="768749" cy="1340768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539552" y="5445224"/>
            <a:ext cx="432048" cy="5760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6792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 descr="45612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1840" y="404664"/>
            <a:ext cx="4536504" cy="6309320"/>
          </a:xfrm>
        </p:spPr>
      </p:pic>
      <p:pic>
        <p:nvPicPr>
          <p:cNvPr id="1026" name="Picture 2" descr="d:\sinyu\Desktop\秋行軍蟲直播資料\未命名-6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35563" y="6465636"/>
            <a:ext cx="8295827" cy="311736"/>
          </a:xfrm>
          <a:prstGeom prst="rect">
            <a:avLst/>
          </a:prstGeom>
          <a:noFill/>
        </p:spPr>
      </p:pic>
      <p:pic>
        <p:nvPicPr>
          <p:cNvPr id="1027" name="Picture 3" descr="d:\sinyu\Desktop\秋行軍蟲直播資料\生活史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9565" y="602687"/>
            <a:ext cx="4416491" cy="450049"/>
          </a:xfrm>
          <a:prstGeom prst="rect">
            <a:avLst/>
          </a:prstGeom>
          <a:noFill/>
        </p:spPr>
      </p:pic>
      <p:pic>
        <p:nvPicPr>
          <p:cNvPr id="2" name="Picture 2" descr="d:\sinyu\Desktop\eg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3968" y="3573016"/>
            <a:ext cx="2977952" cy="1800200"/>
          </a:xfrm>
          <a:prstGeom prst="rect">
            <a:avLst/>
          </a:prstGeom>
          <a:noFill/>
        </p:spPr>
      </p:pic>
      <p:pic>
        <p:nvPicPr>
          <p:cNvPr id="3" name="Picture 3" descr="d:\sinyu\Desktop\1-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5" y="2583080"/>
            <a:ext cx="3096344" cy="2430096"/>
          </a:xfrm>
          <a:prstGeom prst="rect">
            <a:avLst/>
          </a:prstGeom>
          <a:noFill/>
        </p:spPr>
      </p:pic>
      <p:pic>
        <p:nvPicPr>
          <p:cNvPr id="1028" name="Picture 4" descr="d:\sinyu\Desktop\未命名-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1052736"/>
            <a:ext cx="3024336" cy="2124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38922"/>
            <a:ext cx="6912768" cy="3960440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311130" y="764704"/>
            <a:ext cx="68531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40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我國主要作物之種植面積比例</a:t>
            </a:r>
            <a:endParaRPr lang="zh-TW" altLang="en-US" sz="4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7544" y="6237312"/>
            <a:ext cx="30962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資料</a:t>
            </a:r>
            <a:r>
              <a:rPr lang="zh-TW" altLang="zh-TW" dirty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來源：農業統計年報</a:t>
            </a:r>
            <a:r>
              <a:rPr lang="en-US" altLang="zh-TW" dirty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)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884368" y="270892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 </a:t>
            </a:r>
            <a:endParaRPr lang="zh-TW" altLang="en-US" dirty="0"/>
          </a:p>
        </p:txBody>
      </p:sp>
      <p:sp>
        <p:nvSpPr>
          <p:cNvPr id="10" name="AutoShape 4" descr="✔"/>
          <p:cNvSpPr>
            <a:spLocks noChangeAspect="1" noChangeArrowheads="1"/>
          </p:cNvSpPr>
          <p:nvPr/>
        </p:nvSpPr>
        <p:spPr bwMode="auto">
          <a:xfrm>
            <a:off x="29051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4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Lato"/>
              </a:rPr>
              <a:t>表</a:t>
            </a:r>
            <a:r>
              <a:rPr kumimoji="0" lang="zh-TW" altLang="zh-TW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zh-TW" altLang="zh-TW" sz="1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AutoShape 6" descr="✔"/>
          <p:cNvSpPr>
            <a:spLocks noChangeAspect="1" noChangeArrowheads="1"/>
          </p:cNvSpPr>
          <p:nvPr/>
        </p:nvSpPr>
        <p:spPr bwMode="auto">
          <a:xfrm>
            <a:off x="442913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6084168" y="2035841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084168" y="2526442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097051" y="2975059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6100122" y="3438904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60511" y="5433096"/>
            <a:ext cx="76678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秋行軍蟲偏好寄主植物種植面積約佔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45%</a:t>
            </a:r>
          </a:p>
          <a:p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一旦入侵為害，估計每年可造成高達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35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億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6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千萬元損失</a:t>
            </a:r>
            <a:endParaRPr lang="zh-TW" altLang="en-US" sz="24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7128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餵食動物的販賣部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476672"/>
            <a:ext cx="4122036" cy="5688632"/>
          </a:xfrm>
        </p:spPr>
      </p:pic>
      <p:sp>
        <p:nvSpPr>
          <p:cNvPr id="5" name="文字方塊 4"/>
          <p:cNvSpPr txBox="1"/>
          <p:nvPr/>
        </p:nvSpPr>
        <p:spPr>
          <a:xfrm>
            <a:off x="179512" y="6309320"/>
            <a:ext cx="4801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第一例：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苗栗縣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飛牛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牧場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餵食動物區的販賣部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44008" y="1268760"/>
            <a:ext cx="4248472" cy="331236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 descr="餵食動物的販賣部放大圖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340768"/>
            <a:ext cx="4032448" cy="3159224"/>
          </a:xfrm>
          <a:prstGeom prst="rect">
            <a:avLst/>
          </a:prstGeom>
        </p:spPr>
      </p:pic>
      <p:sp>
        <p:nvSpPr>
          <p:cNvPr id="10" name="向右箭號 9"/>
          <p:cNvSpPr/>
          <p:nvPr/>
        </p:nvSpPr>
        <p:spPr>
          <a:xfrm>
            <a:off x="3707904" y="3429000"/>
            <a:ext cx="936104" cy="79208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4496574" y="4797152"/>
            <a:ext cx="464742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>
                <a:latin typeface="微軟正黑體" pitchFamily="34" charset="-120"/>
                <a:ea typeface="微軟正黑體" pitchFamily="34" charset="-120"/>
              </a:rPr>
              <a:t>6 </a:t>
            </a:r>
            <a:r>
              <a:rPr lang="zh-TW" altLang="zh-TW" sz="1400" b="1" dirty="0"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1400" b="1" dirty="0">
                <a:latin typeface="微軟正黑體" pitchFamily="34" charset="-120"/>
                <a:ea typeface="微軟正黑體" pitchFamily="34" charset="-120"/>
              </a:rPr>
              <a:t> 8 </a:t>
            </a:r>
            <a:r>
              <a:rPr lang="zh-TW" altLang="zh-TW" sz="1400" b="1" dirty="0">
                <a:latin typeface="微軟正黑體" pitchFamily="34" charset="-120"/>
                <a:ea typeface="微軟正黑體" pitchFamily="34" charset="-120"/>
              </a:rPr>
              <a:t>日接獲通報在</a:t>
            </a:r>
            <a:r>
              <a:rPr lang="zh-TW" altLang="zh-TW" sz="1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苗栗縣飛牛牧場</a:t>
            </a:r>
            <a:r>
              <a:rPr lang="zh-TW" altLang="zh-TW" sz="1400" b="1" dirty="0">
                <a:latin typeface="微軟正黑體" pitchFamily="34" charset="-120"/>
                <a:ea typeface="微軟正黑體" pitchFamily="34" charset="-120"/>
              </a:rPr>
              <a:t>的青割玉米發現疑似秋</a:t>
            </a:r>
            <a:r>
              <a:rPr lang="zh-TW" altLang="zh-TW" sz="1400" b="1" dirty="0" smtClean="0">
                <a:latin typeface="微軟正黑體" pitchFamily="34" charset="-120"/>
                <a:ea typeface="微軟正黑體" pitchFamily="34" charset="-120"/>
              </a:rPr>
              <a:t>行軍蟲幼蟲，</a:t>
            </a:r>
            <a:r>
              <a:rPr lang="zh-TW" altLang="zh-TW" sz="1400" b="1" dirty="0">
                <a:latin typeface="微軟正黑體" pitchFamily="34" charset="-120"/>
                <a:ea typeface="微軟正黑體" pitchFamily="34" charset="-120"/>
              </a:rPr>
              <a:t>該局立即派員會同農業試驗所、</a:t>
            </a:r>
            <a:r>
              <a:rPr lang="zh-TW" altLang="zh-TW" sz="1400" b="1" dirty="0" smtClean="0">
                <a:latin typeface="微軟正黑體" pitchFamily="34" charset="-120"/>
                <a:ea typeface="微軟正黑體" pitchFamily="34" charset="-120"/>
              </a:rPr>
              <a:t>苗栗</a:t>
            </a:r>
            <a:r>
              <a:rPr lang="zh-TW" altLang="zh-TW" sz="1400" b="1" dirty="0">
                <a:latin typeface="微軟正黑體" pitchFamily="34" charset="-120"/>
                <a:ea typeface="微軟正黑體" pitchFamily="34" charset="-120"/>
              </a:rPr>
              <a:t>區農業改良場及苗栗縣政府前往現勘</a:t>
            </a:r>
            <a:r>
              <a:rPr lang="zh-TW" altLang="zh-TW" sz="1400" b="1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1400" b="1" dirty="0" smtClean="0">
                <a:latin typeface="微軟正黑體" pitchFamily="34" charset="-120"/>
                <a:ea typeface="微軟正黑體" pitchFamily="34" charset="-120"/>
              </a:rPr>
              <a:t>經專家形態鑑定</a:t>
            </a:r>
            <a:r>
              <a:rPr lang="zh-TW" altLang="zh-TW" sz="1400" b="1" dirty="0" smtClean="0">
                <a:latin typeface="微軟正黑體" pitchFamily="34" charset="-120"/>
                <a:ea typeface="微軟正黑體" pitchFamily="34" charset="-120"/>
              </a:rPr>
              <a:t>並</a:t>
            </a:r>
            <a:r>
              <a:rPr lang="zh-TW" altLang="zh-TW" sz="1400" b="1" dirty="0">
                <a:latin typeface="微軟正黑體" pitchFamily="34" charset="-120"/>
                <a:ea typeface="微軟正黑體" pitchFamily="34" charset="-120"/>
              </a:rPr>
              <a:t>將</a:t>
            </a:r>
            <a:r>
              <a:rPr lang="zh-TW" altLang="zh-TW" sz="1400" b="1" dirty="0" smtClean="0">
                <a:latin typeface="微軟正黑體" pitchFamily="34" charset="-120"/>
                <a:ea typeface="微軟正黑體" pitchFamily="34" charset="-120"/>
              </a:rPr>
              <a:t>幼蟲利用分子</a:t>
            </a:r>
            <a:r>
              <a:rPr lang="zh-TW" altLang="zh-TW" sz="1400" b="1" dirty="0">
                <a:latin typeface="微軟正黑體" pitchFamily="34" charset="-120"/>
                <a:ea typeface="微軟正黑體" pitchFamily="34" charset="-120"/>
              </a:rPr>
              <a:t>技術進行基因定序，今天下午鑑定結果出爐確定為秋行軍蟲。</a:t>
            </a:r>
            <a:endParaRPr lang="zh-TW" altLang="en-US" sz="14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秋行軍蟲明顯特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9685" y="836712"/>
            <a:ext cx="8347493" cy="5184576"/>
          </a:xfrm>
        </p:spPr>
      </p:pic>
      <p:sp>
        <p:nvSpPr>
          <p:cNvPr id="5" name="文字方塊 4"/>
          <p:cNvSpPr txBox="1"/>
          <p:nvPr/>
        </p:nvSpPr>
        <p:spPr>
          <a:xfrm>
            <a:off x="3419872" y="616530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第一例所抓到之秋行軍蟲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橢圓 5"/>
          <p:cNvSpPr/>
          <p:nvPr/>
        </p:nvSpPr>
        <p:spPr>
          <a:xfrm>
            <a:off x="5220072" y="2060848"/>
            <a:ext cx="720080" cy="7200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田間危害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692696"/>
            <a:ext cx="4044754" cy="5544616"/>
          </a:xfrm>
        </p:spPr>
      </p:pic>
      <p:sp>
        <p:nvSpPr>
          <p:cNvPr id="5" name="文字方塊 4"/>
          <p:cNvSpPr txBox="1"/>
          <p:nvPr/>
        </p:nvSpPr>
        <p:spPr>
          <a:xfrm>
            <a:off x="1763688" y="6309320"/>
            <a:ext cx="1245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田間危害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1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" name="圖片 5" descr="田間危害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692696"/>
            <a:ext cx="4011732" cy="5544616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5868144" y="6309320"/>
            <a:ext cx="1245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田間危害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2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田間危害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620688"/>
            <a:ext cx="4032448" cy="5664234"/>
          </a:xfrm>
        </p:spPr>
      </p:pic>
      <p:sp>
        <p:nvSpPr>
          <p:cNvPr id="5" name="文字方塊 4"/>
          <p:cNvSpPr txBox="1"/>
          <p:nvPr/>
        </p:nvSpPr>
        <p:spPr>
          <a:xfrm>
            <a:off x="1547664" y="6309320"/>
            <a:ext cx="1245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田間危害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3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" name="圖片 5" descr="田間危害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620688"/>
            <a:ext cx="3996444" cy="5616624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6012160" y="6309320"/>
            <a:ext cx="1245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田間危害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4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田間危害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4032448" cy="5616624"/>
          </a:xfrm>
        </p:spPr>
      </p:pic>
      <p:sp>
        <p:nvSpPr>
          <p:cNvPr id="5" name="文字方塊 4"/>
          <p:cNvSpPr txBox="1"/>
          <p:nvPr/>
        </p:nvSpPr>
        <p:spPr>
          <a:xfrm>
            <a:off x="1763688" y="6309320"/>
            <a:ext cx="1245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田間危害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5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" name="圖片 5" descr="田間危害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620687"/>
            <a:ext cx="3960440" cy="5573953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5868144" y="6237312"/>
            <a:ext cx="1245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田間危害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6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828</Words>
  <Application>Microsoft Office PowerPoint</Application>
  <PresentationFormat>如螢幕大小 (4:3)</PresentationFormat>
  <Paragraphs>89</Paragraphs>
  <Slides>21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2" baseType="lpstr"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目前接獲通報案例</vt:lpstr>
      <vt:lpstr>投影片 14</vt:lpstr>
      <vt:lpstr>投影片 15</vt:lpstr>
      <vt:lpstr>投影片 16</vt:lpstr>
      <vt:lpstr>投影片 17</vt:lpstr>
      <vt:lpstr>投影片 18</vt:lpstr>
      <vt:lpstr>投影片 19</vt:lpstr>
      <vt:lpstr>DNA序列至基因銀行(GenBank)比對物種 秋行軍蟲相似度100%</vt:lpstr>
      <vt:lpstr>投影片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sinyu</dc:creator>
  <cp:lastModifiedBy>sinyu</cp:lastModifiedBy>
  <cp:revision>36</cp:revision>
  <dcterms:created xsi:type="dcterms:W3CDTF">2019-06-10T01:10:12Z</dcterms:created>
  <dcterms:modified xsi:type="dcterms:W3CDTF">2019-06-10T09:29:17Z</dcterms:modified>
</cp:coreProperties>
</file>