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39"/>
  </p:notesMasterIdLst>
  <p:handoutMasterIdLst>
    <p:handoutMasterId r:id="rId40"/>
  </p:handoutMasterIdLst>
  <p:sldIdLst>
    <p:sldId id="962" r:id="rId2"/>
    <p:sldId id="936" r:id="rId3"/>
    <p:sldId id="967" r:id="rId4"/>
    <p:sldId id="953" r:id="rId5"/>
    <p:sldId id="974" r:id="rId6"/>
    <p:sldId id="990" r:id="rId7"/>
    <p:sldId id="955" r:id="rId8"/>
    <p:sldId id="979" r:id="rId9"/>
    <p:sldId id="991" r:id="rId10"/>
    <p:sldId id="980" r:id="rId11"/>
    <p:sldId id="982" r:id="rId12"/>
    <p:sldId id="981" r:id="rId13"/>
    <p:sldId id="983" r:id="rId14"/>
    <p:sldId id="986" r:id="rId15"/>
    <p:sldId id="954" r:id="rId16"/>
    <p:sldId id="984" r:id="rId17"/>
    <p:sldId id="975" r:id="rId18"/>
    <p:sldId id="985" r:id="rId19"/>
    <p:sldId id="976" r:id="rId20"/>
    <p:sldId id="970" r:id="rId21"/>
    <p:sldId id="956" r:id="rId22"/>
    <p:sldId id="957" r:id="rId23"/>
    <p:sldId id="971" r:id="rId24"/>
    <p:sldId id="987" r:id="rId25"/>
    <p:sldId id="988" r:id="rId26"/>
    <p:sldId id="989" r:id="rId27"/>
    <p:sldId id="973" r:id="rId28"/>
    <p:sldId id="958" r:id="rId29"/>
    <p:sldId id="959" r:id="rId30"/>
    <p:sldId id="977" r:id="rId31"/>
    <p:sldId id="978" r:id="rId32"/>
    <p:sldId id="993" r:id="rId33"/>
    <p:sldId id="994" r:id="rId34"/>
    <p:sldId id="995" r:id="rId35"/>
    <p:sldId id="996" r:id="rId36"/>
    <p:sldId id="997" r:id="rId37"/>
    <p:sldId id="992" r:id="rId38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20E46"/>
    <a:srgbClr val="00863D"/>
    <a:srgbClr val="F244E6"/>
    <a:srgbClr val="FF0000"/>
    <a:srgbClr val="663300"/>
    <a:srgbClr val="800080"/>
    <a:srgbClr val="008000"/>
    <a:srgbClr val="FFCC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EE4C37F-A48D-4165-AF98-39F982A99E43}" type="datetimeFigureOut">
              <a:rPr lang="zh-TW" altLang="en-US"/>
              <a:pPr/>
              <a:t>2014/5/19</a:t>
            </a:fld>
            <a:endParaRPr lang="en-US" altLang="zh-TW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TW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15519A5-6E31-44C8-9A98-E0D9AAB8E5D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fld id="{6F78791D-C4D5-4286-AA77-9B19AE173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Times New Roman" pitchFamily="18" charset="0"/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AD92-4960-4F38-AFA7-DE3E4F0AD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C:\Documents and Settings\cba\桌面\宣導資料\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9050"/>
            <a:ext cx="38576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848B-C35E-4F99-8646-A0A5369F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848B-C35E-4F99-8646-A0A5369F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848B-C35E-4F99-8646-A0A5369F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848B-C35E-4F99-8646-A0A5369F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848B-C35E-4F99-8646-A0A5369F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848B-C35E-4F99-8646-A0A5369F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848B-C35E-4F99-8646-A0A5369F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B19B3-35B4-4287-9E7A-50C49F819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" descr="C:\Documents and Settings\cba\桌面\宣導資料\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38113"/>
            <a:ext cx="44418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97E5BF-3BCC-4EDB-8858-FC47FBCC9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C:\Documents and Settings\cba\桌面\宣導資料\logo.gif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3825" y="138113"/>
            <a:ext cx="44418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.search.yahoo.com/_ylt=A8tUwJts1nBTfXYA9xd21gt.;_ylu=X3oDMTBpcGszamw0BHNlYwNmcC1pbWcEc2xrA2ltZw--/RV=2/RE=1399932652/RO=11/RU=http:/www.nipic.com/show/3/73/0bdd7b37b1d18a98.html/RK=0/RS=hZS970t.Qx8Gpy7jw2BJ6R9k590-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1.nhps.tp.edu.tw/maggie/&#32178;&#38913;&#22294;&#24235;/&#32178;&#38913;&#22294;&#24235;2/26/toys_in_love.g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ppledaily.com.tw/appledaily/article/headline/20060519/2617549/applesearch/&#36628;&#22823;&#24801;&#29436;&#37325;&#21028;16&#24180;&#30906;&#23450;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1.nhps.tp.edu.tw/maggie/&#32178;&#38913;&#22294;&#24235;/&#32178;&#38913;&#22294;&#24235;2/24/heartsclr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hyperlink" Target="http://w1.nhps.tp.edu.tw/maggie/&#32178;&#38913;&#22294;&#24235;/&#32178;&#38913;&#22294;&#24235;2/25/d_love04.gif" TargetMode="Externa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1.nhps.tp.edu.tw/maggie/&#32178;&#38913;&#22294;&#24235;/&#32178;&#38913;&#22294;&#24235;2/15/1553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928802"/>
            <a:ext cx="93583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6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校園霸</a:t>
            </a:r>
            <a:r>
              <a:rPr lang="zh-TW" altLang="en-US" sz="6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凌</a:t>
            </a:r>
            <a:r>
              <a:rPr lang="en-US" altLang="zh-TW" sz="6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-</a:t>
            </a:r>
            <a:r>
              <a:rPr lang="zh-TW" altLang="en-US" sz="6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性</a:t>
            </a:r>
            <a:r>
              <a:rPr lang="zh-TW" altLang="en-US" sz="6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侵害、性騷擾</a:t>
            </a:r>
          </a:p>
          <a:p>
            <a:pPr algn="ctr"/>
            <a:endParaRPr lang="en-US" altLang="zh-TW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 algn="ctr"/>
            <a:r>
              <a:rPr lang="zh-TW" alt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陳雅菁老師</a:t>
            </a:r>
            <a:endParaRPr lang="zh-TW" altLang="en-US" sz="115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pic>
        <p:nvPicPr>
          <p:cNvPr id="10" name="圖片 9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36740"/>
          </a:xfrm>
          <a:prstGeom prst="rect">
            <a:avLst/>
          </a:prstGeom>
        </p:spPr>
      </p:pic>
      <p:pic>
        <p:nvPicPr>
          <p:cNvPr id="5" name="圖片 4" descr="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4714875"/>
            <a:ext cx="2857500" cy="2143125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81512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172" y="857232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性侵害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7643866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刑</a:t>
            </a:r>
            <a:r>
              <a:rPr lang="en-US" altLang="zh-TW" sz="2800" b="1" dirty="0">
                <a:solidFill>
                  <a:schemeClr val="tx2"/>
                </a:solidFill>
              </a:rPr>
              <a:t>§221 </a:t>
            </a: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強制性交罪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   對於男女以強暴、脅迫、恐嚇、催眠術或其他違反其意願之方法而為性交者。性交包括以性器進入他人之性器、肛門或口腔之行為；或是以性器以外之其他身體部位或器物進入他人之性器、肛門之行為。</a:t>
            </a: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刑</a:t>
            </a:r>
            <a:r>
              <a:rPr lang="en-US" altLang="zh-TW" sz="2800" b="1" dirty="0">
                <a:solidFill>
                  <a:schemeClr val="tx2"/>
                </a:solidFill>
              </a:rPr>
              <a:t>§224 </a:t>
            </a: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強制猥褻罪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    對於男女以強暴、脅迫、恐嚇、催眠術或其他違反其意願之方法而為猥褻之行為者。</a:t>
            </a:r>
            <a:r>
              <a:rPr lang="en-US" altLang="zh-TW" sz="2800" b="1" dirty="0">
                <a:solidFill>
                  <a:schemeClr val="tx2"/>
                </a:solidFill>
                <a:latin typeface="標楷體"/>
                <a:ea typeface="標楷體" pitchFamily="65" charset="-120"/>
              </a:rPr>
              <a:t>…</a:t>
            </a:r>
            <a:r>
              <a:rPr lang="en-US" altLang="zh-TW" sz="2800" b="1" dirty="0">
                <a:solidFill>
                  <a:schemeClr val="tx2"/>
                </a:solidFill>
                <a:ea typeface="標楷體" pitchFamily="65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加重</a:t>
            </a:r>
            <a:r>
              <a:rPr lang="zh-TW" altLang="en-US" sz="2800" b="1" dirty="0">
                <a:solidFill>
                  <a:schemeClr val="tx2"/>
                </a:solidFill>
              </a:rPr>
              <a:t>、</a:t>
            </a: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乘機</a:t>
            </a:r>
            <a:r>
              <a:rPr lang="zh-TW" altLang="en-US" sz="2800" b="1" dirty="0"/>
              <a:t>、</a:t>
            </a: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權勢、詐術</a:t>
            </a:r>
            <a:r>
              <a:rPr lang="zh-TW" altLang="en-US" sz="2800" b="1" dirty="0">
                <a:solidFill>
                  <a:schemeClr val="tx2"/>
                </a:solidFill>
              </a:rPr>
              <a:t>、</a:t>
            </a: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公然</a:t>
            </a:r>
            <a:r>
              <a:rPr lang="en-US" altLang="zh-TW" sz="2800" b="1" dirty="0">
                <a:solidFill>
                  <a:schemeClr val="tx2"/>
                </a:solidFill>
                <a:latin typeface="標楷體"/>
                <a:ea typeface="標楷體" pitchFamily="65" charset="-120"/>
              </a:rPr>
              <a:t>…</a:t>
            </a:r>
            <a:endParaRPr lang="en-US" altLang="zh-TW" sz="2800" b="1" dirty="0">
              <a:solidFill>
                <a:schemeClr val="tx2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未遂犯罰之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963" y="5186373"/>
            <a:ext cx="2205037" cy="167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9144000" cy="143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性侵犯、性騷擾</a:t>
            </a:r>
            <a:r>
              <a:rPr lang="en-US" altLang="zh-TW" b="1" dirty="0">
                <a:solidFill>
                  <a:srgbClr val="FF0000"/>
                </a:solidFill>
                <a:latin typeface="標楷體"/>
                <a:ea typeface="標楷體" pitchFamily="65" charset="-120"/>
              </a:rPr>
              <a:t>—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公訴罪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327275"/>
            <a:ext cx="62642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663300"/>
                </a:solidFill>
                <a:ea typeface="標楷體" pitchFamily="65" charset="-120"/>
              </a:rPr>
              <a:t>例外</a:t>
            </a:r>
            <a:r>
              <a:rPr lang="en-US" altLang="zh-TW" b="1" dirty="0" smtClean="0">
                <a:solidFill>
                  <a:srgbClr val="663300"/>
                </a:solidFill>
                <a:ea typeface="標楷體" pitchFamily="65" charset="-120"/>
                <a:sym typeface="Wingdings" pitchFamily="2" charset="2"/>
              </a:rPr>
              <a:t>:</a:t>
            </a:r>
            <a:r>
              <a:rPr lang="zh-TW" altLang="en-US" b="1" dirty="0" smtClean="0">
                <a:solidFill>
                  <a:srgbClr val="663300"/>
                </a:solidFill>
                <a:ea typeface="標楷體" pitchFamily="65" charset="-120"/>
                <a:sym typeface="Wingdings" pitchFamily="2" charset="2"/>
              </a:rPr>
              <a:t> </a:t>
            </a:r>
            <a:endParaRPr lang="zh-TW" altLang="en-US" b="1" dirty="0">
              <a:solidFill>
                <a:srgbClr val="663300"/>
              </a:solidFill>
              <a:ea typeface="標楷體" pitchFamily="65" charset="-120"/>
            </a:endParaRPr>
          </a:p>
          <a:p>
            <a:r>
              <a:rPr lang="zh-TW" altLang="en-US" b="1" dirty="0">
                <a:solidFill>
                  <a:srgbClr val="663300"/>
                </a:solidFill>
                <a:ea typeface="標楷體" pitchFamily="65" charset="-120"/>
              </a:rPr>
              <a:t>刑法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663300"/>
                </a:solidFill>
                <a:ea typeface="標楷體" pitchFamily="65" charset="-120"/>
              </a:rPr>
              <a:t>    配偶之間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663300"/>
                </a:solidFill>
                <a:ea typeface="標楷體" pitchFamily="65" charset="-120"/>
              </a:rPr>
              <a:t>    未滿十八歲之人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663300"/>
                </a:solidFill>
                <a:ea typeface="標楷體" pitchFamily="65" charset="-120"/>
              </a:rPr>
              <a:t>    直系或三等旁系血親為性交者</a:t>
            </a:r>
          </a:p>
          <a:p>
            <a:r>
              <a:rPr lang="zh-TW" altLang="en-US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意圖性騷擾</a:t>
            </a:r>
          </a:p>
          <a:p>
            <a:pPr>
              <a:buFont typeface="Wingdings" pitchFamily="2" charset="2"/>
              <a:buNone/>
            </a:pPr>
            <a:endParaRPr lang="en-US" altLang="zh-TW" b="1" dirty="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29058" y="178592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863D"/>
                </a:solidFill>
                <a:sym typeface="Wingdings" pitchFamily="2" charset="2"/>
              </a:rPr>
              <a:t></a:t>
            </a:r>
            <a:r>
              <a:rPr lang="zh-TW" altLang="en-US" sz="2800" dirty="0" smtClean="0">
                <a:solidFill>
                  <a:srgbClr val="00863D"/>
                </a:solidFill>
              </a:rPr>
              <a:t>非告訴乃論</a:t>
            </a:r>
            <a:r>
              <a:rPr lang="en-US" altLang="zh-TW" sz="2800" dirty="0" smtClean="0">
                <a:solidFill>
                  <a:srgbClr val="00863D"/>
                </a:solidFill>
              </a:rPr>
              <a:t>—</a:t>
            </a:r>
            <a:r>
              <a:rPr lang="zh-TW" altLang="en-US" sz="2800" dirty="0" smtClean="0">
                <a:solidFill>
                  <a:srgbClr val="00863D"/>
                </a:solidFill>
              </a:rPr>
              <a:t>檢察官處理</a:t>
            </a:r>
            <a:endParaRPr lang="zh-TW" altLang="en-US" sz="2800" dirty="0">
              <a:solidFill>
                <a:srgbClr val="00863D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1538" y="600076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863D"/>
                </a:solidFill>
                <a:sym typeface="Wingdings" pitchFamily="2" charset="2"/>
              </a:rPr>
              <a:t></a:t>
            </a:r>
            <a:r>
              <a:rPr lang="zh-TW" altLang="en-US" sz="2800" dirty="0" smtClean="0">
                <a:solidFill>
                  <a:srgbClr val="00863D"/>
                </a:solidFill>
              </a:rPr>
              <a:t>告訴乃論</a:t>
            </a:r>
            <a:r>
              <a:rPr lang="en-US" altLang="zh-TW" sz="2800" dirty="0" smtClean="0">
                <a:solidFill>
                  <a:srgbClr val="00863D"/>
                </a:solidFill>
              </a:rPr>
              <a:t>—</a:t>
            </a:r>
            <a:r>
              <a:rPr lang="zh-TW" altLang="en-US" sz="2800" dirty="0" smtClean="0">
                <a:solidFill>
                  <a:srgbClr val="00863D"/>
                </a:solidFill>
              </a:rPr>
              <a:t>自已提告</a:t>
            </a:r>
            <a:endParaRPr lang="zh-TW" altLang="en-US" sz="2800" dirty="0">
              <a:solidFill>
                <a:srgbClr val="00863D"/>
              </a:solidFill>
            </a:endParaRPr>
          </a:p>
        </p:txBody>
      </p:sp>
      <p:pic>
        <p:nvPicPr>
          <p:cNvPr id="6" name="Picture 11" descr="Imag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3714752"/>
            <a:ext cx="3000364" cy="2914650"/>
          </a:xfrm>
          <a:prstGeom prst="rect">
            <a:avLst/>
          </a:prstGeom>
          <a:noFill/>
          <a:ln/>
        </p:spPr>
      </p:pic>
      <p:pic>
        <p:nvPicPr>
          <p:cNvPr id="7" name="圖片 6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 b="36342"/>
          <a:stretch>
            <a:fillRect/>
          </a:stretch>
        </p:blipFill>
        <p:spPr bwMode="auto">
          <a:xfrm>
            <a:off x="0" y="1785902"/>
            <a:ext cx="7279030" cy="507209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6795"/>
          <a:stretch>
            <a:fillRect/>
          </a:stretch>
        </p:blipFill>
        <p:spPr bwMode="auto">
          <a:xfrm>
            <a:off x="7000893" y="4071942"/>
            <a:ext cx="214310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204864"/>
            <a:ext cx="5429256" cy="414972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刑法第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227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　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對於未滿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14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歲之男女為性交者，處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年以上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10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年以下有期徒刑。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　對於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14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歲以上未滿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16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之男女為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性交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者，處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7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年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以下有期徒刑。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　對於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14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歲以上未滿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16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歲之男女為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猥褻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之行為者，處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年以下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有期徒刑。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第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項、第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項之未遂犯罰之。</a:t>
            </a: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980728"/>
            <a:ext cx="83582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未成年人幾歲有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性行為同意能力</a:t>
            </a:r>
            <a:r>
              <a:rPr lang="en-US" altLang="zh-TW" sz="4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?</a:t>
            </a:r>
            <a:r>
              <a:rPr lang="en-US" altLang="zh-TW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/>
            </a:r>
            <a:br>
              <a:rPr lang="en-US" altLang="zh-TW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</a:br>
            <a:endParaRPr lang="zh-TW" altLang="en-US" dirty="0"/>
          </a:p>
        </p:txBody>
      </p:sp>
      <p:pic>
        <p:nvPicPr>
          <p:cNvPr id="5" name="Picture 6" descr="禁果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9613" y="1844824"/>
            <a:ext cx="3354387" cy="5013176"/>
          </a:xfrm>
          <a:prstGeom prst="rect">
            <a:avLst/>
          </a:prstGeom>
          <a:noFill/>
          <a:ln w="57150" cmpd="thickThin">
            <a:solidFill>
              <a:srgbClr val="FFFF00"/>
            </a:solidFill>
          </a:ln>
        </p:spPr>
      </p:pic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158" y="1714488"/>
            <a:ext cx="6000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sz="3200" u="sng" dirty="0" smtClean="0">
                <a:solidFill>
                  <a:schemeClr val="folHlink"/>
                </a:solidFill>
                <a:latin typeface="標楷體" pitchFamily="65" charset="-120"/>
              </a:rPr>
              <a:t>兩小無猜</a:t>
            </a:r>
            <a:r>
              <a:rPr lang="zh-TW" altLang="en-US" sz="3200" dirty="0" smtClean="0">
                <a:solidFill>
                  <a:schemeClr val="folHlink"/>
                </a:solidFill>
                <a:latin typeface="標楷體" pitchFamily="65" charset="-120"/>
              </a:rPr>
              <a:t>之性行為責任如何？</a:t>
            </a:r>
          </a:p>
          <a:p>
            <a:pPr>
              <a:buFont typeface="Wingdings" pitchFamily="2" charset="2"/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刑法第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227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條之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1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：</a:t>
            </a:r>
          </a:p>
          <a:p>
            <a:pPr>
              <a:buFont typeface="Wingdings" pitchFamily="2" charset="2"/>
              <a:buNone/>
            </a:pPr>
            <a:r>
              <a:rPr lang="en-US" altLang="zh-TW" sz="3200" dirty="0" smtClean="0">
                <a:latin typeface="標楷體" pitchFamily="65" charset="-120"/>
              </a:rPr>
              <a:t>18</a:t>
            </a:r>
            <a:r>
              <a:rPr lang="zh-TW" altLang="en-US" sz="3200" dirty="0" smtClean="0">
                <a:latin typeface="標楷體" pitchFamily="65" charset="-120"/>
              </a:rPr>
              <a:t>歲以下之人犯前條之罪者，</a:t>
            </a:r>
            <a:endParaRPr lang="en-US" altLang="zh-TW" sz="3200" dirty="0" smtClean="0">
              <a:latin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3200" u="sng" dirty="0" smtClean="0">
                <a:solidFill>
                  <a:srgbClr val="00863D"/>
                </a:solidFill>
                <a:latin typeface="標楷體" pitchFamily="65" charset="-120"/>
              </a:rPr>
              <a:t>減輕</a:t>
            </a:r>
            <a:r>
              <a:rPr lang="zh-TW" altLang="en-US" sz="3200" dirty="0" smtClean="0">
                <a:latin typeface="標楷體" pitchFamily="65" charset="-120"/>
              </a:rPr>
              <a:t>或</a:t>
            </a:r>
            <a:r>
              <a:rPr lang="zh-TW" altLang="en-US" sz="3200" u="sng" dirty="0" smtClean="0">
                <a:solidFill>
                  <a:srgbClr val="00863D"/>
                </a:solidFill>
                <a:latin typeface="標楷體" pitchFamily="65" charset="-120"/>
              </a:rPr>
              <a:t>免除其刑</a:t>
            </a:r>
            <a:r>
              <a:rPr lang="zh-TW" altLang="en-US" sz="3200" dirty="0" smtClean="0">
                <a:solidFill>
                  <a:srgbClr val="00863D"/>
                </a:solidFill>
                <a:latin typeface="標楷體" pitchFamily="65" charset="-120"/>
              </a:rPr>
              <a:t>。</a:t>
            </a:r>
          </a:p>
          <a:p>
            <a:pPr>
              <a:buFont typeface="Wingdings" pitchFamily="2" charset="2"/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刑法第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229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條之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1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：</a:t>
            </a:r>
          </a:p>
          <a:p>
            <a:pPr>
              <a:buFont typeface="Wingdings" pitchFamily="2" charset="2"/>
              <a:buNone/>
            </a:pPr>
            <a:r>
              <a:rPr lang="zh-TW" altLang="en-US" sz="3200" dirty="0" smtClean="0">
                <a:latin typeface="標楷體" pitchFamily="65" charset="-120"/>
              </a:rPr>
              <a:t>對配偶犯第</a:t>
            </a:r>
            <a:r>
              <a:rPr lang="en-US" altLang="zh-TW" sz="3200" dirty="0" smtClean="0">
                <a:latin typeface="標楷體" pitchFamily="65" charset="-120"/>
              </a:rPr>
              <a:t>281</a:t>
            </a:r>
            <a:r>
              <a:rPr lang="zh-TW" altLang="en-US" sz="3200" dirty="0" smtClean="0">
                <a:latin typeface="標楷體" pitchFamily="65" charset="-120"/>
              </a:rPr>
              <a:t>條之罪者，或未滿</a:t>
            </a:r>
            <a:r>
              <a:rPr lang="en-US" altLang="zh-TW" sz="3200" dirty="0" smtClean="0">
                <a:latin typeface="標楷體" pitchFamily="65" charset="-120"/>
              </a:rPr>
              <a:t>18</a:t>
            </a:r>
            <a:r>
              <a:rPr lang="zh-TW" altLang="en-US" sz="3200" dirty="0" smtClean="0">
                <a:latin typeface="標楷體" pitchFamily="65" charset="-120"/>
              </a:rPr>
              <a:t>歲之人犯第</a:t>
            </a:r>
            <a:r>
              <a:rPr lang="en-US" altLang="zh-TW" sz="3200" dirty="0" smtClean="0">
                <a:latin typeface="標楷體" pitchFamily="65" charset="-120"/>
              </a:rPr>
              <a:t>227</a:t>
            </a:r>
            <a:r>
              <a:rPr lang="zh-TW" altLang="en-US" sz="3200" dirty="0" smtClean="0">
                <a:latin typeface="標楷體" pitchFamily="65" charset="-120"/>
              </a:rPr>
              <a:t>條之罪者，</a:t>
            </a:r>
          </a:p>
          <a:p>
            <a:pPr>
              <a:buFont typeface="Wingdings" pitchFamily="2" charset="2"/>
              <a:buNone/>
            </a:pPr>
            <a:r>
              <a:rPr lang="zh-TW" altLang="en-US" sz="3200" dirty="0" smtClean="0">
                <a:latin typeface="標楷體" pitchFamily="65" charset="-120"/>
              </a:rPr>
              <a:t>須</a:t>
            </a:r>
            <a:r>
              <a:rPr lang="zh-TW" altLang="en-US" sz="3200" dirty="0" smtClean="0">
                <a:solidFill>
                  <a:srgbClr val="00863D"/>
                </a:solidFill>
                <a:latin typeface="標楷體" pitchFamily="65" charset="-120"/>
              </a:rPr>
              <a:t>告訴乃論。</a:t>
            </a:r>
            <a:endParaRPr lang="zh-TW" altLang="en-US" sz="3200" dirty="0">
              <a:solidFill>
                <a:srgbClr val="00863D"/>
              </a:solidFill>
              <a:latin typeface="標楷體" pitchFamily="65" charset="-120"/>
            </a:endParaRPr>
          </a:p>
        </p:txBody>
      </p:sp>
      <p:pic>
        <p:nvPicPr>
          <p:cNvPr id="5" name="Picture 4" descr="b9e282cd52977ff5d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4900612"/>
            <a:ext cx="2743200" cy="1957388"/>
          </a:xfrm>
          <a:prstGeom prst="rect">
            <a:avLst/>
          </a:prstGeom>
          <a:noFill/>
          <a:ln/>
        </p:spPr>
      </p:pic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  <p:pic>
        <p:nvPicPr>
          <p:cNvPr id="20482" name="Picture 2" descr="http://w1.nhps.tp.edu.tw/maggie/網頁圖庫/網頁圖庫2/27/loveyou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43575"/>
            <a:ext cx="952500" cy="1114425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2928926" y="1071546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244E6"/>
                </a:solidFill>
                <a:sym typeface="Wingdings" pitchFamily="2" charset="2"/>
              </a:rPr>
              <a:t></a:t>
            </a:r>
            <a:r>
              <a:rPr lang="zh-TW" altLang="en-US" sz="4000" dirty="0" smtClean="0">
                <a:solidFill>
                  <a:srgbClr val="F244E6"/>
                </a:solidFill>
              </a:rPr>
              <a:t>你</a:t>
            </a:r>
            <a:r>
              <a:rPr lang="en-US" altLang="zh-TW" sz="4000" dirty="0" smtClean="0">
                <a:solidFill>
                  <a:srgbClr val="F244E6"/>
                </a:solidFill>
              </a:rPr>
              <a:t>OK~</a:t>
            </a:r>
            <a:r>
              <a:rPr lang="zh-TW" altLang="en-US" sz="4000" dirty="0" smtClean="0">
                <a:solidFill>
                  <a:srgbClr val="F244E6"/>
                </a:solidFill>
              </a:rPr>
              <a:t>我</a:t>
            </a:r>
            <a:r>
              <a:rPr lang="en-US" altLang="zh-TW" sz="4000" dirty="0" smtClean="0">
                <a:solidFill>
                  <a:srgbClr val="F244E6"/>
                </a:solidFill>
              </a:rPr>
              <a:t>OK!</a:t>
            </a:r>
            <a:r>
              <a:rPr lang="zh-TW" altLang="en-US" sz="4000" dirty="0" smtClean="0">
                <a:solidFill>
                  <a:srgbClr val="F244E6"/>
                </a:solidFill>
              </a:rPr>
              <a:t>大家都</a:t>
            </a:r>
            <a:r>
              <a:rPr lang="en-US" altLang="zh-TW" sz="4000" dirty="0" smtClean="0">
                <a:solidFill>
                  <a:srgbClr val="F244E6"/>
                </a:solidFill>
              </a:rPr>
              <a:t>OK!</a:t>
            </a:r>
            <a:endParaRPr lang="zh-TW" altLang="en-US" sz="4000" dirty="0">
              <a:solidFill>
                <a:srgbClr val="F244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idx="1"/>
          </p:nvPr>
        </p:nvSpPr>
        <p:spPr>
          <a:xfrm>
            <a:off x="214313" y="1285875"/>
            <a:ext cx="8786812" cy="51435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校園性侵害或性騷擾事件（性平法事件）</a:t>
            </a: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zh-TW" altLang="en-US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  指性侵害或性騷擾事件之一方為學校</a:t>
            </a:r>
            <a:r>
              <a:rPr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校長、教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 師、職員、工友或學生，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他方為學生者。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校園性侵害或性騷擾事件（</a:t>
            </a:r>
            <a:r>
              <a:rPr lang="zh-TW" altLang="en-US" b="1" u="sng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性平法事件）</a:t>
            </a: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  指性侵害或性騷擾事件之一方為</a:t>
            </a:r>
            <a:r>
              <a:rPr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學校校長、教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 師、職員、工友或學生</a:t>
            </a: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他方為非屬上述身分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者。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屬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性平法</a:t>
            </a: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事件學校需成立</a:t>
            </a:r>
            <a:r>
              <a:rPr lang="zh-TW" altLang="en-US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性別平等調查小組</a:t>
            </a: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；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非屬性平法</a:t>
            </a: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事件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學校應於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知悉事件三日內</a:t>
            </a: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召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  開性平會。</a:t>
            </a:r>
          </a:p>
          <a:p>
            <a:pPr>
              <a:lnSpc>
                <a:spcPct val="80000"/>
              </a:lnSpc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1" name="投影片編號版面配置區 5"/>
          <p:cNvSpPr txBox="1">
            <a:spLocks noGrp="1" noChangeArrowheads="1"/>
          </p:cNvSpPr>
          <p:nvPr/>
        </p:nvSpPr>
        <p:spPr bwMode="auto">
          <a:xfrm>
            <a:off x="7239000" y="6472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204F9BD-30F5-4EC1-BFDB-341300C5F04B}" type="slidenum">
              <a:rPr lang="en-US" altLang="zh-TW" sz="1400" b="0">
                <a:ea typeface="新細明體" charset="-120"/>
              </a:rPr>
              <a:pPr algn="r"/>
              <a:t>15</a:t>
            </a:fld>
            <a:endParaRPr lang="en-US" altLang="zh-TW" sz="1400" b="0">
              <a:ea typeface="新細明體" charset="-120"/>
            </a:endParaRPr>
          </a:p>
        </p:txBody>
      </p:sp>
      <p:pic>
        <p:nvPicPr>
          <p:cNvPr id="4" name="圖片 3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143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857232"/>
            <a:ext cx="7978775" cy="1143000"/>
          </a:xfrm>
        </p:spPr>
        <p:txBody>
          <a:bodyPr/>
          <a:lstStyle/>
          <a:p>
            <a:r>
              <a:rPr lang="zh-TW" altLang="en-US" sz="3800" b="1" dirty="0">
                <a:solidFill>
                  <a:srgbClr val="C00000"/>
                </a:solidFill>
                <a:ea typeface="標楷體" pitchFamily="65" charset="-120"/>
              </a:rPr>
              <a:t>校園性侵害或性騷擾事件之適用對象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068" y="1357298"/>
            <a:ext cx="8143932" cy="4530725"/>
          </a:xfrm>
        </p:spPr>
        <p:txBody>
          <a:bodyPr/>
          <a:lstStyle/>
          <a:p>
            <a:endParaRPr lang="en-US" altLang="zh-TW" b="1" dirty="0">
              <a:solidFill>
                <a:schemeClr val="tx2"/>
              </a:solidFill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ea typeface="標楷體" pitchFamily="65" charset="-120"/>
              </a:rPr>
              <a:t>ㄧ方為校長、教職員工生，他方為學生。</a:t>
            </a:r>
            <a:r>
              <a:rPr lang="en-US" altLang="zh-TW" b="1" dirty="0">
                <a:solidFill>
                  <a:schemeClr val="tx2"/>
                </a:solidFill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chemeClr val="tx2"/>
                </a:solidFill>
                <a:ea typeface="標楷體" pitchFamily="65" charset="-120"/>
              </a:rPr>
              <a:t>不限同校</a:t>
            </a:r>
            <a:r>
              <a:rPr lang="en-US" altLang="zh-TW" b="1" dirty="0">
                <a:solidFill>
                  <a:schemeClr val="tx2"/>
                </a:solidFill>
                <a:ea typeface="標楷體" pitchFamily="65" charset="-120"/>
              </a:rPr>
              <a:t>)</a:t>
            </a:r>
            <a:endParaRPr lang="en-US" altLang="zh-TW" b="1" dirty="0"/>
          </a:p>
          <a:p>
            <a:r>
              <a:rPr lang="zh-TW" altLang="en-US" b="1" dirty="0">
                <a:solidFill>
                  <a:schemeClr val="tx2"/>
                </a:solidFill>
                <a:ea typeface="標楷體" pitchFamily="65" charset="-120"/>
              </a:rPr>
              <a:t>教師：專任、兼任、代理、代課、教官及其他執行教學、研究或教育實習之人員。</a:t>
            </a:r>
          </a:p>
          <a:p>
            <a:r>
              <a:rPr lang="zh-TW" altLang="en-US" b="1" dirty="0">
                <a:solidFill>
                  <a:schemeClr val="tx2"/>
                </a:solidFill>
                <a:ea typeface="標楷體" pitchFamily="65" charset="-120"/>
              </a:rPr>
              <a:t>職員：行政及庶務人員</a:t>
            </a:r>
          </a:p>
          <a:p>
            <a:r>
              <a:rPr lang="zh-TW" altLang="en-US" b="1" dirty="0">
                <a:solidFill>
                  <a:schemeClr val="tx2"/>
                </a:solidFill>
                <a:ea typeface="標楷體" pitchFamily="65" charset="-120"/>
              </a:rPr>
              <a:t>學生：在學或接受進修推廣教育者。</a:t>
            </a:r>
          </a:p>
        </p:txBody>
      </p:sp>
      <p:pic>
        <p:nvPicPr>
          <p:cNvPr id="4" name="圖片 3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14367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034" y="5286388"/>
            <a:ext cx="864396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E0D0C"/>
                </a:solidFill>
                <a:latin typeface="標楷體" pitchFamily="65" charset="-120"/>
              </a:rPr>
              <a:t>屬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</a:rPr>
              <a:t>性平法</a:t>
            </a:r>
            <a:r>
              <a:rPr lang="zh-TW" altLang="en-US" sz="2800" dirty="0" smtClean="0">
                <a:solidFill>
                  <a:srgbClr val="0E0D0C"/>
                </a:solidFill>
                <a:latin typeface="標楷體" pitchFamily="65" charset="-120"/>
              </a:rPr>
              <a:t>事件學校需成立</a:t>
            </a:r>
            <a:r>
              <a:rPr lang="zh-TW" altLang="en-US" sz="2800" dirty="0" smtClean="0">
                <a:solidFill>
                  <a:srgbClr val="3333CC"/>
                </a:solidFill>
                <a:latin typeface="標楷體" pitchFamily="65" charset="-120"/>
              </a:rPr>
              <a:t>性別平等調查小組</a:t>
            </a:r>
            <a:r>
              <a:rPr lang="zh-TW" altLang="en-US" sz="2800" dirty="0" smtClean="0">
                <a:solidFill>
                  <a:srgbClr val="0E0D0C"/>
                </a:solidFill>
                <a:latin typeface="標楷體" pitchFamily="65" charset="-120"/>
              </a:rPr>
              <a:t>；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E0D0C"/>
                </a:solidFill>
                <a:latin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800080"/>
                </a:solidFill>
                <a:latin typeface="標楷體" pitchFamily="65" charset="-120"/>
              </a:rPr>
              <a:t>非屬性平法</a:t>
            </a:r>
            <a:r>
              <a:rPr lang="zh-TW" altLang="en-US" sz="2800" dirty="0" smtClean="0">
                <a:solidFill>
                  <a:srgbClr val="0E0D0C"/>
                </a:solidFill>
                <a:latin typeface="標楷體" pitchFamily="65" charset="-120"/>
              </a:rPr>
              <a:t>事件</a:t>
            </a:r>
            <a:r>
              <a:rPr lang="zh-TW" altLang="en-US" sz="2800" dirty="0" smtClean="0">
                <a:latin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0E0D0C"/>
                </a:solidFill>
                <a:latin typeface="標楷體" pitchFamily="65" charset="-120"/>
              </a:rPr>
              <a:t>學校應於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知悉事件三日內</a:t>
            </a:r>
            <a:r>
              <a:rPr lang="zh-TW" altLang="en-US" sz="2800" dirty="0" smtClean="0">
                <a:solidFill>
                  <a:srgbClr val="0E0D0C"/>
                </a:solidFill>
                <a:latin typeface="標楷體" pitchFamily="65" charset="-120"/>
              </a:rPr>
              <a:t>召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E0D0C"/>
                </a:solidFill>
                <a:latin typeface="標楷體" pitchFamily="65" charset="-120"/>
              </a:rPr>
              <a:t>  開性平會。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7158" y="2428868"/>
            <a:ext cx="8207375" cy="2308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66700" indent="-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◎法定責任通報</a:t>
            </a:r>
            <a:r>
              <a:rPr kumimoji="0" lang="en-US" altLang="zh-TW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衛福部關懷</a:t>
            </a:r>
            <a:r>
              <a:rPr kumimoji="0" lang="en-US" altLang="zh-TW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e</a:t>
            </a:r>
            <a:r>
              <a:rPr kumimoji="0" lang="zh-TW" altLang="en-US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起來網</a:t>
            </a:r>
            <a:r>
              <a:rPr kumimoji="0" lang="en-US" altLang="zh-TW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：性侵害案件通報</a:t>
            </a:r>
            <a:r>
              <a:rPr kumimoji="0" lang="en-US" altLang="zh-TW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知悉</a:t>
            </a:r>
            <a:r>
              <a:rPr kumimoji="0" lang="en-US" altLang="zh-TW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24</a:t>
            </a:r>
            <a:r>
              <a:rPr kumimoji="0" lang="zh-TW" altLang="en-US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小時內完成</a:t>
            </a:r>
            <a:r>
              <a:rPr kumimoji="0" lang="en-US" altLang="zh-TW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b="1" dirty="0">
                <a:solidFill>
                  <a:srgbClr val="5E1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400" b="1" dirty="0">
              <a:solidFill>
                <a:srgbClr val="5E1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266700" indent="-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D2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◎行政通報：校安通報</a:t>
            </a:r>
            <a:r>
              <a:rPr kumimoji="0" lang="en-US" altLang="zh-TW" sz="2400" b="1" dirty="0">
                <a:solidFill>
                  <a:srgbClr val="FD2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b="1" dirty="0">
                <a:solidFill>
                  <a:srgbClr val="FD2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乙級以上</a:t>
            </a:r>
            <a:r>
              <a:rPr kumimoji="0" lang="en-US" altLang="zh-TW" sz="2400" b="1" dirty="0">
                <a:solidFill>
                  <a:srgbClr val="FD2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24</a:t>
            </a:r>
            <a:r>
              <a:rPr kumimoji="0" lang="zh-TW" altLang="en-US" sz="2400" b="1" dirty="0">
                <a:solidFill>
                  <a:srgbClr val="FD2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小時完成如有人傷亡或上媒體則列為甲級請於</a:t>
            </a:r>
            <a:r>
              <a:rPr kumimoji="0" lang="en-US" altLang="zh-TW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小時</a:t>
            </a:r>
            <a:r>
              <a:rPr kumimoji="0" lang="zh-TW" altLang="en-US" sz="2400" b="1" dirty="0">
                <a:solidFill>
                  <a:srgbClr val="FD2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內完成</a:t>
            </a:r>
            <a:r>
              <a:rPr kumimoji="0" lang="en-US" altLang="zh-TW" sz="2400" b="1" dirty="0">
                <a:solidFill>
                  <a:srgbClr val="FD2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b="1" dirty="0">
                <a:solidFill>
                  <a:srgbClr val="FD2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367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4282" y="4992874"/>
            <a:ext cx="87154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</a:rPr>
              <a:t>性別教育平等法第</a:t>
            </a:r>
            <a:r>
              <a:rPr lang="en-US" altLang="zh-TW" dirty="0" smtClean="0">
                <a:latin typeface="標楷體" pitchFamily="65" charset="-120"/>
              </a:rPr>
              <a:t>36</a:t>
            </a:r>
            <a:r>
              <a:rPr lang="zh-TW" altLang="en-US" dirty="0" smtClean="0">
                <a:latin typeface="標楷體" pitchFamily="65" charset="-120"/>
              </a:rPr>
              <a:t>條：學校未依防治準則訂定防制規定</a:t>
            </a:r>
            <a:r>
              <a:rPr lang="zh-TW" altLang="en-US" dirty="0" smtClean="0"/>
              <a:t>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</a:rPr>
              <a:t>                       定，並公告周知，處新臺幣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萬元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                       以上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萬元以下罰鍰。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51"/>
          <p:cNvGrpSpPr>
            <a:grpSpLocks noGrp="1"/>
          </p:cNvGrpSpPr>
          <p:nvPr>
            <p:ph idx="1"/>
          </p:nvPr>
        </p:nvGrpSpPr>
        <p:grpSpPr bwMode="auto">
          <a:xfrm>
            <a:off x="428596" y="2332037"/>
            <a:ext cx="8229600" cy="4525963"/>
            <a:chOff x="204" y="1117"/>
            <a:chExt cx="5424" cy="3024"/>
          </a:xfrm>
        </p:grpSpPr>
        <p:sp>
          <p:nvSpPr>
            <p:cNvPr id="4" name="Oval 2052"/>
            <p:cNvSpPr>
              <a:spLocks noChangeArrowheads="1"/>
            </p:cNvSpPr>
            <p:nvPr/>
          </p:nvSpPr>
          <p:spPr bwMode="auto">
            <a:xfrm>
              <a:off x="252" y="1117"/>
              <a:ext cx="5376" cy="302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zh-TW">
                <a:latin typeface="Times New Roman" charset="0"/>
              </a:endParaRPr>
            </a:p>
          </p:txBody>
        </p:sp>
        <p:sp>
          <p:nvSpPr>
            <p:cNvPr id="5" name="Oval 2053"/>
            <p:cNvSpPr>
              <a:spLocks noChangeArrowheads="1"/>
            </p:cNvSpPr>
            <p:nvPr/>
          </p:nvSpPr>
          <p:spPr bwMode="auto">
            <a:xfrm>
              <a:off x="204" y="1261"/>
              <a:ext cx="4272" cy="273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6" name="Oval 2054"/>
            <p:cNvSpPr>
              <a:spLocks noChangeArrowheads="1"/>
            </p:cNvSpPr>
            <p:nvPr/>
          </p:nvSpPr>
          <p:spPr bwMode="auto">
            <a:xfrm>
              <a:off x="204" y="1693"/>
              <a:ext cx="3312" cy="173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7" name="Oval 2055"/>
            <p:cNvSpPr>
              <a:spLocks noChangeArrowheads="1"/>
            </p:cNvSpPr>
            <p:nvPr/>
          </p:nvSpPr>
          <p:spPr bwMode="auto">
            <a:xfrm>
              <a:off x="204" y="1909"/>
              <a:ext cx="2208" cy="122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8" name="Oval 2056"/>
            <p:cNvSpPr>
              <a:spLocks noChangeArrowheads="1"/>
            </p:cNvSpPr>
            <p:nvPr/>
          </p:nvSpPr>
          <p:spPr bwMode="auto">
            <a:xfrm>
              <a:off x="204" y="2269"/>
              <a:ext cx="1152" cy="5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zh-TW" sz="2400">
                <a:latin typeface="Times New Roman" charset="0"/>
              </a:endParaRPr>
            </a:p>
          </p:txBody>
        </p:sp>
        <p:sp>
          <p:nvSpPr>
            <p:cNvPr id="9" name="Text Box 2057"/>
            <p:cNvSpPr txBox="1">
              <a:spLocks noChangeArrowheads="1"/>
            </p:cNvSpPr>
            <p:nvPr/>
          </p:nvSpPr>
          <p:spPr bwMode="auto">
            <a:xfrm>
              <a:off x="588" y="2341"/>
              <a:ext cx="38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/>
            <a:lstStyle/>
            <a:p>
              <a:r>
                <a:rPr lang="zh-TW" altLang="en-US" sz="2200" b="1" dirty="0">
                  <a:solidFill>
                    <a:srgbClr val="FF0000"/>
                  </a:solidFill>
                  <a:latin typeface="Times New Roman" charset="0"/>
                  <a:ea typeface="標楷體" pitchFamily="65" charset="-120"/>
                </a:rPr>
                <a:t>刑法</a:t>
              </a:r>
            </a:p>
          </p:txBody>
        </p:sp>
        <p:sp>
          <p:nvSpPr>
            <p:cNvPr id="10" name="Text Box 2058"/>
            <p:cNvSpPr txBox="1">
              <a:spLocks noChangeArrowheads="1"/>
            </p:cNvSpPr>
            <p:nvPr/>
          </p:nvSpPr>
          <p:spPr bwMode="auto">
            <a:xfrm>
              <a:off x="1637" y="2078"/>
              <a:ext cx="336" cy="944"/>
            </a:xfrm>
            <a:prstGeom prst="rect">
              <a:avLst/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eaVert"/>
            <a:lstStyle/>
            <a:p>
              <a:r>
                <a:rPr lang="zh-TW" altLang="en-US" sz="2200" b="1">
                  <a:solidFill>
                    <a:srgbClr val="FF0000"/>
                  </a:solidFill>
                  <a:latin typeface="Times New Roman" charset="0"/>
                  <a:ea typeface="標楷體" pitchFamily="65" charset="-120"/>
                </a:rPr>
                <a:t>社會秩序維護法</a:t>
              </a:r>
            </a:p>
          </p:txBody>
        </p:sp>
        <p:sp>
          <p:nvSpPr>
            <p:cNvPr id="11" name="Text Box 2059"/>
            <p:cNvSpPr txBox="1">
              <a:spLocks noChangeArrowheads="1"/>
            </p:cNvSpPr>
            <p:nvPr/>
          </p:nvSpPr>
          <p:spPr bwMode="auto">
            <a:xfrm>
              <a:off x="2461" y="1909"/>
              <a:ext cx="432" cy="15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/>
            <a:lstStyle/>
            <a:p>
              <a:r>
                <a:rPr lang="zh-TW" altLang="en-US" sz="2200" b="1" dirty="0">
                  <a:solidFill>
                    <a:srgbClr val="FF0000"/>
                  </a:solidFill>
                  <a:latin typeface="Times New Roman" charset="0"/>
                  <a:ea typeface="標楷體" pitchFamily="65" charset="-120"/>
                </a:rPr>
                <a:t>兩性工作平等法</a:t>
              </a:r>
            </a:p>
          </p:txBody>
        </p:sp>
        <p:sp>
          <p:nvSpPr>
            <p:cNvPr id="12" name="Text Box 2060"/>
            <p:cNvSpPr txBox="1">
              <a:spLocks noChangeArrowheads="1"/>
            </p:cNvSpPr>
            <p:nvPr/>
          </p:nvSpPr>
          <p:spPr bwMode="auto">
            <a:xfrm>
              <a:off x="3606" y="1842"/>
              <a:ext cx="432" cy="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/>
            <a:lstStyle/>
            <a:p>
              <a:r>
                <a:rPr lang="zh-TW" altLang="en-US" sz="2200" b="1" dirty="0">
                  <a:solidFill>
                    <a:srgbClr val="FF0000"/>
                  </a:solidFill>
                  <a:latin typeface="Times New Roman" charset="0"/>
                  <a:ea typeface="標楷體" pitchFamily="65" charset="-120"/>
                </a:rPr>
                <a:t>性別平等教育法</a:t>
              </a:r>
            </a:p>
          </p:txBody>
        </p:sp>
        <p:sp>
          <p:nvSpPr>
            <p:cNvPr id="13" name="Text Box 2061"/>
            <p:cNvSpPr txBox="1">
              <a:spLocks noChangeArrowheads="1"/>
            </p:cNvSpPr>
            <p:nvPr/>
          </p:nvSpPr>
          <p:spPr bwMode="auto">
            <a:xfrm>
              <a:off x="4764" y="1909"/>
              <a:ext cx="336" cy="12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/>
            <a:lstStyle/>
            <a:p>
              <a:r>
                <a:rPr lang="zh-TW" altLang="en-US" sz="2200" b="1" dirty="0">
                  <a:solidFill>
                    <a:srgbClr val="FF0000"/>
                  </a:solidFill>
                  <a:latin typeface="Times New Roman" charset="0"/>
                  <a:ea typeface="標楷體" pitchFamily="65" charset="-120"/>
                </a:rPr>
                <a:t>性騷擾防治法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285720" y="1500174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</a:rPr>
              <a:t>性騷擾行為法律上的規範</a:t>
            </a:r>
            <a:r>
              <a:rPr lang="en-US" altLang="zh-TW" sz="3200" dirty="0" smtClean="0">
                <a:solidFill>
                  <a:srgbClr val="C00000"/>
                </a:solidFill>
              </a:rPr>
              <a:t>(</a:t>
            </a:r>
            <a:r>
              <a:rPr lang="zh-TW" altLang="en-US" sz="3200" dirty="0" smtClean="0">
                <a:solidFill>
                  <a:srgbClr val="C00000"/>
                </a:solidFill>
              </a:rPr>
              <a:t>性騷擾其實有個光譜</a:t>
            </a:r>
            <a:r>
              <a:rPr lang="en-US" altLang="zh-TW" sz="3200" dirty="0" smtClean="0">
                <a:solidFill>
                  <a:srgbClr val="C00000"/>
                </a:solidFill>
              </a:rPr>
              <a:t>)</a:t>
            </a:r>
            <a:endParaRPr lang="en-US" altLang="zh-TW" sz="3200" dirty="0">
              <a:solidFill>
                <a:srgbClr val="C00000"/>
              </a:solidFill>
            </a:endParaRPr>
          </a:p>
        </p:txBody>
      </p:sp>
      <p:pic>
        <p:nvPicPr>
          <p:cNvPr id="15" name="圖片 1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性騷擾、性猥褻、性侵害之界定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285720" y="1882775"/>
          <a:ext cx="8461405" cy="4975225"/>
        </p:xfrm>
        <a:graphic>
          <a:graphicData uri="http://schemas.openxmlformats.org/drawingml/2006/table">
            <a:tbl>
              <a:tblPr/>
              <a:tblGrid>
                <a:gridCol w="1511300"/>
                <a:gridCol w="1512888"/>
                <a:gridCol w="5437217"/>
              </a:tblGrid>
              <a:tr h="484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性質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程度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肢體接觸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第一級受害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性騷擾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˙言語的猥褻或是講黃色笑話（含猥褻電話）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˙展示色情刊物或色情影片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˙探問他人的性愛過程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身體接觸的性侵害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第二級受害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性猥褻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˙強迫他人暴露身體隱私處或於他人面前暴露身體的隱私處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˙碰觸、撫摸他人身體或要求他人撫摸其身體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˙強迫他人親吻他或強吻他人的私處。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˙強迫他人拍攝裸照或要求他人為其拍攝裸照。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性器官接觸性侵害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第三級受害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性侵害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˙被強迫性交、口交、肛交或異物插入，甚至具有凌虐行為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C900437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投影片編號版面配置區 5"/>
          <p:cNvSpPr txBox="1">
            <a:spLocks noGrp="1"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16CA1A-2B4D-4C84-AEBD-42B390DDEA70}" type="slidenum">
              <a:rPr lang="en-US" altLang="zh-TW" sz="1400" b="0">
                <a:ea typeface="新細明體" charset="-120"/>
              </a:rPr>
              <a:pPr algn="r"/>
              <a:t>2</a:t>
            </a:fld>
            <a:endParaRPr lang="en-US" altLang="zh-TW" sz="1400" b="0">
              <a:ea typeface="新細明體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785794"/>
            <a:ext cx="8229600" cy="66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900113" indent="-900113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zh-TW" altLang="en-US" sz="3600" dirty="0">
                <a:solidFill>
                  <a:srgbClr val="3333CC"/>
                </a:solidFill>
                <a:latin typeface="Trebuchet MS" pitchFamily="34" charset="0"/>
                <a:cs typeface="Times New Roman" pitchFamily="18" charset="0"/>
              </a:rPr>
              <a:t>「校園霸凌」之定義、類型與具體型態</a:t>
            </a:r>
            <a:endParaRPr lang="zh-TW" altLang="en-US" sz="3600" dirty="0">
              <a:solidFill>
                <a:srgbClr val="3333CC"/>
              </a:solidFill>
              <a:latin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8232" name="Group 40"/>
          <p:cNvGraphicFramePr>
            <a:graphicFrameLocks noGrp="1"/>
          </p:cNvGraphicFramePr>
          <p:nvPr/>
        </p:nvGraphicFramePr>
        <p:xfrm>
          <a:off x="285720" y="1428736"/>
          <a:ext cx="8643938" cy="5065396"/>
        </p:xfrm>
        <a:graphic>
          <a:graphicData uri="http://schemas.openxmlformats.org/drawingml/2006/table">
            <a:tbl>
              <a:tblPr/>
              <a:tblGrid>
                <a:gridCol w="552450"/>
                <a:gridCol w="2733675"/>
                <a:gridCol w="1622425"/>
                <a:gridCol w="3735388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定        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類    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具    體    型    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園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具有欺侮行為。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具有故意傷害的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意圖。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造成生理或心理 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侵犯的結果。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雙方勢力（地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位）不對等。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其他經小組認定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為霸凌個案者。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肢體霸凌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毆打身體、搶奪財物、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關係霸凌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排擠孤立、操弄人際、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語言霸凌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出言恐嚇、嘲笑污辱、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網路霸凌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散佈謠言或不雅照片、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反擊霸凌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受凌反擊、「大魚吃小魚</a:t>
                      </a: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ea typeface="標楷體" pitchFamily="65" charset="-120"/>
                          <a:cs typeface="Times New Roman" pitchFamily="18" charset="0"/>
                        </a:rPr>
                        <a:t>，小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魚吃蝦米」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性霸凌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校園性侵害或性騷擾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8670"/>
          </a:xfrm>
          <a:prstGeom prst="rect">
            <a:avLst/>
          </a:prstGeom>
        </p:spPr>
      </p:pic>
      <p:pic>
        <p:nvPicPr>
          <p:cNvPr id="8" name="Picture 5" descr="kiss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43042" y="5749939"/>
            <a:ext cx="1622518" cy="110806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33"/>
          <p:cNvGraphicFramePr>
            <a:graphicFrameLocks/>
          </p:cNvGraphicFramePr>
          <p:nvPr/>
        </p:nvGraphicFramePr>
        <p:xfrm>
          <a:off x="357158" y="1466531"/>
          <a:ext cx="8218487" cy="5391469"/>
        </p:xfrm>
        <a:graphic>
          <a:graphicData uri="http://schemas.openxmlformats.org/drawingml/2006/table">
            <a:tbl>
              <a:tblPr/>
              <a:tblGrid>
                <a:gridCol w="1152525"/>
                <a:gridCol w="2078037"/>
                <a:gridCol w="2457450"/>
                <a:gridCol w="2530475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法源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目的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適用範圍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主管機關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兩平法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保障工作權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雇主性騷受僱者或求職者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受僱者執行職務期間被他人騷擾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中央：行政院勞委會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地方：直轄市、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縣（市）政府、勞工局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兩性工作平等委員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性騷法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  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保障人身安全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不適用兩平法及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性平法者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中央：內政部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地方：直轄市、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縣（市）政府、社會局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性騷擾防治委員會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性平法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    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保障受教權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性騷擾事件之一方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為學校校長、教師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職員、工友或學生。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另一方為學生。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中央：教育部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地方：直轄市、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縣（市）政府、教育局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性別平等教育委員會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PS.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不論工作場所或校園之性騷擾行為，皆有性騷擾防治法第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及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條之適用。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071670" y="857232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</a:rPr>
              <a:t>三法適用範圍與主管機關 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1436740"/>
          </a:xfrm>
          <a:prstGeom prst="rect">
            <a:avLst/>
          </a:prstGeom>
        </p:spPr>
      </p:pic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45402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smtClean="0">
                <a:solidFill>
                  <a:srgbClr val="070605"/>
                </a:solidFill>
                <a:latin typeface="標楷體" pitchFamily="65" charset="-120"/>
                <a:ea typeface="標楷體" pitchFamily="65" charset="-120"/>
              </a:rPr>
              <a:t>性侵害犯罪防治法</a:t>
            </a:r>
            <a:r>
              <a:rPr lang="en-US" altLang="zh-TW" sz="2800" b="1" smtClean="0">
                <a:solidFill>
                  <a:srgbClr val="070605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本法所稱性侵害犯罪；係指觸犯刑法第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221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條至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227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條、第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228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條、第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229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條、第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332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項第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款、第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334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款、第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348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項第</a:t>
            </a:r>
            <a:r>
              <a:rPr lang="en-US" altLang="zh-TW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smtClean="0">
                <a:solidFill>
                  <a:srgbClr val="FA4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款及其特別法之罪。</a:t>
            </a:r>
          </a:p>
          <a:p>
            <a:pPr>
              <a:lnSpc>
                <a:spcPct val="130000"/>
              </a:lnSpc>
            </a:pPr>
            <a:r>
              <a:rPr lang="zh-TW" altLang="en-US" sz="2800" b="1" smtClean="0">
                <a:solidFill>
                  <a:srgbClr val="070605"/>
                </a:solidFill>
                <a:latin typeface="標楷體" pitchFamily="65" charset="-120"/>
                <a:ea typeface="標楷體" pitchFamily="65" charset="-120"/>
              </a:rPr>
              <a:t>性別平等教育法</a:t>
            </a:r>
            <a:r>
              <a:rPr lang="en-US" altLang="zh-TW" sz="2800" b="1" smtClean="0">
                <a:solidFill>
                  <a:srgbClr val="070605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400" b="1" u="sng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400" b="1" u="sng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u="sng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條</a:t>
            </a:r>
            <a:r>
              <a:rPr lang="zh-TW" altLang="en-US" sz="24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性侵害：指性侵害犯罪防治法所稱性侵害犯罪之行為。</a:t>
            </a:r>
          </a:p>
          <a:p>
            <a:pPr>
              <a:lnSpc>
                <a:spcPct val="140000"/>
              </a:lnSpc>
            </a:pPr>
            <a:r>
              <a:rPr lang="zh-TW" altLang="en-US" sz="2800" b="1" smtClean="0">
                <a:solidFill>
                  <a:srgbClr val="070605"/>
                </a:solidFill>
                <a:latin typeface="標楷體" pitchFamily="65" charset="-120"/>
                <a:ea typeface="標楷體" pitchFamily="65" charset="-120"/>
              </a:rPr>
              <a:t>校園性侵害或性騷擾的防治</a:t>
            </a:r>
            <a:r>
              <a:rPr lang="en-US" altLang="zh-TW" sz="2800" b="1" smtClean="0">
                <a:solidFill>
                  <a:srgbClr val="070605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400" b="1" smtClean="0">
                <a:solidFill>
                  <a:srgbClr val="049A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指性侵害或性騷擾事件之一方為學校校長、老師、職員、工友或學生，他方為學生者。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zh-TW" altLang="en-US" sz="2400" b="1" smtClean="0">
              <a:solidFill>
                <a:srgbClr val="049A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023938"/>
            <a:ext cx="5943600" cy="619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3200" cap="none" smtClean="0">
                <a:solidFill>
                  <a:srgbClr val="0309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校園處理性侵害事件適用法源</a:t>
            </a:r>
          </a:p>
        </p:txBody>
      </p:sp>
      <p:sp>
        <p:nvSpPr>
          <p:cNvPr id="24580" name="投影片編號版面配置區 5"/>
          <p:cNvSpPr txBox="1">
            <a:spLocks noGrp="1" noChangeArrowheads="1"/>
          </p:cNvSpPr>
          <p:nvPr/>
        </p:nvSpPr>
        <p:spPr bwMode="auto">
          <a:xfrm>
            <a:off x="7239000" y="6472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E04D27-A162-4602-926D-E2BEB10ACCFE}" type="slidenum">
              <a:rPr lang="en-US" altLang="zh-TW" sz="1400" b="0">
                <a:ea typeface="新細明體" charset="-120"/>
              </a:rPr>
              <a:pPr algn="r"/>
              <a:t>21</a:t>
            </a:fld>
            <a:endParaRPr lang="en-US" altLang="zh-TW" sz="1400" b="0">
              <a:ea typeface="新細明體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5000" b="99667" l="12057" r="8262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5284104"/>
            <a:ext cx="1828826" cy="1573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395288" y="1773238"/>
            <a:ext cx="8569325" cy="381635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進行法定通報</a:t>
            </a:r>
            <a:r>
              <a:rPr lang="en-US" altLang="zh-TW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知悉</a:t>
            </a:r>
            <a:r>
              <a:rPr lang="en-US" altLang="zh-TW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〉--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學校指定專人實施網路通報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兒少法第</a:t>
            </a:r>
            <a:r>
              <a:rPr lang="en-US" altLang="zh-TW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條、性侵防治法第</a:t>
            </a:r>
            <a:r>
              <a:rPr lang="en-US" altLang="zh-TW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條責任通報人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  〈</a:t>
            </a:r>
            <a:r>
              <a:rPr lang="en-US" altLang="zh-TW" b="1" dirty="0" smtClean="0"/>
              <a:t> https://ecare.mohw.gov.tw/ </a:t>
            </a:r>
            <a:r>
              <a:rPr lang="en-US" altLang="zh-TW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〉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小時內完成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進行行政通報</a:t>
            </a:r>
            <a:r>
              <a:rPr lang="en-US" altLang="zh-TW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教育部校安中心</a:t>
            </a:r>
            <a:r>
              <a:rPr lang="en-US" altLang="zh-TW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學校指定專人實施網路通報</a:t>
            </a:r>
            <a:r>
              <a:rPr lang="en-US" altLang="zh-TW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en-US" altLang="zh-TW" sz="2400" b="1" dirty="0" smtClean="0"/>
              <a:t>https://csrc.edu.tw/Main.mvc/IndexNotLogin</a:t>
            </a:r>
            <a:r>
              <a:rPr lang="en-US" altLang="zh-TW" sz="24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三日內</a:t>
            </a:r>
            <a:r>
              <a:rPr lang="zh-TW" altLang="en-US" sz="2800" b="1" dirty="0" smtClean="0">
                <a:solidFill>
                  <a:srgbClr val="0E0D0C"/>
                </a:solidFill>
                <a:latin typeface="標楷體" pitchFamily="65" charset="-120"/>
                <a:ea typeface="標楷體" pitchFamily="65" charset="-120"/>
              </a:rPr>
              <a:t>召開性平會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071563"/>
            <a:ext cx="6594475" cy="557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500" b="1" cap="none" smtClean="0">
                <a:solidFill>
                  <a:srgbClr val="2E24F6"/>
                </a:solidFill>
                <a:effectLst/>
                <a:latin typeface="標楷體" pitchFamily="65" charset="-120"/>
                <a:ea typeface="標楷體" pitchFamily="65" charset="-120"/>
              </a:rPr>
              <a:t>學校面對性侵害、性騷擾案件時務必進行工作</a:t>
            </a:r>
            <a:endParaRPr lang="zh-TW" altLang="en-US" sz="2500" b="1" cap="none" smtClean="0">
              <a:solidFill>
                <a:srgbClr val="0E0D0C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4" name="投影片編號版面配置區 5"/>
          <p:cNvSpPr txBox="1">
            <a:spLocks noGrp="1" noChangeArrowheads="1"/>
          </p:cNvSpPr>
          <p:nvPr/>
        </p:nvSpPr>
        <p:spPr bwMode="auto">
          <a:xfrm>
            <a:off x="7239000" y="6472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EC4560C-F8E0-4EFB-A371-6AC8A9B5C073}" type="slidenum">
              <a:rPr lang="en-US" altLang="zh-TW" sz="1400" b="0">
                <a:ea typeface="新細明體" charset="-120"/>
              </a:rPr>
              <a:pPr algn="r"/>
              <a:t>22</a:t>
            </a:fld>
            <a:endParaRPr lang="en-US" altLang="zh-TW" sz="1400" b="0">
              <a:ea typeface="新細明體" charset="-120"/>
            </a:endParaRPr>
          </a:p>
        </p:txBody>
      </p:sp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pic>
        <p:nvPicPr>
          <p:cNvPr id="6" name="Picture 13" descr="http://pica.nipic.com/2007-12-10/2007121016207184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50" y="4643446"/>
            <a:ext cx="178595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1736" y="1142985"/>
            <a:ext cx="4952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E0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認識衛生福利部關懷</a:t>
            </a:r>
            <a:r>
              <a:rPr lang="en-US" altLang="zh-TW" dirty="0" smtClean="0">
                <a:solidFill>
                  <a:srgbClr val="0E0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e</a:t>
            </a:r>
            <a:r>
              <a:rPr lang="zh-TW" altLang="en-US" dirty="0" smtClean="0">
                <a:solidFill>
                  <a:srgbClr val="0E0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起來通報網</a:t>
            </a:r>
            <a:r>
              <a:rPr lang="en-US" altLang="zh-TW" dirty="0" smtClean="0">
                <a:solidFill>
                  <a:srgbClr val="0E0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https://ecare.mohw.gov.tw/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16"/>
            <a:ext cx="74295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85776"/>
            <a:ext cx="9144000" cy="143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429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9394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934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286116" y="3000372"/>
            <a:ext cx="478634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被害人、導師 、老師</a:t>
            </a:r>
            <a:r>
              <a:rPr lang="zh-TW" altLang="en-US" smtClean="0">
                <a:solidFill>
                  <a:srgbClr val="FF0000"/>
                </a:solidFill>
              </a:rPr>
              <a:t>、行政職員</a:t>
            </a:r>
            <a:r>
              <a:rPr lang="en-US" altLang="zh-TW" smtClean="0">
                <a:solidFill>
                  <a:srgbClr val="FF0000"/>
                </a:solidFill>
              </a:rPr>
              <a:t>~</a:t>
            </a:r>
            <a:r>
              <a:rPr lang="zh-TW" altLang="en-US" dirty="0" smtClean="0">
                <a:solidFill>
                  <a:srgbClr val="FF0000"/>
                </a:solidFill>
              </a:rPr>
              <a:t>家長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zh-TW" altLang="en-US" dirty="0" smtClean="0">
                <a:solidFill>
                  <a:srgbClr val="FF0000"/>
                </a:solidFill>
              </a:rPr>
              <a:t>知悉都可報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1.nhps.tp.edu.tw/maggie/網頁圖庫/網頁圖庫2/26/toys_in_lov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786058"/>
            <a:ext cx="1500198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78581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教育部校園安全暨災害防救通報處理中心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校安通報系統</a:t>
            </a:r>
            <a:endParaRPr lang="zh-TW" altLang="en-US" sz="3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325688"/>
            <a:ext cx="8280400" cy="4532312"/>
          </a:xfrm>
          <a:noFill/>
        </p:spPr>
      </p:pic>
      <p:pic>
        <p:nvPicPr>
          <p:cNvPr id="4" name="圖片 3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idx="1"/>
          </p:nvPr>
        </p:nvSpPr>
        <p:spPr>
          <a:xfrm>
            <a:off x="611188" y="2276475"/>
            <a:ext cx="8001000" cy="36830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 2" pitchFamily="18" charset="2"/>
              <a:buNone/>
              <a:tabLst>
                <a:tab pos="96838" algn="l"/>
              </a:tabLst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通報義務法源依據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b="1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tabLst>
                <a:tab pos="96838" algn="l"/>
              </a:tabLst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兒童及少年福利法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 marL="0" indent="0">
              <a:lnSpc>
                <a:spcPct val="120000"/>
              </a:lnSpc>
              <a:tabLst>
                <a:tab pos="96838" algn="l"/>
              </a:tabLst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性侵害犯罪防治法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 marL="0" indent="0">
              <a:lnSpc>
                <a:spcPct val="120000"/>
              </a:lnSpc>
              <a:tabLst>
                <a:tab pos="96838" algn="l"/>
              </a:tabLst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兒童及少年性交易防制條例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  <a:tabLst>
                <a:tab pos="96838" algn="l"/>
              </a:tabLst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 typeface="Wingdings 2" pitchFamily="18" charset="2"/>
              <a:buNone/>
              <a:tabLst>
                <a:tab pos="96838" algn="l"/>
              </a:tabLst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4213" y="1214438"/>
            <a:ext cx="824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3600" u="sng">
                <a:solidFill>
                  <a:srgbClr val="FD33E0"/>
                </a:solidFill>
                <a:latin typeface="標楷體" pitchFamily="65" charset="-120"/>
              </a:rPr>
              <a:t>兒少保護的法令</a:t>
            </a:r>
            <a:r>
              <a:rPr kumimoji="1" lang="en-US" altLang="zh-TW" sz="3600" u="sng">
                <a:solidFill>
                  <a:srgbClr val="FD33E0"/>
                </a:solidFill>
                <a:latin typeface="標楷體" pitchFamily="65" charset="-120"/>
              </a:rPr>
              <a:t>-- </a:t>
            </a:r>
            <a:r>
              <a:rPr kumimoji="1" lang="zh-TW" altLang="en-US" sz="3600" u="sng">
                <a:solidFill>
                  <a:srgbClr val="FD33E0"/>
                </a:solidFill>
                <a:latin typeface="標楷體" pitchFamily="65" charset="-120"/>
              </a:rPr>
              <a:t>「責任通報」的義務</a:t>
            </a:r>
          </a:p>
        </p:txBody>
      </p:sp>
      <p:sp>
        <p:nvSpPr>
          <p:cNvPr id="26628" name="投影片編號版面配置區 5"/>
          <p:cNvSpPr txBox="1">
            <a:spLocks noGrp="1" noChangeArrowheads="1"/>
          </p:cNvSpPr>
          <p:nvPr/>
        </p:nvSpPr>
        <p:spPr bwMode="auto">
          <a:xfrm>
            <a:off x="7239000" y="6472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82FB98-FBAC-4466-94BA-A0E17E5B5622}" type="slidenum">
              <a:rPr lang="en-US" altLang="zh-TW" sz="1400" b="0">
                <a:ea typeface="新細明體" charset="-120"/>
              </a:rPr>
              <a:pPr algn="r"/>
              <a:t>28</a:t>
            </a:fld>
            <a:endParaRPr lang="en-US" altLang="zh-TW" sz="1400" b="0">
              <a:ea typeface="新細明體" charset="-120"/>
            </a:endParaRPr>
          </a:p>
        </p:txBody>
      </p:sp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  <p:pic>
        <p:nvPicPr>
          <p:cNvPr id="6" name="圖片 5" descr="thCAS7RT2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452094"/>
            <a:ext cx="2869195" cy="140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0" y="2332038"/>
            <a:ext cx="86868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  學校教育人員於執行職務，知悉服務學校發生疑似校園性侵害或性騷擾事件者，除應立即依學校防治規定所定權責，依性侵害犯罪防治法、兒童及少年福利法、身心障礙者權益保障法及其他相關法律規定通報外，並應向學校及當地直轄市、縣（市）主管機關通報，至遲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不得超過二十四小時。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  違反此項規定者，將處新臺幣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三萬元以上十五萬元以下罰鍰</a:t>
            </a:r>
            <a:r>
              <a:rPr lang="zh-TW" altLang="en-US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。另學校教育人員執行職務知悉服務學校發生疑似校園性侵害事件，未依性別平等教育法第</a:t>
            </a:r>
            <a:r>
              <a:rPr lang="en-US" altLang="zh-TW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條規定通報，致生損害於公眾或他人者，或偽造、變造、湮滅或隱匿他人所犯校園性侵害事件之證據，應依教育人員任用條例</a:t>
            </a:r>
            <a:r>
              <a:rPr lang="en-US" altLang="zh-TW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條或教師法第</a:t>
            </a:r>
            <a:r>
              <a:rPr lang="en-US" altLang="zh-TW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條規定，予以</a:t>
            </a:r>
            <a:r>
              <a:rPr lang="zh-TW" altLang="en-US" sz="2400" b="1" u="sng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解聘或免職</a:t>
            </a:r>
            <a:r>
              <a:rPr lang="zh-TW" altLang="en-US" sz="2400" b="1" dirty="0" smtClean="0">
                <a:solidFill>
                  <a:srgbClr val="040119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400" dirty="0" smtClean="0"/>
              <a:t> 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endParaRPr lang="zh-TW" altLang="en-US" sz="24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1513" y="1412875"/>
            <a:ext cx="8472487" cy="647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cap="none" smtClean="0">
                <a:effectLst/>
                <a:latin typeface="標楷體" pitchFamily="65" charset="-120"/>
                <a:ea typeface="標楷體" pitchFamily="65" charset="-120"/>
              </a:rPr>
              <a:t>學校未依規定通報之罰則</a:t>
            </a:r>
            <a:r>
              <a:rPr lang="en-US" altLang="zh-TW" sz="2400" b="1" cap="none" smtClean="0">
                <a:effectLst/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cap="none" smtClean="0">
                <a:effectLst/>
                <a:latin typeface="標楷體" pitchFamily="65" charset="-120"/>
                <a:ea typeface="標楷體" pitchFamily="65" charset="-120"/>
              </a:rPr>
              <a:t>性別平等教育法</a:t>
            </a:r>
            <a:r>
              <a:rPr lang="zh-TW" altLang="en-US" sz="2400" cap="none" smtClean="0">
                <a:effectLst/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cap="none" smtClean="0">
                <a:effectLst/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400" cap="none" smtClean="0">
                <a:effectLst/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sz="2400" cap="none" smtClean="0">
                <a:effectLst/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cap="none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2" name="投影片編號版面配置區 5"/>
          <p:cNvSpPr txBox="1">
            <a:spLocks noGrp="1" noChangeArrowheads="1"/>
          </p:cNvSpPr>
          <p:nvPr/>
        </p:nvSpPr>
        <p:spPr bwMode="auto">
          <a:xfrm>
            <a:off x="7239000" y="6472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853218-83DA-455E-895A-F94052070AFF}" type="slidenum">
              <a:rPr lang="en-US" altLang="zh-TW" sz="1400" b="0">
                <a:ea typeface="新細明體" charset="-120"/>
              </a:rPr>
              <a:pPr algn="r"/>
              <a:t>29</a:t>
            </a:fld>
            <a:endParaRPr lang="en-US" altLang="zh-TW" sz="1400" b="0">
              <a:ea typeface="新細明體" charset="-120"/>
            </a:endParaRPr>
          </a:p>
        </p:txBody>
      </p:sp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/>
          <p:cNvSpPr txBox="1">
            <a:spLocks noGrp="1" noChangeArrowheads="1"/>
          </p:cNvSpPr>
          <p:nvPr/>
        </p:nvSpPr>
        <p:spPr bwMode="auto">
          <a:xfrm>
            <a:off x="70961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85B0554-85FE-432F-8B06-C473A6704DB3}" type="slidenum">
              <a:rPr lang="en-US" altLang="zh-TW" sz="1400" b="0">
                <a:ea typeface="新細明體" charset="-120"/>
              </a:rPr>
              <a:pPr algn="r"/>
              <a:t>3</a:t>
            </a:fld>
            <a:endParaRPr lang="en-US" altLang="zh-TW" sz="1400" b="0">
              <a:ea typeface="新細明體" charset="-12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1928813"/>
            <a:ext cx="9144000" cy="2665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b="0">
              <a:latin typeface="Times New Roman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50825" y="2571750"/>
            <a:ext cx="9250397" cy="178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TW" altLang="en-US" sz="6000" dirty="0" smtClean="0">
                <a:solidFill>
                  <a:srgbClr val="002060"/>
                </a:solidFill>
              </a:rPr>
              <a:t>校園</a:t>
            </a:r>
            <a:r>
              <a:rPr lang="zh-TW" altLang="en-US" sz="6000" dirty="0">
                <a:solidFill>
                  <a:srgbClr val="002060"/>
                </a:solidFill>
              </a:rPr>
              <a:t>性侵害、性騷擾</a:t>
            </a:r>
            <a:r>
              <a:rPr lang="zh-TW" altLang="en-US" sz="6000" dirty="0" smtClean="0">
                <a:solidFill>
                  <a:srgbClr val="002060"/>
                </a:solidFill>
              </a:rPr>
              <a:t>之</a:t>
            </a:r>
            <a:endParaRPr lang="en-US" altLang="zh-TW" sz="6000" dirty="0" smtClean="0">
              <a:solidFill>
                <a:srgbClr val="00206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zh-TW" altLang="en-US" sz="6000" dirty="0" smtClean="0">
                <a:solidFill>
                  <a:srgbClr val="002060"/>
                </a:solidFill>
              </a:rPr>
              <a:t>防</a:t>
            </a:r>
            <a:r>
              <a:rPr lang="zh-TW" altLang="en-US" sz="6000" dirty="0">
                <a:solidFill>
                  <a:srgbClr val="002060"/>
                </a:solidFill>
              </a:rPr>
              <a:t>處 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4335463" y="36941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b="0"/>
          </a:p>
        </p:txBody>
      </p:sp>
      <p:pic>
        <p:nvPicPr>
          <p:cNvPr id="6" name="圖片 5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3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714488"/>
            <a:ext cx="7858180" cy="321471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有愛無礙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無礙有礙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罰錢、判刑、丟工作。</a:t>
            </a:r>
            <a:endParaRPr lang="en-US" altLang="zh-TW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所以老師是孫悟空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能知天下事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責任全部扛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大家加油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000" y="290066"/>
            <a:ext cx="7262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zh-TW" altLang="en-US" sz="6000" b="0" dirty="0" smtClean="0">
                <a:solidFill>
                  <a:srgbClr val="FF0000"/>
                </a:solidFill>
                <a:latin typeface="標楷體" pitchFamily="65" charset="-120"/>
              </a:rPr>
              <a:t>親密關係這檔事</a:t>
            </a:r>
            <a:r>
              <a:rPr lang="en-US" altLang="zh-TW" sz="6000" b="0" dirty="0" smtClean="0">
                <a:solidFill>
                  <a:srgbClr val="FF0000"/>
                </a:solidFill>
                <a:latin typeface="標楷體" pitchFamily="65" charset="-120"/>
              </a:rPr>
              <a:t>!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357686" y="1285860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通報</a:t>
            </a:r>
            <a:r>
              <a:rPr lang="en-US" altLang="zh-TW" sz="4000" dirty="0" smtClean="0"/>
              <a:t>~</a:t>
            </a:r>
            <a:r>
              <a:rPr lang="zh-TW" altLang="en-US" sz="4000" dirty="0" smtClean="0"/>
              <a:t>通報</a:t>
            </a:r>
            <a:r>
              <a:rPr lang="en-US" altLang="zh-TW" sz="4000" dirty="0" smtClean="0"/>
              <a:t>!</a:t>
            </a:r>
            <a:r>
              <a:rPr lang="zh-TW" altLang="en-US" sz="4000" dirty="0" smtClean="0"/>
              <a:t>要通報</a:t>
            </a:r>
            <a:r>
              <a:rPr lang="en-US" altLang="zh-TW" sz="4000" dirty="0" smtClean="0"/>
              <a:t>!</a:t>
            </a:r>
          </a:p>
          <a:p>
            <a:r>
              <a:rPr lang="zh-TW" altLang="en-US" sz="4000" dirty="0" smtClean="0">
                <a:solidFill>
                  <a:srgbClr val="00863D"/>
                </a:solidFill>
              </a:rPr>
              <a:t>鍇瑩</a:t>
            </a:r>
            <a:r>
              <a:rPr lang="en-US" altLang="zh-TW" sz="4000" dirty="0" smtClean="0">
                <a:solidFill>
                  <a:srgbClr val="00863D"/>
                </a:solidFill>
              </a:rPr>
              <a:t>!</a:t>
            </a:r>
            <a:r>
              <a:rPr lang="zh-TW" altLang="en-US" sz="4000" dirty="0" smtClean="0">
                <a:solidFill>
                  <a:srgbClr val="00863D"/>
                </a:solidFill>
              </a:rPr>
              <a:t>鍇瑩</a:t>
            </a:r>
            <a:r>
              <a:rPr lang="en-US" altLang="zh-TW" sz="4000" dirty="0" smtClean="0">
                <a:solidFill>
                  <a:srgbClr val="00863D"/>
                </a:solidFill>
              </a:rPr>
              <a:t>!</a:t>
            </a:r>
            <a:r>
              <a:rPr lang="zh-TW" altLang="en-US" sz="4000" dirty="0" smtClean="0">
                <a:solidFill>
                  <a:srgbClr val="00863D"/>
                </a:solidFill>
              </a:rPr>
              <a:t>找鍇瑩</a:t>
            </a:r>
            <a:r>
              <a:rPr lang="en-US" altLang="zh-TW" sz="4000" dirty="0" smtClean="0">
                <a:solidFill>
                  <a:srgbClr val="00863D"/>
                </a:solidFill>
              </a:rPr>
              <a:t>!</a:t>
            </a:r>
          </a:p>
          <a:p>
            <a:r>
              <a:rPr lang="zh-TW" altLang="en-US" sz="4000" dirty="0" smtClean="0"/>
              <a:t>全校共用</a:t>
            </a:r>
            <a:r>
              <a:rPr lang="en-US" altLang="zh-TW" sz="4000" dirty="0" smtClean="0">
                <a:solidFill>
                  <a:srgbClr val="FF0000"/>
                </a:solidFill>
              </a:rPr>
              <a:t>24</a:t>
            </a:r>
            <a:r>
              <a:rPr lang="zh-TW" altLang="en-US" sz="4000" dirty="0" smtClean="0">
                <a:solidFill>
                  <a:srgbClr val="FF0000"/>
                </a:solidFill>
              </a:rPr>
              <a:t>小時</a:t>
            </a:r>
            <a:r>
              <a:rPr lang="en-US" altLang="zh-TW" sz="4000" dirty="0" smtClean="0"/>
              <a:t>!</a:t>
            </a:r>
          </a:p>
          <a:p>
            <a:endParaRPr lang="en-US" altLang="zh-TW" sz="4000" dirty="0" smtClean="0"/>
          </a:p>
        </p:txBody>
      </p:sp>
      <p:pic>
        <p:nvPicPr>
          <p:cNvPr id="10242" name="Picture 2" descr="http://www.artbank.co.jp/stockillust/vol8_image/noguchiyasuji/1-C-NSIb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14884"/>
            <a:ext cx="23574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常見校園性騷擾案例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64" cy="492442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一、講黃色笑話，或做出帶有性意涵的評論、手勢或表情；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二、展示黃色圖片、照片，或寫黃色紙條、文字；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三、在廁所、浴室牆上或衣櫃間塗鴉，寫一些關於你的黃色文字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四、散播關於你有關性的謠言；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五、說你是同性戀者；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六、在你更衣或如廁時偷窺；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七、突然暴露生殖器或屁股；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八、用帶有性意味的方式碰、抓或捏你；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九、用帶有性意味的方式拉扯你的衣服；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十、故意用帶有性意味的方式磨搓你的身體；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十一、脫你的衣服、褲子；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十二、擋你的路或將你逼到牆角；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十三、逼你親他／她；</a:t>
            </a:r>
          </a:p>
          <a:p>
            <a:pPr>
              <a:lnSpc>
                <a:spcPct val="75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十四、強迫你做除了親吻以外的性行為。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4" name="圖片 3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</p:spPr>
      </p:pic>
      <p:pic>
        <p:nvPicPr>
          <p:cNvPr id="5" name="圖片 4" descr="thCA2L5A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08" y="4071942"/>
            <a:ext cx="2428892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封面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19735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1357298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懲處態度：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嚴懲教師、教育學生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學校處理校園性平事件之程序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268760"/>
            <a:ext cx="778672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知悉即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通報</a:t>
            </a:r>
            <a:r>
              <a:rPr lang="zh-TW" altLang="en-US" dirty="0" smtClean="0">
                <a:latin typeface="標楷體" pitchFamily="65" charset="-120"/>
              </a:rPr>
              <a:t>（社政、校安，</a:t>
            </a:r>
            <a:r>
              <a:rPr lang="zh-TW" altLang="en-US" dirty="0" smtClean="0">
                <a:solidFill>
                  <a:srgbClr val="FFC000"/>
                </a:solidFill>
                <a:latin typeface="標楷體" pitchFamily="65" charset="-120"/>
              </a:rPr>
              <a:t>逾</a:t>
            </a:r>
            <a:r>
              <a:rPr lang="en-US" altLang="zh-TW" dirty="0" smtClean="0">
                <a:solidFill>
                  <a:srgbClr val="FFC000"/>
                </a:solidFill>
                <a:latin typeface="標楷體" pitchFamily="65" charset="-120"/>
              </a:rPr>
              <a:t>24hr</a:t>
            </a:r>
            <a:r>
              <a:rPr lang="zh-TW" altLang="en-US" dirty="0" smtClean="0">
                <a:solidFill>
                  <a:srgbClr val="FFC000"/>
                </a:solidFill>
                <a:latin typeface="標楷體" pitchFamily="65" charset="-120"/>
              </a:rPr>
              <a:t>罰</a:t>
            </a:r>
            <a:r>
              <a:rPr lang="en-US" altLang="zh-TW" dirty="0" smtClean="0">
                <a:solidFill>
                  <a:srgbClr val="FFC000"/>
                </a:solidFill>
                <a:latin typeface="標楷體" pitchFamily="65" charset="-120"/>
              </a:rPr>
              <a:t>3-15</a:t>
            </a:r>
            <a:r>
              <a:rPr lang="zh-TW" altLang="en-US" dirty="0" smtClean="0">
                <a:solidFill>
                  <a:srgbClr val="FFC000"/>
                </a:solidFill>
                <a:latin typeface="標楷體" pitchFamily="65" charset="-120"/>
              </a:rPr>
              <a:t>萬</a:t>
            </a:r>
            <a:r>
              <a:rPr lang="zh-TW" altLang="en-US" dirty="0" smtClean="0">
                <a:latin typeface="標楷體" pitchFamily="65" charset="-120"/>
              </a:rPr>
              <a:t>），並保密。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被害人或其法定代理人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申請調查</a:t>
            </a:r>
            <a:r>
              <a:rPr lang="zh-TW" altLang="en-US" dirty="0" smtClean="0">
                <a:latin typeface="標楷體" pitchFamily="65" charset="-120"/>
              </a:rPr>
              <a:t>、任何人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檢舉</a:t>
            </a:r>
            <a:r>
              <a:rPr lang="zh-TW" altLang="en-US" dirty="0" smtClean="0">
                <a:latin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曝光媒體</a:t>
            </a:r>
            <a:r>
              <a:rPr lang="zh-TW" altLang="en-US" dirty="0" smtClean="0">
                <a:latin typeface="標楷體" pitchFamily="65" charset="-120"/>
              </a:rPr>
              <a:t>視同檢舉、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處理霸凌發現疑似性平事件</a:t>
            </a:r>
            <a:r>
              <a:rPr lang="zh-TW" altLang="en-US" dirty="0" smtClean="0">
                <a:latin typeface="標楷體" pitchFamily="65" charset="-120"/>
              </a:rPr>
              <a:t>視同檢舉。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學務處收件</a:t>
            </a:r>
            <a:r>
              <a:rPr lang="zh-TW" altLang="en-US" dirty="0" smtClean="0">
                <a:latin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三日內</a:t>
            </a:r>
            <a:r>
              <a:rPr lang="zh-TW" altLang="en-US" dirty="0" smtClean="0">
                <a:latin typeface="標楷體" pitchFamily="65" charset="-120"/>
              </a:rPr>
              <a:t>交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性平會</a:t>
            </a:r>
            <a:r>
              <a:rPr lang="zh-TW" altLang="en-US" dirty="0" smtClean="0">
                <a:latin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性平會決定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是否受理</a:t>
            </a:r>
            <a:r>
              <a:rPr lang="en-US" altLang="zh-TW" dirty="0" smtClean="0">
                <a:latin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</a:rPr>
              <a:t>可由三人小組決議受理</a:t>
            </a:r>
            <a:r>
              <a:rPr lang="en-US" altLang="zh-TW" dirty="0" smtClean="0">
                <a:latin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性平會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自為調查</a:t>
            </a:r>
            <a:r>
              <a:rPr lang="zh-TW" altLang="en-US" dirty="0" smtClean="0">
                <a:latin typeface="標楷體" pitchFamily="65" charset="-120"/>
              </a:rPr>
              <a:t>或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委託調查小組調查</a:t>
            </a:r>
            <a:r>
              <a:rPr lang="zh-TW" altLang="en-US" dirty="0" smtClean="0">
                <a:latin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訪談、審查其他物證、書證、勘驗現場。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二個月內應調查完畢（延期需事先書面通知）。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調查小組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完成調查報告</a:t>
            </a:r>
            <a:r>
              <a:rPr lang="zh-TW" altLang="en-US" dirty="0" smtClean="0">
                <a:latin typeface="標楷體" pitchFamily="65" charset="-120"/>
              </a:rPr>
              <a:t>（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事實認定、懲處建議</a:t>
            </a:r>
            <a:r>
              <a:rPr lang="zh-TW" altLang="en-US" dirty="0" smtClean="0">
                <a:latin typeface="標楷體" pitchFamily="65" charset="-120"/>
              </a:rPr>
              <a:t>）。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性平會開會審議調查小組之調查報告。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性平會為事實認定、懲處建議、教育處置？</a:t>
            </a:r>
            <a:r>
              <a:rPr lang="zh-TW" altLang="en-US" dirty="0" smtClean="0">
                <a:latin typeface="標楷體" pitchFamily="65" charset="-120"/>
              </a:rPr>
              <a:t>，送交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權責單位</a:t>
            </a:r>
            <a:r>
              <a:rPr lang="zh-TW" altLang="en-US" dirty="0" smtClean="0">
                <a:latin typeface="標楷體" pitchFamily="65" charset="-120"/>
              </a:rPr>
              <a:t>依性平會認定之事實，為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合於比例原則之懲處決定</a:t>
            </a:r>
            <a:r>
              <a:rPr lang="zh-TW" altLang="en-US" dirty="0" smtClean="0">
                <a:latin typeface="標楷體" pitchFamily="65" charset="-120"/>
              </a:rPr>
              <a:t>。若懲處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涉及改變行為人身分</a:t>
            </a:r>
            <a:r>
              <a:rPr lang="zh-TW" altLang="en-US" dirty="0" smtClean="0">
                <a:latin typeface="標楷體" pitchFamily="65" charset="-120"/>
              </a:rPr>
              <a:t>，於召開會議前，應通知行為人就程序瑕疵及新事證，以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書面表示意見</a:t>
            </a:r>
            <a:r>
              <a:rPr lang="zh-TW" altLang="en-US" dirty="0" smtClean="0">
                <a:latin typeface="標楷體" pitchFamily="65" charset="-120"/>
              </a:rPr>
              <a:t>（性平法第</a:t>
            </a:r>
            <a:r>
              <a:rPr lang="en-US" altLang="zh-TW" dirty="0" smtClean="0">
                <a:latin typeface="標楷體" pitchFamily="65" charset="-120"/>
              </a:rPr>
              <a:t>25</a:t>
            </a:r>
            <a:r>
              <a:rPr lang="zh-TW" altLang="en-US" dirty="0" smtClean="0">
                <a:latin typeface="標楷體" pitchFamily="65" charset="-120"/>
              </a:rPr>
              <a:t>條第</a:t>
            </a:r>
            <a:r>
              <a:rPr lang="en-US" altLang="zh-TW" dirty="0" smtClean="0">
                <a:latin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</a:rPr>
              <a:t>項、準則第</a:t>
            </a:r>
            <a:r>
              <a:rPr lang="en-US" altLang="zh-TW" dirty="0" smtClean="0">
                <a:latin typeface="標楷體" pitchFamily="65" charset="-120"/>
              </a:rPr>
              <a:t>29</a:t>
            </a:r>
            <a:r>
              <a:rPr lang="zh-TW" altLang="en-US" dirty="0" smtClean="0">
                <a:latin typeface="標楷體" pitchFamily="65" charset="-120"/>
              </a:rPr>
              <a:t>條第</a:t>
            </a:r>
            <a:r>
              <a:rPr lang="en-US" altLang="zh-TW" dirty="0" smtClean="0">
                <a:latin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</a:rPr>
              <a:t>項）。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通知當事人調查結果、告知救濟（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申復</a:t>
            </a:r>
            <a:r>
              <a:rPr lang="zh-TW" altLang="en-US" dirty="0" smtClean="0">
                <a:latin typeface="標楷體" pitchFamily="65" charset="-120"/>
              </a:rPr>
              <a:t>單位、期限）。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執行懲處、追蹤輔導、建檔。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</a:rPr>
              <a:t>行為人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轉至他校</a:t>
            </a:r>
            <a:r>
              <a:rPr lang="zh-TW" altLang="en-US" dirty="0" smtClean="0">
                <a:latin typeface="標楷體" pitchFamily="65" charset="-120"/>
              </a:rPr>
              <a:t>時，應於知悉後一個月內</a:t>
            </a:r>
            <a:r>
              <a:rPr lang="zh-TW" altLang="en-US" dirty="0" smtClean="0">
                <a:solidFill>
                  <a:schemeClr val="folHlink"/>
                </a:solidFill>
                <a:latin typeface="標楷體" pitchFamily="65" charset="-120"/>
              </a:rPr>
              <a:t>通報</a:t>
            </a:r>
            <a:r>
              <a:rPr lang="zh-TW" altLang="en-US" dirty="0" smtClean="0">
                <a:latin typeface="標楷體" pitchFamily="65" charset="-120"/>
              </a:rPr>
              <a:t>該校。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處罰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157161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200" dirty="0" smtClean="0">
                <a:latin typeface="標楷體" pitchFamily="65" charset="-120"/>
              </a:rPr>
              <a:t>性騷擾、性霸凌事件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重大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 smtClean="0">
                <a:latin typeface="標楷體" pitchFamily="65" charset="-120"/>
              </a:rPr>
              <a:t>教師法第</a:t>
            </a:r>
            <a:r>
              <a:rPr lang="en-US" altLang="zh-TW" sz="3200" dirty="0" smtClean="0">
                <a:latin typeface="標楷體" pitchFamily="65" charset="-120"/>
              </a:rPr>
              <a:t>14</a:t>
            </a:r>
            <a:r>
              <a:rPr lang="zh-TW" altLang="en-US" sz="3200" dirty="0" smtClean="0">
                <a:latin typeface="標楷體" pitchFamily="65" charset="-120"/>
              </a:rPr>
              <a:t>條第</a:t>
            </a:r>
            <a:r>
              <a:rPr lang="en-US" altLang="zh-TW" sz="3200" dirty="0" smtClean="0">
                <a:latin typeface="標楷體" pitchFamily="65" charset="-120"/>
              </a:rPr>
              <a:t>1</a:t>
            </a:r>
            <a:r>
              <a:rPr lang="zh-TW" altLang="en-US" sz="3200" dirty="0" smtClean="0">
                <a:latin typeface="標楷體" pitchFamily="65" charset="-120"/>
              </a:rPr>
              <a:t>項第</a:t>
            </a:r>
            <a:r>
              <a:rPr lang="en-US" altLang="zh-TW" sz="3200" dirty="0" smtClean="0">
                <a:latin typeface="標楷體" pitchFamily="65" charset="-120"/>
              </a:rPr>
              <a:t>6</a:t>
            </a:r>
            <a:r>
              <a:rPr lang="zh-TW" altLang="en-US" sz="3200" dirty="0" smtClean="0">
                <a:latin typeface="標楷體" pitchFamily="65" charset="-120"/>
              </a:rPr>
              <a:t>款規定</a:t>
            </a:r>
            <a:r>
              <a:rPr lang="zh-TW" altLang="en-US" sz="3200" u="sng" dirty="0" smtClean="0">
                <a:solidFill>
                  <a:srgbClr val="00B050"/>
                </a:solidFill>
                <a:latin typeface="標楷體" pitchFamily="65" charset="-120"/>
              </a:rPr>
              <a:t>解聘、不續聘，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輕微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 smtClean="0">
                <a:latin typeface="標楷體" pitchFamily="65" charset="-120"/>
              </a:rPr>
              <a:t>公立高級中等以下學校教師成績考核辦法第</a:t>
            </a:r>
            <a:r>
              <a:rPr lang="en-US" altLang="zh-TW" sz="3200" dirty="0" smtClean="0">
                <a:latin typeface="標楷體" pitchFamily="65" charset="-120"/>
              </a:rPr>
              <a:t>6</a:t>
            </a:r>
            <a:r>
              <a:rPr lang="zh-TW" altLang="en-US" sz="3200" dirty="0" smtClean="0">
                <a:latin typeface="標楷體" pitchFamily="65" charset="-120"/>
              </a:rPr>
              <a:t>條第</a:t>
            </a:r>
            <a:r>
              <a:rPr lang="en-US" altLang="zh-TW" sz="3200" dirty="0" smtClean="0">
                <a:latin typeface="標楷體" pitchFamily="65" charset="-120"/>
              </a:rPr>
              <a:t>2</a:t>
            </a:r>
            <a:r>
              <a:rPr lang="zh-TW" altLang="en-US" sz="3200" dirty="0" smtClean="0">
                <a:latin typeface="標楷體" pitchFamily="65" charset="-120"/>
              </a:rPr>
              <a:t>款第</a:t>
            </a:r>
            <a:r>
              <a:rPr lang="en-US" altLang="zh-TW" sz="3200" dirty="0" smtClean="0">
                <a:latin typeface="標楷體" pitchFamily="65" charset="-120"/>
              </a:rPr>
              <a:t>2</a:t>
            </a:r>
            <a:r>
              <a:rPr lang="zh-TW" altLang="en-US" sz="3200" dirty="0" smtClean="0">
                <a:latin typeface="標楷體" pitchFamily="65" charset="-120"/>
              </a:rPr>
              <a:t>目「言行不檢，致損害教育人員聲譽，情節重大」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記大過；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 smtClean="0">
                <a:latin typeface="標楷體" pitchFamily="65" charset="-120"/>
              </a:rPr>
              <a:t>第</a:t>
            </a:r>
            <a:r>
              <a:rPr lang="en-US" altLang="zh-TW" sz="3200" dirty="0" smtClean="0">
                <a:latin typeface="標楷體" pitchFamily="65" charset="-120"/>
              </a:rPr>
              <a:t>6</a:t>
            </a:r>
            <a:r>
              <a:rPr lang="zh-TW" altLang="en-US" sz="3200" dirty="0" smtClean="0">
                <a:latin typeface="標楷體" pitchFamily="65" charset="-120"/>
              </a:rPr>
              <a:t>條第</a:t>
            </a:r>
            <a:r>
              <a:rPr lang="en-US" altLang="zh-TW" sz="3200" dirty="0" smtClean="0">
                <a:latin typeface="標楷體" pitchFamily="65" charset="-120"/>
              </a:rPr>
              <a:t>4</a:t>
            </a:r>
            <a:r>
              <a:rPr lang="zh-TW" altLang="en-US" sz="3200" dirty="0" smtClean="0">
                <a:latin typeface="標楷體" pitchFamily="65" charset="-120"/>
              </a:rPr>
              <a:t>款第</a:t>
            </a:r>
            <a:r>
              <a:rPr lang="en-US" altLang="zh-TW" sz="3200" dirty="0" smtClean="0">
                <a:latin typeface="標楷體" pitchFamily="65" charset="-120"/>
              </a:rPr>
              <a:t>2</a:t>
            </a:r>
            <a:r>
              <a:rPr lang="zh-TW" altLang="en-US" sz="3200" dirty="0" smtClean="0">
                <a:latin typeface="標楷體" pitchFamily="65" charset="-120"/>
              </a:rPr>
              <a:t>目「有不當行為，致損害教育人員聲譽」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記過；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 smtClean="0">
                <a:latin typeface="標楷體" pitchFamily="65" charset="-120"/>
              </a:rPr>
              <a:t>第</a:t>
            </a:r>
            <a:r>
              <a:rPr lang="en-US" altLang="zh-TW" sz="3200" dirty="0" smtClean="0">
                <a:latin typeface="標楷體" pitchFamily="65" charset="-120"/>
              </a:rPr>
              <a:t>6</a:t>
            </a:r>
            <a:r>
              <a:rPr lang="zh-TW" altLang="en-US" sz="3200" dirty="0" smtClean="0">
                <a:latin typeface="標楷體" pitchFamily="65" charset="-120"/>
              </a:rPr>
              <a:t>條第</a:t>
            </a:r>
            <a:r>
              <a:rPr lang="en-US" altLang="zh-TW" sz="3200" dirty="0" smtClean="0">
                <a:latin typeface="標楷體" pitchFamily="65" charset="-120"/>
              </a:rPr>
              <a:t>6</a:t>
            </a:r>
            <a:r>
              <a:rPr lang="zh-TW" altLang="en-US" sz="3200" dirty="0" smtClean="0">
                <a:latin typeface="標楷體" pitchFamily="65" charset="-120"/>
              </a:rPr>
              <a:t>款第</a:t>
            </a:r>
            <a:r>
              <a:rPr lang="en-US" altLang="zh-TW" sz="3200" dirty="0" smtClean="0">
                <a:latin typeface="標楷體" pitchFamily="65" charset="-120"/>
              </a:rPr>
              <a:t>5</a:t>
            </a:r>
            <a:r>
              <a:rPr lang="zh-TW" altLang="en-US" sz="3200" dirty="0" smtClean="0">
                <a:latin typeface="標楷體" pitchFamily="65" charset="-120"/>
              </a:rPr>
              <a:t>目「有不實言論或不當行為致有損學校名譽」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申誡。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時事兒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20060519</a:t>
            </a:r>
            <a:r>
              <a:rPr lang="zh-TW" altLang="en-US" b="1" dirty="0" smtClean="0">
                <a:hlinkClick r:id="rId2"/>
              </a:rPr>
              <a:t>輔大惡狼 重判</a:t>
            </a:r>
            <a:r>
              <a:rPr lang="en-US" altLang="zh-TW" b="1" dirty="0" smtClean="0">
                <a:hlinkClick r:id="rId2"/>
              </a:rPr>
              <a:t>16</a:t>
            </a:r>
            <a:r>
              <a:rPr lang="zh-TW" altLang="en-US" b="1" dirty="0" smtClean="0">
                <a:hlinkClick r:id="rId2"/>
              </a:rPr>
              <a:t>年確定</a:t>
            </a:r>
            <a:endParaRPr lang="zh-TW" altLang="en-US" b="1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賴心瑩╱台北報導</a:t>
            </a:r>
            <a:r>
              <a:rPr lang="en-US" altLang="zh-TW" dirty="0" smtClean="0"/>
              <a:t>】</a:t>
            </a:r>
            <a:r>
              <a:rPr lang="zh-TW" altLang="en-US" dirty="0" smtClean="0"/>
              <a:t>造成輔仁大學女學生恐慌的「輔大之狼」何明興，前年多次闖女學生校外租屋處，強姦兩名女學生得逞，其中一人還被搶三千元，另有兩名被害人因男友解圍逃過狼吻。最高法院昨駁回全案上訴，依強盜強制性交等罪判他十六年徒刑確定，並須接受最長三年強制治療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2014</a:t>
            </a:r>
            <a:r>
              <a:rPr lang="zh-TW" altLang="en-US" b="1" dirty="0" smtClean="0">
                <a:solidFill>
                  <a:srgbClr val="0070C0"/>
                </a:solidFill>
              </a:rPr>
              <a:t>年</a:t>
            </a:r>
            <a:r>
              <a:rPr lang="en-US" altLang="zh-TW" b="1" dirty="0" smtClean="0">
                <a:solidFill>
                  <a:srgbClr val="0070C0"/>
                </a:solidFill>
              </a:rPr>
              <a:t>05</a:t>
            </a:r>
            <a:r>
              <a:rPr lang="zh-TW" altLang="en-US" b="1" dirty="0" smtClean="0">
                <a:solidFill>
                  <a:srgbClr val="0070C0"/>
                </a:solidFill>
              </a:rPr>
              <a:t>月</a:t>
            </a:r>
            <a:r>
              <a:rPr lang="en-US" altLang="zh-TW" b="1" dirty="0" smtClean="0">
                <a:solidFill>
                  <a:srgbClr val="0070C0"/>
                </a:solidFill>
              </a:rPr>
              <a:t>10</a:t>
            </a:r>
            <a:r>
              <a:rPr lang="zh-TW" altLang="en-US" b="1" dirty="0" smtClean="0">
                <a:solidFill>
                  <a:srgbClr val="0070C0"/>
                </a:solidFill>
              </a:rPr>
              <a:t>日</a:t>
            </a:r>
            <a:r>
              <a:rPr lang="en-US" altLang="zh-TW" b="1" dirty="0" smtClean="0">
                <a:solidFill>
                  <a:srgbClr val="0070C0"/>
                </a:solidFill>
              </a:rPr>
              <a:t>06:45 </a:t>
            </a: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「輔大之狼」搬到宜蘭去？</a:t>
            </a:r>
            <a:br>
              <a:rPr lang="zh-TW" altLang="en-US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/>
            </a:r>
            <a:br>
              <a:rPr lang="zh-TW" altLang="en-US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>今日出刊的</a:t>
            </a:r>
            <a:r>
              <a:rPr lang="en-US" altLang="zh-TW" b="1" dirty="0" smtClean="0">
                <a:solidFill>
                  <a:srgbClr val="0070C0"/>
                </a:solidFill>
              </a:rPr>
              <a:t>《</a:t>
            </a:r>
            <a:r>
              <a:rPr lang="zh-TW" altLang="en-US" b="1" dirty="0" smtClean="0">
                <a:solidFill>
                  <a:srgbClr val="0070C0"/>
                </a:solidFill>
              </a:rPr>
              <a:t>聯合報</a:t>
            </a:r>
            <a:r>
              <a:rPr lang="en-US" altLang="zh-TW" b="1" dirty="0" smtClean="0">
                <a:solidFill>
                  <a:srgbClr val="0070C0"/>
                </a:solidFill>
              </a:rPr>
              <a:t>》</a:t>
            </a:r>
            <a:r>
              <a:rPr lang="zh-TW" altLang="en-US" b="1" dirty="0" smtClean="0">
                <a:solidFill>
                  <a:srgbClr val="0070C0"/>
                </a:solidFill>
              </a:rPr>
              <a:t>報導，在</a:t>
            </a:r>
            <a:r>
              <a:rPr lang="en-US" altLang="zh-TW" b="1" dirty="0" smtClean="0">
                <a:solidFill>
                  <a:srgbClr val="0070C0"/>
                </a:solidFill>
              </a:rPr>
              <a:t>10</a:t>
            </a:r>
            <a:r>
              <a:rPr lang="zh-TW" altLang="en-US" b="1" dirty="0" smtClean="0">
                <a:solidFill>
                  <a:srgbClr val="0070C0"/>
                </a:solidFill>
              </a:rPr>
              <a:t>年前性侵多名女大生的輔大之狼，網路上遭爆料已獲得假釋，並且搬到宜蘭。對此宜蘭地檢署表示未接獲相關訊息，民眾不需過度驚慌。</a:t>
            </a:r>
            <a:br>
              <a:rPr lang="zh-TW" altLang="en-US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/>
            </a:r>
            <a:br>
              <a:rPr lang="zh-TW" altLang="en-US" b="1" dirty="0" smtClean="0">
                <a:solidFill>
                  <a:srgbClr val="0070C0"/>
                </a:solidFill>
              </a:rPr>
            </a:b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</a:rPr>
              <a:t>葉國吏／綜合報導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pic>
        <p:nvPicPr>
          <p:cNvPr id="1026" name="Picture 2" descr="http://twimg.edgesuite.net/images/ReNews/20140510/640_633ee5264cc284fd49bd57ae76572d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29"/>
            <a:ext cx="207170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送大家一句話</a:t>
            </a:r>
            <a:r>
              <a:rPr lang="en-US" altLang="zh-TW" b="1" dirty="0" smtClean="0">
                <a:solidFill>
                  <a:srgbClr val="0070C0"/>
                </a:solidFill>
              </a:rPr>
              <a:t>!</a:t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保護好自己很重要</a:t>
            </a:r>
            <a:r>
              <a:rPr lang="en-US" altLang="zh-TW" b="1" dirty="0" smtClean="0">
                <a:solidFill>
                  <a:srgbClr val="FF0000"/>
                </a:solidFill>
              </a:rPr>
              <a:t>!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>謝謝</a:t>
            </a:r>
            <a:r>
              <a:rPr lang="zh-TW" altLang="en-US" b="1" dirty="0" smtClean="0">
                <a:solidFill>
                  <a:srgbClr val="0070C0"/>
                </a:solidFill>
              </a:rPr>
              <a:t>大家聆聽</a:t>
            </a:r>
            <a:r>
              <a:rPr lang="en-US" altLang="zh-TW" b="1" dirty="0" smtClean="0">
                <a:solidFill>
                  <a:srgbClr val="0070C0"/>
                </a:solidFill>
              </a:rPr>
              <a:t>!</a:t>
            </a:r>
            <a:r>
              <a:rPr lang="zh-TW" altLang="en-US" b="1" dirty="0" smtClean="0">
                <a:solidFill>
                  <a:srgbClr val="0070C0"/>
                </a:solidFill>
              </a:rPr>
              <a:t>辛苦啦</a:t>
            </a:r>
            <a:r>
              <a:rPr lang="en-US" altLang="zh-TW" b="1" dirty="0" smtClean="0">
                <a:solidFill>
                  <a:srgbClr val="0070C0"/>
                </a:solidFill>
              </a:rPr>
              <a:t>!</a:t>
            </a:r>
            <a:r>
              <a:rPr lang="zh-TW" altLang="en-US" b="1" dirty="0" smtClean="0">
                <a:solidFill>
                  <a:srgbClr val="0070C0"/>
                </a:solidFill>
              </a:rPr>
              <a:t/>
            </a:r>
            <a:br>
              <a:rPr lang="zh-TW" altLang="en-US" b="1" dirty="0" smtClean="0">
                <a:solidFill>
                  <a:srgbClr val="0070C0"/>
                </a:solidFill>
              </a:rPr>
            </a:br>
            <a:endParaRPr lang="zh-TW" altLang="en-US" dirty="0"/>
          </a:p>
        </p:txBody>
      </p:sp>
      <p:pic>
        <p:nvPicPr>
          <p:cNvPr id="55298" name="Picture 2" descr="http://w1.nhps.tp.edu.tw/maggie/網頁圖庫/網頁圖庫2/24/heartscl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211456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/>
          </p:cNvSpPr>
          <p:nvPr/>
        </p:nvSpPr>
        <p:spPr bwMode="auto">
          <a:xfrm>
            <a:off x="428596" y="857232"/>
            <a:ext cx="4748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TW" altLang="en-US" sz="3600" b="0" dirty="0">
                <a:solidFill>
                  <a:srgbClr val="0000FF"/>
                </a:solidFill>
                <a:latin typeface="Franklin Gothic Medium" pitchFamily="34" charset="0"/>
              </a:rPr>
              <a:t>什麼是性騷擾？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036050" cy="5517232"/>
          </a:xfr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</p:spPr>
        <p:txBody>
          <a:bodyPr tIns="216000">
            <a:noAutofit/>
          </a:bodyPr>
          <a:lstStyle/>
          <a:p>
            <a:pPr marL="711200" indent="-790575"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校園性騷擾至少有以下幾種樣態：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、威脅性交換之性騷擾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學校行政人員或老師等上級人員，以</a:t>
            </a:r>
            <a:r>
              <a:rPr lang="zh-TW" altLang="en-US" sz="2400" dirty="0" smtClean="0">
                <a:solidFill>
                  <a:srgbClr val="00863D"/>
                </a:solidFill>
                <a:latin typeface="標楷體" pitchFamily="65" charset="-120"/>
                <a:ea typeface="標楷體" pitchFamily="65" charset="-120"/>
              </a:rPr>
              <a:t>開除、留級、重修、不及格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等不利於學生的威脅，以要求、交換學生滿足其性索求的騷擾。 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、敵意學習環境之性騷擾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係指學校之行政人員或老師等上級人員及同事，蓄意營造或製造一個令當事人感到敵對、受恐嚇，或被侵犯的學習環境，而不利於當事人的騷擾。如</a:t>
            </a:r>
            <a:r>
              <a:rPr lang="zh-TW" altLang="en-US" sz="2400" dirty="0" smtClean="0">
                <a:solidFill>
                  <a:srgbClr val="00863D"/>
                </a:solidFill>
                <a:latin typeface="標楷體" pitchFamily="65" charset="-120"/>
                <a:ea typeface="標楷體" pitchFamily="65" charset="-120"/>
              </a:rPr>
              <a:t>老師上課時亂講黃色笑話、展示令學生感到受冒犯的黃色書刊圖片等。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 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、利益交換之性騷擾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係指學校之行政人員或老師等上級人員，對提供</a:t>
            </a:r>
            <a:r>
              <a:rPr lang="zh-TW" altLang="en-US" sz="2400" dirty="0" smtClean="0">
                <a:solidFill>
                  <a:srgbClr val="00863D"/>
                </a:solidFill>
                <a:latin typeface="標楷體" pitchFamily="65" charset="-120"/>
                <a:ea typeface="標楷體" pitchFamily="65" charset="-120"/>
              </a:rPr>
              <a:t>性服務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的特定學生給予特殊待遇，如獎學金、變更分數等級、</a:t>
            </a:r>
            <a:r>
              <a:rPr lang="zh-TW" altLang="en-US" sz="2400" dirty="0" smtClean="0">
                <a:solidFill>
                  <a:srgbClr val="00863D"/>
                </a:solidFill>
                <a:latin typeface="標楷體" pitchFamily="65" charset="-120"/>
                <a:ea typeface="標楷體" pitchFamily="65" charset="-120"/>
              </a:rPr>
              <a:t>加分，或其他待遇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，以致影響應得到該項獎勵學生之權益。</a:t>
            </a:r>
          </a:p>
        </p:txBody>
      </p:sp>
      <p:sp>
        <p:nvSpPr>
          <p:cNvPr id="21508" name="投影片編號版面配置區 5"/>
          <p:cNvSpPr txBox="1">
            <a:spLocks noGrp="1" noChangeArrowheads="1"/>
          </p:cNvSpPr>
          <p:nvPr/>
        </p:nvSpPr>
        <p:spPr bwMode="auto">
          <a:xfrm>
            <a:off x="7239000" y="6472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20B67E5-AF04-437E-9DEB-BE5F0BB98D98}" type="slidenum">
              <a:rPr lang="en-US" altLang="zh-TW" sz="1400" b="0">
                <a:ea typeface="新細明體" charset="-120"/>
              </a:rPr>
              <a:pPr algn="r"/>
              <a:t>4</a:t>
            </a:fld>
            <a:endParaRPr lang="en-US" altLang="zh-TW" sz="1400" b="0"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2204864"/>
            <a:ext cx="1512168" cy="360040"/>
          </a:xfrm>
          <a:prstGeom prst="rect">
            <a:avLst/>
          </a:prstGeom>
          <a:noFill/>
          <a:ln w="57150">
            <a:solidFill>
              <a:srgbClr val="220E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59632" y="3501008"/>
            <a:ext cx="1800200" cy="360040"/>
          </a:xfrm>
          <a:prstGeom prst="rect">
            <a:avLst/>
          </a:prstGeom>
          <a:noFill/>
          <a:ln w="57150">
            <a:solidFill>
              <a:srgbClr val="220E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59632" y="5157192"/>
            <a:ext cx="1296144" cy="360040"/>
          </a:xfrm>
          <a:prstGeom prst="rect">
            <a:avLst/>
          </a:prstGeom>
          <a:noFill/>
          <a:ln w="57150">
            <a:solidFill>
              <a:srgbClr val="220E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714348" y="1357298"/>
            <a:ext cx="7416800" cy="1223963"/>
            <a:chOff x="624" y="1152"/>
            <a:chExt cx="4080" cy="72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rgbClr val="FF9933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1292" y="1296"/>
              <a:ext cx="623" cy="96"/>
              <a:chOff x="2003" y="3439"/>
              <a:chExt cx="468" cy="244"/>
            </a:xfrm>
          </p:grpSpPr>
          <p:sp>
            <p:nvSpPr>
              <p:cNvPr id="49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gray">
              <a:xfrm>
                <a:off x="2400" y="3441"/>
                <a:ext cx="71" cy="23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新細明體" pitchFamily="18" charset="-120"/>
                </a:endParaRPr>
              </a:p>
            </p:txBody>
          </p:sp>
          <p:sp>
            <p:nvSpPr>
              <p:cNvPr id="52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新細明體" pitchFamily="18" charset="-120"/>
                </a:endParaRPr>
              </a:p>
            </p:txBody>
          </p:sp>
        </p:grpSp>
        <p:sp>
          <p:nvSpPr>
            <p:cNvPr id="36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CCFF99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2444" y="1296"/>
              <a:ext cx="623" cy="96"/>
              <a:chOff x="2003" y="3439"/>
              <a:chExt cx="468" cy="244"/>
            </a:xfrm>
          </p:grpSpPr>
          <p:sp>
            <p:nvSpPr>
              <p:cNvPr id="45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18"/>
              <p:cNvSpPr>
                <a:spLocks noChangeArrowheads="1"/>
              </p:cNvSpPr>
              <p:nvPr/>
            </p:nvSpPr>
            <p:spPr bwMode="gray">
              <a:xfrm>
                <a:off x="2400" y="3441"/>
                <a:ext cx="71" cy="23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新細明體" pitchFamily="18" charset="-120"/>
                </a:endParaRPr>
              </a:p>
            </p:txBody>
          </p:sp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新細明體" pitchFamily="18" charset="-120"/>
                </a:endParaRPr>
              </a:p>
            </p:txBody>
          </p:sp>
        </p:grpSp>
        <p:sp>
          <p:nvSpPr>
            <p:cNvPr id="3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39" name="Group 21"/>
            <p:cNvGrpSpPr>
              <a:grpSpLocks/>
            </p:cNvGrpSpPr>
            <p:nvPr/>
          </p:nvGrpSpPr>
          <p:grpSpPr bwMode="auto">
            <a:xfrm>
              <a:off x="3605" y="1296"/>
              <a:ext cx="817" cy="96"/>
              <a:chOff x="2003" y="3439"/>
              <a:chExt cx="468" cy="244"/>
            </a:xfrm>
          </p:grpSpPr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Oval 24"/>
              <p:cNvSpPr>
                <a:spLocks noChangeArrowheads="1"/>
              </p:cNvSpPr>
              <p:nvPr/>
            </p:nvSpPr>
            <p:spPr bwMode="gray">
              <a:xfrm>
                <a:off x="2400" y="3441"/>
                <a:ext cx="71" cy="23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新細明體" pitchFamily="18" charset="-120"/>
                </a:endParaRPr>
              </a:p>
            </p:txBody>
          </p:sp>
          <p:sp>
            <p:nvSpPr>
              <p:cNvPr id="44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新細明體" pitchFamily="18" charset="-120"/>
                </a:endParaRPr>
              </a:p>
            </p:txBody>
          </p:sp>
        </p:grpSp>
        <p:sp>
          <p:nvSpPr>
            <p:cNvPr id="40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53" name="Rectangle 27"/>
          <p:cNvSpPr>
            <a:spLocks noChangeArrowheads="1"/>
          </p:cNvSpPr>
          <p:nvPr/>
        </p:nvSpPr>
        <p:spPr bwMode="gray">
          <a:xfrm>
            <a:off x="1441450" y="2359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gray">
          <a:xfrm>
            <a:off x="3136900" y="2359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55" name="矩形 41"/>
          <p:cNvSpPr>
            <a:spLocks noChangeArrowheads="1"/>
          </p:cNvSpPr>
          <p:nvPr/>
        </p:nvSpPr>
        <p:spPr bwMode="auto">
          <a:xfrm>
            <a:off x="714348" y="1785926"/>
            <a:ext cx="138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通報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gray">
          <a:xfrm>
            <a:off x="2786050" y="1571612"/>
            <a:ext cx="141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zh-TW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啟動行政</a:t>
            </a:r>
            <a:endParaRPr lang="en-US" altLang="zh-TW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協調機制</a:t>
            </a:r>
            <a:endParaRPr lang="en-US" altLang="zh-CN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gray">
          <a:xfrm>
            <a:off x="4857752" y="1785926"/>
            <a:ext cx="126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zh-TW" altLang="zh-TW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性平會</a:t>
            </a:r>
            <a:endParaRPr lang="en-US" altLang="zh-CN" sz="28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468313" y="3429000"/>
            <a:ext cx="1828800" cy="2867025"/>
          </a:xfrm>
          <a:prstGeom prst="roundRect">
            <a:avLst>
              <a:gd name="adj" fmla="val 13745"/>
            </a:avLst>
          </a:prstGeom>
          <a:solidFill>
            <a:schemeClr val="bg1">
              <a:alpha val="3098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得註記「法定代理人尚在斟酌是否提出告訴」、「學生表明其為合意性行為」，或其他學生顧慮之事項。</a:t>
            </a:r>
            <a:endParaRPr lang="en-US" altLang="zh-CN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auto">
          <a:xfrm>
            <a:off x="2555875" y="3429001"/>
            <a:ext cx="2016125" cy="2857520"/>
          </a:xfrm>
          <a:prstGeom prst="roundRect">
            <a:avLst>
              <a:gd name="adj" fmla="val 13745"/>
            </a:avLst>
          </a:prstGeom>
          <a:solidFill>
            <a:schemeClr val="bg1">
              <a:alpha val="3098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收件單位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應儘快對雙方當事人及其法定代理人說明性平法處理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性平案之流程。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lang="en-US" altLang="zh-CN" sz="20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提供家長簽復學校之通知書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範例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" name="AutoShape 6"/>
          <p:cNvSpPr>
            <a:spLocks noChangeArrowheads="1"/>
          </p:cNvSpPr>
          <p:nvPr/>
        </p:nvSpPr>
        <p:spPr bwMode="auto">
          <a:xfrm>
            <a:off x="4643438" y="3429000"/>
            <a:ext cx="2071702" cy="2940050"/>
          </a:xfrm>
          <a:prstGeom prst="roundRect">
            <a:avLst>
              <a:gd name="adj" fmla="val 13745"/>
            </a:avLst>
          </a:prstGeom>
          <a:solidFill>
            <a:schemeClr val="bg1">
              <a:alpha val="3098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開會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lang="en-US" altLang="zh-CN" sz="20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議決是否啟動調查：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</a:rPr>
              <a:t>啟動調查之要件須經：</a:t>
            </a: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en-US" altLang="zh-TW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</a:rPr>
              <a:t>申請調查</a:t>
            </a: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en-US" altLang="zh-TW" dirty="0">
                <a:latin typeface="標楷體" pitchFamily="65" charset="-120"/>
                <a:ea typeface="標楷體" pitchFamily="65" charset="-120"/>
              </a:rPr>
              <a:t>B.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</a:rPr>
              <a:t>檢舉調查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CN" sz="2000" dirty="0">
              <a:latin typeface="Verdana" pitchFamily="34" charset="0"/>
            </a:endParaRPr>
          </a:p>
        </p:txBody>
      </p:sp>
      <p:sp>
        <p:nvSpPr>
          <p:cNvPr id="61" name="Text Box 41"/>
          <p:cNvSpPr txBox="1">
            <a:spLocks noChangeArrowheads="1"/>
          </p:cNvSpPr>
          <p:nvPr/>
        </p:nvSpPr>
        <p:spPr bwMode="gray">
          <a:xfrm>
            <a:off x="6929454" y="1500174"/>
            <a:ext cx="16224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是否組成</a:t>
            </a:r>
          </a:p>
          <a:p>
            <a:pPr algn="ctr" eaLnBrk="0" hangingPunct="0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調查小組</a:t>
            </a:r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auto">
          <a:xfrm>
            <a:off x="6772275" y="3444875"/>
            <a:ext cx="1871663" cy="2952750"/>
          </a:xfrm>
          <a:prstGeom prst="roundRect">
            <a:avLst>
              <a:gd name="adj" fmla="val 13745"/>
            </a:avLst>
          </a:prstGeom>
          <a:solidFill>
            <a:schemeClr val="bg1">
              <a:alpha val="3098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zh-TW" altLang="zh-TW" dirty="0">
                <a:latin typeface="標楷體" pitchFamily="65" charset="-120"/>
                <a:ea typeface="標楷體" pitchFamily="65" charset="-120"/>
              </a:rPr>
              <a:t>1.若當事人對事實無爭議，</a:t>
            </a:r>
            <a:r>
              <a:rPr kumimoji="0"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性平會即可以會議紀錄作為調查報告。</a:t>
            </a:r>
            <a:endParaRPr kumimoji="0"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kumimoji="0"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</a:rPr>
              <a:t>調查報告必須具性平法施行細則第</a:t>
            </a:r>
            <a:r>
              <a:rPr kumimoji="0" lang="en-US" altLang="zh-TW" dirty="0">
                <a:latin typeface="標楷體" pitchFamily="65" charset="-120"/>
                <a:ea typeface="標楷體" pitchFamily="65" charset="-120"/>
              </a:rPr>
              <a:t>17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</a:rPr>
              <a:t>條之要式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學校處理學生間涉及刑法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第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227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條事件程序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2357422" y="285749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863D"/>
                </a:solidFill>
              </a:rPr>
              <a:t>學務處生教組</a:t>
            </a:r>
            <a:endParaRPr lang="zh-TW" altLang="en-US" dirty="0">
              <a:solidFill>
                <a:srgbClr val="00863D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4643438" y="285749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863D"/>
                </a:solidFill>
              </a:rPr>
              <a:t>輔導室諮輔組</a:t>
            </a:r>
            <a:endParaRPr lang="zh-TW" altLang="en-US" dirty="0">
              <a:solidFill>
                <a:srgbClr val="00863D"/>
              </a:solidFill>
            </a:endParaRPr>
          </a:p>
        </p:txBody>
      </p:sp>
      <p:pic>
        <p:nvPicPr>
          <p:cNvPr id="23554" name="Picture 2" descr="http://120.101.202.6/ksjh/person/photo/kaiing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1928794" cy="2314554"/>
          </a:xfrm>
          <a:prstGeom prst="rect">
            <a:avLst/>
          </a:prstGeom>
          <a:noFill/>
        </p:spPr>
      </p:pic>
      <p:pic>
        <p:nvPicPr>
          <p:cNvPr id="23556" name="Picture 4" descr="http://120.101.202.6/ksjh/person/photo/lin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2000263" cy="2400316"/>
          </a:xfrm>
          <a:prstGeom prst="rect">
            <a:avLst/>
          </a:prstGeom>
          <a:noFill/>
        </p:spPr>
      </p:pic>
      <p:pic>
        <p:nvPicPr>
          <p:cNvPr id="66" name="圖片 65" descr="圖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428892"/>
          </a:xfrm>
        </p:spPr>
        <p:txBody>
          <a:bodyPr>
            <a:normAutofit/>
          </a:bodyPr>
          <a:lstStyle/>
          <a:p>
            <a:r>
              <a:rPr lang="zh-TW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收件單位收件後，得依本法第二十九條第二項規定進行初審，並將初審意見送交性平會決定是否受理。性平會得指定或輪派委員組成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三人以上之小組決定之</a:t>
            </a:r>
            <a:r>
              <a:rPr lang="zh-TW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（準則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§18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1560" y="306896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</a:rPr>
              <a:t>調查小組以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</a:rPr>
              <a:t>三人或五人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</a:rPr>
              <a:t>為原則，其成員之組成，依本法第三十條第三項規定。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365104"/>
            <a:ext cx="8286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</a:rPr>
              <a:t>持有中央或直轄市、縣（市）主管機關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</a:rPr>
              <a:t>處理過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</a:rPr>
              <a:t>)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</a:rPr>
              <a:t>校園性侵害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</a:rPr>
              <a:t>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</a:rPr>
              <a:t>性騷擾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</a:rPr>
              <a:t>或性霸凌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</a:rPr>
              <a:t>調查知能培訓結業證書，且經中央或直轄市、縣（市）主管機關所設性平會核可並納入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</a:rPr>
              <a:t>調查專業人才庫者。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78050"/>
            <a:ext cx="8212138" cy="4679950"/>
          </a:xfrm>
          <a:solidFill>
            <a:srgbClr val="FFFF66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zh-TW" altLang="en-US" sz="2800" b="1" cap="none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凡是任何涉及性的意涵之行為，均被視為性侵害，嚴重的性侵害行為包括性交、口交、體外射精、性器官接觸、性猥褻，其他輕微的包括展示色情圖片、口語上的性騷擾、強迫觀賞色情影片、不斷撫摸女（男）性身體、窺視等，都屬於性侵害的範圍。依侵犯程度分為五種類型：</a:t>
            </a:r>
            <a:br>
              <a:rPr lang="zh-TW" altLang="en-US" sz="2800" b="1" cap="none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cap="none" dirty="0" smtClean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  <a:t>一、施以性嘲弄或動作。    二、不當的碰觸。</a:t>
            </a:r>
            <a:br>
              <a:rPr lang="zh-TW" altLang="en-US" sz="2800" b="1" cap="none" dirty="0" smtClean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cap="none" dirty="0" smtClean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  <a:t>三、施以性報酬。          四、強暴。</a:t>
            </a:r>
            <a:br>
              <a:rPr lang="zh-TW" altLang="en-US" sz="2800" b="1" cap="none" dirty="0" smtClean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cap="none" dirty="0" smtClean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  <a:t>五、施以威脅的性強迫行為。 </a:t>
            </a:r>
            <a:br>
              <a:rPr lang="zh-TW" altLang="en-US" sz="2800" b="1" cap="none" dirty="0" smtClean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endParaRPr lang="zh-TW" altLang="en-US" sz="2800" b="1" cap="none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786050" y="1428736"/>
            <a:ext cx="3529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3200" b="0" dirty="0"/>
              <a:t>性侵害的定義？</a:t>
            </a:r>
          </a:p>
        </p:txBody>
      </p:sp>
      <p:sp>
        <p:nvSpPr>
          <p:cNvPr id="23556" name="投影片編號版面配置區 5"/>
          <p:cNvSpPr txBox="1">
            <a:spLocks noGrp="1" noChangeArrowheads="1"/>
          </p:cNvSpPr>
          <p:nvPr/>
        </p:nvSpPr>
        <p:spPr bwMode="auto">
          <a:xfrm>
            <a:off x="7239000" y="6472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8349EC0-568F-4BEA-B859-F07180FC8ED7}" type="slidenum">
              <a:rPr lang="en-US" altLang="zh-TW" sz="1400" b="0">
                <a:ea typeface="新細明體" charset="-120"/>
              </a:rPr>
              <a:pPr algn="r"/>
              <a:t>7</a:t>
            </a:fld>
            <a:endParaRPr lang="en-US" altLang="zh-TW" sz="1400" b="0">
              <a:ea typeface="新細明體" charset="-120"/>
            </a:endParaRPr>
          </a:p>
        </p:txBody>
      </p:sp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3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428868"/>
            <a:ext cx="9358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</a:rPr>
              <a:t>1.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</a:rPr>
              <a:t>公眾距離：     </a:t>
            </a:r>
            <a:r>
              <a:rPr lang="zh-TW" altLang="en-US" sz="3200" dirty="0" smtClean="0">
                <a:latin typeface="標楷體" pitchFamily="65" charset="-120"/>
              </a:rPr>
              <a:t>公分以上，例如看表演、上課。</a:t>
            </a:r>
          </a:p>
          <a:p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</a:rPr>
              <a:t>2.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</a:rPr>
              <a:t>社會距離：           </a:t>
            </a:r>
            <a:r>
              <a:rPr lang="zh-TW" altLang="en-US" sz="3200" dirty="0" smtClean="0">
                <a:latin typeface="標楷體" pitchFamily="65" charset="-120"/>
              </a:rPr>
              <a:t>公分之間，例如談公事。</a:t>
            </a:r>
          </a:p>
          <a:p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</a:rPr>
              <a:t>3.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</a:rPr>
              <a:t>個人距離：        </a:t>
            </a:r>
            <a:r>
              <a:rPr lang="zh-TW" altLang="en-US" sz="3200" dirty="0" smtClean="0">
                <a:latin typeface="標楷體" pitchFamily="65" charset="-120"/>
              </a:rPr>
              <a:t>公分之間，例如與親朋好友</a:t>
            </a:r>
            <a:endParaRPr lang="en-US" altLang="zh-TW" sz="3200" dirty="0" smtClean="0">
              <a:latin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</a:rPr>
              <a:t>            聊天的距離。</a:t>
            </a:r>
          </a:p>
          <a:p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</a:rPr>
              <a:t>4.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</a:rPr>
              <a:t>親密距離：  </a:t>
            </a:r>
            <a:r>
              <a:rPr lang="zh-TW" altLang="en-US" sz="3200" dirty="0" smtClean="0">
                <a:latin typeface="標楷體" pitchFamily="65" charset="-120"/>
              </a:rPr>
              <a:t>公分以內，例如與親密的伴侶親密         </a:t>
            </a:r>
            <a:endParaRPr lang="en-US" altLang="zh-TW" sz="3200" dirty="0" smtClean="0">
              <a:latin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</a:rPr>
              <a:t>            接觸的距離。</a:t>
            </a:r>
            <a:endParaRPr lang="zh-TW" altLang="en-US" sz="3200" dirty="0">
              <a:latin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250" y="1000108"/>
            <a:ext cx="892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人際傳播學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</a:rPr>
              <a:t>:</a:t>
            </a:r>
          </a:p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提到四種與週遭環境保持</a:t>
            </a:r>
            <a:r>
              <a:rPr lang="zh-TW" altLang="en-US" sz="3600" u="sng" dirty="0" smtClean="0">
                <a:solidFill>
                  <a:srgbClr val="FF0000"/>
                </a:solidFill>
                <a:latin typeface="標楷體" pitchFamily="65" charset="-120"/>
              </a:rPr>
              <a:t>安全舒適關係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的。</a:t>
            </a:r>
          </a:p>
        </p:txBody>
      </p:sp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43174" y="2500306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24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350</a:t>
            </a:r>
            <a:endParaRPr lang="zh-TW" altLang="en-US" sz="3200" dirty="0">
              <a:solidFill>
                <a:srgbClr val="F244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3174" y="300037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FC000"/>
                </a:solidFill>
                <a:latin typeface="標楷體" pitchFamily="65" charset="-120"/>
              </a:rPr>
              <a:t>120—350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71736" y="3429000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24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50—120</a:t>
            </a:r>
            <a:endParaRPr lang="zh-TW" altLang="en-US" sz="3200" dirty="0" smtClean="0">
              <a:solidFill>
                <a:srgbClr val="F244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28860" y="4429132"/>
            <a:ext cx="714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FFC000"/>
                </a:solidFill>
                <a:latin typeface="標楷體" pitchFamily="65" charset="-120"/>
              </a:rPr>
              <a:t>30</a:t>
            </a:r>
            <a:endParaRPr lang="zh-TW" altLang="en-US" sz="3200" dirty="0" smtClean="0">
              <a:solidFill>
                <a:srgbClr val="FFC000"/>
              </a:solidFill>
              <a:latin typeface="標楷體" pitchFamily="65" charset="-120"/>
            </a:endParaRPr>
          </a:p>
        </p:txBody>
      </p:sp>
      <p:pic>
        <p:nvPicPr>
          <p:cNvPr id="26626" name="Picture 2" descr="http://w1.nhps.tp.edu.tw/maggie/網頁圖庫/網頁圖庫2/11/11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750" y="4929198"/>
            <a:ext cx="2405250" cy="1571612"/>
          </a:xfrm>
          <a:prstGeom prst="rect">
            <a:avLst/>
          </a:prstGeom>
          <a:noFill/>
        </p:spPr>
      </p:pic>
      <p:pic>
        <p:nvPicPr>
          <p:cNvPr id="26628" name="Picture 4" descr="http://w1.nhps.tp.edu.tw/maggie/網頁圖庫/網頁圖庫2/11/11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929198"/>
            <a:ext cx="1981200" cy="1381125"/>
          </a:xfrm>
          <a:prstGeom prst="rect">
            <a:avLst/>
          </a:prstGeom>
          <a:noFill/>
        </p:spPr>
      </p:pic>
      <p:pic>
        <p:nvPicPr>
          <p:cNvPr id="26630" name="Picture 6" descr="http://w1.nhps.tp.edu.tw/maggie/網頁圖庫/網頁圖庫2/25/d_love04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929172"/>
            <a:ext cx="1714512" cy="1928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標題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教育人員社政及校安通報義務</a:t>
            </a:r>
          </a:p>
        </p:txBody>
      </p:sp>
      <p:sp>
        <p:nvSpPr>
          <p:cNvPr id="101379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13387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教育人員責任通報制</a:t>
            </a:r>
          </a:p>
          <a:p>
            <a:pPr marL="342900" lvl="1" indent="-342900">
              <a:buFont typeface="Arial" charset="0"/>
              <a:buChar char="•"/>
            </a:pPr>
            <a:r>
              <a:rPr lang="zh-TW" altLang="en-US" sz="3200" b="1" u="sng" dirty="0" smtClean="0">
                <a:solidFill>
                  <a:srgbClr val="FF0000"/>
                </a:solidFill>
              </a:rPr>
              <a:t>不需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徵得受害人同意</a:t>
            </a:r>
          </a:p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FF0000"/>
                </a:solidFill>
              </a:rPr>
              <a:t>二十四小時內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需通報</a:t>
            </a:r>
          </a:p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通報對象：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 marL="742950" lvl="2" indent="-342900"/>
            <a:r>
              <a:rPr lang="zh-TW" altLang="en-US" sz="2800" b="1" dirty="0" smtClean="0">
                <a:solidFill>
                  <a:srgbClr val="FF0000"/>
                </a:solidFill>
              </a:rPr>
              <a:t>社政通報：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向地方主管機關（縣市家暴性侵中心）通報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 marL="742950" lvl="2" indent="-342900"/>
            <a:r>
              <a:rPr lang="zh-TW" altLang="en-US" sz="2800" b="1" dirty="0" smtClean="0">
                <a:solidFill>
                  <a:srgbClr val="FF0000"/>
                </a:solidFill>
              </a:rPr>
              <a:t>校安通報：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向教育主管機關通報</a:t>
            </a:r>
          </a:p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通報人身份受到</a:t>
            </a:r>
            <a:r>
              <a:rPr lang="zh-TW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保密</a:t>
            </a:r>
          </a:p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通報內容</a:t>
            </a:r>
            <a:endParaRPr lang="zh-TW" altLang="en-US" dirty="0" smtClean="0">
              <a:solidFill>
                <a:srgbClr val="0000FF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902637-DD1E-4051-A766-BF5B99A9801B}" type="datetime1">
              <a:rPr lang="zh-TW" altLang="en-US" smtClean="0"/>
              <a:pPr>
                <a:defRPr/>
              </a:pPr>
              <a:t>2014/5/19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羅燦煐編寫（未經同意,請勿轉載）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7BEE0F14-DAA8-4DE1-A02F-6C70C9953514}" type="slidenum">
              <a:rPr lang="en-US" altLang="zh-TW" smtClean="0"/>
              <a:pPr>
                <a:buNone/>
                <a:defRPr/>
              </a:pPr>
              <a:t>9</a:t>
            </a:fld>
            <a:r>
              <a:rPr lang="en-US" altLang="zh-TW" dirty="0" smtClean="0"/>
              <a:t>/107</a:t>
            </a:r>
            <a:endParaRPr lang="en-US" altLang="zh-TW" dirty="0"/>
          </a:p>
        </p:txBody>
      </p:sp>
      <p:pic>
        <p:nvPicPr>
          <p:cNvPr id="1026" name="Picture 2" descr="http://w1.nhps.tp.edu.tw/maggie/網頁圖庫/網頁圖庫2/15/155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1714512" cy="1714512"/>
          </a:xfrm>
          <a:prstGeom prst="rect">
            <a:avLst/>
          </a:prstGeom>
          <a:noFill/>
        </p:spPr>
      </p:pic>
      <p:pic>
        <p:nvPicPr>
          <p:cNvPr id="8" name="圖片 7" descr="圖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8489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TP101984897_template</Template>
  <TotalTime>1084</TotalTime>
  <Pages>0</Pages>
  <Words>2872</Words>
  <Characters>0</Characters>
  <Application>Microsoft Office PowerPoint</Application>
  <DocSecurity>0</DocSecurity>
  <PresentationFormat>如螢幕大小 (4:3)</PresentationFormat>
  <Lines>0</Lines>
  <Paragraphs>288</Paragraphs>
  <Slides>37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TP101984897_template</vt:lpstr>
      <vt:lpstr>投影片 1</vt:lpstr>
      <vt:lpstr>投影片 2</vt:lpstr>
      <vt:lpstr>投影片 3</vt:lpstr>
      <vt:lpstr>投影片 4</vt:lpstr>
      <vt:lpstr>投影片 5</vt:lpstr>
      <vt:lpstr>投影片 6</vt:lpstr>
      <vt:lpstr>凡是任何涉及性的意涵之行為，均被視為性侵害，嚴重的性侵害行為包括性交、口交、體外射精、性器官接觸、性猥褻，其他輕微的包括展示色情圖片、口語上的性騷擾、強迫觀賞色情影片、不斷撫摸女（男）性身體、窺視等，都屬於性侵害的範圍。依侵犯程度分為五種類型： 一、施以性嘲弄或動作。    二、不當的碰觸。 三、施以性報酬。          四、強暴。 五、施以威脅的性強迫行為。  </vt:lpstr>
      <vt:lpstr>投影片 8</vt:lpstr>
      <vt:lpstr>教育人員社政及校安通報義務</vt:lpstr>
      <vt:lpstr>性侵害</vt:lpstr>
      <vt:lpstr>性侵犯、性騷擾—公訴罪</vt:lpstr>
      <vt:lpstr>投影片 12</vt:lpstr>
      <vt:lpstr>投影片 13</vt:lpstr>
      <vt:lpstr>投影片 14</vt:lpstr>
      <vt:lpstr>投影片 15</vt:lpstr>
      <vt:lpstr>校園性侵害或性騷擾事件之適用對象</vt:lpstr>
      <vt:lpstr>投影片 17</vt:lpstr>
      <vt:lpstr>投影片 18</vt:lpstr>
      <vt:lpstr>性騷擾、性猥褻、性侵害之界定</vt:lpstr>
      <vt:lpstr>投影片 20</vt:lpstr>
      <vt:lpstr>校園處理性侵害事件適用法源</vt:lpstr>
      <vt:lpstr>學校面對性侵害、性騷擾案件時務必進行工作</vt:lpstr>
      <vt:lpstr>投影片 23</vt:lpstr>
      <vt:lpstr>投影片 24</vt:lpstr>
      <vt:lpstr>投影片 25</vt:lpstr>
      <vt:lpstr>投影片 26</vt:lpstr>
      <vt:lpstr>教育部校園安全暨災害防救通報處理中心-校安通報系統</vt:lpstr>
      <vt:lpstr>投影片 28</vt:lpstr>
      <vt:lpstr>學校未依規定通報之罰則(性別平等教育法 36條)</vt:lpstr>
      <vt:lpstr>投影片 30</vt:lpstr>
      <vt:lpstr>常見校園性騷擾案例 </vt:lpstr>
      <vt:lpstr>投影片 32</vt:lpstr>
      <vt:lpstr>學校處理校園性平事件之程序</vt:lpstr>
      <vt:lpstr>處罰:</vt:lpstr>
      <vt:lpstr>時事兒</vt:lpstr>
      <vt:lpstr>投影片 36</vt:lpstr>
      <vt:lpstr>送大家一句話! 保護好自己很重要! 謝謝大家聆聽!辛苦啦! </vt:lpstr>
    </vt:vector>
  </TitlesOfParts>
  <Company>MOE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moecc</dc:creator>
  <cp:lastModifiedBy>user</cp:lastModifiedBy>
  <cp:revision>834</cp:revision>
  <cp:lastPrinted>1899-12-30T00:00:00Z</cp:lastPrinted>
  <dcterms:created xsi:type="dcterms:W3CDTF">2004-01-19T06:12:53Z</dcterms:created>
  <dcterms:modified xsi:type="dcterms:W3CDTF">2014-05-19T04:08:05Z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1028-6.6.0.2462</vt:lpwstr>
  </property>
</Properties>
</file>