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0"/>
  </p:notesMasterIdLst>
  <p:handoutMasterIdLst>
    <p:handoutMasterId r:id="rId41"/>
  </p:handoutMasterIdLst>
  <p:sldIdLst>
    <p:sldId id="265" r:id="rId3"/>
    <p:sldId id="281" r:id="rId4"/>
    <p:sldId id="283" r:id="rId5"/>
    <p:sldId id="284" r:id="rId6"/>
    <p:sldId id="289" r:id="rId7"/>
    <p:sldId id="295" r:id="rId8"/>
    <p:sldId id="297" r:id="rId9"/>
    <p:sldId id="290" r:id="rId10"/>
    <p:sldId id="298" r:id="rId11"/>
    <p:sldId id="320" r:id="rId12"/>
    <p:sldId id="366" r:id="rId13"/>
    <p:sldId id="377" r:id="rId14"/>
    <p:sldId id="392" r:id="rId15"/>
    <p:sldId id="421" r:id="rId16"/>
    <p:sldId id="393" r:id="rId17"/>
    <p:sldId id="391" r:id="rId18"/>
    <p:sldId id="422" r:id="rId19"/>
    <p:sldId id="291" r:id="rId20"/>
    <p:sldId id="423" r:id="rId21"/>
    <p:sldId id="424" r:id="rId22"/>
    <p:sldId id="425" r:id="rId23"/>
    <p:sldId id="426" r:id="rId24"/>
    <p:sldId id="427" r:id="rId25"/>
    <p:sldId id="428" r:id="rId26"/>
    <p:sldId id="429" r:id="rId27"/>
    <p:sldId id="430" r:id="rId28"/>
    <p:sldId id="432" r:id="rId29"/>
    <p:sldId id="433" r:id="rId30"/>
    <p:sldId id="434" r:id="rId31"/>
    <p:sldId id="435" r:id="rId32"/>
    <p:sldId id="431" r:id="rId33"/>
    <p:sldId id="436" r:id="rId34"/>
    <p:sldId id="437" r:id="rId35"/>
    <p:sldId id="438" r:id="rId36"/>
    <p:sldId id="292" r:id="rId37"/>
    <p:sldId id="439" r:id="rId38"/>
    <p:sldId id="440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BC"/>
    <a:srgbClr val="F08F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08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134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人數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100</c:v>
                </c:pt>
                <c:pt idx="1">
                  <c:v>95-99</c:v>
                </c:pt>
                <c:pt idx="2">
                  <c:v>90-94</c:v>
                </c:pt>
                <c:pt idx="3">
                  <c:v>85-89</c:v>
                </c:pt>
                <c:pt idx="4">
                  <c:v>80-84</c:v>
                </c:pt>
                <c:pt idx="5">
                  <c:v>75-79</c:v>
                </c:pt>
                <c:pt idx="6">
                  <c:v>70-74</c:v>
                </c:pt>
              </c:strCache>
            </c:strRef>
          </c:cat>
          <c:val>
            <c:numRef>
              <c:f>Sheet1!$B$2:$B$8</c:f>
              <c:numCache>
                <c:formatCode>G/通用格式</c:formatCode>
                <c:ptCount val="7"/>
                <c:pt idx="0">
                  <c:v>7</c:v>
                </c:pt>
                <c:pt idx="1">
                  <c:v>14</c:v>
                </c:pt>
                <c:pt idx="2">
                  <c:v>4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992640"/>
        <c:axId val="95006720"/>
      </c:barChart>
      <c:catAx>
        <c:axId val="94992640"/>
        <c:scaling>
          <c:orientation val="minMax"/>
        </c:scaling>
        <c:delete val="0"/>
        <c:axPos val="b"/>
        <c:majorTickMark val="none"/>
        <c:minorTickMark val="none"/>
        <c:tickLblPos val="nextTo"/>
        <c:crossAx val="95006720"/>
        <c:crosses val="autoZero"/>
        <c:auto val="1"/>
        <c:lblAlgn val="ctr"/>
        <c:lblOffset val="100"/>
        <c:noMultiLvlLbl val="0"/>
      </c:catAx>
      <c:valAx>
        <c:axId val="95006720"/>
        <c:scaling>
          <c:orientation val="minMax"/>
        </c:scaling>
        <c:delete val="0"/>
        <c:axPos val="l"/>
        <c:majorGridlines/>
        <c:numFmt formatCode="G/通用格式" sourceLinked="1"/>
        <c:majorTickMark val="none"/>
        <c:minorTickMark val="none"/>
        <c:tickLblPos val="nextTo"/>
        <c:crossAx val="949926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 baseline="0"/>
      </a:pPr>
      <a:endParaRPr lang="zh-TW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人數</c:v>
                </c:pt>
              </c:strCache>
            </c:strRef>
          </c:tx>
          <c:invertIfNegative val="0"/>
          <c:cat>
            <c:strRef>
              <c:f>Sheet1!$A$2:$A$18</c:f>
              <c:strCache>
                <c:ptCount val="17"/>
                <c:pt idx="0">
                  <c:v>100</c:v>
                </c:pt>
                <c:pt idx="1">
                  <c:v>95-99</c:v>
                </c:pt>
                <c:pt idx="2">
                  <c:v>90-94</c:v>
                </c:pt>
                <c:pt idx="3">
                  <c:v>85-89</c:v>
                </c:pt>
                <c:pt idx="4">
                  <c:v>80-84</c:v>
                </c:pt>
                <c:pt idx="5">
                  <c:v>75-79</c:v>
                </c:pt>
                <c:pt idx="6">
                  <c:v>70-74</c:v>
                </c:pt>
                <c:pt idx="7">
                  <c:v>65-70</c:v>
                </c:pt>
                <c:pt idx="8">
                  <c:v>60-64</c:v>
                </c:pt>
                <c:pt idx="9">
                  <c:v>55-59</c:v>
                </c:pt>
                <c:pt idx="10">
                  <c:v>50-54</c:v>
                </c:pt>
                <c:pt idx="11">
                  <c:v>45-49</c:v>
                </c:pt>
                <c:pt idx="12">
                  <c:v>40-44</c:v>
                </c:pt>
                <c:pt idx="13">
                  <c:v>35-39</c:v>
                </c:pt>
                <c:pt idx="14">
                  <c:v>30-34</c:v>
                </c:pt>
                <c:pt idx="15">
                  <c:v>25-30</c:v>
                </c:pt>
                <c:pt idx="16">
                  <c:v>20-24</c:v>
                </c:pt>
              </c:strCache>
            </c:strRef>
          </c:cat>
          <c:val>
            <c:numRef>
              <c:f>Sheet1!$B$2:$B$18</c:f>
              <c:numCache>
                <c:formatCode>G/通用格式</c:formatCode>
                <c:ptCount val="17"/>
                <c:pt idx="0">
                  <c:v>7</c:v>
                </c:pt>
                <c:pt idx="1">
                  <c:v>14</c:v>
                </c:pt>
                <c:pt idx="2">
                  <c:v>4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013312"/>
        <c:axId val="96182656"/>
      </c:barChart>
      <c:catAx>
        <c:axId val="94013312"/>
        <c:scaling>
          <c:orientation val="minMax"/>
        </c:scaling>
        <c:delete val="0"/>
        <c:axPos val="b"/>
        <c:majorTickMark val="none"/>
        <c:minorTickMark val="none"/>
        <c:tickLblPos val="nextTo"/>
        <c:crossAx val="96182656"/>
        <c:crosses val="autoZero"/>
        <c:auto val="1"/>
        <c:lblAlgn val="ctr"/>
        <c:lblOffset val="100"/>
        <c:noMultiLvlLbl val="0"/>
      </c:catAx>
      <c:valAx>
        <c:axId val="96182656"/>
        <c:scaling>
          <c:orientation val="minMax"/>
        </c:scaling>
        <c:delete val="0"/>
        <c:axPos val="l"/>
        <c:majorGridlines/>
        <c:numFmt formatCode="G/通用格式" sourceLinked="1"/>
        <c:majorTickMark val="none"/>
        <c:minorTickMark val="none"/>
        <c:tickLblPos val="nextTo"/>
        <c:crossAx val="940133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 baseline="0"/>
      </a:pPr>
      <a:endParaRPr lang="zh-TW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A9FDE2-4E0D-4368-AE43-AE8180112B2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A937514-FBF8-457D-BCAD-69F5AE29F4B4}">
      <dgm:prSet phldrT="[文字]"/>
      <dgm:spPr/>
      <dgm:t>
        <a:bodyPr/>
        <a:lstStyle/>
        <a:p>
          <a:r>
            <a:rPr lang="zh-TW" altLang="zh-TW" dirty="0" smtClean="0">
              <a:latin typeface="標楷體" pitchFamily="65" charset="-120"/>
              <a:ea typeface="標楷體" pitchFamily="65" charset="-120"/>
            </a:rPr>
            <a:t>引起動機</a:t>
          </a:r>
          <a:endParaRPr lang="zh-TW" altLang="en-US" dirty="0"/>
        </a:p>
      </dgm:t>
    </dgm:pt>
    <dgm:pt modelId="{1DC2CE5C-0832-42BC-AD1D-DBD5FF710D65}" type="parTrans" cxnId="{232641E7-2D72-4CF5-9F3F-500853625133}">
      <dgm:prSet/>
      <dgm:spPr/>
      <dgm:t>
        <a:bodyPr/>
        <a:lstStyle/>
        <a:p>
          <a:endParaRPr lang="zh-TW" altLang="en-US"/>
        </a:p>
      </dgm:t>
    </dgm:pt>
    <dgm:pt modelId="{E1492992-2BE7-42B1-8080-B597B1B3FE4A}" type="sibTrans" cxnId="{232641E7-2D72-4CF5-9F3F-500853625133}">
      <dgm:prSet/>
      <dgm:spPr/>
      <dgm:t>
        <a:bodyPr/>
        <a:lstStyle/>
        <a:p>
          <a:endParaRPr lang="zh-TW" altLang="en-US"/>
        </a:p>
      </dgm:t>
    </dgm:pt>
    <dgm:pt modelId="{1F143456-7671-4B64-8B7C-00B6142AE705}">
      <dgm:prSet phldrT="[文字]"/>
      <dgm:spPr/>
      <dgm:t>
        <a:bodyPr/>
        <a:lstStyle/>
        <a:p>
          <a:r>
            <a:rPr lang="zh-TW" altLang="zh-TW" dirty="0" smtClean="0">
              <a:latin typeface="標楷體" pitchFamily="65" charset="-120"/>
              <a:ea typeface="標楷體" pitchFamily="65" charset="-120"/>
            </a:rPr>
            <a:t>說明本節教學重點</a:t>
          </a:r>
          <a:endParaRPr lang="zh-TW" altLang="en-US" dirty="0"/>
        </a:p>
      </dgm:t>
    </dgm:pt>
    <dgm:pt modelId="{517F3905-ACA8-4B47-B988-1ADEB7F9F554}" type="parTrans" cxnId="{5B28D430-4FDE-4E21-8CEB-4485D7EAB28B}">
      <dgm:prSet/>
      <dgm:spPr/>
      <dgm:t>
        <a:bodyPr/>
        <a:lstStyle/>
        <a:p>
          <a:endParaRPr lang="zh-TW" altLang="en-US"/>
        </a:p>
      </dgm:t>
    </dgm:pt>
    <dgm:pt modelId="{A72E333D-20E6-430D-A6D3-84BC5A6CEA8B}" type="sibTrans" cxnId="{5B28D430-4FDE-4E21-8CEB-4485D7EAB28B}">
      <dgm:prSet/>
      <dgm:spPr/>
      <dgm:t>
        <a:bodyPr/>
        <a:lstStyle/>
        <a:p>
          <a:endParaRPr lang="zh-TW" altLang="en-US"/>
        </a:p>
      </dgm:t>
    </dgm:pt>
    <dgm:pt modelId="{4C15755D-A94E-4BA8-AE50-BCB2DE8A0976}">
      <dgm:prSet phldrT="[文字]"/>
      <dgm:spPr/>
      <dgm:t>
        <a:bodyPr/>
        <a:lstStyle/>
        <a:p>
          <a:r>
            <a:rPr lang="zh-TW" altLang="zh-TW" dirty="0" smtClean="0">
              <a:latin typeface="標楷體" pitchFamily="65" charset="-120"/>
              <a:ea typeface="標楷體" pitchFamily="65" charset="-120"/>
            </a:rPr>
            <a:t>教師說明</a:t>
          </a:r>
          <a:endParaRPr lang="zh-TW" altLang="en-US" dirty="0"/>
        </a:p>
      </dgm:t>
    </dgm:pt>
    <dgm:pt modelId="{91A41CA8-B9FA-4485-9517-FB5CEAAEE19D}" type="parTrans" cxnId="{D673C8E6-02EA-4AFD-86B6-6C71E2CAF260}">
      <dgm:prSet/>
      <dgm:spPr/>
      <dgm:t>
        <a:bodyPr/>
        <a:lstStyle/>
        <a:p>
          <a:endParaRPr lang="zh-TW" altLang="en-US"/>
        </a:p>
      </dgm:t>
    </dgm:pt>
    <dgm:pt modelId="{6764FC70-1042-4796-B4E2-8D46E80B2520}" type="sibTrans" cxnId="{D673C8E6-02EA-4AFD-86B6-6C71E2CAF260}">
      <dgm:prSet/>
      <dgm:spPr/>
      <dgm:t>
        <a:bodyPr/>
        <a:lstStyle/>
        <a:p>
          <a:endParaRPr lang="zh-TW" altLang="en-US"/>
        </a:p>
      </dgm:t>
    </dgm:pt>
    <dgm:pt modelId="{98A5F613-10DA-4DFA-BE4A-015623BB9AC1}">
      <dgm:prSet phldrT="[文字]"/>
      <dgm:spPr/>
      <dgm:t>
        <a:bodyPr/>
        <a:lstStyle/>
        <a:p>
          <a:r>
            <a:rPr lang="zh-TW" altLang="zh-TW" dirty="0" smtClean="0">
              <a:latin typeface="標楷體" pitchFamily="65" charset="-120"/>
              <a:ea typeface="標楷體" pitchFamily="65" charset="-120"/>
            </a:rPr>
            <a:t>引導孩子進行思考、班級團體討論</a:t>
          </a:r>
          <a:endParaRPr lang="zh-TW" altLang="en-US" dirty="0"/>
        </a:p>
      </dgm:t>
    </dgm:pt>
    <dgm:pt modelId="{C4D42787-1E62-4257-A6A7-B7E273D950BA}" type="parTrans" cxnId="{2C385E63-8550-40D1-80E6-38E1CE03E93E}">
      <dgm:prSet/>
      <dgm:spPr/>
      <dgm:t>
        <a:bodyPr/>
        <a:lstStyle/>
        <a:p>
          <a:endParaRPr lang="zh-TW" altLang="en-US"/>
        </a:p>
      </dgm:t>
    </dgm:pt>
    <dgm:pt modelId="{5832B140-1AE0-48E1-9136-3CAAD7AB5E13}" type="sibTrans" cxnId="{2C385E63-8550-40D1-80E6-38E1CE03E93E}">
      <dgm:prSet/>
      <dgm:spPr/>
      <dgm:t>
        <a:bodyPr/>
        <a:lstStyle/>
        <a:p>
          <a:endParaRPr lang="zh-TW" altLang="en-US"/>
        </a:p>
      </dgm:t>
    </dgm:pt>
    <dgm:pt modelId="{F038C40C-A29C-4896-AAC3-E7A7CD3A8903}">
      <dgm:prSet phldrT="[文字]"/>
      <dgm:spPr/>
      <dgm:t>
        <a:bodyPr/>
        <a:lstStyle/>
        <a:p>
          <a:r>
            <a:rPr lang="zh-TW" altLang="zh-TW" dirty="0" smtClean="0">
              <a:latin typeface="標楷體" pitchFamily="65" charset="-120"/>
              <a:ea typeface="標楷體" pitchFamily="65" charset="-120"/>
            </a:rPr>
            <a:t>小組討論</a:t>
          </a:r>
          <a:endParaRPr lang="zh-TW" altLang="en-US" dirty="0"/>
        </a:p>
      </dgm:t>
    </dgm:pt>
    <dgm:pt modelId="{AC947CC0-2740-4FE1-A29E-39BC2A7CF3C2}" type="parTrans" cxnId="{177B28FE-3C0C-4BDB-9F7C-B09AFF3F3080}">
      <dgm:prSet/>
      <dgm:spPr/>
      <dgm:t>
        <a:bodyPr/>
        <a:lstStyle/>
        <a:p>
          <a:endParaRPr lang="zh-TW" altLang="en-US"/>
        </a:p>
      </dgm:t>
    </dgm:pt>
    <dgm:pt modelId="{13D06F79-C9E2-4DCA-8867-5553564AC342}" type="sibTrans" cxnId="{177B28FE-3C0C-4BDB-9F7C-B09AFF3F3080}">
      <dgm:prSet/>
      <dgm:spPr/>
      <dgm:t>
        <a:bodyPr/>
        <a:lstStyle/>
        <a:p>
          <a:endParaRPr lang="zh-TW" altLang="en-US"/>
        </a:p>
      </dgm:t>
    </dgm:pt>
    <dgm:pt modelId="{30CFD6B0-0830-4842-8AD1-5E9308E029F9}">
      <dgm:prSet phldrT="[文字]"/>
      <dgm:spPr/>
      <dgm:t>
        <a:bodyPr/>
        <a:lstStyle/>
        <a:p>
          <a:r>
            <a:rPr lang="zh-TW" altLang="zh-TW" dirty="0" smtClean="0">
              <a:latin typeface="標楷體" pitchFamily="65" charset="-120"/>
              <a:ea typeface="標楷體" pitchFamily="65" charset="-120"/>
            </a:rPr>
            <a:t>小組進行分享、找出解題方法、發表學習歷程</a:t>
          </a:r>
          <a:endParaRPr lang="zh-TW" altLang="en-US" dirty="0"/>
        </a:p>
      </dgm:t>
    </dgm:pt>
    <dgm:pt modelId="{5AC5C8E8-614E-48E3-AC69-5D0954077772}" type="parTrans" cxnId="{E2D4997A-AC8B-408F-8225-50DDAE08436C}">
      <dgm:prSet/>
      <dgm:spPr/>
      <dgm:t>
        <a:bodyPr/>
        <a:lstStyle/>
        <a:p>
          <a:endParaRPr lang="zh-TW" altLang="en-US"/>
        </a:p>
      </dgm:t>
    </dgm:pt>
    <dgm:pt modelId="{DAF7092C-D00D-4964-82E8-59216074575A}" type="sibTrans" cxnId="{E2D4997A-AC8B-408F-8225-50DDAE08436C}">
      <dgm:prSet/>
      <dgm:spPr/>
      <dgm:t>
        <a:bodyPr/>
        <a:lstStyle/>
        <a:p>
          <a:endParaRPr lang="zh-TW" altLang="en-US"/>
        </a:p>
      </dgm:t>
    </dgm:pt>
    <dgm:pt modelId="{6F486B18-10AF-42BA-9B84-F61FA0AADAFB}">
      <dgm:prSet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歸納結論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44335353-96C2-4012-BCC9-0F9C23259F36}" type="parTrans" cxnId="{BC1EE29C-AFF3-449F-869E-D8EDBC11B28C}">
      <dgm:prSet/>
      <dgm:spPr/>
      <dgm:t>
        <a:bodyPr/>
        <a:lstStyle/>
        <a:p>
          <a:endParaRPr lang="zh-TW" altLang="en-US"/>
        </a:p>
      </dgm:t>
    </dgm:pt>
    <dgm:pt modelId="{E28EC6B5-2B00-4299-9E3B-B0DA1E003CDD}" type="sibTrans" cxnId="{BC1EE29C-AFF3-449F-869E-D8EDBC11B28C}">
      <dgm:prSet/>
      <dgm:spPr/>
      <dgm:t>
        <a:bodyPr/>
        <a:lstStyle/>
        <a:p>
          <a:endParaRPr lang="zh-TW" altLang="en-US"/>
        </a:p>
      </dgm:t>
    </dgm:pt>
    <dgm:pt modelId="{8399CE33-D293-4BE6-AA29-6C3ECE58D958}">
      <dgm:prSet/>
      <dgm:spPr/>
      <dgm:t>
        <a:bodyPr/>
        <a:lstStyle/>
        <a:p>
          <a:r>
            <a:rPr lang="zh-TW" altLang="zh-TW" dirty="0" smtClean="0">
              <a:latin typeface="標楷體" pitchFamily="65" charset="-120"/>
              <a:ea typeface="標楷體" pitchFamily="65" charset="-120"/>
            </a:rPr>
            <a:t>總結本節教學重點</a:t>
          </a:r>
          <a:endParaRPr lang="zh-TW" altLang="en-US" dirty="0"/>
        </a:p>
      </dgm:t>
    </dgm:pt>
    <dgm:pt modelId="{94F2B1BF-5DBA-4250-BC38-25DC0A23D611}" type="parTrans" cxnId="{5AFC84A5-2BE6-4661-AE36-C230061FA50B}">
      <dgm:prSet/>
      <dgm:spPr/>
      <dgm:t>
        <a:bodyPr/>
        <a:lstStyle/>
        <a:p>
          <a:endParaRPr lang="zh-TW" altLang="en-US"/>
        </a:p>
      </dgm:t>
    </dgm:pt>
    <dgm:pt modelId="{1C7E278C-333D-4296-8F51-F88EC0B7ED22}" type="sibTrans" cxnId="{5AFC84A5-2BE6-4661-AE36-C230061FA50B}">
      <dgm:prSet/>
      <dgm:spPr/>
      <dgm:t>
        <a:bodyPr/>
        <a:lstStyle/>
        <a:p>
          <a:endParaRPr lang="zh-TW" altLang="en-US"/>
        </a:p>
      </dgm:t>
    </dgm:pt>
    <dgm:pt modelId="{1C1180D7-B490-436E-A6CD-82DE38A78A78}" type="pres">
      <dgm:prSet presAssocID="{B4A9FDE2-4E0D-4368-AE43-AE8180112B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F7E79C5-9170-4D4B-A16D-B188ADDC0665}" type="pres">
      <dgm:prSet presAssocID="{AA937514-FBF8-457D-BCAD-69F5AE29F4B4}" presName="linNode" presStyleCnt="0"/>
      <dgm:spPr/>
    </dgm:pt>
    <dgm:pt modelId="{11A3B372-5BAD-4869-9C72-BB6D14C15676}" type="pres">
      <dgm:prSet presAssocID="{AA937514-FBF8-457D-BCAD-69F5AE29F4B4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2251784-2669-4D7C-9DE8-23932DB05E61}" type="pres">
      <dgm:prSet presAssocID="{AA937514-FBF8-457D-BCAD-69F5AE29F4B4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D31AC7-3D07-4654-8C3D-DB127754E008}" type="pres">
      <dgm:prSet presAssocID="{E1492992-2BE7-42B1-8080-B597B1B3FE4A}" presName="sp" presStyleCnt="0"/>
      <dgm:spPr/>
    </dgm:pt>
    <dgm:pt modelId="{8F7D858F-6D5E-4944-BEDA-118D84E5CE6A}" type="pres">
      <dgm:prSet presAssocID="{4C15755D-A94E-4BA8-AE50-BCB2DE8A0976}" presName="linNode" presStyleCnt="0"/>
      <dgm:spPr/>
    </dgm:pt>
    <dgm:pt modelId="{476B4FDF-D20F-4F5B-86F2-434B8A771ED2}" type="pres">
      <dgm:prSet presAssocID="{4C15755D-A94E-4BA8-AE50-BCB2DE8A0976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10E9A3-E297-40C3-98F9-16764E2A7389}" type="pres">
      <dgm:prSet presAssocID="{4C15755D-A94E-4BA8-AE50-BCB2DE8A0976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38D0B74-F55E-4AC6-A13B-6DD3D97801AF}" type="pres">
      <dgm:prSet presAssocID="{6764FC70-1042-4796-B4E2-8D46E80B2520}" presName="sp" presStyleCnt="0"/>
      <dgm:spPr/>
    </dgm:pt>
    <dgm:pt modelId="{DA000307-2370-45AB-B1B8-C21405F41466}" type="pres">
      <dgm:prSet presAssocID="{F038C40C-A29C-4896-AAC3-E7A7CD3A8903}" presName="linNode" presStyleCnt="0"/>
      <dgm:spPr/>
    </dgm:pt>
    <dgm:pt modelId="{E22A0541-3510-4F96-A476-7E4491B70848}" type="pres">
      <dgm:prSet presAssocID="{F038C40C-A29C-4896-AAC3-E7A7CD3A8903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46B6F3-3775-4145-A894-CB9EF28404A5}" type="pres">
      <dgm:prSet presAssocID="{F038C40C-A29C-4896-AAC3-E7A7CD3A8903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6509D0B-96FD-4E87-BC08-9C6DB600634C}" type="pres">
      <dgm:prSet presAssocID="{13D06F79-C9E2-4DCA-8867-5553564AC342}" presName="sp" presStyleCnt="0"/>
      <dgm:spPr/>
    </dgm:pt>
    <dgm:pt modelId="{EB80027C-51DC-4EE0-922D-5B70DE01F439}" type="pres">
      <dgm:prSet presAssocID="{6F486B18-10AF-42BA-9B84-F61FA0AADAFB}" presName="linNode" presStyleCnt="0"/>
      <dgm:spPr/>
    </dgm:pt>
    <dgm:pt modelId="{BD45C571-9404-458E-993F-3D1B4EF4ADC1}" type="pres">
      <dgm:prSet presAssocID="{6F486B18-10AF-42BA-9B84-F61FA0AADAFB}" presName="parentText" presStyleLbl="node1" presStyleIdx="3" presStyleCnt="4" custLinFactNeighborX="-238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33E1D01-87E5-4FCD-823A-45D430FC9148}" type="pres">
      <dgm:prSet presAssocID="{6F486B18-10AF-42BA-9B84-F61FA0AADAFB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C385E63-8550-40D1-80E6-38E1CE03E93E}" srcId="{4C15755D-A94E-4BA8-AE50-BCB2DE8A0976}" destId="{98A5F613-10DA-4DFA-BE4A-015623BB9AC1}" srcOrd="0" destOrd="0" parTransId="{C4D42787-1E62-4257-A6A7-B7E273D950BA}" sibTransId="{5832B140-1AE0-48E1-9136-3CAAD7AB5E13}"/>
    <dgm:cxn modelId="{5B28D430-4FDE-4E21-8CEB-4485D7EAB28B}" srcId="{AA937514-FBF8-457D-BCAD-69F5AE29F4B4}" destId="{1F143456-7671-4B64-8B7C-00B6142AE705}" srcOrd="0" destOrd="0" parTransId="{517F3905-ACA8-4B47-B988-1ADEB7F9F554}" sibTransId="{A72E333D-20E6-430D-A6D3-84BC5A6CEA8B}"/>
    <dgm:cxn modelId="{BC1EE29C-AFF3-449F-869E-D8EDBC11B28C}" srcId="{B4A9FDE2-4E0D-4368-AE43-AE8180112B2B}" destId="{6F486B18-10AF-42BA-9B84-F61FA0AADAFB}" srcOrd="3" destOrd="0" parTransId="{44335353-96C2-4012-BCC9-0F9C23259F36}" sibTransId="{E28EC6B5-2B00-4299-9E3B-B0DA1E003CDD}"/>
    <dgm:cxn modelId="{9119B3A7-54AA-4ED3-8953-7797849D4BDD}" type="presOf" srcId="{B4A9FDE2-4E0D-4368-AE43-AE8180112B2B}" destId="{1C1180D7-B490-436E-A6CD-82DE38A78A78}" srcOrd="0" destOrd="0" presId="urn:microsoft.com/office/officeart/2005/8/layout/vList5"/>
    <dgm:cxn modelId="{44DDE358-153F-43BB-841D-B248CB9B0ED5}" type="presOf" srcId="{8399CE33-D293-4BE6-AA29-6C3ECE58D958}" destId="{133E1D01-87E5-4FCD-823A-45D430FC9148}" srcOrd="0" destOrd="0" presId="urn:microsoft.com/office/officeart/2005/8/layout/vList5"/>
    <dgm:cxn modelId="{A252CB6C-445F-4E04-AE5A-D9927B2CFC83}" type="presOf" srcId="{AA937514-FBF8-457D-BCAD-69F5AE29F4B4}" destId="{11A3B372-5BAD-4869-9C72-BB6D14C15676}" srcOrd="0" destOrd="0" presId="urn:microsoft.com/office/officeart/2005/8/layout/vList5"/>
    <dgm:cxn modelId="{CE2DC20E-0FE7-4DF4-BCE2-7EFA62E03A89}" type="presOf" srcId="{4C15755D-A94E-4BA8-AE50-BCB2DE8A0976}" destId="{476B4FDF-D20F-4F5B-86F2-434B8A771ED2}" srcOrd="0" destOrd="0" presId="urn:microsoft.com/office/officeart/2005/8/layout/vList5"/>
    <dgm:cxn modelId="{177B28FE-3C0C-4BDB-9F7C-B09AFF3F3080}" srcId="{B4A9FDE2-4E0D-4368-AE43-AE8180112B2B}" destId="{F038C40C-A29C-4896-AAC3-E7A7CD3A8903}" srcOrd="2" destOrd="0" parTransId="{AC947CC0-2740-4FE1-A29E-39BC2A7CF3C2}" sibTransId="{13D06F79-C9E2-4DCA-8867-5553564AC342}"/>
    <dgm:cxn modelId="{D673C8E6-02EA-4AFD-86B6-6C71E2CAF260}" srcId="{B4A9FDE2-4E0D-4368-AE43-AE8180112B2B}" destId="{4C15755D-A94E-4BA8-AE50-BCB2DE8A0976}" srcOrd="1" destOrd="0" parTransId="{91A41CA8-B9FA-4485-9517-FB5CEAAEE19D}" sibTransId="{6764FC70-1042-4796-B4E2-8D46E80B2520}"/>
    <dgm:cxn modelId="{FE00F98B-03B0-4F2C-9CA9-1FD53827D3A7}" type="presOf" srcId="{1F143456-7671-4B64-8B7C-00B6142AE705}" destId="{52251784-2669-4D7C-9DE8-23932DB05E61}" srcOrd="0" destOrd="0" presId="urn:microsoft.com/office/officeart/2005/8/layout/vList5"/>
    <dgm:cxn modelId="{9708A0BF-B198-4BCF-A976-2CD546DB1993}" type="presOf" srcId="{98A5F613-10DA-4DFA-BE4A-015623BB9AC1}" destId="{AC10E9A3-E297-40C3-98F9-16764E2A7389}" srcOrd="0" destOrd="0" presId="urn:microsoft.com/office/officeart/2005/8/layout/vList5"/>
    <dgm:cxn modelId="{E2D4997A-AC8B-408F-8225-50DDAE08436C}" srcId="{F038C40C-A29C-4896-AAC3-E7A7CD3A8903}" destId="{30CFD6B0-0830-4842-8AD1-5E9308E029F9}" srcOrd="0" destOrd="0" parTransId="{5AC5C8E8-614E-48E3-AC69-5D0954077772}" sibTransId="{DAF7092C-D00D-4964-82E8-59216074575A}"/>
    <dgm:cxn modelId="{FD524FCA-76DA-49AF-9D4D-41C69E8E6E34}" type="presOf" srcId="{F038C40C-A29C-4896-AAC3-E7A7CD3A8903}" destId="{E22A0541-3510-4F96-A476-7E4491B70848}" srcOrd="0" destOrd="0" presId="urn:microsoft.com/office/officeart/2005/8/layout/vList5"/>
    <dgm:cxn modelId="{29159F24-C647-434C-A237-A2FC2B59A6AC}" type="presOf" srcId="{6F486B18-10AF-42BA-9B84-F61FA0AADAFB}" destId="{BD45C571-9404-458E-993F-3D1B4EF4ADC1}" srcOrd="0" destOrd="0" presId="urn:microsoft.com/office/officeart/2005/8/layout/vList5"/>
    <dgm:cxn modelId="{5AFC84A5-2BE6-4661-AE36-C230061FA50B}" srcId="{6F486B18-10AF-42BA-9B84-F61FA0AADAFB}" destId="{8399CE33-D293-4BE6-AA29-6C3ECE58D958}" srcOrd="0" destOrd="0" parTransId="{94F2B1BF-5DBA-4250-BC38-25DC0A23D611}" sibTransId="{1C7E278C-333D-4296-8F51-F88EC0B7ED22}"/>
    <dgm:cxn modelId="{232641E7-2D72-4CF5-9F3F-500853625133}" srcId="{B4A9FDE2-4E0D-4368-AE43-AE8180112B2B}" destId="{AA937514-FBF8-457D-BCAD-69F5AE29F4B4}" srcOrd="0" destOrd="0" parTransId="{1DC2CE5C-0832-42BC-AD1D-DBD5FF710D65}" sibTransId="{E1492992-2BE7-42B1-8080-B597B1B3FE4A}"/>
    <dgm:cxn modelId="{E4AAFF1D-6E08-46E8-A3D7-FE09A7691386}" type="presOf" srcId="{30CFD6B0-0830-4842-8AD1-5E9308E029F9}" destId="{1A46B6F3-3775-4145-A894-CB9EF28404A5}" srcOrd="0" destOrd="0" presId="urn:microsoft.com/office/officeart/2005/8/layout/vList5"/>
    <dgm:cxn modelId="{CF5CF40A-124D-4556-8F73-7A8F8654FD8E}" type="presParOf" srcId="{1C1180D7-B490-436E-A6CD-82DE38A78A78}" destId="{7F7E79C5-9170-4D4B-A16D-B188ADDC0665}" srcOrd="0" destOrd="0" presId="urn:microsoft.com/office/officeart/2005/8/layout/vList5"/>
    <dgm:cxn modelId="{E6853E6B-DA67-4D5A-A8F3-CB5F7543515E}" type="presParOf" srcId="{7F7E79C5-9170-4D4B-A16D-B188ADDC0665}" destId="{11A3B372-5BAD-4869-9C72-BB6D14C15676}" srcOrd="0" destOrd="0" presId="urn:microsoft.com/office/officeart/2005/8/layout/vList5"/>
    <dgm:cxn modelId="{F900EE8D-55E9-43BD-8789-0819FE777AB0}" type="presParOf" srcId="{7F7E79C5-9170-4D4B-A16D-B188ADDC0665}" destId="{52251784-2669-4D7C-9DE8-23932DB05E61}" srcOrd="1" destOrd="0" presId="urn:microsoft.com/office/officeart/2005/8/layout/vList5"/>
    <dgm:cxn modelId="{22C86769-F8E8-421A-9C7D-528CF9284975}" type="presParOf" srcId="{1C1180D7-B490-436E-A6CD-82DE38A78A78}" destId="{F5D31AC7-3D07-4654-8C3D-DB127754E008}" srcOrd="1" destOrd="0" presId="urn:microsoft.com/office/officeart/2005/8/layout/vList5"/>
    <dgm:cxn modelId="{E5E4D716-913E-4763-A675-0998CAC7F837}" type="presParOf" srcId="{1C1180D7-B490-436E-A6CD-82DE38A78A78}" destId="{8F7D858F-6D5E-4944-BEDA-118D84E5CE6A}" srcOrd="2" destOrd="0" presId="urn:microsoft.com/office/officeart/2005/8/layout/vList5"/>
    <dgm:cxn modelId="{FBE570C6-5A37-45F2-8180-A44B555E2BDA}" type="presParOf" srcId="{8F7D858F-6D5E-4944-BEDA-118D84E5CE6A}" destId="{476B4FDF-D20F-4F5B-86F2-434B8A771ED2}" srcOrd="0" destOrd="0" presId="urn:microsoft.com/office/officeart/2005/8/layout/vList5"/>
    <dgm:cxn modelId="{B217C679-4256-4E92-B999-D30271269B01}" type="presParOf" srcId="{8F7D858F-6D5E-4944-BEDA-118D84E5CE6A}" destId="{AC10E9A3-E297-40C3-98F9-16764E2A7389}" srcOrd="1" destOrd="0" presId="urn:microsoft.com/office/officeart/2005/8/layout/vList5"/>
    <dgm:cxn modelId="{07986F3D-4A3F-4644-9AAA-CA7EC78BD7F3}" type="presParOf" srcId="{1C1180D7-B490-436E-A6CD-82DE38A78A78}" destId="{E38D0B74-F55E-4AC6-A13B-6DD3D97801AF}" srcOrd="3" destOrd="0" presId="urn:microsoft.com/office/officeart/2005/8/layout/vList5"/>
    <dgm:cxn modelId="{628E112E-BF17-41A5-863F-6806F85D714C}" type="presParOf" srcId="{1C1180D7-B490-436E-A6CD-82DE38A78A78}" destId="{DA000307-2370-45AB-B1B8-C21405F41466}" srcOrd="4" destOrd="0" presId="urn:microsoft.com/office/officeart/2005/8/layout/vList5"/>
    <dgm:cxn modelId="{012CABC5-6651-410C-B4B3-7338805531F9}" type="presParOf" srcId="{DA000307-2370-45AB-B1B8-C21405F41466}" destId="{E22A0541-3510-4F96-A476-7E4491B70848}" srcOrd="0" destOrd="0" presId="urn:microsoft.com/office/officeart/2005/8/layout/vList5"/>
    <dgm:cxn modelId="{D5EF8D0A-BB3B-4337-B188-4AD6839CE7BB}" type="presParOf" srcId="{DA000307-2370-45AB-B1B8-C21405F41466}" destId="{1A46B6F3-3775-4145-A894-CB9EF28404A5}" srcOrd="1" destOrd="0" presId="urn:microsoft.com/office/officeart/2005/8/layout/vList5"/>
    <dgm:cxn modelId="{B7305193-B243-477D-A010-987DC999B09F}" type="presParOf" srcId="{1C1180D7-B490-436E-A6CD-82DE38A78A78}" destId="{46509D0B-96FD-4E87-BC08-9C6DB600634C}" srcOrd="5" destOrd="0" presId="urn:microsoft.com/office/officeart/2005/8/layout/vList5"/>
    <dgm:cxn modelId="{03C7AADD-3ADE-4D1E-A6DF-D1B4390CED33}" type="presParOf" srcId="{1C1180D7-B490-436E-A6CD-82DE38A78A78}" destId="{EB80027C-51DC-4EE0-922D-5B70DE01F439}" srcOrd="6" destOrd="0" presId="urn:microsoft.com/office/officeart/2005/8/layout/vList5"/>
    <dgm:cxn modelId="{14B41330-7127-4C58-AA07-29C038C151CB}" type="presParOf" srcId="{EB80027C-51DC-4EE0-922D-5B70DE01F439}" destId="{BD45C571-9404-458E-993F-3D1B4EF4ADC1}" srcOrd="0" destOrd="0" presId="urn:microsoft.com/office/officeart/2005/8/layout/vList5"/>
    <dgm:cxn modelId="{660854D5-A583-4C6C-BC17-AE3CEBEF6A8B}" type="presParOf" srcId="{EB80027C-51DC-4EE0-922D-5B70DE01F439}" destId="{133E1D01-87E5-4FCD-823A-45D430FC914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51784-2669-4D7C-9DE8-23932DB05E61}">
      <dsp:nvSpPr>
        <dsp:cNvPr id="0" name=""/>
        <dsp:cNvSpPr/>
      </dsp:nvSpPr>
      <dsp:spPr>
        <a:xfrm rot="5400000">
          <a:off x="4019097" y="-1539111"/>
          <a:ext cx="897844" cy="42051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300" kern="1200" dirty="0" smtClean="0">
              <a:latin typeface="標楷體" pitchFamily="65" charset="-120"/>
              <a:ea typeface="標楷體" pitchFamily="65" charset="-120"/>
            </a:rPr>
            <a:t>說明本節教學重點</a:t>
          </a:r>
          <a:endParaRPr lang="zh-TW" altLang="en-US" sz="2300" kern="1200" dirty="0"/>
        </a:p>
      </dsp:txBody>
      <dsp:txXfrm rot="-5400000">
        <a:off x="2365423" y="158392"/>
        <a:ext cx="4161365" cy="810186"/>
      </dsp:txXfrm>
    </dsp:sp>
    <dsp:sp modelId="{11A3B372-5BAD-4869-9C72-BB6D14C15676}">
      <dsp:nvSpPr>
        <dsp:cNvPr id="0" name=""/>
        <dsp:cNvSpPr/>
      </dsp:nvSpPr>
      <dsp:spPr>
        <a:xfrm>
          <a:off x="0" y="2333"/>
          <a:ext cx="2365422" cy="1122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3800" kern="1200" dirty="0" smtClean="0">
              <a:latin typeface="標楷體" pitchFamily="65" charset="-120"/>
              <a:ea typeface="標楷體" pitchFamily="65" charset="-120"/>
            </a:rPr>
            <a:t>引起動機</a:t>
          </a:r>
          <a:endParaRPr lang="zh-TW" altLang="en-US" sz="3800" kern="1200" dirty="0"/>
        </a:p>
      </dsp:txBody>
      <dsp:txXfrm>
        <a:off x="54786" y="57119"/>
        <a:ext cx="2255850" cy="1012733"/>
      </dsp:txXfrm>
    </dsp:sp>
    <dsp:sp modelId="{AC10E9A3-E297-40C3-98F9-16764E2A7389}">
      <dsp:nvSpPr>
        <dsp:cNvPr id="0" name=""/>
        <dsp:cNvSpPr/>
      </dsp:nvSpPr>
      <dsp:spPr>
        <a:xfrm rot="5400000">
          <a:off x="4019097" y="-360690"/>
          <a:ext cx="897844" cy="42051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300" kern="1200" dirty="0" smtClean="0">
              <a:latin typeface="標楷體" pitchFamily="65" charset="-120"/>
              <a:ea typeface="標楷體" pitchFamily="65" charset="-120"/>
            </a:rPr>
            <a:t>引導孩子進行思考、班級團體討論</a:t>
          </a:r>
          <a:endParaRPr lang="zh-TW" altLang="en-US" sz="2300" kern="1200" dirty="0"/>
        </a:p>
      </dsp:txBody>
      <dsp:txXfrm rot="-5400000">
        <a:off x="2365423" y="1336813"/>
        <a:ext cx="4161365" cy="810186"/>
      </dsp:txXfrm>
    </dsp:sp>
    <dsp:sp modelId="{476B4FDF-D20F-4F5B-86F2-434B8A771ED2}">
      <dsp:nvSpPr>
        <dsp:cNvPr id="0" name=""/>
        <dsp:cNvSpPr/>
      </dsp:nvSpPr>
      <dsp:spPr>
        <a:xfrm>
          <a:off x="0" y="1180754"/>
          <a:ext cx="2365422" cy="1122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3800" kern="1200" dirty="0" smtClean="0">
              <a:latin typeface="標楷體" pitchFamily="65" charset="-120"/>
              <a:ea typeface="標楷體" pitchFamily="65" charset="-120"/>
            </a:rPr>
            <a:t>教師說明</a:t>
          </a:r>
          <a:endParaRPr lang="zh-TW" altLang="en-US" sz="3800" kern="1200" dirty="0"/>
        </a:p>
      </dsp:txBody>
      <dsp:txXfrm>
        <a:off x="54786" y="1235540"/>
        <a:ext cx="2255850" cy="1012733"/>
      </dsp:txXfrm>
    </dsp:sp>
    <dsp:sp modelId="{1A46B6F3-3775-4145-A894-CB9EF28404A5}">
      <dsp:nvSpPr>
        <dsp:cNvPr id="0" name=""/>
        <dsp:cNvSpPr/>
      </dsp:nvSpPr>
      <dsp:spPr>
        <a:xfrm rot="5400000">
          <a:off x="4019097" y="817729"/>
          <a:ext cx="897844" cy="42051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300" kern="1200" dirty="0" smtClean="0">
              <a:latin typeface="標楷體" pitchFamily="65" charset="-120"/>
              <a:ea typeface="標楷體" pitchFamily="65" charset="-120"/>
            </a:rPr>
            <a:t>小組進行分享、找出解題方法、發表學習歷程</a:t>
          </a:r>
          <a:endParaRPr lang="zh-TW" altLang="en-US" sz="2300" kern="1200" dirty="0"/>
        </a:p>
      </dsp:txBody>
      <dsp:txXfrm rot="-5400000">
        <a:off x="2365423" y="2515233"/>
        <a:ext cx="4161365" cy="810186"/>
      </dsp:txXfrm>
    </dsp:sp>
    <dsp:sp modelId="{E22A0541-3510-4F96-A476-7E4491B70848}">
      <dsp:nvSpPr>
        <dsp:cNvPr id="0" name=""/>
        <dsp:cNvSpPr/>
      </dsp:nvSpPr>
      <dsp:spPr>
        <a:xfrm>
          <a:off x="0" y="2359174"/>
          <a:ext cx="2365422" cy="1122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3800" kern="1200" dirty="0" smtClean="0">
              <a:latin typeface="標楷體" pitchFamily="65" charset="-120"/>
              <a:ea typeface="標楷體" pitchFamily="65" charset="-120"/>
            </a:rPr>
            <a:t>小組討論</a:t>
          </a:r>
          <a:endParaRPr lang="zh-TW" altLang="en-US" sz="3800" kern="1200" dirty="0"/>
        </a:p>
      </dsp:txBody>
      <dsp:txXfrm>
        <a:off x="54786" y="2413960"/>
        <a:ext cx="2255850" cy="1012733"/>
      </dsp:txXfrm>
    </dsp:sp>
    <dsp:sp modelId="{133E1D01-87E5-4FCD-823A-45D430FC9148}">
      <dsp:nvSpPr>
        <dsp:cNvPr id="0" name=""/>
        <dsp:cNvSpPr/>
      </dsp:nvSpPr>
      <dsp:spPr>
        <a:xfrm rot="5400000">
          <a:off x="4019097" y="1996150"/>
          <a:ext cx="897844" cy="42051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300" kern="1200" dirty="0" smtClean="0">
              <a:latin typeface="標楷體" pitchFamily="65" charset="-120"/>
              <a:ea typeface="標楷體" pitchFamily="65" charset="-120"/>
            </a:rPr>
            <a:t>總結本節教學重點</a:t>
          </a:r>
          <a:endParaRPr lang="zh-TW" altLang="en-US" sz="2300" kern="1200" dirty="0"/>
        </a:p>
      </dsp:txBody>
      <dsp:txXfrm rot="-5400000">
        <a:off x="2365423" y="3693654"/>
        <a:ext cx="4161365" cy="810186"/>
      </dsp:txXfrm>
    </dsp:sp>
    <dsp:sp modelId="{BD45C571-9404-458E-993F-3D1B4EF4ADC1}">
      <dsp:nvSpPr>
        <dsp:cNvPr id="0" name=""/>
        <dsp:cNvSpPr/>
      </dsp:nvSpPr>
      <dsp:spPr>
        <a:xfrm>
          <a:off x="0" y="3537595"/>
          <a:ext cx="2365422" cy="1122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 smtClean="0">
              <a:latin typeface="標楷體" pitchFamily="65" charset="-120"/>
              <a:ea typeface="標楷體" pitchFamily="65" charset="-120"/>
            </a:rPr>
            <a:t>歸納結論</a:t>
          </a:r>
          <a:endParaRPr lang="zh-TW" altLang="en-US" sz="3800" kern="1200" dirty="0">
            <a:latin typeface="標楷體" pitchFamily="65" charset="-120"/>
            <a:ea typeface="標楷體" pitchFamily="65" charset="-120"/>
          </a:endParaRPr>
        </a:p>
      </dsp:txBody>
      <dsp:txXfrm>
        <a:off x="54786" y="3592381"/>
        <a:ext cx="2255850" cy="1012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20EA5F0D-C1DC-412F-A146-DDB3A74B588F}" type="datetimeFigureOut">
              <a:rPr lang="en-US" altLang="zh-TW"/>
              <a:pPr/>
              <a:t>1/22/2013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7BAE14B8-3CC9-472D-9BC5-A84D80684DE2}" type="slidenum">
              <a:rPr lang="zh-TW"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A8CDE508-72C8-4AB5-AA9C-1584D31690E0}" type="datetimeFigureOut">
              <a:rPr/>
              <a:pPr/>
              <a:t>2012/8/27</a:t>
            </a:fld>
            <a:endParaRPr 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smtClean="0">
              <a:ea typeface="新細明體" pitchFamily="18" charset="-120"/>
            </a:endParaRPr>
          </a:p>
        </p:txBody>
      </p:sp>
      <p:sp>
        <p:nvSpPr>
          <p:cNvPr id="419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FDD377-2A3C-4D3A-951D-C50A16248483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smtClean="0">
              <a:ea typeface="新細明體" pitchFamily="18" charset="-120"/>
            </a:endParaRPr>
          </a:p>
        </p:txBody>
      </p:sp>
      <p:sp>
        <p:nvSpPr>
          <p:cNvPr id="419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FDD377-2A3C-4D3A-951D-C50A16248483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17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7E9C0B-5D34-4DDF-9568-D550B47E25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altLang="en-US" dirty="0" smtClean="0">
              <a:ea typeface="新細明體" pitchFamily="18" charset="-12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59052-3498-47E8-9EB5-115A821C5185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/>
            </a:pPr>
            <a:endParaRPr kumimoji="0" lang="zh-TW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矩形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 latinLnBrk="0">
              <a:defRPr lang="zh-TW" sz="48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TW" sz="2000" cap="none" baseline="0">
                <a:solidFill>
                  <a:schemeClr val="bg1"/>
                </a:solidFill>
              </a:defRPr>
            </a:lvl1pPr>
            <a:lvl2pPr marL="457200" indent="0" algn="ctr" latinLnBrk="0">
              <a:buNone/>
              <a:defRPr lang="zh-TW" sz="2800"/>
            </a:lvl2pPr>
            <a:lvl3pPr marL="914400" indent="0" algn="ctr" latinLnBrk="0">
              <a:buNone/>
              <a:defRPr lang="zh-TW" sz="2400"/>
            </a:lvl3pPr>
            <a:lvl4pPr marL="1371600" indent="0" algn="ctr" latinLnBrk="0">
              <a:buNone/>
              <a:defRPr lang="zh-TW" sz="2000"/>
            </a:lvl4pPr>
            <a:lvl5pPr marL="1828800" indent="0" algn="ctr" latinLnBrk="0">
              <a:buNone/>
              <a:defRPr lang="zh-TW" sz="2000"/>
            </a:lvl5pPr>
            <a:lvl6pPr marL="2286000" indent="0" algn="ctr" latinLnBrk="0">
              <a:buNone/>
              <a:defRPr lang="zh-TW" sz="2000"/>
            </a:lvl6pPr>
            <a:lvl7pPr marL="2743200" indent="0" algn="ctr" latinLnBrk="0">
              <a:buNone/>
              <a:defRPr lang="zh-TW" sz="2000"/>
            </a:lvl7pPr>
            <a:lvl8pPr marL="3200400" indent="0" algn="ctr" latinLnBrk="0">
              <a:buNone/>
              <a:defRPr lang="zh-TW" sz="2000"/>
            </a:lvl8pPr>
            <a:lvl9pPr marL="3657600" indent="0" algn="ctr" latinLnBrk="0">
              <a:buNone/>
              <a:defRPr lang="zh-TW" sz="2000"/>
            </a:lvl9pPr>
          </a:lstStyle>
          <a:p>
            <a:r>
              <a:rPr lang="zh-TW" altLang="en-US" smtClean="0"/>
              <a:t>按一下以編輯母片副標題樣式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替代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/>
            </a:pPr>
            <a:endParaRPr kumimoji="0" lang="zh-TW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 latinLnBrk="0">
              <a:defRPr lang="zh-TW" sz="3400" b="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600">
                <a:solidFill>
                  <a:schemeClr val="bg1"/>
                </a:solidFill>
              </a:defRPr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lang="zh-TW"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/>
              <a:pPr/>
              <a:t>2012/8/27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zh-TW"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/>
            </a:pPr>
            <a:endParaRPr kumimoji="0" lang="zh-TW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 latinLnBrk="0">
              <a:defRPr lang="zh-TW" sz="3400" b="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 latinLnBrk="0">
              <a:buNone/>
              <a:defRPr lang="zh-TW" sz="3200">
                <a:solidFill>
                  <a:schemeClr val="tx2"/>
                </a:solidFill>
              </a:defRPr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 altLang="en-US" smtClean="0"/>
              <a:t>按一下圖示以新增圖片</a:t>
            </a:r>
            <a:endParaRPr lang="zh-TW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600">
                <a:solidFill>
                  <a:schemeClr val="bg1"/>
                </a:solidFill>
              </a:defRPr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/>
              <a:pPr/>
              <a:t>2012/8/27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垂直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垂直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/>
              <a:pPr/>
              <a:t>2012/8/27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p:transition spd="med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垂直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/>
              <a:pPr/>
              <a:t>2012/8/27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6pPr latinLnBrk="0">
              <a:defRPr lang="zh-TW"/>
            </a:lvl6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/>
              <a:pPr/>
              <a:t>2012/8/27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矩形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 latinLnBrk="0">
              <a:defRPr lang="zh-TW" sz="52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TW" sz="2400" cap="none" baseline="0">
                <a:solidFill>
                  <a:schemeClr val="tx2"/>
                </a:solidFill>
              </a:defRPr>
            </a:lvl1pPr>
            <a:lvl2pPr marL="4572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/>
              <a:pPr/>
              <a:t>2012/8/27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替代的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 latinLnBrk="0">
              <a:defRPr lang="zh-TW" sz="5200" b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TW" sz="2400" cap="none" baseline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lang="zh-TW"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/>
              <a:pPr/>
              <a:t>2012/8/27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lang="zh-TW">
                <a:solidFill>
                  <a:schemeClr val="tx2"/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zh-TW"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/>
              <a:pPr/>
              <a:t>2012/8/27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200" b="0" cap="none" baseline="0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 latinLnBrk="0">
              <a:defRPr lang="zh-TW" sz="1800"/>
            </a:lvl1pPr>
            <a:lvl2pPr latinLnBrk="0">
              <a:defRPr lang="zh-TW" sz="1600"/>
            </a:lvl2pPr>
            <a:lvl3pPr latinLnBrk="0">
              <a:defRPr lang="zh-TW" sz="1400"/>
            </a:lvl3pPr>
            <a:lvl4pPr latinLnBrk="0">
              <a:defRPr lang="zh-TW" sz="1200"/>
            </a:lvl4pPr>
            <a:lvl5pPr latinLnBrk="0">
              <a:defRPr lang="zh-TW" sz="1200"/>
            </a:lvl5pPr>
            <a:lvl6pPr latinLnBrk="0">
              <a:defRPr lang="zh-TW" sz="1200"/>
            </a:lvl6pPr>
            <a:lvl7pPr latinLnBrk="0">
              <a:defRPr lang="zh-TW" sz="1200"/>
            </a:lvl7pPr>
            <a:lvl8pPr latinLnBrk="0">
              <a:defRPr lang="zh-TW" sz="1200"/>
            </a:lvl8pPr>
            <a:lvl9pPr latinLnBrk="0">
              <a:defRPr lang="zh-TW"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200" b="0" cap="none" baseline="0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 latinLnBrk="0">
              <a:defRPr lang="zh-TW" sz="1800"/>
            </a:lvl1pPr>
            <a:lvl2pPr latinLnBrk="0">
              <a:defRPr lang="zh-TW" sz="1600"/>
            </a:lvl2pPr>
            <a:lvl3pPr latinLnBrk="0">
              <a:defRPr lang="zh-TW" sz="1400"/>
            </a:lvl3pPr>
            <a:lvl4pPr latinLnBrk="0">
              <a:defRPr lang="zh-TW" sz="1200"/>
            </a:lvl4pPr>
            <a:lvl5pPr latinLnBrk="0">
              <a:defRPr lang="zh-TW" sz="1200"/>
            </a:lvl5pPr>
            <a:lvl6pPr latinLnBrk="0">
              <a:defRPr lang="zh-TW" sz="1200"/>
            </a:lvl6pPr>
            <a:lvl7pPr latinLnBrk="0">
              <a:defRPr lang="zh-TW" sz="1200"/>
            </a:lvl7pPr>
            <a:lvl8pPr latinLnBrk="0">
              <a:defRPr lang="zh-TW" sz="1200"/>
            </a:lvl8pPr>
            <a:lvl9pPr latinLnBrk="0">
              <a:defRPr lang="zh-TW"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/>
              <a:pPr/>
              <a:t>2012/8/27</a:t>
            </a:fld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/>
              <a:pPr/>
              <a:t>2012/8/27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lang="zh-TW"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/>
              <a:pPr/>
              <a:t>2012/8/27</a:t>
            </a:fld>
            <a:endParaRPr lang="zh-TW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lang="zh-TW">
                <a:solidFill>
                  <a:schemeClr val="tx2"/>
                </a:solidFill>
              </a:defRPr>
            </a:lvl1pPr>
          </a:lstStyle>
          <a:p>
            <a:endParaRPr 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zh-TW"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 latinLnBrk="0">
              <a:defRPr lang="zh-TW" sz="34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6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/>
              <a:pPr/>
              <a:t>2012/8/27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  <a:p>
            <a:pPr lvl="5"/>
            <a:r>
              <a:rPr lang="zh-TW" dirty="0"/>
              <a:t>第六層</a:t>
            </a:r>
          </a:p>
          <a:p>
            <a:pPr lvl="6"/>
            <a:r>
              <a:rPr lang="zh-TW" dirty="0"/>
              <a:t>第七層</a:t>
            </a:r>
          </a:p>
          <a:p>
            <a:pPr lvl="7"/>
            <a:r>
              <a:rPr lang="zh-TW" dirty="0"/>
              <a:t>第八層</a:t>
            </a:r>
          </a:p>
          <a:p>
            <a:pPr lvl="8"/>
            <a:r>
              <a:rPr lang="zh-TW" dirty="0"/>
              <a:t>第九層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80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9E583DDF-CA54-461A-A486-592D2374C532}" type="datetimeFigureOut">
              <a:rPr lang="en-US" altLang="zh-TW" smtClean="0"/>
              <a:pPr/>
              <a:t>1/22/2013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800" cap="all" baseline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80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A8D9AD5-F248-4919-864A-CFD76CC027D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p:transition spd="med">
    <p:random/>
  </p:transition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zh-TW" sz="3400" kern="1200">
          <a:solidFill>
            <a:schemeClr val="tx2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lang="zh-TW" sz="2000" kern="120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lang="zh-TW" sz="1800" kern="120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lang="zh-TW" sz="1600" kern="120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lang="zh-TW" sz="1400" kern="120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lang="zh-TW" sz="1400" kern="120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zh-TW" sz="1400" kern="120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zh-TW" sz="1400" kern="1200" baseline="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zh-TW" sz="1400" kern="1200" baseline="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zh-TW" sz="1400" kern="1200" baseline="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3998" y="4800600"/>
            <a:ext cx="10271761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我的教室風景──學習共同體的實作分享</a:t>
            </a:r>
            <a:endParaRPr lang="zh-TW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600891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主講者：朱堯麟     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2013/01/21</a:t>
            </a: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55909" y="535576"/>
            <a:ext cx="3929154" cy="2024743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主題研究─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昭應宮主題研究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15363" name="內容版面配置區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本校六年級第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學期特色課程主題為「蘭城新月」，我們選擇「昭應宮」的各區塊為主題，全班分為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組，分別介紹三川殿、正殿、後殿、宗教活動。報告呈現方式，各組至少要畫出一張「主題地圖」介紹這個區塊，並準備至少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張的照片，進行最多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分鐘的口頭報告，介紹方式不拘。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55909" y="535576"/>
            <a:ext cx="3929154" cy="2024743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晨讀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15363" name="內容版面配置區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每週三、四、五早上的導師時間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晨讀時間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運用「聆聽、串連及返回」的策略，讓孩子分享自己的晨讀心得。五年級時的孩子不大敢發表，到六年級之後，先願意在小組內說出自己的想法，不敢說的孩子也在小組成員的示範及引導下，進而願意發表，更可以向全班分享自己的想法。晨讀分享讓孩子更專注於閱讀，同時也學習如何傾聽，打開更廣闊的閱讀視野。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55909" y="535576"/>
            <a:ext cx="3929154" cy="2024743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國語課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15363" name="內容版面配置區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結合閱讀理解的教學策略，達成閱讀教學策略的目標：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560070" indent="-514350">
              <a:buNone/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隨手作筆記。 </a:t>
            </a:r>
          </a:p>
          <a:p>
            <a:pPr>
              <a:buNone/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邊讀邊預測。 </a:t>
            </a:r>
          </a:p>
          <a:p>
            <a:pPr>
              <a:buNone/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隨時連結自己的背景知識。 </a:t>
            </a:r>
          </a:p>
          <a:p>
            <a:pPr>
              <a:buNone/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讀後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或是一段落或是全文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，組織文本訊息，摘大意並找出主旨。</a:t>
            </a:r>
          </a:p>
          <a:p>
            <a:pPr>
              <a:buNone/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邊讀邊問自己問題及回答問題，監督自己的理解。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國語課的教學分享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五年級起，班上的孩子養成隨手做筆記的習慣，透過指定班書閱讀及每週一篇的閱讀小書，有效協助孩子建立閱讀素養。六上的國語課文多出自於名家之手，所以運用文本來引導孩子發展出自己閱讀理解策略。在課堂中，老師提出許多問題，特別是「跳躍性思考」的問題，讓孩子有不一樣的思考。而透過小組的對話討論，孩子們可以提出更多元的意見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>
          <a:xfrm>
            <a:off x="1524000" y="418011"/>
            <a:ext cx="9134475" cy="894852"/>
          </a:xfrm>
        </p:spPr>
        <p:txBody>
          <a:bodyPr/>
          <a:lstStyle/>
          <a:p>
            <a:pPr algn="ctr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六上國語期末評量結果</a:t>
            </a:r>
            <a:endParaRPr sz="4800" dirty="0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6" name="圖表 5"/>
          <p:cNvGraphicFramePr/>
          <p:nvPr/>
        </p:nvGraphicFramePr>
        <p:xfrm>
          <a:off x="1031967" y="1495697"/>
          <a:ext cx="10633165" cy="3703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992777" y="5525589"/>
            <a:ext cx="8516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平均數：</a:t>
            </a:r>
            <a:r>
              <a:rPr lang="en-US" altLang="zh-TW" sz="3200" dirty="0" smtClean="0"/>
              <a:t>89.4        </a:t>
            </a:r>
            <a:r>
              <a:rPr lang="zh-TW" altLang="en-US" sz="3200" dirty="0" smtClean="0"/>
              <a:t>標準差：</a:t>
            </a:r>
            <a:r>
              <a:rPr lang="en-US" altLang="zh-TW" sz="3200" dirty="0" smtClean="0"/>
              <a:t>7.4</a:t>
            </a:r>
            <a:endParaRPr lang="zh-TW" altLang="en-US" sz="32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國語課的教學分享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寫作文及改作文是師生們共同的「痛」，運用學習共同體的教學策略，讓我們的教室風景有了不一樣的風貌。在過去，寫完作文都會要求孩子自己多檢查幾次修正一下，但聽者藐藐。而實施學習共同體的模式，則讓每一組的孩子彼此都先分享作品，找出錯誤之處。讓人驚喜的是，在互相觀摩的過程中，發現孩子們除了找出錯別字及語句不通外，包含分段技巧、詞語運用，乃至於前後文意的流暢都會提供意見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55909" y="535576"/>
            <a:ext cx="3929154" cy="2024743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數學課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15363" name="內容版面配置區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每節課的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教學流程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大致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如下：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5316582" y="1242179"/>
          <a:ext cx="6570617" cy="4662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>
          <a:xfrm>
            <a:off x="1524000" y="418011"/>
            <a:ext cx="9134475" cy="894852"/>
          </a:xfrm>
        </p:spPr>
        <p:txBody>
          <a:bodyPr/>
          <a:lstStyle/>
          <a:p>
            <a:pPr algn="ctr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等量公理平時評量結果</a:t>
            </a:r>
            <a:endParaRPr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992777" y="5525589"/>
            <a:ext cx="8516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平均數：</a:t>
            </a:r>
            <a:r>
              <a:rPr lang="en-US" altLang="zh-TW" sz="3200" dirty="0" smtClean="0"/>
              <a:t>89.4        </a:t>
            </a:r>
            <a:r>
              <a:rPr lang="zh-TW" altLang="en-US" sz="3200" dirty="0" smtClean="0"/>
              <a:t>標準差：</a:t>
            </a:r>
            <a:r>
              <a:rPr lang="en-US" altLang="zh-TW" sz="3200" dirty="0" smtClean="0"/>
              <a:t>16.5</a:t>
            </a:r>
            <a:endParaRPr lang="zh-TW" altLang="en-US" sz="3200" dirty="0"/>
          </a:p>
        </p:txBody>
      </p:sp>
      <p:graphicFrame>
        <p:nvGraphicFramePr>
          <p:cNvPr id="5" name="圖表 4"/>
          <p:cNvGraphicFramePr/>
          <p:nvPr/>
        </p:nvGraphicFramePr>
        <p:xfrm>
          <a:off x="744583" y="1567543"/>
          <a:ext cx="11064240" cy="3866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內容版面配置區 8"/>
          <p:cNvSpPr>
            <a:spLocks noGrp="1"/>
          </p:cNvSpPr>
          <p:nvPr>
            <p:ph idx="1"/>
          </p:nvPr>
        </p:nvSpPr>
        <p:spPr>
          <a:xfrm>
            <a:off x="1499266" y="2945990"/>
            <a:ext cx="9134475" cy="131629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三、學習共同體的師生省思</a:t>
            </a:r>
            <a:endParaRPr altLang="en-US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孩子的省思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98600" y="222250"/>
            <a:ext cx="9144000" cy="5773738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altLang="en-US" dirty="0" smtClean="0">
                <a:latin typeface="標楷體" pitchFamily="65" charset="-120"/>
                <a:ea typeface="標楷體" pitchFamily="65" charset="-120"/>
              </a:rPr>
              <a:t>分享主題──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altLang="en-US" dirty="0" smtClean="0">
                <a:latin typeface="標楷體" pitchFamily="65" charset="-120"/>
                <a:ea typeface="標楷體" pitchFamily="65" charset="-120"/>
              </a:rPr>
              <a:t>一、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我們這一班「和氣協力」</a:t>
            </a:r>
            <a:r>
              <a:rPr lang="en-US" alt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en-US" dirty="0" smtClean="0">
                <a:latin typeface="標楷體" pitchFamily="65" charset="-120"/>
                <a:ea typeface="標楷體" pitchFamily="65" charset="-120"/>
              </a:rPr>
            </a:br>
            <a:r>
              <a:rPr altLang="en-US" dirty="0" smtClean="0">
                <a:latin typeface="標楷體" pitchFamily="65" charset="-120"/>
                <a:ea typeface="標楷體" pitchFamily="65" charset="-120"/>
              </a:rPr>
              <a:t>二、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學習共同體實施歷程</a:t>
            </a:r>
            <a:r>
              <a:rPr lang="en-US" alt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en-US" dirty="0" smtClean="0">
                <a:latin typeface="標楷體" pitchFamily="65" charset="-120"/>
                <a:ea typeface="標楷體" pitchFamily="65" charset="-120"/>
              </a:rPr>
            </a:br>
            <a:r>
              <a:rPr altLang="en-US" dirty="0" err="1" smtClean="0">
                <a:latin typeface="標楷體" pitchFamily="65" charset="-120"/>
                <a:ea typeface="標楷體" pitchFamily="65" charset="-120"/>
              </a:rPr>
              <a:t>三、學習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共同體</a:t>
            </a:r>
            <a:r>
              <a:rPr altLang="en-US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師生</a:t>
            </a:r>
            <a:r>
              <a:rPr altLang="en-US" dirty="0" err="1" smtClean="0">
                <a:latin typeface="標楷體" pitchFamily="65" charset="-120"/>
                <a:ea typeface="標楷體" pitchFamily="65" charset="-120"/>
              </a:rPr>
              <a:t>省思</a:t>
            </a:r>
            <a:r>
              <a:rPr lang="en-US" alt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en-US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四、未來我們還想做的事</a:t>
            </a:r>
            <a:endParaRPr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142999"/>
            <a:ext cx="9144000" cy="5310052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300" u="sng" dirty="0" smtClean="0">
                <a:latin typeface="標楷體" pitchFamily="65" charset="-120"/>
                <a:ea typeface="標楷體" pitchFamily="65" charset="-120"/>
              </a:rPr>
              <a:t>曾宇謙</a:t>
            </a:r>
            <a:r>
              <a:rPr lang="zh-TW" altLang="en-US" sz="53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53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dirty="0" smtClean="0">
                <a:latin typeface="標楷體" pitchFamily="65" charset="-120"/>
                <a:ea typeface="標楷體" pitchFamily="65" charset="-120"/>
              </a:rPr>
              <a:t>在學習共同體的這段時間中，我學到了要和同學互相幫忙的道理，同時也觀察到有些同學非常的熱心願意教其他人的功課。我希望下學期還能再用學習共同體的方式來做教學。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142999"/>
            <a:ext cx="9144000" cy="5310052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300" u="sng" dirty="0" smtClean="0">
                <a:latin typeface="標楷體" pitchFamily="65" charset="-120"/>
                <a:ea typeface="標楷體" pitchFamily="65" charset="-120"/>
              </a:rPr>
              <a:t>林子唐 </a:t>
            </a:r>
            <a:br>
              <a:rPr lang="zh-TW" altLang="en-US" sz="5300" u="sng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dirty="0" smtClean="0">
                <a:latin typeface="標楷體" pitchFamily="65" charset="-120"/>
                <a:ea typeface="標楷體" pitchFamily="65" charset="-120"/>
              </a:rPr>
              <a:t>「學習共同體」的教學模式，使我和同學之間的感情拉近了許多，並可以一起討論有趣的事、一起學習，讓我的學習更有效率，也有共同的目標，這樣的學習模式讓我感覺到快樂，希望下學期也能有這麼棒的學習模式！</a:t>
            </a:r>
            <a:endParaRPr lang="zh-TW" alt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142999"/>
            <a:ext cx="9144000" cy="5310052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300" u="sng" dirty="0" smtClean="0">
                <a:latin typeface="標楷體" pitchFamily="65" charset="-120"/>
                <a:ea typeface="標楷體" pitchFamily="65" charset="-120"/>
              </a:rPr>
              <a:t>郭俞瑄</a:t>
            </a:r>
            <a:br>
              <a:rPr lang="zh-TW" altLang="en-US" sz="5300" u="sng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dirty="0" smtClean="0">
                <a:latin typeface="標楷體" pitchFamily="65" charset="-120"/>
                <a:ea typeface="標楷體" pitchFamily="65" charset="-120"/>
              </a:rPr>
              <a:t>在這次學習共同體的教學中，我學到了同學要一起互相合作，才不會害到其他的同學，而有些人卻會利用這樣的座位安排來抄別人的作業，也會有人故意不配合參加小組討論，不過這只是少部分的人會這麼做，我相信那些少部分的人可以改進的。</a:t>
            </a:r>
            <a:endParaRPr lang="zh-TW" alt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142999"/>
            <a:ext cx="9144000" cy="5310052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300" u="sng" dirty="0" smtClean="0">
                <a:latin typeface="標楷體" pitchFamily="65" charset="-120"/>
                <a:ea typeface="標楷體" pitchFamily="65" charset="-120"/>
              </a:rPr>
              <a:t>賴育睿</a:t>
            </a:r>
            <a:br>
              <a:rPr lang="zh-TW" altLang="en-US" sz="5300" u="sng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dirty="0" smtClean="0">
                <a:latin typeface="標楷體" pitchFamily="65" charset="-120"/>
                <a:ea typeface="標楷體" pitchFamily="65" charset="-120"/>
              </a:rPr>
              <a:t>我認為，這個學習共同體的想法很好，讓我們能夠四個人同心協力，有問題大家一起討論，可是，這樣就會有人偷看別人的答案，只要大家知道學習是甚麼，這種事的發生率一定會變少的。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142999"/>
            <a:ext cx="9144000" cy="5310052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300" u="sng" dirty="0" smtClean="0">
                <a:latin typeface="標楷體" pitchFamily="65" charset="-120"/>
                <a:ea typeface="標楷體" pitchFamily="65" charset="-120"/>
              </a:rPr>
              <a:t>林家嘉</a:t>
            </a:r>
            <a:br>
              <a:rPr lang="zh-TW" altLang="en-US" sz="5300" u="sng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dirty="0" smtClean="0">
                <a:latin typeface="標楷體" pitchFamily="65" charset="-120"/>
                <a:ea typeface="標楷體" pitchFamily="65" charset="-120"/>
              </a:rPr>
              <a:t>我的學習變得更進步，以往都不是開心的學習，到了現在，發現學習是要用心體會，用腦去想，但是某一些學習並不是一個人就可以達成的，是需要同學的幫助和支持，這樣就能讓學習變得更簡單，又快樂，才不會一天到晚都想放棄或不想學習了。</a:t>
            </a:r>
            <a:endParaRPr lang="zh-TW" alt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142999"/>
            <a:ext cx="9144000" cy="5310052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4400" u="sng" dirty="0" smtClean="0">
                <a:latin typeface="標楷體" pitchFamily="65" charset="-120"/>
                <a:ea typeface="標楷體" pitchFamily="65" charset="-120"/>
              </a:rPr>
              <a:t>李語軒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4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所謂學習共同體，能讓大家一起討論出最好的答案。「一根筷子折得斷，一束筷子折不斷。」一個人的力量總比不過一群人的力量。以前，我總是一個人完成，現在已經不同了，大家的討論總會給我一些不一樣的想法。而我也發現到，有些人總不參與討論，報告也不幫忙，但是我們也不能就這樣放任，應該要引導他，讓他在這之中感受到學習的樂趣以及參與討論的成就感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!</a:t>
            </a:r>
            <a:endParaRPr lang="zh-TW" alt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老師常遇到的幾個問題與省思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對於全班的學力是不是真的提升？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面對沒有學習動力、過於依賴的孩子該怎麼辦？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對於想抄別人作業的孩子如何處理？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內容版面配置區 8"/>
          <p:cNvSpPr>
            <a:spLocks noGrp="1"/>
          </p:cNvSpPr>
          <p:nvPr>
            <p:ph idx="1"/>
          </p:nvPr>
        </p:nvSpPr>
        <p:spPr>
          <a:xfrm>
            <a:off x="1499266" y="2945990"/>
            <a:ext cx="9656414" cy="13162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一、我們這一班「和氣協力」</a:t>
            </a:r>
            <a:endParaRPr lang="en-US" altLang="zh-TW" dirty="0" smtClean="0"/>
          </a:p>
          <a:p>
            <a:endParaRPr lang="en-US" altLang="zh-TW" dirty="0" smtClean="0"/>
          </a:p>
          <a:p>
            <a:endParaRPr altLang="en-US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497875" y="1900646"/>
            <a:ext cx="9144000" cy="2667000"/>
          </a:xfrm>
        </p:spPr>
        <p:txBody>
          <a:bodyPr/>
          <a:lstStyle/>
          <a:p>
            <a:pPr algn="l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孩子依抽籤分組，如果程度較差的孩子都抽到同一組要如何處理？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因為要討論的時間很多，教學進度是否會比較落後？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老師在課前是否要花很多時間備課？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開放教室前要做哪些準備？如何邀請老師參與？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8.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家長對於學習共同體的教學模式參與情形如何？有沒有什麼意見？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內容版面配置區 8"/>
          <p:cNvSpPr>
            <a:spLocks noGrp="1"/>
          </p:cNvSpPr>
          <p:nvPr>
            <p:ph idx="1"/>
          </p:nvPr>
        </p:nvSpPr>
        <p:spPr>
          <a:xfrm>
            <a:off x="1499266" y="2945990"/>
            <a:ext cx="9134475" cy="13162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四、未來我們還想做的事</a:t>
            </a:r>
            <a:endParaRPr altLang="en-US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757646"/>
            <a:ext cx="9509760" cy="5271933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如果在程度差異較大的班級，實施「學習共同體」的教學效果如何？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如果在其他學校、領域或年級，實施「學習共同體」的教學效果如何？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如果在人數較少的班級實施「學習共同體」的教學效果如何？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如何促進教師間更多的專業對話？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內容版面配置區 8"/>
          <p:cNvSpPr>
            <a:spLocks noGrp="1"/>
          </p:cNvSpPr>
          <p:nvPr>
            <p:ph type="body" idx="1"/>
          </p:nvPr>
        </p:nvSpPr>
        <p:spPr>
          <a:xfrm>
            <a:off x="1522413" y="2286000"/>
            <a:ext cx="9581016" cy="2667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佐藤學教授</a:t>
            </a:r>
            <a:r>
              <a:rPr lang="en-US" altLang="zh-TW" sz="6000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年的改革歷程</a:t>
            </a:r>
            <a:endParaRPr lang="en-US" altLang="zh-TW" sz="60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endParaRPr lang="en-US" altLang="zh-TW" sz="60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我們才剛剛開始！</a:t>
            </a:r>
            <a:endParaRPr lang="en-US" altLang="zh-TW" sz="60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endParaRPr altLang="en-US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我們的故事─</a:t>
            </a:r>
            <a:endParaRPr altLang="en-US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內容版面配置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學力平均的一班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無欲無求的一班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充滿創意的一班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時尚玩家的一班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altLang="en-US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為學習共同體準備的事─</a:t>
            </a:r>
            <a:endParaRPr altLang="en-US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內容版面配置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擬訂班級經營計畫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班級家長會的討論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和氣協力的討論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altLang="en-US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01931" y="979715"/>
            <a:ext cx="9509760" cy="4193177"/>
          </a:xfrm>
        </p:spPr>
        <p:txBody>
          <a:bodyPr>
            <a:normAutofit/>
          </a:bodyPr>
          <a:lstStyle/>
          <a:p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本學期將持續進行「協同學習」的教學模式，每四位學生將分成一組，在每一組中每個孩子的學習機會都是均等的，每個孩子扮演的角色也都是重要的。在學習的過程中，老師扮演引導者、觀察者及評量者的角色，透過分享、討論、協調、規畫、溝通、建立共識……等學習歷程，協助孩子培養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和氣協力的態度，共同解決學習上的問題。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829491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和氣協力的學習價值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17019" y="2364378"/>
            <a:ext cx="9144000" cy="373597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有笑容的學習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buFont typeface="Arial" pitchFamily="34" charset="0"/>
              <a:buChar char="•"/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攜手合作的學習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buFont typeface="Arial" pitchFamily="34" charset="0"/>
              <a:buChar char="•"/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能傾聽別人的學習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buFont typeface="Arial" pitchFamily="34" charset="0"/>
              <a:buChar char="•"/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願意主動求知的學習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buFont typeface="Arial" pitchFamily="34" charset="0"/>
              <a:buChar char="•"/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能貢獻自己能力的學習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buFont typeface="Arial" pitchFamily="34" charset="0"/>
              <a:buChar char="•"/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對周遭事物有興趣的學習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buFont typeface="Arial" pitchFamily="34" charset="0"/>
              <a:buChar char="•"/>
            </a:pP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buFont typeface="Arial" pitchFamily="34" charset="0"/>
              <a:buChar char="•"/>
            </a:pP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buFont typeface="Arial" pitchFamily="34" charset="0"/>
              <a:buChar char="•"/>
            </a:pP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buFont typeface="Arial" pitchFamily="34" charset="0"/>
              <a:buChar char="•"/>
            </a:pP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內容版面配置區 8"/>
          <p:cNvSpPr>
            <a:spLocks noGrp="1"/>
          </p:cNvSpPr>
          <p:nvPr>
            <p:ph idx="1"/>
          </p:nvPr>
        </p:nvSpPr>
        <p:spPr>
          <a:xfrm>
            <a:off x="1499266" y="2945990"/>
            <a:ext cx="9134475" cy="131629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二、學習共同體的實施歷程</a:t>
            </a:r>
            <a:endParaRPr lang="en-US" altLang="zh-TW" dirty="0" smtClean="0"/>
          </a:p>
          <a:p>
            <a:endParaRPr altLang="en-US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55909" y="535576"/>
            <a:ext cx="3929154" cy="2024743"/>
          </a:xfrm>
        </p:spPr>
        <p:txBody>
          <a:bodyPr/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主題研究─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世界各國主題報告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15363" name="內容版面配置區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兩人一組完成一份專題報告，共同進行專題報告，報告方式是選定一個世界上的國家，進行專題研究。研究的範圍可以包括這個國家的地形、氣候、人民、宗教、文化、語言、政府、物產、人類遺產、重要景點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等等。報告呈現方式，各組至少要畫出一張國家的國旗，將這個國家的特色表現出來，並進行最多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分鐘的介紹，介紹方式不拘，只是不可以使用電腦。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2012/09/20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開放教室</a:t>
            </a:r>
          </a:p>
          <a:p>
            <a:endParaRPr altLang="en-US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895253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4264BA5-BE9F-44D2-9B86-8E00ED566E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TS102895253</Template>
  <TotalTime>613</TotalTime>
  <Words>1200</Words>
  <Application>Microsoft Office PowerPoint</Application>
  <PresentationFormat>自訂</PresentationFormat>
  <Paragraphs>123</Paragraphs>
  <Slides>37</Slides>
  <Notes>37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38" baseType="lpstr">
      <vt:lpstr>TS102895253</vt:lpstr>
      <vt:lpstr>我的教室風景──學習共同體的實作分享</vt:lpstr>
      <vt:lpstr>  分享主題── 一、我們這一班「和氣協力」 二、學習共同體實施歷程 三、學習共同體的師生省思 四、未來我們還想做的事</vt:lpstr>
      <vt:lpstr>PowerPoint 簡報</vt:lpstr>
      <vt:lpstr>我們的故事─</vt:lpstr>
      <vt:lpstr>為學習共同體準備的事─</vt:lpstr>
      <vt:lpstr>PowerPoint 簡報</vt:lpstr>
      <vt:lpstr>和氣協力的學習價值</vt:lpstr>
      <vt:lpstr>PowerPoint 簡報</vt:lpstr>
      <vt:lpstr>主題研究─ 世界各國主題報告 </vt:lpstr>
      <vt:lpstr>主題研究─ 昭應宮主題研究 </vt:lpstr>
      <vt:lpstr>晨讀 </vt:lpstr>
      <vt:lpstr>國語課 </vt:lpstr>
      <vt:lpstr>國語課的教學分享</vt:lpstr>
      <vt:lpstr>六上國語期末評量結果</vt:lpstr>
      <vt:lpstr>國語課的教學分享</vt:lpstr>
      <vt:lpstr>數學課 </vt:lpstr>
      <vt:lpstr>等量公理平時評量結果</vt:lpstr>
      <vt:lpstr>PowerPoint 簡報</vt:lpstr>
      <vt:lpstr>孩子的省思</vt:lpstr>
      <vt:lpstr>曾宇謙 在學習共同體的這段時間中，我學到了要和同學互相幫忙的道理，同時也觀察到有些同學非常的熱心願意教其他人的功課。我希望下學期還能再用學習共同體的方式來做教學。 </vt:lpstr>
      <vt:lpstr>林子唐  「學習共同體」的教學模式，使我和同學之間的感情拉近了許多，並可以一起討論有趣的事、一起學習，讓我的學習更有效率，也有共同的目標，這樣的學習模式讓我感覺到快樂，希望下學期也能有這麼棒的學習模式！</vt:lpstr>
      <vt:lpstr>郭俞瑄 在這次學習共同體的教學中，我學到了同學要一起互相合作，才不會害到其他的同學，而有些人卻會利用這樣的座位安排來抄別人的作業，也會有人故意不配合參加小組討論，不過這只是少部分的人會這麼做，我相信那些少部分的人可以改進的。</vt:lpstr>
      <vt:lpstr>賴育睿 我認為，這個學習共同體的想法很好，讓我們能夠四個人同心協力，有問題大家一起討論，可是，這樣就會有人偷看別人的答案，只要大家知道學習是甚麼，這種事的發生率一定會變少的。 </vt:lpstr>
      <vt:lpstr>林家嘉 我的學習變得更進步，以往都不是開心的學習，到了現在，發現學習是要用心體會，用腦去想，但是某一些學習並不是一個人就可以達成的，是需要同學的幫助和支持，這樣就能讓學習變得更簡單，又快樂，才不會一天到晚都想放棄或不想學習了。</vt:lpstr>
      <vt:lpstr>李語軒 所謂學習共同體，能讓大家一起討論出最好的答案。「一根筷子折得斷，一束筷子折不斷。」一個人的力量總比不過一群人的力量。以前，我總是一個人完成，現在已經不同了，大家的討論總會給我一些不一樣的想法。而我也發現到，有些人總不參與討論，報告也不幫忙，但是我們也不能就這樣放任，應該要引導他，讓他在這之中感受到學習的樂趣以及參與討論的成就感!</vt:lpstr>
      <vt:lpstr>老師常遇到的幾個問題與省思</vt:lpstr>
      <vt:lpstr>1.對於全班的學力是不是真的提升？</vt:lpstr>
      <vt:lpstr>2.面對沒有學習動力、過於依賴的孩子該怎麼辦？</vt:lpstr>
      <vt:lpstr>3.對於想抄別人作業的孩子如何處理？</vt:lpstr>
      <vt:lpstr>4.孩子依抽籤分組，如果程度較差的孩子都抽到同一組要如何處理？</vt:lpstr>
      <vt:lpstr>5.因為要討論的時間很多，教學進度是否會比較落後？</vt:lpstr>
      <vt:lpstr>6.老師在課前是否要花很多時間備課？</vt:lpstr>
      <vt:lpstr>7.開放教室前要做哪些準備？如何邀請老師參與？</vt:lpstr>
      <vt:lpstr>8.家長對於學習共同體的教學模式參與情形如何？有沒有什麼意見？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我的教室風景──學習共同體的實作分享</dc:title>
  <dc:creator>shake</dc:creator>
  <cp:lastModifiedBy>User</cp:lastModifiedBy>
  <cp:revision>53</cp:revision>
  <dcterms:created xsi:type="dcterms:W3CDTF">2013-01-19T06:25:51Z</dcterms:created>
  <dcterms:modified xsi:type="dcterms:W3CDTF">2013-01-22T01:19:29Z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TC028952539991</vt:lpwstr>
  </property>
</Properties>
</file>