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8" r:id="rId3"/>
    <p:sldId id="259" r:id="rId4"/>
    <p:sldId id="261" r:id="rId5"/>
    <p:sldId id="260" r:id="rId6"/>
    <p:sldId id="265" r:id="rId7"/>
    <p:sldId id="262" r:id="rId8"/>
    <p:sldId id="263" r:id="rId9"/>
    <p:sldId id="266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CF52"/>
    <a:srgbClr val="E8E9AD"/>
    <a:srgbClr val="D2E08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6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CAB198-C5E1-4309-925A-FDD40EDB8016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8B8A51D9-BE53-49E9-B7D3-4DCAE96A0ACD}">
      <dgm:prSet phldrT="[文字]"/>
      <dgm:spPr/>
      <dgm:t>
        <a:bodyPr/>
        <a:lstStyle/>
        <a:p>
          <a:r>
            <a:rPr lang="zh-TW" altLang="en-US" dirty="0" smtClean="0"/>
            <a:t>有志</a:t>
          </a:r>
          <a:endParaRPr lang="zh-TW" altLang="en-US" dirty="0"/>
        </a:p>
      </dgm:t>
    </dgm:pt>
    <dgm:pt modelId="{A8FF37F8-9D97-4335-AD4D-6C3F49B9AF65}" type="parTrans" cxnId="{1ACAAE10-EEC4-43DB-A2BC-E740E83E564F}">
      <dgm:prSet/>
      <dgm:spPr/>
      <dgm:t>
        <a:bodyPr/>
        <a:lstStyle/>
        <a:p>
          <a:endParaRPr lang="zh-TW" altLang="en-US"/>
        </a:p>
      </dgm:t>
    </dgm:pt>
    <dgm:pt modelId="{B3DA520D-C998-4B72-AE24-1D77D5667C88}" type="sibTrans" cxnId="{1ACAAE10-EEC4-43DB-A2BC-E740E83E564F}">
      <dgm:prSet/>
      <dgm:spPr/>
      <dgm:t>
        <a:bodyPr/>
        <a:lstStyle/>
        <a:p>
          <a:endParaRPr lang="zh-TW" altLang="en-US"/>
        </a:p>
      </dgm:t>
    </dgm:pt>
    <dgm:pt modelId="{3A447A21-B32F-4A67-90DC-7F92E261E134}">
      <dgm:prSet phldrT="[文字]"/>
      <dgm:spPr/>
      <dgm:t>
        <a:bodyPr/>
        <a:lstStyle/>
        <a:p>
          <a:r>
            <a:rPr lang="zh-TW" altLang="en-US" dirty="0" smtClean="0"/>
            <a:t>樂學</a:t>
          </a:r>
          <a:endParaRPr lang="zh-TW" altLang="en-US" dirty="0"/>
        </a:p>
      </dgm:t>
    </dgm:pt>
    <dgm:pt modelId="{F73D835F-34BD-4DE2-8F31-9FFBF5B5FCDC}" type="parTrans" cxnId="{56321242-3F70-4992-A1B6-B15C8D6D94B3}">
      <dgm:prSet/>
      <dgm:spPr/>
      <dgm:t>
        <a:bodyPr/>
        <a:lstStyle/>
        <a:p>
          <a:endParaRPr lang="zh-TW" altLang="en-US"/>
        </a:p>
      </dgm:t>
    </dgm:pt>
    <dgm:pt modelId="{9E1AD45F-BABC-4C5B-BDBE-3DBC1A8A151E}" type="sibTrans" cxnId="{56321242-3F70-4992-A1B6-B15C8D6D94B3}">
      <dgm:prSet/>
      <dgm:spPr/>
      <dgm:t>
        <a:bodyPr/>
        <a:lstStyle/>
        <a:p>
          <a:endParaRPr lang="zh-TW" altLang="en-US"/>
        </a:p>
      </dgm:t>
    </dgm:pt>
    <dgm:pt modelId="{303B6058-7C29-4693-B6EE-231414E90A38}">
      <dgm:prSet phldrT="[文字]"/>
      <dgm:spPr/>
      <dgm:t>
        <a:bodyPr/>
        <a:lstStyle/>
        <a:p>
          <a:r>
            <a:rPr lang="zh-TW" altLang="en-US" dirty="0" smtClean="0"/>
            <a:t>團體</a:t>
          </a:r>
          <a:endParaRPr lang="zh-TW" altLang="en-US" dirty="0"/>
        </a:p>
      </dgm:t>
    </dgm:pt>
    <dgm:pt modelId="{4F35A7B3-6D15-48A4-A92F-81E477E68EAC}" type="parTrans" cxnId="{14586170-5B14-4BC0-B499-C6DA9D5A888F}">
      <dgm:prSet/>
      <dgm:spPr/>
      <dgm:t>
        <a:bodyPr/>
        <a:lstStyle/>
        <a:p>
          <a:endParaRPr lang="zh-TW" altLang="en-US"/>
        </a:p>
      </dgm:t>
    </dgm:pt>
    <dgm:pt modelId="{6AD9B4DC-0CDA-4413-9DFD-7C848684832D}" type="sibTrans" cxnId="{14586170-5B14-4BC0-B499-C6DA9D5A888F}">
      <dgm:prSet/>
      <dgm:spPr/>
      <dgm:t>
        <a:bodyPr/>
        <a:lstStyle/>
        <a:p>
          <a:endParaRPr lang="zh-TW" altLang="en-US"/>
        </a:p>
      </dgm:t>
    </dgm:pt>
    <dgm:pt modelId="{19AA5D48-5FCB-4836-A4E3-752EACD7E605}" type="pres">
      <dgm:prSet presAssocID="{12CAB198-C5E1-4309-925A-FDD40EDB801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C0E68967-F69D-4094-A273-3DCE8A97DBE0}" type="pres">
      <dgm:prSet presAssocID="{8B8A51D9-BE53-49E9-B7D3-4DCAE96A0ACD}" presName="node" presStyleLbl="node1" presStyleIdx="0" presStyleCnt="3" custScaleX="65802" custRadScaleRad="117228" custRadScaleInc="-19485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4DEF97F-C08B-440F-B003-AA2EED12702A}" type="pres">
      <dgm:prSet presAssocID="{B3DA520D-C998-4B72-AE24-1D77D5667C88}" presName="sibTrans" presStyleLbl="sibTrans2D1" presStyleIdx="0" presStyleCnt="3"/>
      <dgm:spPr/>
      <dgm:t>
        <a:bodyPr/>
        <a:lstStyle/>
        <a:p>
          <a:endParaRPr lang="zh-TW" altLang="en-US"/>
        </a:p>
      </dgm:t>
    </dgm:pt>
    <dgm:pt modelId="{D343CF10-6F72-4CCE-A678-C7F13EEFE8C7}" type="pres">
      <dgm:prSet presAssocID="{B3DA520D-C998-4B72-AE24-1D77D5667C88}" presName="connectorText" presStyleLbl="sibTrans2D1" presStyleIdx="0" presStyleCnt="3"/>
      <dgm:spPr/>
      <dgm:t>
        <a:bodyPr/>
        <a:lstStyle/>
        <a:p>
          <a:endParaRPr lang="zh-TW" altLang="en-US"/>
        </a:p>
      </dgm:t>
    </dgm:pt>
    <dgm:pt modelId="{402B76A9-2FEA-4827-B3DA-217BD2AB3635}" type="pres">
      <dgm:prSet presAssocID="{3A447A21-B32F-4A67-90DC-7F92E261E134}" presName="node" presStyleLbl="node1" presStyleIdx="1" presStyleCnt="3" custScaleX="6992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2E76598-1974-4055-9884-282D7E090B8B}" type="pres">
      <dgm:prSet presAssocID="{9E1AD45F-BABC-4C5B-BDBE-3DBC1A8A151E}" presName="sibTrans" presStyleLbl="sibTrans2D1" presStyleIdx="1" presStyleCnt="3" custLinFactNeighborX="-551" custLinFactNeighborY="3255"/>
      <dgm:spPr/>
      <dgm:t>
        <a:bodyPr/>
        <a:lstStyle/>
        <a:p>
          <a:endParaRPr lang="zh-TW" altLang="en-US"/>
        </a:p>
      </dgm:t>
    </dgm:pt>
    <dgm:pt modelId="{C4543C4E-4818-4814-93F1-19A0DBE9B5EF}" type="pres">
      <dgm:prSet presAssocID="{9E1AD45F-BABC-4C5B-BDBE-3DBC1A8A151E}" presName="connectorText" presStyleLbl="sibTrans2D1" presStyleIdx="1" presStyleCnt="3"/>
      <dgm:spPr/>
      <dgm:t>
        <a:bodyPr/>
        <a:lstStyle/>
        <a:p>
          <a:endParaRPr lang="zh-TW" altLang="en-US"/>
        </a:p>
      </dgm:t>
    </dgm:pt>
    <dgm:pt modelId="{3F067D41-711F-4822-9512-63C7DC1C5084}" type="pres">
      <dgm:prSet presAssocID="{303B6058-7C29-4693-B6EE-231414E90A38}" presName="node" presStyleLbl="node1" presStyleIdx="2" presStyleCnt="3" custScaleX="65805" custScaleY="98966" custRadScaleRad="103845" custRadScaleInc="19049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49B3136-FD42-476A-A294-F61D588629E7}" type="pres">
      <dgm:prSet presAssocID="{6AD9B4DC-0CDA-4413-9DFD-7C848684832D}" presName="sibTrans" presStyleLbl="sibTrans2D1" presStyleIdx="2" presStyleCnt="3"/>
      <dgm:spPr/>
      <dgm:t>
        <a:bodyPr/>
        <a:lstStyle/>
        <a:p>
          <a:endParaRPr lang="zh-TW" altLang="en-US"/>
        </a:p>
      </dgm:t>
    </dgm:pt>
    <dgm:pt modelId="{5B119D2C-F557-4FC9-91F9-C35E76B9121D}" type="pres">
      <dgm:prSet presAssocID="{6AD9B4DC-0CDA-4413-9DFD-7C848684832D}" presName="connectorText" presStyleLbl="sibTrans2D1" presStyleIdx="2" presStyleCnt="3"/>
      <dgm:spPr/>
      <dgm:t>
        <a:bodyPr/>
        <a:lstStyle/>
        <a:p>
          <a:endParaRPr lang="zh-TW" altLang="en-US"/>
        </a:p>
      </dgm:t>
    </dgm:pt>
  </dgm:ptLst>
  <dgm:cxnLst>
    <dgm:cxn modelId="{7E16B378-41EA-498C-8916-B42F82D0D308}" type="presOf" srcId="{6AD9B4DC-0CDA-4413-9DFD-7C848684832D}" destId="{5B119D2C-F557-4FC9-91F9-C35E76B9121D}" srcOrd="1" destOrd="0" presId="urn:microsoft.com/office/officeart/2005/8/layout/cycle7"/>
    <dgm:cxn modelId="{D0845ACA-604D-4C5F-A812-DEA6C36CEAC7}" type="presOf" srcId="{303B6058-7C29-4693-B6EE-231414E90A38}" destId="{3F067D41-711F-4822-9512-63C7DC1C5084}" srcOrd="0" destOrd="0" presId="urn:microsoft.com/office/officeart/2005/8/layout/cycle7"/>
    <dgm:cxn modelId="{14586170-5B14-4BC0-B499-C6DA9D5A888F}" srcId="{12CAB198-C5E1-4309-925A-FDD40EDB8016}" destId="{303B6058-7C29-4693-B6EE-231414E90A38}" srcOrd="2" destOrd="0" parTransId="{4F35A7B3-6D15-48A4-A92F-81E477E68EAC}" sibTransId="{6AD9B4DC-0CDA-4413-9DFD-7C848684832D}"/>
    <dgm:cxn modelId="{EEF089D6-2E56-4A0E-9220-2364534A3F94}" type="presOf" srcId="{6AD9B4DC-0CDA-4413-9DFD-7C848684832D}" destId="{A49B3136-FD42-476A-A294-F61D588629E7}" srcOrd="0" destOrd="0" presId="urn:microsoft.com/office/officeart/2005/8/layout/cycle7"/>
    <dgm:cxn modelId="{F3B98B83-CF3A-4A8B-B43B-53320D937F0C}" type="presOf" srcId="{B3DA520D-C998-4B72-AE24-1D77D5667C88}" destId="{D343CF10-6F72-4CCE-A678-C7F13EEFE8C7}" srcOrd="1" destOrd="0" presId="urn:microsoft.com/office/officeart/2005/8/layout/cycle7"/>
    <dgm:cxn modelId="{CE3FAF4A-81F2-402F-A791-4D469A8FE971}" type="presOf" srcId="{9E1AD45F-BABC-4C5B-BDBE-3DBC1A8A151E}" destId="{B2E76598-1974-4055-9884-282D7E090B8B}" srcOrd="0" destOrd="0" presId="urn:microsoft.com/office/officeart/2005/8/layout/cycle7"/>
    <dgm:cxn modelId="{F7C8D46C-B15B-4E91-AC2B-31A944BA33D8}" type="presOf" srcId="{9E1AD45F-BABC-4C5B-BDBE-3DBC1A8A151E}" destId="{C4543C4E-4818-4814-93F1-19A0DBE9B5EF}" srcOrd="1" destOrd="0" presId="urn:microsoft.com/office/officeart/2005/8/layout/cycle7"/>
    <dgm:cxn modelId="{F4594FD0-8AA2-48A4-AE52-4E4F195A002F}" type="presOf" srcId="{3A447A21-B32F-4A67-90DC-7F92E261E134}" destId="{402B76A9-2FEA-4827-B3DA-217BD2AB3635}" srcOrd="0" destOrd="0" presId="urn:microsoft.com/office/officeart/2005/8/layout/cycle7"/>
    <dgm:cxn modelId="{76C8E6B6-6920-45C6-99C7-EDE9B7160E52}" type="presOf" srcId="{B3DA520D-C998-4B72-AE24-1D77D5667C88}" destId="{44DEF97F-C08B-440F-B003-AA2EED12702A}" srcOrd="0" destOrd="0" presId="urn:microsoft.com/office/officeart/2005/8/layout/cycle7"/>
    <dgm:cxn modelId="{56321242-3F70-4992-A1B6-B15C8D6D94B3}" srcId="{12CAB198-C5E1-4309-925A-FDD40EDB8016}" destId="{3A447A21-B32F-4A67-90DC-7F92E261E134}" srcOrd="1" destOrd="0" parTransId="{F73D835F-34BD-4DE2-8F31-9FFBF5B5FCDC}" sibTransId="{9E1AD45F-BABC-4C5B-BDBE-3DBC1A8A151E}"/>
    <dgm:cxn modelId="{E9A033B7-F20F-47DD-A847-8D11F373E000}" type="presOf" srcId="{8B8A51D9-BE53-49E9-B7D3-4DCAE96A0ACD}" destId="{C0E68967-F69D-4094-A273-3DCE8A97DBE0}" srcOrd="0" destOrd="0" presId="urn:microsoft.com/office/officeart/2005/8/layout/cycle7"/>
    <dgm:cxn modelId="{25EF9C0C-CEF3-48EB-84BB-3818876C4AB7}" type="presOf" srcId="{12CAB198-C5E1-4309-925A-FDD40EDB8016}" destId="{19AA5D48-5FCB-4836-A4E3-752EACD7E605}" srcOrd="0" destOrd="0" presId="urn:microsoft.com/office/officeart/2005/8/layout/cycle7"/>
    <dgm:cxn modelId="{1ACAAE10-EEC4-43DB-A2BC-E740E83E564F}" srcId="{12CAB198-C5E1-4309-925A-FDD40EDB8016}" destId="{8B8A51D9-BE53-49E9-B7D3-4DCAE96A0ACD}" srcOrd="0" destOrd="0" parTransId="{A8FF37F8-9D97-4335-AD4D-6C3F49B9AF65}" sibTransId="{B3DA520D-C998-4B72-AE24-1D77D5667C88}"/>
    <dgm:cxn modelId="{B2E28E2D-8CE4-41C9-953B-DA65159B7F64}" type="presParOf" srcId="{19AA5D48-5FCB-4836-A4E3-752EACD7E605}" destId="{C0E68967-F69D-4094-A273-3DCE8A97DBE0}" srcOrd="0" destOrd="0" presId="urn:microsoft.com/office/officeart/2005/8/layout/cycle7"/>
    <dgm:cxn modelId="{27A92E10-AFB4-45B7-BF93-207137B81A25}" type="presParOf" srcId="{19AA5D48-5FCB-4836-A4E3-752EACD7E605}" destId="{44DEF97F-C08B-440F-B003-AA2EED12702A}" srcOrd="1" destOrd="0" presId="urn:microsoft.com/office/officeart/2005/8/layout/cycle7"/>
    <dgm:cxn modelId="{676C9A27-EDD8-48A0-B031-1F11E131BA4B}" type="presParOf" srcId="{44DEF97F-C08B-440F-B003-AA2EED12702A}" destId="{D343CF10-6F72-4CCE-A678-C7F13EEFE8C7}" srcOrd="0" destOrd="0" presId="urn:microsoft.com/office/officeart/2005/8/layout/cycle7"/>
    <dgm:cxn modelId="{160EA7D3-0E8E-42E1-8C19-9335816D1274}" type="presParOf" srcId="{19AA5D48-5FCB-4836-A4E3-752EACD7E605}" destId="{402B76A9-2FEA-4827-B3DA-217BD2AB3635}" srcOrd="2" destOrd="0" presId="urn:microsoft.com/office/officeart/2005/8/layout/cycle7"/>
    <dgm:cxn modelId="{489C83DF-02B6-446E-A44C-DB1337BF6D35}" type="presParOf" srcId="{19AA5D48-5FCB-4836-A4E3-752EACD7E605}" destId="{B2E76598-1974-4055-9884-282D7E090B8B}" srcOrd="3" destOrd="0" presId="urn:microsoft.com/office/officeart/2005/8/layout/cycle7"/>
    <dgm:cxn modelId="{0D6886AC-DB4B-4211-B204-26C181567D05}" type="presParOf" srcId="{B2E76598-1974-4055-9884-282D7E090B8B}" destId="{C4543C4E-4818-4814-93F1-19A0DBE9B5EF}" srcOrd="0" destOrd="0" presId="urn:microsoft.com/office/officeart/2005/8/layout/cycle7"/>
    <dgm:cxn modelId="{3F1C2E75-6701-403E-8515-AA225BD79F17}" type="presParOf" srcId="{19AA5D48-5FCB-4836-A4E3-752EACD7E605}" destId="{3F067D41-711F-4822-9512-63C7DC1C5084}" srcOrd="4" destOrd="0" presId="urn:microsoft.com/office/officeart/2005/8/layout/cycle7"/>
    <dgm:cxn modelId="{0F4E2F9B-3732-4C2B-B489-AC54E7E91381}" type="presParOf" srcId="{19AA5D48-5FCB-4836-A4E3-752EACD7E605}" destId="{A49B3136-FD42-476A-A294-F61D588629E7}" srcOrd="5" destOrd="0" presId="urn:microsoft.com/office/officeart/2005/8/layout/cycle7"/>
    <dgm:cxn modelId="{1D8DBC22-8E30-4C50-B628-E5C471395EB0}" type="presParOf" srcId="{A49B3136-FD42-476A-A294-F61D588629E7}" destId="{5B119D2C-F557-4FC9-91F9-C35E76B9121D}" srcOrd="0" destOrd="0" presId="urn:microsoft.com/office/officeart/2005/8/layout/cycle7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"/>
            <a:ext cx="9144000" cy="6858000"/>
          </a:xfrm>
        </p:spPr>
        <p:txBody>
          <a:bodyPr/>
          <a:lstStyle/>
          <a:p>
            <a:r>
              <a:rPr lang="zh-TW" altLang="en-US" dirty="0" smtClean="0"/>
              <a:t>子曰：「吾十有五而志於學</a:t>
            </a:r>
            <a:r>
              <a:rPr lang="en-US" altLang="zh-TW" dirty="0" smtClean="0"/>
              <a:t>………………..</a:t>
            </a:r>
            <a:r>
              <a:rPr lang="zh-TW" altLang="en-US" dirty="0" smtClean="0"/>
              <a:t>」</a:t>
            </a:r>
            <a:endParaRPr lang="en-US" altLang="zh-TW" dirty="0" smtClean="0"/>
          </a:p>
          <a:p>
            <a:r>
              <a:rPr lang="zh-TW" altLang="en-US" sz="4400" dirty="0" smtClean="0"/>
              <a:t>立</a:t>
            </a:r>
            <a:r>
              <a:rPr lang="zh-TW" altLang="en-US" sz="4400" dirty="0" smtClean="0">
                <a:solidFill>
                  <a:srgbClr val="FFFF00"/>
                </a:solidFill>
              </a:rPr>
              <a:t>志</a:t>
            </a:r>
            <a:r>
              <a:rPr lang="zh-TW" altLang="en-US" sz="4400" dirty="0" smtClean="0"/>
              <a:t>向</a:t>
            </a:r>
            <a:r>
              <a:rPr lang="zh-TW" altLang="en-US" sz="4400" dirty="0" smtClean="0">
                <a:solidFill>
                  <a:srgbClr val="FFFF00"/>
                </a:solidFill>
              </a:rPr>
              <a:t>學</a:t>
            </a:r>
            <a:endParaRPr lang="en-US" altLang="zh-TW" sz="4400" dirty="0" smtClean="0">
              <a:solidFill>
                <a:srgbClr val="FFFF00"/>
              </a:solidFill>
            </a:endParaRPr>
          </a:p>
          <a:p>
            <a:r>
              <a:rPr lang="zh-TW" altLang="en-US" sz="4400" dirty="0" smtClean="0"/>
              <a:t>志業家</a:t>
            </a:r>
            <a:endParaRPr lang="en-US" altLang="zh-TW" sz="4400" dirty="0" smtClean="0"/>
          </a:p>
          <a:p>
            <a:r>
              <a:rPr lang="zh-TW" altLang="en-US" sz="4400" dirty="0" smtClean="0"/>
              <a:t>傳學家</a:t>
            </a:r>
            <a:endParaRPr lang="en-US" altLang="zh-TW" sz="4400" dirty="0" smtClean="0"/>
          </a:p>
        </p:txBody>
      </p:sp>
      <p:pic>
        <p:nvPicPr>
          <p:cNvPr id="1026" name="Picture 2" descr="http://upload.wikimedia.org/wikipedia/commons/2/2d/Confucius_0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618401"/>
            <a:ext cx="3071802" cy="62395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5720" y="3500438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核心精神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zh-TW" altLang="en-US" dirty="0" smtClean="0"/>
              <a:t>志業家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一、目標</a:t>
            </a:r>
            <a:r>
              <a:rPr lang="en-US" altLang="zh-TW" dirty="0" smtClean="0"/>
              <a:t>:</a:t>
            </a:r>
            <a:r>
              <a:rPr lang="zh-TW" altLang="en-US" dirty="0" smtClean="0"/>
              <a:t>銜接職業取向學校</a:t>
            </a:r>
            <a:r>
              <a:rPr lang="en-US" altLang="zh-TW" dirty="0" smtClean="0"/>
              <a:t>+</a:t>
            </a:r>
            <a:r>
              <a:rPr lang="zh-TW" altLang="en-US" dirty="0" smtClean="0"/>
              <a:t>適性教育</a:t>
            </a:r>
          </a:p>
          <a:p>
            <a:pPr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對學科領域與職業探索充滿熱情</a:t>
            </a:r>
          </a:p>
          <a:p>
            <a:pPr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了解自己的職業取向並受到支持</a:t>
            </a:r>
          </a:p>
          <a:p>
            <a:pPr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能樂於與團體相處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二、適合學生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有明顯興趣與優勢或願意進行各項職業探索者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願意參與團體活動者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三、學習內容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基礎領域課程</a:t>
            </a:r>
            <a:r>
              <a:rPr lang="en-US" altLang="zh-TW" dirty="0" smtClean="0"/>
              <a:t>(</a:t>
            </a:r>
            <a:r>
              <a:rPr lang="zh-TW" altLang="en-US" dirty="0" smtClean="0"/>
              <a:t>國英數社自藝體</a:t>
            </a:r>
            <a:r>
              <a:rPr lang="en-US" altLang="zh-TW" dirty="0" smtClean="0"/>
              <a:t>)</a:t>
            </a:r>
          </a:p>
          <a:p>
            <a:pPr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職涯探索活動</a:t>
            </a:r>
            <a:r>
              <a:rPr lang="en-US" altLang="zh-TW" dirty="0" smtClean="0"/>
              <a:t>(</a:t>
            </a:r>
            <a:r>
              <a:rPr lang="zh-TW" altLang="en-US" dirty="0" smtClean="0"/>
              <a:t>性向測驗、學校業界參觀、實做練習</a:t>
            </a:r>
            <a:r>
              <a:rPr lang="en-US" altLang="zh-TW" dirty="0" smtClean="0"/>
              <a:t>)</a:t>
            </a:r>
          </a:p>
          <a:p>
            <a:pPr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家族團體課程</a:t>
            </a:r>
            <a:r>
              <a:rPr lang="en-US" altLang="zh-TW" dirty="0" smtClean="0"/>
              <a:t>(</a:t>
            </a:r>
            <a:r>
              <a:rPr lang="zh-TW" altLang="en-US" dirty="0" smtClean="0"/>
              <a:t>成果展、營隊、 園遊會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94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596"/>
                <a:gridCol w="1714512"/>
                <a:gridCol w="1714512"/>
                <a:gridCol w="1714512"/>
                <a:gridCol w="1714512"/>
                <a:gridCol w="1857356"/>
              </a:tblGrid>
              <a:tr h="137160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一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二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三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四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五</a:t>
                      </a:r>
                      <a:endParaRPr lang="zh-TW" altLang="en-US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6000" dirty="0" smtClean="0"/>
                        <a:t>基礎領域課程</a:t>
                      </a:r>
                    </a:p>
                    <a:p>
                      <a:endParaRPr lang="zh-TW" altLang="en-US" sz="6000" dirty="0"/>
                    </a:p>
                  </a:txBody>
                  <a:tcPr>
                    <a:solidFill>
                      <a:srgbClr val="39CF52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zh-TW" altLang="en-US" sz="6000" dirty="0" smtClean="0"/>
                        <a:t>職業探索</a:t>
                      </a:r>
                      <a:endParaRPr lang="en-US" altLang="zh-TW" sz="6000" dirty="0" smtClean="0"/>
                    </a:p>
                    <a:p>
                      <a:r>
                        <a:rPr lang="zh-TW" altLang="en-US" sz="6000" dirty="0" smtClean="0"/>
                        <a:t>活動</a:t>
                      </a:r>
                      <a:endParaRPr lang="zh-TW" altLang="en-US" sz="6000" dirty="0"/>
                    </a:p>
                  </a:txBody>
                  <a:tcPr>
                    <a:solidFill>
                      <a:srgbClr val="E8E9A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6000" dirty="0" smtClean="0"/>
                        <a:t>基礎領域課程</a:t>
                      </a:r>
                    </a:p>
                  </a:txBody>
                  <a:tcPr>
                    <a:solidFill>
                      <a:srgbClr val="39CF52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zh-TW" altLang="en-US" sz="6000" dirty="0" smtClean="0"/>
                        <a:t>基礎領域課程</a:t>
                      </a:r>
                      <a:endParaRPr lang="zh-TW" altLang="en-US" sz="6000" dirty="0"/>
                    </a:p>
                  </a:txBody>
                  <a:tcPr>
                    <a:solidFill>
                      <a:srgbClr val="39CF52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zh-TW" altLang="en-US" sz="6000" dirty="0" smtClean="0"/>
                        <a:t>家族團體活動</a:t>
                      </a:r>
                      <a:endParaRPr lang="zh-TW" altLang="en-US" sz="6000" dirty="0"/>
                    </a:p>
                  </a:txBody>
                  <a:tcPr>
                    <a:solidFill>
                      <a:srgbClr val="D2E080"/>
                    </a:solidFill>
                  </a:tcPr>
                </a:tc>
              </a:tr>
              <a:tr h="137160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zh-TW" altLang="en-US" sz="6000" dirty="0" smtClean="0"/>
                        <a:t>社團</a:t>
                      </a:r>
                      <a:endParaRPr lang="zh-TW" altLang="en-US" sz="6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-1"/>
            <a:ext cx="9144000" cy="6858001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zh-TW" altLang="en-US" dirty="0" smtClean="0"/>
              <a:t>傳學家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一、目標</a:t>
            </a:r>
            <a:r>
              <a:rPr lang="en-US" altLang="zh-TW" dirty="0" smtClean="0"/>
              <a:t>:</a:t>
            </a:r>
            <a:r>
              <a:rPr lang="zh-TW" altLang="en-US" dirty="0" smtClean="0"/>
              <a:t>銜接學科研究取向學校</a:t>
            </a:r>
            <a:r>
              <a:rPr lang="en-US" altLang="zh-TW" dirty="0" smtClean="0"/>
              <a:t>+</a:t>
            </a:r>
            <a:r>
              <a:rPr lang="zh-TW" altLang="en-US" dirty="0" smtClean="0"/>
              <a:t>適性教育</a:t>
            </a:r>
          </a:p>
          <a:p>
            <a:pPr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能樂於與團體相處</a:t>
            </a:r>
          </a:p>
          <a:p>
            <a:pPr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培養學科學習的技巧，提升學科程度</a:t>
            </a:r>
          </a:p>
          <a:p>
            <a:pPr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對學科學習充滿熱情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二、適合學生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能擅長使用學科學習的方法與工具</a:t>
            </a:r>
            <a:r>
              <a:rPr lang="en-US" altLang="zh-TW" dirty="0" smtClean="0"/>
              <a:t>(</a:t>
            </a:r>
            <a:r>
              <a:rPr lang="zh-TW" altLang="en-US" dirty="0" smtClean="0"/>
              <a:t>聽講、閱讀、文字</a:t>
            </a:r>
            <a:r>
              <a:rPr lang="en-US" altLang="zh-TW" dirty="0" smtClean="0"/>
              <a:t>)</a:t>
            </a:r>
            <a:endParaRPr lang="zh-TW" altLang="en-US" dirty="0" smtClean="0"/>
          </a:p>
          <a:p>
            <a:pPr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能投入各領域學科的學習</a:t>
            </a:r>
            <a:r>
              <a:rPr lang="en-US" altLang="zh-TW" dirty="0" smtClean="0"/>
              <a:t>(</a:t>
            </a:r>
            <a:r>
              <a:rPr lang="zh-TW" altLang="en-US" dirty="0" smtClean="0"/>
              <a:t>國英數社自藝體</a:t>
            </a:r>
            <a:r>
              <a:rPr lang="en-US" altLang="zh-TW" dirty="0" smtClean="0"/>
              <a:t>)</a:t>
            </a:r>
            <a:endParaRPr lang="zh-TW" altLang="en-US" dirty="0" smtClean="0"/>
          </a:p>
          <a:p>
            <a:pPr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有學科研究取向並熱愛學科學習者</a:t>
            </a:r>
            <a:r>
              <a:rPr lang="en-US" altLang="zh-TW" dirty="0" smtClean="0"/>
              <a:t>(</a:t>
            </a:r>
            <a:r>
              <a:rPr lang="zh-TW" altLang="en-US" dirty="0" smtClean="0"/>
              <a:t>自由時間的運用</a:t>
            </a:r>
            <a:r>
              <a:rPr lang="en-US" altLang="zh-TW" dirty="0" smtClean="0"/>
              <a:t>)</a:t>
            </a:r>
          </a:p>
          <a:p>
            <a:pPr>
              <a:buNone/>
            </a:pPr>
            <a:r>
              <a:rPr lang="en-US" altLang="zh-TW" dirty="0" smtClean="0"/>
              <a:t>4.</a:t>
            </a:r>
            <a:r>
              <a:rPr lang="zh-TW" altLang="en-US" dirty="0" smtClean="0"/>
              <a:t>願意參與團體活動者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三、學習內容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基礎領域課程</a:t>
            </a:r>
            <a:r>
              <a:rPr lang="en-US" altLang="zh-TW" dirty="0" smtClean="0"/>
              <a:t>(</a:t>
            </a:r>
            <a:r>
              <a:rPr lang="zh-TW" altLang="en-US" dirty="0" smtClean="0"/>
              <a:t>國英數社自藝體</a:t>
            </a:r>
            <a:r>
              <a:rPr lang="en-US" altLang="zh-TW" dirty="0" smtClean="0"/>
              <a:t>)</a:t>
            </a:r>
          </a:p>
          <a:p>
            <a:pPr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延伸領域課程</a:t>
            </a:r>
            <a:r>
              <a:rPr lang="en-US" altLang="zh-TW" dirty="0" smtClean="0"/>
              <a:t>(</a:t>
            </a:r>
            <a:r>
              <a:rPr lang="zh-TW" altLang="en-US" dirty="0" smtClean="0"/>
              <a:t>加深加多</a:t>
            </a:r>
            <a:r>
              <a:rPr lang="en-US" altLang="zh-TW" dirty="0" smtClean="0"/>
              <a:t>)</a:t>
            </a:r>
          </a:p>
          <a:p>
            <a:pPr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家族團體課程</a:t>
            </a:r>
            <a:r>
              <a:rPr lang="en-US" altLang="zh-TW" dirty="0" smtClean="0"/>
              <a:t>(</a:t>
            </a:r>
            <a:r>
              <a:rPr lang="zh-TW" altLang="en-US" dirty="0" smtClean="0"/>
              <a:t>學科技巧、志向探索、展現並助人、營隊</a:t>
            </a:r>
            <a:r>
              <a:rPr lang="en-US" altLang="zh-TW" dirty="0" smtClean="0"/>
              <a:t>)</a:t>
            </a:r>
            <a:endParaRPr lang="zh-TW" altLang="en-US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596"/>
                <a:gridCol w="1714512"/>
                <a:gridCol w="1714512"/>
                <a:gridCol w="1714512"/>
                <a:gridCol w="1714512"/>
                <a:gridCol w="1857356"/>
              </a:tblGrid>
              <a:tr h="137160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一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二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三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四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五</a:t>
                      </a:r>
                      <a:endParaRPr lang="zh-TW" altLang="en-US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6000" dirty="0" smtClean="0"/>
                        <a:t>領域課程</a:t>
                      </a:r>
                    </a:p>
                    <a:p>
                      <a:endParaRPr lang="zh-TW" altLang="en-US" sz="6000" dirty="0"/>
                    </a:p>
                  </a:txBody>
                  <a:tcPr>
                    <a:solidFill>
                      <a:srgbClr val="39CF52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zh-TW" altLang="en-US" sz="6000" dirty="0" smtClean="0"/>
                        <a:t>領域課程</a:t>
                      </a:r>
                      <a:endParaRPr lang="zh-TW" altLang="en-US" sz="6000" dirty="0"/>
                    </a:p>
                  </a:txBody>
                  <a:tcPr>
                    <a:solidFill>
                      <a:srgbClr val="39CF5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6000" dirty="0" smtClean="0"/>
                        <a:t>領域課程</a:t>
                      </a:r>
                    </a:p>
                  </a:txBody>
                  <a:tcPr>
                    <a:solidFill>
                      <a:srgbClr val="39CF52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zh-TW" altLang="en-US" sz="6000" dirty="0" smtClean="0"/>
                        <a:t>領域課程</a:t>
                      </a:r>
                      <a:endParaRPr lang="zh-TW" altLang="en-US" sz="6000" dirty="0"/>
                    </a:p>
                  </a:txBody>
                  <a:tcPr>
                    <a:solidFill>
                      <a:srgbClr val="39CF52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zh-TW" altLang="en-US" sz="6000" dirty="0" smtClean="0"/>
                        <a:t>家族團體活動</a:t>
                      </a:r>
                      <a:endParaRPr lang="zh-TW" altLang="en-US" sz="6000" dirty="0"/>
                    </a:p>
                  </a:txBody>
                  <a:tcPr>
                    <a:solidFill>
                      <a:srgbClr val="D2E080"/>
                    </a:solidFill>
                  </a:tcPr>
                </a:tc>
              </a:tr>
              <a:tr h="137160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zh-TW" altLang="en-US" sz="6000" dirty="0" smtClean="0"/>
                        <a:t>社團</a:t>
                      </a:r>
                      <a:endParaRPr lang="zh-TW" altLang="en-US" sz="6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480"/>
                <a:gridCol w="3357586"/>
                <a:gridCol w="4071934"/>
              </a:tblGrid>
              <a:tr h="378913">
                <a:tc>
                  <a:txBody>
                    <a:bodyPr/>
                    <a:lstStyle/>
                    <a:p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600" dirty="0" smtClean="0"/>
                        <a:t>基礎領域課程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600" dirty="0" smtClean="0"/>
                        <a:t>進階領域課程</a:t>
                      </a:r>
                      <a:endParaRPr lang="zh-TW" altLang="en-US" sz="3600" dirty="0"/>
                    </a:p>
                  </a:txBody>
                  <a:tcPr/>
                </a:tc>
              </a:tr>
              <a:tr h="378913">
                <a:tc>
                  <a:txBody>
                    <a:bodyPr/>
                    <a:lstStyle/>
                    <a:p>
                      <a:r>
                        <a:rPr lang="zh-TW" altLang="en-US" sz="3600" dirty="0" smtClean="0"/>
                        <a:t>志業</a:t>
                      </a:r>
                      <a:r>
                        <a:rPr lang="en-US" altLang="zh-TW" sz="3600" dirty="0" smtClean="0"/>
                        <a:t>67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3600" dirty="0" smtClean="0"/>
                        <a:t>O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3600" dirty="0" smtClean="0"/>
                        <a:t>X</a:t>
                      </a:r>
                      <a:endParaRPr lang="zh-TW" altLang="en-US" sz="3600" dirty="0"/>
                    </a:p>
                  </a:txBody>
                  <a:tcPr/>
                </a:tc>
              </a:tr>
              <a:tr h="556026">
                <a:tc>
                  <a:txBody>
                    <a:bodyPr/>
                    <a:lstStyle/>
                    <a:p>
                      <a:r>
                        <a:rPr lang="zh-TW" altLang="en-US" sz="3600" dirty="0" smtClean="0"/>
                        <a:t>志業</a:t>
                      </a:r>
                      <a:r>
                        <a:rPr lang="en-US" altLang="zh-TW" sz="3600" dirty="0" smtClean="0"/>
                        <a:t>89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3600" dirty="0" smtClean="0"/>
                        <a:t>O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3600" dirty="0" smtClean="0"/>
                        <a:t>X</a:t>
                      </a:r>
                      <a:endParaRPr lang="zh-TW" altLang="en-US" sz="3600" dirty="0"/>
                    </a:p>
                  </a:txBody>
                  <a:tcPr/>
                </a:tc>
              </a:tr>
              <a:tr h="378913">
                <a:tc>
                  <a:txBody>
                    <a:bodyPr/>
                    <a:lstStyle/>
                    <a:p>
                      <a:r>
                        <a:rPr lang="zh-TW" altLang="en-US" sz="3600" dirty="0" smtClean="0"/>
                        <a:t>傳學</a:t>
                      </a:r>
                      <a:r>
                        <a:rPr lang="en-US" altLang="zh-TW" sz="3600" dirty="0" smtClean="0"/>
                        <a:t>67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3600" dirty="0" smtClean="0"/>
                        <a:t>O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3600" dirty="0" smtClean="0"/>
                        <a:t>O</a:t>
                      </a:r>
                      <a:endParaRPr lang="zh-TW" altLang="en-US" sz="3600" dirty="0"/>
                    </a:p>
                  </a:txBody>
                  <a:tcPr/>
                </a:tc>
              </a:tr>
              <a:tr h="378913">
                <a:tc>
                  <a:txBody>
                    <a:bodyPr/>
                    <a:lstStyle/>
                    <a:p>
                      <a:r>
                        <a:rPr lang="zh-TW" altLang="en-US" sz="3600" dirty="0" smtClean="0"/>
                        <a:t>傳學</a:t>
                      </a:r>
                      <a:r>
                        <a:rPr lang="en-US" altLang="zh-TW" sz="3600" dirty="0" smtClean="0"/>
                        <a:t>89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3600" dirty="0" smtClean="0"/>
                        <a:t>X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3600" dirty="0" smtClean="0"/>
                        <a:t>O</a:t>
                      </a:r>
                      <a:endParaRPr lang="zh-TW" altLang="en-US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領域課程比例</a:t>
            </a:r>
            <a:r>
              <a:rPr lang="en-US" altLang="zh-TW" dirty="0" smtClean="0"/>
              <a:t>(</a:t>
            </a:r>
            <a:r>
              <a:rPr lang="zh-TW" altLang="en-US" dirty="0" smtClean="0"/>
              <a:t>總共</a:t>
            </a:r>
            <a:r>
              <a:rPr lang="en-US" altLang="zh-TW" dirty="0" smtClean="0"/>
              <a:t>20</a:t>
            </a:r>
            <a:r>
              <a:rPr lang="zh-TW" altLang="en-US" dirty="0" smtClean="0"/>
              <a:t>節</a:t>
            </a:r>
            <a:r>
              <a:rPr lang="en-US" altLang="zh-TW" dirty="0" smtClean="0"/>
              <a:t>)</a:t>
            </a:r>
          </a:p>
          <a:p>
            <a:pPr>
              <a:buNone/>
            </a:pPr>
            <a:r>
              <a:rPr lang="zh-TW" altLang="en-US" dirty="0" smtClean="0"/>
              <a:t>教育部</a:t>
            </a:r>
            <a:r>
              <a:rPr lang="en-US" altLang="zh-TW" dirty="0" smtClean="0"/>
              <a:t>:</a:t>
            </a:r>
          </a:p>
          <a:p>
            <a:pPr>
              <a:buNone/>
            </a:pPr>
            <a:r>
              <a:rPr lang="zh-TW" altLang="en-US" dirty="0" smtClean="0"/>
              <a:t>英</a:t>
            </a:r>
            <a:r>
              <a:rPr lang="en-US" altLang="zh-TW" dirty="0" smtClean="0"/>
              <a:t>+</a:t>
            </a:r>
            <a:r>
              <a:rPr lang="zh-TW" altLang="en-US" dirty="0" smtClean="0"/>
              <a:t>國</a:t>
            </a:r>
            <a:r>
              <a:rPr lang="en-US" altLang="zh-TW" dirty="0" smtClean="0"/>
              <a:t>4~6</a:t>
            </a:r>
            <a:r>
              <a:rPr lang="zh-TW" altLang="en-US" dirty="0" smtClean="0"/>
              <a:t>節、數</a:t>
            </a:r>
            <a:r>
              <a:rPr lang="en-US" altLang="zh-TW" dirty="0" smtClean="0"/>
              <a:t>2~3</a:t>
            </a:r>
            <a:r>
              <a:rPr lang="zh-TW" altLang="en-US" dirty="0" smtClean="0"/>
              <a:t>、社</a:t>
            </a:r>
            <a:r>
              <a:rPr lang="en-US" altLang="zh-TW" dirty="0" smtClean="0"/>
              <a:t>2~3</a:t>
            </a:r>
            <a:r>
              <a:rPr lang="zh-TW" altLang="en-US" dirty="0" smtClean="0"/>
              <a:t>、自</a:t>
            </a:r>
            <a:r>
              <a:rPr lang="en-US" altLang="zh-TW" dirty="0" smtClean="0"/>
              <a:t>2~3</a:t>
            </a:r>
            <a:r>
              <a:rPr lang="zh-TW" altLang="en-US" dirty="0" smtClean="0"/>
              <a:t>、藝</a:t>
            </a:r>
            <a:r>
              <a:rPr lang="en-US" altLang="zh-TW" dirty="0" smtClean="0"/>
              <a:t>2~3</a:t>
            </a:r>
            <a:r>
              <a:rPr lang="zh-TW" altLang="en-US" dirty="0" smtClean="0"/>
              <a:t>、體</a:t>
            </a:r>
            <a:r>
              <a:rPr lang="en-US" altLang="zh-TW" dirty="0" smtClean="0"/>
              <a:t>2~3</a:t>
            </a:r>
            <a:r>
              <a:rPr lang="zh-TW" altLang="en-US" dirty="0" smtClean="0"/>
              <a:t>、彈性課程</a:t>
            </a:r>
            <a:r>
              <a:rPr lang="en-US" altLang="zh-TW" dirty="0" smtClean="0"/>
              <a:t>2~3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傳學家</a:t>
            </a:r>
            <a:r>
              <a:rPr lang="en-US" altLang="zh-TW" dirty="0" smtClean="0"/>
              <a:t>:</a:t>
            </a:r>
          </a:p>
          <a:p>
            <a:pPr>
              <a:buNone/>
            </a:pPr>
            <a:r>
              <a:rPr lang="zh-TW" altLang="en-US" dirty="0" smtClean="0"/>
              <a:t>語文</a:t>
            </a:r>
            <a:r>
              <a:rPr lang="en-US" dirty="0" smtClean="0"/>
              <a:t>3</a:t>
            </a:r>
            <a:r>
              <a:rPr lang="zh-TW" altLang="en-US" dirty="0" smtClean="0"/>
              <a:t>英文</a:t>
            </a:r>
            <a:r>
              <a:rPr lang="en-US" dirty="0" smtClean="0"/>
              <a:t>2</a:t>
            </a:r>
            <a:r>
              <a:rPr lang="zh-TW" altLang="en-US" dirty="0" smtClean="0"/>
              <a:t>、數學</a:t>
            </a:r>
            <a:r>
              <a:rPr lang="en-US" altLang="zh-TW" dirty="0" smtClean="0"/>
              <a:t>3</a:t>
            </a:r>
            <a:r>
              <a:rPr lang="zh-TW" altLang="en-US" dirty="0" smtClean="0"/>
              <a:t>、社會</a:t>
            </a:r>
            <a:r>
              <a:rPr lang="en-US" dirty="0" smtClean="0"/>
              <a:t>1.5</a:t>
            </a:r>
            <a:r>
              <a:rPr lang="zh-TW" altLang="en-US" dirty="0" smtClean="0"/>
              <a:t>、自然</a:t>
            </a:r>
            <a:r>
              <a:rPr lang="en-US" dirty="0" smtClean="0"/>
              <a:t>1.5</a:t>
            </a:r>
            <a:r>
              <a:rPr lang="zh-TW" altLang="en-US" dirty="0" smtClean="0"/>
              <a:t>、藝</a:t>
            </a:r>
            <a:r>
              <a:rPr lang="en-US" dirty="0" smtClean="0"/>
              <a:t>1</a:t>
            </a:r>
            <a:r>
              <a:rPr lang="zh-TW" altLang="en-US" dirty="0" smtClean="0"/>
              <a:t>、體育</a:t>
            </a:r>
            <a:r>
              <a:rPr lang="en-US" dirty="0" smtClean="0"/>
              <a:t>2</a:t>
            </a:r>
            <a:r>
              <a:rPr lang="zh-TW" altLang="en-US" dirty="0" smtClean="0"/>
              <a:t>、社團</a:t>
            </a:r>
            <a:r>
              <a:rPr lang="en-US" dirty="0" smtClean="0"/>
              <a:t>2</a:t>
            </a:r>
            <a:r>
              <a:rPr lang="zh-TW" altLang="en-US" dirty="0" smtClean="0"/>
              <a:t>家族</a:t>
            </a:r>
            <a:r>
              <a:rPr lang="en-US" dirty="0" smtClean="0"/>
              <a:t>4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zh-TW" altLang="en-US" dirty="0" smtClean="0"/>
              <a:t>志業家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語文</a:t>
            </a:r>
            <a:r>
              <a:rPr lang="en-US" dirty="0" smtClean="0"/>
              <a:t>2</a:t>
            </a:r>
            <a:r>
              <a:rPr lang="zh-TW" altLang="en-US" dirty="0" smtClean="0"/>
              <a:t>英文</a:t>
            </a:r>
            <a:r>
              <a:rPr lang="en-US" dirty="0" smtClean="0"/>
              <a:t>2</a:t>
            </a:r>
            <a:r>
              <a:rPr lang="zh-TW" altLang="en-US" dirty="0" smtClean="0"/>
              <a:t>、數學</a:t>
            </a:r>
            <a:r>
              <a:rPr lang="en-US" altLang="zh-TW" dirty="0" smtClean="0"/>
              <a:t>2</a:t>
            </a:r>
            <a:r>
              <a:rPr lang="zh-TW" altLang="en-US" dirty="0" smtClean="0"/>
              <a:t>、社會</a:t>
            </a:r>
            <a:r>
              <a:rPr lang="en-US" dirty="0" smtClean="0"/>
              <a:t>1</a:t>
            </a:r>
            <a:r>
              <a:rPr lang="zh-TW" altLang="en-US" dirty="0" smtClean="0"/>
              <a:t>、自然</a:t>
            </a:r>
            <a:r>
              <a:rPr lang="en-US" dirty="0" smtClean="0"/>
              <a:t>1</a:t>
            </a:r>
            <a:r>
              <a:rPr lang="zh-TW" altLang="en-US" dirty="0" smtClean="0"/>
              <a:t>、藝</a:t>
            </a:r>
            <a:r>
              <a:rPr lang="en-US" dirty="0" smtClean="0"/>
              <a:t>1</a:t>
            </a:r>
            <a:r>
              <a:rPr lang="zh-TW" altLang="en-US" dirty="0" smtClean="0"/>
              <a:t>、體育</a:t>
            </a:r>
            <a:r>
              <a:rPr lang="en-US" dirty="0" smtClean="0"/>
              <a:t>1</a:t>
            </a:r>
            <a:r>
              <a:rPr lang="zh-TW" altLang="en-US" dirty="0" smtClean="0"/>
              <a:t>、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社團</a:t>
            </a:r>
            <a:r>
              <a:rPr lang="en-US" dirty="0" smtClean="0"/>
              <a:t>2</a:t>
            </a:r>
            <a:r>
              <a:rPr lang="zh-TW" altLang="en-US" dirty="0" smtClean="0"/>
              <a:t>家族</a:t>
            </a:r>
            <a:r>
              <a:rPr lang="en-US" altLang="zh-TW" dirty="0" smtClean="0"/>
              <a:t>8</a:t>
            </a:r>
            <a:endParaRPr lang="zh-TW" altLang="en-US" dirty="0" smtClean="0"/>
          </a:p>
          <a:p>
            <a:pPr>
              <a:buNone/>
            </a:pPr>
            <a:endParaRPr lang="en-US" altLang="zh-TW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7715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857250">
                <a:tc>
                  <a:txBody>
                    <a:bodyPr/>
                    <a:lstStyle/>
                    <a:p>
                      <a:r>
                        <a:rPr lang="zh-TW" altLang="en-US" sz="3600" dirty="0" smtClean="0"/>
                        <a:t>基礎領域課程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600" dirty="0" smtClean="0"/>
                        <a:t>進階領域課程</a:t>
                      </a:r>
                      <a:endParaRPr lang="zh-TW" altLang="en-US" sz="3600" dirty="0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>
                          <a:latin typeface="Calibri"/>
                          <a:ea typeface="新細明體"/>
                          <a:cs typeface="Times New Roman"/>
                        </a:rPr>
                        <a:t>全球社會</a:t>
                      </a:r>
                      <a:r>
                        <a:rPr lang="en-US" sz="3600" kern="100">
                          <a:latin typeface="Calibri"/>
                          <a:ea typeface="新細明體"/>
                          <a:cs typeface="Times New Roman"/>
                        </a:rPr>
                        <a:t>-</a:t>
                      </a:r>
                      <a:r>
                        <a:rPr lang="zh-TW" sz="3600" kern="100">
                          <a:latin typeface="Calibri"/>
                          <a:ea typeface="新細明體"/>
                          <a:cs typeface="Times New Roman"/>
                        </a:rPr>
                        <a:t>文化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>
                          <a:latin typeface="Calibri"/>
                          <a:ea typeface="新細明體"/>
                          <a:cs typeface="Times New Roman"/>
                        </a:rPr>
                        <a:t>地理一</a:t>
                      </a:r>
                    </a:p>
                  </a:txBody>
                  <a:tcPr marL="68580" marR="68580" marT="0" marB="0"/>
                </a:tc>
              </a:tr>
              <a:tr h="8572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>
                          <a:latin typeface="Calibri"/>
                          <a:ea typeface="新細明體"/>
                          <a:cs typeface="Times New Roman"/>
                        </a:rPr>
                        <a:t>社會專題</a:t>
                      </a:r>
                      <a:r>
                        <a:rPr lang="en-US" sz="3600" kern="100">
                          <a:latin typeface="Calibri"/>
                          <a:ea typeface="新細明體"/>
                          <a:cs typeface="Times New Roman"/>
                        </a:rPr>
                        <a:t>-</a:t>
                      </a:r>
                      <a:r>
                        <a:rPr lang="zh-TW" sz="3600" kern="100">
                          <a:latin typeface="Calibri"/>
                          <a:ea typeface="新細明體"/>
                          <a:cs typeface="Times New Roman"/>
                        </a:rPr>
                        <a:t>地理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>
                          <a:latin typeface="Calibri"/>
                          <a:ea typeface="新細明體"/>
                          <a:cs typeface="Times New Roman"/>
                        </a:rPr>
                        <a:t>地理二</a:t>
                      </a:r>
                    </a:p>
                  </a:txBody>
                  <a:tcPr marL="68580" marR="68580" marT="0" marB="0"/>
                </a:tc>
              </a:tr>
              <a:tr h="8572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>
                          <a:latin typeface="Calibri"/>
                          <a:ea typeface="新細明體"/>
                          <a:cs typeface="Times New Roman"/>
                        </a:rPr>
                        <a:t>全球社會</a:t>
                      </a:r>
                      <a:r>
                        <a:rPr lang="en-US" sz="3600" kern="100">
                          <a:latin typeface="Calibri"/>
                          <a:ea typeface="新細明體"/>
                          <a:cs typeface="Times New Roman"/>
                        </a:rPr>
                        <a:t>-</a:t>
                      </a:r>
                      <a:r>
                        <a:rPr lang="zh-TW" sz="3600" kern="100">
                          <a:latin typeface="Calibri"/>
                          <a:ea typeface="新細明體"/>
                          <a:cs typeface="Times New Roman"/>
                        </a:rPr>
                        <a:t>經濟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>
                          <a:latin typeface="Calibri"/>
                          <a:ea typeface="新細明體"/>
                          <a:cs typeface="Times New Roman"/>
                        </a:rPr>
                        <a:t>地理三</a:t>
                      </a:r>
                    </a:p>
                  </a:txBody>
                  <a:tcPr marL="68580" marR="68580" marT="0" marB="0"/>
                </a:tc>
              </a:tr>
              <a:tr h="8572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>
                          <a:latin typeface="Calibri"/>
                          <a:ea typeface="新細明體"/>
                          <a:cs typeface="Times New Roman"/>
                        </a:rPr>
                        <a:t>社會專題</a:t>
                      </a:r>
                      <a:r>
                        <a:rPr lang="en-US" sz="3600" kern="100">
                          <a:latin typeface="Calibri"/>
                          <a:ea typeface="新細明體"/>
                          <a:cs typeface="Times New Roman"/>
                        </a:rPr>
                        <a:t>-</a:t>
                      </a:r>
                      <a:r>
                        <a:rPr lang="zh-TW" sz="3600" kern="100">
                          <a:latin typeface="Calibri"/>
                          <a:ea typeface="新細明體"/>
                          <a:cs typeface="Times New Roman"/>
                        </a:rPr>
                        <a:t>社會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>
                          <a:latin typeface="Calibri"/>
                          <a:ea typeface="新細明體"/>
                          <a:cs typeface="Times New Roman"/>
                        </a:rPr>
                        <a:t>地理四</a:t>
                      </a:r>
                    </a:p>
                  </a:txBody>
                  <a:tcPr marL="68580" marR="68580" marT="0" marB="0"/>
                </a:tc>
              </a:tr>
              <a:tr h="8572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>
                          <a:latin typeface="Calibri"/>
                          <a:ea typeface="新細明體"/>
                          <a:cs typeface="Times New Roman"/>
                        </a:rPr>
                        <a:t>台灣社會</a:t>
                      </a:r>
                      <a:r>
                        <a:rPr lang="en-US" sz="3600" kern="100">
                          <a:latin typeface="Calibri"/>
                          <a:ea typeface="新細明體"/>
                          <a:cs typeface="Times New Roman"/>
                        </a:rPr>
                        <a:t>-</a:t>
                      </a:r>
                      <a:r>
                        <a:rPr lang="zh-TW" sz="3600" kern="100">
                          <a:latin typeface="Calibri"/>
                          <a:ea typeface="新細明體"/>
                          <a:cs typeface="Times New Roman"/>
                        </a:rPr>
                        <a:t>東部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>
                          <a:latin typeface="Calibri"/>
                          <a:ea typeface="新細明體"/>
                          <a:cs typeface="Times New Roman"/>
                        </a:rPr>
                        <a:t>地理五</a:t>
                      </a:r>
                    </a:p>
                  </a:txBody>
                  <a:tcPr marL="68580" marR="68580" marT="0" marB="0"/>
                </a:tc>
              </a:tr>
              <a:tr h="8572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>
                          <a:latin typeface="Calibri"/>
                          <a:ea typeface="新細明體"/>
                          <a:cs typeface="Times New Roman"/>
                        </a:rPr>
                        <a:t>台灣社會</a:t>
                      </a:r>
                      <a:r>
                        <a:rPr lang="en-US" sz="3600" kern="100">
                          <a:latin typeface="Calibri"/>
                          <a:ea typeface="新細明體"/>
                          <a:cs typeface="Times New Roman"/>
                        </a:rPr>
                        <a:t>-</a:t>
                      </a:r>
                      <a:r>
                        <a:rPr lang="zh-TW" sz="3600" kern="100">
                          <a:latin typeface="Calibri"/>
                          <a:ea typeface="新細明體"/>
                          <a:cs typeface="Times New Roman"/>
                        </a:rPr>
                        <a:t>南部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>
                          <a:latin typeface="Calibri"/>
                          <a:ea typeface="新細明體"/>
                          <a:cs typeface="Times New Roman"/>
                        </a:rPr>
                        <a:t>地理六</a:t>
                      </a:r>
                    </a:p>
                  </a:txBody>
                  <a:tcPr marL="68580" marR="68580" marT="0" marB="0"/>
                </a:tc>
              </a:tr>
              <a:tr h="8572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>
                          <a:latin typeface="Calibri"/>
                          <a:ea typeface="新細明體"/>
                          <a:cs typeface="Times New Roman"/>
                        </a:rPr>
                        <a:t>台灣社會</a:t>
                      </a:r>
                      <a:r>
                        <a:rPr lang="en-US" sz="3600" kern="100">
                          <a:latin typeface="Calibri"/>
                          <a:ea typeface="新細明體"/>
                          <a:cs typeface="Times New Roman"/>
                        </a:rPr>
                        <a:t>-</a:t>
                      </a:r>
                      <a:r>
                        <a:rPr lang="zh-TW" sz="3600" kern="100">
                          <a:latin typeface="Calibri"/>
                          <a:ea typeface="新細明體"/>
                          <a:cs typeface="Times New Roman"/>
                        </a:rPr>
                        <a:t>西部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>
                          <a:latin typeface="Calibri"/>
                          <a:ea typeface="新細明體"/>
                          <a:cs typeface="Times New Roman"/>
                        </a:rPr>
                        <a:t>歷史一</a:t>
                      </a:r>
                    </a:p>
                  </a:txBody>
                  <a:tcPr marL="68580" marR="68580" marT="0" marB="0"/>
                </a:tc>
              </a:tr>
              <a:tr h="8572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 dirty="0">
                          <a:latin typeface="Calibri"/>
                          <a:ea typeface="新細明體"/>
                          <a:cs typeface="Times New Roman"/>
                        </a:rPr>
                        <a:t>台灣社會</a:t>
                      </a:r>
                      <a:r>
                        <a:rPr lang="en-US" sz="3600" kern="100" dirty="0">
                          <a:latin typeface="Calibri"/>
                          <a:ea typeface="新細明體"/>
                          <a:cs typeface="Times New Roman"/>
                        </a:rPr>
                        <a:t>-</a:t>
                      </a:r>
                      <a:r>
                        <a:rPr lang="zh-TW" sz="3600" kern="100" dirty="0">
                          <a:latin typeface="Calibri"/>
                          <a:ea typeface="新細明體"/>
                          <a:cs typeface="Times New Roman"/>
                        </a:rPr>
                        <a:t>北部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 dirty="0">
                          <a:latin typeface="Calibri"/>
                          <a:ea typeface="新細明體"/>
                          <a:cs typeface="Times New Roman"/>
                        </a:rPr>
                        <a:t>歷史二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1108</TotalTime>
  <Words>510</Words>
  <Application>Microsoft Office PowerPoint</Application>
  <PresentationFormat>如螢幕大小 (4:3)</PresentationFormat>
  <Paragraphs>107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投影片 1</vt:lpstr>
      <vt:lpstr>核心精神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cp:lastModifiedBy>人文國民中小學</cp:lastModifiedBy>
  <cp:revision>8</cp:revision>
  <dcterms:modified xsi:type="dcterms:W3CDTF">2013-06-10T10:25:31Z</dcterms:modified>
</cp:coreProperties>
</file>