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  <p:sldMasterId id="2147483702" r:id="rId4"/>
    <p:sldMasterId id="2147483717" r:id="rId5"/>
    <p:sldMasterId id="2147483732" r:id="rId6"/>
    <p:sldMasterId id="2147483745" r:id="rId7"/>
  </p:sldMasterIdLst>
  <p:notesMasterIdLst>
    <p:notesMasterId r:id="rId28"/>
  </p:notesMasterIdLst>
  <p:sldIdLst>
    <p:sldId id="256" r:id="rId8"/>
    <p:sldId id="321" r:id="rId9"/>
    <p:sldId id="335" r:id="rId10"/>
    <p:sldId id="330" r:id="rId11"/>
    <p:sldId id="331" r:id="rId12"/>
    <p:sldId id="332" r:id="rId13"/>
    <p:sldId id="333" r:id="rId14"/>
    <p:sldId id="334" r:id="rId15"/>
    <p:sldId id="326" r:id="rId16"/>
    <p:sldId id="325" r:id="rId17"/>
    <p:sldId id="327" r:id="rId18"/>
    <p:sldId id="328" r:id="rId19"/>
    <p:sldId id="338" r:id="rId20"/>
    <p:sldId id="337" r:id="rId21"/>
    <p:sldId id="329" r:id="rId22"/>
    <p:sldId id="258" r:id="rId23"/>
    <p:sldId id="280" r:id="rId24"/>
    <p:sldId id="265" r:id="rId25"/>
    <p:sldId id="339" r:id="rId26"/>
    <p:sldId id="257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79425-64EF-4F4B-9EDA-8D75AFFB3725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95E28-BA6D-410C-AD0C-D48CE607B3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65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741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CAA30B-7794-49CA-8599-CD9C8C26E53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96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22C3E-4F15-4681-968F-A35F78A53ED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E54E2-DEA9-4155-82F2-CB6A05AC8AC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7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60423-08C8-4D24-8F92-26B4CE59CB3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06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26D1C-DEFF-458E-82A5-1814995C9AA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06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0F5AA-4C72-4CBB-8BDC-385EAAF9CB8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2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88A3B-C218-4649-8367-7536916D820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41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1856A-F23B-4EA9-812E-CAA9FEB9ACB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5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0180A-0774-4CE0-A8FD-39A777D171C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10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11DE-C45E-4694-9F55-252E22AFFCA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42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E6E-BB06-4D7E-9F68-177D26F0003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41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404F1-5640-4D19-AC39-D601641C4D7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04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標題，兩項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63AE-1419-43AC-8EA2-FDF2A3579E5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70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2EF65-06A9-4C27-8C47-AB15D4CF42B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47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741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CAA30B-7794-49CA-8599-CD9C8C26E53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59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22C3E-4F15-4681-968F-A35F78A53ED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49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E54E2-DEA9-4155-82F2-CB6A05AC8AC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59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60423-08C8-4D24-8F92-26B4CE59CB3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3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26D1C-DEFF-458E-82A5-1814995C9AA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7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0F5AA-4C72-4CBB-8BDC-385EAAF9CB8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15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88A3B-C218-4649-8367-7536916D820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77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1856A-F23B-4EA9-812E-CAA9FEB9ACB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6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0180A-0774-4CE0-A8FD-39A777D171C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90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11DE-C45E-4694-9F55-252E22AFFCA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96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E6E-BB06-4D7E-9F68-177D26F0003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9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404F1-5640-4D19-AC39-D601641C4D7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30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標題，兩項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63AE-1419-43AC-8EA2-FDF2A3579E5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61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2EF65-06A9-4C27-8C47-AB15D4CF42B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8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741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CAA30B-7794-49CA-8599-CD9C8C26E53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93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22C3E-4F15-4681-968F-A35F78A53ED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87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E54E2-DEA9-4155-82F2-CB6A05AC8AC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5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60423-08C8-4D24-8F92-26B4CE59CB3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5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26D1C-DEFF-458E-82A5-1814995C9AA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0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0F5AA-4C72-4CBB-8BDC-385EAAF9CB8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89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88A3B-C218-4649-8367-7536916D820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541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1856A-F23B-4EA9-812E-CAA9FEB9ACB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660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0180A-0774-4CE0-A8FD-39A777D171C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50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11DE-C45E-4694-9F55-252E22AFFCA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9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E6E-BB06-4D7E-9F68-177D26F0003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448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404F1-5640-4D19-AC39-D601641C4D7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45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標題，兩項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63AE-1419-43AC-8EA2-FDF2A3579E5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50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2EF65-06A9-4C27-8C47-AB15D4CF42B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866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741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CAA30B-7794-49CA-8599-CD9C8C26E53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00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22C3E-4F15-4681-968F-A35F78A53ED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413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E54E2-DEA9-4155-82F2-CB6A05AC8AC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468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60423-08C8-4D24-8F92-26B4CE59CB3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610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26D1C-DEFF-458E-82A5-1814995C9AA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66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0F5AA-4C72-4CBB-8BDC-385EAAF9CB8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7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88A3B-C218-4649-8367-7536916D820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941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1856A-F23B-4EA9-812E-CAA9FEB9ACB9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184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0180A-0774-4CE0-A8FD-39A777D171C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44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11DE-C45E-4694-9F55-252E22AFFCA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925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E6E-BB06-4D7E-9F68-177D26F0003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761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404F1-5640-4D19-AC39-D601641C4D7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320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標題，兩項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63AE-1419-43AC-8EA2-FDF2A3579E5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957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2EF65-06A9-4C27-8C47-AB15D4CF42B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594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B3253-90E4-44C6-9A0D-228CF1F9A1E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26502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E35D5-B2DB-4A36-BE4B-7402398388B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05300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22A4C-E020-4A4C-A97B-9F32E720D1E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51304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0B284-9F9D-4B6E-8617-F1354BD89A4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65027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EB962-63F4-4637-8F9A-587EC70CF68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51879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5F022-DD1F-4193-88E4-95F4CFB943D2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8983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7CB74-B768-4222-8ED5-5F93557537D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07837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A32DA-0F31-480A-8021-6942321A23E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38783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8901A-DDDD-403E-B089-9362F500CE5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14988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C5967-06FB-439E-AD77-D92CA160CCD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39871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A00B4-5830-4527-AB07-4B4D1720EE2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34837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2F7DF1-E432-4636-8F1E-1AEFF1C66F4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41877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2016/10/5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757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2016/10/5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191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2016/10/5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35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2016/10/5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276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2016/10/5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605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2016/10/5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11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2016/10/5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704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2016/10/5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3288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2016/10/5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568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2016/10/5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2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A5A4-1683-48EC-833A-48C6B233127C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2016/10/5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6DC8-818D-4ECE-BE74-561981BB5BB2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9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audio" Target="../media/audio1.wav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B8DA5A4-1683-48EC-833A-48C6B233127C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5C86DC8-818D-4ECE-BE74-561981BB5B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effectLst>
                  <a:outerShdw blurRad="38100" dist="38100" dir="2700000" algn="tl">
                    <a:srgbClr val="010199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effectLst>
                  <a:outerShdw blurRad="38100" dist="38100" dir="2700000" algn="tl">
                    <a:srgbClr val="010199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smtClean="0">
                <a:effectLst>
                  <a:outerShdw blurRad="38100" dist="38100" dir="2700000" algn="tl">
                    <a:srgbClr val="010199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00017C-2268-4CAF-9060-8E9F78D92D18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652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effectLst>
                  <a:outerShdw blurRad="38100" dist="38100" dir="2700000" algn="tl">
                    <a:srgbClr val="010199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effectLst>
                  <a:outerShdw blurRad="38100" dist="38100" dir="2700000" algn="tl">
                    <a:srgbClr val="010199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smtClean="0">
                <a:effectLst>
                  <a:outerShdw blurRad="38100" dist="38100" dir="2700000" algn="tl">
                    <a:srgbClr val="010199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00017C-2268-4CAF-9060-8E9F78D92D18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71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effectLst>
                  <a:outerShdw blurRad="38100" dist="38100" dir="2700000" algn="tl">
                    <a:srgbClr val="010199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effectLst>
                  <a:outerShdw blurRad="38100" dist="38100" dir="2700000" algn="tl">
                    <a:srgbClr val="010199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smtClean="0">
                <a:effectLst>
                  <a:outerShdw blurRad="38100" dist="38100" dir="2700000" algn="tl">
                    <a:srgbClr val="010199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00017C-2268-4CAF-9060-8E9F78D92D18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590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 smtClean="0">
                <a:effectLst>
                  <a:outerShdw blurRad="38100" dist="38100" dir="2700000" algn="tl">
                    <a:srgbClr val="010199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 smtClean="0">
                <a:effectLst>
                  <a:outerShdw blurRad="38100" dist="38100" dir="2700000" algn="tl">
                    <a:srgbClr val="010199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smtClean="0">
                <a:effectLst>
                  <a:outerShdw blurRad="38100" dist="38100" dir="2700000" algn="tl">
                    <a:srgbClr val="010199"/>
                  </a:outerShdw>
                </a:effectLst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00017C-2268-4CAF-9060-8E9F78D92D18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792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0A4618-889D-4689-8D30-BC1503FA9AB2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2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>
    <p:zoom/>
    <p:sndAc>
      <p:stSnd>
        <p:snd r:embed="rId14" name="camera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B8DA5A4-1683-48EC-833A-48C6B233127C}" type="datetimeFigureOut">
              <a:rPr lang="zh-TW" alt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2016/10/5</a:t>
            </a:fld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zh-TW" alt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5C86DC8-818D-4ECE-BE74-561981BB5BB2}" type="slidenum">
              <a:rPr lang="zh-TW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9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http://www.shiao-wei.8m.net/portfolio/lighting/prison-1.jpg" TargetMode="External"/><Relationship Id="rId7" Type="http://schemas.openxmlformats.org/officeDocument/2006/relationships/image" Target="http://www.shiao-wei.8m.net/portfolio/lighting/prison-3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9.jpeg"/><Relationship Id="rId5" Type="http://schemas.openxmlformats.org/officeDocument/2006/relationships/image" Target="http://www.shiao-wei.8m.net/portfolio/lighting/prison-2.jpg" TargetMode="External"/><Relationship Id="rId4" Type="http://schemas.openxmlformats.org/officeDocument/2006/relationships/image" Target="../media/image8.jpeg"/><Relationship Id="rId9" Type="http://schemas.openxmlformats.org/officeDocument/2006/relationships/image" Target="http://www.shiao-wei.8m.net/portfolio/lighting/prison-4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4005064"/>
            <a:ext cx="7543800" cy="1524000"/>
          </a:xfrm>
        </p:spPr>
        <p:txBody>
          <a:bodyPr/>
          <a:lstStyle/>
          <a:p>
            <a:r>
              <a:rPr lang="zh-TW" altLang="en-US" sz="5400" dirty="0"/>
              <a:t>南屏和民負</a:t>
            </a:r>
            <a:r>
              <a:rPr lang="zh-TW" altLang="en-US" sz="5400" dirty="0" smtClean="0"/>
              <a:t>社區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>守望環境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>色彩和案例引導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47664" y="5445224"/>
            <a:ext cx="6713984" cy="702568"/>
          </a:xfrm>
        </p:spPr>
        <p:txBody>
          <a:bodyPr/>
          <a:lstStyle/>
          <a:p>
            <a:pPr algn="r"/>
            <a:r>
              <a:rPr lang="en-US" altLang="zh-TW" dirty="0" smtClean="0"/>
              <a:t>20160929</a:t>
            </a:r>
            <a:r>
              <a:rPr lang="zh-TW" altLang="en-US" dirty="0" smtClean="0"/>
              <a:t> 維珍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96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765175"/>
            <a:ext cx="8229600" cy="4530725"/>
          </a:xfrm>
        </p:spPr>
        <p:txBody>
          <a:bodyPr/>
          <a:lstStyle/>
          <a:p>
            <a:pPr eaLnBrk="1" hangingPunct="1"/>
            <a:r>
              <a:rPr lang="zh-TW" altLang="en-US" sz="7200" smtClean="0">
                <a:effectLst/>
                <a:latin typeface="SimHei" pitchFamily="2" charset="-122"/>
                <a:ea typeface="SimHei" pitchFamily="2" charset="-122"/>
              </a:rPr>
              <a:t>它曾經作為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7200" smtClean="0">
                <a:effectLst/>
                <a:latin typeface="SimHei" pitchFamily="2" charset="-122"/>
                <a:ea typeface="SimHei" pitchFamily="2" charset="-122"/>
              </a:rPr>
              <a:t>  公共藝術工程的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7200" smtClean="0">
                <a:effectLst/>
                <a:latin typeface="SimHei" pitchFamily="2" charset="-122"/>
                <a:ea typeface="SimHei" pitchFamily="2" charset="-122"/>
              </a:rPr>
              <a:t>  競標計劃</a:t>
            </a:r>
          </a:p>
        </p:txBody>
      </p:sp>
    </p:spTree>
    <p:extLst>
      <p:ext uri="{BB962C8B-B14F-4D97-AF65-F5344CB8AC3E}">
        <p14:creationId xmlns:p14="http://schemas.microsoft.com/office/powerpoint/2010/main" val="15996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0"/>
            <a:ext cx="2171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FFFFFF"/>
              </a:solidFill>
            </a:endParaRPr>
          </a:p>
        </p:txBody>
      </p:sp>
      <p:pic>
        <p:nvPicPr>
          <p:cNvPr id="6147" name="Picture 4" descr="http://www.shiao-wei.8m.net/portfolio/lighting/prison-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4852987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0"/>
            <a:ext cx="2171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FFFFFF"/>
              </a:solidFill>
            </a:endParaRPr>
          </a:p>
        </p:txBody>
      </p:sp>
      <p:pic>
        <p:nvPicPr>
          <p:cNvPr id="6149" name="Picture 6" descr="http://www.shiao-wei.8m.net/portfolio/lighting/prison-2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35274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0" y="0"/>
            <a:ext cx="2171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FFFFFF"/>
              </a:solidFill>
            </a:endParaRPr>
          </a:p>
        </p:txBody>
      </p:sp>
      <p:pic>
        <p:nvPicPr>
          <p:cNvPr id="6151" name="Picture 8" descr="http://www.shiao-wei.8m.net/portfolio/lighting/prison-3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79563"/>
            <a:ext cx="324008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0" y="0"/>
            <a:ext cx="2171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FFFFFF"/>
              </a:solidFill>
            </a:endParaRPr>
          </a:p>
        </p:txBody>
      </p:sp>
      <p:pic>
        <p:nvPicPr>
          <p:cNvPr id="6153" name="Picture 10" descr="http://www.shiao-wei.8m.net/portfolio/lighting/prison-4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60800"/>
            <a:ext cx="3673475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337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141663"/>
            <a:ext cx="8424862" cy="1139825"/>
          </a:xfrm>
        </p:spPr>
        <p:txBody>
          <a:bodyPr/>
          <a:lstStyle/>
          <a:p>
            <a:pPr algn="l" eaLnBrk="1" hangingPunct="1"/>
            <a:r>
              <a:rPr lang="zh-TW" altLang="en-US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  <a:t>業主名稱：宜蘭縣政府</a:t>
            </a:r>
            <a:br>
              <a:rPr lang="zh-TW" altLang="en-US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</a:br>
            <a:r>
              <a:rPr lang="zh-TW" altLang="en-US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  <a:t>建築設計：大藏聯合建築師事務所</a:t>
            </a:r>
            <a:br>
              <a:rPr lang="zh-TW" altLang="en-US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</a:br>
            <a:r>
              <a:rPr lang="zh-TW" altLang="en-US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  <a:t>照明設計：光理設計有限公司</a:t>
            </a:r>
            <a:br>
              <a:rPr lang="zh-TW" altLang="en-US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</a:br>
            <a:r>
              <a:rPr lang="zh-TW" altLang="en-US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  <a:t>設計內容：歷史建築整建再利用工程</a:t>
            </a:r>
            <a:br>
              <a:rPr lang="zh-TW" altLang="en-US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</a:br>
            <a:r>
              <a:rPr lang="zh-TW" altLang="en-US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  <a:t>          </a:t>
            </a:r>
            <a:r>
              <a:rPr lang="en-US" altLang="zh-TW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  <a:t>―</a:t>
            </a:r>
            <a:r>
              <a:rPr lang="zh-TW" altLang="en-US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  <a:t>舊宜蘭監獄門廳 </a:t>
            </a:r>
            <a:br>
              <a:rPr lang="zh-TW" altLang="en-US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</a:br>
            <a:r>
              <a:rPr lang="zh-TW" altLang="en-US" sz="4000" smtClean="0">
                <a:solidFill>
                  <a:schemeClr val="bg1"/>
                </a:solidFill>
                <a:effectLst/>
                <a:ea typeface="SimHei" pitchFamily="2" charset="-122"/>
              </a:rPr>
              <a:t>     </a:t>
            </a:r>
            <a:r>
              <a:rPr lang="zh-TW" altLang="en-US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  <a:t> </a:t>
            </a:r>
            <a:r>
              <a:rPr lang="zh-TW" altLang="en-US" sz="4000" smtClean="0">
                <a:solidFill>
                  <a:schemeClr val="bg1"/>
                </a:solidFill>
                <a:effectLst/>
                <a:ea typeface="SimHei" pitchFamily="2" charset="-122"/>
              </a:rPr>
              <a:t>          </a:t>
            </a:r>
            <a:r>
              <a:rPr lang="zh-TW" altLang="en-US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  <a:t> 室內外照明設計</a:t>
            </a:r>
            <a:br>
              <a:rPr lang="zh-TW" altLang="en-US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</a:br>
            <a:r>
              <a:rPr lang="zh-TW" altLang="en-US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  <a:t>座落地點：宜蘭市神農路</a:t>
            </a:r>
            <a:r>
              <a:rPr lang="en-US" altLang="zh-TW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  <a:t>(</a:t>
            </a:r>
            <a:r>
              <a:rPr lang="zh-TW" altLang="en-US" sz="4000" b="1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  <a:t>南門計畫</a:t>
            </a:r>
            <a:r>
              <a:rPr lang="en-US" altLang="zh-TW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  <a:t>)</a:t>
            </a:r>
            <a:br>
              <a:rPr lang="en-US" altLang="zh-TW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</a:br>
            <a:r>
              <a:rPr lang="zh-TW" altLang="en-US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  <a:t>完成日期：</a:t>
            </a:r>
            <a:r>
              <a:rPr lang="en-US" altLang="zh-TW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  <a:t>2002</a:t>
            </a:r>
            <a:r>
              <a:rPr lang="zh-TW" altLang="en-US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  <a:t>年 </a:t>
            </a:r>
            <a:br>
              <a:rPr lang="zh-TW" altLang="en-US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</a:br>
            <a:r>
              <a:rPr lang="en-US" altLang="zh-TW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  <a:t>from</a:t>
            </a:r>
            <a:r>
              <a:rPr lang="zh-TW" altLang="en-US" sz="4000" smtClean="0">
                <a:solidFill>
                  <a:schemeClr val="bg1"/>
                </a:solidFill>
                <a:effectLst/>
                <a:latin typeface="SimHei" pitchFamily="2" charset="-122"/>
                <a:ea typeface="SimHei" pitchFamily="2" charset="-122"/>
              </a:rPr>
              <a:t>：石曉蔚個人網站</a:t>
            </a:r>
            <a:r>
              <a:rPr lang="zh-TW" altLang="en-US" sz="4000" smtClean="0">
                <a:effectLst/>
                <a:latin typeface="SimHei" pitchFamily="2" charset="-122"/>
                <a:ea typeface="SimHei" pitchFamily="2" charset="-122"/>
              </a:rPr>
              <a:t> </a:t>
            </a:r>
            <a:br>
              <a:rPr lang="zh-TW" altLang="en-US" sz="4000" smtClean="0">
                <a:effectLst/>
                <a:latin typeface="SimHei" pitchFamily="2" charset="-122"/>
                <a:ea typeface="SimHei" pitchFamily="2" charset="-122"/>
              </a:rPr>
            </a:br>
            <a:endParaRPr lang="zh-TW" altLang="en-US" sz="4000" smtClean="0">
              <a:effectLst/>
              <a:latin typeface="SimHei" pitchFamily="2" charset="-122"/>
              <a:ea typeface="SimHei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8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ffectLst/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zh-TW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4" name="Picture 4" descr="CIMG93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325"/>
            <a:ext cx="828040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389" name="Oval 5"/>
          <p:cNvSpPr>
            <a:spLocks noChangeArrowheads="1"/>
          </p:cNvSpPr>
          <p:nvPr/>
        </p:nvSpPr>
        <p:spPr bwMode="auto">
          <a:xfrm>
            <a:off x="323850" y="1989138"/>
            <a:ext cx="2232025" cy="1800225"/>
          </a:xfrm>
          <a:prstGeom prst="ellipse">
            <a:avLst/>
          </a:prstGeom>
          <a:noFill/>
          <a:ln w="889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1692275" y="5373688"/>
            <a:ext cx="70564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zh-TW" altLang="en-US" sz="540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舊監獄門廳建於</a:t>
            </a:r>
            <a:r>
              <a:rPr lang="en-US" altLang="zh-TW" sz="540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1896</a:t>
            </a:r>
            <a:r>
              <a:rPr lang="zh-TW" altLang="en-US" sz="540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年</a:t>
            </a:r>
          </a:p>
        </p:txBody>
      </p:sp>
      <p:sp>
        <p:nvSpPr>
          <p:cNvPr id="400392" name="AutoShape 8"/>
          <p:cNvSpPr>
            <a:spLocks noChangeArrowheads="1"/>
          </p:cNvSpPr>
          <p:nvPr/>
        </p:nvSpPr>
        <p:spPr bwMode="auto">
          <a:xfrm>
            <a:off x="7380288" y="3933825"/>
            <a:ext cx="360362" cy="1655763"/>
          </a:xfrm>
          <a:prstGeom prst="upArrow">
            <a:avLst>
              <a:gd name="adj1" fmla="val 50000"/>
              <a:gd name="adj2" fmla="val 11486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endParaRPr lang="zh-TW" altLang="zh-TW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 animBg="1"/>
      <p:bldP spid="4003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3140968"/>
            <a:ext cx="6781800" cy="1600200"/>
          </a:xfrm>
        </p:spPr>
        <p:txBody>
          <a:bodyPr>
            <a:noAutofit/>
          </a:bodyPr>
          <a:lstStyle/>
          <a:p>
            <a:r>
              <a:rPr lang="zh-TW" altLang="en-US" sz="6600" dirty="0" smtClean="0"/>
              <a:t>例如：尋找意義</a:t>
            </a: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572495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人生的鐘</a:t>
            </a:r>
          </a:p>
        </p:txBody>
      </p:sp>
      <p:pic>
        <p:nvPicPr>
          <p:cNvPr id="512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4963" y="1600200"/>
            <a:ext cx="3394075" cy="45259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162275033"/>
      </p:ext>
    </p:extLst>
  </p:cSld>
  <p:clrMapOvr>
    <a:masterClrMapping/>
  </p:clrMapOvr>
  <p:transition>
    <p:zo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s://scontent.xx.fbcdn.net/v/t1.0-9/14433148_1092150427548136_4221572076079745238_n.jpg?oh=6db983fd6c7a82e9fdd63b0b147a95a5&amp;oe=58A1BA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6" y="25178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6818" y="5157192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smtClean="0">
                <a:solidFill>
                  <a:srgbClr val="FF0000"/>
                </a:solidFill>
              </a:rPr>
              <a:t>校歌台中市光復國小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.xx.fbcdn.net/v/t1.0-9/14448833_1092150594214786_1093483654561999541_n.jpg?oh=04b4b38319e1740a5dd7c5743fc0307a&amp;oe=58AA2E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9"/>
            <a:ext cx="844893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9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https://scontent.xx.fbcdn.net/v/t1.0-9/14492383_1092150570881455_3578024012208203058_n.jpg?oh=52e4e633ee6c83a51e485b78825ab153&amp;oe=5871AA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03929" cy="478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39552" y="692696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一、基地</a:t>
            </a:r>
            <a:r>
              <a:rPr lang="zh-TW" altLang="en-US" sz="4800" dirty="0"/>
              <a:t>具備的圍籬功能，</a:t>
            </a:r>
          </a:p>
          <a:p>
            <a:r>
              <a:rPr lang="zh-TW" altLang="en-US" sz="4800" dirty="0" smtClean="0"/>
              <a:t>二、可以怎樣</a:t>
            </a:r>
            <a:r>
              <a:rPr lang="zh-TW" altLang="en-US" sz="4800" dirty="0"/>
              <a:t>結合環境藝術？</a:t>
            </a:r>
          </a:p>
          <a:p>
            <a:r>
              <a:rPr lang="zh-TW" altLang="en-US" sz="4800" dirty="0" smtClean="0"/>
              <a:t>三、你</a:t>
            </a:r>
            <a:r>
              <a:rPr lang="zh-TW" altLang="en-US" sz="4800" dirty="0"/>
              <a:t>希望如何呈現</a:t>
            </a:r>
          </a:p>
          <a:p>
            <a:r>
              <a:rPr lang="zh-TW" altLang="en-US" sz="4800" dirty="0" smtClean="0"/>
              <a:t>          社區</a:t>
            </a:r>
            <a:r>
              <a:rPr lang="zh-TW" altLang="en-US" sz="4800" dirty="0"/>
              <a:t>和學校的特色</a:t>
            </a:r>
          </a:p>
        </p:txBody>
      </p:sp>
    </p:spTree>
    <p:extLst>
      <p:ext uri="{BB962C8B-B14F-4D97-AF65-F5344CB8AC3E}">
        <p14:creationId xmlns:p14="http://schemas.microsoft.com/office/powerpoint/2010/main" val="384733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根據</a:t>
            </a:r>
            <a:r>
              <a:rPr lang="zh-TW" altLang="en-US" dirty="0">
                <a:solidFill>
                  <a:srgbClr val="C00000"/>
                </a:solidFill>
              </a:rPr>
              <a:t>環境</a:t>
            </a:r>
            <a:r>
              <a:rPr lang="zh-TW" altLang="en-US" dirty="0" smtClean="0">
                <a:solidFill>
                  <a:srgbClr val="C00000"/>
                </a:solidFill>
              </a:rPr>
              <a:t>意義選用色彩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685800"/>
            <a:ext cx="7622232" cy="4111352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latin typeface="+mj-ea"/>
                <a:ea typeface="+mj-ea"/>
              </a:rPr>
              <a:t>成為色彩和媒</a:t>
            </a:r>
            <a:r>
              <a:rPr lang="zh-TW" altLang="en-US" sz="4000" dirty="0">
                <a:latin typeface="+mj-ea"/>
                <a:ea typeface="+mj-ea"/>
              </a:rPr>
              <a:t>材的</a:t>
            </a:r>
            <a:r>
              <a:rPr lang="zh-TW" altLang="en-US" sz="4000" dirty="0" smtClean="0">
                <a:latin typeface="+mj-ea"/>
                <a:ea typeface="+mj-ea"/>
              </a:rPr>
              <a:t>主人</a:t>
            </a:r>
            <a:endParaRPr lang="en-US" altLang="zh-TW" sz="4000" dirty="0" smtClean="0">
              <a:latin typeface="+mj-ea"/>
              <a:ea typeface="+mj-ea"/>
            </a:endParaRPr>
          </a:p>
          <a:p>
            <a:r>
              <a:rPr lang="zh-TW" altLang="en-US" sz="4000" dirty="0">
                <a:latin typeface="+mj-ea"/>
                <a:ea typeface="+mj-ea"/>
              </a:rPr>
              <a:t>不是看有</a:t>
            </a:r>
            <a:r>
              <a:rPr lang="zh-TW" altLang="en-US" sz="4000" dirty="0" smtClean="0">
                <a:latin typeface="+mj-ea"/>
                <a:ea typeface="+mj-ea"/>
              </a:rPr>
              <a:t>什麼彩色筆顏色</a:t>
            </a:r>
            <a:endParaRPr lang="en-US" altLang="zh-TW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4000" dirty="0">
                <a:latin typeface="+mj-ea"/>
                <a:ea typeface="+mj-ea"/>
              </a:rPr>
              <a:t> </a:t>
            </a:r>
            <a:r>
              <a:rPr lang="zh-TW" altLang="en-US" sz="4000" dirty="0" smtClean="0">
                <a:latin typeface="+mj-ea"/>
                <a:ea typeface="+mj-ea"/>
              </a:rPr>
              <a:t>  就被動的使用</a:t>
            </a:r>
            <a:endParaRPr lang="en-US" altLang="zh-TW" sz="4000" dirty="0" smtClean="0">
              <a:latin typeface="+mj-ea"/>
              <a:ea typeface="+mj-ea"/>
            </a:endParaRPr>
          </a:p>
          <a:p>
            <a:r>
              <a:rPr lang="zh-TW" altLang="en-US" sz="4000" dirty="0" smtClean="0">
                <a:latin typeface="+mj-ea"/>
                <a:ea typeface="+mj-ea"/>
              </a:rPr>
              <a:t>要經過</a:t>
            </a:r>
            <a:r>
              <a:rPr lang="zh-TW" altLang="en-US" sz="4000" dirty="0">
                <a:latin typeface="+mj-ea"/>
                <a:ea typeface="+mj-ea"/>
              </a:rPr>
              <a:t>有意義的</a:t>
            </a:r>
            <a:r>
              <a:rPr lang="zh-TW" altLang="en-US" sz="4000" dirty="0" smtClean="0">
                <a:latin typeface="+mj-ea"/>
                <a:ea typeface="+mj-ea"/>
              </a:rPr>
              <a:t>計畫</a:t>
            </a:r>
            <a:endParaRPr lang="en-US" altLang="zh-TW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+mj-ea"/>
                <a:ea typeface="+mj-ea"/>
              </a:rPr>
              <a:t>（金屬、木、土</a:t>
            </a:r>
            <a:r>
              <a:rPr lang="zh-TW" altLang="en-US" sz="4000" dirty="0">
                <a:latin typeface="+mj-ea"/>
                <a:ea typeface="+mj-ea"/>
              </a:rPr>
              <a:t>、</a:t>
            </a:r>
            <a:r>
              <a:rPr lang="zh-TW" altLang="en-US" sz="4000" dirty="0" smtClean="0">
                <a:latin typeface="+mj-ea"/>
                <a:ea typeface="+mj-ea"/>
              </a:rPr>
              <a:t>植物</a:t>
            </a:r>
            <a:r>
              <a:rPr lang="zh-TW" altLang="en-US" sz="4000" dirty="0">
                <a:latin typeface="+mj-ea"/>
                <a:ea typeface="+mj-ea"/>
              </a:rPr>
              <a:t>、</a:t>
            </a:r>
            <a:r>
              <a:rPr lang="zh-TW" altLang="en-US" sz="4000" dirty="0" smtClean="0">
                <a:latin typeface="+mj-ea"/>
                <a:ea typeface="+mj-ea"/>
              </a:rPr>
              <a:t>石、再生物）</a:t>
            </a:r>
            <a:endParaRPr lang="zh-TW" altLang="en-US" sz="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2630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6781800" cy="1600200"/>
          </a:xfrm>
        </p:spPr>
        <p:txBody>
          <a:bodyPr/>
          <a:lstStyle/>
          <a:p>
            <a:pPr algn="ctr"/>
            <a:r>
              <a:rPr lang="en-US" altLang="zh-TW" dirty="0" smtClean="0"/>
              <a:t>THE END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23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314096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例如：尋找南屏的</a:t>
            </a:r>
            <a:r>
              <a:rPr lang="en-US" altLang="zh-TW" dirty="0" smtClean="0"/>
              <a:t>5</a:t>
            </a:r>
            <a:r>
              <a:rPr lang="zh-TW" altLang="en-US" dirty="0" smtClean="0"/>
              <a:t>色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五個代表性的</a:t>
            </a:r>
            <a:r>
              <a:rPr lang="zh-TW" altLang="en-US" dirty="0" smtClean="0"/>
              <a:t>景，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從中提取色彩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405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F:\水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885384" cy="556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2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F:\服裝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941388"/>
            <a:ext cx="7510463" cy="49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3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F:\軍營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0704"/>
            <a:ext cx="8280920" cy="621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51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F:\校園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560840" cy="56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2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F:\酒廠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19998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6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4704"/>
            <a:ext cx="8964612" cy="1139825"/>
          </a:xfrm>
        </p:spPr>
        <p:txBody>
          <a:bodyPr/>
          <a:lstStyle/>
          <a:p>
            <a:pPr eaLnBrk="1" hangingPunct="1"/>
            <a:r>
              <a:rPr lang="zh-TW" altLang="en-US" sz="6600" dirty="0" smtClean="0">
                <a:solidFill>
                  <a:schemeClr val="tx1"/>
                </a:solidFill>
                <a:effectLst/>
                <a:latin typeface="SimHei" pitchFamily="2" charset="-122"/>
                <a:ea typeface="SimHei" pitchFamily="2" charset="-122"/>
              </a:rPr>
              <a:t>這個</a:t>
            </a:r>
            <a:r>
              <a:rPr lang="zh-TW" altLang="en-US" sz="6600" dirty="0">
                <a:solidFill>
                  <a:schemeClr val="tx1"/>
                </a:solidFill>
                <a:effectLst/>
                <a:latin typeface="SimHei" pitchFamily="2" charset="-122"/>
                <a:ea typeface="SimHei" pitchFamily="2" charset="-122"/>
              </a:rPr>
              <a:t>設計案</a:t>
            </a:r>
            <a:r>
              <a:rPr lang="zh-TW" altLang="en-US" sz="6600" dirty="0" smtClean="0">
                <a:solidFill>
                  <a:schemeClr val="tx1"/>
                </a:solidFill>
                <a:effectLst/>
                <a:latin typeface="SimHei" pitchFamily="2" charset="-122"/>
                <a:ea typeface="SimHei" pitchFamily="2" charset="-122"/>
              </a:rPr>
              <a:t>，</a:t>
            </a:r>
            <a:r>
              <a:rPr lang="en-US" altLang="zh-TW" sz="6600" dirty="0" smtClean="0">
                <a:solidFill>
                  <a:schemeClr val="tx1"/>
                </a:solidFill>
                <a:effectLst/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6600" dirty="0" smtClean="0">
                <a:solidFill>
                  <a:schemeClr val="tx1"/>
                </a:solidFill>
                <a:effectLst/>
                <a:latin typeface="SimHei" pitchFamily="2" charset="-122"/>
                <a:ea typeface="SimHei" pitchFamily="2" charset="-122"/>
              </a:rPr>
            </a:br>
            <a:r>
              <a:rPr lang="zh-TW" altLang="en-US" sz="6600" dirty="0" smtClean="0">
                <a:solidFill>
                  <a:schemeClr val="tx1"/>
                </a:solidFill>
                <a:effectLst/>
                <a:latin typeface="SimHei" pitchFamily="2" charset="-122"/>
                <a:ea typeface="SimHei" pitchFamily="2" charset="-122"/>
              </a:rPr>
              <a:t>你一定熟悉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852936"/>
            <a:ext cx="8229600" cy="2620888"/>
          </a:xfrm>
        </p:spPr>
        <p:txBody>
          <a:bodyPr/>
          <a:lstStyle/>
          <a:p>
            <a:pPr eaLnBrk="1" hangingPunct="1"/>
            <a:r>
              <a:rPr lang="zh-TW" altLang="en-US" sz="7200" dirty="0" smtClean="0">
                <a:effectLst/>
                <a:latin typeface="SimHei" pitchFamily="2" charset="-122"/>
                <a:ea typeface="SimHei" pitchFamily="2" charset="-122"/>
              </a:rPr>
              <a:t>猜猜看，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7200" dirty="0" smtClean="0">
                <a:effectLst/>
                <a:latin typeface="SimHei" pitchFamily="2" charset="-122"/>
                <a:ea typeface="SimHei" pitchFamily="2" charset="-122"/>
              </a:rPr>
              <a:t>  它是在哪裡呢？</a:t>
            </a:r>
          </a:p>
        </p:txBody>
      </p:sp>
    </p:spTree>
    <p:extLst>
      <p:ext uri="{BB962C8B-B14F-4D97-AF65-F5344CB8AC3E}">
        <p14:creationId xmlns:p14="http://schemas.microsoft.com/office/powerpoint/2010/main" val="262002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477</TotalTime>
  <Words>139</Words>
  <Application>Microsoft Office PowerPoint</Application>
  <PresentationFormat>如螢幕大小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7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NewsPrint</vt:lpstr>
      <vt:lpstr>Orbit</vt:lpstr>
      <vt:lpstr>1_Orbit</vt:lpstr>
      <vt:lpstr>2_Orbit</vt:lpstr>
      <vt:lpstr>3_Orbit</vt:lpstr>
      <vt:lpstr>預設簡報設計</vt:lpstr>
      <vt:lpstr>1_NewsPrint</vt:lpstr>
      <vt:lpstr>南屏和民負社區 守望環境 色彩和案例引導</vt:lpstr>
      <vt:lpstr>根據環境意義選用色彩</vt:lpstr>
      <vt:lpstr>例如：尋找南屏的5色 五個代表性的景， 從中提取色彩 </vt:lpstr>
      <vt:lpstr>PowerPoint 簡報</vt:lpstr>
      <vt:lpstr>PowerPoint 簡報</vt:lpstr>
      <vt:lpstr>PowerPoint 簡報</vt:lpstr>
      <vt:lpstr>PowerPoint 簡報</vt:lpstr>
      <vt:lpstr>PowerPoint 簡報</vt:lpstr>
      <vt:lpstr>這個設計案， 你一定熟悉</vt:lpstr>
      <vt:lpstr>PowerPoint 簡報</vt:lpstr>
      <vt:lpstr>PowerPoint 簡報</vt:lpstr>
      <vt:lpstr>業主名稱：宜蘭縣政府 建築設計：大藏聯合建築師事務所 照明設計：光理設計有限公司 設計內容：歷史建築整建再利用工程           ―舊宜蘭監獄門廳                   室內外照明設計 座落地點：宜蘭市神農路(南門計畫) 完成日期：2002年  from：石曉蔚個人網站  </vt:lpstr>
      <vt:lpstr>PowerPoint 簡報</vt:lpstr>
      <vt:lpstr>例如：尋找意義 </vt:lpstr>
      <vt:lpstr>人生的鐘</vt:lpstr>
      <vt:lpstr>PowerPoint 簡報</vt:lpstr>
      <vt:lpstr>PowerPoint 簡報</vt:lpstr>
      <vt:lpstr>PowerPoint 簡報</vt:lpstr>
      <vt:lpstr>PowerPoint 簡報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wj</dc:creator>
  <cp:lastModifiedBy>wj</cp:lastModifiedBy>
  <cp:revision>84</cp:revision>
  <dcterms:created xsi:type="dcterms:W3CDTF">2016-09-22T01:47:06Z</dcterms:created>
  <dcterms:modified xsi:type="dcterms:W3CDTF">2016-10-05T15:04:51Z</dcterms:modified>
</cp:coreProperties>
</file>