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58" r:id="rId3"/>
    <p:sldId id="259" r:id="rId4"/>
    <p:sldId id="260" r:id="rId5"/>
    <p:sldId id="261" r:id="rId6"/>
    <p:sldId id="280" r:id="rId7"/>
    <p:sldId id="262" r:id="rId8"/>
    <p:sldId id="263" r:id="rId9"/>
    <p:sldId id="264" r:id="rId10"/>
    <p:sldId id="265" r:id="rId11"/>
    <p:sldId id="266" r:id="rId12"/>
    <p:sldId id="278" r:id="rId13"/>
    <p:sldId id="267" r:id="rId14"/>
    <p:sldId id="318" r:id="rId15"/>
    <p:sldId id="279" r:id="rId16"/>
    <p:sldId id="268" r:id="rId17"/>
    <p:sldId id="281" r:id="rId18"/>
    <p:sldId id="270" r:id="rId19"/>
    <p:sldId id="276" r:id="rId20"/>
    <p:sldId id="271" r:id="rId21"/>
    <p:sldId id="272" r:id="rId22"/>
    <p:sldId id="273" r:id="rId23"/>
    <p:sldId id="277" r:id="rId24"/>
    <p:sldId id="274" r:id="rId25"/>
    <p:sldId id="275" r:id="rId26"/>
    <p:sldId id="285" r:id="rId27"/>
    <p:sldId id="286" r:id="rId28"/>
    <p:sldId id="300" r:id="rId29"/>
    <p:sldId id="294" r:id="rId30"/>
    <p:sldId id="284" r:id="rId31"/>
    <p:sldId id="287" r:id="rId32"/>
    <p:sldId id="291" r:id="rId33"/>
    <p:sldId id="288" r:id="rId34"/>
    <p:sldId id="292" r:id="rId35"/>
    <p:sldId id="289" r:id="rId36"/>
    <p:sldId id="293" r:id="rId37"/>
    <p:sldId id="299" r:id="rId38"/>
    <p:sldId id="304" r:id="rId39"/>
    <p:sldId id="308" r:id="rId40"/>
    <p:sldId id="309" r:id="rId41"/>
    <p:sldId id="305" r:id="rId42"/>
    <p:sldId id="306" r:id="rId43"/>
    <p:sldId id="307" r:id="rId44"/>
    <p:sldId id="295" r:id="rId45"/>
    <p:sldId id="296" r:id="rId46"/>
    <p:sldId id="297" r:id="rId47"/>
    <p:sldId id="298" r:id="rId48"/>
    <p:sldId id="310" r:id="rId49"/>
    <p:sldId id="311" r:id="rId50"/>
    <p:sldId id="312" r:id="rId51"/>
    <p:sldId id="315" r:id="rId52"/>
    <p:sldId id="316" r:id="rId53"/>
    <p:sldId id="317" r:id="rId54"/>
    <p:sldId id="313" r:id="rId55"/>
    <p:sldId id="282" r:id="rId56"/>
    <p:sldId id="283" r:id="rId57"/>
    <p:sldId id="269" r:id="rId58"/>
    <p:sldId id="257" r:id="rId5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79425-64EF-4F4B-9EDA-8D75AFFB3725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95E28-BA6D-410C-AD0C-D48CE607B3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065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95E28-BA6D-410C-AD0C-D48CE607B319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844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B8DA5A4-1683-48EC-833A-48C6B233127C}" type="datetimeFigureOut">
              <a:rPr lang="zh-TW" altLang="en-US" smtClean="0"/>
              <a:t>2016/9/29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5C86DC8-818D-4ECE-BE74-561981BB5BB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yylart.net/sites/yylart.net/files/public_art/2002_bpmhe_abcde_you_xi_tian_tang_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hyperlink" Target="http://yylart.net/sites/yylart.net/files/public_art/dsc01895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magz.artscharity.org/data/picture/0/97e06aaa-e8df-40fb-aef0-1df480bd8601.jpg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dirty="0"/>
              <a:t>南屏和民負</a:t>
            </a:r>
            <a:r>
              <a:rPr lang="zh-TW" altLang="en-US" sz="5400" dirty="0" smtClean="0"/>
              <a:t>社區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dirty="0" smtClean="0"/>
              <a:t>守望</a:t>
            </a:r>
            <a:r>
              <a:rPr lang="zh-TW" altLang="en-US" sz="5400" dirty="0"/>
              <a:t>環境設計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altLang="zh-TW" dirty="0" smtClean="0"/>
              <a:t>20160929</a:t>
            </a:r>
            <a:r>
              <a:rPr lang="zh-TW" altLang="en-US" dirty="0" smtClean="0"/>
              <a:t> 維珍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962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基地</a:t>
            </a:r>
            <a:r>
              <a:rPr lang="zh-TW" altLang="en-US" dirty="0" smtClean="0"/>
              <a:t>模型右視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C:\Users\wj\Desktop\20160908學校守望相助圍牆\立體模型製作\DSCN3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67911" cy="507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22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基地</a:t>
            </a:r>
            <a:r>
              <a:rPr lang="zh-TW" altLang="en-US" dirty="0" smtClean="0"/>
              <a:t>模型後視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9" name="Picture 3" descr="C:\Users\wj\Desktop\20160908學校守望相助圍牆\立體模型製作\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294801" cy="314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1988840"/>
            <a:ext cx="7770440" cy="2232248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二</a:t>
            </a:r>
            <a:r>
              <a:rPr lang="zh-TW" altLang="en-US" dirty="0" smtClean="0"/>
              <a:t>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1</a:t>
            </a:r>
            <a:r>
              <a:rPr lang="zh-TW" altLang="en-US" dirty="0" smtClean="0"/>
              <a:t>大部分</a:t>
            </a:r>
            <a:r>
              <a:rPr lang="zh-TW" altLang="en-US" dirty="0" smtClean="0"/>
              <a:t>工廠</a:t>
            </a:r>
            <a:r>
              <a:rPr lang="zh-TW" altLang="en-US" dirty="0" smtClean="0"/>
              <a:t>製的守望相助</a:t>
            </a:r>
            <a:r>
              <a:rPr lang="zh-TW" altLang="en-US" dirty="0"/>
              <a:t>亭</a:t>
            </a:r>
            <a:r>
              <a:rPr lang="zh-TW" altLang="en-US" dirty="0" smtClean="0"/>
              <a:t>，和</a:t>
            </a:r>
            <a:r>
              <a:rPr lang="zh-TW" altLang="en-US" dirty="0"/>
              <a:t>民</a:t>
            </a:r>
            <a:r>
              <a:rPr lang="zh-TW" altLang="en-US" dirty="0" smtClean="0"/>
              <a:t>負社區</a:t>
            </a:r>
            <a:r>
              <a:rPr lang="zh-TW" altLang="en-US" dirty="0"/>
              <a:t>守望相助隊的</a:t>
            </a:r>
            <a:r>
              <a:rPr lang="zh-TW" altLang="en-US" dirty="0"/>
              <a:t>建築比較，</a:t>
            </a:r>
            <a:r>
              <a:rPr lang="zh-TW" altLang="en-US" dirty="0" smtClean="0"/>
              <a:t>你的感覺</a:t>
            </a:r>
            <a:r>
              <a:rPr lang="zh-TW" altLang="en-US" dirty="0"/>
              <a:t>如何？</a:t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107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005" y="4005064"/>
            <a:ext cx="4453011" cy="2088232"/>
          </a:xfrm>
        </p:spPr>
        <p:txBody>
          <a:bodyPr>
            <a:normAutofit/>
          </a:bodyPr>
          <a:lstStyle/>
          <a:p>
            <a:endParaRPr lang="zh-TW" altLang="en-US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2383743" cy="232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59092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05188"/>
            <a:ext cx="3384376" cy="337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2</a:t>
            </a:r>
            <a:r>
              <a:rPr lang="zh-TW" altLang="en-US" dirty="0" smtClean="0"/>
              <a:t>從造形、</a:t>
            </a:r>
            <a:r>
              <a:rPr lang="zh-TW" altLang="en-US" dirty="0"/>
              <a:t>顏色、材質、數量、光影變化、機能等要素感受空間，嘗試敘述美感風格與環境的相互關係。</a:t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1598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48064" y="764704"/>
            <a:ext cx="3157736" cy="3807296"/>
          </a:xfrm>
        </p:spPr>
        <p:txBody>
          <a:bodyPr>
            <a:noAutofit/>
          </a:bodyPr>
          <a:lstStyle/>
          <a:p>
            <a:r>
              <a:rPr lang="zh-TW" altLang="en-US" sz="4000" dirty="0"/>
              <a:t>金門後浦北門里守望相助隊，水泥門由原本的隘口改建，模糊的救國團標誌</a:t>
            </a:r>
          </a:p>
        </p:txBody>
      </p:sp>
      <p:pic>
        <p:nvPicPr>
          <p:cNvPr id="4" name="圖片 3" descr="「守望相助建築」的圖片搜尋結果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379095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7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4797152"/>
            <a:ext cx="7626424" cy="1600200"/>
          </a:xfrm>
        </p:spPr>
        <p:txBody>
          <a:bodyPr>
            <a:normAutofit fontScale="90000"/>
          </a:bodyPr>
          <a:lstStyle/>
          <a:p>
            <a:r>
              <a:rPr lang="en-US" altLang="zh-TW" sz="4400" smtClean="0"/>
              <a:t>2006</a:t>
            </a:r>
            <a:r>
              <a:rPr lang="zh-TW" altLang="en-US" sz="4400" smtClean="0"/>
              <a:t>宜蘭酒廠廢棄酒槽 活化成守望相助亭，宜蘭市復興社區</a:t>
            </a:r>
            <a:r>
              <a:rPr lang="zh-TW" altLang="en-US" sz="3100" smtClean="0"/>
              <a:t>建築物</a:t>
            </a:r>
            <a:r>
              <a:rPr lang="zh-TW" altLang="en-US" sz="3100" dirty="0"/>
              <a:t>將</a:t>
            </a:r>
            <a:r>
              <a:rPr lang="zh-TW" altLang="en-US" sz="3100" dirty="0" smtClean="0"/>
              <a:t>成為地方</a:t>
            </a:r>
            <a:r>
              <a:rPr lang="zh-TW" altLang="en-US" sz="3100" dirty="0"/>
              <a:t>文物展示據點。復興路與健康路交叉路口，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8" y="116632"/>
            <a:ext cx="6036741" cy="402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9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1772816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三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國外候車</a:t>
            </a:r>
            <a:r>
              <a:rPr lang="zh-TW" altLang="en-US" dirty="0" smtClean="0"/>
              <a:t>亭的樣貌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471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英格蘭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C:\Users\wj\Downloads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1" y="620689"/>
            <a:ext cx="6700395" cy="466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29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410400" cy="1521296"/>
          </a:xfrm>
        </p:spPr>
        <p:txBody>
          <a:bodyPr>
            <a:normAutofit/>
          </a:bodyPr>
          <a:lstStyle/>
          <a:p>
            <a:r>
              <a:rPr lang="en-US" altLang="zh-TW" sz="4400" dirty="0" smtClean="0"/>
              <a:t>LED</a:t>
            </a:r>
            <a:r>
              <a:rPr lang="zh-TW" altLang="en-US" sz="4400" dirty="0" smtClean="0"/>
              <a:t>車站，電腦螢幕</a:t>
            </a:r>
            <a:r>
              <a:rPr lang="en-US" altLang="zh-TW" sz="4400" dirty="0" smtClean="0"/>
              <a:t>6</a:t>
            </a:r>
            <a:r>
              <a:rPr lang="zh-TW" altLang="en-US" sz="4400" dirty="0" smtClean="0"/>
              <a:t>英尺大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C:\Users\wj\Download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5560"/>
            <a:ext cx="6046178" cy="454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36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C:\Users\wj\Desktop\20160908學校守望相助圍牆\周邊照片\0527照片\DSCN2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0" y="-32186"/>
            <a:ext cx="8712968" cy="653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40" y="5395282"/>
            <a:ext cx="40730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 smtClean="0">
                <a:solidFill>
                  <a:srgbClr val="FF0000"/>
                </a:solidFill>
              </a:rPr>
              <a:t>正視圖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1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英國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C:\Users\wj\Download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25345"/>
            <a:ext cx="6065867" cy="470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69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C:\Users\wj\Downloads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57606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9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C:\Users\wj\Downloads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764704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7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C:\Users\wj\Downloads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1471"/>
            <a:ext cx="6405774" cy="481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8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日本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C:\Users\wj\Downloads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5676"/>
            <a:ext cx="6312280" cy="474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33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巴西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C:\Users\wj\Downloads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1236"/>
            <a:ext cx="6358370" cy="478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6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664" y="198884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四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材質和工法，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活化</a:t>
            </a:r>
            <a:r>
              <a:rPr lang="zh-TW" altLang="en-US" b="1" dirty="0" smtClean="0"/>
              <a:t>空間的案例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5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r>
              <a:rPr lang="zh-TW" altLang="en-US" dirty="0"/>
              <a:t>塗裝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https://scontent-tpe1-1.xx.fbcdn.net/v/t1.0-9/14484756_1201057956618294_3176978218988475913_n.jpg?oh=a105bcfa62550d52b0a91290a9c1522e&amp;oe=5882DE6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3792"/>
            <a:ext cx="5352256" cy="6444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74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482408" cy="1593304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生態</a:t>
            </a:r>
            <a:r>
              <a:rPr lang="zh-TW" altLang="en-US" sz="2800" dirty="0"/>
              <a:t>物</a:t>
            </a:r>
            <a:r>
              <a:rPr lang="zh-TW" altLang="en-US" sz="2800" dirty="0" smtClean="0"/>
              <a:t>語。盧明德。台南。</a:t>
            </a:r>
            <a:r>
              <a:rPr lang="en-US" altLang="zh-TW" sz="2800" dirty="0" smtClean="0"/>
              <a:t>2005</a:t>
            </a:r>
            <a:r>
              <a:rPr lang="zh-TW" altLang="en-US" sz="2800" dirty="0"/>
              <a:t>將各種</a:t>
            </a:r>
            <a:r>
              <a:rPr lang="zh-TW" altLang="en-US" sz="2800" dirty="0" smtClean="0"/>
              <a:t>動物、鳥類、昆蟲</a:t>
            </a:r>
            <a:r>
              <a:rPr lang="zh-TW" altLang="en-US" sz="2800" dirty="0"/>
              <a:t>圖像轉印在原本破敗的牆上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「盧明德 生態物語」的圖片搜尋結果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645910" cy="4486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8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2016-05-15</a:t>
            </a:r>
            <a:r>
              <a:rPr lang="zh-TW" altLang="en-US" sz="4000" dirty="0" smtClean="0"/>
              <a:t>冬山鄉</a:t>
            </a:r>
            <a:r>
              <a:rPr lang="zh-TW" altLang="en-US" sz="4000" dirty="0"/>
              <a:t>闢鑄鐵公園 繪龍舟牆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冬山鄉丸山社區昔日是鑄鐵之鄉，龍舟隊更曾遠征美國比賽，社區自力營造「鑄鐵文化公園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645910" cy="4424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36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C:\Users\wj\Desktop\20160908學校守望相助圍牆\周邊照片\0426\DSCN2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9585"/>
            <a:ext cx="8783561" cy="658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403648" y="5373216"/>
            <a:ext cx="40730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左</a:t>
            </a:r>
            <a:r>
              <a:rPr lang="zh-TW" altLang="en-US" sz="6600" dirty="0" smtClean="0">
                <a:solidFill>
                  <a:srgbClr val="FF0000"/>
                </a:solidFill>
              </a:rPr>
              <a:t>視圖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6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wj\Desktop\20160908學校守望相助圍牆\教案\舊宜蘭火車站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429000"/>
            <a:ext cx="516367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64087" y="4725144"/>
            <a:ext cx="3106497" cy="144705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塗裝</a:t>
            </a:r>
            <a:r>
              <a:rPr lang="en-US" altLang="zh-TW" dirty="0" smtClean="0"/>
              <a:t>+</a:t>
            </a:r>
            <a:r>
              <a:rPr lang="zh-TW" altLang="en-US" dirty="0" smtClean="0"/>
              <a:t>造型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C:\Users\wj\Desktop\20160908學校守望相助圍牆\教案\幾米宜蘭火車站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67" y="836712"/>
            <a:ext cx="508981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41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572000"/>
            <a:ext cx="8136904" cy="173732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2</a:t>
            </a:r>
            <a:r>
              <a:rPr lang="zh-TW" altLang="en-US" dirty="0" smtClean="0"/>
              <a:t>陶</a:t>
            </a:r>
            <a:r>
              <a:rPr lang="zh-TW" altLang="en-US" dirty="0"/>
              <a:t>板</a:t>
            </a:r>
            <a:r>
              <a:rPr lang="zh-TW" altLang="en-US" dirty="0" smtClean="0"/>
              <a:t>牆。雲林</a:t>
            </a:r>
            <a:r>
              <a:rPr lang="zh-TW" altLang="en-US" dirty="0"/>
              <a:t>古坑水碓</a:t>
            </a:r>
            <a:r>
              <a:rPr lang="zh-TW" altLang="en-US" dirty="0" smtClean="0"/>
              <a:t>國小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C:\Users\wj\Downloads\IMG_66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764704"/>
            <a:ext cx="560065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770440" cy="159330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陶瓷鑲嵌。苗栗</a:t>
            </a:r>
            <a:r>
              <a:rPr lang="zh-TW" altLang="en-US" dirty="0"/>
              <a:t>大南國小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C:\Users\wj\Downloads\IMG_66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5860876" cy="4737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6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560" y="5157192"/>
            <a:ext cx="7709880" cy="1816224"/>
          </a:xfrm>
        </p:spPr>
        <p:txBody>
          <a:bodyPr>
            <a:normAutofit fontScale="90000"/>
          </a:bodyPr>
          <a:lstStyle/>
          <a:p>
            <a:r>
              <a:rPr lang="en-US" altLang="zh-TW" sz="3100" dirty="0" smtClean="0"/>
              <a:t>3</a:t>
            </a:r>
            <a:r>
              <a:rPr lang="zh-TW" altLang="en-US" sz="3100" dirty="0"/>
              <a:t>鑲嵌</a:t>
            </a:r>
            <a:r>
              <a:rPr lang="zh-TW" altLang="en-US" sz="3100" dirty="0" smtClean="0"/>
              <a:t>圖案。新竹</a:t>
            </a:r>
            <a:r>
              <a:rPr lang="zh-TW" altLang="en-US" sz="3100" dirty="0"/>
              <a:t>鳳岡國中校門</a:t>
            </a:r>
            <a:br>
              <a:rPr lang="zh-TW" altLang="en-US" sz="3100" dirty="0"/>
            </a:br>
            <a:r>
              <a:rPr lang="zh-TW" altLang="en-US" sz="3100" dirty="0"/>
              <a:t>當地風景人文</a:t>
            </a:r>
            <a:r>
              <a:rPr lang="en-US" altLang="zh-TW" sz="3100" dirty="0"/>
              <a:t>5</a:t>
            </a:r>
            <a:r>
              <a:rPr lang="zh-TW" altLang="en-US" sz="3100" dirty="0"/>
              <a:t>張圖片，風景人文化、代表符號</a:t>
            </a:r>
            <a:r>
              <a:rPr lang="zh-TW" altLang="en-US" sz="3100" dirty="0" smtClean="0"/>
              <a:t>音樂、數學、英文</a:t>
            </a:r>
            <a:r>
              <a:rPr lang="zh-TW" altLang="en-US" sz="3100" dirty="0"/>
              <a:t>，陶瓷、杯、碗、甕銅製品、石頭、貝殼</a:t>
            </a:r>
            <a:r>
              <a:rPr lang="zh-TW" altLang="en-US" sz="3100" dirty="0" smtClean="0"/>
              <a:t>等。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/>
          <p:nvPr/>
        </p:nvPicPr>
        <p:blipFill rotWithShape="1">
          <a:blip r:embed="rId2"/>
          <a:srcRect l="33853" t="12042" r="2605" b="5516"/>
          <a:stretch/>
        </p:blipFill>
        <p:spPr bwMode="auto">
          <a:xfrm>
            <a:off x="1190625" y="995363"/>
            <a:ext cx="6045671" cy="3441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782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509120"/>
            <a:ext cx="8136904" cy="1584176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光碟和馬賽克。桃園</a:t>
            </a:r>
            <a:r>
              <a:rPr lang="zh-TW" altLang="en-US" sz="4400" dirty="0"/>
              <a:t>復旦國小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C:\Users\wj\Downloads\IMG_66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6645910" cy="4984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84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770440" cy="1737320"/>
          </a:xfrm>
        </p:spPr>
        <p:txBody>
          <a:bodyPr>
            <a:normAutofit/>
          </a:bodyPr>
          <a:lstStyle/>
          <a:p>
            <a:r>
              <a:rPr lang="en-US" altLang="zh-TW" sz="4000" dirty="0" smtClean="0"/>
              <a:t>4</a:t>
            </a:r>
            <a:r>
              <a:rPr lang="zh-TW" altLang="en-US" sz="4000" dirty="0" smtClean="0"/>
              <a:t>廢棄課桌椅雕刻。屏東</a:t>
            </a:r>
            <a:r>
              <a:rPr lang="zh-TW" altLang="en-US" sz="4000" dirty="0"/>
              <a:t>崇文國中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C:\Users\wj\Downloads\IMG_66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6645910" cy="4984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2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3122" y="4221088"/>
            <a:ext cx="7689317" cy="1953344"/>
          </a:xfrm>
        </p:spPr>
        <p:txBody>
          <a:bodyPr>
            <a:noAutofit/>
          </a:bodyPr>
          <a:lstStyle/>
          <a:p>
            <a:r>
              <a:rPr lang="en-US" altLang="zh-TW" sz="3200" dirty="0" smtClean="0"/>
              <a:t>5</a:t>
            </a:r>
            <a:r>
              <a:rPr lang="zh-TW" altLang="en-US" sz="3200" dirty="0" smtClean="0"/>
              <a:t>藝術家介入，融合環境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ㄅㄆㄇ</a:t>
            </a:r>
            <a:r>
              <a:rPr lang="zh-TW" altLang="en-US" sz="3200" dirty="0"/>
              <a:t>和</a:t>
            </a:r>
            <a:r>
              <a:rPr lang="en-US" altLang="zh-TW" sz="3200" dirty="0"/>
              <a:t>ABC</a:t>
            </a:r>
            <a:r>
              <a:rPr lang="zh-TW" altLang="en-US" sz="3200" dirty="0"/>
              <a:t>的遊戲</a:t>
            </a:r>
            <a:r>
              <a:rPr lang="zh-TW" altLang="en-US" sz="3200" dirty="0" smtClean="0"/>
              <a:t>天堂。</a:t>
            </a:r>
            <a:r>
              <a:rPr lang="en-US" altLang="zh-TW" sz="3200" dirty="0"/>
              <a:t>:</a:t>
            </a:r>
            <a:r>
              <a:rPr lang="zh-TW" altLang="en-US" sz="3200" dirty="0" smtClean="0"/>
              <a:t>王文志。 </a:t>
            </a:r>
            <a:r>
              <a:rPr lang="zh-TW" altLang="en-US" sz="3200" dirty="0"/>
              <a:t/>
            </a:r>
            <a:br>
              <a:rPr lang="zh-TW" altLang="en-US" sz="3200" dirty="0"/>
            </a:br>
            <a:r>
              <a:rPr lang="zh-TW" altLang="en-US" sz="3200" dirty="0"/>
              <a:t>尺寸</a:t>
            </a:r>
            <a:r>
              <a:rPr lang="en-US" altLang="zh-TW" sz="3200" dirty="0"/>
              <a:t>: 260*300*250 </a:t>
            </a:r>
            <a:r>
              <a:rPr lang="en-US" altLang="zh-TW" sz="3200" dirty="0" smtClean="0"/>
              <a:t>cm</a:t>
            </a:r>
            <a:r>
              <a:rPr lang="zh-TW" altLang="en-US" sz="3200" dirty="0"/>
              <a:t>嘉大附小</a:t>
            </a: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zh-TW" altLang="en-US" sz="3200" dirty="0"/>
              <a:t>年份</a:t>
            </a:r>
            <a:r>
              <a:rPr lang="en-US" altLang="zh-TW" sz="3200" dirty="0"/>
              <a:t>: 2002</a:t>
            </a:r>
            <a:r>
              <a:rPr lang="zh-TW" altLang="en-US" sz="3200" dirty="0"/>
              <a:t>材質</a:t>
            </a:r>
            <a:r>
              <a:rPr lang="en-US" altLang="zh-TW" sz="3200" dirty="0"/>
              <a:t>: Stone</a:t>
            </a:r>
            <a:endParaRPr lang="zh-TW" altLang="en-US" sz="3200" dirty="0"/>
          </a:p>
        </p:txBody>
      </p:sp>
      <p:pic>
        <p:nvPicPr>
          <p:cNvPr id="4" name="內容版面配置區 3" descr="http://yylart.net/sites/yylart.net/files/imagecache/w200/public_art/2002_bpmhe_abcde_you_xi_tian_tang_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4032448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http://yylart.net/sites/yylart.net/files/imagecache/w200/public_art/dsc01895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171" y="620688"/>
            <a:ext cx="3096344" cy="3417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8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92000003_p045_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0" y="404664"/>
            <a:ext cx="5472608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496944" cy="1665312"/>
          </a:xfrm>
        </p:spPr>
        <p:txBody>
          <a:bodyPr>
            <a:noAutofit/>
          </a:bodyPr>
          <a:lstStyle/>
          <a:p>
            <a:pPr algn="r"/>
            <a:r>
              <a:rPr lang="zh-TW" altLang="en-US" sz="2800" dirty="0"/>
              <a:t>名稱：</a:t>
            </a:r>
            <a:r>
              <a:rPr lang="zh-TW" altLang="en-US" sz="2800" dirty="0" smtClean="0"/>
              <a:t>地圖。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作者</a:t>
            </a:r>
            <a:r>
              <a:rPr lang="zh-TW" altLang="en-US" sz="2800" dirty="0"/>
              <a:t>：黃文慶</a:t>
            </a:r>
            <a:br>
              <a:rPr lang="zh-TW" altLang="en-US" sz="2800" dirty="0"/>
            </a:br>
            <a:r>
              <a:rPr lang="zh-TW" altLang="en-US" sz="2800" dirty="0"/>
              <a:t>創作年代：</a:t>
            </a:r>
            <a:r>
              <a:rPr lang="en-US" altLang="zh-TW" sz="2800" dirty="0"/>
              <a:t>2002</a:t>
            </a:r>
            <a:br>
              <a:rPr lang="en-US" altLang="zh-TW" sz="2800" dirty="0"/>
            </a:br>
            <a:r>
              <a:rPr lang="zh-TW" altLang="en-US" sz="2800" dirty="0"/>
              <a:t>尺寸：周長</a:t>
            </a:r>
            <a:r>
              <a:rPr lang="en-US" altLang="zh-TW" sz="2800" dirty="0"/>
              <a:t>280</a:t>
            </a:r>
            <a:r>
              <a:rPr lang="zh-TW" altLang="en-US" sz="2800" dirty="0"/>
              <a:t>公分</a:t>
            </a:r>
            <a:r>
              <a:rPr lang="en-US" altLang="zh-TW" sz="2800" dirty="0"/>
              <a:t>×</a:t>
            </a:r>
            <a:r>
              <a:rPr lang="zh-TW" altLang="en-US" sz="2800" dirty="0"/>
              <a:t>高</a:t>
            </a:r>
            <a:r>
              <a:rPr lang="en-US" altLang="zh-TW" sz="2800" dirty="0"/>
              <a:t>340</a:t>
            </a:r>
            <a:r>
              <a:rPr lang="zh-TW" altLang="en-US" sz="2800" dirty="0"/>
              <a:t>公分</a:t>
            </a:r>
            <a:r>
              <a:rPr lang="en-US" altLang="zh-TW" sz="2800" dirty="0"/>
              <a:t>×15</a:t>
            </a:r>
            <a:r>
              <a:rPr lang="zh-TW" altLang="en-US" sz="2800" dirty="0"/>
              <a:t>單位</a:t>
            </a:r>
            <a:br>
              <a:rPr lang="zh-TW" altLang="en-US" sz="2800" dirty="0"/>
            </a:br>
            <a:r>
              <a:rPr lang="zh-TW" altLang="en-US" sz="2800" dirty="0"/>
              <a:t>材質：彩色釉玻璃、大理石、卵石</a:t>
            </a:r>
            <a:br>
              <a:rPr lang="zh-TW" altLang="en-US" sz="2800" dirty="0"/>
            </a:br>
            <a:r>
              <a:rPr lang="zh-TW" altLang="en-US" sz="2800" dirty="0"/>
              <a:t>地點：臺北市立建成國民中學川堂</a:t>
            </a:r>
            <a:br>
              <a:rPr lang="zh-TW" altLang="en-US" sz="2800" dirty="0"/>
            </a:br>
            <a:r>
              <a:rPr lang="zh-TW" altLang="en-US" sz="2800" dirty="0"/>
              <a:t>經費：</a:t>
            </a:r>
            <a:r>
              <a:rPr lang="en-US" altLang="zh-TW" sz="2800" dirty="0"/>
              <a:t>80</a:t>
            </a:r>
            <a:r>
              <a:rPr lang="zh-TW" altLang="en-US" sz="2800" dirty="0"/>
              <a:t>萬</a:t>
            </a:r>
            <a:r>
              <a:rPr lang="zh-TW" altLang="en-US" sz="2800" dirty="0" smtClean="0"/>
              <a:t>元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553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4581128"/>
            <a:ext cx="8274496" cy="1737320"/>
          </a:xfrm>
        </p:spPr>
        <p:txBody>
          <a:bodyPr>
            <a:noAutofit/>
          </a:bodyPr>
          <a:lstStyle/>
          <a:p>
            <a:r>
              <a:rPr lang="en-US" altLang="zh-TW" sz="2800" dirty="0" smtClean="0"/>
              <a:t>2014</a:t>
            </a:r>
            <a:r>
              <a:rPr lang="zh-TW" altLang="en-US" sz="2800" dirty="0"/>
              <a:t>劉育明、郭瑞祥。</a:t>
            </a:r>
            <a:r>
              <a:rPr lang="zh-TW" altLang="en-US" sz="2800" dirty="0" smtClean="0"/>
              <a:t>南科</a:t>
            </a:r>
            <a:r>
              <a:rPr lang="zh-TW" altLang="en-US" sz="2800" dirty="0"/>
              <a:t>的南關里遺址共挖出</a:t>
            </a:r>
            <a:r>
              <a:rPr lang="en-US" altLang="zh-TW" sz="2800" dirty="0"/>
              <a:t>4</a:t>
            </a:r>
            <a:r>
              <a:rPr lang="zh-TW" altLang="en-US" sz="2800" dirty="0"/>
              <a:t>具完整的犬類骨骸，推測認為是台灣目前至今最早的養狗記錄</a:t>
            </a:r>
            <a:r>
              <a:rPr lang="zh-TW" altLang="en-US" sz="2800" dirty="0" smtClean="0"/>
              <a:t>。南科</a:t>
            </a:r>
            <a:r>
              <a:rPr lang="zh-TW" altLang="en-US" sz="2800" dirty="0"/>
              <a:t>管理局把這</a:t>
            </a:r>
            <a:r>
              <a:rPr lang="en-US" altLang="zh-TW" sz="2800" dirty="0"/>
              <a:t>4800</a:t>
            </a:r>
            <a:r>
              <a:rPr lang="zh-TW" altLang="en-US" sz="2800" dirty="0"/>
              <a:t>年前的犬類化</a:t>
            </a:r>
            <a:r>
              <a:rPr lang="zh-TW" altLang="en-US" sz="2800" dirty="0" smtClean="0"/>
              <a:t>石以台灣</a:t>
            </a:r>
            <a:r>
              <a:rPr lang="en-US" altLang="zh-TW" sz="2800" dirty="0" smtClean="0"/>
              <a:t>(</a:t>
            </a:r>
            <a:r>
              <a:rPr lang="zh-TW" altLang="en-US" sz="2800" dirty="0"/>
              <a:t>第一隻家犬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的</a:t>
            </a:r>
            <a:r>
              <a:rPr lang="zh-TW" altLang="en-US" sz="2800" dirty="0"/>
              <a:t>構想創作了相關的公共藝術，並將之命名</a:t>
            </a:r>
            <a:r>
              <a:rPr lang="zh-TW" altLang="en-US" sz="2800" dirty="0" smtClean="0"/>
              <a:t>為「</a:t>
            </a:r>
            <a:r>
              <a:rPr lang="zh-TW" altLang="en-US" sz="2800" dirty="0"/>
              <a:t>小黑</a:t>
            </a:r>
            <a:r>
              <a:rPr lang="zh-TW" altLang="en-US" sz="2800" dirty="0" smtClean="0"/>
              <a:t>」。</a:t>
            </a:r>
            <a:endParaRPr lang="zh-TW" altLang="en-US" sz="2800" dirty="0"/>
          </a:p>
        </p:txBody>
      </p:sp>
      <p:pic>
        <p:nvPicPr>
          <p:cNvPr id="4" name="圖片 3" descr="http://cdn2.ettoday.net/images/780/d78027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8687"/>
            <a:ext cx="540060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beta.nmp.gov.tw/enews/no288/images/page_01_images/1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2420888"/>
            <a:ext cx="2148877" cy="16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29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98432" cy="1600200"/>
          </a:xfrm>
        </p:spPr>
        <p:txBody>
          <a:bodyPr>
            <a:noAutofit/>
          </a:bodyPr>
          <a:lstStyle/>
          <a:p>
            <a:r>
              <a:rPr lang="zh-TW" altLang="en-US" sz="3200" dirty="0"/>
              <a:t>南科公共</a:t>
            </a:r>
            <a:r>
              <a:rPr lang="zh-TW" altLang="en-US" sz="3200" dirty="0"/>
              <a:t>藝術系列的作品共有</a:t>
            </a:r>
            <a:r>
              <a:rPr lang="en-US" altLang="zh-TW" sz="3200" dirty="0"/>
              <a:t>10</a:t>
            </a:r>
            <a:r>
              <a:rPr lang="zh-TW" altLang="en-US" sz="3200" dirty="0"/>
              <a:t>件，有「小黑練舉重」、「撐洋傘的小黑」、「正在做日光浴的小黑」、「陪我看電視的小黑」、「愛睏的小黑」等。主題皆不</a:t>
            </a:r>
            <a:r>
              <a:rPr lang="zh-TW" altLang="en-US" sz="3200" dirty="0" smtClean="0"/>
              <a:t>相同，</a:t>
            </a:r>
            <a:r>
              <a:rPr lang="zh-TW" altLang="en-US" sz="3200" dirty="0"/>
              <a:t>從不同的角度觀察，皆有不同的感覺；其中作品「蹓我</a:t>
            </a:r>
            <a:r>
              <a:rPr lang="en-US" altLang="zh-TW" sz="3200" dirty="0"/>
              <a:t>‧</a:t>
            </a:r>
            <a:r>
              <a:rPr lang="zh-TW" altLang="en-US" sz="3200" dirty="0"/>
              <a:t>蹓你」更以互動與逗趣的設計，「小黑」身體的項圈繩索，讓遊客可以有牽著</a:t>
            </a:r>
            <a:r>
              <a:rPr lang="en-US" altLang="zh-TW" sz="3200" dirty="0"/>
              <a:t>4800</a:t>
            </a:r>
            <a:r>
              <a:rPr lang="zh-TW" altLang="en-US" sz="3200" dirty="0"/>
              <a:t>年狗狗散步的互動體驗。</a:t>
            </a:r>
          </a:p>
        </p:txBody>
      </p:sp>
    </p:spTree>
    <p:extLst>
      <p:ext uri="{BB962C8B-B14F-4D97-AF65-F5344CB8AC3E}">
        <p14:creationId xmlns:p14="http://schemas.microsoft.com/office/powerpoint/2010/main" val="30183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C:\Users\wj\Desktop\20160908學校守望相助圍牆\周邊照片\0527照片\DSCN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0432" cy="66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131840" y="5202435"/>
            <a:ext cx="40730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右</a:t>
            </a:r>
            <a:r>
              <a:rPr lang="zh-TW" altLang="en-US" sz="6600" dirty="0" smtClean="0">
                <a:solidFill>
                  <a:srgbClr val="FF0000"/>
                </a:solidFill>
              </a:rPr>
              <a:t>視圖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5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://beta.nmp.gov.tw/enews/no288/images/page_01_images/1-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58" y="908720"/>
            <a:ext cx="432048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0.wp.com/farm4.staticflickr.com/3952/15396110657_accac13b44_o.jpg?w=900&amp;quality=100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94457"/>
            <a:ext cx="35052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1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64088" y="681311"/>
            <a:ext cx="3456384" cy="6176689"/>
          </a:xfrm>
        </p:spPr>
        <p:txBody>
          <a:bodyPr>
            <a:normAutofit fontScale="90000"/>
          </a:bodyPr>
          <a:lstStyle/>
          <a:p>
            <a:r>
              <a:rPr lang="zh-TW" altLang="en-US" sz="3100" dirty="0"/>
              <a:t>歐登伯格</a:t>
            </a:r>
            <a:r>
              <a:rPr lang="en-US" altLang="zh-TW" sz="3100" dirty="0" err="1"/>
              <a:t>Claes</a:t>
            </a:r>
            <a:r>
              <a:rPr lang="en-US" altLang="zh-TW" sz="3100" dirty="0"/>
              <a:t> </a:t>
            </a:r>
            <a:r>
              <a:rPr lang="en-US" altLang="zh-TW" sz="3100" dirty="0" smtClean="0"/>
              <a:t>Oldenburg</a:t>
            </a:r>
            <a:r>
              <a:rPr lang="zh-TW" altLang="en-US" sz="3100" dirty="0" smtClean="0"/>
              <a:t>（</a:t>
            </a:r>
            <a:r>
              <a:rPr lang="en-US" altLang="zh-TW" sz="3100" dirty="0" smtClean="0"/>
              <a:t>1929</a:t>
            </a:r>
            <a:r>
              <a:rPr lang="zh-TW" altLang="en-US" sz="3100" dirty="0"/>
              <a:t>年－</a:t>
            </a:r>
            <a:r>
              <a:rPr lang="zh-TW" altLang="en-US" sz="3100" dirty="0" smtClean="0"/>
              <a:t>）作品</a:t>
            </a:r>
            <a:r>
              <a:rPr lang="zh-TW" altLang="en-US" sz="3100" dirty="0"/>
              <a:t>取材自通俗的生活，主題親切易懂、造型充滿幽默感及趣味</a:t>
            </a:r>
            <a:r>
              <a:rPr lang="zh-TW" altLang="en-US" sz="3100" dirty="0" smtClean="0"/>
              <a:t>，如</a:t>
            </a:r>
            <a:r>
              <a:rPr lang="zh-TW" altLang="en-US" sz="3100" dirty="0"/>
              <a:t>湯匙、畫筆、水龍頭與水管、鈕扣、口紅等等，聳立在美國各個城市，許多他的公共藝術作品都是超級放大版的日常物件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圖片 3" descr="http://www.citiais.com/u/cms/www/201408/06110414yp8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762500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87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653136"/>
            <a:ext cx="8180759" cy="1521296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超大顆羽毛球 變成遮風避雨的公共設施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「Claes Oldenburg」的圖片搜尋結果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6645910" cy="4984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9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770440" cy="1521296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MuensterGiantPoolBalls260</a:t>
            </a:r>
            <a:r>
              <a:rPr lang="zh-TW" altLang="en-US" dirty="0"/>
              <a:t>大撞球 </a:t>
            </a:r>
            <a:r>
              <a:rPr lang="en-US" altLang="zh-TW" dirty="0"/>
              <a:t>(1977</a:t>
            </a:r>
            <a:r>
              <a:rPr lang="zh-TW" altLang="en-US" dirty="0"/>
              <a:t>德國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http://www.citiais.com/u/cms/www/201408/06110415ur1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5765626" cy="4144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2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4509120"/>
            <a:ext cx="7626424" cy="1663080"/>
          </a:xfrm>
        </p:spPr>
        <p:txBody>
          <a:bodyPr>
            <a:noAutofit/>
          </a:bodyPr>
          <a:lstStyle/>
          <a:p>
            <a:r>
              <a:rPr lang="en-US" altLang="zh-TW" sz="4000" dirty="0" smtClean="0"/>
              <a:t>6</a:t>
            </a:r>
            <a:r>
              <a:rPr lang="zh-TW" altLang="en-US" sz="4000" dirty="0" smtClean="0"/>
              <a:t>植</a:t>
            </a:r>
            <a:r>
              <a:rPr lang="zh-TW" altLang="en-US" sz="4000" dirty="0"/>
              <a:t>生</a:t>
            </a:r>
            <a:r>
              <a:rPr lang="zh-TW" altLang="en-US" sz="4000" dirty="0" smtClean="0"/>
              <a:t>牆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派</a:t>
            </a:r>
            <a:r>
              <a:rPr lang="zh-TW" altLang="en-US" sz="4000" dirty="0"/>
              <a:t>翠克布朗</a:t>
            </a:r>
            <a:r>
              <a:rPr lang="zh-TW" altLang="en-US" sz="4000" dirty="0" smtClean="0"/>
              <a:t>克</a:t>
            </a:r>
            <a:r>
              <a:rPr lang="en-US" altLang="zh-TW" sz="4000" dirty="0" smtClean="0"/>
              <a:t>Patrick Blanc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en-US" altLang="zh-TW" sz="4000" dirty="0"/>
              <a:t>〈1953</a:t>
            </a:r>
            <a:r>
              <a:rPr lang="zh-TW" altLang="en-US" sz="4000" dirty="0"/>
              <a:t>年</a:t>
            </a:r>
            <a:r>
              <a:rPr lang="en-US" altLang="zh-TW" sz="4000" dirty="0" smtClean="0"/>
              <a:t>--〉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http://magz.artscharity.org/data/picture/W260/97e06aaa-e8df-40fb-aef0-1df480bd8601.jpg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3614514" cy="3616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0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6424" cy="130527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2007 </a:t>
            </a:r>
            <a:r>
              <a:rPr lang="zh-TW" altLang="en-US" dirty="0"/>
              <a:t>年 </a:t>
            </a:r>
            <a:r>
              <a:rPr lang="en-US" altLang="zh-TW" dirty="0"/>
              <a:t>10 </a:t>
            </a:r>
            <a:r>
              <a:rPr lang="zh-TW" altLang="en-US" dirty="0"/>
              <a:t>月 </a:t>
            </a:r>
            <a:r>
              <a:rPr lang="en-US" altLang="zh-TW" dirty="0"/>
              <a:t>30 </a:t>
            </a:r>
            <a:r>
              <a:rPr lang="zh-TW" altLang="en-US" dirty="0"/>
              <a:t>日台北</a:t>
            </a:r>
            <a:r>
              <a:rPr lang="zh-TW" altLang="en-US" dirty="0" smtClean="0"/>
              <a:t>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國家</a:t>
            </a:r>
            <a:r>
              <a:rPr lang="zh-TW" altLang="en-US" dirty="0"/>
              <a:t>音樂</a:t>
            </a:r>
            <a:r>
              <a:rPr lang="zh-TW" altLang="en-US" dirty="0" smtClean="0"/>
              <a:t>廳</a:t>
            </a:r>
            <a:r>
              <a:rPr lang="en-US" altLang="zh-TW" dirty="0"/>
              <a:t>『</a:t>
            </a:r>
            <a:r>
              <a:rPr lang="zh-TW" altLang="en-US" dirty="0"/>
              <a:t>綠色交響詩</a:t>
            </a:r>
            <a:r>
              <a:rPr lang="en-US" altLang="zh-TW" dirty="0"/>
              <a:t>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488832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480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image85.jpeg" descr="d476a1a0-ee03-11de-a3a1-00145e22563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7632848" cy="37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image9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7344816" cy="38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b="1" dirty="0" smtClean="0"/>
              <a:t>7</a:t>
            </a:r>
            <a:r>
              <a:rPr lang="zh-TW" altLang="en-US" sz="2800" b="1" dirty="0" smtClean="0"/>
              <a:t>編織手法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碧湖公園，</a:t>
            </a:r>
            <a:r>
              <a:rPr lang="zh-TW" altLang="en-US" sz="2800" dirty="0"/>
              <a:t>藝術家王文志以四千根竹子規畫打造織屋，耗時一個半月</a:t>
            </a:r>
            <a:r>
              <a:rPr lang="zh-TW" altLang="en-US" sz="2800" dirty="0" smtClean="0"/>
              <a:t>編織。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5715000" cy="381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75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80112" y="530542"/>
            <a:ext cx="2880320" cy="5562754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織屋座落</a:t>
            </a:r>
            <a:r>
              <a:rPr lang="zh-TW" altLang="en-US" sz="3200" dirty="0" smtClean="0"/>
              <a:t>於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湖畔， </a:t>
            </a:r>
            <a:r>
              <a:rPr lang="zh-TW" altLang="en-US" sz="3200" dirty="0"/>
              <a:t>由社區大學與</a:t>
            </a:r>
            <a:r>
              <a:rPr lang="zh-TW" altLang="en-US" sz="3200" dirty="0" smtClean="0"/>
              <a:t>內湖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居民</a:t>
            </a:r>
            <a:r>
              <a:rPr lang="zh-TW" altLang="en-US" sz="3200" dirty="0"/>
              <a:t>齊力創作而成，竹子與鋼材花費約數十萬</a:t>
            </a:r>
            <a:r>
              <a:rPr lang="zh-TW" altLang="en-US" sz="3200" dirty="0" smtClean="0"/>
              <a:t>元。</a:t>
            </a:r>
            <a:endParaRPr lang="zh-TW" altLang="en-US" sz="3200" dirty="0"/>
          </a:p>
        </p:txBody>
      </p:sp>
      <p:pic>
        <p:nvPicPr>
          <p:cNvPr id="4" name="圖片 3" descr="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25" y="404664"/>
            <a:ext cx="4074707" cy="5837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6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C:\Users\wj\Desktop\20160908學校守望相助圍牆\周邊照片\0527照片\DSCN25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58302" cy="64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55576" y="5750004"/>
            <a:ext cx="40730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</a:rPr>
              <a:t>後</a:t>
            </a:r>
            <a:r>
              <a:rPr lang="zh-TW" altLang="en-US" sz="6600" dirty="0" smtClean="0">
                <a:solidFill>
                  <a:srgbClr val="FF0000"/>
                </a:solidFill>
              </a:rPr>
              <a:t>視圖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4725144"/>
            <a:ext cx="7770440" cy="1521296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一次可有七十人入內</a:t>
            </a:r>
            <a:r>
              <a:rPr lang="zh-TW" altLang="en-US" sz="4000" dirty="0" smtClean="0"/>
              <a:t>參觀。</a:t>
            </a:r>
            <a:endParaRPr lang="zh-TW" altLang="en-US" sz="4000" dirty="0"/>
          </a:p>
        </p:txBody>
      </p:sp>
      <p:pic>
        <p:nvPicPr>
          <p:cNvPr id="4" name="內容版面配置區 3" descr="3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6696744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5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44624"/>
            <a:ext cx="6781800" cy="1600200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五、在地</a:t>
            </a:r>
            <a:r>
              <a:rPr lang="zh-TW" altLang="en-US" sz="4400" dirty="0" smtClean="0"/>
              <a:t>思考</a:t>
            </a: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zh-TW" altLang="en-US" sz="4000" dirty="0" smtClean="0"/>
              <a:t>宜蘭</a:t>
            </a:r>
            <a:r>
              <a:rPr lang="zh-TW" altLang="en-US" sz="4000" dirty="0"/>
              <a:t>空照圖</a:t>
            </a:r>
            <a:r>
              <a:rPr lang="en-US" altLang="zh-TW" sz="4000" dirty="0"/>
              <a:t>2008</a:t>
            </a:r>
            <a:r>
              <a:rPr lang="zh-TW" altLang="en-US" sz="4000" dirty="0"/>
              <a:t>年</a:t>
            </a:r>
          </a:p>
        </p:txBody>
      </p:sp>
      <p:pic>
        <p:nvPicPr>
          <p:cNvPr id="4" name="圖片 3" descr="http://gemvg.com/gallery/albums/image/aerofoto/200803/2008030901ilanCit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501894" cy="4286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7829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「宜蘭河濱公園」的圖片搜尋結果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36" y="620688"/>
            <a:ext cx="7154540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3938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92080" y="908720"/>
            <a:ext cx="3024336" cy="5184576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林正仁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公共</a:t>
            </a:r>
            <a:r>
              <a:rPr lang="zh-TW" altLang="en-US" dirty="0"/>
              <a:t>藝術戲劇之鄉</a:t>
            </a:r>
          </a:p>
        </p:txBody>
      </p:sp>
      <p:pic>
        <p:nvPicPr>
          <p:cNvPr id="3074" name="Picture 2" descr="「林正仁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4326254" cy="575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18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黃聲遠建築師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http://www.xuexuecolors.com/upimg/coltxt_725.jpg?ver=395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272808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3878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4365104"/>
            <a:ext cx="7704856" cy="2239144"/>
          </a:xfrm>
        </p:spPr>
        <p:txBody>
          <a:bodyPr>
            <a:normAutofit fontScale="90000"/>
          </a:bodyPr>
          <a:lstStyle/>
          <a:p>
            <a:r>
              <a:rPr lang="zh-TW" altLang="en-US" sz="4900" dirty="0"/>
              <a:t>六</a:t>
            </a:r>
            <a:r>
              <a:rPr lang="zh-TW" altLang="en-US" sz="4900" dirty="0" smtClean="0"/>
              <a:t>、基地外觀設計</a:t>
            </a:r>
            <a:r>
              <a:rPr lang="en-US" altLang="zh-TW" sz="4900" dirty="0"/>
              <a:t/>
            </a:r>
            <a:br>
              <a:rPr lang="en-US" altLang="zh-TW" sz="4900" dirty="0"/>
            </a:br>
            <a:r>
              <a:rPr lang="zh-TW" altLang="en-US" sz="4900" dirty="0" smtClean="0"/>
              <a:t>思考</a:t>
            </a:r>
            <a:r>
              <a:rPr lang="zh-TW" altLang="en-US" sz="4900" dirty="0"/>
              <a:t>造型材料使用</a:t>
            </a:r>
            <a:r>
              <a:rPr lang="zh-TW" altLang="en-US" sz="4900" dirty="0" smtClean="0"/>
              <a:t>環保素材</a:t>
            </a:r>
            <a:r>
              <a:rPr lang="zh-TW" altLang="en-US" sz="4900" dirty="0"/>
              <a:t>或再生素材進行創作，材料來源、用途、美觀與機能性</a:t>
            </a:r>
            <a:r>
              <a:rPr lang="zh-TW" altLang="en-US" sz="4900" dirty="0" smtClean="0"/>
              <a:t>，一般</a:t>
            </a:r>
            <a:r>
              <a:rPr lang="zh-TW" altLang="en-US" sz="4900" dirty="0"/>
              <a:t>素材及顏料使用後避免汙染環境的處理方式，使藝術創作本身亦是一種環境</a:t>
            </a:r>
            <a:r>
              <a:rPr lang="zh-TW" altLang="en-US" sz="4900" dirty="0" smtClean="0"/>
              <a:t>關懷，豐富</a:t>
            </a:r>
            <a:r>
              <a:rPr lang="zh-TW" altLang="en-US" sz="4900" dirty="0"/>
              <a:t>生活內涵。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837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482408" cy="1521296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社區</a:t>
            </a:r>
            <a:r>
              <a:rPr lang="zh-TW" altLang="en-US" dirty="0" smtClean="0"/>
              <a:t>守望相助</a:t>
            </a:r>
            <a:r>
              <a:rPr lang="zh-TW" altLang="en-US" smtClean="0"/>
              <a:t>的機能設計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設置指示燈及警鈴，並做好緊 急情況的各項反應措施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依社區生活型態及治安特性，配合警力較空虛之時段（如清晨、黃昏、深夜等）編排人員執行巡邏、守望，效果較好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報導社區的動態，本地的治安狀況，鄰居間的異動，甚或運動、新聞、人物特寫、舊物拍賣、托兒服務等</a:t>
            </a:r>
            <a:r>
              <a:rPr lang="zh-TW" altLang="en-US" dirty="0" smtClean="0"/>
              <a:t>消息。</a:t>
            </a:r>
            <a:endParaRPr lang="en-US" altLang="zh-TW" dirty="0" smtClean="0"/>
          </a:p>
          <a:p>
            <a:r>
              <a:rPr lang="zh-TW" altLang="en-US" dirty="0"/>
              <a:t>印製一份資源 協助表，內容包含處理緊急事故、孩童虐待、被害者協助、修理水電、青少年福利等單位的地址及</a:t>
            </a:r>
            <a:r>
              <a:rPr lang="zh-TW" altLang="en-US" dirty="0" smtClean="0"/>
              <a:t>電話號碼。</a:t>
            </a:r>
            <a:endParaRPr lang="en-US" altLang="zh-TW" dirty="0" smtClean="0"/>
          </a:p>
          <a:p>
            <a:r>
              <a:rPr lang="zh-TW" altLang="zh-TW" dirty="0"/>
              <a:t>利用慶典節日聯繫鄰居間的情誼：多利用各種節日舉辦小型活動，一則可以維繫彼此的</a:t>
            </a:r>
            <a:r>
              <a:rPr lang="zh-TW" altLang="zh-TW" dirty="0" smtClean="0"/>
              <a:t>情誼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定期舉行社區共同清潔</a:t>
            </a:r>
            <a:r>
              <a:rPr lang="zh-TW" altLang="zh-TW" dirty="0" smtClean="0"/>
              <a:t>活動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4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其他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說服</a:t>
            </a:r>
            <a:r>
              <a:rPr lang="zh-TW" altLang="en-US" dirty="0"/>
              <a:t>業者</a:t>
            </a:r>
            <a:br>
              <a:rPr lang="zh-TW" altLang="en-US" dirty="0"/>
            </a:br>
            <a:r>
              <a:rPr lang="zh-TW" altLang="en-US" dirty="0"/>
              <a:t>居民接受度</a:t>
            </a:r>
            <a:br>
              <a:rPr lang="zh-TW" altLang="en-US" dirty="0"/>
            </a:br>
            <a:r>
              <a:rPr lang="zh-TW" altLang="en-US" dirty="0"/>
              <a:t>文化搭配</a:t>
            </a:r>
            <a:br>
              <a:rPr lang="zh-TW" altLang="en-US" dirty="0"/>
            </a:br>
            <a:r>
              <a:rPr lang="zh-TW" altLang="en-US" dirty="0"/>
              <a:t>在地</a:t>
            </a:r>
            <a:r>
              <a:rPr lang="zh-TW" altLang="en-US" dirty="0" smtClean="0"/>
              <a:t>溝通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經費</a:t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70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492896"/>
            <a:ext cx="6781800" cy="1600200"/>
          </a:xfrm>
        </p:spPr>
        <p:txBody>
          <a:bodyPr/>
          <a:lstStyle/>
          <a:p>
            <a:pPr algn="ctr"/>
            <a:r>
              <a:rPr lang="en-US" altLang="zh-TW" dirty="0" smtClean="0"/>
              <a:t>THE END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234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3212976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一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1</a:t>
            </a:r>
            <a:r>
              <a:rPr lang="zh-TW" altLang="en-US" dirty="0" smtClean="0"/>
              <a:t>觀察民</a:t>
            </a:r>
            <a:r>
              <a:rPr lang="zh-TW" altLang="en-US" dirty="0"/>
              <a:t>負</a:t>
            </a:r>
            <a:r>
              <a:rPr lang="zh-TW" altLang="en-US" dirty="0" smtClean="0"/>
              <a:t>社區守望相助隊基地建築。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2</a:t>
            </a:r>
            <a:r>
              <a:rPr lang="zh-TW" altLang="en-US" dirty="0"/>
              <a:t>實作</a:t>
            </a:r>
            <a:r>
              <a:rPr lang="zh-TW" altLang="en-US" dirty="0" smtClean="0"/>
              <a:t>中探索空間三視圖，和長寬高比例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59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C:\Users\wj\Desktop\20160908學校守望相助圍牆\教案\DOC160824.t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9190"/>
            <a:ext cx="8424936" cy="59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7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基地模型正視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C:\Users\wj\Desktop\20160908學校守望相助圍牆\立體模型製作\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05" y="980728"/>
            <a:ext cx="8707151" cy="29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47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基地</a:t>
            </a:r>
            <a:r>
              <a:rPr lang="zh-TW" altLang="en-US" dirty="0" smtClean="0"/>
              <a:t>模型左視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C:\Users\wj\Desktop\20160908學校守望相助圍牆\立體模型製作\DSCN3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" y="-16024"/>
            <a:ext cx="9024317" cy="49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93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415</TotalTime>
  <Words>674</Words>
  <Application>Microsoft Office PowerPoint</Application>
  <PresentationFormat>如螢幕大小 (4:3)</PresentationFormat>
  <Paragraphs>58</Paragraphs>
  <Slides>58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59" baseType="lpstr">
      <vt:lpstr>NewsPrint</vt:lpstr>
      <vt:lpstr>南屏和民負社區 守望環境設計</vt:lpstr>
      <vt:lpstr>PowerPoint 簡報</vt:lpstr>
      <vt:lpstr>PowerPoint 簡報</vt:lpstr>
      <vt:lpstr>PowerPoint 簡報</vt:lpstr>
      <vt:lpstr>PowerPoint 簡報</vt:lpstr>
      <vt:lpstr>一 1觀察民負社區守望相助隊基地建築。 2實作中探索空間三視圖，和長寬高比例 </vt:lpstr>
      <vt:lpstr>PowerPoint 簡報</vt:lpstr>
      <vt:lpstr>基地模型正視</vt:lpstr>
      <vt:lpstr>基地模型左視</vt:lpstr>
      <vt:lpstr>基地模型右視</vt:lpstr>
      <vt:lpstr>基地模型後視</vt:lpstr>
      <vt:lpstr>二、 1大部分工廠製的守望相助亭，和民負社區守望相助隊的建築比較，你的感覺如何？ </vt:lpstr>
      <vt:lpstr>PowerPoint 簡報</vt:lpstr>
      <vt:lpstr>2從造形、顏色、材質、數量、光影變化、機能等要素感受空間，嘗試敘述美感風格與環境的相互關係。 </vt:lpstr>
      <vt:lpstr>PowerPoint 簡報</vt:lpstr>
      <vt:lpstr>2006宜蘭酒廠廢棄酒槽 活化成守望相助亭，宜蘭市復興社區建築物將成為地方文物展示據點。復興路與健康路交叉路口，</vt:lpstr>
      <vt:lpstr>三 國外候車亭的樣貌</vt:lpstr>
      <vt:lpstr>英格蘭</vt:lpstr>
      <vt:lpstr>LED車站，電腦螢幕6英尺大</vt:lpstr>
      <vt:lpstr>英國</vt:lpstr>
      <vt:lpstr>PowerPoint 簡報</vt:lpstr>
      <vt:lpstr>PowerPoint 簡報</vt:lpstr>
      <vt:lpstr>美國</vt:lpstr>
      <vt:lpstr>日本</vt:lpstr>
      <vt:lpstr>巴西</vt:lpstr>
      <vt:lpstr>四 材質和工法， 活化空間的案例 </vt:lpstr>
      <vt:lpstr>1塗裝</vt:lpstr>
      <vt:lpstr>生態物語。盧明德。台南。2005將各種動物、鳥類、昆蟲圖像轉印在原本破敗的牆上</vt:lpstr>
      <vt:lpstr>2016-05-15冬山鄉闢鑄鐵公園 繪龍舟牆</vt:lpstr>
      <vt:lpstr>塗裝+造型</vt:lpstr>
      <vt:lpstr>2陶板牆。雲林古坑水碓國小</vt:lpstr>
      <vt:lpstr>陶瓷鑲嵌。苗栗大南國小</vt:lpstr>
      <vt:lpstr>3鑲嵌圖案。新竹鳳岡國中校門 當地風景人文5張圖片，風景人文化、代表符號音樂、數學、英文，陶瓷、杯、碗、甕銅製品、石頭、貝殼等。 </vt:lpstr>
      <vt:lpstr>光碟和馬賽克。桃園復旦國小</vt:lpstr>
      <vt:lpstr>4廢棄課桌椅雕刻。屏東崇文國中</vt:lpstr>
      <vt:lpstr>5藝術家介入，融合環境 ㄅㄆㄇ和ABC的遊戲天堂。:王文志。  尺寸: 260*300*250 cm嘉大附小 年份: 2002材質: Stone</vt:lpstr>
      <vt:lpstr>名稱：地圖。 作者：黃文慶 創作年代：2002 尺寸：周長280公分×高340公分×15單位 材質：彩色釉玻璃、大理石、卵石 地點：臺北市立建成國民中學川堂 經費：80萬元</vt:lpstr>
      <vt:lpstr>2014劉育明、郭瑞祥。南科的南關里遺址共挖出4具完整的犬類骨骸，推測認為是台灣目前至今最早的養狗記錄。南科管理局把這4800年前的犬類化石以台灣(第一隻家犬)的構想創作了相關的公共藝術，並將之命名為「小黑」。</vt:lpstr>
      <vt:lpstr>南科公共藝術系列的作品共有10件，有「小黑練舉重」、「撐洋傘的小黑」、「正在做日光浴的小黑」、「陪我看電視的小黑」、「愛睏的小黑」等。主題皆不相同，從不同的角度觀察，皆有不同的感覺；其中作品「蹓我‧蹓你」更以互動與逗趣的設計，「小黑」身體的項圈繩索，讓遊客可以有牽著4800年狗狗散步的互動體驗。</vt:lpstr>
      <vt:lpstr>PowerPoint 簡報</vt:lpstr>
      <vt:lpstr>歐登伯格Claes Oldenburg（1929年－）作品取材自通俗的生活，主題親切易懂、造型充滿幽默感及趣味，如湯匙、畫筆、水龍頭與水管、鈕扣、口紅等等，聳立在美國各個城市，許多他的公共藝術作品都是超級放大版的日常物件 </vt:lpstr>
      <vt:lpstr>超大顆羽毛球 變成遮風避雨的公共設施</vt:lpstr>
      <vt:lpstr>MuensterGiantPoolBalls260大撞球 (1977德國)</vt:lpstr>
      <vt:lpstr>6植生牆 派翠克布朗克Patrick Blanc 〈1953年--〉</vt:lpstr>
      <vt:lpstr>2007 年 10 月 30 日台北的 國家音樂廳『綠色交響詩』</vt:lpstr>
      <vt:lpstr>PowerPoint 簡報</vt:lpstr>
      <vt:lpstr>PowerPoint 簡報</vt:lpstr>
      <vt:lpstr>7編織手法 碧湖公園，藝術家王文志以四千根竹子規畫打造織屋，耗時一個半月編織。</vt:lpstr>
      <vt:lpstr>織屋座落於 湖畔， 由社區大學與內湖 居民齊力創作而成，竹子與鋼材花費約數十萬元。</vt:lpstr>
      <vt:lpstr>一次可有七十人入內參觀。</vt:lpstr>
      <vt:lpstr>五、在地思考 宜蘭空照圖2008年</vt:lpstr>
      <vt:lpstr>PowerPoint 簡報</vt:lpstr>
      <vt:lpstr>林正仁 公共藝術戲劇之鄉</vt:lpstr>
      <vt:lpstr>黃聲遠建築師</vt:lpstr>
      <vt:lpstr>六、基地外觀設計 思考造型材料使用環保素材或再生素材進行創作，材料來源、用途、美觀與機能性，一般素材及顏料使用後避免汙染環境的處理方式，使藝術創作本身亦是一種環境關懷，豐富生活內涵。 </vt:lpstr>
      <vt:lpstr>社區守望相助的機能設計</vt:lpstr>
      <vt:lpstr>其他 說服業者 居民接受度 文化搭配 在地溝通 經費 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wj</dc:creator>
  <cp:lastModifiedBy>wj</cp:lastModifiedBy>
  <cp:revision>68</cp:revision>
  <dcterms:created xsi:type="dcterms:W3CDTF">2016-09-22T01:47:06Z</dcterms:created>
  <dcterms:modified xsi:type="dcterms:W3CDTF">2016-09-29T08:53:21Z</dcterms:modified>
</cp:coreProperties>
</file>