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7" r:id="rId2"/>
    <p:sldId id="256" r:id="rId3"/>
    <p:sldId id="267" r:id="rId4"/>
    <p:sldId id="259" r:id="rId5"/>
    <p:sldId id="258" r:id="rId6"/>
    <p:sldId id="260" r:id="rId7"/>
    <p:sldId id="268" r:id="rId8"/>
    <p:sldId id="297" r:id="rId9"/>
    <p:sldId id="269" r:id="rId10"/>
    <p:sldId id="273" r:id="rId11"/>
    <p:sldId id="299" r:id="rId12"/>
    <p:sldId id="270" r:id="rId13"/>
    <p:sldId id="274" r:id="rId14"/>
    <p:sldId id="279" r:id="rId15"/>
    <p:sldId id="298" r:id="rId16"/>
    <p:sldId id="300" r:id="rId17"/>
    <p:sldId id="261" r:id="rId18"/>
    <p:sldId id="276" r:id="rId19"/>
    <p:sldId id="296" r:id="rId20"/>
    <p:sldId id="262" r:id="rId21"/>
    <p:sldId id="272" r:id="rId22"/>
    <p:sldId id="277" r:id="rId23"/>
    <p:sldId id="280" r:id="rId24"/>
    <p:sldId id="278" r:id="rId25"/>
    <p:sldId id="281" r:id="rId26"/>
    <p:sldId id="301" r:id="rId27"/>
    <p:sldId id="282" r:id="rId28"/>
    <p:sldId id="291" r:id="rId29"/>
    <p:sldId id="283" r:id="rId30"/>
    <p:sldId id="285" r:id="rId31"/>
    <p:sldId id="288" r:id="rId32"/>
    <p:sldId id="284" r:id="rId33"/>
    <p:sldId id="289" r:id="rId34"/>
    <p:sldId id="264" r:id="rId35"/>
    <p:sldId id="286" r:id="rId36"/>
    <p:sldId id="287" r:id="rId37"/>
    <p:sldId id="265" r:id="rId38"/>
    <p:sldId id="263" r:id="rId39"/>
    <p:sldId id="293" r:id="rId40"/>
    <p:sldId id="294" r:id="rId41"/>
    <p:sldId id="266" r:id="rId42"/>
    <p:sldId id="292" r:id="rId43"/>
    <p:sldId id="295" r:id="rId44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009" autoAdjust="0"/>
  </p:normalViewPr>
  <p:slideViewPr>
    <p:cSldViewPr>
      <p:cViewPr>
        <p:scale>
          <a:sx n="60" d="100"/>
          <a:sy n="60" d="100"/>
        </p:scale>
        <p:origin x="-143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FBC0F-1032-4AAF-BF1C-304D4E0113CA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7BBE9B-18B8-44C1-A0E8-D7343E6100E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70189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B77AC-2C8F-4A83-9A46-4E38F5BF26CD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BE9B-18B8-44C1-A0E8-D7343E6100EE}" type="slidenum">
              <a:rPr lang="zh-TW" altLang="en-US" smtClean="0"/>
              <a:pPr/>
              <a:t>27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7BBE9B-18B8-44C1-A0E8-D7343E6100EE}" type="slidenum">
              <a:rPr lang="zh-TW" altLang="en-US" smtClean="0"/>
              <a:pPr/>
              <a:t>43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圓角矩形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 smtClean="0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矩形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圓角矩形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矩形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圓角矩形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zh-TW" altLang="en-US" smtClean="0"/>
              <a:t>按一下以編輯母片文字樣式</a:t>
            </a:r>
          </a:p>
          <a:p>
            <a:pPr lvl="1" eaLnBrk="1" latinLnBrk="0" hangingPunct="1"/>
            <a:r>
              <a:rPr lang="zh-TW" altLang="en-US" smtClean="0"/>
              <a:t>第二層</a:t>
            </a:r>
          </a:p>
          <a:p>
            <a:pPr lvl="2" eaLnBrk="1" latinLnBrk="0" hangingPunct="1"/>
            <a:r>
              <a:rPr lang="zh-TW" altLang="en-US" smtClean="0"/>
              <a:t>第三層</a:t>
            </a:r>
          </a:p>
          <a:p>
            <a:pPr lvl="3" eaLnBrk="1" latinLnBrk="0" hangingPunct="1"/>
            <a:r>
              <a:rPr lang="zh-TW" altLang="en-US" smtClean="0"/>
              <a:t>第四層</a:t>
            </a:r>
          </a:p>
          <a:p>
            <a:pPr lvl="4" eaLnBrk="1" latinLnBrk="0" hangingPunct="1"/>
            <a:r>
              <a:rPr lang="zh-TW" altLang="en-US" smtClean="0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矩形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矩形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TW" altLang="en-US" smtClean="0"/>
              <a:t>按一下圖示以新增圖片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圓角矩形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zh-TW" altLang="en-US" smtClean="0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zh-TW" altLang="en-US" smtClean="0"/>
              <a:t>按一下以編輯母片文字樣式</a:t>
            </a:r>
          </a:p>
          <a:p>
            <a:pPr lvl="1" eaLnBrk="1" latinLnBrk="0" hangingPunct="1"/>
            <a:r>
              <a:rPr kumimoji="0" lang="zh-TW" altLang="en-US" smtClean="0"/>
              <a:t>第二層</a:t>
            </a:r>
          </a:p>
          <a:p>
            <a:pPr lvl="2" eaLnBrk="1" latinLnBrk="0" hangingPunct="1"/>
            <a:r>
              <a:rPr kumimoji="0" lang="zh-TW" altLang="en-US" smtClean="0"/>
              <a:t>第三層</a:t>
            </a:r>
          </a:p>
          <a:p>
            <a:pPr lvl="3" eaLnBrk="1" latinLnBrk="0" hangingPunct="1"/>
            <a:r>
              <a:rPr kumimoji="0" lang="zh-TW" altLang="en-US" smtClean="0"/>
              <a:t>第四層</a:t>
            </a:r>
          </a:p>
          <a:p>
            <a:pPr lvl="4" eaLnBrk="1" latinLnBrk="0" hangingPunct="1"/>
            <a:r>
              <a:rPr kumimoji="0" lang="zh-TW" altLang="en-US" smtClean="0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6636710-F4B8-45B2-8B61-F5C2E675F5AF}" type="datetimeFigureOut">
              <a:rPr lang="zh-TW" altLang="en-US" smtClean="0"/>
              <a:pPr/>
              <a:t>2016/6/15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6C561E8A-91DF-412B-A402-89E61557518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714348" y="3500438"/>
            <a:ext cx="7858180" cy="1500198"/>
          </a:xfrm>
        </p:spPr>
        <p:txBody>
          <a:bodyPr>
            <a:noAutofit/>
          </a:bodyPr>
          <a:lstStyle/>
          <a:p>
            <a:r>
              <a:rPr lang="zh-TW" altLang="en-US" sz="3600" b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教學群</a:t>
            </a:r>
            <a:r>
              <a:rPr lang="zh-TW" altLang="en-US" sz="360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：李淑娟、</a:t>
            </a:r>
            <a:r>
              <a:rPr lang="zh-TW" altLang="en-US" sz="3600" b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崔明圓、羅安倫</a:t>
            </a:r>
          </a:p>
          <a:p>
            <a:r>
              <a:rPr lang="zh-TW" altLang="en-US" sz="3600" b="0" dirty="0" smtClean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</a:rPr>
              <a:t>呂季霏、王惠玲</a:t>
            </a:r>
            <a:endParaRPr lang="zh-TW" altLang="en-US" sz="3600" b="0" dirty="0">
              <a:solidFill>
                <a:srgbClr val="C00000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00034" y="1500174"/>
            <a:ext cx="7772400" cy="1470025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南屏國小一</a:t>
            </a:r>
            <a:r>
              <a:rPr lang="en-US" altLang="zh-TW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O</a:t>
            </a:r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四學年度第二學期</a:t>
            </a:r>
            <a:b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二年級特色課程</a:t>
            </a:r>
            <a:endParaRPr lang="zh-TW" altLang="en-US" dirty="0" smtClean="0">
              <a:solidFill>
                <a:srgbClr val="FFFF00"/>
              </a:solidFill>
            </a:endParaRPr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7" name="Picture 3" descr="C:\Users\Administrator\Desktop\105二下特色課程\二忠-特色課程\20160518_0925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73" y="5177856"/>
            <a:ext cx="2144973" cy="16087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C:\Users\Administrator\Desktop\105二下特色課程\105.二信特色課程相片\二仁\14643463175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5984" y="5143512"/>
            <a:ext cx="2743184" cy="1643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5" name="Picture 5" descr="C:\Users\Administrator\Desktop\105二下特色課程\105.二信特色課程相片\二信\文化局\IMAG1087.jpg"/>
          <p:cNvPicPr>
            <a:picLocks noChangeAspect="1" noChangeArrowheads="1"/>
          </p:cNvPicPr>
          <p:nvPr/>
        </p:nvPicPr>
        <p:blipFill>
          <a:blip r:embed="rId5" cstate="print"/>
          <a:srcRect r="31686"/>
          <a:stretch>
            <a:fillRect/>
          </a:stretch>
        </p:blipFill>
        <p:spPr bwMode="auto">
          <a:xfrm>
            <a:off x="5070135" y="5143512"/>
            <a:ext cx="2002195" cy="1643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" name="Picture 6" descr="C:\Users\Administrator\Desktop\105二下特色課程\105.二信特色課程相片\二信\文風鼎盛宜蘭城講座\IMAG1125.jpg"/>
          <p:cNvPicPr>
            <a:picLocks noChangeAspect="1" noChangeArrowheads="1"/>
          </p:cNvPicPr>
          <p:nvPr/>
        </p:nvPicPr>
        <p:blipFill>
          <a:blip r:embed="rId6" cstate="print"/>
          <a:srcRect l="6883" r="26585"/>
          <a:stretch>
            <a:fillRect/>
          </a:stretch>
        </p:blipFill>
        <p:spPr bwMode="auto">
          <a:xfrm>
            <a:off x="7143768" y="5143512"/>
            <a:ext cx="1949971" cy="16430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77609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7290" y="5000636"/>
            <a:ext cx="6629424" cy="114300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  <a:latin typeface="+mj-ea"/>
              </a:rPr>
              <a:t>宜蘭各鄉鎮新舊地名的沿革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  <a:latin typeface="+mj-ea"/>
            </a:endParaRPr>
          </a:p>
        </p:txBody>
      </p:sp>
      <p:pic>
        <p:nvPicPr>
          <p:cNvPr id="1026" name="Picture 2" descr="D:\王惠玲\103\105二下特色課程\105特色課程相片\二信\文風鼎盛宜蘭城講座\IMAG1128.jpg"/>
          <p:cNvPicPr>
            <a:picLocks noChangeAspect="1" noChangeArrowheads="1"/>
          </p:cNvPicPr>
          <p:nvPr/>
        </p:nvPicPr>
        <p:blipFill>
          <a:blip r:embed="rId2" cstate="print"/>
          <a:srcRect l="19260" t="10921" r="15642"/>
          <a:stretch>
            <a:fillRect/>
          </a:stretch>
        </p:blipFill>
        <p:spPr bwMode="auto">
          <a:xfrm>
            <a:off x="214282" y="0"/>
            <a:ext cx="5866815" cy="4500570"/>
          </a:xfrm>
          <a:prstGeom prst="rect">
            <a:avLst/>
          </a:prstGeom>
          <a:noFill/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6357950" y="785794"/>
            <a:ext cx="2571800" cy="3000388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lvl="0">
              <a:spcBef>
                <a:spcPct val="0"/>
              </a:spcBef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一圍</a:t>
            </a:r>
            <a:r>
              <a:rPr kumimoji="0" lang="zh-TW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en-US" altLang="zh-TW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》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頭城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zh-TW" altLang="en-US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二圍 </a:t>
            </a:r>
            <a:r>
              <a:rPr lang="en-US" altLang="zh-TW" sz="3200" dirty="0" smtClean="0">
                <a:solidFill>
                  <a:srgbClr val="002060"/>
                </a:solidFill>
              </a:rPr>
              <a:t>》</a:t>
            </a:r>
            <a:r>
              <a:rPr lang="zh-TW" altLang="en-US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二城</a:t>
            </a:r>
            <a:endParaRPr lang="en-US" altLang="zh-TW" sz="32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三圍 </a:t>
            </a:r>
            <a:r>
              <a:rPr lang="en-US" altLang="zh-TW" sz="3200" dirty="0" smtClean="0">
                <a:solidFill>
                  <a:srgbClr val="002060"/>
                </a:solidFill>
              </a:rPr>
              <a:t>》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礁溪</a:t>
            </a:r>
            <a:endParaRPr kumimoji="0" lang="en-US" altLang="zh-TW" sz="32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lang="zh-TW" altLang="en-US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四圍 </a:t>
            </a:r>
            <a:r>
              <a:rPr lang="en-US" altLang="zh-TW" sz="3200" dirty="0" smtClean="0">
                <a:solidFill>
                  <a:srgbClr val="002060"/>
                </a:solidFill>
              </a:rPr>
              <a:t>》</a:t>
            </a:r>
            <a:r>
              <a:rPr lang="zh-TW" altLang="en-US" sz="3200" dirty="0" smtClean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四城</a:t>
            </a:r>
            <a:endParaRPr lang="en-US" altLang="zh-TW" sz="3200" dirty="0" smtClean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  <a:p>
            <a:pPr lvl="0">
              <a:spcBef>
                <a:spcPct val="0"/>
              </a:spcBef>
            </a:pP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五圍 </a:t>
            </a:r>
            <a:r>
              <a:rPr lang="en-US" altLang="zh-TW" sz="3200" dirty="0" smtClean="0">
                <a:solidFill>
                  <a:srgbClr val="002060"/>
                </a:solidFill>
              </a:rPr>
              <a:t>》</a:t>
            </a:r>
            <a:r>
              <a:rPr kumimoji="0" lang="zh-TW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宜蘭</a:t>
            </a:r>
            <a:endParaRPr kumimoji="0" lang="zh-TW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71538" y="5072074"/>
            <a:ext cx="6929486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東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西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南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北各城門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現在的位置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H:\linweibackup\P2\My Pictures\ㄧ信99\文風鼎盛宜蘭城-相片.學習單\P10203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583680" cy="4937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D:\王惠玲\103\105二下特色課程\105.二信特色課程相片\二信\文風鼎盛宜蘭城講座\IMAG1130.jpg"/>
          <p:cNvPicPr>
            <a:picLocks noChangeAspect="1" noChangeArrowheads="1"/>
          </p:cNvPicPr>
          <p:nvPr/>
        </p:nvPicPr>
        <p:blipFill>
          <a:blip r:embed="rId2" cstate="print"/>
          <a:srcRect l="23785" t="14043" r="33523" b="20420"/>
          <a:stretch>
            <a:fillRect/>
          </a:stretch>
        </p:blipFill>
        <p:spPr bwMode="auto">
          <a:xfrm>
            <a:off x="4714876" y="1"/>
            <a:ext cx="4429123" cy="36821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285984" y="4714884"/>
            <a:ext cx="4929222" cy="142876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書院的過去與現在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D:\王惠玲\103\105二下特色課程\105特色課程相片\二信\文風鼎盛宜蘭城講座\IMAG1131.jpg"/>
          <p:cNvPicPr>
            <a:picLocks noChangeAspect="1" noChangeArrowheads="1"/>
          </p:cNvPicPr>
          <p:nvPr/>
        </p:nvPicPr>
        <p:blipFill>
          <a:blip r:embed="rId3" cstate="print"/>
          <a:srcRect l="49004" t="30721" r="26359" b="33647"/>
          <a:stretch>
            <a:fillRect/>
          </a:stretch>
        </p:blipFill>
        <p:spPr bwMode="auto">
          <a:xfrm>
            <a:off x="-1" y="0"/>
            <a:ext cx="4581527" cy="3714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57290" y="5072074"/>
            <a:ext cx="6858048" cy="1143000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學子到文昌廟拜拜必帶的供品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D:\王惠玲\103\105二下特色課程\二孝家正演講\13245270_1623753021281072_5910253940065556456_n.jpg"/>
          <p:cNvPicPr>
            <a:picLocks noChangeAspect="1" noChangeArrowheads="1"/>
          </p:cNvPicPr>
          <p:nvPr/>
        </p:nvPicPr>
        <p:blipFill>
          <a:blip r:embed="rId2" cstate="print"/>
          <a:srcRect l="8333" t="45312" r="35102" b="4687"/>
          <a:stretch>
            <a:fillRect/>
          </a:stretch>
        </p:blipFill>
        <p:spPr bwMode="auto">
          <a:xfrm>
            <a:off x="142876" y="260212"/>
            <a:ext cx="2143108" cy="25258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4" name="Picture 2" descr="D:\王惠玲\103\105二下特色課程\105特色課程相片\二孝家正演講\13230273_1623752767947764_2129143448196106849_n.jpg"/>
          <p:cNvPicPr>
            <a:picLocks noChangeAspect="1" noChangeArrowheads="1"/>
          </p:cNvPicPr>
          <p:nvPr/>
        </p:nvPicPr>
        <p:blipFill>
          <a:blip r:embed="rId3" cstate="print"/>
          <a:srcRect l="16666" t="52344" r="45030" b="17188"/>
          <a:stretch>
            <a:fillRect/>
          </a:stretch>
        </p:blipFill>
        <p:spPr bwMode="auto">
          <a:xfrm>
            <a:off x="2500298" y="285728"/>
            <a:ext cx="2357454" cy="25003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D:\王惠玲\103\105二下特色課程\105特色課程相片\二孝家正演講\13241336_1623753234614384_1785935807231894337_n.jpg"/>
          <p:cNvPicPr>
            <a:picLocks noChangeAspect="1" noChangeArrowheads="1"/>
          </p:cNvPicPr>
          <p:nvPr/>
        </p:nvPicPr>
        <p:blipFill>
          <a:blip r:embed="rId4" cstate="print"/>
          <a:srcRect l="38542" t="47656" r="38541" b="21875"/>
          <a:stretch>
            <a:fillRect/>
          </a:stretch>
        </p:blipFill>
        <p:spPr bwMode="auto">
          <a:xfrm>
            <a:off x="5143504" y="214290"/>
            <a:ext cx="1500198" cy="26594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6" name="Picture 4" descr="D:\王惠玲\103\105二下特色課程\105特色課程相片\二孝家正演講\13245504_1623753244614383_4854279879112859890_n.jpg"/>
          <p:cNvPicPr>
            <a:picLocks noChangeAspect="1" noChangeArrowheads="1"/>
          </p:cNvPicPr>
          <p:nvPr/>
        </p:nvPicPr>
        <p:blipFill>
          <a:blip r:embed="rId5" cstate="print"/>
          <a:srcRect l="28124" t="46875" r="44792" b="25000"/>
          <a:stretch>
            <a:fillRect/>
          </a:stretch>
        </p:blipFill>
        <p:spPr bwMode="auto">
          <a:xfrm>
            <a:off x="6929454" y="214290"/>
            <a:ext cx="1857388" cy="257174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357158" y="3429000"/>
            <a:ext cx="8786842" cy="1143000"/>
          </a:xfrm>
          <a:prstGeom prst="rect">
            <a:avLst/>
          </a:prstGeom>
        </p:spPr>
        <p:txBody>
          <a:bodyPr bIns="91440" anchor="b" anchorCtr="0">
            <a:normAutofit fontScale="9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蘿蔔             粽子           芹菜           蔥</a:t>
            </a:r>
            <a:endParaRPr kumimoji="0" lang="en-US" altLang="zh-TW" sz="4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好彩頭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包中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   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勤奮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    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(</a:t>
            </a:r>
            <a:r>
              <a:rPr lang="zh-TW" altLang="en-US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聰明</a:t>
            </a:r>
            <a:r>
              <a:rPr lang="en-US" altLang="zh-TW" sz="40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)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00298" y="4500570"/>
            <a:ext cx="2143140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孔廟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D:\王惠玲\103\105二下特色課程\105特色課程相片\二信\文風鼎盛宜蘭城講座\IMAG1136.jpg"/>
          <p:cNvPicPr>
            <a:picLocks noChangeAspect="1" noChangeArrowheads="1"/>
          </p:cNvPicPr>
          <p:nvPr/>
        </p:nvPicPr>
        <p:blipFill>
          <a:blip r:embed="rId2" cstate="print"/>
          <a:srcRect l="20995" t="8024" r="21487" b="28776"/>
          <a:stretch>
            <a:fillRect/>
          </a:stretch>
        </p:blipFill>
        <p:spPr bwMode="auto">
          <a:xfrm>
            <a:off x="0" y="0"/>
            <a:ext cx="4766096" cy="37147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D:\王惠玲\103\105二下特色課程\105特色課程相片\二信\文風鼎盛宜蘭城講座\IMAG1137.jpg"/>
          <p:cNvPicPr>
            <a:picLocks noChangeAspect="1" noChangeArrowheads="1"/>
          </p:cNvPicPr>
          <p:nvPr/>
        </p:nvPicPr>
        <p:blipFill>
          <a:blip r:embed="rId3" cstate="print"/>
          <a:srcRect l="22371" t="11718" r="25325" b="26521"/>
          <a:stretch>
            <a:fillRect/>
          </a:stretch>
        </p:blipFill>
        <p:spPr bwMode="auto">
          <a:xfrm>
            <a:off x="4827354" y="1"/>
            <a:ext cx="4316646" cy="28574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H:\linweibackup\P2\My Pictures\ㄧ信99\文風鼎盛宜蘭城-相片.學習單\P1020342.JPG"/>
          <p:cNvPicPr>
            <a:picLocks noChangeAspect="1" noChangeArrowheads="1"/>
          </p:cNvPicPr>
          <p:nvPr/>
        </p:nvPicPr>
        <p:blipFill>
          <a:blip r:embed="rId4" cstate="print"/>
          <a:srcRect l="11539" r="12019" b="9615"/>
          <a:stretch>
            <a:fillRect/>
          </a:stretch>
        </p:blipFill>
        <p:spPr bwMode="auto">
          <a:xfrm>
            <a:off x="5357818" y="3071810"/>
            <a:ext cx="3786182" cy="33575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910" y="5214950"/>
            <a:ext cx="7929618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考狀元不容易，要通過五關的考驗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H:\linweibackup\P2\My Pictures\ㄧ信99\文風鼎盛宜蘭城-相片.學習單\P1020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0"/>
            <a:ext cx="6583680" cy="49377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571736" y="5000636"/>
            <a:ext cx="4357718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開蘭進士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楊士芳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H:\linweibackup\P2\My Pictures\ㄧ信99\文風鼎盛宜蘭城-相片.學習單\P1020348.JPG"/>
          <p:cNvPicPr>
            <a:picLocks noChangeAspect="1" noChangeArrowheads="1"/>
          </p:cNvPicPr>
          <p:nvPr/>
        </p:nvPicPr>
        <p:blipFill>
          <a:blip r:embed="rId2" cstate="print"/>
          <a:srcRect r="2343" b="8854"/>
          <a:stretch>
            <a:fillRect/>
          </a:stretch>
        </p:blipFill>
        <p:spPr bwMode="auto">
          <a:xfrm>
            <a:off x="1214414" y="-1"/>
            <a:ext cx="6643734" cy="46505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學習單的書寫</a:t>
            </a:r>
            <a:b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1026" name="Picture 2" descr="D:\王惠玲\103\105二下特色課程\各班學習單\IMAG1207.jpg"/>
          <p:cNvPicPr>
            <a:picLocks noChangeAspect="1" noChangeArrowheads="1"/>
          </p:cNvPicPr>
          <p:nvPr/>
        </p:nvPicPr>
        <p:blipFill>
          <a:blip r:embed="rId2" cstate="print"/>
          <a:srcRect t="10984" r="4707" b="13985"/>
          <a:stretch>
            <a:fillRect/>
          </a:stretch>
        </p:blipFill>
        <p:spPr bwMode="auto">
          <a:xfrm>
            <a:off x="214314" y="1038629"/>
            <a:ext cx="4143372" cy="5819371"/>
          </a:xfrm>
          <a:prstGeom prst="rect">
            <a:avLst/>
          </a:prstGeom>
          <a:noFill/>
        </p:spPr>
      </p:pic>
      <p:pic>
        <p:nvPicPr>
          <p:cNvPr id="1027" name="Picture 3" descr="D:\王惠玲\103\105二下特色課程\各班學習單\IMAG1217.jpg"/>
          <p:cNvPicPr>
            <a:picLocks noChangeAspect="1" noChangeArrowheads="1"/>
          </p:cNvPicPr>
          <p:nvPr/>
        </p:nvPicPr>
        <p:blipFill>
          <a:blip r:embed="rId3" cstate="print"/>
          <a:srcRect t="17374" b="4722"/>
          <a:stretch>
            <a:fillRect/>
          </a:stretch>
        </p:blipFill>
        <p:spPr bwMode="auto">
          <a:xfrm>
            <a:off x="4786314" y="1071546"/>
            <a:ext cx="4164019" cy="57864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53962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王惠玲\103\105二下特色課程\各班學習單\IMAG1220.jpg"/>
          <p:cNvPicPr>
            <a:picLocks noChangeAspect="1" noChangeArrowheads="1"/>
          </p:cNvPicPr>
          <p:nvPr/>
        </p:nvPicPr>
        <p:blipFill>
          <a:blip r:embed="rId2" cstate="print"/>
          <a:srcRect t="17312" b="6116"/>
          <a:stretch>
            <a:fillRect/>
          </a:stretch>
        </p:blipFill>
        <p:spPr bwMode="auto">
          <a:xfrm>
            <a:off x="142876" y="500042"/>
            <a:ext cx="4500562" cy="6147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D:\王惠玲\103\105二下特色課程\各班學習單\IMAG1206.jpg"/>
          <p:cNvPicPr>
            <a:picLocks noChangeAspect="1" noChangeArrowheads="1"/>
          </p:cNvPicPr>
          <p:nvPr/>
        </p:nvPicPr>
        <p:blipFill>
          <a:blip r:embed="rId3" cstate="print"/>
          <a:srcRect l="3563" t="5992" b="13441"/>
          <a:stretch>
            <a:fillRect/>
          </a:stretch>
        </p:blipFill>
        <p:spPr bwMode="auto">
          <a:xfrm>
            <a:off x="4857752" y="500042"/>
            <a:ext cx="4138510" cy="6167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王惠玲\103\105二下特色課程\各班學習單\IMAG1218.jpg"/>
          <p:cNvPicPr>
            <a:picLocks noChangeAspect="1" noChangeArrowheads="1"/>
          </p:cNvPicPr>
          <p:nvPr/>
        </p:nvPicPr>
        <p:blipFill>
          <a:blip r:embed="rId2" cstate="print"/>
          <a:srcRect t="10739" b="3351"/>
          <a:stretch>
            <a:fillRect/>
          </a:stretch>
        </p:blipFill>
        <p:spPr bwMode="auto">
          <a:xfrm>
            <a:off x="71406" y="289465"/>
            <a:ext cx="4286280" cy="65685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D:\王惠玲\103\105二下特色課程\各班學習單\IMAG1219.jpg"/>
          <p:cNvPicPr>
            <a:picLocks noChangeAspect="1" noChangeArrowheads="1"/>
          </p:cNvPicPr>
          <p:nvPr/>
        </p:nvPicPr>
        <p:blipFill>
          <a:blip r:embed="rId3" cstate="print"/>
          <a:srcRect t="17077" b="3475"/>
          <a:stretch>
            <a:fillRect/>
          </a:stretch>
        </p:blipFill>
        <p:spPr bwMode="auto">
          <a:xfrm>
            <a:off x="4429124" y="285728"/>
            <a:ext cx="4643438" cy="658053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259632" y="3356992"/>
            <a:ext cx="6400800" cy="310892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活動一  文化之都</a:t>
            </a:r>
            <a:endParaRPr lang="en-US" altLang="zh-TW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14350" indent="-514350" algn="l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了解宜蘭市是培養人才的文化之都</a:t>
            </a:r>
            <a:endParaRPr lang="en-US" altLang="zh-TW" dirty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8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en-US" altLang="zh-TW" sz="8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r>
              <a:rPr lang="zh-TW" altLang="en-US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活動</a:t>
            </a:r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  走訪文化中心</a:t>
            </a:r>
            <a:endParaRPr lang="en-US" altLang="zh-TW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457200" indent="-457200" algn="l">
              <a:buFont typeface="Wingdings" panose="05000000000000000000" pitchFamily="2" charset="2"/>
              <a:buChar char="u"/>
            </a:pPr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參觀文化局並學習參觀的禮儀</a:t>
            </a:r>
            <a:endParaRPr lang="en-US" altLang="zh-TW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/>
            <a:endParaRPr lang="zh-TW" altLang="en-US" dirty="0"/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一、學期主題</a:t>
            </a:r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：文風鼎盛社區行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360643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55576" y="2743188"/>
            <a:ext cx="7772400" cy="290039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實地走訪宜蘭文化局</a:t>
            </a: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◎</a:t>
            </a:r>
            <a:r>
              <a:rPr lang="zh-TW" altLang="en-US" sz="2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探訪台灣戲劇館</a:t>
            </a:r>
            <a:endParaRPr lang="en-US" altLang="zh-TW" sz="2800" dirty="0" smtClean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◎深入兒童閱覽室</a:t>
            </a:r>
            <a:endParaRPr lang="en-US" altLang="zh-TW" sz="2800" dirty="0" smtClean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◎參觀展覽室</a:t>
            </a:r>
            <a:endParaRPr lang="zh-TW" altLang="en-US" sz="28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版面配置區 2"/>
          <p:cNvSpPr txBox="1">
            <a:spLocks/>
          </p:cNvSpPr>
          <p:nvPr/>
        </p:nvSpPr>
        <p:spPr>
          <a:xfrm>
            <a:off x="785786" y="1285860"/>
            <a:ext cx="7772400" cy="1143008"/>
          </a:xfrm>
          <a:prstGeom prst="rect">
            <a:avLst/>
          </a:prstGeom>
        </p:spPr>
        <p:txBody>
          <a:bodyPr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活動二  走訪文化局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868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7224" y="714356"/>
            <a:ext cx="7772400" cy="796908"/>
          </a:xfrm>
        </p:spPr>
        <p:txBody>
          <a:bodyPr>
            <a:normAutofit fontScale="90000"/>
          </a:bodyPr>
          <a:lstStyle/>
          <a:p>
            <a:r>
              <a:rPr lang="zh-TW" altLang="en-US" sz="4400" dirty="0" smtClean="0">
                <a:solidFill>
                  <a:srgbClr val="FF0000"/>
                </a:solidFill>
              </a:rPr>
              <a:t>◎台灣戲劇館 </a:t>
            </a:r>
            <a:r>
              <a:rPr lang="en-US" altLang="zh-TW" dirty="0" smtClean="0">
                <a:solidFill>
                  <a:srgbClr val="FF0000"/>
                </a:solidFill>
              </a:rPr>
              <a:t/>
            </a:r>
            <a:br>
              <a:rPr lang="en-US" altLang="zh-TW" dirty="0" smtClean="0">
                <a:solidFill>
                  <a:srgbClr val="FF0000"/>
                </a:solidFill>
              </a:rPr>
            </a:b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1"/>
          </p:nvPr>
        </p:nvSpPr>
        <p:spPr>
          <a:xfrm>
            <a:off x="3000364" y="5715016"/>
            <a:ext cx="3000396" cy="78578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buNone/>
            </a:pPr>
            <a:r>
              <a:rPr lang="zh-TW" altLang="en-US" sz="4000" dirty="0" smtClean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館徽的介紹</a:t>
            </a:r>
            <a:endParaRPr lang="zh-TW" altLang="en-US" sz="4000" dirty="0">
              <a:solidFill>
                <a:schemeClr val="accent1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4" name="Picture 2" descr="D:\王惠玲\103\105二下特色課程\105特色課程相片\二忠-特色課程\20160518_1013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1142984"/>
            <a:ext cx="5643570" cy="42326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000232" y="5143512"/>
            <a:ext cx="5357850" cy="1143000"/>
          </a:xfrm>
        </p:spPr>
        <p:txBody>
          <a:bodyPr>
            <a:normAutofit fontScale="90000"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淺談戲曲神像的傳說故事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D:\王惠玲\103\105二下特色課程\105特色課程相片\二忠-特色課程\20160518_101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89297"/>
            <a:ext cx="6072198" cy="45541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2428860" y="5143512"/>
            <a:ext cx="3857652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南北管樂器介紹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2" name="Picture 4" descr="D:\王惠玲\103\105二下特色課程\105特色課程相片\二信\文化局\IMAG1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0"/>
            <a:ext cx="7247535" cy="464344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43042" y="5072074"/>
            <a:ext cx="571504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戲偶的操弄與戲台介紹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5" name="Picture 3" descr="D:\王惠玲\103\105二下特色課程\105特色課程相片\二信\文化局\IMAG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0"/>
            <a:ext cx="8537764" cy="47863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28728" y="5072074"/>
            <a:ext cx="678661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歌仔戲的發源地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宜蘭員山鄉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D:\王惠玲\103\105二下特色課程\105特色課程相片\二忠-特色課程\20160518_1042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6000760" cy="45005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71934" y="4857760"/>
            <a:ext cx="4857784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歌仔戲皇帝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楊麗花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2" descr="D:\王惠玲\103\105二下特色課程\105特色課程相片\二信\文化局\IMAG10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00430" cy="6244010"/>
          </a:xfrm>
          <a:prstGeom prst="rect">
            <a:avLst/>
          </a:prstGeom>
          <a:noFill/>
        </p:spPr>
      </p:pic>
      <p:pic>
        <p:nvPicPr>
          <p:cNvPr id="8194" name="Picture 2" descr="D:\王惠玲\103\105二下特色課程\105特色課程相片\二信\文化局\IMAG1047.jpg"/>
          <p:cNvPicPr>
            <a:picLocks noChangeAspect="1" noChangeArrowheads="1"/>
          </p:cNvPicPr>
          <p:nvPr/>
        </p:nvPicPr>
        <p:blipFill>
          <a:blip r:embed="rId3" cstate="print"/>
          <a:srcRect r="26471"/>
          <a:stretch>
            <a:fillRect/>
          </a:stretch>
        </p:blipFill>
        <p:spPr bwMode="auto">
          <a:xfrm>
            <a:off x="3615838" y="1"/>
            <a:ext cx="5528162" cy="4214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57158" y="0"/>
            <a:ext cx="77724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C00000"/>
                </a:solidFill>
              </a:rPr>
              <a:t>◎兒童閱覽室</a:t>
            </a:r>
            <a:endParaRPr lang="zh-TW" altLang="en-US" dirty="0">
              <a:solidFill>
                <a:srgbClr val="C00000"/>
              </a:solidFill>
            </a:endParaRPr>
          </a:p>
        </p:txBody>
      </p:sp>
      <p:pic>
        <p:nvPicPr>
          <p:cNvPr id="7170" name="Picture 2" descr="D:\王惠玲\103\105二下特色課程\105特色課程相片\二信\文化局\IMAG1052.jpg"/>
          <p:cNvPicPr>
            <a:picLocks noChangeAspect="1" noChangeArrowheads="1"/>
          </p:cNvPicPr>
          <p:nvPr/>
        </p:nvPicPr>
        <p:blipFill>
          <a:blip r:embed="rId3" cstate="print"/>
          <a:srcRect r="15226"/>
          <a:stretch>
            <a:fillRect/>
          </a:stretch>
        </p:blipFill>
        <p:spPr bwMode="auto">
          <a:xfrm>
            <a:off x="0" y="1285860"/>
            <a:ext cx="4572000" cy="3786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2" descr="D:\王惠玲\103\105二下特色課程\105特色課程相片\二孝文化局\13244691_1621059441550430_4190759165881270542_n.jpg"/>
          <p:cNvPicPr>
            <a:picLocks noChangeAspect="1" noChangeArrowheads="1"/>
          </p:cNvPicPr>
          <p:nvPr/>
        </p:nvPicPr>
        <p:blipFill>
          <a:blip r:embed="rId4" cstate="print"/>
          <a:srcRect l="32308"/>
          <a:stretch>
            <a:fillRect/>
          </a:stretch>
        </p:blipFill>
        <p:spPr bwMode="auto">
          <a:xfrm>
            <a:off x="4714876" y="1297084"/>
            <a:ext cx="4429124" cy="373324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928662" y="5214950"/>
            <a:ext cx="7072362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介紹各類書籍分類與擺放規則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王惠玲\103\105二下特色課程\105特色課程相片\二信\文化局\IMAG1054.jpg"/>
          <p:cNvPicPr>
            <a:picLocks noChangeAspect="1" noChangeArrowheads="1"/>
          </p:cNvPicPr>
          <p:nvPr/>
        </p:nvPicPr>
        <p:blipFill>
          <a:blip r:embed="rId2" cstate="print"/>
          <a:srcRect r="13967"/>
          <a:stretch>
            <a:fillRect/>
          </a:stretch>
        </p:blipFill>
        <p:spPr bwMode="auto">
          <a:xfrm>
            <a:off x="4214810" y="500042"/>
            <a:ext cx="4929190" cy="423038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285720" y="5214950"/>
            <a:ext cx="8858280" cy="1143000"/>
          </a:xfrm>
          <a:prstGeom prst="rect">
            <a:avLst/>
          </a:prstGeom>
        </p:spPr>
        <p:txBody>
          <a:bodyPr bIns="9144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館區內的活動說明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說故事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影片欣賞</a:t>
            </a:r>
            <a:r>
              <a:rPr kumimoji="0" lang="en-US" altLang="zh-TW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…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8" name="Picture 4" descr="D:\王惠玲\103\105二下特色課程\105特色課程相片\二信\文化局\IMAG10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776" y="0"/>
            <a:ext cx="3032936" cy="49291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5720" y="5143512"/>
            <a:ext cx="8501122" cy="1357314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愛書小短劇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b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             教導學生正確使用書籍的方法  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146" name="Picture 2" descr="D:\王惠玲\103\105二下特色課程\105特色課程相片\二信\文化局\IMAG1060.jpg"/>
          <p:cNvPicPr>
            <a:picLocks noChangeAspect="1" noChangeArrowheads="1"/>
          </p:cNvPicPr>
          <p:nvPr/>
        </p:nvPicPr>
        <p:blipFill>
          <a:blip r:embed="rId2" cstate="print"/>
          <a:srcRect l="9892"/>
          <a:stretch>
            <a:fillRect/>
          </a:stretch>
        </p:blipFill>
        <p:spPr bwMode="auto">
          <a:xfrm>
            <a:off x="0" y="-1"/>
            <a:ext cx="5000628" cy="42000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2" descr="D:\王惠玲\103\105二下特色課程\105特色課程相片\二孝文化局\13256153_1621059381550436_32496754752929416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00" y="0"/>
            <a:ext cx="3571900" cy="47625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>
          <a:xfrm>
            <a:off x="571472" y="1571612"/>
            <a:ext cx="7658128" cy="1832971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二、學期課程架構</a:t>
            </a:r>
            <a:b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0166" y="4429132"/>
            <a:ext cx="6357982" cy="1143000"/>
          </a:xfrm>
        </p:spPr>
        <p:txBody>
          <a:bodyPr>
            <a:norm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介紹書的結構與編排順序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098" name="Picture 2" descr="D:\王惠玲\103\105二下特色課程\105特色課程相片\二信\文化局\IMAG1063.jpg"/>
          <p:cNvPicPr>
            <a:picLocks noChangeAspect="1" noChangeArrowheads="1"/>
          </p:cNvPicPr>
          <p:nvPr/>
        </p:nvPicPr>
        <p:blipFill>
          <a:blip r:embed="rId2" cstate="print"/>
          <a:srcRect l="16017" r="13240"/>
          <a:stretch>
            <a:fillRect/>
          </a:stretch>
        </p:blipFill>
        <p:spPr bwMode="auto">
          <a:xfrm>
            <a:off x="0" y="106486"/>
            <a:ext cx="4572000" cy="362309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0" name="Picture 2" descr="D:\王惠玲\103\105二下特色課程\105特色課程相片\二信\文化局\IMAG1065.jpg"/>
          <p:cNvPicPr>
            <a:picLocks noChangeAspect="1" noChangeArrowheads="1"/>
          </p:cNvPicPr>
          <p:nvPr/>
        </p:nvPicPr>
        <p:blipFill>
          <a:blip r:embed="rId3" cstate="print"/>
          <a:srcRect l="19220"/>
          <a:stretch>
            <a:fillRect/>
          </a:stretch>
        </p:blipFill>
        <p:spPr bwMode="auto">
          <a:xfrm>
            <a:off x="4768582" y="104155"/>
            <a:ext cx="4395113" cy="36105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7422" y="4429132"/>
            <a:ext cx="4643470" cy="1143000"/>
          </a:xfrm>
        </p:spPr>
        <p:txBody>
          <a:bodyPr>
            <a:noAutofit/>
          </a:bodyPr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圖書十大分類口訣</a:t>
            </a:r>
            <a:endParaRPr lang="zh-TW" altLang="en-US" dirty="0"/>
          </a:p>
        </p:txBody>
      </p:sp>
      <p:pic>
        <p:nvPicPr>
          <p:cNvPr id="4" name="Picture 3" descr="D:\王惠玲\103\105二下特色課程\105特色課程相片\二信\文化局\IMAG1057.jpg"/>
          <p:cNvPicPr>
            <a:picLocks noChangeAspect="1" noChangeArrowheads="1"/>
          </p:cNvPicPr>
          <p:nvPr/>
        </p:nvPicPr>
        <p:blipFill>
          <a:blip r:embed="rId2" cstate="print"/>
          <a:srcRect l="20834" r="12499"/>
          <a:stretch>
            <a:fillRect/>
          </a:stretch>
        </p:blipFill>
        <p:spPr bwMode="auto">
          <a:xfrm>
            <a:off x="0" y="0"/>
            <a:ext cx="4286248" cy="36043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4" name="Picture 2" descr="D:\王惠玲\103\105二下特色課程\105特色課程相片\二孝文化局\13245273_1621059624883745_7669164454696770246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1499" y="0"/>
            <a:ext cx="4762501" cy="3571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28596" y="0"/>
            <a:ext cx="777240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rgbClr val="FF0000"/>
                </a:solidFill>
              </a:rPr>
              <a:t>◎展覽室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6" name="標題 3"/>
          <p:cNvSpPr txBox="1">
            <a:spLocks/>
          </p:cNvSpPr>
          <p:nvPr/>
        </p:nvSpPr>
        <p:spPr>
          <a:xfrm>
            <a:off x="1785918" y="5000636"/>
            <a:ext cx="6143668" cy="1143000"/>
          </a:xfrm>
          <a:prstGeom prst="rect">
            <a:avLst/>
          </a:prstGeom>
        </p:spPr>
        <p:txBody>
          <a:bodyPr bIns="91440" anchor="b" anchorCtr="0">
            <a:normAutofit fontScale="92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實際參觀館內與館外的展覽</a:t>
            </a:r>
            <a:endParaRPr kumimoji="0" lang="zh-TW" altLang="en-US" sz="4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D:\王惠玲\103\105二下特色課程\105特色課程相片\二信\文化局\IMAG10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5"/>
            <a:ext cx="4214810" cy="31501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4" descr="D:\王惠玲\103\105二下特色課程\105特色課程相片\二信\文化局\IMAG1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142984"/>
            <a:ext cx="4714876" cy="31432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786050" y="5429264"/>
            <a:ext cx="3357586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學習參觀禮儀</a:t>
            </a:r>
            <a:endParaRPr lang="zh-TW" altLang="en-US" dirty="0"/>
          </a:p>
        </p:txBody>
      </p:sp>
      <p:pic>
        <p:nvPicPr>
          <p:cNvPr id="4098" name="Picture 2" descr="D:\王惠玲\103\105二下特色課程\105特色課程相片\二孝文化局\13267848_1621060084883699_587619267596176531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000496" cy="5333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Picture 3" descr="D:\王惠玲\103\105二下特色課程\105特色課程相片\二信\文化局\IMAG1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8943" y="1112092"/>
            <a:ext cx="5035057" cy="36742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285720" y="285728"/>
            <a:ext cx="7772400" cy="1362075"/>
          </a:xfrm>
        </p:spPr>
        <p:txBody>
          <a:bodyPr/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學習單的書寫</a:t>
            </a:r>
            <a:b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3074" name="Picture 2" descr="D:\王惠玲\103\105二下特色課程\各班學習單\IMAG1200.jpg"/>
          <p:cNvPicPr>
            <a:picLocks noChangeAspect="1" noChangeArrowheads="1"/>
          </p:cNvPicPr>
          <p:nvPr/>
        </p:nvPicPr>
        <p:blipFill>
          <a:blip r:embed="rId2" cstate="print"/>
          <a:srcRect t="8965" b="7112"/>
          <a:stretch>
            <a:fillRect/>
          </a:stretch>
        </p:blipFill>
        <p:spPr bwMode="auto">
          <a:xfrm>
            <a:off x="1" y="1714488"/>
            <a:ext cx="3143239" cy="5143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5" name="Picture 3" descr="D:\王惠玲\103\105二下特色課程\各班學習單\IMAG1201.jpg"/>
          <p:cNvPicPr>
            <a:picLocks noChangeAspect="1" noChangeArrowheads="1"/>
          </p:cNvPicPr>
          <p:nvPr/>
        </p:nvPicPr>
        <p:blipFill>
          <a:blip r:embed="rId3" cstate="print"/>
          <a:srcRect t="5835" b="11414"/>
          <a:stretch>
            <a:fillRect/>
          </a:stretch>
        </p:blipFill>
        <p:spPr bwMode="auto">
          <a:xfrm>
            <a:off x="3286117" y="1714488"/>
            <a:ext cx="2857519" cy="5143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076" name="Picture 4" descr="D:\王惠玲\103\105二下特色課程\各班學習單\IMAG1202.jpg"/>
          <p:cNvPicPr>
            <a:picLocks noChangeAspect="1" noChangeArrowheads="1"/>
          </p:cNvPicPr>
          <p:nvPr/>
        </p:nvPicPr>
        <p:blipFill>
          <a:blip r:embed="rId4" cstate="print"/>
          <a:srcRect t="9563" b="9865"/>
          <a:stretch>
            <a:fillRect/>
          </a:stretch>
        </p:blipFill>
        <p:spPr bwMode="auto">
          <a:xfrm>
            <a:off x="6286512" y="1714488"/>
            <a:ext cx="2874779" cy="5143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530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王惠玲\103\105二下特色課程\各班學習單\IMAG1203.jpg"/>
          <p:cNvPicPr>
            <a:picLocks noChangeAspect="1" noChangeArrowheads="1"/>
          </p:cNvPicPr>
          <p:nvPr/>
        </p:nvPicPr>
        <p:blipFill>
          <a:blip r:embed="rId2" cstate="print"/>
          <a:srcRect l="4285" t="6531" b="12921"/>
          <a:stretch>
            <a:fillRect/>
          </a:stretch>
        </p:blipFill>
        <p:spPr bwMode="auto">
          <a:xfrm>
            <a:off x="1" y="1249838"/>
            <a:ext cx="3214677" cy="5608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3" name="Picture 3" descr="D:\王惠玲\103\105二下特色課程\各班學習單\IMAG1204.jpg"/>
          <p:cNvPicPr>
            <a:picLocks noChangeAspect="1" noChangeArrowheads="1"/>
          </p:cNvPicPr>
          <p:nvPr/>
        </p:nvPicPr>
        <p:blipFill>
          <a:blip r:embed="rId3" cstate="print"/>
          <a:srcRect t="8530" b="11857"/>
          <a:stretch>
            <a:fillRect/>
          </a:stretch>
        </p:blipFill>
        <p:spPr bwMode="auto">
          <a:xfrm>
            <a:off x="3286116" y="1285860"/>
            <a:ext cx="3079353" cy="5572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124" name="Picture 4" descr="D:\王惠玲\103\105二下特色課程\各班學習單\IMAG1205.jpg"/>
          <p:cNvPicPr>
            <a:picLocks noChangeAspect="1" noChangeArrowheads="1"/>
          </p:cNvPicPr>
          <p:nvPr/>
        </p:nvPicPr>
        <p:blipFill>
          <a:blip r:embed="rId4" cstate="print"/>
          <a:srcRect t="6916" b="11820"/>
          <a:stretch>
            <a:fillRect/>
          </a:stretch>
        </p:blipFill>
        <p:spPr bwMode="auto">
          <a:xfrm>
            <a:off x="6467807" y="1285860"/>
            <a:ext cx="2676193" cy="5572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王惠玲\103\105二下特色課程\各班學習單\IMAG1221.jpg"/>
          <p:cNvPicPr>
            <a:picLocks noChangeAspect="1" noChangeArrowheads="1"/>
          </p:cNvPicPr>
          <p:nvPr/>
        </p:nvPicPr>
        <p:blipFill>
          <a:blip r:embed="rId2" cstate="print"/>
          <a:srcRect t="12903" b="6451"/>
          <a:stretch>
            <a:fillRect/>
          </a:stretch>
        </p:blipFill>
        <p:spPr bwMode="auto">
          <a:xfrm>
            <a:off x="0" y="1214422"/>
            <a:ext cx="3071801" cy="5643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7" name="Picture 3" descr="D:\王惠玲\103\105二下特色課程\各班學習單\IMAG1222.jpg"/>
          <p:cNvPicPr>
            <a:picLocks noChangeAspect="1" noChangeArrowheads="1"/>
          </p:cNvPicPr>
          <p:nvPr/>
        </p:nvPicPr>
        <p:blipFill>
          <a:blip r:embed="rId3" cstate="print"/>
          <a:srcRect t="14722"/>
          <a:stretch>
            <a:fillRect/>
          </a:stretch>
        </p:blipFill>
        <p:spPr bwMode="auto">
          <a:xfrm>
            <a:off x="3253076" y="1214422"/>
            <a:ext cx="3033436" cy="5643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8" name="Picture 4" descr="D:\王惠玲\103\105二下特色課程\各班學習單\IMAG1223.jpg"/>
          <p:cNvPicPr>
            <a:picLocks noChangeAspect="1" noChangeArrowheads="1"/>
          </p:cNvPicPr>
          <p:nvPr/>
        </p:nvPicPr>
        <p:blipFill>
          <a:blip r:embed="rId4" cstate="print"/>
          <a:srcRect l="5565" t="16470" b="4706"/>
          <a:stretch>
            <a:fillRect/>
          </a:stretch>
        </p:blipFill>
        <p:spPr bwMode="auto">
          <a:xfrm>
            <a:off x="6426742" y="1214422"/>
            <a:ext cx="2717258" cy="56435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7772400" cy="1143000"/>
          </a:xfrm>
        </p:spPr>
        <p:txBody>
          <a:bodyPr>
            <a:normAutofit fontScale="90000"/>
          </a:bodyPr>
          <a:lstStyle/>
          <a:p>
            <a:pPr>
              <a:buFont typeface="Wingdings" pitchFamily="2" charset="2"/>
              <a:buChar char="u"/>
            </a:pPr>
            <a: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參觀後的小日記回顧</a:t>
            </a:r>
            <a:br>
              <a:rPr lang="zh-TW" altLang="en-US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dirty="0"/>
          </a:p>
        </p:txBody>
      </p:sp>
      <p:pic>
        <p:nvPicPr>
          <p:cNvPr id="1026" name="Picture 2" descr="D:\王惠玲\103\105二下特色課程\寫作小日記\IMAG1241.jpg"/>
          <p:cNvPicPr>
            <a:picLocks noChangeAspect="1" noChangeArrowheads="1"/>
          </p:cNvPicPr>
          <p:nvPr/>
        </p:nvPicPr>
        <p:blipFill>
          <a:blip r:embed="rId2" cstate="print"/>
          <a:srcRect l="11645" r="3398"/>
          <a:stretch>
            <a:fillRect/>
          </a:stretch>
        </p:blipFill>
        <p:spPr bwMode="auto">
          <a:xfrm rot="10800000">
            <a:off x="642910" y="1285860"/>
            <a:ext cx="7578210" cy="55721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65301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王惠玲\103\105二下特色課程\寫作小日記\IMAG1242.jpg"/>
          <p:cNvPicPr>
            <a:picLocks noChangeAspect="1" noChangeArrowheads="1"/>
          </p:cNvPicPr>
          <p:nvPr/>
        </p:nvPicPr>
        <p:blipFill>
          <a:blip r:embed="rId2" cstate="print"/>
          <a:srcRect l="10634" r="8192"/>
          <a:stretch>
            <a:fillRect/>
          </a:stretch>
        </p:blipFill>
        <p:spPr bwMode="auto">
          <a:xfrm rot="10800000">
            <a:off x="785786" y="642918"/>
            <a:ext cx="7786742" cy="6215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0297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王惠玲\103\105二下特色課程\寫作小日記\IMAG1243.jpg"/>
          <p:cNvPicPr>
            <a:picLocks noChangeAspect="1" noChangeArrowheads="1"/>
          </p:cNvPicPr>
          <p:nvPr/>
        </p:nvPicPr>
        <p:blipFill>
          <a:blip r:embed="rId2" cstate="print"/>
          <a:srcRect l="7300" r="11074"/>
          <a:stretch>
            <a:fillRect/>
          </a:stretch>
        </p:blipFill>
        <p:spPr bwMode="auto">
          <a:xfrm>
            <a:off x="357126" y="823230"/>
            <a:ext cx="8358278" cy="60347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圖片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39" t="16418" r="7558" b="126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9487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王惠玲\103\105二下特色課程\寫作小日記\IMAG1245.jpg"/>
          <p:cNvPicPr>
            <a:picLocks noChangeAspect="1" noChangeArrowheads="1"/>
          </p:cNvPicPr>
          <p:nvPr/>
        </p:nvPicPr>
        <p:blipFill>
          <a:blip r:embed="rId2" cstate="print"/>
          <a:srcRect l="4396" r="14588"/>
          <a:stretch>
            <a:fillRect/>
          </a:stretch>
        </p:blipFill>
        <p:spPr bwMode="auto">
          <a:xfrm>
            <a:off x="214314" y="481194"/>
            <a:ext cx="8715404" cy="63768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>
          <a:xfrm>
            <a:off x="714348" y="3200400"/>
            <a:ext cx="8143932" cy="3086120"/>
          </a:xfrm>
        </p:spPr>
        <p:txBody>
          <a:bodyPr>
            <a:normAutofit/>
          </a:bodyPr>
          <a:lstStyle/>
          <a:p>
            <a:pPr algn="l"/>
            <a:endParaRPr lang="en-US" altLang="zh-TW" sz="2400" dirty="0" smtClean="0">
              <a:solidFill>
                <a:srgbClr val="C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 smtClean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四、教學省思與回饋</a:t>
            </a:r>
            <a:endParaRPr lang="zh-TW" altLang="en-US" dirty="0">
              <a:solidFill>
                <a:srgbClr val="FFFF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4805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4348" y="3714752"/>
            <a:ext cx="7772400" cy="4100549"/>
          </a:xfrm>
        </p:spPr>
        <p:txBody>
          <a:bodyPr>
            <a:normAutofit fontScale="90000"/>
          </a:bodyPr>
          <a:lstStyle/>
          <a:p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</a:rPr>
              <a:t>學生在活動中，能藉由深入的導覽與講座課程學習不同領域的知識、享受學習的喜悅。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>2.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</a:rPr>
              <a:t>這群孩子藉由特色課程的帶領，一步一腳印的由校園出發，進而親近社區，他們學到的不只是刻版的知識，而是帶得走的能力。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>3.</a:t>
            </a:r>
            <a:r>
              <a:rPr lang="zh-TW" altLang="en-US" sz="2800" dirty="0" smtClean="0">
                <a:solidFill>
                  <a:schemeClr val="accent1">
                    <a:lumMod val="50000"/>
                  </a:schemeClr>
                </a:solidFill>
              </a:rPr>
              <a:t>課程的進行，除了需要學年老師的密切合作外，行政處室對外的聯繫工作更是讓活動順利進行的關鍵，在此一併感謝，謝謝葆仁老師、家正老師。</a:t>
            </a: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altLang="zh-TW" sz="2800" dirty="0" smtClean="0">
                <a:solidFill>
                  <a:schemeClr val="accent1">
                    <a:lumMod val="50000"/>
                  </a:schemeClr>
                </a:solidFill>
              </a:rPr>
              <a:t>,</a:t>
            </a:r>
            <a:endParaRPr lang="zh-TW" alt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dirty="0" smtClean="0"/>
              <a:t>謝謝聆聽</a:t>
            </a:r>
            <a:endParaRPr lang="zh-TW" altLang="en-US" dirty="0"/>
          </a:p>
        </p:txBody>
      </p:sp>
      <p:pic>
        <p:nvPicPr>
          <p:cNvPr id="1026" name="Picture 2" descr="D:\王惠玲\103\105二下特色課程\105特色課程相片\老師合照\IMAG1335.jpg"/>
          <p:cNvPicPr>
            <a:picLocks noChangeAspect="1" noChangeArrowheads="1"/>
          </p:cNvPicPr>
          <p:nvPr/>
        </p:nvPicPr>
        <p:blipFill>
          <a:blip r:embed="rId3" cstate="print"/>
          <a:srcRect l="19040" t="15094" r="27015"/>
          <a:stretch>
            <a:fillRect/>
          </a:stretch>
        </p:blipFill>
        <p:spPr bwMode="auto">
          <a:xfrm>
            <a:off x="2285984" y="3012982"/>
            <a:ext cx="4357718" cy="3845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標題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zh-TW" altLang="en-US" dirty="0">
                <a:solidFill>
                  <a:srgbClr val="FFFF00"/>
                </a:solidFill>
                <a:latin typeface="標楷體" pitchFamily="65" charset="-120"/>
                <a:ea typeface="標楷體" pitchFamily="65" charset="-120"/>
              </a:rPr>
              <a:t>三、實施情形</a:t>
            </a:r>
            <a:endParaRPr lang="zh-TW" altLang="en-US" dirty="0"/>
          </a:p>
        </p:txBody>
      </p:sp>
    </p:spTree>
    <p:extLst>
      <p:ext uri="{BB962C8B-B14F-4D97-AF65-F5344CB8AC3E}">
        <p14:creationId xmlns="" xmlns:p14="http://schemas.microsoft.com/office/powerpoint/2010/main" val="143423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14348" y="2786058"/>
            <a:ext cx="7772400" cy="2286016"/>
          </a:xfrm>
        </p:spPr>
        <p:txBody>
          <a:bodyPr>
            <a:no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進行「</a:t>
            </a:r>
            <a:r>
              <a:rPr lang="zh-TW" altLang="en-US" sz="2800" dirty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文風鼎盛宜蘭城</a:t>
            </a:r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」講座</a:t>
            </a:r>
            <a:endParaRPr lang="en-US" altLang="zh-TW" sz="28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endParaRPr lang="en-US" altLang="zh-TW" sz="1800" dirty="0" smtClean="0">
              <a:solidFill>
                <a:srgbClr val="C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en-US" altLang="zh-TW" sz="2800" dirty="0" smtClean="0">
                <a:solidFill>
                  <a:srgbClr val="C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2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邀請</a:t>
            </a:r>
            <a:r>
              <a:rPr lang="zh-TW" altLang="en-US" sz="2800" u="sng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朱家正</a:t>
            </a:r>
            <a:r>
              <a:rPr lang="zh-TW" altLang="en-US" sz="2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老師為孩子們進行一場跟</a:t>
            </a:r>
            <a:r>
              <a:rPr lang="zh-TW" altLang="en-US" sz="2800" u="sng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宜蘭</a:t>
            </a:r>
            <a:r>
              <a:rPr lang="zh-TW" altLang="en-US" sz="2800" dirty="0" smtClean="0">
                <a:solidFill>
                  <a:schemeClr val="accent2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歷史有關的文化講座</a:t>
            </a:r>
            <a:endParaRPr lang="zh-TW" altLang="en-US" sz="2800" dirty="0">
              <a:solidFill>
                <a:schemeClr val="accent2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版面配置區 2"/>
          <p:cNvSpPr txBox="1">
            <a:spLocks/>
          </p:cNvSpPr>
          <p:nvPr/>
        </p:nvSpPr>
        <p:spPr>
          <a:xfrm>
            <a:off x="714348" y="1285860"/>
            <a:ext cx="7772400" cy="1071570"/>
          </a:xfrm>
          <a:prstGeom prst="rect">
            <a:avLst/>
          </a:prstGeom>
        </p:spPr>
        <p:txBody>
          <a:bodyPr anchor="t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buFont typeface="Wingdings 2"/>
              <a:buNone/>
              <a:tabLst/>
              <a:defRPr/>
            </a:pPr>
            <a:r>
              <a:rPr kumimoji="0" lang="zh-TW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標楷體" pitchFamily="65" charset="-120"/>
                <a:ea typeface="標楷體" pitchFamily="65" charset="-120"/>
                <a:cs typeface="+mn-cs"/>
              </a:rPr>
              <a:t>活動一  文化之都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標楷體" pitchFamily="65" charset="-120"/>
              <a:ea typeface="標楷體" pitchFamily="65" charset="-120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666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5786" y="5643578"/>
            <a:ext cx="7986714" cy="1000124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sz="4400" dirty="0" smtClean="0">
                <a:solidFill>
                  <a:schemeClr val="accent1">
                    <a:lumMod val="50000"/>
                  </a:schemeClr>
                </a:solidFill>
              </a:rPr>
              <a:t>從宜蘭市的舊稱「九芎城」談起</a:t>
            </a:r>
            <a:endParaRPr lang="zh-TW" alt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D:\王惠玲\103\105二下特色課程\二孝家正演講\13240705_1623753367947704_9007630874203888805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289"/>
            <a:ext cx="3786182" cy="50482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3" name="Picture 2" descr="H:\linweibackup\P2\My Pictures\ㄧ信99\文風鼎盛宜蘭城-相片.學習單\P1020330.JPG"/>
          <p:cNvPicPr>
            <a:picLocks noChangeAspect="1" noChangeArrowheads="1"/>
          </p:cNvPicPr>
          <p:nvPr/>
        </p:nvPicPr>
        <p:blipFill>
          <a:blip r:embed="rId3" cstate="print"/>
          <a:srcRect l="6945" r="11110"/>
          <a:stretch>
            <a:fillRect/>
          </a:stretch>
        </p:blipFill>
        <p:spPr bwMode="auto">
          <a:xfrm>
            <a:off x="4070579" y="285728"/>
            <a:ext cx="5073421" cy="4643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2910" y="5286388"/>
            <a:ext cx="8501090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這塊土地的主人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噶瑪蘭族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泰雅族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074" name="Picture 2" descr="H:\linweibackup\P2\My Pictures\ㄧ信99\文風鼎盛宜蘭城-相片.學習單\P10203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9643" y="0"/>
            <a:ext cx="6762765" cy="50720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57422" y="5286388"/>
            <a:ext cx="4786346" cy="1143000"/>
          </a:xfrm>
        </p:spPr>
        <p:txBody>
          <a:bodyPr/>
          <a:lstStyle/>
          <a:p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漢人移民先鋒</a:t>
            </a:r>
            <a:r>
              <a:rPr lang="en-US" altLang="zh-TW" dirty="0" smtClean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zh-TW" altLang="en-US" dirty="0" smtClean="0">
                <a:solidFill>
                  <a:schemeClr val="accent1">
                    <a:lumMod val="50000"/>
                  </a:schemeClr>
                </a:solidFill>
              </a:rPr>
              <a:t>吳沙</a:t>
            </a:r>
            <a:endParaRPr lang="zh-TW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124" name="Picture 4" descr="D:\王惠玲\103\105二下特色課程\105特色課程相片\二孝家正演講\13233092_1623753381281036_2053061120339513127_n.jpg"/>
          <p:cNvPicPr>
            <a:picLocks noChangeAspect="1" noChangeArrowheads="1"/>
          </p:cNvPicPr>
          <p:nvPr/>
        </p:nvPicPr>
        <p:blipFill>
          <a:blip r:embed="rId2" cstate="print"/>
          <a:srcRect t="25781" b="23437"/>
          <a:stretch>
            <a:fillRect/>
          </a:stretch>
        </p:blipFill>
        <p:spPr bwMode="auto">
          <a:xfrm>
            <a:off x="1000100" y="0"/>
            <a:ext cx="6858000" cy="4643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公正">
  <a:themeElements>
    <a:clrScheme name="公正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公正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公正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775</TotalTime>
  <Words>354</Words>
  <Application>Microsoft Office PowerPoint</Application>
  <PresentationFormat>如螢幕大小 (4:3)</PresentationFormat>
  <Paragraphs>62</Paragraphs>
  <Slides>43</Slides>
  <Notes>3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43</vt:i4>
      </vt:variant>
    </vt:vector>
  </HeadingPairs>
  <TitlesOfParts>
    <vt:vector size="44" baseType="lpstr">
      <vt:lpstr>公正</vt:lpstr>
      <vt:lpstr>南屏國小一O四學年度第二學期 二年級特色課程</vt:lpstr>
      <vt:lpstr>一、學期主題：文風鼎盛社區行</vt:lpstr>
      <vt:lpstr>二、學期課程架構 </vt:lpstr>
      <vt:lpstr>投影片 4</vt:lpstr>
      <vt:lpstr>三、實施情形</vt:lpstr>
      <vt:lpstr>投影片 6</vt:lpstr>
      <vt:lpstr> 從宜蘭市的舊稱「九芎城」談起</vt:lpstr>
      <vt:lpstr>這塊土地的主人-噶瑪蘭族.泰雅族</vt:lpstr>
      <vt:lpstr>漢人移民先鋒-吳沙</vt:lpstr>
      <vt:lpstr> 宜蘭各鄉鎮新舊地名的沿革</vt:lpstr>
      <vt:lpstr>東.西.南.北各城門-現在的位置</vt:lpstr>
      <vt:lpstr>書院的過去與現在 </vt:lpstr>
      <vt:lpstr>學子到文昌廟拜拜必帶的供品</vt:lpstr>
      <vt:lpstr>孔廟</vt:lpstr>
      <vt:lpstr>考狀元不容易，要通過五關的考驗</vt:lpstr>
      <vt:lpstr>開蘭進士-楊士芳</vt:lpstr>
      <vt:lpstr>學習單的書寫 </vt:lpstr>
      <vt:lpstr>投影片 18</vt:lpstr>
      <vt:lpstr>投影片 19</vt:lpstr>
      <vt:lpstr>投影片 20</vt:lpstr>
      <vt:lpstr>◎台灣戲劇館  </vt:lpstr>
      <vt:lpstr>淺談戲曲神像的傳說故事</vt:lpstr>
      <vt:lpstr>南北管樂器介紹</vt:lpstr>
      <vt:lpstr>戲偶的操弄與戲台介紹</vt:lpstr>
      <vt:lpstr>歌仔戲的發源地-宜蘭員山鄉</vt:lpstr>
      <vt:lpstr>歌仔戲皇帝-楊麗花</vt:lpstr>
      <vt:lpstr>◎兒童閱覽室</vt:lpstr>
      <vt:lpstr>投影片 28</vt:lpstr>
      <vt:lpstr>愛書小短劇-              教導學生正確使用書籍的方法  </vt:lpstr>
      <vt:lpstr>介紹書的結構與編排順序</vt:lpstr>
      <vt:lpstr>圖書十大分類口訣</vt:lpstr>
      <vt:lpstr>◎展覽室</vt:lpstr>
      <vt:lpstr>學習參觀禮儀</vt:lpstr>
      <vt:lpstr>學習單的書寫 </vt:lpstr>
      <vt:lpstr>投影片 35</vt:lpstr>
      <vt:lpstr>投影片 36</vt:lpstr>
      <vt:lpstr>參觀後的小日記回顧 </vt:lpstr>
      <vt:lpstr>投影片 38</vt:lpstr>
      <vt:lpstr>投影片 39</vt:lpstr>
      <vt:lpstr>投影片 40</vt:lpstr>
      <vt:lpstr>四、教學省思與回饋</vt:lpstr>
      <vt:lpstr>1.學生在活動中，能藉由深入的導覽與講座課程學習不同領域的知識、享受學習的喜悅。  2.這群孩子藉由特色課程的帶領，一步一腳印的由校園出發，進而親近社區，他們學到的不只是刻版的知識，而是帶得走的能力。  3.課程的進行，除了需要學年老師的密切合作外，行政處室對外的聯繫工作更是讓活動順利進行的關鍵，在此一併感謝，謝謝葆仁老師、家正老師。   ,</vt:lpstr>
      <vt:lpstr>謝謝聆聽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南屏國小一O三學年度第二學期 二年級特色課程</dc:title>
  <dc:creator>free</dc:creator>
  <cp:lastModifiedBy>Hsu22</cp:lastModifiedBy>
  <cp:revision>126</cp:revision>
  <dcterms:created xsi:type="dcterms:W3CDTF">2016-05-24T06:11:22Z</dcterms:created>
  <dcterms:modified xsi:type="dcterms:W3CDTF">2016-06-15T02:21:32Z</dcterms:modified>
</cp:coreProperties>
</file>