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61" r:id="rId6"/>
    <p:sldId id="266" r:id="rId7"/>
    <p:sldId id="305" r:id="rId8"/>
    <p:sldId id="306" r:id="rId9"/>
    <p:sldId id="267" r:id="rId10"/>
    <p:sldId id="273" r:id="rId11"/>
    <p:sldId id="296" r:id="rId12"/>
    <p:sldId id="268" r:id="rId13"/>
    <p:sldId id="297" r:id="rId14"/>
    <p:sldId id="307" r:id="rId15"/>
    <p:sldId id="269" r:id="rId16"/>
    <p:sldId id="275" r:id="rId17"/>
    <p:sldId id="276" r:id="rId18"/>
    <p:sldId id="262" r:id="rId19"/>
    <p:sldId id="263" r:id="rId20"/>
    <p:sldId id="264" r:id="rId21"/>
    <p:sldId id="270" r:id="rId22"/>
    <p:sldId id="271" r:id="rId23"/>
    <p:sldId id="277" r:id="rId24"/>
    <p:sldId id="281" r:id="rId25"/>
    <p:sldId id="274" r:id="rId26"/>
    <p:sldId id="283" r:id="rId27"/>
    <p:sldId id="298" r:id="rId28"/>
    <p:sldId id="284" r:id="rId29"/>
    <p:sldId id="299" r:id="rId30"/>
    <p:sldId id="301" r:id="rId31"/>
    <p:sldId id="300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02" r:id="rId43"/>
    <p:sldId id="304" r:id="rId44"/>
    <p:sldId id="303" r:id="rId4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43" autoAdjust="0"/>
    <p:restoredTop sz="94660"/>
  </p:normalViewPr>
  <p:slideViewPr>
    <p:cSldViewPr>
      <p:cViewPr varScale="1">
        <p:scale>
          <a:sx n="109" d="100"/>
          <a:sy n="109" d="100"/>
        </p:scale>
        <p:origin x="-16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0DAA3-6525-4CA2-AEA7-48552500D3A9}" type="datetimeFigureOut">
              <a:rPr lang="zh-TW" altLang="en-US" smtClean="0"/>
              <a:pPr/>
              <a:t>2016/1/5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45AB1-9CDA-418A-B61E-D451B07E7D4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DA1D-48F4-49B3-A4D6-5F20F31D0971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25B-3507-4124-AF8C-D9A807C401F2}" type="datetimeFigureOut">
              <a:rPr lang="zh-TW" altLang="en-US" smtClean="0"/>
              <a:pPr/>
              <a:t>2016/1/5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73AA330-9957-4A29-AF8E-B70F50CC6C5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25B-3507-4124-AF8C-D9A807C401F2}" type="datetimeFigureOut">
              <a:rPr lang="zh-TW" altLang="en-US" smtClean="0"/>
              <a:pPr/>
              <a:t>2016/1/5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A330-9957-4A29-AF8E-B70F50CC6C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25B-3507-4124-AF8C-D9A807C401F2}" type="datetimeFigureOut">
              <a:rPr lang="zh-TW" altLang="en-US" smtClean="0"/>
              <a:pPr/>
              <a:t>2016/1/5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A330-9957-4A29-AF8E-B70F50CC6C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25B-3507-4124-AF8C-D9A807C401F2}" type="datetimeFigureOut">
              <a:rPr lang="zh-TW" altLang="en-US" smtClean="0"/>
              <a:pPr/>
              <a:t>2016/1/5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A330-9957-4A29-AF8E-B70F50CC6C5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25B-3507-4124-AF8C-D9A807C401F2}" type="datetimeFigureOut">
              <a:rPr lang="zh-TW" altLang="en-US" smtClean="0"/>
              <a:pPr/>
              <a:t>2016/1/5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73AA330-9957-4A29-AF8E-B70F50CC6C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25B-3507-4124-AF8C-D9A807C401F2}" type="datetimeFigureOut">
              <a:rPr lang="zh-TW" altLang="en-US" smtClean="0"/>
              <a:pPr/>
              <a:t>2016/1/5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A330-9957-4A29-AF8E-B70F50CC6C5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25B-3507-4124-AF8C-D9A807C401F2}" type="datetimeFigureOut">
              <a:rPr lang="zh-TW" altLang="en-US" smtClean="0"/>
              <a:pPr/>
              <a:t>2016/1/5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A330-9957-4A29-AF8E-B70F50CC6C5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25B-3507-4124-AF8C-D9A807C401F2}" type="datetimeFigureOut">
              <a:rPr lang="zh-TW" altLang="en-US" smtClean="0"/>
              <a:pPr/>
              <a:t>2016/1/5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A330-9957-4A29-AF8E-B70F50CC6C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25B-3507-4124-AF8C-D9A807C401F2}" type="datetimeFigureOut">
              <a:rPr lang="zh-TW" altLang="en-US" smtClean="0"/>
              <a:pPr/>
              <a:t>2016/1/5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A330-9957-4A29-AF8E-B70F50CC6C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25B-3507-4124-AF8C-D9A807C401F2}" type="datetimeFigureOut">
              <a:rPr lang="zh-TW" altLang="en-US" smtClean="0"/>
              <a:pPr/>
              <a:t>2016/1/5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A330-9957-4A29-AF8E-B70F50CC6C5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25B-3507-4124-AF8C-D9A807C401F2}" type="datetimeFigureOut">
              <a:rPr lang="zh-TW" altLang="en-US" smtClean="0"/>
              <a:pPr/>
              <a:t>2016/1/5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73AA330-9957-4A29-AF8E-B70F50CC6C5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AB9625B-3507-4124-AF8C-D9A807C401F2}" type="datetimeFigureOut">
              <a:rPr lang="zh-TW" altLang="en-US" smtClean="0"/>
              <a:pPr/>
              <a:t>2016/1/5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73AA330-9957-4A29-AF8E-B70F50CC6C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85852" y="3571876"/>
            <a:ext cx="6486548" cy="1114436"/>
          </a:xfrm>
        </p:spPr>
        <p:txBody>
          <a:bodyPr/>
          <a:lstStyle/>
          <a:p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教學群：李淑娟、崔明圓、 羅安倫 </a:t>
            </a:r>
            <a:endParaRPr lang="en-US" altLang="zh-TW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呂季霏、王惠玲</a:t>
            </a:r>
            <a:endParaRPr lang="zh-TW" altLang="en-US" dirty="0" smtClean="0">
              <a:solidFill>
                <a:srgbClr val="C00000"/>
              </a:solidFill>
            </a:endParaRPr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南屏國小一</a:t>
            </a:r>
            <a:r>
              <a:rPr lang="en-US" altLang="zh-TW" dirty="0" smtClean="0"/>
              <a:t>O</a:t>
            </a:r>
            <a:r>
              <a:rPr lang="zh-TW" altLang="en-US" dirty="0" smtClean="0"/>
              <a:t>四學年度第一學期</a:t>
            </a:r>
            <a:br>
              <a:rPr lang="zh-TW" altLang="en-US" dirty="0" smtClean="0"/>
            </a:br>
            <a:r>
              <a:rPr lang="zh-TW" altLang="en-US" dirty="0" smtClean="0"/>
              <a:t>二年級特色課程</a:t>
            </a:r>
            <a:endParaRPr lang="zh-TW" altLang="en-US" dirty="0"/>
          </a:p>
        </p:txBody>
      </p:sp>
      <p:pic>
        <p:nvPicPr>
          <p:cNvPr id="4" name="Picture 2" descr="D:\My Pictures\一信103\特色課程\二上\104二上特色課程\104二上特色課程相片\14513933119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786322"/>
            <a:ext cx="2595538" cy="19466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D:\My Pictures\一信103\特色課程\二上\104二上特色課程\104二上特色課程相片\14513927938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0414" y="4786322"/>
            <a:ext cx="3460742" cy="19466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D:\My Pictures\一信103\特色課程\二上\104二上特色課程\104二上特色課程相片\1451392602299.jpg"/>
          <p:cNvPicPr>
            <a:picLocks noChangeAspect="1" noChangeArrowheads="1"/>
          </p:cNvPicPr>
          <p:nvPr/>
        </p:nvPicPr>
        <p:blipFill>
          <a:blip r:embed="rId5"/>
          <a:srcRect l="21127" t="41685" r="24331" b="4728"/>
          <a:stretch>
            <a:fillRect/>
          </a:stretch>
        </p:blipFill>
        <p:spPr bwMode="auto">
          <a:xfrm>
            <a:off x="2786050" y="4786322"/>
            <a:ext cx="2714644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714348" y="1142984"/>
            <a:ext cx="8143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（五）結合語文領域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〝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書信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〞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單元，讓學生在寫信與寄信的過程中延伸「家與社區」的概念</a:t>
            </a:r>
            <a:endParaRPr lang="zh-TW" altLang="en-US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8" name="Picture 4" descr="D:\My Pictures\一信103\特色課程\二上\104二上特色課程\104二上特色課程相片\1451475736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2345399"/>
            <a:ext cx="2928926" cy="4512602"/>
          </a:xfrm>
          <a:prstGeom prst="rect">
            <a:avLst/>
          </a:prstGeom>
          <a:noFill/>
        </p:spPr>
      </p:pic>
      <p:pic>
        <p:nvPicPr>
          <p:cNvPr id="6" name="Picture 2" descr="D:\My Pictures\一信103\特色課程\二上\104二上特色課程\104二上特色課程相片\14514801875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86058"/>
            <a:ext cx="6000760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My Pictures\一信103\特色課程\二上\104二上特色課程\104二上特色課程相片\14514801937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3861088"/>
            <a:ext cx="5167307" cy="2898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 descr="D:\My Pictures\一信103\特色課程\二上\104二上特色課程\104二上特色課程相片\1451475733285.jpg"/>
          <p:cNvPicPr>
            <a:picLocks noChangeAspect="1" noChangeArrowheads="1"/>
          </p:cNvPicPr>
          <p:nvPr/>
        </p:nvPicPr>
        <p:blipFill>
          <a:blip r:embed="rId3"/>
          <a:srcRect r="7161"/>
          <a:stretch>
            <a:fillRect/>
          </a:stretch>
        </p:blipFill>
        <p:spPr bwMode="auto">
          <a:xfrm>
            <a:off x="71406" y="214290"/>
            <a:ext cx="5895319" cy="3571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8643998" cy="1171591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（六）邀請</a:t>
            </a:r>
            <a:r>
              <a:rPr lang="zh-TW" altLang="en-US" sz="2800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薛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校長為孩子們述說</a:t>
            </a:r>
            <a:r>
              <a:rPr lang="zh-TW" altLang="en-US" sz="2800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南屏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校史，從</a:t>
            </a:r>
            <a:r>
              <a:rPr lang="zh-TW" altLang="en-US" sz="2800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李南屏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的背景開始介紹，談到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U-2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偵察機、黑貓中隊，再到校地的遷移與歷任校長，都讓孩子們留下深刻的印象</a:t>
            </a:r>
            <a:endParaRPr lang="zh-TW" altLang="en-US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 descr="D:\My Pictures\一信103\特色課程\二上\104二上特色課程\104二上特色課程相片\1451392622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571744"/>
            <a:ext cx="3786214" cy="4194816"/>
          </a:xfrm>
          <a:prstGeom prst="rect">
            <a:avLst/>
          </a:prstGeom>
          <a:noFill/>
        </p:spPr>
      </p:pic>
      <p:pic>
        <p:nvPicPr>
          <p:cNvPr id="9218" name="Picture 2" descr="D:\My Pictures\一信103\特色課程\二上\104二上特色課程\104二上特色課程相片\14513926022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2571744"/>
            <a:ext cx="5143505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Pictures\一信101\二信102\二上特色課程\202特色照片\校長說故事\2013-11-7校長說故事\PB079336.JPG"/>
          <p:cNvPicPr>
            <a:picLocks noChangeAspect="1" noChangeArrowheads="1"/>
          </p:cNvPicPr>
          <p:nvPr/>
        </p:nvPicPr>
        <p:blipFill>
          <a:blip r:embed="rId2" cstate="print"/>
          <a:srcRect l="37756" t="33558" r="20927" b="3963"/>
          <a:stretch>
            <a:fillRect/>
          </a:stretch>
        </p:blipFill>
        <p:spPr bwMode="auto">
          <a:xfrm>
            <a:off x="214282" y="3643314"/>
            <a:ext cx="4234556" cy="3071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3" descr="D:\My Pictures\一信101\二信102\二上特色課程\202特色照片\校長說故事\2013-11-7校長說故事\PB079333.JPG"/>
          <p:cNvPicPr>
            <a:picLocks noChangeAspect="1" noChangeArrowheads="1"/>
          </p:cNvPicPr>
          <p:nvPr/>
        </p:nvPicPr>
        <p:blipFill>
          <a:blip r:embed="rId3" cstate="print"/>
          <a:srcRect l="31606" t="33796" r="22684" b="7015"/>
          <a:stretch>
            <a:fillRect/>
          </a:stretch>
        </p:blipFill>
        <p:spPr bwMode="auto">
          <a:xfrm>
            <a:off x="5052265" y="3643314"/>
            <a:ext cx="3877453" cy="3071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 descr="D:\My Pictures\一信103\特色課程\二上\104二上特色課程\104二上特色課程相片\1451392698987.jpg"/>
          <p:cNvPicPr>
            <a:picLocks noChangeAspect="1" noChangeArrowheads="1"/>
          </p:cNvPicPr>
          <p:nvPr/>
        </p:nvPicPr>
        <p:blipFill>
          <a:blip r:embed="rId4"/>
          <a:srcRect l="44531" t="8571" b="14294"/>
          <a:stretch>
            <a:fillRect/>
          </a:stretch>
        </p:blipFill>
        <p:spPr bwMode="auto">
          <a:xfrm>
            <a:off x="2285984" y="55618"/>
            <a:ext cx="4643470" cy="3516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2910" y="1214422"/>
            <a:ext cx="8072494" cy="619111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（七）從問題單中檢核學生是否了解學校歷史與願景，最後再請學生為校徽上色、學唱</a:t>
            </a:r>
            <a:r>
              <a:rPr lang="zh-TW" altLang="en-US" sz="2800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南屏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校歌</a:t>
            </a:r>
            <a:endParaRPr lang="zh-TW" altLang="en-US" sz="2800" dirty="0"/>
          </a:p>
        </p:txBody>
      </p:sp>
      <p:pic>
        <p:nvPicPr>
          <p:cNvPr id="1026" name="Picture 2" descr="D:\My Pictures\一信103\特色課程\二上\104二上特色課程\104二上特色課程學習單\IMAG0214.jpg"/>
          <p:cNvPicPr>
            <a:picLocks noChangeAspect="1" noChangeArrowheads="1"/>
          </p:cNvPicPr>
          <p:nvPr/>
        </p:nvPicPr>
        <p:blipFill>
          <a:blip r:embed="rId2" cstate="print"/>
          <a:srcRect t="35746" b="25549"/>
          <a:stretch>
            <a:fillRect/>
          </a:stretch>
        </p:blipFill>
        <p:spPr bwMode="auto">
          <a:xfrm>
            <a:off x="71406" y="2287830"/>
            <a:ext cx="4643470" cy="4523970"/>
          </a:xfrm>
          <a:prstGeom prst="rect">
            <a:avLst/>
          </a:prstGeom>
          <a:noFill/>
        </p:spPr>
      </p:pic>
      <p:pic>
        <p:nvPicPr>
          <p:cNvPr id="6" name="Picture 2" descr="D:\My Pictures\一信103\特色課程\二上\104二上特色課程\104二上特色課程學習單\IMAG0214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8773" t="72989" r="3509" b="457"/>
          <a:stretch>
            <a:fillRect/>
          </a:stretch>
        </p:blipFill>
        <p:spPr bwMode="auto">
          <a:xfrm>
            <a:off x="5072066" y="2928934"/>
            <a:ext cx="4000496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4"/>
          <p:cNvSpPr>
            <a:spLocks noGrp="1"/>
          </p:cNvSpPr>
          <p:nvPr>
            <p:ph type="title"/>
          </p:nvPr>
        </p:nvSpPr>
        <p:spPr>
          <a:xfrm>
            <a:off x="722313" y="142852"/>
            <a:ext cx="7772400" cy="2171723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</a:rPr>
              <a:t>活動二：左鄰右舍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42910" y="3071810"/>
            <a:ext cx="7772400" cy="1338262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（一）以</a:t>
            </a:r>
            <a:r>
              <a:rPr lang="zh-TW" altLang="en-US" sz="2800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南屏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為出發點，規畫路線，帶領學生實地走訪學校週邊街道，認識</a:t>
            </a:r>
            <a:r>
              <a:rPr lang="zh-TW" altLang="en-US" sz="2800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南屏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社區的過去與現在</a:t>
            </a:r>
            <a:endParaRPr lang="zh-TW" altLang="en-US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版面配置區 2"/>
          <p:cNvSpPr txBox="1">
            <a:spLocks/>
          </p:cNvSpPr>
          <p:nvPr/>
        </p:nvSpPr>
        <p:spPr>
          <a:xfrm>
            <a:off x="500034" y="3714752"/>
            <a:ext cx="8343904" cy="2714644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214282" y="500042"/>
            <a:ext cx="1357322" cy="207170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南屏國小</a:t>
            </a:r>
            <a:endParaRPr lang="zh-TW" altLang="en-US" dirty="0"/>
          </a:p>
        </p:txBody>
      </p:sp>
      <p:sp>
        <p:nvSpPr>
          <p:cNvPr id="3" name="圓角矩形 2"/>
          <p:cNvSpPr/>
          <p:nvPr/>
        </p:nvSpPr>
        <p:spPr>
          <a:xfrm>
            <a:off x="2000232" y="571480"/>
            <a:ext cx="1428760" cy="207170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三清宮</a:t>
            </a:r>
            <a:endParaRPr lang="zh-TW" altLang="en-US" dirty="0"/>
          </a:p>
        </p:txBody>
      </p:sp>
      <p:sp>
        <p:nvSpPr>
          <p:cNvPr id="4" name="圓角矩形 3"/>
          <p:cNvSpPr/>
          <p:nvPr/>
        </p:nvSpPr>
        <p:spPr>
          <a:xfrm>
            <a:off x="5715008" y="571480"/>
            <a:ext cx="1428760" cy="207170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甲子蘭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酒廠</a:t>
            </a:r>
            <a:endParaRPr lang="zh-TW" altLang="en-US" dirty="0"/>
          </a:p>
        </p:txBody>
      </p:sp>
      <p:sp>
        <p:nvSpPr>
          <p:cNvPr id="5" name="圓角矩形 4"/>
          <p:cNvSpPr/>
          <p:nvPr/>
        </p:nvSpPr>
        <p:spPr>
          <a:xfrm>
            <a:off x="3857620" y="571480"/>
            <a:ext cx="1428760" cy="2071702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全聯福利中心</a:t>
            </a:r>
            <a:endParaRPr lang="zh-TW" altLang="en-US" dirty="0"/>
          </a:p>
        </p:txBody>
      </p:sp>
      <p:sp>
        <p:nvSpPr>
          <p:cNvPr id="6" name="圓角矩形 5"/>
          <p:cNvSpPr/>
          <p:nvPr/>
        </p:nvSpPr>
        <p:spPr>
          <a:xfrm>
            <a:off x="7572396" y="571480"/>
            <a:ext cx="1428760" cy="207170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新月廣場</a:t>
            </a:r>
            <a:endParaRPr lang="en-US" altLang="zh-TW" dirty="0" smtClean="0"/>
          </a:p>
        </p:txBody>
      </p:sp>
      <p:sp>
        <p:nvSpPr>
          <p:cNvPr id="7" name="圓角矩形 6"/>
          <p:cNvSpPr/>
          <p:nvPr/>
        </p:nvSpPr>
        <p:spPr>
          <a:xfrm>
            <a:off x="7572396" y="4429132"/>
            <a:ext cx="1428760" cy="207170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光復國小宜蘭護城河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5715008" y="4429132"/>
            <a:ext cx="1428760" cy="207170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地政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事務所</a:t>
            </a:r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3857620" y="4429132"/>
            <a:ext cx="1428760" cy="207170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北區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國稅局</a:t>
            </a:r>
            <a:endParaRPr lang="zh-TW" altLang="en-US" dirty="0"/>
          </a:p>
        </p:txBody>
      </p:sp>
      <p:sp>
        <p:nvSpPr>
          <p:cNvPr id="10" name="圓角矩形 9"/>
          <p:cNvSpPr/>
          <p:nvPr/>
        </p:nvSpPr>
        <p:spPr>
          <a:xfrm>
            <a:off x="2000232" y="4429132"/>
            <a:ext cx="1428760" cy="207170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宜蘭高中</a:t>
            </a:r>
            <a:endParaRPr lang="zh-TW" altLang="en-US" dirty="0"/>
          </a:p>
        </p:txBody>
      </p:sp>
      <p:sp>
        <p:nvSpPr>
          <p:cNvPr id="11" name="圓角矩形 10"/>
          <p:cNvSpPr/>
          <p:nvPr/>
        </p:nvSpPr>
        <p:spPr>
          <a:xfrm>
            <a:off x="142844" y="4429132"/>
            <a:ext cx="1428760" cy="207170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老眷村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牛肉麵店</a:t>
            </a:r>
            <a:endParaRPr lang="zh-TW" altLang="en-US" dirty="0"/>
          </a:p>
        </p:txBody>
      </p:sp>
      <p:sp>
        <p:nvSpPr>
          <p:cNvPr id="12" name="向右箭號 11"/>
          <p:cNvSpPr/>
          <p:nvPr/>
        </p:nvSpPr>
        <p:spPr>
          <a:xfrm>
            <a:off x="1643042" y="1357298"/>
            <a:ext cx="28575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3500430" y="1357298"/>
            <a:ext cx="28575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5357818" y="1357298"/>
            <a:ext cx="28575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7215206" y="1357298"/>
            <a:ext cx="28575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下箭號 15"/>
          <p:cNvSpPr/>
          <p:nvPr/>
        </p:nvSpPr>
        <p:spPr>
          <a:xfrm>
            <a:off x="8143900" y="3000372"/>
            <a:ext cx="500066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左箭號 16"/>
          <p:cNvSpPr/>
          <p:nvPr/>
        </p:nvSpPr>
        <p:spPr>
          <a:xfrm>
            <a:off x="7215206" y="5286388"/>
            <a:ext cx="285752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左箭號 20"/>
          <p:cNvSpPr/>
          <p:nvPr/>
        </p:nvSpPr>
        <p:spPr>
          <a:xfrm>
            <a:off x="5357818" y="5357826"/>
            <a:ext cx="285752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左箭號 21"/>
          <p:cNvSpPr/>
          <p:nvPr/>
        </p:nvSpPr>
        <p:spPr>
          <a:xfrm>
            <a:off x="3500430" y="5429264"/>
            <a:ext cx="285752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左箭號 22"/>
          <p:cNvSpPr/>
          <p:nvPr/>
        </p:nvSpPr>
        <p:spPr>
          <a:xfrm>
            <a:off x="1643042" y="5500702"/>
            <a:ext cx="285752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上箭號 23"/>
          <p:cNvSpPr/>
          <p:nvPr/>
        </p:nvSpPr>
        <p:spPr>
          <a:xfrm>
            <a:off x="571472" y="3000372"/>
            <a:ext cx="571504" cy="12858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標題 25"/>
          <p:cNvSpPr>
            <a:spLocks noGrp="1"/>
          </p:cNvSpPr>
          <p:nvPr>
            <p:ph type="title"/>
          </p:nvPr>
        </p:nvSpPr>
        <p:spPr>
          <a:xfrm>
            <a:off x="1928794" y="3143248"/>
            <a:ext cx="5643602" cy="714372"/>
          </a:xfrm>
        </p:spPr>
        <p:txBody>
          <a:bodyPr>
            <a:normAutofit fontScale="90000"/>
          </a:bodyPr>
          <a:lstStyle/>
          <a:p>
            <a:r>
              <a:rPr lang="zh-TW" altLang="en-US" u="sng" dirty="0" smtClean="0">
                <a:solidFill>
                  <a:srgbClr val="FF0000"/>
                </a:solidFill>
              </a:rPr>
              <a:t>三清路</a:t>
            </a:r>
            <a:r>
              <a:rPr lang="ja-JP" altLang="en-US" b="1" u="sng" dirty="0" smtClean="0">
                <a:solidFill>
                  <a:srgbClr val="FF0000"/>
                </a:solidFill>
              </a:rPr>
              <a:t>→</a:t>
            </a:r>
            <a:r>
              <a:rPr lang="zh-TW" altLang="en-US" b="1" u="sng" dirty="0" smtClean="0">
                <a:solidFill>
                  <a:srgbClr val="FF0000"/>
                </a:solidFill>
              </a:rPr>
              <a:t> </a:t>
            </a:r>
            <a:r>
              <a:rPr lang="zh-TW" altLang="en-US" u="sng" dirty="0" smtClean="0">
                <a:solidFill>
                  <a:srgbClr val="FF0000"/>
                </a:solidFill>
              </a:rPr>
              <a:t>民權路</a:t>
            </a:r>
            <a:r>
              <a:rPr lang="ja-JP" altLang="en-US" b="1" u="sng" dirty="0" smtClean="0">
                <a:solidFill>
                  <a:srgbClr val="FF0000"/>
                </a:solidFill>
              </a:rPr>
              <a:t>→</a:t>
            </a:r>
            <a:r>
              <a:rPr lang="zh-TW" altLang="en-US" b="1" u="sng" dirty="0" smtClean="0">
                <a:solidFill>
                  <a:srgbClr val="FF0000"/>
                </a:solidFill>
              </a:rPr>
              <a:t> </a:t>
            </a:r>
            <a:r>
              <a:rPr lang="zh-TW" altLang="en-US" u="sng" dirty="0" smtClean="0">
                <a:solidFill>
                  <a:srgbClr val="FF0000"/>
                </a:solidFill>
              </a:rPr>
              <a:t>泰山路</a:t>
            </a:r>
            <a:endParaRPr lang="zh-TW" altLang="en-US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2910" y="1000108"/>
            <a:ext cx="8215370" cy="1214447"/>
          </a:xfrm>
        </p:spPr>
        <p:txBody>
          <a:bodyPr>
            <a:normAutofit fontScale="90000"/>
          </a:bodyPr>
          <a:lstStyle/>
          <a:p>
            <a:r>
              <a:rPr lang="zh-TW" altLang="en-US" sz="3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（二）從學校出發，走過鄰近的機關、學校、廟宇</a:t>
            </a:r>
            <a:r>
              <a:rPr lang="en-US" altLang="zh-TW" sz="3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3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與店家，瞭解它們在社區中所具備的功能與</a:t>
            </a:r>
            <a:r>
              <a:rPr lang="en-US" altLang="zh-TW" sz="3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存在的必要性</a:t>
            </a:r>
            <a:r>
              <a:rPr lang="zh-TW" altLang="en-US" sz="2800" dirty="0" smtClean="0">
                <a:solidFill>
                  <a:srgbClr val="FF0000"/>
                </a:solidFill>
              </a:rPr>
              <a:t/>
            </a:r>
            <a:br>
              <a:rPr lang="zh-TW" altLang="en-US" sz="2800" dirty="0" smtClean="0">
                <a:solidFill>
                  <a:srgbClr val="FF0000"/>
                </a:solidFill>
              </a:rPr>
            </a:b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571604" y="5786454"/>
            <a:ext cx="5786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4545"/>
          <a:stretch>
            <a:fillRect/>
          </a:stretch>
        </p:blipFill>
        <p:spPr bwMode="auto">
          <a:xfrm>
            <a:off x="71406" y="2071678"/>
            <a:ext cx="4548864" cy="2857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9441"/>
          <a:stretch>
            <a:fillRect/>
          </a:stretch>
        </p:blipFill>
        <p:spPr bwMode="auto">
          <a:xfrm>
            <a:off x="4681770" y="2357430"/>
            <a:ext cx="4390824" cy="2857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標題 9"/>
          <p:cNvSpPr txBox="1">
            <a:spLocks/>
          </p:cNvSpPr>
          <p:nvPr/>
        </p:nvSpPr>
        <p:spPr>
          <a:xfrm>
            <a:off x="357158" y="5500702"/>
            <a:ext cx="8201028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從 南屏國小 出發     </a:t>
            </a:r>
            <a:r>
              <a:rPr kumimoji="0" lang="en-US" altLang="zh-TW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---</a:t>
            </a:r>
            <a:r>
              <a:rPr kumimoji="0" lang="zh-TW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→       </a:t>
            </a:r>
            <a:r>
              <a:rPr kumimoji="0" lang="zh-TW" alt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三清宮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5080" r="11108"/>
          <a:stretch>
            <a:fillRect/>
          </a:stretch>
        </p:blipFill>
        <p:spPr bwMode="auto">
          <a:xfrm>
            <a:off x="71406" y="214290"/>
            <a:ext cx="459248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D:\My Pictures\一信103\特色課程\二上\104二上特色課程\104二上特色課程相片\1451392856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142984"/>
            <a:ext cx="4286280" cy="3214710"/>
          </a:xfrm>
          <a:prstGeom prst="rect">
            <a:avLst/>
          </a:prstGeom>
          <a:noFill/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00034" y="4786322"/>
            <a:ext cx="8286808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全聯福利中心      </a:t>
            </a:r>
            <a:r>
              <a:rPr lang="en-US" altLang="zh-TW" b="1" dirty="0" smtClean="0">
                <a:solidFill>
                  <a:srgbClr val="FF0000"/>
                </a:solidFill>
              </a:rPr>
              <a:t>---</a:t>
            </a:r>
            <a:r>
              <a:rPr lang="zh-TW" altLang="en-US" b="1" dirty="0" smtClean="0">
                <a:solidFill>
                  <a:srgbClr val="FF0000"/>
                </a:solidFill>
              </a:rPr>
              <a:t>→</a:t>
            </a:r>
            <a:r>
              <a:rPr lang="zh-TW" altLang="en-US" dirty="0" smtClean="0">
                <a:solidFill>
                  <a:srgbClr val="FF0000"/>
                </a:solidFill>
              </a:rPr>
              <a:t>       甲子蘭酒廠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5786454"/>
            <a:ext cx="8786874" cy="714372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</a:rPr>
              <a:t>      新月廣場         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---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→</a:t>
            </a:r>
            <a:r>
              <a:rPr lang="zh-TW" altLang="en-US" sz="3600" dirty="0" smtClean="0">
                <a:solidFill>
                  <a:srgbClr val="FF0000"/>
                </a:solidFill>
              </a:rPr>
              <a:t>        宜蘭護城河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D:\My Pictures\一信103\特色課程\二上\104二上特色課程\104二上特色課程相片\DSC06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3857652" cy="5072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0" name="Picture 2" descr="D:\My Pictures\一信103\特色課程\二上\104二上特色課程\104二上特色課程相片\14513927839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14290"/>
            <a:ext cx="3632587" cy="5072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714348" y="3200400"/>
            <a:ext cx="6981852" cy="3443310"/>
          </a:xfrm>
        </p:spPr>
        <p:txBody>
          <a:bodyPr>
            <a:normAutofit fontScale="32500" lnSpcReduction="20000"/>
          </a:bodyPr>
          <a:lstStyle/>
          <a:p>
            <a:pPr lvl="0" algn="l"/>
            <a:r>
              <a:rPr lang="zh-TW" altLang="en-US" sz="8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活動一  愛的小窩</a:t>
            </a:r>
            <a:r>
              <a:rPr lang="en-US" altLang="zh-TW" sz="8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8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8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   </a:t>
            </a:r>
            <a:r>
              <a:rPr kumimoji="1" lang="zh-TW" altLang="en-US" sz="8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認識住家位置與學校歷史</a:t>
            </a:r>
            <a:endParaRPr kumimoji="1" lang="en-US" altLang="zh-TW" sz="8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lvl="0" algn="l"/>
            <a:endParaRPr kumimoji="1" lang="en-US" altLang="zh-TW" sz="8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r>
              <a:rPr kumimoji="1" lang="zh-TW" altLang="en-US" sz="8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活動二  左鄰右舍</a:t>
            </a:r>
            <a:r>
              <a:rPr kumimoji="1" lang="en-US" altLang="zh-TW" sz="8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kumimoji="1" lang="en-US" altLang="zh-TW" sz="8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1" lang="en-US" altLang="zh-TW" sz="8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  </a:t>
            </a:r>
            <a:r>
              <a:rPr kumimoji="1" lang="zh-TW" altLang="en-US" sz="8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認識社區街道及周邊商店</a:t>
            </a:r>
            <a:endParaRPr kumimoji="1" lang="en-US" altLang="zh-TW" sz="8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endParaRPr kumimoji="1" lang="en-US" altLang="zh-TW" sz="8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r>
              <a:rPr kumimoji="1" lang="zh-TW" altLang="en-US" sz="8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活動三  厝邊好鬥陣</a:t>
            </a:r>
            <a:r>
              <a:rPr kumimoji="1" lang="en-US" altLang="zh-TW" sz="8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kumimoji="1" lang="en-US" altLang="zh-TW" sz="8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1" lang="en-US" altLang="zh-TW" sz="8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  </a:t>
            </a:r>
            <a:r>
              <a:rPr kumimoji="1" lang="zh-TW" altLang="en-US" sz="8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前進商店，學習購物禮儀</a:t>
            </a:r>
            <a:r>
              <a:rPr kumimoji="1" lang="en-US" altLang="zh-TW" sz="2800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/>
            </a:r>
            <a:br>
              <a:rPr kumimoji="1" lang="en-US" altLang="zh-TW" sz="2800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</a:br>
            <a:r>
              <a:rPr kumimoji="1" lang="en-US" altLang="zh-TW" sz="2800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               </a:t>
            </a:r>
            <a:endParaRPr kumimoji="1" lang="zh-TW" altLang="en-US" sz="2800" dirty="0" smtClean="0">
              <a:solidFill>
                <a:schemeClr val="tx1"/>
              </a:solidFill>
              <a:latin typeface="Times New Roman" pitchFamily="18" charset="0"/>
              <a:ea typeface="新細明體" pitchFamily="18" charset="-120"/>
            </a:endParaRPr>
          </a:p>
          <a:p>
            <a:pPr lvl="0" algn="l"/>
            <a:endParaRPr kumimoji="1" lang="en-US" altLang="zh-TW" sz="2800" dirty="0" smtClean="0">
              <a:solidFill>
                <a:schemeClr val="tx1"/>
              </a:solidFill>
              <a:latin typeface="Calibri" pitchFamily="34" charset="0"/>
              <a:ea typeface="新細明體" pitchFamily="18" charset="-120"/>
            </a:endParaRPr>
          </a:p>
          <a:p>
            <a:pPr lvl="0" algn="l"/>
            <a:r>
              <a:rPr kumimoji="1" lang="en-US" altLang="zh-TW" sz="2800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                 </a:t>
            </a:r>
            <a:endParaRPr kumimoji="1" lang="zh-TW" altLang="en-US" sz="2800" dirty="0" smtClean="0">
              <a:solidFill>
                <a:schemeClr val="tx1"/>
              </a:solidFill>
              <a:latin typeface="Times New Roman" pitchFamily="18" charset="0"/>
              <a:ea typeface="新細明體" pitchFamily="18" charset="-120"/>
            </a:endParaRPr>
          </a:p>
          <a:p>
            <a:pPr algn="l"/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一、學期主題：南屏社區好所在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5286388"/>
            <a:ext cx="835824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     地政事務所       </a:t>
            </a:r>
            <a:r>
              <a:rPr lang="en-US" altLang="zh-TW" b="1" dirty="0" smtClean="0">
                <a:solidFill>
                  <a:srgbClr val="FF0000"/>
                </a:solidFill>
              </a:rPr>
              <a:t>---</a:t>
            </a:r>
            <a:r>
              <a:rPr lang="zh-TW" altLang="en-US" b="1" dirty="0" smtClean="0">
                <a:solidFill>
                  <a:srgbClr val="FF0000"/>
                </a:solidFill>
              </a:rPr>
              <a:t>→</a:t>
            </a:r>
            <a:r>
              <a:rPr lang="zh-TW" altLang="en-US" dirty="0" smtClean="0">
                <a:solidFill>
                  <a:srgbClr val="FF0000"/>
                </a:solidFill>
              </a:rPr>
              <a:t>        北區國稅局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2051" name="Picture 3" descr="D:\My Pictures\一信103\特色課程\二上\104二上特色課程\104二上特色課程相片\1451392813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4857784" cy="3643338"/>
          </a:xfrm>
          <a:prstGeom prst="rect">
            <a:avLst/>
          </a:prstGeom>
          <a:noFill/>
        </p:spPr>
      </p:pic>
      <p:pic>
        <p:nvPicPr>
          <p:cNvPr id="6" name="Picture 2" descr="D:\My Pictures\一信103\特色課程\二上\104二上特色課程\104二上特色課程相片\14513928376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42852"/>
            <a:ext cx="3786215" cy="49292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My Pictures\一信103\特色課程\二上\104二上特色課程\104二上特色課程相片\14513927938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428604"/>
            <a:ext cx="4572032" cy="32861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2" descr="D:\My Pictures\一信103\特色課程\二上\104二上特色課程\104二上特色課程相片\14513928835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000108"/>
            <a:ext cx="4272083" cy="32861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28596" y="4857760"/>
            <a:ext cx="8643998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社區守望相助亭    </a:t>
            </a:r>
            <a:r>
              <a:rPr lang="en-US" altLang="zh-TW" b="1" dirty="0" smtClean="0">
                <a:solidFill>
                  <a:srgbClr val="FF0000"/>
                </a:solidFill>
              </a:rPr>
              <a:t>---</a:t>
            </a:r>
            <a:r>
              <a:rPr lang="zh-TW" altLang="en-US" b="1" dirty="0" smtClean="0">
                <a:solidFill>
                  <a:srgbClr val="FF0000"/>
                </a:solidFill>
              </a:rPr>
              <a:t>→</a:t>
            </a:r>
            <a:r>
              <a:rPr lang="zh-TW" altLang="en-US" dirty="0" smtClean="0">
                <a:solidFill>
                  <a:srgbClr val="FF0000"/>
                </a:solidFill>
              </a:rPr>
              <a:t>    宜蘭高中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My Pictures\一信103\特色課程\二上\104二上特色課程\104二上特色課程相片\14513928712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285860"/>
            <a:ext cx="5199096" cy="3000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4" name="Picture 2" descr="D:\My Pictures\一信103\特色課程\二上\104二上特色課程\104二上特色課程相片\14514828096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14289"/>
            <a:ext cx="3643306" cy="4857741"/>
          </a:xfrm>
          <a:prstGeom prst="rect">
            <a:avLst/>
          </a:prstGeom>
          <a:noFill/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57158" y="5143512"/>
            <a:ext cx="857256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老眷村牛肉麵店     </a:t>
            </a:r>
            <a:r>
              <a:rPr lang="en-US" altLang="zh-TW" b="1" dirty="0" smtClean="0">
                <a:solidFill>
                  <a:srgbClr val="FF0000"/>
                </a:solidFill>
              </a:rPr>
              <a:t>---</a:t>
            </a:r>
            <a:r>
              <a:rPr lang="zh-TW" altLang="en-US" b="1" dirty="0" smtClean="0">
                <a:solidFill>
                  <a:srgbClr val="FF0000"/>
                </a:solidFill>
              </a:rPr>
              <a:t>→</a:t>
            </a:r>
            <a:r>
              <a:rPr lang="zh-TW" altLang="en-US" dirty="0" smtClean="0">
                <a:solidFill>
                  <a:srgbClr val="FF0000"/>
                </a:solidFill>
              </a:rPr>
              <a:t>    回到  南屏國小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y Pictures\一信101\二信102\二上特色課程\特色課程相片集\活動相片-校史.社區參觀-二信\P1040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857364"/>
            <a:ext cx="6286544" cy="471490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357158" y="642918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（三）利用單槍螢幕指導學生如何活用地圖的功能，並對應出</a:t>
            </a:r>
            <a:r>
              <a:rPr lang="zh-TW" altLang="en-US" sz="2800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南屏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社區週遭道路與各機關的位置</a:t>
            </a:r>
          </a:p>
          <a:p>
            <a:endParaRPr lang="zh-TW" altLang="en-US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933447"/>
          </a:xfrm>
        </p:spPr>
        <p:txBody>
          <a:bodyPr/>
          <a:lstStyle/>
          <a:p>
            <a:r>
              <a:rPr lang="zh-TW" altLang="en-US" dirty="0" smtClean="0">
                <a:solidFill>
                  <a:srgbClr val="C00000"/>
                </a:solidFill>
              </a:rPr>
              <a:t>活動三：厝邊好鬥陣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2844" y="1285860"/>
            <a:ext cx="8786874" cy="738186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（一）前往家樂福賣場前，進行購物禮儀的行前教育</a:t>
            </a:r>
          </a:p>
          <a:p>
            <a:endParaRPr lang="zh-TW" altLang="en-US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6" name="Picture 2" descr="D:\My Pictures\一信103\特色課程\二上\104二上特色課程\104二上特色課程學習單\IMAG0226.jpg"/>
          <p:cNvPicPr>
            <a:picLocks noChangeAspect="1" noChangeArrowheads="1"/>
          </p:cNvPicPr>
          <p:nvPr/>
        </p:nvPicPr>
        <p:blipFill>
          <a:blip r:embed="rId2">
            <a:lum bright="10000" contrast="40000"/>
          </a:blip>
          <a:srcRect t="24858" b="53835"/>
          <a:stretch>
            <a:fillRect/>
          </a:stretch>
        </p:blipFill>
        <p:spPr bwMode="auto">
          <a:xfrm>
            <a:off x="71438" y="2786058"/>
            <a:ext cx="9001156" cy="3786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857388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（二）進入賣場前，先進行物品分類與賣場分區教學，讓學生對於即將進行的場區闖關或購物活動有清楚的概念，以利活動順利進行</a:t>
            </a:r>
            <a:endParaRPr lang="zh-TW" altLang="en-US" sz="28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D:\My Pictures\一信103\特色課程\二上\104二上特色課程\104二上特色課程學習單\IMAG0226.jpg"/>
          <p:cNvPicPr>
            <a:picLocks noChangeAspect="1" noChangeArrowheads="1"/>
          </p:cNvPicPr>
          <p:nvPr/>
        </p:nvPicPr>
        <p:blipFill>
          <a:blip r:embed="rId2">
            <a:lum bright="10000" contrast="40000"/>
          </a:blip>
          <a:srcRect t="45868" b="36295"/>
          <a:stretch>
            <a:fillRect/>
          </a:stretch>
        </p:blipFill>
        <p:spPr bwMode="auto">
          <a:xfrm>
            <a:off x="71406" y="2643182"/>
            <a:ext cx="8980777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362075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（三）進入賣場，各組領取任務單開始進行闖關活動，能在規定時間內找到任務單上的物品即可過關</a:t>
            </a:r>
            <a:endParaRPr lang="zh-TW" altLang="en-US" sz="28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D:\My Pictures\一信103\特色課程\二上\104二上特色課程\104二上特色課程學習單\IMAG0223.jpg"/>
          <p:cNvPicPr>
            <a:picLocks noChangeAspect="1" noChangeArrowheads="1"/>
          </p:cNvPicPr>
          <p:nvPr/>
        </p:nvPicPr>
        <p:blipFill>
          <a:blip r:embed="rId2" cstate="print"/>
          <a:srcRect l="8177" r="7732"/>
          <a:stretch>
            <a:fillRect/>
          </a:stretch>
        </p:blipFill>
        <p:spPr bwMode="auto">
          <a:xfrm>
            <a:off x="0" y="2857496"/>
            <a:ext cx="4555223" cy="38489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290" name="Picture 2" descr="D:\My Pictures\一信103\特色課程\二上\104二上特色課程\104二上特色課程相片\14513932153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496"/>
            <a:ext cx="4286237" cy="3857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My Pictures\一信103\特色課程\二上\104二上特色課程\104二上特色課程相片\1451393127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3500438"/>
            <a:ext cx="4286248" cy="3196851"/>
          </a:xfrm>
          <a:prstGeom prst="rect">
            <a:avLst/>
          </a:prstGeom>
          <a:noFill/>
        </p:spPr>
      </p:pic>
      <p:pic>
        <p:nvPicPr>
          <p:cNvPr id="10243" name="Picture 3" descr="D:\My Pictures\一信103\特色課程\二上\104二上特色課程\104二上特色課程相片\1451393319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42852"/>
            <a:ext cx="4286248" cy="3214686"/>
          </a:xfrm>
          <a:prstGeom prst="rect">
            <a:avLst/>
          </a:prstGeom>
          <a:noFill/>
        </p:spPr>
      </p:pic>
      <p:pic>
        <p:nvPicPr>
          <p:cNvPr id="10244" name="Picture 4" descr="D:\My Pictures\一信103\特色課程\二上\104二上特色課程\104二上特色課程相片\14513933969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1910" y="3500438"/>
            <a:ext cx="4569246" cy="3214710"/>
          </a:xfrm>
          <a:prstGeom prst="rect">
            <a:avLst/>
          </a:prstGeom>
          <a:noFill/>
        </p:spPr>
      </p:pic>
      <p:pic>
        <p:nvPicPr>
          <p:cNvPr id="1026" name="Picture 2" descr="D:\My Pictures\一信103\特色課程\二上\104二上特色課程\104二上特色課程相片\1451393197259.jpg"/>
          <p:cNvPicPr>
            <a:picLocks noChangeAspect="1" noChangeArrowheads="1"/>
          </p:cNvPicPr>
          <p:nvPr/>
        </p:nvPicPr>
        <p:blipFill>
          <a:blip r:embed="rId5"/>
          <a:srcRect l="17699" t="21571" b="26470"/>
          <a:stretch>
            <a:fillRect/>
          </a:stretch>
        </p:blipFill>
        <p:spPr bwMode="auto">
          <a:xfrm>
            <a:off x="4429124" y="142852"/>
            <a:ext cx="4514872" cy="3241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358246" cy="1362075"/>
          </a:xfrm>
        </p:spPr>
        <p:txBody>
          <a:bodyPr>
            <a:normAutofit fontScale="90000"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（四）最期待的「購物自由行」時間到了，學生帶著錢包與購物袋進行購物活動，不忘提醒記得索取發票和計算花費，不要超出預算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70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元喔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28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3" descr="D:\My Pictures\一信103\特色課程\二上\104二上特色課程\104二上特色課程相片\14513931136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071678"/>
            <a:ext cx="2961088" cy="4734359"/>
          </a:xfrm>
          <a:prstGeom prst="rect">
            <a:avLst/>
          </a:prstGeom>
          <a:noFill/>
        </p:spPr>
      </p:pic>
      <p:pic>
        <p:nvPicPr>
          <p:cNvPr id="1028" name="Picture 4" descr="D:\My Pictures\一信103\特色課程\二上\104二上特色課程\104二上特色課程相片\14513932327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046377"/>
            <a:ext cx="3500462" cy="47402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My Pictures\一信103\特色課程\二上\104二上特色課程\104二上特色課程相片\1451393159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969768" cy="2786082"/>
          </a:xfrm>
          <a:prstGeom prst="rect">
            <a:avLst/>
          </a:prstGeom>
          <a:noFill/>
        </p:spPr>
      </p:pic>
      <p:pic>
        <p:nvPicPr>
          <p:cNvPr id="11267" name="Picture 3" descr="D:\My Pictures\一信103\特色課程\二上\104二上特色課程\104二上特色課程相片\14513933444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3214686"/>
            <a:ext cx="6072230" cy="3406141"/>
          </a:xfrm>
          <a:prstGeom prst="rect">
            <a:avLst/>
          </a:prstGeom>
          <a:noFill/>
        </p:spPr>
      </p:pic>
      <p:pic>
        <p:nvPicPr>
          <p:cNvPr id="11268" name="Picture 4" descr="D:\My Pictures\一信103\特色課程\二上\104二上特色課程\104二上特色課程相片\1451393224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42852"/>
            <a:ext cx="3786171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二、學期課程架構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85720" y="214290"/>
            <a:ext cx="8643998" cy="719133"/>
          </a:xfrm>
        </p:spPr>
        <p:txBody>
          <a:bodyPr>
            <a:normAutofit fontScale="90000"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（五）參與賣場所安排的節慶遊戲，讓學生們一起同樂</a:t>
            </a:r>
            <a:endParaRPr lang="zh-TW" altLang="en-US" sz="2800" dirty="0"/>
          </a:p>
        </p:txBody>
      </p:sp>
      <p:pic>
        <p:nvPicPr>
          <p:cNvPr id="13314" name="Picture 2" descr="D:\My Pictures\一信103\特色課程\二上\104二上特色課程\104二上特色課程相片\DSC06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3929058" cy="2946792"/>
          </a:xfrm>
          <a:prstGeom prst="rect">
            <a:avLst/>
          </a:prstGeom>
          <a:noFill/>
        </p:spPr>
      </p:pic>
      <p:pic>
        <p:nvPicPr>
          <p:cNvPr id="13315" name="Picture 3" descr="D:\My Pictures\一信103\特色課程\二上\104二上特色課程\104二上特色課程相片\14513930742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1" y="4143380"/>
            <a:ext cx="4825991" cy="2714620"/>
          </a:xfrm>
          <a:prstGeom prst="rect">
            <a:avLst/>
          </a:prstGeom>
          <a:noFill/>
        </p:spPr>
      </p:pic>
      <p:pic>
        <p:nvPicPr>
          <p:cNvPr id="13316" name="Picture 4" descr="D:\My Pictures\一信103\特色課程\二上\104二上特色課程\104二上特色課程相片\1451393204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71546"/>
            <a:ext cx="3905234" cy="29289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My Pictures\一信103\特色課程\二上\104二上特色課程\104二上特色課程相片\14513933271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3"/>
            <a:ext cx="4714876" cy="3357586"/>
          </a:xfrm>
          <a:prstGeom prst="rect">
            <a:avLst/>
          </a:prstGeom>
          <a:noFill/>
        </p:spPr>
      </p:pic>
      <p:pic>
        <p:nvPicPr>
          <p:cNvPr id="14339" name="Picture 3" descr="D:\My Pictures\一信103\特色課程\二上\104二上特色課程\104二上特色課程相片\DSC06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52"/>
            <a:ext cx="4286248" cy="3357586"/>
          </a:xfrm>
          <a:prstGeom prst="rect">
            <a:avLst/>
          </a:prstGeom>
          <a:noFill/>
        </p:spPr>
      </p:pic>
      <p:pic>
        <p:nvPicPr>
          <p:cNvPr id="14340" name="Picture 4" descr="D:\My Pictures\一信103\特色課程\二上\104二上特色課程\104二上特色課程相片\14513933359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532003"/>
            <a:ext cx="5929354" cy="33259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四：實施成果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活動一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愛的小窩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】:</a:t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（一）學生寫下自己住家的地址，並拓印門牌</a:t>
            </a:r>
            <a:endParaRPr lang="zh-TW" altLang="en-US" sz="2800" dirty="0"/>
          </a:p>
        </p:txBody>
      </p:sp>
      <p:pic>
        <p:nvPicPr>
          <p:cNvPr id="2050" name="Picture 2" descr="D:\My Pictures\一信103\特色課程\二上\104二上特色課程\104二上特色課程學習單\IMAG0206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t="32499" b="488"/>
          <a:stretch>
            <a:fillRect/>
          </a:stretch>
        </p:blipFill>
        <p:spPr bwMode="auto">
          <a:xfrm>
            <a:off x="0" y="1563570"/>
            <a:ext cx="4429124" cy="5220407"/>
          </a:xfrm>
          <a:prstGeom prst="rect">
            <a:avLst/>
          </a:prstGeom>
          <a:noFill/>
        </p:spPr>
      </p:pic>
      <p:pic>
        <p:nvPicPr>
          <p:cNvPr id="2051" name="Picture 3" descr="D:\My Pictures\一信103\特色課程\二上\104二上特色課程\104二上特色課程學習單\IMAG0207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37287"/>
          <a:stretch>
            <a:fillRect/>
          </a:stretch>
        </p:blipFill>
        <p:spPr bwMode="auto">
          <a:xfrm>
            <a:off x="4500563" y="1571612"/>
            <a:ext cx="4643438" cy="5194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（二）在地圖上找到我們所在的縣市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宜蘭縣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，並塗上顏色</a:t>
            </a:r>
            <a:endParaRPr lang="zh-TW" altLang="en-US" sz="2800" dirty="0"/>
          </a:p>
        </p:txBody>
      </p:sp>
      <p:pic>
        <p:nvPicPr>
          <p:cNvPr id="3075" name="Picture 3" descr="D:\My Pictures\一信103\特色課程\二上\104二上特色課程\104二上特色課程學習單\IMAG0210.jpg"/>
          <p:cNvPicPr>
            <a:picLocks noChangeAspect="1" noChangeArrowheads="1"/>
          </p:cNvPicPr>
          <p:nvPr/>
        </p:nvPicPr>
        <p:blipFill>
          <a:blip r:embed="rId2" cstate="print"/>
          <a:srcRect t="33736" b="10333"/>
          <a:stretch>
            <a:fillRect/>
          </a:stretch>
        </p:blipFill>
        <p:spPr bwMode="auto">
          <a:xfrm>
            <a:off x="2000232" y="1428736"/>
            <a:ext cx="5286080" cy="5273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（三）在地圖上找到我們所在的「宜蘭市」並塗上顏色，再將宜蘭縣其他鄉鎮以編號填入正確的位置</a:t>
            </a:r>
            <a:endParaRPr lang="zh-TW" altLang="en-US" sz="2800" dirty="0"/>
          </a:p>
        </p:txBody>
      </p:sp>
      <p:pic>
        <p:nvPicPr>
          <p:cNvPr id="4098" name="Picture 2" descr="D:\My Pictures\一信103\特色課程\二上\104二上特色課程\104二上特色課程學習單\IMAG021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t="34091"/>
          <a:stretch>
            <a:fillRect/>
          </a:stretch>
        </p:blipFill>
        <p:spPr bwMode="auto">
          <a:xfrm>
            <a:off x="2786050" y="1609260"/>
            <a:ext cx="4357737" cy="51232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25470"/>
          </a:xfrm>
        </p:spPr>
        <p:txBody>
          <a:bodyPr>
            <a:normAutofit fontScale="90000"/>
          </a:bodyPr>
          <a:lstStyle/>
          <a:p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（四）聽完校長說校史後，填答問題並為校徽上色</a:t>
            </a:r>
            <a:endParaRPr lang="zh-TW" altLang="en-US" sz="2800" dirty="0"/>
          </a:p>
        </p:txBody>
      </p:sp>
      <p:pic>
        <p:nvPicPr>
          <p:cNvPr id="5122" name="Picture 2" descr="D:\My Pictures\一信103\特色課程\二上\104二上特色課程\104二上特色課程學習單\IMAG0213.jpg"/>
          <p:cNvPicPr>
            <a:picLocks noChangeAspect="1" noChangeArrowheads="1"/>
          </p:cNvPicPr>
          <p:nvPr/>
        </p:nvPicPr>
        <p:blipFill>
          <a:blip r:embed="rId2" cstate="print"/>
          <a:srcRect t="34624" b="28977"/>
          <a:stretch>
            <a:fillRect/>
          </a:stretch>
        </p:blipFill>
        <p:spPr bwMode="auto">
          <a:xfrm>
            <a:off x="203836" y="1285860"/>
            <a:ext cx="4511040" cy="5429288"/>
          </a:xfrm>
          <a:prstGeom prst="rect">
            <a:avLst/>
          </a:prstGeom>
          <a:noFill/>
        </p:spPr>
      </p:pic>
      <p:pic>
        <p:nvPicPr>
          <p:cNvPr id="7" name="Picture 2" descr="D:\My Pictures\一信103\特色課程\二上\104二上特色課程\104二上特色課程學習單\IMAG0213.jpg"/>
          <p:cNvPicPr>
            <a:picLocks noChangeAspect="1" noChangeArrowheads="1"/>
          </p:cNvPicPr>
          <p:nvPr/>
        </p:nvPicPr>
        <p:blipFill>
          <a:blip r:embed="rId3" cstate="print"/>
          <a:srcRect l="49325" t="70135" r="7917" b="2344"/>
          <a:stretch>
            <a:fillRect/>
          </a:stretch>
        </p:blipFill>
        <p:spPr bwMode="auto">
          <a:xfrm>
            <a:off x="5286380" y="2071678"/>
            <a:ext cx="3643338" cy="4183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7772400" cy="785818"/>
          </a:xfrm>
        </p:spPr>
        <p:txBody>
          <a:bodyPr>
            <a:normAutofit fontScale="90000"/>
          </a:bodyPr>
          <a:lstStyle/>
          <a:p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（五）學唱</a:t>
            </a:r>
            <a:r>
              <a:rPr lang="zh-TW" altLang="en-US" sz="2800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南屏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校歌，並聯想作畫</a:t>
            </a:r>
            <a:endParaRPr lang="zh-TW" altLang="en-US" sz="2800" dirty="0"/>
          </a:p>
        </p:txBody>
      </p:sp>
      <p:pic>
        <p:nvPicPr>
          <p:cNvPr id="5" name="Picture 3" descr="D:\My Pictures\一信103\特色課程\二上\104二上特色課程\104二上特色課程學習單\IMAG0215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1364" t="28840" r="1342" b="46488"/>
          <a:stretch>
            <a:fillRect/>
          </a:stretch>
        </p:blipFill>
        <p:spPr bwMode="auto">
          <a:xfrm>
            <a:off x="1928794" y="1285860"/>
            <a:ext cx="5148363" cy="29289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D:\My Pictures\一信103\特色課程\二上\104二上特色課程\104二上特色課程學習單\IMAG021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53988" b="2343"/>
          <a:stretch>
            <a:fillRect/>
          </a:stretch>
        </p:blipFill>
        <p:spPr bwMode="auto">
          <a:xfrm>
            <a:off x="0" y="4500570"/>
            <a:ext cx="2857488" cy="2214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4" descr="D:\My Pictures\一信103\特色課程\二上\104二上特色課程\104二上特色課程學習單\IMAG0217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12456" t="56462" b="8914"/>
          <a:stretch>
            <a:fillRect/>
          </a:stretch>
        </p:blipFill>
        <p:spPr bwMode="auto">
          <a:xfrm>
            <a:off x="2947703" y="4500570"/>
            <a:ext cx="2981619" cy="2230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5" descr="D:\My Pictures\一信103\特色課程\二上\104二上特色課程\104二上特色課程學習單\IMAG0216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t="54155" r="3643" b="8558"/>
          <a:stretch>
            <a:fillRect/>
          </a:stretch>
        </p:blipFill>
        <p:spPr bwMode="auto">
          <a:xfrm>
            <a:off x="6000760" y="4500570"/>
            <a:ext cx="3040682" cy="2214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86808" cy="1000124"/>
          </a:xfrm>
        </p:spPr>
        <p:txBody>
          <a:bodyPr>
            <a:normAutofit fontScale="90000"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活動二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左鄰右舍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】:</a:t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（一）依照提示完成「認識南屏社區外圍道路」剪貼活動</a:t>
            </a:r>
            <a:endParaRPr lang="zh-TW" altLang="en-US" sz="2800" dirty="0"/>
          </a:p>
        </p:txBody>
      </p:sp>
      <p:pic>
        <p:nvPicPr>
          <p:cNvPr id="6146" name="Picture 2" descr="D:\My Pictures\一信103\特色課程\二上\104二上特色課程\104二上特色課程學習單\IMAG0219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t="30362" b="2795"/>
          <a:stretch>
            <a:fillRect/>
          </a:stretch>
        </p:blipFill>
        <p:spPr bwMode="auto">
          <a:xfrm>
            <a:off x="2500298" y="1428736"/>
            <a:ext cx="4500594" cy="5366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358246" cy="857256"/>
          </a:xfrm>
        </p:spPr>
        <p:txBody>
          <a:bodyPr>
            <a:normAutofit fontScale="90000"/>
          </a:bodyPr>
          <a:lstStyle/>
          <a:p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（二）運用地圖的功能，沿著</a:t>
            </a:r>
            <a:r>
              <a:rPr lang="zh-TW" altLang="en-US" sz="2800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南屏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附近道路完成「認識南屏社區週邊公共設施」剪貼活動</a:t>
            </a:r>
            <a:endParaRPr lang="zh-TW" altLang="en-US" sz="2800" dirty="0"/>
          </a:p>
        </p:txBody>
      </p:sp>
      <p:pic>
        <p:nvPicPr>
          <p:cNvPr id="7170" name="Picture 2" descr="D:\My Pictures\一信103\特色課程\二上\104二上特色課程\104二上特色課程學習單\IMAG0220.jpg"/>
          <p:cNvPicPr>
            <a:picLocks noChangeAspect="1" noChangeArrowheads="1"/>
          </p:cNvPicPr>
          <p:nvPr/>
        </p:nvPicPr>
        <p:blipFill>
          <a:blip r:embed="rId2" cstate="print"/>
          <a:srcRect t="19531" b="8558"/>
          <a:stretch>
            <a:fillRect/>
          </a:stretch>
        </p:blipFill>
        <p:spPr bwMode="auto">
          <a:xfrm>
            <a:off x="2643174" y="1125342"/>
            <a:ext cx="4357718" cy="5589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1000100" y="2571744"/>
            <a:ext cx="635000" cy="1514475"/>
          </a:xfrm>
          <a:prstGeom prst="bevel">
            <a:avLst>
              <a:gd name="adj" fmla="val 12500"/>
            </a:avLst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社區巡禮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 rot="5400000">
            <a:off x="964381" y="3036091"/>
            <a:ext cx="2500330" cy="857256"/>
          </a:xfrm>
          <a:prstGeom prst="downArrowCallout">
            <a:avLst>
              <a:gd name="adj1" fmla="val 47222"/>
              <a:gd name="adj2" fmla="val 47222"/>
              <a:gd name="adj3" fmla="val 16667"/>
              <a:gd name="adj4" fmla="val 66667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南屏社區好所在</a:t>
            </a:r>
            <a:endParaRPr kumimoji="1" lang="zh-TW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3357554" y="142853"/>
            <a:ext cx="3859212" cy="250033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8064A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愛的小窩</a:t>
            </a:r>
            <a:r>
              <a:rPr kumimoji="1" lang="en-US" altLang="zh-TW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【4</a:t>
            </a:r>
            <a:r>
              <a:rPr kumimoji="1" lang="zh-TW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節</a:t>
            </a:r>
            <a:r>
              <a:rPr kumimoji="1" lang="en-US" altLang="zh-TW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】</a:t>
            </a:r>
            <a:endParaRPr kumimoji="1" lang="en-US" altLang="zh-TW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認識住家位置與學校歷史</a:t>
            </a:r>
            <a:endParaRPr kumimoji="1" lang="zh-TW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〔</a:t>
            </a:r>
            <a:r>
              <a:rPr kumimoji="1" lang="zh-TW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屏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N-2-1〕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能描述住家及學校附近的環境。</a:t>
            </a:r>
            <a:endParaRPr kumimoji="1" lang="en-US" altLang="zh-TW" sz="1000" b="1" dirty="0" smtClean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〔</a:t>
            </a:r>
            <a:r>
              <a:rPr kumimoji="1" lang="zh-TW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屏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N-2-3〕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能說出自己住家所在的街道名稱。</a:t>
            </a:r>
            <a:endParaRPr kumimoji="1" lang="en-US" altLang="zh-TW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〔</a:t>
            </a:r>
            <a:r>
              <a:rPr kumimoji="1" lang="zh-TW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屏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N-2-2〕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能在地圖上指出自己的社區位置或所屬  里別位置。</a:t>
            </a:r>
            <a:endParaRPr kumimoji="1" lang="en-US" altLang="zh-TW" sz="1000" b="1" dirty="0" smtClean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〔</a:t>
            </a:r>
            <a:r>
              <a:rPr kumimoji="1" lang="zh-TW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屏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E-2-3〕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能選擇各項媒材，了解創校歷程並繪製校徽。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〔</a:t>
            </a:r>
            <a:r>
              <a:rPr kumimoji="1" lang="zh-TW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屏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N-2-6〕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能培養愛校</a:t>
            </a: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﹑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愛鄉土的情懷。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3286116" y="2786059"/>
            <a:ext cx="3943350" cy="18573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F7964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左鄰右舍</a:t>
            </a:r>
            <a:r>
              <a:rPr kumimoji="1" lang="en-US" altLang="zh-TW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【3</a:t>
            </a:r>
            <a:r>
              <a:rPr kumimoji="1" lang="zh-TW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節</a:t>
            </a:r>
            <a:r>
              <a:rPr kumimoji="1" lang="en-US" altLang="zh-TW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】</a:t>
            </a:r>
            <a:endParaRPr kumimoji="1" lang="en-US" altLang="zh-TW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認識社區街道及周邊商店</a:t>
            </a:r>
            <a:endParaRPr kumimoji="1" lang="en-US" altLang="zh-TW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〔</a:t>
            </a:r>
            <a:r>
              <a:rPr kumimoji="1" lang="zh-TW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屏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P-2-5〕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能從分組發表、拜訪、參觀或繪製等活動中學習參觀禮儀與合作精神。</a:t>
            </a:r>
            <a:endParaRPr kumimoji="1" lang="zh-TW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〔</a:t>
            </a:r>
            <a:r>
              <a:rPr kumimoji="1" lang="zh-TW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屏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S-2-3〕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能勇於上台發表所見所聞。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〔</a:t>
            </a:r>
            <a:r>
              <a:rPr kumimoji="1" lang="zh-TW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屏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P-2-3〕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能隨時保持良好秩序。</a:t>
            </a:r>
            <a:endParaRPr kumimoji="1" lang="zh-TW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〔</a:t>
            </a:r>
            <a:r>
              <a:rPr kumimoji="1" lang="zh-TW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屏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N-2-3〕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能說出自己住家所在的街道名稱。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3286116" y="4786322"/>
            <a:ext cx="3959224" cy="1785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9BBB59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厝邊好鬥陣</a:t>
            </a:r>
            <a:r>
              <a:rPr kumimoji="1" lang="en-US" altLang="zh-TW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【3</a:t>
            </a:r>
            <a:r>
              <a:rPr kumimoji="1" lang="zh-TW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節</a:t>
            </a:r>
            <a:r>
              <a:rPr kumimoji="1" lang="en-US" altLang="zh-TW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】</a:t>
            </a:r>
            <a:endParaRPr kumimoji="1" lang="en-US" altLang="zh-TW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訪問學校周邊商店～前進商店，學習購物禮儀</a:t>
            </a:r>
            <a:endParaRPr kumimoji="1" lang="zh-TW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〔</a:t>
            </a:r>
            <a:r>
              <a:rPr kumimoji="1" lang="zh-TW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屏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P-2-1〕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能知道與善用時機說請、謝謝、對不起。</a:t>
            </a:r>
            <a:endParaRPr kumimoji="1" lang="zh-TW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〔</a:t>
            </a:r>
            <a:r>
              <a:rPr kumimoji="1" lang="zh-TW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屏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P-2-4〕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學習購物的禮儀。</a:t>
            </a:r>
            <a:endParaRPr kumimoji="1" lang="zh-TW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〔</a:t>
            </a:r>
            <a:r>
              <a:rPr kumimoji="1" lang="zh-TW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屏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S-2-3〕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能勇於上台發表所見所聞。</a:t>
            </a:r>
            <a:endParaRPr kumimoji="1" lang="zh-TW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〔</a:t>
            </a:r>
            <a:r>
              <a:rPr kumimoji="1" lang="zh-TW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屏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N-2-3〕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能說出自己住家所在的街道名稱。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31" name="AutoShape 7"/>
          <p:cNvSpPr>
            <a:spLocks/>
          </p:cNvSpPr>
          <p:nvPr/>
        </p:nvSpPr>
        <p:spPr bwMode="auto">
          <a:xfrm>
            <a:off x="2728902" y="642917"/>
            <a:ext cx="414338" cy="5500727"/>
          </a:xfrm>
          <a:prstGeom prst="leftBrace">
            <a:avLst>
              <a:gd name="adj1" fmla="val 127490"/>
              <a:gd name="adj2" fmla="val 4962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143932" cy="1071570"/>
          </a:xfrm>
        </p:spPr>
        <p:txBody>
          <a:bodyPr>
            <a:normAutofit fontScale="90000"/>
          </a:bodyPr>
          <a:lstStyle/>
          <a:p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活動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厝邊好鬥陣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】: </a:t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一）能運用先前所學，依照任務單的提示來完成「認識賣場分區」闖關活動</a:t>
            </a:r>
            <a:endParaRPr lang="zh-TW" altLang="en-US" sz="2800" dirty="0"/>
          </a:p>
        </p:txBody>
      </p:sp>
      <p:pic>
        <p:nvPicPr>
          <p:cNvPr id="4" name="Picture 3" descr="D:\My Pictures\一信103\特色課程\二上\104二上特色課程\104二上特色課程學習單\IMAG0225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t="65696" b="5835"/>
          <a:stretch>
            <a:fillRect/>
          </a:stretch>
        </p:blipFill>
        <p:spPr bwMode="auto">
          <a:xfrm>
            <a:off x="1285852" y="1500174"/>
            <a:ext cx="6643734" cy="52128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15370" cy="1000132"/>
          </a:xfrm>
        </p:spPr>
        <p:txBody>
          <a:bodyPr>
            <a:normAutofit fontScale="90000"/>
          </a:bodyPr>
          <a:lstStyle/>
          <a:p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（二）能遵守行前約定，運用限定的金額購買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樣物品，進行「購物自由行」活動，並在活動後完成「購買紀錄」</a:t>
            </a:r>
            <a:endParaRPr lang="zh-TW" altLang="en-US" sz="2800" dirty="0"/>
          </a:p>
        </p:txBody>
      </p:sp>
      <p:pic>
        <p:nvPicPr>
          <p:cNvPr id="5" name="Picture 2" descr="D:\My Pictures\一信103\特色課程\二上\104二上特色課程\104二上特色課程學習單\IMAG0229.jpg"/>
          <p:cNvPicPr>
            <a:picLocks noChangeAspect="1" noChangeArrowheads="1"/>
          </p:cNvPicPr>
          <p:nvPr/>
        </p:nvPicPr>
        <p:blipFill>
          <a:blip r:embed="rId2" cstate="print"/>
          <a:srcRect t="17756" b="43181"/>
          <a:stretch>
            <a:fillRect/>
          </a:stretch>
        </p:blipFill>
        <p:spPr bwMode="auto">
          <a:xfrm>
            <a:off x="71406" y="1571612"/>
            <a:ext cx="4511040" cy="5143536"/>
          </a:xfrm>
          <a:prstGeom prst="rect">
            <a:avLst/>
          </a:prstGeom>
          <a:noFill/>
        </p:spPr>
      </p:pic>
      <p:pic>
        <p:nvPicPr>
          <p:cNvPr id="6" name="Picture 2" descr="D:\My Pictures\一信103\特色課程\二上\104二上特色課程\104二上特色課程學習單\IMAG0229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t="58266" b="4118"/>
          <a:stretch>
            <a:fillRect/>
          </a:stretch>
        </p:blipFill>
        <p:spPr bwMode="auto">
          <a:xfrm>
            <a:off x="4643470" y="1571612"/>
            <a:ext cx="4429124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五、教學省思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1643050"/>
            <a:ext cx="8572560" cy="5500726"/>
          </a:xfrm>
        </p:spPr>
        <p:txBody>
          <a:bodyPr>
            <a:normAutofit fontScale="90000"/>
          </a:bodyPr>
          <a:lstStyle/>
          <a:p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（一）這次的課程「南屏社區好所在」內容跟學生的居住環境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有密切的關係，活動進行的方式又以實地踏察與體驗為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主。活動場地從教室內推到戶外，活動範圍變大了，孩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子們的視野也變寬了。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（二）要成就每一件事，學年老師的合作默契很重要，那種緊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密又和諧的夥伴關係，才能讓活動從計畫到執行都順利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完成。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行政的安排與支援更是功不可沒，感謝課發組長</a:t>
            </a:r>
            <a:r>
              <a:rPr lang="zh-TW" altLang="en-US" sz="2700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葆仁</a:t>
            </a: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老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師與各處室的協助。而這次也要感謝校長為孩子們上了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一堂生動有趣又脈絡嚴謹的校史課程；另外，還要感謝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家長們在家樂福闖關購物活動中的辛苦帶領，有了他們，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孩子們才能平安又快速的完成任務。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（四）檢討事項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在「購物自由行」的活動中，孩子們大多能依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照約定完成購物行為，然而這次有發現到少數幾個孩子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有「購物超支、請家長代購、與人合買物品」的情形， </a:t>
            </a:r>
            <a: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7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雖已立即處理，但仍將列入下次活動前提醒要項。</a:t>
            </a:r>
            <a:r>
              <a:rPr lang="en-US" altLang="zh-TW" sz="2700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700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700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altLang="zh-TW" sz="24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zh-TW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/>
              <a:t>感謝聆聽</a:t>
            </a:r>
            <a:endParaRPr lang="zh-TW" altLang="en-US" sz="4800" dirty="0"/>
          </a:p>
        </p:txBody>
      </p:sp>
      <p:pic>
        <p:nvPicPr>
          <p:cNvPr id="1026" name="Picture 2" descr="https://encrypted-tbn3.gstatic.com/images?q=tbn:ANd9GcQTXPIhVC9-NOiKU1Qy5MLvkL_mgfSQSMTxuiMGGEv3TuBGV9Y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1" y="3143248"/>
            <a:ext cx="4071967" cy="3562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solidFill>
                  <a:schemeClr val="bg1"/>
                </a:solidFill>
              </a:rPr>
              <a:t>三、實施情形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642910" y="500042"/>
            <a:ext cx="7772400" cy="814401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</a:rPr>
              <a:t>活動一：愛的小窩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714348" y="1571612"/>
            <a:ext cx="8143932" cy="642942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（一）利用拓印門牌的機會，認識自己住家的地址</a:t>
            </a:r>
            <a:endParaRPr lang="zh-TW" altLang="en-US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D:\My Pictures\一信101\二信102\二上特色課程\2012特色課程\DSCN2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357430"/>
            <a:ext cx="5738756" cy="43032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4348" y="857232"/>
            <a:ext cx="7772400" cy="1362075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（二）利用街道圖，找找看自己住家的方向， 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再想想看自己每天上學的路線</a:t>
            </a:r>
            <a:endParaRPr lang="zh-TW" altLang="en-US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0327" t="26414" r="27341" b="20688"/>
          <a:stretch>
            <a:fillRect/>
          </a:stretch>
        </p:blipFill>
        <p:spPr bwMode="auto">
          <a:xfrm>
            <a:off x="2071670" y="2517923"/>
            <a:ext cx="5000660" cy="416171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4" name="直線接點 13"/>
          <p:cNvCxnSpPr/>
          <p:nvPr/>
        </p:nvCxnSpPr>
        <p:spPr>
          <a:xfrm rot="5400000" flipH="1" flipV="1">
            <a:off x="4357686" y="3286124"/>
            <a:ext cx="500066" cy="5000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rot="16200000" flipH="1">
            <a:off x="4786315" y="3357563"/>
            <a:ext cx="357190" cy="214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rot="10800000" flipV="1">
            <a:off x="4572000" y="3643314"/>
            <a:ext cx="500066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rot="16200000" flipH="1">
            <a:off x="4321967" y="3821909"/>
            <a:ext cx="285752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stCxn id="24" idx="3"/>
          </p:cNvCxnSpPr>
          <p:nvPr/>
        </p:nvCxnSpPr>
        <p:spPr>
          <a:xfrm flipV="1">
            <a:off x="1500166" y="3786190"/>
            <a:ext cx="3143272" cy="771559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214282" y="4357694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南屏國小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7772400" cy="774720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（三）請學生在地圖上將自己每天上學的路線塗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上顏色，以區辨住家與學校間的路線走向</a:t>
            </a:r>
            <a:endParaRPr lang="zh-TW" altLang="en-US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385" name="Picture 1" descr="D:\My Documents\My Pictures\img027.jpg"/>
          <p:cNvPicPr>
            <a:picLocks noChangeAspect="1" noChangeArrowheads="1"/>
          </p:cNvPicPr>
          <p:nvPr/>
        </p:nvPicPr>
        <p:blipFill>
          <a:blip r:embed="rId2"/>
          <a:srcRect l="36407" t="41881" b="2013"/>
          <a:stretch>
            <a:fillRect/>
          </a:stretch>
        </p:blipFill>
        <p:spPr bwMode="auto">
          <a:xfrm>
            <a:off x="2643174" y="1214422"/>
            <a:ext cx="4357717" cy="55267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857224" y="714356"/>
            <a:ext cx="71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（四）利用地圖指出我們所在的縣市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宜蘭縣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與鄉鎮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宜蘭市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D:\My Pictures\一信103\特色課程\二上\104二上特色課程\104二上特色課程相片\IMAG2208.jpg"/>
          <p:cNvPicPr>
            <a:picLocks noChangeAspect="1" noChangeArrowheads="1"/>
          </p:cNvPicPr>
          <p:nvPr/>
        </p:nvPicPr>
        <p:blipFill>
          <a:blip r:embed="rId2" cstate="print"/>
          <a:srcRect l="12555" r="2344"/>
          <a:stretch>
            <a:fillRect/>
          </a:stretch>
        </p:blipFill>
        <p:spPr bwMode="auto">
          <a:xfrm>
            <a:off x="71406" y="2571744"/>
            <a:ext cx="4357718" cy="2895600"/>
          </a:xfrm>
          <a:prstGeom prst="rect">
            <a:avLst/>
          </a:prstGeom>
          <a:noFill/>
        </p:spPr>
      </p:pic>
      <p:pic>
        <p:nvPicPr>
          <p:cNvPr id="2051" name="Picture 3" descr="D:\My Pictures\一信103\特色課程\二上\104二上特色課程\104二上特色課程相片\IMAG2213.jpg"/>
          <p:cNvPicPr>
            <a:picLocks noChangeAspect="1" noChangeArrowheads="1"/>
          </p:cNvPicPr>
          <p:nvPr/>
        </p:nvPicPr>
        <p:blipFill>
          <a:blip r:embed="rId3" cstate="print"/>
          <a:srcRect l="12556"/>
          <a:stretch>
            <a:fillRect/>
          </a:stretch>
        </p:blipFill>
        <p:spPr bwMode="auto">
          <a:xfrm>
            <a:off x="4461530" y="3500438"/>
            <a:ext cx="4588168" cy="2967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1257</TotalTime>
  <Words>807</Words>
  <Application>Microsoft Office PowerPoint</Application>
  <PresentationFormat>如螢幕大小 (4:3)</PresentationFormat>
  <Paragraphs>93</Paragraphs>
  <Slides>44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45" baseType="lpstr">
      <vt:lpstr>公正</vt:lpstr>
      <vt:lpstr>南屏國小一O四學年度第一學期 二年級特色課程</vt:lpstr>
      <vt:lpstr>一、學期主題：南屏社區好所在</vt:lpstr>
      <vt:lpstr>二、學期課程架構</vt:lpstr>
      <vt:lpstr>投影片 4</vt:lpstr>
      <vt:lpstr>三、實施情形</vt:lpstr>
      <vt:lpstr>活動一：愛的小窩</vt:lpstr>
      <vt:lpstr>（二）利用街道圖，找找看自己住家的方向，        再想想看自己每天上學的路線</vt:lpstr>
      <vt:lpstr>（三）請學生在地圖上將自己每天上學的路線塗       上顏色，以區辨住家與學校間的路線走向</vt:lpstr>
      <vt:lpstr>投影片 9</vt:lpstr>
      <vt:lpstr>投影片 10</vt:lpstr>
      <vt:lpstr>投影片 11</vt:lpstr>
      <vt:lpstr>（六）邀請薛校長為孩子們述說南屏校史，從李南屏的背景開始介紹，談到U-2偵察機、黑貓中隊，再到校地的遷移與歷任校長，都讓孩子們留下深刻的印象</vt:lpstr>
      <vt:lpstr>投影片 13</vt:lpstr>
      <vt:lpstr>（七）從問題單中檢核學生是否了解學校歷史與願景，最後再請學生為校徽上色、學唱南屏校歌</vt:lpstr>
      <vt:lpstr>活動二：左鄰右舍</vt:lpstr>
      <vt:lpstr>三清路→ 民權路→ 泰山路</vt:lpstr>
      <vt:lpstr>（二）從學校出發，走過鄰近的機關、學校、廟宇       與店家，瞭解它們在社區中所具備的功能與       存在的必要性 </vt:lpstr>
      <vt:lpstr>全聯福利中心      ---→       甲子蘭酒廠</vt:lpstr>
      <vt:lpstr>      新月廣場         ---→        宜蘭護城河</vt:lpstr>
      <vt:lpstr>     地政事務所       ---→        北區國稅局</vt:lpstr>
      <vt:lpstr>社區守望相助亭    ---→    宜蘭高中</vt:lpstr>
      <vt:lpstr>老眷村牛肉麵店     ---→    回到  南屏國小</vt:lpstr>
      <vt:lpstr>投影片 23</vt:lpstr>
      <vt:lpstr>活動三：厝邊好鬥陣</vt:lpstr>
      <vt:lpstr>（二）進入賣場前，先進行物品分類與賣場分區教學，讓學生對於即將進行的場區闖關或購物活動有清楚的概念，以利活動順利進行</vt:lpstr>
      <vt:lpstr>（三）進入賣場，各組領取任務單開始進行闖關活動，能在規定時間內找到任務單上的物品即可過關</vt:lpstr>
      <vt:lpstr>投影片 27</vt:lpstr>
      <vt:lpstr>（四）最期待的「購物自由行」時間到了，學生帶著錢包與購物袋進行購物活動，不忘提醒記得索取發票和計算花費，不要超出預算70元喔!</vt:lpstr>
      <vt:lpstr>投影片 29</vt:lpstr>
      <vt:lpstr>（五）參與賣場所安排的節慶遊戲，讓學生們一起同樂</vt:lpstr>
      <vt:lpstr>投影片 31</vt:lpstr>
      <vt:lpstr>四：實施成果</vt:lpstr>
      <vt:lpstr>活動一【愛的小窩】: （一）學生寫下自己住家的地址，並拓印門牌</vt:lpstr>
      <vt:lpstr> （二）在地圖上找到我們所在的縣市(宜蘭縣)，並塗上顏色</vt:lpstr>
      <vt:lpstr> （三）在地圖上找到我們所在的「宜蘭市」並塗上顏色，再將宜蘭縣其他鄉鎮以編號填入正確的位置</vt:lpstr>
      <vt:lpstr> （四）聽完校長說校史後，填答問題並為校徽上色</vt:lpstr>
      <vt:lpstr> （五）學唱南屏校歌，並聯想作畫</vt:lpstr>
      <vt:lpstr>活動二【左鄰右舍】: （一）依照提示完成「認識南屏社區外圍道路」剪貼活動</vt:lpstr>
      <vt:lpstr> （二）運用地圖的功能，沿著南屏附近道路完成「認識南屏社區週邊公共設施」剪貼活動</vt:lpstr>
      <vt:lpstr>   活動三【厝邊好鬥陣】:  （一）能運用先前所學，依照任務單的提示來完成「認識賣場分區」闖關活動</vt:lpstr>
      <vt:lpstr> （二）能遵守行前約定，運用限定的金額購買2樣物品，進行「購物自由行」活動，並在活動後完成「購買紀錄」</vt:lpstr>
      <vt:lpstr>五、教學省思</vt:lpstr>
      <vt:lpstr>（一）這次的課程「南屏社區好所在」內容跟學生的居住環境       有密切的關係，活動進行的方式又以實地踏察與體驗為       主。活動場地從教室內推到戶外，活動範圍變大了，孩       子們的視野也變寬了。 （二）要成就每一件事，學年老師的合作默契很重要，那種緊       密又和諧的夥伴關係，才能讓活動從計畫到執行都順利       完成。  (三) 行政的安排與支援更是功不可沒，感謝課發組長葆仁老       師與各處室的協助。而這次也要感謝校長為孩子們上了       一堂生動有趣又脈絡嚴謹的校史課程；另外，還要感謝       家長們在家樂福闖關購物活動中的辛苦帶領，有了他們，       孩子們才能平安又快速的完成任務。 （四）檢討事項:在「購物自由行」的活動中，孩子們大多能依       照約定完成購物行為，然而這次有發現到少數幾個孩子       有「購物超支、請家長代購、與人合買物品」的情形，        雖已立即處理，但仍將列入下次活動前提醒要項。   </vt:lpstr>
      <vt:lpstr>感謝聆聽</vt:lpstr>
    </vt:vector>
  </TitlesOfParts>
  <Company>WORKGROUP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Administrator</dc:creator>
  <cp:lastModifiedBy>Administrator</cp:lastModifiedBy>
  <cp:revision>137</cp:revision>
  <dcterms:created xsi:type="dcterms:W3CDTF">2015-12-27T00:51:32Z</dcterms:created>
  <dcterms:modified xsi:type="dcterms:W3CDTF">2016-01-05T10:58:26Z</dcterms:modified>
</cp:coreProperties>
</file>