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B14CB-85B3-4AC4-B582-C47151D225A8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553C91-149A-4333-8C18-8871031F8ED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76428"/>
          </a:xfrm>
        </p:spPr>
        <p:txBody>
          <a:bodyPr anchor="b"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>
              <a:defRPr sz="44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17532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038A-3C8E-4083-A692-5E6516256DA9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4878-C9FF-472A-87B8-AA09F09F97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038A-3C8E-4083-A692-5E6516256DA9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4878-C9FF-472A-87B8-AA09F09F97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86644" y="274640"/>
            <a:ext cx="1400156" cy="5851525"/>
          </a:xfrm>
        </p:spPr>
        <p:txBody>
          <a:bodyPr vert="eaVert"/>
          <a:lstStyle>
            <a:lvl1pPr>
              <a:defRPr lang="zh-CN" altLang="en-US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829444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038A-3C8E-4083-A692-5E6516256DA9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4878-C9FF-472A-87B8-AA09F09F97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038A-3C8E-4083-A692-5E6516256DA9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4878-C9FF-472A-87B8-AA09F09F97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854150"/>
            <a:ext cx="7772400" cy="186085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356428"/>
            <a:ext cx="7772400" cy="1501200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l">
              <a:buNone/>
              <a:defRPr sz="1800">
                <a:solidFill>
                  <a:schemeClr val="tx2"/>
                </a:solidFill>
              </a:defRPr>
            </a:lvl2pPr>
            <a:lvl3pPr marL="914400" indent="0" algn="l">
              <a:buNone/>
              <a:defRPr sz="1600">
                <a:solidFill>
                  <a:schemeClr val="tx2"/>
                </a:solidFill>
              </a:defRPr>
            </a:lvl3pPr>
            <a:lvl4pPr marL="1371600" indent="0" algn="l">
              <a:buNone/>
              <a:defRPr sz="1400">
                <a:solidFill>
                  <a:schemeClr val="tx2"/>
                </a:solidFill>
              </a:defRPr>
            </a:lvl4pPr>
            <a:lvl5pPr marL="1828800" indent="0" algn="l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038A-3C8E-4083-A692-5E6516256DA9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4878-C9FF-472A-87B8-AA09F09F97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038A-3C8E-4083-A692-5E6516256DA9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4878-C9FF-472A-87B8-AA09F09F97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038A-3C8E-4083-A692-5E6516256DA9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4878-C9FF-472A-87B8-AA09F09F972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038A-3C8E-4083-A692-5E6516256DA9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4878-C9FF-472A-87B8-AA09F09F97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038A-3C8E-4083-A692-5E6516256DA9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4878-C9FF-472A-87B8-AA09F09F97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6258" y="381000"/>
            <a:ext cx="2667000" cy="1833554"/>
          </a:xfr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l">
              <a:defRPr sz="3200" b="1" kern="1200" cap="all" spc="50">
                <a:ln w="1587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52800" y="380999"/>
            <a:ext cx="5410200" cy="57451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26258" y="2214554"/>
            <a:ext cx="2667000" cy="39121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038A-3C8E-4083-A692-5E6516256DA9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4878-C9FF-472A-87B8-AA09F09F97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1580474" y="553734"/>
            <a:ext cx="7349244" cy="4741531"/>
            <a:chOff x="428596" y="553734"/>
            <a:chExt cx="7349244" cy="4741531"/>
          </a:xfrm>
        </p:grpSpPr>
        <p:sp>
          <p:nvSpPr>
            <p:cNvPr id="16" name="矩形 15"/>
            <p:cNvSpPr/>
            <p:nvPr userDrawn="1"/>
          </p:nvSpPr>
          <p:spPr>
            <a:xfrm rot="21480000">
              <a:off x="428596" y="580356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7" name="矩形 16"/>
            <p:cNvSpPr/>
            <p:nvPr userDrawn="1"/>
          </p:nvSpPr>
          <p:spPr>
            <a:xfrm rot="21540000">
              <a:off x="437473" y="571479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8" name="矩形 17"/>
            <p:cNvSpPr/>
            <p:nvPr userDrawn="1"/>
          </p:nvSpPr>
          <p:spPr>
            <a:xfrm>
              <a:off x="437481" y="553734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651912" y="612776"/>
            <a:ext cx="7215238" cy="4602175"/>
          </a:xfrm>
          <a:solidFill>
            <a:schemeClr val="bg2">
              <a:tint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 useBgFill="1"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95295"/>
            <a:ext cx="1357290" cy="5691227"/>
          </a:xfrm>
          <a:noFill/>
        </p:spPr>
        <p:txBody>
          <a:bodyPr vert="eaVert" anchor="ctr">
            <a:noAutofit/>
          </a:bodyPr>
          <a:lstStyle>
            <a:lvl1pPr algn="l">
              <a:defRPr lang="zh-CN" altLang="en-US" sz="32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14480" y="5481658"/>
            <a:ext cx="7215238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038A-3C8E-4083-A692-5E6516256DA9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4878-C9FF-472A-87B8-AA09F09F97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878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A038A-3C8E-4083-A692-5E6516256DA9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483997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2644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44878-C9FF-472A-87B8-AA09F09F97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000" b="1" kern="1200" cap="all" spc="50" dirty="0">
          <a:ln w="1587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31750" dir="3600000" algn="tl" rotWithShape="0">
              <a:srgbClr val="000000">
                <a:alpha val="6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90000"/>
        <a:buFont typeface="Cambria"/>
        <a:buChar char="+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Ï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90000"/>
        <a:buFont typeface="Calibri"/>
        <a:buChar char="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=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309049"/>
            <a:ext cx="182725" cy="618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6979" tIns="53958" rIns="26979" bIns="952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charset="-120"/>
              </a:rPr>
              <a:t>  </a:t>
            </a:r>
            <a:endParaRPr kumimoji="1" 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charset="0"/>
                <a:ea typeface="新細明體" charset="-120"/>
              </a:rPr>
              <a:t> </a:t>
            </a:r>
            <a:endParaRPr kumimoji="1" 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charset="-120"/>
            </a:endParaRPr>
          </a:p>
        </p:txBody>
      </p:sp>
      <p:pic>
        <p:nvPicPr>
          <p:cNvPr id="1026" name="Picture 2" descr="大里天公廟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1252" y="1357298"/>
            <a:ext cx="6690567" cy="4429156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1357290" y="285728"/>
            <a:ext cx="5724645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文鼎花草體P" pitchFamily="82" charset="-120"/>
                <a:ea typeface="文鼎花草體P" pitchFamily="82" charset="-120"/>
              </a:rPr>
              <a:t>大里天公廟的由來</a:t>
            </a:r>
            <a:endParaRPr lang="zh-TW" alt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文鼎花草體P" pitchFamily="82" charset="-120"/>
              <a:ea typeface="文鼎花草體P" pitchFamily="82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643702" y="5715016"/>
            <a:ext cx="2262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文鼎汪汪狗體U" pitchFamily="82" charset="-120"/>
                <a:ea typeface="文鼎汪汪狗體U" pitchFamily="82" charset="-120"/>
              </a:rPr>
              <a:t>沈虹伶</a:t>
            </a:r>
            <a:endParaRPr lang="zh-TW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algn="tl" rotWithShape="0">
                  <a:srgbClr val="000000"/>
                </a:outerShdw>
              </a:effectLst>
              <a:latin typeface="文鼎汪汪狗體U" pitchFamily="82" charset="-120"/>
              <a:ea typeface="文鼎汪汪狗體U" pitchFamily="82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14480" y="6072206"/>
            <a:ext cx="4074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http://www.digarts.com.tw/daw/p-2.htm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00298" y="785794"/>
            <a:ext cx="43396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文鼎花草體P" pitchFamily="82" charset="-120"/>
                <a:ea typeface="文鼎花草體P" pitchFamily="82" charset="-120"/>
              </a:rPr>
              <a:t>拜拜注意的事</a:t>
            </a:r>
            <a:endParaRPr lang="zh-TW" altLang="en-US" sz="5400" dirty="0"/>
          </a:p>
        </p:txBody>
      </p:sp>
      <p:sp>
        <p:nvSpPr>
          <p:cNvPr id="3" name="矩形 2"/>
          <p:cNvSpPr/>
          <p:nvPr/>
        </p:nvSpPr>
        <p:spPr>
          <a:xfrm>
            <a:off x="3500430" y="142852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文鼎板刻ＰＯＰ體E" pitchFamily="82" charset="-120"/>
                <a:ea typeface="文鼎板刻ＰＯＰ體E" pitchFamily="82" charset="-120"/>
              </a:rPr>
              <a:t>第三部分</a:t>
            </a:r>
            <a:endParaRPr lang="zh-TW" altLang="en-US" sz="2800" dirty="0"/>
          </a:p>
        </p:txBody>
      </p:sp>
      <p:sp>
        <p:nvSpPr>
          <p:cNvPr id="4" name="矩形 3"/>
          <p:cNvSpPr/>
          <p:nvPr/>
        </p:nvSpPr>
        <p:spPr>
          <a:xfrm>
            <a:off x="0" y="6215082"/>
            <a:ext cx="95012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>http://tw.myblog.yahoo.com/jw!cRSQ.yOVCUEEJPr8YqBW/article?mid=98&amp;next=97&amp;l=d&amp;fid=12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1928794" y="2714620"/>
            <a:ext cx="61436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 smtClean="0"/>
              <a:t>已懷孕的婦女或月事中之婦女不可主祭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桌面\9\IMGP01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857232"/>
            <a:ext cx="3857652" cy="5786476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285720" y="214290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文鼎板刻ＰＯＰ體E" pitchFamily="82" charset="-120"/>
                <a:ea typeface="文鼎板刻ＰＯＰ體E" pitchFamily="82" charset="-120"/>
              </a:rPr>
              <a:t>第四部分</a:t>
            </a:r>
            <a:endParaRPr lang="zh-TW" altLang="en-US" sz="2800" dirty="0"/>
          </a:p>
        </p:txBody>
      </p:sp>
      <p:sp>
        <p:nvSpPr>
          <p:cNvPr id="7" name="矩形 6"/>
          <p:cNvSpPr/>
          <p:nvPr/>
        </p:nvSpPr>
        <p:spPr>
          <a:xfrm>
            <a:off x="2828217" y="0"/>
            <a:ext cx="244169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文鼎汪汪狗體U" pitchFamily="82" charset="-120"/>
                <a:ea typeface="文鼎汪汪狗體U" pitchFamily="82" charset="-120"/>
              </a:rPr>
              <a:t>我的拍拍</a:t>
            </a:r>
            <a:endParaRPr lang="zh-TW" alt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文鼎汪汪狗體U" pitchFamily="82" charset="-120"/>
              <a:ea typeface="文鼎汪汪狗體U" pitchFamily="82" charset="-120"/>
            </a:endParaRPr>
          </a:p>
        </p:txBody>
      </p:sp>
      <p:sp>
        <p:nvSpPr>
          <p:cNvPr id="8" name="矩形 7"/>
          <p:cNvSpPr/>
          <p:nvPr/>
        </p:nvSpPr>
        <p:spPr>
          <a:xfrm rot="19852650">
            <a:off x="398569" y="1874314"/>
            <a:ext cx="188064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zh-TW" altLang="en-US" sz="6600" b="1" dirty="0" smtClean="0">
                <a:ln/>
                <a:solidFill>
                  <a:schemeClr val="accent3"/>
                </a:solidFill>
                <a:latin typeface="文鼎俏黑體P" pitchFamily="82" charset="-120"/>
                <a:ea typeface="文鼎俏黑體P" pitchFamily="82" charset="-120"/>
              </a:rPr>
              <a:t>門神</a:t>
            </a:r>
            <a:endParaRPr lang="zh-TW" altLang="en-US" sz="6600" b="1" cap="none" spc="0" dirty="0">
              <a:ln/>
              <a:solidFill>
                <a:schemeClr val="accent3"/>
              </a:solidFill>
              <a:effectLst/>
              <a:latin typeface="文鼎俏黑體P" pitchFamily="82" charset="-120"/>
              <a:ea typeface="文鼎俏黑體P" pitchFamily="82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143768" y="785794"/>
            <a:ext cx="17859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 smtClean="0">
                <a:latin typeface="文鼎板刻ＰＯＰ體E" pitchFamily="82" charset="-120"/>
                <a:ea typeface="文鼎板刻ＰＯＰ體E" pitchFamily="82" charset="-120"/>
              </a:rPr>
              <a:t>祂能趕走鬼鬼</a:t>
            </a:r>
            <a:endParaRPr lang="zh-TW" altLang="en-US" sz="5400" dirty="0">
              <a:latin typeface="文鼎板刻ＰＯＰ體E" pitchFamily="82" charset="-120"/>
              <a:ea typeface="文鼎板刻ＰＯＰ體E" pitchFamily="82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5720" y="214290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文鼎板刻ＰＯＰ體E" pitchFamily="82" charset="-120"/>
                <a:ea typeface="文鼎板刻ＰＯＰ體E" pitchFamily="82" charset="-120"/>
              </a:rPr>
              <a:t>第四部分</a:t>
            </a:r>
            <a:endParaRPr lang="zh-TW" altLang="en-US" sz="2800" dirty="0"/>
          </a:p>
        </p:txBody>
      </p:sp>
      <p:sp>
        <p:nvSpPr>
          <p:cNvPr id="3" name="矩形 2"/>
          <p:cNvSpPr/>
          <p:nvPr/>
        </p:nvSpPr>
        <p:spPr>
          <a:xfrm>
            <a:off x="2828217" y="0"/>
            <a:ext cx="244169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文鼎汪汪狗體U" pitchFamily="82" charset="-120"/>
                <a:ea typeface="文鼎汪汪狗體U" pitchFamily="82" charset="-120"/>
              </a:rPr>
              <a:t>我的拍拍</a:t>
            </a:r>
            <a:endParaRPr lang="zh-TW" alt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文鼎汪汪狗體U" pitchFamily="82" charset="-120"/>
              <a:ea typeface="文鼎汪汪狗體U" pitchFamily="82" charset="-120"/>
            </a:endParaRPr>
          </a:p>
        </p:txBody>
      </p:sp>
      <p:pic>
        <p:nvPicPr>
          <p:cNvPr id="6" name="圖片 5" descr="IMGP016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14612" y="1428736"/>
            <a:ext cx="5842022" cy="4659872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 rot="19852650">
            <a:off x="822563" y="1874314"/>
            <a:ext cx="103265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zh-TW" altLang="en-US" sz="6600" b="1" dirty="0" smtClean="0">
                <a:ln/>
                <a:solidFill>
                  <a:schemeClr val="accent3"/>
                </a:solidFill>
                <a:latin typeface="文鼎俏黑體P" pitchFamily="82" charset="-120"/>
                <a:ea typeface="文鼎俏黑體P" pitchFamily="82" charset="-120"/>
              </a:rPr>
              <a:t>龍</a:t>
            </a:r>
            <a:endParaRPr lang="zh-TW" altLang="en-US" sz="6600" b="1" cap="none" spc="0" dirty="0">
              <a:ln/>
              <a:solidFill>
                <a:schemeClr val="accent3"/>
              </a:solidFill>
              <a:effectLst/>
              <a:latin typeface="文鼎俏黑體P" pitchFamily="82" charset="-120"/>
              <a:ea typeface="文鼎俏黑體P" pitchFamily="82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71472" y="3214686"/>
            <a:ext cx="18573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  </a:t>
            </a:r>
            <a:r>
              <a:rPr lang="zh-TW" altLang="en-US" sz="4000" dirty="0" smtClean="0">
                <a:latin typeface="文鼎板刻ＰＯＰ體E" pitchFamily="82" charset="-120"/>
                <a:ea typeface="文鼎板刻ＰＯＰ體E" pitchFamily="82" charset="-120"/>
              </a:rPr>
              <a:t>龍是很兇猛的動物</a:t>
            </a:r>
            <a:endParaRPr lang="zh-TW" altLang="en-US" sz="4000" dirty="0">
              <a:latin typeface="文鼎板刻ＰＯＰ體E" pitchFamily="82" charset="-120"/>
              <a:ea typeface="文鼎板刻ＰＯＰ體E" pitchFamily="82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IMGP016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857232"/>
            <a:ext cx="4318000" cy="57531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85720" y="214290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文鼎板刻ＰＯＰ體E" pitchFamily="82" charset="-120"/>
                <a:ea typeface="文鼎板刻ＰＯＰ體E" pitchFamily="82" charset="-120"/>
              </a:rPr>
              <a:t>第四部分</a:t>
            </a:r>
            <a:endParaRPr lang="zh-TW" altLang="en-US" sz="2800" dirty="0"/>
          </a:p>
        </p:txBody>
      </p:sp>
      <p:sp>
        <p:nvSpPr>
          <p:cNvPr id="4" name="矩形 3"/>
          <p:cNvSpPr/>
          <p:nvPr/>
        </p:nvSpPr>
        <p:spPr>
          <a:xfrm>
            <a:off x="2828217" y="0"/>
            <a:ext cx="244169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文鼎汪汪狗體U" pitchFamily="82" charset="-120"/>
                <a:ea typeface="文鼎汪汪狗體U" pitchFamily="82" charset="-120"/>
              </a:rPr>
              <a:t>我的拍拍</a:t>
            </a:r>
            <a:endParaRPr lang="zh-TW" alt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文鼎汪汪狗體U" pitchFamily="82" charset="-120"/>
              <a:ea typeface="文鼎汪汪狗體U" pitchFamily="82" charset="-120"/>
            </a:endParaRPr>
          </a:p>
        </p:txBody>
      </p:sp>
      <p:sp>
        <p:nvSpPr>
          <p:cNvPr id="5" name="矩形 4"/>
          <p:cNvSpPr/>
          <p:nvPr/>
        </p:nvSpPr>
        <p:spPr>
          <a:xfrm rot="19852650">
            <a:off x="-25425" y="1874314"/>
            <a:ext cx="272863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zh-TW" altLang="en-US" sz="6600" b="1" dirty="0" smtClean="0">
                <a:ln/>
                <a:solidFill>
                  <a:schemeClr val="accent3"/>
                </a:solidFill>
                <a:latin typeface="文鼎俏黑體P" pitchFamily="82" charset="-120"/>
                <a:ea typeface="文鼎俏黑體P" pitchFamily="82" charset="-120"/>
              </a:rPr>
              <a:t>鯉魚池</a:t>
            </a:r>
            <a:endParaRPr lang="zh-TW" altLang="en-US" sz="6600" b="1" cap="none" spc="0" dirty="0">
              <a:ln/>
              <a:solidFill>
                <a:schemeClr val="accent3"/>
              </a:solidFill>
              <a:effectLst/>
              <a:latin typeface="文鼎俏黑體P" pitchFamily="82" charset="-120"/>
              <a:ea typeface="文鼎俏黑體P" pitchFamily="82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57158" y="3714752"/>
            <a:ext cx="25003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latin typeface="文鼎板刻ＰＯＰ體E" pitchFamily="82" charset="-120"/>
                <a:ea typeface="文鼎板刻ＰＯＰ體E" pitchFamily="82" charset="-120"/>
              </a:rPr>
              <a:t>鯉魚池可以許願</a:t>
            </a:r>
            <a:endParaRPr lang="zh-TW" altLang="en-US" sz="4800" dirty="0">
              <a:latin typeface="文鼎板刻ＰＯＰ體E" pitchFamily="82" charset="-120"/>
              <a:ea typeface="文鼎板刻ＰＯＰ體E" pitchFamily="82" charset="-12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IMGP016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050" y="785794"/>
            <a:ext cx="3905261" cy="5857892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85720" y="214290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文鼎板刻ＰＯＰ體E" pitchFamily="82" charset="-120"/>
                <a:ea typeface="文鼎板刻ＰＯＰ體E" pitchFamily="82" charset="-120"/>
              </a:rPr>
              <a:t>第四部分</a:t>
            </a:r>
            <a:endParaRPr lang="zh-TW" altLang="en-US" sz="2800" dirty="0"/>
          </a:p>
        </p:txBody>
      </p:sp>
      <p:sp>
        <p:nvSpPr>
          <p:cNvPr id="4" name="矩形 3"/>
          <p:cNvSpPr/>
          <p:nvPr/>
        </p:nvSpPr>
        <p:spPr>
          <a:xfrm>
            <a:off x="2828217" y="0"/>
            <a:ext cx="244169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文鼎汪汪狗體U" pitchFamily="82" charset="-120"/>
                <a:ea typeface="文鼎汪汪狗體U" pitchFamily="82" charset="-120"/>
              </a:rPr>
              <a:t>我的拍拍</a:t>
            </a:r>
            <a:endParaRPr lang="zh-TW" alt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文鼎汪汪狗體U" pitchFamily="82" charset="-120"/>
              <a:ea typeface="文鼎汪汪狗體U" pitchFamily="82" charset="-120"/>
            </a:endParaRPr>
          </a:p>
        </p:txBody>
      </p:sp>
      <p:sp>
        <p:nvSpPr>
          <p:cNvPr id="6" name="矩形 5"/>
          <p:cNvSpPr/>
          <p:nvPr/>
        </p:nvSpPr>
        <p:spPr>
          <a:xfrm rot="19852650">
            <a:off x="81693" y="1992283"/>
            <a:ext cx="22621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zh-TW" altLang="en-US" sz="5400" b="1" dirty="0" smtClean="0">
                <a:ln/>
                <a:solidFill>
                  <a:schemeClr val="accent3"/>
                </a:solidFill>
                <a:latin typeface="文鼎俏黑體P" pitchFamily="82" charset="-120"/>
                <a:ea typeface="文鼎俏黑體P" pitchFamily="82" charset="-120"/>
              </a:rPr>
              <a:t>一家族</a:t>
            </a:r>
            <a:endParaRPr lang="zh-TW" altLang="en-US" sz="5400" b="1" cap="none" spc="0" dirty="0">
              <a:ln/>
              <a:solidFill>
                <a:schemeClr val="accent3"/>
              </a:solidFill>
              <a:effectLst/>
              <a:latin typeface="文鼎俏黑體P" pitchFamily="82" charset="-120"/>
              <a:ea typeface="文鼎俏黑體P" pitchFamily="82" charset="-12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 descr="DSC0566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1928802"/>
            <a:ext cx="5976950" cy="4618552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571472" y="285728"/>
            <a:ext cx="1571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文鼎板刻ＰＯＰ體E" pitchFamily="82" charset="-120"/>
                <a:ea typeface="文鼎板刻ＰＯＰ體E" pitchFamily="82" charset="-120"/>
              </a:rPr>
              <a:t>第四部分</a:t>
            </a:r>
            <a:endParaRPr lang="zh-TW" altLang="en-US" sz="2400" dirty="0"/>
          </a:p>
        </p:txBody>
      </p:sp>
      <p:sp>
        <p:nvSpPr>
          <p:cNvPr id="5" name="矩形 4"/>
          <p:cNvSpPr/>
          <p:nvPr/>
        </p:nvSpPr>
        <p:spPr>
          <a:xfrm>
            <a:off x="2928926" y="214290"/>
            <a:ext cx="25717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文鼎汪汪狗體U" pitchFamily="82" charset="-120"/>
                <a:ea typeface="文鼎汪汪狗體U" pitchFamily="82" charset="-120"/>
              </a:rPr>
              <a:t>我的拍拍</a:t>
            </a:r>
            <a:endParaRPr lang="zh-TW" altLang="en-US" sz="4400" dirty="0"/>
          </a:p>
        </p:txBody>
      </p:sp>
      <p:sp>
        <p:nvSpPr>
          <p:cNvPr id="8" name="矩形 7"/>
          <p:cNvSpPr/>
          <p:nvPr/>
        </p:nvSpPr>
        <p:spPr>
          <a:xfrm rot="20141447">
            <a:off x="292890" y="1262284"/>
            <a:ext cx="25138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這是</a:t>
            </a:r>
            <a:r>
              <a:rPr lang="en-US" altLang="zh-TW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me</a:t>
            </a:r>
            <a:endParaRPr lang="zh-TW" alt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28794" y="2143116"/>
            <a:ext cx="578647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zh-TW" altLang="en-US" sz="9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文鼎花草體P" pitchFamily="82" charset="-120"/>
                <a:ea typeface="文鼎花草體P" pitchFamily="82" charset="-120"/>
              </a:rPr>
              <a:t>謝謝大家</a:t>
            </a:r>
            <a:endParaRPr lang="zh-TW" altLang="en-US" sz="9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文鼎花草體P" pitchFamily="82" charset="-120"/>
              <a:ea typeface="文鼎花草體P" pitchFamily="82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57224" y="1643050"/>
            <a:ext cx="1736373" cy="1015663"/>
          </a:xfrm>
          <a:prstGeom prst="rec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6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文鼎花草體P" pitchFamily="82" charset="-120"/>
                <a:ea typeface="文鼎花草體P" pitchFamily="82" charset="-120"/>
              </a:rPr>
              <a:t>原因</a:t>
            </a:r>
            <a:endParaRPr lang="zh-TW" altLang="en-US" sz="60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文鼎花草體P" pitchFamily="82" charset="-120"/>
              <a:ea typeface="文鼎花草體P" pitchFamily="82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71868" y="1500174"/>
            <a:ext cx="4572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4400" dirty="0" smtClean="0"/>
              <a:t>當吳沙等入墾之初，常與先住民戰鬥，互有夷傷，且蠻煙瘴雨，眾甚苦之，爰就神前祈禱，輒著靈異。</a:t>
            </a:r>
            <a:endParaRPr lang="zh-TW" altLang="en-US" sz="4400" dirty="0"/>
          </a:p>
        </p:txBody>
      </p:sp>
      <p:sp>
        <p:nvSpPr>
          <p:cNvPr id="6" name="矩形 5"/>
          <p:cNvSpPr/>
          <p:nvPr/>
        </p:nvSpPr>
        <p:spPr>
          <a:xfrm>
            <a:off x="428596" y="428604"/>
            <a:ext cx="29546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文鼎板刻ＰＯＰ體E" pitchFamily="82" charset="-120"/>
                <a:ea typeface="文鼎板刻ＰＯＰ體E" pitchFamily="82" charset="-120"/>
              </a:rPr>
              <a:t>第一部分</a:t>
            </a:r>
            <a:endParaRPr lang="zh-TW" alt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文鼎板刻ＰＯＰ體E" pitchFamily="82" charset="-120"/>
              <a:ea typeface="文鼎板刻ＰＯＰ體E" pitchFamily="82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71604" y="6215082"/>
            <a:ext cx="4074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http://www.digarts.com.tw/daw/p-2.htm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14348" y="1857364"/>
            <a:ext cx="15696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文鼎花草體P" pitchFamily="82" charset="-120"/>
                <a:ea typeface="文鼎花草體P" pitchFamily="82" charset="-120"/>
              </a:rPr>
              <a:t>時間</a:t>
            </a:r>
            <a:endParaRPr lang="zh-TW" alt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文鼎花草體P" pitchFamily="82" charset="-120"/>
              <a:ea typeface="文鼎花草體P" pitchFamily="82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786182" y="1214422"/>
            <a:ext cx="48577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 smtClean="0"/>
              <a:t>清嘉慶元年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一七九六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，福建漳州人吳沙，率眾千餘越草嶺入蘭陽開墾，築土圍於烏石港南，即今之頭城也</a:t>
            </a:r>
            <a:r>
              <a:rPr lang="zh-TW" altLang="en-US" sz="3600" dirty="0" smtClean="0"/>
              <a:t>。道光十六年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一八三六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，民眾建廟於草嶺腳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位今大里國小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，稱為「天公廟」</a:t>
            </a:r>
            <a:endParaRPr lang="zh-TW" altLang="en-US" sz="3600" dirty="0"/>
          </a:p>
        </p:txBody>
      </p:sp>
      <p:pic>
        <p:nvPicPr>
          <p:cNvPr id="8" name="Picture 2" descr="http://www.digarts.com.tw/daw/image/p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876"/>
            <a:ext cx="3009034" cy="2286016"/>
          </a:xfrm>
          <a:prstGeom prst="rect">
            <a:avLst/>
          </a:prstGeom>
          <a:noFill/>
        </p:spPr>
      </p:pic>
      <p:sp>
        <p:nvSpPr>
          <p:cNvPr id="9" name="矩形 8"/>
          <p:cNvSpPr/>
          <p:nvPr/>
        </p:nvSpPr>
        <p:spPr>
          <a:xfrm>
            <a:off x="285720" y="500042"/>
            <a:ext cx="295465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文鼎板刻ＰＯＰ體E" pitchFamily="82" charset="-120"/>
                <a:ea typeface="文鼎板刻ＰＯＰ體E" pitchFamily="82" charset="-120"/>
              </a:rPr>
              <a:t>第一部分</a:t>
            </a:r>
            <a:endParaRPr lang="zh-TW" altLang="en-US" sz="5400" dirty="0"/>
          </a:p>
        </p:txBody>
      </p:sp>
      <p:sp>
        <p:nvSpPr>
          <p:cNvPr id="7" name="矩形 6"/>
          <p:cNvSpPr/>
          <p:nvPr/>
        </p:nvSpPr>
        <p:spPr>
          <a:xfrm>
            <a:off x="2214546" y="6072206"/>
            <a:ext cx="4074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http://www.digarts.com.tw/daw/p-2.htm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14348" y="1428736"/>
            <a:ext cx="15953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地點</a:t>
            </a:r>
            <a:endParaRPr lang="zh-TW" altLang="en-US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3" name="矩形 2"/>
          <p:cNvSpPr/>
          <p:nvPr/>
        </p:nvSpPr>
        <p:spPr>
          <a:xfrm>
            <a:off x="214282" y="571480"/>
            <a:ext cx="295465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文鼎板刻ＰＯＰ體E" pitchFamily="82" charset="-120"/>
                <a:ea typeface="文鼎板刻ＰＯＰ體E" pitchFamily="82" charset="-120"/>
              </a:rPr>
              <a:t>第一部分</a:t>
            </a:r>
            <a:endParaRPr lang="zh-TW" altLang="en-US" sz="5400" dirty="0"/>
          </a:p>
        </p:txBody>
      </p:sp>
      <p:sp>
        <p:nvSpPr>
          <p:cNvPr id="5" name="矩形 4"/>
          <p:cNvSpPr/>
          <p:nvPr/>
        </p:nvSpPr>
        <p:spPr>
          <a:xfrm>
            <a:off x="1571604" y="3071810"/>
            <a:ext cx="61436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 smtClean="0"/>
              <a:t>宜蘭縣頭城鎮大里國小的旁邊</a:t>
            </a:r>
            <a:endParaRPr lang="zh-TW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2811" y="417244"/>
            <a:ext cx="29546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文鼎花草體P" pitchFamily="82" charset="-120"/>
                <a:ea typeface="文鼎花草體P" pitchFamily="82" charset="-120"/>
              </a:rPr>
              <a:t>廟宇建築</a:t>
            </a:r>
            <a:endParaRPr lang="zh-TW" alt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文鼎花草體P" pitchFamily="82" charset="-120"/>
              <a:ea typeface="文鼎花草體P" pitchFamily="82" charset="-120"/>
            </a:endParaRPr>
          </a:p>
        </p:txBody>
      </p:sp>
      <p:sp>
        <p:nvSpPr>
          <p:cNvPr id="3" name="矩形 2"/>
          <p:cNvSpPr/>
          <p:nvPr/>
        </p:nvSpPr>
        <p:spPr>
          <a:xfrm rot="20846918">
            <a:off x="938794" y="1659697"/>
            <a:ext cx="15696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石獅</a:t>
            </a:r>
            <a:endParaRPr lang="zh-TW" alt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7409" name="Picture 1" descr="http://web.ptes.tp.edu.tw/big6/temple/image/icon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126466"/>
            <a:ext cx="2428892" cy="3160038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3857620" y="1500174"/>
            <a:ext cx="40005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 smtClean="0"/>
              <a:t>一般將公獅擺放在左邊、母獅擺放在右邊，大都受到傳統觀念「左邊為大位、右為小」和「男尊女卑」的影響，所以有「男左女右」之別。</a:t>
            </a:r>
            <a:endParaRPr lang="zh-TW" altLang="en-US" sz="3600" dirty="0"/>
          </a:p>
        </p:txBody>
      </p:sp>
      <p:sp>
        <p:nvSpPr>
          <p:cNvPr id="6" name="矩形 5"/>
          <p:cNvSpPr/>
          <p:nvPr/>
        </p:nvSpPr>
        <p:spPr>
          <a:xfrm>
            <a:off x="4143372" y="642918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文鼎板刻ＰＯＰ體E" pitchFamily="82" charset="-120"/>
                <a:ea typeface="文鼎板刻ＰＯＰ體E" pitchFamily="82" charset="-120"/>
              </a:rPr>
              <a:t>第二部分</a:t>
            </a:r>
            <a:endParaRPr lang="zh-TW" altLang="en-US" sz="3200" dirty="0"/>
          </a:p>
        </p:txBody>
      </p:sp>
      <p:sp>
        <p:nvSpPr>
          <p:cNvPr id="7" name="矩形 6"/>
          <p:cNvSpPr/>
          <p:nvPr/>
        </p:nvSpPr>
        <p:spPr>
          <a:xfrm>
            <a:off x="2143108" y="6286520"/>
            <a:ext cx="5357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>http://web.ptes.tp.edu.tw/big6/temple/big1-4.htm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42910" y="1643050"/>
            <a:ext cx="2262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門枕石</a:t>
            </a:r>
            <a:endParaRPr lang="zh-TW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85720" y="642918"/>
            <a:ext cx="295465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文鼎花草體P" pitchFamily="82" charset="-120"/>
                <a:ea typeface="文鼎花草體P" pitchFamily="82" charset="-120"/>
              </a:rPr>
              <a:t>廟宇建築</a:t>
            </a:r>
            <a:endParaRPr lang="zh-TW" altLang="en-US" sz="5400" dirty="0"/>
          </a:p>
        </p:txBody>
      </p:sp>
      <p:pic>
        <p:nvPicPr>
          <p:cNvPr id="16386" name="Picture 2" descr="http://web.ptes.tp.edu.tw/big6/temple/image/p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429000"/>
            <a:ext cx="3337045" cy="2681294"/>
          </a:xfrm>
          <a:prstGeom prst="rect">
            <a:avLst/>
          </a:prstGeom>
          <a:noFill/>
        </p:spPr>
      </p:pic>
      <p:sp>
        <p:nvSpPr>
          <p:cNvPr id="10" name="文字方塊 9"/>
          <p:cNvSpPr txBox="1"/>
          <p:nvPr/>
        </p:nvSpPr>
        <p:spPr>
          <a:xfrm>
            <a:off x="5286380" y="357166"/>
            <a:ext cx="292895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早先，農業社會生活不富裕，許多無法謀生的人成為乞丐。每當廟會時，前往廟宇祭拜的信徒絡繹不絕，此時，廟宇就成了乞丐們乞討的地方。而門枕石就成了乞丐們乞討時坐的椅子，所以門枕石也稱為乞丐椅。</a:t>
            </a:r>
            <a:endParaRPr lang="zh-TW" altLang="en-US" sz="2800" dirty="0"/>
          </a:p>
        </p:txBody>
      </p:sp>
      <p:sp>
        <p:nvSpPr>
          <p:cNvPr id="11" name="矩形 10"/>
          <p:cNvSpPr/>
          <p:nvPr/>
        </p:nvSpPr>
        <p:spPr>
          <a:xfrm>
            <a:off x="3286116" y="1071546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文鼎板刻ＰＯＰ體E" pitchFamily="82" charset="-120"/>
                <a:ea typeface="文鼎板刻ＰＯＰ體E" pitchFamily="82" charset="-120"/>
              </a:rPr>
              <a:t>第二部分</a:t>
            </a:r>
            <a:endParaRPr lang="zh-TW" altLang="en-US" sz="3200" dirty="0"/>
          </a:p>
        </p:txBody>
      </p:sp>
      <p:sp>
        <p:nvSpPr>
          <p:cNvPr id="7" name="矩形 6"/>
          <p:cNvSpPr/>
          <p:nvPr/>
        </p:nvSpPr>
        <p:spPr>
          <a:xfrm>
            <a:off x="642910" y="6286520"/>
            <a:ext cx="5500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>http://web.ptes.tp.edu.tw/big6/temple/big1-4.htm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7158" y="357166"/>
            <a:ext cx="295465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文鼎花草體P" pitchFamily="82" charset="-120"/>
                <a:ea typeface="文鼎花草體P" pitchFamily="82" charset="-120"/>
              </a:rPr>
              <a:t>廟宇建築</a:t>
            </a:r>
            <a:endParaRPr lang="zh-TW" altLang="en-US" sz="5400" dirty="0"/>
          </a:p>
        </p:txBody>
      </p:sp>
      <p:sp>
        <p:nvSpPr>
          <p:cNvPr id="3" name="矩形 2"/>
          <p:cNvSpPr/>
          <p:nvPr/>
        </p:nvSpPr>
        <p:spPr>
          <a:xfrm>
            <a:off x="1000100" y="1428736"/>
            <a:ext cx="15696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門神</a:t>
            </a:r>
            <a:endParaRPr lang="zh-TW" alt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20481" name="Picture 1" descr="http://web.ptes.tp.edu.tw/big6/temple/image/do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571744"/>
            <a:ext cx="2905125" cy="3886200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3500430" y="2000240"/>
            <a:ext cx="48577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 smtClean="0"/>
              <a:t>商周時代就有繪製門神的習俗，用以嚇阻鬼魅邪氣，保護門戶安全的神明，是寺廟不可或缺的彩繪藝術，除一般常見之武將門神外，尚有文臣、宮女、太監。</a:t>
            </a:r>
            <a:br>
              <a:rPr lang="zh-TW" altLang="en-US" sz="3200" dirty="0" smtClean="0"/>
            </a:br>
            <a:r>
              <a:rPr lang="zh-TW" altLang="en-US" sz="3200" dirty="0" smtClean="0"/>
              <a:t>左圖</a:t>
            </a:r>
            <a:r>
              <a:rPr lang="zh-TW" altLang="en-US" sz="3200" dirty="0" smtClean="0"/>
              <a:t>是秦叔寶與尉遲恭。 </a:t>
            </a:r>
            <a:endParaRPr lang="zh-TW" altLang="en-US" sz="3200" dirty="0"/>
          </a:p>
        </p:txBody>
      </p:sp>
      <p:sp>
        <p:nvSpPr>
          <p:cNvPr id="6" name="矩形 5"/>
          <p:cNvSpPr/>
          <p:nvPr/>
        </p:nvSpPr>
        <p:spPr>
          <a:xfrm>
            <a:off x="4643438" y="1142984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文鼎板刻ＰＯＰ體E" pitchFamily="82" charset="-120"/>
                <a:ea typeface="文鼎板刻ＰＯＰ體E" pitchFamily="82" charset="-120"/>
              </a:rPr>
              <a:t>第二部分</a:t>
            </a:r>
            <a:endParaRPr lang="zh-TW" altLang="en-US" sz="3200" dirty="0"/>
          </a:p>
        </p:txBody>
      </p:sp>
      <p:sp>
        <p:nvSpPr>
          <p:cNvPr id="7" name="矩形 6"/>
          <p:cNvSpPr/>
          <p:nvPr/>
        </p:nvSpPr>
        <p:spPr>
          <a:xfrm>
            <a:off x="3286116" y="6286520"/>
            <a:ext cx="50720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>http://web.ptes.tp.edu.tw/big6/temple/big1-4.htm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00298" y="2143116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3600" dirty="0" smtClean="0"/>
              <a:t>牲饌祭品忌用牛肉、狗肉、鰻魚、鱔魚、已打鱗去鰓的魚、蕃茄、番石榴、苦瓜、冬瓜，也不可用已拜過或食用過的東西，水果拜前要清洗乾淨。 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3929058" y="357166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文鼎板刻ＰＯＰ體E" pitchFamily="82" charset="-120"/>
                <a:ea typeface="文鼎板刻ＰＯＰ體E" pitchFamily="82" charset="-120"/>
              </a:rPr>
              <a:t>第三部分</a:t>
            </a:r>
            <a:endParaRPr lang="zh-TW" altLang="en-US" sz="2800" dirty="0"/>
          </a:p>
        </p:txBody>
      </p:sp>
      <p:sp>
        <p:nvSpPr>
          <p:cNvPr id="5" name="矩形 4"/>
          <p:cNvSpPr/>
          <p:nvPr/>
        </p:nvSpPr>
        <p:spPr>
          <a:xfrm>
            <a:off x="1357290" y="1142984"/>
            <a:ext cx="4339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zh-TW" alt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文鼎花草體P" pitchFamily="82" charset="-120"/>
                <a:ea typeface="文鼎花草體P" pitchFamily="82" charset="-120"/>
              </a:rPr>
              <a:t>拜拜注意的事</a:t>
            </a:r>
            <a:endParaRPr lang="zh-TW" alt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文鼎花草體P" pitchFamily="82" charset="-120"/>
              <a:ea typeface="文鼎花草體P" pitchFamily="82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6286520"/>
            <a:ext cx="100727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>http://tw.myblog.yahoo.com/jw!cRSQ.yOVCUEEJPr8YqBW/article?mid=98&amp;next=97&amp;l=d&amp;fid=12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857620" y="214290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文鼎板刻ＰＯＰ體E" pitchFamily="82" charset="-120"/>
                <a:ea typeface="文鼎板刻ＰＯＰ體E" pitchFamily="82" charset="-120"/>
              </a:rPr>
              <a:t>第三部分</a:t>
            </a:r>
            <a:endParaRPr lang="zh-TW" altLang="en-US" sz="2800" dirty="0"/>
          </a:p>
        </p:txBody>
      </p:sp>
      <p:sp>
        <p:nvSpPr>
          <p:cNvPr id="3" name="矩形 2"/>
          <p:cNvSpPr/>
          <p:nvPr/>
        </p:nvSpPr>
        <p:spPr>
          <a:xfrm>
            <a:off x="2285984" y="928670"/>
            <a:ext cx="43396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文鼎花草體P" pitchFamily="82" charset="-120"/>
                <a:ea typeface="文鼎花草體P" pitchFamily="82" charset="-120"/>
              </a:rPr>
              <a:t>拜拜注意的事</a:t>
            </a:r>
            <a:endParaRPr lang="zh-TW" altLang="en-US" sz="5400" dirty="0"/>
          </a:p>
        </p:txBody>
      </p:sp>
      <p:sp>
        <p:nvSpPr>
          <p:cNvPr id="4" name="矩形 3"/>
          <p:cNvSpPr/>
          <p:nvPr/>
        </p:nvSpPr>
        <p:spPr>
          <a:xfrm>
            <a:off x="2286000" y="2967335"/>
            <a:ext cx="4572000" cy="30777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4400" dirty="0" smtClean="0"/>
              <a:t>拜拜前要先洗手，穿戴要整齊，懷著恭敬安寧的態度。 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0" y="5929330"/>
            <a:ext cx="96440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>http://tw.myblog.yahoo.com/jw!cRSQ.yOVCUEEJPr8YqBW/article?mid=98&amp;next=97&amp;l=d&amp;fid=12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行雲流水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行雲流水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华文行楷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libri"/>
        <a:ea typeface=""/>
        <a:cs typeface=""/>
        <a:font script="Jpan" typeface="ＭＳ Ｐ明朝"/>
        <a:font script="Hang" typeface="HY견명조"/>
        <a:font script="Hans" typeface="华文行楷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行雲流水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300000"/>
              </a:schemeClr>
            </a:gs>
            <a:gs pos="72000">
              <a:schemeClr val="phClr">
                <a:tint val="100000"/>
                <a:shade val="100000"/>
                <a:hueMod val="100000"/>
                <a:satMod val="100000"/>
              </a:schemeClr>
            </a:gs>
            <a:gs pos="81000">
              <a:schemeClr val="phClr">
                <a:tint val="98000"/>
                <a:shade val="100000"/>
                <a:hueMod val="100000"/>
                <a:satMod val="15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39000"/>
                <a:hueMod val="100000"/>
                <a:satMod val="150000"/>
              </a:schemeClr>
              <a:schemeClr val="phClr">
                <a:tint val="90000"/>
                <a:shade val="100000"/>
                <a:hueMod val="100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Calligraphy</Template>
  <TotalTime>310</TotalTime>
  <Words>479</Words>
  <Application>Microsoft Office PowerPoint</Application>
  <PresentationFormat>如螢幕大小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行雲流水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</vt:vector>
  </TitlesOfParts>
  <Company>ilc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free</dc:creator>
  <cp:lastModifiedBy>free</cp:lastModifiedBy>
  <cp:revision>33</cp:revision>
  <dcterms:created xsi:type="dcterms:W3CDTF">2010-12-29T03:40:10Z</dcterms:created>
  <dcterms:modified xsi:type="dcterms:W3CDTF">2011-01-13T03:28:56Z</dcterms:modified>
</cp:coreProperties>
</file>