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257" r:id="rId3"/>
    <p:sldId id="265" r:id="rId4"/>
    <p:sldId id="259" r:id="rId5"/>
    <p:sldId id="258" r:id="rId6"/>
    <p:sldId id="260" r:id="rId7"/>
    <p:sldId id="262" r:id="rId8"/>
    <p:sldId id="261" r:id="rId9"/>
    <p:sldId id="263" r:id="rId10"/>
    <p:sldId id="264" r:id="rId11"/>
    <p:sldId id="266" r:id="rId12"/>
    <p:sldId id="267" r:id="rId13"/>
    <p:sldId id="269" r:id="rId14"/>
    <p:sldId id="271" r:id="rId15"/>
    <p:sldId id="270" r:id="rId16"/>
    <p:sldId id="272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46" autoAdjust="0"/>
  </p:normalViewPr>
  <p:slideViewPr>
    <p:cSldViewPr>
      <p:cViewPr varScale="1">
        <p:scale>
          <a:sx n="68" d="100"/>
          <a:sy n="68" d="100"/>
        </p:scale>
        <p:origin x="-5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4F83D-14E5-465F-9D21-744670D2BA30}" type="datetimeFigureOut">
              <a:rPr lang="zh-TW" altLang="en-US" smtClean="0"/>
              <a:pPr/>
              <a:t>2011/1/13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3E23B-144F-4418-B727-370FE1E990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3E23B-144F-4418-B727-370FE1E9903B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3E23B-144F-4418-B727-370FE1E9903B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5264B-F690-4D7A-AC40-5056DC7BC145}" type="datetimeFigureOut">
              <a:rPr lang="zh-TW" altLang="en-US" smtClean="0"/>
              <a:pPr/>
              <a:t>2011/1/13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9785E82-0AA3-4A4B-ABD5-54A466CA68B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5264B-F690-4D7A-AC40-5056DC7BC145}" type="datetimeFigureOut">
              <a:rPr lang="zh-TW" altLang="en-US" smtClean="0"/>
              <a:pPr/>
              <a:t>2011/1/13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85E82-0AA3-4A4B-ABD5-54A466CA68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5264B-F690-4D7A-AC40-5056DC7BC145}" type="datetimeFigureOut">
              <a:rPr lang="zh-TW" altLang="en-US" smtClean="0"/>
              <a:pPr/>
              <a:t>2011/1/13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85E82-0AA3-4A4B-ABD5-54A466CA68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5264B-F690-4D7A-AC40-5056DC7BC145}" type="datetimeFigureOut">
              <a:rPr lang="zh-TW" altLang="en-US" smtClean="0"/>
              <a:pPr/>
              <a:t>2011/1/13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85E82-0AA3-4A4B-ABD5-54A466CA68B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5264B-F690-4D7A-AC40-5056DC7BC145}" type="datetimeFigureOut">
              <a:rPr lang="zh-TW" altLang="en-US" smtClean="0"/>
              <a:pPr/>
              <a:t>2011/1/13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9785E82-0AA3-4A4B-ABD5-54A466CA68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5264B-F690-4D7A-AC40-5056DC7BC145}" type="datetimeFigureOut">
              <a:rPr lang="zh-TW" altLang="en-US" smtClean="0"/>
              <a:pPr/>
              <a:t>2011/1/13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85E82-0AA3-4A4B-ABD5-54A466CA68B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5264B-F690-4D7A-AC40-5056DC7BC145}" type="datetimeFigureOut">
              <a:rPr lang="zh-TW" altLang="en-US" smtClean="0"/>
              <a:pPr/>
              <a:t>2011/1/13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85E82-0AA3-4A4B-ABD5-54A466CA68B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5264B-F690-4D7A-AC40-5056DC7BC145}" type="datetimeFigureOut">
              <a:rPr lang="zh-TW" altLang="en-US" smtClean="0"/>
              <a:pPr/>
              <a:t>2011/1/13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85E82-0AA3-4A4B-ABD5-54A466CA68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5264B-F690-4D7A-AC40-5056DC7BC145}" type="datetimeFigureOut">
              <a:rPr lang="zh-TW" altLang="en-US" smtClean="0"/>
              <a:pPr/>
              <a:t>2011/1/13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85E82-0AA3-4A4B-ABD5-54A466CA68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5264B-F690-4D7A-AC40-5056DC7BC145}" type="datetimeFigureOut">
              <a:rPr lang="zh-TW" altLang="en-US" smtClean="0"/>
              <a:pPr/>
              <a:t>2011/1/13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85E82-0AA3-4A4B-ABD5-54A466CA68B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5264B-F690-4D7A-AC40-5056DC7BC145}" type="datetimeFigureOut">
              <a:rPr lang="zh-TW" altLang="en-US" smtClean="0"/>
              <a:pPr/>
              <a:t>2011/1/13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9785E82-0AA3-4A4B-ABD5-54A466CA68B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315264B-F690-4D7A-AC40-5056DC7BC145}" type="datetimeFigureOut">
              <a:rPr lang="zh-TW" altLang="en-US" smtClean="0"/>
              <a:pPr/>
              <a:t>2011/1/13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9785E82-0AA3-4A4B-ABD5-54A466CA68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815816" y="135429"/>
            <a:ext cx="471315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7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文鼎汪汪狗體U" pitchFamily="82" charset="-120"/>
                <a:ea typeface="文鼎汪汪狗體U" pitchFamily="82" charset="-120"/>
              </a:rPr>
              <a:t>大里天公廟</a:t>
            </a:r>
            <a:endParaRPr lang="zh-TW" altLang="en-US" sz="7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文鼎汪汪狗體U" pitchFamily="82" charset="-120"/>
              <a:ea typeface="文鼎汪汪狗體U" pitchFamily="82" charset="-120"/>
            </a:endParaRPr>
          </a:p>
        </p:txBody>
      </p:sp>
      <p:pic>
        <p:nvPicPr>
          <p:cNvPr id="84994" name="Picture 2" descr="大里天公廟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6929486" cy="4143404"/>
          </a:xfrm>
          <a:prstGeom prst="rect">
            <a:avLst/>
          </a:prstGeom>
          <a:noFill/>
        </p:spPr>
      </p:pic>
      <p:sp>
        <p:nvSpPr>
          <p:cNvPr id="12" name="矩形 11"/>
          <p:cNvSpPr/>
          <p:nvPr/>
        </p:nvSpPr>
        <p:spPr>
          <a:xfrm>
            <a:off x="4357686" y="5715016"/>
            <a:ext cx="50770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文鼎中特標宋注音" pitchFamily="18" charset="-120"/>
                <a:ea typeface="文鼎中特標宋注音" pitchFamily="18" charset="-120"/>
              </a:rPr>
              <a:t>鄭人豪</a:t>
            </a:r>
            <a:endParaRPr lang="zh-TW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文鼎中特標宋注音" pitchFamily="18" charset="-120"/>
              <a:ea typeface="文鼎中特標宋注音" pitchFamily="18" charset="-12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71538" y="571480"/>
            <a:ext cx="57246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拜拜要注意的事項</a:t>
            </a:r>
            <a:endParaRPr lang="en-US" altLang="zh-TW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14546" y="3214686"/>
            <a:ext cx="49292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</a:rPr>
              <a:t>進廟裡拜拜，一定是右進左出，一般民眾不能隨便走大門。 </a:t>
            </a:r>
            <a:b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altLang="zh-TW" sz="3200" b="1" dirty="0" smtClean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09046" y="571480"/>
            <a:ext cx="46875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第四部分</a:t>
            </a:r>
            <a:r>
              <a:rPr lang="en-US" altLang="zh-TW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~</a:t>
            </a:r>
            <a:r>
              <a:rPr lang="zh-TW" alt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我的拍拍</a:t>
            </a:r>
            <a:endParaRPr lang="zh-TW" altLang="en-U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6" name="Picture 2" descr="C:\Documents and Settings\admin\桌面\8\IMGP0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14488"/>
            <a:ext cx="7643866" cy="4714908"/>
          </a:xfrm>
          <a:prstGeom prst="rect">
            <a:avLst/>
          </a:prstGeom>
          <a:noFill/>
        </p:spPr>
      </p:pic>
      <p:sp>
        <p:nvSpPr>
          <p:cNvPr id="10" name="文字方塊 9"/>
          <p:cNvSpPr txBox="1"/>
          <p:nvPr/>
        </p:nvSpPr>
        <p:spPr>
          <a:xfrm>
            <a:off x="10429916" y="3000372"/>
            <a:ext cx="557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                                                                                                          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500662" y="642918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文鼎俏黑體P" pitchFamily="82" charset="-120"/>
                <a:ea typeface="文鼎俏黑體P" pitchFamily="82" charset="-120"/>
              </a:rPr>
              <a:t>鳳凰在雲上飛著</a:t>
            </a:r>
            <a:endParaRPr lang="zh-TW" altLang="en-US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文鼎俏黑體P" pitchFamily="82" charset="-120"/>
              <a:ea typeface="文鼎俏黑體P" pitchFamily="8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桌面\8\IMGP0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857232"/>
            <a:ext cx="7620000" cy="5702300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2285984" y="0"/>
            <a:ext cx="4857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文鼎俏黑體P" pitchFamily="82" charset="-120"/>
                <a:ea typeface="文鼎俏黑體P" pitchFamily="82" charset="-120"/>
              </a:rPr>
              <a:t>這是石獅</a:t>
            </a:r>
            <a:r>
              <a:rPr lang="en-US" altLang="zh-TW" sz="6000" dirty="0" smtClean="0">
                <a:latin typeface="文鼎俏黑體P" pitchFamily="82" charset="-120"/>
                <a:ea typeface="文鼎俏黑體P" pitchFamily="82" charset="-120"/>
              </a:rPr>
              <a:t>~</a:t>
            </a:r>
            <a:endParaRPr lang="zh-TW" altLang="en-US" sz="6000" dirty="0">
              <a:latin typeface="文鼎俏黑體P" pitchFamily="82" charset="-120"/>
              <a:ea typeface="文鼎俏黑體P" pitchFamily="8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IMGP01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6150" y="1536700"/>
            <a:ext cx="7251700" cy="37846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857224" y="0"/>
            <a:ext cx="82867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800" dirty="0" smtClean="0">
                <a:latin typeface="文鼎俏黑體P" pitchFamily="82" charset="-120"/>
                <a:ea typeface="文鼎俏黑體P" pitchFamily="82" charset="-120"/>
              </a:rPr>
              <a:t>這是雲的圖案</a:t>
            </a:r>
            <a:r>
              <a:rPr lang="en-US" altLang="zh-TW" sz="8800" dirty="0" smtClean="0">
                <a:latin typeface="文鼎俏黑體P" pitchFamily="82" charset="-120"/>
                <a:ea typeface="文鼎俏黑體P" pitchFamily="82" charset="-120"/>
              </a:rPr>
              <a:t>~</a:t>
            </a:r>
          </a:p>
          <a:p>
            <a:endParaRPr lang="zh-TW" altLang="en-US" sz="8800" dirty="0">
              <a:latin typeface="文鼎俏黑體P" pitchFamily="82" charset="-120"/>
              <a:ea typeface="文鼎俏黑體P" pitchFamily="8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IMGP01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1164"/>
            <a:ext cx="9144000" cy="659567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189530" y="214290"/>
            <a:ext cx="7494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有龍我就什麼都不怕了</a:t>
            </a:r>
            <a:endParaRPr lang="zh-TW" alt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DSC05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1428736"/>
            <a:ext cx="5786478" cy="542926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857224" y="0"/>
            <a:ext cx="78581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文鼎俏黑體P" pitchFamily="82" charset="-120"/>
                <a:ea typeface="文鼎俏黑體P" pitchFamily="82" charset="-120"/>
              </a:rPr>
              <a:t>這是獅子與龍</a:t>
            </a:r>
            <a:r>
              <a:rPr lang="en-US" altLang="zh-TW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文鼎俏黑體P" pitchFamily="82" charset="-120"/>
                <a:ea typeface="文鼎俏黑體P" pitchFamily="82" charset="-120"/>
              </a:rPr>
              <a:t>~</a:t>
            </a:r>
            <a:endParaRPr lang="zh-TW" altLang="en-US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文鼎俏黑體P" pitchFamily="82" charset="-120"/>
              <a:ea typeface="文鼎俏黑體P" pitchFamily="82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2910" y="1928802"/>
            <a:ext cx="1643074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我是獅子叫我森林之王</a:t>
            </a:r>
            <a:endParaRPr lang="zh-TW" alt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643042" y="2071678"/>
            <a:ext cx="6572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 smtClean="0">
                <a:latin typeface="文鼎俏黑體P" pitchFamily="82" charset="-120"/>
                <a:ea typeface="文鼎俏黑體P" pitchFamily="82" charset="-120"/>
              </a:rPr>
              <a:t>謝謝大家</a:t>
            </a:r>
            <a:endParaRPr lang="zh-TW" altLang="en-US" sz="9600" dirty="0">
              <a:latin typeface="文鼎俏黑體P" pitchFamily="82" charset="-120"/>
              <a:ea typeface="文鼎俏黑體P" pitchFamily="82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199105">
            <a:off x="6961630" y="556832"/>
            <a:ext cx="1996059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7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文鼎汪汪狗體U" pitchFamily="82" charset="-120"/>
                <a:ea typeface="文鼎汪汪狗體U" pitchFamily="82" charset="-120"/>
              </a:rPr>
              <a:t>原因</a:t>
            </a:r>
            <a:endParaRPr lang="zh-TW" altLang="en-US" sz="7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文鼎汪汪狗體U" pitchFamily="82" charset="-120"/>
              <a:ea typeface="文鼎汪汪狗體U" pitchFamily="82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85984" y="1785926"/>
            <a:ext cx="5929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000100" y="2071678"/>
            <a:ext cx="65008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dirty="0" smtClean="0"/>
              <a:t>嘉慶十七年</a:t>
            </a:r>
            <a:r>
              <a:rPr lang="en-US" altLang="zh-TW" sz="6000" dirty="0" smtClean="0"/>
              <a:t>(</a:t>
            </a:r>
            <a:r>
              <a:rPr lang="zh-TW" altLang="en-US" sz="6000" dirty="0" smtClean="0"/>
              <a:t>一八一二</a:t>
            </a:r>
            <a:r>
              <a:rPr lang="en-US" altLang="zh-TW" sz="6000" dirty="0" smtClean="0"/>
              <a:t>)</a:t>
            </a:r>
            <a:r>
              <a:rPr lang="zh-TW" altLang="en-US" sz="6000" dirty="0" smtClean="0"/>
              <a:t>，置噶瑪蘭廳，居民相安，咸感神佑。</a:t>
            </a:r>
            <a:endParaRPr lang="zh-TW" altLang="en-US" sz="6000" dirty="0"/>
          </a:p>
        </p:txBody>
      </p:sp>
      <p:sp>
        <p:nvSpPr>
          <p:cNvPr id="7" name="矩形 6"/>
          <p:cNvSpPr/>
          <p:nvPr/>
        </p:nvSpPr>
        <p:spPr>
          <a:xfrm>
            <a:off x="571472" y="357166"/>
            <a:ext cx="50321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第一部分～沿革</a:t>
            </a:r>
            <a:endParaRPr lang="zh-TW" alt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86314" y="6000768"/>
            <a:ext cx="3858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http://www.digarts.com.tw/daw/p-2.htm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28992" y="1000108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文鼎汪汪狗體U" pitchFamily="82" charset="-120"/>
                <a:ea typeface="文鼎汪汪狗體U" pitchFamily="82" charset="-120"/>
              </a:rPr>
              <a:t>時間</a:t>
            </a:r>
            <a:endParaRPr lang="en-US" altLang="zh-TW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文鼎汪汪狗體U" pitchFamily="82" charset="-120"/>
              <a:ea typeface="文鼎汪汪狗體U" pitchFamily="82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00100" y="2428868"/>
            <a:ext cx="69294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dirty="0" smtClean="0"/>
              <a:t>道光十六年</a:t>
            </a:r>
            <a:r>
              <a:rPr lang="en-US" altLang="zh-TW" sz="5400" dirty="0" smtClean="0"/>
              <a:t>(</a:t>
            </a:r>
            <a:r>
              <a:rPr lang="zh-TW" altLang="en-US" sz="5400" dirty="0" smtClean="0"/>
              <a:t>一八三六</a:t>
            </a:r>
            <a:r>
              <a:rPr lang="en-US" altLang="zh-TW" sz="5400" dirty="0" smtClean="0"/>
              <a:t>)</a:t>
            </a:r>
            <a:r>
              <a:rPr lang="zh-TW" altLang="en-US" sz="5400" dirty="0" smtClean="0"/>
              <a:t>，民眾建廟於草嶺腳</a:t>
            </a:r>
            <a:r>
              <a:rPr lang="en-US" altLang="zh-TW" sz="5400" dirty="0" smtClean="0"/>
              <a:t>(</a:t>
            </a:r>
            <a:r>
              <a:rPr lang="zh-TW" altLang="en-US" sz="5400" dirty="0" smtClean="0"/>
              <a:t>位今大里國小</a:t>
            </a:r>
            <a:r>
              <a:rPr lang="en-US" altLang="zh-TW" sz="5400" dirty="0" smtClean="0"/>
              <a:t>)</a:t>
            </a:r>
            <a:r>
              <a:rPr lang="zh-TW" altLang="en-US" sz="5400" dirty="0" smtClean="0"/>
              <a:t>，稱為「天公廟」，</a:t>
            </a:r>
            <a:endParaRPr lang="zh-TW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14775" y="552014"/>
            <a:ext cx="228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zh-TW" altLang="en-US" sz="5400" b="1" dirty="0" smtClean="0">
                <a:ln w="17780" cmpd="sng">
                  <a:solidFill>
                    <a:srgbClr val="D34817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D34817">
                        <a:tint val="63000"/>
                        <a:sat val="105000"/>
                      </a:srgbClr>
                    </a:gs>
                    <a:gs pos="90000">
                      <a:srgbClr val="D34817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文鼎汪汪狗體U" pitchFamily="82" charset="-120"/>
                <a:ea typeface="文鼎汪汪狗體U" pitchFamily="82" charset="-120"/>
              </a:rPr>
              <a:t>地點</a:t>
            </a:r>
            <a:endParaRPr lang="en-US" altLang="zh-TW" sz="5400" b="1" dirty="0" smtClean="0">
              <a:ln w="17780" cmpd="sng">
                <a:solidFill>
                  <a:srgbClr val="D34817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D34817">
                      <a:tint val="63000"/>
                      <a:sat val="105000"/>
                    </a:srgbClr>
                  </a:gs>
                  <a:gs pos="90000">
                    <a:srgbClr val="D34817">
                      <a:shade val="50000"/>
                      <a:satMod val="100000"/>
                    </a:srgb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文鼎汪汪狗體U" pitchFamily="82" charset="-120"/>
              <a:ea typeface="文鼎汪汪狗體U" pitchFamily="82" charset="-120"/>
            </a:endParaRPr>
          </a:p>
          <a:p>
            <a:pPr lvl="0" algn="ctr"/>
            <a:endParaRPr lang="zh-TW" altLang="en-US" sz="5400" b="1" dirty="0">
              <a:ln w="17780" cmpd="sng">
                <a:solidFill>
                  <a:srgbClr val="D34817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D34817">
                      <a:tint val="63000"/>
                      <a:sat val="105000"/>
                    </a:srgbClr>
                  </a:gs>
                  <a:gs pos="90000">
                    <a:srgbClr val="D34817">
                      <a:shade val="50000"/>
                      <a:satMod val="100000"/>
                    </a:srgb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571604" y="3500438"/>
            <a:ext cx="6000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文鼎中特標宋注音" pitchFamily="18" charset="-120"/>
                <a:ea typeface="文鼎中特標宋注音" pitchFamily="18" charset="-120"/>
              </a:rPr>
              <a:t>宜蘭縣頭城鎮大里里濱海路七段大里國小旁</a:t>
            </a:r>
            <a:endParaRPr lang="zh-TW" altLang="en-US" sz="3200" dirty="0">
              <a:latin typeface="文鼎中特標宋注音" pitchFamily="18" charset="-120"/>
              <a:ea typeface="文鼎中特標宋注音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85786" y="285728"/>
            <a:ext cx="226215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建築物</a:t>
            </a:r>
            <a:endParaRPr lang="en-US" altLang="zh-TW" sz="5400" b="1" cap="none" spc="0" dirty="0" smtClean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  <a:p>
            <a:pPr algn="ctr"/>
            <a:endParaRPr lang="en-US" altLang="zh-TW" sz="5400" b="1" dirty="0" smtClean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  <a:p>
            <a:pPr algn="ctr"/>
            <a:endParaRPr lang="zh-TW" altLang="en-US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28662" y="1071546"/>
            <a:ext cx="1714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solidFill>
                  <a:srgbClr val="FF0000"/>
                </a:solidFill>
              </a:rPr>
              <a:t>石獅</a:t>
            </a:r>
          </a:p>
          <a:p>
            <a:endParaRPr lang="zh-TW" altLang="en-US" dirty="0"/>
          </a:p>
        </p:txBody>
      </p:sp>
      <p:pic>
        <p:nvPicPr>
          <p:cNvPr id="2049" name="Picture 1" descr="http://web.ptes.tp.edu.tw/big6/temple/image/icon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786058"/>
            <a:ext cx="2857520" cy="3429024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4572000" y="1785926"/>
            <a:ext cx="34290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300" dirty="0" smtClean="0">
                <a:latin typeface="文鼎中特標宋注音" pitchFamily="18" charset="-120"/>
                <a:ea typeface="文鼎中特標宋注音" pitchFamily="18" charset="-120"/>
              </a:rPr>
              <a:t>有「</a:t>
            </a:r>
            <a:r>
              <a:rPr lang="zh-TW" altLang="en-US" sz="2300" dirty="0" smtClean="0">
                <a:latin typeface="文鼎中特標宋注音" pitchFamily="18" charset="-120"/>
                <a:ea typeface="文鼎中特標宋注音" pitchFamily="18" charset="-120"/>
              </a:rPr>
              <a:t>驅魔避邪」的作用。</a:t>
            </a:r>
            <a:endParaRPr lang="zh-TW" altLang="en-US" sz="2300" dirty="0">
              <a:latin typeface="文鼎中特標宋注音" pitchFamily="18" charset="-120"/>
              <a:ea typeface="文鼎中特標宋注音" pitchFamily="18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572000" y="2928934"/>
            <a:ext cx="407196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300" dirty="0" smtClean="0">
                <a:latin typeface="文鼎中特標宋注音" pitchFamily="18" charset="-120"/>
                <a:ea typeface="文鼎中特標宋注音" pitchFamily="18" charset="-120"/>
              </a:rPr>
              <a:t>一般將公獅擺放在左邊、母獅擺放在右邊，大都受到傳統觀念「左邊為大位、右為小」和「男尊女卑」的影響，所以有「男左女右」之別。</a:t>
            </a:r>
            <a:endParaRPr lang="zh-TW" altLang="en-US" sz="2300" dirty="0">
              <a:latin typeface="文鼎中特標宋注音" pitchFamily="18" charset="-120"/>
              <a:ea typeface="文鼎中特標宋注音" pitchFamily="18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14810" y="578645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2400" dirty="0" smtClean="0"/>
              <a:t>http://web.ptes.tp.edu.tw/big6/temple/big1-4.htm</a:t>
            </a: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3214678" y="214290"/>
            <a:ext cx="52149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第二部分～建築</a:t>
            </a:r>
            <a:endParaRPr lang="en-US" altLang="zh-TW" sz="54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43174" y="214290"/>
            <a:ext cx="22621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建築物</a:t>
            </a:r>
            <a:endParaRPr lang="en-US" altLang="zh-TW" sz="5400" b="1" dirty="0" smtClean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00232" y="1428736"/>
            <a:ext cx="2262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dirty="0" smtClean="0"/>
              <a:t>門枕石</a:t>
            </a:r>
            <a:endParaRPr lang="zh-TW" alt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7410" name="Picture 2" descr="http://web.ptes.tp.edu.tw/big6/temple/image/p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071810"/>
            <a:ext cx="2928958" cy="2590805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4357686" y="2357430"/>
            <a:ext cx="43577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/>
              <a:t>早先，農業社會生活不富裕，許多無法謀生的人成為乞丐。每當廟會時，前往廟宇祭拜的信徒絡繹不絕，此時，廟宇就成了乞丐們乞討的地方。而門枕石就成了乞丐們乞討時坐的椅子，所以門枕石也稱為乞丐椅。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857488" y="571480"/>
            <a:ext cx="22621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建築物</a:t>
            </a:r>
            <a:endParaRPr lang="en-US" altLang="zh-TW" sz="5400" b="1" dirty="0" smtClean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00100" y="785794"/>
            <a:ext cx="156966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dirty="0" smtClean="0">
                <a:solidFill>
                  <a:schemeClr val="accent1">
                    <a:lumMod val="75000"/>
                  </a:schemeClr>
                </a:solidFill>
              </a:rPr>
              <a:t>石珠</a:t>
            </a:r>
          </a:p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000760" y="571480"/>
            <a:ext cx="28575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/>
              <a:t>早期廟宇建築用了很多木材建造的柱子，木材受潮濕容易腐朽而損壞，石珠的主要功用就是在保護柱子，不論淹水、潮濕，都只「濕」到石珠，而不會到柱子</a:t>
            </a:r>
            <a:endParaRPr lang="zh-TW" altLang="en-US" sz="3200" dirty="0"/>
          </a:p>
        </p:txBody>
      </p:sp>
      <p:pic>
        <p:nvPicPr>
          <p:cNvPr id="19458" name="Picture 2" descr="http://web.ptes.tp.edu.tw/big6/temple/image/p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57364"/>
            <a:ext cx="2505075" cy="1876425"/>
          </a:xfrm>
          <a:prstGeom prst="rect">
            <a:avLst/>
          </a:prstGeom>
          <a:noFill/>
        </p:spPr>
      </p:pic>
      <p:pic>
        <p:nvPicPr>
          <p:cNvPr id="19460" name="Picture 4" descr="http://web.ptes.tp.edu.tw/big6/temple/image/p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857628"/>
            <a:ext cx="2505075" cy="1876425"/>
          </a:xfrm>
          <a:prstGeom prst="rect">
            <a:avLst/>
          </a:prstGeom>
          <a:noFill/>
        </p:spPr>
      </p:pic>
      <p:pic>
        <p:nvPicPr>
          <p:cNvPr id="19462" name="Picture 6" descr="http://web.ptes.tp.edu.tw/big6/temple/image/p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2928934"/>
            <a:ext cx="2505075" cy="1876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/>
          <p:cNvSpPr txBox="1"/>
          <p:nvPr/>
        </p:nvSpPr>
        <p:spPr>
          <a:xfrm>
            <a:off x="1285852" y="3071810"/>
            <a:ext cx="47863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/>
              <a:t>拜拜前要先洗手，穿戴要整齊，懷著恭敬安寧的態度。</a:t>
            </a:r>
            <a:br>
              <a:rPr lang="zh-TW" altLang="en-US" sz="4400" dirty="0" smtClean="0"/>
            </a:br>
            <a:r>
              <a:rPr lang="zh-TW" altLang="en-US" sz="2800" dirty="0" smtClean="0"/>
              <a:t/>
            </a:r>
            <a:br>
              <a:rPr lang="zh-TW" altLang="en-US" sz="2800" dirty="0" smtClean="0"/>
            </a:br>
            <a:r>
              <a:rPr lang="zh-TW" altLang="en-US" sz="2800" dirty="0" smtClean="0"/>
              <a:t/>
            </a:r>
            <a:br>
              <a:rPr lang="zh-TW" altLang="en-US" sz="2800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357686" y="6072206"/>
            <a:ext cx="4249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http://blog.yam.com/h5288/article/11961635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53639" y="285728"/>
            <a:ext cx="57246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拜拜要注意的事項</a:t>
            </a:r>
            <a:endParaRPr lang="en-US" altLang="zh-TW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714480" y="1571612"/>
            <a:ext cx="5032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第三部分～拜拜</a:t>
            </a:r>
            <a:endParaRPr lang="en-US" altLang="zh-TW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71538" y="214290"/>
            <a:ext cx="5724644" cy="14157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拜拜要注意的事項</a:t>
            </a:r>
            <a:endParaRPr lang="en-US" altLang="zh-TW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altLang="zh-TW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785786" y="1785926"/>
            <a:ext cx="72866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 smtClean="0">
                <a:solidFill>
                  <a:schemeClr val="accent1">
                    <a:lumMod val="75000"/>
                  </a:schemeClr>
                </a:solidFill>
              </a:rPr>
              <a:t>燒紙</a:t>
            </a:r>
            <a:r>
              <a:rPr lang="zh-TW" altLang="en-US" sz="4400" dirty="0" smtClean="0">
                <a:solidFill>
                  <a:schemeClr val="accent1">
                    <a:lumMod val="75000"/>
                  </a:schemeClr>
                </a:solidFill>
              </a:rPr>
              <a:t>錢</a:t>
            </a:r>
            <a:r>
              <a:rPr lang="zh-TW" altLang="en-US" sz="4400" dirty="0" smtClean="0">
                <a:solidFill>
                  <a:schemeClr val="accent1">
                    <a:lumMod val="75000"/>
                  </a:schemeClr>
                </a:solidFill>
              </a:rPr>
              <a:t>時</a:t>
            </a:r>
            <a:r>
              <a:rPr lang="zh-TW" altLang="en-US" sz="4400" dirty="0" smtClean="0">
                <a:solidFill>
                  <a:schemeClr val="accent1">
                    <a:lumMod val="75000"/>
                  </a:schemeClr>
                </a:solidFill>
              </a:rPr>
              <a:t>要一張一張對折，然後投入金爐中。對折表示紙幣已被使用，未經對折的冥紙祭拜對像使用不到，猶如無用之幣。燒紙錢時不可翻弄，以免紙錢破裂，失去效用。</a:t>
            </a:r>
            <a:endParaRPr lang="zh-TW" alt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194</TotalTime>
  <Words>405</Words>
  <Application>Microsoft Office PowerPoint</Application>
  <PresentationFormat>如螢幕大小 (4:3)</PresentationFormat>
  <Paragraphs>42</Paragraphs>
  <Slides>16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公正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</vt:vector>
  </TitlesOfParts>
  <Company>ilc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free</dc:creator>
  <cp:lastModifiedBy>free</cp:lastModifiedBy>
  <cp:revision>21</cp:revision>
  <dcterms:created xsi:type="dcterms:W3CDTF">2010-12-29T03:32:14Z</dcterms:created>
  <dcterms:modified xsi:type="dcterms:W3CDTF">2011-01-13T03:26:20Z</dcterms:modified>
</cp:coreProperties>
</file>