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16BC-59E0-4375-AE97-23B270797F87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7407-5F32-420B-BBE4-753A29B646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6FC2CD-7259-4838-B26F-808897AE2CD6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8C302F-9E62-4C14-9646-74B2565F233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0007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571604" y="642918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板刻ＰＯＰ體E" pitchFamily="82" charset="-120"/>
                <a:ea typeface="文鼎板刻ＰＯＰ體E" pitchFamily="82" charset="-120"/>
              </a:rPr>
              <a:t>大里天公廟介紹</a:t>
            </a:r>
            <a:endParaRPr lang="zh-TW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15008" y="600076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99.12.29</a:t>
            </a:r>
          </a:p>
        </p:txBody>
      </p:sp>
      <p:sp>
        <p:nvSpPr>
          <p:cNvPr id="5" name="矩形 4"/>
          <p:cNvSpPr/>
          <p:nvPr/>
        </p:nvSpPr>
        <p:spPr>
          <a:xfrm>
            <a:off x="7072330" y="600076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EFAC9">
                    <a:lumMod val="75000"/>
                  </a:srgbClr>
                </a:solidFill>
              </a:rPr>
              <a:t>游竣傑</a:t>
            </a:r>
            <a:endParaRPr lang="zh-TW" altLang="en-US" sz="2800" dirty="0">
              <a:solidFill>
                <a:srgbClr val="FEFAC9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5375">
            <a:off x="4786314" y="2000240"/>
            <a:ext cx="3625010" cy="430816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57290" y="785794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92D050"/>
                </a:solidFill>
              </a:rPr>
              <a:t>有祂我</a:t>
            </a:r>
            <a:r>
              <a:rPr lang="zh-TW" altLang="en-US" sz="6000" dirty="0" smtClean="0">
                <a:solidFill>
                  <a:srgbClr val="92D050"/>
                </a:solidFill>
              </a:rPr>
              <a:t>就不怕鬼</a:t>
            </a:r>
            <a:endParaRPr lang="zh-TW" altLang="en-US" sz="6000" dirty="0">
              <a:solidFill>
                <a:srgbClr val="92D050"/>
              </a:solidFill>
            </a:endParaRPr>
          </a:p>
        </p:txBody>
      </p:sp>
      <p:pic>
        <p:nvPicPr>
          <p:cNvPr id="4" name="圖片 3" descr="IMGP0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4766">
            <a:off x="428596" y="2000240"/>
            <a:ext cx="3625010" cy="43081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034" y="28572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第四部分</a:t>
            </a:r>
            <a:r>
              <a:rPr lang="en-US" altLang="zh-TW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我要拍拍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8280">
            <a:off x="2143108" y="2571744"/>
            <a:ext cx="5083184" cy="38166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57601">
            <a:off x="1428728" y="1142984"/>
            <a:ext cx="65008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rgbClr val="92D050"/>
                </a:solidFill>
              </a:rPr>
              <a:t>有他我就不會渴</a:t>
            </a:r>
            <a:endParaRPr lang="zh-TW" altLang="en-US" sz="6600" dirty="0">
              <a:solidFill>
                <a:srgbClr val="92D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167905">
            <a:off x="642910" y="428604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第四部分</a:t>
            </a:r>
            <a:r>
              <a:rPr lang="en-US" altLang="zh-TW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我要拍拍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P0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428868"/>
            <a:ext cx="5286412" cy="39648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57601">
            <a:off x="1232156" y="1220022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92D050"/>
                </a:solidFill>
              </a:rPr>
              <a:t>有他就可以保護神明</a:t>
            </a:r>
            <a:endParaRPr lang="zh-TW" altLang="en-US" sz="5400" dirty="0">
              <a:solidFill>
                <a:srgbClr val="92D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28572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第四部分</a:t>
            </a:r>
            <a:r>
              <a:rPr lang="en-US" altLang="zh-TW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我要拍拍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5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857232"/>
            <a:ext cx="4500594" cy="52844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034" y="28572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第四部分</a:t>
            </a:r>
            <a:r>
              <a:rPr lang="en-US" altLang="zh-TW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我要拍拍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 rot="157601">
            <a:off x="940235" y="1760072"/>
            <a:ext cx="2265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rgbClr val="92D050"/>
                </a:solidFill>
              </a:rPr>
              <a:t>這是老師幫我拍</a:t>
            </a:r>
            <a:r>
              <a:rPr lang="zh-TW" altLang="en-US" sz="7200" dirty="0" smtClean="0">
                <a:solidFill>
                  <a:srgbClr val="92D050"/>
                </a:solidFill>
              </a:rPr>
              <a:t>的</a:t>
            </a:r>
            <a:endParaRPr lang="zh-TW" altLang="en-US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2071678"/>
            <a:ext cx="70009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文鼎板刻ＰＯＰ體E" pitchFamily="82" charset="-120"/>
                <a:ea typeface="文鼎板刻ＰＯＰ體E" pitchFamily="82" charset="-120"/>
              </a:rPr>
              <a:t>謝謝大家</a:t>
            </a:r>
            <a:endParaRPr lang="zh-TW" altLang="en-US" sz="1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文鼎板刻ＰＯＰ體E" pitchFamily="82" charset="-120"/>
              <a:ea typeface="文鼎板刻ＰＯＰ體E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1736" y="2143116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於清道光</a:t>
            </a:r>
            <a:r>
              <a:rPr lang="en-US" altLang="zh-TW" sz="2800" dirty="0" smtClean="0"/>
              <a:t>16</a:t>
            </a:r>
            <a:r>
              <a:rPr lang="zh-TW" altLang="en-US" sz="2800" dirty="0" smtClean="0"/>
              <a:t>年（西元</a:t>
            </a:r>
            <a:r>
              <a:rPr lang="en-US" altLang="zh-TW" sz="2800" dirty="0" smtClean="0"/>
              <a:t>1836</a:t>
            </a:r>
            <a:r>
              <a:rPr lang="zh-TW" altLang="en-US" sz="2800" dirty="0" smtClean="0"/>
              <a:t>年），因鑑於居民</a:t>
            </a:r>
            <a:r>
              <a:rPr lang="zh-TW" altLang="en-US" sz="3200" dirty="0" smtClean="0"/>
              <a:t>需要一信仰中心作為心靈之寄託，故興起肇建之動機，剛成立之時規模簡陋，歷經多次整修，直到光緒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年改建後，才有今日堂皇廟貌，歷史共有</a:t>
            </a:r>
            <a:r>
              <a:rPr lang="en-US" altLang="zh-TW" sz="3200" dirty="0" smtClean="0"/>
              <a:t>195</a:t>
            </a:r>
            <a:r>
              <a:rPr lang="zh-TW" altLang="en-US" sz="3200" dirty="0" smtClean="0"/>
              <a:t>年。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28794" y="42860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第一部分</a:t>
            </a:r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沿革</a:t>
            </a:r>
            <a:endParaRPr lang="zh-TW" altLang="en-US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1571612"/>
            <a:ext cx="207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rgbClr val="92D050"/>
                </a:solidFill>
                <a:latin typeface="文鼎板刻ＰＯＰ體E" pitchFamily="82" charset="-120"/>
                <a:ea typeface="文鼎板刻ＰＯＰ體E" pitchFamily="82" charset="-120"/>
              </a:rPr>
              <a:t>原因</a:t>
            </a:r>
            <a:endParaRPr lang="en-US" altLang="zh-TW" sz="6000" dirty="0" smtClean="0">
              <a:solidFill>
                <a:srgbClr val="92D050"/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77788">
            <a:off x="3191274" y="1466345"/>
            <a:ext cx="457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而位在東北角風景區的大里天公廟也是如此，因為地處大里又主祀玉皇大帝，所以信徒稱之為天公廟，但其實原名是叫「草嶺慶雲宮」。</a:t>
            </a:r>
            <a:br>
              <a:rPr lang="zh-TW" altLang="en-US" sz="3600" dirty="0" smtClean="0"/>
            </a:br>
            <a:r>
              <a:rPr lang="zh-TW" altLang="en-US" sz="2500" dirty="0" smtClean="0"/>
              <a:t/>
            </a:r>
            <a:br>
              <a:rPr lang="zh-TW" altLang="en-US" sz="2500" dirty="0" smtClean="0"/>
            </a:br>
            <a:endParaRPr lang="zh-TW" altLang="en-US" sz="2500" dirty="0"/>
          </a:p>
        </p:txBody>
      </p:sp>
      <p:sp>
        <p:nvSpPr>
          <p:cNvPr id="3" name="文字方塊 2"/>
          <p:cNvSpPr txBox="1"/>
          <p:nvPr/>
        </p:nvSpPr>
        <p:spPr>
          <a:xfrm rot="20909350">
            <a:off x="754341" y="649912"/>
            <a:ext cx="2500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92D050"/>
                </a:solidFill>
                <a:latin typeface="文鼎板刻ＰＯＰ體E" pitchFamily="82" charset="-120"/>
                <a:ea typeface="文鼎板刻ＰＯＰ體E" pitchFamily="82" charset="-120"/>
              </a:rPr>
              <a:t>地點</a:t>
            </a:r>
            <a:endParaRPr lang="en-US" altLang="zh-TW" sz="8800" dirty="0" smtClean="0">
              <a:solidFill>
                <a:srgbClr val="92D050"/>
              </a:solidFill>
              <a:latin typeface="文鼎板刻ＰＯＰ體E" pitchFamily="82" charset="-120"/>
              <a:ea typeface="文鼎板刻ＰＯＰ體E" pitchFamily="82" charset="-120"/>
            </a:endParaRPr>
          </a:p>
          <a:p>
            <a:endParaRPr lang="zh-TW" altLang="en-US" sz="8800" dirty="0">
              <a:solidFill>
                <a:schemeClr val="bg2">
                  <a:lumMod val="60000"/>
                  <a:lumOff val="40000"/>
                </a:schemeClr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500042"/>
            <a:ext cx="2000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rgbClr val="92D050"/>
                </a:solidFill>
                <a:latin typeface="文鼎板刻ＰＯＰ體E" pitchFamily="82" charset="-120"/>
                <a:ea typeface="文鼎板刻ＰＯＰ體E" pitchFamily="82" charset="-120"/>
              </a:rPr>
              <a:t>石獅</a:t>
            </a:r>
            <a:endParaRPr lang="zh-TW" altLang="en-US" sz="6600" dirty="0">
              <a:solidFill>
                <a:srgbClr val="92D050"/>
              </a:solidFill>
              <a:latin typeface="文鼎板刻ＰＯＰ體E" pitchFamily="82" charset="-120"/>
              <a:ea typeface="文鼎板刻ＰＯＰ體E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8992" y="1643050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有「</a:t>
            </a:r>
            <a:r>
              <a:rPr lang="zh-TW" altLang="en-US" sz="3200" dirty="0" smtClean="0"/>
              <a:t>驅魔避邪」的作用。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143240" y="3000372"/>
            <a:ext cx="5572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一般將公獅擺放在左邊、母獅擺放在右邊，大都受到傳統觀念「左邊為大位、右為小」和「男尊女卑」的影響，所以有「男左女右」之別。</a:t>
            </a:r>
            <a:endParaRPr lang="zh-TW" altLang="en-US" sz="3200" dirty="0"/>
          </a:p>
        </p:txBody>
      </p:sp>
      <p:pic>
        <p:nvPicPr>
          <p:cNvPr id="1025" name="Picture 1" descr="http://web.ptes.tp.edu.tw/big6/temple/image/icon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2428892" cy="316003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071802" y="6072206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http://web.ptes.tp.edu.tw/big6/temple/big1-4.htm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28992" y="42860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第二部分</a:t>
            </a:r>
            <a:r>
              <a:rPr lang="en-US" altLang="zh-TW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建築</a:t>
            </a:r>
            <a:endParaRPr lang="zh-TW" alt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62" y="285728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8800" dirty="0" smtClean="0">
                <a:solidFill>
                  <a:srgbClr val="92D050"/>
                </a:solidFill>
                <a:latin typeface="cwTeX 圓體" pitchFamily="49" charset="-120"/>
                <a:ea typeface="cwTeX 圓體" pitchFamily="49" charset="-120"/>
              </a:rPr>
              <a:t>雀替</a:t>
            </a:r>
            <a:endParaRPr lang="zh-TW" altLang="en-US" sz="8800" dirty="0">
              <a:solidFill>
                <a:srgbClr val="92D050"/>
              </a:solidFill>
              <a:latin typeface="cwTeX 圓體" pitchFamily="49" charset="-120"/>
              <a:ea typeface="cwTeX 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9058" y="1643050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/>
              <a:t>又叫做「插角」或是「托木」，具有穩定和裝飾的功能。雕刻的樣式有龍、鳳、花鳥。</a:t>
            </a:r>
            <a:endParaRPr lang="zh-TW" altLang="en-US" sz="4400" dirty="0"/>
          </a:p>
        </p:txBody>
      </p:sp>
      <p:pic>
        <p:nvPicPr>
          <p:cNvPr id="17410" name="Picture 2" descr="http://web.ptes.tp.edu.tw/big6/temple/image/E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221756" cy="287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928670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rgbClr val="92D050"/>
                </a:solidFill>
              </a:rPr>
              <a:t>龍柱</a:t>
            </a:r>
            <a:endParaRPr lang="zh-TW" altLang="en-US" sz="7200" dirty="0">
              <a:solidFill>
                <a:srgbClr val="92D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3306" y="128586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 smtClean="0"/>
              <a:t>又稱龍蟠柱，廟宇興建時，將柱子立妥當後，就能蓋廟了。除此之外，先民們為感謝神明的保佑，常以精美的雕飾，來表達感謝之意。</a:t>
            </a:r>
            <a:endParaRPr lang="zh-TW" altLang="en-US" sz="4000" dirty="0"/>
          </a:p>
        </p:txBody>
      </p:sp>
      <p:pic>
        <p:nvPicPr>
          <p:cNvPr id="20481" name="Picture 1" descr="http://web.ptes.tp.edu.tw/big6/temple/image/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2357454" cy="358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89025">
            <a:off x="1737058" y="3114267"/>
            <a:ext cx="621510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拜拜前要先洗手，穿戴要整齊，懷著恭敬安寧的態度。</a:t>
            </a:r>
            <a:r>
              <a:rPr lang="zh-TW" altLang="en-US" sz="2500" dirty="0" smtClean="0"/>
              <a:t/>
            </a:r>
            <a:br>
              <a:rPr lang="zh-TW" altLang="en-US" sz="2500" dirty="0" smtClean="0"/>
            </a:br>
            <a:r>
              <a:rPr lang="zh-TW" altLang="en-US" sz="2500" dirty="0" smtClean="0"/>
              <a:t/>
            </a:r>
            <a:br>
              <a:rPr lang="zh-TW" altLang="en-US" sz="2500" dirty="0" smtClean="0"/>
            </a:br>
            <a:r>
              <a:rPr lang="zh-TW" altLang="en-US" sz="2500" dirty="0" smtClean="0"/>
              <a:t/>
            </a:r>
            <a:br>
              <a:rPr lang="zh-TW" altLang="en-US" sz="2500" dirty="0" smtClean="0"/>
            </a:br>
            <a:r>
              <a:rPr lang="zh-TW" altLang="en-US" sz="2500" dirty="0" smtClean="0"/>
              <a:t/>
            </a:r>
            <a:br>
              <a:rPr lang="zh-TW" altLang="en-US" sz="25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57290" y="1500174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92D050"/>
                </a:solidFill>
                <a:latin typeface="cwTeX 圓體" pitchFamily="49" charset="-120"/>
                <a:ea typeface="cwTeX 圓體" pitchFamily="49" charset="-120"/>
              </a:rPr>
              <a:t>拜拜要洗手</a:t>
            </a:r>
            <a:endParaRPr lang="zh-TW" altLang="en-US" sz="8000" dirty="0">
              <a:solidFill>
                <a:srgbClr val="92D050"/>
              </a:solidFill>
              <a:latin typeface="cwTeX 圓體" pitchFamily="49" charset="-120"/>
              <a:ea typeface="cwTeX 圓體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28572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第三部分</a:t>
            </a:r>
            <a:r>
              <a:rPr lang="en-US" altLang="zh-TW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拜拜</a:t>
            </a:r>
            <a:endParaRPr lang="zh-TW" alt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0166" y="0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/>
              <a:t/>
            </a:r>
            <a:br>
              <a:rPr lang="zh-TW" altLang="en-US" sz="7200" dirty="0" smtClean="0"/>
            </a:br>
            <a:endParaRPr lang="zh-TW" altLang="en-US" sz="7200" dirty="0"/>
          </a:p>
        </p:txBody>
      </p:sp>
      <p:sp>
        <p:nvSpPr>
          <p:cNvPr id="5" name="矩形 4"/>
          <p:cNvSpPr/>
          <p:nvPr/>
        </p:nvSpPr>
        <p:spPr>
          <a:xfrm rot="202489">
            <a:off x="1500166" y="2571744"/>
            <a:ext cx="59293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文鼎甜妞體B" pitchFamily="82" charset="-120"/>
                <a:ea typeface="文鼎甜妞體B" pitchFamily="82" charset="-120"/>
              </a:rPr>
              <a:t>牲饌祭品忌用牛肉、狗肉、鰻魚、鱔魚、已打鱗去鰓的魚、蕃茄、番石榴、苦瓜、冬瓜，也不可用已拜過或食用過的東西，水果拜前要清洗乾淨。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 rot="21442065">
            <a:off x="1714480" y="571480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92D050"/>
                </a:solidFill>
              </a:rPr>
              <a:t>祭拜物品</a:t>
            </a:r>
            <a:endParaRPr lang="zh-TW" altLang="en-US" sz="8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4678" y="1785926"/>
            <a:ext cx="5000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切</a:t>
            </a:r>
            <a:r>
              <a:rPr lang="zh-TW" altLang="en-US" sz="5400" dirty="0" smtClean="0"/>
              <a:t>勿在外見廟就拜，以免招惹邪門歪道，要認清所拜為何神靈。</a:t>
            </a:r>
            <a:endParaRPr lang="zh-TW" altLang="en-US" sz="5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7158" y="714356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92D050"/>
                </a:solidFill>
              </a:rPr>
              <a:t>注意</a:t>
            </a:r>
            <a:endParaRPr lang="zh-TW" altLang="en-US" sz="8800" dirty="0">
              <a:solidFill>
                <a:srgbClr val="92D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28860" y="5786454"/>
            <a:ext cx="455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http://blog.yam.com/h5288/article/11961635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406</Words>
  <Application>Microsoft Office PowerPoint</Application>
  <PresentationFormat>如螢幕大小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宣紙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Company>ilc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free</dc:creator>
  <cp:lastModifiedBy>free</cp:lastModifiedBy>
  <cp:revision>23</cp:revision>
  <dcterms:created xsi:type="dcterms:W3CDTF">2010-12-29T03:33:02Z</dcterms:created>
  <dcterms:modified xsi:type="dcterms:W3CDTF">2011-01-13T03:21:59Z</dcterms:modified>
</cp:coreProperties>
</file>