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9"/>
  </p:notesMasterIdLst>
  <p:sldIdLst>
    <p:sldId id="256" r:id="rId2"/>
    <p:sldId id="283" r:id="rId3"/>
    <p:sldId id="287" r:id="rId4"/>
    <p:sldId id="336" r:id="rId5"/>
    <p:sldId id="260" r:id="rId6"/>
    <p:sldId id="295" r:id="rId7"/>
    <p:sldId id="329" r:id="rId8"/>
    <p:sldId id="286" r:id="rId9"/>
    <p:sldId id="288" r:id="rId10"/>
    <p:sldId id="294" r:id="rId11"/>
    <p:sldId id="277" r:id="rId12"/>
    <p:sldId id="311" r:id="rId13"/>
    <p:sldId id="312" r:id="rId14"/>
    <p:sldId id="316" r:id="rId15"/>
    <p:sldId id="317" r:id="rId16"/>
    <p:sldId id="315" r:id="rId17"/>
    <p:sldId id="313" r:id="rId18"/>
    <p:sldId id="307" r:id="rId19"/>
    <p:sldId id="335" r:id="rId20"/>
    <p:sldId id="290" r:id="rId21"/>
    <p:sldId id="330" r:id="rId22"/>
    <p:sldId id="331" r:id="rId23"/>
    <p:sldId id="332" r:id="rId24"/>
    <p:sldId id="333" r:id="rId25"/>
    <p:sldId id="334" r:id="rId26"/>
    <p:sldId id="291" r:id="rId27"/>
    <p:sldId id="278" r:id="rId28"/>
    <p:sldId id="326" r:id="rId29"/>
    <p:sldId id="297" r:id="rId30"/>
    <p:sldId id="304" r:id="rId31"/>
    <p:sldId id="264" r:id="rId32"/>
    <p:sldId id="303" r:id="rId33"/>
    <p:sldId id="296" r:id="rId34"/>
    <p:sldId id="337" r:id="rId35"/>
    <p:sldId id="284" r:id="rId36"/>
    <p:sldId id="269" r:id="rId37"/>
    <p:sldId id="271" r:id="rId38"/>
    <p:sldId id="282" r:id="rId39"/>
    <p:sldId id="325" r:id="rId40"/>
    <p:sldId id="272" r:id="rId41"/>
    <p:sldId id="273" r:id="rId42"/>
    <p:sldId id="276" r:id="rId43"/>
    <p:sldId id="275" r:id="rId44"/>
    <p:sldId id="285" r:id="rId45"/>
    <p:sldId id="274" r:id="rId46"/>
    <p:sldId id="281" r:id="rId47"/>
    <p:sldId id="310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4747"/>
    <a:srgbClr val="008000"/>
    <a:srgbClr val="FEB7B0"/>
    <a:srgbClr val="B08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 autoAdjust="0"/>
    <p:restoredTop sz="90086" autoAdjust="0"/>
  </p:normalViewPr>
  <p:slideViewPr>
    <p:cSldViewPr snapToGrid="0">
      <p:cViewPr varScale="1">
        <p:scale>
          <a:sx n="53" d="100"/>
          <a:sy n="53" d="100"/>
        </p:scale>
        <p:origin x="-88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0" y="119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26625-3D16-49AA-91FF-2B8ED9A3C43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FBB1638-F1C9-46A3-8083-11A90B3E87C3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Pre-task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FDACAF6C-24CB-419B-B2F9-422940A9064F}" type="parTrans" cxnId="{BAFE87A5-0EE5-4FFB-9F8E-D8EAFD7C0E4B}">
      <dgm:prSet/>
      <dgm:spPr/>
      <dgm:t>
        <a:bodyPr/>
        <a:lstStyle/>
        <a:p>
          <a:endParaRPr lang="zh-TW" altLang="en-US"/>
        </a:p>
      </dgm:t>
    </dgm:pt>
    <dgm:pt modelId="{11676C86-CBBB-4515-B64A-6C0CEDE9E68D}" type="sibTrans" cxnId="{BAFE87A5-0EE5-4FFB-9F8E-D8EAFD7C0E4B}">
      <dgm:prSet/>
      <dgm:spPr/>
      <dgm:t>
        <a:bodyPr/>
        <a:lstStyle/>
        <a:p>
          <a:endParaRPr lang="zh-TW" altLang="en-US"/>
        </a:p>
      </dgm:t>
    </dgm:pt>
    <dgm:pt modelId="{0587895F-3087-45F1-951B-6281DA3C9849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Task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5A14CE76-0FEA-4FF2-BEAE-A1AC6C69A3BE}" type="parTrans" cxnId="{89EE95E3-B1D1-487F-9D6F-1F331CD2CD1E}">
      <dgm:prSet/>
      <dgm:spPr/>
      <dgm:t>
        <a:bodyPr/>
        <a:lstStyle/>
        <a:p>
          <a:endParaRPr lang="zh-TW" altLang="en-US"/>
        </a:p>
      </dgm:t>
    </dgm:pt>
    <dgm:pt modelId="{69269DF4-9AD4-42A7-B20B-ACEA65578102}" type="sibTrans" cxnId="{89EE95E3-B1D1-487F-9D6F-1F331CD2CD1E}">
      <dgm:prSet/>
      <dgm:spPr/>
      <dgm:t>
        <a:bodyPr/>
        <a:lstStyle/>
        <a:p>
          <a:endParaRPr lang="zh-TW" altLang="en-US"/>
        </a:p>
      </dgm:t>
    </dgm:pt>
    <dgm:pt modelId="{1B64379F-DB69-43AC-9DEA-FD66F30B7D1A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Post-task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2892B39C-80FF-4B1D-A9F3-F8154EDAADD6}" type="parTrans" cxnId="{7AD463C1-6BD1-4FBC-85ED-F9A9CDF538CC}">
      <dgm:prSet/>
      <dgm:spPr/>
      <dgm:t>
        <a:bodyPr/>
        <a:lstStyle/>
        <a:p>
          <a:endParaRPr lang="zh-TW" altLang="en-US"/>
        </a:p>
      </dgm:t>
    </dgm:pt>
    <dgm:pt modelId="{77A14801-D46A-4CA8-BBAD-4569984EBEEF}" type="sibTrans" cxnId="{7AD463C1-6BD1-4FBC-85ED-F9A9CDF538CC}">
      <dgm:prSet/>
      <dgm:spPr/>
      <dgm:t>
        <a:bodyPr/>
        <a:lstStyle/>
        <a:p>
          <a:endParaRPr lang="zh-TW" altLang="en-US"/>
        </a:p>
      </dgm:t>
    </dgm:pt>
    <dgm:pt modelId="{A74C0D06-7358-44AE-8988-F23D24BCE272}" type="pres">
      <dgm:prSet presAssocID="{8E126625-3D16-49AA-91FF-2B8ED9A3C436}" presName="CompostProcess" presStyleCnt="0">
        <dgm:presLayoutVars>
          <dgm:dir/>
          <dgm:resizeHandles val="exact"/>
        </dgm:presLayoutVars>
      </dgm:prSet>
      <dgm:spPr/>
    </dgm:pt>
    <dgm:pt modelId="{7489691D-CA36-4795-ACC3-340AA54B74D0}" type="pres">
      <dgm:prSet presAssocID="{8E126625-3D16-49AA-91FF-2B8ED9A3C436}" presName="arrow" presStyleLbl="bgShp" presStyleIdx="0" presStyleCnt="1"/>
      <dgm:spPr/>
    </dgm:pt>
    <dgm:pt modelId="{9F1518B2-587D-41BD-A1E9-048E7D11DBC7}" type="pres">
      <dgm:prSet presAssocID="{8E126625-3D16-49AA-91FF-2B8ED9A3C436}" presName="linearProcess" presStyleCnt="0"/>
      <dgm:spPr/>
    </dgm:pt>
    <dgm:pt modelId="{22CA86CA-9A9D-48DF-93BF-CA7B9A6ECE05}" type="pres">
      <dgm:prSet presAssocID="{EFBB1638-F1C9-46A3-8083-11A90B3E87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8FCA0-8B85-4A0B-8219-668763724AA3}" type="pres">
      <dgm:prSet presAssocID="{11676C86-CBBB-4515-B64A-6C0CEDE9E68D}" presName="sibTrans" presStyleCnt="0"/>
      <dgm:spPr/>
    </dgm:pt>
    <dgm:pt modelId="{A76D1C0F-75C5-4EFE-8131-7D4C7757F2E9}" type="pres">
      <dgm:prSet presAssocID="{0587895F-3087-45F1-951B-6281DA3C984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1BF616-D581-4007-9895-6F1AB2C817C9}" type="pres">
      <dgm:prSet presAssocID="{69269DF4-9AD4-42A7-B20B-ACEA65578102}" presName="sibTrans" presStyleCnt="0"/>
      <dgm:spPr/>
    </dgm:pt>
    <dgm:pt modelId="{70888181-1D76-4407-AF5E-74066C49979B}" type="pres">
      <dgm:prSet presAssocID="{1B64379F-DB69-43AC-9DEA-FD66F30B7D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EE95E3-B1D1-487F-9D6F-1F331CD2CD1E}" srcId="{8E126625-3D16-49AA-91FF-2B8ED9A3C436}" destId="{0587895F-3087-45F1-951B-6281DA3C9849}" srcOrd="1" destOrd="0" parTransId="{5A14CE76-0FEA-4FF2-BEAE-A1AC6C69A3BE}" sibTransId="{69269DF4-9AD4-42A7-B20B-ACEA65578102}"/>
    <dgm:cxn modelId="{7AD463C1-6BD1-4FBC-85ED-F9A9CDF538CC}" srcId="{8E126625-3D16-49AA-91FF-2B8ED9A3C436}" destId="{1B64379F-DB69-43AC-9DEA-FD66F30B7D1A}" srcOrd="2" destOrd="0" parTransId="{2892B39C-80FF-4B1D-A9F3-F8154EDAADD6}" sibTransId="{77A14801-D46A-4CA8-BBAD-4569984EBEEF}"/>
    <dgm:cxn modelId="{BAFE87A5-0EE5-4FFB-9F8E-D8EAFD7C0E4B}" srcId="{8E126625-3D16-49AA-91FF-2B8ED9A3C436}" destId="{EFBB1638-F1C9-46A3-8083-11A90B3E87C3}" srcOrd="0" destOrd="0" parTransId="{FDACAF6C-24CB-419B-B2F9-422940A9064F}" sibTransId="{11676C86-CBBB-4515-B64A-6C0CEDE9E68D}"/>
    <dgm:cxn modelId="{E7A2987A-321E-4FCA-B2AF-D5C02E00731F}" type="presOf" srcId="{0587895F-3087-45F1-951B-6281DA3C9849}" destId="{A76D1C0F-75C5-4EFE-8131-7D4C7757F2E9}" srcOrd="0" destOrd="0" presId="urn:microsoft.com/office/officeart/2005/8/layout/hProcess9"/>
    <dgm:cxn modelId="{375D7806-809B-4DDD-AB46-8DB03C81CDB5}" type="presOf" srcId="{1B64379F-DB69-43AC-9DEA-FD66F30B7D1A}" destId="{70888181-1D76-4407-AF5E-74066C49979B}" srcOrd="0" destOrd="0" presId="urn:microsoft.com/office/officeart/2005/8/layout/hProcess9"/>
    <dgm:cxn modelId="{D9166703-EBF9-4F0F-8E1B-3E53682F0B92}" type="presOf" srcId="{8E126625-3D16-49AA-91FF-2B8ED9A3C436}" destId="{A74C0D06-7358-44AE-8988-F23D24BCE272}" srcOrd="0" destOrd="0" presId="urn:microsoft.com/office/officeart/2005/8/layout/hProcess9"/>
    <dgm:cxn modelId="{AA0D720A-E909-41CE-867A-4CEEA493E8C5}" type="presOf" srcId="{EFBB1638-F1C9-46A3-8083-11A90B3E87C3}" destId="{22CA86CA-9A9D-48DF-93BF-CA7B9A6ECE05}" srcOrd="0" destOrd="0" presId="urn:microsoft.com/office/officeart/2005/8/layout/hProcess9"/>
    <dgm:cxn modelId="{C29BB8B3-9E7C-4041-9DDE-65D2E0A6BB9C}" type="presParOf" srcId="{A74C0D06-7358-44AE-8988-F23D24BCE272}" destId="{7489691D-CA36-4795-ACC3-340AA54B74D0}" srcOrd="0" destOrd="0" presId="urn:microsoft.com/office/officeart/2005/8/layout/hProcess9"/>
    <dgm:cxn modelId="{934AF394-EDB5-4D6F-9A65-B9509D2F4C8B}" type="presParOf" srcId="{A74C0D06-7358-44AE-8988-F23D24BCE272}" destId="{9F1518B2-587D-41BD-A1E9-048E7D11DBC7}" srcOrd="1" destOrd="0" presId="urn:microsoft.com/office/officeart/2005/8/layout/hProcess9"/>
    <dgm:cxn modelId="{A1455825-5624-4132-B0EB-29026E0FD2CF}" type="presParOf" srcId="{9F1518B2-587D-41BD-A1E9-048E7D11DBC7}" destId="{22CA86CA-9A9D-48DF-93BF-CA7B9A6ECE05}" srcOrd="0" destOrd="0" presId="urn:microsoft.com/office/officeart/2005/8/layout/hProcess9"/>
    <dgm:cxn modelId="{23B27822-46AB-4256-8D12-67CD223AEB9F}" type="presParOf" srcId="{9F1518B2-587D-41BD-A1E9-048E7D11DBC7}" destId="{4AB8FCA0-8B85-4A0B-8219-668763724AA3}" srcOrd="1" destOrd="0" presId="urn:microsoft.com/office/officeart/2005/8/layout/hProcess9"/>
    <dgm:cxn modelId="{3F820E98-7B60-4DD5-81D3-65FA49AAE67D}" type="presParOf" srcId="{9F1518B2-587D-41BD-A1E9-048E7D11DBC7}" destId="{A76D1C0F-75C5-4EFE-8131-7D4C7757F2E9}" srcOrd="2" destOrd="0" presId="urn:microsoft.com/office/officeart/2005/8/layout/hProcess9"/>
    <dgm:cxn modelId="{F1980363-2796-4982-AD64-91BB7952F25E}" type="presParOf" srcId="{9F1518B2-587D-41BD-A1E9-048E7D11DBC7}" destId="{311BF616-D581-4007-9895-6F1AB2C817C9}" srcOrd="3" destOrd="0" presId="urn:microsoft.com/office/officeart/2005/8/layout/hProcess9"/>
    <dgm:cxn modelId="{29F5BAEB-0ADE-4AA2-80A3-A7476A641FC0}" type="presParOf" srcId="{9F1518B2-587D-41BD-A1E9-048E7D11DBC7}" destId="{70888181-1D76-4407-AF5E-74066C4997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9691D-CA36-4795-ACC3-340AA54B74D0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86CA-9A9D-48DF-93BF-CA7B9A6ECE05}">
      <dsp:nvSpPr>
        <dsp:cNvPr id="0" name=""/>
        <dsp:cNvSpPr/>
      </dsp:nvSpPr>
      <dsp:spPr>
        <a:xfrm>
          <a:off x="2886" y="1348740"/>
          <a:ext cx="2537785" cy="1798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Pre-task</a:t>
          </a:r>
          <a:endParaRPr lang="zh-TW" altLang="en-US" sz="39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2886" y="1348740"/>
        <a:ext cx="2537785" cy="1798320"/>
      </dsp:txXfrm>
    </dsp:sp>
    <dsp:sp modelId="{A76D1C0F-75C5-4EFE-8131-7D4C7757F2E9}">
      <dsp:nvSpPr>
        <dsp:cNvPr id="0" name=""/>
        <dsp:cNvSpPr/>
      </dsp:nvSpPr>
      <dsp:spPr>
        <a:xfrm>
          <a:off x="2807807" y="1348740"/>
          <a:ext cx="2537785" cy="1798320"/>
        </a:xfrm>
        <a:prstGeom prst="round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Task</a:t>
          </a:r>
          <a:endParaRPr lang="zh-TW" altLang="en-US" sz="39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2807807" y="1348740"/>
        <a:ext cx="2537785" cy="1798320"/>
      </dsp:txXfrm>
    </dsp:sp>
    <dsp:sp modelId="{70888181-1D76-4407-AF5E-74066C49979B}">
      <dsp:nvSpPr>
        <dsp:cNvPr id="0" name=""/>
        <dsp:cNvSpPr/>
      </dsp:nvSpPr>
      <dsp:spPr>
        <a:xfrm>
          <a:off x="5612728" y="1348740"/>
          <a:ext cx="2537785" cy="179832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Post-task</a:t>
          </a:r>
          <a:endParaRPr lang="zh-TW" altLang="en-US" sz="39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5612728" y="1348740"/>
        <a:ext cx="2537785" cy="179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3FF3-8FD7-44F7-8C0D-561371FA2B15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BFE44-81CC-4A5B-856C-DED6CC349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5299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講義放上能力指標</a:t>
            </a:r>
            <a:r>
              <a:rPr lang="en-US" altLang="zh-TW" dirty="0" smtClean="0"/>
              <a:t>/information gap </a:t>
            </a:r>
            <a:r>
              <a:rPr lang="zh-TW" altLang="en-US" dirty="0" smtClean="0"/>
              <a:t>學習單</a:t>
            </a:r>
            <a:r>
              <a:rPr lang="en-US" altLang="zh-TW" dirty="0" smtClean="0"/>
              <a:t>/</a:t>
            </a:r>
            <a:r>
              <a:rPr lang="zh-TW" altLang="en-US" dirty="0" smtClean="0"/>
              <a:t>討論問題筆記欄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442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放</a:t>
            </a:r>
            <a:r>
              <a:rPr lang="en-US" altLang="zh-TW" dirty="0" smtClean="0"/>
              <a:t>E-books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7911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KWL</a:t>
            </a:r>
            <a:r>
              <a:rPr lang="en-US" altLang="zh-TW" baseline="0" dirty="0" smtClean="0"/>
              <a:t> can also be used by teachers to plan their lesson</a:t>
            </a:r>
          </a:p>
          <a:p>
            <a:r>
              <a:rPr lang="zh-TW" altLang="en-US" baseline="0" dirty="0" smtClean="0"/>
              <a:t>哪個階段學生適用</a:t>
            </a:r>
            <a:r>
              <a:rPr lang="en-US" altLang="zh-TW" baseline="0" dirty="0" smtClean="0"/>
              <a:t>/</a:t>
            </a:r>
            <a:r>
              <a:rPr lang="zh-TW" altLang="en-US" baseline="0" dirty="0" smtClean="0"/>
              <a:t>教什麼主題適用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1544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哪個階段學生適用</a:t>
            </a:r>
            <a:r>
              <a:rPr lang="en-US" altLang="zh-TW" baseline="0" dirty="0" smtClean="0"/>
              <a:t>/</a:t>
            </a:r>
            <a:r>
              <a:rPr lang="zh-TW" altLang="en-US" baseline="0" dirty="0" smtClean="0"/>
              <a:t>教什麼主題適用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739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哪個階段學生適用</a:t>
            </a:r>
            <a:r>
              <a:rPr lang="en-US" altLang="zh-TW" baseline="0" dirty="0" smtClean="0"/>
              <a:t>/</a:t>
            </a:r>
            <a:r>
              <a:rPr lang="zh-TW" altLang="en-US" baseline="0" dirty="0" smtClean="0"/>
              <a:t>教什麼主題適用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939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1.What’s wrong? 2.Whose soup is gone? 3.Who is sleeping</a:t>
            </a:r>
            <a:r>
              <a:rPr lang="en-US" altLang="zh-TW" baseline="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on the bed? 4.Why papa bear, mama bear and Tony didn’t know that Jane was home? 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3686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與</a:t>
            </a:r>
            <a:r>
              <a:rPr lang="en-US" altLang="zh-TW" dirty="0" smtClean="0"/>
              <a:t>6W</a:t>
            </a:r>
            <a:r>
              <a:rPr lang="zh-TW" altLang="en-US" dirty="0" smtClean="0"/>
              <a:t>問題形態作連結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973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與</a:t>
            </a:r>
            <a:r>
              <a:rPr lang="en-US" altLang="zh-TW" dirty="0" smtClean="0"/>
              <a:t>6W</a:t>
            </a:r>
            <a:r>
              <a:rPr lang="zh-TW" altLang="en-US" dirty="0" smtClean="0"/>
              <a:t>問題形態作連結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6272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079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放幾張活動照片說明並讓老師問問題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4128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Scaffolding</a:t>
            </a:r>
            <a:r>
              <a:rPr lang="en-US" altLang="zh-TW" baseline="0" dirty="0" smtClean="0"/>
              <a:t> = schema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529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290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對應閱讀的能力指標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17597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162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於國小三、四年級的啟蒙階段強調聽、說的學習，讓兒童藉由豐富的英語聽、說的學習，奠定良好的英語口語溝通基礎。然而即使是在啟蒙階段，讀、寫活動並未偏廢，而是</a:t>
            </a:r>
            <a:r>
              <a:rPr lang="zh-TW" altLang="en-US" dirty="0" smtClean="0">
                <a:solidFill>
                  <a:srgbClr val="FF0000"/>
                </a:solidFill>
              </a:rPr>
              <a:t>適時融入課程</a:t>
            </a:r>
            <a:r>
              <a:rPr lang="zh-TW" altLang="en-US" dirty="0" smtClean="0"/>
              <a:t>，讓學生藉由接觸簡易的閱讀材料，以及適當的</a:t>
            </a:r>
            <a:r>
              <a:rPr lang="zh-TW" altLang="en-US" dirty="0" smtClean="0">
                <a:solidFill>
                  <a:srgbClr val="FF0000"/>
                </a:solidFill>
              </a:rPr>
              <a:t>臨摹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FF0000"/>
                </a:solidFill>
              </a:rPr>
              <a:t>填寫字詞</a:t>
            </a:r>
            <a:r>
              <a:rPr lang="zh-TW" altLang="en-US" dirty="0" smtClean="0"/>
              <a:t>等練習，自然體驗語言的不同形式，以收聽、說、讀、寫四者相輔相成的效果。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4489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白板</a:t>
            </a:r>
            <a:r>
              <a:rPr lang="en-US" altLang="zh-TW" dirty="0" smtClean="0"/>
              <a:t>/</a:t>
            </a:r>
            <a:r>
              <a:rPr lang="zh-TW" altLang="en-US" dirty="0" smtClean="0"/>
              <a:t>寫在黑板上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649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http://design.dsjh.tyc.edu.tw/94/94eng_com/1.htm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2292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http://www.readinghorizons.com/research/practical-bottom-up-strategies-for-teaching-reading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4916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Pretask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全班、個人、練習、示範小組合作。</a:t>
            </a:r>
            <a:r>
              <a:rPr lang="en-US" altLang="zh-TW" dirty="0" smtClean="0"/>
              <a:t>Task-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facilitator / coach/</a:t>
            </a:r>
            <a:r>
              <a:rPr lang="zh-TW" altLang="en-US" dirty="0" smtClean="0"/>
              <a:t>勿直接講答案</a:t>
            </a:r>
            <a:r>
              <a:rPr lang="en-US" altLang="zh-TW" dirty="0" smtClean="0"/>
              <a:t>/</a:t>
            </a:r>
            <a:r>
              <a:rPr lang="zh-TW" altLang="en-US" dirty="0" smtClean="0"/>
              <a:t>引導</a:t>
            </a:r>
            <a:endParaRPr lang="en-US" altLang="zh-TW" dirty="0" smtClean="0"/>
          </a:p>
          <a:p>
            <a:r>
              <a:rPr lang="en-US" altLang="zh-TW" dirty="0" smtClean="0"/>
              <a:t>Post task—</a:t>
            </a:r>
            <a:r>
              <a:rPr lang="zh-TW" altLang="en-US" dirty="0" smtClean="0"/>
              <a:t>再強調重要概念</a:t>
            </a:r>
            <a:r>
              <a:rPr lang="en-US" altLang="zh-TW" dirty="0" smtClean="0"/>
              <a:t>/</a:t>
            </a:r>
            <a:r>
              <a:rPr lang="zh-TW" altLang="en-US" dirty="0" smtClean="0"/>
              <a:t>讓學生反思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3928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對照能力指標和之前的分類</a:t>
            </a:r>
            <a:r>
              <a:rPr lang="en-US" altLang="zh-TW" dirty="0" smtClean="0"/>
              <a:t>/stage</a:t>
            </a:r>
            <a:r>
              <a:rPr lang="zh-TW" altLang="en-US" dirty="0" smtClean="0"/>
              <a:t>定義 低中年級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高年級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683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指標的不足</a:t>
            </a:r>
            <a:r>
              <a:rPr lang="en-US" altLang="zh-TW" dirty="0" smtClean="0"/>
              <a:t>3-1-8during</a:t>
            </a:r>
            <a:r>
              <a:rPr lang="en-US" altLang="zh-TW" baseline="0" dirty="0" smtClean="0"/>
              <a:t> reading 3-1-9 pre-reading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FE44-81CC-4A5B-856C-DED6CC349B4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122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588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914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489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857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173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96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544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704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775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898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642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A311FA-5698-48BE-9478-DC81BBC983B1}" type="datetimeFigureOut">
              <a:rPr lang="zh-TW" altLang="en-US" smtClean="0"/>
              <a:pPr/>
              <a:t>2015/5/7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ECF7DC-FD9C-48D1-B886-E2E0229BD9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Thinking on </a:t>
            </a:r>
            <a:r>
              <a:rPr lang="en-US" altLang="zh-TW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Paper</a:t>
            </a:r>
            <a:br>
              <a:rPr lang="en-US" altLang="zh-TW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Strategies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黃毓珍</a:t>
            </a:r>
            <a:endParaRPr lang="en-US" altLang="zh-TW" dirty="0" smtClean="0"/>
          </a:p>
          <a:p>
            <a:r>
              <a:rPr lang="zh-TW" altLang="en-US" dirty="0" smtClean="0"/>
              <a:t>宜蘭縣成功國小</a:t>
            </a:r>
            <a:endParaRPr lang="en-US" altLang="zh-TW" dirty="0" smtClean="0"/>
          </a:p>
          <a:p>
            <a:r>
              <a:rPr lang="en-US" altLang="zh-TW" dirty="0"/>
              <a:t>2015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 smtClean="0"/>
              <a:t>月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211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Principles and Activities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 t="26556" b="26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85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sz="4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ZPD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Scaffolding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Bottom-up/Top Down/ Interactive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Cooperation</a:t>
            </a:r>
          </a:p>
          <a:p>
            <a:pPr>
              <a:buNone/>
            </a:pPr>
            <a:endParaRPr lang="en-US" altLang="zh-TW" sz="2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1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ZPD</a:t>
            </a:r>
            <a:endParaRPr lang="zh-TW" altLang="en-US" sz="6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8505" y="1780673"/>
            <a:ext cx="6136106" cy="47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2346158" y="6488668"/>
            <a:ext cx="667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http://www.simplypsychology.org/Zone-of-Proximal-Development.html</a:t>
            </a:r>
            <a:endParaRPr lang="zh-TW" altLang="en-US" dirty="0"/>
          </a:p>
        </p:txBody>
      </p:sp>
      <p:sp>
        <p:nvSpPr>
          <p:cNvPr id="10" name="剪去單一角落矩形 9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剪去單一角落矩形 10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剪去單一角落矩形 11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Scaffolding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024128" y="2286000"/>
            <a:ext cx="10734485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/>
              <a:t>Wood et al. (1976)  Effective Scaffolding: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Gaining and maintaining the learner’s interest in the task.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Making the task simple.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Emphasizing certain aspects that will help with the solution.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Control the child’s level of frustration.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Demonstrate the task.</a:t>
            </a:r>
          </a:p>
          <a:p>
            <a:endParaRPr lang="zh-TW" altLang="en-US" dirty="0"/>
          </a:p>
        </p:txBody>
      </p:sp>
      <p:sp>
        <p:nvSpPr>
          <p:cNvPr id="3" name="剪去單一角落矩形 2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剪去單一角落矩形 3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Bottom-up/Top Down/ Interactive</a:t>
            </a:r>
            <a:endParaRPr lang="zh-TW" altLang="en-US" sz="3200" dirty="0"/>
          </a:p>
        </p:txBody>
      </p:sp>
      <p:pic>
        <p:nvPicPr>
          <p:cNvPr id="5" name="Picture 2" descr="http://www.readinghorizons.com/Images/Blog3/Interactive%20Reading%20Instructi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90340" y="2068429"/>
            <a:ext cx="8810190" cy="399548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836947" y="6288004"/>
            <a:ext cx="898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http://www.readinghorizons.com/research/practical-bottom-up-strategies-for-teaching-reading</a:t>
            </a:r>
            <a:endParaRPr lang="zh-TW" altLang="en-US" dirty="0"/>
          </a:p>
        </p:txBody>
      </p:sp>
      <p:sp>
        <p:nvSpPr>
          <p:cNvPr id="12" name="剪去單一角落矩形 11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剪去單一角落矩形 13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剪去單一角落矩形 14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Bottom-up/Top Down/ Interactive</a:t>
            </a:r>
            <a:endParaRPr lang="zh-TW" altLang="en-US" sz="3200" dirty="0"/>
          </a:p>
        </p:txBody>
      </p:sp>
      <p:pic>
        <p:nvPicPr>
          <p:cNvPr id="6" name="Picture 2" descr="http://www.readinghorizons.com/Images/Blog3/Interactive%20Reading%20Instructi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5640" y="2161256"/>
            <a:ext cx="8787802" cy="336123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479885" y="6316579"/>
            <a:ext cx="898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http://www.readinghorizons.com/research/practical-bottom-up-strategies-for-teaching-reading</a:t>
            </a:r>
            <a:endParaRPr lang="zh-TW" altLang="en-US" dirty="0"/>
          </a:p>
        </p:txBody>
      </p:sp>
      <p:sp>
        <p:nvSpPr>
          <p:cNvPr id="12" name="剪去單一角落矩形 11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剪去單一角落矩形 13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剪去單一角落矩形 14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Bottom-up/Top Down/ Interactive</a:t>
            </a:r>
            <a:endParaRPr lang="zh-TW" altLang="en-US" sz="3200" dirty="0"/>
          </a:p>
        </p:txBody>
      </p:sp>
      <p:pic>
        <p:nvPicPr>
          <p:cNvPr id="64514" name="Picture 2" descr="http://www.readinghorizons.com/Images/Blog3/Interactive%20Reading%20Instruc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677945" y="-609891"/>
            <a:ext cx="4564564" cy="9129127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479885" y="6316579"/>
            <a:ext cx="898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http://www.readinghorizons.com/research/practical-bottom-up-strategies-for-teaching-reading</a:t>
            </a:r>
            <a:endParaRPr lang="zh-TW" altLang="en-US" dirty="0"/>
          </a:p>
        </p:txBody>
      </p:sp>
      <p:sp>
        <p:nvSpPr>
          <p:cNvPr id="12" name="剪去單一角落矩形 11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剪去單一角落矩形 13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剪去單一角落矩形 14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Cooperation</a:t>
            </a:r>
            <a:endParaRPr lang="zh-TW" altLang="en-US" sz="5400" dirty="0"/>
          </a:p>
        </p:txBody>
      </p:sp>
      <p:sp>
        <p:nvSpPr>
          <p:cNvPr id="8" name="剪去單一角落矩形 7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剪去單一角落矩形 10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3870542" y="1853853"/>
            <a:ext cx="4108536" cy="6263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Pair work &amp; Group work</a:t>
            </a:r>
            <a:endParaRPr lang="zh-TW" altLang="en-US" sz="2800" dirty="0"/>
          </a:p>
        </p:txBody>
      </p:sp>
      <p:sp>
        <p:nvSpPr>
          <p:cNvPr id="13" name="橢圓 12"/>
          <p:cNvSpPr/>
          <p:nvPr/>
        </p:nvSpPr>
        <p:spPr>
          <a:xfrm>
            <a:off x="7503089" y="3158073"/>
            <a:ext cx="2116899" cy="20085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Designing Activities</a:t>
            </a:r>
            <a:endParaRPr lang="zh-TW" altLang="en-US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294349" y="3228975"/>
            <a:ext cx="2116899" cy="20273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Preparing your class</a:t>
            </a:r>
            <a:endParaRPr lang="zh-TW" altLang="en-US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515649" y="5787025"/>
            <a:ext cx="1728592" cy="6388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Rules</a:t>
            </a:r>
            <a:endParaRPr lang="zh-TW" altLang="en-US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496849" y="5776587"/>
            <a:ext cx="1728592" cy="6388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Seating</a:t>
            </a:r>
            <a:endParaRPr lang="zh-TW" altLang="en-US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8860076" y="5528154"/>
            <a:ext cx="2488504" cy="1116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Competition? Cooperation?</a:t>
            </a:r>
            <a:endParaRPr lang="zh-TW" altLang="en-US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169068" y="5517715"/>
            <a:ext cx="2488504" cy="1116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Differentiation</a:t>
            </a:r>
            <a:endParaRPr lang="zh-TW" altLang="en-US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2" name="向下箭號 21"/>
          <p:cNvSpPr/>
          <p:nvPr/>
        </p:nvSpPr>
        <p:spPr>
          <a:xfrm rot="2028600">
            <a:off x="4559474" y="2580362"/>
            <a:ext cx="588723" cy="95197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2"/>
          <p:cNvSpPr/>
          <p:nvPr/>
        </p:nvSpPr>
        <p:spPr>
          <a:xfrm rot="19571400" flipH="1">
            <a:off x="6753619" y="2569924"/>
            <a:ext cx="588723" cy="95197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 rot="2028600">
            <a:off x="2302433" y="5095413"/>
            <a:ext cx="355393" cy="63997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 rot="2028600">
            <a:off x="7352510" y="4884559"/>
            <a:ext cx="355393" cy="63997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下箭號 25"/>
          <p:cNvSpPr/>
          <p:nvPr/>
        </p:nvSpPr>
        <p:spPr>
          <a:xfrm rot="19571400" flipH="1">
            <a:off x="4095743" y="5047397"/>
            <a:ext cx="355393" cy="63997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26"/>
          <p:cNvSpPr/>
          <p:nvPr/>
        </p:nvSpPr>
        <p:spPr>
          <a:xfrm rot="19571400" flipH="1">
            <a:off x="9406778" y="4846980"/>
            <a:ext cx="355393" cy="63997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Discussion 3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966" y="2400300"/>
            <a:ext cx="11148822" cy="402336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Initial Stage  V.S Later Stage (p.17-20)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Other resources </a:t>
            </a:r>
          </a:p>
          <a:p>
            <a:pPr>
              <a:buFont typeface="Wingdings" pitchFamily="2" charset="2"/>
              <a:buChar char="l"/>
            </a:pPr>
            <a:endParaRPr lang="en-US" altLang="zh-TW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buNone/>
            </a:pPr>
            <a:endParaRPr lang="en-US" altLang="zh-TW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Teach Reading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 </a:t>
            </a:r>
            <a:endParaRPr lang="zh-TW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剪去單一角落矩形 10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剪去單一角落矩形 11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email"/>
          <a:srcRect l="15323" t="50020" r="57" b="30297"/>
          <a:stretch>
            <a:fillRect/>
          </a:stretch>
        </p:blipFill>
        <p:spPr>
          <a:xfrm>
            <a:off x="737420" y="3465870"/>
            <a:ext cx="11046541" cy="1578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向下箭號 2"/>
          <p:cNvSpPr/>
          <p:nvPr/>
        </p:nvSpPr>
        <p:spPr>
          <a:xfrm>
            <a:off x="6586536" y="1872918"/>
            <a:ext cx="2386014" cy="1441782"/>
          </a:xfrm>
          <a:prstGeom prst="downArrow">
            <a:avLst>
              <a:gd name="adj1" fmla="val 57186"/>
              <a:gd name="adj2" fmla="val 50000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閱讀中</a:t>
            </a:r>
            <a:endParaRPr lang="zh-TW" altLang="en-US" sz="2800" dirty="0"/>
          </a:p>
        </p:txBody>
      </p:sp>
      <p:sp>
        <p:nvSpPr>
          <p:cNvPr id="4" name="向上箭號 3"/>
          <p:cNvSpPr/>
          <p:nvPr/>
        </p:nvSpPr>
        <p:spPr>
          <a:xfrm>
            <a:off x="6444312" y="5093502"/>
            <a:ext cx="2528238" cy="1479884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閱讀前</a:t>
            </a:r>
            <a:endParaRPr lang="zh-TW" altLang="en-US" sz="2800" dirty="0"/>
          </a:p>
        </p:txBody>
      </p:sp>
      <p:sp>
        <p:nvSpPr>
          <p:cNvPr id="5" name="流程圖: 程序 4"/>
          <p:cNvSpPr/>
          <p:nvPr/>
        </p:nvSpPr>
        <p:spPr>
          <a:xfrm>
            <a:off x="1530927" y="5318526"/>
            <a:ext cx="3829050" cy="1029836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Read to Learn?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100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Topics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TW" sz="2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en-US" altLang="zh-TW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Principles &amp; Activities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1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Teach Reading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 </a:t>
            </a:r>
            <a:endParaRPr lang="zh-TW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7010" y="2332452"/>
            <a:ext cx="8364654" cy="35239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47665" y="1889378"/>
            <a:ext cx="6527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閱讀中步驟                         </a:t>
            </a:r>
            <a:r>
              <a:rPr lang="zh-TW" altLang="en-US" dirty="0" smtClean="0"/>
              <a:t>            </a:t>
            </a:r>
            <a:r>
              <a:rPr lang="zh-TW" altLang="en-US" dirty="0"/>
              <a:t>活動說明</a:t>
            </a:r>
          </a:p>
        </p:txBody>
      </p:sp>
      <p:sp>
        <p:nvSpPr>
          <p:cNvPr id="9" name="剪去單一角落矩形 8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剪去單一角落矩形 10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剪去單一角落矩形 11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840657" y="2374490"/>
            <a:ext cx="2256503" cy="899652"/>
          </a:xfrm>
          <a:prstGeom prst="rightArrow">
            <a:avLst>
              <a:gd name="adj1" fmla="val 729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Top Down</a:t>
            </a:r>
            <a:endParaRPr lang="zh-TW" altLang="en-US" sz="2400" dirty="0"/>
          </a:p>
        </p:txBody>
      </p:sp>
      <p:sp>
        <p:nvSpPr>
          <p:cNvPr id="18" name="向右箭號 17"/>
          <p:cNvSpPr/>
          <p:nvPr/>
        </p:nvSpPr>
        <p:spPr>
          <a:xfrm>
            <a:off x="757083" y="3662515"/>
            <a:ext cx="2340078" cy="899652"/>
          </a:xfrm>
          <a:prstGeom prst="rightArrow">
            <a:avLst>
              <a:gd name="adj1" fmla="val 72951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Bottom up</a:t>
            </a:r>
            <a:endParaRPr lang="zh-TW" altLang="en-US" sz="2400" dirty="0"/>
          </a:p>
        </p:txBody>
      </p:sp>
      <p:sp>
        <p:nvSpPr>
          <p:cNvPr id="19" name="向右箭號 18"/>
          <p:cNvSpPr/>
          <p:nvPr/>
        </p:nvSpPr>
        <p:spPr>
          <a:xfrm>
            <a:off x="875069" y="5034114"/>
            <a:ext cx="2251587" cy="899652"/>
          </a:xfrm>
          <a:prstGeom prst="rightArrow">
            <a:avLst>
              <a:gd name="adj1" fmla="val 72951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Interactive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100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Let’s try some ideas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6644" y="2271252"/>
            <a:ext cx="9720073" cy="402336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1.KWL Reading Strategy</a:t>
            </a: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2.Automatic reaction/ </a:t>
            </a:r>
            <a:r>
              <a:rPr lang="en-US" altLang="zh-TW" sz="32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Knee_jerk</a:t>
            </a:r>
            <a:endParaRPr lang="en-US" altLang="zh-TW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3.Story Mapping</a:t>
            </a: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4.Story Bingo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58645" y="6238568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Source: </a:t>
            </a:r>
            <a:r>
              <a:rPr lang="zh-TW" altLang="en-US" dirty="0" smtClean="0"/>
              <a:t>簡靜雯</a:t>
            </a:r>
            <a:r>
              <a:rPr lang="en-US" altLang="zh-TW" dirty="0" smtClean="0"/>
              <a:t>:</a:t>
            </a:r>
            <a:r>
              <a:rPr lang="zh-TW" altLang="en-US" dirty="0" smtClean="0"/>
              <a:t>英文段落篇章教學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7" name="內容版面配置區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49729" y="2086178"/>
            <a:ext cx="4921045" cy="383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1.KWL Reading Strategy</a:t>
            </a:r>
            <a:endParaRPr lang="zh-TW" altLang="en-US" sz="4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45690" y="2286000"/>
          <a:ext cx="11031795" cy="3492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7265"/>
                <a:gridCol w="3677265"/>
                <a:gridCol w="3677265"/>
              </a:tblGrid>
              <a:tr h="707923"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K</a:t>
                      </a:r>
                    </a:p>
                    <a:p>
                      <a:r>
                        <a:rPr lang="en-US" altLang="zh-TW" sz="36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What you have Known</a:t>
                      </a:r>
                      <a:endParaRPr lang="zh-TW" altLang="en-US" sz="36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W</a:t>
                      </a:r>
                    </a:p>
                    <a:p>
                      <a:r>
                        <a:rPr lang="en-US" altLang="zh-TW" sz="36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What you want to know</a:t>
                      </a:r>
                      <a:endParaRPr lang="zh-TW" altLang="en-US" sz="36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L</a:t>
                      </a:r>
                    </a:p>
                    <a:p>
                      <a:r>
                        <a:rPr lang="en-US" altLang="zh-TW" sz="36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What you have learned</a:t>
                      </a:r>
                      <a:endParaRPr lang="zh-TW" altLang="en-US" sz="36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/>
                </a:tc>
              </a:tr>
              <a:tr h="1755058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2.Automatic reaction/ </a:t>
            </a:r>
            <a:r>
              <a:rPr lang="en-US" altLang="zh-TW" sz="36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Knee_jerk</a:t>
            </a:r>
            <a:endParaRPr lang="zh-TW" altLang="en-US" sz="3600" dirty="0"/>
          </a:p>
        </p:txBody>
      </p:sp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3.Story Mapping-5W</a:t>
            </a:r>
            <a:endParaRPr lang="zh-TW" altLang="en-US" sz="3600" dirty="0"/>
          </a:p>
        </p:txBody>
      </p:sp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881716" y="3141406"/>
            <a:ext cx="2138516" cy="2138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</a:rPr>
              <a:t>Story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156155" y="2035277"/>
            <a:ext cx="1725561" cy="17255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0070C0"/>
                </a:solidFill>
              </a:rPr>
              <a:t>How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612193" y="1597741"/>
            <a:ext cx="1725561" cy="17255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0070C0"/>
                </a:solidFill>
              </a:rPr>
              <a:t>When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8155858" y="2772696"/>
            <a:ext cx="1725561" cy="17255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0070C0"/>
                </a:solidFill>
              </a:rPr>
              <a:t>Where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7787148" y="4793225"/>
            <a:ext cx="1725561" cy="17255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0070C0"/>
                </a:solidFill>
              </a:rPr>
              <a:t>What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21626" y="4881716"/>
            <a:ext cx="1725561" cy="17255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rgbClr val="0070C0"/>
                </a:solidFill>
              </a:rPr>
              <a:t>Who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cxnSp>
        <p:nvCxnSpPr>
          <p:cNvPr id="25" name="直線單箭頭接點 24"/>
          <p:cNvCxnSpPr>
            <a:stCxn id="14" idx="7"/>
          </p:cNvCxnSpPr>
          <p:nvPr/>
        </p:nvCxnSpPr>
        <p:spPr>
          <a:xfrm flipV="1">
            <a:off x="6707053" y="3229897"/>
            <a:ext cx="195192" cy="224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7036433" y="4114800"/>
            <a:ext cx="1148922" cy="3180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4" idx="5"/>
            <a:endCxn id="19" idx="2"/>
          </p:cNvCxnSpPr>
          <p:nvPr/>
        </p:nvCxnSpPr>
        <p:spPr>
          <a:xfrm>
            <a:off x="6707053" y="4966744"/>
            <a:ext cx="1080095" cy="689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4881717" y="4778477"/>
            <a:ext cx="191728" cy="324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 flipV="1">
            <a:off x="4719485" y="3362632"/>
            <a:ext cx="309715" cy="2802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4.Story Bingo</a:t>
            </a:r>
            <a:endParaRPr lang="zh-TW" altLang="en-US" sz="3600" dirty="0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</p:nvPr>
        </p:nvGraphicFramePr>
        <p:xfrm>
          <a:off x="1023938" y="2285998"/>
          <a:ext cx="10435560" cy="3613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7780"/>
                <a:gridCol w="5217780"/>
              </a:tblGrid>
              <a:tr h="18066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gone</a:t>
                      </a:r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Jane</a:t>
                      </a:r>
                      <a:endParaRPr lang="zh-TW" altLang="en-US" sz="4800" dirty="0"/>
                    </a:p>
                  </a:txBody>
                  <a:tcPr/>
                </a:tc>
              </a:tr>
              <a:tr h="18066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Tony</a:t>
                      </a:r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early</a:t>
                      </a:r>
                      <a:endParaRPr lang="zh-TW" alt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 and 6W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22369" y="2604038"/>
            <a:ext cx="7349340" cy="36481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75410" y="2234706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淺                                                深</a:t>
            </a:r>
          </a:p>
        </p:txBody>
      </p:sp>
      <p:sp>
        <p:nvSpPr>
          <p:cNvPr id="9" name="剪去單一角落矩形 8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剪去單一角落矩形 10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剪去單一角落矩形 11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Questions Types and 6W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Predicting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Questioning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Clarifying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Summarizing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Literal Comprehension Questions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Reorganization/ Reinterpretation 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Inferential 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Evaluative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Personal response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Questions concerned with how writers say what they mean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剪去單一角落矩形 10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剪去單一角落矩形 11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剪去單一角落矩形 13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3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FEB7B0"/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4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015037" y="1230347"/>
            <a:ext cx="5678488" cy="4425880"/>
          </a:xfrm>
          <a:prstGeom prst="rect">
            <a:avLst/>
          </a:prstGeo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4848035" cy="3762294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Hello Kids 6</a:t>
            </a:r>
          </a:p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Lesson one &amp; two</a:t>
            </a:r>
          </a:p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 What are your questions?</a:t>
            </a:r>
          </a:p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 Examples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剪去單一角落矩形 11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剪去單一角落矩形 13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剪去單一角落矩形 14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-511341" y="956512"/>
            <a:ext cx="143175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-806116" y="2679034"/>
            <a:ext cx="2021305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Stages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-581523" y="4447677"/>
            <a:ext cx="1572120" cy="409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Strategies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-535405" y="5913521"/>
            <a:ext cx="1479884" cy="409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9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Reading Tasks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5131" t="16642" r="5362" b="16642"/>
          <a:stretch>
            <a:fillRect/>
          </a:stretch>
        </p:blipFill>
        <p:spPr>
          <a:xfrm>
            <a:off x="625642" y="-1"/>
            <a:ext cx="10912642" cy="4572000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79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9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FEB7B0"/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1231095"/>
              </p:ext>
            </p:extLst>
          </p:nvPr>
        </p:nvGraphicFramePr>
        <p:xfrm>
          <a:off x="1759187" y="2221309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剪去單一角落矩形 5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1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2320" y="1806678"/>
            <a:ext cx="1033945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Example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7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EB7B0"/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5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Wingdings" pitchFamily="2" charset="2"/>
              <a:buChar char="l"/>
            </a:pP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Plan a Reading Lesson</a:t>
            </a:r>
          </a:p>
          <a:p>
            <a:pPr marL="742950" indent="-742950">
              <a:buFont typeface="Wingdings" pitchFamily="2" charset="2"/>
              <a:buChar char="l"/>
            </a:pP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Make Reading Questions</a:t>
            </a:r>
          </a:p>
          <a:p>
            <a:pPr marL="742950" indent="-742950">
              <a:buFont typeface="Wingdings" pitchFamily="2" charset="2"/>
              <a:buChar char="l"/>
            </a:pP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Reference: p50.</a:t>
            </a:r>
            <a:endParaRPr lang="zh-TW" altLang="en-US" sz="4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EB7B0"/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 planner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7101918"/>
              </p:ext>
            </p:extLst>
          </p:nvPr>
        </p:nvGraphicFramePr>
        <p:xfrm>
          <a:off x="1024128" y="1842658"/>
          <a:ext cx="9720072" cy="42022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53366"/>
                <a:gridCol w="7666706"/>
              </a:tblGrid>
              <a:tr h="60031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200638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Pre-tasks</a:t>
                      </a:r>
                      <a:endParaRPr lang="zh-TW" altLang="en-US" sz="2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200638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Tasks</a:t>
                      </a:r>
                      <a:endParaRPr lang="zh-TW" altLang="en-US" sz="2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200638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Post-tasks</a:t>
                      </a:r>
                      <a:endParaRPr lang="zh-TW" altLang="en-US" sz="2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5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Check your planner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86091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Use KWL to estimate your students’ ability before and after your instruction.(ZPD)</a:t>
            </a:r>
          </a:p>
          <a:p>
            <a:pPr marL="457200" indent="-457200">
              <a:buAutoNum type="arabicPeriod"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 your Pre-tasks contain the materials your students have learned? (scaffolding)</a:t>
            </a:r>
          </a:p>
          <a:p>
            <a:pPr marL="457200" indent="-457200">
              <a:buAutoNum type="arabicPeriod" startAt="3"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 you give students enough inputs to learn what you want to teach? (scaffolding)</a:t>
            </a:r>
          </a:p>
          <a:p>
            <a:pPr marL="457200" indent="-457200">
              <a:buAutoNum type="arabicPeriod" startAt="3"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 you use interactive reading instruction in the tasks? (Top down/ Bottom up)</a:t>
            </a:r>
          </a:p>
          <a:p>
            <a:pPr marL="457200" indent="-457200">
              <a:buAutoNum type="arabicPeriod" startAt="3"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 your pre-tasks, tasks and Post-tasks well connected? (scaffolding)</a:t>
            </a:r>
          </a:p>
          <a:p>
            <a:pPr marL="457200" indent="-457200">
              <a:buAutoNum type="arabicPeriod" startAt="3"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Are your students able to apply what they have learned from the reading tasks on the Post –tasks? (Learn to read/ Read to learn)</a:t>
            </a:r>
          </a:p>
          <a:p>
            <a:pPr marL="457200" indent="-457200">
              <a:buAutoNum type="arabicPeriod" startAt="3"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Are students able to finish the post task without assistants?  (scaffolding)</a:t>
            </a:r>
          </a:p>
          <a:p>
            <a:pPr marL="457200" indent="-457200">
              <a:buAutoNum type="arabicPeriod"/>
            </a:pP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sz="4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032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3-1-2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能辨識課堂中習得的詞彙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08479" y="2394321"/>
            <a:ext cx="10957029" cy="3767328"/>
          </a:xfrm>
          <a:prstGeom prst="rect">
            <a:avLst/>
          </a:prstGeom>
        </p:spPr>
      </p:pic>
      <p:sp>
        <p:nvSpPr>
          <p:cNvPr id="6" name="剪去單一角落矩形 5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3-1-5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能看懂簡單句子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94957" y="2954633"/>
            <a:ext cx="11762661" cy="2292615"/>
          </a:xfrm>
          <a:prstGeom prst="rect">
            <a:avLst/>
          </a:prstGeom>
        </p:spPr>
      </p:pic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4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3-1-5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看懂簡單句子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/>
          <a:srcRect t="34239"/>
          <a:stretch/>
        </p:blipFill>
        <p:spPr>
          <a:xfrm>
            <a:off x="1189280" y="2429302"/>
            <a:ext cx="9374087" cy="3940364"/>
          </a:xfrm>
          <a:prstGeom prst="rect">
            <a:avLst/>
          </a:prstGeom>
        </p:spPr>
      </p:pic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2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sz="5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3-1-5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能看懂簡單句子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42938" y="2743199"/>
            <a:ext cx="10867488" cy="3643314"/>
          </a:xfrm>
          <a:prstGeom prst="rect">
            <a:avLst/>
          </a:prstGeom>
        </p:spPr>
      </p:pic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9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EB7B0"/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Can LSW been taught through reading?</a:t>
            </a:r>
            <a:endParaRPr lang="zh-TW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剪去單一角落矩形 13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3-1-5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看懂簡單句子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99863" y="2554860"/>
            <a:ext cx="11309709" cy="3559125"/>
          </a:xfrm>
          <a:prstGeom prst="rect">
            <a:avLst/>
          </a:prstGeom>
        </p:spPr>
      </p:pic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9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3-1-5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看懂簡單句子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62962" y="3002508"/>
            <a:ext cx="10481238" cy="23201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134066" y="2825087"/>
            <a:ext cx="2825086" cy="818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剪去單一角落矩形 6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3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3-1-7</a:t>
            </a:r>
            <a:r>
              <a:rPr lang="en-US" altLang="zh-TW" dirty="0" smtClean="0"/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能朗讀課本中的對話和故事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119663" y="2084832"/>
            <a:ext cx="7397156" cy="4165843"/>
          </a:xfrm>
          <a:prstGeom prst="rect">
            <a:avLst/>
          </a:prstGeom>
        </p:spPr>
      </p:pic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9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5-1-3</a:t>
            </a:r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在聽讀時，能辨識書本中相對應的書寫文字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90669" y="2841884"/>
            <a:ext cx="11143006" cy="2767346"/>
          </a:xfrm>
          <a:prstGeom prst="rect">
            <a:avLst/>
          </a:prstGeom>
        </p:spPr>
      </p:pic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5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5-1-6</a:t>
            </a:r>
            <a:r>
              <a:rPr lang="en-US" altLang="zh-TW" dirty="0" smtClean="0"/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能運用字母拼讀法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96581" y="2848190"/>
            <a:ext cx="10741923" cy="1780082"/>
          </a:xfrm>
          <a:prstGeom prst="rect">
            <a:avLst/>
          </a:prstGeom>
        </p:spPr>
      </p:pic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4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3-1-5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看懂簡單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4-1-7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能掌握英文書寫格式寫出簡單句子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024128" y="1965276"/>
            <a:ext cx="9335068" cy="4678731"/>
          </a:xfrm>
          <a:prstGeom prst="rect">
            <a:avLst/>
          </a:prstGeom>
        </p:spPr>
      </p:pic>
      <p:sp>
        <p:nvSpPr>
          <p:cNvPr id="5" name="剪去單一角落矩形 4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7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3-1-5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看懂簡單句子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4-1-7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掌握英文書寫格式寫出簡單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4-1-8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能藉圖片、標題、書名，猜測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推論主題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883025" y="2151016"/>
            <a:ext cx="8870575" cy="4594070"/>
          </a:xfrm>
          <a:prstGeom prst="rect">
            <a:avLst/>
          </a:prstGeom>
        </p:spPr>
      </p:pic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0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Discussion 6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Make exam questions based on the curriculum guidelines.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Curriculum Guidelines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Beginner</a:t>
            </a:r>
            <a:endParaRPr lang="en-US" altLang="zh-TW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流程圖: 人工作業 8"/>
          <p:cNvSpPr/>
          <p:nvPr/>
        </p:nvSpPr>
        <p:spPr>
          <a:xfrm>
            <a:off x="4028220" y="3642795"/>
            <a:ext cx="3422073" cy="2701636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496692" y="3911644"/>
            <a:ext cx="929256" cy="8864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11" name="向下箭號 10"/>
          <p:cNvSpPr/>
          <p:nvPr/>
        </p:nvSpPr>
        <p:spPr>
          <a:xfrm rot="20781982">
            <a:off x="5053925" y="3190138"/>
            <a:ext cx="632723" cy="6561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971189" y="2286000"/>
            <a:ext cx="838812" cy="8388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5767285" y="2390003"/>
            <a:ext cx="838812" cy="8388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67466" y="2733837"/>
            <a:ext cx="2047619" cy="3610594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4985504" y="5024892"/>
            <a:ext cx="1006699" cy="8864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14" name="剪去單一角落矩形 1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剪去單一角落矩形 1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剪去單一角落矩形 16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剪去單一角落矩形 17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3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2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0311428"/>
              </p:ext>
            </p:extLst>
          </p:nvPr>
        </p:nvGraphicFramePr>
        <p:xfrm>
          <a:off x="1023938" y="2286000"/>
          <a:ext cx="9660104" cy="331294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0066"/>
                <a:gridCol w="3615019"/>
                <a:gridCol w="3615019"/>
              </a:tblGrid>
              <a:tr h="1104314"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Goals</a:t>
                      </a:r>
                      <a:endParaRPr lang="zh-TW" altLang="en-US" sz="2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Curriculum</a:t>
                      </a:r>
                      <a:r>
                        <a:rPr lang="en-US" altLang="zh-TW" sz="24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Guidelines</a:t>
                      </a:r>
                      <a:endParaRPr lang="zh-TW" altLang="en-US" sz="2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1104314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</a:t>
                      </a:r>
                      <a:r>
                        <a:rPr lang="en-US" altLang="zh-TW" sz="2800" baseline="30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rd</a:t>
                      </a:r>
                      <a:r>
                        <a:rPr lang="en-US" altLang="zh-TW" sz="28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- 4</a:t>
                      </a:r>
                      <a:r>
                        <a:rPr lang="en-US" altLang="zh-TW" sz="2800" baseline="30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th</a:t>
                      </a:r>
                      <a:r>
                        <a:rPr lang="en-US" altLang="zh-TW" sz="28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grade</a:t>
                      </a:r>
                      <a:endParaRPr lang="zh-TW" altLang="en-US" sz="2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/>
                </a:tc>
              </a:tr>
              <a:tr h="1104314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r>
                        <a:rPr lang="en-US" altLang="zh-TW" sz="2800" baseline="30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th</a:t>
                      </a:r>
                      <a:r>
                        <a:rPr lang="en-US" altLang="zh-TW" sz="2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- 6</a:t>
                      </a:r>
                      <a:r>
                        <a:rPr lang="en-US" altLang="zh-TW" sz="2800" baseline="30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th</a:t>
                      </a:r>
                      <a:r>
                        <a:rPr lang="en-US" altLang="zh-TW" sz="2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grade</a:t>
                      </a:r>
                      <a:endParaRPr lang="zh-TW" altLang="en-US" sz="2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剪去單一角落矩形 7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剪去單一角落矩形 10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5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1530927" y="3100388"/>
            <a:ext cx="9486900" cy="1671637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71488" y="2130891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Learn to read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91129" y="229247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 </a:t>
            </a:r>
            <a:r>
              <a:rPr lang="en-US" altLang="zh-TW" sz="360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learn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Teaching Framework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5531" y="2314734"/>
            <a:ext cx="9705405" cy="4127630"/>
          </a:xfrm>
          <a:prstGeom prst="rect">
            <a:avLst/>
          </a:prstGeom>
        </p:spPr>
      </p:pic>
      <p:sp>
        <p:nvSpPr>
          <p:cNvPr id="7" name="剪去單一角落矩形 6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剪去單一角落矩形 7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5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Main Goals for 5</a:t>
            </a:r>
            <a:r>
              <a:rPr lang="en-US" altLang="zh-TW" sz="4000" baseline="30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</a:t>
            </a:r>
            <a:r>
              <a:rPr lang="en-US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-6</a:t>
            </a:r>
            <a:r>
              <a:rPr lang="en-US" altLang="zh-TW" sz="4000" baseline="30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</a:t>
            </a:r>
            <a:r>
              <a:rPr lang="en-US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graders</a:t>
            </a:r>
            <a:endParaRPr lang="zh-TW" altLang="en-US" sz="4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03223" y="1920014"/>
            <a:ext cx="7413290" cy="4552975"/>
          </a:xfrm>
          <a:prstGeom prst="rect">
            <a:avLst/>
          </a:prstGeom>
        </p:spPr>
      </p:pic>
      <p:sp>
        <p:nvSpPr>
          <p:cNvPr id="4" name="剪去單一角落矩形 3"/>
          <p:cNvSpPr/>
          <p:nvPr/>
        </p:nvSpPr>
        <p:spPr>
          <a:xfrm>
            <a:off x="0" y="0"/>
            <a:ext cx="3061854" cy="457200"/>
          </a:xfrm>
          <a:prstGeom prst="snip1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剪去單一角落矩形 4"/>
          <p:cNvSpPr/>
          <p:nvPr/>
        </p:nvSpPr>
        <p:spPr>
          <a:xfrm>
            <a:off x="3061854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Principles &amp;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剪去單一角落矩形 5"/>
          <p:cNvSpPr/>
          <p:nvPr/>
        </p:nvSpPr>
        <p:spPr>
          <a:xfrm>
            <a:off x="6123708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Tasks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剪去單一角落矩形 6"/>
          <p:cNvSpPr/>
          <p:nvPr/>
        </p:nvSpPr>
        <p:spPr>
          <a:xfrm>
            <a:off x="9185562" y="0"/>
            <a:ext cx="3061854" cy="4572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Reading Assessment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0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2424</TotalTime>
  <Words>1288</Words>
  <Application>Microsoft Office PowerPoint</Application>
  <PresentationFormat>自訂</PresentationFormat>
  <Paragraphs>432</Paragraphs>
  <Slides>47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積分</vt:lpstr>
      <vt:lpstr>Thinking on Paper  Reading Strategies </vt:lpstr>
      <vt:lpstr>Topics</vt:lpstr>
      <vt:lpstr>framework</vt:lpstr>
      <vt:lpstr>Discussion 1</vt:lpstr>
      <vt:lpstr>Curriculum Guidelines</vt:lpstr>
      <vt:lpstr>Discussion 2</vt:lpstr>
      <vt:lpstr>投影片 7</vt:lpstr>
      <vt:lpstr>Teaching Framework</vt:lpstr>
      <vt:lpstr>Main Goals for 5th-6th graders</vt:lpstr>
      <vt:lpstr>Reading Principles and Activities</vt:lpstr>
      <vt:lpstr>Principles</vt:lpstr>
      <vt:lpstr>ZPD</vt:lpstr>
      <vt:lpstr>Scaffolding</vt:lpstr>
      <vt:lpstr>Bottom-up/Top Down/ Interactive</vt:lpstr>
      <vt:lpstr>Bottom-up/Top Down/ Interactive</vt:lpstr>
      <vt:lpstr>Bottom-up/Top Down/ Interactive</vt:lpstr>
      <vt:lpstr>Cooperation</vt:lpstr>
      <vt:lpstr>Discussion 3</vt:lpstr>
      <vt:lpstr>Teach Reading Strategies </vt:lpstr>
      <vt:lpstr>Teach Reading Strategies </vt:lpstr>
      <vt:lpstr>Let’s try some ideas</vt:lpstr>
      <vt:lpstr>1.KWL Reading Strategy</vt:lpstr>
      <vt:lpstr>2.Automatic reaction/ Knee_jerk</vt:lpstr>
      <vt:lpstr>3.Story Mapping-5W</vt:lpstr>
      <vt:lpstr>4.Story Bingo</vt:lpstr>
      <vt:lpstr>Questions and 6W</vt:lpstr>
      <vt:lpstr>Questions Types and 6W</vt:lpstr>
      <vt:lpstr>Discussion 4</vt:lpstr>
      <vt:lpstr>Reading Tasks</vt:lpstr>
      <vt:lpstr>Reading Tasks</vt:lpstr>
      <vt:lpstr>Example</vt:lpstr>
      <vt:lpstr>Discussion 5</vt:lpstr>
      <vt:lpstr>Reading Tasks planner</vt:lpstr>
      <vt:lpstr>Check your planner</vt:lpstr>
      <vt:lpstr>Reading Assessment</vt:lpstr>
      <vt:lpstr>3-1-2 能辨識課堂中習得的詞彙</vt:lpstr>
      <vt:lpstr>3-1-5 能看懂簡單句子</vt:lpstr>
      <vt:lpstr>3-1-5 能看懂簡單句子</vt:lpstr>
      <vt:lpstr>3-1-5 能看懂簡單句子</vt:lpstr>
      <vt:lpstr>3-1-5 能看懂簡單句子</vt:lpstr>
      <vt:lpstr>3-1-5 能看懂簡單句子</vt:lpstr>
      <vt:lpstr>3-1-7 能朗讀課本中的對話和故事</vt:lpstr>
      <vt:lpstr>5-1-3 在聽讀時，能辨識書本中相對應的書寫文字</vt:lpstr>
      <vt:lpstr>5-1-6 能運用字母拼讀法</vt:lpstr>
      <vt:lpstr>3-1-5 能看懂簡單句子 4-1-7 能掌握英文書寫格式寫出簡單句子</vt:lpstr>
      <vt:lpstr>3-1-5 能看懂簡單句子 4-1-7 能掌握英文書寫格式寫出簡單句子 4-1-8 能藉圖片、標題、書名，猜測或推論主題</vt:lpstr>
      <vt:lpstr>Discussion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Huang Joyce</dc:creator>
  <cp:lastModifiedBy>hua</cp:lastModifiedBy>
  <cp:revision>424</cp:revision>
  <dcterms:created xsi:type="dcterms:W3CDTF">2015-02-11T04:48:43Z</dcterms:created>
  <dcterms:modified xsi:type="dcterms:W3CDTF">2015-05-07T06:16:41Z</dcterms:modified>
</cp:coreProperties>
</file>