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98" r:id="rId3"/>
    <p:sldId id="257" r:id="rId4"/>
    <p:sldId id="258" r:id="rId5"/>
    <p:sldId id="301" r:id="rId6"/>
    <p:sldId id="261" r:id="rId7"/>
    <p:sldId id="294" r:id="rId8"/>
    <p:sldId id="259" r:id="rId9"/>
    <p:sldId id="283" r:id="rId10"/>
    <p:sldId id="295" r:id="rId11"/>
    <p:sldId id="262" r:id="rId12"/>
    <p:sldId id="263" r:id="rId13"/>
    <p:sldId id="264" r:id="rId14"/>
    <p:sldId id="293" r:id="rId15"/>
    <p:sldId id="300" r:id="rId16"/>
    <p:sldId id="267" r:id="rId17"/>
    <p:sldId id="296" r:id="rId18"/>
    <p:sldId id="270" r:id="rId19"/>
    <p:sldId id="299" r:id="rId20"/>
    <p:sldId id="273" r:id="rId21"/>
    <p:sldId id="297" r:id="rId22"/>
    <p:sldId id="280" r:id="rId23"/>
    <p:sldId id="281" r:id="rId24"/>
    <p:sldId id="282" r:id="rId25"/>
    <p:sldId id="278" r:id="rId26"/>
    <p:sldId id="302" r:id="rId27"/>
    <p:sldId id="275" r:id="rId28"/>
    <p:sldId id="276" r:id="rId29"/>
    <p:sldId id="277" r:id="rId30"/>
    <p:sldId id="272" r:id="rId31"/>
    <p:sldId id="274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740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929F9F4-4A8F-4326-A1B4-22849713DDAB}" styleName="深色樣式 1 - 輔色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41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6AA814-FAA0-429A-8098-E28F26E84159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089ED1CD-4EA8-4C79-9D79-D6A9C2CDC66B}">
      <dgm:prSet phldrT="[文字]"/>
      <dgm:spPr/>
      <dgm:t>
        <a:bodyPr/>
        <a:lstStyle/>
        <a:p>
          <a:r>
            <a: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Procedural Language</a:t>
          </a:r>
          <a:endParaRPr lang="zh-TW" altLang="en-US" dirty="0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gm:t>
    </dgm:pt>
    <dgm:pt modelId="{EF12CBCC-7141-4846-A167-9BDF807FB558}" type="parTrans" cxnId="{E2EA3C48-E3F0-4CA8-A282-35E3F98F2792}">
      <dgm:prSet/>
      <dgm:spPr/>
      <dgm:t>
        <a:bodyPr/>
        <a:lstStyle/>
        <a:p>
          <a:endParaRPr lang="zh-TW" altLang="en-US"/>
        </a:p>
      </dgm:t>
    </dgm:pt>
    <dgm:pt modelId="{A5876826-9D2F-4F3F-A712-58D2E05B7B39}" type="sibTrans" cxnId="{E2EA3C48-E3F0-4CA8-A282-35E3F98F2792}">
      <dgm:prSet/>
      <dgm:spPr/>
      <dgm:t>
        <a:bodyPr/>
        <a:lstStyle/>
        <a:p>
          <a:endParaRPr lang="zh-TW" altLang="en-US"/>
        </a:p>
      </dgm:t>
    </dgm:pt>
    <dgm:pt modelId="{D2409A6D-8957-4A1A-9A8C-712480CE2A6A}">
      <dgm:prSet phldrT="[文字]"/>
      <dgm:spPr/>
      <dgm:t>
        <a:bodyPr/>
        <a:lstStyle/>
        <a:p>
          <a:r>
            <a: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Functional Language</a:t>
          </a:r>
          <a:endParaRPr lang="zh-TW" altLang="en-US" dirty="0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gm:t>
    </dgm:pt>
    <dgm:pt modelId="{270D13EF-1B9C-4A31-9731-A0B137669F0F}" type="parTrans" cxnId="{32E25D5A-B046-4CED-B7BE-8A1DA3BA6992}">
      <dgm:prSet/>
      <dgm:spPr/>
      <dgm:t>
        <a:bodyPr/>
        <a:lstStyle/>
        <a:p>
          <a:endParaRPr lang="zh-TW" altLang="en-US"/>
        </a:p>
      </dgm:t>
    </dgm:pt>
    <dgm:pt modelId="{5C9A77B6-8BBA-4150-9DED-D506C365A7A5}" type="sibTrans" cxnId="{32E25D5A-B046-4CED-B7BE-8A1DA3BA6992}">
      <dgm:prSet/>
      <dgm:spPr/>
      <dgm:t>
        <a:bodyPr/>
        <a:lstStyle/>
        <a:p>
          <a:endParaRPr lang="zh-TW" altLang="en-US"/>
        </a:p>
      </dgm:t>
    </dgm:pt>
    <dgm:pt modelId="{3C736F3C-E5AE-4DA9-9704-0C1AE090EF51}">
      <dgm:prSet phldrT="[文字]"/>
      <dgm:spPr/>
      <dgm:t>
        <a:bodyPr/>
        <a:lstStyle/>
        <a:p>
          <a:r>
            <a: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Target Language</a:t>
          </a:r>
          <a:endParaRPr lang="zh-TW" altLang="en-US" dirty="0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gm:t>
    </dgm:pt>
    <dgm:pt modelId="{43950B25-1145-439F-BD4A-B4721E4DB583}" type="parTrans" cxnId="{6B3ADA4C-7879-44CE-A359-5E4014799765}">
      <dgm:prSet/>
      <dgm:spPr/>
      <dgm:t>
        <a:bodyPr/>
        <a:lstStyle/>
        <a:p>
          <a:endParaRPr lang="zh-TW" altLang="en-US"/>
        </a:p>
      </dgm:t>
    </dgm:pt>
    <dgm:pt modelId="{7B88396B-60D5-4398-958B-8B29F2BB0C10}" type="sibTrans" cxnId="{6B3ADA4C-7879-44CE-A359-5E4014799765}">
      <dgm:prSet/>
      <dgm:spPr/>
      <dgm:t>
        <a:bodyPr/>
        <a:lstStyle/>
        <a:p>
          <a:endParaRPr lang="zh-TW" altLang="en-US"/>
        </a:p>
      </dgm:t>
    </dgm:pt>
    <dgm:pt modelId="{A847AE12-70A0-49DD-82C3-2E9E26389A4C}" type="pres">
      <dgm:prSet presAssocID="{8D6AA814-FAA0-429A-8098-E28F26E84159}" presName="linearFlow" presStyleCnt="0">
        <dgm:presLayoutVars>
          <dgm:dir/>
          <dgm:resizeHandles val="exact"/>
        </dgm:presLayoutVars>
      </dgm:prSet>
      <dgm:spPr/>
    </dgm:pt>
    <dgm:pt modelId="{12F29FE1-4EA6-41AD-A721-FB0D8F7B64C4}" type="pres">
      <dgm:prSet presAssocID="{089ED1CD-4EA8-4C79-9D79-D6A9C2CDC66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607A79-7ECA-473A-8753-85986E21F74E}" type="pres">
      <dgm:prSet presAssocID="{A5876826-9D2F-4F3F-A712-58D2E05B7B39}" presName="spacerL" presStyleCnt="0"/>
      <dgm:spPr/>
    </dgm:pt>
    <dgm:pt modelId="{C310D83E-71B4-4843-9ECC-A5DB2B028B35}" type="pres">
      <dgm:prSet presAssocID="{A5876826-9D2F-4F3F-A712-58D2E05B7B39}" presName="sibTrans" presStyleLbl="sibTrans2D1" presStyleIdx="0" presStyleCnt="2"/>
      <dgm:spPr>
        <a:prstGeom prst="chevron">
          <a:avLst/>
        </a:prstGeom>
      </dgm:spPr>
      <dgm:t>
        <a:bodyPr/>
        <a:lstStyle/>
        <a:p>
          <a:endParaRPr lang="zh-TW" altLang="en-US"/>
        </a:p>
      </dgm:t>
    </dgm:pt>
    <dgm:pt modelId="{2B888936-773B-4550-A70B-8084FD9DAD4B}" type="pres">
      <dgm:prSet presAssocID="{A5876826-9D2F-4F3F-A712-58D2E05B7B39}" presName="spacerR" presStyleCnt="0"/>
      <dgm:spPr/>
    </dgm:pt>
    <dgm:pt modelId="{33D22594-E5A7-4025-BFAF-5415BDFF1DF6}" type="pres">
      <dgm:prSet presAssocID="{D2409A6D-8957-4A1A-9A8C-712480CE2A6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8FC32CE-66E6-4CE0-AFC4-8ACF1DA0A065}" type="pres">
      <dgm:prSet presAssocID="{5C9A77B6-8BBA-4150-9DED-D506C365A7A5}" presName="spacerL" presStyleCnt="0"/>
      <dgm:spPr/>
    </dgm:pt>
    <dgm:pt modelId="{5B72DC94-DFB3-4DEC-A830-72597BD7F013}" type="pres">
      <dgm:prSet presAssocID="{5C9A77B6-8BBA-4150-9DED-D506C365A7A5}" presName="sibTrans" presStyleLbl="sibTrans2D1" presStyleIdx="1" presStyleCnt="2"/>
      <dgm:spPr>
        <a:prstGeom prst="chevron">
          <a:avLst/>
        </a:prstGeom>
      </dgm:spPr>
      <dgm:t>
        <a:bodyPr/>
        <a:lstStyle/>
        <a:p>
          <a:endParaRPr lang="zh-TW" altLang="en-US"/>
        </a:p>
      </dgm:t>
    </dgm:pt>
    <dgm:pt modelId="{1EB586F6-5077-4713-B579-E34CCDAC3F8A}" type="pres">
      <dgm:prSet presAssocID="{5C9A77B6-8BBA-4150-9DED-D506C365A7A5}" presName="spacerR" presStyleCnt="0"/>
      <dgm:spPr/>
    </dgm:pt>
    <dgm:pt modelId="{F1D7E001-BAA3-438E-9B5B-D7D21CAECA2B}" type="pres">
      <dgm:prSet presAssocID="{3C736F3C-E5AE-4DA9-9704-0C1AE090EF5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CF3698D-BBF2-4C0F-8ED6-C04C4A42A599}" type="presOf" srcId="{089ED1CD-4EA8-4C79-9D79-D6A9C2CDC66B}" destId="{12F29FE1-4EA6-41AD-A721-FB0D8F7B64C4}" srcOrd="0" destOrd="0" presId="urn:microsoft.com/office/officeart/2005/8/layout/equation1"/>
    <dgm:cxn modelId="{6B3ADA4C-7879-44CE-A359-5E4014799765}" srcId="{8D6AA814-FAA0-429A-8098-E28F26E84159}" destId="{3C736F3C-E5AE-4DA9-9704-0C1AE090EF51}" srcOrd="2" destOrd="0" parTransId="{43950B25-1145-439F-BD4A-B4721E4DB583}" sibTransId="{7B88396B-60D5-4398-958B-8B29F2BB0C10}"/>
    <dgm:cxn modelId="{A2045EEA-3C24-4BB8-B394-F0E5AF61DB45}" type="presOf" srcId="{8D6AA814-FAA0-429A-8098-E28F26E84159}" destId="{A847AE12-70A0-49DD-82C3-2E9E26389A4C}" srcOrd="0" destOrd="0" presId="urn:microsoft.com/office/officeart/2005/8/layout/equation1"/>
    <dgm:cxn modelId="{32E25D5A-B046-4CED-B7BE-8A1DA3BA6992}" srcId="{8D6AA814-FAA0-429A-8098-E28F26E84159}" destId="{D2409A6D-8957-4A1A-9A8C-712480CE2A6A}" srcOrd="1" destOrd="0" parTransId="{270D13EF-1B9C-4A31-9731-A0B137669F0F}" sibTransId="{5C9A77B6-8BBA-4150-9DED-D506C365A7A5}"/>
    <dgm:cxn modelId="{CE04BA6B-85A5-4354-BB66-7B25995D3A02}" type="presOf" srcId="{5C9A77B6-8BBA-4150-9DED-D506C365A7A5}" destId="{5B72DC94-DFB3-4DEC-A830-72597BD7F013}" srcOrd="0" destOrd="0" presId="urn:microsoft.com/office/officeart/2005/8/layout/equation1"/>
    <dgm:cxn modelId="{9CD667D1-A6E3-481F-8FBF-74C538C7B49C}" type="presOf" srcId="{A5876826-9D2F-4F3F-A712-58D2E05B7B39}" destId="{C310D83E-71B4-4843-9ECC-A5DB2B028B35}" srcOrd="0" destOrd="0" presId="urn:microsoft.com/office/officeart/2005/8/layout/equation1"/>
    <dgm:cxn modelId="{E2EA3C48-E3F0-4CA8-A282-35E3F98F2792}" srcId="{8D6AA814-FAA0-429A-8098-E28F26E84159}" destId="{089ED1CD-4EA8-4C79-9D79-D6A9C2CDC66B}" srcOrd="0" destOrd="0" parTransId="{EF12CBCC-7141-4846-A167-9BDF807FB558}" sibTransId="{A5876826-9D2F-4F3F-A712-58D2E05B7B39}"/>
    <dgm:cxn modelId="{3F16150E-90B7-432C-BAE4-E49ABC3AF6F1}" type="presOf" srcId="{3C736F3C-E5AE-4DA9-9704-0C1AE090EF51}" destId="{F1D7E001-BAA3-438E-9B5B-D7D21CAECA2B}" srcOrd="0" destOrd="0" presId="urn:microsoft.com/office/officeart/2005/8/layout/equation1"/>
    <dgm:cxn modelId="{DAE6B172-A41D-4C7F-854C-F79F9B6F846D}" type="presOf" srcId="{D2409A6D-8957-4A1A-9A8C-712480CE2A6A}" destId="{33D22594-E5A7-4025-BFAF-5415BDFF1DF6}" srcOrd="0" destOrd="0" presId="urn:microsoft.com/office/officeart/2005/8/layout/equation1"/>
    <dgm:cxn modelId="{C70FCFF9-33A7-47C4-BD75-EF8FA5583D86}" type="presParOf" srcId="{A847AE12-70A0-49DD-82C3-2E9E26389A4C}" destId="{12F29FE1-4EA6-41AD-A721-FB0D8F7B64C4}" srcOrd="0" destOrd="0" presId="urn:microsoft.com/office/officeart/2005/8/layout/equation1"/>
    <dgm:cxn modelId="{BD473F09-8335-4830-8B4D-263ADB8095B7}" type="presParOf" srcId="{A847AE12-70A0-49DD-82C3-2E9E26389A4C}" destId="{0E607A79-7ECA-473A-8753-85986E21F74E}" srcOrd="1" destOrd="0" presId="urn:microsoft.com/office/officeart/2005/8/layout/equation1"/>
    <dgm:cxn modelId="{4274BA8F-BA38-4E03-A994-E8C64598E033}" type="presParOf" srcId="{A847AE12-70A0-49DD-82C3-2E9E26389A4C}" destId="{C310D83E-71B4-4843-9ECC-A5DB2B028B35}" srcOrd="2" destOrd="0" presId="urn:microsoft.com/office/officeart/2005/8/layout/equation1"/>
    <dgm:cxn modelId="{3B430C65-68BD-4BEB-B130-9213F543784C}" type="presParOf" srcId="{A847AE12-70A0-49DD-82C3-2E9E26389A4C}" destId="{2B888936-773B-4550-A70B-8084FD9DAD4B}" srcOrd="3" destOrd="0" presId="urn:microsoft.com/office/officeart/2005/8/layout/equation1"/>
    <dgm:cxn modelId="{DA581ADC-D5BD-4BBD-9234-E4DF2D6893E8}" type="presParOf" srcId="{A847AE12-70A0-49DD-82C3-2E9E26389A4C}" destId="{33D22594-E5A7-4025-BFAF-5415BDFF1DF6}" srcOrd="4" destOrd="0" presId="urn:microsoft.com/office/officeart/2005/8/layout/equation1"/>
    <dgm:cxn modelId="{856407CB-BDCC-4A17-A317-7D108122533C}" type="presParOf" srcId="{A847AE12-70A0-49DD-82C3-2E9E26389A4C}" destId="{38FC32CE-66E6-4CE0-AFC4-8ACF1DA0A065}" srcOrd="5" destOrd="0" presId="urn:microsoft.com/office/officeart/2005/8/layout/equation1"/>
    <dgm:cxn modelId="{0D0639D8-6BA5-4D21-9556-607F6B261453}" type="presParOf" srcId="{A847AE12-70A0-49DD-82C3-2E9E26389A4C}" destId="{5B72DC94-DFB3-4DEC-A830-72597BD7F013}" srcOrd="6" destOrd="0" presId="urn:microsoft.com/office/officeart/2005/8/layout/equation1"/>
    <dgm:cxn modelId="{2C010C8E-1CA2-451F-903B-905A4A892AAF}" type="presParOf" srcId="{A847AE12-70A0-49DD-82C3-2E9E26389A4C}" destId="{1EB586F6-5077-4713-B579-E34CCDAC3F8A}" srcOrd="7" destOrd="0" presId="urn:microsoft.com/office/officeart/2005/8/layout/equation1"/>
    <dgm:cxn modelId="{71A89B8B-0504-4F67-97BF-9F1ACDD808BD}" type="presParOf" srcId="{A847AE12-70A0-49DD-82C3-2E9E26389A4C}" destId="{F1D7E001-BAA3-438E-9B5B-D7D21CAECA2B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126625-3D16-49AA-91FF-2B8ED9A3C436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EFBB1638-F1C9-46A3-8083-11A90B3E87C3}">
      <dgm:prSet phldrT="[文字]"/>
      <dgm:spPr/>
      <dgm:t>
        <a:bodyPr/>
        <a:lstStyle/>
        <a:p>
          <a:r>
            <a: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Pre-task</a:t>
          </a:r>
          <a:endParaRPr lang="zh-TW" altLang="en-US" dirty="0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gm:t>
    </dgm:pt>
    <dgm:pt modelId="{FDACAF6C-24CB-419B-B2F9-422940A9064F}" type="parTrans" cxnId="{BAFE87A5-0EE5-4FFB-9F8E-D8EAFD7C0E4B}">
      <dgm:prSet/>
      <dgm:spPr/>
    </dgm:pt>
    <dgm:pt modelId="{11676C86-CBBB-4515-B64A-6C0CEDE9E68D}" type="sibTrans" cxnId="{BAFE87A5-0EE5-4FFB-9F8E-D8EAFD7C0E4B}">
      <dgm:prSet/>
      <dgm:spPr/>
    </dgm:pt>
    <dgm:pt modelId="{0587895F-3087-45F1-951B-6281DA3C9849}">
      <dgm:prSet phldrT="[文字]"/>
      <dgm:spPr/>
      <dgm:t>
        <a:bodyPr/>
        <a:lstStyle/>
        <a:p>
          <a:r>
            <a: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Task</a:t>
          </a:r>
          <a:endParaRPr lang="zh-TW" altLang="en-US" dirty="0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gm:t>
    </dgm:pt>
    <dgm:pt modelId="{5A14CE76-0FEA-4FF2-BEAE-A1AC6C69A3BE}" type="parTrans" cxnId="{89EE95E3-B1D1-487F-9D6F-1F331CD2CD1E}">
      <dgm:prSet/>
      <dgm:spPr/>
    </dgm:pt>
    <dgm:pt modelId="{69269DF4-9AD4-42A7-B20B-ACEA65578102}" type="sibTrans" cxnId="{89EE95E3-B1D1-487F-9D6F-1F331CD2CD1E}">
      <dgm:prSet/>
      <dgm:spPr/>
    </dgm:pt>
    <dgm:pt modelId="{1B64379F-DB69-43AC-9DEA-FD66F30B7D1A}">
      <dgm:prSet phldrT="[文字]"/>
      <dgm:spPr/>
      <dgm:t>
        <a:bodyPr/>
        <a:lstStyle/>
        <a:p>
          <a:r>
            <a: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Post-task</a:t>
          </a:r>
          <a:endParaRPr lang="zh-TW" altLang="en-US" dirty="0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gm:t>
    </dgm:pt>
    <dgm:pt modelId="{2892B39C-80FF-4B1D-A9F3-F8154EDAADD6}" type="parTrans" cxnId="{7AD463C1-6BD1-4FBC-85ED-F9A9CDF538CC}">
      <dgm:prSet/>
      <dgm:spPr/>
    </dgm:pt>
    <dgm:pt modelId="{77A14801-D46A-4CA8-BBAD-4569984EBEEF}" type="sibTrans" cxnId="{7AD463C1-6BD1-4FBC-85ED-F9A9CDF538CC}">
      <dgm:prSet/>
      <dgm:spPr/>
    </dgm:pt>
    <dgm:pt modelId="{A74C0D06-7358-44AE-8988-F23D24BCE272}" type="pres">
      <dgm:prSet presAssocID="{8E126625-3D16-49AA-91FF-2B8ED9A3C436}" presName="CompostProcess" presStyleCnt="0">
        <dgm:presLayoutVars>
          <dgm:dir/>
          <dgm:resizeHandles val="exact"/>
        </dgm:presLayoutVars>
      </dgm:prSet>
      <dgm:spPr/>
    </dgm:pt>
    <dgm:pt modelId="{7489691D-CA36-4795-ACC3-340AA54B74D0}" type="pres">
      <dgm:prSet presAssocID="{8E126625-3D16-49AA-91FF-2B8ED9A3C436}" presName="arrow" presStyleLbl="bgShp" presStyleIdx="0" presStyleCnt="1"/>
      <dgm:spPr/>
    </dgm:pt>
    <dgm:pt modelId="{9F1518B2-587D-41BD-A1E9-048E7D11DBC7}" type="pres">
      <dgm:prSet presAssocID="{8E126625-3D16-49AA-91FF-2B8ED9A3C436}" presName="linearProcess" presStyleCnt="0"/>
      <dgm:spPr/>
    </dgm:pt>
    <dgm:pt modelId="{22CA86CA-9A9D-48DF-93BF-CA7B9A6ECE05}" type="pres">
      <dgm:prSet presAssocID="{EFBB1638-F1C9-46A3-8083-11A90B3E87C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B8FCA0-8B85-4A0B-8219-668763724AA3}" type="pres">
      <dgm:prSet presAssocID="{11676C86-CBBB-4515-B64A-6C0CEDE9E68D}" presName="sibTrans" presStyleCnt="0"/>
      <dgm:spPr/>
    </dgm:pt>
    <dgm:pt modelId="{A76D1C0F-75C5-4EFE-8131-7D4C7757F2E9}" type="pres">
      <dgm:prSet presAssocID="{0587895F-3087-45F1-951B-6281DA3C984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1BF616-D581-4007-9895-6F1AB2C817C9}" type="pres">
      <dgm:prSet presAssocID="{69269DF4-9AD4-42A7-B20B-ACEA65578102}" presName="sibTrans" presStyleCnt="0"/>
      <dgm:spPr/>
    </dgm:pt>
    <dgm:pt modelId="{70888181-1D76-4407-AF5E-74066C49979B}" type="pres">
      <dgm:prSet presAssocID="{1B64379F-DB69-43AC-9DEA-FD66F30B7D1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9EE95E3-B1D1-487F-9D6F-1F331CD2CD1E}" srcId="{8E126625-3D16-49AA-91FF-2B8ED9A3C436}" destId="{0587895F-3087-45F1-951B-6281DA3C9849}" srcOrd="1" destOrd="0" parTransId="{5A14CE76-0FEA-4FF2-BEAE-A1AC6C69A3BE}" sibTransId="{69269DF4-9AD4-42A7-B20B-ACEA65578102}"/>
    <dgm:cxn modelId="{979A9FA2-C958-48CA-A649-9303D4A3783E}" type="presOf" srcId="{EFBB1638-F1C9-46A3-8083-11A90B3E87C3}" destId="{22CA86CA-9A9D-48DF-93BF-CA7B9A6ECE05}" srcOrd="0" destOrd="0" presId="urn:microsoft.com/office/officeart/2005/8/layout/hProcess9"/>
    <dgm:cxn modelId="{7AD463C1-6BD1-4FBC-85ED-F9A9CDF538CC}" srcId="{8E126625-3D16-49AA-91FF-2B8ED9A3C436}" destId="{1B64379F-DB69-43AC-9DEA-FD66F30B7D1A}" srcOrd="2" destOrd="0" parTransId="{2892B39C-80FF-4B1D-A9F3-F8154EDAADD6}" sibTransId="{77A14801-D46A-4CA8-BBAD-4569984EBEEF}"/>
    <dgm:cxn modelId="{BAFE87A5-0EE5-4FFB-9F8E-D8EAFD7C0E4B}" srcId="{8E126625-3D16-49AA-91FF-2B8ED9A3C436}" destId="{EFBB1638-F1C9-46A3-8083-11A90B3E87C3}" srcOrd="0" destOrd="0" parTransId="{FDACAF6C-24CB-419B-B2F9-422940A9064F}" sibTransId="{11676C86-CBBB-4515-B64A-6C0CEDE9E68D}"/>
    <dgm:cxn modelId="{6A51816B-3CC0-443F-86D0-9FC78461CF22}" type="presOf" srcId="{1B64379F-DB69-43AC-9DEA-FD66F30B7D1A}" destId="{70888181-1D76-4407-AF5E-74066C49979B}" srcOrd="0" destOrd="0" presId="urn:microsoft.com/office/officeart/2005/8/layout/hProcess9"/>
    <dgm:cxn modelId="{8678EFA9-4B62-41CE-BF1B-7017337FD39A}" type="presOf" srcId="{0587895F-3087-45F1-951B-6281DA3C9849}" destId="{A76D1C0F-75C5-4EFE-8131-7D4C7757F2E9}" srcOrd="0" destOrd="0" presId="urn:microsoft.com/office/officeart/2005/8/layout/hProcess9"/>
    <dgm:cxn modelId="{075834F1-6E4E-4E77-83EC-D4B7735E1733}" type="presOf" srcId="{8E126625-3D16-49AA-91FF-2B8ED9A3C436}" destId="{A74C0D06-7358-44AE-8988-F23D24BCE272}" srcOrd="0" destOrd="0" presId="urn:microsoft.com/office/officeart/2005/8/layout/hProcess9"/>
    <dgm:cxn modelId="{50BEC1F3-94D3-453F-9996-AA1242688E2E}" type="presParOf" srcId="{A74C0D06-7358-44AE-8988-F23D24BCE272}" destId="{7489691D-CA36-4795-ACC3-340AA54B74D0}" srcOrd="0" destOrd="0" presId="urn:microsoft.com/office/officeart/2005/8/layout/hProcess9"/>
    <dgm:cxn modelId="{CC829B08-CADB-41D1-A1EB-F262C008EB08}" type="presParOf" srcId="{A74C0D06-7358-44AE-8988-F23D24BCE272}" destId="{9F1518B2-587D-41BD-A1E9-048E7D11DBC7}" srcOrd="1" destOrd="0" presId="urn:microsoft.com/office/officeart/2005/8/layout/hProcess9"/>
    <dgm:cxn modelId="{04DA0FA6-8315-411F-93E5-97A18EE41408}" type="presParOf" srcId="{9F1518B2-587D-41BD-A1E9-048E7D11DBC7}" destId="{22CA86CA-9A9D-48DF-93BF-CA7B9A6ECE05}" srcOrd="0" destOrd="0" presId="urn:microsoft.com/office/officeart/2005/8/layout/hProcess9"/>
    <dgm:cxn modelId="{75EEABFF-8884-443D-B6CB-3505C61AA3D4}" type="presParOf" srcId="{9F1518B2-587D-41BD-A1E9-048E7D11DBC7}" destId="{4AB8FCA0-8B85-4A0B-8219-668763724AA3}" srcOrd="1" destOrd="0" presId="urn:microsoft.com/office/officeart/2005/8/layout/hProcess9"/>
    <dgm:cxn modelId="{B4FC1F39-7C0B-4C25-BB84-E1160FB3912E}" type="presParOf" srcId="{9F1518B2-587D-41BD-A1E9-048E7D11DBC7}" destId="{A76D1C0F-75C5-4EFE-8131-7D4C7757F2E9}" srcOrd="2" destOrd="0" presId="urn:microsoft.com/office/officeart/2005/8/layout/hProcess9"/>
    <dgm:cxn modelId="{668F78B2-D98E-485B-829B-BB885994C974}" type="presParOf" srcId="{9F1518B2-587D-41BD-A1E9-048E7D11DBC7}" destId="{311BF616-D581-4007-9895-6F1AB2C817C9}" srcOrd="3" destOrd="0" presId="urn:microsoft.com/office/officeart/2005/8/layout/hProcess9"/>
    <dgm:cxn modelId="{7B6C30B7-CFB3-45D2-ACB7-3A90D7780558}" type="presParOf" srcId="{9F1518B2-587D-41BD-A1E9-048E7D11DBC7}" destId="{70888181-1D76-4407-AF5E-74066C49979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F29FE1-4EA6-41AD-A721-FB0D8F7B64C4}">
      <dsp:nvSpPr>
        <dsp:cNvPr id="0" name=""/>
        <dsp:cNvSpPr/>
      </dsp:nvSpPr>
      <dsp:spPr>
        <a:xfrm>
          <a:off x="1371" y="1339201"/>
          <a:ext cx="1817396" cy="18173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Procedural Language</a:t>
          </a:r>
          <a:endParaRPr lang="zh-TW" altLang="en-US" sz="2000" kern="1200" dirty="0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sp:txBody>
      <dsp:txXfrm>
        <a:off x="1371" y="1339201"/>
        <a:ext cx="1817396" cy="1817396"/>
      </dsp:txXfrm>
    </dsp:sp>
    <dsp:sp modelId="{C310D83E-71B4-4843-9ECC-A5DB2B028B35}">
      <dsp:nvSpPr>
        <dsp:cNvPr id="0" name=""/>
        <dsp:cNvSpPr/>
      </dsp:nvSpPr>
      <dsp:spPr>
        <a:xfrm>
          <a:off x="1966339" y="1720855"/>
          <a:ext cx="1054089" cy="1054089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>
        <a:off x="1966339" y="1720855"/>
        <a:ext cx="1054089" cy="1054089"/>
      </dsp:txXfrm>
    </dsp:sp>
    <dsp:sp modelId="{33D22594-E5A7-4025-BFAF-5415BDFF1DF6}">
      <dsp:nvSpPr>
        <dsp:cNvPr id="0" name=""/>
        <dsp:cNvSpPr/>
      </dsp:nvSpPr>
      <dsp:spPr>
        <a:xfrm>
          <a:off x="3168001" y="1339201"/>
          <a:ext cx="1817396" cy="18173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Functional Language</a:t>
          </a:r>
          <a:endParaRPr lang="zh-TW" altLang="en-US" sz="2000" kern="1200" dirty="0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sp:txBody>
      <dsp:txXfrm>
        <a:off x="3168001" y="1339201"/>
        <a:ext cx="1817396" cy="1817396"/>
      </dsp:txXfrm>
    </dsp:sp>
    <dsp:sp modelId="{5B72DC94-DFB3-4DEC-A830-72597BD7F013}">
      <dsp:nvSpPr>
        <dsp:cNvPr id="0" name=""/>
        <dsp:cNvSpPr/>
      </dsp:nvSpPr>
      <dsp:spPr>
        <a:xfrm>
          <a:off x="5132970" y="1720855"/>
          <a:ext cx="1054089" cy="1054089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>
        <a:off x="5132970" y="1720855"/>
        <a:ext cx="1054089" cy="1054089"/>
      </dsp:txXfrm>
    </dsp:sp>
    <dsp:sp modelId="{F1D7E001-BAA3-438E-9B5B-D7D21CAECA2B}">
      <dsp:nvSpPr>
        <dsp:cNvPr id="0" name=""/>
        <dsp:cNvSpPr/>
      </dsp:nvSpPr>
      <dsp:spPr>
        <a:xfrm>
          <a:off x="6334632" y="1339201"/>
          <a:ext cx="1817396" cy="18173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Target Language</a:t>
          </a:r>
          <a:endParaRPr lang="zh-TW" altLang="en-US" sz="2000" kern="1200" dirty="0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sp:txBody>
      <dsp:txXfrm>
        <a:off x="6334632" y="1339201"/>
        <a:ext cx="1817396" cy="181739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89691D-CA36-4795-ACC3-340AA54B74D0}">
      <dsp:nvSpPr>
        <dsp:cNvPr id="0" name=""/>
        <dsp:cNvSpPr/>
      </dsp:nvSpPr>
      <dsp:spPr>
        <a:xfrm>
          <a:off x="611504" y="0"/>
          <a:ext cx="6930390" cy="449580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A86CA-9A9D-48DF-93BF-CA7B9A6ECE05}">
      <dsp:nvSpPr>
        <dsp:cNvPr id="0" name=""/>
        <dsp:cNvSpPr/>
      </dsp:nvSpPr>
      <dsp:spPr>
        <a:xfrm>
          <a:off x="2886" y="1348740"/>
          <a:ext cx="2537785" cy="1798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900" kern="12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Pre-task</a:t>
          </a:r>
          <a:endParaRPr lang="zh-TW" altLang="en-US" sz="3900" kern="1200" dirty="0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sp:txBody>
      <dsp:txXfrm>
        <a:off x="2886" y="1348740"/>
        <a:ext cx="2537785" cy="1798320"/>
      </dsp:txXfrm>
    </dsp:sp>
    <dsp:sp modelId="{A76D1C0F-75C5-4EFE-8131-7D4C7757F2E9}">
      <dsp:nvSpPr>
        <dsp:cNvPr id="0" name=""/>
        <dsp:cNvSpPr/>
      </dsp:nvSpPr>
      <dsp:spPr>
        <a:xfrm>
          <a:off x="2807807" y="1348740"/>
          <a:ext cx="2537785" cy="1798320"/>
        </a:xfrm>
        <a:prstGeom prst="roundRect">
          <a:avLst/>
        </a:prstGeom>
        <a:solidFill>
          <a:schemeClr val="accent5">
            <a:hueOff val="-4990872"/>
            <a:satOff val="-7727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900" kern="12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Task</a:t>
          </a:r>
          <a:endParaRPr lang="zh-TW" altLang="en-US" sz="3900" kern="1200" dirty="0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sp:txBody>
      <dsp:txXfrm>
        <a:off x="2807807" y="1348740"/>
        <a:ext cx="2537785" cy="1798320"/>
      </dsp:txXfrm>
    </dsp:sp>
    <dsp:sp modelId="{70888181-1D76-4407-AF5E-74066C49979B}">
      <dsp:nvSpPr>
        <dsp:cNvPr id="0" name=""/>
        <dsp:cNvSpPr/>
      </dsp:nvSpPr>
      <dsp:spPr>
        <a:xfrm>
          <a:off x="5612728" y="1348740"/>
          <a:ext cx="2537785" cy="1798320"/>
        </a:xfrm>
        <a:prstGeom prst="roundRect">
          <a:avLst/>
        </a:prstGeom>
        <a:solidFill>
          <a:schemeClr val="accent5">
            <a:hueOff val="-9981745"/>
            <a:satOff val="-15454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900" kern="12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Post-task</a:t>
          </a:r>
          <a:endParaRPr lang="zh-TW" altLang="en-US" sz="3900" kern="1200" dirty="0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sp:txBody>
      <dsp:txXfrm>
        <a:off x="5612728" y="1348740"/>
        <a:ext cx="2537785" cy="1798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38341-4BDE-4849-8AAA-A0CF5C6CF1AE}" type="datetimeFigureOut">
              <a:rPr lang="zh-TW" altLang="en-US" smtClean="0"/>
              <a:pPr/>
              <a:t>2015/3/27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818D2-7174-41BB-9973-1F5C6366F99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3040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教室使用的語言</a:t>
            </a:r>
            <a:r>
              <a:rPr lang="en-US" altLang="zh-TW" dirty="0" smtClean="0"/>
              <a:t>/</a:t>
            </a:r>
            <a:r>
              <a:rPr lang="zh-TW" altLang="en-US" dirty="0" smtClean="0"/>
              <a:t>兒童初學者先教功能語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18D2-7174-41BB-9973-1F5C6366F99F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98413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18D2-7174-41BB-9973-1F5C6366F99F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07777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ranking activity is a good main task in a task bases lesson because students need to discuss and compromise.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18D2-7174-41BB-9973-1F5C6366F99F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55238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9DFAD3E-BA35-408A-BA44-13EEC376334E}" type="datetimeFigureOut">
              <a:rPr lang="zh-TW" altLang="en-US" smtClean="0"/>
              <a:pPr/>
              <a:t>2015/3/27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E75984-4EA6-4CDA-8FD1-42EA56158B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AD3E-BA35-408A-BA44-13EEC376334E}" type="datetimeFigureOut">
              <a:rPr lang="zh-TW" altLang="en-US" smtClean="0"/>
              <a:pPr/>
              <a:t>2015/3/27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5984-4EA6-4CDA-8FD1-42EA56158B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9DFAD3E-BA35-408A-BA44-13EEC376334E}" type="datetimeFigureOut">
              <a:rPr lang="zh-TW" altLang="en-US" smtClean="0"/>
              <a:pPr/>
              <a:t>2015/3/27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2E75984-4EA6-4CDA-8FD1-42EA56158B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AD3E-BA35-408A-BA44-13EEC376334E}" type="datetimeFigureOut">
              <a:rPr lang="zh-TW" altLang="en-US" smtClean="0"/>
              <a:pPr/>
              <a:t>2015/3/27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E75984-4EA6-4CDA-8FD1-42EA56158B8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AD3E-BA35-408A-BA44-13EEC376334E}" type="datetimeFigureOut">
              <a:rPr lang="zh-TW" altLang="en-US" smtClean="0"/>
              <a:pPr/>
              <a:t>2015/3/27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2E75984-4EA6-4CDA-8FD1-42EA56158B8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9DFAD3E-BA35-408A-BA44-13EEC376334E}" type="datetimeFigureOut">
              <a:rPr lang="zh-TW" altLang="en-US" smtClean="0"/>
              <a:pPr/>
              <a:t>2015/3/27</a:t>
            </a:fld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2E75984-4EA6-4CDA-8FD1-42EA56158B8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9DFAD3E-BA35-408A-BA44-13EEC376334E}" type="datetimeFigureOut">
              <a:rPr lang="zh-TW" altLang="en-US" smtClean="0"/>
              <a:pPr/>
              <a:t>2015/3/27</a:t>
            </a:fld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2E75984-4EA6-4CDA-8FD1-42EA56158B8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AD3E-BA35-408A-BA44-13EEC376334E}" type="datetimeFigureOut">
              <a:rPr lang="zh-TW" altLang="en-US" smtClean="0"/>
              <a:pPr/>
              <a:t>2015/3/27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E75984-4EA6-4CDA-8FD1-42EA56158B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AD3E-BA35-408A-BA44-13EEC376334E}" type="datetimeFigureOut">
              <a:rPr lang="zh-TW" altLang="en-US" smtClean="0"/>
              <a:pPr/>
              <a:t>2015/3/27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E75984-4EA6-4CDA-8FD1-42EA56158B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AD3E-BA35-408A-BA44-13EEC376334E}" type="datetimeFigureOut">
              <a:rPr lang="zh-TW" altLang="en-US" smtClean="0"/>
              <a:pPr/>
              <a:t>2015/3/27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E75984-4EA6-4CDA-8FD1-42EA56158B8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9DFAD3E-BA35-408A-BA44-13EEC376334E}" type="datetimeFigureOut">
              <a:rPr lang="zh-TW" altLang="en-US" smtClean="0"/>
              <a:pPr/>
              <a:t>2015/3/27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2E75984-4EA6-4CDA-8FD1-42EA56158B8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9DFAD3E-BA35-408A-BA44-13EEC376334E}" type="datetimeFigureOut">
              <a:rPr lang="zh-TW" altLang="en-US" smtClean="0"/>
              <a:pPr/>
              <a:t>2015/3/27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2E75984-4EA6-4CDA-8FD1-42EA56158B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8limRtHZPs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i7Yh16dA0w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NYT9SgVuPA" TargetMode="Externa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Communicative Language Learning </a:t>
            </a:r>
            <a:b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</a:br>
            <a:r>
              <a:rPr lang="en-US" altLang="zh-TW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Sharing and Discussion</a:t>
            </a:r>
            <a:endParaRPr lang="zh-TW" altLang="en-US" dirty="0">
              <a:solidFill>
                <a:schemeClr val="accent5">
                  <a:lumMod val="5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2015</a:t>
            </a:r>
            <a:r>
              <a:rPr lang="zh-TW" altLang="en-US" dirty="0" smtClean="0"/>
              <a:t>年</a:t>
            </a:r>
            <a:r>
              <a:rPr lang="en-US" altLang="zh-TW" dirty="0" smtClean="0"/>
              <a:t>3</a:t>
            </a:r>
            <a:r>
              <a:rPr lang="zh-TW" altLang="en-US" dirty="0" smtClean="0"/>
              <a:t>月</a:t>
            </a:r>
            <a:r>
              <a:rPr lang="en-US" altLang="zh-TW" dirty="0" smtClean="0"/>
              <a:t>27</a:t>
            </a:r>
            <a:r>
              <a:rPr lang="zh-TW" altLang="en-US" dirty="0" smtClean="0"/>
              <a:t>日 黃毓珍 教師研習中心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Discussion 2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Discussion 2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978067941"/>
              </p:ext>
            </p:extLst>
          </p:nvPr>
        </p:nvGraphicFramePr>
        <p:xfrm>
          <a:off x="612775" y="1600200"/>
          <a:ext cx="8153400" cy="36576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216025"/>
                <a:gridCol w="2438400"/>
                <a:gridCol w="2667000"/>
                <a:gridCol w="1831975"/>
              </a:tblGrid>
              <a:tr h="2303024"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Activity</a:t>
                      </a:r>
                      <a:endParaRPr lang="zh-TW" altLang="en-US" sz="2400" b="1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Procedural Language</a:t>
                      </a:r>
                      <a:r>
                        <a:rPr lang="en-US" altLang="zh-TW" sz="2400" b="1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used by the teacher to</a:t>
                      </a:r>
                      <a:r>
                        <a:rPr lang="zh-TW" altLang="en-US" sz="2400" b="1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</a:t>
                      </a:r>
                      <a:r>
                        <a:rPr lang="en-US" altLang="zh-TW" sz="2400" b="1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set up the activity</a:t>
                      </a:r>
                      <a:endParaRPr lang="zh-TW" altLang="en-US" sz="2400" b="1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Functional</a:t>
                      </a:r>
                      <a:r>
                        <a:rPr lang="en-US" altLang="zh-TW" sz="2400" b="1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Language needed by the students to complete the activity</a:t>
                      </a:r>
                      <a:endParaRPr lang="zh-TW" altLang="en-US" sz="2400" b="1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Target Language</a:t>
                      </a:r>
                      <a:endParaRPr lang="zh-TW" altLang="en-US" sz="2400" b="1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</a:tr>
              <a:tr h="1354576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圓角化單一角落矩形 14"/>
          <p:cNvSpPr/>
          <p:nvPr/>
        </p:nvSpPr>
        <p:spPr>
          <a:xfrm rot="5400000">
            <a:off x="-1219200" y="5257800"/>
            <a:ext cx="28194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Pair and Group work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6" name="圓角化單一角落矩形 15"/>
          <p:cNvSpPr/>
          <p:nvPr/>
        </p:nvSpPr>
        <p:spPr>
          <a:xfrm rot="5400000">
            <a:off x="-1219200" y="4610100"/>
            <a:ext cx="28194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Listening and Speaking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7" name="圓角化單一角落矩形 16"/>
          <p:cNvSpPr/>
          <p:nvPr/>
        </p:nvSpPr>
        <p:spPr>
          <a:xfrm rot="5400000">
            <a:off x="-1333500" y="3992801"/>
            <a:ext cx="30480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Differentiation Teaching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8" name="圓角化單一角落矩形 17"/>
          <p:cNvSpPr/>
          <p:nvPr/>
        </p:nvSpPr>
        <p:spPr>
          <a:xfrm rot="5400000">
            <a:off x="-1219330" y="3306477"/>
            <a:ext cx="28194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Task-Based Learning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9" name="圓角化單一角落矩形 18"/>
          <p:cNvSpPr/>
          <p:nvPr/>
        </p:nvSpPr>
        <p:spPr>
          <a:xfrm rot="5400000">
            <a:off x="-1219200" y="2743200"/>
            <a:ext cx="2819400" cy="381000"/>
          </a:xfrm>
          <a:prstGeom prst="round1Rect">
            <a:avLst/>
          </a:prstGeom>
          <a:solidFill>
            <a:srgbClr val="FA740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Classroom Language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09600" y="228600"/>
            <a:ext cx="8534400" cy="990600"/>
          </a:xfrm>
        </p:spPr>
        <p:txBody>
          <a:bodyPr>
            <a:noAutofit/>
          </a:bodyPr>
          <a:lstStyle/>
          <a:p>
            <a:r>
              <a:rPr lang="en-US" altLang="zh-TW" sz="36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Word Search-Hello </a:t>
            </a:r>
            <a:r>
              <a:rPr lang="en-US" altLang="zh-TW" sz="360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kids 6-Lesson </a:t>
            </a:r>
            <a:r>
              <a:rPr lang="en-US" altLang="zh-TW" sz="36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3</a:t>
            </a:r>
            <a:endParaRPr lang="zh-TW" altLang="en-US" sz="36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063" t="19531" r="3125" b="4297"/>
          <a:stretch>
            <a:fillRect/>
          </a:stretch>
        </p:blipFill>
        <p:spPr bwMode="auto">
          <a:xfrm>
            <a:off x="609600" y="14478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圓角化單一角落矩形 9"/>
          <p:cNvSpPr/>
          <p:nvPr/>
        </p:nvSpPr>
        <p:spPr>
          <a:xfrm rot="5400000">
            <a:off x="-1219200" y="5257800"/>
            <a:ext cx="28194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Pair and Group work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1" name="圓角化單一角落矩形 10"/>
          <p:cNvSpPr/>
          <p:nvPr/>
        </p:nvSpPr>
        <p:spPr>
          <a:xfrm rot="5400000">
            <a:off x="-1219200" y="4610100"/>
            <a:ext cx="28194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Listening and Speaking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2" name="圓角化單一角落矩形 11"/>
          <p:cNvSpPr/>
          <p:nvPr/>
        </p:nvSpPr>
        <p:spPr>
          <a:xfrm rot="5400000">
            <a:off x="-1333500" y="3992801"/>
            <a:ext cx="30480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Differentiation Teaching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3" name="圓角化單一角落矩形 12"/>
          <p:cNvSpPr/>
          <p:nvPr/>
        </p:nvSpPr>
        <p:spPr>
          <a:xfrm rot="5400000">
            <a:off x="-1219330" y="3306477"/>
            <a:ext cx="28194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Task-Based Learning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4" name="圓角化單一角落矩形 13"/>
          <p:cNvSpPr/>
          <p:nvPr/>
        </p:nvSpPr>
        <p:spPr>
          <a:xfrm rot="5400000">
            <a:off x="-1219200" y="2743200"/>
            <a:ext cx="2819400" cy="381000"/>
          </a:xfrm>
          <a:prstGeom prst="round1Rect">
            <a:avLst/>
          </a:prstGeom>
          <a:solidFill>
            <a:srgbClr val="FA740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Classroom Language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Sample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2050" name="Picture 2" descr="http://image.slidesharecdn.com/classroom-language-120618092101-phpapp02/95/classroom-language-1-728.jpg?cb=13400292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95400"/>
            <a:ext cx="6934200" cy="9810750"/>
          </a:xfrm>
          <a:prstGeom prst="rect">
            <a:avLst/>
          </a:prstGeom>
          <a:noFill/>
        </p:spPr>
      </p:pic>
      <p:sp>
        <p:nvSpPr>
          <p:cNvPr id="9" name="圓角化單一角落矩形 8"/>
          <p:cNvSpPr/>
          <p:nvPr/>
        </p:nvSpPr>
        <p:spPr>
          <a:xfrm rot="5400000">
            <a:off x="-1219200" y="5257800"/>
            <a:ext cx="28194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Pair and Group work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0" name="圓角化單一角落矩形 9"/>
          <p:cNvSpPr/>
          <p:nvPr/>
        </p:nvSpPr>
        <p:spPr>
          <a:xfrm rot="5400000">
            <a:off x="-1219200" y="4610100"/>
            <a:ext cx="28194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Listening and Speaking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1" name="圓角化單一角落矩形 10"/>
          <p:cNvSpPr/>
          <p:nvPr/>
        </p:nvSpPr>
        <p:spPr>
          <a:xfrm rot="5400000">
            <a:off x="-1333500" y="3992801"/>
            <a:ext cx="30480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Differentiation Teaching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2" name="圓角化單一角落矩形 11"/>
          <p:cNvSpPr/>
          <p:nvPr/>
        </p:nvSpPr>
        <p:spPr>
          <a:xfrm rot="5400000">
            <a:off x="-1219330" y="3306477"/>
            <a:ext cx="28194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Task-Based Learning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3" name="圓角化單一角落矩形 12"/>
          <p:cNvSpPr/>
          <p:nvPr/>
        </p:nvSpPr>
        <p:spPr>
          <a:xfrm rot="5400000">
            <a:off x="-1219200" y="2743200"/>
            <a:ext cx="2819400" cy="381000"/>
          </a:xfrm>
          <a:prstGeom prst="round1Rect">
            <a:avLst/>
          </a:prstGeom>
          <a:solidFill>
            <a:srgbClr val="FA740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Classroom Language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Discussion3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The 3 </a:t>
            </a:r>
            <a:r>
              <a:rPr lang="en-US" altLang="zh-TW" sz="3600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Rs</a:t>
            </a:r>
            <a:r>
              <a:rPr lang="en-US" altLang="zh-TW" sz="36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in Classroom Language</a:t>
            </a:r>
            <a:endParaRPr lang="zh-TW" altLang="en-US" sz="36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sz="32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Recycle</a:t>
            </a:r>
          </a:p>
          <a:p>
            <a:r>
              <a:rPr lang="en-US" altLang="zh-TW" sz="32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Reuse</a:t>
            </a:r>
          </a:p>
          <a:p>
            <a:r>
              <a:rPr lang="en-US" altLang="zh-TW" sz="3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Remember</a:t>
            </a:r>
            <a:endParaRPr lang="zh-TW" altLang="en-US" sz="32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圓角化單一角落矩形 5"/>
          <p:cNvSpPr/>
          <p:nvPr/>
        </p:nvSpPr>
        <p:spPr>
          <a:xfrm rot="5400000">
            <a:off x="-1219200" y="5257800"/>
            <a:ext cx="28194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Pair and Group work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" name="圓角化單一角落矩形 6"/>
          <p:cNvSpPr/>
          <p:nvPr/>
        </p:nvSpPr>
        <p:spPr>
          <a:xfrm rot="5400000">
            <a:off x="-1219200" y="4610100"/>
            <a:ext cx="28194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Listening and Speaking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8" name="圓角化單一角落矩形 7"/>
          <p:cNvSpPr/>
          <p:nvPr/>
        </p:nvSpPr>
        <p:spPr>
          <a:xfrm rot="5400000">
            <a:off x="-1333500" y="3992801"/>
            <a:ext cx="30480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Differentiation Teaching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9" name="圓角化單一角落矩形 8"/>
          <p:cNvSpPr/>
          <p:nvPr/>
        </p:nvSpPr>
        <p:spPr>
          <a:xfrm rot="5400000">
            <a:off x="-1219330" y="3306477"/>
            <a:ext cx="28194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Task-Based Learning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0" name="圓角化單一角落矩形 9"/>
          <p:cNvSpPr/>
          <p:nvPr/>
        </p:nvSpPr>
        <p:spPr>
          <a:xfrm rot="5400000">
            <a:off x="-1219200" y="2743200"/>
            <a:ext cx="2819400" cy="381000"/>
          </a:xfrm>
          <a:prstGeom prst="round1Rect">
            <a:avLst/>
          </a:prstGeom>
          <a:solidFill>
            <a:srgbClr val="FA740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Classroom Language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31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Task-Based Learning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533636106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圓角化單一角落矩形 4"/>
          <p:cNvSpPr/>
          <p:nvPr/>
        </p:nvSpPr>
        <p:spPr>
          <a:xfrm rot="5400000">
            <a:off x="-1219200" y="5257800"/>
            <a:ext cx="28194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Pair and Group work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圓角化單一角落矩形 5"/>
          <p:cNvSpPr/>
          <p:nvPr/>
        </p:nvSpPr>
        <p:spPr>
          <a:xfrm rot="5400000">
            <a:off x="-1219200" y="4610100"/>
            <a:ext cx="28194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Listening and Speaking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" name="圓角化單一角落矩形 6"/>
          <p:cNvSpPr/>
          <p:nvPr/>
        </p:nvSpPr>
        <p:spPr>
          <a:xfrm rot="5400000">
            <a:off x="-1333500" y="3992801"/>
            <a:ext cx="30480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Differentiation Teaching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9" name="圓角化單一角落矩形 8"/>
          <p:cNvSpPr/>
          <p:nvPr/>
        </p:nvSpPr>
        <p:spPr>
          <a:xfrm rot="5400000">
            <a:off x="-1219200" y="2743200"/>
            <a:ext cx="28194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Classroom Language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8" name="圓角化單一角落矩形 7"/>
          <p:cNvSpPr/>
          <p:nvPr/>
        </p:nvSpPr>
        <p:spPr>
          <a:xfrm rot="5400000">
            <a:off x="-1219200" y="3208668"/>
            <a:ext cx="2819400" cy="381000"/>
          </a:xfrm>
          <a:prstGeom prst="round1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Task-Based Learning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Discussion 4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2"/>
              </a:rPr>
              <a:t>What is differentiation in teaching?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Differentiation in Teaching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Discussion 5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829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Communicative Language Learning</a:t>
            </a:r>
            <a:endParaRPr lang="zh-TW" altLang="en-US" sz="36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An 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approach to language teaching that emphasizes </a:t>
            </a:r>
            <a:r>
              <a:rPr lang="en-US" altLang="zh-TW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interaction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as both the means and the ultimate goal of study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.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179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Differentiation in Teaching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差異不一定是能力，也可以是經驗或是學習方式的差異。</a:t>
            </a:r>
            <a:r>
              <a:rPr lang="en-US" altLang="zh-TW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多元智能理論</a:t>
            </a:r>
            <a:r>
              <a:rPr lang="en-US" altLang="zh-TW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</a:p>
          <a:p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不同能力學生給與獎勵語不同。</a:t>
            </a:r>
            <a:endParaRPr lang="en-US" altLang="zh-TW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把加分機會先給能力弱的學生。</a:t>
            </a:r>
          </a:p>
          <a:p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所有的學生做不同的工作。</a:t>
            </a:r>
            <a:endParaRPr lang="en-US" altLang="zh-TW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彈性分組</a:t>
            </a:r>
            <a:r>
              <a:rPr lang="en-US" altLang="zh-TW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—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全班、兩兩一組、學生自選、老師選、隨機分組</a:t>
            </a:r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圓角化單一角落矩形 3"/>
          <p:cNvSpPr/>
          <p:nvPr/>
        </p:nvSpPr>
        <p:spPr>
          <a:xfrm rot="5400000">
            <a:off x="-1219200" y="5257800"/>
            <a:ext cx="28194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Pair and Group work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" name="圓角化單一角落矩形 4"/>
          <p:cNvSpPr/>
          <p:nvPr/>
        </p:nvSpPr>
        <p:spPr>
          <a:xfrm rot="5400000">
            <a:off x="-1219200" y="4610100"/>
            <a:ext cx="28194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Listening and Speaking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8" name="圓角化單一角落矩形 7"/>
          <p:cNvSpPr/>
          <p:nvPr/>
        </p:nvSpPr>
        <p:spPr>
          <a:xfrm rot="5400000">
            <a:off x="-1219200" y="2743200"/>
            <a:ext cx="28194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Classroom Language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" name="圓角化單一角落矩形 6"/>
          <p:cNvSpPr/>
          <p:nvPr/>
        </p:nvSpPr>
        <p:spPr>
          <a:xfrm rot="5400000">
            <a:off x="-1219200" y="3257528"/>
            <a:ext cx="28194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Task-Based Learning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圓角化單一角落矩形 5"/>
          <p:cNvSpPr/>
          <p:nvPr/>
        </p:nvSpPr>
        <p:spPr>
          <a:xfrm rot="5400000">
            <a:off x="-1333500" y="3992801"/>
            <a:ext cx="3048000" cy="381000"/>
          </a:xfrm>
          <a:prstGeom prst="round1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Differentiation Teaching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Discussion 6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j-ea"/>
              </a:rPr>
              <a:t>原則</a:t>
            </a:r>
            <a:r>
              <a:rPr lang="en-US" altLang="zh-TW" dirty="0" smtClean="0">
                <a:latin typeface="+mj-ea"/>
              </a:rPr>
              <a:t>1</a:t>
            </a:r>
            <a:r>
              <a:rPr lang="zh-TW" altLang="en-US" dirty="0" smtClean="0">
                <a:latin typeface="+mj-ea"/>
              </a:rPr>
              <a:t>掌握學生程度</a:t>
            </a:r>
            <a:endParaRPr lang="zh-TW" altLang="en-US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若學生聽一次就答對表示題目太簡單。聽力練習主要訓練學生專注並了解一連串的語音。</a:t>
            </a:r>
            <a:endParaRPr lang="en-US" altLang="zh-TW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告訴學生「聽什麼」，以免學生抓不到重點、或是認為每個字都要聽懂。這樣會降低學生的學習動機。</a:t>
            </a:r>
            <a:endParaRPr lang="en-US" altLang="zh-TW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不要只接受好學生的答案。應該讓多人回答，並且用再聽一次的方式共同檢核答案。</a:t>
            </a:r>
            <a:endParaRPr lang="en-US" altLang="zh-TW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安排異質分組。程度佳的學生幫助程度低的學生。</a:t>
            </a:r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圓角化單一角落矩形 3"/>
          <p:cNvSpPr/>
          <p:nvPr/>
        </p:nvSpPr>
        <p:spPr>
          <a:xfrm rot="5400000">
            <a:off x="-1219200" y="5257800"/>
            <a:ext cx="28194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Pair and Group work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8" name="圓角化單一角落矩形 7"/>
          <p:cNvSpPr/>
          <p:nvPr/>
        </p:nvSpPr>
        <p:spPr>
          <a:xfrm rot="5400000">
            <a:off x="-1219200" y="2743200"/>
            <a:ext cx="28194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Classroom Language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" name="圓角化單一角落矩形 6"/>
          <p:cNvSpPr/>
          <p:nvPr/>
        </p:nvSpPr>
        <p:spPr>
          <a:xfrm rot="5400000">
            <a:off x="-1219200" y="3257528"/>
            <a:ext cx="28194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Task-Based Learning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圓角化單一角落矩形 5"/>
          <p:cNvSpPr/>
          <p:nvPr/>
        </p:nvSpPr>
        <p:spPr>
          <a:xfrm rot="5400000">
            <a:off x="-1333500" y="3992801"/>
            <a:ext cx="30480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Differentiation Teaching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" name="圓角化單一角落矩形 4"/>
          <p:cNvSpPr/>
          <p:nvPr/>
        </p:nvSpPr>
        <p:spPr>
          <a:xfrm rot="5400000">
            <a:off x="-1219200" y="4610100"/>
            <a:ext cx="2819400" cy="381000"/>
          </a:xfrm>
          <a:prstGeom prst="round1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Listening and Speaking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j-ea"/>
              </a:rPr>
              <a:t>原則</a:t>
            </a:r>
            <a:r>
              <a:rPr lang="en-US" altLang="zh-TW" dirty="0" smtClean="0">
                <a:latin typeface="+mj-ea"/>
              </a:rPr>
              <a:t>2</a:t>
            </a:r>
            <a:r>
              <a:rPr lang="zh-TW" altLang="en-US" dirty="0" smtClean="0">
                <a:latin typeface="+mj-ea"/>
              </a:rPr>
              <a:t>真實及分級的素材</a:t>
            </a:r>
            <a:endParaRPr lang="zh-TW" altLang="en-US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真實情境中有很多雜音。</a:t>
            </a:r>
            <a:endParaRPr lang="en-US" altLang="zh-TW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也有很多贅詞。一開始容易讓學生分心。</a:t>
            </a:r>
            <a:endParaRPr lang="en-US" altLang="zh-TW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若將聽力分類學生就無法熟悉正常的語音。有些學生沒有足夠的聽力，所以老師要設計教學活動讓學生逐步的達到目標。讓學生知道聽的目的不是要聽懂每個字，如此學生會逐漸增加信心並且願意聆聽更多的真實素材。</a:t>
            </a:r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圓角化單一角落矩形 3"/>
          <p:cNvSpPr/>
          <p:nvPr/>
        </p:nvSpPr>
        <p:spPr>
          <a:xfrm rot="5400000">
            <a:off x="-1219200" y="5257800"/>
            <a:ext cx="28194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Pair and Group work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" name="圓角化單一角落矩形 4"/>
          <p:cNvSpPr/>
          <p:nvPr/>
        </p:nvSpPr>
        <p:spPr>
          <a:xfrm rot="5400000">
            <a:off x="-1219200" y="2743200"/>
            <a:ext cx="28194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Classroom Language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圓角化單一角落矩形 5"/>
          <p:cNvSpPr/>
          <p:nvPr/>
        </p:nvSpPr>
        <p:spPr>
          <a:xfrm rot="5400000">
            <a:off x="-1219200" y="3257528"/>
            <a:ext cx="28194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Task-Based Learning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" name="圓角化單一角落矩形 6"/>
          <p:cNvSpPr/>
          <p:nvPr/>
        </p:nvSpPr>
        <p:spPr>
          <a:xfrm rot="5400000">
            <a:off x="-1333500" y="3992801"/>
            <a:ext cx="30480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Differentiation Teaching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8" name="圓角化單一角落矩形 7"/>
          <p:cNvSpPr/>
          <p:nvPr/>
        </p:nvSpPr>
        <p:spPr>
          <a:xfrm rot="5400000">
            <a:off x="-1219200" y="4610100"/>
            <a:ext cx="2819400" cy="381000"/>
          </a:xfrm>
          <a:prstGeom prst="round1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Listening and Speaking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j-ea"/>
              </a:rPr>
              <a:t>原則</a:t>
            </a:r>
            <a:r>
              <a:rPr lang="en-US" altLang="zh-TW" dirty="0" smtClean="0">
                <a:latin typeface="+mj-ea"/>
              </a:rPr>
              <a:t>3</a:t>
            </a:r>
            <a:r>
              <a:rPr lang="zh-TW" altLang="en-US" dirty="0" smtClean="0">
                <a:latin typeface="+mj-ea"/>
              </a:rPr>
              <a:t>異質教學</a:t>
            </a:r>
            <a:endParaRPr lang="zh-TW" altLang="en-US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任務分級，而非素材分級。</a:t>
            </a:r>
            <a:endParaRPr lang="en-US" altLang="zh-TW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先由小範圍的聽力活動開始，一次聽一部分。若有必要可以簡短聽力素材。</a:t>
            </a:r>
            <a:endParaRPr lang="en-US" altLang="zh-TW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可以讓學生多聽幾次。</a:t>
            </a:r>
            <a:endParaRPr lang="en-US" altLang="zh-TW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讓學生</a:t>
            </a:r>
            <a:r>
              <a:rPr lang="zh-TW" altLang="en-US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知道</a:t>
            </a:r>
            <a:r>
              <a:rPr lang="zh-TW" altLang="en-US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聽多少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鼓勵互相訂正。</a:t>
            </a:r>
            <a:endParaRPr lang="en-US" altLang="zh-TW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聽力前活動要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讓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學生學習足夠的單字和與內容有關概念。</a:t>
            </a:r>
            <a:endParaRPr lang="en-US" altLang="zh-TW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如果學生無法由關鍵字推論內容表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示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素材過難。</a:t>
            </a:r>
            <a:endParaRPr lang="en-US" altLang="zh-TW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圓角化單一角落矩形 3"/>
          <p:cNvSpPr/>
          <p:nvPr/>
        </p:nvSpPr>
        <p:spPr>
          <a:xfrm rot="5400000">
            <a:off x="-1219200" y="5257800"/>
            <a:ext cx="28194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Pair and Group work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" name="圓角化單一角落矩形 4"/>
          <p:cNvSpPr/>
          <p:nvPr/>
        </p:nvSpPr>
        <p:spPr>
          <a:xfrm rot="5400000">
            <a:off x="-1219200" y="2743200"/>
            <a:ext cx="28194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Classroom Language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圓角化單一角落矩形 5"/>
          <p:cNvSpPr/>
          <p:nvPr/>
        </p:nvSpPr>
        <p:spPr>
          <a:xfrm rot="5400000">
            <a:off x="-1219200" y="3257528"/>
            <a:ext cx="28194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Task-Based Learning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" name="圓角化單一角落矩形 6"/>
          <p:cNvSpPr/>
          <p:nvPr/>
        </p:nvSpPr>
        <p:spPr>
          <a:xfrm rot="5400000">
            <a:off x="-1333500" y="3992801"/>
            <a:ext cx="30480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Differentiation Teaching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8" name="圓角化單一角落矩形 7"/>
          <p:cNvSpPr/>
          <p:nvPr/>
        </p:nvSpPr>
        <p:spPr>
          <a:xfrm rot="5400000">
            <a:off x="-1219200" y="4610100"/>
            <a:ext cx="2819400" cy="381000"/>
          </a:xfrm>
          <a:prstGeom prst="round1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Listening and Speaking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Listening Activities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Pre-task 1: Vocabulary</a:t>
            </a:r>
          </a:p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Pre-task  2:Listening for gist.</a:t>
            </a:r>
          </a:p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Main task: Listening for more times to have more details.</a:t>
            </a:r>
          </a:p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Post-task: pronunciation such as rhythm.</a:t>
            </a:r>
          </a:p>
          <a:p>
            <a:endParaRPr lang="zh-TW" altLang="en-US" b="1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81000" y="5181600"/>
            <a:ext cx="8260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rgbClr val="7030A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Students need to concentrate in listening activities.</a:t>
            </a:r>
            <a:endParaRPr lang="zh-TW" altLang="en-US" sz="2800" dirty="0">
              <a:solidFill>
                <a:srgbClr val="7030A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" name="圓角化單一角落矩形 4"/>
          <p:cNvSpPr/>
          <p:nvPr/>
        </p:nvSpPr>
        <p:spPr>
          <a:xfrm rot="5400000">
            <a:off x="-1219200" y="5257800"/>
            <a:ext cx="28194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Pair and Group work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" name="圓角化單一角落矩形 6"/>
          <p:cNvSpPr/>
          <p:nvPr/>
        </p:nvSpPr>
        <p:spPr>
          <a:xfrm rot="5400000">
            <a:off x="-1219200" y="2743200"/>
            <a:ext cx="28194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Classroom Language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8" name="圓角化單一角落矩形 7"/>
          <p:cNvSpPr/>
          <p:nvPr/>
        </p:nvSpPr>
        <p:spPr>
          <a:xfrm rot="5400000">
            <a:off x="-1219200" y="3257528"/>
            <a:ext cx="28194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Task-Based Learning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9" name="圓角化單一角落矩形 8"/>
          <p:cNvSpPr/>
          <p:nvPr/>
        </p:nvSpPr>
        <p:spPr>
          <a:xfrm rot="5400000">
            <a:off x="-1333500" y="3992801"/>
            <a:ext cx="30480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Differentiation Teaching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0" name="圓角化單一角落矩形 9"/>
          <p:cNvSpPr/>
          <p:nvPr/>
        </p:nvSpPr>
        <p:spPr>
          <a:xfrm rot="5400000">
            <a:off x="-1219200" y="4610100"/>
            <a:ext cx="2819400" cy="381000"/>
          </a:xfrm>
          <a:prstGeom prst="round1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Listening and Speaking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2"/>
              </a:rPr>
              <a:t>Sara Bareilles - Love Song</a:t>
            </a:r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Discussion 7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592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j-ea"/>
              </a:rPr>
              <a:t>Emotional Speaking</a:t>
            </a:r>
            <a:endParaRPr lang="zh-TW" altLang="en-US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>
                <a:latin typeface="+mj-ea"/>
                <a:ea typeface="+mj-ea"/>
              </a:rPr>
              <a:t>Using stories to promote speaking</a:t>
            </a:r>
          </a:p>
          <a:p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6866" name="AutoShape 2" descr="data:image/jpeg;base64,/9j/4AAQSkZJRgABAQAAAQABAAD/2wCEAAkGBxQTEhUUExQUFhUWGBwbGRgYFx8bGxocGBoYIBocFx8cHSggGxwlHCAYITEhJSkrLy4uGiAzODMtNygtLisBCgoKDg0OGxAQGywkHyQ0LCwsLCwvLCw0LCwsNCwsLCw0LCw3LCwsLCwsLCwsLCwsLCwsLCwsLCwsLCwsLDQsLP/AABEIAKgBLAMBIgACEQEDEQH/xAAcAAABBQEBAQAAAAAAAAAAAAAAAwQFBgcCAQj/xAA+EAABAwIEAwYDBgUEAQUAAAABAAIRAyEEEjFBBVFhBhMicYGRMqGxB0JSwdHwFCNi4fFygpKyNBYkQ2PS/8QAGgEBAAMBAQEAAAAAAAAAAAAAAAIDBAEFBv/EADIRAAICAQMCBAUDAgcAAAAAAAABAhEDBBIhMUEFEzJRImFxkbEUUuGB8AYVJEJTocH/2gAMAwEAAhEDEQA/ANxQhCAEIQgBCEIAQhCAESvCmLsUKktY4sqC8OEGx1g/E06SOeqCnXBzisZBdqBScC/+phadPX/qlnYme8Y2Q9g36iWkcxt5gqGx3E6YqBrnUw59MtqMBzEEiRYagDN6JjjO1FKmDBLqtOnA8JAcImerbTKyZNfgjx1r2IrjlssgxsUmVD97JpzeQPqUq/FAPyaGBc6S7NA87FUfA9tKBptp1GvaGvB8JDrB2YbCWzaBJhT9PEivTqvpFrszgWHN+ANy6fCZBkH1SWvwRjbZYnCd7WP3413dd4Bdp8bfIw8DyFx5Lyrji1lckiaZOXqMoI+seiqXG+0Ap52NlxqfHJ8IMBrg3LqbX/YUFW7TVST4mw6xAaAD5mJPuskvFHL0Q+7KvNxwdSd/Q0ypjgKj/EMrKWY+cmPkCu+HYpzg4vgZcoPnlBd7Ex6LHqvajEA/HMxmDmtIcBsZE/MFXLs5xwYhkAgOZNR9M/edMtLf6J9ZgHYmyHiP/JGl7+wxSjknSf3LxVrhpaDbMYHKYlMqnES2nUJy5qZiJsRbKfUH3lVrjfGmUqbgXFzapD6LQfEJIJJP3WB0EG+pEHRQ1ftK5wJDmQ4QW5eU2nW2oXJ+JJP4I2vc7lccctrfJpNSvD2tj4gTPlH6rt1domSLEA+ZiB8wqNwrtK6c1XLZuUOE2kiZE30Gl7KaoAkVKUyHU8wdze9zyXe8eVlZi8QwzdS4ZNOMo3EsUoJUPQx+Z7SAYq0pjkWkA/8AaP8Aamx4m5opOdPgpFzptLiA1s21JzK/9Vh9yUoNRssaFG4XHiadIkuqZJdbYCC48gXWHryUgx0iRoVdGakt0XwQOkIQpAEIQgBCEIAQhCAEIQgBCEIAQhCAEIQgBCEIAXhcgqMxFcOmnVBpumWOBkEjQtdz/pPzCcdWcbH9WqACSQI3JsPNVfj2IfSpvqPnwjM2XBzcxMNyOs9tyCQZEArnivFGtMVCGue0sde0tINN8CTBJOvNQ/aniWGdQqNpvh7spDRny+FwJLQfCLTprbovO1Wrhs243bfsdWVRjLsypU8XlOckufM5iSHC5kgi95PrC74tj+9DC5weSyXEgAhxMkehgN9VD4luosL/ACSE2Gmp8j1C8+MUue55u91R130a6/krVwfH1G0szCWgjLIiTt5c+qpFavfnzup3hOJeaZDNGkGNDt8uZTLjuJyLpkpiGki7fltb5/qo99G4JBHO2o6deikMRiS5uZwiABbQpB7833uQ2jzH9lRG0dZA492V5H0OiU4dxJ1F7KrDDmO52jRwPMEWK64/hw2qQHfdBHW1/oVEvqWWuMVKKIrh8FgrcQ/ia76tQkSJAH3fwtFoEAi/QneU4w1YNfAuDvHpHLl7Kv8ACXkNcfTz/ZUtg6g331H089lGcK4Qu3bLJQqOiQ2W84FhH9tTe6iMVx+ucrRUqBrdAHEc9Yudd/JO3tJBDTJAJvyHLn6qu4h8ZjO9yqMcE2SlJpcD7CV3F13Pn/UZv681YcBinxmzuIsLuJEg6xprCqPDamhOaXAxHMR00j6KzUWAUnF5BLYJgiAYEaDz1vuuZY0xjbLFh+K5S4VSD3gGZzbODRyI21sOZvKtnDOJ944ta3K1otzI2J2aDsNSLwFkOKxUOGUB/KSIjpe3qpvgXbGhTYc7nd4xrhTGUlsbPOUfFte8C2606TNPE+eV+Ddp88ZXCb+hq7XA6LpVXg/HqNQZqTy9rfBTY0+Jx3c8agkzd0AAE7qxYbEB1iW5wPE1pnLPNe3DJCfpZZ16DhCEKYBCEIAQoytx/DseWOqtDgYIM2PUxCkpXWmuoPUIQuAEIQgBCEIAQhCAEIQgG2OfDSe8FOPvEAj5qpdo+0BpNyl+bM5oaTRIGokiTeBMGBfQqzcXeGszZWFwPhL4ytJ35+1yst7f4+pSr0qlQ52vADy2mWsJYSYGbUgOsZ3Oiy6yEpYaRDJmUItLr+BHHYZzm5jmMnU30m95JNpnyTLCDM4giRFr2mLER0jfknmI4817WtYfC6cusQIsdfJJYik/LmDmjMZjQkRBjXz9fKfEimuGYXy7IPH0wCYAHSNbfuyj6tUxrpt58v39FMOpAmTB5n8geX1THjGGDYLZ5Hz52stEK6FddyLe6T1KfcLxOV3mIjTnYW5xrCjnO5p1ws/zWiJJmAefzurpL4R3J6riz8IJgG02BtFgntPCk03OvNgGazafPQH/AI2XGHwXdvFOtmGtokgkWI+enL2muLYgCnkacoG7RBccpGszuf3ZYZOmkiaj3ZSeIySHHoPrN/omFVjRI00/cRsU+4hRJbIkAakze5iLXuCPRRb3GY1trC2Y1wQHfD9IsSVNYfh7iA6R6EaHW/L/ACoWk5gmBe2v7809w2MgibCdumi5NN9BxZYa4yUi4ubOX4QZvvceqpGJxZJNrDl+/mpTjGOlhB57c4Nj+qhKzNNvDNyPlGv1smnx0rZGcr6DnC4gjKWzaZm7f8EAz5KYbxxxLcoaQBL7jSIBJIhpn8lXDVcIBJtb0JuErh3SHM0m4MXtM9TIVs8UXy0RUh3xbiWa4BBI1ucxkgAdIlMcPXbIyg7iTztY+Vk0rSRuBy/Qaz6JTDsAvmnyG/8AhT2RjGixLuWHh3En0nh7XOkHxQSJbu0kRYiR9NluXCK5EiGUmNGYtAn4tM7rDMTNhPmvn/hjvG1xEhpBI0kA6A31EiVq3DeNmoAX0yJf3jg12bT4BBAsPD7dVm814JqaVm3TTj6ZSpGkBeqr4LjDiS6SKZfElpzaCGMbEueTckSADz0seHqFzQS0tnYxI84svWw5fMhuo0OrpOxVMuK4ru2F2waSfJolPVHcapFzCBqQR6kWVWtbWFtfL7XyTh6jK2ZqmYxJJMkm8mTr5krTOyFdz8JTL9RLfRriB52GqoFCkGuBEZX6eg6Dn+W60fgOXuGZIy3iBA+I39dV6WSUXjVEsipIkU3xOLawEk6a9PNKVXwCVnnaPGd5XyAkNp6kfiOvyt/yXnzlOWRYsfXq37I5CN8svdHiTHFoB+OctomJn6FO1n/AqTjiaTWl0Mgm9spGa9tD+Z9dAWlxpLkjJU6PUIQuEQQhCAF4vVyUAji67WjxOyzbNGnrBA9VWuN4Gji6T6dWuX0gYLj3YyuG4cG+FwUhin02k93VqscTBy5nD2c1zR52WBdp8dVq4l7qzi9zXubDtGwYIaNG6bcli1TlJ+XF136fghmyY4RvrfA94jww4Kv3feMq0j8L2OBt/UATlIm400I3Ck8Hjs2VjnDLN5sN5nU6WVJdBMgR0j6LtlRw0NhHp0Kzzw7lz1PL388LgtnEHgOhskeZ5nmPn6KPxbxFrghJ4TEue05trSd/7ryvSMWnX0VEY7XTO7iMq6+/7K5weJLajDOjh9Qva41/X99UzcNFqStHUXTKc+ZwdZ287k26WUs8g7G+kkTAgkT+ahavES/KXvloAIEbR0TiljWvHhmZ06fuJWGcGyxjbjroZlHwyXGYEG2n4jH0VWdiDm5afKOXRW7ipJY4n4YgTOhkWvrvpYEKjuddatOriQY+bXk6nX9/MlOTV/sodhuE7dUvKucCuQ4r1WkAZQDz+sz19krh6IPijNBIIMxl5ztGu/kmOb+6cCqMrs5vAy6nrAvAnn1XHGlSIoSdYnMdBPOeS4fXJb7CSbDlC5qYkkEiQeW0TbyumVapJJ3/AH+/RWKN9SyMOR07E3t8Rtzt16gpWhT9DbRN8HTOqsHDMCSQ5wDWi0nV19PKfoq8jUSxkrwHhUjvH2aBI6nr5KewdE1KrWiW5jA/U+qiqOKMwD4RpKseBxzv5ZAHhmLaefmvLzSlZ2FEp2dzB5a2M9x3hE5Bm8bpPO8DcxsFeKOKYGAh0gMDr65YsTvdZrh+L1KdN5ygtcTILSHXzWF4GhvGx6KX4VxxlXvGCWvqAAAwBlDR4WnmBmN4V+j1fk/DJcN9TfgcHSbpl8pPkA8xPuuMUyWn39k2wnEWvGYWYSAwnV87gcjtzAnRPl7U4xywcez4LGnFmVdpcMaT3ZYDRVa8f6XGXeVyR6FaH2cdOGp2ixEcoJCrXbvBfynuGwI/NvzkeqmuxdXNhKfSfqT+ajpsu/Ct3VcP6q1/JdlXwpj3jeJ7umXawJjc8gPMwFl1dx70mXEMbnJ0zOPwz83eqvHbbElrAAYkiTyAkk/QXtdV/sdw8Yhz+8BEuFQz+EHwD2EepXNN655fnX9F/LOw+GNlo7G8Py0u9e0CpV/6jT319lYl4F6tDdmZuwQhC4AQhCAEhi8S2m3M4gDqQPqQEsSoxnEO8BDcveNElpMtc3m08jsfdPmE1aTGuIxAdZ9atTnQZAwdPHBBPk5ZZ9qXZ8Uq7azCIraifFnaBLhuQ4b85nUK98b43Rw7W1AHxUmKYnLIImRENM2tqVQOPY9uKqGpldeBuLAWif3rzXlLK8+fclUVxfuZ9fLHCG1er8FIfhzrGvyXTZbrOUnTSQFPswTXOANh5JTGcFa6zDJBi58OkxzaYIWmcEjx4ZNxWnVJuRtAvcck4o4l1xOaDrsV7j+GFh6dL/TS3PmmZc4NtOhFhaNSoSxl0WmOq7rwdd0yxIaIhJmp6Liq5Iwomuo/pY3wgchGq9wnEMp29fqoym5AsmxFjLLxLHB1IAmTNo2BBkeeirpaCfr/AG52T0VbZDGtrDa0TsL/ACTM3PrvYDzKY47VRE5gGI1TgrylSJ0E3gWuf3CUdLTtI/PzUmQmJusJOib5gZmekaeq8r1C49Bpb9EZdAP3K7ROMaOHQBrr+/Rc0aWYpzUpCQBPupHheALzlb5uP5ea5KaiiSfA87P8LNV4AHgF3EaR+llYakOOVhGSDERBmCCD7r1oyUzSa9rTPiAIkS2wP1nyXGGDSRJbAtyJievMhedObk7O0L06LSCBtE9BCdcO8AzOJtvFtDp1/P0Ua8gOzC4ImIGojf8AWNF5jMVnOVo8MaDc+/7hUuN8HLodDGmo7K2YBlo0tEHQ78k4rkU2gtOV4ggg6O2I21XXDMCacl4v+9yozijg50QRb3/soVulSO89TWeE4oFzX1HFz3MDrCG0w+IttJMCZJvsDFjBVA7L8Wa7C0s2UFtSKhJDZNMEt+I3k5PYqN4j9oVbM6lSFNsTNYuzhxOuQfCA02BJM5dF6+l1GNY6b5V39z2MOPJqZ1H2+xfOP4TPTcOYI9dR81D9icUxlKo1z2tAfYEgWgdec3WbY7jOIruipiHu1tmyj2bDT7JhxSCc1nWAM+Qn5qEcsYyk13aaXz6M9iPhE2lGUjRO31XPlyOBBDgCLi5aCRz0KtvZ3hoo0gMsOcAXc7aA+Q/NYh2V48zDuDngvYKrf5YIvYS4ZiAIsToDAmNRvmDxTKrG1Kbg5jwC1w0IK24OMaj9W/6tswa3TywPb29xwhCFcYAXhRKYcXqww+FjgbEOdltvciJ9vNRnNQi5M6k5OkDsdkfkqQJ+Bw0PQ/hd9duSjP8A1DTZWDKtamD4mubmANjLHRMiRa+4VH7edrnYdrcPRNQGo3M7xjNTaSQGscJMuvebACNbZxRxjnSMxJJ569XGbnr1WF6nLPmFV24M+TOscttW+59D1sYXMztIllQlpB8JYNZOkZZ9Qq5T49g2Olry/wARylrXHLmu5ubTKTcawSsww/G63dHDsLsj3AkTBIbty8+cBSmCwhEZRJ1iLDQeI/nssepllnxN8eyIvU27ig41WxFZxqusHHTXKNgwxaB6a8yuqlCGtc0zndlGYZbACLTpspp+FIbGb7pIGaQCOcGAq8/FB7r3i2v5KnFlkvT2M2SN+rmx3SwUutNz+E2P4Y9Z817x7DFuVryCRNm7xI19PknFSk4MadQCC2LfCNY9Vw2oHuh8mAAOYjbrMkc7q+OqcvUU+Sl6SBDc1tBrE7XjUX21TWsybW1vy9E7x78sjLDdoPlf6Jm2qDobdV6uGUJLgw5VNPkjK+Evp7aJpUw5HUKeeyU1fTvMH5qyWJEseoZEYXDOfUYxg8T3NaBMXcQB9VaeHdgMacQ2nVovYDfvG5XsERuCR6Fedl+I08PiGVatFlRoIuR4mf1UzzF7X6Qbr6Iw2UtDmRDgCCNwRb5LLLFlc6VJe/8Af/p6+mWPJG319jID9kuVrgajqjiQWw3LliZFyZm3snWG+y8OAc5rWZWwAC4ySfjefvGPugAaLW4XsKH6OffI/sbNmP8AafPlbsLjKWJANF76XeH+ZTDXjIZ0a42d0OhHqoPtJwd2Gec4LJJyU3xnybPdl8EGHeFpMRHVfT2UKG7R9mqGMphlZnwuDmkWII+oOhBsQrFhyJrlfMplp4VwfNGJwDmOY2sMpMGI0YY8QgkOGthyKRyGbG23l1W5v+zul4BXqPrBgeACGtb/ADTLiLFwM3BzSCdllXaPAto4mtSpghjHuDQSbDS03P8AZZo6i5vG1yinNieOKl2ZHUqEuAbcq4DhpoYUZS3M9pN9ptJI0OtucKv8DwZe4mdBOkz/AG+ilGtIs5ziCZIJN72HpaAqcsrdWUw9xpShgDY3vrc2E/5TioyXQRNue/OY6Jzi6DREDQXJ8t0za7KCecRHyI5Ku75R18CucNbGp36T0H7spfgXDTIfF9gfIxfpr7JnwXhLqzsxHh9pHsrC8kNgGGtkE7/5VGWVcIQj3Y2xnEXZC0g5s0T5nf0+myrdbF2sQSTOkW15fIwdk84hiS2+ckuHW0RH00UQ0w2+ubS1oHt1H9lPFBJWdkxRuMdGUam02sBqI2JsUhSGUaEmVI4HBhrHvMlwBj2Nz1slKeDz93Spt8T3Bo6EkC/QKxSXNH03+HIpRyZH8l+Rbh3Aq9ZnesYMkxmc4NBI2EmTe1hqFD8VwtWk4sqtyOi15BnkRZM+0WPNWqWguNGkclJpNg1lg6NA513ExMu6IoOe7DXJyU6oDSdBmYcwHIeFhjr1KsWOSVtmrSeNvPqvK2/C7p/Qa1aeQeEkTr5WPqNPZad9jfarxHBVCLgupEnU/fb5keK3JypGIxDcPRYO7p1K1YZyalMPFOmZyBgdYOdGYnYFoUm7C06mDHEcKwUMRhqg7xrSchIywWgmRMtOu7hfVWQzPG1J9HwWanW6fUzlpe/v8zfwhJYWsHsa8XDmhwPQiQlV6x84JV6IeIMweRI+hUFxLCMa8NYzDMJ+EuEuJ/02J88ysBVfxZALzSpiwOaodSYPw6l1wLmB7LJrnWFluK/dmD9q8Z3+Kr1QWwajmiNctPwtMHm0D6KGaDqBpGvXmnAYC0OuLASYgk3JP75JA0TAsb3EjXr7KqFJUeG3ubbJSq2GhzQBEcyZnewuOkqawWIcWlziXOJgM3PmfXQxuoThhDgWOMwZAnmBp8vmpzBUQAwZS45jNuQkX2uJWbL0pkkSDWukgSC6wNztrb6Jth6VPvu7qEMcIguHxGfhJ29Y81OBtQNY/PDQSGiYvB03O6pPHsVneXOJJOp8llxXN0WPjkuGL4i1oDGNAymILyZm8kC2+9/OJKYBFMvDZMTrcTyHz9FSMJxNwIk5gL3NwN4+ZVkwnF+9ZkDgREG+gMH9bxuFKWBx6HN1nr6TXTIBJmdI5Qo7iXCcviZa1j9c19pEeidV8Q0RBixvvsIPL+3ujicaC0D4toMdIIg+ZlWQ3xdohJJohRjiIBGbmeql+z2Bbi67KGfu3VJyktm4BMaixAI11IUa3K46b7flP1Ut2YpluLw5YSXd9Ti02LgD65cy3LUy9JnjghuXBd8J9kxzDvMT4dwynDvQlxA9lptCiGNa1ogNAAHQCAu16tyuqPYx4YY/SgQhC6WghCEAlXZLSsI+0Xg5p457odlqxUk7k2cB5EadRzW+KO41wSjimZK7A4DQzDmnm0i4WXLp9096dOqIZYb4bTBeH40UQQAMx/KIg7HfzjkvMJii9xLhNrbgX+Xtsr72x7CUKGEe+gwl8tLn1HklrQZJbtJgN0m6zehXIAIJB2/fsvPyY9rafUxThKHDH2Jxpn4iYJHLl/n3XfD8Aapk3EwBzP6BJ4HAmoS4zlGsanoFYMA7u9CcxHlbdUTltVLqVrl8nmHqvpDI206/r6BMsW8l0CSL8zPM+Wq4xVbxkzvJv7emmyjKvEzTJcTlJkSLmeg/Nchib5JWO+KkNGbc2ykWMRp6ckx4VRDntzZQ2ZcTsBcnpZRhruqvlxkxck+dhOwJTzCVWk8ssyQbfCZO9gFo2OMaIOXJaMbWD2OygZQ23QS33XXYquBj2d4PDlcGzs+Nevhze6iMXjSykW8zAnU3k/RNWPdDXgkOac0gwQW3BHIzv0VHlfA4+59l4Jh36OS/c3+ELVewWPdVcG0Rlzuh5q08pEmD8WaI/pnol+03Bv4VuGwTX56r3F9QiwDqmRjWjmBBub66aBtW7QYrN/5FXn8XlH78lCY/HvdUFRzy58ghxMmxlpv7qxedJrc1XyLdF4MtNl8zdzzQt2meDiq+wFQtEiIbT8DZ/wBrQpnFUnYLA9xUtXxjw80yYNOk0Q3Pyc4zroCdwum9tKZqNrvwVJ+IbB7wuIlw0JGmt7yRsRAiuVKlbG4kZnF9Ws9rZPNxAAgaAcuSsW6dRapL/v8AgyaPwjJizPNmfS2fTPAT/wC3oxEZGgREQBA0c4exKfprwvCCjRp0gZFNjWzzygCbJ0vZR5Muro8URxmiZDpLnTlp05LWknUui5gSeQA0lTCTfSBcHHVsx0nVQyY1ki4y7nD537ScH/hK9TPLqFRxyuEZTDpLCfxt0gXkdVX8LhKtV47ljnvn/wCMZtdJDR4fkvpOrh2y2l9xodUqTBkOLoDp5nMf9qZ4Knla1rWANgvfADQwOMsaABExqenVeflhlwwckt1f30KloVLm6XsfN7at5FuoOoKsfAeJFsOIBvofS/1UNxfA/wAPXqUdmPIbuCzVhHMFpBnql+EOAmZ1kQmVKUDzncXRbKvFS5gaLZXZm2trOuoiFTuPuL35mkXAloGhmNBoP0MKbqOI6D9/5UNxmk4w5sXsZ2uI52MwqNPFRkTjK3yQZqnQEnpvvNvy80/4dUgzmuZzAbgb635wmPwl0EWJ5g2Jtz13Cc8OqeKYvlkEC4In62HIz5lb5JNFriqJHFUi2/P5RqmorFtzorP2a4LUxlKp3QaTSyxJiWvzWaSPiEaG3I84vFdncTn7r+HqhxNgWO+oERyI9Fnhki5OD6opeKS7cF2+xynQxDq9GtTp1A0MqMzNBLT4mug6j7mnVanwzs3haDs9GhTa/wDFEuvrBMkBZz9jfY3EYevUxNemaQNPJTa6Q45iC4uabtAyiJg3K1tbseOMV0N+KCUVYL1CFaWghCEAIQhACZcY4gMPRqVnAltNpc4CJgXJuQLC909XL2AgggEEQQdCDzQGS9oPtMp4qk7D06NQd54S4kTBIs0DV2u401VQbgDlc4keEhtjIdmBPhI1I3G0hajwv7O6WGxpr0iHUH03sNJ98mePgO4iWwbw43Kge1PZZ+Gy5HZqAnICRmaTqNJIyhomTpdebqoTXxmfUQcuUQmAblY1p01jnzXHFsQ1pMGAbSTfonvBez1fFUqlSg9kMlsZpc54a12UbCxGukix2o3Esa7vAHHKW2dLTLCDBkEeEhYoYJOVszNOK5Q9fjCIJgzOlxboOihsRVNRxeRF4yjlbnfQC/Rc1a5JDp0No9rieiXLYAc0OB/EdSdbekLZGO0rlI4YGja1jfUdPJSuCgODsxi+03IIUU6mWjM7nYzoTqTuVxSr5SQCCPkf0SUdy4IImqwDmtAJ+IGCLfC6PlHuU07wgFvX/CeYCk+pIY1zsrS5xH3WgXJmzQOZSuNpNDabgcwJu6IF/DMnxC7XCCLhoNpAVSi2fbeA5v8AT7PmxhiAAJGw9rKJcZT3HVrfl6fv3TBoUo8I9XPpPOyQnua28nRWq/Yr2WknHVRYS2iDz0e/6tH+7oqB2V4C/HYllBlgbvd+Fg+I/QDqQvpbBYRlKmynTGVjGhrRyAEBadPjt7mYfGNXtj5Uer6/T+RwEIQtp80CEIQHBpC9hex6jqmfEaNMM8dmAglrR8Z0a2Bc3i28AJ+vCEQfKozztv2Hbj8ry5tHFEeEBpLcjdG1SOX49piCstxHAMRhHuZWoVG2s8NLmO6tcBBH9l9DYzA5s5BOaplaT+Fg1A9z7qO7ScRdhMPiMQ1ocKVNoYwmGm8T8x7KvLijJFMtOpq75MqwHZTFV6ZqMYA0WGclubnlkXjmYHzS+A7CYio4tqt7pm7y4Ex/SGm5mOX5JvwD7RsX/FmvXcalCMtSm2zWNn4qbZ+Ia7kiRyjYeB8Zw2LaX4d7XgRPhIImYkEAg2Nui856Wcm9k19ugWlxqrs+a+1nZqvgX/zWnLLstRoIpuB0IOjXQQC0x0B1TLgHCK9d38im54vLxDabRa7qjvA31X1pUpAiCAQdiLLIfts42w93gqceFwqVY0BghjSOcEuI/wBJW1QcY/E7ZLyk2W/7OuztOhhpFVld1R5c6pTdmYSPCA133gIiRAkusNFcGNA0ELI/s17fUqGHbhq4cMhOV7RmGVzifENRBJuJWsYTEtqMa9hDmuEgjddxQxJ3FK+/uW9FXYWhCEK84CEIQAhCEAIQhACEIQHFWYOWJgxOk7T0WK9uuBcVrOLqrKlRoGlLxM8mMb4iDY3E+wW2oUJQUup1OjH/ALIsTi6Fb+FqUXso1C55D6bmOa/KL+ICxDQIO/JWvt52Rw1Zj69SocOQAalQNBa4NIjvG7nQSCDoJIAV0hZ99snEHswrKLWmKrvE6DEMghltC4wfJp5244qMeeTkkpcMo3Cuwv8AFgtwmKw1YUvicWVKbhnktmxnQ+XVX7hP2c0KdLLWb39Rw8T3EiOlMgywesn5LIuzXEXUa7H06hpuFiWmJG4cNCOhBW4VuPVW8PdicgLtjBiCQM5A5X5C3JY5Rhk+F2u/BGOCEXaX3KPgOyHDsbVqU8LicQHUh4mZbC5bINSn4tIsSn1D7GqQMuxFWOgaPyKzbgHaStg6zqtB7S5wIcHAODhM+IAg63kEey3zsPxutjMKK9ak2mXOcGBpJlrYGYzp4swjkBzU8eGL/wBzDxQ/ahXhHZfD4ei6jTZ4Xgh5Ny6RHiJ18tOizrtJ9llcOzYV7arNmOAY5omYBENdfex81sEL1X+RDbto1abVZNO7x/Y+eR9nPEnn/wAeP9VRn/6Szfsu4iYHdMHU1WwOpifkvoBC5+ngbv8AOdR2r7FV7BdkG8PokEh9apeo8aW0a3+kX85PpakIVySSpHmZMksknKTtsEIQukAQhCAEIQgPFF9qOFuxWFq0GkNNQASdNQdvJSqFxq+AZM37IqjmFpxNKncfDSL5A2d427q79iuyreH0nUxUNQvIcSRlEgR4RJgb66kqxIUY44x6HW7BU7tR9neHxtbvnuqMeWgHJEGJgmQbxb0CuKFJpPqcKdwr7NcDRvkfUP8A9jp+TQAfWVbqNJrGhrQGtAgACAB0AXaEUUugBCELoBCEIAQhCAEIQgBCEIAQhCAFy5oOoBXSEAkMMz8LfYJSF6hAI/wlP8DP+I/RKMYAIAAHILpCAEIQgBCEIAQhCAEIQgBCEIAQhCAEIQgBCEIAQhCAEIQgBCEIAQhCAEIQgBCEIAQhCAEIQgBCEIAQhCAEIQgBCEIAQhCAEIQgBCE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6870" name="Picture 6" descr="https://encrypted-tbn3.gstatic.com/images?q=tbn:ANd9GcTJxDbUoEKWRx0YvbjvBbMzGSbrNPKlc7rpL4CuDL3hxMKY1-m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362200"/>
            <a:ext cx="5867400" cy="4063720"/>
          </a:xfrm>
          <a:prstGeom prst="rect">
            <a:avLst/>
          </a:prstGeom>
          <a:noFill/>
        </p:spPr>
      </p:pic>
      <p:sp>
        <p:nvSpPr>
          <p:cNvPr id="6" name="圓角化單一角落矩形 5"/>
          <p:cNvSpPr/>
          <p:nvPr/>
        </p:nvSpPr>
        <p:spPr>
          <a:xfrm rot="5400000">
            <a:off x="-1219200" y="5257800"/>
            <a:ext cx="28194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Pair and Group work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" name="圓角化單一角落矩形 6"/>
          <p:cNvSpPr/>
          <p:nvPr/>
        </p:nvSpPr>
        <p:spPr>
          <a:xfrm rot="5400000">
            <a:off x="-1219200" y="2743200"/>
            <a:ext cx="28194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Classroom Language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8" name="圓角化單一角落矩形 7"/>
          <p:cNvSpPr/>
          <p:nvPr/>
        </p:nvSpPr>
        <p:spPr>
          <a:xfrm rot="5400000">
            <a:off x="-1219200" y="3257528"/>
            <a:ext cx="28194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Task-Based Learning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9" name="圓角化單一角落矩形 8"/>
          <p:cNvSpPr/>
          <p:nvPr/>
        </p:nvSpPr>
        <p:spPr>
          <a:xfrm rot="5400000">
            <a:off x="-1333500" y="3992801"/>
            <a:ext cx="30480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Differentiation Teaching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0" name="圓角化單一角落矩形 9"/>
          <p:cNvSpPr/>
          <p:nvPr/>
        </p:nvSpPr>
        <p:spPr>
          <a:xfrm rot="5400000">
            <a:off x="-1219200" y="4610100"/>
            <a:ext cx="2819400" cy="381000"/>
          </a:xfrm>
          <a:prstGeom prst="round1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Listening and Speaking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j-ea"/>
              </a:rPr>
              <a:t>Speaking Review Game</a:t>
            </a:r>
            <a:endParaRPr lang="zh-TW" altLang="en-US" dirty="0">
              <a:latin typeface="+mj-ea"/>
            </a:endParaRPr>
          </a:p>
        </p:txBody>
      </p:sp>
      <p:pic>
        <p:nvPicPr>
          <p:cNvPr id="38916" name="Picture 4" descr="https://encrypted-tbn0.gstatic.com/images?q=tbn:ANd9GcQgrczx4oz2HxKzh39ePwh781ZYbI3vDuc551NWkJADNQ5sF0h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30601"/>
            <a:ext cx="5105400" cy="5105400"/>
          </a:xfrm>
          <a:prstGeom prst="rect">
            <a:avLst/>
          </a:prstGeom>
          <a:noFill/>
        </p:spPr>
      </p:pic>
      <p:sp>
        <p:nvSpPr>
          <p:cNvPr id="38918" name="AutoShape 6" descr="data:image/jpeg;base64,/9j/4AAQSkZJRgABAQAAAQABAAD/2wCEAAkGBxMSERURERQVFhQWFh0XGRUVFxgaIBsYHxcXFxgYHBcaHCogGB0nHRgXJDEiMSkrLzEuGB8zODMsNygtLisBCgoKDg0OGxAQGzQmICUvLy83ODItNDQ3LSwsLzQsLywsLCwsMCwsLC0vLCwsLDQsLCwsLC8vLCwsLCwsLCwsLP/AABEIAJgAeAMBEQACEQEDEQH/xAAbAAEAAwADAQAAAAAAAAAAAAAABAUGAgMHAf/EADYQAAIBAgQDBQcCBgMAAAAAAAECAAMRBAUSITFBUQYTYXGRIjKBobHB0QcUM0JSguHwI2Jy/8QAGwEBAAIDAQEAAAAAAAAAAAAAAAQFAgMGAQf/xAA3EQACAQMCAwYEBgAGAwAAAAAAAQIDBBEFIRIxQRMiUWFxgQaRodEUQrHB4fAjMzRDUvEVJDL/2gAMAwEAAhEDEQA/APcAIB9gCAIAgCAIAgCAIAgCAIAgCAIAgCAIAgCAIAgCAIAgCAIAgCAIAgCAIAgCAIAgCAIAgCAIAgCAIAgCAIAgCAIAgCAIAgCAIAgCAIAgCAIAgHViMSiC7sqjqxA+s9UW+R6k3yKOr2xwivp71bAbsDcX6C3Hzm78NUxnBmqNR9Dliu1FHu1agyuWOkeB24jiOMrb+5/CJcS3fIk29o6nE5bKKyyGud1b7uPLSLTnZ6/WhLeJqde26RfzLPC54pHtjfqPxeb6XxLS/wByDXoR3KDfdLGhikf3SPKXFrqVtc7U57+HJ/IHfJwEAQBAEAQBAEAxnbrta2GIo0bd4RdmIvYHgAOsnWlsqnelyJNCipd6R5ZjsdWrNqdmY9WJll3YLCJDnGOyO7AZa7so0szMfZUcT5D78JqnU2NLqyZ6BX7I1KOEUpvVBLVAu/G1gv8A5t9ZyeuUZXCVSH5f0J+mXkIVHCpyf9+pXUcwqC6PY25nY+RB5znXVqPMfDxR7f6Ta8PaQlwZ8eXsd9HMFNzbh0MgTjGct4L9DnKNvOrU7Onu/saXJcL3q6xsOtzLaw0inVSq4x7s31LarRlwz5ljjM8oUHFKpUs1vE+tuE6+nQm47bmyNKbjlIsqdQMAykEHgQbg/GYNY2ZgcoAgCAIBxqVAouTYTyUlFZZ6otvCK2tnKhwii+4BPDiQNvWVdHVqVeq4UllLr09jyScSk7f4DCii2Jr6lcDSpQ7sf5VIOxl1C5lRj5E/TrapdVlRh1+iPKGx/wDxF1G4axAtsLbNw4Xv6TZa36rp7YwT9W038DUhFPKkm8vy6fU5ZW1ekwr1KrUSd1AF3YeXJfOeV66ezMLSyrVN1yNnR/VFxYNRDW4m9ifHpIXaonS+Hoyy4ywZrN80FQl6ZupYs3UEna46DffxlXUsYtScXzeSBrFtcKMeJd2O38k/s5iLtflzHUdJXUraSqZku6ufouZQQlKlNSg8M1iZtVGyHQo4KuwH5lbU1W5z3JcK6JdC0cOJ5luyo7R4N696q3NTiQOfl4y80r4kfEqVzheD+/3MknFYRX9ku11TDtpY6qZO6nl4joZ2U6Uai8zCdJVFlcz1zB4paqCohurC4Mr5RcXhkJpp4Z3TE8EAQDMZxmBZjb3VJC+J5t9hOP13UHOXYQe3UkVJKhDHV8/sVeV1A1amGYAatRJNvd3AmelxhT4It4beX7ciDCTnLJ0fqiP3GHpGi6sqVDq34XFgT8/WdBWqQrU32ck/RnVfC9xThXmnza2+ZgOzNICs6vZqaqXcA3B07geNztI9nJxm8eB0us0oVqMG1vnb3JmTYB8dX0s6hm3JbYeQH2k1d5kK5qxtKWUtkfO1nZp8GwBIYEXBHOeThwnun30bpNpFHl9fRUVrAi4up4EX3B8xNUJblhXoKrTlB9UaHLQKVRkG+luvBb8T8B85m4U1QrOpLHdaXm2fK7inUhXjCCziX0RqqYnzuTLrBNpCaZMywZzPuzjGqatEey25HRuflfj6z6H8Nam69t2dR96G3t0/dGtpx3Rq/wBO2dVek4IAs1jyPA+u3pL25xLEiPcYeGbKRCMIB14gnS1uNjb0mM3iLfkZQxxLJjMXb+0T5vQi603Vqcn+vgaK8pVJ+bKHEWYBgTe9uG3wPOSprGMnt3Z1LbhU+bWf+yBj619he/USbp+YycmR6fHB8UOZTNm+hu7rAKG9nvFAGx29oWnTUaak+KL6HTWWsTbUK3jzZXmu9B9jZhwI+o8Ji5ODO2VKFePkzhmOb1K5u5JPmf8ARNcq/EZULOFFYijvyDA94+t9qaEFieZvso6kz2DwnN8kR9SvIWtLfm9kXpCIr6feclmPUk3M5yvcVbmpxT5LkvA4qnBZ4n1LvKMSGUAnccD1Eq69J8TaRlNY3LenITPDRZAl1YkbGw+s6r4YpSXaVHyeF8skS5fJEnB4hNbKFC3PEc7dZZ2msxuLqVu1jHLz8SHxZ5k+XJ6IBwqOB7xAvtuYxkGK7U4MoRdgKfQcT4GVEPh+daajSwoI3R1Ww02DqVE3Pp1+XRFPhcW1RiLDSBwsPhLHW6Vnp1koyjmb2X7v0RRWWp3ep3cm8KkumM48N+eX8vI+PTtw2nzzj4t2dNGCisIhY/L0rqUqDyYcQev+JLtb2rbS4qb9ujPZU4zW6PP8Zi6tCoaFUBwhtZr8OqsNxtO4ounc0lUjyZvtNVubR8GcrzO1MxpAahRUn/szEegtea1bpPkXstbnOGzwd1A4muwfSdK7rsEUHwG02TrUaa4ZtHP3Ebi7nxJNrz/ks371RqemfHTZh8iTKdWtGUv8OS9zLs60I9+JzyXOA9Vlb+HpOnrq5N6/WTlp8KdFx/NLm/70IcbtxqKbWUuhrsozFrAsuodGb78ZSLSaMJcUlxfRGFfVlPLjTS9y2xme1WS6EUkXYaOLEcdzwA+cvbbiVJJpR8kWFpbR4U6qzJ7+i+5x7M5x3hNzd0IJ8R1nMajaxsq9O6o7JNZXh/DWTVqdgqDVSHKX0Zu52pWiAUPaTEhHpK4uj6lIP9s3U1lNo2RWYtmTz6sQ4pVXFl913NroeFzzIsQfhLOzqwhFtnMa5Y1a9Wk6aym8Pyfj6HV2bIqYcVALambx4G32nzj4rvpV75ReyjFL57nR6Tp8bOi4J5y85JdSlOdUi1wR2pTYpDBhe3mGHea+elfvOt+H6rdNw6ZZouMcJD7OZWrXq1BdQbKp5nmT5Swv7zs+5F7kvTrXtO/Ll0NHVaUFSomX8KZ9oMbzVCo0zOVMr88y8KO+pi29nA248G/Mv7O4c+5JlRcW0YviSIOGxVQHYt42JkmcN9zdbWdKccuK+Rvs1GiggHAID8v8zOW0TXbrirN+ZT9icQf3WkfzKR9xKfU6faW1SPl9clhrVBfgW/Bo9lEv0sLBxJ9noMv+oFEmglQfyP8AIi31tJNtza8iRb75j5GZzzKf3qYdLgMWK6j0K6vqs9i0s5MFLgzsSey+W1aFJ8PUU/8AG5s1jYg9D5/WcR8VWrVWNzBbNYfk1y+f7EqjNPYm1EnKxZII1aygsxAUC5J5DrN0FKclGKy2eM8lz/NWxFZn4U7+yP8AqNgT4/mfRtOsoWtFQ/N19SFV428tbGjydR+3p26fO8o9TbVeWTpNOS7GOCSVvKziLaKSOdOnMWz2WCTiKa9y+s2U2F/iJZaU26mclXfTUYZwTsk7G0qyhqWIU3G6spB9L8Z0Mf8AEWUyuhqvZLhcTln6kUdLe8o0N5rt+InyJ1kk6uVye/zIf6aYItjNXJFJJ+QmqjBSbyTdfqqNnw+LR6/JxwogEfMMItWm1NuDC34MyhJxkmjKEnGSaM3kuWutVFcfwiSTy4EC3rNs5LfBsm1u0aHNKhWi5HEKZXXv+nntnbkLeKlVin4nn1fM6+m6Ug4/q3A+XGcpR0BuPFNtFtc05RlilHPq19DEZ/ndapenWIUX/hrsPC/9UuLeyt7Xemm5eL/uxla2Vep36ix4Ipmw+oBl58R0lrTmSq1qki87P4pUHc1GAF7qx5E8VPhfnK/U7Tt1xw5oiWN4qLdOXLoaJsKZzElKLw0X8ayZypYQnlM6dKpVeIoxqV4xWWyNnIJRFX3Dc6hzI249BLyjS/Cvs57SKCvdxuO9TeYkbLar0zsTbpe3kfA+MxrXcqElKHP9fU1qkqi3LftDjzVfU4stUbabXBWwNwePHj+J0GmwhqVFzh3Wnh55exPsajoYjjODW9gcvp0aJKg6mtcniQOF+gioqVGr2KlmXXHT18Pcgavd1LipmXJGqmRUCAIBFxd19teXEeHX4Sp1J1qH/s0d8LdeXj6r9Dzrkp89xgq0TTXUGb08jK2OvUrjs44abaz4fysmyjWpwrwy+plcvx9VDYHYcpfKTR01ahCRMzXJMPj6dnULU5OBbfxmTipGijc1bZ+MfD7GGw+RNQqPhqvvhWZSOBAt9Rf0katKdKm5roSNSvY1IRVL8xUtl4J5xTvcopJUEjSVsU1DB4coWIu2s8xuQoHhsfSZw4Ksm5pM8pKq3KMJ4aK7FYiq66hUd1PCxNviBwl7ZUKUFxQSRz+p3FfenVbZr+xGBqtQbvVBov7ob+q/vr029Z7qFChcYVRZaI2mSr0c8D7v7+Rou5pUlKqq2tv7It+TNHYU+Dh4VjwwTnUnxf8A02yrwOU946Aqrad1Y7gD7jnacDYXeoUJytaDcXLmn0x18vVHVVKkYRzk3GEw4RdK/E8yes6qztoUKfDHfxfVvxZTVKjnLLO+SzWIAgHwzxpPZgqGwAFYXF1PD8TjJ6QqOoRjjNOTyl+q9ufoa+CPFlkTOMguxq0QL804X8ROvlT6oubW/wALgq/P7lNSqaWsQVbmDtNecFhKHEsrdHdmmGWqFqW9tAwB8CpFpF1CWLab8iG44Ti/UyxyRrXtORje8L2ZskkzQZrkyvliAe8EJ+Zb8+s6JXVOlSotveWxDpPhvMdHsYnsLl71sSaYJFNPacA8eQHxl7ZV+PdMm63bU6NBOSTlLZeXiz1HGYgCyIAFGwAljCPVnIzkksLkd+CyzUhapsCP9M0XFxGmuJ8lub7Wm1JTfsWOX4QIuwsTy6AcF+Ep7WhJuVaou/Pd+S6R9uvmTqtRyeCZLA1CAIAgCAcXS/2mqrTU0vFbryYIua4o0qTOouQOElUKaqTUWzbRgpzUWefYTtUa2I7vFmmqG+klB73Iaj7slX1g6dFzpLif96F5O2VKGaKefU0C5SdSk1XKjfSoVAfMgG4nGT1CrJOEqcZxfTdP65X1IMqrl1JGHwQ/cC40jc6TwPQeMqLOgpX/AAzhwrdpP6LzMp1cUdnlnOul9rADhYDbytOfnWn2nFLZp+mPbpgg1OJy4kzNtmGFy+uaYQq1ZBcU11EFSbXF7m+o+k7rQ7ysuJ144zhrC9enMt3ZX2q2/aOS7jfN42eM/LH1LfK2q1G1LhXC8mrstP46BqadHO5nNYgsFU9KoUP82spPwim/q8I1dLUR7YW/QEkfMCa3FSWJI0S4U+6dkyMRAEAQBAEAQD46gixFweUJtPKCeDI552Gp1rlCB4H8y0oalKG0kWlvqc6e0tyJk+SY7CHTTcPT/oc3HwPFZhcqyuN5LD8V+66mytcWtbdrD8jYU0LoBVQA9L3t5GUtxaU6i4JpSj6FW5cMu6zpxeBZl0o2kn+e12A8L7E+J+cgf+JpOSc0pY5N8/R/8vJv3NtKrCMuKSz5dGR8s7PUqBJpqAx41G9t283beWkKajyN1xqFWusTe3hyS9kWqUwPyZsILk2c4PBAEAQBAEAQBAEAQBAEAQBAEAQBAEAQBAEAQBAEAQBAEAQBAEAQBAEAQ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8920" name="Picture 8" descr="http://ecx.images-amazon.com/images/I/51DP0FK-5vL._SL500_SR100,10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101419"/>
            <a:ext cx="1638300" cy="1638300"/>
          </a:xfrm>
          <a:prstGeom prst="rect">
            <a:avLst/>
          </a:prstGeom>
          <a:noFill/>
        </p:spPr>
      </p:pic>
      <p:sp>
        <p:nvSpPr>
          <p:cNvPr id="6" name="圓角化單一角落矩形 5"/>
          <p:cNvSpPr/>
          <p:nvPr/>
        </p:nvSpPr>
        <p:spPr>
          <a:xfrm rot="5400000">
            <a:off x="-1219200" y="5257800"/>
            <a:ext cx="28194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Pair and Group work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" name="圓角化單一角落矩形 6"/>
          <p:cNvSpPr/>
          <p:nvPr/>
        </p:nvSpPr>
        <p:spPr>
          <a:xfrm rot="5400000">
            <a:off x="-1219200" y="2743200"/>
            <a:ext cx="28194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Classroom Language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8" name="圓角化單一角落矩形 7"/>
          <p:cNvSpPr/>
          <p:nvPr/>
        </p:nvSpPr>
        <p:spPr>
          <a:xfrm rot="5400000">
            <a:off x="-1219200" y="3257528"/>
            <a:ext cx="28194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Task-Based Learning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9" name="圓角化單一角落矩形 8"/>
          <p:cNvSpPr/>
          <p:nvPr/>
        </p:nvSpPr>
        <p:spPr>
          <a:xfrm rot="5400000">
            <a:off x="-1333500" y="3992801"/>
            <a:ext cx="30480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Differentiation Teaching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0" name="圓角化單一角落矩形 9"/>
          <p:cNvSpPr/>
          <p:nvPr/>
        </p:nvSpPr>
        <p:spPr>
          <a:xfrm rot="5400000">
            <a:off x="-1219200" y="4610100"/>
            <a:ext cx="2819400" cy="381000"/>
          </a:xfrm>
          <a:prstGeom prst="round1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Listening and Speaking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5532" y="152400"/>
            <a:ext cx="8520535" cy="990600"/>
          </a:xfrm>
        </p:spPr>
        <p:txBody>
          <a:bodyPr>
            <a:noAutofit/>
          </a:bodyPr>
          <a:lstStyle/>
          <a:p>
            <a:r>
              <a:rPr lang="en-US" altLang="zh-TW" sz="3600" dirty="0" smtClean="0">
                <a:latin typeface="+mj-ea"/>
              </a:rPr>
              <a:t>Ranking activities-list these food in order from the most tasty to least tasty</a:t>
            </a:r>
            <a:endParaRPr lang="zh-TW" altLang="en-US" sz="3600" dirty="0">
              <a:latin typeface="+mj-ea"/>
            </a:endParaRPr>
          </a:p>
        </p:txBody>
      </p:sp>
      <p:pic>
        <p:nvPicPr>
          <p:cNvPr id="37890" name="Picture 2" descr="http://g-ecx.images-amazon.com/images/G/01/PenguinEMS2010/23LARGE._V192572384_.jpg"/>
          <p:cNvPicPr>
            <a:picLocks noChangeAspect="1" noChangeArrowheads="1"/>
          </p:cNvPicPr>
          <p:nvPr/>
        </p:nvPicPr>
        <p:blipFill>
          <a:blip r:embed="rId3" cstate="print"/>
          <a:srcRect t="14286" b="6349"/>
          <a:stretch>
            <a:fillRect/>
          </a:stretch>
        </p:blipFill>
        <p:spPr bwMode="auto">
          <a:xfrm>
            <a:off x="457200" y="1600200"/>
            <a:ext cx="8077200" cy="4001692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0" y="5867400"/>
            <a:ext cx="9400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rgbClr val="7030A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Now compare your answers with your partner to see if you have the same tastes.</a:t>
            </a:r>
            <a:endParaRPr lang="zh-TW" altLang="en-US" sz="2000" b="1" dirty="0">
              <a:solidFill>
                <a:srgbClr val="7030A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Topics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Classroom Language</a:t>
            </a:r>
          </a:p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Task-Based Learning</a:t>
            </a:r>
          </a:p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Differentiation in the Mixed Ability Classroom </a:t>
            </a:r>
          </a:p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Listening and Speaking</a:t>
            </a:r>
          </a:p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Pair and Group Work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2"/>
              </a:rPr>
              <a:t>Good Ideas? Bad Ideas?</a:t>
            </a:r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What are important factors to take into consideration when setting up pair work and group work?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Pair and Group Work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Teaching Idea Sharing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Teacher you are wrong.</a:t>
            </a:r>
          </a:p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This is not a hammer.</a:t>
            </a:r>
          </a:p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Two words make a sentence.</a:t>
            </a:r>
          </a:p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Earn your recess.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4578" name="AutoShape 2" descr="https://mail.google.com/mail/u/0/?ui=2&amp;ik=7940ac598b&amp;view=fimg&amp;th=14b777d98dc9060d&amp;attid=0.1&amp;disp=emb&amp;attbid=ANGjdJ8cGUemH_3mT1gZe7K8is1Lo4xYDroZ6zPVeK9_Z-pJfLcKrQbUXbfbDm1-27Sdvq7HqMKt2xVQ3LKQvG7FgWf_lfPQpbgyn9KoTFg2H_SADRtxFD6LXAMcVIw&amp;sz=w666-h376&amp;ats=1425525104960&amp;rm=14b777d98dc9060d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4580" name="AutoShape 4" descr="https://mail.google.com/mail/u/0/?ui=2&amp;ik=7940ac598b&amp;view=fimg&amp;th=14b777d98dc9060d&amp;attid=0.1&amp;disp=emb&amp;attbid=ANGjdJ8cGUemH_3mT1gZe7K8is1Lo4xYDroZ6zPVeK9_Z-pJfLcKrQbUXbfbDm1-27Sdvq7HqMKt2xVQ3LKQvG7FgWf_lfPQpbgyn9KoTFg2H_SADRtxFD6LXAMcVIw&amp;sz=w666-h376&amp;ats=1425525104960&amp;rm=14b777d98dc9060d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圓角化單一角落矩形 9"/>
          <p:cNvSpPr/>
          <p:nvPr/>
        </p:nvSpPr>
        <p:spPr>
          <a:xfrm rot="5400000">
            <a:off x="-1219200" y="2743200"/>
            <a:ext cx="28194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Classroom Language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9" name="圓角化單一角落矩形 8"/>
          <p:cNvSpPr/>
          <p:nvPr/>
        </p:nvSpPr>
        <p:spPr>
          <a:xfrm rot="5400000">
            <a:off x="-1219200" y="3257528"/>
            <a:ext cx="28194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Task-Based Learning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8" name="圓角化單一角落矩形 7"/>
          <p:cNvSpPr/>
          <p:nvPr/>
        </p:nvSpPr>
        <p:spPr>
          <a:xfrm rot="5400000">
            <a:off x="-1333500" y="3992801"/>
            <a:ext cx="30480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Differentiation Teaching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" name="圓角化單一角落矩形 6"/>
          <p:cNvSpPr/>
          <p:nvPr/>
        </p:nvSpPr>
        <p:spPr>
          <a:xfrm rot="5400000">
            <a:off x="-1219200" y="4610100"/>
            <a:ext cx="28194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Listening and Speaking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圓角化單一角落矩形 5"/>
          <p:cNvSpPr/>
          <p:nvPr/>
        </p:nvSpPr>
        <p:spPr>
          <a:xfrm rot="5400000">
            <a:off x="-1219200" y="5257800"/>
            <a:ext cx="2819400" cy="381000"/>
          </a:xfrm>
          <a:prstGeom prst="round1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Pair and Group work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Teaching Idea Sharing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14021"/>
            <a:ext cx="9144000" cy="517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189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Teaching Idea Sharing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34" y="1712883"/>
            <a:ext cx="9144000" cy="517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94981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Teaching Idea Sharing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69665"/>
            <a:ext cx="9144000" cy="517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03977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Teaching Idea Sharing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02647"/>
            <a:ext cx="9144000" cy="517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70672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Teaching Idea Sharing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6725"/>
            <a:ext cx="9144000" cy="517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39775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Teaching Idea Sharing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6725"/>
            <a:ext cx="9144000" cy="517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53148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Teaching Idea Sharing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6725"/>
            <a:ext cx="9144000" cy="517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68880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Teaching Idea Sharing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4258" y="1541206"/>
            <a:ext cx="3004542" cy="531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797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Main Idea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Authentic Language</a:t>
            </a:r>
          </a:p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Scaffolding </a:t>
            </a:r>
          </a:p>
          <a:p>
            <a:pPr>
              <a:buNone/>
            </a:pPr>
            <a:endParaRPr lang="zh-TW" altLang="en-US" dirty="0"/>
          </a:p>
        </p:txBody>
      </p:sp>
      <p:sp>
        <p:nvSpPr>
          <p:cNvPr id="8" name="圓角化單一角落矩形 7"/>
          <p:cNvSpPr/>
          <p:nvPr/>
        </p:nvSpPr>
        <p:spPr>
          <a:xfrm rot="5400000">
            <a:off x="-1219200" y="5257800"/>
            <a:ext cx="2819400" cy="381000"/>
          </a:xfrm>
          <a:prstGeom prst="round1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Pair and Group work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" name="圓角化單一角落矩形 6"/>
          <p:cNvSpPr/>
          <p:nvPr/>
        </p:nvSpPr>
        <p:spPr>
          <a:xfrm rot="5400000">
            <a:off x="-1219200" y="4610100"/>
            <a:ext cx="2819400" cy="381000"/>
          </a:xfrm>
          <a:prstGeom prst="round1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Listening and Speaking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圓角化單一角落矩形 5"/>
          <p:cNvSpPr/>
          <p:nvPr/>
        </p:nvSpPr>
        <p:spPr>
          <a:xfrm rot="5400000">
            <a:off x="-1333500" y="3992801"/>
            <a:ext cx="3048000" cy="381000"/>
          </a:xfrm>
          <a:prstGeom prst="round1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Differentiation Teaching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" name="圓角化單一角落矩形 4"/>
          <p:cNvSpPr/>
          <p:nvPr/>
        </p:nvSpPr>
        <p:spPr>
          <a:xfrm rot="5400000">
            <a:off x="-1219200" y="3257528"/>
            <a:ext cx="2819400" cy="381000"/>
          </a:xfrm>
          <a:prstGeom prst="round1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Task-Based Learning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" name="圓角化單一角落矩形 3"/>
          <p:cNvSpPr/>
          <p:nvPr/>
        </p:nvSpPr>
        <p:spPr>
          <a:xfrm rot="5400000">
            <a:off x="-1219200" y="2743200"/>
            <a:ext cx="2819400" cy="381000"/>
          </a:xfrm>
          <a:prstGeom prst="round1Rect">
            <a:avLst/>
          </a:prstGeom>
          <a:solidFill>
            <a:srgbClr val="FA740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Classroom Language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Teaching Idea Sharing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71940"/>
            <a:ext cx="9144000" cy="517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864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368188" y="1905000"/>
            <a:ext cx="7620000" cy="990600"/>
          </a:xfrm>
        </p:spPr>
        <p:txBody>
          <a:bodyPr>
            <a:normAutofit/>
          </a:bodyPr>
          <a:lstStyle/>
          <a:p>
            <a:r>
              <a:rPr lang="en-US" altLang="zh-TW" sz="2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WHAT IS CLASSROOM </a:t>
            </a:r>
            <a:r>
              <a:rPr lang="en-US" altLang="zh-TW" sz="2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LANGUAGE?</a:t>
            </a:r>
            <a:r>
              <a:rPr lang="zh-TW" altLang="en-US" sz="2800" dirty="0"/>
              <a:t/>
            </a:r>
            <a:br>
              <a:rPr lang="zh-TW" altLang="en-US" sz="2800" dirty="0"/>
            </a:br>
            <a:endParaRPr lang="zh-TW" altLang="en-US" sz="28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638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6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Classroom Language-Who says that?</a:t>
            </a:r>
            <a:endParaRPr lang="zh-TW" altLang="en-US" sz="36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1981200" y="3733800"/>
            <a:ext cx="3135924" cy="2895601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4190999" y="3810000"/>
            <a:ext cx="2754923" cy="2819400"/>
          </a:xfrm>
          <a:prstGeom prst="ellipse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685800" y="19812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chemeClr val="accent2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Teacher’s      </a:t>
            </a:r>
            <a:r>
              <a:rPr lang="en-US" altLang="zh-TW" sz="3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Teacher’s/learner’s    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</a:t>
            </a:r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earners’ </a:t>
            </a:r>
            <a:endParaRPr lang="en-US" altLang="zh-TW" sz="3200" dirty="0" smtClean="0">
              <a:solidFill>
                <a:schemeClr val="accent2">
                  <a:lumMod val="75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sz="3200" dirty="0" smtClean="0">
                <a:solidFill>
                  <a:schemeClr val="accent2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Language              </a:t>
            </a:r>
            <a:r>
              <a:rPr lang="en-US" altLang="zh-TW" sz="3200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language</a:t>
            </a:r>
            <a:r>
              <a:rPr lang="en-US" altLang="zh-TW" sz="3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      </a:t>
            </a:r>
            <a:r>
              <a:rPr lang="en-US" altLang="zh-TW" sz="3200" dirty="0" err="1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language</a:t>
            </a:r>
            <a:endParaRPr lang="zh-TW" altLang="en-US" sz="3200" dirty="0">
              <a:solidFill>
                <a:schemeClr val="accent5">
                  <a:lumMod val="5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 flipH="1">
            <a:off x="6477000" y="3200400"/>
            <a:ext cx="990600" cy="838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1660770" y="3183955"/>
            <a:ext cx="853830" cy="62604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4724400" y="3183955"/>
            <a:ext cx="0" cy="67538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圓角化單一角落矩形 14"/>
          <p:cNvSpPr/>
          <p:nvPr/>
        </p:nvSpPr>
        <p:spPr>
          <a:xfrm rot="5400000">
            <a:off x="-1219200" y="5257800"/>
            <a:ext cx="28194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Pair and Group work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6" name="圓角化單一角落矩形 15"/>
          <p:cNvSpPr/>
          <p:nvPr/>
        </p:nvSpPr>
        <p:spPr>
          <a:xfrm rot="5400000">
            <a:off x="-1219200" y="4610100"/>
            <a:ext cx="28194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Listening and Speaking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7" name="圓角化單一角落矩形 16"/>
          <p:cNvSpPr/>
          <p:nvPr/>
        </p:nvSpPr>
        <p:spPr>
          <a:xfrm rot="5400000">
            <a:off x="-1333500" y="3992801"/>
            <a:ext cx="30480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Differentiation Teaching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8" name="圓角化單一角落矩形 17"/>
          <p:cNvSpPr/>
          <p:nvPr/>
        </p:nvSpPr>
        <p:spPr>
          <a:xfrm rot="5400000">
            <a:off x="-1219330" y="3306477"/>
            <a:ext cx="28194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Task-Based Learning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9" name="圓角化單一角落矩形 18"/>
          <p:cNvSpPr/>
          <p:nvPr/>
        </p:nvSpPr>
        <p:spPr>
          <a:xfrm rot="5400000">
            <a:off x="-1219200" y="2743200"/>
            <a:ext cx="2819400" cy="381000"/>
          </a:xfrm>
          <a:prstGeom prst="round1Rect">
            <a:avLst/>
          </a:prstGeom>
          <a:solidFill>
            <a:srgbClr val="FA740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Classroom Language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Discussion 1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Classroom Language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534101034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群組 7"/>
          <p:cNvGrpSpPr/>
          <p:nvPr/>
        </p:nvGrpSpPr>
        <p:grpSpPr>
          <a:xfrm>
            <a:off x="609600" y="4953000"/>
            <a:ext cx="8382000" cy="1676400"/>
            <a:chOff x="609600" y="4953000"/>
            <a:chExt cx="8382000" cy="1676400"/>
          </a:xfrm>
        </p:grpSpPr>
        <p:sp>
          <p:nvSpPr>
            <p:cNvPr id="5" name="向上箭號圖說文字 4"/>
            <p:cNvSpPr/>
            <p:nvPr/>
          </p:nvSpPr>
          <p:spPr>
            <a:xfrm>
              <a:off x="609600" y="4953000"/>
              <a:ext cx="2057400" cy="1676400"/>
            </a:xfrm>
            <a:prstGeom prst="upArrowCallou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300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Teacher’s Language</a:t>
              </a:r>
              <a:endParaRPr lang="zh-TW" altLang="en-US" sz="23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6" name="向上箭號圖說文字 5"/>
            <p:cNvSpPr/>
            <p:nvPr/>
          </p:nvSpPr>
          <p:spPr>
            <a:xfrm>
              <a:off x="3733800" y="4953000"/>
              <a:ext cx="2057400" cy="1676400"/>
            </a:xfrm>
            <a:prstGeom prst="upArrowCallou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300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Teacher’s/ Learner's Language</a:t>
              </a:r>
              <a:endParaRPr lang="zh-TW" altLang="en-US" sz="23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7" name="向上箭號圖說文字 6"/>
            <p:cNvSpPr/>
            <p:nvPr/>
          </p:nvSpPr>
          <p:spPr>
            <a:xfrm>
              <a:off x="6934200" y="4953000"/>
              <a:ext cx="2057400" cy="1676400"/>
            </a:xfrm>
            <a:prstGeom prst="upArrowCallou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300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Learner’s Language</a:t>
              </a:r>
              <a:endParaRPr lang="zh-TW" altLang="en-US" sz="23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</p:grpSp>
      <p:sp>
        <p:nvSpPr>
          <p:cNvPr id="19" name="圓角化單一角落矩形 18"/>
          <p:cNvSpPr/>
          <p:nvPr/>
        </p:nvSpPr>
        <p:spPr>
          <a:xfrm rot="5400000">
            <a:off x="-1219200" y="5257800"/>
            <a:ext cx="28194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Pair and Group work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0" name="圓角化單一角落矩形 19"/>
          <p:cNvSpPr/>
          <p:nvPr/>
        </p:nvSpPr>
        <p:spPr>
          <a:xfrm rot="5400000">
            <a:off x="-1219200" y="4610100"/>
            <a:ext cx="28194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Listening and Speaking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1" name="圓角化單一角落矩形 20"/>
          <p:cNvSpPr/>
          <p:nvPr/>
        </p:nvSpPr>
        <p:spPr>
          <a:xfrm rot="5400000">
            <a:off x="-1333500" y="3992801"/>
            <a:ext cx="30480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Differentiation Teaching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2" name="圓角化單一角落矩形 21"/>
          <p:cNvSpPr/>
          <p:nvPr/>
        </p:nvSpPr>
        <p:spPr>
          <a:xfrm rot="5400000">
            <a:off x="-1219330" y="3306477"/>
            <a:ext cx="28194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Task-Based Learning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3" name="圓角化單一角落矩形 22"/>
          <p:cNvSpPr/>
          <p:nvPr/>
        </p:nvSpPr>
        <p:spPr>
          <a:xfrm rot="5400000">
            <a:off x="-1219200" y="2743200"/>
            <a:ext cx="2819400" cy="381000"/>
          </a:xfrm>
          <a:prstGeom prst="round1Rect">
            <a:avLst/>
          </a:prstGeom>
          <a:solidFill>
            <a:srgbClr val="FA740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Classroom Language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22" b="28889"/>
          <a:stretch/>
        </p:blipFill>
        <p:spPr>
          <a:xfrm>
            <a:off x="1828799" y="0"/>
            <a:ext cx="5625703" cy="6858000"/>
          </a:xfrm>
          <a:prstGeom prst="rect">
            <a:avLst/>
          </a:prstGeom>
        </p:spPr>
      </p:pic>
      <p:sp>
        <p:nvSpPr>
          <p:cNvPr id="14" name="圓角化單一角落矩形 13"/>
          <p:cNvSpPr/>
          <p:nvPr/>
        </p:nvSpPr>
        <p:spPr>
          <a:xfrm rot="5400000">
            <a:off x="-1219200" y="5257800"/>
            <a:ext cx="28194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Pair and Group work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5" name="圓角化單一角落矩形 14"/>
          <p:cNvSpPr/>
          <p:nvPr/>
        </p:nvSpPr>
        <p:spPr>
          <a:xfrm rot="5400000">
            <a:off x="-1219200" y="4610100"/>
            <a:ext cx="28194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Listening and Speaking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6" name="圓角化單一角落矩形 15"/>
          <p:cNvSpPr/>
          <p:nvPr/>
        </p:nvSpPr>
        <p:spPr>
          <a:xfrm rot="5400000">
            <a:off x="-1333500" y="3992801"/>
            <a:ext cx="30480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Differentiation Teaching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7" name="圓角化單一角落矩形 16"/>
          <p:cNvSpPr/>
          <p:nvPr/>
        </p:nvSpPr>
        <p:spPr>
          <a:xfrm rot="5400000">
            <a:off x="-1219330" y="3306477"/>
            <a:ext cx="2819400" cy="381000"/>
          </a:xfrm>
          <a:prstGeom prst="round1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Task-Based Learning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8" name="圓角化單一角落矩形 17"/>
          <p:cNvSpPr/>
          <p:nvPr/>
        </p:nvSpPr>
        <p:spPr>
          <a:xfrm rot="5400000">
            <a:off x="-1219200" y="2743200"/>
            <a:ext cx="2819400" cy="381000"/>
          </a:xfrm>
          <a:prstGeom prst="round1Rect">
            <a:avLst/>
          </a:prstGeom>
          <a:solidFill>
            <a:srgbClr val="FA740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Classroom Language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252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812</TotalTime>
  <Words>905</Words>
  <Application>Microsoft Office PowerPoint</Application>
  <PresentationFormat>如螢幕大小 (4:3)</PresentationFormat>
  <Paragraphs>191</Paragraphs>
  <Slides>40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41" baseType="lpstr">
      <vt:lpstr>中庸</vt:lpstr>
      <vt:lpstr>Communicative Language Learning  Sharing and Discussion</vt:lpstr>
      <vt:lpstr>Communicative Language Learning</vt:lpstr>
      <vt:lpstr>Topics</vt:lpstr>
      <vt:lpstr>Main Idea</vt:lpstr>
      <vt:lpstr>WHAT IS CLASSROOM LANGUAGE? </vt:lpstr>
      <vt:lpstr>Classroom Language-Who says that?</vt:lpstr>
      <vt:lpstr>Discussion 1</vt:lpstr>
      <vt:lpstr>Classroom Language</vt:lpstr>
      <vt:lpstr>投影片 9</vt:lpstr>
      <vt:lpstr>Discussion 2</vt:lpstr>
      <vt:lpstr>Discussion 2</vt:lpstr>
      <vt:lpstr>Word Search-Hello kids 6-Lesson 3</vt:lpstr>
      <vt:lpstr>Sample</vt:lpstr>
      <vt:lpstr>Discussion3</vt:lpstr>
      <vt:lpstr>The 3 Rs in Classroom Language</vt:lpstr>
      <vt:lpstr>Task-Based Learning</vt:lpstr>
      <vt:lpstr>Discussion 4</vt:lpstr>
      <vt:lpstr>Differentiation in Teaching</vt:lpstr>
      <vt:lpstr>Discussion 5</vt:lpstr>
      <vt:lpstr>Differentiation in Teaching</vt:lpstr>
      <vt:lpstr>Discussion 6</vt:lpstr>
      <vt:lpstr>原則1掌握學生程度</vt:lpstr>
      <vt:lpstr>原則2真實及分級的素材</vt:lpstr>
      <vt:lpstr>原則3異質教學</vt:lpstr>
      <vt:lpstr>Listening Activities</vt:lpstr>
      <vt:lpstr>Discussion 7</vt:lpstr>
      <vt:lpstr>Emotional Speaking</vt:lpstr>
      <vt:lpstr>Speaking Review Game</vt:lpstr>
      <vt:lpstr>Ranking activities-list these food in order from the most tasty to least tasty</vt:lpstr>
      <vt:lpstr>Pair and Group Work</vt:lpstr>
      <vt:lpstr>Teaching Idea Sharing</vt:lpstr>
      <vt:lpstr>Teaching Idea Sharing</vt:lpstr>
      <vt:lpstr>Teaching Idea Sharing</vt:lpstr>
      <vt:lpstr>Teaching Idea Sharing</vt:lpstr>
      <vt:lpstr>Teaching Idea Sharing</vt:lpstr>
      <vt:lpstr>Teaching Idea Sharing</vt:lpstr>
      <vt:lpstr>Teaching Idea Sharing</vt:lpstr>
      <vt:lpstr>Teaching Idea Sharing</vt:lpstr>
      <vt:lpstr>Teaching Idea Sharing</vt:lpstr>
      <vt:lpstr>Teaching Idea Sharing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hua</dc:creator>
  <cp:lastModifiedBy>hua</cp:lastModifiedBy>
  <cp:revision>123</cp:revision>
  <dcterms:created xsi:type="dcterms:W3CDTF">2015-03-04T23:33:54Z</dcterms:created>
  <dcterms:modified xsi:type="dcterms:W3CDTF">2015-03-26T23:59:22Z</dcterms:modified>
</cp:coreProperties>
</file>