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2"/>
  </p:notesMasterIdLst>
  <p:handoutMasterIdLst>
    <p:handoutMasterId r:id="rId193"/>
  </p:handoutMasterIdLst>
  <p:sldIdLst>
    <p:sldId id="680" r:id="rId2"/>
    <p:sldId id="753" r:id="rId3"/>
    <p:sldId id="754" r:id="rId4"/>
    <p:sldId id="281" r:id="rId5"/>
    <p:sldId id="282" r:id="rId6"/>
    <p:sldId id="283" r:id="rId7"/>
    <p:sldId id="653" r:id="rId8"/>
    <p:sldId id="682" r:id="rId9"/>
    <p:sldId id="683" r:id="rId10"/>
    <p:sldId id="684" r:id="rId11"/>
    <p:sldId id="258" r:id="rId12"/>
    <p:sldId id="591" r:id="rId13"/>
    <p:sldId id="592" r:id="rId14"/>
    <p:sldId id="593" r:id="rId15"/>
    <p:sldId id="594" r:id="rId16"/>
    <p:sldId id="595" r:id="rId17"/>
    <p:sldId id="259" r:id="rId18"/>
    <p:sldId id="285" r:id="rId19"/>
    <p:sldId id="310" r:id="rId20"/>
    <p:sldId id="284" r:id="rId21"/>
    <p:sldId id="484" r:id="rId22"/>
    <p:sldId id="485" r:id="rId23"/>
    <p:sldId id="286" r:id="rId24"/>
    <p:sldId id="693" r:id="rId25"/>
    <p:sldId id="694" r:id="rId26"/>
    <p:sldId id="685" r:id="rId27"/>
    <p:sldId id="686" r:id="rId28"/>
    <p:sldId id="687" r:id="rId29"/>
    <p:sldId id="688" r:id="rId30"/>
    <p:sldId id="689" r:id="rId31"/>
    <p:sldId id="692" r:id="rId32"/>
    <p:sldId id="596" r:id="rId33"/>
    <p:sldId id="597" r:id="rId34"/>
    <p:sldId id="695" r:id="rId35"/>
    <p:sldId id="598" r:id="rId36"/>
    <p:sldId id="696" r:id="rId37"/>
    <p:sldId id="697" r:id="rId38"/>
    <p:sldId id="698" r:id="rId39"/>
    <p:sldId id="681" r:id="rId40"/>
    <p:sldId id="633" r:id="rId41"/>
    <p:sldId id="635" r:id="rId42"/>
    <p:sldId id="636" r:id="rId43"/>
    <p:sldId id="637" r:id="rId44"/>
    <p:sldId id="639" r:id="rId45"/>
    <p:sldId id="640" r:id="rId46"/>
    <p:sldId id="641" r:id="rId47"/>
    <p:sldId id="642" r:id="rId48"/>
    <p:sldId id="260" r:id="rId49"/>
    <p:sldId id="326" r:id="rId50"/>
    <p:sldId id="613" r:id="rId51"/>
    <p:sldId id="614" r:id="rId52"/>
    <p:sldId id="380" r:id="rId53"/>
    <p:sldId id="327" r:id="rId54"/>
    <p:sldId id="655" r:id="rId55"/>
    <p:sldId id="329" r:id="rId56"/>
    <p:sldId id="610" r:id="rId57"/>
    <p:sldId id="611" r:id="rId58"/>
    <p:sldId id="612" r:id="rId59"/>
    <p:sldId id="261" r:id="rId60"/>
    <p:sldId id="275" r:id="rId61"/>
    <p:sldId id="276" r:id="rId62"/>
    <p:sldId id="277" r:id="rId63"/>
    <p:sldId id="335" r:id="rId64"/>
    <p:sldId id="480" r:id="rId65"/>
    <p:sldId id="656" r:id="rId66"/>
    <p:sldId id="657" r:id="rId67"/>
    <p:sldId id="658" r:id="rId68"/>
    <p:sldId id="291" r:id="rId69"/>
    <p:sldId id="654" r:id="rId70"/>
    <p:sldId id="677" r:id="rId71"/>
    <p:sldId id="659" r:id="rId72"/>
    <p:sldId id="660" r:id="rId73"/>
    <p:sldId id="661" r:id="rId74"/>
    <p:sldId id="662" r:id="rId75"/>
    <p:sldId id="663" r:id="rId76"/>
    <p:sldId id="664" r:id="rId77"/>
    <p:sldId id="665" r:id="rId78"/>
    <p:sldId id="666" r:id="rId79"/>
    <p:sldId id="667" r:id="rId80"/>
    <p:sldId id="668" r:id="rId81"/>
    <p:sldId id="669" r:id="rId82"/>
    <p:sldId id="670" r:id="rId83"/>
    <p:sldId id="671" r:id="rId84"/>
    <p:sldId id="676" r:id="rId85"/>
    <p:sldId id="272" r:id="rId86"/>
    <p:sldId id="349" r:id="rId87"/>
    <p:sldId id="589" r:id="rId88"/>
    <p:sldId id="273" r:id="rId89"/>
    <p:sldId id="274" r:id="rId90"/>
    <p:sldId id="618" r:id="rId91"/>
    <p:sldId id="619" r:id="rId92"/>
    <p:sldId id="620" r:id="rId93"/>
    <p:sldId id="621" r:id="rId94"/>
    <p:sldId id="622" r:id="rId95"/>
    <p:sldId id="623" r:id="rId96"/>
    <p:sldId id="624" r:id="rId97"/>
    <p:sldId id="626" r:id="rId98"/>
    <p:sldId id="627" r:id="rId99"/>
    <p:sldId id="364" r:id="rId100"/>
    <p:sldId id="365" r:id="rId101"/>
    <p:sldId id="366" r:id="rId102"/>
    <p:sldId id="292" r:id="rId103"/>
    <p:sldId id="494" r:id="rId104"/>
    <p:sldId id="495" r:id="rId105"/>
    <p:sldId id="497" r:id="rId106"/>
    <p:sldId id="498" r:id="rId107"/>
    <p:sldId id="499" r:id="rId108"/>
    <p:sldId id="500" r:id="rId109"/>
    <p:sldId id="503" r:id="rId110"/>
    <p:sldId id="504" r:id="rId111"/>
    <p:sldId id="506" r:id="rId112"/>
    <p:sldId id="507" r:id="rId113"/>
    <p:sldId id="508" r:id="rId114"/>
    <p:sldId id="509" r:id="rId115"/>
    <p:sldId id="510" r:id="rId116"/>
    <p:sldId id="511" r:id="rId117"/>
    <p:sldId id="512" r:id="rId118"/>
    <p:sldId id="513" r:id="rId119"/>
    <p:sldId id="514" r:id="rId120"/>
    <p:sldId id="515" r:id="rId121"/>
    <p:sldId id="516" r:id="rId122"/>
    <p:sldId id="517" r:id="rId123"/>
    <p:sldId id="520" r:id="rId124"/>
    <p:sldId id="521" r:id="rId125"/>
    <p:sldId id="553" r:id="rId126"/>
    <p:sldId id="554" r:id="rId127"/>
    <p:sldId id="556" r:id="rId128"/>
    <p:sldId id="557" r:id="rId129"/>
    <p:sldId id="561" r:id="rId130"/>
    <p:sldId id="567" r:id="rId131"/>
    <p:sldId id="581" r:id="rId132"/>
    <p:sldId id="582" r:id="rId133"/>
    <p:sldId id="583" r:id="rId134"/>
    <p:sldId id="585" r:id="rId135"/>
    <p:sldId id="586" r:id="rId136"/>
    <p:sldId id="587" r:id="rId137"/>
    <p:sldId id="331" r:id="rId138"/>
    <p:sldId id="347" r:id="rId139"/>
    <p:sldId id="756" r:id="rId140"/>
    <p:sldId id="699" r:id="rId141"/>
    <p:sldId id="700" r:id="rId142"/>
    <p:sldId id="701" r:id="rId143"/>
    <p:sldId id="702" r:id="rId144"/>
    <p:sldId id="703" r:id="rId145"/>
    <p:sldId id="704" r:id="rId146"/>
    <p:sldId id="705" r:id="rId147"/>
    <p:sldId id="706" r:id="rId148"/>
    <p:sldId id="707" r:id="rId149"/>
    <p:sldId id="708" r:id="rId150"/>
    <p:sldId id="709" r:id="rId151"/>
    <p:sldId id="710" r:id="rId152"/>
    <p:sldId id="711" r:id="rId153"/>
    <p:sldId id="712" r:id="rId154"/>
    <p:sldId id="713" r:id="rId155"/>
    <p:sldId id="714" r:id="rId156"/>
    <p:sldId id="715" r:id="rId157"/>
    <p:sldId id="716" r:id="rId158"/>
    <p:sldId id="717" r:id="rId159"/>
    <p:sldId id="718" r:id="rId160"/>
    <p:sldId id="719" r:id="rId161"/>
    <p:sldId id="720" r:id="rId162"/>
    <p:sldId id="721" r:id="rId163"/>
    <p:sldId id="722" r:id="rId164"/>
    <p:sldId id="723" r:id="rId165"/>
    <p:sldId id="724" r:id="rId166"/>
    <p:sldId id="725" r:id="rId167"/>
    <p:sldId id="726" r:id="rId168"/>
    <p:sldId id="727" r:id="rId169"/>
    <p:sldId id="728" r:id="rId170"/>
    <p:sldId id="729" r:id="rId171"/>
    <p:sldId id="730" r:id="rId172"/>
    <p:sldId id="731" r:id="rId173"/>
    <p:sldId id="732" r:id="rId174"/>
    <p:sldId id="733" r:id="rId175"/>
    <p:sldId id="734" r:id="rId176"/>
    <p:sldId id="735" r:id="rId177"/>
    <p:sldId id="736" r:id="rId178"/>
    <p:sldId id="737" r:id="rId179"/>
    <p:sldId id="738" r:id="rId180"/>
    <p:sldId id="739" r:id="rId181"/>
    <p:sldId id="740" r:id="rId182"/>
    <p:sldId id="741" r:id="rId183"/>
    <p:sldId id="742" r:id="rId184"/>
    <p:sldId id="743" r:id="rId185"/>
    <p:sldId id="744" r:id="rId186"/>
    <p:sldId id="745" r:id="rId187"/>
    <p:sldId id="746" r:id="rId188"/>
    <p:sldId id="747" r:id="rId189"/>
    <p:sldId id="748" r:id="rId190"/>
    <p:sldId id="749" r:id="rId191"/>
  </p:sldIdLst>
  <p:sldSz cx="9144000" cy="6858000" type="screen4x3"/>
  <p:notesSz cx="6799263" cy="9929813"/>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49" d="100"/>
          <a:sy n="49" d="100"/>
        </p:scale>
        <p:origin x="-1114" y="-82"/>
      </p:cViewPr>
      <p:guideLst>
        <p:guide orient="horz" pos="2160"/>
        <p:guide pos="2880"/>
      </p:guideLst>
    </p:cSldViewPr>
  </p:slideViewPr>
  <p:notesTextViewPr>
    <p:cViewPr>
      <p:scale>
        <a:sx n="1" d="1"/>
        <a:sy n="1" d="1"/>
      </p:scale>
      <p:origin x="0" y="0"/>
    </p:cViewPr>
  </p:notesTextViewPr>
  <p:sorterViewPr>
    <p:cViewPr>
      <p:scale>
        <a:sx n="100" d="100"/>
        <a:sy n="100" d="100"/>
      </p:scale>
      <p:origin x="0" y="6364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_rels/data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file:///D:\&#23416;&#32676;&#24433;&#29255;\08%20%20&#27231;&#26800;&#32676;1.mp4" TargetMode="External"/><Relationship Id="rId1" Type="http://schemas.openxmlformats.org/officeDocument/2006/relationships/image" Target="../media/image74.png"/><Relationship Id="rId4" Type="http://schemas.openxmlformats.org/officeDocument/2006/relationships/hyperlink" Target="file:///D:\&#23416;&#32676;&#24433;&#29255;\07%20%20&#21205;&#21147;&#27231;&#26800;&#32676;1.mp4" TargetMode="External"/></Relationships>
</file>

<file path=ppt/diagrams/_rels/data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23416;&#32676;&#24433;&#29255;/09%20%20&#38651;&#27231;&#33287;&#38651;&#23376;.wmv" TargetMode="External"/><Relationship Id="rId1" Type="http://schemas.openxmlformats.org/officeDocument/2006/relationships/image" Target="../media/image76.png"/><Relationship Id="rId4" Type="http://schemas.openxmlformats.org/officeDocument/2006/relationships/image" Target="../media/image78.png"/></Relationships>
</file>

<file path=ppt/diagrams/_rels/data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23416;&#32676;&#24433;&#29255;/11%20%20&#21270;&#24037;&#32676;1.mp4" TargetMode="External"/><Relationship Id="rId1" Type="http://schemas.openxmlformats.org/officeDocument/2006/relationships/image" Target="../media/image80.png"/></Relationships>
</file>

<file path=ppt/diagrams/_rels/data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23416;&#32676;&#24433;&#29255;/03%20%20&#21830;&#31649;&#32676;1.mp4" TargetMode="External"/><Relationship Id="rId1" Type="http://schemas.openxmlformats.org/officeDocument/2006/relationships/image" Target="../media/image82.png"/><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23416;&#32676;&#24433;&#29255;/02%20%20&#22806;&#35486;&#32676;1.mp4" TargetMode="External"/></Relationships>
</file>

<file path=ppt/diagrams/_rels/data18.xml.rels><?xml version="1.0" encoding="UTF-8" standalone="yes"?>
<Relationships xmlns="http://schemas.openxmlformats.org/package/2006/relationships"><Relationship Id="rId2" Type="http://schemas.openxmlformats.org/officeDocument/2006/relationships/hyperlink" Target="&#23416;&#32676;&#24433;&#29255;/04%20%20&#35373;&#35336;&#32676;1.mp4" TargetMode="External"/><Relationship Id="rId1" Type="http://schemas.openxmlformats.org/officeDocument/2006/relationships/image" Target="../media/image86.png"/></Relationships>
</file>

<file path=ppt/diagrams/_rels/data19.xml.rels><?xml version="1.0" encoding="UTF-8" standalone="yes"?>
<Relationships xmlns="http://schemas.openxmlformats.org/package/2006/relationships"><Relationship Id="rId3" Type="http://schemas.openxmlformats.org/officeDocument/2006/relationships/hyperlink" Target="&#23416;&#32676;&#24433;&#29255;/05%20%20&#39135;&#21697;&#32676;1.mp4" TargetMode="External"/><Relationship Id="rId2" Type="http://schemas.openxmlformats.org/officeDocument/2006/relationships/image" Target="../media/image88.png"/><Relationship Id="rId1" Type="http://schemas.openxmlformats.org/officeDocument/2006/relationships/image" Target="../media/image87.png"/></Relationships>
</file>

<file path=ppt/diagrams/_rels/data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file:///D:\&#23416;&#32676;&#24433;&#29255;\10%20%20&#23478;&#25919;&#23416;&#32676;.mp4" TargetMode="External"/><Relationship Id="rId1" Type="http://schemas.openxmlformats.org/officeDocument/2006/relationships/image" Target="../media/image89.png"/><Relationship Id="rId6" Type="http://schemas.openxmlformats.org/officeDocument/2006/relationships/hyperlink" Target="&#23416;&#32676;&#24433;&#29255;/06%20%20&#39184;&#26053;&#23416;&#32676;.mp4" TargetMode="External"/><Relationship Id="rId5" Type="http://schemas.openxmlformats.org/officeDocument/2006/relationships/image" Target="../media/image92.png"/><Relationship Id="rId4" Type="http://schemas.openxmlformats.org/officeDocument/2006/relationships/image" Target="../media/image91.png"/></Relationships>
</file>

<file path=ppt/diagrams/_rels/data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23416;&#32676;&#24433;&#29255;/12%20%20&#27700;&#29986;&#32676;.wmv" TargetMode="External"/><Relationship Id="rId1" Type="http://schemas.openxmlformats.org/officeDocument/2006/relationships/image" Target="../media/image93.png"/></Relationships>
</file>

<file path=ppt/diagrams/_rels/data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file:///D:\&#23416;&#32676;&#24433;&#29255;\13%20%20&#34269;&#34899;&#32676;1.mp4" TargetMode="External"/><Relationship Id="rId1" Type="http://schemas.openxmlformats.org/officeDocument/2006/relationships/image" Target="../media/image95.png"/><Relationship Id="rId4" Type="http://schemas.openxmlformats.org/officeDocument/2006/relationships/image" Target="../media/image97.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 Id="rId4" Type="http://schemas.openxmlformats.org/officeDocument/2006/relationships/image" Target="../media/image85.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86.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4" Type="http://schemas.openxmlformats.org/officeDocument/2006/relationships/image" Target="../media/image92.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3ABC7923-6FCA-4F98-9577-45BB739CE8D7}">
      <dgm:prSet phldrT="[文字]" custT="1"/>
      <dgm:spPr/>
      <dgm:t>
        <a:bodyPr/>
        <a:lstStyle/>
        <a:p>
          <a:r>
            <a:rPr lang="zh-TW" altLang="en-US" sz="2800" b="1" u="none" dirty="0">
              <a:latin typeface="標楷體" panose="03000509000000000000" pitchFamily="65" charset="-120"/>
              <a:ea typeface="標楷體" panose="03000509000000000000" pitchFamily="65" charset="-120"/>
            </a:rPr>
            <a:t>畢業資格上限</a:t>
          </a:r>
          <a:r>
            <a:rPr lang="en-US" altLang="zh-TW" sz="2800" b="1" u="none" dirty="0">
              <a:latin typeface="標楷體" panose="03000509000000000000" pitchFamily="65" charset="-120"/>
              <a:ea typeface="標楷體" panose="03000509000000000000" pitchFamily="65" charset="-120"/>
            </a:rPr>
            <a:t>3</a:t>
          </a:r>
          <a:r>
            <a:rPr lang="zh-TW" altLang="en-US" sz="2800" b="1" u="none" dirty="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8546E344-C7C4-40E7-9A0B-D8AE105BB860}" type="parTrans" cxnId="{7094370B-3CA8-4F6D-9B2A-FFB3AA5AC778}">
      <dgm:prSet/>
      <dgm:spPr/>
      <dgm:t>
        <a:bodyPr/>
        <a:lstStyle/>
        <a:p>
          <a:endParaRPr lang="zh-TW" altLang="en-US" b="1">
            <a:latin typeface="標楷體" panose="03000509000000000000" pitchFamily="65" charset="-120"/>
            <a:ea typeface="標楷體" panose="03000509000000000000" pitchFamily="65" charset="-120"/>
          </a:endParaRPr>
        </a:p>
      </dgm:t>
    </dgm:pt>
    <dgm:pt modelId="{6707096F-B01F-4844-B579-92BA9C71C219}" type="sibTrans" cxnId="{7094370B-3CA8-4F6D-9B2A-FFB3AA5AC778}">
      <dgm:prSet/>
      <dgm:spPr/>
      <dgm:t>
        <a:bodyPr/>
        <a:lstStyle/>
        <a:p>
          <a:endParaRPr lang="zh-TW" altLang="en-US" b="1">
            <a:latin typeface="標楷體" panose="03000509000000000000" pitchFamily="65" charset="-120"/>
            <a:ea typeface="標楷體" panose="03000509000000000000" pitchFamily="65" charset="-120"/>
          </a:endParaRPr>
        </a:p>
      </dgm:t>
    </dgm:pt>
    <dgm:pt modelId="{F5B6D5AE-D4F3-4470-A131-76C5C217B970}">
      <dgm:prSet phldrT="[文字]" custT="1"/>
      <dgm:spPr/>
      <dgm:t>
        <a:bodyPr/>
        <a:lstStyle/>
        <a:p>
          <a:r>
            <a:rPr lang="zh-TW" sz="2800" b="1" u="none" dirty="0">
              <a:latin typeface="標楷體" panose="03000509000000000000" pitchFamily="65" charset="-120"/>
              <a:ea typeface="標楷體" panose="03000509000000000000" pitchFamily="65" charset="-120"/>
            </a:rPr>
            <a:t>均衡學習</a:t>
          </a:r>
          <a:r>
            <a:rPr lang="zh-TW" altLang="en-US" sz="2800" b="1" u="none" dirty="0">
              <a:latin typeface="標楷體" panose="03000509000000000000" pitchFamily="65" charset="-120"/>
              <a:ea typeface="標楷體" panose="03000509000000000000" pitchFamily="65" charset="-120"/>
            </a:rPr>
            <a:t>上限</a:t>
          </a:r>
          <a:r>
            <a:rPr lang="en-US" altLang="zh-TW" sz="2800" b="1" u="none" dirty="0">
              <a:latin typeface="標楷體" panose="03000509000000000000" pitchFamily="65" charset="-120"/>
              <a:ea typeface="標楷體" panose="03000509000000000000" pitchFamily="65" charset="-120"/>
            </a:rPr>
            <a:t>6</a:t>
          </a:r>
          <a:r>
            <a:rPr lang="zh-TW" altLang="en-US" sz="2800" b="1" u="none" dirty="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5FA2A4AD-D9C8-4CFF-910F-0E774883977A}" type="parTrans" cxnId="{BC2FD9C2-E635-415A-AC1A-E0E09DAB079A}">
      <dgm:prSet/>
      <dgm:spPr/>
      <dgm:t>
        <a:bodyPr/>
        <a:lstStyle/>
        <a:p>
          <a:endParaRPr lang="zh-TW" altLang="en-US" b="1">
            <a:latin typeface="標楷體" panose="03000509000000000000" pitchFamily="65" charset="-120"/>
            <a:ea typeface="標楷體" panose="03000509000000000000" pitchFamily="65" charset="-120"/>
          </a:endParaRPr>
        </a:p>
      </dgm:t>
    </dgm:pt>
    <dgm:pt modelId="{ED895410-8EB4-4341-8D0A-E21D0AC6C83E}" type="sibTrans" cxnId="{BC2FD9C2-E635-415A-AC1A-E0E09DAB079A}">
      <dgm:prSet/>
      <dgm:spPr/>
      <dgm:t>
        <a:bodyPr/>
        <a:lstStyle/>
        <a:p>
          <a:endParaRPr lang="zh-TW" altLang="en-US" b="1">
            <a:latin typeface="標楷體" panose="03000509000000000000" pitchFamily="65" charset="-120"/>
            <a:ea typeface="標楷體" panose="03000509000000000000" pitchFamily="65" charset="-120"/>
          </a:endParaRPr>
        </a:p>
      </dgm:t>
    </dgm:pt>
    <dgm:pt modelId="{2844DD21-10DD-4016-9FF4-78F7C4C51D88}">
      <dgm:prSet phldrT="[文字]" custT="1"/>
      <dgm:spPr/>
      <dgm:t>
        <a:bodyPr/>
        <a:lstStyle/>
        <a:p>
          <a:r>
            <a:rPr lang="zh-TW" sz="2400" b="1" u="none" dirty="0">
              <a:solidFill>
                <a:schemeClr val="tx1"/>
              </a:solidFill>
              <a:latin typeface="標楷體" panose="03000509000000000000" pitchFamily="65" charset="-120"/>
              <a:ea typeface="標楷體" panose="03000509000000000000" pitchFamily="65" charset="-120"/>
            </a:rPr>
            <a:t>健康與體育、藝術與人文、綜合活動三領域，達及格者各加</a:t>
          </a:r>
          <a:r>
            <a:rPr lang="en-US" sz="2400" b="1" u="none" dirty="0">
              <a:solidFill>
                <a:schemeClr val="tx1"/>
              </a:solidFill>
              <a:latin typeface="標楷體" panose="03000509000000000000" pitchFamily="65" charset="-120"/>
              <a:ea typeface="標楷體" panose="03000509000000000000" pitchFamily="65" charset="-120"/>
            </a:rPr>
            <a:t>2</a:t>
          </a:r>
          <a:r>
            <a:rPr lang="zh-TW" sz="2400" b="1" u="none" dirty="0">
              <a:solidFill>
                <a:schemeClr val="tx1"/>
              </a:solidFill>
              <a:latin typeface="標楷體" panose="03000509000000000000" pitchFamily="65" charset="-120"/>
              <a:ea typeface="標楷體" panose="03000509000000000000" pitchFamily="65" charset="-120"/>
            </a:rPr>
            <a:t>分；未達標準者不加分。</a:t>
          </a:r>
          <a:endParaRPr lang="zh-TW" altLang="en-US" sz="2400" b="1" u="none" dirty="0">
            <a:solidFill>
              <a:schemeClr val="tx1"/>
            </a:solidFill>
            <a:latin typeface="標楷體" panose="03000509000000000000" pitchFamily="65" charset="-120"/>
            <a:ea typeface="標楷體" panose="03000509000000000000" pitchFamily="65" charset="-120"/>
          </a:endParaRPr>
        </a:p>
      </dgm:t>
    </dgm:pt>
    <dgm:pt modelId="{3CBBFEB9-A4BF-4679-AC44-9372B6C461D8}" type="parTrans" cxnId="{F4213F72-A2A0-4468-A5C2-2585C9067DE3}">
      <dgm:prSet/>
      <dgm:spPr/>
      <dgm:t>
        <a:bodyPr/>
        <a:lstStyle/>
        <a:p>
          <a:endParaRPr lang="zh-TW" altLang="en-US" b="1">
            <a:latin typeface="標楷體" panose="03000509000000000000" pitchFamily="65" charset="-120"/>
            <a:ea typeface="標楷體" panose="03000509000000000000" pitchFamily="65" charset="-120"/>
          </a:endParaRPr>
        </a:p>
      </dgm:t>
    </dgm:pt>
    <dgm:pt modelId="{4CC58B6B-D323-4EB8-A2ED-3B8E0332B37B}" type="sibTrans" cxnId="{F4213F72-A2A0-4468-A5C2-2585C9067DE3}">
      <dgm:prSet/>
      <dgm:spPr/>
      <dgm:t>
        <a:bodyPr/>
        <a:lstStyle/>
        <a:p>
          <a:endParaRPr lang="zh-TW" altLang="en-US" b="1">
            <a:latin typeface="標楷體" panose="03000509000000000000" pitchFamily="65" charset="-120"/>
            <a:ea typeface="標楷體" panose="03000509000000000000" pitchFamily="65" charset="-120"/>
          </a:endParaRPr>
        </a:p>
      </dgm:t>
    </dgm:pt>
    <dgm:pt modelId="{B762E4CD-58CF-4396-8F05-DB8EA6EE922A}">
      <dgm:prSet phldrT="[文字]" custT="1"/>
      <dgm:spPr/>
      <dgm:t>
        <a:bodyPr/>
        <a:lstStyle/>
        <a:p>
          <a:r>
            <a:rPr lang="zh-TW" sz="2300" b="1" u="none" dirty="0">
              <a:solidFill>
                <a:schemeClr val="tx1"/>
              </a:solidFill>
              <a:latin typeface="標楷體" panose="03000509000000000000" pitchFamily="65" charset="-120"/>
              <a:ea typeface="標楷體" panose="03000509000000000000" pitchFamily="65" charset="-120"/>
            </a:rPr>
            <a:t>至少</a:t>
          </a:r>
          <a:r>
            <a:rPr lang="en-US" altLang="zh-TW" sz="2300" b="1" u="none" dirty="0">
              <a:solidFill>
                <a:schemeClr val="tx1"/>
              </a:solidFill>
              <a:latin typeface="標楷體" panose="03000509000000000000" pitchFamily="65" charset="-120"/>
              <a:ea typeface="標楷體" panose="03000509000000000000" pitchFamily="65" charset="-120"/>
            </a:rPr>
            <a:t>4</a:t>
          </a:r>
          <a:r>
            <a:rPr lang="zh-TW" sz="2300" b="1" u="none" dirty="0">
              <a:solidFill>
                <a:schemeClr val="tx1"/>
              </a:solidFill>
              <a:latin typeface="標楷體" panose="03000509000000000000" pitchFamily="65" charset="-120"/>
              <a:ea typeface="標楷體" panose="03000509000000000000" pitchFamily="65" charset="-120"/>
            </a:rPr>
            <a:t>個領域及格才符合畢業資格。</a:t>
          </a:r>
          <a:endParaRPr lang="zh-TW" altLang="en-US" sz="2300" b="1" dirty="0">
            <a:solidFill>
              <a:srgbClr val="FF0000"/>
            </a:solidFill>
            <a:latin typeface="標楷體" panose="03000509000000000000" pitchFamily="65" charset="-120"/>
            <a:ea typeface="標楷體" panose="03000509000000000000" pitchFamily="65" charset="-120"/>
          </a:endParaRPr>
        </a:p>
      </dgm:t>
    </dgm:pt>
    <dgm:pt modelId="{F0408CCA-A682-4C59-B48B-AE3D552D84D5}" type="sibTrans" cxnId="{25FC4B11-E777-47D6-A12C-CF12113EB8E0}">
      <dgm:prSet/>
      <dgm:spPr/>
      <dgm:t>
        <a:bodyPr/>
        <a:lstStyle/>
        <a:p>
          <a:endParaRPr lang="zh-TW" altLang="en-US" b="1">
            <a:latin typeface="標楷體" panose="03000509000000000000" pitchFamily="65" charset="-120"/>
            <a:ea typeface="標楷體" panose="03000509000000000000" pitchFamily="65" charset="-120"/>
          </a:endParaRPr>
        </a:p>
      </dgm:t>
    </dgm:pt>
    <dgm:pt modelId="{89704248-0276-424F-97AC-12384FFB132F}" type="parTrans" cxnId="{25FC4B11-E777-47D6-A12C-CF12113EB8E0}">
      <dgm:prSet/>
      <dgm:spPr/>
      <dgm:t>
        <a:bodyPr/>
        <a:lstStyle/>
        <a:p>
          <a:endParaRPr lang="zh-TW" altLang="en-US" b="1">
            <a:latin typeface="標楷體" panose="03000509000000000000" pitchFamily="65" charset="-120"/>
            <a:ea typeface="標楷體" panose="03000509000000000000" pitchFamily="65" charset="-120"/>
          </a:endParaRPr>
        </a:p>
      </dgm:t>
    </dgm:pt>
    <dgm:pt modelId="{79C4D88A-9FFE-4BCF-B30B-1C4C674C5ADF}">
      <dgm:prSet phldrT="[文字]" custT="1"/>
      <dgm:spPr/>
      <dgm:t>
        <a:bodyPr/>
        <a:lstStyle/>
        <a:p>
          <a:r>
            <a:rPr lang="zh-TW" sz="2300" b="1" u="none" dirty="0">
              <a:solidFill>
                <a:schemeClr val="tx1"/>
              </a:solidFill>
              <a:latin typeface="標楷體" panose="03000509000000000000" pitchFamily="65" charset="-120"/>
              <a:ea typeface="標楷體" panose="03000509000000000000" pitchFamily="65" charset="-120"/>
            </a:rPr>
            <a:t>符合「畢業」資格加</a:t>
          </a:r>
          <a:r>
            <a:rPr lang="en-US" sz="2300" b="1" u="none" dirty="0">
              <a:solidFill>
                <a:schemeClr val="tx1"/>
              </a:solidFill>
              <a:latin typeface="標楷體" panose="03000509000000000000" pitchFamily="65" charset="-120"/>
              <a:ea typeface="標楷體" panose="03000509000000000000" pitchFamily="65" charset="-120"/>
            </a:rPr>
            <a:t>3</a:t>
          </a:r>
          <a:r>
            <a:rPr lang="zh-TW" sz="2300" b="1" u="none" dirty="0">
              <a:solidFill>
                <a:schemeClr val="tx1"/>
              </a:solidFill>
              <a:latin typeface="標楷體" panose="03000509000000000000" pitchFamily="65" charset="-120"/>
              <a:ea typeface="標楷體" panose="03000509000000000000" pitchFamily="65" charset="-120"/>
            </a:rPr>
            <a:t>分；</a:t>
          </a:r>
          <a:r>
            <a:rPr lang="zh-TW" altLang="en-US" sz="2300" b="1" u="none" dirty="0">
              <a:solidFill>
                <a:schemeClr val="tx1"/>
              </a:solidFill>
              <a:latin typeface="標楷體" panose="03000509000000000000" pitchFamily="65" charset="-120"/>
              <a:ea typeface="標楷體" panose="03000509000000000000" pitchFamily="65" charset="-120"/>
            </a:rPr>
            <a:t>不符合者不加分。</a:t>
          </a:r>
        </a:p>
      </dgm:t>
    </dgm:pt>
    <dgm:pt modelId="{6EFBE08F-5E9E-4744-AD55-14CEE0DD6936}" type="sibTrans" cxnId="{99C70435-F2E1-4AA0-82FF-8651D63BBBAF}">
      <dgm:prSet/>
      <dgm:spPr/>
      <dgm:t>
        <a:bodyPr/>
        <a:lstStyle/>
        <a:p>
          <a:endParaRPr lang="zh-TW" altLang="en-US" b="1">
            <a:latin typeface="標楷體" panose="03000509000000000000" pitchFamily="65" charset="-120"/>
            <a:ea typeface="標楷體" panose="03000509000000000000" pitchFamily="65" charset="-120"/>
          </a:endParaRPr>
        </a:p>
      </dgm:t>
    </dgm:pt>
    <dgm:pt modelId="{911DFA8A-5B59-4449-BFA1-E620ECCA54B7}" type="parTrans" cxnId="{99C70435-F2E1-4AA0-82FF-8651D63BBBAF}">
      <dgm:prSet/>
      <dgm:spPr/>
      <dgm:t>
        <a:bodyPr/>
        <a:lstStyle/>
        <a:p>
          <a:endParaRPr lang="zh-TW" altLang="en-US" b="1">
            <a:latin typeface="標楷體" panose="03000509000000000000" pitchFamily="65" charset="-120"/>
            <a:ea typeface="標楷體" panose="03000509000000000000" pitchFamily="65" charset="-120"/>
          </a:endParaRPr>
        </a:p>
      </dgm:t>
    </dgm:pt>
    <dgm:pt modelId="{2C53DC4E-A90F-4962-82FA-93A4CB921809}">
      <dgm:prSet phldrT="[文字]" custT="1"/>
      <dgm:spPr/>
      <dgm:t>
        <a:bodyPr/>
        <a:lstStyle/>
        <a:p>
          <a:r>
            <a:rPr lang="en-US" altLang="zh-TW" sz="2300" b="1" u="none" dirty="0">
              <a:solidFill>
                <a:srgbClr val="0000FF"/>
              </a:solidFill>
              <a:latin typeface="標楷體" panose="03000509000000000000" pitchFamily="65" charset="-120"/>
              <a:ea typeface="標楷體" panose="03000509000000000000" pitchFamily="65" charset="-120"/>
            </a:rPr>
            <a:t>(</a:t>
          </a:r>
          <a:r>
            <a:rPr lang="zh-TW" altLang="en-US" sz="2300" b="1" u="none" dirty="0">
              <a:solidFill>
                <a:srgbClr val="0000FF"/>
              </a:solidFill>
              <a:latin typeface="標楷體" panose="03000509000000000000" pitchFamily="65" charset="-120"/>
              <a:ea typeface="標楷體" panose="03000509000000000000" pitchFamily="65" charset="-120"/>
            </a:rPr>
            <a:t>國文及英語同屬語文領域</a:t>
          </a:r>
          <a:r>
            <a:rPr lang="en-US" altLang="zh-TW" sz="2300" b="1" u="none" dirty="0">
              <a:solidFill>
                <a:srgbClr val="0000FF"/>
              </a:solidFill>
              <a:latin typeface="標楷體" panose="03000509000000000000" pitchFamily="65" charset="-120"/>
              <a:ea typeface="標楷體" panose="03000509000000000000" pitchFamily="65" charset="-120"/>
            </a:rPr>
            <a:t>)</a:t>
          </a:r>
          <a:endParaRPr lang="zh-TW" altLang="en-US" sz="2300" b="1" dirty="0">
            <a:solidFill>
              <a:srgbClr val="0000FF"/>
            </a:solidFill>
            <a:latin typeface="標楷體" panose="03000509000000000000" pitchFamily="65" charset="-120"/>
            <a:ea typeface="標楷體" panose="03000509000000000000" pitchFamily="65" charset="-120"/>
          </a:endParaRPr>
        </a:p>
      </dgm:t>
    </dgm:pt>
    <dgm:pt modelId="{8F345838-FFE9-43B4-9143-3832394C2E1B}" type="parTrans" cxnId="{620B24B4-31B2-48F8-A61D-F1C7626615C5}">
      <dgm:prSet/>
      <dgm:spPr/>
      <dgm:t>
        <a:bodyPr/>
        <a:lstStyle/>
        <a:p>
          <a:endParaRPr lang="zh-TW" altLang="en-US"/>
        </a:p>
      </dgm:t>
    </dgm:pt>
    <dgm:pt modelId="{1C789DC7-DFB2-4A09-8BF0-6C666B48F220}" type="sibTrans" cxnId="{620B24B4-31B2-48F8-A61D-F1C7626615C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2">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2" custScaleX="179667" custScaleY="110635" custLinFactNeighborX="-2793">
        <dgm:presLayoutVars>
          <dgm:bulletEnabled val="1"/>
        </dgm:presLayoutVars>
      </dgm:prSet>
      <dgm:spPr/>
      <dgm:t>
        <a:bodyPr/>
        <a:lstStyle/>
        <a:p>
          <a:endParaRPr lang="zh-TW" altLang="en-US"/>
        </a:p>
      </dgm:t>
    </dgm:pt>
    <dgm:pt modelId="{9214482D-6114-4FE8-A17D-4DE9E51B27D1}" type="pres">
      <dgm:prSet presAssocID="{6707096F-B01F-4844-B579-92BA9C71C219}" presName="sp" presStyleCnt="0"/>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1" presStyleCnt="2">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1" presStyleCnt="2" custScaleX="179386" custLinFactNeighborX="-2936">
        <dgm:presLayoutVars>
          <dgm:bulletEnabled val="1"/>
        </dgm:presLayoutVars>
      </dgm:prSet>
      <dgm:spPr/>
      <dgm:t>
        <a:bodyPr/>
        <a:lstStyle/>
        <a:p>
          <a:endParaRPr lang="zh-TW" altLang="en-US"/>
        </a:p>
      </dgm:t>
    </dgm:pt>
  </dgm:ptLst>
  <dgm:cxnLst>
    <dgm:cxn modelId="{620B24B4-31B2-48F8-A61D-F1C7626615C5}" srcId="{3ABC7923-6FCA-4F98-9577-45BB739CE8D7}" destId="{2C53DC4E-A90F-4962-82FA-93A4CB921809}" srcOrd="2" destOrd="0" parTransId="{8F345838-FFE9-43B4-9143-3832394C2E1B}" sibTransId="{1C789DC7-DFB2-4A09-8BF0-6C666B48F220}"/>
    <dgm:cxn modelId="{CB921D09-2622-439B-AE4E-6AEF902F55F9}" type="presOf" srcId="{B762E4CD-58CF-4396-8F05-DB8EA6EE922A}" destId="{C725CA07-542D-43A3-B31D-F7D44A53874C}" srcOrd="0" destOrd="1"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BE902856-0661-4B5F-A8C5-8EF6A40F4154}" type="presOf" srcId="{F5B6D5AE-D4F3-4470-A131-76C5C217B970}" destId="{86C6275C-E814-444B-B2D2-162DEBBE454D}" srcOrd="0" destOrd="0" presId="urn:microsoft.com/office/officeart/2005/8/layout/vList5"/>
    <dgm:cxn modelId="{25FC4B11-E777-47D6-A12C-CF12113EB8E0}" srcId="{3ABC7923-6FCA-4F98-9577-45BB739CE8D7}" destId="{B762E4CD-58CF-4396-8F05-DB8EA6EE922A}" srcOrd="1" destOrd="0" parTransId="{89704248-0276-424F-97AC-12384FFB132F}" sibTransId="{F0408CCA-A682-4C59-B48B-AE3D552D84D5}"/>
    <dgm:cxn modelId="{BC2FD9C2-E635-415A-AC1A-E0E09DAB079A}" srcId="{C62CB6A8-347C-4C66-B848-0290A50CA0DA}" destId="{F5B6D5AE-D4F3-4470-A131-76C5C217B970}" srcOrd="1" destOrd="0" parTransId="{5FA2A4AD-D9C8-4CFF-910F-0E774883977A}" sibTransId="{ED895410-8EB4-4341-8D0A-E21D0AC6C83E}"/>
    <dgm:cxn modelId="{D0500B3B-A065-4E6A-A942-3B87095D5485}" type="presOf" srcId="{2844DD21-10DD-4016-9FF4-78F7C4C51D88}" destId="{C0ACAB9B-5EED-4CB5-BECD-8EA6561A796F}" srcOrd="0" destOrd="0"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8127810D-253F-48D4-B64C-F46138DEA065}" type="presOf" srcId="{3ABC7923-6FCA-4F98-9577-45BB739CE8D7}" destId="{325212F6-3176-4964-B4B0-3C6D23FCF7F2}" srcOrd="0" destOrd="0"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AE1B0B47-D17F-42B2-B2B9-36BF8854C48B}" type="presOf" srcId="{C62CB6A8-347C-4C66-B848-0290A50CA0DA}" destId="{43DE773F-FF14-47B5-BB42-D7B3D33BC52E}" srcOrd="0" destOrd="0" presId="urn:microsoft.com/office/officeart/2005/8/layout/vList5"/>
    <dgm:cxn modelId="{A98183C3-3ECF-4FEC-8C02-8B17F08C3CDB}" type="presOf" srcId="{79C4D88A-9FFE-4BCF-B30B-1C4C674C5ADF}" destId="{C725CA07-542D-43A3-B31D-F7D44A53874C}" srcOrd="0" destOrd="0" presId="urn:microsoft.com/office/officeart/2005/8/layout/vList5"/>
    <dgm:cxn modelId="{F6ED7643-F515-4261-AFA8-1AF126F23D94}" type="presOf" srcId="{2C53DC4E-A90F-4962-82FA-93A4CB921809}" destId="{C725CA07-542D-43A3-B31D-F7D44A53874C}" srcOrd="0" destOrd="2" presId="urn:microsoft.com/office/officeart/2005/8/layout/vList5"/>
    <dgm:cxn modelId="{5E3227E6-3B5E-4852-9090-6A226B761B51}" type="presParOf" srcId="{43DE773F-FF14-47B5-BB42-D7B3D33BC52E}" destId="{93189CC9-2870-4B0C-BC14-BE0844B1A5B8}" srcOrd="0" destOrd="0" presId="urn:microsoft.com/office/officeart/2005/8/layout/vList5"/>
    <dgm:cxn modelId="{57913DA4-DE32-4538-B8B7-1BB0E61BE538}" type="presParOf" srcId="{93189CC9-2870-4B0C-BC14-BE0844B1A5B8}" destId="{325212F6-3176-4964-B4B0-3C6D23FCF7F2}" srcOrd="0" destOrd="0" presId="urn:microsoft.com/office/officeart/2005/8/layout/vList5"/>
    <dgm:cxn modelId="{BC6D879A-3736-4310-974C-E7F69590454D}" type="presParOf" srcId="{93189CC9-2870-4B0C-BC14-BE0844B1A5B8}" destId="{C725CA07-542D-43A3-B31D-F7D44A53874C}" srcOrd="1" destOrd="0" presId="urn:microsoft.com/office/officeart/2005/8/layout/vList5"/>
    <dgm:cxn modelId="{0A7FFCAF-8017-4F14-9E47-989662CE687A}" type="presParOf" srcId="{43DE773F-FF14-47B5-BB42-D7B3D33BC52E}" destId="{9214482D-6114-4FE8-A17D-4DE9E51B27D1}" srcOrd="1" destOrd="0" presId="urn:microsoft.com/office/officeart/2005/8/layout/vList5"/>
    <dgm:cxn modelId="{C47F3F8D-CD7F-4E90-932F-4B461234637B}" type="presParOf" srcId="{43DE773F-FF14-47B5-BB42-D7B3D33BC52E}" destId="{62972737-034A-43C1-8B53-F3CAFCF4B1DA}" srcOrd="2" destOrd="0" presId="urn:microsoft.com/office/officeart/2005/8/layout/vList5"/>
    <dgm:cxn modelId="{7F17305E-68A3-4B6D-A5D0-7F7197891949}" type="presParOf" srcId="{62972737-034A-43C1-8B53-F3CAFCF4B1DA}" destId="{86C6275C-E814-444B-B2D2-162DEBBE454D}" srcOrd="0" destOrd="0" presId="urn:microsoft.com/office/officeart/2005/8/layout/vList5"/>
    <dgm:cxn modelId="{6A7C33EB-2901-4101-A770-17DC7D6CEE1D}"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100A1B6D-A60F-FF4C-908B-0EB7686547AF}" type="presOf" srcId="{39E0A280-0A8D-422F-8C1D-B337DAF1A354}" destId="{D29D94E1-832E-45F2-947F-B5214CF4C52A}"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30EBDDCE-0A97-104A-B262-545D5E5B3600}" type="presOf" srcId="{DB2CBB9C-8D17-42F7-9D3F-925D477897A1}" destId="{59E8ADE5-32A3-40C5-9D70-F13A96749C9B}" srcOrd="0" destOrd="0" presId="urn:microsoft.com/office/officeart/2005/8/layout/list1"/>
    <dgm:cxn modelId="{7997C4E1-A1E3-2F4E-B6FF-94245DD527CA}" type="presOf" srcId="{801224FE-7EAB-4B59-8732-10876F140393}" destId="{DAB6A2A4-595A-41FF-B2B1-7A9BEE85F55C}" srcOrd="1" destOrd="0" presId="urn:microsoft.com/office/officeart/2005/8/layout/list1"/>
    <dgm:cxn modelId="{1240DB0E-8D7A-864C-BFEF-D629E4A2624D}"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CF85032D-45B0-E14F-BF37-4C8B1BFE81B5}" type="presOf" srcId="{4554EC5F-830F-4D87-AE37-EEA18F0C571C}" destId="{96AFB7FC-63D4-4310-9CA2-7AE70EB94306}" srcOrd="0" destOrd="0" presId="urn:microsoft.com/office/officeart/2005/8/layout/list1"/>
    <dgm:cxn modelId="{9020CF36-5425-2E45-9E93-E3B1859B2227}" type="presOf" srcId="{39E0A280-0A8D-422F-8C1D-B337DAF1A354}" destId="{39F4C37F-618F-4C14-9ACE-DF013487D3A8}" srcOrd="1" destOrd="0" presId="urn:microsoft.com/office/officeart/2005/8/layout/list1"/>
    <dgm:cxn modelId="{C4BFD063-1656-8A45-AA27-21234DCFA02E}" type="presOf" srcId="{4554EC5F-830F-4D87-AE37-EEA18F0C571C}" destId="{9C2D5CD8-E735-4A64-81CC-31F4B92BF390}" srcOrd="1" destOrd="0" presId="urn:microsoft.com/office/officeart/2005/8/layout/list1"/>
    <dgm:cxn modelId="{C3B455BF-B1AF-A14C-8D06-37752CED7702}" type="presOf" srcId="{DB2CBB9C-8D17-42F7-9D3F-925D477897A1}" destId="{F2CC85A5-3FBB-4E1C-9F47-B722BC455CB0}" srcOrd="1" destOrd="0" presId="urn:microsoft.com/office/officeart/2005/8/layout/list1"/>
    <dgm:cxn modelId="{2A413890-7A7C-D54B-AF09-42D07A526ED8}" type="presOf" srcId="{801224FE-7EAB-4B59-8732-10876F140393}" destId="{AE68F0E5-5581-4AC3-9E03-A1310ADAE706}" srcOrd="0" destOrd="0" presId="urn:microsoft.com/office/officeart/2005/8/layout/list1"/>
    <dgm:cxn modelId="{BC476CAB-E20F-AB41-AFB8-482E314C078A}" type="presParOf" srcId="{60077154-E3D6-4ADC-8202-B7EAC34EE5F4}" destId="{7E4659E6-899F-4E00-84C2-74C6CFDA8717}" srcOrd="0" destOrd="0" presId="urn:microsoft.com/office/officeart/2005/8/layout/list1"/>
    <dgm:cxn modelId="{BC92575E-AC5D-164F-BF59-0BE1BE0EED55}" type="presParOf" srcId="{7E4659E6-899F-4E00-84C2-74C6CFDA8717}" destId="{59E8ADE5-32A3-40C5-9D70-F13A96749C9B}" srcOrd="0" destOrd="0" presId="urn:microsoft.com/office/officeart/2005/8/layout/list1"/>
    <dgm:cxn modelId="{11F88959-EF97-1548-A043-BB43C69917E7}" type="presParOf" srcId="{7E4659E6-899F-4E00-84C2-74C6CFDA8717}" destId="{F2CC85A5-3FBB-4E1C-9F47-B722BC455CB0}" srcOrd="1" destOrd="0" presId="urn:microsoft.com/office/officeart/2005/8/layout/list1"/>
    <dgm:cxn modelId="{C412F257-0B6E-A44A-8348-82710B0D3B61}" type="presParOf" srcId="{60077154-E3D6-4ADC-8202-B7EAC34EE5F4}" destId="{CE73D4CD-3E71-49AA-9774-642800007C4A}" srcOrd="1" destOrd="0" presId="urn:microsoft.com/office/officeart/2005/8/layout/list1"/>
    <dgm:cxn modelId="{66D447AC-94BE-4249-A6FC-C00B52D6CFA3}" type="presParOf" srcId="{60077154-E3D6-4ADC-8202-B7EAC34EE5F4}" destId="{8A39D9EF-FF65-4EEB-934F-94E0A8540B3E}" srcOrd="2" destOrd="0" presId="urn:microsoft.com/office/officeart/2005/8/layout/list1"/>
    <dgm:cxn modelId="{92E72F32-04F2-F542-9415-3F1EA6B35763}" type="presParOf" srcId="{60077154-E3D6-4ADC-8202-B7EAC34EE5F4}" destId="{4ECE1747-D137-44A4-998E-F01FED2B36CB}" srcOrd="3" destOrd="0" presId="urn:microsoft.com/office/officeart/2005/8/layout/list1"/>
    <dgm:cxn modelId="{8D48DAE0-EDC3-904F-90B0-9762C018CBEA}" type="presParOf" srcId="{60077154-E3D6-4ADC-8202-B7EAC34EE5F4}" destId="{3690BF96-E1EB-4513-A51F-ABCD2B8D38E2}" srcOrd="4" destOrd="0" presId="urn:microsoft.com/office/officeart/2005/8/layout/list1"/>
    <dgm:cxn modelId="{43B7E1C2-7683-B34B-97A2-588EDE111A42}" type="presParOf" srcId="{3690BF96-E1EB-4513-A51F-ABCD2B8D38E2}" destId="{AE68F0E5-5581-4AC3-9E03-A1310ADAE706}" srcOrd="0" destOrd="0" presId="urn:microsoft.com/office/officeart/2005/8/layout/list1"/>
    <dgm:cxn modelId="{BA7EB092-77C9-EE46-9EFE-8C024FAED828}" type="presParOf" srcId="{3690BF96-E1EB-4513-A51F-ABCD2B8D38E2}" destId="{DAB6A2A4-595A-41FF-B2B1-7A9BEE85F55C}" srcOrd="1" destOrd="0" presId="urn:microsoft.com/office/officeart/2005/8/layout/list1"/>
    <dgm:cxn modelId="{F5618DEB-12DF-CC4B-9807-7FAA6C256093}" type="presParOf" srcId="{60077154-E3D6-4ADC-8202-B7EAC34EE5F4}" destId="{95CAE227-7833-4D67-825B-046E62356C05}" srcOrd="5" destOrd="0" presId="urn:microsoft.com/office/officeart/2005/8/layout/list1"/>
    <dgm:cxn modelId="{9687A84D-2F18-D14A-8959-1B270EACAE0E}" type="presParOf" srcId="{60077154-E3D6-4ADC-8202-B7EAC34EE5F4}" destId="{A32AAD09-7620-43E1-8BF8-1B58B9C129F7}" srcOrd="6" destOrd="0" presId="urn:microsoft.com/office/officeart/2005/8/layout/list1"/>
    <dgm:cxn modelId="{AACB2D9A-4BF4-7B41-A805-4C6B1BCDA8D4}" type="presParOf" srcId="{60077154-E3D6-4ADC-8202-B7EAC34EE5F4}" destId="{E0D40E4D-95FA-4FB6-B009-68EB551A95D9}" srcOrd="7" destOrd="0" presId="urn:microsoft.com/office/officeart/2005/8/layout/list1"/>
    <dgm:cxn modelId="{335A01CF-E1C4-574C-9625-611A19B4C589}" type="presParOf" srcId="{60077154-E3D6-4ADC-8202-B7EAC34EE5F4}" destId="{90EE9CD1-E221-49FB-AD3D-AC3BD231EADB}" srcOrd="8" destOrd="0" presId="urn:microsoft.com/office/officeart/2005/8/layout/list1"/>
    <dgm:cxn modelId="{3B4BA1D6-67ED-3746-81E3-082547545B56}" type="presParOf" srcId="{90EE9CD1-E221-49FB-AD3D-AC3BD231EADB}" destId="{D29D94E1-832E-45F2-947F-B5214CF4C52A}" srcOrd="0" destOrd="0" presId="urn:microsoft.com/office/officeart/2005/8/layout/list1"/>
    <dgm:cxn modelId="{A2853AE8-CB38-CD43-B564-D821B0606860}" type="presParOf" srcId="{90EE9CD1-E221-49FB-AD3D-AC3BD231EADB}" destId="{39F4C37F-618F-4C14-9ACE-DF013487D3A8}" srcOrd="1" destOrd="0" presId="urn:microsoft.com/office/officeart/2005/8/layout/list1"/>
    <dgm:cxn modelId="{33E7A098-C6A0-5D4C-94FC-D859809DC7B9}" type="presParOf" srcId="{60077154-E3D6-4ADC-8202-B7EAC34EE5F4}" destId="{663F5BF8-7A6D-49E0-BF0B-26DBEC489CC1}" srcOrd="9" destOrd="0" presId="urn:microsoft.com/office/officeart/2005/8/layout/list1"/>
    <dgm:cxn modelId="{F6A8F709-859E-6D43-9C54-D901A418B5EC}" type="presParOf" srcId="{60077154-E3D6-4ADC-8202-B7EAC34EE5F4}" destId="{CA7A1F4C-41DD-4F58-9267-81004995B169}" srcOrd="10" destOrd="0" presId="urn:microsoft.com/office/officeart/2005/8/layout/list1"/>
    <dgm:cxn modelId="{3B14F147-CC03-B741-B4DA-2B69355EC14A}" type="presParOf" srcId="{60077154-E3D6-4ADC-8202-B7EAC34EE5F4}" destId="{B53883FF-E39C-43C9-9EBF-A82598F9454C}" srcOrd="11" destOrd="0" presId="urn:microsoft.com/office/officeart/2005/8/layout/list1"/>
    <dgm:cxn modelId="{12C577FC-00B3-514C-B3A7-DAC248E5ADAC}" type="presParOf" srcId="{60077154-E3D6-4ADC-8202-B7EAC34EE5F4}" destId="{F018E7C4-9AA5-4BA1-8B52-66D748E65988}" srcOrd="12" destOrd="0" presId="urn:microsoft.com/office/officeart/2005/8/layout/list1"/>
    <dgm:cxn modelId="{2F2A971A-E244-3444-BE70-A24A08D65961}" type="presParOf" srcId="{F018E7C4-9AA5-4BA1-8B52-66D748E65988}" destId="{96AFB7FC-63D4-4310-9CA2-7AE70EB94306}" srcOrd="0" destOrd="0" presId="urn:microsoft.com/office/officeart/2005/8/layout/list1"/>
    <dgm:cxn modelId="{3FF27149-BF7F-A547-98F8-83AA4BBD1C51}" type="presParOf" srcId="{F018E7C4-9AA5-4BA1-8B52-66D748E65988}" destId="{9C2D5CD8-E735-4A64-81CC-31F4B92BF390}" srcOrd="1" destOrd="0" presId="urn:microsoft.com/office/officeart/2005/8/layout/list1"/>
    <dgm:cxn modelId="{8659462E-AD50-1D46-B056-008E62675F29}" type="presParOf" srcId="{60077154-E3D6-4ADC-8202-B7EAC34EE5F4}" destId="{A2B1FD45-BB83-470B-9F26-89416A3FE457}" srcOrd="13" destOrd="0" presId="urn:microsoft.com/office/officeart/2005/8/layout/list1"/>
    <dgm:cxn modelId="{706C94D6-9AB4-E849-8A6C-18F22E8B30CA}"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課程特色、師資優良、設備新穎等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交通便利、家長肯定、口碑聲望等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學習成效、證照能力、競賽表現等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8D0B3CDA-974F-4191-ABFA-DB283E74A940}" type="presOf" srcId="{81822C5E-D318-43B3-95BB-F25F01ADFE1D}" destId="{E25FD64F-5C2C-4C36-B653-7C45BB18817C}" srcOrd="0" destOrd="0" presId="urn:microsoft.com/office/officeart/2009/3/layout/StepUpProcess"/>
    <dgm:cxn modelId="{E947FF78-7FC0-4EA4-94A5-A0444019CBAC}" type="presOf" srcId="{4ADED7EB-94B0-4652-A576-FC9C88E30C38}" destId="{EB814A9B-7D61-40A4-8A4F-6A7E5DD0619E}"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3C7C160-0D8D-41A4-BFF7-82F43D15428F}" srcId="{4ADED7EB-94B0-4652-A576-FC9C88E30C38}" destId="{BE5BD243-86BF-43AA-82E6-0306A460C592}" srcOrd="2" destOrd="0" parTransId="{77AC2CC5-1FFF-4EC7-8755-911C3323A387}" sibTransId="{7484FE7E-B6C4-48CB-8542-E575C164FFA2}"/>
    <dgm:cxn modelId="{9EE09C12-AA66-4B1C-90C2-9264390A6EBF}" type="presOf" srcId="{DB2CBB9C-8D17-42F7-9D3F-925D477897A1}" destId="{96CF2E57-C84E-4D84-B214-2AD5196582AF}"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AD0EB6BA-3728-4DC5-A38D-798574CD8E5F}" type="presOf" srcId="{BE5BD243-86BF-43AA-82E6-0306A460C592}" destId="{776B33CE-6091-47B8-B937-42863C72F34D}" srcOrd="0" destOrd="0" presId="urn:microsoft.com/office/officeart/2009/3/layout/StepUpProcess"/>
    <dgm:cxn modelId="{20D1BC5A-5CC9-460C-BFA0-A1816FF98018}" type="presParOf" srcId="{EB814A9B-7D61-40A4-8A4F-6A7E5DD0619E}" destId="{FD6E54DB-CBCE-4E5F-9CD1-8BDC1334D7C2}" srcOrd="0" destOrd="0" presId="urn:microsoft.com/office/officeart/2009/3/layout/StepUpProcess"/>
    <dgm:cxn modelId="{ABF319E8-AACD-44DD-B5CC-94879DD2BF0C}" type="presParOf" srcId="{FD6E54DB-CBCE-4E5F-9CD1-8BDC1334D7C2}" destId="{7004D839-17B5-4A48-A489-589329E545D9}" srcOrd="0" destOrd="0" presId="urn:microsoft.com/office/officeart/2009/3/layout/StepUpProcess"/>
    <dgm:cxn modelId="{89863442-2843-4D63-9AC5-C43FE7BAC7DF}" type="presParOf" srcId="{FD6E54DB-CBCE-4E5F-9CD1-8BDC1334D7C2}" destId="{96CF2E57-C84E-4D84-B214-2AD5196582AF}" srcOrd="1" destOrd="0" presId="urn:microsoft.com/office/officeart/2009/3/layout/StepUpProcess"/>
    <dgm:cxn modelId="{4ADA38F8-8A33-4C96-A042-FC161140D4A2}" type="presParOf" srcId="{FD6E54DB-CBCE-4E5F-9CD1-8BDC1334D7C2}" destId="{9F370F9E-925F-486B-883C-3315B759C1AB}" srcOrd="2" destOrd="0" presId="urn:microsoft.com/office/officeart/2009/3/layout/StepUpProcess"/>
    <dgm:cxn modelId="{B0E26B22-E065-4A6B-9F87-626D6E6B1581}" type="presParOf" srcId="{EB814A9B-7D61-40A4-8A4F-6A7E5DD0619E}" destId="{5EAF4917-E830-475F-890B-78528352D534}" srcOrd="1" destOrd="0" presId="urn:microsoft.com/office/officeart/2009/3/layout/StepUpProcess"/>
    <dgm:cxn modelId="{674B0F9F-74CF-4676-900D-29CDFEED6CCE}" type="presParOf" srcId="{5EAF4917-E830-475F-890B-78528352D534}" destId="{2904C670-E434-44E1-A666-4E286EAFF29E}" srcOrd="0" destOrd="0" presId="urn:microsoft.com/office/officeart/2009/3/layout/StepUpProcess"/>
    <dgm:cxn modelId="{F6C64207-578B-42E9-A5C4-91602278D572}" type="presParOf" srcId="{EB814A9B-7D61-40A4-8A4F-6A7E5DD0619E}" destId="{0A44FECB-7C26-4B1F-B286-23B86971862B}" srcOrd="2" destOrd="0" presId="urn:microsoft.com/office/officeart/2009/3/layout/StepUpProcess"/>
    <dgm:cxn modelId="{10F30298-82BE-417C-A4C6-200F98449C1D}" type="presParOf" srcId="{0A44FECB-7C26-4B1F-B286-23B86971862B}" destId="{E0492EAD-44F3-408B-A8D5-AE4EDC03937D}" srcOrd="0" destOrd="0" presId="urn:microsoft.com/office/officeart/2009/3/layout/StepUpProcess"/>
    <dgm:cxn modelId="{8E7E38DC-0879-4EA8-938E-E871CCAC7535}" type="presParOf" srcId="{0A44FECB-7C26-4B1F-B286-23B86971862B}" destId="{E25FD64F-5C2C-4C36-B653-7C45BB18817C}" srcOrd="1" destOrd="0" presId="urn:microsoft.com/office/officeart/2009/3/layout/StepUpProcess"/>
    <dgm:cxn modelId="{186D4078-D21C-46C5-9B6F-48A518D4CA04}" type="presParOf" srcId="{0A44FECB-7C26-4B1F-B286-23B86971862B}" destId="{D52D2CA9-3866-4507-8993-FCD3EF0BB71A}" srcOrd="2" destOrd="0" presId="urn:microsoft.com/office/officeart/2009/3/layout/StepUpProcess"/>
    <dgm:cxn modelId="{AF4F2201-6D9D-4EDB-AB8D-557651917119}" type="presParOf" srcId="{EB814A9B-7D61-40A4-8A4F-6A7E5DD0619E}" destId="{BC0A29E0-0B21-4AA5-8905-F20AF9DE671C}" srcOrd="3" destOrd="0" presId="urn:microsoft.com/office/officeart/2009/3/layout/StepUpProcess"/>
    <dgm:cxn modelId="{5114E195-6652-4F21-9C73-C1114EEE21C2}" type="presParOf" srcId="{BC0A29E0-0B21-4AA5-8905-F20AF9DE671C}" destId="{69FFB6E8-D4BB-4BCF-8DA7-0204ECA49619}" srcOrd="0" destOrd="0" presId="urn:microsoft.com/office/officeart/2009/3/layout/StepUpProcess"/>
    <dgm:cxn modelId="{A522029E-023C-486A-911C-59B42CF90469}" type="presParOf" srcId="{EB814A9B-7D61-40A4-8A4F-6A7E5DD0619E}" destId="{64919EAE-7684-404B-8677-7D6C5C44835F}" srcOrd="4" destOrd="0" presId="urn:microsoft.com/office/officeart/2009/3/layout/StepUpProcess"/>
    <dgm:cxn modelId="{8F8AF117-CBAB-4D1F-9F09-61308D3DFD72}" type="presParOf" srcId="{64919EAE-7684-404B-8677-7D6C5C44835F}" destId="{298CE9F6-2814-45A9-9F5E-621CB92E3C76}" srcOrd="0" destOrd="0" presId="urn:microsoft.com/office/officeart/2009/3/layout/StepUpProcess"/>
    <dgm:cxn modelId="{8F17CD5E-6248-4982-A8C3-AD9DEB8AA3CA}"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EF4E26-0031-4EB8-8BBF-77D160F1480E}" type="doc">
      <dgm:prSet loTypeId="urn:microsoft.com/office/officeart/2005/8/layout/process5" loCatId="process" qsTypeId="urn:microsoft.com/office/officeart/2005/8/quickstyle/simple1#10" qsCatId="simple" csTypeId="urn:microsoft.com/office/officeart/2005/8/colors/colorful5" csCatId="colorful" phldr="1"/>
      <dgm:spPr/>
    </dgm:pt>
    <dgm:pt modelId="{58719D81-8C80-4D67-AC22-F2FC7E433ED1}">
      <dgm:prSet phldrT="[文字]" custT="1"/>
      <dgm:spPr>
        <a:solidFill>
          <a:srgbClr val="6DA4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列志願清單</a:t>
          </a:r>
        </a:p>
      </dgm:t>
    </dgm:pt>
    <dgm:pt modelId="{25D7DB23-817C-4EB5-9942-C6B51EF7ED4B}" type="parTrans" cxnId="{2EC2DEA6-8611-410D-A5E2-FFC388D384D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009E4C0-C6D8-4AA6-9B9E-959E1F9A0AEC}" type="sibTrans" cxnId="{2EC2DEA6-8611-410D-A5E2-FFC388D384D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64D654D-B81F-4699-A5F5-F8B1D5B6A2A4}">
      <dgm:prSet phldrT="[文字]" custT="1"/>
      <dgm:spPr>
        <a:solidFill>
          <a:srgbClr val="FFC0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考量做決定的因素</a:t>
          </a:r>
        </a:p>
      </dgm:t>
    </dgm:pt>
    <dgm:pt modelId="{E77D422E-5771-4725-A5A5-1034BB0FDCE1}" type="parTrans" cxnId="{392E8616-ABEE-4823-9D31-FF3B10222B6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F74BEE7-D6F5-4AF0-B14B-7CB7A0EF64BC}" type="sibTrans" cxnId="{392E8616-ABEE-4823-9D31-FF3B10222B6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F2F02BBF-43D5-471E-A1AE-B158BDB8D595}">
      <dgm:prSet phldrT="[文字]" custT="1"/>
      <dgm:spPr>
        <a:solidFill>
          <a:srgbClr val="00B0F0"/>
        </a:solidFill>
      </dgm:spPr>
      <dgm:t>
        <a:bodyPr/>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將志願</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排序</a:t>
          </a:r>
        </a:p>
        <a:p>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5A365D75-EF20-480A-BB56-3EFD9150CE93}" type="parTrans" cxnId="{78083AF8-0F20-4383-AEE6-E3BC9892547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D6C76DBD-3B56-4D1B-8F98-5CEC69BE1C7C}" type="sibTrans" cxnId="{78083AF8-0F20-4383-AEE6-E3BC9892547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C73BFDE0-449A-44C4-A7B5-C6DDC614D0F2}">
      <dgm:prSet phldrT="[文字]" custT="1"/>
      <dgm:spPr>
        <a:solidFill>
          <a:srgbClr val="FFFF00"/>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務實的調整</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學校</a:t>
          </a:r>
          <a:r>
            <a:rPr lang="en-US" altLang="zh-TW" sz="2800" b="1" dirty="0">
              <a:solidFill>
                <a:schemeClr val="tx1"/>
              </a:solidFill>
              <a:latin typeface="微軟正黑體" panose="020B0604030504040204" pitchFamily="34" charset="-120"/>
              <a:ea typeface="微軟正黑體" panose="020B0604030504040204" pitchFamily="34" charset="-120"/>
            </a:rPr>
            <a:t>/</a:t>
          </a:r>
          <a:r>
            <a:rPr lang="zh-TW" altLang="en-US" sz="2800" b="1" dirty="0">
              <a:solidFill>
                <a:schemeClr val="tx1"/>
              </a:solidFill>
              <a:latin typeface="微軟正黑體" panose="020B0604030504040204" pitchFamily="34" charset="-120"/>
              <a:ea typeface="微軟正黑體" panose="020B0604030504040204" pitchFamily="34" charset="-120"/>
            </a:rPr>
            <a:t>科系</a:t>
          </a:r>
        </a:p>
      </dgm:t>
    </dgm:pt>
    <dgm:pt modelId="{D23A2550-4884-45CF-A1D9-AD8972961E40}" type="par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5F30B0DF-1A38-4047-86AA-93CE36AF6254}" type="sib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B0FEBF66-ED19-4C8B-9821-095A361F1D6C}">
      <dgm:prSet phldrT="[文字]" custT="1"/>
      <dgm:spPr>
        <a:solidFill>
          <a:srgbClr val="FFDBB7"/>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評估</a:t>
          </a:r>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真實能力</a:t>
          </a:r>
        </a:p>
      </dgm:t>
    </dgm:pt>
    <dgm:pt modelId="{6E43EB94-4AE5-4456-A281-EBF93FAF745D}" type="parTrans" cxnId="{D491439E-A2C6-4698-8E09-807B5EE4EFD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485F6C8-CDDD-471C-BE49-FA2279417842}" type="sibTrans" cxnId="{D491439E-A2C6-4698-8E09-807B5EE4EFD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A65874F1-D4B8-4827-80D8-5A85E155CA2F}" type="pres">
      <dgm:prSet presAssocID="{ADEF4E26-0031-4EB8-8BBF-77D160F1480E}" presName="diagram" presStyleCnt="0">
        <dgm:presLayoutVars>
          <dgm:dir/>
          <dgm:resizeHandles val="exact"/>
        </dgm:presLayoutVars>
      </dgm:prSet>
      <dgm:spPr/>
    </dgm:pt>
    <dgm:pt modelId="{CF0E4280-BAC1-4979-A4F7-47FDE4DCE38D}" type="pres">
      <dgm:prSet presAssocID="{58719D81-8C80-4D67-AC22-F2FC7E433ED1}" presName="node" presStyleLbl="node1" presStyleIdx="0" presStyleCnt="5">
        <dgm:presLayoutVars>
          <dgm:bulletEnabled val="1"/>
        </dgm:presLayoutVars>
      </dgm:prSet>
      <dgm:spPr/>
      <dgm:t>
        <a:bodyPr/>
        <a:lstStyle/>
        <a:p>
          <a:endParaRPr lang="zh-TW" altLang="en-US"/>
        </a:p>
      </dgm:t>
    </dgm:pt>
    <dgm:pt modelId="{8CBFCC1F-56CB-404D-ABF7-6C44DB37193E}" type="pres">
      <dgm:prSet presAssocID="{2009E4C0-C6D8-4AA6-9B9E-959E1F9A0AEC}" presName="sibTrans" presStyleLbl="sibTrans2D1" presStyleIdx="0" presStyleCnt="4"/>
      <dgm:spPr/>
      <dgm:t>
        <a:bodyPr/>
        <a:lstStyle/>
        <a:p>
          <a:endParaRPr lang="zh-TW" altLang="en-US"/>
        </a:p>
      </dgm:t>
    </dgm:pt>
    <dgm:pt modelId="{BD545009-B3EA-463B-8033-C3F6AC244C9B}" type="pres">
      <dgm:prSet presAssocID="{2009E4C0-C6D8-4AA6-9B9E-959E1F9A0AEC}" presName="connectorText" presStyleLbl="sibTrans2D1" presStyleIdx="0" presStyleCnt="4"/>
      <dgm:spPr/>
      <dgm:t>
        <a:bodyPr/>
        <a:lstStyle/>
        <a:p>
          <a:endParaRPr lang="zh-TW" altLang="en-US"/>
        </a:p>
      </dgm:t>
    </dgm:pt>
    <dgm:pt modelId="{1A24C7E3-C832-429F-9C9D-3A241B7EE7D3}" type="pres">
      <dgm:prSet presAssocID="{264D654D-B81F-4699-A5F5-F8B1D5B6A2A4}" presName="node" presStyleLbl="node1" presStyleIdx="1" presStyleCnt="5" custLinFactNeighborX="2890" custLinFactNeighborY="2877">
        <dgm:presLayoutVars>
          <dgm:bulletEnabled val="1"/>
        </dgm:presLayoutVars>
      </dgm:prSet>
      <dgm:spPr/>
      <dgm:t>
        <a:bodyPr/>
        <a:lstStyle/>
        <a:p>
          <a:endParaRPr lang="zh-TW" altLang="en-US"/>
        </a:p>
      </dgm:t>
    </dgm:pt>
    <dgm:pt modelId="{77E336CE-A1E2-4D7C-8F16-7991588009A9}" type="pres">
      <dgm:prSet presAssocID="{2F74BEE7-D6F5-4AF0-B14B-7CB7A0EF64BC}" presName="sibTrans" presStyleLbl="sibTrans2D1" presStyleIdx="1" presStyleCnt="4"/>
      <dgm:spPr/>
      <dgm:t>
        <a:bodyPr/>
        <a:lstStyle/>
        <a:p>
          <a:endParaRPr lang="zh-TW" altLang="en-US"/>
        </a:p>
      </dgm:t>
    </dgm:pt>
    <dgm:pt modelId="{AAF546BD-B64E-4EF2-89D0-592FC19CC7E5}" type="pres">
      <dgm:prSet presAssocID="{2F74BEE7-D6F5-4AF0-B14B-7CB7A0EF64BC}" presName="connectorText" presStyleLbl="sibTrans2D1" presStyleIdx="1" presStyleCnt="4"/>
      <dgm:spPr/>
      <dgm:t>
        <a:bodyPr/>
        <a:lstStyle/>
        <a:p>
          <a:endParaRPr lang="zh-TW" altLang="en-US"/>
        </a:p>
      </dgm:t>
    </dgm:pt>
    <dgm:pt modelId="{99465790-BAFD-4E03-9939-12C45E3628D8}" type="pres">
      <dgm:prSet presAssocID="{F2F02BBF-43D5-471E-A1AE-B158BDB8D595}" presName="node" presStyleLbl="node1" presStyleIdx="2" presStyleCnt="5">
        <dgm:presLayoutVars>
          <dgm:bulletEnabled val="1"/>
        </dgm:presLayoutVars>
      </dgm:prSet>
      <dgm:spPr/>
      <dgm:t>
        <a:bodyPr/>
        <a:lstStyle/>
        <a:p>
          <a:endParaRPr lang="zh-TW" altLang="en-US"/>
        </a:p>
      </dgm:t>
    </dgm:pt>
    <dgm:pt modelId="{F66B89F1-57B9-4981-B864-6E395C1EED0D}" type="pres">
      <dgm:prSet presAssocID="{D6C76DBD-3B56-4D1B-8F98-5CEC69BE1C7C}" presName="sibTrans" presStyleLbl="sibTrans2D1" presStyleIdx="2" presStyleCnt="4"/>
      <dgm:spPr/>
      <dgm:t>
        <a:bodyPr/>
        <a:lstStyle/>
        <a:p>
          <a:endParaRPr lang="zh-TW" altLang="en-US"/>
        </a:p>
      </dgm:t>
    </dgm:pt>
    <dgm:pt modelId="{0E5C3E2C-4557-4E37-B4EF-3F349A3D2E75}" type="pres">
      <dgm:prSet presAssocID="{D6C76DBD-3B56-4D1B-8F98-5CEC69BE1C7C}" presName="connectorText" presStyleLbl="sibTrans2D1" presStyleIdx="2" presStyleCnt="4"/>
      <dgm:spPr/>
      <dgm:t>
        <a:bodyPr/>
        <a:lstStyle/>
        <a:p>
          <a:endParaRPr lang="zh-TW" altLang="en-US"/>
        </a:p>
      </dgm:t>
    </dgm:pt>
    <dgm:pt modelId="{7F5C52DC-DB45-4D09-87A1-96B78D8FC6E4}" type="pres">
      <dgm:prSet presAssocID="{B0FEBF66-ED19-4C8B-9821-095A361F1D6C}" presName="node" presStyleLbl="node1" presStyleIdx="3" presStyleCnt="5">
        <dgm:presLayoutVars>
          <dgm:bulletEnabled val="1"/>
        </dgm:presLayoutVars>
      </dgm:prSet>
      <dgm:spPr/>
      <dgm:t>
        <a:bodyPr/>
        <a:lstStyle/>
        <a:p>
          <a:endParaRPr lang="zh-TW" altLang="en-US"/>
        </a:p>
      </dgm:t>
    </dgm:pt>
    <dgm:pt modelId="{CD532653-8F16-4AE5-8BA7-8DE87342D6F0}" type="pres">
      <dgm:prSet presAssocID="{2485F6C8-CDDD-471C-BE49-FA2279417842}" presName="sibTrans" presStyleLbl="sibTrans2D1" presStyleIdx="3" presStyleCnt="4"/>
      <dgm:spPr/>
      <dgm:t>
        <a:bodyPr/>
        <a:lstStyle/>
        <a:p>
          <a:endParaRPr lang="zh-TW" altLang="en-US"/>
        </a:p>
      </dgm:t>
    </dgm:pt>
    <dgm:pt modelId="{A09C4D72-2C23-4A3A-A39D-B1AEBE1EB9ED}" type="pres">
      <dgm:prSet presAssocID="{2485F6C8-CDDD-471C-BE49-FA2279417842}" presName="connectorText" presStyleLbl="sibTrans2D1" presStyleIdx="3" presStyleCnt="4"/>
      <dgm:spPr/>
      <dgm:t>
        <a:bodyPr/>
        <a:lstStyle/>
        <a:p>
          <a:endParaRPr lang="zh-TW" altLang="en-US"/>
        </a:p>
      </dgm:t>
    </dgm:pt>
    <dgm:pt modelId="{EF935BDF-A0D1-4C92-BE7D-D64FD89283E4}" type="pres">
      <dgm:prSet presAssocID="{C73BFDE0-449A-44C4-A7B5-C6DDC614D0F2}" presName="node" presStyleLbl="node1" presStyleIdx="4" presStyleCnt="5">
        <dgm:presLayoutVars>
          <dgm:bulletEnabled val="1"/>
        </dgm:presLayoutVars>
      </dgm:prSet>
      <dgm:spPr/>
      <dgm:t>
        <a:bodyPr/>
        <a:lstStyle/>
        <a:p>
          <a:endParaRPr lang="zh-TW" altLang="en-US"/>
        </a:p>
      </dgm:t>
    </dgm:pt>
  </dgm:ptLst>
  <dgm:cxnLst>
    <dgm:cxn modelId="{8335E734-368D-FC4B-9708-9FF811C7544E}" type="presOf" srcId="{2009E4C0-C6D8-4AA6-9B9E-959E1F9A0AEC}" destId="{8CBFCC1F-56CB-404D-ABF7-6C44DB37193E}" srcOrd="0" destOrd="0" presId="urn:microsoft.com/office/officeart/2005/8/layout/process5"/>
    <dgm:cxn modelId="{68B848C6-1635-344C-8BDF-9C75218C22AF}" type="presOf" srcId="{F2F02BBF-43D5-471E-A1AE-B158BDB8D595}" destId="{99465790-BAFD-4E03-9939-12C45E3628D8}" srcOrd="0" destOrd="0" presId="urn:microsoft.com/office/officeart/2005/8/layout/process5"/>
    <dgm:cxn modelId="{149FAD2B-951B-9D43-98F7-3856CBC8050E}" type="presOf" srcId="{B0FEBF66-ED19-4C8B-9821-095A361F1D6C}" destId="{7F5C52DC-DB45-4D09-87A1-96B78D8FC6E4}" srcOrd="0" destOrd="0" presId="urn:microsoft.com/office/officeart/2005/8/layout/process5"/>
    <dgm:cxn modelId="{2EC2DEA6-8611-410D-A5E2-FFC388D384D5}" srcId="{ADEF4E26-0031-4EB8-8BBF-77D160F1480E}" destId="{58719D81-8C80-4D67-AC22-F2FC7E433ED1}" srcOrd="0" destOrd="0" parTransId="{25D7DB23-817C-4EB5-9942-C6B51EF7ED4B}" sibTransId="{2009E4C0-C6D8-4AA6-9B9E-959E1F9A0AEC}"/>
    <dgm:cxn modelId="{83AF043A-B5F7-9648-8D16-8BA170AC1B72}" type="presOf" srcId="{ADEF4E26-0031-4EB8-8BBF-77D160F1480E}" destId="{A65874F1-D4B8-4827-80D8-5A85E155CA2F}" srcOrd="0" destOrd="0" presId="urn:microsoft.com/office/officeart/2005/8/layout/process5"/>
    <dgm:cxn modelId="{7C45CFED-AC5E-BD40-9BBD-92C3F4083787}" type="presOf" srcId="{C73BFDE0-449A-44C4-A7B5-C6DDC614D0F2}" destId="{EF935BDF-A0D1-4C92-BE7D-D64FD89283E4}" srcOrd="0" destOrd="0" presId="urn:microsoft.com/office/officeart/2005/8/layout/process5"/>
    <dgm:cxn modelId="{BACCCF6F-3F05-4D3B-A034-F583FB8A6B94}" srcId="{ADEF4E26-0031-4EB8-8BBF-77D160F1480E}" destId="{C73BFDE0-449A-44C4-A7B5-C6DDC614D0F2}" srcOrd="4" destOrd="0" parTransId="{D23A2550-4884-45CF-A1D9-AD8972961E40}" sibTransId="{5F30B0DF-1A38-4047-86AA-93CE36AF6254}"/>
    <dgm:cxn modelId="{44C4FFC7-D589-9D46-BD5A-2E2DD10E2556}" type="presOf" srcId="{2485F6C8-CDDD-471C-BE49-FA2279417842}" destId="{CD532653-8F16-4AE5-8BA7-8DE87342D6F0}" srcOrd="0" destOrd="0" presId="urn:microsoft.com/office/officeart/2005/8/layout/process5"/>
    <dgm:cxn modelId="{35525E80-9EAD-D24C-8B5F-394300D66FE0}" type="presOf" srcId="{2F74BEE7-D6F5-4AF0-B14B-7CB7A0EF64BC}" destId="{AAF546BD-B64E-4EF2-89D0-592FC19CC7E5}" srcOrd="1" destOrd="0" presId="urn:microsoft.com/office/officeart/2005/8/layout/process5"/>
    <dgm:cxn modelId="{D6908079-2EA2-0444-9FC8-DE9E49823B95}" type="presOf" srcId="{2009E4C0-C6D8-4AA6-9B9E-959E1F9A0AEC}" destId="{BD545009-B3EA-463B-8033-C3F6AC244C9B}" srcOrd="1" destOrd="0" presId="urn:microsoft.com/office/officeart/2005/8/layout/process5"/>
    <dgm:cxn modelId="{78083AF8-0F20-4383-AEE6-E3BC98925472}" srcId="{ADEF4E26-0031-4EB8-8BBF-77D160F1480E}" destId="{F2F02BBF-43D5-471E-A1AE-B158BDB8D595}" srcOrd="2" destOrd="0" parTransId="{5A365D75-EF20-480A-BB56-3EFD9150CE93}" sibTransId="{D6C76DBD-3B56-4D1B-8F98-5CEC69BE1C7C}"/>
    <dgm:cxn modelId="{78860519-65D9-014F-B8B7-4DCB917348A4}" type="presOf" srcId="{58719D81-8C80-4D67-AC22-F2FC7E433ED1}" destId="{CF0E4280-BAC1-4979-A4F7-47FDE4DCE38D}" srcOrd="0" destOrd="0" presId="urn:microsoft.com/office/officeart/2005/8/layout/process5"/>
    <dgm:cxn modelId="{D491439E-A2C6-4698-8E09-807B5EE4EFD2}" srcId="{ADEF4E26-0031-4EB8-8BBF-77D160F1480E}" destId="{B0FEBF66-ED19-4C8B-9821-095A361F1D6C}" srcOrd="3" destOrd="0" parTransId="{6E43EB94-4AE5-4456-A281-EBF93FAF745D}" sibTransId="{2485F6C8-CDDD-471C-BE49-FA2279417842}"/>
    <dgm:cxn modelId="{9DECC156-7706-9545-A18E-9DC955CDAB70}" type="presOf" srcId="{2485F6C8-CDDD-471C-BE49-FA2279417842}" destId="{A09C4D72-2C23-4A3A-A39D-B1AEBE1EB9ED}" srcOrd="1" destOrd="0" presId="urn:microsoft.com/office/officeart/2005/8/layout/process5"/>
    <dgm:cxn modelId="{C8254C05-A7D8-1348-AAD2-9A5C64233A33}" type="presOf" srcId="{D6C76DBD-3B56-4D1B-8F98-5CEC69BE1C7C}" destId="{0E5C3E2C-4557-4E37-B4EF-3F349A3D2E75}" srcOrd="1" destOrd="0" presId="urn:microsoft.com/office/officeart/2005/8/layout/process5"/>
    <dgm:cxn modelId="{61C399D1-0FBD-7B4F-983F-3CCC70F3640C}" type="presOf" srcId="{264D654D-B81F-4699-A5F5-F8B1D5B6A2A4}" destId="{1A24C7E3-C832-429F-9C9D-3A241B7EE7D3}" srcOrd="0" destOrd="0" presId="urn:microsoft.com/office/officeart/2005/8/layout/process5"/>
    <dgm:cxn modelId="{B6C13CC4-31D1-A244-A399-E1C22118B759}" type="presOf" srcId="{D6C76DBD-3B56-4D1B-8F98-5CEC69BE1C7C}" destId="{F66B89F1-57B9-4981-B864-6E395C1EED0D}" srcOrd="0" destOrd="0" presId="urn:microsoft.com/office/officeart/2005/8/layout/process5"/>
    <dgm:cxn modelId="{392E8616-ABEE-4823-9D31-FF3B10222B65}" srcId="{ADEF4E26-0031-4EB8-8BBF-77D160F1480E}" destId="{264D654D-B81F-4699-A5F5-F8B1D5B6A2A4}" srcOrd="1" destOrd="0" parTransId="{E77D422E-5771-4725-A5A5-1034BB0FDCE1}" sibTransId="{2F74BEE7-D6F5-4AF0-B14B-7CB7A0EF64BC}"/>
    <dgm:cxn modelId="{7B781C81-5818-C24F-9A63-D1CB73160144}" type="presOf" srcId="{2F74BEE7-D6F5-4AF0-B14B-7CB7A0EF64BC}" destId="{77E336CE-A1E2-4D7C-8F16-7991588009A9}" srcOrd="0" destOrd="0" presId="urn:microsoft.com/office/officeart/2005/8/layout/process5"/>
    <dgm:cxn modelId="{369C9288-AB4F-7D47-824E-E59D18240407}" type="presParOf" srcId="{A65874F1-D4B8-4827-80D8-5A85E155CA2F}" destId="{CF0E4280-BAC1-4979-A4F7-47FDE4DCE38D}" srcOrd="0" destOrd="0" presId="urn:microsoft.com/office/officeart/2005/8/layout/process5"/>
    <dgm:cxn modelId="{7EDF74E8-7E6E-9C4B-8E82-40A46E0A711C}" type="presParOf" srcId="{A65874F1-D4B8-4827-80D8-5A85E155CA2F}" destId="{8CBFCC1F-56CB-404D-ABF7-6C44DB37193E}" srcOrd="1" destOrd="0" presId="urn:microsoft.com/office/officeart/2005/8/layout/process5"/>
    <dgm:cxn modelId="{875F60A0-AB6A-E44B-A58A-3ED1D38A1865}" type="presParOf" srcId="{8CBFCC1F-56CB-404D-ABF7-6C44DB37193E}" destId="{BD545009-B3EA-463B-8033-C3F6AC244C9B}" srcOrd="0" destOrd="0" presId="urn:microsoft.com/office/officeart/2005/8/layout/process5"/>
    <dgm:cxn modelId="{5DFD8696-2360-BD40-9E83-359B26B43641}" type="presParOf" srcId="{A65874F1-D4B8-4827-80D8-5A85E155CA2F}" destId="{1A24C7E3-C832-429F-9C9D-3A241B7EE7D3}" srcOrd="2" destOrd="0" presId="urn:microsoft.com/office/officeart/2005/8/layout/process5"/>
    <dgm:cxn modelId="{2B4CEB83-6BF5-F641-AC80-8D94F6CFB58A}" type="presParOf" srcId="{A65874F1-D4B8-4827-80D8-5A85E155CA2F}" destId="{77E336CE-A1E2-4D7C-8F16-7991588009A9}" srcOrd="3" destOrd="0" presId="urn:microsoft.com/office/officeart/2005/8/layout/process5"/>
    <dgm:cxn modelId="{AE76051A-BBE6-784D-940A-670586B04358}" type="presParOf" srcId="{77E336CE-A1E2-4D7C-8F16-7991588009A9}" destId="{AAF546BD-B64E-4EF2-89D0-592FC19CC7E5}" srcOrd="0" destOrd="0" presId="urn:microsoft.com/office/officeart/2005/8/layout/process5"/>
    <dgm:cxn modelId="{39178774-92D9-8044-8B40-0E84329A5CB9}" type="presParOf" srcId="{A65874F1-D4B8-4827-80D8-5A85E155CA2F}" destId="{99465790-BAFD-4E03-9939-12C45E3628D8}" srcOrd="4" destOrd="0" presId="urn:microsoft.com/office/officeart/2005/8/layout/process5"/>
    <dgm:cxn modelId="{8DBABED2-A7B7-CF4D-8E6F-4B1834CFEA04}" type="presParOf" srcId="{A65874F1-D4B8-4827-80D8-5A85E155CA2F}" destId="{F66B89F1-57B9-4981-B864-6E395C1EED0D}" srcOrd="5" destOrd="0" presId="urn:microsoft.com/office/officeart/2005/8/layout/process5"/>
    <dgm:cxn modelId="{1BD6FFCE-C522-3447-AF28-464561006CBE}" type="presParOf" srcId="{F66B89F1-57B9-4981-B864-6E395C1EED0D}" destId="{0E5C3E2C-4557-4E37-B4EF-3F349A3D2E75}" srcOrd="0" destOrd="0" presId="urn:microsoft.com/office/officeart/2005/8/layout/process5"/>
    <dgm:cxn modelId="{02855827-3679-5546-9797-7AA016ABDCAA}" type="presParOf" srcId="{A65874F1-D4B8-4827-80D8-5A85E155CA2F}" destId="{7F5C52DC-DB45-4D09-87A1-96B78D8FC6E4}" srcOrd="6" destOrd="0" presId="urn:microsoft.com/office/officeart/2005/8/layout/process5"/>
    <dgm:cxn modelId="{CBF7624B-DCE9-2747-9298-529AB74514AA}" type="presParOf" srcId="{A65874F1-D4B8-4827-80D8-5A85E155CA2F}" destId="{CD532653-8F16-4AE5-8BA7-8DE87342D6F0}" srcOrd="7" destOrd="0" presId="urn:microsoft.com/office/officeart/2005/8/layout/process5"/>
    <dgm:cxn modelId="{46C5F861-318A-184C-99F5-118EB39AE199}" type="presParOf" srcId="{CD532653-8F16-4AE5-8BA7-8DE87342D6F0}" destId="{A09C4D72-2C23-4A3A-A39D-B1AEBE1EB9ED}" srcOrd="0" destOrd="0" presId="urn:microsoft.com/office/officeart/2005/8/layout/process5"/>
    <dgm:cxn modelId="{29963413-C40A-4846-A204-AA2B7EAFD964}" type="presParOf" srcId="{A65874F1-D4B8-4827-80D8-5A85E155CA2F}" destId="{EF935BDF-A0D1-4C92-BE7D-D64FD89283E4}"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A044AB-7CCF-4513-B50D-F520460DE025}"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655C120A-E546-41A2-802B-FA490BE6806A}">
      <dgm:prSet phldrT="[文字]" custT="1"/>
      <dgm:spPr/>
      <dgm:t>
        <a:bodyPr/>
        <a:lstStyle/>
        <a:p>
          <a:r>
            <a:rPr lang="zh-TW" altLang="en-US" sz="2000" dirty="0">
              <a:latin typeface="Adobe 繁黑體 Std B" pitchFamily="34" charset="-120"/>
              <a:ea typeface="Adobe 繁黑體 Std B" pitchFamily="34" charset="-120"/>
            </a:rPr>
            <a:t>一</a:t>
          </a:r>
        </a:p>
      </dgm:t>
    </dgm:pt>
    <dgm:pt modelId="{95A9161F-CB80-48CE-9ED6-2B91820716B2}" type="parTrans" cxnId="{8BA4DA71-51A8-4077-BEF9-398A256BDCBA}">
      <dgm:prSet/>
      <dgm:spPr/>
      <dgm:t>
        <a:bodyPr/>
        <a:lstStyle/>
        <a:p>
          <a:endParaRPr lang="zh-TW" altLang="en-US" sz="1600">
            <a:latin typeface="Adobe 繁黑體 Std B" pitchFamily="34" charset="-120"/>
            <a:ea typeface="Adobe 繁黑體 Std B" pitchFamily="34" charset="-120"/>
          </a:endParaRPr>
        </a:p>
      </dgm:t>
    </dgm:pt>
    <dgm:pt modelId="{6C87557E-DF3D-4A40-9EB0-7D6534C1B12B}" type="sibTrans" cxnId="{8BA4DA71-51A8-4077-BEF9-398A256BDCBA}">
      <dgm:prSet/>
      <dgm:spPr/>
      <dgm:t>
        <a:bodyPr/>
        <a:lstStyle/>
        <a:p>
          <a:endParaRPr lang="zh-TW" altLang="en-US" sz="1600">
            <a:latin typeface="Adobe 繁黑體 Std B" pitchFamily="34" charset="-120"/>
            <a:ea typeface="Adobe 繁黑體 Std B" pitchFamily="34" charset="-120"/>
          </a:endParaRPr>
        </a:p>
      </dgm:t>
    </dgm:pt>
    <dgm:pt modelId="{EE83C48E-28B5-4AAA-857B-A09C81D47A73}">
      <dgm:prSet phldrT="[文字]" custT="1"/>
      <dgm:spPr/>
      <dgm:t>
        <a:bodyPr/>
        <a:lstStyle/>
        <a:p>
          <a:r>
            <a:rPr lang="zh-TW" altLang="en-US" sz="2000" dirty="0">
              <a:latin typeface="Adobe 繁黑體 Std B" pitchFamily="34" charset="-120"/>
              <a:ea typeface="Adobe 繁黑體 Std B" pitchFamily="34" charset="-120"/>
            </a:rPr>
            <a:t>四</a:t>
          </a:r>
        </a:p>
      </dgm:t>
    </dgm:pt>
    <dgm:pt modelId="{3CAAA0CF-9E5C-4F60-8B3D-2412EE3B4F7C}" type="parTrans" cxnId="{9418A53C-0E80-4E14-B11F-BFEB9210D321}">
      <dgm:prSet/>
      <dgm:spPr/>
      <dgm:t>
        <a:bodyPr/>
        <a:lstStyle/>
        <a:p>
          <a:endParaRPr lang="zh-TW" altLang="en-US" sz="1600">
            <a:latin typeface="Adobe 繁黑體 Std B" pitchFamily="34" charset="-120"/>
            <a:ea typeface="Adobe 繁黑體 Std B" pitchFamily="34" charset="-120"/>
          </a:endParaRPr>
        </a:p>
      </dgm:t>
    </dgm:pt>
    <dgm:pt modelId="{EA97688B-2FA3-4755-A42D-BD8E5C8E19DD}" type="sibTrans" cxnId="{9418A53C-0E80-4E14-B11F-BFEB9210D321}">
      <dgm:prSet/>
      <dgm:spPr/>
      <dgm:t>
        <a:bodyPr/>
        <a:lstStyle/>
        <a:p>
          <a:endParaRPr lang="zh-TW" altLang="en-US" sz="1600">
            <a:latin typeface="Adobe 繁黑體 Std B" pitchFamily="34" charset="-120"/>
            <a:ea typeface="Adobe 繁黑體 Std B" pitchFamily="34" charset="-120"/>
          </a:endParaRPr>
        </a:p>
      </dgm:t>
    </dgm:pt>
    <dgm:pt modelId="{4D948194-5A25-4AC6-843F-BF35C7E9F1BD}">
      <dgm:prSet phldrT="[文字]" custT="1"/>
      <dgm:spPr/>
      <dgm:t>
        <a:bodyPr/>
        <a:lstStyle/>
        <a:p>
          <a:r>
            <a:rPr lang="zh-TW" altLang="en-US" sz="2000" dirty="0">
              <a:latin typeface="Adobe 繁黑體 Std B" pitchFamily="34" charset="-120"/>
              <a:ea typeface="Adobe 繁黑體 Std B" pitchFamily="34" charset="-120"/>
            </a:rPr>
            <a:t>五</a:t>
          </a:r>
        </a:p>
      </dgm:t>
    </dgm:pt>
    <dgm:pt modelId="{78D5F9C6-EA10-4045-A62E-C43034AAEC20}" type="parTrans" cxnId="{E3132843-4D1F-4A89-B512-DEB16E7C1136}">
      <dgm:prSet/>
      <dgm:spPr/>
      <dgm:t>
        <a:bodyPr/>
        <a:lstStyle/>
        <a:p>
          <a:endParaRPr lang="zh-TW" altLang="en-US" sz="1600">
            <a:latin typeface="Adobe 繁黑體 Std B" pitchFamily="34" charset="-120"/>
            <a:ea typeface="Adobe 繁黑體 Std B" pitchFamily="34" charset="-120"/>
          </a:endParaRPr>
        </a:p>
      </dgm:t>
    </dgm:pt>
    <dgm:pt modelId="{E79DC77F-5EB8-4C76-BD18-3C6E8B531197}" type="sibTrans" cxnId="{E3132843-4D1F-4A89-B512-DEB16E7C1136}">
      <dgm:prSet/>
      <dgm:spPr/>
      <dgm:t>
        <a:bodyPr/>
        <a:lstStyle/>
        <a:p>
          <a:endParaRPr lang="zh-TW" altLang="en-US" sz="1600">
            <a:latin typeface="Adobe 繁黑體 Std B" pitchFamily="34" charset="-120"/>
            <a:ea typeface="Adobe 繁黑體 Std B" pitchFamily="34" charset="-120"/>
          </a:endParaRPr>
        </a:p>
      </dgm:t>
    </dgm:pt>
    <dgm:pt modelId="{26936601-A4BB-4D63-9204-226D51C1E0A3}">
      <dgm:prSet phldrT="[文字]" custT="1"/>
      <dgm:spPr/>
      <dgm:t>
        <a:bodyPr/>
        <a:lstStyle/>
        <a:p>
          <a:r>
            <a:rPr lang="zh-TW" altLang="en-US" sz="2000" dirty="0">
              <a:latin typeface="Adobe 繁黑體 Std B" pitchFamily="34" charset="-120"/>
              <a:ea typeface="Adobe 繁黑體 Std B" pitchFamily="34" charset="-120"/>
            </a:rPr>
            <a:t>六</a:t>
          </a:r>
        </a:p>
      </dgm:t>
    </dgm:pt>
    <dgm:pt modelId="{BF5B5F25-A4E8-4B75-8C6D-1B6A176E278D}" type="parTrans" cxnId="{0C530CE1-1ADA-486B-8C90-4AA8DFABAB44}">
      <dgm:prSet/>
      <dgm:spPr/>
      <dgm:t>
        <a:bodyPr/>
        <a:lstStyle/>
        <a:p>
          <a:endParaRPr lang="zh-TW" altLang="en-US" sz="1600">
            <a:latin typeface="Adobe 繁黑體 Std B" pitchFamily="34" charset="-120"/>
            <a:ea typeface="Adobe 繁黑體 Std B" pitchFamily="34" charset="-120"/>
          </a:endParaRPr>
        </a:p>
      </dgm:t>
    </dgm:pt>
    <dgm:pt modelId="{A33F15EA-4DAB-47BC-9CB1-3A75BB5AC24D}" type="sibTrans" cxnId="{0C530CE1-1ADA-486B-8C90-4AA8DFABAB44}">
      <dgm:prSet/>
      <dgm:spPr/>
      <dgm:t>
        <a:bodyPr/>
        <a:lstStyle/>
        <a:p>
          <a:endParaRPr lang="zh-TW" altLang="en-US" sz="1600">
            <a:latin typeface="Adobe 繁黑體 Std B" pitchFamily="34" charset="-120"/>
            <a:ea typeface="Adobe 繁黑體 Std B" pitchFamily="34" charset="-120"/>
          </a:endParaRPr>
        </a:p>
      </dgm:t>
    </dgm:pt>
    <dgm:pt modelId="{CEAB361B-D5EC-453C-8323-8816D7130DB3}">
      <dgm:prSet phldrT="[文字]" custT="1"/>
      <dgm:spPr/>
      <dgm:t>
        <a:bodyPr/>
        <a:lstStyle/>
        <a:p>
          <a:r>
            <a:rPr lang="zh-TW" altLang="en-US" sz="2000" dirty="0">
              <a:latin typeface="Adobe 繁黑體 Std B" pitchFamily="34" charset="-120"/>
              <a:ea typeface="Adobe 繁黑體 Std B" pitchFamily="34" charset="-120"/>
            </a:rPr>
            <a:t>七</a:t>
          </a:r>
        </a:p>
      </dgm:t>
    </dgm:pt>
    <dgm:pt modelId="{22A0F611-240B-452B-AF0A-335C0FDAE5C2}" type="parTrans" cxnId="{DEF4CC5D-8FDC-4B23-A41B-4D84E4D9B939}">
      <dgm:prSet/>
      <dgm:spPr/>
      <dgm:t>
        <a:bodyPr/>
        <a:lstStyle/>
        <a:p>
          <a:endParaRPr lang="zh-TW" altLang="en-US" sz="1600">
            <a:latin typeface="Adobe 繁黑體 Std B" pitchFamily="34" charset="-120"/>
            <a:ea typeface="Adobe 繁黑體 Std B" pitchFamily="34" charset="-120"/>
          </a:endParaRPr>
        </a:p>
      </dgm:t>
    </dgm:pt>
    <dgm:pt modelId="{8A21B3CE-7AB7-40AB-95C9-8B1A77300969}" type="sibTrans" cxnId="{DEF4CC5D-8FDC-4B23-A41B-4D84E4D9B939}">
      <dgm:prSet/>
      <dgm:spPr/>
      <dgm:t>
        <a:bodyPr/>
        <a:lstStyle/>
        <a:p>
          <a:endParaRPr lang="zh-TW" altLang="en-US" sz="1600">
            <a:latin typeface="Adobe 繁黑體 Std B" pitchFamily="34" charset="-120"/>
            <a:ea typeface="Adobe 繁黑體 Std B" pitchFamily="34" charset="-120"/>
          </a:endParaRPr>
        </a:p>
      </dgm:t>
    </dgm:pt>
    <dgm:pt modelId="{55E5C2E8-4F0B-4562-8294-A07993958694}">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把自己放對位置</a:t>
          </a:r>
        </a:p>
      </dgm:t>
    </dgm:pt>
    <dgm:pt modelId="{9C1B910F-8BE4-443A-9EBB-1837864742F4}" type="parTrans" cxnId="{5BB6D0AE-B245-4479-AE09-AA40D7F32735}">
      <dgm:prSet/>
      <dgm:spPr/>
      <dgm:t>
        <a:bodyPr/>
        <a:lstStyle/>
        <a:p>
          <a:endParaRPr lang="zh-TW" altLang="en-US" sz="1600">
            <a:latin typeface="Adobe 繁黑體 Std B" pitchFamily="34" charset="-120"/>
            <a:ea typeface="Adobe 繁黑體 Std B" pitchFamily="34" charset="-120"/>
          </a:endParaRPr>
        </a:p>
      </dgm:t>
    </dgm:pt>
    <dgm:pt modelId="{D903F085-1CF9-4443-A25A-A3D0C5BAABED}" type="sibTrans" cxnId="{5BB6D0AE-B245-4479-AE09-AA40D7F32735}">
      <dgm:prSet/>
      <dgm:spPr/>
      <dgm:t>
        <a:bodyPr/>
        <a:lstStyle/>
        <a:p>
          <a:endParaRPr lang="zh-TW" altLang="en-US" sz="1600">
            <a:latin typeface="Adobe 繁黑體 Std B" pitchFamily="34" charset="-120"/>
            <a:ea typeface="Adobe 繁黑體 Std B" pitchFamily="34" charset="-120"/>
          </a:endParaRPr>
        </a:p>
      </dgm:t>
    </dgm:pt>
    <dgm:pt modelId="{AD1F3EC4-1D3F-4EC4-A1DC-4613F0D8886E}">
      <dgm:prSet phldrT="[文字]" custT="1"/>
      <dgm:spPr/>
      <dgm:t>
        <a:bodyPr/>
        <a:lstStyle/>
        <a:p>
          <a:r>
            <a:rPr lang="zh-TW" altLang="en-US" sz="2000" dirty="0">
              <a:latin typeface="Adobe 繁黑體 Std B" pitchFamily="34" charset="-120"/>
              <a:ea typeface="Adobe 繁黑體 Std B" pitchFamily="34" charset="-120"/>
            </a:rPr>
            <a:t>二</a:t>
          </a:r>
          <a:endParaRPr lang="en-US" altLang="zh-TW" sz="2000" dirty="0">
            <a:latin typeface="Adobe 繁黑體 Std B" pitchFamily="34" charset="-120"/>
            <a:ea typeface="Adobe 繁黑體 Std B" pitchFamily="34" charset="-120"/>
          </a:endParaRPr>
        </a:p>
      </dgm:t>
    </dgm:pt>
    <dgm:pt modelId="{506E3D60-0DCC-49A9-ACB8-A3FDCF5814FC}" type="parTrans" cxnId="{798BCD6B-F801-457D-AA52-8F9CBB03B37B}">
      <dgm:prSet/>
      <dgm:spPr/>
      <dgm:t>
        <a:bodyPr/>
        <a:lstStyle/>
        <a:p>
          <a:endParaRPr lang="zh-TW" altLang="en-US" sz="1600">
            <a:latin typeface="Adobe 繁黑體 Std B" pitchFamily="34" charset="-120"/>
            <a:ea typeface="Adobe 繁黑體 Std B" pitchFamily="34" charset="-120"/>
          </a:endParaRPr>
        </a:p>
      </dgm:t>
    </dgm:pt>
    <dgm:pt modelId="{921A6960-98B2-43EA-BA7A-712B552326DF}" type="sibTrans" cxnId="{798BCD6B-F801-457D-AA52-8F9CBB03B37B}">
      <dgm:prSet/>
      <dgm:spPr/>
      <dgm:t>
        <a:bodyPr/>
        <a:lstStyle/>
        <a:p>
          <a:endParaRPr lang="zh-TW" altLang="en-US" sz="1600">
            <a:latin typeface="Adobe 繁黑體 Std B" pitchFamily="34" charset="-120"/>
            <a:ea typeface="Adobe 繁黑體 Std B" pitchFamily="34" charset="-120"/>
          </a:endParaRPr>
        </a:p>
      </dgm:t>
    </dgm:pt>
    <dgm:pt modelId="{763AD97E-FB2D-422A-BF86-A66F95181872}">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孩子的重要他人</a:t>
          </a:r>
          <a:endParaRPr lang="en-US" altLang="zh-TW" sz="3200" b="1" dirty="0">
            <a:effectLst/>
            <a:latin typeface="Adobe 繁黑體 Std B" pitchFamily="34" charset="-120"/>
            <a:ea typeface="Adobe 繁黑體 Std B" pitchFamily="34" charset="-120"/>
          </a:endParaRPr>
        </a:p>
      </dgm:t>
    </dgm:pt>
    <dgm:pt modelId="{B4052DCB-052A-491A-B523-0A835A1FA378}" type="parTrans" cxnId="{664033F6-34F6-467E-942E-BA26CA2679E6}">
      <dgm:prSet/>
      <dgm:spPr/>
      <dgm:t>
        <a:bodyPr/>
        <a:lstStyle/>
        <a:p>
          <a:endParaRPr lang="zh-TW" altLang="en-US" sz="1600">
            <a:latin typeface="Adobe 繁黑體 Std B" pitchFamily="34" charset="-120"/>
            <a:ea typeface="Adobe 繁黑體 Std B" pitchFamily="34" charset="-120"/>
          </a:endParaRPr>
        </a:p>
      </dgm:t>
    </dgm:pt>
    <dgm:pt modelId="{50ACFBA5-F77C-46A1-83A7-54659A23A996}" type="sibTrans" cxnId="{664033F6-34F6-467E-942E-BA26CA2679E6}">
      <dgm:prSet/>
      <dgm:spPr/>
      <dgm:t>
        <a:bodyPr/>
        <a:lstStyle/>
        <a:p>
          <a:endParaRPr lang="zh-TW" altLang="en-US" sz="1600">
            <a:latin typeface="Adobe 繁黑體 Std B" pitchFamily="34" charset="-120"/>
            <a:ea typeface="Adobe 繁黑體 Std B" pitchFamily="34" charset="-120"/>
          </a:endParaRPr>
        </a:p>
      </dgm:t>
    </dgm:pt>
    <dgm:pt modelId="{D9F63FC2-ACCE-4AE0-8333-41F1B6147AB3}">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迷思的澄清</a:t>
          </a:r>
          <a:endParaRPr lang="en-US" altLang="zh-TW" sz="3200" b="1" dirty="0">
            <a:effectLst/>
            <a:latin typeface="Adobe 繁黑體 Std B" pitchFamily="34" charset="-120"/>
            <a:ea typeface="Adobe 繁黑體 Std B" pitchFamily="34" charset="-120"/>
          </a:endParaRPr>
        </a:p>
      </dgm:t>
    </dgm:pt>
    <dgm:pt modelId="{9669A64A-3A59-4397-B359-023D3B34E813}" type="parTrans" cxnId="{996DB5A5-6192-4A07-BCD5-8BBC6D1A3C17}">
      <dgm:prSet/>
      <dgm:spPr/>
      <dgm:t>
        <a:bodyPr/>
        <a:lstStyle/>
        <a:p>
          <a:endParaRPr lang="zh-TW" altLang="en-US" sz="1600">
            <a:latin typeface="Adobe 繁黑體 Std B" pitchFamily="34" charset="-120"/>
            <a:ea typeface="Adobe 繁黑體 Std B" pitchFamily="34" charset="-120"/>
          </a:endParaRPr>
        </a:p>
      </dgm:t>
    </dgm:pt>
    <dgm:pt modelId="{98B24448-BF07-47EA-B53A-B63A1D1C9AEF}" type="sibTrans" cxnId="{996DB5A5-6192-4A07-BCD5-8BBC6D1A3C17}">
      <dgm:prSet/>
      <dgm:spPr/>
      <dgm:t>
        <a:bodyPr/>
        <a:lstStyle/>
        <a:p>
          <a:endParaRPr lang="zh-TW" altLang="en-US" sz="1600">
            <a:latin typeface="Adobe 繁黑體 Std B" pitchFamily="34" charset="-120"/>
            <a:ea typeface="Adobe 繁黑體 Std B" pitchFamily="34" charset="-120"/>
          </a:endParaRPr>
        </a:p>
      </dgm:t>
    </dgm:pt>
    <dgm:pt modelId="{9ACBA227-4B4B-4184-9C15-8051208D4448}">
      <dgm:prSet phldrT="[文字]" custT="1"/>
      <dgm:spPr/>
      <dgm:t>
        <a:bodyPr/>
        <a:lstStyle/>
        <a:p>
          <a:r>
            <a:rPr lang="zh-TW" altLang="en-US" sz="2000" dirty="0">
              <a:latin typeface="Adobe 繁黑體 Std B" pitchFamily="34" charset="-120"/>
              <a:ea typeface="Adobe 繁黑體 Std B" pitchFamily="34" charset="-120"/>
            </a:rPr>
            <a:t>三</a:t>
          </a:r>
          <a:endParaRPr lang="en-US" altLang="zh-TW" sz="2000" dirty="0">
            <a:latin typeface="Adobe 繁黑體 Std B" pitchFamily="34" charset="-120"/>
            <a:ea typeface="Adobe 繁黑體 Std B" pitchFamily="34" charset="-120"/>
          </a:endParaRPr>
        </a:p>
      </dgm:t>
    </dgm:pt>
    <dgm:pt modelId="{66D5C4A4-4936-49DA-AE72-9045D9779573}" type="parTrans" cxnId="{F325012A-CFD1-4155-BAD3-CB5249378D20}">
      <dgm:prSet/>
      <dgm:spPr/>
      <dgm:t>
        <a:bodyPr/>
        <a:lstStyle/>
        <a:p>
          <a:endParaRPr lang="zh-TW" altLang="en-US" sz="1600">
            <a:latin typeface="Adobe 繁黑體 Std B" pitchFamily="34" charset="-120"/>
            <a:ea typeface="Adobe 繁黑體 Std B" pitchFamily="34" charset="-120"/>
          </a:endParaRPr>
        </a:p>
      </dgm:t>
    </dgm:pt>
    <dgm:pt modelId="{7E768B81-4A1F-4464-9FA5-DF2B17825685}" type="sibTrans" cxnId="{F325012A-CFD1-4155-BAD3-CB5249378D20}">
      <dgm:prSet/>
      <dgm:spPr/>
      <dgm:t>
        <a:bodyPr/>
        <a:lstStyle/>
        <a:p>
          <a:endParaRPr lang="zh-TW" altLang="en-US" sz="1600">
            <a:latin typeface="Adobe 繁黑體 Std B" pitchFamily="34" charset="-120"/>
            <a:ea typeface="Adobe 繁黑體 Std B" pitchFamily="34" charset="-120"/>
          </a:endParaRPr>
        </a:p>
      </dgm:t>
    </dgm:pt>
    <dgm:pt modelId="{63FB9FA6-C789-4CFE-B168-87B4BDC3B3AC}">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參考心理測驗</a:t>
          </a:r>
        </a:p>
      </dgm:t>
    </dgm:pt>
    <dgm:pt modelId="{98587F21-83D7-418E-AE0D-A61CB11ECC2B}" type="parTrans" cxnId="{D85FFE90-6B07-4A93-BDC1-02A843D384B1}">
      <dgm:prSet/>
      <dgm:spPr/>
      <dgm:t>
        <a:bodyPr/>
        <a:lstStyle/>
        <a:p>
          <a:endParaRPr lang="zh-TW" altLang="en-US" sz="1600">
            <a:latin typeface="Adobe 繁黑體 Std B" pitchFamily="34" charset="-120"/>
            <a:ea typeface="Adobe 繁黑體 Std B" pitchFamily="34" charset="-120"/>
          </a:endParaRPr>
        </a:p>
      </dgm:t>
    </dgm:pt>
    <dgm:pt modelId="{50C15713-D743-4B23-BEAF-DCA0A3738056}" type="sibTrans" cxnId="{D85FFE90-6B07-4A93-BDC1-02A843D384B1}">
      <dgm:prSet/>
      <dgm:spPr/>
      <dgm:t>
        <a:bodyPr/>
        <a:lstStyle/>
        <a:p>
          <a:endParaRPr lang="zh-TW" altLang="en-US" sz="1600">
            <a:latin typeface="Adobe 繁黑體 Std B" pitchFamily="34" charset="-120"/>
            <a:ea typeface="Adobe 繁黑體 Std B" pitchFamily="34" charset="-120"/>
          </a:endParaRPr>
        </a:p>
      </dgm:t>
    </dgm:pt>
    <dgm:pt modelId="{3EB6721F-AF4C-4649-8B7F-C861722FB0D5}">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掌握最新資訊</a:t>
          </a:r>
        </a:p>
      </dgm:t>
    </dgm:pt>
    <dgm:pt modelId="{A43C89F3-4EFC-47FA-9984-4D7C9AE58099}" type="parTrans" cxnId="{1E3D7159-D24B-4724-8BD5-2354FA77BF65}">
      <dgm:prSet/>
      <dgm:spPr/>
      <dgm:t>
        <a:bodyPr/>
        <a:lstStyle/>
        <a:p>
          <a:endParaRPr lang="zh-TW" altLang="en-US" sz="1600">
            <a:latin typeface="Adobe 繁黑體 Std B" pitchFamily="34" charset="-120"/>
            <a:ea typeface="Adobe 繁黑體 Std B" pitchFamily="34" charset="-120"/>
          </a:endParaRPr>
        </a:p>
      </dgm:t>
    </dgm:pt>
    <dgm:pt modelId="{87A85E9D-0384-4772-8D98-1A42FE1229AA}" type="sibTrans" cxnId="{1E3D7159-D24B-4724-8BD5-2354FA77BF65}">
      <dgm:prSet/>
      <dgm:spPr/>
      <dgm:t>
        <a:bodyPr/>
        <a:lstStyle/>
        <a:p>
          <a:endParaRPr lang="zh-TW" altLang="en-US" sz="1600">
            <a:latin typeface="Adobe 繁黑體 Std B" pitchFamily="34" charset="-120"/>
            <a:ea typeface="Adobe 繁黑體 Std B" pitchFamily="34" charset="-120"/>
          </a:endParaRPr>
        </a:p>
      </dgm:t>
    </dgm:pt>
    <dgm:pt modelId="{821183FF-8C2B-4223-A27F-FED987A42131}">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志願排序的問題</a:t>
          </a:r>
        </a:p>
      </dgm:t>
    </dgm:pt>
    <dgm:pt modelId="{4305F6FF-1321-46C5-964A-73664CA08FB3}" type="parTrans" cxnId="{842B70AC-08B5-4CEC-AE4B-D5DD51F7ADA1}">
      <dgm:prSet/>
      <dgm:spPr/>
      <dgm:t>
        <a:bodyPr/>
        <a:lstStyle/>
        <a:p>
          <a:endParaRPr lang="zh-TW" altLang="en-US" sz="1600">
            <a:latin typeface="Adobe 繁黑體 Std B" pitchFamily="34" charset="-120"/>
            <a:ea typeface="Adobe 繁黑體 Std B" pitchFamily="34" charset="-120"/>
          </a:endParaRPr>
        </a:p>
      </dgm:t>
    </dgm:pt>
    <dgm:pt modelId="{366F459A-0179-4EEF-9243-033333A96A56}" type="sibTrans" cxnId="{842B70AC-08B5-4CEC-AE4B-D5DD51F7ADA1}">
      <dgm:prSet/>
      <dgm:spPr/>
      <dgm:t>
        <a:bodyPr/>
        <a:lstStyle/>
        <a:p>
          <a:endParaRPr lang="zh-TW" altLang="en-US" sz="1600">
            <a:latin typeface="Adobe 繁黑體 Std B" pitchFamily="34" charset="-120"/>
            <a:ea typeface="Adobe 繁黑體 Std B" pitchFamily="34" charset="-120"/>
          </a:endParaRPr>
        </a:p>
      </dgm:t>
    </dgm:pt>
    <dgm:pt modelId="{1B51E817-353B-4177-8A00-78D07F84E595}">
      <dgm:prSet phldrT="[文字]" custT="1"/>
      <dgm:spPr>
        <a:effectLst>
          <a:outerShdw blurRad="190500" dist="139700" dir="2700000" algn="tl" rotWithShape="0">
            <a:prstClr val="black">
              <a:alpha val="53000"/>
            </a:prstClr>
          </a:outerShdw>
        </a:effectLst>
      </dgm:spPr>
      <dgm:t>
        <a:bodyPr tIns="72000"/>
        <a:lstStyle/>
        <a:p>
          <a:r>
            <a:rPr lang="zh-TW" altLang="en-US" sz="3200" b="1" dirty="0">
              <a:effectLst/>
              <a:latin typeface="Adobe 繁黑體 Std B" pitchFamily="34" charset="-120"/>
              <a:ea typeface="Adobe 繁黑體 Std B" pitchFamily="34" charset="-120"/>
            </a:rPr>
            <a:t>填滿志願，以免落榜</a:t>
          </a:r>
        </a:p>
      </dgm:t>
    </dgm:pt>
    <dgm:pt modelId="{4BDBA480-3E28-491D-BD3E-40CAEDC85C45}" type="parTrans" cxnId="{6B104251-B996-4DB0-9085-71BF6AFB5E3F}">
      <dgm:prSet/>
      <dgm:spPr/>
      <dgm:t>
        <a:bodyPr/>
        <a:lstStyle/>
        <a:p>
          <a:endParaRPr lang="zh-TW" altLang="en-US" sz="1600">
            <a:latin typeface="Adobe 繁黑體 Std B" pitchFamily="34" charset="-120"/>
            <a:ea typeface="Adobe 繁黑體 Std B" pitchFamily="34" charset="-120"/>
          </a:endParaRPr>
        </a:p>
      </dgm:t>
    </dgm:pt>
    <dgm:pt modelId="{6A34C088-482D-45B0-81FF-160657A8C948}" type="sibTrans" cxnId="{6B104251-B996-4DB0-9085-71BF6AFB5E3F}">
      <dgm:prSet/>
      <dgm:spPr/>
      <dgm:t>
        <a:bodyPr/>
        <a:lstStyle/>
        <a:p>
          <a:endParaRPr lang="zh-TW" altLang="en-US" sz="1600">
            <a:latin typeface="Adobe 繁黑體 Std B" pitchFamily="34" charset="-120"/>
            <a:ea typeface="Adobe 繁黑體 Std B" pitchFamily="34" charset="-120"/>
          </a:endParaRPr>
        </a:p>
      </dgm:t>
    </dgm:pt>
    <dgm:pt modelId="{84AC6EEE-C35E-4EBF-A89C-C48DD17A0002}" type="pres">
      <dgm:prSet presAssocID="{6BA044AB-7CCF-4513-B50D-F520460DE025}" presName="linearFlow" presStyleCnt="0">
        <dgm:presLayoutVars>
          <dgm:dir/>
          <dgm:animLvl val="lvl"/>
          <dgm:resizeHandles val="exact"/>
        </dgm:presLayoutVars>
      </dgm:prSet>
      <dgm:spPr/>
      <dgm:t>
        <a:bodyPr/>
        <a:lstStyle/>
        <a:p>
          <a:endParaRPr lang="zh-TW" altLang="en-US"/>
        </a:p>
      </dgm:t>
    </dgm:pt>
    <dgm:pt modelId="{F9A65C88-4740-442A-8181-9B92062B86A2}" type="pres">
      <dgm:prSet presAssocID="{655C120A-E546-41A2-802B-FA490BE6806A}" presName="composite" presStyleCnt="0"/>
      <dgm:spPr/>
    </dgm:pt>
    <dgm:pt modelId="{5519C207-83B4-4C0D-9AC9-406BEEC96732}" type="pres">
      <dgm:prSet presAssocID="{655C120A-E546-41A2-802B-FA490BE6806A}" presName="parentText" presStyleLbl="alignNode1" presStyleIdx="0" presStyleCnt="7">
        <dgm:presLayoutVars>
          <dgm:chMax val="1"/>
          <dgm:bulletEnabled val="1"/>
        </dgm:presLayoutVars>
      </dgm:prSet>
      <dgm:spPr/>
      <dgm:t>
        <a:bodyPr/>
        <a:lstStyle/>
        <a:p>
          <a:endParaRPr lang="zh-TW" altLang="en-US"/>
        </a:p>
      </dgm:t>
    </dgm:pt>
    <dgm:pt modelId="{05D2748B-7963-4BBA-8716-5F409A6EAC3D}" type="pres">
      <dgm:prSet presAssocID="{655C120A-E546-41A2-802B-FA490BE6806A}" presName="descendantText" presStyleLbl="alignAcc1" presStyleIdx="0" presStyleCnt="7">
        <dgm:presLayoutVars>
          <dgm:bulletEnabled val="1"/>
        </dgm:presLayoutVars>
      </dgm:prSet>
      <dgm:spPr/>
      <dgm:t>
        <a:bodyPr/>
        <a:lstStyle/>
        <a:p>
          <a:endParaRPr lang="zh-TW" altLang="en-US"/>
        </a:p>
      </dgm:t>
    </dgm:pt>
    <dgm:pt modelId="{CA4A2888-413C-4301-999A-BD91860341F2}" type="pres">
      <dgm:prSet presAssocID="{6C87557E-DF3D-4A40-9EB0-7D6534C1B12B}" presName="sp" presStyleCnt="0"/>
      <dgm:spPr/>
    </dgm:pt>
    <dgm:pt modelId="{ABCA9237-89F5-4F38-8468-AE4AFBD8F2A2}" type="pres">
      <dgm:prSet presAssocID="{AD1F3EC4-1D3F-4EC4-A1DC-4613F0D8886E}" presName="composite" presStyleCnt="0"/>
      <dgm:spPr/>
    </dgm:pt>
    <dgm:pt modelId="{8530A456-F50D-4BC6-9897-D33AA293D6E1}" type="pres">
      <dgm:prSet presAssocID="{AD1F3EC4-1D3F-4EC4-A1DC-4613F0D8886E}" presName="parentText" presStyleLbl="alignNode1" presStyleIdx="1" presStyleCnt="7">
        <dgm:presLayoutVars>
          <dgm:chMax val="1"/>
          <dgm:bulletEnabled val="1"/>
        </dgm:presLayoutVars>
      </dgm:prSet>
      <dgm:spPr/>
      <dgm:t>
        <a:bodyPr/>
        <a:lstStyle/>
        <a:p>
          <a:endParaRPr lang="zh-TW" altLang="en-US"/>
        </a:p>
      </dgm:t>
    </dgm:pt>
    <dgm:pt modelId="{84F46B3E-D2BB-44B9-B8D5-FD1C9E3CF01F}" type="pres">
      <dgm:prSet presAssocID="{AD1F3EC4-1D3F-4EC4-A1DC-4613F0D8886E}" presName="descendantText" presStyleLbl="alignAcc1" presStyleIdx="1" presStyleCnt="7">
        <dgm:presLayoutVars>
          <dgm:bulletEnabled val="1"/>
        </dgm:presLayoutVars>
      </dgm:prSet>
      <dgm:spPr/>
      <dgm:t>
        <a:bodyPr/>
        <a:lstStyle/>
        <a:p>
          <a:endParaRPr lang="zh-TW" altLang="en-US"/>
        </a:p>
      </dgm:t>
    </dgm:pt>
    <dgm:pt modelId="{B40921C4-348A-44F5-96C1-77498964352B}" type="pres">
      <dgm:prSet presAssocID="{921A6960-98B2-43EA-BA7A-712B552326DF}" presName="sp" presStyleCnt="0"/>
      <dgm:spPr/>
    </dgm:pt>
    <dgm:pt modelId="{1C36DF0D-BBFF-4EA0-9151-7B94827B63F7}" type="pres">
      <dgm:prSet presAssocID="{9ACBA227-4B4B-4184-9C15-8051208D4448}" presName="composite" presStyleCnt="0"/>
      <dgm:spPr/>
    </dgm:pt>
    <dgm:pt modelId="{3A65CDBF-3F05-4B0F-BB88-8CB583CAD3BA}" type="pres">
      <dgm:prSet presAssocID="{9ACBA227-4B4B-4184-9C15-8051208D4448}" presName="parentText" presStyleLbl="alignNode1" presStyleIdx="2" presStyleCnt="7">
        <dgm:presLayoutVars>
          <dgm:chMax val="1"/>
          <dgm:bulletEnabled val="1"/>
        </dgm:presLayoutVars>
      </dgm:prSet>
      <dgm:spPr/>
      <dgm:t>
        <a:bodyPr/>
        <a:lstStyle/>
        <a:p>
          <a:endParaRPr lang="zh-TW" altLang="en-US"/>
        </a:p>
      </dgm:t>
    </dgm:pt>
    <dgm:pt modelId="{795999E1-087B-4093-9602-65282EC33574}" type="pres">
      <dgm:prSet presAssocID="{9ACBA227-4B4B-4184-9C15-8051208D4448}" presName="descendantText" presStyleLbl="alignAcc1" presStyleIdx="2" presStyleCnt="7">
        <dgm:presLayoutVars>
          <dgm:bulletEnabled val="1"/>
        </dgm:presLayoutVars>
      </dgm:prSet>
      <dgm:spPr/>
      <dgm:t>
        <a:bodyPr/>
        <a:lstStyle/>
        <a:p>
          <a:endParaRPr lang="zh-TW" altLang="en-US"/>
        </a:p>
      </dgm:t>
    </dgm:pt>
    <dgm:pt modelId="{67E00073-9CBA-414D-B826-AEFCC338C5B5}" type="pres">
      <dgm:prSet presAssocID="{7E768B81-4A1F-4464-9FA5-DF2B17825685}" presName="sp" presStyleCnt="0"/>
      <dgm:spPr/>
    </dgm:pt>
    <dgm:pt modelId="{EB0C7BBA-1C93-4F56-84CD-F5F9DE3CB8D4}" type="pres">
      <dgm:prSet presAssocID="{EE83C48E-28B5-4AAA-857B-A09C81D47A73}" presName="composite" presStyleCnt="0"/>
      <dgm:spPr/>
    </dgm:pt>
    <dgm:pt modelId="{438BF81E-D12F-403D-8DBF-00FCD1F30B0A}" type="pres">
      <dgm:prSet presAssocID="{EE83C48E-28B5-4AAA-857B-A09C81D47A73}" presName="parentText" presStyleLbl="alignNode1" presStyleIdx="3" presStyleCnt="7">
        <dgm:presLayoutVars>
          <dgm:chMax val="1"/>
          <dgm:bulletEnabled val="1"/>
        </dgm:presLayoutVars>
      </dgm:prSet>
      <dgm:spPr/>
      <dgm:t>
        <a:bodyPr/>
        <a:lstStyle/>
        <a:p>
          <a:endParaRPr lang="zh-TW" altLang="en-US"/>
        </a:p>
      </dgm:t>
    </dgm:pt>
    <dgm:pt modelId="{A1DED357-FF78-4FA0-BEAD-F7A890451B7D}" type="pres">
      <dgm:prSet presAssocID="{EE83C48E-28B5-4AAA-857B-A09C81D47A73}" presName="descendantText" presStyleLbl="alignAcc1" presStyleIdx="3" presStyleCnt="7">
        <dgm:presLayoutVars>
          <dgm:bulletEnabled val="1"/>
        </dgm:presLayoutVars>
      </dgm:prSet>
      <dgm:spPr/>
      <dgm:t>
        <a:bodyPr/>
        <a:lstStyle/>
        <a:p>
          <a:endParaRPr lang="zh-TW" altLang="en-US"/>
        </a:p>
      </dgm:t>
    </dgm:pt>
    <dgm:pt modelId="{D6AF5764-F718-48E2-B049-7370B3336570}" type="pres">
      <dgm:prSet presAssocID="{EA97688B-2FA3-4755-A42D-BD8E5C8E19DD}" presName="sp" presStyleCnt="0"/>
      <dgm:spPr/>
    </dgm:pt>
    <dgm:pt modelId="{BB6352CC-6A46-43C8-B12F-EC6C8EAB6FA7}" type="pres">
      <dgm:prSet presAssocID="{4D948194-5A25-4AC6-843F-BF35C7E9F1BD}" presName="composite" presStyleCnt="0"/>
      <dgm:spPr/>
    </dgm:pt>
    <dgm:pt modelId="{68B31AED-5BCD-4196-ABE2-E1D629C0FEFE}" type="pres">
      <dgm:prSet presAssocID="{4D948194-5A25-4AC6-843F-BF35C7E9F1BD}" presName="parentText" presStyleLbl="alignNode1" presStyleIdx="4" presStyleCnt="7">
        <dgm:presLayoutVars>
          <dgm:chMax val="1"/>
          <dgm:bulletEnabled val="1"/>
        </dgm:presLayoutVars>
      </dgm:prSet>
      <dgm:spPr/>
      <dgm:t>
        <a:bodyPr/>
        <a:lstStyle/>
        <a:p>
          <a:endParaRPr lang="zh-TW" altLang="en-US"/>
        </a:p>
      </dgm:t>
    </dgm:pt>
    <dgm:pt modelId="{CFE1CEA9-33C3-49F1-B81A-4232AA68F162}" type="pres">
      <dgm:prSet presAssocID="{4D948194-5A25-4AC6-843F-BF35C7E9F1BD}" presName="descendantText" presStyleLbl="alignAcc1" presStyleIdx="4" presStyleCnt="7">
        <dgm:presLayoutVars>
          <dgm:bulletEnabled val="1"/>
        </dgm:presLayoutVars>
      </dgm:prSet>
      <dgm:spPr/>
      <dgm:t>
        <a:bodyPr/>
        <a:lstStyle/>
        <a:p>
          <a:endParaRPr lang="zh-TW" altLang="en-US"/>
        </a:p>
      </dgm:t>
    </dgm:pt>
    <dgm:pt modelId="{AAD85E53-FB64-4A89-97AB-4802CE8974BA}" type="pres">
      <dgm:prSet presAssocID="{E79DC77F-5EB8-4C76-BD18-3C6E8B531197}" presName="sp" presStyleCnt="0"/>
      <dgm:spPr/>
    </dgm:pt>
    <dgm:pt modelId="{030F485D-035B-4DD3-9551-7AB0DEC89864}" type="pres">
      <dgm:prSet presAssocID="{26936601-A4BB-4D63-9204-226D51C1E0A3}" presName="composite" presStyleCnt="0"/>
      <dgm:spPr/>
    </dgm:pt>
    <dgm:pt modelId="{4E7BF986-F769-4A6C-A1F0-F56FB0D35028}" type="pres">
      <dgm:prSet presAssocID="{26936601-A4BB-4D63-9204-226D51C1E0A3}" presName="parentText" presStyleLbl="alignNode1" presStyleIdx="5" presStyleCnt="7">
        <dgm:presLayoutVars>
          <dgm:chMax val="1"/>
          <dgm:bulletEnabled val="1"/>
        </dgm:presLayoutVars>
      </dgm:prSet>
      <dgm:spPr/>
      <dgm:t>
        <a:bodyPr/>
        <a:lstStyle/>
        <a:p>
          <a:endParaRPr lang="zh-TW" altLang="en-US"/>
        </a:p>
      </dgm:t>
    </dgm:pt>
    <dgm:pt modelId="{05E94519-F404-4E7D-9BFC-A6976F923713}" type="pres">
      <dgm:prSet presAssocID="{26936601-A4BB-4D63-9204-226D51C1E0A3}" presName="descendantText" presStyleLbl="alignAcc1" presStyleIdx="5" presStyleCnt="7">
        <dgm:presLayoutVars>
          <dgm:bulletEnabled val="1"/>
        </dgm:presLayoutVars>
      </dgm:prSet>
      <dgm:spPr/>
      <dgm:t>
        <a:bodyPr/>
        <a:lstStyle/>
        <a:p>
          <a:endParaRPr lang="zh-TW" altLang="en-US"/>
        </a:p>
      </dgm:t>
    </dgm:pt>
    <dgm:pt modelId="{5A9FC677-D3D6-43E5-A850-A811584D82B1}" type="pres">
      <dgm:prSet presAssocID="{A33F15EA-4DAB-47BC-9CB1-3A75BB5AC24D}" presName="sp" presStyleCnt="0"/>
      <dgm:spPr/>
    </dgm:pt>
    <dgm:pt modelId="{6B3D286D-B364-470F-B2C0-96A30E5D21DD}" type="pres">
      <dgm:prSet presAssocID="{CEAB361B-D5EC-453C-8323-8816D7130DB3}" presName="composite" presStyleCnt="0"/>
      <dgm:spPr/>
    </dgm:pt>
    <dgm:pt modelId="{1EFAA1EA-9E6A-475F-8582-7196B7F5ED81}" type="pres">
      <dgm:prSet presAssocID="{CEAB361B-D5EC-453C-8323-8816D7130DB3}" presName="parentText" presStyleLbl="alignNode1" presStyleIdx="6" presStyleCnt="7">
        <dgm:presLayoutVars>
          <dgm:chMax val="1"/>
          <dgm:bulletEnabled val="1"/>
        </dgm:presLayoutVars>
      </dgm:prSet>
      <dgm:spPr/>
      <dgm:t>
        <a:bodyPr/>
        <a:lstStyle/>
        <a:p>
          <a:endParaRPr lang="zh-TW" altLang="en-US"/>
        </a:p>
      </dgm:t>
    </dgm:pt>
    <dgm:pt modelId="{85C88174-90DA-43C9-A45B-B4AEDA5A95BB}" type="pres">
      <dgm:prSet presAssocID="{CEAB361B-D5EC-453C-8323-8816D7130DB3}" presName="descendantText" presStyleLbl="alignAcc1" presStyleIdx="6" presStyleCnt="7">
        <dgm:presLayoutVars>
          <dgm:bulletEnabled val="1"/>
        </dgm:presLayoutVars>
      </dgm:prSet>
      <dgm:spPr/>
      <dgm:t>
        <a:bodyPr/>
        <a:lstStyle/>
        <a:p>
          <a:endParaRPr lang="zh-TW" altLang="en-US"/>
        </a:p>
      </dgm:t>
    </dgm:pt>
  </dgm:ptLst>
  <dgm:cxnLst>
    <dgm:cxn modelId="{7B514B7B-76E3-614E-9E1E-888F3941097F}" type="presOf" srcId="{55E5C2E8-4F0B-4562-8294-A07993958694}" destId="{05D2748B-7963-4BBA-8716-5F409A6EAC3D}" srcOrd="0" destOrd="0" presId="urn:microsoft.com/office/officeart/2005/8/layout/chevron2"/>
    <dgm:cxn modelId="{BC991ECB-4B56-4848-B97D-E8C71D444C57}" type="presOf" srcId="{4D948194-5A25-4AC6-843F-BF35C7E9F1BD}" destId="{68B31AED-5BCD-4196-ABE2-E1D629C0FEFE}" srcOrd="0" destOrd="0" presId="urn:microsoft.com/office/officeart/2005/8/layout/chevron2"/>
    <dgm:cxn modelId="{260AA7F7-541C-B84B-B2ED-26E53817C3A6}" type="presOf" srcId="{D9F63FC2-ACCE-4AE0-8333-41F1B6147AB3}" destId="{84F46B3E-D2BB-44B9-B8D5-FD1C9E3CF01F}" srcOrd="0" destOrd="0" presId="urn:microsoft.com/office/officeart/2005/8/layout/chevron2"/>
    <dgm:cxn modelId="{8BA4DA71-51A8-4077-BEF9-398A256BDCBA}" srcId="{6BA044AB-7CCF-4513-B50D-F520460DE025}" destId="{655C120A-E546-41A2-802B-FA490BE6806A}" srcOrd="0" destOrd="0" parTransId="{95A9161F-CB80-48CE-9ED6-2B91820716B2}" sibTransId="{6C87557E-DF3D-4A40-9EB0-7D6534C1B12B}"/>
    <dgm:cxn modelId="{CDE11ED3-06E3-504F-A6ED-8853298F4BBF}" type="presOf" srcId="{821183FF-8C2B-4223-A27F-FED987A42131}" destId="{05E94519-F404-4E7D-9BFC-A6976F923713}" srcOrd="0" destOrd="0" presId="urn:microsoft.com/office/officeart/2005/8/layout/chevron2"/>
    <dgm:cxn modelId="{6B104251-B996-4DB0-9085-71BF6AFB5E3F}" srcId="{CEAB361B-D5EC-453C-8323-8816D7130DB3}" destId="{1B51E817-353B-4177-8A00-78D07F84E595}" srcOrd="0" destOrd="0" parTransId="{4BDBA480-3E28-491D-BD3E-40CAEDC85C45}" sibTransId="{6A34C088-482D-45B0-81FF-160657A8C948}"/>
    <dgm:cxn modelId="{6DBB2804-67B2-C542-9076-6CED3D3A777E}" type="presOf" srcId="{9ACBA227-4B4B-4184-9C15-8051208D4448}" destId="{3A65CDBF-3F05-4B0F-BB88-8CB583CAD3BA}" srcOrd="0" destOrd="0" presId="urn:microsoft.com/office/officeart/2005/8/layout/chevron2"/>
    <dgm:cxn modelId="{F325012A-CFD1-4155-BAD3-CB5249378D20}" srcId="{6BA044AB-7CCF-4513-B50D-F520460DE025}" destId="{9ACBA227-4B4B-4184-9C15-8051208D4448}" srcOrd="2" destOrd="0" parTransId="{66D5C4A4-4936-49DA-AE72-9045D9779573}" sibTransId="{7E768B81-4A1F-4464-9FA5-DF2B17825685}"/>
    <dgm:cxn modelId="{D85FFE90-6B07-4A93-BDC1-02A843D384B1}" srcId="{EE83C48E-28B5-4AAA-857B-A09C81D47A73}" destId="{63FB9FA6-C789-4CFE-B168-87B4BDC3B3AC}" srcOrd="0" destOrd="0" parTransId="{98587F21-83D7-418E-AE0D-A61CB11ECC2B}" sibTransId="{50C15713-D743-4B23-BEAF-DCA0A3738056}"/>
    <dgm:cxn modelId="{A31F7EFE-60C0-714F-BC93-CED40D2BFB8A}" type="presOf" srcId="{AD1F3EC4-1D3F-4EC4-A1DC-4613F0D8886E}" destId="{8530A456-F50D-4BC6-9897-D33AA293D6E1}" srcOrd="0" destOrd="0" presId="urn:microsoft.com/office/officeart/2005/8/layout/chevron2"/>
    <dgm:cxn modelId="{2BC96D34-6F90-CA4D-8459-4DC1812E33CC}" type="presOf" srcId="{1B51E817-353B-4177-8A00-78D07F84E595}" destId="{85C88174-90DA-43C9-A45B-B4AEDA5A95BB}" srcOrd="0" destOrd="0" presId="urn:microsoft.com/office/officeart/2005/8/layout/chevron2"/>
    <dgm:cxn modelId="{D57DF10A-C0FC-C541-B6CA-3E7D8840382B}" type="presOf" srcId="{6BA044AB-7CCF-4513-B50D-F520460DE025}" destId="{84AC6EEE-C35E-4EBF-A89C-C48DD17A0002}" srcOrd="0" destOrd="0" presId="urn:microsoft.com/office/officeart/2005/8/layout/chevron2"/>
    <dgm:cxn modelId="{798BCD6B-F801-457D-AA52-8F9CBB03B37B}" srcId="{6BA044AB-7CCF-4513-B50D-F520460DE025}" destId="{AD1F3EC4-1D3F-4EC4-A1DC-4613F0D8886E}" srcOrd="1" destOrd="0" parTransId="{506E3D60-0DCC-49A9-ACB8-A3FDCF5814FC}" sibTransId="{921A6960-98B2-43EA-BA7A-712B552326DF}"/>
    <dgm:cxn modelId="{664033F6-34F6-467E-942E-BA26CA2679E6}" srcId="{9ACBA227-4B4B-4184-9C15-8051208D4448}" destId="{763AD97E-FB2D-422A-BF86-A66F95181872}" srcOrd="0" destOrd="0" parTransId="{B4052DCB-052A-491A-B523-0A835A1FA378}" sibTransId="{50ACFBA5-F77C-46A1-83A7-54659A23A996}"/>
    <dgm:cxn modelId="{E3132843-4D1F-4A89-B512-DEB16E7C1136}" srcId="{6BA044AB-7CCF-4513-B50D-F520460DE025}" destId="{4D948194-5A25-4AC6-843F-BF35C7E9F1BD}" srcOrd="4" destOrd="0" parTransId="{78D5F9C6-EA10-4045-A62E-C43034AAEC20}" sibTransId="{E79DC77F-5EB8-4C76-BD18-3C6E8B531197}"/>
    <dgm:cxn modelId="{5BB6D0AE-B245-4479-AE09-AA40D7F32735}" srcId="{655C120A-E546-41A2-802B-FA490BE6806A}" destId="{55E5C2E8-4F0B-4562-8294-A07993958694}" srcOrd="0" destOrd="0" parTransId="{9C1B910F-8BE4-443A-9EBB-1837864742F4}" sibTransId="{D903F085-1CF9-4443-A25A-A3D0C5BAABED}"/>
    <dgm:cxn modelId="{DEF4CC5D-8FDC-4B23-A41B-4D84E4D9B939}" srcId="{6BA044AB-7CCF-4513-B50D-F520460DE025}" destId="{CEAB361B-D5EC-453C-8323-8816D7130DB3}" srcOrd="6" destOrd="0" parTransId="{22A0F611-240B-452B-AF0A-335C0FDAE5C2}" sibTransId="{8A21B3CE-7AB7-40AB-95C9-8B1A77300969}"/>
    <dgm:cxn modelId="{996DB5A5-6192-4A07-BCD5-8BBC6D1A3C17}" srcId="{AD1F3EC4-1D3F-4EC4-A1DC-4613F0D8886E}" destId="{D9F63FC2-ACCE-4AE0-8333-41F1B6147AB3}" srcOrd="0" destOrd="0" parTransId="{9669A64A-3A59-4397-B359-023D3B34E813}" sibTransId="{98B24448-BF07-47EA-B53A-B63A1D1C9AEF}"/>
    <dgm:cxn modelId="{93FF4DDA-BFBB-4F44-8C26-EB5A77E88162}" type="presOf" srcId="{3EB6721F-AF4C-4649-8B7F-C861722FB0D5}" destId="{CFE1CEA9-33C3-49F1-B81A-4232AA68F162}" srcOrd="0" destOrd="0" presId="urn:microsoft.com/office/officeart/2005/8/layout/chevron2"/>
    <dgm:cxn modelId="{ED4AEE3A-50A2-3D4E-B88D-C2982E711873}" type="presOf" srcId="{CEAB361B-D5EC-453C-8323-8816D7130DB3}" destId="{1EFAA1EA-9E6A-475F-8582-7196B7F5ED81}" srcOrd="0" destOrd="0" presId="urn:microsoft.com/office/officeart/2005/8/layout/chevron2"/>
    <dgm:cxn modelId="{9418A53C-0E80-4E14-B11F-BFEB9210D321}" srcId="{6BA044AB-7CCF-4513-B50D-F520460DE025}" destId="{EE83C48E-28B5-4AAA-857B-A09C81D47A73}" srcOrd="3" destOrd="0" parTransId="{3CAAA0CF-9E5C-4F60-8B3D-2412EE3B4F7C}" sibTransId="{EA97688B-2FA3-4755-A42D-BD8E5C8E19DD}"/>
    <dgm:cxn modelId="{0C530CE1-1ADA-486B-8C90-4AA8DFABAB44}" srcId="{6BA044AB-7CCF-4513-B50D-F520460DE025}" destId="{26936601-A4BB-4D63-9204-226D51C1E0A3}" srcOrd="5" destOrd="0" parTransId="{BF5B5F25-A4E8-4B75-8C6D-1B6A176E278D}" sibTransId="{A33F15EA-4DAB-47BC-9CB1-3A75BB5AC24D}"/>
    <dgm:cxn modelId="{079C280F-0A0A-6B4B-94AA-993A6D13C8DF}" type="presOf" srcId="{EE83C48E-28B5-4AAA-857B-A09C81D47A73}" destId="{438BF81E-D12F-403D-8DBF-00FCD1F30B0A}" srcOrd="0" destOrd="0" presId="urn:microsoft.com/office/officeart/2005/8/layout/chevron2"/>
    <dgm:cxn modelId="{1E3D7159-D24B-4724-8BD5-2354FA77BF65}" srcId="{4D948194-5A25-4AC6-843F-BF35C7E9F1BD}" destId="{3EB6721F-AF4C-4649-8B7F-C861722FB0D5}" srcOrd="0" destOrd="0" parTransId="{A43C89F3-4EFC-47FA-9984-4D7C9AE58099}" sibTransId="{87A85E9D-0384-4772-8D98-1A42FE1229AA}"/>
    <dgm:cxn modelId="{842B70AC-08B5-4CEC-AE4B-D5DD51F7ADA1}" srcId="{26936601-A4BB-4D63-9204-226D51C1E0A3}" destId="{821183FF-8C2B-4223-A27F-FED987A42131}" srcOrd="0" destOrd="0" parTransId="{4305F6FF-1321-46C5-964A-73664CA08FB3}" sibTransId="{366F459A-0179-4EEF-9243-033333A96A56}"/>
    <dgm:cxn modelId="{F3BA7E9E-93CE-8541-A3AC-88812BF1EC60}" type="presOf" srcId="{26936601-A4BB-4D63-9204-226D51C1E0A3}" destId="{4E7BF986-F769-4A6C-A1F0-F56FB0D35028}" srcOrd="0" destOrd="0" presId="urn:microsoft.com/office/officeart/2005/8/layout/chevron2"/>
    <dgm:cxn modelId="{E3D8D1C4-607F-4743-8265-D83BBE7D1CBF}" type="presOf" srcId="{655C120A-E546-41A2-802B-FA490BE6806A}" destId="{5519C207-83B4-4C0D-9AC9-406BEEC96732}" srcOrd="0" destOrd="0" presId="urn:microsoft.com/office/officeart/2005/8/layout/chevron2"/>
    <dgm:cxn modelId="{BDE04E82-8963-014C-8999-97F74230C3BC}" type="presOf" srcId="{63FB9FA6-C789-4CFE-B168-87B4BDC3B3AC}" destId="{A1DED357-FF78-4FA0-BEAD-F7A890451B7D}" srcOrd="0" destOrd="0" presId="urn:microsoft.com/office/officeart/2005/8/layout/chevron2"/>
    <dgm:cxn modelId="{B8CD443A-606C-1B41-B783-489963ADA1CD}" type="presOf" srcId="{763AD97E-FB2D-422A-BF86-A66F95181872}" destId="{795999E1-087B-4093-9602-65282EC33574}" srcOrd="0" destOrd="0" presId="urn:microsoft.com/office/officeart/2005/8/layout/chevron2"/>
    <dgm:cxn modelId="{7FCE90FD-04EE-DD48-A7C4-402A7200800E}" type="presParOf" srcId="{84AC6EEE-C35E-4EBF-A89C-C48DD17A0002}" destId="{F9A65C88-4740-442A-8181-9B92062B86A2}" srcOrd="0" destOrd="0" presId="urn:microsoft.com/office/officeart/2005/8/layout/chevron2"/>
    <dgm:cxn modelId="{3E5DFB46-6DD3-7349-89D5-81DAE3055BB9}" type="presParOf" srcId="{F9A65C88-4740-442A-8181-9B92062B86A2}" destId="{5519C207-83B4-4C0D-9AC9-406BEEC96732}" srcOrd="0" destOrd="0" presId="urn:microsoft.com/office/officeart/2005/8/layout/chevron2"/>
    <dgm:cxn modelId="{E4359198-CB3C-5B45-8F15-12BD4F22C3B3}" type="presParOf" srcId="{F9A65C88-4740-442A-8181-9B92062B86A2}" destId="{05D2748B-7963-4BBA-8716-5F409A6EAC3D}" srcOrd="1" destOrd="0" presId="urn:microsoft.com/office/officeart/2005/8/layout/chevron2"/>
    <dgm:cxn modelId="{20BEEF40-160C-3946-BCF2-AD0E012DBCAE}" type="presParOf" srcId="{84AC6EEE-C35E-4EBF-A89C-C48DD17A0002}" destId="{CA4A2888-413C-4301-999A-BD91860341F2}" srcOrd="1" destOrd="0" presId="urn:microsoft.com/office/officeart/2005/8/layout/chevron2"/>
    <dgm:cxn modelId="{24D861D7-B607-7C41-851D-6768F22A75FB}" type="presParOf" srcId="{84AC6EEE-C35E-4EBF-A89C-C48DD17A0002}" destId="{ABCA9237-89F5-4F38-8468-AE4AFBD8F2A2}" srcOrd="2" destOrd="0" presId="urn:microsoft.com/office/officeart/2005/8/layout/chevron2"/>
    <dgm:cxn modelId="{2BBAA9AB-C4CC-D345-B599-0C9A0A50C7FE}" type="presParOf" srcId="{ABCA9237-89F5-4F38-8468-AE4AFBD8F2A2}" destId="{8530A456-F50D-4BC6-9897-D33AA293D6E1}" srcOrd="0" destOrd="0" presId="urn:microsoft.com/office/officeart/2005/8/layout/chevron2"/>
    <dgm:cxn modelId="{E6FB0D18-8083-C749-B6C6-9BF87497497F}" type="presParOf" srcId="{ABCA9237-89F5-4F38-8468-AE4AFBD8F2A2}" destId="{84F46B3E-D2BB-44B9-B8D5-FD1C9E3CF01F}" srcOrd="1" destOrd="0" presId="urn:microsoft.com/office/officeart/2005/8/layout/chevron2"/>
    <dgm:cxn modelId="{FB91E4E9-8A13-7E4D-8DF4-006FDF1A052C}" type="presParOf" srcId="{84AC6EEE-C35E-4EBF-A89C-C48DD17A0002}" destId="{B40921C4-348A-44F5-96C1-77498964352B}" srcOrd="3" destOrd="0" presId="urn:microsoft.com/office/officeart/2005/8/layout/chevron2"/>
    <dgm:cxn modelId="{26837C84-6369-3F4F-9BCB-D2F5606EEB26}" type="presParOf" srcId="{84AC6EEE-C35E-4EBF-A89C-C48DD17A0002}" destId="{1C36DF0D-BBFF-4EA0-9151-7B94827B63F7}" srcOrd="4" destOrd="0" presId="urn:microsoft.com/office/officeart/2005/8/layout/chevron2"/>
    <dgm:cxn modelId="{099C18BE-6D2D-A94F-9D76-21E45F3E78E1}" type="presParOf" srcId="{1C36DF0D-BBFF-4EA0-9151-7B94827B63F7}" destId="{3A65CDBF-3F05-4B0F-BB88-8CB583CAD3BA}" srcOrd="0" destOrd="0" presId="urn:microsoft.com/office/officeart/2005/8/layout/chevron2"/>
    <dgm:cxn modelId="{6C29C040-34DA-E944-B6C5-D6F9712B41FF}" type="presParOf" srcId="{1C36DF0D-BBFF-4EA0-9151-7B94827B63F7}" destId="{795999E1-087B-4093-9602-65282EC33574}" srcOrd="1" destOrd="0" presId="urn:microsoft.com/office/officeart/2005/8/layout/chevron2"/>
    <dgm:cxn modelId="{55FDA028-2DF0-1043-9916-FEF24296402D}" type="presParOf" srcId="{84AC6EEE-C35E-4EBF-A89C-C48DD17A0002}" destId="{67E00073-9CBA-414D-B826-AEFCC338C5B5}" srcOrd="5" destOrd="0" presId="urn:microsoft.com/office/officeart/2005/8/layout/chevron2"/>
    <dgm:cxn modelId="{3EC8A4B8-B75D-9746-B452-DEF181C1EEBE}" type="presParOf" srcId="{84AC6EEE-C35E-4EBF-A89C-C48DD17A0002}" destId="{EB0C7BBA-1C93-4F56-84CD-F5F9DE3CB8D4}" srcOrd="6" destOrd="0" presId="urn:microsoft.com/office/officeart/2005/8/layout/chevron2"/>
    <dgm:cxn modelId="{EA5283C1-A796-EE45-B3EA-E3869D21296F}" type="presParOf" srcId="{EB0C7BBA-1C93-4F56-84CD-F5F9DE3CB8D4}" destId="{438BF81E-D12F-403D-8DBF-00FCD1F30B0A}" srcOrd="0" destOrd="0" presId="urn:microsoft.com/office/officeart/2005/8/layout/chevron2"/>
    <dgm:cxn modelId="{0E2B15C7-D968-3340-9B3D-7E929594BC93}" type="presParOf" srcId="{EB0C7BBA-1C93-4F56-84CD-F5F9DE3CB8D4}" destId="{A1DED357-FF78-4FA0-BEAD-F7A890451B7D}" srcOrd="1" destOrd="0" presId="urn:microsoft.com/office/officeart/2005/8/layout/chevron2"/>
    <dgm:cxn modelId="{D5987A1D-DE02-7B4D-A1CC-AF743E37FFBA}" type="presParOf" srcId="{84AC6EEE-C35E-4EBF-A89C-C48DD17A0002}" destId="{D6AF5764-F718-48E2-B049-7370B3336570}" srcOrd="7" destOrd="0" presId="urn:microsoft.com/office/officeart/2005/8/layout/chevron2"/>
    <dgm:cxn modelId="{8873A1FF-EB65-184A-86BC-1BBA6849C7A9}" type="presParOf" srcId="{84AC6EEE-C35E-4EBF-A89C-C48DD17A0002}" destId="{BB6352CC-6A46-43C8-B12F-EC6C8EAB6FA7}" srcOrd="8" destOrd="0" presId="urn:microsoft.com/office/officeart/2005/8/layout/chevron2"/>
    <dgm:cxn modelId="{5DC80BCE-C899-834E-9956-F2B85CA049F0}" type="presParOf" srcId="{BB6352CC-6A46-43C8-B12F-EC6C8EAB6FA7}" destId="{68B31AED-5BCD-4196-ABE2-E1D629C0FEFE}" srcOrd="0" destOrd="0" presId="urn:microsoft.com/office/officeart/2005/8/layout/chevron2"/>
    <dgm:cxn modelId="{662A69ED-47B2-A54E-92EE-BCE1E7D3FBDB}" type="presParOf" srcId="{BB6352CC-6A46-43C8-B12F-EC6C8EAB6FA7}" destId="{CFE1CEA9-33C3-49F1-B81A-4232AA68F162}" srcOrd="1" destOrd="0" presId="urn:microsoft.com/office/officeart/2005/8/layout/chevron2"/>
    <dgm:cxn modelId="{141ACAE1-8697-1841-8A5F-4F29A97C5DB3}" type="presParOf" srcId="{84AC6EEE-C35E-4EBF-A89C-C48DD17A0002}" destId="{AAD85E53-FB64-4A89-97AB-4802CE8974BA}" srcOrd="9" destOrd="0" presId="urn:microsoft.com/office/officeart/2005/8/layout/chevron2"/>
    <dgm:cxn modelId="{CDB52E45-E41B-9A4F-AE3D-D305865CFD2B}" type="presParOf" srcId="{84AC6EEE-C35E-4EBF-A89C-C48DD17A0002}" destId="{030F485D-035B-4DD3-9551-7AB0DEC89864}" srcOrd="10" destOrd="0" presId="urn:microsoft.com/office/officeart/2005/8/layout/chevron2"/>
    <dgm:cxn modelId="{6FBE44D2-5972-C54D-91D5-18CCC276CE4A}" type="presParOf" srcId="{030F485D-035B-4DD3-9551-7AB0DEC89864}" destId="{4E7BF986-F769-4A6C-A1F0-F56FB0D35028}" srcOrd="0" destOrd="0" presId="urn:microsoft.com/office/officeart/2005/8/layout/chevron2"/>
    <dgm:cxn modelId="{2F4A8B91-318A-C842-998E-10A3CF68870C}" type="presParOf" srcId="{030F485D-035B-4DD3-9551-7AB0DEC89864}" destId="{05E94519-F404-4E7D-9BFC-A6976F923713}" srcOrd="1" destOrd="0" presId="urn:microsoft.com/office/officeart/2005/8/layout/chevron2"/>
    <dgm:cxn modelId="{D9F217F8-EFE7-F540-B064-5CCBF2AB1631}" type="presParOf" srcId="{84AC6EEE-C35E-4EBF-A89C-C48DD17A0002}" destId="{5A9FC677-D3D6-43E5-A850-A811584D82B1}" srcOrd="11" destOrd="0" presId="urn:microsoft.com/office/officeart/2005/8/layout/chevron2"/>
    <dgm:cxn modelId="{FBBA4383-ED84-D94E-A478-762EFD59E937}" type="presParOf" srcId="{84AC6EEE-C35E-4EBF-A89C-C48DD17A0002}" destId="{6B3D286D-B364-470F-B2C0-96A30E5D21DD}" srcOrd="12" destOrd="0" presId="urn:microsoft.com/office/officeart/2005/8/layout/chevron2"/>
    <dgm:cxn modelId="{089BB290-D2AB-B545-B60B-FEB1D30694C9}" type="presParOf" srcId="{6B3D286D-B364-470F-B2C0-96A30E5D21DD}" destId="{1EFAA1EA-9E6A-475F-8582-7196B7F5ED81}" srcOrd="0" destOrd="0" presId="urn:microsoft.com/office/officeart/2005/8/layout/chevron2"/>
    <dgm:cxn modelId="{A55ECD58-BC97-674F-9EEA-F0534A1FE490}" type="presParOf" srcId="{6B3D286D-B364-470F-B2C0-96A30E5D21DD}" destId="{85C88174-90DA-43C9-A45B-B4AEDA5A95BB}" srcOrd="1" destOrd="0" presId="urn:microsoft.com/office/officeart/2005/8/layout/chevron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ACB3E7F-0C76-4B2D-A8F7-E9E198942701}"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zh-TW" altLang="en-US"/>
        </a:p>
      </dgm:t>
    </dgm:pt>
    <dgm:pt modelId="{0B900F4F-959D-4608-859C-2F46CC2ADF57}">
      <dgm:prSet phldrT="[文字]" custT="1"/>
      <dgm:spPr>
        <a:solidFill>
          <a:schemeClr val="accent5">
            <a:lumMod val="40000"/>
            <a:lumOff val="60000"/>
          </a:schemeClr>
        </a:solidFill>
      </dgm:spPr>
      <dgm:t>
        <a:bodyPr/>
        <a:lstStyle/>
        <a:p>
          <a:r>
            <a:rPr lang="zh-TW" altLang="en-US" sz="3000" b="1" dirty="0" smtClean="0">
              <a:solidFill>
                <a:srgbClr val="0000FF"/>
              </a:solidFill>
              <a:latin typeface="標楷體" pitchFamily="65" charset="-120"/>
              <a:ea typeface="標楷體" pitchFamily="65" charset="-120"/>
            </a:rPr>
            <a:t> </a:t>
          </a:r>
          <a:r>
            <a:rPr lang="zh-TW" altLang="en-US" sz="2600" b="1" dirty="0" smtClean="0">
              <a:solidFill>
                <a:srgbClr val="0000FF"/>
              </a:solidFill>
              <a:latin typeface="標楷體" pitchFamily="65" charset="-120"/>
              <a:ea typeface="標楷體" pitchFamily="65" charset="-120"/>
            </a:rPr>
            <a:t>機械科</a:t>
          </a:r>
          <a:r>
            <a:rPr lang="zh-TW" altLang="en-US" sz="2600" b="1" dirty="0" smtClean="0">
              <a:solidFill>
                <a:schemeClr val="tx1"/>
              </a:solidFill>
              <a:latin typeface="標楷體" pitchFamily="65" charset="-120"/>
              <a:ea typeface="標楷體" pitchFamily="65" charset="-120"/>
            </a:rPr>
            <a:t>、鑄造科、板金科、機械木模科</a:t>
          </a:r>
          <a:r>
            <a:rPr lang="en-US" altLang="zh-TW" sz="3000" b="1" dirty="0" smtClean="0">
              <a:solidFill>
                <a:schemeClr val="tx1"/>
              </a:solidFill>
              <a:latin typeface="標楷體" pitchFamily="65" charset="-120"/>
              <a:ea typeface="標楷體" pitchFamily="65" charset="-120"/>
            </a:rPr>
            <a:t/>
          </a:r>
          <a:br>
            <a:rPr lang="en-US" altLang="zh-TW" sz="3000" b="1" dirty="0" smtClean="0">
              <a:solidFill>
                <a:schemeClr val="tx1"/>
              </a:solidFill>
              <a:latin typeface="標楷體" pitchFamily="65" charset="-120"/>
              <a:ea typeface="標楷體" pitchFamily="65" charset="-120"/>
            </a:rPr>
          </a:br>
          <a:r>
            <a:rPr lang="en-US" altLang="zh-TW" sz="3000" b="1" dirty="0" smtClean="0">
              <a:solidFill>
                <a:schemeClr val="tx1"/>
              </a:solidFill>
              <a:latin typeface="標楷體" pitchFamily="65" charset="-120"/>
              <a:ea typeface="標楷體" pitchFamily="65" charset="-120"/>
            </a:rPr>
            <a:t> </a:t>
          </a:r>
          <a:r>
            <a:rPr lang="zh-TW" altLang="en-US" sz="3000" b="1" dirty="0" smtClean="0">
              <a:solidFill>
                <a:schemeClr val="tx1"/>
              </a:solidFill>
              <a:latin typeface="標楷體" pitchFamily="65" charset="-120"/>
              <a:ea typeface="標楷體" pitchFamily="65" charset="-120"/>
            </a:rPr>
            <a:t>配管科、模具科、機電科、</a:t>
          </a:r>
          <a:r>
            <a:rPr lang="zh-TW" altLang="en-US" sz="3000" b="1" dirty="0" smtClean="0">
              <a:solidFill>
                <a:srgbClr val="0000FF"/>
              </a:solidFill>
              <a:latin typeface="標楷體" pitchFamily="65" charset="-120"/>
              <a:ea typeface="標楷體" pitchFamily="65" charset="-120"/>
            </a:rPr>
            <a:t>製圖科    </a:t>
          </a:r>
          <a:r>
            <a:rPr lang="en-US" altLang="zh-TW" sz="3000" b="1" dirty="0" smtClean="0">
              <a:solidFill>
                <a:srgbClr val="0000FF"/>
              </a:solidFill>
              <a:latin typeface="標楷體" pitchFamily="65" charset="-120"/>
              <a:ea typeface="標楷體" pitchFamily="65" charset="-120"/>
            </a:rPr>
            <a:t/>
          </a:r>
          <a:br>
            <a:rPr lang="en-US" altLang="zh-TW" sz="3000" b="1" dirty="0" smtClean="0">
              <a:solidFill>
                <a:srgbClr val="0000FF"/>
              </a:solidFill>
              <a:latin typeface="標楷體" pitchFamily="65" charset="-120"/>
              <a:ea typeface="標楷體" pitchFamily="65" charset="-120"/>
            </a:rPr>
          </a:br>
          <a:r>
            <a:rPr lang="en-US" altLang="zh-TW" sz="3000" b="1" dirty="0" smtClean="0">
              <a:solidFill>
                <a:srgbClr val="0000FF"/>
              </a:solidFill>
              <a:latin typeface="標楷體" pitchFamily="65" charset="-120"/>
              <a:ea typeface="標楷體" pitchFamily="65" charset="-120"/>
            </a:rPr>
            <a:t> </a:t>
          </a:r>
          <a:r>
            <a:rPr lang="zh-TW" altLang="en-US" sz="3000" b="1" dirty="0" smtClean="0">
              <a:solidFill>
                <a:schemeClr val="tx1"/>
              </a:solidFill>
              <a:latin typeface="標楷體" pitchFamily="65" charset="-120"/>
              <a:ea typeface="標楷體" pitchFamily="65" charset="-120"/>
            </a:rPr>
            <a:t>生物產業機電科、電腦機械製圖科</a:t>
          </a:r>
        </a:p>
      </dgm:t>
    </dgm:pt>
    <dgm:pt modelId="{2F7ED974-61D0-49AD-A699-5118B428D1EA}" type="parTrans" cxnId="{1B351740-474D-477C-82CD-9EE0E00B11D8}">
      <dgm:prSet/>
      <dgm:spPr/>
      <dgm:t>
        <a:bodyPr/>
        <a:lstStyle/>
        <a:p>
          <a:endParaRPr lang="zh-TW" altLang="en-US"/>
        </a:p>
      </dgm:t>
    </dgm:pt>
    <dgm:pt modelId="{BDEB3683-2A28-4A03-B5A7-6D6CD2307175}" type="sibTrans" cxnId="{1B351740-474D-477C-82CD-9EE0E00B11D8}">
      <dgm:prSet/>
      <dgm:spPr/>
      <dgm:t>
        <a:bodyPr/>
        <a:lstStyle/>
        <a:p>
          <a:endParaRPr lang="zh-TW" altLang="en-US"/>
        </a:p>
      </dgm:t>
    </dgm:pt>
    <dgm:pt modelId="{EDD3B59C-40A7-4B66-8E3F-30A8CAE47DB7}">
      <dgm:prSet phldrT="[文字]" custT="1"/>
      <dgm:spPr>
        <a:solidFill>
          <a:schemeClr val="accent5">
            <a:lumMod val="40000"/>
            <a:lumOff val="60000"/>
          </a:schemeClr>
        </a:solidFill>
      </dgm:spPr>
      <dgm:t>
        <a:bodyPr/>
        <a:lstStyle/>
        <a:p>
          <a:r>
            <a:rPr lang="zh-TW" altLang="en-US" sz="2400" b="1" dirty="0" smtClean="0">
              <a:solidFill>
                <a:srgbClr val="FF0000"/>
              </a:solidFill>
              <a:latin typeface="標楷體" pitchFamily="65" charset="-120"/>
              <a:ea typeface="標楷體" pitchFamily="65" charset="-120"/>
            </a:rPr>
            <a:t>考科</a:t>
          </a:r>
          <a:r>
            <a:rPr lang="en-US" altLang="en-US" sz="2400" b="1" dirty="0" smtClean="0">
              <a:solidFill>
                <a:srgbClr val="FF0000"/>
              </a:solidFill>
              <a:latin typeface="標楷體" pitchFamily="65" charset="-120"/>
              <a:ea typeface="標楷體" pitchFamily="65" charset="-120"/>
            </a:rPr>
            <a:t>1.</a:t>
          </a:r>
          <a:r>
            <a:rPr lang="zh-TW" altLang="en-US" sz="2400" b="1" dirty="0" smtClean="0">
              <a:solidFill>
                <a:srgbClr val="FF0000"/>
              </a:solidFill>
              <a:latin typeface="標楷體" pitchFamily="65" charset="-120"/>
              <a:ea typeface="標楷體" pitchFamily="65" charset="-120"/>
            </a:rPr>
            <a:t>機件原理、機械力學 </a:t>
          </a:r>
          <a:endParaRPr lang="zh-TW" altLang="en-US" sz="2400" b="1" dirty="0">
            <a:solidFill>
              <a:srgbClr val="FF0000"/>
            </a:solidFill>
            <a:latin typeface="標楷體" pitchFamily="65" charset="-120"/>
            <a:ea typeface="標楷體" pitchFamily="65" charset="-120"/>
          </a:endParaRPr>
        </a:p>
      </dgm:t>
    </dgm:pt>
    <dgm:pt modelId="{4623CAB8-6AEC-4681-BF13-4654F4D810FC}" type="parTrans" cxnId="{7826E0BE-4230-44EA-8F79-E6D6236C6EAA}">
      <dgm:prSet/>
      <dgm:spPr/>
      <dgm:t>
        <a:bodyPr/>
        <a:lstStyle/>
        <a:p>
          <a:endParaRPr lang="zh-TW" altLang="en-US"/>
        </a:p>
      </dgm:t>
    </dgm:pt>
    <dgm:pt modelId="{E3C93C73-0A0C-485C-9833-1C352EBD891B}" type="sibTrans" cxnId="{7826E0BE-4230-44EA-8F79-E6D6236C6EAA}">
      <dgm:prSet/>
      <dgm:spPr/>
      <dgm:t>
        <a:bodyPr/>
        <a:lstStyle/>
        <a:p>
          <a:endParaRPr lang="zh-TW" altLang="en-US"/>
        </a:p>
      </dgm:t>
    </dgm:pt>
    <dgm:pt modelId="{0BE7C0F9-2916-48F9-980E-575594D9A8DB}">
      <dgm:prSet phldrT="[文字]" custT="1"/>
      <dgm:spPr>
        <a:solidFill>
          <a:schemeClr val="accent5">
            <a:lumMod val="40000"/>
            <a:lumOff val="60000"/>
          </a:schemeClr>
        </a:solidFill>
      </dgm:spPr>
      <dgm:t>
        <a:bodyPr/>
        <a:lstStyle/>
        <a:p>
          <a:r>
            <a:rPr lang="zh-TW" altLang="en-US" sz="2400" b="1" dirty="0" smtClean="0">
              <a:solidFill>
                <a:srgbClr val="FF0000"/>
              </a:solidFill>
              <a:latin typeface="標楷體" pitchFamily="65" charset="-120"/>
              <a:ea typeface="標楷體" pitchFamily="65" charset="-120"/>
            </a:rPr>
            <a:t>考科</a:t>
          </a:r>
          <a:r>
            <a:rPr lang="en-US" altLang="en-US" sz="2400" b="1" dirty="0" smtClean="0">
              <a:solidFill>
                <a:srgbClr val="FF0000"/>
              </a:solidFill>
              <a:latin typeface="標楷體" pitchFamily="65" charset="-120"/>
              <a:ea typeface="標楷體" pitchFamily="65" charset="-120"/>
            </a:rPr>
            <a:t>2.</a:t>
          </a:r>
          <a:r>
            <a:rPr lang="zh-TW" altLang="en-US" sz="2400" b="1" dirty="0" smtClean="0">
              <a:solidFill>
                <a:srgbClr val="FF0000"/>
              </a:solidFill>
              <a:latin typeface="標楷體" pitchFamily="65" charset="-120"/>
              <a:ea typeface="標楷體" pitchFamily="65" charset="-120"/>
            </a:rPr>
            <a:t>機械製造、機械基礎實習、製圖實習</a:t>
          </a:r>
          <a:endParaRPr lang="zh-TW" altLang="en-US" sz="2400" b="1" dirty="0">
            <a:solidFill>
              <a:srgbClr val="FF0000"/>
            </a:solidFill>
            <a:latin typeface="標楷體" pitchFamily="65" charset="-120"/>
            <a:ea typeface="標楷體" pitchFamily="65" charset="-120"/>
          </a:endParaRPr>
        </a:p>
      </dgm:t>
    </dgm:pt>
    <dgm:pt modelId="{CFB84354-9294-4B8C-82AD-577D6EA4C91E}" type="parTrans" cxnId="{8F94E513-A421-4F62-8EA4-CF3348553EE1}">
      <dgm:prSet/>
      <dgm:spPr/>
      <dgm:t>
        <a:bodyPr/>
        <a:lstStyle/>
        <a:p>
          <a:endParaRPr lang="zh-TW" altLang="en-US"/>
        </a:p>
      </dgm:t>
    </dgm:pt>
    <dgm:pt modelId="{D3684E84-7233-493A-A724-E599C0E26970}" type="sibTrans" cxnId="{8F94E513-A421-4F62-8EA4-CF3348553EE1}">
      <dgm:prSet/>
      <dgm:spPr/>
      <dgm:t>
        <a:bodyPr/>
        <a:lstStyle/>
        <a:p>
          <a:endParaRPr lang="zh-TW" altLang="en-US"/>
        </a:p>
      </dgm:t>
    </dgm:pt>
    <dgm:pt modelId="{C9B57520-A6AF-4B33-A2E4-30B2CE8AF500}">
      <dgm:prSet phldrT="[文字]" custT="1"/>
      <dgm:spPr>
        <a:solidFill>
          <a:schemeClr val="accent6">
            <a:lumMod val="40000"/>
            <a:lumOff val="60000"/>
          </a:schemeClr>
        </a:solidFill>
      </dgm:spPr>
      <dgm:t>
        <a:bodyPr/>
        <a:lstStyle/>
        <a:p>
          <a:r>
            <a:rPr lang="zh-TW" altLang="en-US" sz="3000" b="1" dirty="0" smtClean="0">
              <a:solidFill>
                <a:srgbClr val="0000FF"/>
              </a:solidFill>
              <a:latin typeface="標楷體" pitchFamily="65" charset="-120"/>
              <a:ea typeface="標楷體" pitchFamily="65" charset="-120"/>
            </a:rPr>
            <a:t> 汽車科</a:t>
          </a:r>
          <a:r>
            <a:rPr lang="zh-TW" altLang="en-US" sz="3000" b="1" dirty="0" smtClean="0">
              <a:solidFill>
                <a:schemeClr val="tx1"/>
              </a:solidFill>
              <a:latin typeface="標楷體" pitchFamily="65" charset="-120"/>
              <a:ea typeface="標楷體" pitchFamily="65" charset="-120"/>
            </a:rPr>
            <a:t>、重機科、飛機修護科          </a:t>
          </a:r>
          <a:r>
            <a:rPr lang="en-US" altLang="zh-TW" sz="3000" b="1" dirty="0" smtClean="0">
              <a:solidFill>
                <a:schemeClr val="tx1"/>
              </a:solidFill>
              <a:latin typeface="標楷體" pitchFamily="65" charset="-120"/>
              <a:ea typeface="標楷體" pitchFamily="65" charset="-120"/>
            </a:rPr>
            <a:t/>
          </a:r>
          <a:br>
            <a:rPr lang="en-US" altLang="zh-TW" sz="3000" b="1" dirty="0" smtClean="0">
              <a:solidFill>
                <a:schemeClr val="tx1"/>
              </a:solidFill>
              <a:latin typeface="標楷體" pitchFamily="65" charset="-120"/>
              <a:ea typeface="標楷體" pitchFamily="65" charset="-120"/>
            </a:rPr>
          </a:br>
          <a:r>
            <a:rPr lang="en-US" altLang="zh-TW" sz="3000" b="1" dirty="0" smtClean="0">
              <a:solidFill>
                <a:schemeClr val="tx1"/>
              </a:solidFill>
              <a:latin typeface="標楷體" pitchFamily="65" charset="-120"/>
              <a:ea typeface="標楷體" pitchFamily="65" charset="-120"/>
            </a:rPr>
            <a:t> </a:t>
          </a:r>
          <a:r>
            <a:rPr lang="zh-TW" altLang="en-US" sz="3000" b="1" dirty="0" smtClean="0">
              <a:solidFill>
                <a:schemeClr val="tx1"/>
              </a:solidFill>
              <a:latin typeface="標楷體" pitchFamily="65" charset="-120"/>
              <a:ea typeface="標楷體" pitchFamily="65" charset="-120"/>
            </a:rPr>
            <a:t>動力機械科、農業機械科</a:t>
          </a:r>
          <a:endParaRPr lang="en-US" altLang="zh-TW" sz="3000" b="1" dirty="0" smtClean="0">
            <a:solidFill>
              <a:schemeClr val="tx1"/>
            </a:solidFill>
            <a:latin typeface="標楷體" pitchFamily="65" charset="-120"/>
            <a:ea typeface="標楷體" pitchFamily="65" charset="-120"/>
          </a:endParaRPr>
        </a:p>
      </dgm:t>
    </dgm:pt>
    <dgm:pt modelId="{BF109C67-A29B-4D67-B29A-4A398E041788}" type="parTrans" cxnId="{7D02FEEE-E10A-4DC5-A984-48573E6EEBB6}">
      <dgm:prSet/>
      <dgm:spPr/>
      <dgm:t>
        <a:bodyPr/>
        <a:lstStyle/>
        <a:p>
          <a:endParaRPr lang="zh-TW" altLang="en-US"/>
        </a:p>
      </dgm:t>
    </dgm:pt>
    <dgm:pt modelId="{27C78A45-C13F-4935-90F1-444FE691E0AF}" type="sibTrans" cxnId="{7D02FEEE-E10A-4DC5-A984-48573E6EEBB6}">
      <dgm:prSet/>
      <dgm:spPr/>
      <dgm:t>
        <a:bodyPr/>
        <a:lstStyle/>
        <a:p>
          <a:endParaRPr lang="zh-TW" altLang="en-US"/>
        </a:p>
      </dgm:t>
    </dgm:pt>
    <dgm:pt modelId="{24273DFC-9F7E-4C63-99DC-B5DEF6022B9E}">
      <dgm:prSet phldrT="[文字]" custT="1"/>
      <dgm:spPr>
        <a:solidFill>
          <a:schemeClr val="accent6">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1.</a:t>
          </a:r>
          <a:r>
            <a:rPr lang="zh-TW" altLang="en-US" sz="2500" b="1" dirty="0" smtClean="0">
              <a:solidFill>
                <a:srgbClr val="FF0000"/>
              </a:solidFill>
              <a:latin typeface="標楷體" pitchFamily="65" charset="-120"/>
              <a:ea typeface="標楷體" pitchFamily="65" charset="-120"/>
            </a:rPr>
            <a:t>應用力學、引擎原理及實習 </a:t>
          </a:r>
          <a:endParaRPr lang="zh-TW" altLang="en-US" sz="2500" b="1" dirty="0">
            <a:solidFill>
              <a:srgbClr val="FF0000"/>
            </a:solidFill>
            <a:latin typeface="標楷體" pitchFamily="65" charset="-120"/>
            <a:ea typeface="標楷體" pitchFamily="65" charset="-120"/>
          </a:endParaRPr>
        </a:p>
      </dgm:t>
    </dgm:pt>
    <dgm:pt modelId="{3897D520-FB1F-46C6-84FB-583938E8B622}" type="parTrans" cxnId="{AFECA1CC-6413-4A74-91A7-C21016074FCE}">
      <dgm:prSet/>
      <dgm:spPr/>
      <dgm:t>
        <a:bodyPr/>
        <a:lstStyle/>
        <a:p>
          <a:endParaRPr lang="zh-TW" altLang="en-US"/>
        </a:p>
      </dgm:t>
    </dgm:pt>
    <dgm:pt modelId="{143A4044-488F-42AB-99FE-F1D532D2D9E5}" type="sibTrans" cxnId="{AFECA1CC-6413-4A74-91A7-C21016074FCE}">
      <dgm:prSet/>
      <dgm:spPr/>
      <dgm:t>
        <a:bodyPr/>
        <a:lstStyle/>
        <a:p>
          <a:endParaRPr lang="zh-TW" altLang="en-US"/>
        </a:p>
      </dgm:t>
    </dgm:pt>
    <dgm:pt modelId="{E3B015C3-61A7-4157-A872-4CF4D31151B9}">
      <dgm:prSet phldrT="[文字]" custT="1"/>
      <dgm:spPr>
        <a:solidFill>
          <a:schemeClr val="accent6">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2.</a:t>
          </a:r>
          <a:r>
            <a:rPr lang="zh-TW" altLang="en-US" sz="2500" b="1" dirty="0" smtClean="0">
              <a:solidFill>
                <a:srgbClr val="FF0000"/>
              </a:solidFill>
              <a:latin typeface="標楷體" pitchFamily="65" charset="-120"/>
              <a:ea typeface="標楷體" pitchFamily="65" charset="-120"/>
            </a:rPr>
            <a:t>電工概論與實習、電子概論與實習</a:t>
          </a:r>
          <a:endParaRPr lang="zh-TW" altLang="en-US" sz="2500" b="1" dirty="0">
            <a:solidFill>
              <a:srgbClr val="FF0000"/>
            </a:solidFill>
            <a:latin typeface="標楷體" pitchFamily="65" charset="-120"/>
            <a:ea typeface="標楷體" pitchFamily="65" charset="-120"/>
          </a:endParaRPr>
        </a:p>
      </dgm:t>
    </dgm:pt>
    <dgm:pt modelId="{307F089E-451D-4482-9A28-4B38ACA74AD5}" type="parTrans" cxnId="{2B873F93-18C1-416A-8BE6-515413BFC752}">
      <dgm:prSet/>
      <dgm:spPr/>
      <dgm:t>
        <a:bodyPr/>
        <a:lstStyle/>
        <a:p>
          <a:endParaRPr lang="zh-TW" altLang="en-US"/>
        </a:p>
      </dgm:t>
    </dgm:pt>
    <dgm:pt modelId="{018086DF-397A-40F6-A270-036F206DC331}" type="sibTrans" cxnId="{2B873F93-18C1-416A-8BE6-515413BFC752}">
      <dgm:prSet/>
      <dgm:spPr/>
      <dgm:t>
        <a:bodyPr/>
        <a:lstStyle/>
        <a:p>
          <a:endParaRPr lang="zh-TW" altLang="en-US"/>
        </a:p>
      </dgm:t>
    </dgm:pt>
    <dgm:pt modelId="{547354CC-FDDC-4337-B3E1-F1E780792209}" type="pres">
      <dgm:prSet presAssocID="{DACB3E7F-0C76-4B2D-A8F7-E9E198942701}" presName="linear" presStyleCnt="0">
        <dgm:presLayoutVars>
          <dgm:dir/>
          <dgm:resizeHandles val="exact"/>
        </dgm:presLayoutVars>
      </dgm:prSet>
      <dgm:spPr/>
      <dgm:t>
        <a:bodyPr/>
        <a:lstStyle/>
        <a:p>
          <a:endParaRPr lang="zh-TW" altLang="en-US"/>
        </a:p>
      </dgm:t>
    </dgm:pt>
    <dgm:pt modelId="{840FC109-964B-4D8A-9F32-D0D6AD380852}" type="pres">
      <dgm:prSet presAssocID="{0B900F4F-959D-4608-859C-2F46CC2ADF57}" presName="comp" presStyleCnt="0"/>
      <dgm:spPr/>
    </dgm:pt>
    <dgm:pt modelId="{8D2FADE4-CC6E-4640-96CF-BC2505E2C5FD}" type="pres">
      <dgm:prSet presAssocID="{0B900F4F-959D-4608-859C-2F46CC2ADF57}" presName="box" presStyleLbl="node1" presStyleIdx="0" presStyleCnt="2"/>
      <dgm:spPr/>
      <dgm:t>
        <a:bodyPr/>
        <a:lstStyle/>
        <a:p>
          <a:endParaRPr lang="zh-TW" altLang="en-US"/>
        </a:p>
      </dgm:t>
    </dgm:pt>
    <dgm:pt modelId="{2DF80F39-FCF2-4ADD-9926-D44F96B753EA}" type="pres">
      <dgm:prSet presAssocID="{0B900F4F-959D-4608-859C-2F46CC2ADF57}" presName="img" presStyleLbl="fgImgPlace1" presStyleIdx="0" presStyleCnt="2" custLinFactNeighborX="-4328" custLinFactNeighborY="-666"/>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8AFFB047-CC98-4527-9C4D-DAEC2B91B886}" type="pres">
      <dgm:prSet presAssocID="{0B900F4F-959D-4608-859C-2F46CC2ADF57}" presName="text" presStyleLbl="node1" presStyleIdx="0" presStyleCnt="2">
        <dgm:presLayoutVars>
          <dgm:bulletEnabled val="1"/>
        </dgm:presLayoutVars>
      </dgm:prSet>
      <dgm:spPr/>
      <dgm:t>
        <a:bodyPr/>
        <a:lstStyle/>
        <a:p>
          <a:endParaRPr lang="zh-TW" altLang="en-US"/>
        </a:p>
      </dgm:t>
    </dgm:pt>
    <dgm:pt modelId="{BE67FF0F-8312-455D-9F41-A6576B709B0A}" type="pres">
      <dgm:prSet presAssocID="{BDEB3683-2A28-4A03-B5A7-6D6CD2307175}" presName="spacer" presStyleCnt="0"/>
      <dgm:spPr/>
    </dgm:pt>
    <dgm:pt modelId="{991FAF46-BB26-424B-A4D2-B14DF6DB78BB}" type="pres">
      <dgm:prSet presAssocID="{C9B57520-A6AF-4B33-A2E4-30B2CE8AF500}" presName="comp" presStyleCnt="0"/>
      <dgm:spPr/>
    </dgm:pt>
    <dgm:pt modelId="{87AD2B94-6F9A-4ECD-B953-7F6ECD6C4EC1}" type="pres">
      <dgm:prSet presAssocID="{C9B57520-A6AF-4B33-A2E4-30B2CE8AF500}" presName="box" presStyleLbl="node1" presStyleIdx="1" presStyleCnt="2" custLinFactNeighborY="1044"/>
      <dgm:spPr/>
      <dgm:t>
        <a:bodyPr/>
        <a:lstStyle/>
        <a:p>
          <a:endParaRPr lang="zh-TW" altLang="en-US"/>
        </a:p>
      </dgm:t>
    </dgm:pt>
    <dgm:pt modelId="{553CF336-582C-45AA-B4BD-4D41A4AC7F58}" type="pres">
      <dgm:prSet presAssocID="{C9B57520-A6AF-4B33-A2E4-30B2CE8AF500}" presName="img" presStyleLbl="fgImgPlace1" presStyleIdx="1" presStyleCnt="2" custLinFactNeighborX="-4328" custLinFactNeighborY="-163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a:hlinkClick xmlns:r="http://schemas.openxmlformats.org/officeDocument/2006/relationships" r:id="rId4" action="ppaction://hlinkfile"/>
          </dgm14:cNvPr>
        </a:ext>
      </dgm:extLst>
    </dgm:pt>
    <dgm:pt modelId="{F930FCBD-61DF-4C26-8870-D1734E6B796C}" type="pres">
      <dgm:prSet presAssocID="{C9B57520-A6AF-4B33-A2E4-30B2CE8AF500}" presName="text" presStyleLbl="node1" presStyleIdx="1" presStyleCnt="2">
        <dgm:presLayoutVars>
          <dgm:bulletEnabled val="1"/>
        </dgm:presLayoutVars>
      </dgm:prSet>
      <dgm:spPr/>
      <dgm:t>
        <a:bodyPr/>
        <a:lstStyle/>
        <a:p>
          <a:endParaRPr lang="zh-TW" altLang="en-US"/>
        </a:p>
      </dgm:t>
    </dgm:pt>
  </dgm:ptLst>
  <dgm:cxnLst>
    <dgm:cxn modelId="{2B873F93-18C1-416A-8BE6-515413BFC752}" srcId="{C9B57520-A6AF-4B33-A2E4-30B2CE8AF500}" destId="{E3B015C3-61A7-4157-A872-4CF4D31151B9}" srcOrd="1" destOrd="0" parTransId="{307F089E-451D-4482-9A28-4B38ACA74AD5}" sibTransId="{018086DF-397A-40F6-A270-036F206DC331}"/>
    <dgm:cxn modelId="{430D400E-1B2D-4A1D-9C04-B6E8401F025B}" type="presOf" srcId="{0B900F4F-959D-4608-859C-2F46CC2ADF57}" destId="{8D2FADE4-CC6E-4640-96CF-BC2505E2C5FD}" srcOrd="0" destOrd="0" presId="urn:microsoft.com/office/officeart/2005/8/layout/vList4#1"/>
    <dgm:cxn modelId="{7826E0BE-4230-44EA-8F79-E6D6236C6EAA}" srcId="{0B900F4F-959D-4608-859C-2F46CC2ADF57}" destId="{EDD3B59C-40A7-4B66-8E3F-30A8CAE47DB7}" srcOrd="0" destOrd="0" parTransId="{4623CAB8-6AEC-4681-BF13-4654F4D810FC}" sibTransId="{E3C93C73-0A0C-485C-9833-1C352EBD891B}"/>
    <dgm:cxn modelId="{484AF862-AA32-42A0-A2C8-F5B496F47389}" type="presOf" srcId="{EDD3B59C-40A7-4B66-8E3F-30A8CAE47DB7}" destId="{8D2FADE4-CC6E-4640-96CF-BC2505E2C5FD}" srcOrd="0" destOrd="1" presId="urn:microsoft.com/office/officeart/2005/8/layout/vList4#1"/>
    <dgm:cxn modelId="{1B351740-474D-477C-82CD-9EE0E00B11D8}" srcId="{DACB3E7F-0C76-4B2D-A8F7-E9E198942701}" destId="{0B900F4F-959D-4608-859C-2F46CC2ADF57}" srcOrd="0" destOrd="0" parTransId="{2F7ED974-61D0-49AD-A699-5118B428D1EA}" sibTransId="{BDEB3683-2A28-4A03-B5A7-6D6CD2307175}"/>
    <dgm:cxn modelId="{A8B75B27-E122-4B12-B788-5905225451D2}" type="presOf" srcId="{E3B015C3-61A7-4157-A872-4CF4D31151B9}" destId="{F930FCBD-61DF-4C26-8870-D1734E6B796C}" srcOrd="1" destOrd="2" presId="urn:microsoft.com/office/officeart/2005/8/layout/vList4#1"/>
    <dgm:cxn modelId="{DBC79C81-2B26-40A9-895E-FD79061E06F3}" type="presOf" srcId="{C9B57520-A6AF-4B33-A2E4-30B2CE8AF500}" destId="{F930FCBD-61DF-4C26-8870-D1734E6B796C}" srcOrd="1" destOrd="0" presId="urn:microsoft.com/office/officeart/2005/8/layout/vList4#1"/>
    <dgm:cxn modelId="{2DEC901C-B475-4404-9191-EC00ECFA3751}" type="presOf" srcId="{C9B57520-A6AF-4B33-A2E4-30B2CE8AF500}" destId="{87AD2B94-6F9A-4ECD-B953-7F6ECD6C4EC1}" srcOrd="0" destOrd="0" presId="urn:microsoft.com/office/officeart/2005/8/layout/vList4#1"/>
    <dgm:cxn modelId="{6B832455-D3E8-4037-A57E-75AFD6C0B275}" type="presOf" srcId="{0BE7C0F9-2916-48F9-980E-575594D9A8DB}" destId="{8AFFB047-CC98-4527-9C4D-DAEC2B91B886}" srcOrd="1" destOrd="2" presId="urn:microsoft.com/office/officeart/2005/8/layout/vList4#1"/>
    <dgm:cxn modelId="{22F987AD-56CA-451B-9098-6BE3D739BA13}" type="presOf" srcId="{24273DFC-9F7E-4C63-99DC-B5DEF6022B9E}" destId="{87AD2B94-6F9A-4ECD-B953-7F6ECD6C4EC1}" srcOrd="0" destOrd="1" presId="urn:microsoft.com/office/officeart/2005/8/layout/vList4#1"/>
    <dgm:cxn modelId="{DDC6DA6B-D906-4B17-955E-7ECB2E57C1B6}" type="presOf" srcId="{24273DFC-9F7E-4C63-99DC-B5DEF6022B9E}" destId="{F930FCBD-61DF-4C26-8870-D1734E6B796C}" srcOrd="1" destOrd="1" presId="urn:microsoft.com/office/officeart/2005/8/layout/vList4#1"/>
    <dgm:cxn modelId="{AFECA1CC-6413-4A74-91A7-C21016074FCE}" srcId="{C9B57520-A6AF-4B33-A2E4-30B2CE8AF500}" destId="{24273DFC-9F7E-4C63-99DC-B5DEF6022B9E}" srcOrd="0" destOrd="0" parTransId="{3897D520-FB1F-46C6-84FB-583938E8B622}" sibTransId="{143A4044-488F-42AB-99FE-F1D532D2D9E5}"/>
    <dgm:cxn modelId="{7D02FEEE-E10A-4DC5-A984-48573E6EEBB6}" srcId="{DACB3E7F-0C76-4B2D-A8F7-E9E198942701}" destId="{C9B57520-A6AF-4B33-A2E4-30B2CE8AF500}" srcOrd="1" destOrd="0" parTransId="{BF109C67-A29B-4D67-B29A-4A398E041788}" sibTransId="{27C78A45-C13F-4935-90F1-444FE691E0AF}"/>
    <dgm:cxn modelId="{4BD09330-9F5B-4806-BF5A-0724A7F0FD4A}" type="presOf" srcId="{0B900F4F-959D-4608-859C-2F46CC2ADF57}" destId="{8AFFB047-CC98-4527-9C4D-DAEC2B91B886}" srcOrd="1" destOrd="0" presId="urn:microsoft.com/office/officeart/2005/8/layout/vList4#1"/>
    <dgm:cxn modelId="{5D868F8E-C3F5-4FC9-A1C8-25067B92797C}" type="presOf" srcId="{E3B015C3-61A7-4157-A872-4CF4D31151B9}" destId="{87AD2B94-6F9A-4ECD-B953-7F6ECD6C4EC1}" srcOrd="0" destOrd="2" presId="urn:microsoft.com/office/officeart/2005/8/layout/vList4#1"/>
    <dgm:cxn modelId="{040C510A-05BD-4B80-B22B-E1EECFCADC52}" type="presOf" srcId="{DACB3E7F-0C76-4B2D-A8F7-E9E198942701}" destId="{547354CC-FDDC-4337-B3E1-F1E780792209}" srcOrd="0" destOrd="0" presId="urn:microsoft.com/office/officeart/2005/8/layout/vList4#1"/>
    <dgm:cxn modelId="{3B899E69-FB94-4775-A940-4B4F820E4B0B}" type="presOf" srcId="{EDD3B59C-40A7-4B66-8E3F-30A8CAE47DB7}" destId="{8AFFB047-CC98-4527-9C4D-DAEC2B91B886}" srcOrd="1" destOrd="1" presId="urn:microsoft.com/office/officeart/2005/8/layout/vList4#1"/>
    <dgm:cxn modelId="{8F94E513-A421-4F62-8EA4-CF3348553EE1}" srcId="{0B900F4F-959D-4608-859C-2F46CC2ADF57}" destId="{0BE7C0F9-2916-48F9-980E-575594D9A8DB}" srcOrd="1" destOrd="0" parTransId="{CFB84354-9294-4B8C-82AD-577D6EA4C91E}" sibTransId="{D3684E84-7233-493A-A724-E599C0E26970}"/>
    <dgm:cxn modelId="{E69391A5-137F-452D-A886-3467142EF13F}" type="presOf" srcId="{0BE7C0F9-2916-48F9-980E-575594D9A8DB}" destId="{8D2FADE4-CC6E-4640-96CF-BC2505E2C5FD}" srcOrd="0" destOrd="2" presId="urn:microsoft.com/office/officeart/2005/8/layout/vList4#1"/>
    <dgm:cxn modelId="{B4A7FAE1-6EBB-43A3-BDDA-9CE59FFA9E30}" type="presParOf" srcId="{547354CC-FDDC-4337-B3E1-F1E780792209}" destId="{840FC109-964B-4D8A-9F32-D0D6AD380852}" srcOrd="0" destOrd="0" presId="urn:microsoft.com/office/officeart/2005/8/layout/vList4#1"/>
    <dgm:cxn modelId="{C28F3ECF-A110-4D69-81F1-760F48555D14}" type="presParOf" srcId="{840FC109-964B-4D8A-9F32-D0D6AD380852}" destId="{8D2FADE4-CC6E-4640-96CF-BC2505E2C5FD}" srcOrd="0" destOrd="0" presId="urn:microsoft.com/office/officeart/2005/8/layout/vList4#1"/>
    <dgm:cxn modelId="{1D5453DE-8A87-4995-9146-D1C89895407B}" type="presParOf" srcId="{840FC109-964B-4D8A-9F32-D0D6AD380852}" destId="{2DF80F39-FCF2-4ADD-9926-D44F96B753EA}" srcOrd="1" destOrd="0" presId="urn:microsoft.com/office/officeart/2005/8/layout/vList4#1"/>
    <dgm:cxn modelId="{1B332384-F143-4BE4-B9D4-B9985493FE42}" type="presParOf" srcId="{840FC109-964B-4D8A-9F32-D0D6AD380852}" destId="{8AFFB047-CC98-4527-9C4D-DAEC2B91B886}" srcOrd="2" destOrd="0" presId="urn:microsoft.com/office/officeart/2005/8/layout/vList4#1"/>
    <dgm:cxn modelId="{FCCD1E8A-0625-478A-B429-2288E5964A8C}" type="presParOf" srcId="{547354CC-FDDC-4337-B3E1-F1E780792209}" destId="{BE67FF0F-8312-455D-9F41-A6576B709B0A}" srcOrd="1" destOrd="0" presId="urn:microsoft.com/office/officeart/2005/8/layout/vList4#1"/>
    <dgm:cxn modelId="{718A2F53-AEB5-4FB9-BFE6-B0238A0E880F}" type="presParOf" srcId="{547354CC-FDDC-4337-B3E1-F1E780792209}" destId="{991FAF46-BB26-424B-A4D2-B14DF6DB78BB}" srcOrd="2" destOrd="0" presId="urn:microsoft.com/office/officeart/2005/8/layout/vList4#1"/>
    <dgm:cxn modelId="{2615AC20-5572-4949-AD9B-9BA55DF6E919}" type="presParOf" srcId="{991FAF46-BB26-424B-A4D2-B14DF6DB78BB}" destId="{87AD2B94-6F9A-4ECD-B953-7F6ECD6C4EC1}" srcOrd="0" destOrd="0" presId="urn:microsoft.com/office/officeart/2005/8/layout/vList4#1"/>
    <dgm:cxn modelId="{87E2F0C1-8495-4BF1-A061-F325DC944B20}" type="presParOf" srcId="{991FAF46-BB26-424B-A4D2-B14DF6DB78BB}" destId="{553CF336-582C-45AA-B4BD-4D41A4AC7F58}" srcOrd="1" destOrd="0" presId="urn:microsoft.com/office/officeart/2005/8/layout/vList4#1"/>
    <dgm:cxn modelId="{AA7CFA7D-6672-42D9-89C1-11084B6746B9}" type="presParOf" srcId="{991FAF46-BB26-424B-A4D2-B14DF6DB78BB}" destId="{F930FCBD-61DF-4C26-8870-D1734E6B796C}"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02A360-2CB6-4415-B878-FA872F48072E}" type="doc">
      <dgm:prSet loTypeId="urn:microsoft.com/office/officeart/2005/8/layout/vList4#2" loCatId="list" qsTypeId="urn:microsoft.com/office/officeart/2005/8/quickstyle/simple1" qsCatId="simple" csTypeId="urn:microsoft.com/office/officeart/2005/8/colors/colorful5" csCatId="colorful" phldr="1"/>
      <dgm:spPr/>
      <dgm:t>
        <a:bodyPr/>
        <a:lstStyle/>
        <a:p>
          <a:endParaRPr lang="zh-TW" altLang="en-US"/>
        </a:p>
      </dgm:t>
    </dgm:pt>
    <dgm:pt modelId="{44821B77-B262-47DB-BF29-B0172D316217}">
      <dgm:prSet phldrT="[文字]" custT="1"/>
      <dgm:spPr>
        <a:solidFill>
          <a:schemeClr val="accent5">
            <a:lumMod val="40000"/>
            <a:lumOff val="60000"/>
          </a:schemeClr>
        </a:solidFill>
      </dgm:spPr>
      <dgm:t>
        <a:bodyPr/>
        <a:lstStyle/>
        <a:p>
          <a:pPr>
            <a:lnSpc>
              <a:spcPct val="100000"/>
            </a:lnSpc>
          </a:pPr>
          <a:endParaRPr lang="zh-TW" altLang="en-US" sz="1000" dirty="0"/>
        </a:p>
      </dgm:t>
    </dgm:pt>
    <dgm:pt modelId="{E1378175-D566-44F5-90BF-5E6A851AC50D}" type="parTrans" cxnId="{EE6E8384-9AF4-4B97-90ED-D224BE0015D0}">
      <dgm:prSet/>
      <dgm:spPr/>
      <dgm:t>
        <a:bodyPr/>
        <a:lstStyle/>
        <a:p>
          <a:endParaRPr lang="zh-TW" altLang="en-US"/>
        </a:p>
      </dgm:t>
    </dgm:pt>
    <dgm:pt modelId="{803E3C67-6C07-4AD4-874D-13FC949D52B0}" type="sibTrans" cxnId="{EE6E8384-9AF4-4B97-90ED-D224BE0015D0}">
      <dgm:prSet/>
      <dgm:spPr/>
      <dgm:t>
        <a:bodyPr/>
        <a:lstStyle/>
        <a:p>
          <a:endParaRPr lang="zh-TW" altLang="en-US"/>
        </a:p>
      </dgm:t>
    </dgm:pt>
    <dgm:pt modelId="{814DB0CC-1EBE-4DE7-B98B-1868A4670905}">
      <dgm:prSet phldrT="[文字]" custT="1"/>
      <dgm:spPr>
        <a:solidFill>
          <a:schemeClr val="accent5">
            <a:lumMod val="40000"/>
            <a:lumOff val="60000"/>
          </a:schemeClr>
        </a:solidFill>
      </dgm:spPr>
      <dgm:t>
        <a:bodyPr/>
        <a:lstStyle/>
        <a:p>
          <a:pPr algn="l">
            <a:lnSpc>
              <a:spcPct val="100000"/>
            </a:lnSpc>
          </a:pPr>
          <a:endParaRPr lang="zh-TW" altLang="en-US" sz="1000" dirty="0"/>
        </a:p>
      </dgm:t>
    </dgm:pt>
    <dgm:pt modelId="{CAD009A7-78E8-4B46-809F-56DD7E5505D3}" type="parTrans" cxnId="{D5E7AB9C-94BA-4203-8915-D08F5880563E}">
      <dgm:prSet/>
      <dgm:spPr/>
      <dgm:t>
        <a:bodyPr/>
        <a:lstStyle/>
        <a:p>
          <a:endParaRPr lang="zh-TW" altLang="en-US"/>
        </a:p>
      </dgm:t>
    </dgm:pt>
    <dgm:pt modelId="{AABAF0E6-D49E-4FAA-BACF-0D151885E2FD}" type="sibTrans" cxnId="{D5E7AB9C-94BA-4203-8915-D08F5880563E}">
      <dgm:prSet/>
      <dgm:spPr/>
      <dgm:t>
        <a:bodyPr/>
        <a:lstStyle/>
        <a:p>
          <a:endParaRPr lang="zh-TW" altLang="en-US"/>
        </a:p>
      </dgm:t>
    </dgm:pt>
    <dgm:pt modelId="{24819501-DC2C-42DB-8050-D5E00D1A12AF}">
      <dgm:prSet phldrT="[文字]" custT="1"/>
      <dgm:spPr>
        <a:solidFill>
          <a:schemeClr val="accent5">
            <a:lumMod val="40000"/>
            <a:lumOff val="60000"/>
          </a:schemeClr>
        </a:solidFill>
      </dgm:spPr>
      <dgm:t>
        <a:bodyPr/>
        <a:lstStyle/>
        <a:p>
          <a:pPr algn="l">
            <a:lnSpc>
              <a:spcPct val="100000"/>
            </a:lnSpc>
          </a:pPr>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1.</a:t>
          </a:r>
          <a:r>
            <a:rPr lang="zh-TW" altLang="en-US" sz="2600" b="1" dirty="0" smtClean="0">
              <a:solidFill>
                <a:srgbClr val="FF0000"/>
              </a:solidFill>
              <a:latin typeface="標楷體" pitchFamily="65" charset="-120"/>
              <a:ea typeface="標楷體" pitchFamily="65" charset="-120"/>
            </a:rPr>
            <a:t>電子學、基本電學</a:t>
          </a:r>
          <a:endParaRPr lang="zh-TW" altLang="en-US" sz="2600" b="1" dirty="0">
            <a:solidFill>
              <a:srgbClr val="FF0000"/>
            </a:solidFill>
            <a:latin typeface="標楷體" pitchFamily="65" charset="-120"/>
            <a:ea typeface="標楷體" pitchFamily="65" charset="-120"/>
          </a:endParaRPr>
        </a:p>
      </dgm:t>
    </dgm:pt>
    <dgm:pt modelId="{D242C84B-1BC3-4507-B6C4-F7254D9D462E}" type="parTrans" cxnId="{F040F178-9152-406B-97BE-65801D5808FB}">
      <dgm:prSet/>
      <dgm:spPr/>
      <dgm:t>
        <a:bodyPr/>
        <a:lstStyle/>
        <a:p>
          <a:endParaRPr lang="zh-TW" altLang="en-US"/>
        </a:p>
      </dgm:t>
    </dgm:pt>
    <dgm:pt modelId="{AF096FFC-480F-4620-845D-B4B889FF24DB}" type="sibTrans" cxnId="{F040F178-9152-406B-97BE-65801D5808FB}">
      <dgm:prSet/>
      <dgm:spPr/>
      <dgm:t>
        <a:bodyPr/>
        <a:lstStyle/>
        <a:p>
          <a:endParaRPr lang="zh-TW" altLang="en-US"/>
        </a:p>
      </dgm:t>
    </dgm:pt>
    <dgm:pt modelId="{68004ECD-5172-4EB3-AD4A-90FFDE279267}">
      <dgm:prSet custT="1"/>
      <dgm:spPr>
        <a:solidFill>
          <a:schemeClr val="accent5">
            <a:lumMod val="40000"/>
            <a:lumOff val="60000"/>
          </a:schemeClr>
        </a:solidFill>
      </dgm:spPr>
      <dgm:t>
        <a:bodyPr/>
        <a:lstStyle/>
        <a:p>
          <a:pPr>
            <a:lnSpc>
              <a:spcPct val="100000"/>
            </a:lnSpc>
          </a:pPr>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2.</a:t>
          </a:r>
          <a:r>
            <a:rPr lang="zh-TW" altLang="en-US" sz="2600" b="1" dirty="0" smtClean="0">
              <a:solidFill>
                <a:srgbClr val="FF0000"/>
              </a:solidFill>
              <a:latin typeface="標楷體" pitchFamily="65" charset="-120"/>
              <a:ea typeface="標楷體" pitchFamily="65" charset="-120"/>
            </a:rPr>
            <a:t>電工機械、電子學實習、</a:t>
          </a:r>
          <a:r>
            <a:rPr lang="en-US" altLang="zh-TW" sz="2600" b="1" dirty="0" smtClean="0">
              <a:solidFill>
                <a:srgbClr val="FF0000"/>
              </a:solidFill>
              <a:latin typeface="標楷體" pitchFamily="65" charset="-120"/>
              <a:ea typeface="標楷體" pitchFamily="65" charset="-120"/>
            </a:rPr>
            <a:t/>
          </a:r>
          <a:br>
            <a:rPr lang="en-US" altLang="zh-TW" sz="2600" b="1" dirty="0" smtClean="0">
              <a:solidFill>
                <a:srgbClr val="FF0000"/>
              </a:solidFill>
              <a:latin typeface="標楷體" pitchFamily="65" charset="-120"/>
              <a:ea typeface="標楷體" pitchFamily="65" charset="-120"/>
            </a:rPr>
          </a:br>
          <a:r>
            <a:rPr lang="en-US" altLang="zh-TW" sz="2600" b="1" dirty="0" smtClean="0">
              <a:solidFill>
                <a:srgbClr val="FF0000"/>
              </a:solidFill>
              <a:latin typeface="標楷體" pitchFamily="65" charset="-120"/>
              <a:ea typeface="標楷體" pitchFamily="65" charset="-120"/>
            </a:rPr>
            <a:t>      </a:t>
          </a:r>
          <a:r>
            <a:rPr lang="zh-TW" altLang="en-US" sz="2600" b="1" dirty="0" smtClean="0">
              <a:solidFill>
                <a:srgbClr val="FF0000"/>
              </a:solidFill>
              <a:latin typeface="標楷體" pitchFamily="65" charset="-120"/>
              <a:ea typeface="標楷體" pitchFamily="65" charset="-120"/>
            </a:rPr>
            <a:t>基本電學實習</a:t>
          </a:r>
          <a:endParaRPr lang="zh-TW" altLang="en-US" sz="2600" b="1" dirty="0">
            <a:solidFill>
              <a:srgbClr val="FF0000"/>
            </a:solidFill>
            <a:latin typeface="標楷體" pitchFamily="65" charset="-120"/>
            <a:ea typeface="標楷體" pitchFamily="65" charset="-120"/>
          </a:endParaRPr>
        </a:p>
      </dgm:t>
    </dgm:pt>
    <dgm:pt modelId="{091B362A-9CFA-4949-8CA1-525E2A1972F6}" type="parTrans" cxnId="{3E33729F-49EE-4FAA-8C64-9E134C9B5E5A}">
      <dgm:prSet/>
      <dgm:spPr/>
      <dgm:t>
        <a:bodyPr/>
        <a:lstStyle/>
        <a:p>
          <a:endParaRPr lang="zh-TW" altLang="en-US"/>
        </a:p>
      </dgm:t>
    </dgm:pt>
    <dgm:pt modelId="{B6520FEB-867F-426E-844E-388114B971CD}" type="sibTrans" cxnId="{3E33729F-49EE-4FAA-8C64-9E134C9B5E5A}">
      <dgm:prSet/>
      <dgm:spPr/>
      <dgm:t>
        <a:bodyPr/>
        <a:lstStyle/>
        <a:p>
          <a:endParaRPr lang="zh-TW" altLang="en-US"/>
        </a:p>
      </dgm:t>
    </dgm:pt>
    <dgm:pt modelId="{92AC6F4D-91CB-4A87-92D0-296E6A67FA8E}">
      <dgm:prSet custT="1"/>
      <dgm:spPr>
        <a:solidFill>
          <a:schemeClr val="accent5">
            <a:lumMod val="40000"/>
            <a:lumOff val="60000"/>
          </a:schemeClr>
        </a:solidFill>
      </dgm:spPr>
      <dgm:t>
        <a:bodyPr/>
        <a:lstStyle/>
        <a:p>
          <a:pPr algn="l">
            <a:lnSpc>
              <a:spcPct val="100000"/>
            </a:lnSpc>
          </a:pPr>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2.</a:t>
          </a:r>
          <a:r>
            <a:rPr lang="zh-TW" altLang="en-US" sz="2600" b="1" dirty="0" smtClean="0">
              <a:solidFill>
                <a:srgbClr val="FF0000"/>
              </a:solidFill>
              <a:latin typeface="標楷體" pitchFamily="65" charset="-120"/>
              <a:ea typeface="標楷體" pitchFamily="65" charset="-120"/>
            </a:rPr>
            <a:t>數位邏輯、數位邏輯實習</a:t>
          </a:r>
          <a:r>
            <a:rPr lang="en-US" altLang="zh-TW" sz="2600" b="1" dirty="0" smtClean="0">
              <a:solidFill>
                <a:srgbClr val="FF0000"/>
              </a:solidFill>
              <a:latin typeface="標楷體" pitchFamily="65" charset="-120"/>
              <a:ea typeface="標楷體" pitchFamily="65" charset="-120"/>
            </a:rPr>
            <a:t/>
          </a:r>
          <a:br>
            <a:rPr lang="en-US" altLang="zh-TW" sz="2600" b="1" dirty="0" smtClean="0">
              <a:solidFill>
                <a:srgbClr val="FF0000"/>
              </a:solidFill>
              <a:latin typeface="標楷體" pitchFamily="65" charset="-120"/>
              <a:ea typeface="標楷體" pitchFamily="65" charset="-120"/>
            </a:rPr>
          </a:br>
          <a:r>
            <a:rPr lang="en-US" altLang="zh-TW" sz="2600" b="1" dirty="0" smtClean="0">
              <a:solidFill>
                <a:srgbClr val="FF0000"/>
              </a:solidFill>
              <a:latin typeface="標楷體" pitchFamily="65" charset="-120"/>
              <a:ea typeface="標楷體" pitchFamily="65" charset="-120"/>
            </a:rPr>
            <a:t>       </a:t>
          </a:r>
          <a:r>
            <a:rPr lang="zh-TW" altLang="en-US" sz="2600" b="1" dirty="0" smtClean="0">
              <a:solidFill>
                <a:srgbClr val="FF0000"/>
              </a:solidFill>
              <a:latin typeface="標楷體" pitchFamily="65" charset="-120"/>
              <a:ea typeface="標楷體" pitchFamily="65" charset="-120"/>
            </a:rPr>
            <a:t>電子學實習、計算機概論</a:t>
          </a:r>
          <a:endParaRPr lang="zh-TW" altLang="en-US" sz="2600" b="1" dirty="0">
            <a:solidFill>
              <a:srgbClr val="FF0000"/>
            </a:solidFill>
            <a:latin typeface="標楷體" pitchFamily="65" charset="-120"/>
            <a:ea typeface="標楷體" pitchFamily="65" charset="-120"/>
          </a:endParaRPr>
        </a:p>
      </dgm:t>
    </dgm:pt>
    <dgm:pt modelId="{AE80E7A2-3A09-4CAC-A2C6-BFC8B34050B2}" type="parTrans" cxnId="{4BA44142-B115-4B65-8FA5-4BD936C98EF4}">
      <dgm:prSet/>
      <dgm:spPr/>
      <dgm:t>
        <a:bodyPr/>
        <a:lstStyle/>
        <a:p>
          <a:endParaRPr lang="zh-TW" altLang="en-US"/>
        </a:p>
      </dgm:t>
    </dgm:pt>
    <dgm:pt modelId="{3C014A24-6181-49C0-9177-07C49A216A6E}" type="sibTrans" cxnId="{4BA44142-B115-4B65-8FA5-4BD936C98EF4}">
      <dgm:prSet/>
      <dgm:spPr/>
      <dgm:t>
        <a:bodyPr/>
        <a:lstStyle/>
        <a:p>
          <a:endParaRPr lang="zh-TW" altLang="en-US"/>
        </a:p>
      </dgm:t>
    </dgm:pt>
    <dgm:pt modelId="{975DB642-A45D-454F-8AED-774F65939D53}">
      <dgm:prSet phldrT="[文字]" custT="1"/>
      <dgm:spPr>
        <a:solidFill>
          <a:schemeClr val="accent5">
            <a:lumMod val="40000"/>
            <a:lumOff val="60000"/>
          </a:schemeClr>
        </a:solidFill>
      </dgm:spPr>
      <dgm:t>
        <a:bodyPr/>
        <a:lstStyle/>
        <a:p>
          <a:pPr>
            <a:lnSpc>
              <a:spcPct val="100000"/>
            </a:lnSpc>
          </a:pPr>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1.</a:t>
          </a:r>
          <a:r>
            <a:rPr lang="zh-TW" altLang="en-US" sz="2600" b="1" dirty="0" smtClean="0">
              <a:solidFill>
                <a:srgbClr val="FF0000"/>
              </a:solidFill>
              <a:latin typeface="標楷體" pitchFamily="65" charset="-120"/>
              <a:ea typeface="標楷體" pitchFamily="65" charset="-120"/>
            </a:rPr>
            <a:t>電子學、基本電學</a:t>
          </a:r>
          <a:endParaRPr lang="zh-TW" altLang="en-US" sz="2600" b="1" dirty="0">
            <a:solidFill>
              <a:srgbClr val="FF0000"/>
            </a:solidFill>
            <a:latin typeface="標楷體" pitchFamily="65" charset="-120"/>
            <a:ea typeface="標楷體" pitchFamily="65" charset="-120"/>
          </a:endParaRPr>
        </a:p>
      </dgm:t>
    </dgm:pt>
    <dgm:pt modelId="{20F77689-0165-40C7-86DA-801BCB6E3813}" type="sibTrans" cxnId="{A00FF97B-F8B8-4B85-A590-E59E90AD1CC6}">
      <dgm:prSet/>
      <dgm:spPr/>
      <dgm:t>
        <a:bodyPr/>
        <a:lstStyle/>
        <a:p>
          <a:endParaRPr lang="zh-TW" altLang="en-US"/>
        </a:p>
      </dgm:t>
    </dgm:pt>
    <dgm:pt modelId="{C4D05A67-9198-49AB-86EC-FA60C7745490}" type="parTrans" cxnId="{A00FF97B-F8B8-4B85-A590-E59E90AD1CC6}">
      <dgm:prSet/>
      <dgm:spPr/>
      <dgm:t>
        <a:bodyPr/>
        <a:lstStyle/>
        <a:p>
          <a:endParaRPr lang="zh-TW" altLang="en-US"/>
        </a:p>
      </dgm:t>
    </dgm:pt>
    <dgm:pt modelId="{47FC146F-16C6-40FC-B2CB-E0360F0BDA95}">
      <dgm:prSet custT="1"/>
      <dgm:spPr>
        <a:solidFill>
          <a:schemeClr val="accent5">
            <a:lumMod val="40000"/>
            <a:lumOff val="60000"/>
          </a:schemeClr>
        </a:solidFill>
      </dgm:spPr>
      <dgm:t>
        <a:bodyPr/>
        <a:lstStyle/>
        <a:p>
          <a:pPr>
            <a:lnSpc>
              <a:spcPct val="100000"/>
            </a:lnSpc>
          </a:pPr>
          <a:r>
            <a:rPr lang="zh-TW" altLang="en-US" sz="3000" b="1" dirty="0" smtClean="0">
              <a:solidFill>
                <a:srgbClr val="0000FF"/>
              </a:solidFill>
              <a:latin typeface="標楷體" pitchFamily="65" charset="-120"/>
              <a:ea typeface="標楷體" pitchFamily="65" charset="-120"/>
            </a:rPr>
            <a:t>  資訊科</a:t>
          </a:r>
          <a:r>
            <a:rPr lang="zh-TW" altLang="en-US" sz="3000" b="1" dirty="0" smtClean="0">
              <a:solidFill>
                <a:schemeClr val="tx1"/>
              </a:solidFill>
              <a:latin typeface="標楷體" pitchFamily="65" charset="-120"/>
              <a:ea typeface="標楷體" pitchFamily="65" charset="-120"/>
            </a:rPr>
            <a:t>、</a:t>
          </a:r>
          <a:r>
            <a:rPr lang="zh-TW" altLang="en-US" sz="3000" b="1" dirty="0" smtClean="0">
              <a:solidFill>
                <a:srgbClr val="0000FF"/>
              </a:solidFill>
              <a:latin typeface="標楷體" pitchFamily="65" charset="-120"/>
              <a:ea typeface="標楷體" pitchFamily="65" charset="-120"/>
            </a:rPr>
            <a:t>電子科</a:t>
          </a:r>
          <a:r>
            <a:rPr lang="zh-TW" altLang="en-US" sz="3000" b="1" dirty="0" smtClean="0">
              <a:solidFill>
                <a:schemeClr val="tx1"/>
              </a:solidFill>
              <a:latin typeface="標楷體" pitchFamily="65" charset="-120"/>
              <a:ea typeface="標楷體" pitchFamily="65" charset="-120"/>
            </a:rPr>
            <a:t>、控制科、</a:t>
          </a:r>
          <a:r>
            <a:rPr lang="zh-TW" altLang="en-US" sz="3000" b="1" dirty="0" smtClean="0">
              <a:solidFill>
                <a:srgbClr val="0000FF"/>
              </a:solidFill>
              <a:latin typeface="標楷體" pitchFamily="65" charset="-120"/>
              <a:ea typeface="標楷體" pitchFamily="65" charset="-120"/>
            </a:rPr>
            <a:t>電機科  </a:t>
          </a:r>
          <a:endParaRPr lang="en-US" altLang="zh-TW" sz="3000" b="1" dirty="0" smtClean="0">
            <a:solidFill>
              <a:srgbClr val="0000FF"/>
            </a:solidFill>
            <a:latin typeface="標楷體" pitchFamily="65" charset="-120"/>
            <a:ea typeface="標楷體" pitchFamily="65" charset="-120"/>
          </a:endParaRPr>
        </a:p>
        <a:p>
          <a:pPr>
            <a:lnSpc>
              <a:spcPct val="100000"/>
            </a:lnSpc>
          </a:pPr>
          <a:r>
            <a:rPr lang="en-US" altLang="zh-TW" sz="3000" b="1" dirty="0" smtClean="0">
              <a:solidFill>
                <a:srgbClr val="0000FF"/>
              </a:solidFill>
              <a:latin typeface="標楷體" pitchFamily="65" charset="-120"/>
              <a:ea typeface="標楷體" pitchFamily="65" charset="-120"/>
            </a:rPr>
            <a:t>  </a:t>
          </a:r>
          <a:r>
            <a:rPr lang="zh-TW" altLang="en-US" sz="3000" b="1" dirty="0" smtClean="0">
              <a:solidFill>
                <a:schemeClr val="tx1"/>
              </a:solidFill>
              <a:latin typeface="標楷體" pitchFamily="65" charset="-120"/>
              <a:ea typeface="標楷體" pitchFamily="65" charset="-120"/>
            </a:rPr>
            <a:t>冷凍空調科、航空電子科</a:t>
          </a:r>
        </a:p>
        <a:p>
          <a:pPr>
            <a:lnSpc>
              <a:spcPct val="90000"/>
            </a:lnSpc>
          </a:pPr>
          <a:endParaRPr lang="zh-TW" altLang="en-US" sz="3000" dirty="0">
            <a:solidFill>
              <a:schemeClr val="tx1"/>
            </a:solidFill>
            <a:latin typeface="標楷體" pitchFamily="65" charset="-120"/>
            <a:ea typeface="標楷體" pitchFamily="65" charset="-120"/>
          </a:endParaRPr>
        </a:p>
      </dgm:t>
    </dgm:pt>
    <dgm:pt modelId="{73E38A76-2EA1-44CF-9709-D0E752BBC965}" type="parTrans" cxnId="{3A7305B5-E8C7-4832-B2AE-B70CB9FD5FD0}">
      <dgm:prSet/>
      <dgm:spPr/>
      <dgm:t>
        <a:bodyPr/>
        <a:lstStyle/>
        <a:p>
          <a:endParaRPr lang="zh-TW" altLang="en-US"/>
        </a:p>
      </dgm:t>
    </dgm:pt>
    <dgm:pt modelId="{2CBC171C-EB15-491C-B8D1-D74BDFE10B41}" type="sibTrans" cxnId="{3A7305B5-E8C7-4832-B2AE-B70CB9FD5FD0}">
      <dgm:prSet/>
      <dgm:spPr/>
      <dgm:t>
        <a:bodyPr/>
        <a:lstStyle/>
        <a:p>
          <a:endParaRPr lang="zh-TW" altLang="en-US"/>
        </a:p>
      </dgm:t>
    </dgm:pt>
    <dgm:pt modelId="{B3DAC794-A44A-4B88-BA97-1799ABC043A5}">
      <dgm:prSet/>
      <dgm:spPr>
        <a:solidFill>
          <a:schemeClr val="accent5">
            <a:lumMod val="40000"/>
            <a:lumOff val="60000"/>
          </a:schemeClr>
        </a:solidFill>
      </dgm:spPr>
      <dgm:t>
        <a:bodyPr/>
        <a:lstStyle/>
        <a:p>
          <a:pPr>
            <a:lnSpc>
              <a:spcPct val="90000"/>
            </a:lnSpc>
          </a:pPr>
          <a:endParaRPr lang="zh-TW" altLang="en-US" sz="2700" dirty="0"/>
        </a:p>
      </dgm:t>
    </dgm:pt>
    <dgm:pt modelId="{AAF53BE3-5822-4901-BF9F-C27A334F7354}" type="parTrans" cxnId="{1849D1CA-2B67-4339-A858-5CBB27163A79}">
      <dgm:prSet/>
      <dgm:spPr/>
      <dgm:t>
        <a:bodyPr/>
        <a:lstStyle/>
        <a:p>
          <a:endParaRPr lang="zh-TW" altLang="en-US"/>
        </a:p>
      </dgm:t>
    </dgm:pt>
    <dgm:pt modelId="{9EF05897-1A28-4A75-9E48-75E49A020C11}" type="sibTrans" cxnId="{1849D1CA-2B67-4339-A858-5CBB27163A79}">
      <dgm:prSet/>
      <dgm:spPr/>
      <dgm:t>
        <a:bodyPr/>
        <a:lstStyle/>
        <a:p>
          <a:endParaRPr lang="zh-TW" altLang="en-US"/>
        </a:p>
      </dgm:t>
    </dgm:pt>
    <dgm:pt modelId="{1D132056-EC72-4480-86A0-F90D80CA5ADF}">
      <dgm:prSet/>
      <dgm:spPr>
        <a:solidFill>
          <a:schemeClr val="accent5">
            <a:lumMod val="40000"/>
            <a:lumOff val="60000"/>
          </a:schemeClr>
        </a:solidFill>
      </dgm:spPr>
      <dgm:t>
        <a:bodyPr/>
        <a:lstStyle/>
        <a:p>
          <a:pPr>
            <a:lnSpc>
              <a:spcPct val="90000"/>
            </a:lnSpc>
          </a:pPr>
          <a:endParaRPr lang="zh-TW" altLang="en-US" sz="2700"/>
        </a:p>
      </dgm:t>
    </dgm:pt>
    <dgm:pt modelId="{A4DE1870-C259-4B3E-9428-7AC1DF2E0873}" type="parTrans" cxnId="{3E95D50C-E9F6-4FAC-B6B8-B65A9415E5BD}">
      <dgm:prSet/>
      <dgm:spPr/>
      <dgm:t>
        <a:bodyPr/>
        <a:lstStyle/>
        <a:p>
          <a:endParaRPr lang="zh-TW" altLang="en-US"/>
        </a:p>
      </dgm:t>
    </dgm:pt>
    <dgm:pt modelId="{73765730-BE15-41BC-B9D8-34AE3DBF6FB1}" type="sibTrans" cxnId="{3E95D50C-E9F6-4FAC-B6B8-B65A9415E5BD}">
      <dgm:prSet/>
      <dgm:spPr/>
      <dgm:t>
        <a:bodyPr/>
        <a:lstStyle/>
        <a:p>
          <a:endParaRPr lang="zh-TW" altLang="en-US"/>
        </a:p>
      </dgm:t>
    </dgm:pt>
    <dgm:pt modelId="{64B4B7A3-C8D1-4DBA-909C-5A28544FACFD}" type="pres">
      <dgm:prSet presAssocID="{2502A360-2CB6-4415-B878-FA872F48072E}" presName="linear" presStyleCnt="0">
        <dgm:presLayoutVars>
          <dgm:dir/>
          <dgm:resizeHandles val="exact"/>
        </dgm:presLayoutVars>
      </dgm:prSet>
      <dgm:spPr/>
      <dgm:t>
        <a:bodyPr/>
        <a:lstStyle/>
        <a:p>
          <a:endParaRPr lang="zh-TW" altLang="en-US"/>
        </a:p>
      </dgm:t>
    </dgm:pt>
    <dgm:pt modelId="{FB1CE97A-0F9E-4045-A028-9C39E3D863E0}" type="pres">
      <dgm:prSet presAssocID="{47FC146F-16C6-40FC-B2CB-E0360F0BDA95}" presName="comp" presStyleCnt="0"/>
      <dgm:spPr/>
    </dgm:pt>
    <dgm:pt modelId="{74EC41D1-4942-4F47-B5F5-5D8695694303}" type="pres">
      <dgm:prSet presAssocID="{47FC146F-16C6-40FC-B2CB-E0360F0BDA95}" presName="box" presStyleLbl="node1" presStyleIdx="0" presStyleCnt="3" custScaleY="76730"/>
      <dgm:spPr/>
      <dgm:t>
        <a:bodyPr/>
        <a:lstStyle/>
        <a:p>
          <a:endParaRPr lang="zh-TW" altLang="en-US"/>
        </a:p>
      </dgm:t>
    </dgm:pt>
    <dgm:pt modelId="{9D15C9BC-5646-4C10-A6F4-DFEFA7C46D15}" type="pres">
      <dgm:prSet presAssocID="{47FC146F-16C6-40FC-B2CB-E0360F0BDA95}" presName="img" presStyleLbl="fgImgPlace1" presStyleIdx="0" presStyleCnt="3" custScaleX="121025" custScaleY="63466"/>
      <dgm:spPr>
        <a:blipFill rotWithShape="1">
          <a:blip xmlns:r="http://schemas.openxmlformats.org/officeDocument/2006/relationships" r:embed="rId1"/>
          <a:stretch>
            <a:fillRect/>
          </a:stretch>
        </a:blipFill>
      </dgm:spPr>
      <dgm:t>
        <a:bodyPr/>
        <a:lstStyle/>
        <a:p>
          <a:endParaRPr lang="zh-TW" altLang="en-US"/>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DC89AEBF-807D-4C90-BF8A-61BEF9F050D2}" type="pres">
      <dgm:prSet presAssocID="{47FC146F-16C6-40FC-B2CB-E0360F0BDA95}" presName="text" presStyleLbl="node1" presStyleIdx="0" presStyleCnt="3">
        <dgm:presLayoutVars>
          <dgm:bulletEnabled val="1"/>
        </dgm:presLayoutVars>
      </dgm:prSet>
      <dgm:spPr/>
      <dgm:t>
        <a:bodyPr/>
        <a:lstStyle/>
        <a:p>
          <a:endParaRPr lang="zh-TW" altLang="en-US"/>
        </a:p>
      </dgm:t>
    </dgm:pt>
    <dgm:pt modelId="{68320135-5F8F-48AB-8F44-FEE2178F0268}" type="pres">
      <dgm:prSet presAssocID="{2CBC171C-EB15-491C-B8D1-D74BDFE10B41}" presName="spacer" presStyleCnt="0"/>
      <dgm:spPr/>
    </dgm:pt>
    <dgm:pt modelId="{E09F7FAF-A7EB-4A1C-99DA-7CFF1F51BC76}" type="pres">
      <dgm:prSet presAssocID="{44821B77-B262-47DB-BF29-B0172D316217}" presName="comp" presStyleCnt="0"/>
      <dgm:spPr/>
    </dgm:pt>
    <dgm:pt modelId="{53224A75-AAD9-425B-9AFE-CFDEBA8D75AA}" type="pres">
      <dgm:prSet presAssocID="{44821B77-B262-47DB-BF29-B0172D316217}" presName="box" presStyleLbl="node1" presStyleIdx="1" presStyleCnt="3" custScaleY="83189" custLinFactNeighborX="-191" custLinFactNeighborY="-2093"/>
      <dgm:spPr/>
      <dgm:t>
        <a:bodyPr/>
        <a:lstStyle/>
        <a:p>
          <a:endParaRPr lang="zh-TW" altLang="en-US"/>
        </a:p>
      </dgm:t>
    </dgm:pt>
    <dgm:pt modelId="{AE3C2055-0662-4432-B6DB-C92AB5332998}" type="pres">
      <dgm:prSet presAssocID="{44821B77-B262-47DB-BF29-B0172D316217}" presName="img" presStyleLbl="fgImgPlace1" presStyleIdx="1" presStyleCnt="3" custScaleX="99368" custScaleY="60539" custLinFactNeighborX="-3201" custLinFactNeighborY="-195"/>
      <dgm:spPr>
        <a:blipFill rotWithShape="1">
          <a:blip xmlns:r="http://schemas.openxmlformats.org/officeDocument/2006/relationships" r:embed="rId3"/>
          <a:stretch>
            <a:fillRect/>
          </a:stretch>
        </a:blipFill>
      </dgm:spPr>
      <dgm:t>
        <a:bodyPr/>
        <a:lstStyle/>
        <a:p>
          <a:endParaRPr lang="zh-TW" altLang="en-US"/>
        </a:p>
      </dgm:t>
    </dgm:pt>
    <dgm:pt modelId="{FD6343F0-9AEC-4007-9CD1-A6D5D53BAB22}" type="pres">
      <dgm:prSet presAssocID="{44821B77-B262-47DB-BF29-B0172D316217}" presName="text" presStyleLbl="node1" presStyleIdx="1" presStyleCnt="3">
        <dgm:presLayoutVars>
          <dgm:bulletEnabled val="1"/>
        </dgm:presLayoutVars>
      </dgm:prSet>
      <dgm:spPr/>
      <dgm:t>
        <a:bodyPr/>
        <a:lstStyle/>
        <a:p>
          <a:endParaRPr lang="zh-TW" altLang="en-US"/>
        </a:p>
      </dgm:t>
    </dgm:pt>
    <dgm:pt modelId="{8C516531-9D33-4601-AF62-BE4C09F7F22B}" type="pres">
      <dgm:prSet presAssocID="{803E3C67-6C07-4AD4-874D-13FC949D52B0}" presName="spacer" presStyleCnt="0"/>
      <dgm:spPr/>
    </dgm:pt>
    <dgm:pt modelId="{B7928727-88FD-4541-A69C-77FCB945FDD3}" type="pres">
      <dgm:prSet presAssocID="{814DB0CC-1EBE-4DE7-B98B-1868A4670905}" presName="comp" presStyleCnt="0"/>
      <dgm:spPr/>
    </dgm:pt>
    <dgm:pt modelId="{9F0249FA-6B2F-4DFE-8F89-680A400BE649}" type="pres">
      <dgm:prSet presAssocID="{814DB0CC-1EBE-4DE7-B98B-1868A4670905}" presName="box" presStyleLbl="node1" presStyleIdx="2" presStyleCnt="3" custScaleY="81544" custLinFactNeighborY="-5652"/>
      <dgm:spPr/>
      <dgm:t>
        <a:bodyPr/>
        <a:lstStyle/>
        <a:p>
          <a:endParaRPr lang="zh-TW" altLang="en-US"/>
        </a:p>
      </dgm:t>
    </dgm:pt>
    <dgm:pt modelId="{0E69C0EF-82AD-4718-87CD-9A9817063C97}" type="pres">
      <dgm:prSet presAssocID="{814DB0CC-1EBE-4DE7-B98B-1868A4670905}" presName="img" presStyleLbl="fgImgPlace1" presStyleIdx="2" presStyleCnt="3" custScaleX="100632" custScaleY="58009" custLinFactNeighborX="-2569" custLinFactNeighborY="-7936"/>
      <dgm:spPr>
        <a:blipFill rotWithShape="1">
          <a:blip xmlns:r="http://schemas.openxmlformats.org/officeDocument/2006/relationships" r:embed="rId4"/>
          <a:stretch>
            <a:fillRect/>
          </a:stretch>
        </a:blipFill>
      </dgm:spPr>
      <dgm:t>
        <a:bodyPr/>
        <a:lstStyle/>
        <a:p>
          <a:endParaRPr lang="zh-TW" altLang="en-US"/>
        </a:p>
      </dgm:t>
    </dgm:pt>
    <dgm:pt modelId="{6B37E5C1-6524-4157-954E-BEAC72719C29}" type="pres">
      <dgm:prSet presAssocID="{814DB0CC-1EBE-4DE7-B98B-1868A4670905}" presName="text" presStyleLbl="node1" presStyleIdx="2" presStyleCnt="3">
        <dgm:presLayoutVars>
          <dgm:bulletEnabled val="1"/>
        </dgm:presLayoutVars>
      </dgm:prSet>
      <dgm:spPr/>
      <dgm:t>
        <a:bodyPr/>
        <a:lstStyle/>
        <a:p>
          <a:endParaRPr lang="zh-TW" altLang="en-US"/>
        </a:p>
      </dgm:t>
    </dgm:pt>
  </dgm:ptLst>
  <dgm:cxnLst>
    <dgm:cxn modelId="{B0ADF68B-225E-467E-BDFC-68F4E4BE81A1}" type="presOf" srcId="{1D132056-EC72-4480-86A0-F90D80CA5ADF}" destId="{74EC41D1-4942-4F47-B5F5-5D8695694303}" srcOrd="0" destOrd="2" presId="urn:microsoft.com/office/officeart/2005/8/layout/vList4#2"/>
    <dgm:cxn modelId="{B8CFD354-8499-4214-A088-985AAB64F388}" type="presOf" srcId="{24819501-DC2C-42DB-8050-D5E00D1A12AF}" destId="{9F0249FA-6B2F-4DFE-8F89-680A400BE649}" srcOrd="0" destOrd="1" presId="urn:microsoft.com/office/officeart/2005/8/layout/vList4#2"/>
    <dgm:cxn modelId="{A26DC1E7-B795-4F22-A822-F8BDF11BECC2}" type="presOf" srcId="{68004ECD-5172-4EB3-AD4A-90FFDE279267}" destId="{53224A75-AAD9-425B-9AFE-CFDEBA8D75AA}" srcOrd="0" destOrd="2" presId="urn:microsoft.com/office/officeart/2005/8/layout/vList4#2"/>
    <dgm:cxn modelId="{BE1263E0-969D-4699-9305-33BE4C66CCC4}" type="presOf" srcId="{975DB642-A45D-454F-8AED-774F65939D53}" destId="{FD6343F0-9AEC-4007-9CD1-A6D5D53BAB22}" srcOrd="1" destOrd="1" presId="urn:microsoft.com/office/officeart/2005/8/layout/vList4#2"/>
    <dgm:cxn modelId="{3E33729F-49EE-4FAA-8C64-9E134C9B5E5A}" srcId="{44821B77-B262-47DB-BF29-B0172D316217}" destId="{68004ECD-5172-4EB3-AD4A-90FFDE279267}" srcOrd="1" destOrd="0" parTransId="{091B362A-9CFA-4949-8CA1-525E2A1972F6}" sibTransId="{B6520FEB-867F-426E-844E-388114B971CD}"/>
    <dgm:cxn modelId="{1849D1CA-2B67-4339-A858-5CBB27163A79}" srcId="{47FC146F-16C6-40FC-B2CB-E0360F0BDA95}" destId="{B3DAC794-A44A-4B88-BA97-1799ABC043A5}" srcOrd="0" destOrd="0" parTransId="{AAF53BE3-5822-4901-BF9F-C27A334F7354}" sibTransId="{9EF05897-1A28-4A75-9E48-75E49A020C11}"/>
    <dgm:cxn modelId="{3E95D50C-E9F6-4FAC-B6B8-B65A9415E5BD}" srcId="{47FC146F-16C6-40FC-B2CB-E0360F0BDA95}" destId="{1D132056-EC72-4480-86A0-F90D80CA5ADF}" srcOrd="1" destOrd="0" parTransId="{A4DE1870-C259-4B3E-9428-7AC1DF2E0873}" sibTransId="{73765730-BE15-41BC-B9D8-34AE3DBF6FB1}"/>
    <dgm:cxn modelId="{49FDAACB-BAD9-4E27-98BE-2C31072D5BA7}" type="presOf" srcId="{814DB0CC-1EBE-4DE7-B98B-1868A4670905}" destId="{6B37E5C1-6524-4157-954E-BEAC72719C29}" srcOrd="1" destOrd="0" presId="urn:microsoft.com/office/officeart/2005/8/layout/vList4#2"/>
    <dgm:cxn modelId="{8E1E065A-E8CE-4C98-BF61-F1110E3D0381}" type="presOf" srcId="{1D132056-EC72-4480-86A0-F90D80CA5ADF}" destId="{DC89AEBF-807D-4C90-BF8A-61BEF9F050D2}" srcOrd="1" destOrd="2" presId="urn:microsoft.com/office/officeart/2005/8/layout/vList4#2"/>
    <dgm:cxn modelId="{2910377A-13C8-4732-AE7B-5AF281F1F00C}" type="presOf" srcId="{92AC6F4D-91CB-4A87-92D0-296E6A67FA8E}" destId="{6B37E5C1-6524-4157-954E-BEAC72719C29}" srcOrd="1" destOrd="2" presId="urn:microsoft.com/office/officeart/2005/8/layout/vList4#2"/>
    <dgm:cxn modelId="{1B47CD8E-02E4-4136-B98A-C48F9D632AD6}" type="presOf" srcId="{2502A360-2CB6-4415-B878-FA872F48072E}" destId="{64B4B7A3-C8D1-4DBA-909C-5A28544FACFD}" srcOrd="0" destOrd="0" presId="urn:microsoft.com/office/officeart/2005/8/layout/vList4#2"/>
    <dgm:cxn modelId="{4A8C742B-75BD-42EB-827F-1C66BA05CC82}" type="presOf" srcId="{975DB642-A45D-454F-8AED-774F65939D53}" destId="{53224A75-AAD9-425B-9AFE-CFDEBA8D75AA}" srcOrd="0" destOrd="1" presId="urn:microsoft.com/office/officeart/2005/8/layout/vList4#2"/>
    <dgm:cxn modelId="{EE6E8384-9AF4-4B97-90ED-D224BE0015D0}" srcId="{2502A360-2CB6-4415-B878-FA872F48072E}" destId="{44821B77-B262-47DB-BF29-B0172D316217}" srcOrd="1" destOrd="0" parTransId="{E1378175-D566-44F5-90BF-5E6A851AC50D}" sibTransId="{803E3C67-6C07-4AD4-874D-13FC949D52B0}"/>
    <dgm:cxn modelId="{74869881-B6C5-4090-B7A7-EFBED8B87EC3}" type="presOf" srcId="{814DB0CC-1EBE-4DE7-B98B-1868A4670905}" destId="{9F0249FA-6B2F-4DFE-8F89-680A400BE649}" srcOrd="0" destOrd="0" presId="urn:microsoft.com/office/officeart/2005/8/layout/vList4#2"/>
    <dgm:cxn modelId="{FC4EF846-93E1-4ECE-821E-EF904EBDDD46}" type="presOf" srcId="{47FC146F-16C6-40FC-B2CB-E0360F0BDA95}" destId="{74EC41D1-4942-4F47-B5F5-5D8695694303}" srcOrd="0" destOrd="0" presId="urn:microsoft.com/office/officeart/2005/8/layout/vList4#2"/>
    <dgm:cxn modelId="{F040F178-9152-406B-97BE-65801D5808FB}" srcId="{814DB0CC-1EBE-4DE7-B98B-1868A4670905}" destId="{24819501-DC2C-42DB-8050-D5E00D1A12AF}" srcOrd="0" destOrd="0" parTransId="{D242C84B-1BC3-4507-B6C4-F7254D9D462E}" sibTransId="{AF096FFC-480F-4620-845D-B4B889FF24DB}"/>
    <dgm:cxn modelId="{AF789E33-5BD7-461A-A121-CF3D3ED0495E}" type="presOf" srcId="{92AC6F4D-91CB-4A87-92D0-296E6A67FA8E}" destId="{9F0249FA-6B2F-4DFE-8F89-680A400BE649}" srcOrd="0" destOrd="2" presId="urn:microsoft.com/office/officeart/2005/8/layout/vList4#2"/>
    <dgm:cxn modelId="{57DE17DA-83AB-4DB4-9600-41F16C922806}" type="presOf" srcId="{24819501-DC2C-42DB-8050-D5E00D1A12AF}" destId="{6B37E5C1-6524-4157-954E-BEAC72719C29}" srcOrd="1" destOrd="1" presId="urn:microsoft.com/office/officeart/2005/8/layout/vList4#2"/>
    <dgm:cxn modelId="{A3FADF79-4FE1-48B4-8315-E239E7EE7842}" type="presOf" srcId="{44821B77-B262-47DB-BF29-B0172D316217}" destId="{FD6343F0-9AEC-4007-9CD1-A6D5D53BAB22}" srcOrd="1" destOrd="0" presId="urn:microsoft.com/office/officeart/2005/8/layout/vList4#2"/>
    <dgm:cxn modelId="{4BA44142-B115-4B65-8FA5-4BD936C98EF4}" srcId="{814DB0CC-1EBE-4DE7-B98B-1868A4670905}" destId="{92AC6F4D-91CB-4A87-92D0-296E6A67FA8E}" srcOrd="1" destOrd="0" parTransId="{AE80E7A2-3A09-4CAC-A2C6-BFC8B34050B2}" sibTransId="{3C014A24-6181-49C0-9177-07C49A216A6E}"/>
    <dgm:cxn modelId="{D5E7AB9C-94BA-4203-8915-D08F5880563E}" srcId="{2502A360-2CB6-4415-B878-FA872F48072E}" destId="{814DB0CC-1EBE-4DE7-B98B-1868A4670905}" srcOrd="2" destOrd="0" parTransId="{CAD009A7-78E8-4B46-809F-56DD7E5505D3}" sibTransId="{AABAF0E6-D49E-4FAA-BACF-0D151885E2FD}"/>
    <dgm:cxn modelId="{502E1768-01E3-4420-9F3A-A4E3ACC00D83}" type="presOf" srcId="{68004ECD-5172-4EB3-AD4A-90FFDE279267}" destId="{FD6343F0-9AEC-4007-9CD1-A6D5D53BAB22}" srcOrd="1" destOrd="2" presId="urn:microsoft.com/office/officeart/2005/8/layout/vList4#2"/>
    <dgm:cxn modelId="{735293A1-261A-4F6A-AF64-AE158A4D8AF4}" type="presOf" srcId="{B3DAC794-A44A-4B88-BA97-1799ABC043A5}" destId="{74EC41D1-4942-4F47-B5F5-5D8695694303}" srcOrd="0" destOrd="1" presId="urn:microsoft.com/office/officeart/2005/8/layout/vList4#2"/>
    <dgm:cxn modelId="{83363488-C3BF-440D-BD84-F8E0F7A293C1}" type="presOf" srcId="{B3DAC794-A44A-4B88-BA97-1799ABC043A5}" destId="{DC89AEBF-807D-4C90-BF8A-61BEF9F050D2}" srcOrd="1" destOrd="1" presId="urn:microsoft.com/office/officeart/2005/8/layout/vList4#2"/>
    <dgm:cxn modelId="{3A7305B5-E8C7-4832-B2AE-B70CB9FD5FD0}" srcId="{2502A360-2CB6-4415-B878-FA872F48072E}" destId="{47FC146F-16C6-40FC-B2CB-E0360F0BDA95}" srcOrd="0" destOrd="0" parTransId="{73E38A76-2EA1-44CF-9709-D0E752BBC965}" sibTransId="{2CBC171C-EB15-491C-B8D1-D74BDFE10B41}"/>
    <dgm:cxn modelId="{AF57D291-6E47-4679-8B16-008E109A3F4F}" type="presOf" srcId="{47FC146F-16C6-40FC-B2CB-E0360F0BDA95}" destId="{DC89AEBF-807D-4C90-BF8A-61BEF9F050D2}" srcOrd="1" destOrd="0" presId="urn:microsoft.com/office/officeart/2005/8/layout/vList4#2"/>
    <dgm:cxn modelId="{C7964B27-4149-41AF-99B7-E58449D7E27B}" type="presOf" srcId="{44821B77-B262-47DB-BF29-B0172D316217}" destId="{53224A75-AAD9-425B-9AFE-CFDEBA8D75AA}" srcOrd="0" destOrd="0" presId="urn:microsoft.com/office/officeart/2005/8/layout/vList4#2"/>
    <dgm:cxn modelId="{A00FF97B-F8B8-4B85-A590-E59E90AD1CC6}" srcId="{44821B77-B262-47DB-BF29-B0172D316217}" destId="{975DB642-A45D-454F-8AED-774F65939D53}" srcOrd="0" destOrd="0" parTransId="{C4D05A67-9198-49AB-86EC-FA60C7745490}" sibTransId="{20F77689-0165-40C7-86DA-801BCB6E3813}"/>
    <dgm:cxn modelId="{4B77B79F-2FB1-4FE7-8F1E-A0DB06FB10FB}" type="presParOf" srcId="{64B4B7A3-C8D1-4DBA-909C-5A28544FACFD}" destId="{FB1CE97A-0F9E-4045-A028-9C39E3D863E0}" srcOrd="0" destOrd="0" presId="urn:microsoft.com/office/officeart/2005/8/layout/vList4#2"/>
    <dgm:cxn modelId="{78996B72-4D09-4C9A-8A85-3BF0F039BA9C}" type="presParOf" srcId="{FB1CE97A-0F9E-4045-A028-9C39E3D863E0}" destId="{74EC41D1-4942-4F47-B5F5-5D8695694303}" srcOrd="0" destOrd="0" presId="urn:microsoft.com/office/officeart/2005/8/layout/vList4#2"/>
    <dgm:cxn modelId="{55BBE7B5-D86B-49C4-9A02-30B8C1E46FF3}" type="presParOf" srcId="{FB1CE97A-0F9E-4045-A028-9C39E3D863E0}" destId="{9D15C9BC-5646-4C10-A6F4-DFEFA7C46D15}" srcOrd="1" destOrd="0" presId="urn:microsoft.com/office/officeart/2005/8/layout/vList4#2"/>
    <dgm:cxn modelId="{C56361DA-0E09-47E8-A295-FC6CD14253B2}" type="presParOf" srcId="{FB1CE97A-0F9E-4045-A028-9C39E3D863E0}" destId="{DC89AEBF-807D-4C90-BF8A-61BEF9F050D2}" srcOrd="2" destOrd="0" presId="urn:microsoft.com/office/officeart/2005/8/layout/vList4#2"/>
    <dgm:cxn modelId="{81D902A0-74F8-438C-A80B-96258336DF06}" type="presParOf" srcId="{64B4B7A3-C8D1-4DBA-909C-5A28544FACFD}" destId="{68320135-5F8F-48AB-8F44-FEE2178F0268}" srcOrd="1" destOrd="0" presId="urn:microsoft.com/office/officeart/2005/8/layout/vList4#2"/>
    <dgm:cxn modelId="{F3AC07E3-C06B-4370-95F8-30C7CCA2FD06}" type="presParOf" srcId="{64B4B7A3-C8D1-4DBA-909C-5A28544FACFD}" destId="{E09F7FAF-A7EB-4A1C-99DA-7CFF1F51BC76}" srcOrd="2" destOrd="0" presId="urn:microsoft.com/office/officeart/2005/8/layout/vList4#2"/>
    <dgm:cxn modelId="{A882C011-5AFF-40DF-8BCE-3FF65230FE9C}" type="presParOf" srcId="{E09F7FAF-A7EB-4A1C-99DA-7CFF1F51BC76}" destId="{53224A75-AAD9-425B-9AFE-CFDEBA8D75AA}" srcOrd="0" destOrd="0" presId="urn:microsoft.com/office/officeart/2005/8/layout/vList4#2"/>
    <dgm:cxn modelId="{A3688C0D-2787-42F2-BB3C-60D8757646ED}" type="presParOf" srcId="{E09F7FAF-A7EB-4A1C-99DA-7CFF1F51BC76}" destId="{AE3C2055-0662-4432-B6DB-C92AB5332998}" srcOrd="1" destOrd="0" presId="urn:microsoft.com/office/officeart/2005/8/layout/vList4#2"/>
    <dgm:cxn modelId="{52FF4280-E38F-4275-8486-AD3D098C31D5}" type="presParOf" srcId="{E09F7FAF-A7EB-4A1C-99DA-7CFF1F51BC76}" destId="{FD6343F0-9AEC-4007-9CD1-A6D5D53BAB22}" srcOrd="2" destOrd="0" presId="urn:microsoft.com/office/officeart/2005/8/layout/vList4#2"/>
    <dgm:cxn modelId="{73F6106C-973C-4CD6-91F9-9788695542AA}" type="presParOf" srcId="{64B4B7A3-C8D1-4DBA-909C-5A28544FACFD}" destId="{8C516531-9D33-4601-AF62-BE4C09F7F22B}" srcOrd="3" destOrd="0" presId="urn:microsoft.com/office/officeart/2005/8/layout/vList4#2"/>
    <dgm:cxn modelId="{F13AD32C-4B2E-42D5-B5F7-DF5242E6FAB9}" type="presParOf" srcId="{64B4B7A3-C8D1-4DBA-909C-5A28544FACFD}" destId="{B7928727-88FD-4541-A69C-77FCB945FDD3}" srcOrd="4" destOrd="0" presId="urn:microsoft.com/office/officeart/2005/8/layout/vList4#2"/>
    <dgm:cxn modelId="{3E73C3EE-933E-4F10-9DD1-D0F77EA19E74}" type="presParOf" srcId="{B7928727-88FD-4541-A69C-77FCB945FDD3}" destId="{9F0249FA-6B2F-4DFE-8F89-680A400BE649}" srcOrd="0" destOrd="0" presId="urn:microsoft.com/office/officeart/2005/8/layout/vList4#2"/>
    <dgm:cxn modelId="{0C04C277-AC8F-419F-B2C9-6E1E2E1D7720}" type="presParOf" srcId="{B7928727-88FD-4541-A69C-77FCB945FDD3}" destId="{0E69C0EF-82AD-4718-87CD-9A9817063C97}" srcOrd="1" destOrd="0" presId="urn:microsoft.com/office/officeart/2005/8/layout/vList4#2"/>
    <dgm:cxn modelId="{897F2364-33EC-4AC2-8A64-730AD5EEC8B1}" type="presParOf" srcId="{B7928727-88FD-4541-A69C-77FCB945FDD3}" destId="{6B37E5C1-6524-4157-954E-BEAC72719C29}"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1240656-5505-43EF-BBB3-16185B02C98C}" type="doc">
      <dgm:prSet loTypeId="urn:microsoft.com/office/officeart/2005/8/layout/vList4#3" loCatId="list" qsTypeId="urn:microsoft.com/office/officeart/2005/8/quickstyle/simple1" qsCatId="simple" csTypeId="urn:microsoft.com/office/officeart/2005/8/colors/colorful5" csCatId="colorful" phldr="1"/>
      <dgm:spPr/>
      <dgm:t>
        <a:bodyPr/>
        <a:lstStyle/>
        <a:p>
          <a:endParaRPr lang="zh-TW" altLang="en-US"/>
        </a:p>
      </dgm:t>
    </dgm:pt>
    <dgm:pt modelId="{A03DD8DA-EA23-4BD8-BBD2-781BD24DA1B0}">
      <dgm:prSet phldrT="[文字]" custT="1"/>
      <dgm:spPr>
        <a:solidFill>
          <a:schemeClr val="accent5">
            <a:lumMod val="40000"/>
            <a:lumOff val="60000"/>
          </a:schemeClr>
        </a:solidFill>
      </dgm:spPr>
      <dgm:t>
        <a:bodyPr/>
        <a:lstStyle/>
        <a:p>
          <a:pPr>
            <a:lnSpc>
              <a:spcPct val="90000"/>
            </a:lnSpc>
          </a:pPr>
          <a:r>
            <a:rPr lang="zh-TW" altLang="en-US" sz="3000" b="1" dirty="0" smtClean="0">
              <a:solidFill>
                <a:schemeClr val="tx1"/>
              </a:solidFill>
              <a:latin typeface="標楷體" pitchFamily="65" charset="-120"/>
              <a:ea typeface="標楷體" pitchFamily="65" charset="-120"/>
            </a:rPr>
            <a:t> </a:t>
          </a:r>
          <a:r>
            <a:rPr lang="zh-TW" altLang="en-US" sz="3200" b="1" dirty="0" smtClean="0">
              <a:solidFill>
                <a:schemeClr val="tx1"/>
              </a:solidFill>
              <a:latin typeface="標楷體" pitchFamily="65" charset="-120"/>
              <a:ea typeface="標楷體" pitchFamily="65" charset="-120"/>
            </a:rPr>
            <a:t>化工科、紡織科、染整科</a:t>
          </a:r>
        </a:p>
      </dgm:t>
    </dgm:pt>
    <dgm:pt modelId="{B38EC042-9467-475F-B1C7-565843F099AC}" type="parTrans" cxnId="{995E342D-6D30-44E5-B43B-44464F7B3F66}">
      <dgm:prSet/>
      <dgm:spPr/>
      <dgm:t>
        <a:bodyPr/>
        <a:lstStyle/>
        <a:p>
          <a:endParaRPr lang="zh-TW" altLang="en-US"/>
        </a:p>
      </dgm:t>
    </dgm:pt>
    <dgm:pt modelId="{C8ED01AD-FA45-4A07-8E62-59B91BA0C4DB}" type="sibTrans" cxnId="{995E342D-6D30-44E5-B43B-44464F7B3F66}">
      <dgm:prSet/>
      <dgm:spPr/>
      <dgm:t>
        <a:bodyPr/>
        <a:lstStyle/>
        <a:p>
          <a:endParaRPr lang="zh-TW" altLang="en-US"/>
        </a:p>
      </dgm:t>
    </dgm:pt>
    <dgm:pt modelId="{B1894BE4-86E1-476E-9106-3B43E55CEA97}">
      <dgm:prSet phldrT="[文字]" custT="1"/>
      <dgm:spPr>
        <a:solidFill>
          <a:schemeClr val="accent5">
            <a:lumMod val="40000"/>
            <a:lumOff val="60000"/>
          </a:schemeClr>
        </a:solidFill>
      </dgm:spPr>
      <dgm:t>
        <a:bodyPr/>
        <a:lstStyle/>
        <a:p>
          <a:pPr>
            <a:lnSpc>
              <a:spcPct val="100000"/>
            </a:lnSpc>
          </a:pPr>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1.</a:t>
          </a:r>
          <a:r>
            <a:rPr lang="zh-TW" altLang="en-US" sz="2800" b="1" dirty="0" smtClean="0">
              <a:solidFill>
                <a:srgbClr val="FF0000"/>
              </a:solidFill>
              <a:latin typeface="標楷體" pitchFamily="65" charset="-120"/>
              <a:ea typeface="標楷體" pitchFamily="65" charset="-120"/>
            </a:rPr>
            <a:t>普通化學、普通化學實驗</a:t>
          </a:r>
          <a:r>
            <a:rPr lang="en-US" altLang="zh-TW" sz="2800" b="1" dirty="0" smtClean="0">
              <a:solidFill>
                <a:srgbClr val="FF0000"/>
              </a:solidFill>
              <a:latin typeface="標楷體" pitchFamily="65" charset="-120"/>
              <a:ea typeface="標楷體" pitchFamily="65" charset="-120"/>
            </a:rPr>
            <a:t/>
          </a:r>
          <a:br>
            <a:rPr lang="en-US" altLang="zh-TW" sz="2800" b="1" dirty="0" smtClean="0">
              <a:solidFill>
                <a:srgbClr val="FF0000"/>
              </a:solidFill>
              <a:latin typeface="標楷體" pitchFamily="65" charset="-120"/>
              <a:ea typeface="標楷體" pitchFamily="65" charset="-120"/>
            </a:rPr>
          </a:br>
          <a:r>
            <a:rPr lang="en-US" altLang="zh-TW" sz="2800" b="1" dirty="0" smtClean="0">
              <a:solidFill>
                <a:srgbClr val="FF0000"/>
              </a:solidFill>
              <a:latin typeface="標楷體" pitchFamily="65" charset="-120"/>
              <a:ea typeface="標楷體" pitchFamily="65" charset="-120"/>
            </a:rPr>
            <a:t>      </a:t>
          </a:r>
          <a:r>
            <a:rPr lang="zh-TW" altLang="en-US" sz="2800" b="1" dirty="0" smtClean="0">
              <a:solidFill>
                <a:srgbClr val="FF0000"/>
              </a:solidFill>
              <a:latin typeface="標楷體" pitchFamily="65" charset="-120"/>
              <a:ea typeface="標楷體" pitchFamily="65" charset="-120"/>
            </a:rPr>
            <a:t>分析化學、分析化學實驗 </a:t>
          </a:r>
          <a:endParaRPr lang="zh-TW" altLang="en-US" sz="2800" b="1" dirty="0">
            <a:solidFill>
              <a:srgbClr val="FF0000"/>
            </a:solidFill>
            <a:latin typeface="標楷體" pitchFamily="65" charset="-120"/>
            <a:ea typeface="標楷體" pitchFamily="65" charset="-120"/>
          </a:endParaRPr>
        </a:p>
      </dgm:t>
    </dgm:pt>
    <dgm:pt modelId="{0C56B021-733F-49A2-B808-70C4A39B56CD}" type="parTrans" cxnId="{BF8BE5E4-3C84-4E5C-B023-971F2024DE46}">
      <dgm:prSet/>
      <dgm:spPr/>
      <dgm:t>
        <a:bodyPr/>
        <a:lstStyle/>
        <a:p>
          <a:endParaRPr lang="zh-TW" altLang="en-US"/>
        </a:p>
      </dgm:t>
    </dgm:pt>
    <dgm:pt modelId="{0C134A5F-4158-4CED-98B6-EF07D8A6DD99}" type="sibTrans" cxnId="{BF8BE5E4-3C84-4E5C-B023-971F2024DE46}">
      <dgm:prSet/>
      <dgm:spPr/>
      <dgm:t>
        <a:bodyPr/>
        <a:lstStyle/>
        <a:p>
          <a:endParaRPr lang="zh-TW" altLang="en-US"/>
        </a:p>
      </dgm:t>
    </dgm:pt>
    <dgm:pt modelId="{77053882-ACC1-4993-BE47-A92642390E8B}">
      <dgm:prSet phldrT="[文字]" custT="1"/>
      <dgm:spPr>
        <a:solidFill>
          <a:schemeClr val="accent5">
            <a:lumMod val="40000"/>
            <a:lumOff val="60000"/>
          </a:schemeClr>
        </a:solidFill>
      </dgm:spPr>
      <dgm:t>
        <a:bodyPr/>
        <a:lstStyle/>
        <a:p>
          <a:pPr>
            <a:lnSpc>
              <a:spcPct val="100000"/>
            </a:lnSpc>
          </a:pPr>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2.</a:t>
          </a:r>
          <a:r>
            <a:rPr lang="zh-TW" altLang="en-US" sz="2800" b="1" dirty="0" smtClean="0">
              <a:solidFill>
                <a:srgbClr val="FF0000"/>
              </a:solidFill>
              <a:latin typeface="標楷體" pitchFamily="65" charset="-120"/>
              <a:ea typeface="標楷體" pitchFamily="65" charset="-120"/>
            </a:rPr>
            <a:t>化工原理（基礎化工、化工裝置）</a:t>
          </a:r>
          <a:endParaRPr lang="zh-TW" altLang="en-US" sz="2800" b="1" dirty="0">
            <a:solidFill>
              <a:srgbClr val="FF0000"/>
            </a:solidFill>
            <a:latin typeface="標楷體" pitchFamily="65" charset="-120"/>
            <a:ea typeface="標楷體" pitchFamily="65" charset="-120"/>
          </a:endParaRPr>
        </a:p>
      </dgm:t>
    </dgm:pt>
    <dgm:pt modelId="{EEF60D5D-DB2D-49C8-9C6C-CDFE2A4EA7FD}" type="parTrans" cxnId="{9B24C9F0-3513-48B4-86EF-5A4C0E76D22E}">
      <dgm:prSet/>
      <dgm:spPr/>
      <dgm:t>
        <a:bodyPr/>
        <a:lstStyle/>
        <a:p>
          <a:endParaRPr lang="zh-TW" altLang="en-US"/>
        </a:p>
      </dgm:t>
    </dgm:pt>
    <dgm:pt modelId="{ED8888A4-9D82-4FF4-8CBF-54B9FF8D919A}" type="sibTrans" cxnId="{9B24C9F0-3513-48B4-86EF-5A4C0E76D22E}">
      <dgm:prSet/>
      <dgm:spPr/>
      <dgm:t>
        <a:bodyPr/>
        <a:lstStyle/>
        <a:p>
          <a:endParaRPr lang="zh-TW" altLang="en-US"/>
        </a:p>
      </dgm:t>
    </dgm:pt>
    <dgm:pt modelId="{19E71D4C-D127-48A3-A547-7110F5A3CCE3}">
      <dgm:prSet phldrT="[文字]" custT="1"/>
      <dgm:spPr>
        <a:solidFill>
          <a:schemeClr val="accent6">
            <a:lumMod val="40000"/>
            <a:lumOff val="60000"/>
          </a:schemeClr>
        </a:solidFill>
      </dgm:spPr>
      <dgm:t>
        <a:bodyPr/>
        <a:lstStyle/>
        <a:p>
          <a:r>
            <a:rPr lang="zh-TW" altLang="en-US" sz="3000" b="1" dirty="0" smtClean="0">
              <a:solidFill>
                <a:srgbClr val="0000FF"/>
              </a:solidFill>
              <a:latin typeface="標楷體" pitchFamily="65" charset="-120"/>
              <a:ea typeface="標楷體" pitchFamily="65" charset="-120"/>
            </a:rPr>
            <a:t> </a:t>
          </a:r>
          <a:r>
            <a:rPr lang="zh-TW" altLang="en-US" sz="3200" b="1" dirty="0" smtClean="0">
              <a:solidFill>
                <a:srgbClr val="0000FF"/>
              </a:solidFill>
              <a:latin typeface="標楷體" pitchFamily="65" charset="-120"/>
              <a:ea typeface="標楷體" pitchFamily="65" charset="-120"/>
            </a:rPr>
            <a:t>建築科</a:t>
          </a:r>
          <a:r>
            <a:rPr lang="zh-TW" altLang="en-US" sz="3200" b="1" dirty="0" smtClean="0">
              <a:solidFill>
                <a:schemeClr val="tx1"/>
              </a:solidFill>
              <a:latin typeface="標楷體" pitchFamily="65" charset="-120"/>
              <a:ea typeface="標楷體" pitchFamily="65" charset="-120"/>
            </a:rPr>
            <a:t>、土木科、消防工程科       </a:t>
          </a:r>
          <a:r>
            <a:rPr lang="en-US" altLang="zh-TW" sz="3200" b="1" dirty="0" smtClean="0">
              <a:solidFill>
                <a:schemeClr val="tx1"/>
              </a:solidFill>
              <a:latin typeface="標楷體" pitchFamily="65" charset="-120"/>
              <a:ea typeface="標楷體" pitchFamily="65" charset="-120"/>
            </a:rPr>
            <a:t/>
          </a:r>
          <a:br>
            <a:rPr lang="en-US" altLang="zh-TW" sz="3200" b="1" dirty="0" smtClean="0">
              <a:solidFill>
                <a:schemeClr val="tx1"/>
              </a:solidFill>
              <a:latin typeface="標楷體" pitchFamily="65" charset="-120"/>
              <a:ea typeface="標楷體" pitchFamily="65" charset="-120"/>
            </a:rPr>
          </a:br>
          <a:r>
            <a:rPr lang="en-US" altLang="zh-TW" sz="3200" b="1" dirty="0" smtClean="0">
              <a:solidFill>
                <a:schemeClr val="tx1"/>
              </a:solidFill>
              <a:latin typeface="標楷體" pitchFamily="65" charset="-120"/>
              <a:ea typeface="標楷體" pitchFamily="65" charset="-120"/>
            </a:rPr>
            <a:t> </a:t>
          </a:r>
          <a:r>
            <a:rPr lang="zh-TW" altLang="en-US" sz="3200" b="1" dirty="0" smtClean="0">
              <a:solidFill>
                <a:schemeClr val="tx1"/>
              </a:solidFill>
              <a:latin typeface="標楷體" pitchFamily="65" charset="-120"/>
              <a:ea typeface="標楷體" pitchFamily="65" charset="-120"/>
            </a:rPr>
            <a:t>空間測繪科</a:t>
          </a:r>
        </a:p>
      </dgm:t>
    </dgm:pt>
    <dgm:pt modelId="{B9EC58A2-5998-4424-8E89-6B8A6FB3AFF0}" type="parTrans" cxnId="{3B49AA00-C430-4E21-813E-E442CA319D66}">
      <dgm:prSet/>
      <dgm:spPr/>
      <dgm:t>
        <a:bodyPr/>
        <a:lstStyle/>
        <a:p>
          <a:endParaRPr lang="zh-TW" altLang="en-US"/>
        </a:p>
      </dgm:t>
    </dgm:pt>
    <dgm:pt modelId="{0A8DBC55-BFA8-4A0E-B39C-5CC998EF5B17}" type="sibTrans" cxnId="{3B49AA00-C430-4E21-813E-E442CA319D66}">
      <dgm:prSet/>
      <dgm:spPr/>
      <dgm:t>
        <a:bodyPr/>
        <a:lstStyle/>
        <a:p>
          <a:endParaRPr lang="zh-TW" altLang="en-US"/>
        </a:p>
      </dgm:t>
    </dgm:pt>
    <dgm:pt modelId="{087B3AE6-AF7A-4392-847A-7C22EDC55139}">
      <dgm:prSet phldrT="[文字]" custT="1"/>
      <dgm:spPr>
        <a:solidFill>
          <a:schemeClr val="accent6">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1.</a:t>
          </a:r>
          <a:r>
            <a:rPr lang="zh-TW" altLang="en-US" sz="2800" b="1" dirty="0" smtClean="0">
              <a:solidFill>
                <a:srgbClr val="FF0000"/>
              </a:solidFill>
              <a:latin typeface="標楷體" pitchFamily="65" charset="-120"/>
              <a:ea typeface="標楷體" pitchFamily="65" charset="-120"/>
            </a:rPr>
            <a:t>工程力學、工程材料 </a:t>
          </a:r>
          <a:endParaRPr lang="zh-TW" altLang="en-US" sz="2800" b="1" dirty="0">
            <a:solidFill>
              <a:srgbClr val="FF0000"/>
            </a:solidFill>
            <a:latin typeface="標楷體" pitchFamily="65" charset="-120"/>
            <a:ea typeface="標楷體" pitchFamily="65" charset="-120"/>
          </a:endParaRPr>
        </a:p>
      </dgm:t>
    </dgm:pt>
    <dgm:pt modelId="{A993811B-9C10-4DAD-9E8E-BB79894F0615}" type="parTrans" cxnId="{6AB73728-5D60-41AD-83FC-A34A0FF32FAA}">
      <dgm:prSet/>
      <dgm:spPr/>
      <dgm:t>
        <a:bodyPr/>
        <a:lstStyle/>
        <a:p>
          <a:endParaRPr lang="zh-TW" altLang="en-US"/>
        </a:p>
      </dgm:t>
    </dgm:pt>
    <dgm:pt modelId="{E0DE0165-A884-41BF-B92F-65441A5C83D8}" type="sibTrans" cxnId="{6AB73728-5D60-41AD-83FC-A34A0FF32FAA}">
      <dgm:prSet/>
      <dgm:spPr/>
      <dgm:t>
        <a:bodyPr/>
        <a:lstStyle/>
        <a:p>
          <a:endParaRPr lang="zh-TW" altLang="en-US"/>
        </a:p>
      </dgm:t>
    </dgm:pt>
    <dgm:pt modelId="{D3964EB0-0F70-4CF0-98CE-9C18847817E5}">
      <dgm:prSet phldrT="[文字]" custT="1"/>
      <dgm:spPr>
        <a:solidFill>
          <a:schemeClr val="accent6">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2.</a:t>
          </a:r>
          <a:r>
            <a:rPr lang="zh-TW" altLang="en-US" sz="2800" b="1" dirty="0" smtClean="0">
              <a:solidFill>
                <a:srgbClr val="FF0000"/>
              </a:solidFill>
              <a:latin typeface="標楷體" pitchFamily="65" charset="-120"/>
              <a:ea typeface="標楷體" pitchFamily="65" charset="-120"/>
            </a:rPr>
            <a:t>測量實習、製圖實習</a:t>
          </a:r>
          <a:endParaRPr lang="zh-TW" altLang="en-US" sz="2800" b="1" dirty="0">
            <a:solidFill>
              <a:srgbClr val="FF0000"/>
            </a:solidFill>
            <a:latin typeface="標楷體" pitchFamily="65" charset="-120"/>
            <a:ea typeface="標楷體" pitchFamily="65" charset="-120"/>
          </a:endParaRPr>
        </a:p>
      </dgm:t>
    </dgm:pt>
    <dgm:pt modelId="{12ABF9C0-1800-4EA9-864A-43CE22EC74D6}" type="parTrans" cxnId="{CFE96CE1-BF30-44B0-A411-8FCC821E0FD2}">
      <dgm:prSet/>
      <dgm:spPr/>
      <dgm:t>
        <a:bodyPr/>
        <a:lstStyle/>
        <a:p>
          <a:endParaRPr lang="zh-TW" altLang="en-US"/>
        </a:p>
      </dgm:t>
    </dgm:pt>
    <dgm:pt modelId="{2FD899C5-88D1-414F-8E7D-424FF74A242F}" type="sibTrans" cxnId="{CFE96CE1-BF30-44B0-A411-8FCC821E0FD2}">
      <dgm:prSet/>
      <dgm:spPr/>
      <dgm:t>
        <a:bodyPr/>
        <a:lstStyle/>
        <a:p>
          <a:endParaRPr lang="zh-TW" altLang="en-US"/>
        </a:p>
      </dgm:t>
    </dgm:pt>
    <dgm:pt modelId="{57664462-7590-4787-B89F-492E2343D547}" type="pres">
      <dgm:prSet presAssocID="{F1240656-5505-43EF-BBB3-16185B02C98C}" presName="linear" presStyleCnt="0">
        <dgm:presLayoutVars>
          <dgm:dir/>
          <dgm:resizeHandles val="exact"/>
        </dgm:presLayoutVars>
      </dgm:prSet>
      <dgm:spPr/>
      <dgm:t>
        <a:bodyPr/>
        <a:lstStyle/>
        <a:p>
          <a:endParaRPr lang="zh-TW" altLang="en-US"/>
        </a:p>
      </dgm:t>
    </dgm:pt>
    <dgm:pt modelId="{388BF2F1-6AC3-44D8-94E7-38E74B462CDE}" type="pres">
      <dgm:prSet presAssocID="{A03DD8DA-EA23-4BD8-BBD2-781BD24DA1B0}" presName="comp" presStyleCnt="0"/>
      <dgm:spPr/>
    </dgm:pt>
    <dgm:pt modelId="{BBFA346A-B5F1-41B6-9522-EE716E84058B}" type="pres">
      <dgm:prSet presAssocID="{A03DD8DA-EA23-4BD8-BBD2-781BD24DA1B0}" presName="box" presStyleLbl="node1" presStyleIdx="0" presStyleCnt="2"/>
      <dgm:spPr/>
      <dgm:t>
        <a:bodyPr/>
        <a:lstStyle/>
        <a:p>
          <a:endParaRPr lang="zh-TW" altLang="en-US"/>
        </a:p>
      </dgm:t>
    </dgm:pt>
    <dgm:pt modelId="{424EAAC3-D846-42D9-A567-0F38A62CF780}" type="pres">
      <dgm:prSet presAssocID="{A03DD8DA-EA23-4BD8-BBD2-781BD24DA1B0}" presName="img" presStyleLbl="fgImgPlace1" presStyleIdx="0" presStyleCnt="2"/>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A66EE841-BDA5-4EDD-9203-0AF4473BFFE7}" type="pres">
      <dgm:prSet presAssocID="{A03DD8DA-EA23-4BD8-BBD2-781BD24DA1B0}" presName="text" presStyleLbl="node1" presStyleIdx="0" presStyleCnt="2">
        <dgm:presLayoutVars>
          <dgm:bulletEnabled val="1"/>
        </dgm:presLayoutVars>
      </dgm:prSet>
      <dgm:spPr/>
      <dgm:t>
        <a:bodyPr/>
        <a:lstStyle/>
        <a:p>
          <a:endParaRPr lang="zh-TW" altLang="en-US"/>
        </a:p>
      </dgm:t>
    </dgm:pt>
    <dgm:pt modelId="{034A7367-AC70-4EC4-9B95-2731C03006A2}" type="pres">
      <dgm:prSet presAssocID="{C8ED01AD-FA45-4A07-8E62-59B91BA0C4DB}" presName="spacer" presStyleCnt="0"/>
      <dgm:spPr/>
    </dgm:pt>
    <dgm:pt modelId="{0DED89F0-E0BC-422B-9201-5F016696EDD9}" type="pres">
      <dgm:prSet presAssocID="{19E71D4C-D127-48A3-A547-7110F5A3CCE3}" presName="comp" presStyleCnt="0"/>
      <dgm:spPr/>
    </dgm:pt>
    <dgm:pt modelId="{580825BE-6F44-48E3-829B-59E2446D01C9}" type="pres">
      <dgm:prSet presAssocID="{19E71D4C-D127-48A3-A547-7110F5A3CCE3}" presName="box" presStyleLbl="node1" presStyleIdx="1" presStyleCnt="2"/>
      <dgm:spPr/>
      <dgm:t>
        <a:bodyPr/>
        <a:lstStyle/>
        <a:p>
          <a:endParaRPr lang="zh-TW" altLang="en-US"/>
        </a:p>
      </dgm:t>
    </dgm:pt>
    <dgm:pt modelId="{E2732DF8-F170-40A5-8E36-E722CC0E3D0E}" type="pres">
      <dgm:prSet presAssocID="{19E71D4C-D127-48A3-A547-7110F5A3CCE3}" presName="img" presStyleLbl="fgImgPlace1" presStyleIdx="1" presStyleCnt="2" custScaleX="114760" custLinFactNeighborX="-3534" custLinFactNeighborY="-810"/>
      <dgm:spPr>
        <a:blipFill rotWithShape="1">
          <a:blip xmlns:r="http://schemas.openxmlformats.org/officeDocument/2006/relationships" r:embed="rId3"/>
          <a:stretch>
            <a:fillRect/>
          </a:stretch>
        </a:blipFill>
      </dgm:spPr>
    </dgm:pt>
    <dgm:pt modelId="{6F2C8F9A-70C7-45BB-A821-C6A7665BAC3F}" type="pres">
      <dgm:prSet presAssocID="{19E71D4C-D127-48A3-A547-7110F5A3CCE3}" presName="text" presStyleLbl="node1" presStyleIdx="1" presStyleCnt="2">
        <dgm:presLayoutVars>
          <dgm:bulletEnabled val="1"/>
        </dgm:presLayoutVars>
      </dgm:prSet>
      <dgm:spPr/>
      <dgm:t>
        <a:bodyPr/>
        <a:lstStyle/>
        <a:p>
          <a:endParaRPr lang="zh-TW" altLang="en-US"/>
        </a:p>
      </dgm:t>
    </dgm:pt>
  </dgm:ptLst>
  <dgm:cxnLst>
    <dgm:cxn modelId="{E18327C1-DAF4-4B88-A887-BBA06033036F}" type="presOf" srcId="{77053882-ACC1-4993-BE47-A92642390E8B}" destId="{A66EE841-BDA5-4EDD-9203-0AF4473BFFE7}" srcOrd="1" destOrd="2" presId="urn:microsoft.com/office/officeart/2005/8/layout/vList4#3"/>
    <dgm:cxn modelId="{6910015B-4832-460D-AD22-A121024229E3}" type="presOf" srcId="{A03DD8DA-EA23-4BD8-BBD2-781BD24DA1B0}" destId="{A66EE841-BDA5-4EDD-9203-0AF4473BFFE7}" srcOrd="1" destOrd="0" presId="urn:microsoft.com/office/officeart/2005/8/layout/vList4#3"/>
    <dgm:cxn modelId="{BF8BE5E4-3C84-4E5C-B023-971F2024DE46}" srcId="{A03DD8DA-EA23-4BD8-BBD2-781BD24DA1B0}" destId="{B1894BE4-86E1-476E-9106-3B43E55CEA97}" srcOrd="0" destOrd="0" parTransId="{0C56B021-733F-49A2-B808-70C4A39B56CD}" sibTransId="{0C134A5F-4158-4CED-98B6-EF07D8A6DD99}"/>
    <dgm:cxn modelId="{58CA653B-47EB-499F-8737-89E928A22554}" type="presOf" srcId="{D3964EB0-0F70-4CF0-98CE-9C18847817E5}" destId="{6F2C8F9A-70C7-45BB-A821-C6A7665BAC3F}" srcOrd="1" destOrd="2" presId="urn:microsoft.com/office/officeart/2005/8/layout/vList4#3"/>
    <dgm:cxn modelId="{7B881130-020C-4762-A2D4-B5AD09664FF4}" type="presOf" srcId="{77053882-ACC1-4993-BE47-A92642390E8B}" destId="{BBFA346A-B5F1-41B6-9522-EE716E84058B}" srcOrd="0" destOrd="2" presId="urn:microsoft.com/office/officeart/2005/8/layout/vList4#3"/>
    <dgm:cxn modelId="{D6AD2B50-F7EA-4836-8624-6A8440F27152}" type="presOf" srcId="{087B3AE6-AF7A-4392-847A-7C22EDC55139}" destId="{580825BE-6F44-48E3-829B-59E2446D01C9}" srcOrd="0" destOrd="1" presId="urn:microsoft.com/office/officeart/2005/8/layout/vList4#3"/>
    <dgm:cxn modelId="{1E330992-A598-44F6-83E9-D66A22D6AEB9}" type="presOf" srcId="{D3964EB0-0F70-4CF0-98CE-9C18847817E5}" destId="{580825BE-6F44-48E3-829B-59E2446D01C9}" srcOrd="0" destOrd="2" presId="urn:microsoft.com/office/officeart/2005/8/layout/vList4#3"/>
    <dgm:cxn modelId="{13B8E335-E834-465B-98BA-7C5BCF983653}" type="presOf" srcId="{087B3AE6-AF7A-4392-847A-7C22EDC55139}" destId="{6F2C8F9A-70C7-45BB-A821-C6A7665BAC3F}" srcOrd="1" destOrd="1" presId="urn:microsoft.com/office/officeart/2005/8/layout/vList4#3"/>
    <dgm:cxn modelId="{40C1F2EC-CAE4-4D87-A3EE-C202491B3F80}" type="presOf" srcId="{B1894BE4-86E1-476E-9106-3B43E55CEA97}" destId="{BBFA346A-B5F1-41B6-9522-EE716E84058B}" srcOrd="0" destOrd="1" presId="urn:microsoft.com/office/officeart/2005/8/layout/vList4#3"/>
    <dgm:cxn modelId="{CFE96CE1-BF30-44B0-A411-8FCC821E0FD2}" srcId="{19E71D4C-D127-48A3-A547-7110F5A3CCE3}" destId="{D3964EB0-0F70-4CF0-98CE-9C18847817E5}" srcOrd="1" destOrd="0" parTransId="{12ABF9C0-1800-4EA9-864A-43CE22EC74D6}" sibTransId="{2FD899C5-88D1-414F-8E7D-424FF74A242F}"/>
    <dgm:cxn modelId="{6D562B1E-B3E1-44E0-BE72-5FF740860C64}" type="presOf" srcId="{F1240656-5505-43EF-BBB3-16185B02C98C}" destId="{57664462-7590-4787-B89F-492E2343D547}" srcOrd="0" destOrd="0" presId="urn:microsoft.com/office/officeart/2005/8/layout/vList4#3"/>
    <dgm:cxn modelId="{0B4F18E5-A28E-4BD8-ACDF-3B2AA407A616}" type="presOf" srcId="{A03DD8DA-EA23-4BD8-BBD2-781BD24DA1B0}" destId="{BBFA346A-B5F1-41B6-9522-EE716E84058B}" srcOrd="0" destOrd="0" presId="urn:microsoft.com/office/officeart/2005/8/layout/vList4#3"/>
    <dgm:cxn modelId="{B5A31B66-8815-4F22-82FB-07F12D0C83D7}" type="presOf" srcId="{B1894BE4-86E1-476E-9106-3B43E55CEA97}" destId="{A66EE841-BDA5-4EDD-9203-0AF4473BFFE7}" srcOrd="1" destOrd="1" presId="urn:microsoft.com/office/officeart/2005/8/layout/vList4#3"/>
    <dgm:cxn modelId="{6AB73728-5D60-41AD-83FC-A34A0FF32FAA}" srcId="{19E71D4C-D127-48A3-A547-7110F5A3CCE3}" destId="{087B3AE6-AF7A-4392-847A-7C22EDC55139}" srcOrd="0" destOrd="0" parTransId="{A993811B-9C10-4DAD-9E8E-BB79894F0615}" sibTransId="{E0DE0165-A884-41BF-B92F-65441A5C83D8}"/>
    <dgm:cxn modelId="{9B24C9F0-3513-48B4-86EF-5A4C0E76D22E}" srcId="{A03DD8DA-EA23-4BD8-BBD2-781BD24DA1B0}" destId="{77053882-ACC1-4993-BE47-A92642390E8B}" srcOrd="1" destOrd="0" parTransId="{EEF60D5D-DB2D-49C8-9C6C-CDFE2A4EA7FD}" sibTransId="{ED8888A4-9D82-4FF4-8CBF-54B9FF8D919A}"/>
    <dgm:cxn modelId="{FAC14AA7-4795-423B-84F9-1B0A7846A31C}" type="presOf" srcId="{19E71D4C-D127-48A3-A547-7110F5A3CCE3}" destId="{580825BE-6F44-48E3-829B-59E2446D01C9}" srcOrd="0" destOrd="0" presId="urn:microsoft.com/office/officeart/2005/8/layout/vList4#3"/>
    <dgm:cxn modelId="{995E342D-6D30-44E5-B43B-44464F7B3F66}" srcId="{F1240656-5505-43EF-BBB3-16185B02C98C}" destId="{A03DD8DA-EA23-4BD8-BBD2-781BD24DA1B0}" srcOrd="0" destOrd="0" parTransId="{B38EC042-9467-475F-B1C7-565843F099AC}" sibTransId="{C8ED01AD-FA45-4A07-8E62-59B91BA0C4DB}"/>
    <dgm:cxn modelId="{3B49AA00-C430-4E21-813E-E442CA319D66}" srcId="{F1240656-5505-43EF-BBB3-16185B02C98C}" destId="{19E71D4C-D127-48A3-A547-7110F5A3CCE3}" srcOrd="1" destOrd="0" parTransId="{B9EC58A2-5998-4424-8E89-6B8A6FB3AFF0}" sibTransId="{0A8DBC55-BFA8-4A0E-B39C-5CC998EF5B17}"/>
    <dgm:cxn modelId="{E5EF70EF-C705-4A01-A79D-2CAA663D96D3}" type="presOf" srcId="{19E71D4C-D127-48A3-A547-7110F5A3CCE3}" destId="{6F2C8F9A-70C7-45BB-A821-C6A7665BAC3F}" srcOrd="1" destOrd="0" presId="urn:microsoft.com/office/officeart/2005/8/layout/vList4#3"/>
    <dgm:cxn modelId="{274372D7-3844-40DD-8B79-F495CF5D94E5}" type="presParOf" srcId="{57664462-7590-4787-B89F-492E2343D547}" destId="{388BF2F1-6AC3-44D8-94E7-38E74B462CDE}" srcOrd="0" destOrd="0" presId="urn:microsoft.com/office/officeart/2005/8/layout/vList4#3"/>
    <dgm:cxn modelId="{974D44F8-2C20-4CC7-BE96-7A8FBC92AFC3}" type="presParOf" srcId="{388BF2F1-6AC3-44D8-94E7-38E74B462CDE}" destId="{BBFA346A-B5F1-41B6-9522-EE716E84058B}" srcOrd="0" destOrd="0" presId="urn:microsoft.com/office/officeart/2005/8/layout/vList4#3"/>
    <dgm:cxn modelId="{58EC72A8-65AC-4993-B2BD-6C2B07E32B5D}" type="presParOf" srcId="{388BF2F1-6AC3-44D8-94E7-38E74B462CDE}" destId="{424EAAC3-D846-42D9-A567-0F38A62CF780}" srcOrd="1" destOrd="0" presId="urn:microsoft.com/office/officeart/2005/8/layout/vList4#3"/>
    <dgm:cxn modelId="{9BCF44FE-90E7-4843-A59F-819A03E21748}" type="presParOf" srcId="{388BF2F1-6AC3-44D8-94E7-38E74B462CDE}" destId="{A66EE841-BDA5-4EDD-9203-0AF4473BFFE7}" srcOrd="2" destOrd="0" presId="urn:microsoft.com/office/officeart/2005/8/layout/vList4#3"/>
    <dgm:cxn modelId="{F2C695EC-CFAE-437D-A038-4B526809F1AA}" type="presParOf" srcId="{57664462-7590-4787-B89F-492E2343D547}" destId="{034A7367-AC70-4EC4-9B95-2731C03006A2}" srcOrd="1" destOrd="0" presId="urn:microsoft.com/office/officeart/2005/8/layout/vList4#3"/>
    <dgm:cxn modelId="{37C0435C-8782-470F-8550-76C090DF7CEA}" type="presParOf" srcId="{57664462-7590-4787-B89F-492E2343D547}" destId="{0DED89F0-E0BC-422B-9201-5F016696EDD9}" srcOrd="2" destOrd="0" presId="urn:microsoft.com/office/officeart/2005/8/layout/vList4#3"/>
    <dgm:cxn modelId="{2929CC93-6ABB-472F-81E8-A502085435E2}" type="presParOf" srcId="{0DED89F0-E0BC-422B-9201-5F016696EDD9}" destId="{580825BE-6F44-48E3-829B-59E2446D01C9}" srcOrd="0" destOrd="0" presId="urn:microsoft.com/office/officeart/2005/8/layout/vList4#3"/>
    <dgm:cxn modelId="{F0016280-F875-46E1-94D4-BC924FF7EB31}" type="presParOf" srcId="{0DED89F0-E0BC-422B-9201-5F016696EDD9}" destId="{E2732DF8-F170-40A5-8E36-E722CC0E3D0E}" srcOrd="1" destOrd="0" presId="urn:microsoft.com/office/officeart/2005/8/layout/vList4#3"/>
    <dgm:cxn modelId="{7795CA13-C6E0-4B13-A4B8-57565D6B1F60}" type="presParOf" srcId="{0DED89F0-E0BC-422B-9201-5F016696EDD9}" destId="{6F2C8F9A-70C7-45BB-A821-C6A7665BAC3F}" srcOrd="2" destOrd="0" presId="urn:microsoft.com/office/officeart/2005/8/layout/vList4#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AEEA7D-332F-4400-8E2E-6A0F2DBF035A}" type="doc">
      <dgm:prSet loTypeId="urn:microsoft.com/office/officeart/2005/8/layout/vList4#4" loCatId="list" qsTypeId="urn:microsoft.com/office/officeart/2005/8/quickstyle/simple1" qsCatId="simple" csTypeId="urn:microsoft.com/office/officeart/2005/8/colors/colorful5" csCatId="colorful" phldr="1"/>
      <dgm:spPr/>
      <dgm:t>
        <a:bodyPr/>
        <a:lstStyle/>
        <a:p>
          <a:endParaRPr lang="zh-TW" altLang="en-US"/>
        </a:p>
      </dgm:t>
    </dgm:pt>
    <dgm:pt modelId="{3EE1E763-A0CA-46EB-B428-85FC536A259A}">
      <dgm:prSet phldrT="[文字]" custT="1"/>
      <dgm:spPr>
        <a:solidFill>
          <a:schemeClr val="accent5">
            <a:lumMod val="40000"/>
            <a:lumOff val="60000"/>
          </a:schemeClr>
        </a:solidFill>
      </dgm:spPr>
      <dgm:t>
        <a:bodyPr/>
        <a:lstStyle/>
        <a:p>
          <a:r>
            <a:rPr lang="zh-TW" altLang="en-US" sz="2800" b="1" dirty="0" smtClean="0">
              <a:solidFill>
                <a:srgbClr val="0000FF"/>
              </a:solidFill>
              <a:latin typeface="標楷體" pitchFamily="65" charset="-120"/>
              <a:ea typeface="標楷體" pitchFamily="65" charset="-120"/>
            </a:rPr>
            <a:t> 商業經營科</a:t>
          </a:r>
          <a:r>
            <a:rPr lang="zh-TW" altLang="en-US" sz="2800" b="1" dirty="0" smtClean="0">
              <a:solidFill>
                <a:schemeClr val="tx1"/>
              </a:solidFill>
              <a:latin typeface="標楷體" pitchFamily="65" charset="-120"/>
              <a:ea typeface="標楷體" pitchFamily="65" charset="-120"/>
            </a:rPr>
            <a:t>、</a:t>
          </a:r>
          <a:r>
            <a:rPr lang="zh-TW" altLang="en-US" sz="2800" b="1" dirty="0" smtClean="0">
              <a:solidFill>
                <a:srgbClr val="0000FF"/>
              </a:solidFill>
              <a:latin typeface="標楷體" pitchFamily="65" charset="-120"/>
              <a:ea typeface="標楷體" pitchFamily="65" charset="-120"/>
            </a:rPr>
            <a:t>國際貿易科</a:t>
          </a:r>
          <a:r>
            <a:rPr lang="zh-TW" altLang="en-US" sz="2800" b="1" dirty="0" smtClean="0">
              <a:solidFill>
                <a:schemeClr val="tx1"/>
              </a:solidFill>
              <a:latin typeface="標楷體" pitchFamily="65" charset="-120"/>
              <a:ea typeface="標楷體" pitchFamily="65" charset="-120"/>
            </a:rPr>
            <a:t>、</a:t>
          </a:r>
          <a:r>
            <a:rPr lang="zh-TW" altLang="en-US" sz="2800" b="1" dirty="0" smtClean="0">
              <a:solidFill>
                <a:srgbClr val="0000FF"/>
              </a:solidFill>
              <a:latin typeface="標楷體" pitchFamily="65" charset="-120"/>
              <a:ea typeface="標楷體" pitchFamily="65" charset="-120"/>
            </a:rPr>
            <a:t>會計事務科    </a:t>
          </a:r>
          <a:r>
            <a:rPr lang="en-US" altLang="zh-TW" sz="2800" b="1" dirty="0" smtClean="0">
              <a:solidFill>
                <a:srgbClr val="0000FF"/>
              </a:solidFill>
              <a:latin typeface="標楷體" pitchFamily="65" charset="-120"/>
              <a:ea typeface="標楷體" pitchFamily="65" charset="-120"/>
            </a:rPr>
            <a:t/>
          </a:r>
          <a:br>
            <a:rPr lang="en-US" altLang="zh-TW" sz="2800" b="1" dirty="0" smtClean="0">
              <a:solidFill>
                <a:srgbClr val="0000FF"/>
              </a:solidFill>
              <a:latin typeface="標楷體" pitchFamily="65" charset="-120"/>
              <a:ea typeface="標楷體" pitchFamily="65" charset="-120"/>
            </a:rPr>
          </a:br>
          <a:r>
            <a:rPr lang="en-US" altLang="zh-TW" sz="2800" b="1" dirty="0" smtClean="0">
              <a:solidFill>
                <a:srgbClr val="0000FF"/>
              </a:solidFill>
              <a:latin typeface="標楷體" pitchFamily="65" charset="-120"/>
              <a:ea typeface="標楷體" pitchFamily="65" charset="-120"/>
            </a:rPr>
            <a:t> </a:t>
          </a:r>
          <a:r>
            <a:rPr lang="zh-TW" altLang="en-US" sz="2800" b="1" dirty="0" smtClean="0">
              <a:solidFill>
                <a:srgbClr val="0000FF"/>
              </a:solidFill>
              <a:latin typeface="標楷體" pitchFamily="65" charset="-120"/>
              <a:ea typeface="標楷體" pitchFamily="65" charset="-120"/>
            </a:rPr>
            <a:t>資料處理科</a:t>
          </a:r>
          <a:r>
            <a:rPr lang="zh-TW" altLang="en-US" sz="2800" b="1" dirty="0" smtClean="0">
              <a:solidFill>
                <a:schemeClr val="tx1"/>
              </a:solidFill>
              <a:latin typeface="標楷體" pitchFamily="65" charset="-120"/>
              <a:ea typeface="標楷體" pitchFamily="65" charset="-120"/>
            </a:rPr>
            <a:t>、不動產事務科、電子商務科  </a:t>
          </a:r>
          <a:r>
            <a:rPr lang="en-US" altLang="zh-TW" sz="2800" b="1" dirty="0" smtClean="0">
              <a:solidFill>
                <a:schemeClr val="tx1"/>
              </a:solidFill>
              <a:latin typeface="標楷體" pitchFamily="65" charset="-120"/>
              <a:ea typeface="標楷體" pitchFamily="65" charset="-120"/>
            </a:rPr>
            <a:t/>
          </a:r>
          <a:br>
            <a:rPr lang="en-US" altLang="zh-TW" sz="2800" b="1" dirty="0" smtClean="0">
              <a:solidFill>
                <a:schemeClr val="tx1"/>
              </a:solidFill>
              <a:latin typeface="標楷體" pitchFamily="65" charset="-120"/>
              <a:ea typeface="標楷體" pitchFamily="65" charset="-120"/>
            </a:rPr>
          </a:br>
          <a:r>
            <a:rPr lang="en-US" altLang="zh-TW" sz="2800" b="1" dirty="0" smtClean="0">
              <a:solidFill>
                <a:schemeClr val="tx1"/>
              </a:solidFill>
              <a:latin typeface="標楷體" pitchFamily="65" charset="-120"/>
              <a:ea typeface="標楷體" pitchFamily="65" charset="-120"/>
            </a:rPr>
            <a:t> </a:t>
          </a:r>
          <a:r>
            <a:rPr lang="zh-TW" altLang="en-US" sz="2800" b="1" dirty="0" smtClean="0">
              <a:solidFill>
                <a:schemeClr val="tx1"/>
              </a:solidFill>
              <a:latin typeface="標楷體" pitchFamily="65" charset="-120"/>
              <a:ea typeface="標楷體" pitchFamily="65" charset="-120"/>
            </a:rPr>
            <a:t>流通管理科、農產行銷科、航運管理科</a:t>
          </a:r>
        </a:p>
      </dgm:t>
    </dgm:pt>
    <dgm:pt modelId="{0432060A-3CF1-4736-8C5B-9138F8E069E3}" type="parTrans" cxnId="{36594D7E-9C1C-4910-AD99-BE9159033CA9}">
      <dgm:prSet/>
      <dgm:spPr/>
      <dgm:t>
        <a:bodyPr/>
        <a:lstStyle/>
        <a:p>
          <a:endParaRPr lang="zh-TW" altLang="en-US"/>
        </a:p>
      </dgm:t>
    </dgm:pt>
    <dgm:pt modelId="{A4C08A79-4889-4E27-A0DB-20FE743264B4}" type="sibTrans" cxnId="{36594D7E-9C1C-4910-AD99-BE9159033CA9}">
      <dgm:prSet/>
      <dgm:spPr/>
      <dgm:t>
        <a:bodyPr/>
        <a:lstStyle/>
        <a:p>
          <a:endParaRPr lang="zh-TW" altLang="en-US"/>
        </a:p>
      </dgm:t>
    </dgm:pt>
    <dgm:pt modelId="{1C240965-E4D0-42F7-80DD-73EE82423F52}">
      <dgm:prSet phldrT="[文字]" custT="1"/>
      <dgm:spPr>
        <a:solidFill>
          <a:schemeClr val="accent5">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1.</a:t>
          </a:r>
          <a:r>
            <a:rPr lang="zh-TW" altLang="en-US" sz="2500" b="1" dirty="0" smtClean="0">
              <a:solidFill>
                <a:srgbClr val="FF0000"/>
              </a:solidFill>
              <a:latin typeface="標楷體" pitchFamily="65" charset="-120"/>
              <a:ea typeface="標楷體" pitchFamily="65" charset="-120"/>
            </a:rPr>
            <a:t>商業概論、計算機概論</a:t>
          </a:r>
          <a:endParaRPr lang="zh-TW" altLang="en-US" sz="2500" b="1" dirty="0">
            <a:solidFill>
              <a:srgbClr val="FF0000"/>
            </a:solidFill>
            <a:latin typeface="標楷體" pitchFamily="65" charset="-120"/>
            <a:ea typeface="標楷體" pitchFamily="65" charset="-120"/>
          </a:endParaRPr>
        </a:p>
      </dgm:t>
    </dgm:pt>
    <dgm:pt modelId="{0A0ECDD1-EA9C-4D80-AD80-E7BD97F48978}" type="parTrans" cxnId="{3412F140-9C9A-4B23-A799-C489F1E2E66C}">
      <dgm:prSet/>
      <dgm:spPr/>
      <dgm:t>
        <a:bodyPr/>
        <a:lstStyle/>
        <a:p>
          <a:endParaRPr lang="zh-TW" altLang="en-US"/>
        </a:p>
      </dgm:t>
    </dgm:pt>
    <dgm:pt modelId="{B8F6C6D2-2291-498F-AEB6-06ED6AB069C5}" type="sibTrans" cxnId="{3412F140-9C9A-4B23-A799-C489F1E2E66C}">
      <dgm:prSet/>
      <dgm:spPr/>
      <dgm:t>
        <a:bodyPr/>
        <a:lstStyle/>
        <a:p>
          <a:endParaRPr lang="zh-TW" altLang="en-US"/>
        </a:p>
      </dgm:t>
    </dgm:pt>
    <dgm:pt modelId="{4CDD27EE-14AC-418C-91DC-57A0468281DB}">
      <dgm:prSet phldrT="[文字]" custT="1"/>
      <dgm:spPr>
        <a:solidFill>
          <a:schemeClr val="accent5">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2.</a:t>
          </a:r>
          <a:r>
            <a:rPr lang="zh-TW" altLang="en-US" sz="2500" b="1" dirty="0" smtClean="0">
              <a:solidFill>
                <a:srgbClr val="FF0000"/>
              </a:solidFill>
              <a:latin typeface="標楷體" pitchFamily="65" charset="-120"/>
              <a:ea typeface="標楷體" pitchFamily="65" charset="-120"/>
            </a:rPr>
            <a:t>會計學、經濟學</a:t>
          </a:r>
          <a:endParaRPr lang="zh-TW" altLang="en-US" sz="2500" b="1" dirty="0">
            <a:solidFill>
              <a:srgbClr val="FF0000"/>
            </a:solidFill>
            <a:latin typeface="標楷體" pitchFamily="65" charset="-120"/>
            <a:ea typeface="標楷體" pitchFamily="65" charset="-120"/>
          </a:endParaRPr>
        </a:p>
      </dgm:t>
    </dgm:pt>
    <dgm:pt modelId="{F3E352E5-C19E-4043-A5D6-202A6B5668A1}" type="parTrans" cxnId="{C9314A16-E8BF-40E3-B707-1D23870EE6AE}">
      <dgm:prSet/>
      <dgm:spPr/>
      <dgm:t>
        <a:bodyPr/>
        <a:lstStyle/>
        <a:p>
          <a:endParaRPr lang="zh-TW" altLang="en-US"/>
        </a:p>
      </dgm:t>
    </dgm:pt>
    <dgm:pt modelId="{A87F0FAD-5B8C-4DFB-8D00-A03C7E588269}" type="sibTrans" cxnId="{C9314A16-E8BF-40E3-B707-1D23870EE6AE}">
      <dgm:prSet/>
      <dgm:spPr/>
      <dgm:t>
        <a:bodyPr/>
        <a:lstStyle/>
        <a:p>
          <a:endParaRPr lang="zh-TW" altLang="en-US"/>
        </a:p>
      </dgm:t>
    </dgm:pt>
    <dgm:pt modelId="{E821840E-EEAC-4653-9FB3-7673F1DDC24E}">
      <dgm:prSet phldrT="[文字]" custT="1"/>
      <dgm:spPr>
        <a:solidFill>
          <a:schemeClr val="accent6">
            <a:lumMod val="40000"/>
            <a:lumOff val="60000"/>
          </a:schemeClr>
        </a:solidFill>
      </dgm:spPr>
      <dgm:t>
        <a:bodyPr/>
        <a:lstStyle/>
        <a:p>
          <a:r>
            <a:rPr lang="zh-TW" altLang="en-US" sz="2800" b="1" dirty="0" smtClean="0">
              <a:solidFill>
                <a:schemeClr val="tx1"/>
              </a:solidFill>
              <a:latin typeface="標楷體" pitchFamily="65" charset="-120"/>
              <a:ea typeface="標楷體" pitchFamily="65" charset="-120"/>
            </a:rPr>
            <a:t> </a:t>
          </a:r>
          <a:r>
            <a:rPr lang="zh-TW" altLang="en-US" sz="2800" b="1" dirty="0" smtClean="0">
              <a:solidFill>
                <a:srgbClr val="3333FF"/>
              </a:solidFill>
              <a:latin typeface="標楷體" pitchFamily="65" charset="-120"/>
              <a:ea typeface="標楷體" pitchFamily="65" charset="-120"/>
            </a:rPr>
            <a:t>應用外語科</a:t>
          </a:r>
          <a:r>
            <a:rPr lang="en-US" altLang="en-US" sz="2800" b="1" dirty="0" smtClean="0">
              <a:solidFill>
                <a:srgbClr val="3333FF"/>
              </a:solidFill>
              <a:latin typeface="標楷體" pitchFamily="65" charset="-120"/>
              <a:ea typeface="標楷體" pitchFamily="65" charset="-120"/>
            </a:rPr>
            <a:t>(</a:t>
          </a:r>
          <a:r>
            <a:rPr lang="zh-TW" altLang="en-US" sz="2800" b="1" dirty="0" smtClean="0">
              <a:solidFill>
                <a:srgbClr val="3333FF"/>
              </a:solidFill>
              <a:latin typeface="標楷體" pitchFamily="65" charset="-120"/>
              <a:ea typeface="標楷體" pitchFamily="65" charset="-120"/>
            </a:rPr>
            <a:t>英文組</a:t>
          </a:r>
          <a:r>
            <a:rPr lang="en-US" altLang="en-US" sz="2800" b="1" dirty="0" smtClean="0">
              <a:solidFill>
                <a:srgbClr val="3333FF"/>
              </a:solidFill>
              <a:latin typeface="標楷體" pitchFamily="65" charset="-120"/>
              <a:ea typeface="標楷體" pitchFamily="65" charset="-120"/>
            </a:rPr>
            <a:t>)</a:t>
          </a:r>
          <a:r>
            <a:rPr lang="zh-TW" altLang="en-US" sz="2800" b="1" dirty="0" smtClean="0">
              <a:solidFill>
                <a:schemeClr val="tx1"/>
              </a:solidFill>
              <a:latin typeface="標楷體" pitchFamily="65" charset="-120"/>
              <a:ea typeface="標楷體" pitchFamily="65" charset="-120"/>
            </a:rPr>
            <a:t>、應用外語科</a:t>
          </a:r>
          <a:r>
            <a:rPr lang="en-US" altLang="en-US" sz="2800" b="1" dirty="0" smtClean="0">
              <a:solidFill>
                <a:schemeClr val="tx1"/>
              </a:solidFill>
              <a:latin typeface="標楷體" pitchFamily="65" charset="-120"/>
              <a:ea typeface="標楷體" pitchFamily="65" charset="-120"/>
            </a:rPr>
            <a:t>(</a:t>
          </a:r>
          <a:r>
            <a:rPr lang="zh-TW" altLang="en-US" sz="2800" b="1" dirty="0" smtClean="0">
              <a:solidFill>
                <a:schemeClr val="tx1"/>
              </a:solidFill>
              <a:latin typeface="標楷體" pitchFamily="65" charset="-120"/>
              <a:ea typeface="標楷體" pitchFamily="65" charset="-120"/>
            </a:rPr>
            <a:t>日文組</a:t>
          </a:r>
          <a:r>
            <a:rPr lang="en-US" altLang="en-US" sz="2800" b="1" dirty="0" smtClean="0">
              <a:solidFill>
                <a:schemeClr val="tx1"/>
              </a:solidFill>
              <a:latin typeface="標楷體" pitchFamily="65" charset="-120"/>
              <a:ea typeface="標楷體" pitchFamily="65" charset="-120"/>
            </a:rPr>
            <a:t>)</a:t>
          </a:r>
          <a:endParaRPr lang="zh-TW" altLang="en-US" sz="2800" b="1" dirty="0" smtClean="0">
            <a:solidFill>
              <a:schemeClr val="tx1"/>
            </a:solidFill>
            <a:latin typeface="標楷體" pitchFamily="65" charset="-120"/>
            <a:ea typeface="標楷體" pitchFamily="65" charset="-120"/>
          </a:endParaRPr>
        </a:p>
      </dgm:t>
    </dgm:pt>
    <dgm:pt modelId="{EB863AE8-3BD9-4F3B-AC80-88161BC58CD9}" type="parTrans" cxnId="{77D440AD-7303-4B2A-97D7-84E6719DE680}">
      <dgm:prSet/>
      <dgm:spPr/>
      <dgm:t>
        <a:bodyPr/>
        <a:lstStyle/>
        <a:p>
          <a:endParaRPr lang="zh-TW" altLang="en-US"/>
        </a:p>
      </dgm:t>
    </dgm:pt>
    <dgm:pt modelId="{ED0B832F-74D5-4CD9-A368-980E285DCEAC}" type="sibTrans" cxnId="{77D440AD-7303-4B2A-97D7-84E6719DE680}">
      <dgm:prSet/>
      <dgm:spPr/>
      <dgm:t>
        <a:bodyPr/>
        <a:lstStyle/>
        <a:p>
          <a:endParaRPr lang="zh-TW" altLang="en-US"/>
        </a:p>
      </dgm:t>
    </dgm:pt>
    <dgm:pt modelId="{723647AE-2E78-466C-A5DD-CE59F78BAABE}">
      <dgm:prSet custT="1"/>
      <dgm:spPr>
        <a:solidFill>
          <a:schemeClr val="accent6">
            <a:lumMod val="40000"/>
            <a:lumOff val="60000"/>
          </a:schemeClr>
        </a:solidFill>
      </dgm:spPr>
      <dgm:t>
        <a:bodyPr/>
        <a:lstStyle/>
        <a:p>
          <a:endParaRPr lang="zh-TW" altLang="en-US" sz="600" b="1" dirty="0">
            <a:solidFill>
              <a:srgbClr val="000099"/>
            </a:solidFill>
          </a:endParaRPr>
        </a:p>
      </dgm:t>
    </dgm:pt>
    <dgm:pt modelId="{67799620-D3CC-46BE-9B51-D407AE5B7604}" type="parTrans" cxnId="{F3404E7E-1F5A-4928-9C81-8801893FA5D1}">
      <dgm:prSet/>
      <dgm:spPr/>
      <dgm:t>
        <a:bodyPr/>
        <a:lstStyle/>
        <a:p>
          <a:endParaRPr lang="zh-TW" altLang="en-US"/>
        </a:p>
      </dgm:t>
    </dgm:pt>
    <dgm:pt modelId="{857A9EC7-E7BC-4957-AF4C-28E7C9F03B7C}" type="sibTrans" cxnId="{F3404E7E-1F5A-4928-9C81-8801893FA5D1}">
      <dgm:prSet/>
      <dgm:spPr/>
      <dgm:t>
        <a:bodyPr/>
        <a:lstStyle/>
        <a:p>
          <a:endParaRPr lang="zh-TW" altLang="en-US"/>
        </a:p>
      </dgm:t>
    </dgm:pt>
    <dgm:pt modelId="{849357F0-7FDC-4173-8B68-9DFD13B70083}">
      <dgm:prSet custT="1"/>
      <dgm:spPr>
        <a:solidFill>
          <a:schemeClr val="accent6">
            <a:lumMod val="40000"/>
            <a:lumOff val="60000"/>
          </a:schemeClr>
        </a:solidFill>
      </dgm:spPr>
      <dgm:t>
        <a:bodyPr/>
        <a:lstStyle/>
        <a:p>
          <a:endParaRPr lang="zh-TW" altLang="en-US" sz="600" dirty="0">
            <a:solidFill>
              <a:srgbClr val="000099"/>
            </a:solidFill>
            <a:latin typeface="標楷體" pitchFamily="65" charset="-120"/>
            <a:ea typeface="標楷體" pitchFamily="65" charset="-120"/>
          </a:endParaRPr>
        </a:p>
      </dgm:t>
    </dgm:pt>
    <dgm:pt modelId="{FEEDD4DD-2C7E-4737-8EAD-42AE9612444F}" type="parTrans" cxnId="{4AFB723C-8D90-4906-8562-B43C674FD150}">
      <dgm:prSet/>
      <dgm:spPr/>
      <dgm:t>
        <a:bodyPr/>
        <a:lstStyle/>
        <a:p>
          <a:endParaRPr lang="zh-TW" altLang="en-US"/>
        </a:p>
      </dgm:t>
    </dgm:pt>
    <dgm:pt modelId="{3D2F4466-32E5-4A33-A965-1B417BCD34C1}" type="sibTrans" cxnId="{4AFB723C-8D90-4906-8562-B43C674FD150}">
      <dgm:prSet/>
      <dgm:spPr/>
      <dgm:t>
        <a:bodyPr/>
        <a:lstStyle/>
        <a:p>
          <a:endParaRPr lang="zh-TW" altLang="en-US"/>
        </a:p>
      </dgm:t>
    </dgm:pt>
    <dgm:pt modelId="{9E80C992-5FA1-42A3-93BA-F3409DD6231E}">
      <dgm:prSet custT="1"/>
      <dgm:spPr>
        <a:solidFill>
          <a:schemeClr val="accent6">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1.</a:t>
          </a:r>
          <a:r>
            <a:rPr lang="zh-TW" altLang="en-US" sz="2500" b="1" dirty="0" smtClean="0">
              <a:solidFill>
                <a:srgbClr val="FF0000"/>
              </a:solidFill>
              <a:latin typeface="標楷體" pitchFamily="65" charset="-120"/>
              <a:ea typeface="標楷體" pitchFamily="65" charset="-120"/>
            </a:rPr>
            <a:t>商業概論、計算機概論</a:t>
          </a:r>
          <a:endParaRPr lang="zh-TW" altLang="en-US" sz="2500" b="1" dirty="0">
            <a:solidFill>
              <a:srgbClr val="FF0000"/>
            </a:solidFill>
            <a:latin typeface="標楷體" pitchFamily="65" charset="-120"/>
            <a:ea typeface="標楷體" pitchFamily="65" charset="-120"/>
          </a:endParaRPr>
        </a:p>
      </dgm:t>
    </dgm:pt>
    <dgm:pt modelId="{A7D5849A-51FD-4930-B040-AB019BED3B32}" type="parTrans" cxnId="{39B7424E-7D70-423D-878F-34BCCF6CF75D}">
      <dgm:prSet/>
      <dgm:spPr/>
      <dgm:t>
        <a:bodyPr/>
        <a:lstStyle/>
        <a:p>
          <a:endParaRPr lang="zh-TW" altLang="en-US"/>
        </a:p>
      </dgm:t>
    </dgm:pt>
    <dgm:pt modelId="{EC2DA762-7BBD-45BF-944F-31D142F33686}" type="sibTrans" cxnId="{39B7424E-7D70-423D-878F-34BCCF6CF75D}">
      <dgm:prSet/>
      <dgm:spPr/>
      <dgm:t>
        <a:bodyPr/>
        <a:lstStyle/>
        <a:p>
          <a:endParaRPr lang="zh-TW" altLang="en-US"/>
        </a:p>
      </dgm:t>
    </dgm:pt>
    <dgm:pt modelId="{F4ACD1F5-A5F1-40B1-8370-D8BC495E9742}">
      <dgm:prSet custT="1"/>
      <dgm:spPr>
        <a:solidFill>
          <a:schemeClr val="accent6">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2.</a:t>
          </a:r>
          <a:r>
            <a:rPr lang="zh-TW" altLang="en-US" sz="2500" b="1" dirty="0" smtClean="0">
              <a:solidFill>
                <a:srgbClr val="FF0000"/>
              </a:solidFill>
              <a:latin typeface="標楷體" pitchFamily="65" charset="-120"/>
              <a:ea typeface="標楷體" pitchFamily="65" charset="-120"/>
            </a:rPr>
            <a:t>日文閱讀與寫作</a:t>
          </a:r>
          <a:endParaRPr lang="zh-TW" altLang="en-US" sz="2500" b="1" dirty="0">
            <a:solidFill>
              <a:srgbClr val="FF0000"/>
            </a:solidFill>
            <a:latin typeface="標楷體" pitchFamily="65" charset="-120"/>
            <a:ea typeface="標楷體" pitchFamily="65" charset="-120"/>
          </a:endParaRPr>
        </a:p>
      </dgm:t>
    </dgm:pt>
    <dgm:pt modelId="{1335D375-5638-4772-AE2E-EDB5DE8798A2}" type="parTrans" cxnId="{D3481171-D7CD-41D3-98B6-0B9798F35860}">
      <dgm:prSet/>
      <dgm:spPr/>
      <dgm:t>
        <a:bodyPr/>
        <a:lstStyle/>
        <a:p>
          <a:endParaRPr lang="zh-TW" altLang="en-US"/>
        </a:p>
      </dgm:t>
    </dgm:pt>
    <dgm:pt modelId="{0AAAEA3A-DC24-427C-AB79-E609E9105476}" type="sibTrans" cxnId="{D3481171-D7CD-41D3-98B6-0B9798F35860}">
      <dgm:prSet/>
      <dgm:spPr/>
      <dgm:t>
        <a:bodyPr/>
        <a:lstStyle/>
        <a:p>
          <a:endParaRPr lang="zh-TW" altLang="en-US"/>
        </a:p>
      </dgm:t>
    </dgm:pt>
    <dgm:pt modelId="{5BC10C4D-C1DE-42D9-AD4B-C08A7E23DC01}">
      <dgm:prSet custT="1"/>
      <dgm:spPr>
        <a:solidFill>
          <a:schemeClr val="accent6">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1.</a:t>
          </a:r>
          <a:r>
            <a:rPr lang="zh-TW" altLang="en-US" sz="2500" b="1" dirty="0" smtClean="0">
              <a:solidFill>
                <a:srgbClr val="FF0000"/>
              </a:solidFill>
              <a:latin typeface="標楷體" pitchFamily="65" charset="-120"/>
              <a:ea typeface="標楷體" pitchFamily="65" charset="-120"/>
            </a:rPr>
            <a:t>商業概論、計算機概論</a:t>
          </a:r>
          <a:endParaRPr lang="zh-TW" altLang="en-US" sz="2500" b="1" dirty="0">
            <a:solidFill>
              <a:srgbClr val="FF0000"/>
            </a:solidFill>
            <a:latin typeface="標楷體" pitchFamily="65" charset="-120"/>
            <a:ea typeface="標楷體" pitchFamily="65" charset="-120"/>
          </a:endParaRPr>
        </a:p>
      </dgm:t>
    </dgm:pt>
    <dgm:pt modelId="{447A7D3A-FE1C-4B7A-8B98-D7146E41AF73}" type="parTrans" cxnId="{71EFB6A2-FB26-4DE2-BD69-716BEBDFDE03}">
      <dgm:prSet/>
      <dgm:spPr/>
      <dgm:t>
        <a:bodyPr/>
        <a:lstStyle/>
        <a:p>
          <a:endParaRPr lang="zh-TW" altLang="en-US"/>
        </a:p>
      </dgm:t>
    </dgm:pt>
    <dgm:pt modelId="{6DD9886E-117F-4A80-A218-59349FB6BD41}" type="sibTrans" cxnId="{71EFB6A2-FB26-4DE2-BD69-716BEBDFDE03}">
      <dgm:prSet/>
      <dgm:spPr/>
      <dgm:t>
        <a:bodyPr/>
        <a:lstStyle/>
        <a:p>
          <a:endParaRPr lang="zh-TW" altLang="en-US"/>
        </a:p>
      </dgm:t>
    </dgm:pt>
    <dgm:pt modelId="{769760B6-D2B3-4F73-A597-0C451761911F}">
      <dgm:prSet custT="1"/>
      <dgm:spPr>
        <a:solidFill>
          <a:schemeClr val="accent6">
            <a:lumMod val="40000"/>
            <a:lumOff val="60000"/>
          </a:schemeClr>
        </a:solidFill>
      </dgm:spPr>
      <dgm:t>
        <a:bodyPr/>
        <a:lstStyle/>
        <a:p>
          <a:r>
            <a:rPr lang="zh-TW" altLang="en-US" sz="2500" b="1" dirty="0" smtClean="0">
              <a:solidFill>
                <a:srgbClr val="FF0000"/>
              </a:solidFill>
              <a:latin typeface="標楷體" pitchFamily="65" charset="-120"/>
              <a:ea typeface="標楷體" pitchFamily="65" charset="-120"/>
            </a:rPr>
            <a:t>考科</a:t>
          </a:r>
          <a:r>
            <a:rPr lang="en-US" altLang="en-US" sz="2500" b="1" dirty="0" smtClean="0">
              <a:solidFill>
                <a:srgbClr val="FF0000"/>
              </a:solidFill>
              <a:latin typeface="標楷體" pitchFamily="65" charset="-120"/>
              <a:ea typeface="標楷體" pitchFamily="65" charset="-120"/>
            </a:rPr>
            <a:t>2.</a:t>
          </a:r>
          <a:r>
            <a:rPr lang="zh-TW" altLang="en-US" sz="2500" b="1" dirty="0" smtClean="0">
              <a:solidFill>
                <a:srgbClr val="FF0000"/>
              </a:solidFill>
              <a:latin typeface="標楷體" pitchFamily="65" charset="-120"/>
              <a:ea typeface="標楷體" pitchFamily="65" charset="-120"/>
            </a:rPr>
            <a:t>英文閱讀與寫作</a:t>
          </a:r>
          <a:endParaRPr lang="zh-TW" altLang="en-US" sz="2500" b="1" dirty="0">
            <a:solidFill>
              <a:srgbClr val="FF0000"/>
            </a:solidFill>
            <a:latin typeface="標楷體" pitchFamily="65" charset="-120"/>
            <a:ea typeface="標楷體" pitchFamily="65" charset="-120"/>
          </a:endParaRPr>
        </a:p>
      </dgm:t>
    </dgm:pt>
    <dgm:pt modelId="{49A3F44A-5262-44EC-9EDB-2BE30C8A74F3}" type="parTrans" cxnId="{08757CB2-F582-4910-B183-31CFFB764FEA}">
      <dgm:prSet/>
      <dgm:spPr/>
      <dgm:t>
        <a:bodyPr/>
        <a:lstStyle/>
        <a:p>
          <a:endParaRPr lang="zh-TW" altLang="en-US"/>
        </a:p>
      </dgm:t>
    </dgm:pt>
    <dgm:pt modelId="{4D9929C0-C276-47B5-9CF6-403F0BACEEDA}" type="sibTrans" cxnId="{08757CB2-F582-4910-B183-31CFFB764FEA}">
      <dgm:prSet/>
      <dgm:spPr/>
      <dgm:t>
        <a:bodyPr/>
        <a:lstStyle/>
        <a:p>
          <a:endParaRPr lang="zh-TW" altLang="en-US"/>
        </a:p>
      </dgm:t>
    </dgm:pt>
    <dgm:pt modelId="{64BF57EC-CF72-47CC-B876-27317B94FFF0}">
      <dgm:prSet/>
      <dgm:spPr>
        <a:solidFill>
          <a:schemeClr val="accent6">
            <a:lumMod val="40000"/>
            <a:lumOff val="60000"/>
          </a:schemeClr>
        </a:solidFill>
      </dgm:spPr>
      <dgm:t>
        <a:bodyPr/>
        <a:lstStyle/>
        <a:p>
          <a:endParaRPr lang="zh-TW" altLang="en-US" sz="2000" dirty="0"/>
        </a:p>
      </dgm:t>
    </dgm:pt>
    <dgm:pt modelId="{1778AA1D-A860-4F6C-AB96-3FE17E8BECC1}" type="parTrans" cxnId="{27EC2946-2E83-4FEA-8E6D-1BB41FB15C8A}">
      <dgm:prSet/>
      <dgm:spPr/>
      <dgm:t>
        <a:bodyPr/>
        <a:lstStyle/>
        <a:p>
          <a:endParaRPr lang="zh-TW" altLang="en-US"/>
        </a:p>
      </dgm:t>
    </dgm:pt>
    <dgm:pt modelId="{14E0D42D-620F-4AC5-955D-EAE370A87CD4}" type="sibTrans" cxnId="{27EC2946-2E83-4FEA-8E6D-1BB41FB15C8A}">
      <dgm:prSet/>
      <dgm:spPr/>
      <dgm:t>
        <a:bodyPr/>
        <a:lstStyle/>
        <a:p>
          <a:endParaRPr lang="zh-TW" altLang="en-US"/>
        </a:p>
      </dgm:t>
    </dgm:pt>
    <dgm:pt modelId="{20E516BB-55D0-41AF-8CA8-0751A6B9412D}">
      <dgm:prSet/>
      <dgm:spPr>
        <a:solidFill>
          <a:schemeClr val="accent6">
            <a:lumMod val="40000"/>
            <a:lumOff val="60000"/>
          </a:schemeClr>
        </a:solidFill>
      </dgm:spPr>
      <dgm:t>
        <a:bodyPr/>
        <a:lstStyle/>
        <a:p>
          <a:endParaRPr lang="zh-TW" altLang="en-US" sz="1200" dirty="0"/>
        </a:p>
      </dgm:t>
    </dgm:pt>
    <dgm:pt modelId="{A3E0FAF6-D58C-443C-B2CF-90ED9758A273}" type="parTrans" cxnId="{AD336386-D3C2-4861-8621-7D555A02BB21}">
      <dgm:prSet/>
      <dgm:spPr/>
      <dgm:t>
        <a:bodyPr/>
        <a:lstStyle/>
        <a:p>
          <a:endParaRPr lang="zh-TW" altLang="en-US"/>
        </a:p>
      </dgm:t>
    </dgm:pt>
    <dgm:pt modelId="{BBD27790-CB33-44A4-909F-1BEA355FE822}" type="sibTrans" cxnId="{AD336386-D3C2-4861-8621-7D555A02BB21}">
      <dgm:prSet/>
      <dgm:spPr/>
      <dgm:t>
        <a:bodyPr/>
        <a:lstStyle/>
        <a:p>
          <a:endParaRPr lang="zh-TW" altLang="en-US"/>
        </a:p>
      </dgm:t>
    </dgm:pt>
    <dgm:pt modelId="{D0A6EAD3-138E-4C05-8B9C-5E0E95CE87CF}" type="pres">
      <dgm:prSet presAssocID="{9DAEEA7D-332F-4400-8E2E-6A0F2DBF035A}" presName="linear" presStyleCnt="0">
        <dgm:presLayoutVars>
          <dgm:dir/>
          <dgm:resizeHandles val="exact"/>
        </dgm:presLayoutVars>
      </dgm:prSet>
      <dgm:spPr/>
      <dgm:t>
        <a:bodyPr/>
        <a:lstStyle/>
        <a:p>
          <a:endParaRPr lang="zh-TW" altLang="en-US"/>
        </a:p>
      </dgm:t>
    </dgm:pt>
    <dgm:pt modelId="{C5AD55A8-59D3-46CB-A6E2-6308AEC6E532}" type="pres">
      <dgm:prSet presAssocID="{3EE1E763-A0CA-46EB-B428-85FC536A259A}" presName="comp" presStyleCnt="0"/>
      <dgm:spPr/>
    </dgm:pt>
    <dgm:pt modelId="{7EED89F3-164F-4665-A42B-BD5A1009F0D8}" type="pres">
      <dgm:prSet presAssocID="{3EE1E763-A0CA-46EB-B428-85FC536A259A}" presName="box" presStyleLbl="node1" presStyleIdx="0" presStyleCnt="4" custScaleY="215918"/>
      <dgm:spPr/>
      <dgm:t>
        <a:bodyPr/>
        <a:lstStyle/>
        <a:p>
          <a:endParaRPr lang="zh-TW" altLang="en-US"/>
        </a:p>
      </dgm:t>
    </dgm:pt>
    <dgm:pt modelId="{282211B0-A265-4AA4-8FF5-DD56EED9AEF8}" type="pres">
      <dgm:prSet presAssocID="{3EE1E763-A0CA-46EB-B428-85FC536A259A}" presName="img" presStyleLbl="fgImgPlace1" presStyleIdx="0" presStyleCnt="4" custScaleX="111364" custScaleY="154076" custLinFactNeighborX="-3120" custLinFactNeighborY="166"/>
      <dgm:spPr>
        <a:blipFill rotWithShape="1">
          <a:blip xmlns:r="http://schemas.openxmlformats.org/officeDocument/2006/relationships" r:embed="rId1"/>
          <a:stretch>
            <a:fillRect/>
          </a:stretch>
        </a:blipFill>
      </dgm:spPr>
      <dgm:t>
        <a:bodyPr/>
        <a:lstStyle/>
        <a:p>
          <a:endParaRPr lang="zh-TW" altLang="en-US"/>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CBB9E127-A921-47C1-85C8-5888DEB6159B}" type="pres">
      <dgm:prSet presAssocID="{3EE1E763-A0CA-46EB-B428-85FC536A259A}" presName="text" presStyleLbl="node1" presStyleIdx="0" presStyleCnt="4">
        <dgm:presLayoutVars>
          <dgm:bulletEnabled val="1"/>
        </dgm:presLayoutVars>
      </dgm:prSet>
      <dgm:spPr/>
      <dgm:t>
        <a:bodyPr/>
        <a:lstStyle/>
        <a:p>
          <a:endParaRPr lang="zh-TW" altLang="en-US"/>
        </a:p>
      </dgm:t>
    </dgm:pt>
    <dgm:pt modelId="{6A96C4D0-AAC2-418D-B924-607EDC534D28}" type="pres">
      <dgm:prSet presAssocID="{A4C08A79-4889-4E27-A0DB-20FE743264B4}" presName="spacer" presStyleCnt="0"/>
      <dgm:spPr/>
    </dgm:pt>
    <dgm:pt modelId="{C47EF5E4-4B02-4FD7-A142-B4E5C1614A92}" type="pres">
      <dgm:prSet presAssocID="{E821840E-EEAC-4653-9FB3-7673F1DDC24E}" presName="comp" presStyleCnt="0"/>
      <dgm:spPr/>
    </dgm:pt>
    <dgm:pt modelId="{F608A0C5-B6B2-4FD0-AB74-89296A6D5EA8}" type="pres">
      <dgm:prSet presAssocID="{E821840E-EEAC-4653-9FB3-7673F1DDC24E}" presName="box" presStyleLbl="node1" presStyleIdx="1" presStyleCnt="4" custScaleY="102976" custLinFactNeighborY="5853"/>
      <dgm:spPr/>
      <dgm:t>
        <a:bodyPr/>
        <a:lstStyle/>
        <a:p>
          <a:endParaRPr lang="zh-TW" altLang="en-US"/>
        </a:p>
      </dgm:t>
    </dgm:pt>
    <dgm:pt modelId="{14DDDC70-0332-4106-A526-54D586FD79CC}" type="pres">
      <dgm:prSet presAssocID="{E821840E-EEAC-4653-9FB3-7673F1DDC24E}" presName="img" presStyleLbl="fgImgPlace1" presStyleIdx="1" presStyleCnt="4" custScaleX="105644" custScaleY="110015" custLinFactNeighborX="-502" custLinFactNeighborY="6931"/>
      <dgm:spPr>
        <a:blipFill rotWithShape="1">
          <a:blip xmlns:r="http://schemas.openxmlformats.org/officeDocument/2006/relationships" r:embed="rId3"/>
          <a:stretch>
            <a:fillRect/>
          </a:stretch>
        </a:blipFill>
      </dgm:spPr>
      <dgm:t>
        <a:bodyPr/>
        <a:lstStyle/>
        <a:p>
          <a:endParaRPr lang="zh-TW" altLang="en-US"/>
        </a:p>
      </dgm:t>
      <dgm:extLst>
        <a:ext uri="{E40237B7-FDA0-4F09-8148-C483321AD2D9}">
          <dgm14:cNvPr xmlns:dgm14="http://schemas.microsoft.com/office/drawing/2010/diagram" id="0" name="">
            <a:hlinkClick xmlns:r="http://schemas.openxmlformats.org/officeDocument/2006/relationships" r:id="rId4" action="ppaction://hlinkfile"/>
          </dgm14:cNvPr>
        </a:ext>
      </dgm:extLst>
    </dgm:pt>
    <dgm:pt modelId="{DD3842CC-A6B7-4800-A23B-2A47E32F99B3}" type="pres">
      <dgm:prSet presAssocID="{E821840E-EEAC-4653-9FB3-7673F1DDC24E}" presName="text" presStyleLbl="node1" presStyleIdx="1" presStyleCnt="4">
        <dgm:presLayoutVars>
          <dgm:bulletEnabled val="1"/>
        </dgm:presLayoutVars>
      </dgm:prSet>
      <dgm:spPr/>
      <dgm:t>
        <a:bodyPr/>
        <a:lstStyle/>
        <a:p>
          <a:endParaRPr lang="zh-TW" altLang="en-US"/>
        </a:p>
      </dgm:t>
    </dgm:pt>
    <dgm:pt modelId="{B5AFA446-7444-422C-B1B8-B2337AB7B912}" type="pres">
      <dgm:prSet presAssocID="{ED0B832F-74D5-4CD9-A368-980E285DCEAC}" presName="spacer" presStyleCnt="0"/>
      <dgm:spPr/>
    </dgm:pt>
    <dgm:pt modelId="{CEF2C13D-A294-4013-BF7B-88F7C4694AC8}" type="pres">
      <dgm:prSet presAssocID="{723647AE-2E78-466C-A5DD-CE59F78BAABE}" presName="comp" presStyleCnt="0"/>
      <dgm:spPr/>
    </dgm:pt>
    <dgm:pt modelId="{A8E7457E-C6E0-45B2-8177-27E08CACFD7C}" type="pres">
      <dgm:prSet presAssocID="{723647AE-2E78-466C-A5DD-CE59F78BAABE}" presName="box" presStyleLbl="node1" presStyleIdx="2" presStyleCnt="4" custScaleY="105734" custLinFactNeighborY="5627"/>
      <dgm:spPr/>
      <dgm:t>
        <a:bodyPr/>
        <a:lstStyle/>
        <a:p>
          <a:endParaRPr lang="zh-TW" altLang="en-US"/>
        </a:p>
      </dgm:t>
    </dgm:pt>
    <dgm:pt modelId="{1E2C086D-5693-4990-926F-E3CB30C7EB5C}" type="pres">
      <dgm:prSet presAssocID="{723647AE-2E78-466C-A5DD-CE59F78BAABE}" presName="img" presStyleLbl="fgImgPlace1" presStyleIdx="2" presStyleCnt="4" custScaleX="93520" custScaleY="102861" custLinFactNeighborX="-2315" custLinFactNeighborY="6450"/>
      <dgm:spPr>
        <a:blipFill rotWithShape="1">
          <a:blip xmlns:r="http://schemas.openxmlformats.org/officeDocument/2006/relationships" r:embed="rId5"/>
          <a:stretch>
            <a:fillRect/>
          </a:stretch>
        </a:blipFill>
      </dgm:spPr>
      <dgm:t>
        <a:bodyPr/>
        <a:lstStyle/>
        <a:p>
          <a:endParaRPr lang="zh-TW" altLang="en-US"/>
        </a:p>
      </dgm:t>
    </dgm:pt>
    <dgm:pt modelId="{F0B87A62-08BE-4535-AC2A-5130198A2E1D}" type="pres">
      <dgm:prSet presAssocID="{723647AE-2E78-466C-A5DD-CE59F78BAABE}" presName="text" presStyleLbl="node1" presStyleIdx="2" presStyleCnt="4">
        <dgm:presLayoutVars>
          <dgm:bulletEnabled val="1"/>
        </dgm:presLayoutVars>
      </dgm:prSet>
      <dgm:spPr/>
      <dgm:t>
        <a:bodyPr/>
        <a:lstStyle/>
        <a:p>
          <a:endParaRPr lang="zh-TW" altLang="en-US"/>
        </a:p>
      </dgm:t>
    </dgm:pt>
    <dgm:pt modelId="{101BDE6C-4E5A-46DE-85C7-4EA3B1B41826}" type="pres">
      <dgm:prSet presAssocID="{857A9EC7-E7BC-4957-AF4C-28E7C9F03B7C}" presName="spacer" presStyleCnt="0"/>
      <dgm:spPr/>
    </dgm:pt>
    <dgm:pt modelId="{391D1CC5-6857-4A19-9DC1-F4ABEA67BC39}" type="pres">
      <dgm:prSet presAssocID="{849357F0-7FDC-4173-8B68-9DFD13B70083}" presName="comp" presStyleCnt="0"/>
      <dgm:spPr/>
    </dgm:pt>
    <dgm:pt modelId="{935FEC6D-D557-4552-8D96-3EE5C84352C3}" type="pres">
      <dgm:prSet presAssocID="{849357F0-7FDC-4173-8B68-9DFD13B70083}" presName="box" presStyleLbl="node1" presStyleIdx="3" presStyleCnt="4"/>
      <dgm:spPr/>
      <dgm:t>
        <a:bodyPr/>
        <a:lstStyle/>
        <a:p>
          <a:endParaRPr lang="zh-TW" altLang="en-US"/>
        </a:p>
      </dgm:t>
    </dgm:pt>
    <dgm:pt modelId="{564AFE7A-B023-431B-9738-5ED9F1C07062}" type="pres">
      <dgm:prSet presAssocID="{849357F0-7FDC-4173-8B68-9DFD13B70083}" presName="img" presStyleLbl="fgImgPlace1" presStyleIdx="3" presStyleCnt="4" custScaleX="92232" custScaleY="100786" custLinFactNeighborX="-1671" custLinFactNeighborY="-849"/>
      <dgm:spPr>
        <a:blipFill rotWithShape="1">
          <a:blip xmlns:r="http://schemas.openxmlformats.org/officeDocument/2006/relationships" r:embed="rId6"/>
          <a:stretch>
            <a:fillRect/>
          </a:stretch>
        </a:blipFill>
      </dgm:spPr>
      <dgm:t>
        <a:bodyPr/>
        <a:lstStyle/>
        <a:p>
          <a:endParaRPr lang="zh-TW" altLang="en-US"/>
        </a:p>
      </dgm:t>
    </dgm:pt>
    <dgm:pt modelId="{2E318ED4-4121-4D1B-900B-D170A540A94C}" type="pres">
      <dgm:prSet presAssocID="{849357F0-7FDC-4173-8B68-9DFD13B70083}" presName="text" presStyleLbl="node1" presStyleIdx="3" presStyleCnt="4">
        <dgm:presLayoutVars>
          <dgm:bulletEnabled val="1"/>
        </dgm:presLayoutVars>
      </dgm:prSet>
      <dgm:spPr/>
      <dgm:t>
        <a:bodyPr/>
        <a:lstStyle/>
        <a:p>
          <a:endParaRPr lang="zh-TW" altLang="en-US"/>
        </a:p>
      </dgm:t>
    </dgm:pt>
  </dgm:ptLst>
  <dgm:cxnLst>
    <dgm:cxn modelId="{08C7AF0B-CD9E-4C7E-8570-E5CB8712CE35}" type="presOf" srcId="{723647AE-2E78-466C-A5DD-CE59F78BAABE}" destId="{A8E7457E-C6E0-45B2-8177-27E08CACFD7C}" srcOrd="0" destOrd="0" presId="urn:microsoft.com/office/officeart/2005/8/layout/vList4#4"/>
    <dgm:cxn modelId="{08757CB2-F582-4910-B183-31CFFB764FEA}" srcId="{723647AE-2E78-466C-A5DD-CE59F78BAABE}" destId="{769760B6-D2B3-4F73-A597-0C451761911F}" srcOrd="1" destOrd="0" parTransId="{49A3F44A-5262-44EC-9EDB-2BE30C8A74F3}" sibTransId="{4D9929C0-C276-47B5-9CF6-403F0BACEEDA}"/>
    <dgm:cxn modelId="{3412F140-9C9A-4B23-A799-C489F1E2E66C}" srcId="{3EE1E763-A0CA-46EB-B428-85FC536A259A}" destId="{1C240965-E4D0-42F7-80DD-73EE82423F52}" srcOrd="0" destOrd="0" parTransId="{0A0ECDD1-EA9C-4D80-AD80-E7BD97F48978}" sibTransId="{B8F6C6D2-2291-498F-AEB6-06ED6AB069C5}"/>
    <dgm:cxn modelId="{BA1E0540-A05F-4D07-B2EF-9E04F2FE851C}" type="presOf" srcId="{1C240965-E4D0-42F7-80DD-73EE82423F52}" destId="{CBB9E127-A921-47C1-85C8-5888DEB6159B}" srcOrd="1" destOrd="1" presId="urn:microsoft.com/office/officeart/2005/8/layout/vList4#4"/>
    <dgm:cxn modelId="{8CE6F9A3-FA1C-44DD-A91C-DEE7871D8416}" type="presOf" srcId="{4CDD27EE-14AC-418C-91DC-57A0468281DB}" destId="{7EED89F3-164F-4665-A42B-BD5A1009F0D8}" srcOrd="0" destOrd="2" presId="urn:microsoft.com/office/officeart/2005/8/layout/vList4#4"/>
    <dgm:cxn modelId="{4703E01E-E7E7-4305-9FB1-7EA5247138A3}" type="presOf" srcId="{20E516BB-55D0-41AF-8CA8-0751A6B9412D}" destId="{935FEC6D-D557-4552-8D96-3EE5C84352C3}" srcOrd="0" destOrd="3" presId="urn:microsoft.com/office/officeart/2005/8/layout/vList4#4"/>
    <dgm:cxn modelId="{1D76D37C-7B26-4089-B3B1-906AD02B464A}" type="presOf" srcId="{849357F0-7FDC-4173-8B68-9DFD13B70083}" destId="{2E318ED4-4121-4D1B-900B-D170A540A94C}" srcOrd="1" destOrd="0" presId="urn:microsoft.com/office/officeart/2005/8/layout/vList4#4"/>
    <dgm:cxn modelId="{F3404E7E-1F5A-4928-9C81-8801893FA5D1}" srcId="{9DAEEA7D-332F-4400-8E2E-6A0F2DBF035A}" destId="{723647AE-2E78-466C-A5DD-CE59F78BAABE}" srcOrd="2" destOrd="0" parTransId="{67799620-D3CC-46BE-9B51-D407AE5B7604}" sibTransId="{857A9EC7-E7BC-4957-AF4C-28E7C9F03B7C}"/>
    <dgm:cxn modelId="{A9191AAB-EEAB-4869-96B9-3377DF66DF42}" type="presOf" srcId="{9E80C992-5FA1-42A3-93BA-F3409DD6231E}" destId="{935FEC6D-D557-4552-8D96-3EE5C84352C3}" srcOrd="0" destOrd="1" presId="urn:microsoft.com/office/officeart/2005/8/layout/vList4#4"/>
    <dgm:cxn modelId="{5A66E3D3-9763-4133-97A7-EB08E280713D}" type="presOf" srcId="{849357F0-7FDC-4173-8B68-9DFD13B70083}" destId="{935FEC6D-D557-4552-8D96-3EE5C84352C3}" srcOrd="0" destOrd="0" presId="urn:microsoft.com/office/officeart/2005/8/layout/vList4#4"/>
    <dgm:cxn modelId="{578D70AC-6A5A-4EB6-9E72-71EFF9AF44B9}" type="presOf" srcId="{3EE1E763-A0CA-46EB-B428-85FC536A259A}" destId="{CBB9E127-A921-47C1-85C8-5888DEB6159B}" srcOrd="1" destOrd="0" presId="urn:microsoft.com/office/officeart/2005/8/layout/vList4#4"/>
    <dgm:cxn modelId="{36594D7E-9C1C-4910-AD99-BE9159033CA9}" srcId="{9DAEEA7D-332F-4400-8E2E-6A0F2DBF035A}" destId="{3EE1E763-A0CA-46EB-B428-85FC536A259A}" srcOrd="0" destOrd="0" parTransId="{0432060A-3CF1-4736-8C5B-9138F8E069E3}" sibTransId="{A4C08A79-4889-4E27-A0DB-20FE743264B4}"/>
    <dgm:cxn modelId="{D3481171-D7CD-41D3-98B6-0B9798F35860}" srcId="{849357F0-7FDC-4173-8B68-9DFD13B70083}" destId="{F4ACD1F5-A5F1-40B1-8370-D8BC495E9742}" srcOrd="1" destOrd="0" parTransId="{1335D375-5638-4772-AE2E-EDB5DE8798A2}" sibTransId="{0AAAEA3A-DC24-427C-AB79-E609E9105476}"/>
    <dgm:cxn modelId="{AD336386-D3C2-4861-8621-7D555A02BB21}" srcId="{849357F0-7FDC-4173-8B68-9DFD13B70083}" destId="{20E516BB-55D0-41AF-8CA8-0751A6B9412D}" srcOrd="2" destOrd="0" parTransId="{A3E0FAF6-D58C-443C-B2CF-90ED9758A273}" sibTransId="{BBD27790-CB33-44A4-909F-1BEA355FE822}"/>
    <dgm:cxn modelId="{39B7424E-7D70-423D-878F-34BCCF6CF75D}" srcId="{849357F0-7FDC-4173-8B68-9DFD13B70083}" destId="{9E80C992-5FA1-42A3-93BA-F3409DD6231E}" srcOrd="0" destOrd="0" parTransId="{A7D5849A-51FD-4930-B040-AB019BED3B32}" sibTransId="{EC2DA762-7BBD-45BF-944F-31D142F33686}"/>
    <dgm:cxn modelId="{77D440AD-7303-4B2A-97D7-84E6719DE680}" srcId="{9DAEEA7D-332F-4400-8E2E-6A0F2DBF035A}" destId="{E821840E-EEAC-4653-9FB3-7673F1DDC24E}" srcOrd="1" destOrd="0" parTransId="{EB863AE8-3BD9-4F3B-AC80-88161BC58CD9}" sibTransId="{ED0B832F-74D5-4CD9-A368-980E285DCEAC}"/>
    <dgm:cxn modelId="{C9314A16-E8BF-40E3-B707-1D23870EE6AE}" srcId="{3EE1E763-A0CA-46EB-B428-85FC536A259A}" destId="{4CDD27EE-14AC-418C-91DC-57A0468281DB}" srcOrd="1" destOrd="0" parTransId="{F3E352E5-C19E-4043-A5D6-202A6B5668A1}" sibTransId="{A87F0FAD-5B8C-4DFB-8D00-A03C7E588269}"/>
    <dgm:cxn modelId="{93193CD1-CE8A-4D9F-91A9-CA7A069008BD}" type="presOf" srcId="{9DAEEA7D-332F-4400-8E2E-6A0F2DBF035A}" destId="{D0A6EAD3-138E-4C05-8B9C-5E0E95CE87CF}" srcOrd="0" destOrd="0" presId="urn:microsoft.com/office/officeart/2005/8/layout/vList4#4"/>
    <dgm:cxn modelId="{3804A1DC-3116-4639-B194-837F69C18651}" type="presOf" srcId="{20E516BB-55D0-41AF-8CA8-0751A6B9412D}" destId="{2E318ED4-4121-4D1B-900B-D170A540A94C}" srcOrd="1" destOrd="3" presId="urn:microsoft.com/office/officeart/2005/8/layout/vList4#4"/>
    <dgm:cxn modelId="{47DB0130-2DED-42A2-87FB-4AD9E3339D99}" type="presOf" srcId="{E821840E-EEAC-4653-9FB3-7673F1DDC24E}" destId="{F608A0C5-B6B2-4FD0-AB74-89296A6D5EA8}" srcOrd="0" destOrd="0" presId="urn:microsoft.com/office/officeart/2005/8/layout/vList4#4"/>
    <dgm:cxn modelId="{6064DBE7-BC99-4DE2-B660-526E2E22496C}" type="presOf" srcId="{1C240965-E4D0-42F7-80DD-73EE82423F52}" destId="{7EED89F3-164F-4665-A42B-BD5A1009F0D8}" srcOrd="0" destOrd="1" presId="urn:microsoft.com/office/officeart/2005/8/layout/vList4#4"/>
    <dgm:cxn modelId="{CAFC610C-11C2-4573-855F-AE36A5403A4D}" type="presOf" srcId="{3EE1E763-A0CA-46EB-B428-85FC536A259A}" destId="{7EED89F3-164F-4665-A42B-BD5A1009F0D8}" srcOrd="0" destOrd="0" presId="urn:microsoft.com/office/officeart/2005/8/layout/vList4#4"/>
    <dgm:cxn modelId="{7FEAA739-A395-4FE6-B9F6-19F737AF7A7A}" type="presOf" srcId="{F4ACD1F5-A5F1-40B1-8370-D8BC495E9742}" destId="{935FEC6D-D557-4552-8D96-3EE5C84352C3}" srcOrd="0" destOrd="2" presId="urn:microsoft.com/office/officeart/2005/8/layout/vList4#4"/>
    <dgm:cxn modelId="{DEA29F50-FF5E-4D6C-9BC9-E2B59125B471}" type="presOf" srcId="{5BC10C4D-C1DE-42D9-AD4B-C08A7E23DC01}" destId="{F0B87A62-08BE-4535-AC2A-5130198A2E1D}" srcOrd="1" destOrd="1" presId="urn:microsoft.com/office/officeart/2005/8/layout/vList4#4"/>
    <dgm:cxn modelId="{248842B2-97D1-468E-8BEF-5C20C0A6DFF2}" type="presOf" srcId="{9E80C992-5FA1-42A3-93BA-F3409DD6231E}" destId="{2E318ED4-4121-4D1B-900B-D170A540A94C}" srcOrd="1" destOrd="1" presId="urn:microsoft.com/office/officeart/2005/8/layout/vList4#4"/>
    <dgm:cxn modelId="{27EC2946-2E83-4FEA-8E6D-1BB41FB15C8A}" srcId="{723647AE-2E78-466C-A5DD-CE59F78BAABE}" destId="{64BF57EC-CF72-47CC-B876-27317B94FFF0}" srcOrd="2" destOrd="0" parTransId="{1778AA1D-A860-4F6C-AB96-3FE17E8BECC1}" sibTransId="{14E0D42D-620F-4AC5-955D-EAE370A87CD4}"/>
    <dgm:cxn modelId="{3B72703C-8F0B-4C5B-B708-12D7887F07BD}" type="presOf" srcId="{E821840E-EEAC-4653-9FB3-7673F1DDC24E}" destId="{DD3842CC-A6B7-4800-A23B-2A47E32F99B3}" srcOrd="1" destOrd="0" presId="urn:microsoft.com/office/officeart/2005/8/layout/vList4#4"/>
    <dgm:cxn modelId="{30817056-24F0-43B3-A77E-7F0C71F7AD0F}" type="presOf" srcId="{723647AE-2E78-466C-A5DD-CE59F78BAABE}" destId="{F0B87A62-08BE-4535-AC2A-5130198A2E1D}" srcOrd="1" destOrd="0" presId="urn:microsoft.com/office/officeart/2005/8/layout/vList4#4"/>
    <dgm:cxn modelId="{9481230F-8540-402C-B05F-177BA23C9617}" type="presOf" srcId="{769760B6-D2B3-4F73-A597-0C451761911F}" destId="{A8E7457E-C6E0-45B2-8177-27E08CACFD7C}" srcOrd="0" destOrd="2" presId="urn:microsoft.com/office/officeart/2005/8/layout/vList4#4"/>
    <dgm:cxn modelId="{F8781F61-4C24-4022-801C-8A885528BF98}" type="presOf" srcId="{769760B6-D2B3-4F73-A597-0C451761911F}" destId="{F0B87A62-08BE-4535-AC2A-5130198A2E1D}" srcOrd="1" destOrd="2" presId="urn:microsoft.com/office/officeart/2005/8/layout/vList4#4"/>
    <dgm:cxn modelId="{F4E40B9B-BA9D-436E-A710-395C3CCA4CAC}" type="presOf" srcId="{64BF57EC-CF72-47CC-B876-27317B94FFF0}" destId="{F0B87A62-08BE-4535-AC2A-5130198A2E1D}" srcOrd="1" destOrd="3" presId="urn:microsoft.com/office/officeart/2005/8/layout/vList4#4"/>
    <dgm:cxn modelId="{75E19A68-4E58-420D-ABF7-42C442E04FF3}" type="presOf" srcId="{4CDD27EE-14AC-418C-91DC-57A0468281DB}" destId="{CBB9E127-A921-47C1-85C8-5888DEB6159B}" srcOrd="1" destOrd="2" presId="urn:microsoft.com/office/officeart/2005/8/layout/vList4#4"/>
    <dgm:cxn modelId="{17F5694E-2A2B-4A98-B0E1-FE56CFE483C5}" type="presOf" srcId="{64BF57EC-CF72-47CC-B876-27317B94FFF0}" destId="{A8E7457E-C6E0-45B2-8177-27E08CACFD7C}" srcOrd="0" destOrd="3" presId="urn:microsoft.com/office/officeart/2005/8/layout/vList4#4"/>
    <dgm:cxn modelId="{71EFB6A2-FB26-4DE2-BD69-716BEBDFDE03}" srcId="{723647AE-2E78-466C-A5DD-CE59F78BAABE}" destId="{5BC10C4D-C1DE-42D9-AD4B-C08A7E23DC01}" srcOrd="0" destOrd="0" parTransId="{447A7D3A-FE1C-4B7A-8B98-D7146E41AF73}" sibTransId="{6DD9886E-117F-4A80-A218-59349FB6BD41}"/>
    <dgm:cxn modelId="{4AFB723C-8D90-4906-8562-B43C674FD150}" srcId="{9DAEEA7D-332F-4400-8E2E-6A0F2DBF035A}" destId="{849357F0-7FDC-4173-8B68-9DFD13B70083}" srcOrd="3" destOrd="0" parTransId="{FEEDD4DD-2C7E-4737-8EAD-42AE9612444F}" sibTransId="{3D2F4466-32E5-4A33-A965-1B417BCD34C1}"/>
    <dgm:cxn modelId="{188A7E56-4F70-445C-B3AC-AE9080BE8D0A}" type="presOf" srcId="{5BC10C4D-C1DE-42D9-AD4B-C08A7E23DC01}" destId="{A8E7457E-C6E0-45B2-8177-27E08CACFD7C}" srcOrd="0" destOrd="1" presId="urn:microsoft.com/office/officeart/2005/8/layout/vList4#4"/>
    <dgm:cxn modelId="{2BE815A6-E603-4FCF-9EE6-270B1EB22EF7}" type="presOf" srcId="{F4ACD1F5-A5F1-40B1-8370-D8BC495E9742}" destId="{2E318ED4-4121-4D1B-900B-D170A540A94C}" srcOrd="1" destOrd="2" presId="urn:microsoft.com/office/officeart/2005/8/layout/vList4#4"/>
    <dgm:cxn modelId="{80F2380E-C0C5-47F3-9CF6-4D2E943BEEDE}" type="presParOf" srcId="{D0A6EAD3-138E-4C05-8B9C-5E0E95CE87CF}" destId="{C5AD55A8-59D3-46CB-A6E2-6308AEC6E532}" srcOrd="0" destOrd="0" presId="urn:microsoft.com/office/officeart/2005/8/layout/vList4#4"/>
    <dgm:cxn modelId="{D23EBCD2-E474-4966-924D-3C175C44A063}" type="presParOf" srcId="{C5AD55A8-59D3-46CB-A6E2-6308AEC6E532}" destId="{7EED89F3-164F-4665-A42B-BD5A1009F0D8}" srcOrd="0" destOrd="0" presId="urn:microsoft.com/office/officeart/2005/8/layout/vList4#4"/>
    <dgm:cxn modelId="{1AC03E6D-68C9-4A14-BFAC-71F9A3272B5B}" type="presParOf" srcId="{C5AD55A8-59D3-46CB-A6E2-6308AEC6E532}" destId="{282211B0-A265-4AA4-8FF5-DD56EED9AEF8}" srcOrd="1" destOrd="0" presId="urn:microsoft.com/office/officeart/2005/8/layout/vList4#4"/>
    <dgm:cxn modelId="{BA8591AE-8210-4ABC-BCCC-53FE951A8B8A}" type="presParOf" srcId="{C5AD55A8-59D3-46CB-A6E2-6308AEC6E532}" destId="{CBB9E127-A921-47C1-85C8-5888DEB6159B}" srcOrd="2" destOrd="0" presId="urn:microsoft.com/office/officeart/2005/8/layout/vList4#4"/>
    <dgm:cxn modelId="{03E03E74-924A-4321-80DC-C22C83BD03B1}" type="presParOf" srcId="{D0A6EAD3-138E-4C05-8B9C-5E0E95CE87CF}" destId="{6A96C4D0-AAC2-418D-B924-607EDC534D28}" srcOrd="1" destOrd="0" presId="urn:microsoft.com/office/officeart/2005/8/layout/vList4#4"/>
    <dgm:cxn modelId="{A18E19BC-8714-431E-8B30-C6E39F1C32A2}" type="presParOf" srcId="{D0A6EAD3-138E-4C05-8B9C-5E0E95CE87CF}" destId="{C47EF5E4-4B02-4FD7-A142-B4E5C1614A92}" srcOrd="2" destOrd="0" presId="urn:microsoft.com/office/officeart/2005/8/layout/vList4#4"/>
    <dgm:cxn modelId="{AE5522CA-2C60-4164-B215-C73F787AB1BC}" type="presParOf" srcId="{C47EF5E4-4B02-4FD7-A142-B4E5C1614A92}" destId="{F608A0C5-B6B2-4FD0-AB74-89296A6D5EA8}" srcOrd="0" destOrd="0" presId="urn:microsoft.com/office/officeart/2005/8/layout/vList4#4"/>
    <dgm:cxn modelId="{4C2EE68F-A704-4915-9535-D17A8D8CFCFC}" type="presParOf" srcId="{C47EF5E4-4B02-4FD7-A142-B4E5C1614A92}" destId="{14DDDC70-0332-4106-A526-54D586FD79CC}" srcOrd="1" destOrd="0" presId="urn:microsoft.com/office/officeart/2005/8/layout/vList4#4"/>
    <dgm:cxn modelId="{EA22325B-29D9-4FCF-9E95-474487D1C8E0}" type="presParOf" srcId="{C47EF5E4-4B02-4FD7-A142-B4E5C1614A92}" destId="{DD3842CC-A6B7-4800-A23B-2A47E32F99B3}" srcOrd="2" destOrd="0" presId="urn:microsoft.com/office/officeart/2005/8/layout/vList4#4"/>
    <dgm:cxn modelId="{AF413A84-0390-4CCF-B860-2709B398C2A3}" type="presParOf" srcId="{D0A6EAD3-138E-4C05-8B9C-5E0E95CE87CF}" destId="{B5AFA446-7444-422C-B1B8-B2337AB7B912}" srcOrd="3" destOrd="0" presId="urn:microsoft.com/office/officeart/2005/8/layout/vList4#4"/>
    <dgm:cxn modelId="{477D94CB-3001-45FC-86E1-EB84FEACF7F3}" type="presParOf" srcId="{D0A6EAD3-138E-4C05-8B9C-5E0E95CE87CF}" destId="{CEF2C13D-A294-4013-BF7B-88F7C4694AC8}" srcOrd="4" destOrd="0" presId="urn:microsoft.com/office/officeart/2005/8/layout/vList4#4"/>
    <dgm:cxn modelId="{983DD624-B74C-416D-8493-A84C8211C1F7}" type="presParOf" srcId="{CEF2C13D-A294-4013-BF7B-88F7C4694AC8}" destId="{A8E7457E-C6E0-45B2-8177-27E08CACFD7C}" srcOrd="0" destOrd="0" presId="urn:microsoft.com/office/officeart/2005/8/layout/vList4#4"/>
    <dgm:cxn modelId="{8C8F7920-CDD2-4497-961A-27873839D380}" type="presParOf" srcId="{CEF2C13D-A294-4013-BF7B-88F7C4694AC8}" destId="{1E2C086D-5693-4990-926F-E3CB30C7EB5C}" srcOrd="1" destOrd="0" presId="urn:microsoft.com/office/officeart/2005/8/layout/vList4#4"/>
    <dgm:cxn modelId="{43B93FE4-6195-4A23-809F-13941E0A8FCD}" type="presParOf" srcId="{CEF2C13D-A294-4013-BF7B-88F7C4694AC8}" destId="{F0B87A62-08BE-4535-AC2A-5130198A2E1D}" srcOrd="2" destOrd="0" presId="urn:microsoft.com/office/officeart/2005/8/layout/vList4#4"/>
    <dgm:cxn modelId="{7FD2C074-D924-4415-BA3A-705791F0B1B8}" type="presParOf" srcId="{D0A6EAD3-138E-4C05-8B9C-5E0E95CE87CF}" destId="{101BDE6C-4E5A-46DE-85C7-4EA3B1B41826}" srcOrd="5" destOrd="0" presId="urn:microsoft.com/office/officeart/2005/8/layout/vList4#4"/>
    <dgm:cxn modelId="{5CE69940-8FC2-4FD2-B7BE-417B8EBB0C27}" type="presParOf" srcId="{D0A6EAD3-138E-4C05-8B9C-5E0E95CE87CF}" destId="{391D1CC5-6857-4A19-9DC1-F4ABEA67BC39}" srcOrd="6" destOrd="0" presId="urn:microsoft.com/office/officeart/2005/8/layout/vList4#4"/>
    <dgm:cxn modelId="{4542929E-71D8-46EA-8AA2-3B1F1A14A641}" type="presParOf" srcId="{391D1CC5-6857-4A19-9DC1-F4ABEA67BC39}" destId="{935FEC6D-D557-4552-8D96-3EE5C84352C3}" srcOrd="0" destOrd="0" presId="urn:microsoft.com/office/officeart/2005/8/layout/vList4#4"/>
    <dgm:cxn modelId="{926878B7-BC53-421E-B1E6-772D75F4D50C}" type="presParOf" srcId="{391D1CC5-6857-4A19-9DC1-F4ABEA67BC39}" destId="{564AFE7A-B023-431B-9738-5ED9F1C07062}" srcOrd="1" destOrd="0" presId="urn:microsoft.com/office/officeart/2005/8/layout/vList4#4"/>
    <dgm:cxn modelId="{F905F9EE-B5E4-464F-A073-F053FF2AC0F8}" type="presParOf" srcId="{391D1CC5-6857-4A19-9DC1-F4ABEA67BC39}" destId="{2E318ED4-4121-4D1B-900B-D170A540A94C}" srcOrd="2" destOrd="0" presId="urn:microsoft.com/office/officeart/2005/8/layout/vList4#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93E32D-3A3A-47E3-BE44-166F7F8B7B19}" type="doc">
      <dgm:prSet loTypeId="urn:microsoft.com/office/officeart/2005/8/layout/vList4#5" loCatId="list" qsTypeId="urn:microsoft.com/office/officeart/2005/8/quickstyle/simple1" qsCatId="simple" csTypeId="urn:microsoft.com/office/officeart/2005/8/colors/colorful5" csCatId="colorful" phldr="1"/>
      <dgm:spPr/>
      <dgm:t>
        <a:bodyPr/>
        <a:lstStyle/>
        <a:p>
          <a:endParaRPr lang="zh-TW" altLang="en-US"/>
        </a:p>
      </dgm:t>
    </dgm:pt>
    <dgm:pt modelId="{BA7BB3DD-5EBE-414A-8055-026B4C802FF4}">
      <dgm:prSet phldrT="[文字]" custT="1"/>
      <dgm:spPr>
        <a:solidFill>
          <a:schemeClr val="accent5">
            <a:lumMod val="40000"/>
            <a:lumOff val="60000"/>
          </a:schemeClr>
        </a:solidFill>
      </dgm:spPr>
      <dgm:t>
        <a:bodyPr/>
        <a:lstStyle/>
        <a:p>
          <a:r>
            <a:rPr lang="zh-TW" altLang="en-US" sz="3050" b="1" dirty="0" smtClean="0">
              <a:solidFill>
                <a:schemeClr val="tx1"/>
              </a:solidFill>
              <a:latin typeface="標楷體" pitchFamily="65" charset="-120"/>
              <a:ea typeface="標楷體" pitchFamily="65" charset="-120"/>
            </a:rPr>
            <a:t>家具木工科、美工科、陶瓷工程科室內空間設計科、圖文傳播科   金屬工藝科家具設計科         廣告設計科、</a:t>
          </a:r>
          <a:r>
            <a:rPr lang="zh-TW" altLang="en-US" sz="3050" b="1" dirty="0" smtClean="0">
              <a:solidFill>
                <a:srgbClr val="0000FF"/>
              </a:solidFill>
              <a:latin typeface="標楷體" pitchFamily="65" charset="-120"/>
              <a:ea typeface="標楷體" pitchFamily="65" charset="-120"/>
            </a:rPr>
            <a:t>多媒體設計科     </a:t>
          </a:r>
          <a:r>
            <a:rPr lang="zh-TW" altLang="en-US" sz="3050" b="1" dirty="0" smtClean="0">
              <a:solidFill>
                <a:schemeClr val="tx1"/>
              </a:solidFill>
              <a:latin typeface="標楷體" pitchFamily="65" charset="-120"/>
              <a:ea typeface="標楷體" pitchFamily="65" charset="-120"/>
            </a:rPr>
            <a:t>室內設計科</a:t>
          </a:r>
        </a:p>
      </dgm:t>
    </dgm:pt>
    <dgm:pt modelId="{306E33A4-98C6-485C-8E51-AD296D33FAE5}" type="parTrans" cxnId="{70040505-C19E-4621-9350-F91020FAF800}">
      <dgm:prSet/>
      <dgm:spPr/>
      <dgm:t>
        <a:bodyPr/>
        <a:lstStyle/>
        <a:p>
          <a:endParaRPr lang="zh-TW" altLang="en-US"/>
        </a:p>
      </dgm:t>
    </dgm:pt>
    <dgm:pt modelId="{ABB1E1FE-3206-4304-8E48-459524873973}" type="sibTrans" cxnId="{70040505-C19E-4621-9350-F91020FAF800}">
      <dgm:prSet/>
      <dgm:spPr/>
      <dgm:t>
        <a:bodyPr/>
        <a:lstStyle/>
        <a:p>
          <a:endParaRPr lang="zh-TW" altLang="en-US"/>
        </a:p>
      </dgm:t>
    </dgm:pt>
    <dgm:pt modelId="{C2A67047-0C5F-43AE-8C6C-E6FD63460E2D}">
      <dgm:prSet phldrT="[文字]" custT="1"/>
      <dgm:spPr>
        <a:solidFill>
          <a:schemeClr val="accent5">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1.</a:t>
          </a:r>
          <a:r>
            <a:rPr lang="zh-TW" altLang="en-US" sz="2800" b="1" dirty="0" smtClean="0">
              <a:solidFill>
                <a:srgbClr val="FF0000"/>
              </a:solidFill>
              <a:latin typeface="標楷體" pitchFamily="65" charset="-120"/>
              <a:ea typeface="標楷體" pitchFamily="65" charset="-120"/>
            </a:rPr>
            <a:t>色彩原理、造形原理</a:t>
          </a:r>
          <a:r>
            <a:rPr lang="en-US" altLang="zh-TW" sz="2800" b="1" dirty="0" smtClean="0">
              <a:solidFill>
                <a:srgbClr val="FF0000"/>
              </a:solidFill>
              <a:latin typeface="標楷體" pitchFamily="65" charset="-120"/>
              <a:ea typeface="標楷體" pitchFamily="65" charset="-120"/>
            </a:rPr>
            <a:t/>
          </a:r>
          <a:br>
            <a:rPr lang="en-US" altLang="zh-TW" sz="2800" b="1" dirty="0" smtClean="0">
              <a:solidFill>
                <a:srgbClr val="FF0000"/>
              </a:solidFill>
              <a:latin typeface="標楷體" pitchFamily="65" charset="-120"/>
              <a:ea typeface="標楷體" pitchFamily="65" charset="-120"/>
            </a:rPr>
          </a:br>
          <a:r>
            <a:rPr lang="en-US" altLang="zh-TW" sz="2800" b="1" dirty="0" smtClean="0">
              <a:solidFill>
                <a:srgbClr val="FF0000"/>
              </a:solidFill>
              <a:latin typeface="標楷體" pitchFamily="65" charset="-120"/>
              <a:ea typeface="標楷體" pitchFamily="65" charset="-120"/>
            </a:rPr>
            <a:t>       </a:t>
          </a:r>
          <a:r>
            <a:rPr lang="zh-TW" altLang="en-US" sz="2800" b="1" dirty="0" smtClean="0">
              <a:solidFill>
                <a:srgbClr val="FF0000"/>
              </a:solidFill>
              <a:latin typeface="標楷體" pitchFamily="65" charset="-120"/>
              <a:ea typeface="標楷體" pitchFamily="65" charset="-120"/>
            </a:rPr>
            <a:t>設計概論 </a:t>
          </a:r>
          <a:endParaRPr lang="zh-TW" altLang="en-US" sz="2800" b="1" dirty="0">
            <a:solidFill>
              <a:srgbClr val="FF0000"/>
            </a:solidFill>
            <a:latin typeface="標楷體" pitchFamily="65" charset="-120"/>
            <a:ea typeface="標楷體" pitchFamily="65" charset="-120"/>
          </a:endParaRPr>
        </a:p>
      </dgm:t>
    </dgm:pt>
    <dgm:pt modelId="{376910F2-A40F-4DB0-8BF3-53675730E3B8}" type="parTrans" cxnId="{7ECF8C4E-FF82-4254-965D-D31F5D52623E}">
      <dgm:prSet/>
      <dgm:spPr/>
      <dgm:t>
        <a:bodyPr/>
        <a:lstStyle/>
        <a:p>
          <a:endParaRPr lang="zh-TW" altLang="en-US"/>
        </a:p>
      </dgm:t>
    </dgm:pt>
    <dgm:pt modelId="{7DDDC045-F351-4B35-9E96-90F1C0215AB8}" type="sibTrans" cxnId="{7ECF8C4E-FF82-4254-965D-D31F5D52623E}">
      <dgm:prSet/>
      <dgm:spPr/>
      <dgm:t>
        <a:bodyPr/>
        <a:lstStyle/>
        <a:p>
          <a:endParaRPr lang="zh-TW" altLang="en-US"/>
        </a:p>
      </dgm:t>
    </dgm:pt>
    <dgm:pt modelId="{CC105A97-AB63-493C-8324-CBE2755F8F25}">
      <dgm:prSet custT="1"/>
      <dgm:spPr>
        <a:solidFill>
          <a:schemeClr val="accent5">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2.</a:t>
          </a:r>
          <a:r>
            <a:rPr lang="zh-TW" altLang="en-US" sz="2800" b="1" dirty="0" smtClean="0">
              <a:solidFill>
                <a:srgbClr val="FF0000"/>
              </a:solidFill>
              <a:latin typeface="標楷體" pitchFamily="65" charset="-120"/>
              <a:ea typeface="標楷體" pitchFamily="65" charset="-120"/>
            </a:rPr>
            <a:t>基本設計、繪畫基礎</a:t>
          </a:r>
          <a:r>
            <a:rPr lang="en-US" altLang="zh-TW" sz="2800" b="1" dirty="0" smtClean="0">
              <a:solidFill>
                <a:srgbClr val="FF0000"/>
              </a:solidFill>
              <a:latin typeface="標楷體" pitchFamily="65" charset="-120"/>
              <a:ea typeface="標楷體" pitchFamily="65" charset="-120"/>
            </a:rPr>
            <a:t/>
          </a:r>
          <a:br>
            <a:rPr lang="en-US" altLang="zh-TW" sz="2800" b="1" dirty="0" smtClean="0">
              <a:solidFill>
                <a:srgbClr val="FF0000"/>
              </a:solidFill>
              <a:latin typeface="標楷體" pitchFamily="65" charset="-120"/>
              <a:ea typeface="標楷體" pitchFamily="65" charset="-120"/>
            </a:rPr>
          </a:br>
          <a:r>
            <a:rPr lang="en-US" altLang="zh-TW" sz="2800" b="1" dirty="0" smtClean="0">
              <a:solidFill>
                <a:srgbClr val="FF0000"/>
              </a:solidFill>
              <a:latin typeface="標楷體" pitchFamily="65" charset="-120"/>
              <a:ea typeface="標楷體" pitchFamily="65" charset="-120"/>
            </a:rPr>
            <a:t>       </a:t>
          </a:r>
          <a:r>
            <a:rPr lang="zh-TW" altLang="en-US" sz="2800" b="1" dirty="0" smtClean="0">
              <a:solidFill>
                <a:srgbClr val="FF0000"/>
              </a:solidFill>
              <a:latin typeface="標楷體" pitchFamily="65" charset="-120"/>
              <a:ea typeface="標楷體" pitchFamily="65" charset="-120"/>
            </a:rPr>
            <a:t>基礎圖學（術科）</a:t>
          </a:r>
          <a:endParaRPr lang="zh-TW" altLang="en-US" sz="2800" b="1" dirty="0">
            <a:solidFill>
              <a:srgbClr val="FF0000"/>
            </a:solidFill>
            <a:latin typeface="標楷體" pitchFamily="65" charset="-120"/>
            <a:ea typeface="標楷體" pitchFamily="65" charset="-120"/>
          </a:endParaRPr>
        </a:p>
      </dgm:t>
    </dgm:pt>
    <dgm:pt modelId="{9501C8AC-E920-40F2-8884-02B67C32B461}" type="parTrans" cxnId="{514B1933-F5D8-4DDB-84C8-EFFDD819E4E5}">
      <dgm:prSet/>
      <dgm:spPr/>
      <dgm:t>
        <a:bodyPr/>
        <a:lstStyle/>
        <a:p>
          <a:endParaRPr lang="zh-TW" altLang="en-US"/>
        </a:p>
      </dgm:t>
    </dgm:pt>
    <dgm:pt modelId="{ECE8D8EE-0719-4FA8-89E9-3E4780FA43FA}" type="sibTrans" cxnId="{514B1933-F5D8-4DDB-84C8-EFFDD819E4E5}">
      <dgm:prSet/>
      <dgm:spPr/>
      <dgm:t>
        <a:bodyPr/>
        <a:lstStyle/>
        <a:p>
          <a:endParaRPr lang="zh-TW" altLang="en-US"/>
        </a:p>
      </dgm:t>
    </dgm:pt>
    <dgm:pt modelId="{5C7A9361-F86D-4736-919A-77C6FEFF67AA}" type="pres">
      <dgm:prSet presAssocID="{D793E32D-3A3A-47E3-BE44-166F7F8B7B19}" presName="linear" presStyleCnt="0">
        <dgm:presLayoutVars>
          <dgm:dir/>
          <dgm:resizeHandles val="exact"/>
        </dgm:presLayoutVars>
      </dgm:prSet>
      <dgm:spPr/>
      <dgm:t>
        <a:bodyPr/>
        <a:lstStyle/>
        <a:p>
          <a:endParaRPr lang="zh-TW" altLang="en-US"/>
        </a:p>
      </dgm:t>
    </dgm:pt>
    <dgm:pt modelId="{9BC853B5-99DD-480E-A065-DAA010B93013}" type="pres">
      <dgm:prSet presAssocID="{BA7BB3DD-5EBE-414A-8055-026B4C802FF4}" presName="comp" presStyleCnt="0"/>
      <dgm:spPr/>
    </dgm:pt>
    <dgm:pt modelId="{48C32EDB-53C8-4BEC-8DCA-D6462513071E}" type="pres">
      <dgm:prSet presAssocID="{BA7BB3DD-5EBE-414A-8055-026B4C802FF4}" presName="box" presStyleLbl="node1" presStyleIdx="0" presStyleCnt="1"/>
      <dgm:spPr/>
      <dgm:t>
        <a:bodyPr/>
        <a:lstStyle/>
        <a:p>
          <a:endParaRPr lang="zh-TW" altLang="en-US"/>
        </a:p>
      </dgm:t>
    </dgm:pt>
    <dgm:pt modelId="{9B925AFD-C8C7-416B-A2BC-C3456CC5C853}" type="pres">
      <dgm:prSet presAssocID="{BA7BB3DD-5EBE-414A-8055-026B4C802FF4}" presName="img" presStyleLbl="fgImgPlace1" presStyleIdx="0" presStyleCnt="1" custScaleX="108757" custScaleY="51590" custLinFactNeighborX="-9366" custLinFactNeighborY="-4095"/>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0A3E5E9F-4AFE-4177-B4BD-CBAF2B3D7235}" type="pres">
      <dgm:prSet presAssocID="{BA7BB3DD-5EBE-414A-8055-026B4C802FF4}" presName="text" presStyleLbl="node1" presStyleIdx="0" presStyleCnt="1">
        <dgm:presLayoutVars>
          <dgm:bulletEnabled val="1"/>
        </dgm:presLayoutVars>
      </dgm:prSet>
      <dgm:spPr/>
      <dgm:t>
        <a:bodyPr/>
        <a:lstStyle/>
        <a:p>
          <a:endParaRPr lang="zh-TW" altLang="en-US"/>
        </a:p>
      </dgm:t>
    </dgm:pt>
  </dgm:ptLst>
  <dgm:cxnLst>
    <dgm:cxn modelId="{D1A9DE19-787D-4B85-A1D4-27FAFD98D685}" type="presOf" srcId="{C2A67047-0C5F-43AE-8C6C-E6FD63460E2D}" destId="{48C32EDB-53C8-4BEC-8DCA-D6462513071E}" srcOrd="0" destOrd="1" presId="urn:microsoft.com/office/officeart/2005/8/layout/vList4#5"/>
    <dgm:cxn modelId="{61C68AB2-285E-4C5A-8EBB-50ED925FFF30}" type="presOf" srcId="{C2A67047-0C5F-43AE-8C6C-E6FD63460E2D}" destId="{0A3E5E9F-4AFE-4177-B4BD-CBAF2B3D7235}" srcOrd="1" destOrd="1" presId="urn:microsoft.com/office/officeart/2005/8/layout/vList4#5"/>
    <dgm:cxn modelId="{7ECF8C4E-FF82-4254-965D-D31F5D52623E}" srcId="{BA7BB3DD-5EBE-414A-8055-026B4C802FF4}" destId="{C2A67047-0C5F-43AE-8C6C-E6FD63460E2D}" srcOrd="0" destOrd="0" parTransId="{376910F2-A40F-4DB0-8BF3-53675730E3B8}" sibTransId="{7DDDC045-F351-4B35-9E96-90F1C0215AB8}"/>
    <dgm:cxn modelId="{0A9CE132-7E37-433D-BC72-CD345AFAE3CB}" type="presOf" srcId="{CC105A97-AB63-493C-8324-CBE2755F8F25}" destId="{48C32EDB-53C8-4BEC-8DCA-D6462513071E}" srcOrd="0" destOrd="2" presId="urn:microsoft.com/office/officeart/2005/8/layout/vList4#5"/>
    <dgm:cxn modelId="{70040505-C19E-4621-9350-F91020FAF800}" srcId="{D793E32D-3A3A-47E3-BE44-166F7F8B7B19}" destId="{BA7BB3DD-5EBE-414A-8055-026B4C802FF4}" srcOrd="0" destOrd="0" parTransId="{306E33A4-98C6-485C-8E51-AD296D33FAE5}" sibTransId="{ABB1E1FE-3206-4304-8E48-459524873973}"/>
    <dgm:cxn modelId="{B4B50512-1ECC-4CA4-A26B-E5D7238E1C06}" type="presOf" srcId="{BA7BB3DD-5EBE-414A-8055-026B4C802FF4}" destId="{48C32EDB-53C8-4BEC-8DCA-D6462513071E}" srcOrd="0" destOrd="0" presId="urn:microsoft.com/office/officeart/2005/8/layout/vList4#5"/>
    <dgm:cxn modelId="{305C328C-CE02-40D5-9CAC-889E8667F873}" type="presOf" srcId="{CC105A97-AB63-493C-8324-CBE2755F8F25}" destId="{0A3E5E9F-4AFE-4177-B4BD-CBAF2B3D7235}" srcOrd="1" destOrd="2" presId="urn:microsoft.com/office/officeart/2005/8/layout/vList4#5"/>
    <dgm:cxn modelId="{AF2BB545-6656-4224-8600-68BB9688EDAB}" type="presOf" srcId="{BA7BB3DD-5EBE-414A-8055-026B4C802FF4}" destId="{0A3E5E9F-4AFE-4177-B4BD-CBAF2B3D7235}" srcOrd="1" destOrd="0" presId="urn:microsoft.com/office/officeart/2005/8/layout/vList4#5"/>
    <dgm:cxn modelId="{6E41237B-7E2A-46FB-8072-3A0FB90808E7}" type="presOf" srcId="{D793E32D-3A3A-47E3-BE44-166F7F8B7B19}" destId="{5C7A9361-F86D-4736-919A-77C6FEFF67AA}" srcOrd="0" destOrd="0" presId="urn:microsoft.com/office/officeart/2005/8/layout/vList4#5"/>
    <dgm:cxn modelId="{514B1933-F5D8-4DDB-84C8-EFFDD819E4E5}" srcId="{BA7BB3DD-5EBE-414A-8055-026B4C802FF4}" destId="{CC105A97-AB63-493C-8324-CBE2755F8F25}" srcOrd="1" destOrd="0" parTransId="{9501C8AC-E920-40F2-8884-02B67C32B461}" sibTransId="{ECE8D8EE-0719-4FA8-89E9-3E4780FA43FA}"/>
    <dgm:cxn modelId="{E6291E6C-7798-47A0-B786-7977363ECEFE}" type="presParOf" srcId="{5C7A9361-F86D-4736-919A-77C6FEFF67AA}" destId="{9BC853B5-99DD-480E-A065-DAA010B93013}" srcOrd="0" destOrd="0" presId="urn:microsoft.com/office/officeart/2005/8/layout/vList4#5"/>
    <dgm:cxn modelId="{896D72CA-8188-4FE8-AC03-3ED9C81B7E1F}" type="presParOf" srcId="{9BC853B5-99DD-480E-A065-DAA010B93013}" destId="{48C32EDB-53C8-4BEC-8DCA-D6462513071E}" srcOrd="0" destOrd="0" presId="urn:microsoft.com/office/officeart/2005/8/layout/vList4#5"/>
    <dgm:cxn modelId="{F8952668-A5A7-4EE6-9F41-BF5A27770F69}" type="presParOf" srcId="{9BC853B5-99DD-480E-A065-DAA010B93013}" destId="{9B925AFD-C8C7-416B-A2BC-C3456CC5C853}" srcOrd="1" destOrd="0" presId="urn:microsoft.com/office/officeart/2005/8/layout/vList4#5"/>
    <dgm:cxn modelId="{7F9013F8-05C2-4407-AF70-DDBA635680A8}" type="presParOf" srcId="{9BC853B5-99DD-480E-A065-DAA010B93013}" destId="{0A3E5E9F-4AFE-4177-B4BD-CBAF2B3D7235}" srcOrd="2" destOrd="0" presId="urn:microsoft.com/office/officeart/2005/8/layout/vList4#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97F97E-5899-468C-B081-BE397776B47A}" type="doc">
      <dgm:prSet loTypeId="urn:microsoft.com/office/officeart/2005/8/layout/vList4#6" loCatId="list" qsTypeId="urn:microsoft.com/office/officeart/2005/8/quickstyle/simple1" qsCatId="simple" csTypeId="urn:microsoft.com/office/officeart/2005/8/colors/colorful5" csCatId="colorful" phldr="1"/>
      <dgm:spPr/>
      <dgm:t>
        <a:bodyPr/>
        <a:lstStyle/>
        <a:p>
          <a:endParaRPr lang="zh-TW" altLang="en-US"/>
        </a:p>
      </dgm:t>
    </dgm:pt>
    <dgm:pt modelId="{F1B78244-18D1-4E2F-8B86-69ACE6872C48}">
      <dgm:prSet phldrT="[文字]" custT="1"/>
      <dgm:spPr>
        <a:solidFill>
          <a:schemeClr val="accent5">
            <a:lumMod val="40000"/>
            <a:lumOff val="60000"/>
          </a:schemeClr>
        </a:solidFill>
      </dgm:spPr>
      <dgm:t>
        <a:bodyPr/>
        <a:lstStyle/>
        <a:p>
          <a:r>
            <a:rPr lang="zh-TW" altLang="en-US" sz="2900" b="1" dirty="0" smtClean="0">
              <a:solidFill>
                <a:schemeClr val="tx1"/>
              </a:solidFill>
              <a:latin typeface="標楷體" pitchFamily="65" charset="-120"/>
              <a:ea typeface="標楷體" pitchFamily="65" charset="-120"/>
            </a:rPr>
            <a:t> 農場經營科、園藝科、森林科          </a:t>
          </a:r>
          <a:r>
            <a:rPr lang="en-US" altLang="zh-TW" sz="2900" b="1" dirty="0" smtClean="0">
              <a:solidFill>
                <a:schemeClr val="tx1"/>
              </a:solidFill>
              <a:latin typeface="標楷體" pitchFamily="65" charset="-120"/>
              <a:ea typeface="標楷體" pitchFamily="65" charset="-120"/>
            </a:rPr>
            <a:t/>
          </a:r>
          <a:br>
            <a:rPr lang="en-US" altLang="zh-TW" sz="2900" b="1" dirty="0" smtClean="0">
              <a:solidFill>
                <a:schemeClr val="tx1"/>
              </a:solidFill>
              <a:latin typeface="標楷體" pitchFamily="65" charset="-120"/>
              <a:ea typeface="標楷體" pitchFamily="65" charset="-120"/>
            </a:rPr>
          </a:br>
          <a:r>
            <a:rPr lang="en-US" altLang="zh-TW" sz="2900" b="1" dirty="0" smtClean="0">
              <a:solidFill>
                <a:schemeClr val="tx1"/>
              </a:solidFill>
              <a:latin typeface="標楷體" pitchFamily="65" charset="-120"/>
              <a:ea typeface="標楷體" pitchFamily="65" charset="-120"/>
            </a:rPr>
            <a:t> </a:t>
          </a:r>
          <a:r>
            <a:rPr lang="zh-TW" altLang="en-US" sz="2900" b="1" dirty="0" smtClean="0">
              <a:solidFill>
                <a:schemeClr val="tx1"/>
              </a:solidFill>
              <a:latin typeface="標楷體" pitchFamily="65" charset="-120"/>
              <a:ea typeface="標楷體" pitchFamily="65" charset="-120"/>
            </a:rPr>
            <a:t>野生動物保育科、造園科                     </a:t>
          </a:r>
          <a:r>
            <a:rPr lang="en-US" altLang="zh-TW" sz="2900" b="1" dirty="0" smtClean="0">
              <a:solidFill>
                <a:schemeClr val="tx1"/>
              </a:solidFill>
              <a:latin typeface="標楷體" pitchFamily="65" charset="-120"/>
              <a:ea typeface="標楷體" pitchFamily="65" charset="-120"/>
            </a:rPr>
            <a:t/>
          </a:r>
          <a:br>
            <a:rPr lang="en-US" altLang="zh-TW" sz="2900" b="1" dirty="0" smtClean="0">
              <a:solidFill>
                <a:schemeClr val="tx1"/>
              </a:solidFill>
              <a:latin typeface="標楷體" pitchFamily="65" charset="-120"/>
              <a:ea typeface="標楷體" pitchFamily="65" charset="-120"/>
            </a:rPr>
          </a:br>
          <a:r>
            <a:rPr lang="en-US" altLang="zh-TW" sz="2900" b="1" dirty="0" smtClean="0">
              <a:solidFill>
                <a:schemeClr val="tx1"/>
              </a:solidFill>
              <a:latin typeface="標楷體" pitchFamily="65" charset="-120"/>
              <a:ea typeface="標楷體" pitchFamily="65" charset="-120"/>
            </a:rPr>
            <a:t> </a:t>
          </a:r>
          <a:r>
            <a:rPr lang="zh-TW" altLang="en-US" sz="2900" b="1" dirty="0" smtClean="0">
              <a:solidFill>
                <a:schemeClr val="tx1"/>
              </a:solidFill>
              <a:latin typeface="標楷體" pitchFamily="65" charset="-120"/>
              <a:ea typeface="標楷體" pitchFamily="65" charset="-120"/>
            </a:rPr>
            <a:t>畜產保健科</a:t>
          </a:r>
        </a:p>
      </dgm:t>
    </dgm:pt>
    <dgm:pt modelId="{66FBC27C-E4F0-4C42-868A-3182CA05DD43}" type="parTrans" cxnId="{87B4FAD0-A8AD-4CA8-A755-8B7F50B96E69}">
      <dgm:prSet/>
      <dgm:spPr/>
      <dgm:t>
        <a:bodyPr/>
        <a:lstStyle/>
        <a:p>
          <a:endParaRPr lang="zh-TW" altLang="en-US"/>
        </a:p>
      </dgm:t>
    </dgm:pt>
    <dgm:pt modelId="{9CC04703-1784-4566-8044-111DD96262D9}" type="sibTrans" cxnId="{87B4FAD0-A8AD-4CA8-A755-8B7F50B96E69}">
      <dgm:prSet/>
      <dgm:spPr/>
      <dgm:t>
        <a:bodyPr/>
        <a:lstStyle/>
        <a:p>
          <a:endParaRPr lang="zh-TW" altLang="en-US"/>
        </a:p>
      </dgm:t>
    </dgm:pt>
    <dgm:pt modelId="{6C5A2983-E033-48C5-987E-ABD4850B1489}">
      <dgm:prSet phldrT="[文字]" custT="1"/>
      <dgm:spPr>
        <a:solidFill>
          <a:schemeClr val="accent5">
            <a:lumMod val="40000"/>
            <a:lumOff val="60000"/>
          </a:schemeClr>
        </a:solidFill>
      </dgm:spPr>
      <dgm:t>
        <a:bodyPr/>
        <a:lstStyle/>
        <a:p>
          <a:r>
            <a:rPr lang="zh-TW" altLang="en-US" sz="2700" b="1" dirty="0" smtClean="0">
              <a:solidFill>
                <a:srgbClr val="FF0000"/>
              </a:solidFill>
              <a:latin typeface="標楷體" pitchFamily="65" charset="-120"/>
              <a:ea typeface="標楷體" pitchFamily="65" charset="-120"/>
            </a:rPr>
            <a:t>考科</a:t>
          </a:r>
          <a:r>
            <a:rPr lang="en-US" altLang="en-US" sz="2700" b="1" dirty="0" smtClean="0">
              <a:solidFill>
                <a:srgbClr val="FF0000"/>
              </a:solidFill>
              <a:latin typeface="標楷體" pitchFamily="65" charset="-120"/>
              <a:ea typeface="標楷體" pitchFamily="65" charset="-120"/>
            </a:rPr>
            <a:t>1.</a:t>
          </a:r>
          <a:r>
            <a:rPr lang="zh-TW" altLang="en-US" sz="2700" b="1" dirty="0" smtClean="0">
              <a:solidFill>
                <a:srgbClr val="FF0000"/>
              </a:solidFill>
              <a:latin typeface="標楷體" pitchFamily="65" charset="-120"/>
              <a:ea typeface="標楷體" pitchFamily="65" charset="-120"/>
            </a:rPr>
            <a:t>農業概論 </a:t>
          </a:r>
          <a:endParaRPr lang="zh-TW" altLang="en-US" sz="2700" b="1" dirty="0">
            <a:solidFill>
              <a:srgbClr val="FF0000"/>
            </a:solidFill>
            <a:latin typeface="標楷體" pitchFamily="65" charset="-120"/>
            <a:ea typeface="標楷體" pitchFamily="65" charset="-120"/>
          </a:endParaRPr>
        </a:p>
      </dgm:t>
    </dgm:pt>
    <dgm:pt modelId="{6E8A71BF-27B4-46FC-9E14-167562C12C1E}" type="parTrans" cxnId="{08DE0167-5A36-4EFF-AC54-0A7D96B13E0A}">
      <dgm:prSet/>
      <dgm:spPr/>
      <dgm:t>
        <a:bodyPr/>
        <a:lstStyle/>
        <a:p>
          <a:endParaRPr lang="zh-TW" altLang="en-US"/>
        </a:p>
      </dgm:t>
    </dgm:pt>
    <dgm:pt modelId="{C7A7C3F3-6162-494E-B599-FF271D3C9141}" type="sibTrans" cxnId="{08DE0167-5A36-4EFF-AC54-0A7D96B13E0A}">
      <dgm:prSet/>
      <dgm:spPr/>
      <dgm:t>
        <a:bodyPr/>
        <a:lstStyle/>
        <a:p>
          <a:endParaRPr lang="zh-TW" altLang="en-US"/>
        </a:p>
      </dgm:t>
    </dgm:pt>
    <dgm:pt modelId="{38D87B76-0150-4E8A-B86C-7220054500FF}">
      <dgm:prSet phldrT="[文字]" custT="1"/>
      <dgm:spPr>
        <a:solidFill>
          <a:schemeClr val="accent6">
            <a:lumMod val="40000"/>
            <a:lumOff val="60000"/>
          </a:schemeClr>
        </a:solidFill>
      </dgm:spPr>
      <dgm:t>
        <a:bodyPr/>
        <a:lstStyle/>
        <a:p>
          <a:r>
            <a:rPr lang="zh-TW" altLang="en-US" sz="3000" b="1" dirty="0" smtClean="0">
              <a:solidFill>
                <a:schemeClr val="tx1"/>
              </a:solidFill>
              <a:latin typeface="標楷體" pitchFamily="65" charset="-120"/>
              <a:ea typeface="標楷體" pitchFamily="65" charset="-120"/>
            </a:rPr>
            <a:t> 食品加工科、食品科、</a:t>
          </a:r>
          <a:r>
            <a:rPr lang="zh-TW" altLang="en-US" sz="3000" b="1" dirty="0" smtClean="0">
              <a:solidFill>
                <a:srgbClr val="0000FF"/>
              </a:solidFill>
              <a:latin typeface="標楷體" pitchFamily="65" charset="-120"/>
              <a:ea typeface="標楷體" pitchFamily="65" charset="-120"/>
            </a:rPr>
            <a:t>水產食品科   </a:t>
          </a:r>
          <a:r>
            <a:rPr lang="en-US" altLang="zh-TW" sz="3000" b="1" dirty="0" smtClean="0">
              <a:solidFill>
                <a:srgbClr val="0000FF"/>
              </a:solidFill>
              <a:latin typeface="標楷體" pitchFamily="65" charset="-120"/>
              <a:ea typeface="標楷體" pitchFamily="65" charset="-120"/>
            </a:rPr>
            <a:t/>
          </a:r>
          <a:br>
            <a:rPr lang="en-US" altLang="zh-TW" sz="3000" b="1" dirty="0" smtClean="0">
              <a:solidFill>
                <a:srgbClr val="0000FF"/>
              </a:solidFill>
              <a:latin typeface="標楷體" pitchFamily="65" charset="-120"/>
              <a:ea typeface="標楷體" pitchFamily="65" charset="-120"/>
            </a:rPr>
          </a:br>
          <a:r>
            <a:rPr lang="en-US" altLang="zh-TW" sz="3000" b="1" dirty="0" smtClean="0">
              <a:solidFill>
                <a:srgbClr val="0000FF"/>
              </a:solidFill>
              <a:latin typeface="標楷體" pitchFamily="65" charset="-120"/>
              <a:ea typeface="標楷體" pitchFamily="65" charset="-120"/>
            </a:rPr>
            <a:t> </a:t>
          </a:r>
          <a:r>
            <a:rPr lang="zh-TW" altLang="en-US" sz="3000" b="1" dirty="0" smtClean="0">
              <a:solidFill>
                <a:schemeClr val="tx1"/>
              </a:solidFill>
              <a:latin typeface="標楷體" pitchFamily="65" charset="-120"/>
              <a:ea typeface="標楷體" pitchFamily="65" charset="-120"/>
            </a:rPr>
            <a:t>烘焙科</a:t>
          </a:r>
        </a:p>
      </dgm:t>
    </dgm:pt>
    <dgm:pt modelId="{894F53F5-DEB0-4C21-ABB1-A4B541191313}" type="parTrans" cxnId="{90AF9710-BFB4-4D17-8027-BCB2E5197033}">
      <dgm:prSet/>
      <dgm:spPr/>
      <dgm:t>
        <a:bodyPr/>
        <a:lstStyle/>
        <a:p>
          <a:endParaRPr lang="zh-TW" altLang="en-US"/>
        </a:p>
      </dgm:t>
    </dgm:pt>
    <dgm:pt modelId="{2F9A661F-0E00-4A6D-BA69-357BE4818647}" type="sibTrans" cxnId="{90AF9710-BFB4-4D17-8027-BCB2E5197033}">
      <dgm:prSet/>
      <dgm:spPr/>
      <dgm:t>
        <a:bodyPr/>
        <a:lstStyle/>
        <a:p>
          <a:endParaRPr lang="zh-TW" altLang="en-US"/>
        </a:p>
      </dgm:t>
    </dgm:pt>
    <dgm:pt modelId="{CBE430C5-3E25-4779-8E19-53EAD7E2D9EC}">
      <dgm:prSet phldrT="[文字]" custT="1"/>
      <dgm:spPr>
        <a:solidFill>
          <a:schemeClr val="accent6">
            <a:lumMod val="40000"/>
            <a:lumOff val="60000"/>
          </a:schemeClr>
        </a:solidFill>
      </dgm:spPr>
      <dgm:t>
        <a:bodyPr/>
        <a:lstStyle/>
        <a:p>
          <a:r>
            <a:rPr lang="zh-TW" altLang="en-US" sz="2700" b="1" dirty="0" smtClean="0">
              <a:solidFill>
                <a:srgbClr val="FF0000"/>
              </a:solidFill>
              <a:latin typeface="標楷體" pitchFamily="65" charset="-120"/>
              <a:ea typeface="標楷體" pitchFamily="65" charset="-120"/>
            </a:rPr>
            <a:t>考科</a:t>
          </a:r>
          <a:r>
            <a:rPr lang="en-US" altLang="en-US" sz="2700" b="1" dirty="0" smtClean="0">
              <a:solidFill>
                <a:srgbClr val="FF0000"/>
              </a:solidFill>
              <a:latin typeface="標楷體" pitchFamily="65" charset="-120"/>
              <a:ea typeface="標楷體" pitchFamily="65" charset="-120"/>
            </a:rPr>
            <a:t>1.</a:t>
          </a:r>
          <a:r>
            <a:rPr lang="zh-TW" altLang="en-US" sz="2700" b="1" dirty="0" smtClean="0">
              <a:solidFill>
                <a:srgbClr val="FF0000"/>
              </a:solidFill>
              <a:latin typeface="標楷體" pitchFamily="65" charset="-120"/>
              <a:ea typeface="標楷體" pitchFamily="65" charset="-120"/>
            </a:rPr>
            <a:t>食品加工、食品加工實習</a:t>
          </a:r>
          <a:endParaRPr lang="zh-TW" altLang="en-US" sz="2700" b="1" dirty="0">
            <a:solidFill>
              <a:srgbClr val="FF0000"/>
            </a:solidFill>
            <a:latin typeface="標楷體" pitchFamily="65" charset="-120"/>
            <a:ea typeface="標楷體" pitchFamily="65" charset="-120"/>
          </a:endParaRPr>
        </a:p>
      </dgm:t>
    </dgm:pt>
    <dgm:pt modelId="{5B293740-C4DE-4DEF-B76C-1DDE0CF58C71}" type="parTrans" cxnId="{4792C259-B593-4895-84D7-43CD9331DDBB}">
      <dgm:prSet/>
      <dgm:spPr/>
      <dgm:t>
        <a:bodyPr/>
        <a:lstStyle/>
        <a:p>
          <a:endParaRPr lang="zh-TW" altLang="en-US"/>
        </a:p>
      </dgm:t>
    </dgm:pt>
    <dgm:pt modelId="{0E23E30E-CD49-4036-81D4-CAE5962BE530}" type="sibTrans" cxnId="{4792C259-B593-4895-84D7-43CD9331DDBB}">
      <dgm:prSet/>
      <dgm:spPr/>
      <dgm:t>
        <a:bodyPr/>
        <a:lstStyle/>
        <a:p>
          <a:endParaRPr lang="zh-TW" altLang="en-US"/>
        </a:p>
      </dgm:t>
    </dgm:pt>
    <dgm:pt modelId="{B800BB97-F6D8-4968-B50D-146DBF1A50DF}">
      <dgm:prSet custT="1"/>
      <dgm:spPr>
        <a:solidFill>
          <a:schemeClr val="accent5">
            <a:lumMod val="40000"/>
            <a:lumOff val="60000"/>
          </a:schemeClr>
        </a:solidFill>
      </dgm:spPr>
      <dgm:t>
        <a:bodyPr/>
        <a:lstStyle/>
        <a:p>
          <a:r>
            <a:rPr lang="zh-TW" altLang="en-US" sz="2700" b="1" dirty="0" smtClean="0">
              <a:solidFill>
                <a:srgbClr val="FF0000"/>
              </a:solidFill>
              <a:latin typeface="標楷體" pitchFamily="65" charset="-120"/>
              <a:ea typeface="標楷體" pitchFamily="65" charset="-120"/>
            </a:rPr>
            <a:t>考科</a:t>
          </a:r>
          <a:r>
            <a:rPr lang="en-US" altLang="en-US" sz="2700" b="1" dirty="0" smtClean="0">
              <a:solidFill>
                <a:srgbClr val="FF0000"/>
              </a:solidFill>
              <a:latin typeface="標楷體" pitchFamily="65" charset="-120"/>
              <a:ea typeface="標楷體" pitchFamily="65" charset="-120"/>
            </a:rPr>
            <a:t>2.</a:t>
          </a:r>
          <a:r>
            <a:rPr lang="zh-TW" altLang="en-US" sz="2700" b="1" dirty="0" smtClean="0">
              <a:solidFill>
                <a:srgbClr val="FF0000"/>
              </a:solidFill>
              <a:latin typeface="標楷體" pitchFamily="65" charset="-120"/>
              <a:ea typeface="標楷體" pitchFamily="65" charset="-120"/>
            </a:rPr>
            <a:t>基礎生物</a:t>
          </a:r>
          <a:endParaRPr lang="zh-TW" altLang="en-US" sz="2700" b="1" dirty="0">
            <a:solidFill>
              <a:srgbClr val="FF0000"/>
            </a:solidFill>
            <a:latin typeface="標楷體" pitchFamily="65" charset="-120"/>
            <a:ea typeface="標楷體" pitchFamily="65" charset="-120"/>
          </a:endParaRPr>
        </a:p>
      </dgm:t>
    </dgm:pt>
    <dgm:pt modelId="{D5D1CB86-E030-4850-9F63-5C0ED6D548BA}" type="parTrans" cxnId="{0BE48FD9-4776-494B-A611-FB390799A1EA}">
      <dgm:prSet/>
      <dgm:spPr/>
      <dgm:t>
        <a:bodyPr/>
        <a:lstStyle/>
        <a:p>
          <a:endParaRPr lang="zh-TW" altLang="en-US"/>
        </a:p>
      </dgm:t>
    </dgm:pt>
    <dgm:pt modelId="{BED16876-A315-4795-ABFE-5D46CE73C0E8}" type="sibTrans" cxnId="{0BE48FD9-4776-494B-A611-FB390799A1EA}">
      <dgm:prSet/>
      <dgm:spPr/>
      <dgm:t>
        <a:bodyPr/>
        <a:lstStyle/>
        <a:p>
          <a:endParaRPr lang="zh-TW" altLang="en-US"/>
        </a:p>
      </dgm:t>
    </dgm:pt>
    <dgm:pt modelId="{58F545EE-EB62-47F4-A765-211A5EB31058}">
      <dgm:prSet custT="1"/>
      <dgm:spPr>
        <a:solidFill>
          <a:schemeClr val="accent6">
            <a:lumMod val="40000"/>
            <a:lumOff val="60000"/>
          </a:schemeClr>
        </a:solidFill>
      </dgm:spPr>
      <dgm:t>
        <a:bodyPr/>
        <a:lstStyle/>
        <a:p>
          <a:r>
            <a:rPr lang="zh-TW" altLang="en-US" sz="2700" b="1" dirty="0" smtClean="0">
              <a:solidFill>
                <a:srgbClr val="FF0000"/>
              </a:solidFill>
              <a:latin typeface="標楷體" pitchFamily="65" charset="-120"/>
              <a:ea typeface="標楷體" pitchFamily="65" charset="-120"/>
            </a:rPr>
            <a:t>考科</a:t>
          </a:r>
          <a:r>
            <a:rPr lang="en-US" altLang="en-US" sz="2700" b="1" dirty="0" smtClean="0">
              <a:solidFill>
                <a:srgbClr val="FF0000"/>
              </a:solidFill>
              <a:latin typeface="標楷體" pitchFamily="65" charset="-120"/>
              <a:ea typeface="標楷體" pitchFamily="65" charset="-120"/>
            </a:rPr>
            <a:t>2.</a:t>
          </a:r>
          <a:r>
            <a:rPr lang="zh-TW" altLang="en-US" sz="2700" b="1" dirty="0" smtClean="0">
              <a:solidFill>
                <a:srgbClr val="FF0000"/>
              </a:solidFill>
              <a:latin typeface="標楷體" pitchFamily="65" charset="-120"/>
              <a:ea typeface="標楷體" pitchFamily="65" charset="-120"/>
            </a:rPr>
            <a:t>食品化學與分析</a:t>
          </a:r>
          <a:r>
            <a:rPr lang="en-US" altLang="zh-TW" sz="2700" b="1" dirty="0" smtClean="0">
              <a:solidFill>
                <a:srgbClr val="FF0000"/>
              </a:solidFill>
              <a:latin typeface="標楷體" pitchFamily="65" charset="-120"/>
              <a:ea typeface="標楷體" pitchFamily="65" charset="-120"/>
            </a:rPr>
            <a:t/>
          </a:r>
          <a:br>
            <a:rPr lang="en-US" altLang="zh-TW" sz="2700" b="1" dirty="0" smtClean="0">
              <a:solidFill>
                <a:srgbClr val="FF0000"/>
              </a:solidFill>
              <a:latin typeface="標楷體" pitchFamily="65" charset="-120"/>
              <a:ea typeface="標楷體" pitchFamily="65" charset="-120"/>
            </a:rPr>
          </a:br>
          <a:r>
            <a:rPr lang="en-US" altLang="zh-TW" sz="2700" b="1" dirty="0" smtClean="0">
              <a:solidFill>
                <a:srgbClr val="FF0000"/>
              </a:solidFill>
              <a:latin typeface="標楷體" pitchFamily="65" charset="-120"/>
              <a:ea typeface="標楷體" pitchFamily="65" charset="-120"/>
            </a:rPr>
            <a:t>       </a:t>
          </a:r>
          <a:r>
            <a:rPr lang="zh-TW" altLang="en-US" sz="2700" b="1" dirty="0" smtClean="0">
              <a:solidFill>
                <a:srgbClr val="FF0000"/>
              </a:solidFill>
              <a:latin typeface="標楷體" pitchFamily="65" charset="-120"/>
              <a:ea typeface="標楷體" pitchFamily="65" charset="-120"/>
            </a:rPr>
            <a:t>食品化學與分析實習</a:t>
          </a:r>
          <a:endParaRPr lang="zh-TW" altLang="en-US" sz="2700" b="1" dirty="0">
            <a:solidFill>
              <a:srgbClr val="FF0000"/>
            </a:solidFill>
            <a:latin typeface="標楷體" pitchFamily="65" charset="-120"/>
            <a:ea typeface="標楷體" pitchFamily="65" charset="-120"/>
          </a:endParaRPr>
        </a:p>
      </dgm:t>
    </dgm:pt>
    <dgm:pt modelId="{18EADEBF-8D0E-4127-9DEA-FBE73F058693}" type="parTrans" cxnId="{01B28092-9CBB-45C2-B97C-2D16BEF11471}">
      <dgm:prSet/>
      <dgm:spPr/>
      <dgm:t>
        <a:bodyPr/>
        <a:lstStyle/>
        <a:p>
          <a:endParaRPr lang="zh-TW" altLang="en-US"/>
        </a:p>
      </dgm:t>
    </dgm:pt>
    <dgm:pt modelId="{2C4CF2F6-2DA7-4093-B2F7-3230B8F48B8F}" type="sibTrans" cxnId="{01B28092-9CBB-45C2-B97C-2D16BEF11471}">
      <dgm:prSet/>
      <dgm:spPr/>
      <dgm:t>
        <a:bodyPr/>
        <a:lstStyle/>
        <a:p>
          <a:endParaRPr lang="zh-TW" altLang="en-US"/>
        </a:p>
      </dgm:t>
    </dgm:pt>
    <dgm:pt modelId="{CB0B5C81-872C-4994-93A4-F17B1C08EE8C}" type="pres">
      <dgm:prSet presAssocID="{E597F97E-5899-468C-B081-BE397776B47A}" presName="linear" presStyleCnt="0">
        <dgm:presLayoutVars>
          <dgm:dir/>
          <dgm:resizeHandles val="exact"/>
        </dgm:presLayoutVars>
      </dgm:prSet>
      <dgm:spPr/>
      <dgm:t>
        <a:bodyPr/>
        <a:lstStyle/>
        <a:p>
          <a:endParaRPr lang="zh-TW" altLang="en-US"/>
        </a:p>
      </dgm:t>
    </dgm:pt>
    <dgm:pt modelId="{E1A81526-DA66-4E1F-A72B-1D3B83D66541}" type="pres">
      <dgm:prSet presAssocID="{F1B78244-18D1-4E2F-8B86-69ACE6872C48}" presName="comp" presStyleCnt="0"/>
      <dgm:spPr/>
    </dgm:pt>
    <dgm:pt modelId="{D7568C9E-87EB-4841-9A66-97342C5812DE}" type="pres">
      <dgm:prSet presAssocID="{F1B78244-18D1-4E2F-8B86-69ACE6872C48}" presName="box" presStyleLbl="node1" presStyleIdx="0" presStyleCnt="2"/>
      <dgm:spPr/>
      <dgm:t>
        <a:bodyPr/>
        <a:lstStyle/>
        <a:p>
          <a:endParaRPr lang="zh-TW" altLang="en-US"/>
        </a:p>
      </dgm:t>
    </dgm:pt>
    <dgm:pt modelId="{80C416DA-B13A-40AC-BB43-C947E29B6C67}" type="pres">
      <dgm:prSet presAssocID="{F1B78244-18D1-4E2F-8B86-69ACE6872C48}" presName="img" presStyleLbl="fgImgPlace1" presStyleIdx="0" presStyleCnt="2"/>
      <dgm:spPr>
        <a:blipFill rotWithShape="1">
          <a:blip xmlns:r="http://schemas.openxmlformats.org/officeDocument/2006/relationships" r:embed="rId1"/>
          <a:stretch>
            <a:fillRect/>
          </a:stretch>
        </a:blipFill>
      </dgm:spPr>
    </dgm:pt>
    <dgm:pt modelId="{4F09A5AF-D429-4D03-81CF-1A9C24998CE8}" type="pres">
      <dgm:prSet presAssocID="{F1B78244-18D1-4E2F-8B86-69ACE6872C48}" presName="text" presStyleLbl="node1" presStyleIdx="0" presStyleCnt="2">
        <dgm:presLayoutVars>
          <dgm:bulletEnabled val="1"/>
        </dgm:presLayoutVars>
      </dgm:prSet>
      <dgm:spPr/>
      <dgm:t>
        <a:bodyPr/>
        <a:lstStyle/>
        <a:p>
          <a:endParaRPr lang="zh-TW" altLang="en-US"/>
        </a:p>
      </dgm:t>
    </dgm:pt>
    <dgm:pt modelId="{7CDC5616-9EFF-4B9F-AFA8-2FD6FB923329}" type="pres">
      <dgm:prSet presAssocID="{9CC04703-1784-4566-8044-111DD96262D9}" presName="spacer" presStyleCnt="0"/>
      <dgm:spPr/>
    </dgm:pt>
    <dgm:pt modelId="{9E9966B6-CFF7-4E47-B7B4-9D3C9A8E3F30}" type="pres">
      <dgm:prSet presAssocID="{38D87B76-0150-4E8A-B86C-7220054500FF}" presName="comp" presStyleCnt="0"/>
      <dgm:spPr/>
    </dgm:pt>
    <dgm:pt modelId="{BDCC08E0-C20E-4AB1-B36C-CCDC6F792D12}" type="pres">
      <dgm:prSet presAssocID="{38D87B76-0150-4E8A-B86C-7220054500FF}" presName="box" presStyleLbl="node1" presStyleIdx="1" presStyleCnt="2"/>
      <dgm:spPr/>
      <dgm:t>
        <a:bodyPr/>
        <a:lstStyle/>
        <a:p>
          <a:endParaRPr lang="zh-TW" altLang="en-US"/>
        </a:p>
      </dgm:t>
    </dgm:pt>
    <dgm:pt modelId="{87346AA7-6862-4DB1-A0ED-05B6F6BE455D}" type="pres">
      <dgm:prSet presAssocID="{38D87B76-0150-4E8A-B86C-7220054500FF}" presName="img" presStyleLbl="fgImgPlace1" presStyleIdx="1" presStyleCnt="2"/>
      <dgm:spPr>
        <a:blipFill rotWithShape="1">
          <a:blip xmlns:r="http://schemas.openxmlformats.org/officeDocument/2006/relationships" r:embed="rId2"/>
          <a:stretch>
            <a:fillRect/>
          </a:stretch>
        </a:blipFill>
      </dgm:spPr>
      <dgm:extLst>
        <a:ext uri="{E40237B7-FDA0-4F09-8148-C483321AD2D9}">
          <dgm14:cNvPr xmlns:dgm14="http://schemas.microsoft.com/office/drawing/2010/diagram" id="0" name="">
            <a:hlinkClick xmlns:r="http://schemas.openxmlformats.org/officeDocument/2006/relationships" r:id="rId3" action="ppaction://hlinkfile"/>
          </dgm14:cNvPr>
        </a:ext>
      </dgm:extLst>
    </dgm:pt>
    <dgm:pt modelId="{6EF3A62D-E8DC-49EC-AB4B-FD58660CBFBB}" type="pres">
      <dgm:prSet presAssocID="{38D87B76-0150-4E8A-B86C-7220054500FF}" presName="text" presStyleLbl="node1" presStyleIdx="1" presStyleCnt="2">
        <dgm:presLayoutVars>
          <dgm:bulletEnabled val="1"/>
        </dgm:presLayoutVars>
      </dgm:prSet>
      <dgm:spPr/>
      <dgm:t>
        <a:bodyPr/>
        <a:lstStyle/>
        <a:p>
          <a:endParaRPr lang="zh-TW" altLang="en-US"/>
        </a:p>
      </dgm:t>
    </dgm:pt>
  </dgm:ptLst>
  <dgm:cxnLst>
    <dgm:cxn modelId="{CAF06328-1B91-43CA-8098-FF3FB02C01B6}" type="presOf" srcId="{E597F97E-5899-468C-B081-BE397776B47A}" destId="{CB0B5C81-872C-4994-93A4-F17B1C08EE8C}" srcOrd="0" destOrd="0" presId="urn:microsoft.com/office/officeart/2005/8/layout/vList4#6"/>
    <dgm:cxn modelId="{C60968D5-AC05-4BDC-8909-442CAA215F7C}" type="presOf" srcId="{6C5A2983-E033-48C5-987E-ABD4850B1489}" destId="{D7568C9E-87EB-4841-9A66-97342C5812DE}" srcOrd="0" destOrd="1" presId="urn:microsoft.com/office/officeart/2005/8/layout/vList4#6"/>
    <dgm:cxn modelId="{58C98BE3-5655-46A8-9B66-9D2A37C143F2}" type="presOf" srcId="{38D87B76-0150-4E8A-B86C-7220054500FF}" destId="{BDCC08E0-C20E-4AB1-B36C-CCDC6F792D12}" srcOrd="0" destOrd="0" presId="urn:microsoft.com/office/officeart/2005/8/layout/vList4#6"/>
    <dgm:cxn modelId="{4792C259-B593-4895-84D7-43CD9331DDBB}" srcId="{38D87B76-0150-4E8A-B86C-7220054500FF}" destId="{CBE430C5-3E25-4779-8E19-53EAD7E2D9EC}" srcOrd="0" destOrd="0" parTransId="{5B293740-C4DE-4DEF-B76C-1DDE0CF58C71}" sibTransId="{0E23E30E-CD49-4036-81D4-CAE5962BE530}"/>
    <dgm:cxn modelId="{B410BF10-137D-4C3B-918F-B7A3567215CF}" type="presOf" srcId="{B800BB97-F6D8-4968-B50D-146DBF1A50DF}" destId="{D7568C9E-87EB-4841-9A66-97342C5812DE}" srcOrd="0" destOrd="2" presId="urn:microsoft.com/office/officeart/2005/8/layout/vList4#6"/>
    <dgm:cxn modelId="{08DE0167-5A36-4EFF-AC54-0A7D96B13E0A}" srcId="{F1B78244-18D1-4E2F-8B86-69ACE6872C48}" destId="{6C5A2983-E033-48C5-987E-ABD4850B1489}" srcOrd="0" destOrd="0" parTransId="{6E8A71BF-27B4-46FC-9E14-167562C12C1E}" sibTransId="{C7A7C3F3-6162-494E-B599-FF271D3C9141}"/>
    <dgm:cxn modelId="{0F3896AF-2C52-42D5-AB82-46E12899CCAD}" type="presOf" srcId="{CBE430C5-3E25-4779-8E19-53EAD7E2D9EC}" destId="{6EF3A62D-E8DC-49EC-AB4B-FD58660CBFBB}" srcOrd="1" destOrd="1" presId="urn:microsoft.com/office/officeart/2005/8/layout/vList4#6"/>
    <dgm:cxn modelId="{C2CEE32B-804B-4E1C-B621-017632B1B2C6}" type="presOf" srcId="{F1B78244-18D1-4E2F-8B86-69ACE6872C48}" destId="{4F09A5AF-D429-4D03-81CF-1A9C24998CE8}" srcOrd="1" destOrd="0" presId="urn:microsoft.com/office/officeart/2005/8/layout/vList4#6"/>
    <dgm:cxn modelId="{4FBA6877-43BE-44A5-BFB1-B38B0C507977}" type="presOf" srcId="{6C5A2983-E033-48C5-987E-ABD4850B1489}" destId="{4F09A5AF-D429-4D03-81CF-1A9C24998CE8}" srcOrd="1" destOrd="1" presId="urn:microsoft.com/office/officeart/2005/8/layout/vList4#6"/>
    <dgm:cxn modelId="{314FD911-17CA-4B45-80EA-C6C92E2EB48A}" type="presOf" srcId="{F1B78244-18D1-4E2F-8B86-69ACE6872C48}" destId="{D7568C9E-87EB-4841-9A66-97342C5812DE}" srcOrd="0" destOrd="0" presId="urn:microsoft.com/office/officeart/2005/8/layout/vList4#6"/>
    <dgm:cxn modelId="{0BE48FD9-4776-494B-A611-FB390799A1EA}" srcId="{F1B78244-18D1-4E2F-8B86-69ACE6872C48}" destId="{B800BB97-F6D8-4968-B50D-146DBF1A50DF}" srcOrd="1" destOrd="0" parTransId="{D5D1CB86-E030-4850-9F63-5C0ED6D548BA}" sibTransId="{BED16876-A315-4795-ABFE-5D46CE73C0E8}"/>
    <dgm:cxn modelId="{8ED5B5F2-2136-4A0D-BB31-C869F2DB83C3}" type="presOf" srcId="{CBE430C5-3E25-4779-8E19-53EAD7E2D9EC}" destId="{BDCC08E0-C20E-4AB1-B36C-CCDC6F792D12}" srcOrd="0" destOrd="1" presId="urn:microsoft.com/office/officeart/2005/8/layout/vList4#6"/>
    <dgm:cxn modelId="{E0891BFE-B991-4616-BDB8-86EFB17AE26A}" type="presOf" srcId="{B800BB97-F6D8-4968-B50D-146DBF1A50DF}" destId="{4F09A5AF-D429-4D03-81CF-1A9C24998CE8}" srcOrd="1" destOrd="2" presId="urn:microsoft.com/office/officeart/2005/8/layout/vList4#6"/>
    <dgm:cxn modelId="{E9F54CA6-BA25-4785-9890-82B15C5DCBB1}" type="presOf" srcId="{58F545EE-EB62-47F4-A765-211A5EB31058}" destId="{6EF3A62D-E8DC-49EC-AB4B-FD58660CBFBB}" srcOrd="1" destOrd="2" presId="urn:microsoft.com/office/officeart/2005/8/layout/vList4#6"/>
    <dgm:cxn modelId="{01B28092-9CBB-45C2-B97C-2D16BEF11471}" srcId="{38D87B76-0150-4E8A-B86C-7220054500FF}" destId="{58F545EE-EB62-47F4-A765-211A5EB31058}" srcOrd="1" destOrd="0" parTransId="{18EADEBF-8D0E-4127-9DEA-FBE73F058693}" sibTransId="{2C4CF2F6-2DA7-4093-B2F7-3230B8F48B8F}"/>
    <dgm:cxn modelId="{87B4FAD0-A8AD-4CA8-A755-8B7F50B96E69}" srcId="{E597F97E-5899-468C-B081-BE397776B47A}" destId="{F1B78244-18D1-4E2F-8B86-69ACE6872C48}" srcOrd="0" destOrd="0" parTransId="{66FBC27C-E4F0-4C42-868A-3182CA05DD43}" sibTransId="{9CC04703-1784-4566-8044-111DD96262D9}"/>
    <dgm:cxn modelId="{90AF9710-BFB4-4D17-8027-BCB2E5197033}" srcId="{E597F97E-5899-468C-B081-BE397776B47A}" destId="{38D87B76-0150-4E8A-B86C-7220054500FF}" srcOrd="1" destOrd="0" parTransId="{894F53F5-DEB0-4C21-ABB1-A4B541191313}" sibTransId="{2F9A661F-0E00-4A6D-BA69-357BE4818647}"/>
    <dgm:cxn modelId="{3C05B6AD-2D06-4E31-B413-053E4C67C26A}" type="presOf" srcId="{38D87B76-0150-4E8A-B86C-7220054500FF}" destId="{6EF3A62D-E8DC-49EC-AB4B-FD58660CBFBB}" srcOrd="1" destOrd="0" presId="urn:microsoft.com/office/officeart/2005/8/layout/vList4#6"/>
    <dgm:cxn modelId="{56C12D84-697C-4CE0-B795-3D084A875BDB}" type="presOf" srcId="{58F545EE-EB62-47F4-A765-211A5EB31058}" destId="{BDCC08E0-C20E-4AB1-B36C-CCDC6F792D12}" srcOrd="0" destOrd="2" presId="urn:microsoft.com/office/officeart/2005/8/layout/vList4#6"/>
    <dgm:cxn modelId="{C5187240-051A-4A21-AB95-1F07F563FD1B}" type="presParOf" srcId="{CB0B5C81-872C-4994-93A4-F17B1C08EE8C}" destId="{E1A81526-DA66-4E1F-A72B-1D3B83D66541}" srcOrd="0" destOrd="0" presId="urn:microsoft.com/office/officeart/2005/8/layout/vList4#6"/>
    <dgm:cxn modelId="{E52F19EC-DB6E-4423-8C10-776DCBE66885}" type="presParOf" srcId="{E1A81526-DA66-4E1F-A72B-1D3B83D66541}" destId="{D7568C9E-87EB-4841-9A66-97342C5812DE}" srcOrd="0" destOrd="0" presId="urn:microsoft.com/office/officeart/2005/8/layout/vList4#6"/>
    <dgm:cxn modelId="{E81EBA91-054B-4EBF-9ADC-B48F224861C5}" type="presParOf" srcId="{E1A81526-DA66-4E1F-A72B-1D3B83D66541}" destId="{80C416DA-B13A-40AC-BB43-C947E29B6C67}" srcOrd="1" destOrd="0" presId="urn:microsoft.com/office/officeart/2005/8/layout/vList4#6"/>
    <dgm:cxn modelId="{C594701E-31E3-44F5-9658-ADDA3566B3A5}" type="presParOf" srcId="{E1A81526-DA66-4E1F-A72B-1D3B83D66541}" destId="{4F09A5AF-D429-4D03-81CF-1A9C24998CE8}" srcOrd="2" destOrd="0" presId="urn:microsoft.com/office/officeart/2005/8/layout/vList4#6"/>
    <dgm:cxn modelId="{7F272D9A-D4A8-45E6-85B3-D47474D4B021}" type="presParOf" srcId="{CB0B5C81-872C-4994-93A4-F17B1C08EE8C}" destId="{7CDC5616-9EFF-4B9F-AFA8-2FD6FB923329}" srcOrd="1" destOrd="0" presId="urn:microsoft.com/office/officeart/2005/8/layout/vList4#6"/>
    <dgm:cxn modelId="{BCE440F2-856F-4870-B0D8-36001E94048E}" type="presParOf" srcId="{CB0B5C81-872C-4994-93A4-F17B1C08EE8C}" destId="{9E9966B6-CFF7-4E47-B7B4-9D3C9A8E3F30}" srcOrd="2" destOrd="0" presId="urn:microsoft.com/office/officeart/2005/8/layout/vList4#6"/>
    <dgm:cxn modelId="{52E60C42-AFE1-40D4-8CC9-964ECE948249}" type="presParOf" srcId="{9E9966B6-CFF7-4E47-B7B4-9D3C9A8E3F30}" destId="{BDCC08E0-C20E-4AB1-B36C-CCDC6F792D12}" srcOrd="0" destOrd="0" presId="urn:microsoft.com/office/officeart/2005/8/layout/vList4#6"/>
    <dgm:cxn modelId="{D50AE643-FBDA-4721-B5F5-B5529B97F914}" type="presParOf" srcId="{9E9966B6-CFF7-4E47-B7B4-9D3C9A8E3F30}" destId="{87346AA7-6862-4DB1-A0ED-05B6F6BE455D}" srcOrd="1" destOrd="0" presId="urn:microsoft.com/office/officeart/2005/8/layout/vList4#6"/>
    <dgm:cxn modelId="{BBA904B8-82BA-4BB6-B858-389B3F5452FE}" type="presParOf" srcId="{9E9966B6-CFF7-4E47-B7B4-9D3C9A8E3F30}" destId="{6EF3A62D-E8DC-49EC-AB4B-FD58660CBFBB}" srcOrd="2" destOrd="0" presId="urn:microsoft.com/office/officeart/2005/8/layout/vList4#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3" qsCatId="3D" csTypeId="urn:microsoft.com/office/officeart/2005/8/colors/colorful4" csCatId="colorful" phldr="1"/>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Lst>
  <dgm:cxnLst>
    <dgm:cxn modelId="{451E3AD3-8E9A-4F0A-A233-5F171D983AA8}" type="presOf" srcId="{C62CB6A8-347C-4C66-B848-0290A50CA0DA}" destId="{43DE773F-FF14-47B5-BB42-D7B3D33BC52E}"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2692AE7-BCDE-4044-AA7C-9F5755489D7D}" type="doc">
      <dgm:prSet loTypeId="urn:microsoft.com/office/officeart/2005/8/layout/vList4#7" loCatId="list" qsTypeId="urn:microsoft.com/office/officeart/2005/8/quickstyle/simple1" qsCatId="simple" csTypeId="urn:microsoft.com/office/officeart/2005/8/colors/colorful5" csCatId="colorful" phldr="1"/>
      <dgm:spPr/>
      <dgm:t>
        <a:bodyPr/>
        <a:lstStyle/>
        <a:p>
          <a:endParaRPr lang="zh-TW" altLang="en-US"/>
        </a:p>
      </dgm:t>
    </dgm:pt>
    <dgm:pt modelId="{64DD93FA-5046-4136-8384-F8D519214FA6}">
      <dgm:prSet phldrT="[文字]" phldr="1" custT="1"/>
      <dgm:spPr>
        <a:solidFill>
          <a:schemeClr val="accent5">
            <a:lumMod val="40000"/>
            <a:lumOff val="60000"/>
          </a:schemeClr>
        </a:solidFill>
      </dgm:spPr>
      <dgm:t>
        <a:bodyPr/>
        <a:lstStyle/>
        <a:p>
          <a:endParaRPr lang="zh-TW" altLang="en-US" sz="900" dirty="0"/>
        </a:p>
      </dgm:t>
    </dgm:pt>
    <dgm:pt modelId="{6096414F-1032-4221-8997-F8ADBCAF68FA}" type="parTrans" cxnId="{B4680533-A0CF-43F1-8BB1-CB8F83A254AE}">
      <dgm:prSet/>
      <dgm:spPr/>
      <dgm:t>
        <a:bodyPr/>
        <a:lstStyle/>
        <a:p>
          <a:endParaRPr lang="zh-TW" altLang="en-US"/>
        </a:p>
      </dgm:t>
    </dgm:pt>
    <dgm:pt modelId="{ACD6092C-9859-4EBB-909F-E0BEBBD0568A}" type="sibTrans" cxnId="{B4680533-A0CF-43F1-8BB1-CB8F83A254AE}">
      <dgm:prSet/>
      <dgm:spPr/>
      <dgm:t>
        <a:bodyPr/>
        <a:lstStyle/>
        <a:p>
          <a:endParaRPr lang="zh-TW" altLang="en-US"/>
        </a:p>
      </dgm:t>
    </dgm:pt>
    <dgm:pt modelId="{5588FFED-82AD-4D01-BB54-10D310DE4D1D}">
      <dgm:prSet phldrT="[文字]" custT="1"/>
      <dgm:spPr>
        <a:solidFill>
          <a:schemeClr val="accent5">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1.</a:t>
          </a:r>
          <a:r>
            <a:rPr lang="zh-TW" altLang="en-US" sz="2600" b="1" dirty="0" smtClean="0">
              <a:solidFill>
                <a:srgbClr val="FF0000"/>
              </a:solidFill>
              <a:latin typeface="標楷體" pitchFamily="65" charset="-120"/>
              <a:ea typeface="標楷體" pitchFamily="65" charset="-120"/>
            </a:rPr>
            <a:t>家政概論、家庭教育</a:t>
          </a:r>
          <a:endParaRPr lang="zh-TW" altLang="en-US" sz="2600" b="1" dirty="0">
            <a:solidFill>
              <a:srgbClr val="FF0000"/>
            </a:solidFill>
            <a:latin typeface="標楷體" pitchFamily="65" charset="-120"/>
            <a:ea typeface="標楷體" pitchFamily="65" charset="-120"/>
          </a:endParaRPr>
        </a:p>
      </dgm:t>
    </dgm:pt>
    <dgm:pt modelId="{6D49897E-C129-4BD4-A117-F1EFD981F118}" type="parTrans" cxnId="{5FFA3DA2-DD29-4C49-89E0-28930D723E13}">
      <dgm:prSet/>
      <dgm:spPr/>
      <dgm:t>
        <a:bodyPr/>
        <a:lstStyle/>
        <a:p>
          <a:endParaRPr lang="zh-TW" altLang="en-US"/>
        </a:p>
      </dgm:t>
    </dgm:pt>
    <dgm:pt modelId="{7AF43ED7-DF34-4B1F-BE9B-F7972E5B86C8}" type="sibTrans" cxnId="{5FFA3DA2-DD29-4C49-89E0-28930D723E13}">
      <dgm:prSet/>
      <dgm:spPr/>
      <dgm:t>
        <a:bodyPr/>
        <a:lstStyle/>
        <a:p>
          <a:endParaRPr lang="zh-TW" altLang="en-US"/>
        </a:p>
      </dgm:t>
    </dgm:pt>
    <dgm:pt modelId="{217EE559-0C0C-429A-9B22-F3526BD04ADB}">
      <dgm:prSet phldrT="[文字]" phldr="1" custT="1"/>
      <dgm:spPr>
        <a:solidFill>
          <a:schemeClr val="accent5">
            <a:lumMod val="40000"/>
            <a:lumOff val="60000"/>
          </a:schemeClr>
        </a:solidFill>
      </dgm:spPr>
      <dgm:t>
        <a:bodyPr/>
        <a:lstStyle/>
        <a:p>
          <a:endParaRPr lang="zh-TW" altLang="en-US" sz="900" dirty="0"/>
        </a:p>
      </dgm:t>
    </dgm:pt>
    <dgm:pt modelId="{3B89E050-A384-43B2-B4E0-2FB7B0C1BBD0}" type="parTrans" cxnId="{FEC86712-05DE-4760-8D0A-80CC43826E15}">
      <dgm:prSet/>
      <dgm:spPr/>
      <dgm:t>
        <a:bodyPr/>
        <a:lstStyle/>
        <a:p>
          <a:endParaRPr lang="zh-TW" altLang="en-US"/>
        </a:p>
      </dgm:t>
    </dgm:pt>
    <dgm:pt modelId="{CDC3A3F8-1683-4053-B600-8BBFC8A1B819}" type="sibTrans" cxnId="{FEC86712-05DE-4760-8D0A-80CC43826E15}">
      <dgm:prSet/>
      <dgm:spPr/>
      <dgm:t>
        <a:bodyPr/>
        <a:lstStyle/>
        <a:p>
          <a:endParaRPr lang="zh-TW" altLang="en-US"/>
        </a:p>
      </dgm:t>
    </dgm:pt>
    <dgm:pt modelId="{E5615042-0E1A-4457-BD22-ED8AAD4189EF}">
      <dgm:prSet phldrT="[文字]" custT="1"/>
      <dgm:spPr>
        <a:solidFill>
          <a:schemeClr val="accent5">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1.</a:t>
          </a:r>
          <a:r>
            <a:rPr lang="zh-TW" altLang="en-US" sz="2600" b="1" dirty="0" smtClean="0">
              <a:solidFill>
                <a:srgbClr val="FF0000"/>
              </a:solidFill>
              <a:latin typeface="標楷體" pitchFamily="65" charset="-120"/>
              <a:ea typeface="標楷體" pitchFamily="65" charset="-120"/>
            </a:rPr>
            <a:t>家政概論、家庭教育 </a:t>
          </a:r>
          <a:endParaRPr lang="zh-TW" altLang="en-US" sz="2600" b="1" dirty="0">
            <a:solidFill>
              <a:srgbClr val="FF0000"/>
            </a:solidFill>
            <a:latin typeface="標楷體" pitchFamily="65" charset="-120"/>
            <a:ea typeface="標楷體" pitchFamily="65" charset="-120"/>
          </a:endParaRPr>
        </a:p>
      </dgm:t>
    </dgm:pt>
    <dgm:pt modelId="{8FB939E0-D362-4BE8-BAAC-3F8E6A4C1309}" type="parTrans" cxnId="{A5C3EBC2-7535-46E5-A9C9-71D256374A06}">
      <dgm:prSet/>
      <dgm:spPr/>
      <dgm:t>
        <a:bodyPr/>
        <a:lstStyle/>
        <a:p>
          <a:endParaRPr lang="zh-TW" altLang="en-US"/>
        </a:p>
      </dgm:t>
    </dgm:pt>
    <dgm:pt modelId="{72DAA43C-F494-4BBD-86CF-322F6278209A}" type="sibTrans" cxnId="{A5C3EBC2-7535-46E5-A9C9-71D256374A06}">
      <dgm:prSet/>
      <dgm:spPr/>
      <dgm:t>
        <a:bodyPr/>
        <a:lstStyle/>
        <a:p>
          <a:endParaRPr lang="zh-TW" altLang="en-US"/>
        </a:p>
      </dgm:t>
    </dgm:pt>
    <dgm:pt modelId="{CDF2D117-8046-4282-8E54-2B60BDC5997B}">
      <dgm:prSet phldrT="[文字]" custT="1"/>
      <dgm:spPr>
        <a:solidFill>
          <a:schemeClr val="accent6">
            <a:lumMod val="40000"/>
            <a:lumOff val="60000"/>
          </a:schemeClr>
        </a:solidFill>
      </dgm:spPr>
      <dgm:t>
        <a:bodyPr/>
        <a:lstStyle/>
        <a:p>
          <a:r>
            <a:rPr lang="zh-TW" altLang="en-US" sz="2500" b="1" dirty="0" smtClean="0">
              <a:solidFill>
                <a:srgbClr val="0000FF"/>
              </a:solidFill>
              <a:latin typeface="標楷體" pitchFamily="65" charset="-120"/>
              <a:ea typeface="標楷體" pitchFamily="65" charset="-120"/>
            </a:rPr>
            <a:t> </a:t>
          </a:r>
          <a:r>
            <a:rPr lang="zh-TW" altLang="en-US" sz="2950" b="1" dirty="0" smtClean="0">
              <a:solidFill>
                <a:srgbClr val="0000FF"/>
              </a:solidFill>
              <a:latin typeface="標楷體" pitchFamily="65" charset="-120"/>
              <a:ea typeface="標楷體" pitchFamily="65" charset="-120"/>
            </a:rPr>
            <a:t>觀光事業科</a:t>
          </a:r>
          <a:r>
            <a:rPr lang="zh-TW" altLang="en-US" sz="2950" b="1" dirty="0" smtClean="0">
              <a:solidFill>
                <a:schemeClr val="tx1"/>
              </a:solidFill>
              <a:latin typeface="標楷體" pitchFamily="65" charset="-120"/>
              <a:ea typeface="標楷體" pitchFamily="65" charset="-120"/>
            </a:rPr>
            <a:t>、</a:t>
          </a:r>
          <a:r>
            <a:rPr lang="zh-TW" altLang="en-US" sz="2950" b="1" dirty="0" smtClean="0">
              <a:solidFill>
                <a:srgbClr val="0000FF"/>
              </a:solidFill>
              <a:latin typeface="標楷體" pitchFamily="65" charset="-120"/>
              <a:ea typeface="標楷體" pitchFamily="65" charset="-120"/>
            </a:rPr>
            <a:t>餐飲管理科</a:t>
          </a:r>
          <a:endParaRPr lang="en-US" altLang="zh-TW" sz="2950" b="1" dirty="0" smtClean="0">
            <a:solidFill>
              <a:srgbClr val="0000FF"/>
            </a:solidFill>
            <a:latin typeface="標楷體" pitchFamily="65" charset="-120"/>
            <a:ea typeface="標楷體" pitchFamily="65" charset="-120"/>
          </a:endParaRPr>
        </a:p>
      </dgm:t>
    </dgm:pt>
    <dgm:pt modelId="{060305D1-CA2C-4F50-8ADD-4300C57CD454}" type="parTrans" cxnId="{9518866F-DA81-4D4A-9F2D-A0927B27D4C5}">
      <dgm:prSet/>
      <dgm:spPr/>
      <dgm:t>
        <a:bodyPr/>
        <a:lstStyle/>
        <a:p>
          <a:endParaRPr lang="zh-TW" altLang="en-US"/>
        </a:p>
      </dgm:t>
    </dgm:pt>
    <dgm:pt modelId="{C38B7112-5D1A-489F-B415-B519F457E30E}" type="sibTrans" cxnId="{9518866F-DA81-4D4A-9F2D-A0927B27D4C5}">
      <dgm:prSet/>
      <dgm:spPr/>
      <dgm:t>
        <a:bodyPr/>
        <a:lstStyle/>
        <a:p>
          <a:endParaRPr lang="zh-TW" altLang="en-US"/>
        </a:p>
      </dgm:t>
    </dgm:pt>
    <dgm:pt modelId="{2C5A9468-847A-43EC-8CED-2B0129255413}">
      <dgm:prSet phldrT="[文字]" custT="1"/>
      <dgm:spPr>
        <a:solidFill>
          <a:schemeClr val="accent6">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1.</a:t>
          </a:r>
          <a:r>
            <a:rPr lang="zh-TW" altLang="en-US" sz="2600" b="1" dirty="0" smtClean="0">
              <a:solidFill>
                <a:srgbClr val="FF0000"/>
              </a:solidFill>
              <a:latin typeface="標楷體" pitchFamily="65" charset="-120"/>
              <a:ea typeface="標楷體" pitchFamily="65" charset="-120"/>
            </a:rPr>
            <a:t>餐旅概論</a:t>
          </a:r>
          <a:endParaRPr lang="zh-TW" altLang="en-US" sz="2600" b="1" dirty="0">
            <a:solidFill>
              <a:srgbClr val="FF0000"/>
            </a:solidFill>
            <a:latin typeface="標楷體" pitchFamily="65" charset="-120"/>
            <a:ea typeface="標楷體" pitchFamily="65" charset="-120"/>
          </a:endParaRPr>
        </a:p>
      </dgm:t>
    </dgm:pt>
    <dgm:pt modelId="{0564E9F3-2544-4ABB-98DA-2523739C2B7C}" type="parTrans" cxnId="{5F9CB1E7-0E1E-43A1-815C-99EAE9313637}">
      <dgm:prSet/>
      <dgm:spPr/>
      <dgm:t>
        <a:bodyPr/>
        <a:lstStyle/>
        <a:p>
          <a:endParaRPr lang="zh-TW" altLang="en-US"/>
        </a:p>
      </dgm:t>
    </dgm:pt>
    <dgm:pt modelId="{1BEBD9A4-D1F6-4FF3-AF19-2C9E7149CAAE}" type="sibTrans" cxnId="{5F9CB1E7-0E1E-43A1-815C-99EAE9313637}">
      <dgm:prSet/>
      <dgm:spPr/>
      <dgm:t>
        <a:bodyPr/>
        <a:lstStyle/>
        <a:p>
          <a:endParaRPr lang="zh-TW" altLang="en-US"/>
        </a:p>
      </dgm:t>
    </dgm:pt>
    <dgm:pt modelId="{D13BED46-764B-4D75-A1D5-12D2B7D434FE}">
      <dgm:prSet custT="1"/>
      <dgm:spPr>
        <a:solidFill>
          <a:schemeClr val="accent5">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2.</a:t>
          </a:r>
          <a:r>
            <a:rPr lang="zh-TW" altLang="en-US" sz="2600" b="1" dirty="0" smtClean="0">
              <a:solidFill>
                <a:srgbClr val="FF0000"/>
              </a:solidFill>
              <a:latin typeface="標楷體" pitchFamily="65" charset="-120"/>
              <a:ea typeface="標楷體" pitchFamily="65" charset="-120"/>
            </a:rPr>
            <a:t>幼兒教保概論與實務</a:t>
          </a:r>
          <a:endParaRPr lang="zh-TW" altLang="en-US" sz="2600" b="1" dirty="0">
            <a:solidFill>
              <a:srgbClr val="FF0000"/>
            </a:solidFill>
            <a:latin typeface="標楷體" pitchFamily="65" charset="-120"/>
            <a:ea typeface="標楷體" pitchFamily="65" charset="-120"/>
          </a:endParaRPr>
        </a:p>
      </dgm:t>
    </dgm:pt>
    <dgm:pt modelId="{8AF41222-62E8-47B1-A96A-8163B225F328}" type="parTrans" cxnId="{33856630-7147-40E2-AAEB-96B7625A16AF}">
      <dgm:prSet/>
      <dgm:spPr/>
      <dgm:t>
        <a:bodyPr/>
        <a:lstStyle/>
        <a:p>
          <a:endParaRPr lang="zh-TW" altLang="en-US"/>
        </a:p>
      </dgm:t>
    </dgm:pt>
    <dgm:pt modelId="{15BA2559-584B-454C-AC22-CD42496E4B99}" type="sibTrans" cxnId="{33856630-7147-40E2-AAEB-96B7625A16AF}">
      <dgm:prSet/>
      <dgm:spPr/>
      <dgm:t>
        <a:bodyPr/>
        <a:lstStyle/>
        <a:p>
          <a:endParaRPr lang="zh-TW" altLang="en-US"/>
        </a:p>
      </dgm:t>
    </dgm:pt>
    <dgm:pt modelId="{0055AEF8-C1DF-4BF8-A161-962C2CA39639}">
      <dgm:prSet custT="1"/>
      <dgm:spPr>
        <a:solidFill>
          <a:schemeClr val="accent5">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2.</a:t>
          </a:r>
          <a:r>
            <a:rPr lang="zh-TW" altLang="en-US" sz="2600" b="1" dirty="0" smtClean="0">
              <a:solidFill>
                <a:srgbClr val="FF0000"/>
              </a:solidFill>
              <a:latin typeface="標楷體" pitchFamily="65" charset="-120"/>
              <a:ea typeface="標楷體" pitchFamily="65" charset="-120"/>
            </a:rPr>
            <a:t>色彩概論、家政行職業衛生與安全</a:t>
          </a:r>
          <a:endParaRPr lang="zh-TW" altLang="en-US" sz="2600" b="1" dirty="0">
            <a:solidFill>
              <a:srgbClr val="FF0000"/>
            </a:solidFill>
            <a:latin typeface="標楷體" pitchFamily="65" charset="-120"/>
            <a:ea typeface="標楷體" pitchFamily="65" charset="-120"/>
          </a:endParaRPr>
        </a:p>
      </dgm:t>
    </dgm:pt>
    <dgm:pt modelId="{49C3B5DC-8070-4330-A656-023A1FFD6D4F}" type="parTrans" cxnId="{E42346C1-4060-4F97-B047-A1B7447AC5B0}">
      <dgm:prSet/>
      <dgm:spPr/>
      <dgm:t>
        <a:bodyPr/>
        <a:lstStyle/>
        <a:p>
          <a:endParaRPr lang="zh-TW" altLang="en-US"/>
        </a:p>
      </dgm:t>
    </dgm:pt>
    <dgm:pt modelId="{7442E1F6-251D-4662-B6D5-278A45324EFC}" type="sibTrans" cxnId="{E42346C1-4060-4F97-B047-A1B7447AC5B0}">
      <dgm:prSet/>
      <dgm:spPr/>
      <dgm:t>
        <a:bodyPr/>
        <a:lstStyle/>
        <a:p>
          <a:endParaRPr lang="zh-TW" altLang="en-US"/>
        </a:p>
      </dgm:t>
    </dgm:pt>
    <dgm:pt modelId="{3202E85B-1C62-467E-A927-E5249614FB6F}">
      <dgm:prSet custT="1"/>
      <dgm:spPr>
        <a:solidFill>
          <a:schemeClr val="accent6">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2.</a:t>
          </a:r>
          <a:r>
            <a:rPr lang="zh-TW" altLang="en-US" sz="2600" b="1" dirty="0" smtClean="0">
              <a:solidFill>
                <a:srgbClr val="FF0000"/>
              </a:solidFill>
              <a:latin typeface="標楷體" pitchFamily="65" charset="-120"/>
              <a:ea typeface="標楷體" pitchFamily="65" charset="-120"/>
            </a:rPr>
            <a:t>餐旅服務、飲料與調酒 </a:t>
          </a:r>
          <a:endParaRPr lang="zh-TW" altLang="en-US" sz="2600" b="1" dirty="0">
            <a:solidFill>
              <a:srgbClr val="FF0000"/>
            </a:solidFill>
            <a:latin typeface="標楷體" pitchFamily="65" charset="-120"/>
            <a:ea typeface="標楷體" pitchFamily="65" charset="-120"/>
          </a:endParaRPr>
        </a:p>
      </dgm:t>
    </dgm:pt>
    <dgm:pt modelId="{95A7D2F6-A3CB-4A2C-AFB2-52289331FA56}" type="parTrans" cxnId="{5DD072D7-1867-41C0-8057-336D174CB458}">
      <dgm:prSet/>
      <dgm:spPr/>
      <dgm:t>
        <a:bodyPr/>
        <a:lstStyle/>
        <a:p>
          <a:endParaRPr lang="zh-TW" altLang="en-US"/>
        </a:p>
      </dgm:t>
    </dgm:pt>
    <dgm:pt modelId="{02B35459-08BB-4056-A996-BA6AC70A6360}" type="sibTrans" cxnId="{5DD072D7-1867-41C0-8057-336D174CB458}">
      <dgm:prSet/>
      <dgm:spPr/>
      <dgm:t>
        <a:bodyPr/>
        <a:lstStyle/>
        <a:p>
          <a:endParaRPr lang="zh-TW" altLang="en-US"/>
        </a:p>
      </dgm:t>
    </dgm:pt>
    <dgm:pt modelId="{F2E05499-6ED8-4153-B528-D4B4333B46F3}">
      <dgm:prSet custT="1"/>
      <dgm:spPr>
        <a:solidFill>
          <a:schemeClr val="accent5">
            <a:lumMod val="40000"/>
            <a:lumOff val="60000"/>
          </a:schemeClr>
        </a:solidFill>
      </dgm:spPr>
      <dgm:t>
        <a:bodyPr/>
        <a:lstStyle/>
        <a:p>
          <a:r>
            <a:rPr lang="zh-TW" altLang="en-US" sz="2800" b="1" dirty="0" smtClean="0">
              <a:solidFill>
                <a:schemeClr val="tx1"/>
              </a:solidFill>
              <a:latin typeface="標楷體" pitchFamily="65" charset="-120"/>
              <a:ea typeface="標楷體" pitchFamily="65" charset="-120"/>
            </a:rPr>
            <a:t> </a:t>
          </a:r>
          <a:r>
            <a:rPr lang="zh-TW" altLang="en-US" sz="2950" b="1" dirty="0" smtClean="0">
              <a:solidFill>
                <a:schemeClr val="tx1"/>
              </a:solidFill>
              <a:latin typeface="標楷體" pitchFamily="65" charset="-120"/>
              <a:ea typeface="標楷體" pitchFamily="65" charset="-120"/>
            </a:rPr>
            <a:t>家政科、服裝科、</a:t>
          </a:r>
          <a:r>
            <a:rPr lang="zh-TW" altLang="en-US" sz="2950" b="1" dirty="0" smtClean="0">
              <a:solidFill>
                <a:srgbClr val="0000FF"/>
              </a:solidFill>
              <a:latin typeface="標楷體" pitchFamily="65" charset="-120"/>
              <a:ea typeface="標楷體" pitchFamily="65" charset="-120"/>
            </a:rPr>
            <a:t>幼兒保育科</a:t>
          </a:r>
          <a:r>
            <a:rPr lang="zh-TW" altLang="en-US" sz="2950" b="1" dirty="0" smtClean="0">
              <a:solidFill>
                <a:schemeClr val="tx1"/>
              </a:solidFill>
              <a:latin typeface="標楷體" pitchFamily="65" charset="-120"/>
              <a:ea typeface="標楷體" pitchFamily="65" charset="-120"/>
            </a:rPr>
            <a:t>、</a:t>
          </a:r>
          <a:r>
            <a:rPr lang="zh-TW" altLang="en-US" sz="2950" b="1" dirty="0" smtClean="0">
              <a:solidFill>
                <a:srgbClr val="0000FF"/>
              </a:solidFill>
              <a:latin typeface="標楷體" pitchFamily="65" charset="-120"/>
              <a:ea typeface="標楷體" pitchFamily="65" charset="-120"/>
            </a:rPr>
            <a:t>美容科      </a:t>
          </a:r>
          <a:r>
            <a:rPr lang="en-US" altLang="zh-TW" sz="2950" b="1" dirty="0" smtClean="0">
              <a:solidFill>
                <a:srgbClr val="0000FF"/>
              </a:solidFill>
              <a:latin typeface="標楷體" pitchFamily="65" charset="-120"/>
              <a:ea typeface="標楷體" pitchFamily="65" charset="-120"/>
            </a:rPr>
            <a:t/>
          </a:r>
          <a:br>
            <a:rPr lang="en-US" altLang="zh-TW" sz="2950" b="1" dirty="0" smtClean="0">
              <a:solidFill>
                <a:srgbClr val="0000FF"/>
              </a:solidFill>
              <a:latin typeface="標楷體" pitchFamily="65" charset="-120"/>
              <a:ea typeface="標楷體" pitchFamily="65" charset="-120"/>
            </a:rPr>
          </a:br>
          <a:r>
            <a:rPr lang="en-US" altLang="zh-TW" sz="2950" b="1" dirty="0" smtClean="0">
              <a:solidFill>
                <a:srgbClr val="0000FF"/>
              </a:solidFill>
              <a:latin typeface="標楷體" pitchFamily="65" charset="-120"/>
              <a:ea typeface="標楷體" pitchFamily="65" charset="-120"/>
            </a:rPr>
            <a:t> </a:t>
          </a:r>
          <a:r>
            <a:rPr lang="zh-TW" altLang="en-US" sz="2950" b="1" dirty="0" smtClean="0">
              <a:solidFill>
                <a:schemeClr val="tx1"/>
              </a:solidFill>
              <a:latin typeface="標楷體" pitchFamily="65" charset="-120"/>
              <a:ea typeface="標楷體" pitchFamily="65" charset="-120"/>
            </a:rPr>
            <a:t>時尚模特兒科、流行服飾科、       </a:t>
          </a:r>
          <a:r>
            <a:rPr lang="en-US" altLang="zh-TW" sz="2950" b="1" dirty="0" smtClean="0">
              <a:solidFill>
                <a:schemeClr val="tx1"/>
              </a:solidFill>
              <a:latin typeface="標楷體" pitchFamily="65" charset="-120"/>
              <a:ea typeface="標楷體" pitchFamily="65" charset="-120"/>
            </a:rPr>
            <a:t/>
          </a:r>
          <a:br>
            <a:rPr lang="en-US" altLang="zh-TW" sz="2950" b="1" dirty="0" smtClean="0">
              <a:solidFill>
                <a:schemeClr val="tx1"/>
              </a:solidFill>
              <a:latin typeface="標楷體" pitchFamily="65" charset="-120"/>
              <a:ea typeface="標楷體" pitchFamily="65" charset="-120"/>
            </a:rPr>
          </a:br>
          <a:r>
            <a:rPr lang="en-US" altLang="zh-TW" sz="2950" b="1" dirty="0" smtClean="0">
              <a:solidFill>
                <a:schemeClr val="tx1"/>
              </a:solidFill>
              <a:latin typeface="標楷體" pitchFamily="65" charset="-120"/>
              <a:ea typeface="標楷體" pitchFamily="65" charset="-120"/>
            </a:rPr>
            <a:t> </a:t>
          </a:r>
          <a:r>
            <a:rPr lang="zh-TW" altLang="en-US" sz="2950" b="1" dirty="0" smtClean="0">
              <a:solidFill>
                <a:schemeClr val="tx1"/>
              </a:solidFill>
              <a:latin typeface="標楷體" pitchFamily="65" charset="-120"/>
              <a:ea typeface="標楷體" pitchFamily="65" charset="-120"/>
            </a:rPr>
            <a:t>時尚造型科、照顧服務科</a:t>
          </a:r>
        </a:p>
        <a:p>
          <a:endParaRPr lang="zh-TW" altLang="en-US" sz="2300" dirty="0">
            <a:solidFill>
              <a:schemeClr val="tx1"/>
            </a:solidFill>
            <a:latin typeface="標楷體" pitchFamily="65" charset="-120"/>
            <a:ea typeface="標楷體" pitchFamily="65" charset="-120"/>
          </a:endParaRPr>
        </a:p>
      </dgm:t>
    </dgm:pt>
    <dgm:pt modelId="{5B07FAD7-1B87-42E7-B459-99668E2DFFC3}" type="parTrans" cxnId="{303FF8DC-B36E-495A-815D-28A8A97C3119}">
      <dgm:prSet/>
      <dgm:spPr/>
      <dgm:t>
        <a:bodyPr/>
        <a:lstStyle/>
        <a:p>
          <a:endParaRPr lang="zh-TW" altLang="en-US"/>
        </a:p>
      </dgm:t>
    </dgm:pt>
    <dgm:pt modelId="{4DD3384A-90FA-43E5-94A4-185EDAA5B7EE}" type="sibTrans" cxnId="{303FF8DC-B36E-495A-815D-28A8A97C3119}">
      <dgm:prSet/>
      <dgm:spPr/>
      <dgm:t>
        <a:bodyPr/>
        <a:lstStyle/>
        <a:p>
          <a:endParaRPr lang="zh-TW" altLang="en-US"/>
        </a:p>
      </dgm:t>
    </dgm:pt>
    <dgm:pt modelId="{22537673-6554-4CFA-A0F6-28E8C29F963A}">
      <dgm:prSet/>
      <dgm:spPr>
        <a:solidFill>
          <a:schemeClr val="accent5">
            <a:lumMod val="40000"/>
            <a:lumOff val="60000"/>
          </a:schemeClr>
        </a:solidFill>
      </dgm:spPr>
      <dgm:t>
        <a:bodyPr/>
        <a:lstStyle/>
        <a:p>
          <a:endParaRPr lang="zh-TW" altLang="en-US" sz="2800" dirty="0">
            <a:solidFill>
              <a:schemeClr val="tx1"/>
            </a:solidFill>
            <a:latin typeface="標楷體" pitchFamily="65" charset="-120"/>
            <a:ea typeface="標楷體" pitchFamily="65" charset="-120"/>
          </a:endParaRPr>
        </a:p>
      </dgm:t>
    </dgm:pt>
    <dgm:pt modelId="{1A2243CF-1013-481C-BF26-A6CF2525E08D}" type="parTrans" cxnId="{62E1EC9C-D280-4633-A52C-8010C85DB788}">
      <dgm:prSet/>
      <dgm:spPr/>
      <dgm:t>
        <a:bodyPr/>
        <a:lstStyle/>
        <a:p>
          <a:endParaRPr lang="zh-TW" altLang="en-US"/>
        </a:p>
      </dgm:t>
    </dgm:pt>
    <dgm:pt modelId="{E46ADC6D-EF0B-4564-826C-8849F89015F4}" type="sibTrans" cxnId="{62E1EC9C-D280-4633-A52C-8010C85DB788}">
      <dgm:prSet/>
      <dgm:spPr/>
      <dgm:t>
        <a:bodyPr/>
        <a:lstStyle/>
        <a:p>
          <a:endParaRPr lang="zh-TW" altLang="en-US"/>
        </a:p>
      </dgm:t>
    </dgm:pt>
    <dgm:pt modelId="{26E4ECB8-D47E-4CA6-9DDF-9411EB32E9EA}" type="pres">
      <dgm:prSet presAssocID="{62692AE7-BCDE-4044-AA7C-9F5755489D7D}" presName="linear" presStyleCnt="0">
        <dgm:presLayoutVars>
          <dgm:dir/>
          <dgm:resizeHandles val="exact"/>
        </dgm:presLayoutVars>
      </dgm:prSet>
      <dgm:spPr/>
      <dgm:t>
        <a:bodyPr/>
        <a:lstStyle/>
        <a:p>
          <a:endParaRPr lang="zh-TW" altLang="en-US"/>
        </a:p>
      </dgm:t>
    </dgm:pt>
    <dgm:pt modelId="{07AEE57B-8C67-4405-8241-8D43A786722D}" type="pres">
      <dgm:prSet presAssocID="{F2E05499-6ED8-4153-B528-D4B4333B46F3}" presName="comp" presStyleCnt="0"/>
      <dgm:spPr/>
    </dgm:pt>
    <dgm:pt modelId="{B183D5B7-CD2F-43F8-A2E1-42FF444C24CF}" type="pres">
      <dgm:prSet presAssocID="{F2E05499-6ED8-4153-B528-D4B4333B46F3}" presName="box" presStyleLbl="node1" presStyleIdx="0" presStyleCnt="4" custScaleY="120511"/>
      <dgm:spPr/>
      <dgm:t>
        <a:bodyPr/>
        <a:lstStyle/>
        <a:p>
          <a:endParaRPr lang="zh-TW" altLang="en-US"/>
        </a:p>
      </dgm:t>
    </dgm:pt>
    <dgm:pt modelId="{A04422C5-2F3C-4E21-B896-0C181C5BBEF3}" type="pres">
      <dgm:prSet presAssocID="{F2E05499-6ED8-4153-B528-D4B4333B46F3}" presName="img" presStyleLbl="fgImgPlace1" presStyleIdx="0" presStyleCnt="4"/>
      <dgm:spPr>
        <a:blipFill rotWithShape="1">
          <a:blip xmlns:r="http://schemas.openxmlformats.org/officeDocument/2006/relationships" r:embed="rId1"/>
          <a:stretch>
            <a:fillRect/>
          </a:stretch>
        </a:blipFill>
      </dgm:spPr>
      <dgm:t>
        <a:bodyPr/>
        <a:lstStyle/>
        <a:p>
          <a:endParaRPr lang="zh-TW" altLang="en-US"/>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77E89E52-EFD6-4F42-AEA7-EC40238662CB}" type="pres">
      <dgm:prSet presAssocID="{F2E05499-6ED8-4153-B528-D4B4333B46F3}" presName="text" presStyleLbl="node1" presStyleIdx="0" presStyleCnt="4">
        <dgm:presLayoutVars>
          <dgm:bulletEnabled val="1"/>
        </dgm:presLayoutVars>
      </dgm:prSet>
      <dgm:spPr/>
      <dgm:t>
        <a:bodyPr/>
        <a:lstStyle/>
        <a:p>
          <a:endParaRPr lang="zh-TW" altLang="en-US"/>
        </a:p>
      </dgm:t>
    </dgm:pt>
    <dgm:pt modelId="{84C374F6-2AC3-413D-98D4-9940C9E1B7A1}" type="pres">
      <dgm:prSet presAssocID="{4DD3384A-90FA-43E5-94A4-185EDAA5B7EE}" presName="spacer" presStyleCnt="0"/>
      <dgm:spPr/>
    </dgm:pt>
    <dgm:pt modelId="{3956A7AB-A5A8-4CA2-9464-7C4E0EE41F78}" type="pres">
      <dgm:prSet presAssocID="{64DD93FA-5046-4136-8384-F8D519214FA6}" presName="comp" presStyleCnt="0"/>
      <dgm:spPr/>
    </dgm:pt>
    <dgm:pt modelId="{B58CAD75-81F5-4D68-B459-06F3361A26D1}" type="pres">
      <dgm:prSet presAssocID="{64DD93FA-5046-4136-8384-F8D519214FA6}" presName="box" presStyleLbl="node1" presStyleIdx="1" presStyleCnt="4"/>
      <dgm:spPr/>
      <dgm:t>
        <a:bodyPr/>
        <a:lstStyle/>
        <a:p>
          <a:endParaRPr lang="zh-TW" altLang="en-US"/>
        </a:p>
      </dgm:t>
    </dgm:pt>
    <dgm:pt modelId="{5E5C45F3-4387-4A45-BBA2-0B59D253DDE7}" type="pres">
      <dgm:prSet presAssocID="{64DD93FA-5046-4136-8384-F8D519214FA6}" presName="img" presStyleLbl="fgImgPlace1" presStyleIdx="1" presStyleCnt="4"/>
      <dgm:spPr>
        <a:blipFill rotWithShape="1">
          <a:blip xmlns:r="http://schemas.openxmlformats.org/officeDocument/2006/relationships" r:embed="rId3"/>
          <a:stretch>
            <a:fillRect/>
          </a:stretch>
        </a:blipFill>
      </dgm:spPr>
      <dgm:t>
        <a:bodyPr/>
        <a:lstStyle/>
        <a:p>
          <a:endParaRPr lang="zh-TW" altLang="en-US"/>
        </a:p>
      </dgm:t>
      <dgm:extLst/>
    </dgm:pt>
    <dgm:pt modelId="{FAF9A890-1FEA-4C17-BC13-531241A7DCBC}" type="pres">
      <dgm:prSet presAssocID="{64DD93FA-5046-4136-8384-F8D519214FA6}" presName="text" presStyleLbl="node1" presStyleIdx="1" presStyleCnt="4">
        <dgm:presLayoutVars>
          <dgm:bulletEnabled val="1"/>
        </dgm:presLayoutVars>
      </dgm:prSet>
      <dgm:spPr/>
      <dgm:t>
        <a:bodyPr/>
        <a:lstStyle/>
        <a:p>
          <a:endParaRPr lang="zh-TW" altLang="en-US"/>
        </a:p>
      </dgm:t>
    </dgm:pt>
    <dgm:pt modelId="{93B196E0-271B-4088-8114-689056F3F124}" type="pres">
      <dgm:prSet presAssocID="{ACD6092C-9859-4EBB-909F-E0BEBBD0568A}" presName="spacer" presStyleCnt="0"/>
      <dgm:spPr/>
    </dgm:pt>
    <dgm:pt modelId="{87B3702E-0BC7-41C2-8C21-C176CE4B9E80}" type="pres">
      <dgm:prSet presAssocID="{217EE559-0C0C-429A-9B22-F3526BD04ADB}" presName="comp" presStyleCnt="0"/>
      <dgm:spPr/>
    </dgm:pt>
    <dgm:pt modelId="{E6DD8E24-358A-4133-BFE9-78886C010BAA}" type="pres">
      <dgm:prSet presAssocID="{217EE559-0C0C-429A-9B22-F3526BD04ADB}" presName="box" presStyleLbl="node1" presStyleIdx="2" presStyleCnt="4"/>
      <dgm:spPr/>
      <dgm:t>
        <a:bodyPr/>
        <a:lstStyle/>
        <a:p>
          <a:endParaRPr lang="zh-TW" altLang="en-US"/>
        </a:p>
      </dgm:t>
    </dgm:pt>
    <dgm:pt modelId="{3510E2A8-3E9E-467A-A22E-230FB9235608}" type="pres">
      <dgm:prSet presAssocID="{217EE559-0C0C-429A-9B22-F3526BD04ADB}" presName="img" presStyleLbl="fgImgPlace1" presStyleIdx="2" presStyleCnt="4"/>
      <dgm:spPr>
        <a:blipFill rotWithShape="1">
          <a:blip xmlns:r="http://schemas.openxmlformats.org/officeDocument/2006/relationships" r:embed="rId4"/>
          <a:stretch>
            <a:fillRect/>
          </a:stretch>
        </a:blipFill>
      </dgm:spPr>
      <dgm:t>
        <a:bodyPr/>
        <a:lstStyle/>
        <a:p>
          <a:endParaRPr lang="zh-TW" altLang="en-US"/>
        </a:p>
      </dgm:t>
    </dgm:pt>
    <dgm:pt modelId="{8CEAEF17-5B0A-47E9-B5D3-BAC21EA8B703}" type="pres">
      <dgm:prSet presAssocID="{217EE559-0C0C-429A-9B22-F3526BD04ADB}" presName="text" presStyleLbl="node1" presStyleIdx="2" presStyleCnt="4">
        <dgm:presLayoutVars>
          <dgm:bulletEnabled val="1"/>
        </dgm:presLayoutVars>
      </dgm:prSet>
      <dgm:spPr/>
      <dgm:t>
        <a:bodyPr/>
        <a:lstStyle/>
        <a:p>
          <a:endParaRPr lang="zh-TW" altLang="en-US"/>
        </a:p>
      </dgm:t>
    </dgm:pt>
    <dgm:pt modelId="{3D66CAC0-F8C0-445F-BB30-E1695F09A0F2}" type="pres">
      <dgm:prSet presAssocID="{CDC3A3F8-1683-4053-B600-8BBFC8A1B819}" presName="spacer" presStyleCnt="0"/>
      <dgm:spPr/>
    </dgm:pt>
    <dgm:pt modelId="{7BBF287B-14C4-4BAE-9DB9-82E0D99AAD25}" type="pres">
      <dgm:prSet presAssocID="{CDF2D117-8046-4282-8E54-2B60BDC5997B}" presName="comp" presStyleCnt="0"/>
      <dgm:spPr/>
    </dgm:pt>
    <dgm:pt modelId="{1D7C4326-3C6F-4AD3-838D-D1DEF0CE315F}" type="pres">
      <dgm:prSet presAssocID="{CDF2D117-8046-4282-8E54-2B60BDC5997B}" presName="box" presStyleLbl="node1" presStyleIdx="3" presStyleCnt="4" custScaleY="132229"/>
      <dgm:spPr/>
      <dgm:t>
        <a:bodyPr/>
        <a:lstStyle/>
        <a:p>
          <a:endParaRPr lang="zh-TW" altLang="en-US"/>
        </a:p>
      </dgm:t>
    </dgm:pt>
    <dgm:pt modelId="{02CCF5C8-C2D0-4C7A-B1A2-556EE01579E2}" type="pres">
      <dgm:prSet presAssocID="{CDF2D117-8046-4282-8E54-2B60BDC5997B}" presName="img" presStyleLbl="fgImgPlace1" presStyleIdx="3" presStyleCnt="4"/>
      <dgm:spPr>
        <a:blipFill rotWithShape="1">
          <a:blip xmlns:r="http://schemas.openxmlformats.org/officeDocument/2006/relationships" r:embed="rId5"/>
          <a:stretch>
            <a:fillRect/>
          </a:stretch>
        </a:blipFill>
      </dgm:spPr>
      <dgm:t>
        <a:bodyPr/>
        <a:lstStyle/>
        <a:p>
          <a:endParaRPr lang="zh-TW" altLang="en-US"/>
        </a:p>
      </dgm:t>
      <dgm:extLst>
        <a:ext uri="{E40237B7-FDA0-4F09-8148-C483321AD2D9}">
          <dgm14:cNvPr xmlns:dgm14="http://schemas.microsoft.com/office/drawing/2010/diagram" id="0" name="">
            <a:hlinkClick xmlns:r="http://schemas.openxmlformats.org/officeDocument/2006/relationships" r:id="rId6" action="ppaction://hlinkfile"/>
          </dgm14:cNvPr>
        </a:ext>
      </dgm:extLst>
    </dgm:pt>
    <dgm:pt modelId="{E08585FD-5EB2-4848-AE52-26DDBF08BBE8}" type="pres">
      <dgm:prSet presAssocID="{CDF2D117-8046-4282-8E54-2B60BDC5997B}" presName="text" presStyleLbl="node1" presStyleIdx="3" presStyleCnt="4">
        <dgm:presLayoutVars>
          <dgm:bulletEnabled val="1"/>
        </dgm:presLayoutVars>
      </dgm:prSet>
      <dgm:spPr/>
      <dgm:t>
        <a:bodyPr/>
        <a:lstStyle/>
        <a:p>
          <a:endParaRPr lang="zh-TW" altLang="en-US"/>
        </a:p>
      </dgm:t>
    </dgm:pt>
  </dgm:ptLst>
  <dgm:cxnLst>
    <dgm:cxn modelId="{AC561628-7FC8-4DDD-A76C-907F604A24AA}" type="presOf" srcId="{D13BED46-764B-4D75-A1D5-12D2B7D434FE}" destId="{B58CAD75-81F5-4D68-B459-06F3361A26D1}" srcOrd="0" destOrd="2" presId="urn:microsoft.com/office/officeart/2005/8/layout/vList4#7"/>
    <dgm:cxn modelId="{A5C3EBC2-7535-46E5-A9C9-71D256374A06}" srcId="{217EE559-0C0C-429A-9B22-F3526BD04ADB}" destId="{E5615042-0E1A-4457-BD22-ED8AAD4189EF}" srcOrd="0" destOrd="0" parTransId="{8FB939E0-D362-4BE8-BAAC-3F8E6A4C1309}" sibTransId="{72DAA43C-F494-4BBD-86CF-322F6278209A}"/>
    <dgm:cxn modelId="{FEA5AD84-E178-4883-9178-086AABE0835D}" type="presOf" srcId="{64DD93FA-5046-4136-8384-F8D519214FA6}" destId="{FAF9A890-1FEA-4C17-BC13-531241A7DCBC}" srcOrd="1" destOrd="0" presId="urn:microsoft.com/office/officeart/2005/8/layout/vList4#7"/>
    <dgm:cxn modelId="{E17E15E7-1E3D-45C9-9448-416841F27D5D}" type="presOf" srcId="{E5615042-0E1A-4457-BD22-ED8AAD4189EF}" destId="{8CEAEF17-5B0A-47E9-B5D3-BAC21EA8B703}" srcOrd="1" destOrd="1" presId="urn:microsoft.com/office/officeart/2005/8/layout/vList4#7"/>
    <dgm:cxn modelId="{A360820D-7FC2-4B5B-B2E5-BEB18810A884}" type="presOf" srcId="{217EE559-0C0C-429A-9B22-F3526BD04ADB}" destId="{8CEAEF17-5B0A-47E9-B5D3-BAC21EA8B703}" srcOrd="1" destOrd="0" presId="urn:microsoft.com/office/officeart/2005/8/layout/vList4#7"/>
    <dgm:cxn modelId="{0515DE7A-E490-4506-A438-9DA4FB9C3D3B}" type="presOf" srcId="{64DD93FA-5046-4136-8384-F8D519214FA6}" destId="{B58CAD75-81F5-4D68-B459-06F3361A26D1}" srcOrd="0" destOrd="0" presId="urn:microsoft.com/office/officeart/2005/8/layout/vList4#7"/>
    <dgm:cxn modelId="{10F98E6F-7391-498B-A2A7-AE982BD1976E}" type="presOf" srcId="{22537673-6554-4CFA-A0F6-28E8C29F963A}" destId="{77E89E52-EFD6-4F42-AEA7-EC40238662CB}" srcOrd="1" destOrd="1" presId="urn:microsoft.com/office/officeart/2005/8/layout/vList4#7"/>
    <dgm:cxn modelId="{303FF8DC-B36E-495A-815D-28A8A97C3119}" srcId="{62692AE7-BCDE-4044-AA7C-9F5755489D7D}" destId="{F2E05499-6ED8-4153-B528-D4B4333B46F3}" srcOrd="0" destOrd="0" parTransId="{5B07FAD7-1B87-42E7-B459-99668E2DFFC3}" sibTransId="{4DD3384A-90FA-43E5-94A4-185EDAA5B7EE}"/>
    <dgm:cxn modelId="{B4680533-A0CF-43F1-8BB1-CB8F83A254AE}" srcId="{62692AE7-BCDE-4044-AA7C-9F5755489D7D}" destId="{64DD93FA-5046-4136-8384-F8D519214FA6}" srcOrd="1" destOrd="0" parTransId="{6096414F-1032-4221-8997-F8ADBCAF68FA}" sibTransId="{ACD6092C-9859-4EBB-909F-E0BEBBD0568A}"/>
    <dgm:cxn modelId="{4C21B6B3-558C-4B84-AB2C-04F22962CF6C}" type="presOf" srcId="{3202E85B-1C62-467E-A927-E5249614FB6F}" destId="{E08585FD-5EB2-4848-AE52-26DDBF08BBE8}" srcOrd="1" destOrd="2" presId="urn:microsoft.com/office/officeart/2005/8/layout/vList4#7"/>
    <dgm:cxn modelId="{1585051E-4AF0-4F6F-AA7A-0863625C9E8D}" type="presOf" srcId="{F2E05499-6ED8-4153-B528-D4B4333B46F3}" destId="{77E89E52-EFD6-4F42-AEA7-EC40238662CB}" srcOrd="1" destOrd="0" presId="urn:microsoft.com/office/officeart/2005/8/layout/vList4#7"/>
    <dgm:cxn modelId="{24585413-A2FE-4C9D-8585-48AFC5C523B3}" type="presOf" srcId="{62692AE7-BCDE-4044-AA7C-9F5755489D7D}" destId="{26E4ECB8-D47E-4CA6-9DDF-9411EB32E9EA}" srcOrd="0" destOrd="0" presId="urn:microsoft.com/office/officeart/2005/8/layout/vList4#7"/>
    <dgm:cxn modelId="{2D0C48B2-2BC7-4BAD-9E17-81C30E84CC94}" type="presOf" srcId="{CDF2D117-8046-4282-8E54-2B60BDC5997B}" destId="{1D7C4326-3C6F-4AD3-838D-D1DEF0CE315F}" srcOrd="0" destOrd="0" presId="urn:microsoft.com/office/officeart/2005/8/layout/vList4#7"/>
    <dgm:cxn modelId="{5FFA3DA2-DD29-4C49-89E0-28930D723E13}" srcId="{64DD93FA-5046-4136-8384-F8D519214FA6}" destId="{5588FFED-82AD-4D01-BB54-10D310DE4D1D}" srcOrd="0" destOrd="0" parTransId="{6D49897E-C129-4BD4-A117-F1EFD981F118}" sibTransId="{7AF43ED7-DF34-4B1F-BE9B-F7972E5B86C8}"/>
    <dgm:cxn modelId="{0F8A822C-E8F6-4829-AF79-FAFA9A6FF446}" type="presOf" srcId="{2C5A9468-847A-43EC-8CED-2B0129255413}" destId="{1D7C4326-3C6F-4AD3-838D-D1DEF0CE315F}" srcOrd="0" destOrd="1" presId="urn:microsoft.com/office/officeart/2005/8/layout/vList4#7"/>
    <dgm:cxn modelId="{40B4E891-D616-4C36-812A-654F7339348D}" type="presOf" srcId="{217EE559-0C0C-429A-9B22-F3526BD04ADB}" destId="{E6DD8E24-358A-4133-BFE9-78886C010BAA}" srcOrd="0" destOrd="0" presId="urn:microsoft.com/office/officeart/2005/8/layout/vList4#7"/>
    <dgm:cxn modelId="{9518866F-DA81-4D4A-9F2D-A0927B27D4C5}" srcId="{62692AE7-BCDE-4044-AA7C-9F5755489D7D}" destId="{CDF2D117-8046-4282-8E54-2B60BDC5997B}" srcOrd="3" destOrd="0" parTransId="{060305D1-CA2C-4F50-8ADD-4300C57CD454}" sibTransId="{C38B7112-5D1A-489F-B415-B519F457E30E}"/>
    <dgm:cxn modelId="{FD4B19F7-90C2-4CDF-A47C-1FECA67E3EC7}" type="presOf" srcId="{CDF2D117-8046-4282-8E54-2B60BDC5997B}" destId="{E08585FD-5EB2-4848-AE52-26DDBF08BBE8}" srcOrd="1" destOrd="0" presId="urn:microsoft.com/office/officeart/2005/8/layout/vList4#7"/>
    <dgm:cxn modelId="{6D548E86-79F9-4595-AA3B-8B795B48383D}" type="presOf" srcId="{F2E05499-6ED8-4153-B528-D4B4333B46F3}" destId="{B183D5B7-CD2F-43F8-A2E1-42FF444C24CF}" srcOrd="0" destOrd="0" presId="urn:microsoft.com/office/officeart/2005/8/layout/vList4#7"/>
    <dgm:cxn modelId="{3B187494-FDD1-4C1D-BECD-B7E4494B0161}" type="presOf" srcId="{D13BED46-764B-4D75-A1D5-12D2B7D434FE}" destId="{FAF9A890-1FEA-4C17-BC13-531241A7DCBC}" srcOrd="1" destOrd="2" presId="urn:microsoft.com/office/officeart/2005/8/layout/vList4#7"/>
    <dgm:cxn modelId="{FEC86712-05DE-4760-8D0A-80CC43826E15}" srcId="{62692AE7-BCDE-4044-AA7C-9F5755489D7D}" destId="{217EE559-0C0C-429A-9B22-F3526BD04ADB}" srcOrd="2" destOrd="0" parTransId="{3B89E050-A384-43B2-B4E0-2FB7B0C1BBD0}" sibTransId="{CDC3A3F8-1683-4053-B600-8BBFC8A1B819}"/>
    <dgm:cxn modelId="{A81B59A6-E42C-411C-918F-EB769ABFCD02}" type="presOf" srcId="{2C5A9468-847A-43EC-8CED-2B0129255413}" destId="{E08585FD-5EB2-4848-AE52-26DDBF08BBE8}" srcOrd="1" destOrd="1" presId="urn:microsoft.com/office/officeart/2005/8/layout/vList4#7"/>
    <dgm:cxn modelId="{5F9CB1E7-0E1E-43A1-815C-99EAE9313637}" srcId="{CDF2D117-8046-4282-8E54-2B60BDC5997B}" destId="{2C5A9468-847A-43EC-8CED-2B0129255413}" srcOrd="0" destOrd="0" parTransId="{0564E9F3-2544-4ABB-98DA-2523739C2B7C}" sibTransId="{1BEBD9A4-D1F6-4FF3-AF19-2C9E7149CAAE}"/>
    <dgm:cxn modelId="{62E1EC9C-D280-4633-A52C-8010C85DB788}" srcId="{F2E05499-6ED8-4153-B528-D4B4333B46F3}" destId="{22537673-6554-4CFA-A0F6-28E8C29F963A}" srcOrd="0" destOrd="0" parTransId="{1A2243CF-1013-481C-BF26-A6CF2525E08D}" sibTransId="{E46ADC6D-EF0B-4564-826C-8849F89015F4}"/>
    <dgm:cxn modelId="{DB4BEEB1-4D17-4945-AFA7-BB25A87642B3}" type="presOf" srcId="{5588FFED-82AD-4D01-BB54-10D310DE4D1D}" destId="{FAF9A890-1FEA-4C17-BC13-531241A7DCBC}" srcOrd="1" destOrd="1" presId="urn:microsoft.com/office/officeart/2005/8/layout/vList4#7"/>
    <dgm:cxn modelId="{AE001468-25CD-41DB-B771-CB1AB139070E}" type="presOf" srcId="{22537673-6554-4CFA-A0F6-28E8C29F963A}" destId="{B183D5B7-CD2F-43F8-A2E1-42FF444C24CF}" srcOrd="0" destOrd="1" presId="urn:microsoft.com/office/officeart/2005/8/layout/vList4#7"/>
    <dgm:cxn modelId="{9B1A6275-C21E-46F5-9838-336BB446FBEA}" type="presOf" srcId="{0055AEF8-C1DF-4BF8-A161-962C2CA39639}" destId="{8CEAEF17-5B0A-47E9-B5D3-BAC21EA8B703}" srcOrd="1" destOrd="2" presId="urn:microsoft.com/office/officeart/2005/8/layout/vList4#7"/>
    <dgm:cxn modelId="{33856630-7147-40E2-AAEB-96B7625A16AF}" srcId="{64DD93FA-5046-4136-8384-F8D519214FA6}" destId="{D13BED46-764B-4D75-A1D5-12D2B7D434FE}" srcOrd="1" destOrd="0" parTransId="{8AF41222-62E8-47B1-A96A-8163B225F328}" sibTransId="{15BA2559-584B-454C-AC22-CD42496E4B99}"/>
    <dgm:cxn modelId="{366A42E7-3C17-4691-993B-80ED2DB5ACF8}" type="presOf" srcId="{5588FFED-82AD-4D01-BB54-10D310DE4D1D}" destId="{B58CAD75-81F5-4D68-B459-06F3361A26D1}" srcOrd="0" destOrd="1" presId="urn:microsoft.com/office/officeart/2005/8/layout/vList4#7"/>
    <dgm:cxn modelId="{D4B34F10-8712-4EDD-B470-2C127AC13095}" type="presOf" srcId="{0055AEF8-C1DF-4BF8-A161-962C2CA39639}" destId="{E6DD8E24-358A-4133-BFE9-78886C010BAA}" srcOrd="0" destOrd="2" presId="urn:microsoft.com/office/officeart/2005/8/layout/vList4#7"/>
    <dgm:cxn modelId="{5DD072D7-1867-41C0-8057-336D174CB458}" srcId="{CDF2D117-8046-4282-8E54-2B60BDC5997B}" destId="{3202E85B-1C62-467E-A927-E5249614FB6F}" srcOrd="1" destOrd="0" parTransId="{95A7D2F6-A3CB-4A2C-AFB2-52289331FA56}" sibTransId="{02B35459-08BB-4056-A996-BA6AC70A6360}"/>
    <dgm:cxn modelId="{E42346C1-4060-4F97-B047-A1B7447AC5B0}" srcId="{217EE559-0C0C-429A-9B22-F3526BD04ADB}" destId="{0055AEF8-C1DF-4BF8-A161-962C2CA39639}" srcOrd="1" destOrd="0" parTransId="{49C3B5DC-8070-4330-A656-023A1FFD6D4F}" sibTransId="{7442E1F6-251D-4662-B6D5-278A45324EFC}"/>
    <dgm:cxn modelId="{E2B899C6-FF44-47D7-BED1-3F9C036CB216}" type="presOf" srcId="{E5615042-0E1A-4457-BD22-ED8AAD4189EF}" destId="{E6DD8E24-358A-4133-BFE9-78886C010BAA}" srcOrd="0" destOrd="1" presId="urn:microsoft.com/office/officeart/2005/8/layout/vList4#7"/>
    <dgm:cxn modelId="{9B3DC066-BE0D-4FDE-89A5-E558D285EE8B}" type="presOf" srcId="{3202E85B-1C62-467E-A927-E5249614FB6F}" destId="{1D7C4326-3C6F-4AD3-838D-D1DEF0CE315F}" srcOrd="0" destOrd="2" presId="urn:microsoft.com/office/officeart/2005/8/layout/vList4#7"/>
    <dgm:cxn modelId="{0DD7F4BA-E953-42B5-825E-AC48DBDDABCD}" type="presParOf" srcId="{26E4ECB8-D47E-4CA6-9DDF-9411EB32E9EA}" destId="{07AEE57B-8C67-4405-8241-8D43A786722D}" srcOrd="0" destOrd="0" presId="urn:microsoft.com/office/officeart/2005/8/layout/vList4#7"/>
    <dgm:cxn modelId="{D5F068BD-C83E-4F20-8FE1-F96E2026E638}" type="presParOf" srcId="{07AEE57B-8C67-4405-8241-8D43A786722D}" destId="{B183D5B7-CD2F-43F8-A2E1-42FF444C24CF}" srcOrd="0" destOrd="0" presId="urn:microsoft.com/office/officeart/2005/8/layout/vList4#7"/>
    <dgm:cxn modelId="{29D2DBCA-4901-46E4-B3D9-9724B82359E7}" type="presParOf" srcId="{07AEE57B-8C67-4405-8241-8D43A786722D}" destId="{A04422C5-2F3C-4E21-B896-0C181C5BBEF3}" srcOrd="1" destOrd="0" presId="urn:microsoft.com/office/officeart/2005/8/layout/vList4#7"/>
    <dgm:cxn modelId="{1880A242-668A-4133-91B3-9AC4F5781C8F}" type="presParOf" srcId="{07AEE57B-8C67-4405-8241-8D43A786722D}" destId="{77E89E52-EFD6-4F42-AEA7-EC40238662CB}" srcOrd="2" destOrd="0" presId="urn:microsoft.com/office/officeart/2005/8/layout/vList4#7"/>
    <dgm:cxn modelId="{A6412131-4C36-4E4B-A52A-88143842448B}" type="presParOf" srcId="{26E4ECB8-D47E-4CA6-9DDF-9411EB32E9EA}" destId="{84C374F6-2AC3-413D-98D4-9940C9E1B7A1}" srcOrd="1" destOrd="0" presId="urn:microsoft.com/office/officeart/2005/8/layout/vList4#7"/>
    <dgm:cxn modelId="{07D1CCF9-DF87-4D04-8E4B-A363B28CD59F}" type="presParOf" srcId="{26E4ECB8-D47E-4CA6-9DDF-9411EB32E9EA}" destId="{3956A7AB-A5A8-4CA2-9464-7C4E0EE41F78}" srcOrd="2" destOrd="0" presId="urn:microsoft.com/office/officeart/2005/8/layout/vList4#7"/>
    <dgm:cxn modelId="{22F324F9-BC15-4376-B3F2-7A99FD4FD573}" type="presParOf" srcId="{3956A7AB-A5A8-4CA2-9464-7C4E0EE41F78}" destId="{B58CAD75-81F5-4D68-B459-06F3361A26D1}" srcOrd="0" destOrd="0" presId="urn:microsoft.com/office/officeart/2005/8/layout/vList4#7"/>
    <dgm:cxn modelId="{A0052C85-1D40-40FF-9944-6289E62F6994}" type="presParOf" srcId="{3956A7AB-A5A8-4CA2-9464-7C4E0EE41F78}" destId="{5E5C45F3-4387-4A45-BBA2-0B59D253DDE7}" srcOrd="1" destOrd="0" presId="urn:microsoft.com/office/officeart/2005/8/layout/vList4#7"/>
    <dgm:cxn modelId="{A70F4388-D3E2-4363-8B41-CE80EA920159}" type="presParOf" srcId="{3956A7AB-A5A8-4CA2-9464-7C4E0EE41F78}" destId="{FAF9A890-1FEA-4C17-BC13-531241A7DCBC}" srcOrd="2" destOrd="0" presId="urn:microsoft.com/office/officeart/2005/8/layout/vList4#7"/>
    <dgm:cxn modelId="{3789721E-5A8E-45B9-BA91-4554B0B6E7A2}" type="presParOf" srcId="{26E4ECB8-D47E-4CA6-9DDF-9411EB32E9EA}" destId="{93B196E0-271B-4088-8114-689056F3F124}" srcOrd="3" destOrd="0" presId="urn:microsoft.com/office/officeart/2005/8/layout/vList4#7"/>
    <dgm:cxn modelId="{5652FDE0-D769-45C2-A8EF-6293946671D7}" type="presParOf" srcId="{26E4ECB8-D47E-4CA6-9DDF-9411EB32E9EA}" destId="{87B3702E-0BC7-41C2-8C21-C176CE4B9E80}" srcOrd="4" destOrd="0" presId="urn:microsoft.com/office/officeart/2005/8/layout/vList4#7"/>
    <dgm:cxn modelId="{514077CA-03A6-444E-B6C3-77CCC978AF78}" type="presParOf" srcId="{87B3702E-0BC7-41C2-8C21-C176CE4B9E80}" destId="{E6DD8E24-358A-4133-BFE9-78886C010BAA}" srcOrd="0" destOrd="0" presId="urn:microsoft.com/office/officeart/2005/8/layout/vList4#7"/>
    <dgm:cxn modelId="{CC1EEE63-9C85-4D9A-B5F2-9924B4DC6AD7}" type="presParOf" srcId="{87B3702E-0BC7-41C2-8C21-C176CE4B9E80}" destId="{3510E2A8-3E9E-467A-A22E-230FB9235608}" srcOrd="1" destOrd="0" presId="urn:microsoft.com/office/officeart/2005/8/layout/vList4#7"/>
    <dgm:cxn modelId="{57AB6347-EF39-4529-9E28-260323AB7354}" type="presParOf" srcId="{87B3702E-0BC7-41C2-8C21-C176CE4B9E80}" destId="{8CEAEF17-5B0A-47E9-B5D3-BAC21EA8B703}" srcOrd="2" destOrd="0" presId="urn:microsoft.com/office/officeart/2005/8/layout/vList4#7"/>
    <dgm:cxn modelId="{C10D64CE-FA17-4CBA-9DF1-604559C10F4D}" type="presParOf" srcId="{26E4ECB8-D47E-4CA6-9DDF-9411EB32E9EA}" destId="{3D66CAC0-F8C0-445F-BB30-E1695F09A0F2}" srcOrd="5" destOrd="0" presId="urn:microsoft.com/office/officeart/2005/8/layout/vList4#7"/>
    <dgm:cxn modelId="{FF9E1712-1D53-492E-847A-025B6DB0EF9A}" type="presParOf" srcId="{26E4ECB8-D47E-4CA6-9DDF-9411EB32E9EA}" destId="{7BBF287B-14C4-4BAE-9DB9-82E0D99AAD25}" srcOrd="6" destOrd="0" presId="urn:microsoft.com/office/officeart/2005/8/layout/vList4#7"/>
    <dgm:cxn modelId="{BF87F4A3-A4BD-4A51-9D33-709ECCCA53E0}" type="presParOf" srcId="{7BBF287B-14C4-4BAE-9DB9-82E0D99AAD25}" destId="{1D7C4326-3C6F-4AD3-838D-D1DEF0CE315F}" srcOrd="0" destOrd="0" presId="urn:microsoft.com/office/officeart/2005/8/layout/vList4#7"/>
    <dgm:cxn modelId="{E7525E82-FE14-48CC-9C66-12C8C371E91D}" type="presParOf" srcId="{7BBF287B-14C4-4BAE-9DB9-82E0D99AAD25}" destId="{02CCF5C8-C2D0-4C7A-B1A2-556EE01579E2}" srcOrd="1" destOrd="0" presId="urn:microsoft.com/office/officeart/2005/8/layout/vList4#7"/>
    <dgm:cxn modelId="{48E4194B-C380-4E4A-A457-BA641D591835}" type="presParOf" srcId="{7BBF287B-14C4-4BAE-9DB9-82E0D99AAD25}" destId="{E08585FD-5EB2-4848-AE52-26DDBF08BBE8}" srcOrd="2" destOrd="0" presId="urn:microsoft.com/office/officeart/2005/8/layout/vList4#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AE6DFC6-907E-4F54-AA6E-ACBE1529A7C5}" type="doc">
      <dgm:prSet loTypeId="urn:microsoft.com/office/officeart/2005/8/layout/vList4#8" loCatId="list" qsTypeId="urn:microsoft.com/office/officeart/2005/8/quickstyle/simple1" qsCatId="simple" csTypeId="urn:microsoft.com/office/officeart/2005/8/colors/colorful5" csCatId="colorful" phldr="1"/>
      <dgm:spPr/>
      <dgm:t>
        <a:bodyPr/>
        <a:lstStyle/>
        <a:p>
          <a:endParaRPr lang="zh-TW" altLang="en-US"/>
        </a:p>
      </dgm:t>
    </dgm:pt>
    <dgm:pt modelId="{9D9CF88F-AA9D-4A9C-86C3-09267C73F8E4}">
      <dgm:prSet phldrT="[文字]" custT="1"/>
      <dgm:spPr>
        <a:solidFill>
          <a:schemeClr val="accent5">
            <a:lumMod val="40000"/>
            <a:lumOff val="60000"/>
          </a:schemeClr>
        </a:solidFill>
      </dgm:spPr>
      <dgm:t>
        <a:bodyPr/>
        <a:lstStyle/>
        <a:p>
          <a:r>
            <a:rPr lang="zh-TW" altLang="en-US" sz="3200" b="1" dirty="0" smtClean="0">
              <a:solidFill>
                <a:srgbClr val="0000FF"/>
              </a:solidFill>
              <a:latin typeface="標楷體" pitchFamily="65" charset="-120"/>
              <a:ea typeface="標楷體" pitchFamily="65" charset="-120"/>
            </a:rPr>
            <a:t> 漁業科</a:t>
          </a:r>
          <a:r>
            <a:rPr lang="zh-TW" altLang="en-US" sz="3200" b="1" dirty="0" smtClean="0">
              <a:solidFill>
                <a:schemeClr val="tx1"/>
              </a:solidFill>
              <a:latin typeface="標楷體" pitchFamily="65" charset="-120"/>
              <a:ea typeface="標楷體" pitchFamily="65" charset="-120"/>
            </a:rPr>
            <a:t>、</a:t>
          </a:r>
          <a:r>
            <a:rPr lang="zh-TW" altLang="en-US" sz="3200" b="1" dirty="0" smtClean="0">
              <a:solidFill>
                <a:srgbClr val="0000FF"/>
              </a:solidFill>
              <a:latin typeface="標楷體" pitchFamily="65" charset="-120"/>
              <a:ea typeface="標楷體" pitchFamily="65" charset="-120"/>
            </a:rPr>
            <a:t>水產養殖科</a:t>
          </a:r>
        </a:p>
      </dgm:t>
    </dgm:pt>
    <dgm:pt modelId="{7B916495-7270-4046-A2BF-5C02E6ECB0CB}" type="parTrans" cxnId="{AB86AA75-A1A1-4D53-8F3A-349E91ECC00A}">
      <dgm:prSet/>
      <dgm:spPr/>
      <dgm:t>
        <a:bodyPr/>
        <a:lstStyle/>
        <a:p>
          <a:endParaRPr lang="zh-TW" altLang="en-US"/>
        </a:p>
      </dgm:t>
    </dgm:pt>
    <dgm:pt modelId="{F796431D-B143-4964-9B29-2BA1C2EF92EE}" type="sibTrans" cxnId="{AB86AA75-A1A1-4D53-8F3A-349E91ECC00A}">
      <dgm:prSet/>
      <dgm:spPr/>
      <dgm:t>
        <a:bodyPr/>
        <a:lstStyle/>
        <a:p>
          <a:endParaRPr lang="zh-TW" altLang="en-US"/>
        </a:p>
      </dgm:t>
    </dgm:pt>
    <dgm:pt modelId="{9F7D8758-9BA5-4755-AD59-63617AE9AE0E}">
      <dgm:prSet phldrT="[文字]" custT="1"/>
      <dgm:spPr>
        <a:solidFill>
          <a:schemeClr val="accent5">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1.</a:t>
          </a:r>
          <a:r>
            <a:rPr lang="zh-TW" altLang="en-US" sz="2600" b="1" dirty="0" smtClean="0">
              <a:solidFill>
                <a:srgbClr val="FF0000"/>
              </a:solidFill>
              <a:latin typeface="標楷體" pitchFamily="65" charset="-120"/>
              <a:ea typeface="標楷體" pitchFamily="65" charset="-120"/>
            </a:rPr>
            <a:t>水產生物概要</a:t>
          </a:r>
          <a:endParaRPr lang="zh-TW" altLang="en-US" sz="2600" b="1" dirty="0">
            <a:solidFill>
              <a:srgbClr val="FF0000"/>
            </a:solidFill>
            <a:latin typeface="標楷體" pitchFamily="65" charset="-120"/>
            <a:ea typeface="標楷體" pitchFamily="65" charset="-120"/>
          </a:endParaRPr>
        </a:p>
      </dgm:t>
    </dgm:pt>
    <dgm:pt modelId="{89438EC8-1E50-4334-B661-A0384B5E0D34}" type="parTrans" cxnId="{A2F618A9-05BC-41D8-8141-1047CCA506BD}">
      <dgm:prSet/>
      <dgm:spPr/>
      <dgm:t>
        <a:bodyPr/>
        <a:lstStyle/>
        <a:p>
          <a:endParaRPr lang="zh-TW" altLang="en-US"/>
        </a:p>
      </dgm:t>
    </dgm:pt>
    <dgm:pt modelId="{F20274D7-6E7E-4273-9A25-74B7A2A01CE1}" type="sibTrans" cxnId="{A2F618A9-05BC-41D8-8141-1047CCA506BD}">
      <dgm:prSet/>
      <dgm:spPr/>
      <dgm:t>
        <a:bodyPr/>
        <a:lstStyle/>
        <a:p>
          <a:endParaRPr lang="zh-TW" altLang="en-US"/>
        </a:p>
      </dgm:t>
    </dgm:pt>
    <dgm:pt modelId="{9826F8CB-726D-4B07-B98C-1891214B930F}">
      <dgm:prSet phldrT="[文字]" custT="1"/>
      <dgm:spPr>
        <a:solidFill>
          <a:schemeClr val="accent6">
            <a:lumMod val="40000"/>
            <a:lumOff val="60000"/>
          </a:schemeClr>
        </a:solidFill>
      </dgm:spPr>
      <dgm:t>
        <a:bodyPr/>
        <a:lstStyle/>
        <a:p>
          <a:r>
            <a:rPr lang="zh-TW" altLang="en-US" sz="3200" b="1" dirty="0" smtClean="0">
              <a:solidFill>
                <a:srgbClr val="0000FF"/>
              </a:solidFill>
              <a:latin typeface="標楷體" pitchFamily="65" charset="-120"/>
              <a:ea typeface="標楷體" pitchFamily="65" charset="-120"/>
            </a:rPr>
            <a:t> 輪機科</a:t>
          </a:r>
          <a:r>
            <a:rPr lang="zh-TW" altLang="en-US" sz="3200" b="1" dirty="0" smtClean="0">
              <a:solidFill>
                <a:schemeClr val="tx1"/>
              </a:solidFill>
              <a:latin typeface="標楷體" pitchFamily="65" charset="-120"/>
              <a:ea typeface="標楷體" pitchFamily="65" charset="-120"/>
            </a:rPr>
            <a:t>、航海科</a:t>
          </a:r>
        </a:p>
      </dgm:t>
    </dgm:pt>
    <dgm:pt modelId="{2C06517B-6849-413E-8EBB-632D74CE20E4}" type="parTrans" cxnId="{66D5C2AA-481B-4596-8C3F-B5AA59904531}">
      <dgm:prSet/>
      <dgm:spPr/>
      <dgm:t>
        <a:bodyPr/>
        <a:lstStyle/>
        <a:p>
          <a:endParaRPr lang="zh-TW" altLang="en-US"/>
        </a:p>
      </dgm:t>
    </dgm:pt>
    <dgm:pt modelId="{94269007-7AA6-484A-A18F-31819131A561}" type="sibTrans" cxnId="{66D5C2AA-481B-4596-8C3F-B5AA59904531}">
      <dgm:prSet/>
      <dgm:spPr/>
      <dgm:t>
        <a:bodyPr/>
        <a:lstStyle/>
        <a:p>
          <a:endParaRPr lang="zh-TW" altLang="en-US"/>
        </a:p>
      </dgm:t>
    </dgm:pt>
    <dgm:pt modelId="{262A8951-2710-4D57-8354-32D8F1AC0842}">
      <dgm:prSet phldrT="[文字]" custT="1"/>
      <dgm:spPr>
        <a:solidFill>
          <a:schemeClr val="accent6">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1.</a:t>
          </a:r>
          <a:r>
            <a:rPr lang="zh-TW" altLang="en-US" sz="2600" b="1" dirty="0" smtClean="0">
              <a:solidFill>
                <a:srgbClr val="FF0000"/>
              </a:solidFill>
              <a:latin typeface="標楷體" pitchFamily="65" charset="-120"/>
              <a:ea typeface="標楷體" pitchFamily="65" charset="-120"/>
            </a:rPr>
            <a:t>輪機</a:t>
          </a:r>
          <a:endParaRPr lang="zh-TW" altLang="en-US" sz="2600" b="1" dirty="0">
            <a:solidFill>
              <a:srgbClr val="FF0000"/>
            </a:solidFill>
            <a:latin typeface="標楷體" pitchFamily="65" charset="-120"/>
            <a:ea typeface="標楷體" pitchFamily="65" charset="-120"/>
          </a:endParaRPr>
        </a:p>
      </dgm:t>
    </dgm:pt>
    <dgm:pt modelId="{68B5F471-CEC1-4E91-8ED7-E07F0870F059}" type="parTrans" cxnId="{37A55A37-6497-49BE-8223-71AAAC47F4C3}">
      <dgm:prSet/>
      <dgm:spPr/>
      <dgm:t>
        <a:bodyPr/>
        <a:lstStyle/>
        <a:p>
          <a:endParaRPr lang="zh-TW" altLang="en-US"/>
        </a:p>
      </dgm:t>
    </dgm:pt>
    <dgm:pt modelId="{70ABB336-B04B-45EB-AE4D-7FFD6D06BB72}" type="sibTrans" cxnId="{37A55A37-6497-49BE-8223-71AAAC47F4C3}">
      <dgm:prSet/>
      <dgm:spPr/>
      <dgm:t>
        <a:bodyPr/>
        <a:lstStyle/>
        <a:p>
          <a:endParaRPr lang="zh-TW" altLang="en-US"/>
        </a:p>
      </dgm:t>
    </dgm:pt>
    <dgm:pt modelId="{2C7469AD-F9C3-4A7B-B001-EDE23BB00234}">
      <dgm:prSet custT="1"/>
      <dgm:spPr>
        <a:solidFill>
          <a:schemeClr val="accent5">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2.</a:t>
          </a:r>
          <a:r>
            <a:rPr lang="zh-TW" altLang="en-US" sz="2600" b="1" dirty="0" smtClean="0">
              <a:solidFill>
                <a:srgbClr val="FF0000"/>
              </a:solidFill>
              <a:latin typeface="標楷體" pitchFamily="65" charset="-120"/>
              <a:ea typeface="標楷體" pitchFamily="65" charset="-120"/>
            </a:rPr>
            <a:t>水產概要</a:t>
          </a:r>
          <a:endParaRPr lang="zh-TW" altLang="en-US" sz="2600" b="1" dirty="0">
            <a:solidFill>
              <a:srgbClr val="FF0000"/>
            </a:solidFill>
            <a:latin typeface="標楷體" pitchFamily="65" charset="-120"/>
            <a:ea typeface="標楷體" pitchFamily="65" charset="-120"/>
          </a:endParaRPr>
        </a:p>
      </dgm:t>
    </dgm:pt>
    <dgm:pt modelId="{0B1A5762-0B5C-41FF-8A13-541EBFD3D6EF}" type="parTrans" cxnId="{0B755D78-8341-4F9F-A7BE-2648115357A0}">
      <dgm:prSet/>
      <dgm:spPr/>
      <dgm:t>
        <a:bodyPr/>
        <a:lstStyle/>
        <a:p>
          <a:endParaRPr lang="zh-TW" altLang="en-US"/>
        </a:p>
      </dgm:t>
    </dgm:pt>
    <dgm:pt modelId="{05F7F4AD-1401-4116-B74A-4D1DB1CCFF6F}" type="sibTrans" cxnId="{0B755D78-8341-4F9F-A7BE-2648115357A0}">
      <dgm:prSet/>
      <dgm:spPr/>
      <dgm:t>
        <a:bodyPr/>
        <a:lstStyle/>
        <a:p>
          <a:endParaRPr lang="zh-TW" altLang="en-US"/>
        </a:p>
      </dgm:t>
    </dgm:pt>
    <dgm:pt modelId="{FD5415E8-0E5C-431D-825E-C67EDA2FB068}">
      <dgm:prSet custT="1"/>
      <dgm:spPr>
        <a:solidFill>
          <a:schemeClr val="accent6">
            <a:lumMod val="40000"/>
            <a:lumOff val="60000"/>
          </a:schemeClr>
        </a:solidFill>
      </dgm:spPr>
      <dgm:t>
        <a:bodyPr/>
        <a:lstStyle/>
        <a:p>
          <a:r>
            <a:rPr lang="zh-TW" altLang="en-US" sz="2600" b="1" dirty="0" smtClean="0">
              <a:solidFill>
                <a:srgbClr val="FF0000"/>
              </a:solidFill>
              <a:latin typeface="標楷體" pitchFamily="65" charset="-120"/>
              <a:ea typeface="標楷體" pitchFamily="65" charset="-120"/>
            </a:rPr>
            <a:t>考科</a:t>
          </a:r>
          <a:r>
            <a:rPr lang="en-US" altLang="en-US" sz="2600" b="1" dirty="0" smtClean="0">
              <a:solidFill>
                <a:srgbClr val="FF0000"/>
              </a:solidFill>
              <a:latin typeface="標楷體" pitchFamily="65" charset="-120"/>
              <a:ea typeface="標楷體" pitchFamily="65" charset="-120"/>
            </a:rPr>
            <a:t>2.</a:t>
          </a:r>
          <a:r>
            <a:rPr lang="zh-TW" altLang="en-US" sz="2600" b="1" dirty="0" smtClean="0">
              <a:solidFill>
                <a:srgbClr val="FF0000"/>
              </a:solidFill>
              <a:latin typeface="標楷體" pitchFamily="65" charset="-120"/>
              <a:ea typeface="標楷體" pitchFamily="65" charset="-120"/>
            </a:rPr>
            <a:t>船藝</a:t>
          </a:r>
          <a:endParaRPr lang="zh-TW" altLang="en-US" sz="2600" b="1" dirty="0">
            <a:solidFill>
              <a:srgbClr val="FF0000"/>
            </a:solidFill>
            <a:latin typeface="標楷體" pitchFamily="65" charset="-120"/>
            <a:ea typeface="標楷體" pitchFamily="65" charset="-120"/>
          </a:endParaRPr>
        </a:p>
      </dgm:t>
    </dgm:pt>
    <dgm:pt modelId="{5F2B5116-C4AB-4628-9557-C6CC287B400D}" type="parTrans" cxnId="{C9C74FA7-2271-4FB6-B7F9-CCEF6940F9A5}">
      <dgm:prSet/>
      <dgm:spPr/>
      <dgm:t>
        <a:bodyPr/>
        <a:lstStyle/>
        <a:p>
          <a:endParaRPr lang="zh-TW" altLang="en-US"/>
        </a:p>
      </dgm:t>
    </dgm:pt>
    <dgm:pt modelId="{E9EE4B23-1C8C-46E0-BCD6-5652E76E79F8}" type="sibTrans" cxnId="{C9C74FA7-2271-4FB6-B7F9-CCEF6940F9A5}">
      <dgm:prSet/>
      <dgm:spPr/>
      <dgm:t>
        <a:bodyPr/>
        <a:lstStyle/>
        <a:p>
          <a:endParaRPr lang="zh-TW" altLang="en-US"/>
        </a:p>
      </dgm:t>
    </dgm:pt>
    <dgm:pt modelId="{A704749A-CBF5-4956-85C0-2B1FDC80B4A2}" type="pres">
      <dgm:prSet presAssocID="{6AE6DFC6-907E-4F54-AA6E-ACBE1529A7C5}" presName="linear" presStyleCnt="0">
        <dgm:presLayoutVars>
          <dgm:dir/>
          <dgm:resizeHandles val="exact"/>
        </dgm:presLayoutVars>
      </dgm:prSet>
      <dgm:spPr/>
      <dgm:t>
        <a:bodyPr/>
        <a:lstStyle/>
        <a:p>
          <a:endParaRPr lang="zh-TW" altLang="en-US"/>
        </a:p>
      </dgm:t>
    </dgm:pt>
    <dgm:pt modelId="{BB8CE857-2B9D-44B1-802C-8461A5171FE3}" type="pres">
      <dgm:prSet presAssocID="{9D9CF88F-AA9D-4A9C-86C3-09267C73F8E4}" presName="comp" presStyleCnt="0"/>
      <dgm:spPr/>
    </dgm:pt>
    <dgm:pt modelId="{C68B1ED4-7D46-4B49-B942-030B09990D76}" type="pres">
      <dgm:prSet presAssocID="{9D9CF88F-AA9D-4A9C-86C3-09267C73F8E4}" presName="box" presStyleLbl="node1" presStyleIdx="0" presStyleCnt="2"/>
      <dgm:spPr/>
      <dgm:t>
        <a:bodyPr/>
        <a:lstStyle/>
        <a:p>
          <a:endParaRPr lang="zh-TW" altLang="en-US"/>
        </a:p>
      </dgm:t>
    </dgm:pt>
    <dgm:pt modelId="{DB653247-DA43-4C9A-98EB-0D5E4FE4F89E}" type="pres">
      <dgm:prSet presAssocID="{9D9CF88F-AA9D-4A9C-86C3-09267C73F8E4}" presName="img" presStyleLbl="fgImgPlace1" presStyleIdx="0" presStyleCnt="2"/>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0674EBF3-46EB-4BA5-8E4D-51D34CF5D9EF}" type="pres">
      <dgm:prSet presAssocID="{9D9CF88F-AA9D-4A9C-86C3-09267C73F8E4}" presName="text" presStyleLbl="node1" presStyleIdx="0" presStyleCnt="2">
        <dgm:presLayoutVars>
          <dgm:bulletEnabled val="1"/>
        </dgm:presLayoutVars>
      </dgm:prSet>
      <dgm:spPr/>
      <dgm:t>
        <a:bodyPr/>
        <a:lstStyle/>
        <a:p>
          <a:endParaRPr lang="zh-TW" altLang="en-US"/>
        </a:p>
      </dgm:t>
    </dgm:pt>
    <dgm:pt modelId="{9443A91E-A1EC-4BFA-BC9C-659E77061E0A}" type="pres">
      <dgm:prSet presAssocID="{F796431D-B143-4964-9B29-2BA1C2EF92EE}" presName="spacer" presStyleCnt="0"/>
      <dgm:spPr/>
    </dgm:pt>
    <dgm:pt modelId="{5E054E73-747A-4F7E-A361-A41922E0630B}" type="pres">
      <dgm:prSet presAssocID="{9826F8CB-726D-4B07-B98C-1891214B930F}" presName="comp" presStyleCnt="0"/>
      <dgm:spPr/>
    </dgm:pt>
    <dgm:pt modelId="{F5C7D793-5D99-462F-91F7-EFE71282F39D}" type="pres">
      <dgm:prSet presAssocID="{9826F8CB-726D-4B07-B98C-1891214B930F}" presName="box" presStyleLbl="node1" presStyleIdx="1" presStyleCnt="2"/>
      <dgm:spPr/>
      <dgm:t>
        <a:bodyPr/>
        <a:lstStyle/>
        <a:p>
          <a:endParaRPr lang="zh-TW" altLang="en-US"/>
        </a:p>
      </dgm:t>
    </dgm:pt>
    <dgm:pt modelId="{45E9F681-BE48-44DB-8B9E-EF3DE4672C29}" type="pres">
      <dgm:prSet presAssocID="{9826F8CB-726D-4B07-B98C-1891214B930F}" presName="img" presStyleLbl="fgImgPlace1" presStyleIdx="1" presStyleCnt="2"/>
      <dgm:spPr>
        <a:blipFill rotWithShape="1">
          <a:blip xmlns:r="http://schemas.openxmlformats.org/officeDocument/2006/relationships" r:embed="rId3"/>
          <a:stretch>
            <a:fillRect/>
          </a:stretch>
        </a:blipFill>
      </dgm:spPr>
    </dgm:pt>
    <dgm:pt modelId="{65BFAFA9-3EA4-4FB2-B0C2-A36D7BFB8BD0}" type="pres">
      <dgm:prSet presAssocID="{9826F8CB-726D-4B07-B98C-1891214B930F}" presName="text" presStyleLbl="node1" presStyleIdx="1" presStyleCnt="2">
        <dgm:presLayoutVars>
          <dgm:bulletEnabled val="1"/>
        </dgm:presLayoutVars>
      </dgm:prSet>
      <dgm:spPr/>
      <dgm:t>
        <a:bodyPr/>
        <a:lstStyle/>
        <a:p>
          <a:endParaRPr lang="zh-TW" altLang="en-US"/>
        </a:p>
      </dgm:t>
    </dgm:pt>
  </dgm:ptLst>
  <dgm:cxnLst>
    <dgm:cxn modelId="{F2A118E0-0ACD-427B-95AC-9FAF93106EBB}" type="presOf" srcId="{2C7469AD-F9C3-4A7B-B001-EDE23BB00234}" destId="{0674EBF3-46EB-4BA5-8E4D-51D34CF5D9EF}" srcOrd="1" destOrd="2" presId="urn:microsoft.com/office/officeart/2005/8/layout/vList4#8"/>
    <dgm:cxn modelId="{14200659-5B45-4FDA-B515-454676F55114}" type="presOf" srcId="{9F7D8758-9BA5-4755-AD59-63617AE9AE0E}" destId="{0674EBF3-46EB-4BA5-8E4D-51D34CF5D9EF}" srcOrd="1" destOrd="1" presId="urn:microsoft.com/office/officeart/2005/8/layout/vList4#8"/>
    <dgm:cxn modelId="{8EA9037E-B5E2-4D1D-8F28-95E6C863D8F0}" type="presOf" srcId="{9D9CF88F-AA9D-4A9C-86C3-09267C73F8E4}" destId="{C68B1ED4-7D46-4B49-B942-030B09990D76}" srcOrd="0" destOrd="0" presId="urn:microsoft.com/office/officeart/2005/8/layout/vList4#8"/>
    <dgm:cxn modelId="{276E292F-FE88-4785-9B1B-B58D3A74018B}" type="presOf" srcId="{2C7469AD-F9C3-4A7B-B001-EDE23BB00234}" destId="{C68B1ED4-7D46-4B49-B942-030B09990D76}" srcOrd="0" destOrd="2" presId="urn:microsoft.com/office/officeart/2005/8/layout/vList4#8"/>
    <dgm:cxn modelId="{2985347C-581D-46E9-AF83-8878D27C8E9A}" type="presOf" srcId="{9F7D8758-9BA5-4755-AD59-63617AE9AE0E}" destId="{C68B1ED4-7D46-4B49-B942-030B09990D76}" srcOrd="0" destOrd="1" presId="urn:microsoft.com/office/officeart/2005/8/layout/vList4#8"/>
    <dgm:cxn modelId="{37A55A37-6497-49BE-8223-71AAAC47F4C3}" srcId="{9826F8CB-726D-4B07-B98C-1891214B930F}" destId="{262A8951-2710-4D57-8354-32D8F1AC0842}" srcOrd="0" destOrd="0" parTransId="{68B5F471-CEC1-4E91-8ED7-E07F0870F059}" sibTransId="{70ABB336-B04B-45EB-AE4D-7FFD6D06BB72}"/>
    <dgm:cxn modelId="{15869673-1136-4EFA-9927-C12F5CFF00C7}" type="presOf" srcId="{9826F8CB-726D-4B07-B98C-1891214B930F}" destId="{F5C7D793-5D99-462F-91F7-EFE71282F39D}" srcOrd="0" destOrd="0" presId="urn:microsoft.com/office/officeart/2005/8/layout/vList4#8"/>
    <dgm:cxn modelId="{516B3F8F-8ADF-430A-9D78-D23CE21CD1D4}" type="presOf" srcId="{FD5415E8-0E5C-431D-825E-C67EDA2FB068}" destId="{F5C7D793-5D99-462F-91F7-EFE71282F39D}" srcOrd="0" destOrd="2" presId="urn:microsoft.com/office/officeart/2005/8/layout/vList4#8"/>
    <dgm:cxn modelId="{0B755D78-8341-4F9F-A7BE-2648115357A0}" srcId="{9D9CF88F-AA9D-4A9C-86C3-09267C73F8E4}" destId="{2C7469AD-F9C3-4A7B-B001-EDE23BB00234}" srcOrd="1" destOrd="0" parTransId="{0B1A5762-0B5C-41FF-8A13-541EBFD3D6EF}" sibTransId="{05F7F4AD-1401-4116-B74A-4D1DB1CCFF6F}"/>
    <dgm:cxn modelId="{C9C74FA7-2271-4FB6-B7F9-CCEF6940F9A5}" srcId="{9826F8CB-726D-4B07-B98C-1891214B930F}" destId="{FD5415E8-0E5C-431D-825E-C67EDA2FB068}" srcOrd="1" destOrd="0" parTransId="{5F2B5116-C4AB-4628-9557-C6CC287B400D}" sibTransId="{E9EE4B23-1C8C-46E0-BCD6-5652E76E79F8}"/>
    <dgm:cxn modelId="{DCD6973D-63E6-4F06-BE9F-35B18E22CA44}" type="presOf" srcId="{262A8951-2710-4D57-8354-32D8F1AC0842}" destId="{65BFAFA9-3EA4-4FB2-B0C2-A36D7BFB8BD0}" srcOrd="1" destOrd="1" presId="urn:microsoft.com/office/officeart/2005/8/layout/vList4#8"/>
    <dgm:cxn modelId="{2EAEF486-B506-41F8-9C29-1450D08CC520}" type="presOf" srcId="{FD5415E8-0E5C-431D-825E-C67EDA2FB068}" destId="{65BFAFA9-3EA4-4FB2-B0C2-A36D7BFB8BD0}" srcOrd="1" destOrd="2" presId="urn:microsoft.com/office/officeart/2005/8/layout/vList4#8"/>
    <dgm:cxn modelId="{AB86AA75-A1A1-4D53-8F3A-349E91ECC00A}" srcId="{6AE6DFC6-907E-4F54-AA6E-ACBE1529A7C5}" destId="{9D9CF88F-AA9D-4A9C-86C3-09267C73F8E4}" srcOrd="0" destOrd="0" parTransId="{7B916495-7270-4046-A2BF-5C02E6ECB0CB}" sibTransId="{F796431D-B143-4964-9B29-2BA1C2EF92EE}"/>
    <dgm:cxn modelId="{AD513FDB-9360-4AFD-9DB9-62899BA8B95F}" type="presOf" srcId="{9D9CF88F-AA9D-4A9C-86C3-09267C73F8E4}" destId="{0674EBF3-46EB-4BA5-8E4D-51D34CF5D9EF}" srcOrd="1" destOrd="0" presId="urn:microsoft.com/office/officeart/2005/8/layout/vList4#8"/>
    <dgm:cxn modelId="{A2F618A9-05BC-41D8-8141-1047CCA506BD}" srcId="{9D9CF88F-AA9D-4A9C-86C3-09267C73F8E4}" destId="{9F7D8758-9BA5-4755-AD59-63617AE9AE0E}" srcOrd="0" destOrd="0" parTransId="{89438EC8-1E50-4334-B661-A0384B5E0D34}" sibTransId="{F20274D7-6E7E-4273-9A25-74B7A2A01CE1}"/>
    <dgm:cxn modelId="{66D5C2AA-481B-4596-8C3F-B5AA59904531}" srcId="{6AE6DFC6-907E-4F54-AA6E-ACBE1529A7C5}" destId="{9826F8CB-726D-4B07-B98C-1891214B930F}" srcOrd="1" destOrd="0" parTransId="{2C06517B-6849-413E-8EBB-632D74CE20E4}" sibTransId="{94269007-7AA6-484A-A18F-31819131A561}"/>
    <dgm:cxn modelId="{E57297FA-9EAE-42F4-B45C-C3726AC49FB1}" type="presOf" srcId="{6AE6DFC6-907E-4F54-AA6E-ACBE1529A7C5}" destId="{A704749A-CBF5-4956-85C0-2B1FDC80B4A2}" srcOrd="0" destOrd="0" presId="urn:microsoft.com/office/officeart/2005/8/layout/vList4#8"/>
    <dgm:cxn modelId="{ABE4B4A4-2FBE-4919-8955-4DDCA73C8474}" type="presOf" srcId="{9826F8CB-726D-4B07-B98C-1891214B930F}" destId="{65BFAFA9-3EA4-4FB2-B0C2-A36D7BFB8BD0}" srcOrd="1" destOrd="0" presId="urn:microsoft.com/office/officeart/2005/8/layout/vList4#8"/>
    <dgm:cxn modelId="{7A3BADDE-A011-4494-A8CA-593B24B7F858}" type="presOf" srcId="{262A8951-2710-4D57-8354-32D8F1AC0842}" destId="{F5C7D793-5D99-462F-91F7-EFE71282F39D}" srcOrd="0" destOrd="1" presId="urn:microsoft.com/office/officeart/2005/8/layout/vList4#8"/>
    <dgm:cxn modelId="{695DD130-27CE-4837-820C-7E385B912924}" type="presParOf" srcId="{A704749A-CBF5-4956-85C0-2B1FDC80B4A2}" destId="{BB8CE857-2B9D-44B1-802C-8461A5171FE3}" srcOrd="0" destOrd="0" presId="urn:microsoft.com/office/officeart/2005/8/layout/vList4#8"/>
    <dgm:cxn modelId="{FF011650-3D68-42E9-B570-254DD6BEAE53}" type="presParOf" srcId="{BB8CE857-2B9D-44B1-802C-8461A5171FE3}" destId="{C68B1ED4-7D46-4B49-B942-030B09990D76}" srcOrd="0" destOrd="0" presId="urn:microsoft.com/office/officeart/2005/8/layout/vList4#8"/>
    <dgm:cxn modelId="{07FC785B-9460-4508-B42A-B4453EBE5220}" type="presParOf" srcId="{BB8CE857-2B9D-44B1-802C-8461A5171FE3}" destId="{DB653247-DA43-4C9A-98EB-0D5E4FE4F89E}" srcOrd="1" destOrd="0" presId="urn:microsoft.com/office/officeart/2005/8/layout/vList4#8"/>
    <dgm:cxn modelId="{E20F1EB2-804F-4650-979D-560A994BBC59}" type="presParOf" srcId="{BB8CE857-2B9D-44B1-802C-8461A5171FE3}" destId="{0674EBF3-46EB-4BA5-8E4D-51D34CF5D9EF}" srcOrd="2" destOrd="0" presId="urn:microsoft.com/office/officeart/2005/8/layout/vList4#8"/>
    <dgm:cxn modelId="{0DE44983-FDFB-4A8F-A450-395A9B76FC7E}" type="presParOf" srcId="{A704749A-CBF5-4956-85C0-2B1FDC80B4A2}" destId="{9443A91E-A1EC-4BFA-BC9C-659E77061E0A}" srcOrd="1" destOrd="0" presId="urn:microsoft.com/office/officeart/2005/8/layout/vList4#8"/>
    <dgm:cxn modelId="{A3EB544B-3E53-45C9-9294-970D23DFFF08}" type="presParOf" srcId="{A704749A-CBF5-4956-85C0-2B1FDC80B4A2}" destId="{5E054E73-747A-4F7E-A361-A41922E0630B}" srcOrd="2" destOrd="0" presId="urn:microsoft.com/office/officeart/2005/8/layout/vList4#8"/>
    <dgm:cxn modelId="{737428C5-26FD-4999-91E7-8B9E177D18BC}" type="presParOf" srcId="{5E054E73-747A-4F7E-A361-A41922E0630B}" destId="{F5C7D793-5D99-462F-91F7-EFE71282F39D}" srcOrd="0" destOrd="0" presId="urn:microsoft.com/office/officeart/2005/8/layout/vList4#8"/>
    <dgm:cxn modelId="{2C47EAF3-5A45-4983-967C-AF43A32FC779}" type="presParOf" srcId="{5E054E73-747A-4F7E-A361-A41922E0630B}" destId="{45E9F681-BE48-44DB-8B9E-EF3DE4672C29}" srcOrd="1" destOrd="0" presId="urn:microsoft.com/office/officeart/2005/8/layout/vList4#8"/>
    <dgm:cxn modelId="{CF870F7F-31D6-4A6D-A33A-1A301A4AC7D7}" type="presParOf" srcId="{5E054E73-747A-4F7E-A361-A41922E0630B}" destId="{65BFAFA9-3EA4-4FB2-B0C2-A36D7BFB8BD0}" srcOrd="2" destOrd="0" presId="urn:microsoft.com/office/officeart/2005/8/layout/vList4#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21CA315-795D-4DF8-8071-870955E72D0E}" type="doc">
      <dgm:prSet loTypeId="urn:microsoft.com/office/officeart/2005/8/layout/vList4#9" loCatId="list" qsTypeId="urn:microsoft.com/office/officeart/2005/8/quickstyle/simple1" qsCatId="simple" csTypeId="urn:microsoft.com/office/officeart/2005/8/colors/colorful5" csCatId="colorful" phldr="1"/>
      <dgm:spPr/>
      <dgm:t>
        <a:bodyPr/>
        <a:lstStyle/>
        <a:p>
          <a:endParaRPr lang="zh-TW" altLang="en-US"/>
        </a:p>
      </dgm:t>
    </dgm:pt>
    <dgm:pt modelId="{4B678ECF-9042-4EA8-B01A-07AC6DFB7E7D}">
      <dgm:prSet phldrT="[文字]" custT="1"/>
      <dgm:spPr>
        <a:solidFill>
          <a:schemeClr val="accent5">
            <a:lumMod val="40000"/>
            <a:lumOff val="60000"/>
          </a:schemeClr>
        </a:solidFill>
      </dgm:spPr>
      <dgm:t>
        <a:bodyPr/>
        <a:lstStyle/>
        <a:p>
          <a:r>
            <a:rPr lang="zh-TW" altLang="en-US" sz="3000" b="1" dirty="0" smtClean="0">
              <a:solidFill>
                <a:schemeClr val="tx1"/>
              </a:solidFill>
              <a:latin typeface="標楷體" pitchFamily="65" charset="-120"/>
              <a:ea typeface="標楷體" pitchFamily="65" charset="-120"/>
            </a:rPr>
            <a:t> </a:t>
          </a:r>
          <a:r>
            <a:rPr lang="zh-TW" altLang="en-US" sz="3050" b="1" dirty="0" smtClean="0">
              <a:solidFill>
                <a:schemeClr val="tx1"/>
              </a:solidFill>
              <a:latin typeface="標楷體" pitchFamily="65" charset="-120"/>
              <a:ea typeface="標楷體" pitchFamily="65" charset="-120"/>
            </a:rPr>
            <a:t>戲劇科、音樂科、美術科、表演藝術科</a:t>
          </a:r>
          <a:r>
            <a:rPr lang="en-US" altLang="zh-TW" sz="3050" b="1" dirty="0" smtClean="0">
              <a:solidFill>
                <a:schemeClr val="tx1"/>
              </a:solidFill>
              <a:latin typeface="標楷體" pitchFamily="65" charset="-120"/>
              <a:ea typeface="標楷體" pitchFamily="65" charset="-120"/>
            </a:rPr>
            <a:t/>
          </a:r>
          <a:br>
            <a:rPr lang="en-US" altLang="zh-TW" sz="3050" b="1" dirty="0" smtClean="0">
              <a:solidFill>
                <a:schemeClr val="tx1"/>
              </a:solidFill>
              <a:latin typeface="標楷體" pitchFamily="65" charset="-120"/>
              <a:ea typeface="標楷體" pitchFamily="65" charset="-120"/>
            </a:rPr>
          </a:br>
          <a:r>
            <a:rPr lang="en-US" altLang="zh-TW" sz="3050" b="1" dirty="0" smtClean="0">
              <a:solidFill>
                <a:schemeClr val="tx1"/>
              </a:solidFill>
              <a:latin typeface="標楷體" pitchFamily="65" charset="-120"/>
              <a:ea typeface="標楷體" pitchFamily="65" charset="-120"/>
            </a:rPr>
            <a:t> </a:t>
          </a:r>
          <a:r>
            <a:rPr lang="zh-TW" altLang="en-US" sz="3050" b="1" dirty="0" smtClean="0">
              <a:solidFill>
                <a:schemeClr val="tx1"/>
              </a:solidFill>
              <a:latin typeface="標楷體" pitchFamily="65" charset="-120"/>
              <a:ea typeface="標楷體" pitchFamily="65" charset="-120"/>
            </a:rPr>
            <a:t>影劇科</a:t>
          </a:r>
          <a:r>
            <a:rPr kumimoji="0" lang="zh-TW" altLang="zh-TW" sz="3050" b="1" i="0" u="none" strike="noStrike" cap="none" normalizeH="0" baseline="0" dirty="0" smtClean="0">
              <a:ln>
                <a:noFill/>
              </a:ln>
              <a:solidFill>
                <a:schemeClr val="tx1"/>
              </a:solidFill>
              <a:effectLst/>
              <a:latin typeface="文鼎中圓" pitchFamily="49" charset="-120"/>
              <a:ea typeface="文鼎中圓" pitchFamily="49" charset="-120"/>
            </a:rPr>
            <a:t>、</a:t>
          </a:r>
          <a:r>
            <a:rPr lang="zh-TW" altLang="en-US" sz="3050" b="1" dirty="0" smtClean="0">
              <a:solidFill>
                <a:schemeClr val="tx1"/>
              </a:solidFill>
              <a:latin typeface="標楷體" pitchFamily="65" charset="-120"/>
              <a:ea typeface="標楷體" pitchFamily="65" charset="-120"/>
            </a:rPr>
            <a:t>西樂科</a:t>
          </a:r>
          <a:r>
            <a:rPr kumimoji="0" lang="zh-TW" altLang="zh-TW" sz="3050" b="1" i="0" u="none" strike="noStrike" cap="none" normalizeH="0" baseline="0" dirty="0" smtClean="0">
              <a:ln>
                <a:noFill/>
              </a:ln>
              <a:solidFill>
                <a:schemeClr val="tx1"/>
              </a:solidFill>
              <a:effectLst/>
              <a:latin typeface="文鼎中圓" pitchFamily="49" charset="-120"/>
              <a:ea typeface="文鼎中圓" pitchFamily="49" charset="-120"/>
            </a:rPr>
            <a:t>、</a:t>
          </a:r>
          <a:r>
            <a:rPr lang="zh-TW" altLang="en-US" sz="3050" b="1" dirty="0" smtClean="0">
              <a:solidFill>
                <a:schemeClr val="tx1"/>
              </a:solidFill>
              <a:latin typeface="標楷體" pitchFamily="65" charset="-120"/>
              <a:ea typeface="標楷體" pitchFamily="65" charset="-120"/>
            </a:rPr>
            <a:t>國樂科、電影電視科 </a:t>
          </a:r>
          <a:r>
            <a:rPr lang="en-US" altLang="zh-TW" sz="3050" b="1" dirty="0" smtClean="0">
              <a:solidFill>
                <a:schemeClr val="tx1"/>
              </a:solidFill>
              <a:latin typeface="標楷體" pitchFamily="65" charset="-120"/>
              <a:ea typeface="標楷體" pitchFamily="65" charset="-120"/>
            </a:rPr>
            <a:t/>
          </a:r>
          <a:br>
            <a:rPr lang="en-US" altLang="zh-TW" sz="3050" b="1" dirty="0" smtClean="0">
              <a:solidFill>
                <a:schemeClr val="tx1"/>
              </a:solidFill>
              <a:latin typeface="標楷體" pitchFamily="65" charset="-120"/>
              <a:ea typeface="標楷體" pitchFamily="65" charset="-120"/>
            </a:rPr>
          </a:br>
          <a:r>
            <a:rPr lang="en-US" altLang="zh-TW" sz="3050" b="1" dirty="0" smtClean="0">
              <a:solidFill>
                <a:schemeClr val="tx1"/>
              </a:solidFill>
              <a:latin typeface="標楷體" pitchFamily="65" charset="-120"/>
              <a:ea typeface="標楷體" pitchFamily="65" charset="-120"/>
            </a:rPr>
            <a:t> </a:t>
          </a:r>
          <a:r>
            <a:rPr lang="zh-TW" altLang="en-US" sz="3050" b="1" dirty="0" smtClean="0">
              <a:solidFill>
                <a:schemeClr val="tx1"/>
              </a:solidFill>
              <a:latin typeface="標楷體" pitchFamily="65" charset="-120"/>
              <a:ea typeface="標楷體" pitchFamily="65" charset="-120"/>
            </a:rPr>
            <a:t>舞蹈科</a:t>
          </a:r>
          <a:r>
            <a:rPr kumimoji="0" lang="zh-TW" altLang="zh-TW" sz="3050" b="1" i="0" u="none" strike="noStrike" cap="none" normalizeH="0" baseline="0" dirty="0" smtClean="0">
              <a:ln>
                <a:noFill/>
              </a:ln>
              <a:solidFill>
                <a:schemeClr val="tx1"/>
              </a:solidFill>
              <a:effectLst/>
              <a:latin typeface="文鼎中圓" pitchFamily="49" charset="-120"/>
              <a:ea typeface="文鼎中圓" pitchFamily="49" charset="-120"/>
            </a:rPr>
            <a:t>、</a:t>
          </a:r>
          <a:r>
            <a:rPr lang="zh-TW" altLang="en-US" sz="3050" b="1" dirty="0" smtClean="0">
              <a:solidFill>
                <a:schemeClr val="tx1"/>
              </a:solidFill>
              <a:latin typeface="標楷體" pitchFamily="65" charset="-120"/>
              <a:ea typeface="標楷體" pitchFamily="65" charset="-120"/>
            </a:rPr>
            <a:t>多媒體動畫科</a:t>
          </a:r>
          <a:r>
            <a:rPr kumimoji="0" lang="zh-TW" altLang="zh-TW" sz="3050" b="1" i="0" u="none" strike="noStrike" cap="none" normalizeH="0" baseline="0" dirty="0" smtClean="0">
              <a:ln>
                <a:noFill/>
              </a:ln>
              <a:solidFill>
                <a:schemeClr val="tx1"/>
              </a:solidFill>
              <a:effectLst/>
              <a:latin typeface="文鼎中圓" pitchFamily="49" charset="-120"/>
              <a:ea typeface="文鼎中圓" pitchFamily="49" charset="-120"/>
            </a:rPr>
            <a:t>、</a:t>
          </a:r>
          <a:r>
            <a:rPr lang="zh-TW" altLang="en-US" sz="3050" b="1" dirty="0" smtClean="0">
              <a:solidFill>
                <a:schemeClr val="tx1"/>
              </a:solidFill>
              <a:latin typeface="標楷體" pitchFamily="65" charset="-120"/>
              <a:ea typeface="標楷體" pitchFamily="65" charset="-120"/>
            </a:rPr>
            <a:t>時尚工藝科</a:t>
          </a:r>
        </a:p>
      </dgm:t>
    </dgm:pt>
    <dgm:pt modelId="{935F5BA7-2994-43C3-9D37-52E0644E651A}" type="parTrans" cxnId="{0C913D25-B9E5-42A7-B27A-A7B19B06EBC4}">
      <dgm:prSet/>
      <dgm:spPr/>
      <dgm:t>
        <a:bodyPr/>
        <a:lstStyle/>
        <a:p>
          <a:endParaRPr lang="zh-TW" altLang="en-US"/>
        </a:p>
      </dgm:t>
    </dgm:pt>
    <dgm:pt modelId="{4FB8FE56-71B9-4CF9-A498-C2422BD9BAEB}" type="sibTrans" cxnId="{0C913D25-B9E5-42A7-B27A-A7B19B06EBC4}">
      <dgm:prSet/>
      <dgm:spPr/>
      <dgm:t>
        <a:bodyPr/>
        <a:lstStyle/>
        <a:p>
          <a:endParaRPr lang="zh-TW" altLang="en-US"/>
        </a:p>
      </dgm:t>
    </dgm:pt>
    <dgm:pt modelId="{FA91641E-A0FA-41DF-BD1A-D068B2C2D107}">
      <dgm:prSet phldrT="[文字]" custT="1"/>
      <dgm:spPr>
        <a:solidFill>
          <a:schemeClr val="accent5">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1.</a:t>
          </a:r>
          <a:r>
            <a:rPr lang="zh-TW" altLang="en-US" sz="2800" b="1" dirty="0" smtClean="0">
              <a:solidFill>
                <a:srgbClr val="FF0000"/>
              </a:solidFill>
              <a:latin typeface="標楷體" pitchFamily="65" charset="-120"/>
              <a:ea typeface="標楷體" pitchFamily="65" charset="-120"/>
            </a:rPr>
            <a:t>專業藝術概論</a:t>
          </a:r>
          <a:r>
            <a:rPr lang="en-US" altLang="en-US" sz="2800" b="1" dirty="0" smtClean="0">
              <a:solidFill>
                <a:srgbClr val="FF0000"/>
              </a:solidFill>
              <a:latin typeface="標楷體" pitchFamily="65" charset="-120"/>
              <a:ea typeface="標楷體" pitchFamily="65" charset="-120"/>
            </a:rPr>
            <a:t>(</a:t>
          </a:r>
          <a:r>
            <a:rPr lang="zh-TW" altLang="en-US" sz="2800" b="1" dirty="0" smtClean="0">
              <a:solidFill>
                <a:srgbClr val="FF0000"/>
              </a:solidFill>
              <a:latin typeface="標楷體" pitchFamily="65" charset="-120"/>
              <a:ea typeface="標楷體" pitchFamily="65" charset="-120"/>
            </a:rPr>
            <a:t>影視</a:t>
          </a:r>
          <a:r>
            <a:rPr lang="en-US" altLang="en-US" sz="2800" b="1" dirty="0" smtClean="0">
              <a:solidFill>
                <a:srgbClr val="FF0000"/>
              </a:solidFill>
              <a:latin typeface="標楷體" pitchFamily="65" charset="-120"/>
              <a:ea typeface="標楷體" pitchFamily="65" charset="-120"/>
            </a:rPr>
            <a:t>)</a:t>
          </a:r>
          <a:endParaRPr lang="zh-TW" altLang="en-US" sz="2800" b="1" dirty="0">
            <a:solidFill>
              <a:srgbClr val="FF0000"/>
            </a:solidFill>
            <a:latin typeface="標楷體" pitchFamily="65" charset="-120"/>
            <a:ea typeface="標楷體" pitchFamily="65" charset="-120"/>
          </a:endParaRPr>
        </a:p>
      </dgm:t>
    </dgm:pt>
    <dgm:pt modelId="{9F00623E-D166-4A72-BDE2-25A627E995E7}" type="parTrans" cxnId="{095C8295-7783-4305-9668-D3D0BE1B702A}">
      <dgm:prSet/>
      <dgm:spPr/>
      <dgm:t>
        <a:bodyPr/>
        <a:lstStyle/>
        <a:p>
          <a:endParaRPr lang="zh-TW" altLang="en-US"/>
        </a:p>
      </dgm:t>
    </dgm:pt>
    <dgm:pt modelId="{CAB24292-22A0-4579-A492-080923D43449}" type="sibTrans" cxnId="{095C8295-7783-4305-9668-D3D0BE1B702A}">
      <dgm:prSet/>
      <dgm:spPr/>
      <dgm:t>
        <a:bodyPr/>
        <a:lstStyle/>
        <a:p>
          <a:endParaRPr lang="zh-TW" altLang="en-US"/>
        </a:p>
      </dgm:t>
    </dgm:pt>
    <dgm:pt modelId="{68B0A83A-CBE9-494C-A249-E14CA7542439}">
      <dgm:prSet phldrT="[文字]" phldr="1" custT="1"/>
      <dgm:spPr>
        <a:solidFill>
          <a:schemeClr val="accent6">
            <a:lumMod val="40000"/>
            <a:lumOff val="60000"/>
          </a:schemeClr>
        </a:solidFill>
      </dgm:spPr>
      <dgm:t>
        <a:bodyPr/>
        <a:lstStyle/>
        <a:p>
          <a:endParaRPr lang="zh-TW" altLang="en-US" sz="1000" dirty="0"/>
        </a:p>
      </dgm:t>
    </dgm:pt>
    <dgm:pt modelId="{829514CA-04B6-40D8-9BBF-FD765EA5DC57}" type="parTrans" cxnId="{2BDC7B1F-CA2C-47F0-AC96-48416768ADD6}">
      <dgm:prSet/>
      <dgm:spPr/>
      <dgm:t>
        <a:bodyPr/>
        <a:lstStyle/>
        <a:p>
          <a:endParaRPr lang="zh-TW" altLang="en-US"/>
        </a:p>
      </dgm:t>
    </dgm:pt>
    <dgm:pt modelId="{84FF3CF9-D802-48E9-9698-2976BF46221D}" type="sibTrans" cxnId="{2BDC7B1F-CA2C-47F0-AC96-48416768ADD6}">
      <dgm:prSet/>
      <dgm:spPr/>
      <dgm:t>
        <a:bodyPr/>
        <a:lstStyle/>
        <a:p>
          <a:endParaRPr lang="zh-TW" altLang="en-US"/>
        </a:p>
      </dgm:t>
    </dgm:pt>
    <dgm:pt modelId="{EF3066F0-EE78-4D86-ACFC-2BA6BD6A2330}">
      <dgm:prSet phldrT="[文字]" custT="1"/>
      <dgm:spPr>
        <a:solidFill>
          <a:schemeClr val="accent6">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1.</a:t>
          </a:r>
          <a:r>
            <a:rPr lang="zh-TW" altLang="en-US" sz="2800" b="1" dirty="0" smtClean="0">
              <a:solidFill>
                <a:srgbClr val="FF0000"/>
              </a:solidFill>
              <a:latin typeface="標楷體" pitchFamily="65" charset="-120"/>
              <a:ea typeface="標楷體" pitchFamily="65" charset="-120"/>
            </a:rPr>
            <a:t>基礎物理、基礎化學 </a:t>
          </a:r>
          <a:endParaRPr lang="zh-TW" altLang="en-US" sz="2800" b="1" dirty="0">
            <a:solidFill>
              <a:srgbClr val="FF0000"/>
            </a:solidFill>
            <a:latin typeface="標楷體" pitchFamily="65" charset="-120"/>
            <a:ea typeface="標楷體" pitchFamily="65" charset="-120"/>
          </a:endParaRPr>
        </a:p>
      </dgm:t>
    </dgm:pt>
    <dgm:pt modelId="{B69712A8-DD60-451C-B4CB-6A98F4139CDF}" type="parTrans" cxnId="{1F04DD25-0859-4A94-8B35-BF3F8ABED38B}">
      <dgm:prSet/>
      <dgm:spPr/>
      <dgm:t>
        <a:bodyPr/>
        <a:lstStyle/>
        <a:p>
          <a:endParaRPr lang="zh-TW" altLang="en-US"/>
        </a:p>
      </dgm:t>
    </dgm:pt>
    <dgm:pt modelId="{8F613927-8B38-423D-99F0-DF859595DFE0}" type="sibTrans" cxnId="{1F04DD25-0859-4A94-8B35-BF3F8ABED38B}">
      <dgm:prSet/>
      <dgm:spPr/>
      <dgm:t>
        <a:bodyPr/>
        <a:lstStyle/>
        <a:p>
          <a:endParaRPr lang="zh-TW" altLang="en-US"/>
        </a:p>
      </dgm:t>
    </dgm:pt>
    <dgm:pt modelId="{8B37F3BD-9CFD-4F6E-9F64-0BAA4E1FB73F}">
      <dgm:prSet phldrT="[文字]" phldr="1" custT="1"/>
      <dgm:spPr>
        <a:solidFill>
          <a:schemeClr val="accent4">
            <a:lumMod val="40000"/>
            <a:lumOff val="60000"/>
          </a:schemeClr>
        </a:solidFill>
      </dgm:spPr>
      <dgm:t>
        <a:bodyPr/>
        <a:lstStyle/>
        <a:p>
          <a:endParaRPr lang="zh-TW" altLang="en-US" sz="1500" dirty="0"/>
        </a:p>
      </dgm:t>
    </dgm:pt>
    <dgm:pt modelId="{9FBB6446-8B09-47BF-BC41-A268CBEBCEA7}" type="parTrans" cxnId="{906DEE91-017C-46D6-9003-0680DA58338F}">
      <dgm:prSet/>
      <dgm:spPr/>
      <dgm:t>
        <a:bodyPr/>
        <a:lstStyle/>
        <a:p>
          <a:endParaRPr lang="zh-TW" altLang="en-US"/>
        </a:p>
      </dgm:t>
    </dgm:pt>
    <dgm:pt modelId="{2D3AD85D-D168-4105-8C14-FF9C62AF9D49}" type="sibTrans" cxnId="{906DEE91-017C-46D6-9003-0680DA58338F}">
      <dgm:prSet/>
      <dgm:spPr/>
      <dgm:t>
        <a:bodyPr/>
        <a:lstStyle/>
        <a:p>
          <a:endParaRPr lang="zh-TW" altLang="en-US"/>
        </a:p>
      </dgm:t>
    </dgm:pt>
    <dgm:pt modelId="{299A3CC8-A609-4051-BD98-D11DC8799C56}">
      <dgm:prSet phldrT="[文字]" custT="1"/>
      <dgm:spPr>
        <a:solidFill>
          <a:schemeClr val="accent4">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1.</a:t>
          </a:r>
          <a:r>
            <a:rPr lang="zh-TW" altLang="en-US" sz="2800" b="1" dirty="0" smtClean="0">
              <a:solidFill>
                <a:srgbClr val="FF0000"/>
              </a:solidFill>
              <a:latin typeface="標楷體" pitchFamily="65" charset="-120"/>
              <a:ea typeface="標楷體" pitchFamily="65" charset="-120"/>
            </a:rPr>
            <a:t>基礎生物</a:t>
          </a:r>
          <a:endParaRPr lang="zh-TW" altLang="en-US" sz="2800" b="1" dirty="0">
            <a:solidFill>
              <a:srgbClr val="FF0000"/>
            </a:solidFill>
            <a:latin typeface="標楷體" pitchFamily="65" charset="-120"/>
            <a:ea typeface="標楷體" pitchFamily="65" charset="-120"/>
          </a:endParaRPr>
        </a:p>
      </dgm:t>
    </dgm:pt>
    <dgm:pt modelId="{36DD31CB-0A1F-42C9-B570-80725C0DAE62}" type="parTrans" cxnId="{EA5EA533-0C98-41FA-9C9A-9B38ED38F143}">
      <dgm:prSet/>
      <dgm:spPr/>
      <dgm:t>
        <a:bodyPr/>
        <a:lstStyle/>
        <a:p>
          <a:endParaRPr lang="zh-TW" altLang="en-US"/>
        </a:p>
      </dgm:t>
    </dgm:pt>
    <dgm:pt modelId="{C9A612B8-9FFA-4F70-8D19-56205BE1CE11}" type="sibTrans" cxnId="{EA5EA533-0C98-41FA-9C9A-9B38ED38F143}">
      <dgm:prSet/>
      <dgm:spPr/>
      <dgm:t>
        <a:bodyPr/>
        <a:lstStyle/>
        <a:p>
          <a:endParaRPr lang="zh-TW" altLang="en-US"/>
        </a:p>
      </dgm:t>
    </dgm:pt>
    <dgm:pt modelId="{BEC5E664-395F-46DB-B289-5C47D2B9B515}">
      <dgm:prSet custT="1"/>
      <dgm:spPr>
        <a:solidFill>
          <a:schemeClr val="accent5">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2.</a:t>
          </a:r>
          <a:r>
            <a:rPr lang="zh-TW" altLang="en-US" sz="2800" b="1" dirty="0" smtClean="0">
              <a:solidFill>
                <a:srgbClr val="FF0000"/>
              </a:solidFill>
              <a:latin typeface="標楷體" pitchFamily="65" charset="-120"/>
              <a:ea typeface="標楷體" pitchFamily="65" charset="-120"/>
            </a:rPr>
            <a:t>展演實務</a:t>
          </a:r>
          <a:r>
            <a:rPr lang="en-US" altLang="en-US" sz="2800" b="1" dirty="0" smtClean="0">
              <a:solidFill>
                <a:srgbClr val="FF0000"/>
              </a:solidFill>
              <a:latin typeface="標楷體" pitchFamily="65" charset="-120"/>
              <a:ea typeface="標楷體" pitchFamily="65" charset="-120"/>
            </a:rPr>
            <a:t>(</a:t>
          </a:r>
          <a:r>
            <a:rPr lang="zh-TW" altLang="en-US" sz="2800" b="1" dirty="0" smtClean="0">
              <a:solidFill>
                <a:srgbClr val="FF0000"/>
              </a:solidFill>
              <a:latin typeface="標楷體" pitchFamily="65" charset="-120"/>
              <a:ea typeface="標楷體" pitchFamily="65" charset="-120"/>
            </a:rPr>
            <a:t>影視製作概論</a:t>
          </a:r>
          <a:r>
            <a:rPr lang="en-US" altLang="en-US" sz="2800" b="1" dirty="0" smtClean="0">
              <a:solidFill>
                <a:srgbClr val="FF0000"/>
              </a:solidFill>
              <a:latin typeface="標楷體" pitchFamily="65" charset="-120"/>
              <a:ea typeface="標楷體" pitchFamily="65" charset="-120"/>
            </a:rPr>
            <a:t>) </a:t>
          </a:r>
          <a:endParaRPr lang="zh-TW" altLang="en-US" sz="2800" b="1" dirty="0">
            <a:solidFill>
              <a:srgbClr val="FF0000"/>
            </a:solidFill>
            <a:latin typeface="標楷體" pitchFamily="65" charset="-120"/>
            <a:ea typeface="標楷體" pitchFamily="65" charset="-120"/>
          </a:endParaRPr>
        </a:p>
      </dgm:t>
    </dgm:pt>
    <dgm:pt modelId="{A9C859CB-6AF1-4752-B48A-0CC20FB263B5}" type="parTrans" cxnId="{72705044-E40E-4BEF-B9B8-DFCACC8AAEC1}">
      <dgm:prSet/>
      <dgm:spPr/>
      <dgm:t>
        <a:bodyPr/>
        <a:lstStyle/>
        <a:p>
          <a:endParaRPr lang="zh-TW" altLang="en-US"/>
        </a:p>
      </dgm:t>
    </dgm:pt>
    <dgm:pt modelId="{31A5F301-4BA8-4934-B0AC-023FAA51B9C3}" type="sibTrans" cxnId="{72705044-E40E-4BEF-B9B8-DFCACC8AAEC1}">
      <dgm:prSet/>
      <dgm:spPr/>
      <dgm:t>
        <a:bodyPr/>
        <a:lstStyle/>
        <a:p>
          <a:endParaRPr lang="zh-TW" altLang="en-US"/>
        </a:p>
      </dgm:t>
    </dgm:pt>
    <dgm:pt modelId="{7F0D47C1-5704-4084-84CB-3B21DBBB8321}">
      <dgm:prSet custT="1"/>
      <dgm:spPr>
        <a:solidFill>
          <a:schemeClr val="accent6">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2.</a:t>
          </a:r>
          <a:r>
            <a:rPr lang="zh-TW" altLang="en-US" sz="2800" b="1" dirty="0" smtClean="0">
              <a:solidFill>
                <a:srgbClr val="FF0000"/>
              </a:solidFill>
              <a:latin typeface="標楷體" pitchFamily="65" charset="-120"/>
              <a:ea typeface="標楷體" pitchFamily="65" charset="-120"/>
            </a:rPr>
            <a:t>計算機概論</a:t>
          </a:r>
          <a:endParaRPr lang="zh-TW" altLang="en-US" sz="2800" b="1" dirty="0">
            <a:solidFill>
              <a:srgbClr val="FF0000"/>
            </a:solidFill>
            <a:latin typeface="標楷體" pitchFamily="65" charset="-120"/>
            <a:ea typeface="標楷體" pitchFamily="65" charset="-120"/>
          </a:endParaRPr>
        </a:p>
      </dgm:t>
    </dgm:pt>
    <dgm:pt modelId="{973A3E6D-7718-4BC2-9EDE-8AA1C6150C49}" type="parTrans" cxnId="{C053E1A3-DA92-4A8A-8300-2A58674A4B16}">
      <dgm:prSet/>
      <dgm:spPr/>
      <dgm:t>
        <a:bodyPr/>
        <a:lstStyle/>
        <a:p>
          <a:endParaRPr lang="zh-TW" altLang="en-US"/>
        </a:p>
      </dgm:t>
    </dgm:pt>
    <dgm:pt modelId="{70BFCD4A-6C0D-4EE1-A890-1852E628387E}" type="sibTrans" cxnId="{C053E1A3-DA92-4A8A-8300-2A58674A4B16}">
      <dgm:prSet/>
      <dgm:spPr/>
      <dgm:t>
        <a:bodyPr/>
        <a:lstStyle/>
        <a:p>
          <a:endParaRPr lang="zh-TW" altLang="en-US"/>
        </a:p>
      </dgm:t>
    </dgm:pt>
    <dgm:pt modelId="{F55B9314-AF73-48DC-A535-01C58A39B4F2}">
      <dgm:prSet custT="1"/>
      <dgm:spPr>
        <a:solidFill>
          <a:schemeClr val="accent4">
            <a:lumMod val="40000"/>
            <a:lumOff val="60000"/>
          </a:schemeClr>
        </a:solidFill>
      </dgm:spPr>
      <dgm:t>
        <a:bodyPr/>
        <a:lstStyle/>
        <a:p>
          <a:r>
            <a:rPr lang="zh-TW" altLang="en-US" sz="2800" b="1" dirty="0" smtClean="0">
              <a:solidFill>
                <a:srgbClr val="FF0000"/>
              </a:solidFill>
              <a:latin typeface="標楷體" pitchFamily="65" charset="-120"/>
              <a:ea typeface="標楷體" pitchFamily="65" charset="-120"/>
            </a:rPr>
            <a:t>考科</a:t>
          </a:r>
          <a:r>
            <a:rPr lang="en-US" altLang="en-US" sz="2800" b="1" dirty="0" smtClean="0">
              <a:solidFill>
                <a:srgbClr val="FF0000"/>
              </a:solidFill>
              <a:latin typeface="標楷體" pitchFamily="65" charset="-120"/>
              <a:ea typeface="標楷體" pitchFamily="65" charset="-120"/>
            </a:rPr>
            <a:t>2.</a:t>
          </a:r>
          <a:r>
            <a:rPr lang="zh-TW" altLang="en-US" sz="2800" b="1" dirty="0" smtClean="0">
              <a:solidFill>
                <a:srgbClr val="FF0000"/>
              </a:solidFill>
              <a:latin typeface="標楷體" pitchFamily="65" charset="-120"/>
              <a:ea typeface="標楷體" pitchFamily="65" charset="-120"/>
            </a:rPr>
            <a:t>健康與護理</a:t>
          </a:r>
          <a:endParaRPr lang="zh-TW" altLang="en-US" sz="2800" b="1" dirty="0">
            <a:solidFill>
              <a:srgbClr val="FF0000"/>
            </a:solidFill>
            <a:latin typeface="標楷體" pitchFamily="65" charset="-120"/>
            <a:ea typeface="標楷體" pitchFamily="65" charset="-120"/>
          </a:endParaRPr>
        </a:p>
      </dgm:t>
    </dgm:pt>
    <dgm:pt modelId="{A5320648-26FE-471C-B824-CFDB171071D2}" type="parTrans" cxnId="{29E685DC-94C1-425B-BBD4-7716F3EC75C3}">
      <dgm:prSet/>
      <dgm:spPr/>
      <dgm:t>
        <a:bodyPr/>
        <a:lstStyle/>
        <a:p>
          <a:endParaRPr lang="zh-TW" altLang="en-US"/>
        </a:p>
      </dgm:t>
    </dgm:pt>
    <dgm:pt modelId="{DBDAADC3-924D-4179-B792-EA4BA32788D3}" type="sibTrans" cxnId="{29E685DC-94C1-425B-BBD4-7716F3EC75C3}">
      <dgm:prSet/>
      <dgm:spPr/>
      <dgm:t>
        <a:bodyPr/>
        <a:lstStyle/>
        <a:p>
          <a:endParaRPr lang="zh-TW" altLang="en-US"/>
        </a:p>
      </dgm:t>
    </dgm:pt>
    <dgm:pt modelId="{4A4BF635-9983-4903-AF34-225FFE1B45B1}" type="pres">
      <dgm:prSet presAssocID="{C21CA315-795D-4DF8-8071-870955E72D0E}" presName="linear" presStyleCnt="0">
        <dgm:presLayoutVars>
          <dgm:dir/>
          <dgm:resizeHandles val="exact"/>
        </dgm:presLayoutVars>
      </dgm:prSet>
      <dgm:spPr/>
      <dgm:t>
        <a:bodyPr/>
        <a:lstStyle/>
        <a:p>
          <a:endParaRPr lang="zh-TW" altLang="en-US"/>
        </a:p>
      </dgm:t>
    </dgm:pt>
    <dgm:pt modelId="{3BDFCADB-5875-4C7C-9980-E3375051DDAD}" type="pres">
      <dgm:prSet presAssocID="{4B678ECF-9042-4EA8-B01A-07AC6DFB7E7D}" presName="comp" presStyleCnt="0"/>
      <dgm:spPr/>
    </dgm:pt>
    <dgm:pt modelId="{AC955F53-6C31-408D-A73F-80D7AB8B9740}" type="pres">
      <dgm:prSet presAssocID="{4B678ECF-9042-4EA8-B01A-07AC6DFB7E7D}" presName="box" presStyleLbl="node1" presStyleIdx="0" presStyleCnt="3" custScaleY="133516"/>
      <dgm:spPr/>
      <dgm:t>
        <a:bodyPr/>
        <a:lstStyle/>
        <a:p>
          <a:endParaRPr lang="zh-TW" altLang="en-US"/>
        </a:p>
      </dgm:t>
    </dgm:pt>
    <dgm:pt modelId="{1F7C09B9-C0CA-4F87-97A8-5035CF86F555}" type="pres">
      <dgm:prSet presAssocID="{4B678ECF-9042-4EA8-B01A-07AC6DFB7E7D}" presName="img" presStyleLbl="fgImgPlace1" presStyleIdx="0" presStyleCnt="3" custScaleX="111568" custScaleY="107217"/>
      <dgm:spPr>
        <a:blipFill rotWithShape="1">
          <a:blip xmlns:r="http://schemas.openxmlformats.org/officeDocument/2006/relationships" r:embed="rId1"/>
          <a:stretch>
            <a:fillRect/>
          </a:stretch>
        </a:blipFill>
      </dgm:spPr>
      <dgm:t>
        <a:bodyPr/>
        <a:lstStyle/>
        <a:p>
          <a:endParaRPr lang="zh-TW" altLang="en-US"/>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1FDB7A50-C9B5-4C49-ADE9-B64025B0CFCD}" type="pres">
      <dgm:prSet presAssocID="{4B678ECF-9042-4EA8-B01A-07AC6DFB7E7D}" presName="text" presStyleLbl="node1" presStyleIdx="0" presStyleCnt="3">
        <dgm:presLayoutVars>
          <dgm:bulletEnabled val="1"/>
        </dgm:presLayoutVars>
      </dgm:prSet>
      <dgm:spPr/>
      <dgm:t>
        <a:bodyPr/>
        <a:lstStyle/>
        <a:p>
          <a:endParaRPr lang="zh-TW" altLang="en-US"/>
        </a:p>
      </dgm:t>
    </dgm:pt>
    <dgm:pt modelId="{0ACDB34C-AD1D-411B-AC90-886045F7A70D}" type="pres">
      <dgm:prSet presAssocID="{4FB8FE56-71B9-4CF9-A498-C2422BD9BAEB}" presName="spacer" presStyleCnt="0"/>
      <dgm:spPr/>
    </dgm:pt>
    <dgm:pt modelId="{DB5E478D-2A81-4485-95AA-758262040B8A}" type="pres">
      <dgm:prSet presAssocID="{68B0A83A-CBE9-494C-A249-E14CA7542439}" presName="comp" presStyleCnt="0"/>
      <dgm:spPr/>
    </dgm:pt>
    <dgm:pt modelId="{F8292021-0B50-4FA8-8476-E54816650CB7}" type="pres">
      <dgm:prSet presAssocID="{68B0A83A-CBE9-494C-A249-E14CA7542439}" presName="box" presStyleLbl="node1" presStyleIdx="1" presStyleCnt="3" custScaleY="70497" custLinFactNeighborX="-1624" custLinFactNeighborY="-1063"/>
      <dgm:spPr/>
      <dgm:t>
        <a:bodyPr/>
        <a:lstStyle/>
        <a:p>
          <a:endParaRPr lang="zh-TW" altLang="en-US"/>
        </a:p>
      </dgm:t>
    </dgm:pt>
    <dgm:pt modelId="{51B40B7B-4849-4ACD-A070-5B73DE831106}" type="pres">
      <dgm:prSet presAssocID="{68B0A83A-CBE9-494C-A249-E14CA7542439}" presName="img" presStyleLbl="fgImgPlace1" presStyleIdx="1" presStyleCnt="3" custScaleX="102314" custScaleY="74265"/>
      <dgm:spPr>
        <a:blipFill rotWithShape="1">
          <a:blip xmlns:r="http://schemas.openxmlformats.org/officeDocument/2006/relationships" r:embed="rId3"/>
          <a:stretch>
            <a:fillRect/>
          </a:stretch>
        </a:blipFill>
      </dgm:spPr>
      <dgm:t>
        <a:bodyPr/>
        <a:lstStyle/>
        <a:p>
          <a:endParaRPr lang="zh-TW" altLang="en-US"/>
        </a:p>
      </dgm:t>
    </dgm:pt>
    <dgm:pt modelId="{230D1B81-B431-4809-A02D-E6466BB9680F}" type="pres">
      <dgm:prSet presAssocID="{68B0A83A-CBE9-494C-A249-E14CA7542439}" presName="text" presStyleLbl="node1" presStyleIdx="1" presStyleCnt="3">
        <dgm:presLayoutVars>
          <dgm:bulletEnabled val="1"/>
        </dgm:presLayoutVars>
      </dgm:prSet>
      <dgm:spPr/>
      <dgm:t>
        <a:bodyPr/>
        <a:lstStyle/>
        <a:p>
          <a:endParaRPr lang="zh-TW" altLang="en-US"/>
        </a:p>
      </dgm:t>
    </dgm:pt>
    <dgm:pt modelId="{1EBCEC17-2DB1-4DB4-B756-5DD34FA10C76}" type="pres">
      <dgm:prSet presAssocID="{84FF3CF9-D802-48E9-9698-2976BF46221D}" presName="spacer" presStyleCnt="0"/>
      <dgm:spPr/>
    </dgm:pt>
    <dgm:pt modelId="{4E4F749C-23A9-442B-B6ED-D59AE5771DD9}" type="pres">
      <dgm:prSet presAssocID="{8B37F3BD-9CFD-4F6E-9F64-0BAA4E1FB73F}" presName="comp" presStyleCnt="0"/>
      <dgm:spPr/>
    </dgm:pt>
    <dgm:pt modelId="{CF13B870-7250-4EFF-A1F9-029D101B31AC}" type="pres">
      <dgm:prSet presAssocID="{8B37F3BD-9CFD-4F6E-9F64-0BAA4E1FB73F}" presName="box" presStyleLbl="node1" presStyleIdx="2" presStyleCnt="3" custScaleY="72583" custLinFactNeighborY="515"/>
      <dgm:spPr/>
      <dgm:t>
        <a:bodyPr/>
        <a:lstStyle/>
        <a:p>
          <a:endParaRPr lang="zh-TW" altLang="en-US"/>
        </a:p>
      </dgm:t>
    </dgm:pt>
    <dgm:pt modelId="{AC07CBE8-EA6A-4EC9-9F0A-70E6B8BABD3F}" type="pres">
      <dgm:prSet presAssocID="{8B37F3BD-9CFD-4F6E-9F64-0BAA4E1FB73F}" presName="img" presStyleLbl="fgImgPlace1" presStyleIdx="2" presStyleCnt="3" custScaleX="102314" custScaleY="76799"/>
      <dgm:spPr>
        <a:blipFill rotWithShape="1">
          <a:blip xmlns:r="http://schemas.openxmlformats.org/officeDocument/2006/relationships" r:embed="rId4"/>
          <a:stretch>
            <a:fillRect/>
          </a:stretch>
        </a:blipFill>
      </dgm:spPr>
      <dgm:t>
        <a:bodyPr/>
        <a:lstStyle/>
        <a:p>
          <a:endParaRPr lang="zh-TW" altLang="en-US"/>
        </a:p>
      </dgm:t>
    </dgm:pt>
    <dgm:pt modelId="{16CCCC83-8CB3-41CC-A66F-B1F675BC1FD3}" type="pres">
      <dgm:prSet presAssocID="{8B37F3BD-9CFD-4F6E-9F64-0BAA4E1FB73F}" presName="text" presStyleLbl="node1" presStyleIdx="2" presStyleCnt="3">
        <dgm:presLayoutVars>
          <dgm:bulletEnabled val="1"/>
        </dgm:presLayoutVars>
      </dgm:prSet>
      <dgm:spPr/>
      <dgm:t>
        <a:bodyPr/>
        <a:lstStyle/>
        <a:p>
          <a:endParaRPr lang="zh-TW" altLang="en-US"/>
        </a:p>
      </dgm:t>
    </dgm:pt>
  </dgm:ptLst>
  <dgm:cxnLst>
    <dgm:cxn modelId="{C2FD9A13-BC29-4913-9C8D-2DCE286F5F01}" type="presOf" srcId="{FA91641E-A0FA-41DF-BD1A-D068B2C2D107}" destId="{1FDB7A50-C9B5-4C49-ADE9-B64025B0CFCD}" srcOrd="1" destOrd="1" presId="urn:microsoft.com/office/officeart/2005/8/layout/vList4#9"/>
    <dgm:cxn modelId="{E09BCF34-EF98-480A-B1D7-35EB39FFF447}" type="presOf" srcId="{EF3066F0-EE78-4D86-ACFC-2BA6BD6A2330}" destId="{F8292021-0B50-4FA8-8476-E54816650CB7}" srcOrd="0" destOrd="1" presId="urn:microsoft.com/office/officeart/2005/8/layout/vList4#9"/>
    <dgm:cxn modelId="{26CABA50-9F57-4CFC-A55C-E0D17FDBB893}" type="presOf" srcId="{68B0A83A-CBE9-494C-A249-E14CA7542439}" destId="{230D1B81-B431-4809-A02D-E6466BB9680F}" srcOrd="1" destOrd="0" presId="urn:microsoft.com/office/officeart/2005/8/layout/vList4#9"/>
    <dgm:cxn modelId="{30E2E31B-CEE9-4B97-B493-80E0BEE69974}" type="presOf" srcId="{7F0D47C1-5704-4084-84CB-3B21DBBB8321}" destId="{F8292021-0B50-4FA8-8476-E54816650CB7}" srcOrd="0" destOrd="2" presId="urn:microsoft.com/office/officeart/2005/8/layout/vList4#9"/>
    <dgm:cxn modelId="{A5FCEE37-5D71-46A7-8418-0B785967B08C}" type="presOf" srcId="{68B0A83A-CBE9-494C-A249-E14CA7542439}" destId="{F8292021-0B50-4FA8-8476-E54816650CB7}" srcOrd="0" destOrd="0" presId="urn:microsoft.com/office/officeart/2005/8/layout/vList4#9"/>
    <dgm:cxn modelId="{8E958E25-CFB6-4F74-AF7E-36614992A8D4}" type="presOf" srcId="{4B678ECF-9042-4EA8-B01A-07AC6DFB7E7D}" destId="{AC955F53-6C31-408D-A73F-80D7AB8B9740}" srcOrd="0" destOrd="0" presId="urn:microsoft.com/office/officeart/2005/8/layout/vList4#9"/>
    <dgm:cxn modelId="{90131864-52A7-4487-8EC0-488F00CFA33A}" type="presOf" srcId="{C21CA315-795D-4DF8-8071-870955E72D0E}" destId="{4A4BF635-9983-4903-AF34-225FFE1B45B1}" srcOrd="0" destOrd="0" presId="urn:microsoft.com/office/officeart/2005/8/layout/vList4#9"/>
    <dgm:cxn modelId="{EA5EA533-0C98-41FA-9C9A-9B38ED38F143}" srcId="{8B37F3BD-9CFD-4F6E-9F64-0BAA4E1FB73F}" destId="{299A3CC8-A609-4051-BD98-D11DC8799C56}" srcOrd="0" destOrd="0" parTransId="{36DD31CB-0A1F-42C9-B570-80725C0DAE62}" sibTransId="{C9A612B8-9FFA-4F70-8D19-56205BE1CE11}"/>
    <dgm:cxn modelId="{1F04DD25-0859-4A94-8B35-BF3F8ABED38B}" srcId="{68B0A83A-CBE9-494C-A249-E14CA7542439}" destId="{EF3066F0-EE78-4D86-ACFC-2BA6BD6A2330}" srcOrd="0" destOrd="0" parTransId="{B69712A8-DD60-451C-B4CB-6A98F4139CDF}" sibTransId="{8F613927-8B38-423D-99F0-DF859595DFE0}"/>
    <dgm:cxn modelId="{D8F7A96A-3BD5-4A66-B272-B2CAEDA84F65}" type="presOf" srcId="{299A3CC8-A609-4051-BD98-D11DC8799C56}" destId="{CF13B870-7250-4EFF-A1F9-029D101B31AC}" srcOrd="0" destOrd="1" presId="urn:microsoft.com/office/officeart/2005/8/layout/vList4#9"/>
    <dgm:cxn modelId="{D8E6CD6C-F83A-477F-B5AC-1DA95B48EBE9}" type="presOf" srcId="{FA91641E-A0FA-41DF-BD1A-D068B2C2D107}" destId="{AC955F53-6C31-408D-A73F-80D7AB8B9740}" srcOrd="0" destOrd="1" presId="urn:microsoft.com/office/officeart/2005/8/layout/vList4#9"/>
    <dgm:cxn modelId="{C053E1A3-DA92-4A8A-8300-2A58674A4B16}" srcId="{68B0A83A-CBE9-494C-A249-E14CA7542439}" destId="{7F0D47C1-5704-4084-84CB-3B21DBBB8321}" srcOrd="1" destOrd="0" parTransId="{973A3E6D-7718-4BC2-9EDE-8AA1C6150C49}" sibTransId="{70BFCD4A-6C0D-4EE1-A890-1852E628387E}"/>
    <dgm:cxn modelId="{6CD39FF8-B130-490F-A2EE-D0A243B14A75}" type="presOf" srcId="{8B37F3BD-9CFD-4F6E-9F64-0BAA4E1FB73F}" destId="{16CCCC83-8CB3-41CC-A66F-B1F675BC1FD3}" srcOrd="1" destOrd="0" presId="urn:microsoft.com/office/officeart/2005/8/layout/vList4#9"/>
    <dgm:cxn modelId="{3B0F5D9F-5931-4CEA-9EA7-90B87087D084}" type="presOf" srcId="{8B37F3BD-9CFD-4F6E-9F64-0BAA4E1FB73F}" destId="{CF13B870-7250-4EFF-A1F9-029D101B31AC}" srcOrd="0" destOrd="0" presId="urn:microsoft.com/office/officeart/2005/8/layout/vList4#9"/>
    <dgm:cxn modelId="{29E685DC-94C1-425B-BBD4-7716F3EC75C3}" srcId="{8B37F3BD-9CFD-4F6E-9F64-0BAA4E1FB73F}" destId="{F55B9314-AF73-48DC-A535-01C58A39B4F2}" srcOrd="1" destOrd="0" parTransId="{A5320648-26FE-471C-B824-CFDB171071D2}" sibTransId="{DBDAADC3-924D-4179-B792-EA4BA32788D3}"/>
    <dgm:cxn modelId="{35B9BFCD-454D-4C62-BFFB-8131DB567A5A}" type="presOf" srcId="{BEC5E664-395F-46DB-B289-5C47D2B9B515}" destId="{1FDB7A50-C9B5-4C49-ADE9-B64025B0CFCD}" srcOrd="1" destOrd="2" presId="urn:microsoft.com/office/officeart/2005/8/layout/vList4#9"/>
    <dgm:cxn modelId="{A0356BA0-5C9A-45AA-BE29-238D19B64F49}" type="presOf" srcId="{7F0D47C1-5704-4084-84CB-3B21DBBB8321}" destId="{230D1B81-B431-4809-A02D-E6466BB9680F}" srcOrd="1" destOrd="2" presId="urn:microsoft.com/office/officeart/2005/8/layout/vList4#9"/>
    <dgm:cxn modelId="{9EF9A8BB-7C09-4AC3-80D9-F9C67256FB71}" type="presOf" srcId="{BEC5E664-395F-46DB-B289-5C47D2B9B515}" destId="{AC955F53-6C31-408D-A73F-80D7AB8B9740}" srcOrd="0" destOrd="2" presId="urn:microsoft.com/office/officeart/2005/8/layout/vList4#9"/>
    <dgm:cxn modelId="{0C913D25-B9E5-42A7-B27A-A7B19B06EBC4}" srcId="{C21CA315-795D-4DF8-8071-870955E72D0E}" destId="{4B678ECF-9042-4EA8-B01A-07AC6DFB7E7D}" srcOrd="0" destOrd="0" parTransId="{935F5BA7-2994-43C3-9D37-52E0644E651A}" sibTransId="{4FB8FE56-71B9-4CF9-A498-C2422BD9BAEB}"/>
    <dgm:cxn modelId="{906DEE91-017C-46D6-9003-0680DA58338F}" srcId="{C21CA315-795D-4DF8-8071-870955E72D0E}" destId="{8B37F3BD-9CFD-4F6E-9F64-0BAA4E1FB73F}" srcOrd="2" destOrd="0" parTransId="{9FBB6446-8B09-47BF-BC41-A268CBEBCEA7}" sibTransId="{2D3AD85D-D168-4105-8C14-FF9C62AF9D49}"/>
    <dgm:cxn modelId="{2BDC7B1F-CA2C-47F0-AC96-48416768ADD6}" srcId="{C21CA315-795D-4DF8-8071-870955E72D0E}" destId="{68B0A83A-CBE9-494C-A249-E14CA7542439}" srcOrd="1" destOrd="0" parTransId="{829514CA-04B6-40D8-9BBF-FD765EA5DC57}" sibTransId="{84FF3CF9-D802-48E9-9698-2976BF46221D}"/>
    <dgm:cxn modelId="{93BEDF44-4301-4A6E-8A20-7E2411E26160}" type="presOf" srcId="{EF3066F0-EE78-4D86-ACFC-2BA6BD6A2330}" destId="{230D1B81-B431-4809-A02D-E6466BB9680F}" srcOrd="1" destOrd="1" presId="urn:microsoft.com/office/officeart/2005/8/layout/vList4#9"/>
    <dgm:cxn modelId="{72705044-E40E-4BEF-B9B8-DFCACC8AAEC1}" srcId="{4B678ECF-9042-4EA8-B01A-07AC6DFB7E7D}" destId="{BEC5E664-395F-46DB-B289-5C47D2B9B515}" srcOrd="1" destOrd="0" parTransId="{A9C859CB-6AF1-4752-B48A-0CC20FB263B5}" sibTransId="{31A5F301-4BA8-4934-B0AC-023FAA51B9C3}"/>
    <dgm:cxn modelId="{3EA7FC4D-07D3-43A7-A553-2A4324DC7F29}" type="presOf" srcId="{F55B9314-AF73-48DC-A535-01C58A39B4F2}" destId="{16CCCC83-8CB3-41CC-A66F-B1F675BC1FD3}" srcOrd="1" destOrd="2" presId="urn:microsoft.com/office/officeart/2005/8/layout/vList4#9"/>
    <dgm:cxn modelId="{D08A2FDD-F25D-4F69-9054-DF12E8E04126}" type="presOf" srcId="{4B678ECF-9042-4EA8-B01A-07AC6DFB7E7D}" destId="{1FDB7A50-C9B5-4C49-ADE9-B64025B0CFCD}" srcOrd="1" destOrd="0" presId="urn:microsoft.com/office/officeart/2005/8/layout/vList4#9"/>
    <dgm:cxn modelId="{2A4538CC-ECDB-4C53-B820-F6B7D8BD2F1E}" type="presOf" srcId="{299A3CC8-A609-4051-BD98-D11DC8799C56}" destId="{16CCCC83-8CB3-41CC-A66F-B1F675BC1FD3}" srcOrd="1" destOrd="1" presId="urn:microsoft.com/office/officeart/2005/8/layout/vList4#9"/>
    <dgm:cxn modelId="{ACD14CA4-5799-4B8A-8075-CDA5632A7BE4}" type="presOf" srcId="{F55B9314-AF73-48DC-A535-01C58A39B4F2}" destId="{CF13B870-7250-4EFF-A1F9-029D101B31AC}" srcOrd="0" destOrd="2" presId="urn:microsoft.com/office/officeart/2005/8/layout/vList4#9"/>
    <dgm:cxn modelId="{095C8295-7783-4305-9668-D3D0BE1B702A}" srcId="{4B678ECF-9042-4EA8-B01A-07AC6DFB7E7D}" destId="{FA91641E-A0FA-41DF-BD1A-D068B2C2D107}" srcOrd="0" destOrd="0" parTransId="{9F00623E-D166-4A72-BDE2-25A627E995E7}" sibTransId="{CAB24292-22A0-4579-A492-080923D43449}"/>
    <dgm:cxn modelId="{305BD3BA-3C29-4003-ABC8-D4BDCB5BA0F4}" type="presParOf" srcId="{4A4BF635-9983-4903-AF34-225FFE1B45B1}" destId="{3BDFCADB-5875-4C7C-9980-E3375051DDAD}" srcOrd="0" destOrd="0" presId="urn:microsoft.com/office/officeart/2005/8/layout/vList4#9"/>
    <dgm:cxn modelId="{C4B3BD82-B316-44A6-BE05-407611A721D2}" type="presParOf" srcId="{3BDFCADB-5875-4C7C-9980-E3375051DDAD}" destId="{AC955F53-6C31-408D-A73F-80D7AB8B9740}" srcOrd="0" destOrd="0" presId="urn:microsoft.com/office/officeart/2005/8/layout/vList4#9"/>
    <dgm:cxn modelId="{34DA608A-A2A5-480F-91BF-F510B96B2D83}" type="presParOf" srcId="{3BDFCADB-5875-4C7C-9980-E3375051DDAD}" destId="{1F7C09B9-C0CA-4F87-97A8-5035CF86F555}" srcOrd="1" destOrd="0" presId="urn:microsoft.com/office/officeart/2005/8/layout/vList4#9"/>
    <dgm:cxn modelId="{0922BEA0-9CC0-4820-99CC-3C70713A9575}" type="presParOf" srcId="{3BDFCADB-5875-4C7C-9980-E3375051DDAD}" destId="{1FDB7A50-C9B5-4C49-ADE9-B64025B0CFCD}" srcOrd="2" destOrd="0" presId="urn:microsoft.com/office/officeart/2005/8/layout/vList4#9"/>
    <dgm:cxn modelId="{B3B78C3B-B2D1-4846-B542-DE7AE94EECC7}" type="presParOf" srcId="{4A4BF635-9983-4903-AF34-225FFE1B45B1}" destId="{0ACDB34C-AD1D-411B-AC90-886045F7A70D}" srcOrd="1" destOrd="0" presId="urn:microsoft.com/office/officeart/2005/8/layout/vList4#9"/>
    <dgm:cxn modelId="{F0F3FF97-6DA2-4C92-BC3E-9D2D05B41DDF}" type="presParOf" srcId="{4A4BF635-9983-4903-AF34-225FFE1B45B1}" destId="{DB5E478D-2A81-4485-95AA-758262040B8A}" srcOrd="2" destOrd="0" presId="urn:microsoft.com/office/officeart/2005/8/layout/vList4#9"/>
    <dgm:cxn modelId="{1DC1E9F1-7E7B-4016-94B1-24F74F494527}" type="presParOf" srcId="{DB5E478D-2A81-4485-95AA-758262040B8A}" destId="{F8292021-0B50-4FA8-8476-E54816650CB7}" srcOrd="0" destOrd="0" presId="urn:microsoft.com/office/officeart/2005/8/layout/vList4#9"/>
    <dgm:cxn modelId="{18A7F344-AD94-4244-9620-C5EFF54FF9CC}" type="presParOf" srcId="{DB5E478D-2A81-4485-95AA-758262040B8A}" destId="{51B40B7B-4849-4ACD-A070-5B73DE831106}" srcOrd="1" destOrd="0" presId="urn:microsoft.com/office/officeart/2005/8/layout/vList4#9"/>
    <dgm:cxn modelId="{8C30BEDC-2F86-4D9D-996F-47917A1A760C}" type="presParOf" srcId="{DB5E478D-2A81-4485-95AA-758262040B8A}" destId="{230D1B81-B431-4809-A02D-E6466BB9680F}" srcOrd="2" destOrd="0" presId="urn:microsoft.com/office/officeart/2005/8/layout/vList4#9"/>
    <dgm:cxn modelId="{4BF36282-4971-4BBD-9F7A-21E074F70E07}" type="presParOf" srcId="{4A4BF635-9983-4903-AF34-225FFE1B45B1}" destId="{1EBCEC17-2DB1-4DB4-B756-5DD34FA10C76}" srcOrd="3" destOrd="0" presId="urn:microsoft.com/office/officeart/2005/8/layout/vList4#9"/>
    <dgm:cxn modelId="{2F740009-1165-41D9-8FB4-7E929E386298}" type="presParOf" srcId="{4A4BF635-9983-4903-AF34-225FFE1B45B1}" destId="{4E4F749C-23A9-442B-B6ED-D59AE5771DD9}" srcOrd="4" destOrd="0" presId="urn:microsoft.com/office/officeart/2005/8/layout/vList4#9"/>
    <dgm:cxn modelId="{775F7BE4-9ACE-4569-B37E-C33C349AD569}" type="presParOf" srcId="{4E4F749C-23A9-442B-B6ED-D59AE5771DD9}" destId="{CF13B870-7250-4EFF-A1F9-029D101B31AC}" srcOrd="0" destOrd="0" presId="urn:microsoft.com/office/officeart/2005/8/layout/vList4#9"/>
    <dgm:cxn modelId="{26238372-F747-44AB-898D-E47365EC1570}" type="presParOf" srcId="{4E4F749C-23A9-442B-B6ED-D59AE5771DD9}" destId="{AC07CBE8-EA6A-4EC9-9F0A-70E6B8BABD3F}" srcOrd="1" destOrd="0" presId="urn:microsoft.com/office/officeart/2005/8/layout/vList4#9"/>
    <dgm:cxn modelId="{BAD6C1FA-935D-4497-A0B5-7A4DCD981A56}" type="presParOf" srcId="{4E4F749C-23A9-442B-B6ED-D59AE5771DD9}" destId="{16CCCC83-8CB3-41CC-A66F-B1F675BC1FD3}" srcOrd="2" destOrd="0" presId="urn:microsoft.com/office/officeart/2005/8/layout/vList4#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4CDF1E-D842-4873-B48F-94BBCD090E55}" type="doc">
      <dgm:prSet loTypeId="urn:microsoft.com/office/officeart/2005/8/layout/hierarchy2" loCatId="hierarchy" qsTypeId="urn:microsoft.com/office/officeart/2005/8/quickstyle/simple4" qsCatId="simple" csTypeId="urn:microsoft.com/office/officeart/2005/8/colors/colorful3" csCatId="colorful" phldr="1"/>
      <dgm:spPr/>
      <dgm:t>
        <a:bodyPr/>
        <a:lstStyle/>
        <a:p>
          <a:endParaRPr lang="zh-TW" altLang="en-US"/>
        </a:p>
      </dgm:t>
    </dgm:pt>
    <dgm:pt modelId="{ED5482BD-0C8D-45C9-8805-163ABB478CAE}">
      <dgm:prSet phldrT="[文字]" custT="1"/>
      <dgm:spPr>
        <a:solidFill>
          <a:srgbClr val="FF66FF"/>
        </a:solidFill>
      </dgm:spPr>
      <dgm:t>
        <a:bodyPr/>
        <a:lstStyle/>
        <a:p>
          <a:pPr>
            <a:spcAft>
              <a:spcPts val="0"/>
            </a:spcAft>
          </a:pPr>
          <a:r>
            <a:rPr lang="zh-TW" altLang="en-US" sz="2800" b="1" u="none" dirty="0">
              <a:solidFill>
                <a:schemeClr val="tx1"/>
              </a:solidFill>
              <a:latin typeface="標楷體" panose="03000509000000000000" pitchFamily="65" charset="-120"/>
              <a:ea typeface="標楷體" panose="03000509000000000000" pitchFamily="65" charset="-120"/>
            </a:rPr>
            <a:t>多</a:t>
          </a:r>
          <a:endParaRPr lang="en-US" altLang="zh-TW" sz="28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a:solidFill>
                <a:schemeClr val="tx1"/>
              </a:solidFill>
              <a:latin typeface="標楷體" panose="03000509000000000000" pitchFamily="65" charset="-120"/>
              <a:ea typeface="標楷體" panose="03000509000000000000" pitchFamily="65" charset="-120"/>
            </a:rPr>
            <a:t>元</a:t>
          </a:r>
          <a:endParaRPr lang="en-US" altLang="zh-TW" sz="28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a:solidFill>
                <a:schemeClr val="tx1"/>
              </a:solidFill>
              <a:latin typeface="標楷體" panose="03000509000000000000" pitchFamily="65" charset="-120"/>
              <a:ea typeface="標楷體" panose="03000509000000000000" pitchFamily="65" charset="-120"/>
            </a:rPr>
            <a:t>學</a:t>
          </a:r>
          <a:endParaRPr lang="en-US" altLang="zh-TW" sz="28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a:solidFill>
                <a:schemeClr val="tx1"/>
              </a:solidFill>
              <a:latin typeface="標楷體" panose="03000509000000000000" pitchFamily="65" charset="-120"/>
              <a:ea typeface="標楷體" panose="03000509000000000000" pitchFamily="65" charset="-120"/>
            </a:rPr>
            <a:t>習</a:t>
          </a:r>
          <a:endParaRPr lang="en-US" altLang="zh-TW" sz="28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a:solidFill>
                <a:schemeClr val="tx1"/>
              </a:solidFill>
              <a:latin typeface="標楷體" panose="03000509000000000000" pitchFamily="65" charset="-120"/>
              <a:ea typeface="標楷體" panose="03000509000000000000" pitchFamily="65" charset="-120"/>
            </a:rPr>
            <a:t>表</a:t>
          </a:r>
          <a:endParaRPr lang="en-US" altLang="zh-TW" sz="28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a:solidFill>
                <a:schemeClr val="tx1"/>
              </a:solidFill>
              <a:latin typeface="標楷體" panose="03000509000000000000" pitchFamily="65" charset="-120"/>
              <a:ea typeface="標楷體" panose="03000509000000000000" pitchFamily="65" charset="-120"/>
            </a:rPr>
            <a:t>現</a:t>
          </a:r>
          <a:endParaRPr lang="en-US" altLang="zh-TW" sz="28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000" b="1" u="none" dirty="0">
              <a:solidFill>
                <a:schemeClr val="tx1"/>
              </a:solidFill>
              <a:latin typeface="標楷體" panose="03000509000000000000" pitchFamily="65" charset="-120"/>
              <a:ea typeface="標楷體" panose="03000509000000000000" pitchFamily="65" charset="-120"/>
            </a:rPr>
            <a:t>上</a:t>
          </a:r>
          <a:endParaRPr lang="en-US" altLang="zh-TW" sz="20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000" b="1" u="none" dirty="0">
              <a:solidFill>
                <a:schemeClr val="tx1"/>
              </a:solidFill>
              <a:latin typeface="標楷體" panose="03000509000000000000" pitchFamily="65" charset="-120"/>
              <a:ea typeface="標楷體" panose="03000509000000000000" pitchFamily="65" charset="-120"/>
            </a:rPr>
            <a:t>限</a:t>
          </a:r>
          <a:endParaRPr lang="en-US" altLang="zh-TW" sz="2000" b="1" u="none" dirty="0">
            <a:solidFill>
              <a:schemeClr val="tx1"/>
            </a:solidFill>
            <a:latin typeface="標楷體" panose="03000509000000000000" pitchFamily="65" charset="-120"/>
            <a:ea typeface="標楷體" panose="03000509000000000000" pitchFamily="65" charset="-120"/>
          </a:endParaRPr>
        </a:p>
        <a:p>
          <a:pPr>
            <a:spcAft>
              <a:spcPts val="0"/>
            </a:spcAft>
          </a:pPr>
          <a:r>
            <a:rPr lang="en-US" altLang="zh-TW" sz="2000" b="1" u="none" dirty="0" smtClean="0">
              <a:solidFill>
                <a:schemeClr val="tx1"/>
              </a:solidFill>
              <a:latin typeface="標楷體" panose="03000509000000000000" pitchFamily="65" charset="-120"/>
              <a:ea typeface="標楷體" panose="03000509000000000000" pitchFamily="65" charset="-120"/>
            </a:rPr>
            <a:t>16</a:t>
          </a:r>
          <a:endParaRPr lang="en-US" altLang="zh-TW" sz="2000" b="1" u="none"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000" b="1" u="none" dirty="0">
              <a:solidFill>
                <a:schemeClr val="tx1"/>
              </a:solidFill>
              <a:latin typeface="標楷體" panose="03000509000000000000" pitchFamily="65" charset="-120"/>
              <a:ea typeface="標楷體" panose="03000509000000000000" pitchFamily="65" charset="-120"/>
            </a:rPr>
            <a:t>分</a:t>
          </a:r>
          <a:endParaRPr lang="zh-TW" altLang="en-US" sz="2000" dirty="0">
            <a:solidFill>
              <a:schemeClr val="tx1"/>
            </a:solidFill>
          </a:endParaRPr>
        </a:p>
      </dgm:t>
    </dgm:pt>
    <dgm:pt modelId="{88C3AFE1-F737-4263-B899-F656C3E334D3}" type="parTrans" cxnId="{0189CB8D-6187-4E3E-B71E-C576F69C9196}">
      <dgm:prSet/>
      <dgm:spPr/>
      <dgm:t>
        <a:bodyPr/>
        <a:lstStyle/>
        <a:p>
          <a:endParaRPr lang="zh-TW" altLang="en-US"/>
        </a:p>
      </dgm:t>
    </dgm:pt>
    <dgm:pt modelId="{E541D264-039F-4C80-AEA8-9D6ABD9FFFC8}" type="sibTrans" cxnId="{0189CB8D-6187-4E3E-B71E-C576F69C9196}">
      <dgm:prSet/>
      <dgm:spPr/>
      <dgm:t>
        <a:bodyPr/>
        <a:lstStyle/>
        <a:p>
          <a:endParaRPr lang="zh-TW" altLang="en-US"/>
        </a:p>
      </dgm:t>
    </dgm:pt>
    <dgm:pt modelId="{13C28B49-5C11-4AEE-B878-0CE80748277C}">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sz="2800" b="1" dirty="0">
              <a:solidFill>
                <a:srgbClr val="FFFF00"/>
              </a:solidFill>
              <a:latin typeface="標楷體" panose="03000509000000000000" pitchFamily="65" charset="-120"/>
              <a:ea typeface="標楷體" panose="03000509000000000000" pitchFamily="65" charset="-120"/>
            </a:rPr>
            <a:t>品德表現</a:t>
          </a:r>
          <a:endParaRPr lang="en-US" altLang="zh-TW" sz="2800" b="1" dirty="0">
            <a:solidFill>
              <a:srgbClr val="FFFF00"/>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b="1" u="none" dirty="0">
              <a:latin typeface="標楷體" panose="03000509000000000000" pitchFamily="65" charset="-120"/>
              <a:ea typeface="標楷體" panose="03000509000000000000" pitchFamily="65" charset="-120"/>
            </a:rPr>
            <a:t>上限</a:t>
          </a:r>
          <a:r>
            <a:rPr lang="en-US" altLang="zh-TW" sz="2800" b="1" u="none" dirty="0">
              <a:latin typeface="標楷體" panose="03000509000000000000" pitchFamily="65" charset="-120"/>
              <a:ea typeface="標楷體" panose="03000509000000000000" pitchFamily="65" charset="-120"/>
            </a:rPr>
            <a:t>5</a:t>
          </a:r>
          <a:r>
            <a:rPr lang="zh-TW" altLang="en-US" sz="2800" b="1" u="none" dirty="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9B48786D-3CD6-402F-BF71-8DB4E3B83981}" type="parTrans" cxnId="{25E3C005-4299-4C29-ADE8-805436F1540D}">
      <dgm:prSet/>
      <dgm:spPr/>
      <dgm:t>
        <a:bodyPr/>
        <a:lstStyle/>
        <a:p>
          <a:endParaRPr lang="zh-TW" altLang="en-US"/>
        </a:p>
      </dgm:t>
    </dgm:pt>
    <dgm:pt modelId="{BC47AE01-EDA9-4778-8E8A-BEFCE1B212CD}" type="sibTrans" cxnId="{25E3C005-4299-4C29-ADE8-805436F1540D}">
      <dgm:prSet/>
      <dgm:spPr/>
      <dgm:t>
        <a:bodyPr/>
        <a:lstStyle/>
        <a:p>
          <a:endParaRPr lang="zh-TW" altLang="en-US"/>
        </a:p>
      </dgm:t>
    </dgm:pt>
    <dgm:pt modelId="{5C6E617C-B3A1-4ACD-AC65-4FA3CBCDA299}">
      <dgm:prSet custT="1"/>
      <dgm:spPr>
        <a:solidFill>
          <a:srgbClr val="00B0F0"/>
        </a:solidFill>
      </dgm:spPr>
      <dgm:t>
        <a:bodyPr/>
        <a:lstStyle/>
        <a:p>
          <a:pPr algn="l">
            <a:spcAft>
              <a:spcPts val="0"/>
            </a:spcAft>
          </a:pPr>
          <a:r>
            <a:rPr lang="zh-TW" altLang="en-US" sz="2600" dirty="0">
              <a:solidFill>
                <a:schemeClr val="tx1"/>
              </a:solidFill>
              <a:latin typeface="標楷體" panose="03000509000000000000" pitchFamily="65" charset="-120"/>
              <a:ea typeface="標楷體" panose="03000509000000000000" pitchFamily="65" charset="-120"/>
            </a:rPr>
            <a:t>就學期間完全無警告</a:t>
          </a:r>
          <a:r>
            <a:rPr lang="en-US" altLang="en-US"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含</a:t>
          </a:r>
          <a:r>
            <a:rPr lang="en-US" altLang="en-US"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以上紀錄者及符合銷過後無警告</a:t>
          </a:r>
          <a:r>
            <a:rPr lang="en-US" altLang="en-US"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含</a:t>
          </a:r>
          <a:r>
            <a:rPr lang="en-US" altLang="en-US"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以上紀錄者加</a:t>
          </a:r>
          <a:r>
            <a:rPr lang="en-US" altLang="en-US" sz="2600" dirty="0">
              <a:solidFill>
                <a:schemeClr val="tx1"/>
              </a:solidFill>
              <a:latin typeface="標楷體" panose="03000509000000000000" pitchFamily="65" charset="-120"/>
              <a:ea typeface="標楷體" panose="03000509000000000000" pitchFamily="65" charset="-120"/>
            </a:rPr>
            <a:t>5</a:t>
          </a:r>
          <a:r>
            <a:rPr lang="zh-TW" altLang="en-US" sz="2600" dirty="0">
              <a:solidFill>
                <a:schemeClr val="tx1"/>
              </a:solidFill>
              <a:latin typeface="標楷體" panose="03000509000000000000" pitchFamily="65" charset="-120"/>
              <a:ea typeface="標楷體" panose="03000509000000000000" pitchFamily="65" charset="-120"/>
            </a:rPr>
            <a:t>分；無小過</a:t>
          </a:r>
          <a:r>
            <a:rPr lang="en-US" altLang="en-US"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含</a:t>
          </a:r>
          <a:r>
            <a:rPr lang="en-US" altLang="en-US" sz="2600" dirty="0">
              <a:solidFill>
                <a:schemeClr val="tx1"/>
              </a:solidFill>
              <a:latin typeface="標楷體" panose="03000509000000000000" pitchFamily="65" charset="-120"/>
              <a:ea typeface="標楷體" panose="03000509000000000000" pitchFamily="65" charset="-120"/>
            </a:rPr>
            <a:t>)</a:t>
          </a:r>
          <a:r>
            <a:rPr lang="zh-TW" altLang="en-US" sz="2600" dirty="0">
              <a:solidFill>
                <a:schemeClr val="tx1"/>
              </a:solidFill>
              <a:latin typeface="標楷體" panose="03000509000000000000" pitchFamily="65" charset="-120"/>
              <a:ea typeface="標楷體" panose="03000509000000000000" pitchFamily="65" charset="-120"/>
            </a:rPr>
            <a:t>以上紀錄者加</a:t>
          </a:r>
          <a:r>
            <a:rPr lang="en-US" altLang="en-US" sz="2600" dirty="0">
              <a:solidFill>
                <a:schemeClr val="tx1"/>
              </a:solidFill>
              <a:latin typeface="標楷體" panose="03000509000000000000" pitchFamily="65" charset="-120"/>
              <a:ea typeface="標楷體" panose="03000509000000000000" pitchFamily="65" charset="-120"/>
            </a:rPr>
            <a:t>3</a:t>
          </a:r>
          <a:r>
            <a:rPr lang="zh-TW" altLang="en-US" sz="2600" dirty="0">
              <a:solidFill>
                <a:schemeClr val="tx1"/>
              </a:solidFill>
              <a:latin typeface="標楷體" panose="03000509000000000000" pitchFamily="65" charset="-120"/>
              <a:ea typeface="標楷體" panose="03000509000000000000" pitchFamily="65" charset="-120"/>
            </a:rPr>
            <a:t>分</a:t>
          </a:r>
          <a:endParaRPr lang="en-US" altLang="zh-TW" sz="2600" dirty="0">
            <a:solidFill>
              <a:schemeClr val="tx1"/>
            </a:solidFill>
            <a:latin typeface="標楷體" panose="03000509000000000000" pitchFamily="65" charset="-120"/>
            <a:ea typeface="標楷體" panose="03000509000000000000" pitchFamily="65" charset="-120"/>
          </a:endParaRPr>
        </a:p>
        <a:p>
          <a:pPr algn="l">
            <a:spcAft>
              <a:spcPts val="0"/>
            </a:spcAft>
          </a:pPr>
          <a:r>
            <a:rPr lang="zh-TW" altLang="en-US" sz="2600" dirty="0">
              <a:solidFill>
                <a:schemeClr val="tx1"/>
              </a:solidFill>
              <a:latin typeface="標楷體" panose="03000509000000000000" pitchFamily="65" charset="-120"/>
              <a:ea typeface="標楷體" panose="03000509000000000000" pitchFamily="65" charset="-120"/>
            </a:rPr>
            <a:t>；不符合者不加分。</a:t>
          </a:r>
        </a:p>
      </dgm:t>
    </dgm:pt>
    <dgm:pt modelId="{2DE600A3-8D4C-4AAF-BAA0-8DE3A4D0B444}" type="parTrans" cxnId="{A3319670-98FA-4B05-9B79-EE704F61FAD6}">
      <dgm:prSet/>
      <dgm:spPr/>
      <dgm:t>
        <a:bodyPr/>
        <a:lstStyle/>
        <a:p>
          <a:endParaRPr lang="zh-TW" altLang="en-US"/>
        </a:p>
      </dgm:t>
    </dgm:pt>
    <dgm:pt modelId="{F190D3EC-1DB6-41FC-9212-08AB5E4311DC}" type="sibTrans" cxnId="{A3319670-98FA-4B05-9B79-EE704F61FAD6}">
      <dgm:prSet/>
      <dgm:spPr/>
      <dgm:t>
        <a:bodyPr/>
        <a:lstStyle/>
        <a:p>
          <a:endParaRPr lang="zh-TW" altLang="en-US"/>
        </a:p>
      </dgm:t>
    </dgm:pt>
    <dgm:pt modelId="{F4881F71-7B23-40FF-88E6-F84C7295E548}">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b="1" dirty="0">
              <a:solidFill>
                <a:srgbClr val="FFFF00"/>
              </a:solidFill>
              <a:latin typeface="標楷體" panose="03000509000000000000" pitchFamily="65" charset="-120"/>
              <a:ea typeface="標楷體" panose="03000509000000000000" pitchFamily="65" charset="-120"/>
            </a:rPr>
            <a:t>服務表現</a:t>
          </a:r>
          <a:r>
            <a:rPr lang="zh-TW" altLang="en-US" sz="2800" b="1" dirty="0">
              <a:latin typeface="標楷體" panose="03000509000000000000" pitchFamily="65" charset="-120"/>
              <a:ea typeface="標楷體" panose="03000509000000000000" pitchFamily="65" charset="-120"/>
            </a:rPr>
            <a:t/>
          </a:r>
          <a:br>
            <a:rPr lang="zh-TW" altLang="en-US" sz="2800" b="1" dirty="0">
              <a:latin typeface="標楷體" panose="03000509000000000000" pitchFamily="65" charset="-120"/>
              <a:ea typeface="標楷體" panose="03000509000000000000" pitchFamily="65" charset="-120"/>
            </a:rPr>
          </a:br>
          <a:r>
            <a:rPr lang="zh-TW" altLang="en-US" sz="2800" b="1" dirty="0" smtClean="0">
              <a:latin typeface="標楷體" panose="03000509000000000000" pitchFamily="65" charset="-120"/>
              <a:ea typeface="標楷體" panose="03000509000000000000" pitchFamily="65" charset="-120"/>
            </a:rPr>
            <a:t>上限</a:t>
          </a:r>
          <a:r>
            <a:rPr lang="en-US" altLang="zh-TW" sz="2800" b="1" dirty="0" smtClean="0">
              <a:latin typeface="標楷體" panose="03000509000000000000" pitchFamily="65" charset="-120"/>
              <a:ea typeface="標楷體" panose="03000509000000000000" pitchFamily="65" charset="-120"/>
            </a:rPr>
            <a:t>5</a:t>
          </a:r>
          <a:r>
            <a:rPr lang="zh-TW" altLang="en-US" sz="2800" b="1" dirty="0" smtClean="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E0B20009-6D9F-497E-B7C4-F85BA12556F6}" type="parTrans" cxnId="{1B516AD9-A5E6-4607-B11D-4769083912BF}">
      <dgm:prSet/>
      <dgm:spPr/>
      <dgm:t>
        <a:bodyPr/>
        <a:lstStyle/>
        <a:p>
          <a:endParaRPr lang="zh-TW" altLang="en-US"/>
        </a:p>
      </dgm:t>
    </dgm:pt>
    <dgm:pt modelId="{D29091B5-4519-4E98-8C45-890D11C3AA52}" type="sibTrans" cxnId="{1B516AD9-A5E6-4607-B11D-4769083912BF}">
      <dgm:prSet/>
      <dgm:spPr/>
      <dgm:t>
        <a:bodyPr/>
        <a:lstStyle/>
        <a:p>
          <a:endParaRPr lang="zh-TW" altLang="en-US"/>
        </a:p>
      </dgm:t>
    </dgm:pt>
    <dgm:pt modelId="{C131961E-79E3-4B75-83F8-5F89CE6B2C0D}">
      <dgm:prSet custT="1"/>
      <dgm:spPr>
        <a:solidFill>
          <a:srgbClr val="00B0F0"/>
        </a:solidFill>
      </dgm:spPr>
      <dgm:t>
        <a:bodyPr/>
        <a:lstStyle/>
        <a:p>
          <a:pPr marL="0" marR="0" indent="0" algn="l" defTabSz="914400" eaLnBrk="1" fontAlgn="auto" latinLnBrk="0" hangingPunct="1">
            <a:lnSpc>
              <a:spcPts val="3000"/>
            </a:lnSpc>
            <a:spcBef>
              <a:spcPts val="0"/>
            </a:spcBef>
            <a:spcAft>
              <a:spcPts val="0"/>
            </a:spcAft>
            <a:buClrTx/>
            <a:buSzTx/>
            <a:buFontTx/>
            <a:buNone/>
            <a:tabLst/>
            <a:defRPr/>
          </a:pPr>
          <a:r>
            <a:rPr lang="zh-TW" altLang="en-US" sz="2600" dirty="0">
              <a:solidFill>
                <a:schemeClr val="tx1"/>
              </a:solidFill>
              <a:latin typeface="標楷體" panose="03000509000000000000" pitchFamily="65" charset="-120"/>
              <a:ea typeface="標楷體" panose="03000509000000000000" pitchFamily="65" charset="-120"/>
            </a:rPr>
            <a:t>擔任班級、社團幹部或志工任滿</a:t>
          </a:r>
          <a:r>
            <a:rPr lang="en-US" altLang="en-US" sz="2600" dirty="0">
              <a:solidFill>
                <a:schemeClr val="tx1"/>
              </a:solidFill>
              <a:latin typeface="標楷體" panose="03000509000000000000" pitchFamily="65" charset="-120"/>
              <a:ea typeface="標楷體" panose="03000509000000000000" pitchFamily="65" charset="-120"/>
            </a:rPr>
            <a:t>1</a:t>
          </a:r>
          <a:r>
            <a:rPr lang="zh-TW" altLang="en-US" sz="2600" dirty="0">
              <a:solidFill>
                <a:schemeClr val="tx1"/>
              </a:solidFill>
              <a:latin typeface="標楷體" panose="03000509000000000000" pitchFamily="65" charset="-120"/>
              <a:ea typeface="標楷體" panose="03000509000000000000" pitchFamily="65" charset="-120"/>
            </a:rPr>
            <a:t>學期，經考核表現優良者加</a:t>
          </a:r>
          <a:r>
            <a:rPr lang="en-US" altLang="en-US" sz="2600" dirty="0">
              <a:solidFill>
                <a:schemeClr val="tx1"/>
              </a:solidFill>
              <a:latin typeface="標楷體" panose="03000509000000000000" pitchFamily="65" charset="-120"/>
              <a:ea typeface="標楷體" panose="03000509000000000000" pitchFamily="65" charset="-120"/>
            </a:rPr>
            <a:t>1</a:t>
          </a:r>
          <a:r>
            <a:rPr lang="zh-TW" altLang="en-US" sz="2600" dirty="0">
              <a:solidFill>
                <a:schemeClr val="tx1"/>
              </a:solidFill>
              <a:latin typeface="標楷體" panose="03000509000000000000" pitchFamily="65" charset="-120"/>
              <a:ea typeface="標楷體" panose="03000509000000000000" pitchFamily="65" charset="-120"/>
            </a:rPr>
            <a:t>分。</a:t>
          </a:r>
        </a:p>
      </dgm:t>
    </dgm:pt>
    <dgm:pt modelId="{E8211DF1-2815-42DD-B3ED-FF843C947B88}" type="parTrans" cxnId="{F0B1EC33-4E0E-4107-9EE9-8A038A7F2DB5}">
      <dgm:prSet/>
      <dgm:spPr/>
      <dgm:t>
        <a:bodyPr/>
        <a:lstStyle/>
        <a:p>
          <a:endParaRPr lang="zh-TW" altLang="en-US"/>
        </a:p>
      </dgm:t>
    </dgm:pt>
    <dgm:pt modelId="{557E5928-AF52-42B6-91DA-F8791DC69039}" type="sibTrans" cxnId="{F0B1EC33-4E0E-4107-9EE9-8A038A7F2DB5}">
      <dgm:prSet/>
      <dgm:spPr/>
      <dgm:t>
        <a:bodyPr/>
        <a:lstStyle/>
        <a:p>
          <a:endParaRPr lang="zh-TW" altLang="en-US"/>
        </a:p>
      </dgm:t>
    </dgm:pt>
    <dgm:pt modelId="{818339D5-78AA-4B78-B618-13496B9372C9}">
      <dgm:prSet custT="1"/>
      <dgm:spPr/>
      <dgm:t>
        <a:bodyPr/>
        <a:lstStyle/>
        <a:p>
          <a:pPr>
            <a:spcAft>
              <a:spcPts val="0"/>
            </a:spcAft>
          </a:pPr>
          <a:r>
            <a:rPr lang="zh-TW" altLang="zh-TW" sz="2400" b="1" dirty="0">
              <a:solidFill>
                <a:schemeClr val="tx1"/>
              </a:solidFill>
              <a:latin typeface="標楷體" panose="03000509000000000000" pitchFamily="65" charset="-120"/>
              <a:ea typeface="標楷體" panose="03000509000000000000" pitchFamily="65" charset="-120"/>
            </a:rPr>
            <a:t>擔任</a:t>
          </a:r>
          <a:r>
            <a:rPr lang="zh-TW" altLang="en-US" sz="2400" b="1" dirty="0">
              <a:solidFill>
                <a:schemeClr val="tx1"/>
              </a:solidFill>
              <a:latin typeface="標楷體" panose="03000509000000000000" pitchFamily="65" charset="-120"/>
              <a:ea typeface="標楷體" panose="03000509000000000000" pitchFamily="65" charset="-120"/>
            </a:rPr>
            <a:t>社團</a:t>
          </a:r>
          <a:r>
            <a:rPr lang="zh-TW" altLang="zh-TW" sz="2400" b="1" dirty="0">
              <a:solidFill>
                <a:schemeClr val="tx1"/>
              </a:solidFill>
              <a:latin typeface="標楷體" panose="03000509000000000000" pitchFamily="65" charset="-120"/>
              <a:ea typeface="標楷體" panose="03000509000000000000" pitchFamily="65" charset="-120"/>
            </a:rPr>
            <a:t>幹部</a:t>
          </a:r>
          <a:endParaRPr lang="en-US" altLang="zh-TW" sz="2400" b="1"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400" b="1" dirty="0">
              <a:solidFill>
                <a:schemeClr val="tx1"/>
              </a:solidFill>
              <a:latin typeface="標楷體" panose="03000509000000000000" pitchFamily="65" charset="-120"/>
              <a:ea typeface="標楷體" panose="03000509000000000000" pitchFamily="65" charset="-120"/>
            </a:rPr>
            <a:t>上限</a:t>
          </a:r>
          <a:r>
            <a:rPr lang="en-US" altLang="zh-TW" sz="2400" b="1" dirty="0">
              <a:solidFill>
                <a:schemeClr val="tx1"/>
              </a:solidFill>
              <a:latin typeface="標楷體" panose="03000509000000000000" pitchFamily="65" charset="-120"/>
              <a:ea typeface="標楷體" panose="03000509000000000000" pitchFamily="65" charset="-120"/>
            </a:rPr>
            <a:t>2</a:t>
          </a:r>
          <a:r>
            <a:rPr lang="zh-TW" altLang="en-US" sz="2400" b="1" dirty="0">
              <a:solidFill>
                <a:schemeClr val="tx1"/>
              </a:solidFill>
              <a:latin typeface="標楷體" panose="03000509000000000000" pitchFamily="65" charset="-120"/>
              <a:ea typeface="標楷體" panose="03000509000000000000" pitchFamily="65" charset="-120"/>
            </a:rPr>
            <a:t>分</a:t>
          </a:r>
        </a:p>
      </dgm:t>
    </dgm:pt>
    <dgm:pt modelId="{DDEF04BA-FF06-4B5A-98D5-58E37479BA73}" type="parTrans" cxnId="{8E457E5D-30ED-4539-961C-CEB041233400}">
      <dgm:prSet/>
      <dgm:spPr/>
      <dgm:t>
        <a:bodyPr/>
        <a:lstStyle/>
        <a:p>
          <a:endParaRPr lang="zh-TW" altLang="en-US"/>
        </a:p>
      </dgm:t>
    </dgm:pt>
    <dgm:pt modelId="{5C5562D6-D6D9-4836-8201-E5997D20FB43}" type="sibTrans" cxnId="{8E457E5D-30ED-4539-961C-CEB041233400}">
      <dgm:prSet/>
      <dgm:spPr/>
      <dgm:t>
        <a:bodyPr/>
        <a:lstStyle/>
        <a:p>
          <a:endParaRPr lang="zh-TW" altLang="en-US"/>
        </a:p>
      </dgm:t>
    </dgm:pt>
    <dgm:pt modelId="{73748330-65C9-4096-B75A-B8A2C88B7366}">
      <dgm:prSet custT="1"/>
      <dgm:spPr/>
      <dgm:t>
        <a:bodyPr/>
        <a:lstStyle/>
        <a:p>
          <a:pPr>
            <a:spcAft>
              <a:spcPts val="0"/>
            </a:spcAft>
          </a:pPr>
          <a:r>
            <a:rPr lang="zh-TW" altLang="en-US" sz="2400" b="1" dirty="0">
              <a:solidFill>
                <a:schemeClr val="tx1"/>
              </a:solidFill>
              <a:latin typeface="標楷體" panose="03000509000000000000" pitchFamily="65" charset="-120"/>
              <a:ea typeface="標楷體" panose="03000509000000000000" pitchFamily="65" charset="-120"/>
            </a:rPr>
            <a:t>校內</a:t>
          </a:r>
          <a:r>
            <a:rPr lang="en-US" altLang="zh-TW" sz="2400" b="1" dirty="0">
              <a:solidFill>
                <a:schemeClr val="tx1"/>
              </a:solidFill>
              <a:latin typeface="標楷體" panose="03000509000000000000" pitchFamily="65" charset="-120"/>
              <a:ea typeface="標楷體" panose="03000509000000000000" pitchFamily="65" charset="-120"/>
            </a:rPr>
            <a:t>(</a:t>
          </a:r>
          <a:r>
            <a:rPr lang="zh-TW" altLang="en-US" sz="2400" b="1" dirty="0">
              <a:solidFill>
                <a:schemeClr val="tx1"/>
              </a:solidFill>
              <a:latin typeface="標楷體" panose="03000509000000000000" pitchFamily="65" charset="-120"/>
              <a:ea typeface="標楷體" panose="03000509000000000000" pitchFamily="65" charset="-120"/>
            </a:rPr>
            <a:t>外</a:t>
          </a:r>
          <a:r>
            <a:rPr lang="en-US" altLang="zh-TW" sz="2400" b="1" dirty="0">
              <a:solidFill>
                <a:schemeClr val="tx1"/>
              </a:solidFill>
              <a:latin typeface="標楷體" panose="03000509000000000000" pitchFamily="65" charset="-120"/>
              <a:ea typeface="標楷體" panose="03000509000000000000" pitchFamily="65" charset="-120"/>
            </a:rPr>
            <a:t>)</a:t>
          </a:r>
          <a:r>
            <a:rPr lang="zh-TW" altLang="en-US" sz="2400" b="1" dirty="0">
              <a:solidFill>
                <a:schemeClr val="tx1"/>
              </a:solidFill>
              <a:latin typeface="標楷體" panose="03000509000000000000" pitchFamily="65" charset="-120"/>
              <a:ea typeface="標楷體" panose="03000509000000000000" pitchFamily="65" charset="-120"/>
            </a:rPr>
            <a:t>志工</a:t>
          </a:r>
          <a:endParaRPr lang="en-US" altLang="zh-TW" sz="2400" b="1"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400" b="1" dirty="0">
              <a:solidFill>
                <a:schemeClr val="tx1"/>
              </a:solidFill>
              <a:latin typeface="標楷體" panose="03000509000000000000" pitchFamily="65" charset="-120"/>
              <a:ea typeface="標楷體" panose="03000509000000000000" pitchFamily="65" charset="-120"/>
            </a:rPr>
            <a:t>、小老師</a:t>
          </a:r>
          <a:endParaRPr lang="en-US" altLang="zh-TW" sz="2400" b="1"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400" b="1" dirty="0">
              <a:solidFill>
                <a:schemeClr val="tx1"/>
              </a:solidFill>
              <a:latin typeface="標楷體" panose="03000509000000000000" pitchFamily="65" charset="-120"/>
              <a:ea typeface="標楷體" panose="03000509000000000000" pitchFamily="65" charset="-120"/>
            </a:rPr>
            <a:t>上限</a:t>
          </a:r>
          <a:r>
            <a:rPr lang="en-US" altLang="zh-TW" sz="2400" b="1" dirty="0">
              <a:solidFill>
                <a:schemeClr val="tx1"/>
              </a:solidFill>
              <a:latin typeface="標楷體" panose="03000509000000000000" pitchFamily="65" charset="-120"/>
              <a:ea typeface="標楷體" panose="03000509000000000000" pitchFamily="65" charset="-120"/>
            </a:rPr>
            <a:t>3</a:t>
          </a:r>
          <a:r>
            <a:rPr lang="zh-TW" altLang="en-US" sz="2400" b="1" dirty="0">
              <a:solidFill>
                <a:schemeClr val="tx1"/>
              </a:solidFill>
              <a:latin typeface="標楷體" panose="03000509000000000000" pitchFamily="65" charset="-120"/>
              <a:ea typeface="標楷體" panose="03000509000000000000" pitchFamily="65" charset="-120"/>
            </a:rPr>
            <a:t>分</a:t>
          </a:r>
          <a:endParaRPr lang="en-US" altLang="zh-TW" sz="2400" b="1" dirty="0">
            <a:solidFill>
              <a:schemeClr val="tx1"/>
            </a:solidFill>
            <a:latin typeface="標楷體" panose="03000509000000000000" pitchFamily="65" charset="-120"/>
            <a:ea typeface="標楷體" panose="03000509000000000000" pitchFamily="65" charset="-120"/>
          </a:endParaRPr>
        </a:p>
      </dgm:t>
    </dgm:pt>
    <dgm:pt modelId="{9C3CE413-6A0D-47FA-8B6E-A5A7D122E207}" type="parTrans" cxnId="{F93BB1B5-AA9A-4160-8CF1-BB84BF8BA281}">
      <dgm:prSet/>
      <dgm:spPr/>
      <dgm:t>
        <a:bodyPr/>
        <a:lstStyle/>
        <a:p>
          <a:endParaRPr lang="zh-TW" altLang="en-US"/>
        </a:p>
      </dgm:t>
    </dgm:pt>
    <dgm:pt modelId="{C499060F-B194-4321-A141-E140784AD586}" type="sibTrans" cxnId="{F93BB1B5-AA9A-4160-8CF1-BB84BF8BA281}">
      <dgm:prSet/>
      <dgm:spPr/>
      <dgm:t>
        <a:bodyPr/>
        <a:lstStyle/>
        <a:p>
          <a:endParaRPr lang="zh-TW" altLang="en-US"/>
        </a:p>
      </dgm:t>
    </dgm:pt>
    <dgm:pt modelId="{635097F9-0383-4DDA-A597-3987BA3E8B6F}">
      <dgm:prSet custT="1"/>
      <dgm:spPr/>
      <dgm:t>
        <a:bodyPr/>
        <a:lstStyle/>
        <a:p>
          <a:pPr>
            <a:spcAft>
              <a:spcPts val="0"/>
            </a:spcAft>
          </a:pPr>
          <a:r>
            <a:rPr lang="zh-TW" sz="2400" b="1" dirty="0">
              <a:solidFill>
                <a:schemeClr val="tx1"/>
              </a:solidFill>
              <a:latin typeface="標楷體" panose="03000509000000000000" pitchFamily="65" charset="-120"/>
              <a:ea typeface="標楷體" panose="03000509000000000000" pitchFamily="65" charset="-120"/>
            </a:rPr>
            <a:t>擔任班級幹部</a:t>
          </a:r>
          <a:endParaRPr lang="en-US" altLang="zh-TW" sz="2400" b="1" dirty="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400" b="1" u="none" dirty="0">
              <a:solidFill>
                <a:schemeClr val="tx1"/>
              </a:solidFill>
              <a:latin typeface="標楷體" panose="03000509000000000000" pitchFamily="65" charset="-120"/>
              <a:ea typeface="標楷體" panose="03000509000000000000" pitchFamily="65" charset="-120"/>
            </a:rPr>
            <a:t>上限</a:t>
          </a:r>
          <a:r>
            <a:rPr lang="en-US" altLang="zh-TW" sz="2400" b="1" u="none" dirty="0">
              <a:solidFill>
                <a:schemeClr val="tx1"/>
              </a:solidFill>
              <a:latin typeface="標楷體" panose="03000509000000000000" pitchFamily="65" charset="-120"/>
              <a:ea typeface="標楷體" panose="03000509000000000000" pitchFamily="65" charset="-120"/>
            </a:rPr>
            <a:t>3</a:t>
          </a:r>
          <a:r>
            <a:rPr lang="zh-TW" altLang="en-US" sz="2400" b="1" u="none" dirty="0">
              <a:solidFill>
                <a:schemeClr val="tx1"/>
              </a:solidFill>
              <a:latin typeface="標楷體" panose="03000509000000000000" pitchFamily="65" charset="-120"/>
              <a:ea typeface="標楷體" panose="03000509000000000000" pitchFamily="65" charset="-120"/>
            </a:rPr>
            <a:t>分</a:t>
          </a:r>
          <a:endParaRPr lang="zh-TW" altLang="en-US" sz="2400" b="1" dirty="0">
            <a:solidFill>
              <a:schemeClr val="tx1"/>
            </a:solidFill>
            <a:latin typeface="標楷體" panose="03000509000000000000" pitchFamily="65" charset="-120"/>
            <a:ea typeface="標楷體" panose="03000509000000000000" pitchFamily="65" charset="-120"/>
          </a:endParaRPr>
        </a:p>
      </dgm:t>
    </dgm:pt>
    <dgm:pt modelId="{B1DE9F3A-221B-4AEB-A7AD-653ED6E30316}" type="parTrans" cxnId="{28F821B4-0AE6-4D1F-A59D-1991FDF15CB2}">
      <dgm:prSet/>
      <dgm:spPr/>
      <dgm:t>
        <a:bodyPr/>
        <a:lstStyle/>
        <a:p>
          <a:endParaRPr lang="zh-TW" altLang="en-US"/>
        </a:p>
      </dgm:t>
    </dgm:pt>
    <dgm:pt modelId="{1BFFE4D3-6EAA-4394-8C4C-8C8AC43A42AB}" type="sibTrans" cxnId="{28F821B4-0AE6-4D1F-A59D-1991FDF15CB2}">
      <dgm:prSet/>
      <dgm:spPr/>
      <dgm:t>
        <a:bodyPr/>
        <a:lstStyle/>
        <a:p>
          <a:endParaRPr lang="zh-TW" altLang="en-US"/>
        </a:p>
      </dgm:t>
    </dgm:pt>
    <dgm:pt modelId="{07A6AE00-70D9-4F5D-9CCF-E257079D1871}" type="pres">
      <dgm:prSet presAssocID="{414CDF1E-D842-4873-B48F-94BBCD090E55}" presName="diagram" presStyleCnt="0">
        <dgm:presLayoutVars>
          <dgm:chPref val="1"/>
          <dgm:dir/>
          <dgm:animOne val="branch"/>
          <dgm:animLvl val="lvl"/>
          <dgm:resizeHandles val="exact"/>
        </dgm:presLayoutVars>
      </dgm:prSet>
      <dgm:spPr/>
      <dgm:t>
        <a:bodyPr/>
        <a:lstStyle/>
        <a:p>
          <a:endParaRPr lang="zh-TW" altLang="en-US"/>
        </a:p>
      </dgm:t>
    </dgm:pt>
    <dgm:pt modelId="{244E634B-FE70-438E-8DD7-FEE69722A4AA}" type="pres">
      <dgm:prSet presAssocID="{ED5482BD-0C8D-45C9-8805-163ABB478CAE}" presName="root1" presStyleCnt="0"/>
      <dgm:spPr/>
    </dgm:pt>
    <dgm:pt modelId="{DD2D0A27-6EBD-4B9D-A261-1B02270A788E}" type="pres">
      <dgm:prSet presAssocID="{ED5482BD-0C8D-45C9-8805-163ABB478CAE}" presName="LevelOneTextNode" presStyleLbl="node0" presStyleIdx="0" presStyleCnt="1" custScaleX="103428" custScaleY="1743911" custLinFactNeighborX="-94181" custLinFactNeighborY="-13539">
        <dgm:presLayoutVars>
          <dgm:chPref val="3"/>
        </dgm:presLayoutVars>
      </dgm:prSet>
      <dgm:spPr/>
      <dgm:t>
        <a:bodyPr/>
        <a:lstStyle/>
        <a:p>
          <a:endParaRPr lang="zh-TW" altLang="en-US"/>
        </a:p>
      </dgm:t>
    </dgm:pt>
    <dgm:pt modelId="{656877F6-F6E4-4054-8E81-5283203905A3}" type="pres">
      <dgm:prSet presAssocID="{ED5482BD-0C8D-45C9-8805-163ABB478CAE}" presName="level2hierChild" presStyleCnt="0"/>
      <dgm:spPr/>
    </dgm:pt>
    <dgm:pt modelId="{535CCFD4-ABAF-475D-BF15-582DD566BC7F}" type="pres">
      <dgm:prSet presAssocID="{9B48786D-3CD6-402F-BF71-8DB4E3B83981}" presName="conn2-1" presStyleLbl="parChTrans1D2" presStyleIdx="0" presStyleCnt="2"/>
      <dgm:spPr/>
      <dgm:t>
        <a:bodyPr/>
        <a:lstStyle/>
        <a:p>
          <a:endParaRPr lang="zh-TW" altLang="en-US"/>
        </a:p>
      </dgm:t>
    </dgm:pt>
    <dgm:pt modelId="{40C19A4E-F440-4E3F-97B0-DE0825672317}" type="pres">
      <dgm:prSet presAssocID="{9B48786D-3CD6-402F-BF71-8DB4E3B83981}" presName="connTx" presStyleLbl="parChTrans1D2" presStyleIdx="0" presStyleCnt="2"/>
      <dgm:spPr/>
      <dgm:t>
        <a:bodyPr/>
        <a:lstStyle/>
        <a:p>
          <a:endParaRPr lang="zh-TW" altLang="en-US"/>
        </a:p>
      </dgm:t>
    </dgm:pt>
    <dgm:pt modelId="{1C0CD895-A451-4C46-8C9A-6502823168CF}" type="pres">
      <dgm:prSet presAssocID="{13C28B49-5C11-4AEE-B878-0CE80748277C}" presName="root2" presStyleCnt="0"/>
      <dgm:spPr/>
    </dgm:pt>
    <dgm:pt modelId="{4FE9A63A-A69A-4D99-A03D-56FA51E4B822}" type="pres">
      <dgm:prSet presAssocID="{13C28B49-5C11-4AEE-B878-0CE80748277C}" presName="LevelTwoTextNode" presStyleLbl="node2" presStyleIdx="0" presStyleCnt="2" custScaleX="293034" custScaleY="468437" custLinFactY="-47753" custLinFactNeighborX="-9243" custLinFactNeighborY="-100000">
        <dgm:presLayoutVars>
          <dgm:chPref val="3"/>
        </dgm:presLayoutVars>
      </dgm:prSet>
      <dgm:spPr/>
      <dgm:t>
        <a:bodyPr/>
        <a:lstStyle/>
        <a:p>
          <a:endParaRPr lang="zh-TW" altLang="en-US"/>
        </a:p>
      </dgm:t>
    </dgm:pt>
    <dgm:pt modelId="{72241B41-A5EF-4C5C-B793-D2F01BBA2CF3}" type="pres">
      <dgm:prSet presAssocID="{13C28B49-5C11-4AEE-B878-0CE80748277C}" presName="level3hierChild" presStyleCnt="0"/>
      <dgm:spPr/>
    </dgm:pt>
    <dgm:pt modelId="{19AD1A71-E35C-4717-AA3F-CF759332AF95}" type="pres">
      <dgm:prSet presAssocID="{2DE600A3-8D4C-4AAF-BAA0-8DE3A4D0B444}" presName="conn2-1" presStyleLbl="parChTrans1D3" presStyleIdx="0" presStyleCnt="2"/>
      <dgm:spPr/>
      <dgm:t>
        <a:bodyPr/>
        <a:lstStyle/>
        <a:p>
          <a:endParaRPr lang="zh-TW" altLang="en-US"/>
        </a:p>
      </dgm:t>
    </dgm:pt>
    <dgm:pt modelId="{251AD46D-3907-4EAA-B017-47EE1B185756}" type="pres">
      <dgm:prSet presAssocID="{2DE600A3-8D4C-4AAF-BAA0-8DE3A4D0B444}" presName="connTx" presStyleLbl="parChTrans1D3" presStyleIdx="0" presStyleCnt="2"/>
      <dgm:spPr/>
      <dgm:t>
        <a:bodyPr/>
        <a:lstStyle/>
        <a:p>
          <a:endParaRPr lang="zh-TW" altLang="en-US"/>
        </a:p>
      </dgm:t>
    </dgm:pt>
    <dgm:pt modelId="{61DE1212-3B95-48A5-BF52-12D05D5679CD}" type="pres">
      <dgm:prSet presAssocID="{5C6E617C-B3A1-4ACD-AC65-4FA3CBCDA299}" presName="root2" presStyleCnt="0"/>
      <dgm:spPr/>
    </dgm:pt>
    <dgm:pt modelId="{6712199F-93CB-4A39-99BD-1E87FB8C6058}" type="pres">
      <dgm:prSet presAssocID="{5C6E617C-B3A1-4ACD-AC65-4FA3CBCDA299}" presName="LevelTwoTextNode" presStyleLbl="node3" presStyleIdx="0" presStyleCnt="2" custScaleX="868403" custScaleY="508671" custLinFactY="-77254" custLinFactNeighborX="-11769" custLinFactNeighborY="-100000">
        <dgm:presLayoutVars>
          <dgm:chPref val="3"/>
        </dgm:presLayoutVars>
      </dgm:prSet>
      <dgm:spPr/>
      <dgm:t>
        <a:bodyPr/>
        <a:lstStyle/>
        <a:p>
          <a:endParaRPr lang="zh-TW" altLang="en-US"/>
        </a:p>
      </dgm:t>
    </dgm:pt>
    <dgm:pt modelId="{9D68F19D-0035-4F7B-A57F-1A57ED91723D}" type="pres">
      <dgm:prSet presAssocID="{5C6E617C-B3A1-4ACD-AC65-4FA3CBCDA299}" presName="level3hierChild" presStyleCnt="0"/>
      <dgm:spPr/>
    </dgm:pt>
    <dgm:pt modelId="{7A207F83-4D80-4A03-95BD-D0E9D5EC9370}" type="pres">
      <dgm:prSet presAssocID="{E0B20009-6D9F-497E-B7C4-F85BA12556F6}" presName="conn2-1" presStyleLbl="parChTrans1D2" presStyleIdx="1" presStyleCnt="2"/>
      <dgm:spPr/>
      <dgm:t>
        <a:bodyPr/>
        <a:lstStyle/>
        <a:p>
          <a:endParaRPr lang="zh-TW" altLang="en-US"/>
        </a:p>
      </dgm:t>
    </dgm:pt>
    <dgm:pt modelId="{17D0D8CA-1F51-4E24-A147-E3E92D16CFE1}" type="pres">
      <dgm:prSet presAssocID="{E0B20009-6D9F-497E-B7C4-F85BA12556F6}" presName="connTx" presStyleLbl="parChTrans1D2" presStyleIdx="1" presStyleCnt="2"/>
      <dgm:spPr/>
      <dgm:t>
        <a:bodyPr/>
        <a:lstStyle/>
        <a:p>
          <a:endParaRPr lang="zh-TW" altLang="en-US"/>
        </a:p>
      </dgm:t>
    </dgm:pt>
    <dgm:pt modelId="{076EDF16-DC59-408C-BBA6-B642A96CDC18}" type="pres">
      <dgm:prSet presAssocID="{F4881F71-7B23-40FF-88E6-F84C7295E548}" presName="root2" presStyleCnt="0"/>
      <dgm:spPr/>
    </dgm:pt>
    <dgm:pt modelId="{7A2BB7BA-8146-47FF-A079-AF9813C4CD2E}" type="pres">
      <dgm:prSet presAssocID="{F4881F71-7B23-40FF-88E6-F84C7295E548}" presName="LevelTwoTextNode" presStyleLbl="node2" presStyleIdx="1" presStyleCnt="2" custScaleX="298660" custScaleY="425627" custLinFactNeighborX="-11891" custLinFactNeighborY="9425">
        <dgm:presLayoutVars>
          <dgm:chPref val="3"/>
        </dgm:presLayoutVars>
      </dgm:prSet>
      <dgm:spPr/>
      <dgm:t>
        <a:bodyPr/>
        <a:lstStyle/>
        <a:p>
          <a:endParaRPr lang="zh-TW" altLang="en-US"/>
        </a:p>
      </dgm:t>
    </dgm:pt>
    <dgm:pt modelId="{BE1A2426-60DF-4DF0-8F94-C0F81AEACE23}" type="pres">
      <dgm:prSet presAssocID="{F4881F71-7B23-40FF-88E6-F84C7295E548}" presName="level3hierChild" presStyleCnt="0"/>
      <dgm:spPr/>
    </dgm:pt>
    <dgm:pt modelId="{70F040C9-D5FF-4BCF-A627-3F8777C02EAC}" type="pres">
      <dgm:prSet presAssocID="{E8211DF1-2815-42DD-B3ED-FF843C947B88}" presName="conn2-1" presStyleLbl="parChTrans1D3" presStyleIdx="1" presStyleCnt="2"/>
      <dgm:spPr/>
      <dgm:t>
        <a:bodyPr/>
        <a:lstStyle/>
        <a:p>
          <a:endParaRPr lang="zh-TW" altLang="en-US"/>
        </a:p>
      </dgm:t>
    </dgm:pt>
    <dgm:pt modelId="{1D76D4FC-A109-43D2-B29A-8659ACC8610F}" type="pres">
      <dgm:prSet presAssocID="{E8211DF1-2815-42DD-B3ED-FF843C947B88}" presName="connTx" presStyleLbl="parChTrans1D3" presStyleIdx="1" presStyleCnt="2"/>
      <dgm:spPr/>
      <dgm:t>
        <a:bodyPr/>
        <a:lstStyle/>
        <a:p>
          <a:endParaRPr lang="zh-TW" altLang="en-US"/>
        </a:p>
      </dgm:t>
    </dgm:pt>
    <dgm:pt modelId="{758B031D-84B8-4A5D-B368-02E1B6FEEB70}" type="pres">
      <dgm:prSet presAssocID="{C131961E-79E3-4B75-83F8-5F89CE6B2C0D}" presName="root2" presStyleCnt="0"/>
      <dgm:spPr/>
    </dgm:pt>
    <dgm:pt modelId="{F1D90731-94ED-422B-AD08-6504ECDE3B85}" type="pres">
      <dgm:prSet presAssocID="{C131961E-79E3-4B75-83F8-5F89CE6B2C0D}" presName="LevelTwoTextNode" presStyleLbl="node3" presStyleIdx="1" presStyleCnt="2" custFlipHor="1" custScaleX="569569" custScaleY="402664" custLinFactNeighborX="-14448" custLinFactNeighborY="7573">
        <dgm:presLayoutVars>
          <dgm:chPref val="3"/>
        </dgm:presLayoutVars>
      </dgm:prSet>
      <dgm:spPr/>
      <dgm:t>
        <a:bodyPr/>
        <a:lstStyle/>
        <a:p>
          <a:endParaRPr lang="zh-TW" altLang="en-US"/>
        </a:p>
      </dgm:t>
    </dgm:pt>
    <dgm:pt modelId="{B639822C-4391-4F50-B444-D0959B2315E8}" type="pres">
      <dgm:prSet presAssocID="{C131961E-79E3-4B75-83F8-5F89CE6B2C0D}" presName="level3hierChild" presStyleCnt="0"/>
      <dgm:spPr/>
    </dgm:pt>
    <dgm:pt modelId="{874A8578-0418-437C-9D5D-46E6A519DFE4}" type="pres">
      <dgm:prSet presAssocID="{B1DE9F3A-221B-4AEB-A7AD-653ED6E30316}" presName="conn2-1" presStyleLbl="parChTrans1D4" presStyleIdx="0" presStyleCnt="3"/>
      <dgm:spPr/>
      <dgm:t>
        <a:bodyPr/>
        <a:lstStyle/>
        <a:p>
          <a:endParaRPr lang="zh-TW" altLang="en-US"/>
        </a:p>
      </dgm:t>
    </dgm:pt>
    <dgm:pt modelId="{90EFDFDC-3B89-4CED-A294-2A3B11A550CF}" type="pres">
      <dgm:prSet presAssocID="{B1DE9F3A-221B-4AEB-A7AD-653ED6E30316}" presName="connTx" presStyleLbl="parChTrans1D4" presStyleIdx="0" presStyleCnt="3"/>
      <dgm:spPr/>
      <dgm:t>
        <a:bodyPr/>
        <a:lstStyle/>
        <a:p>
          <a:endParaRPr lang="zh-TW" altLang="en-US"/>
        </a:p>
      </dgm:t>
    </dgm:pt>
    <dgm:pt modelId="{100B41EC-9C0B-4B0E-9401-982C4F123022}" type="pres">
      <dgm:prSet presAssocID="{635097F9-0383-4DDA-A597-3987BA3E8B6F}" presName="root2" presStyleCnt="0"/>
      <dgm:spPr/>
    </dgm:pt>
    <dgm:pt modelId="{00464AFA-9A85-4562-BDED-E5959C0EC665}" type="pres">
      <dgm:prSet presAssocID="{635097F9-0383-4DDA-A597-3987BA3E8B6F}" presName="LevelTwoTextNode" presStyleLbl="node4" presStyleIdx="0" presStyleCnt="3" custScaleX="332493" custScaleY="296140" custLinFactNeighborX="-19232" custLinFactNeighborY="-71074">
        <dgm:presLayoutVars>
          <dgm:chPref val="3"/>
        </dgm:presLayoutVars>
      </dgm:prSet>
      <dgm:spPr/>
      <dgm:t>
        <a:bodyPr/>
        <a:lstStyle/>
        <a:p>
          <a:endParaRPr lang="zh-TW" altLang="en-US"/>
        </a:p>
      </dgm:t>
    </dgm:pt>
    <dgm:pt modelId="{4398993D-006A-4274-91B6-8DF99A3DB197}" type="pres">
      <dgm:prSet presAssocID="{635097F9-0383-4DDA-A597-3987BA3E8B6F}" presName="level3hierChild" presStyleCnt="0"/>
      <dgm:spPr/>
    </dgm:pt>
    <dgm:pt modelId="{6574A750-8B39-48ED-B22B-4307AFF8EC27}" type="pres">
      <dgm:prSet presAssocID="{DDEF04BA-FF06-4B5A-98D5-58E37479BA73}" presName="conn2-1" presStyleLbl="parChTrans1D4" presStyleIdx="1" presStyleCnt="3"/>
      <dgm:spPr/>
      <dgm:t>
        <a:bodyPr/>
        <a:lstStyle/>
        <a:p>
          <a:endParaRPr lang="zh-TW" altLang="en-US"/>
        </a:p>
      </dgm:t>
    </dgm:pt>
    <dgm:pt modelId="{4A4281AB-11A2-41E2-87B1-32D0BB8FFCEE}" type="pres">
      <dgm:prSet presAssocID="{DDEF04BA-FF06-4B5A-98D5-58E37479BA73}" presName="connTx" presStyleLbl="parChTrans1D4" presStyleIdx="1" presStyleCnt="3"/>
      <dgm:spPr/>
      <dgm:t>
        <a:bodyPr/>
        <a:lstStyle/>
        <a:p>
          <a:endParaRPr lang="zh-TW" altLang="en-US"/>
        </a:p>
      </dgm:t>
    </dgm:pt>
    <dgm:pt modelId="{75781CC3-596F-4EDC-ABE2-852E03344FF3}" type="pres">
      <dgm:prSet presAssocID="{818339D5-78AA-4B78-B618-13496B9372C9}" presName="root2" presStyleCnt="0"/>
      <dgm:spPr/>
    </dgm:pt>
    <dgm:pt modelId="{27ABA616-EB8F-401E-9A10-8FB6A4F3ACD9}" type="pres">
      <dgm:prSet presAssocID="{818339D5-78AA-4B78-B618-13496B9372C9}" presName="LevelTwoTextNode" presStyleLbl="node4" presStyleIdx="1" presStyleCnt="3" custScaleX="331623" custScaleY="262802" custLinFactNeighborX="-18797" custLinFactNeighborY="-11426">
        <dgm:presLayoutVars>
          <dgm:chPref val="3"/>
        </dgm:presLayoutVars>
      </dgm:prSet>
      <dgm:spPr/>
      <dgm:t>
        <a:bodyPr/>
        <a:lstStyle/>
        <a:p>
          <a:endParaRPr lang="zh-TW" altLang="en-US"/>
        </a:p>
      </dgm:t>
    </dgm:pt>
    <dgm:pt modelId="{2A28D150-AC21-45DF-991E-039157F41A32}" type="pres">
      <dgm:prSet presAssocID="{818339D5-78AA-4B78-B618-13496B9372C9}" presName="level3hierChild" presStyleCnt="0"/>
      <dgm:spPr/>
    </dgm:pt>
    <dgm:pt modelId="{CD62F002-70EB-4E2C-BCA6-30FD704BCDEB}" type="pres">
      <dgm:prSet presAssocID="{9C3CE413-6A0D-47FA-8B6E-A5A7D122E207}" presName="conn2-1" presStyleLbl="parChTrans1D4" presStyleIdx="2" presStyleCnt="3"/>
      <dgm:spPr/>
      <dgm:t>
        <a:bodyPr/>
        <a:lstStyle/>
        <a:p>
          <a:endParaRPr lang="zh-TW" altLang="en-US"/>
        </a:p>
      </dgm:t>
    </dgm:pt>
    <dgm:pt modelId="{143043B2-E665-4671-BA99-ADE99AF83FCC}" type="pres">
      <dgm:prSet presAssocID="{9C3CE413-6A0D-47FA-8B6E-A5A7D122E207}" presName="connTx" presStyleLbl="parChTrans1D4" presStyleIdx="2" presStyleCnt="3"/>
      <dgm:spPr/>
      <dgm:t>
        <a:bodyPr/>
        <a:lstStyle/>
        <a:p>
          <a:endParaRPr lang="zh-TW" altLang="en-US"/>
        </a:p>
      </dgm:t>
    </dgm:pt>
    <dgm:pt modelId="{7F92134F-7147-4E68-90AA-5BA2559477C0}" type="pres">
      <dgm:prSet presAssocID="{73748330-65C9-4096-B75A-B8A2C88B7366}" presName="root2" presStyleCnt="0"/>
      <dgm:spPr/>
    </dgm:pt>
    <dgm:pt modelId="{548FDB83-986E-498C-BADA-5F55CCE5A3A6}" type="pres">
      <dgm:prSet presAssocID="{73748330-65C9-4096-B75A-B8A2C88B7366}" presName="LevelTwoTextNode" presStyleLbl="node4" presStyleIdx="2" presStyleCnt="3" custScaleX="329117" custScaleY="343525" custLinFactNeighborX="-17544" custLinFactNeighborY="22957">
        <dgm:presLayoutVars>
          <dgm:chPref val="3"/>
        </dgm:presLayoutVars>
      </dgm:prSet>
      <dgm:spPr/>
      <dgm:t>
        <a:bodyPr/>
        <a:lstStyle/>
        <a:p>
          <a:endParaRPr lang="zh-TW" altLang="en-US"/>
        </a:p>
      </dgm:t>
    </dgm:pt>
    <dgm:pt modelId="{8463AD98-2FD4-4C56-87BF-384AF0DD9EED}" type="pres">
      <dgm:prSet presAssocID="{73748330-65C9-4096-B75A-B8A2C88B7366}" presName="level3hierChild" presStyleCnt="0"/>
      <dgm:spPr/>
    </dgm:pt>
  </dgm:ptLst>
  <dgm:cxnLst>
    <dgm:cxn modelId="{7E1E94A5-38E2-4639-BB29-BACC719F8270}" type="presOf" srcId="{5C6E617C-B3A1-4ACD-AC65-4FA3CBCDA299}" destId="{6712199F-93CB-4A39-99BD-1E87FB8C6058}" srcOrd="0" destOrd="0" presId="urn:microsoft.com/office/officeart/2005/8/layout/hierarchy2"/>
    <dgm:cxn modelId="{F8A9CAB1-1CBB-41F7-8B2D-04DF5259ED13}" type="presOf" srcId="{818339D5-78AA-4B78-B618-13496B9372C9}" destId="{27ABA616-EB8F-401E-9A10-8FB6A4F3ACD9}" srcOrd="0" destOrd="0" presId="urn:microsoft.com/office/officeart/2005/8/layout/hierarchy2"/>
    <dgm:cxn modelId="{1B516AD9-A5E6-4607-B11D-4769083912BF}" srcId="{ED5482BD-0C8D-45C9-8805-163ABB478CAE}" destId="{F4881F71-7B23-40FF-88E6-F84C7295E548}" srcOrd="1" destOrd="0" parTransId="{E0B20009-6D9F-497E-B7C4-F85BA12556F6}" sibTransId="{D29091B5-4519-4E98-8C45-890D11C3AA52}"/>
    <dgm:cxn modelId="{9C7BED7C-BA08-46F9-AE39-7E5F43E320B0}" type="presOf" srcId="{E0B20009-6D9F-497E-B7C4-F85BA12556F6}" destId="{17D0D8CA-1F51-4E24-A147-E3E92D16CFE1}" srcOrd="1" destOrd="0" presId="urn:microsoft.com/office/officeart/2005/8/layout/hierarchy2"/>
    <dgm:cxn modelId="{F93BB1B5-AA9A-4160-8CF1-BB84BF8BA281}" srcId="{C131961E-79E3-4B75-83F8-5F89CE6B2C0D}" destId="{73748330-65C9-4096-B75A-B8A2C88B7366}" srcOrd="2" destOrd="0" parTransId="{9C3CE413-6A0D-47FA-8B6E-A5A7D122E207}" sibTransId="{C499060F-B194-4321-A141-E140784AD586}"/>
    <dgm:cxn modelId="{8E457E5D-30ED-4539-961C-CEB041233400}" srcId="{C131961E-79E3-4B75-83F8-5F89CE6B2C0D}" destId="{818339D5-78AA-4B78-B618-13496B9372C9}" srcOrd="1" destOrd="0" parTransId="{DDEF04BA-FF06-4B5A-98D5-58E37479BA73}" sibTransId="{5C5562D6-D6D9-4836-8201-E5997D20FB43}"/>
    <dgm:cxn modelId="{BC9D0B2D-6555-44B6-9A3A-A9E92BA63EC6}" type="presOf" srcId="{DDEF04BA-FF06-4B5A-98D5-58E37479BA73}" destId="{4A4281AB-11A2-41E2-87B1-32D0BB8FFCEE}" srcOrd="1" destOrd="0" presId="urn:microsoft.com/office/officeart/2005/8/layout/hierarchy2"/>
    <dgm:cxn modelId="{3FA266B7-6220-48B1-9063-446CF22F398E}" type="presOf" srcId="{E0B20009-6D9F-497E-B7C4-F85BA12556F6}" destId="{7A207F83-4D80-4A03-95BD-D0E9D5EC9370}" srcOrd="0" destOrd="0" presId="urn:microsoft.com/office/officeart/2005/8/layout/hierarchy2"/>
    <dgm:cxn modelId="{E6452052-2503-4A13-A623-28BE064DB1A8}" type="presOf" srcId="{414CDF1E-D842-4873-B48F-94BBCD090E55}" destId="{07A6AE00-70D9-4F5D-9CCF-E257079D1871}" srcOrd="0" destOrd="0" presId="urn:microsoft.com/office/officeart/2005/8/layout/hierarchy2"/>
    <dgm:cxn modelId="{F665DE73-832E-4595-BC35-A97AA779057F}" type="presOf" srcId="{DDEF04BA-FF06-4B5A-98D5-58E37479BA73}" destId="{6574A750-8B39-48ED-B22B-4307AFF8EC27}" srcOrd="0" destOrd="0" presId="urn:microsoft.com/office/officeart/2005/8/layout/hierarchy2"/>
    <dgm:cxn modelId="{DA15D5DA-D30B-4392-B3E0-63B44EBEB94E}" type="presOf" srcId="{13C28B49-5C11-4AEE-B878-0CE80748277C}" destId="{4FE9A63A-A69A-4D99-A03D-56FA51E4B822}" srcOrd="0" destOrd="0" presId="urn:microsoft.com/office/officeart/2005/8/layout/hierarchy2"/>
    <dgm:cxn modelId="{ADD945C3-10E5-47E8-B495-25263EE17175}" type="presOf" srcId="{F4881F71-7B23-40FF-88E6-F84C7295E548}" destId="{7A2BB7BA-8146-47FF-A079-AF9813C4CD2E}" srcOrd="0" destOrd="0" presId="urn:microsoft.com/office/officeart/2005/8/layout/hierarchy2"/>
    <dgm:cxn modelId="{B4E8A000-A23D-4E31-ADCD-412745B4C73C}" type="presOf" srcId="{B1DE9F3A-221B-4AEB-A7AD-653ED6E30316}" destId="{874A8578-0418-437C-9D5D-46E6A519DFE4}" srcOrd="0" destOrd="0" presId="urn:microsoft.com/office/officeart/2005/8/layout/hierarchy2"/>
    <dgm:cxn modelId="{00F3CAED-B91E-4F02-AB27-D82A13A28788}" type="presOf" srcId="{635097F9-0383-4DDA-A597-3987BA3E8B6F}" destId="{00464AFA-9A85-4562-BDED-E5959C0EC665}" srcOrd="0" destOrd="0" presId="urn:microsoft.com/office/officeart/2005/8/layout/hierarchy2"/>
    <dgm:cxn modelId="{28F821B4-0AE6-4D1F-A59D-1991FDF15CB2}" srcId="{C131961E-79E3-4B75-83F8-5F89CE6B2C0D}" destId="{635097F9-0383-4DDA-A597-3987BA3E8B6F}" srcOrd="0" destOrd="0" parTransId="{B1DE9F3A-221B-4AEB-A7AD-653ED6E30316}" sibTransId="{1BFFE4D3-6EAA-4394-8C4C-8C8AC43A42AB}"/>
    <dgm:cxn modelId="{CAE9E16B-DE03-4E4B-8DBF-C264B5D5F7C5}" type="presOf" srcId="{ED5482BD-0C8D-45C9-8805-163ABB478CAE}" destId="{DD2D0A27-6EBD-4B9D-A261-1B02270A788E}" srcOrd="0" destOrd="0" presId="urn:microsoft.com/office/officeart/2005/8/layout/hierarchy2"/>
    <dgm:cxn modelId="{CACE27E5-AA85-4E16-A234-B03EE5D1BEA5}" type="presOf" srcId="{2DE600A3-8D4C-4AAF-BAA0-8DE3A4D0B444}" destId="{251AD46D-3907-4EAA-B017-47EE1B185756}" srcOrd="1" destOrd="0" presId="urn:microsoft.com/office/officeart/2005/8/layout/hierarchy2"/>
    <dgm:cxn modelId="{2909759F-6F94-4051-914D-28231A6DEF61}" type="presOf" srcId="{B1DE9F3A-221B-4AEB-A7AD-653ED6E30316}" destId="{90EFDFDC-3B89-4CED-A294-2A3B11A550CF}" srcOrd="1" destOrd="0" presId="urn:microsoft.com/office/officeart/2005/8/layout/hierarchy2"/>
    <dgm:cxn modelId="{F2C2B844-23B9-4931-86CD-E84FF534BA8D}" type="presOf" srcId="{2DE600A3-8D4C-4AAF-BAA0-8DE3A4D0B444}" destId="{19AD1A71-E35C-4717-AA3F-CF759332AF95}" srcOrd="0" destOrd="0" presId="urn:microsoft.com/office/officeart/2005/8/layout/hierarchy2"/>
    <dgm:cxn modelId="{19FC4A63-0E17-4803-944B-5F8552C56489}" type="presOf" srcId="{C131961E-79E3-4B75-83F8-5F89CE6B2C0D}" destId="{F1D90731-94ED-422B-AD08-6504ECDE3B85}" srcOrd="0" destOrd="0" presId="urn:microsoft.com/office/officeart/2005/8/layout/hierarchy2"/>
    <dgm:cxn modelId="{A3319670-98FA-4B05-9B79-EE704F61FAD6}" srcId="{13C28B49-5C11-4AEE-B878-0CE80748277C}" destId="{5C6E617C-B3A1-4ACD-AC65-4FA3CBCDA299}" srcOrd="0" destOrd="0" parTransId="{2DE600A3-8D4C-4AAF-BAA0-8DE3A4D0B444}" sibTransId="{F190D3EC-1DB6-41FC-9212-08AB5E4311DC}"/>
    <dgm:cxn modelId="{36B277FF-4A7F-4372-9717-10F1D7971C23}" type="presOf" srcId="{9B48786D-3CD6-402F-BF71-8DB4E3B83981}" destId="{535CCFD4-ABAF-475D-BF15-582DD566BC7F}" srcOrd="0" destOrd="0" presId="urn:microsoft.com/office/officeart/2005/8/layout/hierarchy2"/>
    <dgm:cxn modelId="{F0B1EC33-4E0E-4107-9EE9-8A038A7F2DB5}" srcId="{F4881F71-7B23-40FF-88E6-F84C7295E548}" destId="{C131961E-79E3-4B75-83F8-5F89CE6B2C0D}" srcOrd="0" destOrd="0" parTransId="{E8211DF1-2815-42DD-B3ED-FF843C947B88}" sibTransId="{557E5928-AF52-42B6-91DA-F8791DC69039}"/>
    <dgm:cxn modelId="{0879A0D0-5334-4547-8E2F-DF02ECABABA3}" type="presOf" srcId="{9B48786D-3CD6-402F-BF71-8DB4E3B83981}" destId="{40C19A4E-F440-4E3F-97B0-DE0825672317}" srcOrd="1" destOrd="0" presId="urn:microsoft.com/office/officeart/2005/8/layout/hierarchy2"/>
    <dgm:cxn modelId="{19BA8859-B744-4BCA-B622-A48F6B01D7A7}" type="presOf" srcId="{73748330-65C9-4096-B75A-B8A2C88B7366}" destId="{548FDB83-986E-498C-BADA-5F55CCE5A3A6}" srcOrd="0" destOrd="0" presId="urn:microsoft.com/office/officeart/2005/8/layout/hierarchy2"/>
    <dgm:cxn modelId="{87F5F794-8C03-4488-B5E7-2D69890BEFE2}" type="presOf" srcId="{9C3CE413-6A0D-47FA-8B6E-A5A7D122E207}" destId="{CD62F002-70EB-4E2C-BCA6-30FD704BCDEB}" srcOrd="0" destOrd="0" presId="urn:microsoft.com/office/officeart/2005/8/layout/hierarchy2"/>
    <dgm:cxn modelId="{F84325C8-8FCB-477E-8136-D8BDE7BD283D}" type="presOf" srcId="{9C3CE413-6A0D-47FA-8B6E-A5A7D122E207}" destId="{143043B2-E665-4671-BA99-ADE99AF83FCC}" srcOrd="1" destOrd="0" presId="urn:microsoft.com/office/officeart/2005/8/layout/hierarchy2"/>
    <dgm:cxn modelId="{25E3C005-4299-4C29-ADE8-805436F1540D}" srcId="{ED5482BD-0C8D-45C9-8805-163ABB478CAE}" destId="{13C28B49-5C11-4AEE-B878-0CE80748277C}" srcOrd="0" destOrd="0" parTransId="{9B48786D-3CD6-402F-BF71-8DB4E3B83981}" sibTransId="{BC47AE01-EDA9-4778-8E8A-BEFCE1B212CD}"/>
    <dgm:cxn modelId="{71D0E320-DBE2-4C82-A9D1-70DFDE1E6455}" type="presOf" srcId="{E8211DF1-2815-42DD-B3ED-FF843C947B88}" destId="{70F040C9-D5FF-4BCF-A627-3F8777C02EAC}" srcOrd="0" destOrd="0" presId="urn:microsoft.com/office/officeart/2005/8/layout/hierarchy2"/>
    <dgm:cxn modelId="{002C93C8-5D08-44E6-8D1E-F31C3344E411}" type="presOf" srcId="{E8211DF1-2815-42DD-B3ED-FF843C947B88}" destId="{1D76D4FC-A109-43D2-B29A-8659ACC8610F}" srcOrd="1" destOrd="0" presId="urn:microsoft.com/office/officeart/2005/8/layout/hierarchy2"/>
    <dgm:cxn modelId="{0189CB8D-6187-4E3E-B71E-C576F69C9196}" srcId="{414CDF1E-D842-4873-B48F-94BBCD090E55}" destId="{ED5482BD-0C8D-45C9-8805-163ABB478CAE}" srcOrd="0" destOrd="0" parTransId="{88C3AFE1-F737-4263-B899-F656C3E334D3}" sibTransId="{E541D264-039F-4C80-AEA8-9D6ABD9FFFC8}"/>
    <dgm:cxn modelId="{4CE08FBD-DDE5-478B-8B73-CDF11A7FA009}" type="presParOf" srcId="{07A6AE00-70D9-4F5D-9CCF-E257079D1871}" destId="{244E634B-FE70-438E-8DD7-FEE69722A4AA}" srcOrd="0" destOrd="0" presId="urn:microsoft.com/office/officeart/2005/8/layout/hierarchy2"/>
    <dgm:cxn modelId="{BE98B417-95CC-4554-B606-E547C1E14D84}" type="presParOf" srcId="{244E634B-FE70-438E-8DD7-FEE69722A4AA}" destId="{DD2D0A27-6EBD-4B9D-A261-1B02270A788E}" srcOrd="0" destOrd="0" presId="urn:microsoft.com/office/officeart/2005/8/layout/hierarchy2"/>
    <dgm:cxn modelId="{4D091C9F-A770-4BFE-BEB8-B0A7A2ED6F17}" type="presParOf" srcId="{244E634B-FE70-438E-8DD7-FEE69722A4AA}" destId="{656877F6-F6E4-4054-8E81-5283203905A3}" srcOrd="1" destOrd="0" presId="urn:microsoft.com/office/officeart/2005/8/layout/hierarchy2"/>
    <dgm:cxn modelId="{554EC38F-B103-48E3-BBD4-20CB5B91AECE}" type="presParOf" srcId="{656877F6-F6E4-4054-8E81-5283203905A3}" destId="{535CCFD4-ABAF-475D-BF15-582DD566BC7F}" srcOrd="0" destOrd="0" presId="urn:microsoft.com/office/officeart/2005/8/layout/hierarchy2"/>
    <dgm:cxn modelId="{03363ECC-4AF3-46BC-84A2-88EBDA6302F7}" type="presParOf" srcId="{535CCFD4-ABAF-475D-BF15-582DD566BC7F}" destId="{40C19A4E-F440-4E3F-97B0-DE0825672317}" srcOrd="0" destOrd="0" presId="urn:microsoft.com/office/officeart/2005/8/layout/hierarchy2"/>
    <dgm:cxn modelId="{F70C5670-C81F-4B27-B40E-67E2F77A9D1C}" type="presParOf" srcId="{656877F6-F6E4-4054-8E81-5283203905A3}" destId="{1C0CD895-A451-4C46-8C9A-6502823168CF}" srcOrd="1" destOrd="0" presId="urn:microsoft.com/office/officeart/2005/8/layout/hierarchy2"/>
    <dgm:cxn modelId="{324CB922-FF91-462A-B67C-29D998C21B4D}" type="presParOf" srcId="{1C0CD895-A451-4C46-8C9A-6502823168CF}" destId="{4FE9A63A-A69A-4D99-A03D-56FA51E4B822}" srcOrd="0" destOrd="0" presId="urn:microsoft.com/office/officeart/2005/8/layout/hierarchy2"/>
    <dgm:cxn modelId="{2C2C9D38-9763-443A-A296-E74E62AC1EAB}" type="presParOf" srcId="{1C0CD895-A451-4C46-8C9A-6502823168CF}" destId="{72241B41-A5EF-4C5C-B793-D2F01BBA2CF3}" srcOrd="1" destOrd="0" presId="urn:microsoft.com/office/officeart/2005/8/layout/hierarchy2"/>
    <dgm:cxn modelId="{D4A750BA-A875-4D1E-BAE6-EC1DCFD790E7}" type="presParOf" srcId="{72241B41-A5EF-4C5C-B793-D2F01BBA2CF3}" destId="{19AD1A71-E35C-4717-AA3F-CF759332AF95}" srcOrd="0" destOrd="0" presId="urn:microsoft.com/office/officeart/2005/8/layout/hierarchy2"/>
    <dgm:cxn modelId="{2E01819C-BC5B-47E7-8075-8EE62F3E3E43}" type="presParOf" srcId="{19AD1A71-E35C-4717-AA3F-CF759332AF95}" destId="{251AD46D-3907-4EAA-B017-47EE1B185756}" srcOrd="0" destOrd="0" presId="urn:microsoft.com/office/officeart/2005/8/layout/hierarchy2"/>
    <dgm:cxn modelId="{16A1A686-B802-4BE4-B45A-1D7976EE6EBA}" type="presParOf" srcId="{72241B41-A5EF-4C5C-B793-D2F01BBA2CF3}" destId="{61DE1212-3B95-48A5-BF52-12D05D5679CD}" srcOrd="1" destOrd="0" presId="urn:microsoft.com/office/officeart/2005/8/layout/hierarchy2"/>
    <dgm:cxn modelId="{837AB20A-1408-4193-B4FB-61CF1B6FD494}" type="presParOf" srcId="{61DE1212-3B95-48A5-BF52-12D05D5679CD}" destId="{6712199F-93CB-4A39-99BD-1E87FB8C6058}" srcOrd="0" destOrd="0" presId="urn:microsoft.com/office/officeart/2005/8/layout/hierarchy2"/>
    <dgm:cxn modelId="{ED4FF65B-5E32-4F09-BEF5-B24C5B415A91}" type="presParOf" srcId="{61DE1212-3B95-48A5-BF52-12D05D5679CD}" destId="{9D68F19D-0035-4F7B-A57F-1A57ED91723D}" srcOrd="1" destOrd="0" presId="urn:microsoft.com/office/officeart/2005/8/layout/hierarchy2"/>
    <dgm:cxn modelId="{EFD16CEB-50B3-465D-9738-3B6BA57BFC84}" type="presParOf" srcId="{656877F6-F6E4-4054-8E81-5283203905A3}" destId="{7A207F83-4D80-4A03-95BD-D0E9D5EC9370}" srcOrd="2" destOrd="0" presId="urn:microsoft.com/office/officeart/2005/8/layout/hierarchy2"/>
    <dgm:cxn modelId="{B9D32A16-CE62-4991-869D-650C5BBA5BD6}" type="presParOf" srcId="{7A207F83-4D80-4A03-95BD-D0E9D5EC9370}" destId="{17D0D8CA-1F51-4E24-A147-E3E92D16CFE1}" srcOrd="0" destOrd="0" presId="urn:microsoft.com/office/officeart/2005/8/layout/hierarchy2"/>
    <dgm:cxn modelId="{34CA2DD8-18DE-4AC7-852E-7141DCFAE1B2}" type="presParOf" srcId="{656877F6-F6E4-4054-8E81-5283203905A3}" destId="{076EDF16-DC59-408C-BBA6-B642A96CDC18}" srcOrd="3" destOrd="0" presId="urn:microsoft.com/office/officeart/2005/8/layout/hierarchy2"/>
    <dgm:cxn modelId="{D6FA85E0-2AA9-4711-A097-120FBF4DC70E}" type="presParOf" srcId="{076EDF16-DC59-408C-BBA6-B642A96CDC18}" destId="{7A2BB7BA-8146-47FF-A079-AF9813C4CD2E}" srcOrd="0" destOrd="0" presId="urn:microsoft.com/office/officeart/2005/8/layout/hierarchy2"/>
    <dgm:cxn modelId="{ABE1982A-20AE-4696-A1DD-7294D934808E}" type="presParOf" srcId="{076EDF16-DC59-408C-BBA6-B642A96CDC18}" destId="{BE1A2426-60DF-4DF0-8F94-C0F81AEACE23}" srcOrd="1" destOrd="0" presId="urn:microsoft.com/office/officeart/2005/8/layout/hierarchy2"/>
    <dgm:cxn modelId="{44FDE25A-EE59-4C74-8249-06D969EC792F}" type="presParOf" srcId="{BE1A2426-60DF-4DF0-8F94-C0F81AEACE23}" destId="{70F040C9-D5FF-4BCF-A627-3F8777C02EAC}" srcOrd="0" destOrd="0" presId="urn:microsoft.com/office/officeart/2005/8/layout/hierarchy2"/>
    <dgm:cxn modelId="{84987F1F-162D-4E8A-9E14-18E29D794D22}" type="presParOf" srcId="{70F040C9-D5FF-4BCF-A627-3F8777C02EAC}" destId="{1D76D4FC-A109-43D2-B29A-8659ACC8610F}" srcOrd="0" destOrd="0" presId="urn:microsoft.com/office/officeart/2005/8/layout/hierarchy2"/>
    <dgm:cxn modelId="{FD70376B-6F50-4C14-9E42-87C297D079EA}" type="presParOf" srcId="{BE1A2426-60DF-4DF0-8F94-C0F81AEACE23}" destId="{758B031D-84B8-4A5D-B368-02E1B6FEEB70}" srcOrd="1" destOrd="0" presId="urn:microsoft.com/office/officeart/2005/8/layout/hierarchy2"/>
    <dgm:cxn modelId="{2A9864FB-F13D-4131-9B3D-8FD031C96AC1}" type="presParOf" srcId="{758B031D-84B8-4A5D-B368-02E1B6FEEB70}" destId="{F1D90731-94ED-422B-AD08-6504ECDE3B85}" srcOrd="0" destOrd="0" presId="urn:microsoft.com/office/officeart/2005/8/layout/hierarchy2"/>
    <dgm:cxn modelId="{59F7C920-E060-4567-A3F0-288BE85AD136}" type="presParOf" srcId="{758B031D-84B8-4A5D-B368-02E1B6FEEB70}" destId="{B639822C-4391-4F50-B444-D0959B2315E8}" srcOrd="1" destOrd="0" presId="urn:microsoft.com/office/officeart/2005/8/layout/hierarchy2"/>
    <dgm:cxn modelId="{9455F926-B06D-4B10-BDB0-E4506959FC8A}" type="presParOf" srcId="{B639822C-4391-4F50-B444-D0959B2315E8}" destId="{874A8578-0418-437C-9D5D-46E6A519DFE4}" srcOrd="0" destOrd="0" presId="urn:microsoft.com/office/officeart/2005/8/layout/hierarchy2"/>
    <dgm:cxn modelId="{4912EDB9-05DE-4BAA-81E3-1B5986F422C8}" type="presParOf" srcId="{874A8578-0418-437C-9D5D-46E6A519DFE4}" destId="{90EFDFDC-3B89-4CED-A294-2A3B11A550CF}" srcOrd="0" destOrd="0" presId="urn:microsoft.com/office/officeart/2005/8/layout/hierarchy2"/>
    <dgm:cxn modelId="{F7481E31-7299-4835-8367-69A8D69428A3}" type="presParOf" srcId="{B639822C-4391-4F50-B444-D0959B2315E8}" destId="{100B41EC-9C0B-4B0E-9401-982C4F123022}" srcOrd="1" destOrd="0" presId="urn:microsoft.com/office/officeart/2005/8/layout/hierarchy2"/>
    <dgm:cxn modelId="{F1B526EB-3658-48E0-A29F-B692C1A4EE74}" type="presParOf" srcId="{100B41EC-9C0B-4B0E-9401-982C4F123022}" destId="{00464AFA-9A85-4562-BDED-E5959C0EC665}" srcOrd="0" destOrd="0" presId="urn:microsoft.com/office/officeart/2005/8/layout/hierarchy2"/>
    <dgm:cxn modelId="{9E31E2D8-92C4-460D-97BD-944E3939B54C}" type="presParOf" srcId="{100B41EC-9C0B-4B0E-9401-982C4F123022}" destId="{4398993D-006A-4274-91B6-8DF99A3DB197}" srcOrd="1" destOrd="0" presId="urn:microsoft.com/office/officeart/2005/8/layout/hierarchy2"/>
    <dgm:cxn modelId="{87400A5B-922E-4551-AE37-71C808CF4FF7}" type="presParOf" srcId="{B639822C-4391-4F50-B444-D0959B2315E8}" destId="{6574A750-8B39-48ED-B22B-4307AFF8EC27}" srcOrd="2" destOrd="0" presId="urn:microsoft.com/office/officeart/2005/8/layout/hierarchy2"/>
    <dgm:cxn modelId="{CDE9BAA7-BEF2-4D26-A100-04275FEB037D}" type="presParOf" srcId="{6574A750-8B39-48ED-B22B-4307AFF8EC27}" destId="{4A4281AB-11A2-41E2-87B1-32D0BB8FFCEE}" srcOrd="0" destOrd="0" presId="urn:microsoft.com/office/officeart/2005/8/layout/hierarchy2"/>
    <dgm:cxn modelId="{F1010702-085B-4EC6-A0B5-06F841462DD3}" type="presParOf" srcId="{B639822C-4391-4F50-B444-D0959B2315E8}" destId="{75781CC3-596F-4EDC-ABE2-852E03344FF3}" srcOrd="3" destOrd="0" presId="urn:microsoft.com/office/officeart/2005/8/layout/hierarchy2"/>
    <dgm:cxn modelId="{B5002BB4-2636-43F7-B6FF-A7090D1991DC}" type="presParOf" srcId="{75781CC3-596F-4EDC-ABE2-852E03344FF3}" destId="{27ABA616-EB8F-401E-9A10-8FB6A4F3ACD9}" srcOrd="0" destOrd="0" presId="urn:microsoft.com/office/officeart/2005/8/layout/hierarchy2"/>
    <dgm:cxn modelId="{8E6F586E-90D3-4013-A131-9487A1161574}" type="presParOf" srcId="{75781CC3-596F-4EDC-ABE2-852E03344FF3}" destId="{2A28D150-AC21-45DF-991E-039157F41A32}" srcOrd="1" destOrd="0" presId="urn:microsoft.com/office/officeart/2005/8/layout/hierarchy2"/>
    <dgm:cxn modelId="{E052C3EE-CE78-48D0-81C2-DA47F67FB981}" type="presParOf" srcId="{B639822C-4391-4F50-B444-D0959B2315E8}" destId="{CD62F002-70EB-4E2C-BCA6-30FD704BCDEB}" srcOrd="4" destOrd="0" presId="urn:microsoft.com/office/officeart/2005/8/layout/hierarchy2"/>
    <dgm:cxn modelId="{FA354B39-4277-4D54-98DC-634CEFB68E95}" type="presParOf" srcId="{CD62F002-70EB-4E2C-BCA6-30FD704BCDEB}" destId="{143043B2-E665-4671-BA99-ADE99AF83FCC}" srcOrd="0" destOrd="0" presId="urn:microsoft.com/office/officeart/2005/8/layout/hierarchy2"/>
    <dgm:cxn modelId="{C7CBE227-2E2D-44D0-A72D-029259B7D71A}" type="presParOf" srcId="{B639822C-4391-4F50-B444-D0959B2315E8}" destId="{7F92134F-7147-4E68-90AA-5BA2559477C0}" srcOrd="5" destOrd="0" presId="urn:microsoft.com/office/officeart/2005/8/layout/hierarchy2"/>
    <dgm:cxn modelId="{43DE87CD-3737-40F2-B7F7-F8B9202233C5}" type="presParOf" srcId="{7F92134F-7147-4E68-90AA-5BA2559477C0}" destId="{548FDB83-986E-498C-BADA-5F55CCE5A3A6}" srcOrd="0" destOrd="0" presId="urn:microsoft.com/office/officeart/2005/8/layout/hierarchy2"/>
    <dgm:cxn modelId="{A08FA2D2-1701-402F-9557-3DEAC1C9582F}" type="presParOf" srcId="{7F92134F-7147-4E68-90AA-5BA2559477C0}" destId="{8463AD98-2FD4-4C56-87BF-384AF0DD9EED}"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3" qsCatId="3D" csTypeId="urn:microsoft.com/office/officeart/2005/8/colors/colorful4" csCatId="colorful" phldr="1"/>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Lst>
  <dgm:cxnLst>
    <dgm:cxn modelId="{3EA171AC-933F-496D-B9B4-4811E2413B67}" type="presOf" srcId="{C62CB6A8-347C-4C66-B848-0290A50CA0DA}" destId="{43DE773F-FF14-47B5-BB42-D7B3D33BC52E}"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4CDF1E-D842-4873-B48F-94BBCD090E55}" type="doc">
      <dgm:prSet loTypeId="urn:microsoft.com/office/officeart/2005/8/layout/hierarchy2" loCatId="hierarchy" qsTypeId="urn:microsoft.com/office/officeart/2005/8/quickstyle/simple4" qsCatId="simple" csTypeId="urn:microsoft.com/office/officeart/2005/8/colors/colorful3" csCatId="colorful" phldr="1"/>
      <dgm:spPr/>
      <dgm:t>
        <a:bodyPr/>
        <a:lstStyle/>
        <a:p>
          <a:endParaRPr lang="zh-TW" altLang="en-US"/>
        </a:p>
      </dgm:t>
    </dgm:pt>
    <dgm:pt modelId="{ED5482BD-0C8D-45C9-8805-163ABB478CAE}">
      <dgm:prSet phldrT="[文字]" custT="1"/>
      <dgm:spPr>
        <a:solidFill>
          <a:srgbClr val="FF66FF"/>
        </a:solidFill>
      </dgm:spPr>
      <dgm:t>
        <a:bodyPr/>
        <a:lstStyle/>
        <a:p>
          <a:pPr>
            <a:spcAft>
              <a:spcPts val="0"/>
            </a:spcAft>
          </a:pPr>
          <a:r>
            <a:rPr lang="zh-TW" altLang="en-US" sz="2800" b="1" u="none" dirty="0" smtClean="0">
              <a:solidFill>
                <a:schemeClr val="tx1"/>
              </a:solidFill>
              <a:latin typeface="標楷體" panose="03000509000000000000" pitchFamily="65" charset="-120"/>
              <a:ea typeface="標楷體" panose="03000509000000000000" pitchFamily="65" charset="-120"/>
            </a:rPr>
            <a:t>多</a:t>
          </a:r>
          <a:endParaRPr lang="en-US" altLang="zh-TW" sz="28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smtClean="0">
              <a:solidFill>
                <a:schemeClr val="tx1"/>
              </a:solidFill>
              <a:latin typeface="標楷體" panose="03000509000000000000" pitchFamily="65" charset="-120"/>
              <a:ea typeface="標楷體" panose="03000509000000000000" pitchFamily="65" charset="-120"/>
            </a:rPr>
            <a:t>元</a:t>
          </a:r>
          <a:endParaRPr lang="en-US" altLang="zh-TW" sz="28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smtClean="0">
              <a:solidFill>
                <a:schemeClr val="tx1"/>
              </a:solidFill>
              <a:latin typeface="標楷體" panose="03000509000000000000" pitchFamily="65" charset="-120"/>
              <a:ea typeface="標楷體" panose="03000509000000000000" pitchFamily="65" charset="-120"/>
            </a:rPr>
            <a:t>學</a:t>
          </a:r>
          <a:endParaRPr lang="en-US" altLang="zh-TW" sz="28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smtClean="0">
              <a:solidFill>
                <a:schemeClr val="tx1"/>
              </a:solidFill>
              <a:latin typeface="標楷體" panose="03000509000000000000" pitchFamily="65" charset="-120"/>
              <a:ea typeface="標楷體" panose="03000509000000000000" pitchFamily="65" charset="-120"/>
            </a:rPr>
            <a:t>習</a:t>
          </a:r>
          <a:endParaRPr lang="en-US" altLang="zh-TW" sz="28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smtClean="0">
              <a:solidFill>
                <a:schemeClr val="tx1"/>
              </a:solidFill>
              <a:latin typeface="標楷體" panose="03000509000000000000" pitchFamily="65" charset="-120"/>
              <a:ea typeface="標楷體" panose="03000509000000000000" pitchFamily="65" charset="-120"/>
            </a:rPr>
            <a:t>表</a:t>
          </a:r>
          <a:endParaRPr lang="en-US" altLang="zh-TW" sz="28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800" b="1" u="none" dirty="0" smtClean="0">
              <a:solidFill>
                <a:schemeClr val="tx1"/>
              </a:solidFill>
              <a:latin typeface="標楷體" panose="03000509000000000000" pitchFamily="65" charset="-120"/>
              <a:ea typeface="標楷體" panose="03000509000000000000" pitchFamily="65" charset="-120"/>
            </a:rPr>
            <a:t>現</a:t>
          </a:r>
          <a:endParaRPr lang="en-US" altLang="zh-TW" sz="28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000" b="1" u="none" dirty="0" smtClean="0">
              <a:solidFill>
                <a:schemeClr val="tx1"/>
              </a:solidFill>
              <a:latin typeface="標楷體" panose="03000509000000000000" pitchFamily="65" charset="-120"/>
              <a:ea typeface="標楷體" panose="03000509000000000000" pitchFamily="65" charset="-120"/>
            </a:rPr>
            <a:t>上</a:t>
          </a:r>
          <a:endParaRPr lang="en-US" altLang="zh-TW" sz="20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zh-TW" altLang="en-US" sz="2000" b="1" u="none" dirty="0" smtClean="0">
              <a:solidFill>
                <a:schemeClr val="tx1"/>
              </a:solidFill>
              <a:latin typeface="標楷體" panose="03000509000000000000" pitchFamily="65" charset="-120"/>
              <a:ea typeface="標楷體" panose="03000509000000000000" pitchFamily="65" charset="-120"/>
            </a:rPr>
            <a:t>限</a:t>
          </a:r>
          <a:endParaRPr lang="en-US" altLang="zh-TW" sz="2000" b="1" u="none" dirty="0" smtClean="0">
            <a:solidFill>
              <a:schemeClr val="tx1"/>
            </a:solidFill>
            <a:latin typeface="標楷體" panose="03000509000000000000" pitchFamily="65" charset="-120"/>
            <a:ea typeface="標楷體" panose="03000509000000000000" pitchFamily="65" charset="-120"/>
          </a:endParaRPr>
        </a:p>
        <a:p>
          <a:pPr>
            <a:spcAft>
              <a:spcPts val="0"/>
            </a:spcAft>
          </a:pPr>
          <a:r>
            <a:rPr lang="en-US" altLang="zh-TW" sz="2000" b="1" u="none" dirty="0" smtClean="0">
              <a:solidFill>
                <a:schemeClr val="tx1"/>
              </a:solidFill>
              <a:latin typeface="標楷體" panose="03000509000000000000" pitchFamily="65" charset="-120"/>
              <a:ea typeface="標楷體" panose="03000509000000000000" pitchFamily="65" charset="-120"/>
            </a:rPr>
            <a:t>16</a:t>
          </a:r>
        </a:p>
        <a:p>
          <a:pPr>
            <a:spcAft>
              <a:spcPts val="0"/>
            </a:spcAft>
          </a:pPr>
          <a:r>
            <a:rPr lang="zh-TW" altLang="en-US" sz="2000" b="1" u="none" dirty="0" smtClean="0">
              <a:solidFill>
                <a:schemeClr val="tx1"/>
              </a:solidFill>
              <a:latin typeface="標楷體" panose="03000509000000000000" pitchFamily="65" charset="-120"/>
              <a:ea typeface="標楷體" panose="03000509000000000000" pitchFamily="65" charset="-120"/>
            </a:rPr>
            <a:t>分</a:t>
          </a:r>
          <a:endParaRPr lang="zh-TW" altLang="en-US" sz="2000" dirty="0">
            <a:solidFill>
              <a:schemeClr val="tx1"/>
            </a:solidFill>
          </a:endParaRPr>
        </a:p>
      </dgm:t>
    </dgm:pt>
    <dgm:pt modelId="{88C3AFE1-F737-4263-B899-F656C3E334D3}" type="parTrans" cxnId="{0189CB8D-6187-4E3E-B71E-C576F69C9196}">
      <dgm:prSet/>
      <dgm:spPr/>
      <dgm:t>
        <a:bodyPr/>
        <a:lstStyle/>
        <a:p>
          <a:endParaRPr lang="zh-TW" altLang="en-US"/>
        </a:p>
      </dgm:t>
    </dgm:pt>
    <dgm:pt modelId="{E541D264-039F-4C80-AEA8-9D6ABD9FFFC8}" type="sibTrans" cxnId="{0189CB8D-6187-4E3E-B71E-C576F69C9196}">
      <dgm:prSet/>
      <dgm:spPr/>
      <dgm:t>
        <a:bodyPr/>
        <a:lstStyle/>
        <a:p>
          <a:endParaRPr lang="zh-TW" altLang="en-US"/>
        </a:p>
      </dgm:t>
    </dgm:pt>
    <dgm:pt modelId="{13C28B49-5C11-4AEE-B878-0CE80748277C}">
      <dgm:prSet phldrT="[文字]"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sz="2800" b="1" dirty="0" smtClean="0">
              <a:solidFill>
                <a:srgbClr val="FFFF00"/>
              </a:solidFill>
              <a:latin typeface="標楷體" panose="03000509000000000000" pitchFamily="65" charset="-120"/>
              <a:ea typeface="標楷體" panose="03000509000000000000" pitchFamily="65" charset="-120"/>
            </a:rPr>
            <a:t>競賽表現</a:t>
          </a:r>
          <a:endParaRPr lang="en-US" altLang="zh-TW" sz="2800" b="1" dirty="0" smtClean="0">
            <a:solidFill>
              <a:srgbClr val="FFFF00"/>
            </a:solidFill>
            <a:latin typeface="標楷體" panose="03000509000000000000" pitchFamily="65" charset="-120"/>
            <a:ea typeface="標楷體" panose="03000509000000000000" pitchFamily="65" charset="-120"/>
          </a:endParaRPr>
        </a:p>
        <a:p>
          <a:pPr marL="0" indent="0" defTabSz="914400">
            <a:lnSpc>
              <a:spcPct val="100000"/>
            </a:lnSpc>
            <a:spcBef>
              <a:spcPts val="0"/>
            </a:spcBef>
            <a:spcAft>
              <a:spcPts val="0"/>
            </a:spcAft>
            <a:buNone/>
          </a:pPr>
          <a:r>
            <a:rPr lang="zh-TW" altLang="en-US" sz="2800" b="1" dirty="0" smtClean="0">
              <a:latin typeface="標楷體" panose="03000509000000000000" pitchFamily="65" charset="-120"/>
              <a:ea typeface="標楷體" panose="03000509000000000000" pitchFamily="65" charset="-120"/>
            </a:rPr>
            <a:t>上限</a:t>
          </a:r>
          <a:r>
            <a:rPr lang="en-US" altLang="zh-TW" sz="2800" b="1" dirty="0" smtClean="0">
              <a:latin typeface="標楷體" panose="03000509000000000000" pitchFamily="65" charset="-120"/>
              <a:ea typeface="標楷體" panose="03000509000000000000" pitchFamily="65" charset="-120"/>
            </a:rPr>
            <a:t>3</a:t>
          </a:r>
          <a:r>
            <a:rPr lang="zh-TW" altLang="en-US" sz="2800" b="1" dirty="0" smtClean="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9B48786D-3CD6-402F-BF71-8DB4E3B83981}" type="parTrans" cxnId="{25E3C005-4299-4C29-ADE8-805436F1540D}">
      <dgm:prSet/>
      <dgm:spPr/>
      <dgm:t>
        <a:bodyPr/>
        <a:lstStyle/>
        <a:p>
          <a:endParaRPr lang="zh-TW" altLang="en-US"/>
        </a:p>
      </dgm:t>
    </dgm:pt>
    <dgm:pt modelId="{BC47AE01-EDA9-4778-8E8A-BEFCE1B212CD}" type="sibTrans" cxnId="{25E3C005-4299-4C29-ADE8-805436F1540D}">
      <dgm:prSet/>
      <dgm:spPr/>
      <dgm:t>
        <a:bodyPr/>
        <a:lstStyle/>
        <a:p>
          <a:endParaRPr lang="zh-TW" altLang="en-US"/>
        </a:p>
      </dgm:t>
    </dgm:pt>
    <dgm:pt modelId="{5C6E617C-B3A1-4ACD-AC65-4FA3CBCDA299}">
      <dgm:prSet custT="1"/>
      <dgm:spPr>
        <a:solidFill>
          <a:srgbClr val="00B0F0"/>
        </a:solidFill>
      </dgm:spPr>
      <dgm:t>
        <a:bodyPr/>
        <a:lstStyle/>
        <a:p>
          <a:pPr algn="l">
            <a:spcAft>
              <a:spcPts val="0"/>
            </a:spcAft>
          </a:pP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個人賽：</a:t>
          </a:r>
        </a:p>
        <a:p>
          <a:pPr algn="l">
            <a:spcAft>
              <a:spcPts val="0"/>
            </a:spcAft>
          </a:pP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縣級（含區域）：第</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0.5</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0.3</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l">
            <a:spcAft>
              <a:spcPts val="0"/>
            </a:spcAft>
          </a:pP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3</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0.2</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p>
        <a:p>
          <a:pPr algn="l">
            <a:spcAft>
              <a:spcPts val="0"/>
            </a:spcAft>
          </a:pP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全國</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含國際</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0.8</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3</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0.6</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p>
        <a:p>
          <a:pPr algn="l">
            <a:spcAft>
              <a:spcPts val="0"/>
            </a:spcAft>
          </a:pPr>
          <a:r>
            <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4</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0.4</a:t>
          </a:r>
          <a:r>
            <a:rPr lang="zh-TW" alt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第五名</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至入選</a:t>
          </a:r>
          <a:r>
            <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含甲等、</a:t>
          </a:r>
          <a:endPar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l">
            <a:spcAft>
              <a:spcPts val="0"/>
            </a:spcAft>
          </a:pPr>
          <a:r>
            <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優勝、優選及佳作</a:t>
          </a:r>
          <a:r>
            <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)0.2</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p>
        <a:p>
          <a:pPr algn="l">
            <a:spcAft>
              <a:spcPts val="0"/>
            </a:spcAft>
          </a:pP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團體賽：依個人賽積分折半計算</a:t>
          </a:r>
          <a:endParaRPr lang="zh-TW" altLang="en-US" sz="2000" dirty="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2DE600A3-8D4C-4AAF-BAA0-8DE3A4D0B444}" type="parTrans" cxnId="{A3319670-98FA-4B05-9B79-EE704F61FAD6}">
      <dgm:prSet/>
      <dgm:spPr/>
      <dgm:t>
        <a:bodyPr/>
        <a:lstStyle/>
        <a:p>
          <a:endParaRPr lang="zh-TW" altLang="en-US"/>
        </a:p>
      </dgm:t>
    </dgm:pt>
    <dgm:pt modelId="{F190D3EC-1DB6-41FC-9212-08AB5E4311DC}" type="sibTrans" cxnId="{A3319670-98FA-4B05-9B79-EE704F61FAD6}">
      <dgm:prSet/>
      <dgm:spPr/>
      <dgm:t>
        <a:bodyPr/>
        <a:lstStyle/>
        <a:p>
          <a:endParaRPr lang="zh-TW" altLang="en-US"/>
        </a:p>
      </dgm:t>
    </dgm:pt>
    <dgm:pt modelId="{F4881F71-7B23-40FF-88E6-F84C7295E548}">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marL="0" marR="0" indent="0" defTabSz="914400" eaLnBrk="1" fontAlgn="auto" latinLnBrk="0" hangingPunct="1">
            <a:lnSpc>
              <a:spcPts val="3200"/>
            </a:lnSpc>
            <a:spcBef>
              <a:spcPts val="0"/>
            </a:spcBef>
            <a:spcAft>
              <a:spcPts val="0"/>
            </a:spcAft>
            <a:buClrTx/>
            <a:buSzTx/>
            <a:buFontTx/>
            <a:buNone/>
            <a:tabLst/>
            <a:defRPr/>
          </a:pPr>
          <a:r>
            <a:rPr lang="zh-TW" altLang="en-US" sz="2800" b="1" dirty="0" smtClean="0">
              <a:solidFill>
                <a:srgbClr val="FFFF00"/>
              </a:solidFill>
              <a:latin typeface="標楷體" panose="03000509000000000000" pitchFamily="65" charset="-120"/>
              <a:ea typeface="標楷體" panose="03000509000000000000" pitchFamily="65" charset="-120"/>
            </a:rPr>
            <a:t>體適能</a:t>
          </a:r>
          <a:endParaRPr lang="en-US" altLang="zh-TW" sz="2800" b="1" dirty="0" smtClean="0">
            <a:solidFill>
              <a:srgbClr val="FFFF00"/>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ts val="3200"/>
            </a:lnSpc>
            <a:spcBef>
              <a:spcPts val="0"/>
            </a:spcBef>
            <a:spcAft>
              <a:spcPts val="0"/>
            </a:spcAft>
            <a:buClrTx/>
            <a:buSzTx/>
            <a:buFontTx/>
            <a:buNone/>
            <a:tabLst/>
            <a:defRPr/>
          </a:pPr>
          <a:r>
            <a:rPr lang="zh-TW" altLang="en-US" sz="2800" b="1" dirty="0" smtClean="0">
              <a:solidFill>
                <a:srgbClr val="FFFF00"/>
              </a:solidFill>
              <a:latin typeface="標楷體" panose="03000509000000000000" pitchFamily="65" charset="-120"/>
              <a:ea typeface="標楷體" panose="03000509000000000000" pitchFamily="65" charset="-120"/>
            </a:rPr>
            <a:t>表現</a:t>
          </a:r>
          <a:endParaRPr lang="en-US" altLang="zh-TW" sz="2800" b="1" dirty="0" smtClean="0">
            <a:solidFill>
              <a:srgbClr val="FFFF00"/>
            </a:solidFill>
            <a:latin typeface="標楷體" panose="03000509000000000000" pitchFamily="65" charset="-120"/>
            <a:ea typeface="標楷體" panose="03000509000000000000" pitchFamily="65" charset="-120"/>
          </a:endParaRPr>
        </a:p>
        <a:p>
          <a:pPr marL="0" indent="0" defTabSz="914400">
            <a:lnSpc>
              <a:spcPct val="100000"/>
            </a:lnSpc>
            <a:spcBef>
              <a:spcPts val="0"/>
            </a:spcBef>
            <a:spcAft>
              <a:spcPts val="0"/>
            </a:spcAft>
            <a:buNone/>
          </a:pPr>
          <a:r>
            <a:rPr lang="zh-TW" altLang="en-US" sz="2800" b="1" dirty="0" smtClean="0">
              <a:latin typeface="標楷體" panose="03000509000000000000" pitchFamily="65" charset="-120"/>
              <a:ea typeface="標楷體" panose="03000509000000000000" pitchFamily="65" charset="-120"/>
            </a:rPr>
            <a:t>上限</a:t>
          </a:r>
          <a:r>
            <a:rPr lang="en-US" altLang="zh-TW" sz="2800" b="1" dirty="0" smtClean="0">
              <a:latin typeface="標楷體" panose="03000509000000000000" pitchFamily="65" charset="-120"/>
              <a:ea typeface="標楷體" panose="03000509000000000000" pitchFamily="65" charset="-120"/>
            </a:rPr>
            <a:t>3</a:t>
          </a:r>
          <a:r>
            <a:rPr lang="zh-TW" altLang="en-US" sz="2800" b="1" dirty="0" smtClean="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E0B20009-6D9F-497E-B7C4-F85BA12556F6}" type="parTrans" cxnId="{1B516AD9-A5E6-4607-B11D-4769083912BF}">
      <dgm:prSet/>
      <dgm:spPr/>
      <dgm:t>
        <a:bodyPr/>
        <a:lstStyle/>
        <a:p>
          <a:endParaRPr lang="zh-TW" altLang="en-US"/>
        </a:p>
      </dgm:t>
    </dgm:pt>
    <dgm:pt modelId="{D29091B5-4519-4E98-8C45-890D11C3AA52}" type="sibTrans" cxnId="{1B516AD9-A5E6-4607-B11D-4769083912BF}">
      <dgm:prSet/>
      <dgm:spPr/>
      <dgm:t>
        <a:bodyPr/>
        <a:lstStyle/>
        <a:p>
          <a:endParaRPr lang="zh-TW" altLang="en-US"/>
        </a:p>
      </dgm:t>
    </dgm:pt>
    <dgm:pt modelId="{C131961E-79E3-4B75-83F8-5F89CE6B2C0D}">
      <dgm:prSet custT="1"/>
      <dgm:spPr>
        <a:solidFill>
          <a:srgbClr val="00B0F0"/>
        </a:solidFill>
      </dgm:spPr>
      <dgm:t>
        <a:bodyPr/>
        <a:lstStyle/>
        <a:p>
          <a:pPr algn="l">
            <a:spcAft>
              <a:spcPts val="0"/>
            </a:spcAft>
          </a:pP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各單項任一學期達教育部門</a:t>
          </a:r>
          <a:r>
            <a:rPr lang="zh-TW" alt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l">
            <a:spcAft>
              <a:spcPts val="0"/>
            </a:spcAft>
          </a:pPr>
          <a:r>
            <a:rPr lang="zh-TW" alt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檻標準者各加</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0.5</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p>
        <a:p>
          <a:pPr algn="l">
            <a:spcAft>
              <a:spcPts val="0"/>
            </a:spcAft>
          </a:pP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單次總成績達金質者另加</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p>
        <a:p>
          <a:pPr algn="l">
            <a:spcAft>
              <a:spcPts val="0"/>
            </a:spcAft>
          </a:pPr>
          <a:r>
            <a:rPr lang="zh-TW" alt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分；銀質者另加</a:t>
          </a:r>
          <a:r>
            <a:rPr lang="en-US"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0.5</a:t>
          </a:r>
          <a:r>
            <a:rPr lang="zh-TW" sz="20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endParaRPr lang="zh-TW" altLang="en-US" sz="2000" dirty="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E8211DF1-2815-42DD-B3ED-FF843C947B88}" type="parTrans" cxnId="{F0B1EC33-4E0E-4107-9EE9-8A038A7F2DB5}">
      <dgm:prSet/>
      <dgm:spPr/>
      <dgm:t>
        <a:bodyPr/>
        <a:lstStyle/>
        <a:p>
          <a:endParaRPr lang="zh-TW" altLang="en-US"/>
        </a:p>
      </dgm:t>
    </dgm:pt>
    <dgm:pt modelId="{557E5928-AF52-42B6-91DA-F8791DC69039}" type="sibTrans" cxnId="{F0B1EC33-4E0E-4107-9EE9-8A038A7F2DB5}">
      <dgm:prSet/>
      <dgm:spPr/>
      <dgm:t>
        <a:bodyPr/>
        <a:lstStyle/>
        <a:p>
          <a:endParaRPr lang="zh-TW" altLang="en-US"/>
        </a:p>
      </dgm:t>
    </dgm:pt>
    <dgm:pt modelId="{07A6AE00-70D9-4F5D-9CCF-E257079D1871}" type="pres">
      <dgm:prSet presAssocID="{414CDF1E-D842-4873-B48F-94BBCD090E55}" presName="diagram" presStyleCnt="0">
        <dgm:presLayoutVars>
          <dgm:chPref val="1"/>
          <dgm:dir/>
          <dgm:animOne val="branch"/>
          <dgm:animLvl val="lvl"/>
          <dgm:resizeHandles val="exact"/>
        </dgm:presLayoutVars>
      </dgm:prSet>
      <dgm:spPr/>
      <dgm:t>
        <a:bodyPr/>
        <a:lstStyle/>
        <a:p>
          <a:endParaRPr lang="zh-TW" altLang="en-US"/>
        </a:p>
      </dgm:t>
    </dgm:pt>
    <dgm:pt modelId="{244E634B-FE70-438E-8DD7-FEE69722A4AA}" type="pres">
      <dgm:prSet presAssocID="{ED5482BD-0C8D-45C9-8805-163ABB478CAE}" presName="root1" presStyleCnt="0"/>
      <dgm:spPr/>
      <dgm:t>
        <a:bodyPr/>
        <a:lstStyle/>
        <a:p>
          <a:endParaRPr lang="zh-TW" altLang="en-US"/>
        </a:p>
      </dgm:t>
    </dgm:pt>
    <dgm:pt modelId="{DD2D0A27-6EBD-4B9D-A261-1B02270A788E}" type="pres">
      <dgm:prSet presAssocID="{ED5482BD-0C8D-45C9-8805-163ABB478CAE}" presName="LevelOneTextNode" presStyleLbl="node0" presStyleIdx="0" presStyleCnt="1" custScaleX="103428" custScaleY="1743911" custLinFactNeighborX="-94181" custLinFactNeighborY="-13539">
        <dgm:presLayoutVars>
          <dgm:chPref val="3"/>
        </dgm:presLayoutVars>
      </dgm:prSet>
      <dgm:spPr/>
      <dgm:t>
        <a:bodyPr/>
        <a:lstStyle/>
        <a:p>
          <a:endParaRPr lang="zh-TW" altLang="en-US"/>
        </a:p>
      </dgm:t>
    </dgm:pt>
    <dgm:pt modelId="{656877F6-F6E4-4054-8E81-5283203905A3}" type="pres">
      <dgm:prSet presAssocID="{ED5482BD-0C8D-45C9-8805-163ABB478CAE}" presName="level2hierChild" presStyleCnt="0"/>
      <dgm:spPr/>
      <dgm:t>
        <a:bodyPr/>
        <a:lstStyle/>
        <a:p>
          <a:endParaRPr lang="zh-TW" altLang="en-US"/>
        </a:p>
      </dgm:t>
    </dgm:pt>
    <dgm:pt modelId="{535CCFD4-ABAF-475D-BF15-582DD566BC7F}" type="pres">
      <dgm:prSet presAssocID="{9B48786D-3CD6-402F-BF71-8DB4E3B83981}" presName="conn2-1" presStyleLbl="parChTrans1D2" presStyleIdx="0" presStyleCnt="2"/>
      <dgm:spPr/>
      <dgm:t>
        <a:bodyPr/>
        <a:lstStyle/>
        <a:p>
          <a:endParaRPr lang="zh-TW" altLang="en-US"/>
        </a:p>
      </dgm:t>
    </dgm:pt>
    <dgm:pt modelId="{40C19A4E-F440-4E3F-97B0-DE0825672317}" type="pres">
      <dgm:prSet presAssocID="{9B48786D-3CD6-402F-BF71-8DB4E3B83981}" presName="connTx" presStyleLbl="parChTrans1D2" presStyleIdx="0" presStyleCnt="2"/>
      <dgm:spPr/>
      <dgm:t>
        <a:bodyPr/>
        <a:lstStyle/>
        <a:p>
          <a:endParaRPr lang="zh-TW" altLang="en-US"/>
        </a:p>
      </dgm:t>
    </dgm:pt>
    <dgm:pt modelId="{1C0CD895-A451-4C46-8C9A-6502823168CF}" type="pres">
      <dgm:prSet presAssocID="{13C28B49-5C11-4AEE-B878-0CE80748277C}" presName="root2" presStyleCnt="0"/>
      <dgm:spPr/>
      <dgm:t>
        <a:bodyPr/>
        <a:lstStyle/>
        <a:p>
          <a:endParaRPr lang="zh-TW" altLang="en-US"/>
        </a:p>
      </dgm:t>
    </dgm:pt>
    <dgm:pt modelId="{4FE9A63A-A69A-4D99-A03D-56FA51E4B822}" type="pres">
      <dgm:prSet presAssocID="{13C28B49-5C11-4AEE-B878-0CE80748277C}" presName="LevelTwoTextNode" presStyleLbl="node2" presStyleIdx="0" presStyleCnt="2" custScaleX="390650" custScaleY="635947" custLinFactY="-67487" custLinFactNeighborX="11798" custLinFactNeighborY="-100000">
        <dgm:presLayoutVars>
          <dgm:chPref val="3"/>
        </dgm:presLayoutVars>
      </dgm:prSet>
      <dgm:spPr/>
      <dgm:t>
        <a:bodyPr/>
        <a:lstStyle/>
        <a:p>
          <a:endParaRPr lang="zh-TW" altLang="en-US"/>
        </a:p>
      </dgm:t>
    </dgm:pt>
    <dgm:pt modelId="{72241B41-A5EF-4C5C-B793-D2F01BBA2CF3}" type="pres">
      <dgm:prSet presAssocID="{13C28B49-5C11-4AEE-B878-0CE80748277C}" presName="level3hierChild" presStyleCnt="0"/>
      <dgm:spPr/>
      <dgm:t>
        <a:bodyPr/>
        <a:lstStyle/>
        <a:p>
          <a:endParaRPr lang="zh-TW" altLang="en-US"/>
        </a:p>
      </dgm:t>
    </dgm:pt>
    <dgm:pt modelId="{19AD1A71-E35C-4717-AA3F-CF759332AF95}" type="pres">
      <dgm:prSet presAssocID="{2DE600A3-8D4C-4AAF-BAA0-8DE3A4D0B444}" presName="conn2-1" presStyleLbl="parChTrans1D3" presStyleIdx="0" presStyleCnt="2"/>
      <dgm:spPr/>
      <dgm:t>
        <a:bodyPr/>
        <a:lstStyle/>
        <a:p>
          <a:endParaRPr lang="zh-TW" altLang="en-US"/>
        </a:p>
      </dgm:t>
    </dgm:pt>
    <dgm:pt modelId="{251AD46D-3907-4EAA-B017-47EE1B185756}" type="pres">
      <dgm:prSet presAssocID="{2DE600A3-8D4C-4AAF-BAA0-8DE3A4D0B444}" presName="connTx" presStyleLbl="parChTrans1D3" presStyleIdx="0" presStyleCnt="2"/>
      <dgm:spPr/>
      <dgm:t>
        <a:bodyPr/>
        <a:lstStyle/>
        <a:p>
          <a:endParaRPr lang="zh-TW" altLang="en-US"/>
        </a:p>
      </dgm:t>
    </dgm:pt>
    <dgm:pt modelId="{61DE1212-3B95-48A5-BF52-12D05D5679CD}" type="pres">
      <dgm:prSet presAssocID="{5C6E617C-B3A1-4ACD-AC65-4FA3CBCDA299}" presName="root2" presStyleCnt="0"/>
      <dgm:spPr/>
      <dgm:t>
        <a:bodyPr/>
        <a:lstStyle/>
        <a:p>
          <a:endParaRPr lang="zh-TW" altLang="en-US"/>
        </a:p>
      </dgm:t>
    </dgm:pt>
    <dgm:pt modelId="{6712199F-93CB-4A39-99BD-1E87FB8C6058}" type="pres">
      <dgm:prSet presAssocID="{5C6E617C-B3A1-4ACD-AC65-4FA3CBCDA299}" presName="LevelTwoTextNode" presStyleLbl="node3" presStyleIdx="0" presStyleCnt="2" custScaleX="1351271" custScaleY="939334" custLinFactY="-143992" custLinFactNeighborX="14729" custLinFactNeighborY="-200000">
        <dgm:presLayoutVars>
          <dgm:chPref val="3"/>
        </dgm:presLayoutVars>
      </dgm:prSet>
      <dgm:spPr/>
      <dgm:t>
        <a:bodyPr/>
        <a:lstStyle/>
        <a:p>
          <a:endParaRPr lang="zh-TW" altLang="en-US"/>
        </a:p>
      </dgm:t>
    </dgm:pt>
    <dgm:pt modelId="{9D68F19D-0035-4F7B-A57F-1A57ED91723D}" type="pres">
      <dgm:prSet presAssocID="{5C6E617C-B3A1-4ACD-AC65-4FA3CBCDA299}" presName="level3hierChild" presStyleCnt="0"/>
      <dgm:spPr/>
      <dgm:t>
        <a:bodyPr/>
        <a:lstStyle/>
        <a:p>
          <a:endParaRPr lang="zh-TW" altLang="en-US"/>
        </a:p>
      </dgm:t>
    </dgm:pt>
    <dgm:pt modelId="{7A207F83-4D80-4A03-95BD-D0E9D5EC9370}" type="pres">
      <dgm:prSet presAssocID="{E0B20009-6D9F-497E-B7C4-F85BA12556F6}" presName="conn2-1" presStyleLbl="parChTrans1D2" presStyleIdx="1" presStyleCnt="2"/>
      <dgm:spPr/>
      <dgm:t>
        <a:bodyPr/>
        <a:lstStyle/>
        <a:p>
          <a:endParaRPr lang="zh-TW" altLang="en-US"/>
        </a:p>
      </dgm:t>
    </dgm:pt>
    <dgm:pt modelId="{17D0D8CA-1F51-4E24-A147-E3E92D16CFE1}" type="pres">
      <dgm:prSet presAssocID="{E0B20009-6D9F-497E-B7C4-F85BA12556F6}" presName="connTx" presStyleLbl="parChTrans1D2" presStyleIdx="1" presStyleCnt="2"/>
      <dgm:spPr/>
      <dgm:t>
        <a:bodyPr/>
        <a:lstStyle/>
        <a:p>
          <a:endParaRPr lang="zh-TW" altLang="en-US"/>
        </a:p>
      </dgm:t>
    </dgm:pt>
    <dgm:pt modelId="{076EDF16-DC59-408C-BBA6-B642A96CDC18}" type="pres">
      <dgm:prSet presAssocID="{F4881F71-7B23-40FF-88E6-F84C7295E548}" presName="root2" presStyleCnt="0"/>
      <dgm:spPr/>
      <dgm:t>
        <a:bodyPr/>
        <a:lstStyle/>
        <a:p>
          <a:endParaRPr lang="zh-TW" altLang="en-US"/>
        </a:p>
      </dgm:t>
    </dgm:pt>
    <dgm:pt modelId="{7A2BB7BA-8146-47FF-A079-AF9813C4CD2E}" type="pres">
      <dgm:prSet presAssocID="{F4881F71-7B23-40FF-88E6-F84C7295E548}" presName="LevelTwoTextNode" presStyleLbl="node2" presStyleIdx="1" presStyleCnt="2" custScaleX="413814" custScaleY="643066" custLinFactNeighborX="4775" custLinFactNeighborY="33747">
        <dgm:presLayoutVars>
          <dgm:chPref val="3"/>
        </dgm:presLayoutVars>
      </dgm:prSet>
      <dgm:spPr/>
      <dgm:t>
        <a:bodyPr/>
        <a:lstStyle/>
        <a:p>
          <a:endParaRPr lang="zh-TW" altLang="en-US"/>
        </a:p>
      </dgm:t>
    </dgm:pt>
    <dgm:pt modelId="{BE1A2426-60DF-4DF0-8F94-C0F81AEACE23}" type="pres">
      <dgm:prSet presAssocID="{F4881F71-7B23-40FF-88E6-F84C7295E548}" presName="level3hierChild" presStyleCnt="0"/>
      <dgm:spPr/>
      <dgm:t>
        <a:bodyPr/>
        <a:lstStyle/>
        <a:p>
          <a:endParaRPr lang="zh-TW" altLang="en-US"/>
        </a:p>
      </dgm:t>
    </dgm:pt>
    <dgm:pt modelId="{70F040C9-D5FF-4BCF-A627-3F8777C02EAC}" type="pres">
      <dgm:prSet presAssocID="{E8211DF1-2815-42DD-B3ED-FF843C947B88}" presName="conn2-1" presStyleLbl="parChTrans1D3" presStyleIdx="1" presStyleCnt="2"/>
      <dgm:spPr/>
      <dgm:t>
        <a:bodyPr/>
        <a:lstStyle/>
        <a:p>
          <a:endParaRPr lang="zh-TW" altLang="en-US"/>
        </a:p>
      </dgm:t>
    </dgm:pt>
    <dgm:pt modelId="{1D76D4FC-A109-43D2-B29A-8659ACC8610F}" type="pres">
      <dgm:prSet presAssocID="{E8211DF1-2815-42DD-B3ED-FF843C947B88}" presName="connTx" presStyleLbl="parChTrans1D3" presStyleIdx="1" presStyleCnt="2"/>
      <dgm:spPr/>
      <dgm:t>
        <a:bodyPr/>
        <a:lstStyle/>
        <a:p>
          <a:endParaRPr lang="zh-TW" altLang="en-US"/>
        </a:p>
      </dgm:t>
    </dgm:pt>
    <dgm:pt modelId="{758B031D-84B8-4A5D-B368-02E1B6FEEB70}" type="pres">
      <dgm:prSet presAssocID="{C131961E-79E3-4B75-83F8-5F89CE6B2C0D}" presName="root2" presStyleCnt="0"/>
      <dgm:spPr/>
      <dgm:t>
        <a:bodyPr/>
        <a:lstStyle/>
        <a:p>
          <a:endParaRPr lang="zh-TW" altLang="en-US"/>
        </a:p>
      </dgm:t>
    </dgm:pt>
    <dgm:pt modelId="{F1D90731-94ED-422B-AD08-6504ECDE3B85}" type="pres">
      <dgm:prSet presAssocID="{C131961E-79E3-4B75-83F8-5F89CE6B2C0D}" presName="LevelTwoTextNode" presStyleLbl="node3" presStyleIdx="1" presStyleCnt="2" custFlipHor="1" custScaleX="802122" custScaleY="610778" custLinFactNeighborX="3282" custLinFactNeighborY="46865">
        <dgm:presLayoutVars>
          <dgm:chPref val="3"/>
        </dgm:presLayoutVars>
      </dgm:prSet>
      <dgm:spPr/>
      <dgm:t>
        <a:bodyPr/>
        <a:lstStyle/>
        <a:p>
          <a:endParaRPr lang="zh-TW" altLang="en-US"/>
        </a:p>
      </dgm:t>
    </dgm:pt>
    <dgm:pt modelId="{B639822C-4391-4F50-B444-D0959B2315E8}" type="pres">
      <dgm:prSet presAssocID="{C131961E-79E3-4B75-83F8-5F89CE6B2C0D}" presName="level3hierChild" presStyleCnt="0"/>
      <dgm:spPr/>
      <dgm:t>
        <a:bodyPr/>
        <a:lstStyle/>
        <a:p>
          <a:endParaRPr lang="zh-TW" altLang="en-US"/>
        </a:p>
      </dgm:t>
    </dgm:pt>
  </dgm:ptLst>
  <dgm:cxnLst>
    <dgm:cxn modelId="{F0B1EC33-4E0E-4107-9EE9-8A038A7F2DB5}" srcId="{F4881F71-7B23-40FF-88E6-F84C7295E548}" destId="{C131961E-79E3-4B75-83F8-5F89CE6B2C0D}" srcOrd="0" destOrd="0" parTransId="{E8211DF1-2815-42DD-B3ED-FF843C947B88}" sibTransId="{557E5928-AF52-42B6-91DA-F8791DC69039}"/>
    <dgm:cxn modelId="{6FC0E163-3E35-4DAF-9D40-6D6E26C24736}" type="presOf" srcId="{E0B20009-6D9F-497E-B7C4-F85BA12556F6}" destId="{17D0D8CA-1F51-4E24-A147-E3E92D16CFE1}" srcOrd="1" destOrd="0" presId="urn:microsoft.com/office/officeart/2005/8/layout/hierarchy2"/>
    <dgm:cxn modelId="{5ABC4F82-E4EF-4371-B303-DC76677AB803}" type="presOf" srcId="{9B48786D-3CD6-402F-BF71-8DB4E3B83981}" destId="{535CCFD4-ABAF-475D-BF15-582DD566BC7F}" srcOrd="0" destOrd="0" presId="urn:microsoft.com/office/officeart/2005/8/layout/hierarchy2"/>
    <dgm:cxn modelId="{66AAFAFF-C4FC-4F86-9794-D01EDCE4FA0F}" type="presOf" srcId="{E8211DF1-2815-42DD-B3ED-FF843C947B88}" destId="{1D76D4FC-A109-43D2-B29A-8659ACC8610F}" srcOrd="1" destOrd="0" presId="urn:microsoft.com/office/officeart/2005/8/layout/hierarchy2"/>
    <dgm:cxn modelId="{9ED6CBB6-EC11-498F-B1D1-BF3544349156}" type="presOf" srcId="{E0B20009-6D9F-497E-B7C4-F85BA12556F6}" destId="{7A207F83-4D80-4A03-95BD-D0E9D5EC9370}" srcOrd="0" destOrd="0" presId="urn:microsoft.com/office/officeart/2005/8/layout/hierarchy2"/>
    <dgm:cxn modelId="{7A388EBE-BECF-492E-830D-953EB7EA70DA}" type="presOf" srcId="{C131961E-79E3-4B75-83F8-5F89CE6B2C0D}" destId="{F1D90731-94ED-422B-AD08-6504ECDE3B85}" srcOrd="0" destOrd="0" presId="urn:microsoft.com/office/officeart/2005/8/layout/hierarchy2"/>
    <dgm:cxn modelId="{F3A2C6A0-60D8-4656-87A3-4A279EE283C6}" type="presOf" srcId="{5C6E617C-B3A1-4ACD-AC65-4FA3CBCDA299}" destId="{6712199F-93CB-4A39-99BD-1E87FB8C6058}" srcOrd="0" destOrd="0" presId="urn:microsoft.com/office/officeart/2005/8/layout/hierarchy2"/>
    <dgm:cxn modelId="{0189CB8D-6187-4E3E-B71E-C576F69C9196}" srcId="{414CDF1E-D842-4873-B48F-94BBCD090E55}" destId="{ED5482BD-0C8D-45C9-8805-163ABB478CAE}" srcOrd="0" destOrd="0" parTransId="{88C3AFE1-F737-4263-B899-F656C3E334D3}" sibTransId="{E541D264-039F-4C80-AEA8-9D6ABD9FFFC8}"/>
    <dgm:cxn modelId="{25E3C005-4299-4C29-ADE8-805436F1540D}" srcId="{ED5482BD-0C8D-45C9-8805-163ABB478CAE}" destId="{13C28B49-5C11-4AEE-B878-0CE80748277C}" srcOrd="0" destOrd="0" parTransId="{9B48786D-3CD6-402F-BF71-8DB4E3B83981}" sibTransId="{BC47AE01-EDA9-4778-8E8A-BEFCE1B212CD}"/>
    <dgm:cxn modelId="{561012F8-7149-48A9-8377-96CBA7354087}" type="presOf" srcId="{E8211DF1-2815-42DD-B3ED-FF843C947B88}" destId="{70F040C9-D5FF-4BCF-A627-3F8777C02EAC}" srcOrd="0" destOrd="0" presId="urn:microsoft.com/office/officeart/2005/8/layout/hierarchy2"/>
    <dgm:cxn modelId="{8E6F94BF-B204-428A-BF10-0ECD900D543A}" type="presOf" srcId="{13C28B49-5C11-4AEE-B878-0CE80748277C}" destId="{4FE9A63A-A69A-4D99-A03D-56FA51E4B822}" srcOrd="0" destOrd="0" presId="urn:microsoft.com/office/officeart/2005/8/layout/hierarchy2"/>
    <dgm:cxn modelId="{00CC7121-54E5-44CA-AA64-6E55E16EDBE2}" type="presOf" srcId="{414CDF1E-D842-4873-B48F-94BBCD090E55}" destId="{07A6AE00-70D9-4F5D-9CCF-E257079D1871}" srcOrd="0" destOrd="0" presId="urn:microsoft.com/office/officeart/2005/8/layout/hierarchy2"/>
    <dgm:cxn modelId="{A4AB28DA-8E99-4FA1-8507-CA331B42A90E}" type="presOf" srcId="{2DE600A3-8D4C-4AAF-BAA0-8DE3A4D0B444}" destId="{19AD1A71-E35C-4717-AA3F-CF759332AF95}" srcOrd="0" destOrd="0" presId="urn:microsoft.com/office/officeart/2005/8/layout/hierarchy2"/>
    <dgm:cxn modelId="{DA5C6711-CFF2-48A8-AA5E-B1AD6B7027CB}" type="presOf" srcId="{2DE600A3-8D4C-4AAF-BAA0-8DE3A4D0B444}" destId="{251AD46D-3907-4EAA-B017-47EE1B185756}" srcOrd="1" destOrd="0" presId="urn:microsoft.com/office/officeart/2005/8/layout/hierarchy2"/>
    <dgm:cxn modelId="{1B516AD9-A5E6-4607-B11D-4769083912BF}" srcId="{ED5482BD-0C8D-45C9-8805-163ABB478CAE}" destId="{F4881F71-7B23-40FF-88E6-F84C7295E548}" srcOrd="1" destOrd="0" parTransId="{E0B20009-6D9F-497E-B7C4-F85BA12556F6}" sibTransId="{D29091B5-4519-4E98-8C45-890D11C3AA52}"/>
    <dgm:cxn modelId="{4C274AF4-DAA0-4D0C-B348-DB390D6ECEC4}" type="presOf" srcId="{ED5482BD-0C8D-45C9-8805-163ABB478CAE}" destId="{DD2D0A27-6EBD-4B9D-A261-1B02270A788E}" srcOrd="0" destOrd="0" presId="urn:microsoft.com/office/officeart/2005/8/layout/hierarchy2"/>
    <dgm:cxn modelId="{6502BF38-CB0F-458B-9056-B73770BA12BE}" type="presOf" srcId="{F4881F71-7B23-40FF-88E6-F84C7295E548}" destId="{7A2BB7BA-8146-47FF-A079-AF9813C4CD2E}" srcOrd="0" destOrd="0" presId="urn:microsoft.com/office/officeart/2005/8/layout/hierarchy2"/>
    <dgm:cxn modelId="{A3319670-98FA-4B05-9B79-EE704F61FAD6}" srcId="{13C28B49-5C11-4AEE-B878-0CE80748277C}" destId="{5C6E617C-B3A1-4ACD-AC65-4FA3CBCDA299}" srcOrd="0" destOrd="0" parTransId="{2DE600A3-8D4C-4AAF-BAA0-8DE3A4D0B444}" sibTransId="{F190D3EC-1DB6-41FC-9212-08AB5E4311DC}"/>
    <dgm:cxn modelId="{9B0E2866-156A-42BF-9DF4-2A38EEEC119C}" type="presOf" srcId="{9B48786D-3CD6-402F-BF71-8DB4E3B83981}" destId="{40C19A4E-F440-4E3F-97B0-DE0825672317}" srcOrd="1" destOrd="0" presId="urn:microsoft.com/office/officeart/2005/8/layout/hierarchy2"/>
    <dgm:cxn modelId="{B65EBCB4-6D1B-472C-8D23-6B84BB435405}" type="presParOf" srcId="{07A6AE00-70D9-4F5D-9CCF-E257079D1871}" destId="{244E634B-FE70-438E-8DD7-FEE69722A4AA}" srcOrd="0" destOrd="0" presId="urn:microsoft.com/office/officeart/2005/8/layout/hierarchy2"/>
    <dgm:cxn modelId="{618C7A96-00EB-440D-AE2F-7D6722744B7F}" type="presParOf" srcId="{244E634B-FE70-438E-8DD7-FEE69722A4AA}" destId="{DD2D0A27-6EBD-4B9D-A261-1B02270A788E}" srcOrd="0" destOrd="0" presId="urn:microsoft.com/office/officeart/2005/8/layout/hierarchy2"/>
    <dgm:cxn modelId="{0289CA7A-AEF4-40D1-B91E-A457407A8033}" type="presParOf" srcId="{244E634B-FE70-438E-8DD7-FEE69722A4AA}" destId="{656877F6-F6E4-4054-8E81-5283203905A3}" srcOrd="1" destOrd="0" presId="urn:microsoft.com/office/officeart/2005/8/layout/hierarchy2"/>
    <dgm:cxn modelId="{C00089D1-D7FC-4FFB-AF5B-E93FAFB04FF4}" type="presParOf" srcId="{656877F6-F6E4-4054-8E81-5283203905A3}" destId="{535CCFD4-ABAF-475D-BF15-582DD566BC7F}" srcOrd="0" destOrd="0" presId="urn:microsoft.com/office/officeart/2005/8/layout/hierarchy2"/>
    <dgm:cxn modelId="{6E0BE302-E879-4F27-92BD-1E97CFB9B75A}" type="presParOf" srcId="{535CCFD4-ABAF-475D-BF15-582DD566BC7F}" destId="{40C19A4E-F440-4E3F-97B0-DE0825672317}" srcOrd="0" destOrd="0" presId="urn:microsoft.com/office/officeart/2005/8/layout/hierarchy2"/>
    <dgm:cxn modelId="{4BD4B084-CB80-45DC-B6FD-9CC8F2AABC90}" type="presParOf" srcId="{656877F6-F6E4-4054-8E81-5283203905A3}" destId="{1C0CD895-A451-4C46-8C9A-6502823168CF}" srcOrd="1" destOrd="0" presId="urn:microsoft.com/office/officeart/2005/8/layout/hierarchy2"/>
    <dgm:cxn modelId="{E7786F32-C8C2-4C14-AE9B-9811AA4EAC56}" type="presParOf" srcId="{1C0CD895-A451-4C46-8C9A-6502823168CF}" destId="{4FE9A63A-A69A-4D99-A03D-56FA51E4B822}" srcOrd="0" destOrd="0" presId="urn:microsoft.com/office/officeart/2005/8/layout/hierarchy2"/>
    <dgm:cxn modelId="{0948ED29-76E9-4118-B988-EE326B25BA7F}" type="presParOf" srcId="{1C0CD895-A451-4C46-8C9A-6502823168CF}" destId="{72241B41-A5EF-4C5C-B793-D2F01BBA2CF3}" srcOrd="1" destOrd="0" presId="urn:microsoft.com/office/officeart/2005/8/layout/hierarchy2"/>
    <dgm:cxn modelId="{D11164FA-75AC-40C9-BB16-995559A3C364}" type="presParOf" srcId="{72241B41-A5EF-4C5C-B793-D2F01BBA2CF3}" destId="{19AD1A71-E35C-4717-AA3F-CF759332AF95}" srcOrd="0" destOrd="0" presId="urn:microsoft.com/office/officeart/2005/8/layout/hierarchy2"/>
    <dgm:cxn modelId="{F5FC0294-88FB-4986-92C4-60802788B78D}" type="presParOf" srcId="{19AD1A71-E35C-4717-AA3F-CF759332AF95}" destId="{251AD46D-3907-4EAA-B017-47EE1B185756}" srcOrd="0" destOrd="0" presId="urn:microsoft.com/office/officeart/2005/8/layout/hierarchy2"/>
    <dgm:cxn modelId="{194799D4-BDAB-4655-8611-FB6F342E483C}" type="presParOf" srcId="{72241B41-A5EF-4C5C-B793-D2F01BBA2CF3}" destId="{61DE1212-3B95-48A5-BF52-12D05D5679CD}" srcOrd="1" destOrd="0" presId="urn:microsoft.com/office/officeart/2005/8/layout/hierarchy2"/>
    <dgm:cxn modelId="{57DCE586-0328-41B3-804F-9A11C361FE80}" type="presParOf" srcId="{61DE1212-3B95-48A5-BF52-12D05D5679CD}" destId="{6712199F-93CB-4A39-99BD-1E87FB8C6058}" srcOrd="0" destOrd="0" presId="urn:microsoft.com/office/officeart/2005/8/layout/hierarchy2"/>
    <dgm:cxn modelId="{EFE57F62-7589-4EAC-9D66-20E7F3EA0F1B}" type="presParOf" srcId="{61DE1212-3B95-48A5-BF52-12D05D5679CD}" destId="{9D68F19D-0035-4F7B-A57F-1A57ED91723D}" srcOrd="1" destOrd="0" presId="urn:microsoft.com/office/officeart/2005/8/layout/hierarchy2"/>
    <dgm:cxn modelId="{14F3B7D6-1F01-4BFE-861C-D55285C81D3E}" type="presParOf" srcId="{656877F6-F6E4-4054-8E81-5283203905A3}" destId="{7A207F83-4D80-4A03-95BD-D0E9D5EC9370}" srcOrd="2" destOrd="0" presId="urn:microsoft.com/office/officeart/2005/8/layout/hierarchy2"/>
    <dgm:cxn modelId="{1F426DB6-CDAB-4F01-837D-2503844D2E75}" type="presParOf" srcId="{7A207F83-4D80-4A03-95BD-D0E9D5EC9370}" destId="{17D0D8CA-1F51-4E24-A147-E3E92D16CFE1}" srcOrd="0" destOrd="0" presId="urn:microsoft.com/office/officeart/2005/8/layout/hierarchy2"/>
    <dgm:cxn modelId="{77E0E988-5F24-455E-B9BA-4926B82F584E}" type="presParOf" srcId="{656877F6-F6E4-4054-8E81-5283203905A3}" destId="{076EDF16-DC59-408C-BBA6-B642A96CDC18}" srcOrd="3" destOrd="0" presId="urn:microsoft.com/office/officeart/2005/8/layout/hierarchy2"/>
    <dgm:cxn modelId="{5E4BBB17-B807-4636-803F-549F99A577AE}" type="presParOf" srcId="{076EDF16-DC59-408C-BBA6-B642A96CDC18}" destId="{7A2BB7BA-8146-47FF-A079-AF9813C4CD2E}" srcOrd="0" destOrd="0" presId="urn:microsoft.com/office/officeart/2005/8/layout/hierarchy2"/>
    <dgm:cxn modelId="{7EE8D0E1-E8E5-42E9-AB79-47E768588525}" type="presParOf" srcId="{076EDF16-DC59-408C-BBA6-B642A96CDC18}" destId="{BE1A2426-60DF-4DF0-8F94-C0F81AEACE23}" srcOrd="1" destOrd="0" presId="urn:microsoft.com/office/officeart/2005/8/layout/hierarchy2"/>
    <dgm:cxn modelId="{C088070E-97EE-4DED-9000-3855B2C29539}" type="presParOf" srcId="{BE1A2426-60DF-4DF0-8F94-C0F81AEACE23}" destId="{70F040C9-D5FF-4BCF-A627-3F8777C02EAC}" srcOrd="0" destOrd="0" presId="urn:microsoft.com/office/officeart/2005/8/layout/hierarchy2"/>
    <dgm:cxn modelId="{476268A9-9DF9-4A13-8704-054858A60A06}" type="presParOf" srcId="{70F040C9-D5FF-4BCF-A627-3F8777C02EAC}" destId="{1D76D4FC-A109-43D2-B29A-8659ACC8610F}" srcOrd="0" destOrd="0" presId="urn:microsoft.com/office/officeart/2005/8/layout/hierarchy2"/>
    <dgm:cxn modelId="{A1B436C9-2119-4564-9B19-4A5FD156D531}" type="presParOf" srcId="{BE1A2426-60DF-4DF0-8F94-C0F81AEACE23}" destId="{758B031D-84B8-4A5D-B368-02E1B6FEEB70}" srcOrd="1" destOrd="0" presId="urn:microsoft.com/office/officeart/2005/8/layout/hierarchy2"/>
    <dgm:cxn modelId="{0D81ED2E-9634-4596-AD32-7D03F7CC2E1A}" type="presParOf" srcId="{758B031D-84B8-4A5D-B368-02E1B6FEEB70}" destId="{F1D90731-94ED-422B-AD08-6504ECDE3B85}" srcOrd="0" destOrd="0" presId="urn:microsoft.com/office/officeart/2005/8/layout/hierarchy2"/>
    <dgm:cxn modelId="{426BF85C-2639-4376-86DB-F711FDB341FA}" type="presParOf" srcId="{758B031D-84B8-4A5D-B368-02E1B6FEEB70}" destId="{B639822C-4391-4F50-B444-D0959B2315E8}"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5" csCatId="colorful" phldr="1"/>
      <dgm:spPr/>
      <dgm:t>
        <a:bodyPr/>
        <a:lstStyle/>
        <a:p>
          <a:endParaRPr lang="zh-TW" altLang="en-US"/>
        </a:p>
      </dgm:t>
    </dgm:pt>
    <dgm:pt modelId="{79C4D88A-9FFE-4BCF-B30B-1C4C674C5ADF}">
      <dgm:prSet phldrT="[文字]" custT="1"/>
      <dgm:spPr/>
      <dgm:t>
        <a:bodyPr/>
        <a:lstStyle/>
        <a:p>
          <a:r>
            <a:rPr lang="zh-TW" sz="2800" b="1" dirty="0">
              <a:latin typeface="標楷體" panose="03000509000000000000" pitchFamily="65" charset="-120"/>
              <a:ea typeface="標楷體" panose="03000509000000000000" pitchFamily="65" charset="-120"/>
            </a:rPr>
            <a:t>報名科、群與生涯規劃建議：與「我的志願」相符者加</a:t>
          </a:r>
          <a:r>
            <a:rPr lang="en-US" sz="2800" b="1" dirty="0">
              <a:latin typeface="標楷體" panose="03000509000000000000" pitchFamily="65" charset="-120"/>
              <a:ea typeface="標楷體" panose="03000509000000000000" pitchFamily="65" charset="-120"/>
            </a:rPr>
            <a:t>2</a:t>
          </a:r>
          <a:r>
            <a:rPr lang="zh-TW" sz="2800" b="1" dirty="0">
              <a:latin typeface="標楷體" panose="03000509000000000000" pitchFamily="65" charset="-120"/>
              <a:ea typeface="標楷體" panose="03000509000000000000" pitchFamily="65" charset="-120"/>
            </a:rPr>
            <a:t>分；與「家長建議」相符者加</a:t>
          </a:r>
          <a:r>
            <a:rPr lang="en-US" sz="2800" b="1" dirty="0">
              <a:latin typeface="標楷體" panose="03000509000000000000" pitchFamily="65" charset="-120"/>
              <a:ea typeface="標楷體" panose="03000509000000000000" pitchFamily="65" charset="-120"/>
            </a:rPr>
            <a:t>2</a:t>
          </a:r>
          <a:r>
            <a:rPr lang="zh-TW" sz="2800" b="1" dirty="0">
              <a:latin typeface="標楷體" panose="03000509000000000000" pitchFamily="65" charset="-120"/>
              <a:ea typeface="標楷體" panose="03000509000000000000" pitchFamily="65" charset="-120"/>
            </a:rPr>
            <a:t>分；與「輔導小組建議」相符者加</a:t>
          </a:r>
          <a:r>
            <a:rPr lang="en-US" sz="2800" b="1" dirty="0">
              <a:latin typeface="標楷體" panose="03000509000000000000" pitchFamily="65" charset="-120"/>
              <a:ea typeface="標楷體" panose="03000509000000000000" pitchFamily="65" charset="-120"/>
            </a:rPr>
            <a:t>2</a:t>
          </a:r>
          <a:r>
            <a:rPr lang="zh-TW" sz="2800" b="1" dirty="0">
              <a:latin typeface="標楷體" panose="03000509000000000000" pitchFamily="65" charset="-120"/>
              <a:ea typeface="標楷體" panose="03000509000000000000" pitchFamily="65" charset="-120"/>
            </a:rPr>
            <a:t>分。</a:t>
          </a:r>
          <a:endParaRPr lang="zh-TW" altLang="en-US" sz="2800" b="1" u="none" dirty="0">
            <a:latin typeface="標楷體" panose="03000509000000000000" pitchFamily="65" charset="-120"/>
            <a:ea typeface="標楷體" panose="03000509000000000000" pitchFamily="65" charset="-120"/>
          </a:endParaRPr>
        </a:p>
      </dgm:t>
    </dgm:pt>
    <dgm:pt modelId="{6EFBE08F-5E9E-4744-AD55-14CEE0DD6936}" type="sibTrans" cxnId="{99C70435-F2E1-4AA0-82FF-8651D63BBBAF}">
      <dgm:prSet/>
      <dgm:spPr/>
      <dgm:t>
        <a:bodyPr/>
        <a:lstStyle/>
        <a:p>
          <a:endParaRPr lang="zh-TW" altLang="en-US" b="1">
            <a:latin typeface="標楷體" panose="03000509000000000000" pitchFamily="65" charset="-120"/>
            <a:ea typeface="標楷體" panose="03000509000000000000" pitchFamily="65" charset="-120"/>
          </a:endParaRPr>
        </a:p>
      </dgm:t>
    </dgm:pt>
    <dgm:pt modelId="{911DFA8A-5B59-4449-BFA1-E620ECCA54B7}" type="parTrans" cxnId="{99C70435-F2E1-4AA0-82FF-8651D63BBBAF}">
      <dgm:prSet/>
      <dgm:spPr/>
      <dgm:t>
        <a:bodyPr/>
        <a:lstStyle/>
        <a:p>
          <a:endParaRPr lang="zh-TW" altLang="en-US" b="1">
            <a:latin typeface="標楷體" panose="03000509000000000000" pitchFamily="65" charset="-120"/>
            <a:ea typeface="標楷體" panose="03000509000000000000" pitchFamily="65" charset="-120"/>
          </a:endParaRPr>
        </a:p>
      </dgm:t>
    </dgm:pt>
    <dgm:pt modelId="{3ABC7923-6FCA-4F98-9577-45BB739CE8D7}">
      <dgm:prSet phldrT="[文字]" custT="1"/>
      <dgm:spPr/>
      <dgm:t>
        <a:bodyPr/>
        <a:lstStyle/>
        <a:p>
          <a:r>
            <a:rPr lang="zh-TW" sz="2800" b="1" u="none" dirty="0">
              <a:latin typeface="標楷體" panose="03000509000000000000" pitchFamily="65" charset="-120"/>
              <a:ea typeface="標楷體" panose="03000509000000000000" pitchFamily="65" charset="-120"/>
            </a:rPr>
            <a:t>適性發展</a:t>
          </a:r>
          <a:r>
            <a:rPr lang="zh-TW" altLang="en-US" sz="2800" b="1" u="none" dirty="0">
              <a:latin typeface="標楷體" panose="03000509000000000000" pitchFamily="65" charset="-120"/>
              <a:ea typeface="標楷體" panose="03000509000000000000" pitchFamily="65" charset="-120"/>
            </a:rPr>
            <a:t>上限</a:t>
          </a:r>
          <a:r>
            <a:rPr lang="en-US" altLang="zh-TW" sz="2800" b="1" u="none" dirty="0">
              <a:latin typeface="標楷體" panose="03000509000000000000" pitchFamily="65" charset="-120"/>
              <a:ea typeface="標楷體" panose="03000509000000000000" pitchFamily="65" charset="-120"/>
            </a:rPr>
            <a:t>6</a:t>
          </a:r>
          <a:r>
            <a:rPr lang="zh-TW" altLang="en-US" sz="2800" b="1" u="none" dirty="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6707096F-B01F-4844-B579-92BA9C71C219}" type="sibTrans" cxnId="{7094370B-3CA8-4F6D-9B2A-FFB3AA5AC778}">
      <dgm:prSet/>
      <dgm:spPr/>
      <dgm:t>
        <a:bodyPr/>
        <a:lstStyle/>
        <a:p>
          <a:endParaRPr lang="zh-TW" altLang="en-US" b="1">
            <a:latin typeface="標楷體" panose="03000509000000000000" pitchFamily="65" charset="-120"/>
            <a:ea typeface="標楷體" panose="03000509000000000000" pitchFamily="65" charset="-120"/>
          </a:endParaRPr>
        </a:p>
      </dgm:t>
    </dgm:pt>
    <dgm:pt modelId="{8546E344-C7C4-40E7-9A0B-D8AE105BB860}" type="parTrans" cxnId="{7094370B-3CA8-4F6D-9B2A-FFB3AA5AC778}">
      <dgm:prSet/>
      <dgm:spPr/>
      <dgm:t>
        <a:bodyPr/>
        <a:lstStyle/>
        <a:p>
          <a:endParaRPr lang="zh-TW" altLang="en-US" b="1">
            <a:latin typeface="標楷體" panose="03000509000000000000" pitchFamily="65" charset="-120"/>
            <a:ea typeface="標楷體" panose="03000509000000000000" pitchFamily="65" charset="-120"/>
          </a:endParaRPr>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Y="88735">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179667" custScaleY="109947" custLinFactNeighborX="-2793">
        <dgm:presLayoutVars>
          <dgm:bulletEnabled val="1"/>
        </dgm:presLayoutVars>
      </dgm:prSet>
      <dgm:spPr/>
      <dgm:t>
        <a:bodyPr/>
        <a:lstStyle/>
        <a:p>
          <a:endParaRPr lang="zh-TW" altLang="en-US"/>
        </a:p>
      </dgm:t>
    </dgm:pt>
  </dgm:ptLst>
  <dgm:cxnLst>
    <dgm:cxn modelId="{C44A9E7C-AB90-4CA2-BC51-E1825906DF64}" type="presOf" srcId="{79C4D88A-9FFE-4BCF-B30B-1C4C674C5ADF}" destId="{C725CA07-542D-43A3-B31D-F7D44A53874C}" srcOrd="0" destOrd="0"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99C70435-F2E1-4AA0-82FF-8651D63BBBAF}" srcId="{3ABC7923-6FCA-4F98-9577-45BB739CE8D7}" destId="{79C4D88A-9FFE-4BCF-B30B-1C4C674C5ADF}" srcOrd="0" destOrd="0" parTransId="{911DFA8A-5B59-4449-BFA1-E620ECCA54B7}" sibTransId="{6EFBE08F-5E9E-4744-AD55-14CEE0DD6936}"/>
    <dgm:cxn modelId="{B3ADAC5D-DF23-4CE4-8B77-3A5D7212763F}" type="presOf" srcId="{C62CB6A8-347C-4C66-B848-0290A50CA0DA}" destId="{43DE773F-FF14-47B5-BB42-D7B3D33BC52E}" srcOrd="0" destOrd="0" presId="urn:microsoft.com/office/officeart/2005/8/layout/vList5"/>
    <dgm:cxn modelId="{2C2BEA33-6878-4B18-8F69-D5928A6BB606}" type="presOf" srcId="{3ABC7923-6FCA-4F98-9577-45BB739CE8D7}" destId="{325212F6-3176-4964-B4B0-3C6D23FCF7F2}" srcOrd="0" destOrd="0" presId="urn:microsoft.com/office/officeart/2005/8/layout/vList5"/>
    <dgm:cxn modelId="{85BEAEC9-154C-424C-96C5-421C2E937C6C}" type="presParOf" srcId="{43DE773F-FF14-47B5-BB42-D7B3D33BC52E}" destId="{93189CC9-2870-4B0C-BC14-BE0844B1A5B8}" srcOrd="0" destOrd="0" presId="urn:microsoft.com/office/officeart/2005/8/layout/vList5"/>
    <dgm:cxn modelId="{A7B31114-B258-4ECD-BAFC-41C532ED1297}" type="presParOf" srcId="{93189CC9-2870-4B0C-BC14-BE0844B1A5B8}" destId="{325212F6-3176-4964-B4B0-3C6D23FCF7F2}" srcOrd="0" destOrd="0" presId="urn:microsoft.com/office/officeart/2005/8/layout/vList5"/>
    <dgm:cxn modelId="{B449676E-A2F4-4C05-860B-6FFF04DC38C9}"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3ABC7923-6FCA-4F98-9577-45BB739CE8D7}">
      <dgm:prSet phldrT="[文字]" custT="1"/>
      <dgm:spPr/>
      <dgm:t>
        <a:bodyPr/>
        <a:lstStyle/>
        <a:p>
          <a:r>
            <a:rPr lang="zh-TW" sz="2800" b="1" dirty="0">
              <a:latin typeface="標楷體" panose="03000509000000000000" pitchFamily="65" charset="-120"/>
              <a:ea typeface="標楷體" panose="03000509000000000000" pitchFamily="65" charset="-120"/>
            </a:rPr>
            <a:t>國中教育會考表現</a:t>
          </a:r>
          <a:endParaRPr lang="en-US" altLang="zh-TW" sz="2800" b="1" dirty="0">
            <a:latin typeface="標楷體" panose="03000509000000000000" pitchFamily="65" charset="-120"/>
            <a:ea typeface="標楷體" panose="03000509000000000000" pitchFamily="65" charset="-120"/>
          </a:endParaRPr>
        </a:p>
        <a:p>
          <a:r>
            <a:rPr lang="zh-TW" altLang="en-US" sz="2800" b="1" u="none" dirty="0">
              <a:latin typeface="標楷體" panose="03000509000000000000" pitchFamily="65" charset="-120"/>
              <a:ea typeface="標楷體" panose="03000509000000000000" pitchFamily="65" charset="-120"/>
            </a:rPr>
            <a:t>上限</a:t>
          </a:r>
          <a:r>
            <a:rPr lang="en-US" altLang="zh-TW" sz="2800" b="1" u="none" dirty="0">
              <a:latin typeface="標楷體" panose="03000509000000000000" pitchFamily="65" charset="-120"/>
              <a:ea typeface="標楷體" panose="03000509000000000000" pitchFamily="65" charset="-120"/>
            </a:rPr>
            <a:t>15</a:t>
          </a:r>
          <a:r>
            <a:rPr lang="zh-TW" altLang="en-US" sz="2800" b="1" u="none" dirty="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8546E344-C7C4-40E7-9A0B-D8AE105BB860}" type="parTrans" cxnId="{7094370B-3CA8-4F6D-9B2A-FFB3AA5AC778}">
      <dgm:prSet/>
      <dgm:spPr/>
      <dgm:t>
        <a:bodyPr/>
        <a:lstStyle/>
        <a:p>
          <a:endParaRPr lang="zh-TW" altLang="en-US" b="1">
            <a:latin typeface="標楷體" panose="03000509000000000000" pitchFamily="65" charset="-120"/>
            <a:ea typeface="標楷體" panose="03000509000000000000" pitchFamily="65" charset="-120"/>
          </a:endParaRPr>
        </a:p>
      </dgm:t>
    </dgm:pt>
    <dgm:pt modelId="{6707096F-B01F-4844-B579-92BA9C71C219}" type="sibTrans" cxnId="{7094370B-3CA8-4F6D-9B2A-FFB3AA5AC778}">
      <dgm:prSet/>
      <dgm:spPr/>
      <dgm:t>
        <a:bodyPr/>
        <a:lstStyle/>
        <a:p>
          <a:endParaRPr lang="zh-TW" altLang="en-US" b="1">
            <a:latin typeface="標楷體" panose="03000509000000000000" pitchFamily="65" charset="-120"/>
            <a:ea typeface="標楷體" panose="03000509000000000000" pitchFamily="65" charset="-120"/>
          </a:endParaRPr>
        </a:p>
      </dgm:t>
    </dgm:pt>
    <dgm:pt modelId="{79C4D88A-9FFE-4BCF-B30B-1C4C674C5ADF}">
      <dgm:prSet phldrT="[文字]" custT="1"/>
      <dgm:spPr/>
      <dgm:t>
        <a:bodyPr/>
        <a:lstStyle/>
        <a:p>
          <a:r>
            <a:rPr lang="zh-TW" sz="2800" b="1" dirty="0">
              <a:latin typeface="標楷體" panose="03000509000000000000" pitchFamily="65" charset="-120"/>
              <a:ea typeface="標楷體" panose="03000509000000000000" pitchFamily="65" charset="-120"/>
            </a:rPr>
            <a:t>「精熟」者每科得</a:t>
          </a:r>
          <a:r>
            <a:rPr lang="en-US" sz="2800" b="1" dirty="0">
              <a:latin typeface="標楷體" panose="03000509000000000000" pitchFamily="65" charset="-120"/>
              <a:ea typeface="標楷體" panose="03000509000000000000" pitchFamily="65" charset="-120"/>
            </a:rPr>
            <a:t>3</a:t>
          </a:r>
          <a:r>
            <a:rPr lang="zh-TW" sz="2800" b="1" dirty="0">
              <a:latin typeface="標楷體" panose="03000509000000000000" pitchFamily="65" charset="-120"/>
              <a:ea typeface="標楷體" panose="03000509000000000000" pitchFamily="65" charset="-120"/>
            </a:rPr>
            <a:t>分</a:t>
          </a:r>
          <a:endParaRPr lang="zh-TW" altLang="en-US" sz="2800" b="1" u="none" dirty="0">
            <a:solidFill>
              <a:schemeClr val="tx1"/>
            </a:solidFill>
            <a:latin typeface="標楷體" panose="03000509000000000000" pitchFamily="65" charset="-120"/>
            <a:ea typeface="標楷體" panose="03000509000000000000" pitchFamily="65" charset="-120"/>
          </a:endParaRPr>
        </a:p>
      </dgm:t>
    </dgm:pt>
    <dgm:pt modelId="{6EFBE08F-5E9E-4744-AD55-14CEE0DD6936}" type="sibTrans" cxnId="{99C70435-F2E1-4AA0-82FF-8651D63BBBAF}">
      <dgm:prSet/>
      <dgm:spPr/>
      <dgm:t>
        <a:bodyPr/>
        <a:lstStyle/>
        <a:p>
          <a:endParaRPr lang="zh-TW" altLang="en-US" b="1">
            <a:latin typeface="標楷體" panose="03000509000000000000" pitchFamily="65" charset="-120"/>
            <a:ea typeface="標楷體" panose="03000509000000000000" pitchFamily="65" charset="-120"/>
          </a:endParaRPr>
        </a:p>
      </dgm:t>
    </dgm:pt>
    <dgm:pt modelId="{911DFA8A-5B59-4449-BFA1-E620ECCA54B7}" type="parTrans" cxnId="{99C70435-F2E1-4AA0-82FF-8651D63BBBAF}">
      <dgm:prSet/>
      <dgm:spPr/>
      <dgm:t>
        <a:bodyPr/>
        <a:lstStyle/>
        <a:p>
          <a:endParaRPr lang="zh-TW" altLang="en-US" b="1">
            <a:latin typeface="標楷體" panose="03000509000000000000" pitchFamily="65" charset="-120"/>
            <a:ea typeface="標楷體" panose="03000509000000000000" pitchFamily="65" charset="-120"/>
          </a:endParaRPr>
        </a:p>
      </dgm:t>
    </dgm:pt>
    <dgm:pt modelId="{CAD9000E-9705-472B-8D93-5AA1677632CB}">
      <dgm:prSet custT="1"/>
      <dgm:spPr/>
      <dgm:t>
        <a:bodyPr/>
        <a:lstStyle/>
        <a:p>
          <a:r>
            <a:rPr lang="zh-TW" sz="2800" b="1" dirty="0">
              <a:latin typeface="標楷體" panose="03000509000000000000" pitchFamily="65" charset="-120"/>
              <a:ea typeface="標楷體" panose="03000509000000000000" pitchFamily="65" charset="-120"/>
            </a:rPr>
            <a:t>「基礎」者每科得</a:t>
          </a:r>
          <a:r>
            <a:rPr lang="en-US" sz="2800" b="1" dirty="0">
              <a:latin typeface="標楷體" panose="03000509000000000000" pitchFamily="65" charset="-120"/>
              <a:ea typeface="標楷體" panose="03000509000000000000" pitchFamily="65" charset="-120"/>
            </a:rPr>
            <a:t>2</a:t>
          </a:r>
          <a:r>
            <a:rPr lang="zh-TW" sz="2800" b="1" dirty="0">
              <a:latin typeface="標楷體" panose="03000509000000000000" pitchFamily="65" charset="-120"/>
              <a:ea typeface="標楷體" panose="03000509000000000000" pitchFamily="65" charset="-120"/>
            </a:rPr>
            <a:t>分</a:t>
          </a:r>
        </a:p>
      </dgm:t>
    </dgm:pt>
    <dgm:pt modelId="{917E4B25-4335-463D-9F1C-22DA2036904E}" type="parTrans" cxnId="{C7086CF1-795B-4A5B-82CF-3B747C5941F0}">
      <dgm:prSet/>
      <dgm:spPr/>
      <dgm:t>
        <a:bodyPr/>
        <a:lstStyle/>
        <a:p>
          <a:endParaRPr lang="zh-TW" altLang="en-US"/>
        </a:p>
      </dgm:t>
    </dgm:pt>
    <dgm:pt modelId="{78615523-E8C6-4BFB-BAD2-2B0A0E92C88B}" type="sibTrans" cxnId="{C7086CF1-795B-4A5B-82CF-3B747C5941F0}">
      <dgm:prSet/>
      <dgm:spPr/>
      <dgm:t>
        <a:bodyPr/>
        <a:lstStyle/>
        <a:p>
          <a:endParaRPr lang="zh-TW" altLang="en-US"/>
        </a:p>
      </dgm:t>
    </dgm:pt>
    <dgm:pt modelId="{3B995D89-BBFF-4D1B-9BE3-3BEEDA60D6FD}">
      <dgm:prSet custT="1"/>
      <dgm:spPr/>
      <dgm:t>
        <a:bodyPr/>
        <a:lstStyle/>
        <a:p>
          <a:r>
            <a:rPr lang="zh-TW" sz="2800" b="1" dirty="0">
              <a:latin typeface="標楷體" panose="03000509000000000000" pitchFamily="65" charset="-120"/>
              <a:ea typeface="標楷體" panose="03000509000000000000" pitchFamily="65" charset="-120"/>
            </a:rPr>
            <a:t>「待加強」者每科得</a:t>
          </a:r>
          <a:r>
            <a:rPr lang="en-US" sz="2800" b="1" dirty="0">
              <a:latin typeface="標楷體" panose="03000509000000000000" pitchFamily="65" charset="-120"/>
              <a:ea typeface="標楷體" panose="03000509000000000000" pitchFamily="65" charset="-120"/>
            </a:rPr>
            <a:t>1</a:t>
          </a:r>
          <a:r>
            <a:rPr lang="zh-TW" sz="2800" b="1" dirty="0">
              <a:latin typeface="標楷體" panose="03000509000000000000" pitchFamily="65" charset="-120"/>
              <a:ea typeface="標楷體" panose="03000509000000000000" pitchFamily="65" charset="-120"/>
            </a:rPr>
            <a:t>分</a:t>
          </a:r>
          <a:endParaRPr lang="zh-TW" altLang="en-US" sz="2800" b="1" dirty="0">
            <a:latin typeface="標楷體" panose="03000509000000000000" pitchFamily="65" charset="-120"/>
            <a:ea typeface="標楷體" panose="03000509000000000000" pitchFamily="65" charset="-120"/>
          </a:endParaRPr>
        </a:p>
      </dgm:t>
    </dgm:pt>
    <dgm:pt modelId="{C8C1FD40-D2AF-43B0-9F82-8A32AD60E6B3}" type="parTrans" cxnId="{1F943A7F-12DA-4368-A10E-C03B75D63573}">
      <dgm:prSet/>
      <dgm:spPr/>
      <dgm:t>
        <a:bodyPr/>
        <a:lstStyle/>
        <a:p>
          <a:endParaRPr lang="zh-TW" altLang="en-US"/>
        </a:p>
      </dgm:t>
    </dgm:pt>
    <dgm:pt modelId="{581964C6-FCE0-4BF0-92DB-F091CBA127DF}" type="sibTrans" cxnId="{1F943A7F-12DA-4368-A10E-C03B75D63573}">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Y="77486" custLinFactNeighborX="-1125" custLinFactNeighborY="-1192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179667" custScaleY="86268" custLinFactNeighborX="-378" custLinFactNeighborY="-16146">
        <dgm:presLayoutVars>
          <dgm:bulletEnabled val="1"/>
        </dgm:presLayoutVars>
      </dgm:prSet>
      <dgm:spPr/>
      <dgm:t>
        <a:bodyPr/>
        <a:lstStyle/>
        <a:p>
          <a:endParaRPr lang="zh-TW" altLang="en-US"/>
        </a:p>
      </dgm:t>
    </dgm:pt>
  </dgm:ptLst>
  <dgm:cxnLst>
    <dgm:cxn modelId="{E3B51289-8DE0-40E2-8C7F-06237214B3FE}" type="presOf" srcId="{79C4D88A-9FFE-4BCF-B30B-1C4C674C5ADF}" destId="{C725CA07-542D-43A3-B31D-F7D44A53874C}" srcOrd="0" destOrd="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37C338C-A38F-45CF-9933-C61BA7EB4396}" type="presOf" srcId="{3B995D89-BBFF-4D1B-9BE3-3BEEDA60D6FD}" destId="{C725CA07-542D-43A3-B31D-F7D44A53874C}" srcOrd="0" destOrd="2" presId="urn:microsoft.com/office/officeart/2005/8/layout/vList5"/>
    <dgm:cxn modelId="{1F943A7F-12DA-4368-A10E-C03B75D63573}" srcId="{3ABC7923-6FCA-4F98-9577-45BB739CE8D7}" destId="{3B995D89-BBFF-4D1B-9BE3-3BEEDA60D6FD}" srcOrd="2" destOrd="0" parTransId="{C8C1FD40-D2AF-43B0-9F82-8A32AD60E6B3}" sibTransId="{581964C6-FCE0-4BF0-92DB-F091CBA127DF}"/>
    <dgm:cxn modelId="{62D1B384-0102-4E91-A927-AC4E7F090A89}" type="presOf" srcId="{CAD9000E-9705-472B-8D93-5AA1677632CB}" destId="{C725CA07-542D-43A3-B31D-F7D44A53874C}" srcOrd="0" destOrd="1" presId="urn:microsoft.com/office/officeart/2005/8/layout/vList5"/>
    <dgm:cxn modelId="{EDA499ED-3B02-4D48-9D71-BAED7D199F92}" type="presOf" srcId="{C62CB6A8-347C-4C66-B848-0290A50CA0DA}" destId="{43DE773F-FF14-47B5-BB42-D7B3D33BC52E}" srcOrd="0" destOrd="0"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C7086CF1-795B-4A5B-82CF-3B747C5941F0}" srcId="{3ABC7923-6FCA-4F98-9577-45BB739CE8D7}" destId="{CAD9000E-9705-472B-8D93-5AA1677632CB}" srcOrd="1" destOrd="0" parTransId="{917E4B25-4335-463D-9F1C-22DA2036904E}" sibTransId="{78615523-E8C6-4BFB-BAD2-2B0A0E92C88B}"/>
    <dgm:cxn modelId="{9E99DB50-D0E4-464B-AA1D-332BD2B19F1E}" type="presOf" srcId="{3ABC7923-6FCA-4F98-9577-45BB739CE8D7}" destId="{325212F6-3176-4964-B4B0-3C6D23FCF7F2}" srcOrd="0" destOrd="0" presId="urn:microsoft.com/office/officeart/2005/8/layout/vList5"/>
    <dgm:cxn modelId="{EFE945BE-4A16-4181-84D9-C9BC931147F8}" type="presParOf" srcId="{43DE773F-FF14-47B5-BB42-D7B3D33BC52E}" destId="{93189CC9-2870-4B0C-BC14-BE0844B1A5B8}" srcOrd="0" destOrd="0" presId="urn:microsoft.com/office/officeart/2005/8/layout/vList5"/>
    <dgm:cxn modelId="{9D49CF8D-9CAC-4B45-AEEB-748209FA71DA}" type="presParOf" srcId="{93189CC9-2870-4B0C-BC14-BE0844B1A5B8}" destId="{325212F6-3176-4964-B4B0-3C6D23FCF7F2}" srcOrd="0" destOrd="0" presId="urn:microsoft.com/office/officeart/2005/8/layout/vList5"/>
    <dgm:cxn modelId="{EFE61E4F-CBF2-47FE-8DF2-CE2228B476E2}"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87D56500-3079-486D-8BCF-126CAA0E949C}" type="sibTrans" cxnId="{379F4DC1-A4F5-4FF0-86E9-4B5A3BB5F9F9}">
      <dgm:prSet/>
      <dgm:spPr>
        <a:solidFill>
          <a:srgbClr val="FF0000"/>
        </a:solidFill>
      </dgm:spPr>
      <dgm:t>
        <a:bodyPr/>
        <a:lstStyle/>
        <a:p>
          <a:endParaRPr lang="zh-TW" altLang="en-US"/>
        </a:p>
      </dgm:t>
    </dgm:pt>
    <dgm:pt modelId="{52735724-C630-4EB9-B5C0-E3698E324D00}" type="parTrans" cxnId="{379F4DC1-A4F5-4FF0-86E9-4B5A3BB5F9F9}">
      <dgm:prSet/>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custLinFactNeighborX="15794" custLinFactNeighborY="858">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custLinFactNeighborX="-3430" custLinFactNeighborY="30992">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custLinFactNeighborX="1050" custLinFactNeighborY="980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custScaleX="116632"/>
      <dgm:spPr/>
      <dgm:t>
        <a:bodyPr/>
        <a:lstStyle/>
        <a:p>
          <a:endParaRPr lang="zh-TW" altLang="en-US"/>
        </a:p>
      </dgm:t>
    </dgm:pt>
    <dgm:pt modelId="{D571822E-360D-43D3-86E3-A75DAD1CD3A5}" type="pres">
      <dgm:prSet presAssocID="{5697CCAE-7FCF-4B4E-8D15-84A209426511}" presName="connector2" presStyleLbl="sibTrans2D1" presStyleIdx="1" presStyleCnt="3" custLinFactNeighborX="-8101" custLinFactNeighborY="25767"/>
      <dgm:spPr/>
      <dgm:t>
        <a:bodyPr/>
        <a:lstStyle/>
        <a:p>
          <a:endParaRPr lang="zh-TW" altLang="en-US"/>
        </a:p>
      </dgm:t>
    </dgm:pt>
    <dgm:pt modelId="{68271545-1811-4712-A500-FC0FC419A452}" type="pres">
      <dgm:prSet presAssocID="{87D56500-3079-486D-8BCF-126CAA0E949C}" presName="connector3" presStyleLbl="sibTrans2D1" presStyleIdx="2" presStyleCnt="3" custLinFactNeighborX="1321" custLinFactNeighborY="15056"/>
      <dgm:spPr/>
      <dgm:t>
        <a:bodyPr/>
        <a:lstStyle/>
        <a:p>
          <a:endParaRPr lang="zh-TW" altLang="en-US"/>
        </a:p>
      </dgm:t>
    </dgm:pt>
  </dgm:ptLst>
  <dgm:cxnLst>
    <dgm:cxn modelId="{7280F5A3-F0B4-4AD7-AFF8-1F44A767164A}" type="presOf" srcId="{A9872E36-200C-414B-A98E-56A74450DCF3}" destId="{FF1FAC84-064E-49BA-9CD8-6DBD84D94F14}" srcOrd="0" destOrd="0" presId="urn:microsoft.com/office/officeart/2005/8/layout/gear1"/>
    <dgm:cxn modelId="{5C2D96AD-0A6A-40D6-B1A4-00223E769E13}" type="presOf" srcId="{5697CCAE-7FCF-4B4E-8D15-84A209426511}" destId="{D571822E-360D-43D3-86E3-A75DAD1CD3A5}" srcOrd="0" destOrd="0" presId="urn:microsoft.com/office/officeart/2005/8/layout/gear1"/>
    <dgm:cxn modelId="{3435CB66-A93B-497F-A150-6ABDC8F92D21}" type="presOf" srcId="{A9872E36-200C-414B-A98E-56A74450DCF3}" destId="{24FA9A56-9A3C-4D32-A90F-5B49B746662F}" srcOrd="3" destOrd="0" presId="urn:microsoft.com/office/officeart/2005/8/layout/gear1"/>
    <dgm:cxn modelId="{4D3F3F47-E3A0-4C71-9198-F6F03BBA96B3}" type="presOf" srcId="{B4FB02AD-08B9-409B-B0FF-73FE9AEBAFF7}" destId="{9F153B0A-7DF6-4B2E-B56B-D769C8F404E5}" srcOrd="1" destOrd="0" presId="urn:microsoft.com/office/officeart/2005/8/layout/gear1"/>
    <dgm:cxn modelId="{19FD049A-13E7-4779-80DE-A561E293AD56}" type="presOf" srcId="{A9872E36-200C-414B-A98E-56A74450DCF3}" destId="{767314A7-65DB-40E8-B560-D548B2553B85}" srcOrd="2" destOrd="0" presId="urn:microsoft.com/office/officeart/2005/8/layout/gear1"/>
    <dgm:cxn modelId="{92207CB8-0400-440B-B487-F67E256CDABA}" type="presOf" srcId="{1C1AFDA2-63C7-4AD0-89A0-B98A32F6C7A6}" destId="{D105F10A-51D5-4D3B-B1A0-3A14020FD9B7}"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5BC820BC-EB29-4399-A9CD-860C04C3309F}" type="presOf" srcId="{78D2AFB2-FD43-4A34-86BA-0007DA796AEA}" destId="{77213D52-446C-4140-8541-6AFE309C443B}" srcOrd="0" destOrd="0" presId="urn:microsoft.com/office/officeart/2005/8/layout/gear1"/>
    <dgm:cxn modelId="{30CBCE8A-0576-43C4-97AB-994925F1E0F9}" type="presOf" srcId="{87D56500-3079-486D-8BCF-126CAA0E949C}" destId="{68271545-1811-4712-A500-FC0FC419A452}" srcOrd="0" destOrd="0" presId="urn:microsoft.com/office/officeart/2005/8/layout/gear1"/>
    <dgm:cxn modelId="{8D25FC5A-FE8C-4C71-90AE-249C5723E206}" type="presOf" srcId="{1C1AFDA2-63C7-4AD0-89A0-B98A32F6C7A6}" destId="{49DBCEC0-B24F-4704-9997-AE88600187D9}" srcOrd="2" destOrd="0" presId="urn:microsoft.com/office/officeart/2005/8/layout/gear1"/>
    <dgm:cxn modelId="{D5609A9A-14A6-496C-88B5-E1BBBD8B1829}" type="presOf" srcId="{A9872E36-200C-414B-A98E-56A74450DCF3}" destId="{8D0BA86D-5344-4DC3-82C6-410D35DC4E59}" srcOrd="1"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17701676-6ADD-4BA7-9387-15B17CF6B3D1}" srcId="{78D2AFB2-FD43-4A34-86BA-0007DA796AEA}" destId="{B4FB02AD-08B9-409B-B0FF-73FE9AEBAFF7}" srcOrd="0" destOrd="0" parTransId="{730665FC-8387-40AF-9993-CCE2BE20AFC0}" sibTransId="{3470786B-4CF0-454C-B04A-ABA9B7104ABE}"/>
    <dgm:cxn modelId="{121BF4DA-0502-4F2F-A1E4-3CEF79ABB852}" type="presOf" srcId="{3470786B-4CF0-454C-B04A-ABA9B7104ABE}" destId="{F24AAD2B-BF64-4451-B2DA-F9A32DACBA19}" srcOrd="0" destOrd="0" presId="urn:microsoft.com/office/officeart/2005/8/layout/gear1"/>
    <dgm:cxn modelId="{633ED30F-A5D7-4F47-94DC-90C61E339E06}" type="presOf" srcId="{B4FB02AD-08B9-409B-B0FF-73FE9AEBAFF7}" destId="{EA14BC18-6F9A-4AEC-A8EC-D16895436963}" srcOrd="0" destOrd="0" presId="urn:microsoft.com/office/officeart/2005/8/layout/gear1"/>
    <dgm:cxn modelId="{58818CCF-55F8-49E4-BB95-F4F228662E25}" type="presOf" srcId="{B4FB02AD-08B9-409B-B0FF-73FE9AEBAFF7}" destId="{54688A6F-0242-43D0-A1DF-708CE7AC4083}" srcOrd="2" destOrd="0" presId="urn:microsoft.com/office/officeart/2005/8/layout/gear1"/>
    <dgm:cxn modelId="{44FA7B2F-1B47-41E2-8377-9239244F2DFC}" type="presOf" srcId="{1C1AFDA2-63C7-4AD0-89A0-B98A32F6C7A6}" destId="{6C90B0CC-3B31-499A-B891-8189C81B71A3}" srcOrd="1" destOrd="0" presId="urn:microsoft.com/office/officeart/2005/8/layout/gear1"/>
    <dgm:cxn modelId="{A08CC2DE-1F6D-457C-B88F-B324DE39653B}" type="presParOf" srcId="{77213D52-446C-4140-8541-6AFE309C443B}" destId="{EA14BC18-6F9A-4AEC-A8EC-D16895436963}" srcOrd="0" destOrd="0" presId="urn:microsoft.com/office/officeart/2005/8/layout/gear1"/>
    <dgm:cxn modelId="{8BCF8742-A1A0-484B-83DF-6B8D835E9E91}" type="presParOf" srcId="{77213D52-446C-4140-8541-6AFE309C443B}" destId="{9F153B0A-7DF6-4B2E-B56B-D769C8F404E5}" srcOrd="1" destOrd="0" presId="urn:microsoft.com/office/officeart/2005/8/layout/gear1"/>
    <dgm:cxn modelId="{6EC03ACD-D9BA-4F7A-A081-0025DC80D47B}" type="presParOf" srcId="{77213D52-446C-4140-8541-6AFE309C443B}" destId="{54688A6F-0242-43D0-A1DF-708CE7AC4083}" srcOrd="2" destOrd="0" presId="urn:microsoft.com/office/officeart/2005/8/layout/gear1"/>
    <dgm:cxn modelId="{9673B5D4-5DE0-4C09-81A4-8E5A713DB77E}" type="presParOf" srcId="{77213D52-446C-4140-8541-6AFE309C443B}" destId="{D105F10A-51D5-4D3B-B1A0-3A14020FD9B7}" srcOrd="3" destOrd="0" presId="urn:microsoft.com/office/officeart/2005/8/layout/gear1"/>
    <dgm:cxn modelId="{E3B6AC8D-6C8F-41C2-8DCA-B504C0F68FE2}" type="presParOf" srcId="{77213D52-446C-4140-8541-6AFE309C443B}" destId="{6C90B0CC-3B31-499A-B891-8189C81B71A3}" srcOrd="4" destOrd="0" presId="urn:microsoft.com/office/officeart/2005/8/layout/gear1"/>
    <dgm:cxn modelId="{64E563A5-636E-4599-BE49-05FB846DA7F0}" type="presParOf" srcId="{77213D52-446C-4140-8541-6AFE309C443B}" destId="{49DBCEC0-B24F-4704-9997-AE88600187D9}" srcOrd="5" destOrd="0" presId="urn:microsoft.com/office/officeart/2005/8/layout/gear1"/>
    <dgm:cxn modelId="{2AC40677-A1F6-4CDD-B6B9-AB9B7F5A7814}" type="presParOf" srcId="{77213D52-446C-4140-8541-6AFE309C443B}" destId="{FF1FAC84-064E-49BA-9CD8-6DBD84D94F14}" srcOrd="6" destOrd="0" presId="urn:microsoft.com/office/officeart/2005/8/layout/gear1"/>
    <dgm:cxn modelId="{FD53ED95-7BFE-48CC-B89E-8FC8E3FFC96B}" type="presParOf" srcId="{77213D52-446C-4140-8541-6AFE309C443B}" destId="{8D0BA86D-5344-4DC3-82C6-410D35DC4E59}" srcOrd="7" destOrd="0" presId="urn:microsoft.com/office/officeart/2005/8/layout/gear1"/>
    <dgm:cxn modelId="{99EE2B91-F016-4D8D-8CCB-C913EC9344E5}" type="presParOf" srcId="{77213D52-446C-4140-8541-6AFE309C443B}" destId="{767314A7-65DB-40E8-B560-D548B2553B85}" srcOrd="8" destOrd="0" presId="urn:microsoft.com/office/officeart/2005/8/layout/gear1"/>
    <dgm:cxn modelId="{1271CA21-0FE1-4CA5-8BF7-3E638A6D5F1D}" type="presParOf" srcId="{77213D52-446C-4140-8541-6AFE309C443B}" destId="{24FA9A56-9A3C-4D32-A90F-5B49B746662F}" srcOrd="9" destOrd="0" presId="urn:microsoft.com/office/officeart/2005/8/layout/gear1"/>
    <dgm:cxn modelId="{2DC90739-AD19-4427-8366-6DF77BDCD167}" type="presParOf" srcId="{77213D52-446C-4140-8541-6AFE309C443B}" destId="{F24AAD2B-BF64-4451-B2DA-F9A32DACBA19}" srcOrd="10" destOrd="0" presId="urn:microsoft.com/office/officeart/2005/8/layout/gear1"/>
    <dgm:cxn modelId="{4102B27F-03DB-45F0-BF37-7B8D00BD0E96}" type="presParOf" srcId="{77213D52-446C-4140-8541-6AFE309C443B}" destId="{D571822E-360D-43D3-86E3-A75DAD1CD3A5}" srcOrd="11" destOrd="0" presId="urn:microsoft.com/office/officeart/2005/8/layout/gear1"/>
    <dgm:cxn modelId="{3F3D76D6-34D8-465D-91A3-1BE5A6C17BB2}"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922B8B4B-7FC2-48B0-96ED-6C0532E28B19}" srcId="{4ADED7EB-94B0-4652-A576-FC9C88E30C38}" destId="{9D8983B4-539E-4CF3-B9A0-14C3E2954126}" srcOrd="4" destOrd="0" parTransId="{0982113F-D55E-493F-8395-EC4D6CA00B10}" sibTransId="{6FDD356B-D409-41C7-8B68-B0008389BB94}"/>
    <dgm:cxn modelId="{10F9F1A3-FB98-494C-A0C3-B0D061E6C6D2}" type="presOf" srcId="{9D8983B4-539E-4CF3-B9A0-14C3E2954126}" destId="{C99F7746-50B4-4E14-8EDC-D83BAB558F1B}" srcOrd="1" destOrd="0" presId="urn:microsoft.com/office/officeart/2005/8/layout/target3"/>
    <dgm:cxn modelId="{F338B0E9-37E2-5443-80AC-28DD18F14D01}" type="presOf" srcId="{CB935B6A-E4E1-49FA-A893-C9A4E4E9A01D}" destId="{199010EB-071D-498F-A900-849CE223602D}" srcOrd="1"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91144CB4-CA09-4A03-B6E3-01B53CBFE62B}" srcId="{4ADED7EB-94B0-4652-A576-FC9C88E30C38}" destId="{CB935B6A-E4E1-49FA-A893-C9A4E4E9A01D}" srcOrd="1" destOrd="0" parTransId="{F74D11AA-FFEB-4F64-9985-592612F93B4C}" sibTransId="{26B0D3B6-4E33-4B50-8897-57393A9DAA91}"/>
    <dgm:cxn modelId="{9A5DCC86-7584-4549-B887-DE93E0C21CB5}" type="presOf" srcId="{02435530-D8BB-463C-AA58-41804F4B5294}" destId="{181AE565-3545-418A-9CE9-5F34A9DA5B3B}" srcOrd="0" destOrd="0" presId="urn:microsoft.com/office/officeart/2005/8/layout/target3"/>
    <dgm:cxn modelId="{F2B0A927-0C9A-8046-846B-382F2597E604}" type="presOf" srcId="{8BCD9CB2-BB31-40F3-8395-8C8AE8AEA47F}" destId="{2BF77710-0A5C-4D72-8418-C0EF72C7798E}" srcOrd="0"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18B3FA3E-11D1-9C42-A944-E0021B81F226}" type="presOf" srcId="{DB2CBB9C-8D17-42F7-9D3F-925D477897A1}" destId="{4E891975-F07B-4313-8C04-D1C6D85491E8}" srcOrd="1" destOrd="0" presId="urn:microsoft.com/office/officeart/2005/8/layout/target3"/>
    <dgm:cxn modelId="{4464DA1E-2F56-4C27-AE56-FA4E624DC18E}" type="presOf" srcId="{9D8983B4-539E-4CF3-B9A0-14C3E2954126}" destId="{B2045E14-692F-44B1-8475-28843B0ABCEF}" srcOrd="0" destOrd="0" presId="urn:microsoft.com/office/officeart/2005/8/layout/target3"/>
    <dgm:cxn modelId="{A4CEAECF-899A-4F45-BA04-8D1372C9D4F6}" type="presOf" srcId="{4ADED7EB-94B0-4652-A576-FC9C88E30C38}" destId="{912A932C-06D9-41A0-8C97-6B05576CB6A3}" srcOrd="0" destOrd="0" presId="urn:microsoft.com/office/officeart/2005/8/layout/target3"/>
    <dgm:cxn modelId="{D581B309-3E23-E042-A854-CE7F8777650B}" type="presOf" srcId="{8BCD9CB2-BB31-40F3-8395-8C8AE8AEA47F}" destId="{A8C70D63-96F9-44FE-B174-BD7C742FE7D8}" srcOrd="1" destOrd="0" presId="urn:microsoft.com/office/officeart/2005/8/layout/target3"/>
    <dgm:cxn modelId="{3216BCA1-1514-A94F-8AB9-234C114FF9F2}" type="presOf" srcId="{DB2CBB9C-8D17-42F7-9D3F-925D477897A1}" destId="{6B205877-69BB-4992-B38E-E23AB6473A4C}" srcOrd="0" destOrd="0" presId="urn:microsoft.com/office/officeart/2005/8/layout/target3"/>
    <dgm:cxn modelId="{71E38F64-2324-40CF-A41A-0782FD56C202}" srcId="{4ADED7EB-94B0-4652-A576-FC9C88E30C38}" destId="{DB2CBB9C-8D17-42F7-9D3F-925D477897A1}" srcOrd="0" destOrd="0" parTransId="{FAE52A64-9A67-4283-8365-D8CD8B5B21A8}" sibTransId="{B1FDEBCF-F56E-46A1-A6E8-BEAF31FE15DC}"/>
    <dgm:cxn modelId="{04E52655-C329-484D-ADC9-E4EFB1F3D722}" type="presOf" srcId="{02435530-D8BB-463C-AA58-41804F4B5294}" destId="{671CB80D-4DB8-4C95-B1A1-11A16E6211C9}" srcOrd="1" destOrd="0" presId="urn:microsoft.com/office/officeart/2005/8/layout/target3"/>
    <dgm:cxn modelId="{8D801866-7CDB-B147-B1C9-5ADE1C53FD17}" type="presOf" srcId="{CB935B6A-E4E1-49FA-A893-C9A4E4E9A01D}" destId="{1BDE4CE8-D63F-4BF6-8C63-65974327F6C2}" srcOrd="0" destOrd="0" presId="urn:microsoft.com/office/officeart/2005/8/layout/target3"/>
    <dgm:cxn modelId="{0654BDCD-DA45-3540-A164-A75E7C07DE64}" type="presParOf" srcId="{912A932C-06D9-41A0-8C97-6B05576CB6A3}" destId="{F0502D24-771F-432A-B695-3D897BC8F479}" srcOrd="0" destOrd="0" presId="urn:microsoft.com/office/officeart/2005/8/layout/target3"/>
    <dgm:cxn modelId="{FF6DB5BB-6836-0440-A4EC-E49E1223435A}" type="presParOf" srcId="{912A932C-06D9-41A0-8C97-6B05576CB6A3}" destId="{C63C6240-D1AE-4600-A2A1-64CA749BD3D2}" srcOrd="1" destOrd="0" presId="urn:microsoft.com/office/officeart/2005/8/layout/target3"/>
    <dgm:cxn modelId="{D076220B-C627-C244-B498-FFB75E47575B}" type="presParOf" srcId="{912A932C-06D9-41A0-8C97-6B05576CB6A3}" destId="{6B205877-69BB-4992-B38E-E23AB6473A4C}" srcOrd="2" destOrd="0" presId="urn:microsoft.com/office/officeart/2005/8/layout/target3"/>
    <dgm:cxn modelId="{6A1792E3-CABE-D94C-8FD5-7BFE7368F1C5}" type="presParOf" srcId="{912A932C-06D9-41A0-8C97-6B05576CB6A3}" destId="{1331511B-D4D1-49CB-8762-810154FF1CAD}" srcOrd="3" destOrd="0" presId="urn:microsoft.com/office/officeart/2005/8/layout/target3"/>
    <dgm:cxn modelId="{6700B4C6-9CB3-1D47-8B93-22A3BB7A7252}" type="presParOf" srcId="{912A932C-06D9-41A0-8C97-6B05576CB6A3}" destId="{A60DB8EC-5122-49F8-9F5E-2E1AFDEFEA02}" srcOrd="4" destOrd="0" presId="urn:microsoft.com/office/officeart/2005/8/layout/target3"/>
    <dgm:cxn modelId="{A41CF492-67BF-3C40-88F2-6B62E3DEEB28}" type="presParOf" srcId="{912A932C-06D9-41A0-8C97-6B05576CB6A3}" destId="{1BDE4CE8-D63F-4BF6-8C63-65974327F6C2}" srcOrd="5" destOrd="0" presId="urn:microsoft.com/office/officeart/2005/8/layout/target3"/>
    <dgm:cxn modelId="{027C5580-C28E-C94A-A24B-3217B2A693FE}" type="presParOf" srcId="{912A932C-06D9-41A0-8C97-6B05576CB6A3}" destId="{8BE344DC-F043-4064-B905-14305029B061}" srcOrd="6" destOrd="0" presId="urn:microsoft.com/office/officeart/2005/8/layout/target3"/>
    <dgm:cxn modelId="{79EA1ADC-8612-0545-A91F-6E5F887332A7}" type="presParOf" srcId="{912A932C-06D9-41A0-8C97-6B05576CB6A3}" destId="{72DF94C4-368E-4084-AAEF-6A27E5C22B57}" srcOrd="7" destOrd="0" presId="urn:microsoft.com/office/officeart/2005/8/layout/target3"/>
    <dgm:cxn modelId="{F9AC7CEA-CF32-7849-BF1F-A168A6A57B45}" type="presParOf" srcId="{912A932C-06D9-41A0-8C97-6B05576CB6A3}" destId="{2BF77710-0A5C-4D72-8418-C0EF72C7798E}" srcOrd="8" destOrd="0" presId="urn:microsoft.com/office/officeart/2005/8/layout/target3"/>
    <dgm:cxn modelId="{41EE9184-3A1F-4258-AC10-425A6D6E129A}" type="presParOf" srcId="{912A932C-06D9-41A0-8C97-6B05576CB6A3}" destId="{2A9A6C6F-2AB9-42B5-9B4C-ED20F18BBA3F}" srcOrd="9" destOrd="0" presId="urn:microsoft.com/office/officeart/2005/8/layout/target3"/>
    <dgm:cxn modelId="{EFDB87F0-E4FB-4286-89BB-EB44F41A993F}" type="presParOf" srcId="{912A932C-06D9-41A0-8C97-6B05576CB6A3}" destId="{F1179B17-C9B4-4417-8E54-A3BD982DCBCF}" srcOrd="10" destOrd="0" presId="urn:microsoft.com/office/officeart/2005/8/layout/target3"/>
    <dgm:cxn modelId="{D437761B-ED03-49A2-8DAF-E74EA40D1EDE}" type="presParOf" srcId="{912A932C-06D9-41A0-8C97-6B05576CB6A3}" destId="{181AE565-3545-418A-9CE9-5F34A9DA5B3B}" srcOrd="11" destOrd="0" presId="urn:microsoft.com/office/officeart/2005/8/layout/target3"/>
    <dgm:cxn modelId="{7840BE2D-0DAC-438F-888E-E913E1BD96E0}" type="presParOf" srcId="{912A932C-06D9-41A0-8C97-6B05576CB6A3}" destId="{39107A58-E890-4EED-8910-E9F2DDE150A8}" srcOrd="12" destOrd="0" presId="urn:microsoft.com/office/officeart/2005/8/layout/target3"/>
    <dgm:cxn modelId="{A94715EE-1E3C-40E2-8FAE-223399FA4410}" type="presParOf" srcId="{912A932C-06D9-41A0-8C97-6B05576CB6A3}" destId="{C7F34E13-41D2-4312-A295-F36C9706C158}" srcOrd="13" destOrd="0" presId="urn:microsoft.com/office/officeart/2005/8/layout/target3"/>
    <dgm:cxn modelId="{9BA77DCD-D2AF-4DE8-A2F3-1055446785F0}" type="presParOf" srcId="{912A932C-06D9-41A0-8C97-6B05576CB6A3}" destId="{B2045E14-692F-44B1-8475-28843B0ABCEF}" srcOrd="14" destOrd="0" presId="urn:microsoft.com/office/officeart/2005/8/layout/target3"/>
    <dgm:cxn modelId="{8C9DE4DE-31E2-BA46-A050-9D3E19A57BCD}" type="presParOf" srcId="{912A932C-06D9-41A0-8C97-6B05576CB6A3}" destId="{4E891975-F07B-4313-8C04-D1C6D85491E8}" srcOrd="15" destOrd="0" presId="urn:microsoft.com/office/officeart/2005/8/layout/target3"/>
    <dgm:cxn modelId="{E3439605-9CCB-854C-BFEB-A801FF032BF1}" type="presParOf" srcId="{912A932C-06D9-41A0-8C97-6B05576CB6A3}" destId="{199010EB-071D-498F-A900-849CE223602D}" srcOrd="16" destOrd="0" presId="urn:microsoft.com/office/officeart/2005/8/layout/target3"/>
    <dgm:cxn modelId="{2AF6BB77-4490-5542-8403-BD976FA50C88}" type="presParOf" srcId="{912A932C-06D9-41A0-8C97-6B05576CB6A3}" destId="{A8C70D63-96F9-44FE-B174-BD7C742FE7D8}" srcOrd="17" destOrd="0" presId="urn:microsoft.com/office/officeart/2005/8/layout/target3"/>
    <dgm:cxn modelId="{2F2F099E-9F7C-47C5-93ED-F7CA6379EE6D}" type="presParOf" srcId="{912A932C-06D9-41A0-8C97-6B05576CB6A3}" destId="{671CB80D-4DB8-4C95-B1A1-11A16E6211C9}" srcOrd="18" destOrd="0" presId="urn:microsoft.com/office/officeart/2005/8/layout/target3"/>
    <dgm:cxn modelId="{B97C982F-A0D1-4494-8F13-648E9B2B41E5}"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4264214" y="-2192571"/>
          <a:ext cx="1802785" cy="6422106"/>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22350">
            <a:lnSpc>
              <a:spcPct val="90000"/>
            </a:lnSpc>
            <a:spcBef>
              <a:spcPct val="0"/>
            </a:spcBef>
            <a:spcAft>
              <a:spcPct val="15000"/>
            </a:spcAft>
            <a:buChar char="••"/>
          </a:pPr>
          <a:r>
            <a:rPr lang="zh-TW" sz="2300" b="1" u="none" kern="1200" dirty="0">
              <a:solidFill>
                <a:schemeClr val="tx1"/>
              </a:solidFill>
              <a:latin typeface="標楷體" panose="03000509000000000000" pitchFamily="65" charset="-120"/>
              <a:ea typeface="標楷體" panose="03000509000000000000" pitchFamily="65" charset="-120"/>
            </a:rPr>
            <a:t>符合「畢業」資格加</a:t>
          </a:r>
          <a:r>
            <a:rPr lang="en-US" sz="2300" b="1" u="none" kern="1200" dirty="0">
              <a:solidFill>
                <a:schemeClr val="tx1"/>
              </a:solidFill>
              <a:latin typeface="標楷體" panose="03000509000000000000" pitchFamily="65" charset="-120"/>
              <a:ea typeface="標楷體" panose="03000509000000000000" pitchFamily="65" charset="-120"/>
            </a:rPr>
            <a:t>3</a:t>
          </a:r>
          <a:r>
            <a:rPr lang="zh-TW" sz="2300" b="1" u="none" kern="1200" dirty="0">
              <a:solidFill>
                <a:schemeClr val="tx1"/>
              </a:solidFill>
              <a:latin typeface="標楷體" panose="03000509000000000000" pitchFamily="65" charset="-120"/>
              <a:ea typeface="標楷體" panose="03000509000000000000" pitchFamily="65" charset="-120"/>
            </a:rPr>
            <a:t>分；</a:t>
          </a:r>
          <a:r>
            <a:rPr lang="zh-TW" altLang="en-US" sz="2300" b="1" u="none" kern="1200" dirty="0">
              <a:solidFill>
                <a:schemeClr val="tx1"/>
              </a:solidFill>
              <a:latin typeface="標楷體" panose="03000509000000000000" pitchFamily="65" charset="-120"/>
              <a:ea typeface="標楷體" panose="03000509000000000000" pitchFamily="65" charset="-120"/>
            </a:rPr>
            <a:t>不符合者不加分。</a:t>
          </a:r>
        </a:p>
        <a:p>
          <a:pPr marL="228600" lvl="1" indent="-228600" algn="l" defTabSz="1022350">
            <a:lnSpc>
              <a:spcPct val="90000"/>
            </a:lnSpc>
            <a:spcBef>
              <a:spcPct val="0"/>
            </a:spcBef>
            <a:spcAft>
              <a:spcPct val="15000"/>
            </a:spcAft>
            <a:buChar char="••"/>
          </a:pPr>
          <a:r>
            <a:rPr lang="zh-TW" sz="2300" b="1" u="none" kern="1200" dirty="0">
              <a:solidFill>
                <a:schemeClr val="tx1"/>
              </a:solidFill>
              <a:latin typeface="標楷體" panose="03000509000000000000" pitchFamily="65" charset="-120"/>
              <a:ea typeface="標楷體" panose="03000509000000000000" pitchFamily="65" charset="-120"/>
            </a:rPr>
            <a:t>至少</a:t>
          </a:r>
          <a:r>
            <a:rPr lang="en-US" altLang="zh-TW" sz="2300" b="1" u="none" kern="1200" dirty="0">
              <a:solidFill>
                <a:schemeClr val="tx1"/>
              </a:solidFill>
              <a:latin typeface="標楷體" panose="03000509000000000000" pitchFamily="65" charset="-120"/>
              <a:ea typeface="標楷體" panose="03000509000000000000" pitchFamily="65" charset="-120"/>
            </a:rPr>
            <a:t>4</a:t>
          </a:r>
          <a:r>
            <a:rPr lang="zh-TW" sz="2300" b="1" u="none" kern="1200" dirty="0">
              <a:solidFill>
                <a:schemeClr val="tx1"/>
              </a:solidFill>
              <a:latin typeface="標楷體" panose="03000509000000000000" pitchFamily="65" charset="-120"/>
              <a:ea typeface="標楷體" panose="03000509000000000000" pitchFamily="65" charset="-120"/>
            </a:rPr>
            <a:t>個領域及格才符合畢業資格。</a:t>
          </a:r>
          <a:endParaRPr lang="zh-TW" altLang="en-US" sz="2300" b="1" kern="1200" dirty="0">
            <a:solidFill>
              <a:srgbClr val="FF0000"/>
            </a:solidFill>
            <a:latin typeface="標楷體" panose="03000509000000000000" pitchFamily="65" charset="-120"/>
            <a:ea typeface="標楷體" panose="03000509000000000000" pitchFamily="65" charset="-120"/>
          </a:endParaRPr>
        </a:p>
        <a:p>
          <a:pPr marL="228600" lvl="1" indent="-228600" algn="l" defTabSz="1022350">
            <a:lnSpc>
              <a:spcPct val="90000"/>
            </a:lnSpc>
            <a:spcBef>
              <a:spcPct val="0"/>
            </a:spcBef>
            <a:spcAft>
              <a:spcPct val="15000"/>
            </a:spcAft>
            <a:buChar char="••"/>
          </a:pPr>
          <a:r>
            <a:rPr lang="en-US" altLang="zh-TW" sz="2300" b="1" u="none" kern="1200" dirty="0">
              <a:solidFill>
                <a:srgbClr val="0000FF"/>
              </a:solidFill>
              <a:latin typeface="標楷體" panose="03000509000000000000" pitchFamily="65" charset="-120"/>
              <a:ea typeface="標楷體" panose="03000509000000000000" pitchFamily="65" charset="-120"/>
            </a:rPr>
            <a:t>(</a:t>
          </a:r>
          <a:r>
            <a:rPr lang="zh-TW" altLang="en-US" sz="2300" b="1" u="none" kern="1200" dirty="0">
              <a:solidFill>
                <a:srgbClr val="0000FF"/>
              </a:solidFill>
              <a:latin typeface="標楷體" panose="03000509000000000000" pitchFamily="65" charset="-120"/>
              <a:ea typeface="標楷體" panose="03000509000000000000" pitchFamily="65" charset="-120"/>
            </a:rPr>
            <a:t>國文及英語同屬語文領域</a:t>
          </a:r>
          <a:r>
            <a:rPr lang="en-US" altLang="zh-TW" sz="2300" b="1" u="none" kern="1200" dirty="0">
              <a:solidFill>
                <a:srgbClr val="0000FF"/>
              </a:solidFill>
              <a:latin typeface="標楷體" panose="03000509000000000000" pitchFamily="65" charset="-120"/>
              <a:ea typeface="標楷體" panose="03000509000000000000" pitchFamily="65" charset="-120"/>
            </a:rPr>
            <a:t>)</a:t>
          </a:r>
          <a:endParaRPr lang="zh-TW" altLang="en-US" sz="2300" b="1" kern="1200" dirty="0">
            <a:solidFill>
              <a:srgbClr val="0000FF"/>
            </a:solidFill>
            <a:latin typeface="標楷體" panose="03000509000000000000" pitchFamily="65" charset="-120"/>
            <a:ea typeface="標楷體" panose="03000509000000000000" pitchFamily="65" charset="-120"/>
          </a:endParaRPr>
        </a:p>
      </dsp:txBody>
      <dsp:txXfrm rot="-5400000">
        <a:off x="1954554" y="205094"/>
        <a:ext cx="6334101" cy="1626775"/>
      </dsp:txXfrm>
    </dsp:sp>
    <dsp:sp modelId="{325212F6-3176-4964-B4B0-3C6D23FCF7F2}">
      <dsp:nvSpPr>
        <dsp:cNvPr id="0" name=""/>
        <dsp:cNvSpPr/>
      </dsp:nvSpPr>
      <dsp:spPr>
        <a:xfrm>
          <a:off x="83" y="50"/>
          <a:ext cx="2010628" cy="203686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latin typeface="標楷體" panose="03000509000000000000" pitchFamily="65" charset="-120"/>
              <a:ea typeface="標楷體" panose="03000509000000000000" pitchFamily="65" charset="-120"/>
            </a:rPr>
            <a:t>畢業資格上限</a:t>
          </a:r>
          <a:r>
            <a:rPr lang="en-US" altLang="zh-TW" sz="2800" b="1" u="none" kern="1200" dirty="0">
              <a:latin typeface="標楷體" panose="03000509000000000000" pitchFamily="65" charset="-120"/>
              <a:ea typeface="標楷體" panose="03000509000000000000" pitchFamily="65" charset="-120"/>
            </a:rPr>
            <a:t>3</a:t>
          </a:r>
          <a:r>
            <a:rPr lang="zh-TW" altLang="en-US" sz="2800" b="1" u="none" kern="1200" dirty="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98234" y="98201"/>
        <a:ext cx="1814326" cy="1840559"/>
      </dsp:txXfrm>
    </dsp:sp>
    <dsp:sp modelId="{C0ACAB9B-5EED-4CB5-BECD-8EA6561A796F}">
      <dsp:nvSpPr>
        <dsp:cNvPr id="0" name=""/>
        <dsp:cNvSpPr/>
      </dsp:nvSpPr>
      <dsp:spPr>
        <a:xfrm rot="5400000">
          <a:off x="4350572" y="-53572"/>
          <a:ext cx="1629489" cy="6421520"/>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chemeClr val="tx1"/>
              </a:solidFill>
              <a:latin typeface="標楷體" panose="03000509000000000000" pitchFamily="65" charset="-120"/>
              <a:ea typeface="標楷體" panose="03000509000000000000" pitchFamily="65" charset="-120"/>
            </a:rPr>
            <a:t>健康與體育、藝術與人文、綜合活動三領域，達及格者各加</a:t>
          </a:r>
          <a:r>
            <a:rPr lang="en-US" sz="2400" b="1" u="none" kern="1200" dirty="0">
              <a:solidFill>
                <a:schemeClr val="tx1"/>
              </a:solidFill>
              <a:latin typeface="標楷體" panose="03000509000000000000" pitchFamily="65" charset="-120"/>
              <a:ea typeface="標楷體" panose="03000509000000000000" pitchFamily="65" charset="-120"/>
            </a:rPr>
            <a:t>2</a:t>
          </a:r>
          <a:r>
            <a:rPr lang="zh-TW" sz="2400" b="1" u="none" kern="1200" dirty="0">
              <a:solidFill>
                <a:schemeClr val="tx1"/>
              </a:solidFill>
              <a:latin typeface="標楷體" panose="03000509000000000000" pitchFamily="65" charset="-120"/>
              <a:ea typeface="標楷體" panose="03000509000000000000" pitchFamily="65" charset="-120"/>
            </a:rPr>
            <a:t>分；未達標準者不加分。</a:t>
          </a:r>
          <a:endParaRPr lang="zh-TW" altLang="en-US" sz="2400" b="1" u="none" kern="1200" dirty="0">
            <a:solidFill>
              <a:schemeClr val="tx1"/>
            </a:solidFill>
            <a:latin typeface="標楷體" panose="03000509000000000000" pitchFamily="65" charset="-120"/>
            <a:ea typeface="標楷體" panose="03000509000000000000" pitchFamily="65" charset="-120"/>
          </a:endParaRPr>
        </a:p>
      </dsp:txBody>
      <dsp:txXfrm rot="-5400000">
        <a:off x="1954557" y="2421988"/>
        <a:ext cx="6341975" cy="1470399"/>
      </dsp:txXfrm>
    </dsp:sp>
    <dsp:sp modelId="{86C6275C-E814-444B-B2D2-162DEBBE454D}">
      <dsp:nvSpPr>
        <dsp:cNvPr id="0" name=""/>
        <dsp:cNvSpPr/>
      </dsp:nvSpPr>
      <dsp:spPr>
        <a:xfrm>
          <a:off x="83" y="2138756"/>
          <a:ext cx="2013593" cy="2036861"/>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sz="2800" b="1" u="none" kern="1200" dirty="0">
              <a:latin typeface="標楷體" panose="03000509000000000000" pitchFamily="65" charset="-120"/>
              <a:ea typeface="標楷體" panose="03000509000000000000" pitchFamily="65" charset="-120"/>
            </a:rPr>
            <a:t>均衡學習</a:t>
          </a:r>
          <a:r>
            <a:rPr lang="zh-TW" altLang="en-US" sz="2800" b="1" u="none" kern="1200" dirty="0">
              <a:latin typeface="標楷體" panose="03000509000000000000" pitchFamily="65" charset="-120"/>
              <a:ea typeface="標楷體" panose="03000509000000000000" pitchFamily="65" charset="-120"/>
            </a:rPr>
            <a:t>上限</a:t>
          </a:r>
          <a:r>
            <a:rPr lang="en-US" altLang="zh-TW" sz="2800" b="1" u="none" kern="1200" dirty="0">
              <a:latin typeface="標楷體" panose="03000509000000000000" pitchFamily="65" charset="-120"/>
              <a:ea typeface="標楷體" panose="03000509000000000000" pitchFamily="65" charset="-120"/>
            </a:rPr>
            <a:t>6</a:t>
          </a:r>
          <a:r>
            <a:rPr lang="zh-TW" altLang="en-US" sz="2800" b="1" u="none" kern="1200" dirty="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98379" y="2237052"/>
        <a:ext cx="1817001" cy="18402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課程特色、師資優良、設備新穎等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交通便利、家長肯定、口碑聲望等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學習成效、證照能力、競賽表現等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E4280-BAC1-4979-A4F7-47FDE4DCE38D}">
      <dsp:nvSpPr>
        <dsp:cNvPr id="0" name=""/>
        <dsp:cNvSpPr/>
      </dsp:nvSpPr>
      <dsp:spPr>
        <a:xfrm>
          <a:off x="7475" y="730491"/>
          <a:ext cx="2234240" cy="1340544"/>
        </a:xfrm>
        <a:prstGeom prst="roundRect">
          <a:avLst>
            <a:gd name="adj" fmla="val 10000"/>
          </a:avLst>
        </a:prstGeom>
        <a:solidFill>
          <a:srgbClr val="6DA4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列志願清單</a:t>
          </a:r>
        </a:p>
      </dsp:txBody>
      <dsp:txXfrm>
        <a:off x="46738" y="769754"/>
        <a:ext cx="2155714" cy="1262018"/>
      </dsp:txXfrm>
    </dsp:sp>
    <dsp:sp modelId="{8CBFCC1F-56CB-404D-ABF7-6C44DB37193E}">
      <dsp:nvSpPr>
        <dsp:cNvPr id="0" name=""/>
        <dsp:cNvSpPr/>
      </dsp:nvSpPr>
      <dsp:spPr>
        <a:xfrm rot="41528">
          <a:off x="2452515" y="1142827"/>
          <a:ext cx="507917" cy="55409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2452521" y="1252725"/>
        <a:ext cx="355542" cy="332455"/>
      </dsp:txXfrm>
    </dsp:sp>
    <dsp:sp modelId="{1A24C7E3-C832-429F-9C9D-3A241B7EE7D3}">
      <dsp:nvSpPr>
        <dsp:cNvPr id="0" name=""/>
        <dsp:cNvSpPr/>
      </dsp:nvSpPr>
      <dsp:spPr>
        <a:xfrm>
          <a:off x="3199980" y="769058"/>
          <a:ext cx="2234240" cy="1340544"/>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考量做決定的因素</a:t>
          </a:r>
        </a:p>
      </dsp:txBody>
      <dsp:txXfrm>
        <a:off x="3239243" y="808321"/>
        <a:ext cx="2155714" cy="1262018"/>
      </dsp:txXfrm>
    </dsp:sp>
    <dsp:sp modelId="{77E336CE-A1E2-4D7C-8F16-7991588009A9}">
      <dsp:nvSpPr>
        <dsp:cNvPr id="0" name=""/>
        <dsp:cNvSpPr/>
      </dsp:nvSpPr>
      <dsp:spPr>
        <a:xfrm rot="21556721">
          <a:off x="5616611" y="1143157"/>
          <a:ext cx="439471" cy="554091"/>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5616616" y="1254805"/>
        <a:ext cx="307630" cy="332455"/>
      </dsp:txXfrm>
    </dsp:sp>
    <dsp:sp modelId="{99465790-BAFD-4E03-9939-12C45E3628D8}">
      <dsp:nvSpPr>
        <dsp:cNvPr id="0" name=""/>
        <dsp:cNvSpPr/>
      </dsp:nvSpPr>
      <dsp:spPr>
        <a:xfrm>
          <a:off x="6263347" y="730491"/>
          <a:ext cx="2234240" cy="1340544"/>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將志願</a:t>
          </a: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排序</a:t>
          </a:r>
        </a:p>
        <a:p>
          <a:pPr lvl="0" algn="ctr" defTabSz="1244600">
            <a:lnSpc>
              <a:spcPct val="90000"/>
            </a:lnSpc>
            <a:spcBef>
              <a:spcPct val="0"/>
            </a:spcBef>
            <a:spcAft>
              <a:spcPct val="35000"/>
            </a:spcAft>
          </a:pP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6302610" y="769754"/>
        <a:ext cx="2155714" cy="1262018"/>
      </dsp:txXfrm>
    </dsp:sp>
    <dsp:sp modelId="{F66B89F1-57B9-4981-B864-6E395C1EED0D}">
      <dsp:nvSpPr>
        <dsp:cNvPr id="0" name=""/>
        <dsp:cNvSpPr/>
      </dsp:nvSpPr>
      <dsp:spPr>
        <a:xfrm rot="5400000">
          <a:off x="7143638" y="2227432"/>
          <a:ext cx="473658" cy="554091"/>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5400000">
        <a:off x="7214240" y="2267649"/>
        <a:ext cx="332455" cy="331561"/>
      </dsp:txXfrm>
    </dsp:sp>
    <dsp:sp modelId="{7F5C52DC-DB45-4D09-87A1-96B78D8FC6E4}">
      <dsp:nvSpPr>
        <dsp:cNvPr id="0" name=""/>
        <dsp:cNvSpPr/>
      </dsp:nvSpPr>
      <dsp:spPr>
        <a:xfrm>
          <a:off x="6263347" y="2964731"/>
          <a:ext cx="2234240" cy="1340544"/>
        </a:xfrm>
        <a:prstGeom prst="roundRect">
          <a:avLst>
            <a:gd name="adj" fmla="val 10000"/>
          </a:avLst>
        </a:prstGeom>
        <a:solidFill>
          <a:srgbClr val="FFDB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評估</a:t>
          </a: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真實能力</a:t>
          </a:r>
        </a:p>
      </dsp:txBody>
      <dsp:txXfrm>
        <a:off x="6302610" y="3003994"/>
        <a:ext cx="2155714" cy="1262018"/>
      </dsp:txXfrm>
    </dsp:sp>
    <dsp:sp modelId="{CD532653-8F16-4AE5-8BA7-8DE87342D6F0}">
      <dsp:nvSpPr>
        <dsp:cNvPr id="0" name=""/>
        <dsp:cNvSpPr/>
      </dsp:nvSpPr>
      <dsp:spPr>
        <a:xfrm rot="10800000">
          <a:off x="5593075" y="3357957"/>
          <a:ext cx="473658" cy="554091"/>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10800000">
        <a:off x="5735172" y="3468775"/>
        <a:ext cx="331561" cy="332455"/>
      </dsp:txXfrm>
    </dsp:sp>
    <dsp:sp modelId="{EF935BDF-A0D1-4C92-BE7D-D64FD89283E4}">
      <dsp:nvSpPr>
        <dsp:cNvPr id="0" name=""/>
        <dsp:cNvSpPr/>
      </dsp:nvSpPr>
      <dsp:spPr>
        <a:xfrm>
          <a:off x="3135411" y="2964731"/>
          <a:ext cx="2234240" cy="1340544"/>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務實的調整</a:t>
          </a: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學校</a:t>
          </a:r>
          <a:r>
            <a:rPr lang="en-US" altLang="zh-TW" sz="2800" b="1" kern="1200" dirty="0">
              <a:solidFill>
                <a:schemeClr val="tx1"/>
              </a:solidFill>
              <a:latin typeface="微軟正黑體" panose="020B0604030504040204" pitchFamily="34" charset="-120"/>
              <a:ea typeface="微軟正黑體" panose="020B0604030504040204" pitchFamily="34" charset="-120"/>
            </a:rPr>
            <a:t>/</a:t>
          </a:r>
          <a:r>
            <a:rPr lang="zh-TW" altLang="en-US" sz="2800" b="1" kern="1200" dirty="0">
              <a:solidFill>
                <a:schemeClr val="tx1"/>
              </a:solidFill>
              <a:latin typeface="微軟正黑體" panose="020B0604030504040204" pitchFamily="34" charset="-120"/>
              <a:ea typeface="微軟正黑體" panose="020B0604030504040204" pitchFamily="34" charset="-120"/>
            </a:rPr>
            <a:t>科系</a:t>
          </a:r>
        </a:p>
      </dsp:txBody>
      <dsp:txXfrm>
        <a:off x="3174674" y="3003994"/>
        <a:ext cx="2155714" cy="12620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9C207-83B4-4C0D-9AC9-406BEEC96732}">
      <dsp:nvSpPr>
        <dsp:cNvPr id="0" name=""/>
        <dsp:cNvSpPr/>
      </dsp:nvSpPr>
      <dsp:spPr>
        <a:xfrm rot="5400000">
          <a:off x="-118202" y="124517"/>
          <a:ext cx="788013" cy="551609"/>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Adobe 繁黑體 Std B" pitchFamily="34" charset="-120"/>
              <a:ea typeface="Adobe 繁黑體 Std B" pitchFamily="34" charset="-120"/>
            </a:rPr>
            <a:t>一</a:t>
          </a:r>
        </a:p>
      </dsp:txBody>
      <dsp:txXfrm rot="-5400000">
        <a:off x="1" y="282120"/>
        <a:ext cx="551609" cy="236404"/>
      </dsp:txXfrm>
    </dsp:sp>
    <dsp:sp modelId="{05D2748B-7963-4BBA-8716-5F409A6EAC3D}">
      <dsp:nvSpPr>
        <dsp:cNvPr id="0" name=""/>
        <dsp:cNvSpPr/>
      </dsp:nvSpPr>
      <dsp:spPr>
        <a:xfrm rot="5400000">
          <a:off x="3493669" y="-2935745"/>
          <a:ext cx="512478" cy="6396598"/>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把自己放對位置</a:t>
          </a:r>
        </a:p>
      </dsp:txBody>
      <dsp:txXfrm rot="-5400000">
        <a:off x="551610" y="31331"/>
        <a:ext cx="6371581" cy="462444"/>
      </dsp:txXfrm>
    </dsp:sp>
    <dsp:sp modelId="{8530A456-F50D-4BC6-9897-D33AA293D6E1}">
      <dsp:nvSpPr>
        <dsp:cNvPr id="0" name=""/>
        <dsp:cNvSpPr/>
      </dsp:nvSpPr>
      <dsp:spPr>
        <a:xfrm rot="5400000">
          <a:off x="-118202" y="828520"/>
          <a:ext cx="788013" cy="551609"/>
        </a:xfrm>
        <a:prstGeom prst="chevron">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Adobe 繁黑體 Std B" pitchFamily="34" charset="-120"/>
              <a:ea typeface="Adobe 繁黑體 Std B" pitchFamily="34" charset="-120"/>
            </a:rPr>
            <a:t>二</a:t>
          </a:r>
          <a:endParaRPr lang="en-US" altLang="zh-TW" sz="2000" kern="1200" dirty="0">
            <a:latin typeface="Adobe 繁黑體 Std B" pitchFamily="34" charset="-120"/>
            <a:ea typeface="Adobe 繁黑體 Std B" pitchFamily="34" charset="-120"/>
          </a:endParaRPr>
        </a:p>
      </dsp:txBody>
      <dsp:txXfrm rot="-5400000">
        <a:off x="1" y="986123"/>
        <a:ext cx="551609" cy="236404"/>
      </dsp:txXfrm>
    </dsp:sp>
    <dsp:sp modelId="{84F46B3E-D2BB-44B9-B8D5-FD1C9E3CF01F}">
      <dsp:nvSpPr>
        <dsp:cNvPr id="0" name=""/>
        <dsp:cNvSpPr/>
      </dsp:nvSpPr>
      <dsp:spPr>
        <a:xfrm rot="5400000">
          <a:off x="3493804" y="-2231876"/>
          <a:ext cx="512208" cy="6396598"/>
        </a:xfrm>
        <a:prstGeom prst="round2Same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迷思的澄清</a:t>
          </a:r>
          <a:endParaRPr lang="en-US" altLang="zh-TW" sz="3200" b="1" kern="1200" dirty="0">
            <a:effectLst/>
            <a:latin typeface="Adobe 繁黑體 Std B" pitchFamily="34" charset="-120"/>
            <a:ea typeface="Adobe 繁黑體 Std B" pitchFamily="34" charset="-120"/>
          </a:endParaRPr>
        </a:p>
      </dsp:txBody>
      <dsp:txXfrm rot="-5400000">
        <a:off x="551609" y="735323"/>
        <a:ext cx="6371594" cy="462200"/>
      </dsp:txXfrm>
    </dsp:sp>
    <dsp:sp modelId="{3A65CDBF-3F05-4B0F-BB88-8CB583CAD3BA}">
      <dsp:nvSpPr>
        <dsp:cNvPr id="0" name=""/>
        <dsp:cNvSpPr/>
      </dsp:nvSpPr>
      <dsp:spPr>
        <a:xfrm rot="5400000">
          <a:off x="-118202" y="1532523"/>
          <a:ext cx="788013" cy="551609"/>
        </a:xfrm>
        <a:prstGeom prst="chevron">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Adobe 繁黑體 Std B" pitchFamily="34" charset="-120"/>
              <a:ea typeface="Adobe 繁黑體 Std B" pitchFamily="34" charset="-120"/>
            </a:rPr>
            <a:t>三</a:t>
          </a:r>
          <a:endParaRPr lang="en-US" altLang="zh-TW" sz="2000" kern="1200" dirty="0">
            <a:latin typeface="Adobe 繁黑體 Std B" pitchFamily="34" charset="-120"/>
            <a:ea typeface="Adobe 繁黑體 Std B" pitchFamily="34" charset="-120"/>
          </a:endParaRPr>
        </a:p>
      </dsp:txBody>
      <dsp:txXfrm rot="-5400000">
        <a:off x="1" y="1690126"/>
        <a:ext cx="551609" cy="236404"/>
      </dsp:txXfrm>
    </dsp:sp>
    <dsp:sp modelId="{795999E1-087B-4093-9602-65282EC33574}">
      <dsp:nvSpPr>
        <dsp:cNvPr id="0" name=""/>
        <dsp:cNvSpPr/>
      </dsp:nvSpPr>
      <dsp:spPr>
        <a:xfrm rot="5400000">
          <a:off x="3493804" y="-1527873"/>
          <a:ext cx="512208" cy="6396598"/>
        </a:xfrm>
        <a:prstGeom prst="round2Same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孩子的重要他人</a:t>
          </a:r>
          <a:endParaRPr lang="en-US" altLang="zh-TW" sz="3200" b="1" kern="1200" dirty="0">
            <a:effectLst/>
            <a:latin typeface="Adobe 繁黑體 Std B" pitchFamily="34" charset="-120"/>
            <a:ea typeface="Adobe 繁黑體 Std B" pitchFamily="34" charset="-120"/>
          </a:endParaRPr>
        </a:p>
      </dsp:txBody>
      <dsp:txXfrm rot="-5400000">
        <a:off x="551609" y="1439326"/>
        <a:ext cx="6371594" cy="462200"/>
      </dsp:txXfrm>
    </dsp:sp>
    <dsp:sp modelId="{438BF81E-D12F-403D-8DBF-00FCD1F30B0A}">
      <dsp:nvSpPr>
        <dsp:cNvPr id="0" name=""/>
        <dsp:cNvSpPr/>
      </dsp:nvSpPr>
      <dsp:spPr>
        <a:xfrm rot="5400000">
          <a:off x="-118202" y="2236526"/>
          <a:ext cx="788013" cy="551609"/>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Adobe 繁黑體 Std B" pitchFamily="34" charset="-120"/>
              <a:ea typeface="Adobe 繁黑體 Std B" pitchFamily="34" charset="-120"/>
            </a:rPr>
            <a:t>四</a:t>
          </a:r>
        </a:p>
      </dsp:txBody>
      <dsp:txXfrm rot="-5400000">
        <a:off x="1" y="2394129"/>
        <a:ext cx="551609" cy="236404"/>
      </dsp:txXfrm>
    </dsp:sp>
    <dsp:sp modelId="{A1DED357-FF78-4FA0-BEAD-F7A890451B7D}">
      <dsp:nvSpPr>
        <dsp:cNvPr id="0" name=""/>
        <dsp:cNvSpPr/>
      </dsp:nvSpPr>
      <dsp:spPr>
        <a:xfrm rot="5400000">
          <a:off x="3493804" y="-823870"/>
          <a:ext cx="512208" cy="6396598"/>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參考心理測驗</a:t>
          </a:r>
        </a:p>
      </dsp:txBody>
      <dsp:txXfrm rot="-5400000">
        <a:off x="551609" y="2143329"/>
        <a:ext cx="6371594" cy="462200"/>
      </dsp:txXfrm>
    </dsp:sp>
    <dsp:sp modelId="{68B31AED-5BCD-4196-ABE2-E1D629C0FEFE}">
      <dsp:nvSpPr>
        <dsp:cNvPr id="0" name=""/>
        <dsp:cNvSpPr/>
      </dsp:nvSpPr>
      <dsp:spPr>
        <a:xfrm rot="5400000">
          <a:off x="-118202" y="2940530"/>
          <a:ext cx="788013" cy="551609"/>
        </a:xfrm>
        <a:prstGeom prst="chevron">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Adobe 繁黑體 Std B" pitchFamily="34" charset="-120"/>
              <a:ea typeface="Adobe 繁黑體 Std B" pitchFamily="34" charset="-120"/>
            </a:rPr>
            <a:t>五</a:t>
          </a:r>
        </a:p>
      </dsp:txBody>
      <dsp:txXfrm rot="-5400000">
        <a:off x="1" y="3098133"/>
        <a:ext cx="551609" cy="236404"/>
      </dsp:txXfrm>
    </dsp:sp>
    <dsp:sp modelId="{CFE1CEA9-33C3-49F1-B81A-4232AA68F162}">
      <dsp:nvSpPr>
        <dsp:cNvPr id="0" name=""/>
        <dsp:cNvSpPr/>
      </dsp:nvSpPr>
      <dsp:spPr>
        <a:xfrm rot="5400000">
          <a:off x="3493804" y="-119866"/>
          <a:ext cx="512208" cy="6396598"/>
        </a:xfrm>
        <a:prstGeom prst="round2Same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掌握最新資訊</a:t>
          </a:r>
        </a:p>
      </dsp:txBody>
      <dsp:txXfrm rot="-5400000">
        <a:off x="551609" y="2847333"/>
        <a:ext cx="6371594" cy="462200"/>
      </dsp:txXfrm>
    </dsp:sp>
    <dsp:sp modelId="{4E7BF986-F769-4A6C-A1F0-F56FB0D35028}">
      <dsp:nvSpPr>
        <dsp:cNvPr id="0" name=""/>
        <dsp:cNvSpPr/>
      </dsp:nvSpPr>
      <dsp:spPr>
        <a:xfrm rot="5400000">
          <a:off x="-118202" y="3644533"/>
          <a:ext cx="788013" cy="551609"/>
        </a:xfrm>
        <a:prstGeom prst="chevron">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Adobe 繁黑體 Std B" pitchFamily="34" charset="-120"/>
              <a:ea typeface="Adobe 繁黑體 Std B" pitchFamily="34" charset="-120"/>
            </a:rPr>
            <a:t>六</a:t>
          </a:r>
        </a:p>
      </dsp:txBody>
      <dsp:txXfrm rot="-5400000">
        <a:off x="1" y="3802136"/>
        <a:ext cx="551609" cy="236404"/>
      </dsp:txXfrm>
    </dsp:sp>
    <dsp:sp modelId="{05E94519-F404-4E7D-9BFC-A6976F923713}">
      <dsp:nvSpPr>
        <dsp:cNvPr id="0" name=""/>
        <dsp:cNvSpPr/>
      </dsp:nvSpPr>
      <dsp:spPr>
        <a:xfrm rot="5400000">
          <a:off x="3493804" y="584136"/>
          <a:ext cx="512208" cy="6396598"/>
        </a:xfrm>
        <a:prstGeom prst="round2Same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志願排序的問題</a:t>
          </a:r>
        </a:p>
      </dsp:txBody>
      <dsp:txXfrm rot="-5400000">
        <a:off x="551609" y="3551335"/>
        <a:ext cx="6371594" cy="462200"/>
      </dsp:txXfrm>
    </dsp:sp>
    <dsp:sp modelId="{1EFAA1EA-9E6A-475F-8582-7196B7F5ED81}">
      <dsp:nvSpPr>
        <dsp:cNvPr id="0" name=""/>
        <dsp:cNvSpPr/>
      </dsp:nvSpPr>
      <dsp:spPr>
        <a:xfrm rot="5400000">
          <a:off x="-118202" y="4348536"/>
          <a:ext cx="788013" cy="551609"/>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Adobe 繁黑體 Std B" pitchFamily="34" charset="-120"/>
              <a:ea typeface="Adobe 繁黑體 Std B" pitchFamily="34" charset="-120"/>
            </a:rPr>
            <a:t>七</a:t>
          </a:r>
        </a:p>
      </dsp:txBody>
      <dsp:txXfrm rot="-5400000">
        <a:off x="1" y="4506139"/>
        <a:ext cx="551609" cy="236404"/>
      </dsp:txXfrm>
    </dsp:sp>
    <dsp:sp modelId="{85C88174-90DA-43C9-A45B-B4AEDA5A95BB}">
      <dsp:nvSpPr>
        <dsp:cNvPr id="0" name=""/>
        <dsp:cNvSpPr/>
      </dsp:nvSpPr>
      <dsp:spPr>
        <a:xfrm rot="5400000">
          <a:off x="3493804" y="1288139"/>
          <a:ext cx="512208" cy="6396598"/>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a:outerShdw blurRad="190500" dist="139700" dir="2700000" algn="tl" rotWithShape="0">
            <a:prstClr val="black">
              <a:alpha val="53000"/>
            </a:prstClr>
          </a:outerShdw>
        </a:effectLst>
      </dsp:spPr>
      <dsp:style>
        <a:lnRef idx="2">
          <a:scrgbClr r="0" g="0" b="0"/>
        </a:lnRef>
        <a:fillRef idx="1">
          <a:scrgbClr r="0" g="0" b="0"/>
        </a:fillRef>
        <a:effectRef idx="0">
          <a:scrgbClr r="0" g="0" b="0"/>
        </a:effectRef>
        <a:fontRef idx="minor"/>
      </dsp:style>
      <dsp:txBody>
        <a:bodyPr spcFirstLastPara="0" vert="horz" wrap="square" lIns="227584" tIns="72000" rIns="20320" bIns="20320" numCol="1" spcCol="1270" anchor="ctr" anchorCtr="0">
          <a:noAutofit/>
        </a:bodyPr>
        <a:lstStyle/>
        <a:p>
          <a:pPr marL="285750" lvl="1" indent="-285750" algn="l" defTabSz="1422400">
            <a:lnSpc>
              <a:spcPct val="90000"/>
            </a:lnSpc>
            <a:spcBef>
              <a:spcPct val="0"/>
            </a:spcBef>
            <a:spcAft>
              <a:spcPct val="15000"/>
            </a:spcAft>
            <a:buChar char="••"/>
          </a:pPr>
          <a:r>
            <a:rPr lang="zh-TW" altLang="en-US" sz="3200" b="1" kern="1200" dirty="0">
              <a:effectLst/>
              <a:latin typeface="Adobe 繁黑體 Std B" pitchFamily="34" charset="-120"/>
              <a:ea typeface="Adobe 繁黑體 Std B" pitchFamily="34" charset="-120"/>
            </a:rPr>
            <a:t>填滿志願，以免落榜</a:t>
          </a:r>
        </a:p>
      </dsp:txBody>
      <dsp:txXfrm rot="-5400000">
        <a:off x="551609" y="4255338"/>
        <a:ext cx="6371594" cy="4622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FADE4-CC6E-4640-96CF-BC2505E2C5FD}">
      <dsp:nvSpPr>
        <dsp:cNvPr id="0" name=""/>
        <dsp:cNvSpPr/>
      </dsp:nvSpPr>
      <dsp:spPr>
        <a:xfrm>
          <a:off x="0" y="0"/>
          <a:ext cx="8329202" cy="2679155"/>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zh-TW" altLang="en-US" sz="3000" b="1" kern="1200" dirty="0" smtClean="0">
              <a:solidFill>
                <a:srgbClr val="0000FF"/>
              </a:solidFill>
              <a:latin typeface="標楷體" pitchFamily="65" charset="-120"/>
              <a:ea typeface="標楷體" pitchFamily="65" charset="-120"/>
            </a:rPr>
            <a:t> </a:t>
          </a:r>
          <a:r>
            <a:rPr lang="zh-TW" altLang="en-US" sz="2600" b="1" kern="1200" dirty="0" smtClean="0">
              <a:solidFill>
                <a:srgbClr val="0000FF"/>
              </a:solidFill>
              <a:latin typeface="標楷體" pitchFamily="65" charset="-120"/>
              <a:ea typeface="標楷體" pitchFamily="65" charset="-120"/>
            </a:rPr>
            <a:t>機械科</a:t>
          </a:r>
          <a:r>
            <a:rPr lang="zh-TW" altLang="en-US" sz="2600" b="1" kern="1200" dirty="0" smtClean="0">
              <a:solidFill>
                <a:schemeClr val="tx1"/>
              </a:solidFill>
              <a:latin typeface="標楷體" pitchFamily="65" charset="-120"/>
              <a:ea typeface="標楷體" pitchFamily="65" charset="-120"/>
            </a:rPr>
            <a:t>、鑄造科、板金科、機械木模科</a:t>
          </a:r>
          <a:r>
            <a:rPr lang="en-US" altLang="zh-TW" sz="3000" b="1" kern="1200" dirty="0" smtClean="0">
              <a:solidFill>
                <a:schemeClr val="tx1"/>
              </a:solidFill>
              <a:latin typeface="標楷體" pitchFamily="65" charset="-120"/>
              <a:ea typeface="標楷體" pitchFamily="65" charset="-120"/>
            </a:rPr>
            <a:t/>
          </a:r>
          <a:br>
            <a:rPr lang="en-US" altLang="zh-TW" sz="3000" b="1" kern="1200" dirty="0" smtClean="0">
              <a:solidFill>
                <a:schemeClr val="tx1"/>
              </a:solidFill>
              <a:latin typeface="標楷體" pitchFamily="65" charset="-120"/>
              <a:ea typeface="標楷體" pitchFamily="65" charset="-120"/>
            </a:rPr>
          </a:br>
          <a:r>
            <a:rPr lang="en-US" altLang="zh-TW" sz="3000" b="1" kern="1200" dirty="0" smtClean="0">
              <a:solidFill>
                <a:schemeClr val="tx1"/>
              </a:solidFill>
              <a:latin typeface="標楷體" pitchFamily="65" charset="-120"/>
              <a:ea typeface="標楷體" pitchFamily="65" charset="-120"/>
            </a:rPr>
            <a:t> </a:t>
          </a:r>
          <a:r>
            <a:rPr lang="zh-TW" altLang="en-US" sz="3000" b="1" kern="1200" dirty="0" smtClean="0">
              <a:solidFill>
                <a:schemeClr val="tx1"/>
              </a:solidFill>
              <a:latin typeface="標楷體" pitchFamily="65" charset="-120"/>
              <a:ea typeface="標楷體" pitchFamily="65" charset="-120"/>
            </a:rPr>
            <a:t>配管科、模具科、機電科、</a:t>
          </a:r>
          <a:r>
            <a:rPr lang="zh-TW" altLang="en-US" sz="3000" b="1" kern="1200" dirty="0" smtClean="0">
              <a:solidFill>
                <a:srgbClr val="0000FF"/>
              </a:solidFill>
              <a:latin typeface="標楷體" pitchFamily="65" charset="-120"/>
              <a:ea typeface="標楷體" pitchFamily="65" charset="-120"/>
            </a:rPr>
            <a:t>製圖科    </a:t>
          </a:r>
          <a:r>
            <a:rPr lang="en-US" altLang="zh-TW" sz="3000" b="1" kern="1200" dirty="0" smtClean="0">
              <a:solidFill>
                <a:srgbClr val="0000FF"/>
              </a:solidFill>
              <a:latin typeface="標楷體" pitchFamily="65" charset="-120"/>
              <a:ea typeface="標楷體" pitchFamily="65" charset="-120"/>
            </a:rPr>
            <a:t/>
          </a:r>
          <a:br>
            <a:rPr lang="en-US" altLang="zh-TW" sz="3000" b="1" kern="1200" dirty="0" smtClean="0">
              <a:solidFill>
                <a:srgbClr val="0000FF"/>
              </a:solidFill>
              <a:latin typeface="標楷體" pitchFamily="65" charset="-120"/>
              <a:ea typeface="標楷體" pitchFamily="65" charset="-120"/>
            </a:rPr>
          </a:br>
          <a:r>
            <a:rPr lang="en-US" altLang="zh-TW" sz="3000" b="1" kern="1200" dirty="0" smtClean="0">
              <a:solidFill>
                <a:srgbClr val="0000FF"/>
              </a:solidFill>
              <a:latin typeface="標楷體" pitchFamily="65" charset="-120"/>
              <a:ea typeface="標楷體" pitchFamily="65" charset="-120"/>
            </a:rPr>
            <a:t> </a:t>
          </a:r>
          <a:r>
            <a:rPr lang="zh-TW" altLang="en-US" sz="3000" b="1" kern="1200" dirty="0" smtClean="0">
              <a:solidFill>
                <a:schemeClr val="tx1"/>
              </a:solidFill>
              <a:latin typeface="標楷體" pitchFamily="65" charset="-120"/>
              <a:ea typeface="標楷體" pitchFamily="65" charset="-120"/>
            </a:rPr>
            <a:t>生物產業機電科、電腦機械製圖科</a:t>
          </a:r>
        </a:p>
        <a:p>
          <a:pPr marL="228600" lvl="1" indent="-228600" algn="l" defTabSz="1066800">
            <a:lnSpc>
              <a:spcPct val="90000"/>
            </a:lnSpc>
            <a:spcBef>
              <a:spcPct val="0"/>
            </a:spcBef>
            <a:spcAft>
              <a:spcPct val="15000"/>
            </a:spcAft>
            <a:buChar char="••"/>
          </a:pPr>
          <a:r>
            <a:rPr lang="zh-TW" altLang="en-US" sz="2400" b="1" kern="1200" dirty="0" smtClean="0">
              <a:solidFill>
                <a:srgbClr val="FF0000"/>
              </a:solidFill>
              <a:latin typeface="標楷體" pitchFamily="65" charset="-120"/>
              <a:ea typeface="標楷體" pitchFamily="65" charset="-120"/>
            </a:rPr>
            <a:t>考科</a:t>
          </a:r>
          <a:r>
            <a:rPr lang="en-US" altLang="en-US" sz="2400" b="1" kern="1200" dirty="0" smtClean="0">
              <a:solidFill>
                <a:srgbClr val="FF0000"/>
              </a:solidFill>
              <a:latin typeface="標楷體" pitchFamily="65" charset="-120"/>
              <a:ea typeface="標楷體" pitchFamily="65" charset="-120"/>
            </a:rPr>
            <a:t>1.</a:t>
          </a:r>
          <a:r>
            <a:rPr lang="zh-TW" altLang="en-US" sz="2400" b="1" kern="1200" dirty="0" smtClean="0">
              <a:solidFill>
                <a:srgbClr val="FF0000"/>
              </a:solidFill>
              <a:latin typeface="標楷體" pitchFamily="65" charset="-120"/>
              <a:ea typeface="標楷體" pitchFamily="65" charset="-120"/>
            </a:rPr>
            <a:t>機件原理、機械力學 </a:t>
          </a:r>
          <a:endParaRPr lang="zh-TW" altLang="en-US" sz="2400" b="1" kern="1200" dirty="0">
            <a:solidFill>
              <a:srgbClr val="FF0000"/>
            </a:solidFill>
            <a:latin typeface="標楷體" pitchFamily="65" charset="-120"/>
            <a:ea typeface="標楷體" pitchFamily="65" charset="-120"/>
          </a:endParaRPr>
        </a:p>
        <a:p>
          <a:pPr marL="228600" lvl="1" indent="-228600" algn="l" defTabSz="1066800">
            <a:lnSpc>
              <a:spcPct val="90000"/>
            </a:lnSpc>
            <a:spcBef>
              <a:spcPct val="0"/>
            </a:spcBef>
            <a:spcAft>
              <a:spcPct val="15000"/>
            </a:spcAft>
            <a:buChar char="••"/>
          </a:pPr>
          <a:r>
            <a:rPr lang="zh-TW" altLang="en-US" sz="2400" b="1" kern="1200" dirty="0" smtClean="0">
              <a:solidFill>
                <a:srgbClr val="FF0000"/>
              </a:solidFill>
              <a:latin typeface="標楷體" pitchFamily="65" charset="-120"/>
              <a:ea typeface="標楷體" pitchFamily="65" charset="-120"/>
            </a:rPr>
            <a:t>考科</a:t>
          </a:r>
          <a:r>
            <a:rPr lang="en-US" altLang="en-US" sz="2400" b="1" kern="1200" dirty="0" smtClean="0">
              <a:solidFill>
                <a:srgbClr val="FF0000"/>
              </a:solidFill>
              <a:latin typeface="標楷體" pitchFamily="65" charset="-120"/>
              <a:ea typeface="標楷體" pitchFamily="65" charset="-120"/>
            </a:rPr>
            <a:t>2.</a:t>
          </a:r>
          <a:r>
            <a:rPr lang="zh-TW" altLang="en-US" sz="2400" b="1" kern="1200" dirty="0" smtClean="0">
              <a:solidFill>
                <a:srgbClr val="FF0000"/>
              </a:solidFill>
              <a:latin typeface="標楷體" pitchFamily="65" charset="-120"/>
              <a:ea typeface="標楷體" pitchFamily="65" charset="-120"/>
            </a:rPr>
            <a:t>機械製造、機械基礎實習、製圖實習</a:t>
          </a:r>
          <a:endParaRPr lang="zh-TW" altLang="en-US" sz="2400" b="1" kern="1200" dirty="0">
            <a:solidFill>
              <a:srgbClr val="FF0000"/>
            </a:solidFill>
            <a:latin typeface="標楷體" pitchFamily="65" charset="-120"/>
            <a:ea typeface="標楷體" pitchFamily="65" charset="-120"/>
          </a:endParaRPr>
        </a:p>
      </dsp:txBody>
      <dsp:txXfrm>
        <a:off x="1933755" y="0"/>
        <a:ext cx="6395446" cy="2679155"/>
      </dsp:txXfrm>
    </dsp:sp>
    <dsp:sp modelId="{2DF80F39-FCF2-4ADD-9926-D44F96B753EA}">
      <dsp:nvSpPr>
        <dsp:cNvPr id="0" name=""/>
        <dsp:cNvSpPr/>
      </dsp:nvSpPr>
      <dsp:spPr>
        <a:xfrm>
          <a:off x="195818" y="253641"/>
          <a:ext cx="1665840" cy="214332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AD2B94-6F9A-4ECD-B953-7F6ECD6C4EC1}">
      <dsp:nvSpPr>
        <dsp:cNvPr id="0" name=""/>
        <dsp:cNvSpPr/>
      </dsp:nvSpPr>
      <dsp:spPr>
        <a:xfrm>
          <a:off x="0" y="2948445"/>
          <a:ext cx="8329202" cy="2679155"/>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zh-TW" altLang="en-US" sz="3000" b="1" kern="1200" dirty="0" smtClean="0">
              <a:solidFill>
                <a:srgbClr val="0000FF"/>
              </a:solidFill>
              <a:latin typeface="標楷體" pitchFamily="65" charset="-120"/>
              <a:ea typeface="標楷體" pitchFamily="65" charset="-120"/>
            </a:rPr>
            <a:t> 汽車科</a:t>
          </a:r>
          <a:r>
            <a:rPr lang="zh-TW" altLang="en-US" sz="3000" b="1" kern="1200" dirty="0" smtClean="0">
              <a:solidFill>
                <a:schemeClr val="tx1"/>
              </a:solidFill>
              <a:latin typeface="標楷體" pitchFamily="65" charset="-120"/>
              <a:ea typeface="標楷體" pitchFamily="65" charset="-120"/>
            </a:rPr>
            <a:t>、重機科、飛機修護科          </a:t>
          </a:r>
          <a:r>
            <a:rPr lang="en-US" altLang="zh-TW" sz="3000" b="1" kern="1200" dirty="0" smtClean="0">
              <a:solidFill>
                <a:schemeClr val="tx1"/>
              </a:solidFill>
              <a:latin typeface="標楷體" pitchFamily="65" charset="-120"/>
              <a:ea typeface="標楷體" pitchFamily="65" charset="-120"/>
            </a:rPr>
            <a:t/>
          </a:r>
          <a:br>
            <a:rPr lang="en-US" altLang="zh-TW" sz="3000" b="1" kern="1200" dirty="0" smtClean="0">
              <a:solidFill>
                <a:schemeClr val="tx1"/>
              </a:solidFill>
              <a:latin typeface="標楷體" pitchFamily="65" charset="-120"/>
              <a:ea typeface="標楷體" pitchFamily="65" charset="-120"/>
            </a:rPr>
          </a:br>
          <a:r>
            <a:rPr lang="en-US" altLang="zh-TW" sz="3000" b="1" kern="1200" dirty="0" smtClean="0">
              <a:solidFill>
                <a:schemeClr val="tx1"/>
              </a:solidFill>
              <a:latin typeface="標楷體" pitchFamily="65" charset="-120"/>
              <a:ea typeface="標楷體" pitchFamily="65" charset="-120"/>
            </a:rPr>
            <a:t> </a:t>
          </a:r>
          <a:r>
            <a:rPr lang="zh-TW" altLang="en-US" sz="3000" b="1" kern="1200" dirty="0" smtClean="0">
              <a:solidFill>
                <a:schemeClr val="tx1"/>
              </a:solidFill>
              <a:latin typeface="標楷體" pitchFamily="65" charset="-120"/>
              <a:ea typeface="標楷體" pitchFamily="65" charset="-120"/>
            </a:rPr>
            <a:t>動力機械科、農業機械科</a:t>
          </a:r>
          <a:endParaRPr lang="en-US" altLang="zh-TW" sz="3000" b="1" kern="1200" dirty="0" smtClean="0">
            <a:solidFill>
              <a:schemeClr val="tx1"/>
            </a:solidFill>
            <a:latin typeface="標楷體" pitchFamily="65" charset="-120"/>
            <a:ea typeface="標楷體" pitchFamily="65" charset="-120"/>
          </a:endParaRP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1.</a:t>
          </a:r>
          <a:r>
            <a:rPr lang="zh-TW" altLang="en-US" sz="2500" b="1" kern="1200" dirty="0" smtClean="0">
              <a:solidFill>
                <a:srgbClr val="FF0000"/>
              </a:solidFill>
              <a:latin typeface="標楷體" pitchFamily="65" charset="-120"/>
              <a:ea typeface="標楷體" pitchFamily="65" charset="-120"/>
            </a:rPr>
            <a:t>應用力學、引擎原理及實習 </a:t>
          </a:r>
          <a:endParaRPr lang="zh-TW" altLang="en-US" sz="2500" b="1" kern="1200" dirty="0">
            <a:solidFill>
              <a:srgbClr val="FF0000"/>
            </a:solidFill>
            <a:latin typeface="標楷體" pitchFamily="65" charset="-120"/>
            <a:ea typeface="標楷體" pitchFamily="65" charset="-120"/>
          </a:endParaRP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2.</a:t>
          </a:r>
          <a:r>
            <a:rPr lang="zh-TW" altLang="en-US" sz="2500" b="1" kern="1200" dirty="0" smtClean="0">
              <a:solidFill>
                <a:srgbClr val="FF0000"/>
              </a:solidFill>
              <a:latin typeface="標楷體" pitchFamily="65" charset="-120"/>
              <a:ea typeface="標楷體" pitchFamily="65" charset="-120"/>
            </a:rPr>
            <a:t>電工概論與實習、電子概論與實習</a:t>
          </a:r>
          <a:endParaRPr lang="zh-TW" altLang="en-US" sz="2500" b="1" kern="1200" dirty="0">
            <a:solidFill>
              <a:srgbClr val="FF0000"/>
            </a:solidFill>
            <a:latin typeface="標楷體" pitchFamily="65" charset="-120"/>
            <a:ea typeface="標楷體" pitchFamily="65" charset="-120"/>
          </a:endParaRPr>
        </a:p>
      </dsp:txBody>
      <dsp:txXfrm>
        <a:off x="1933755" y="2948445"/>
        <a:ext cx="6395446" cy="2679155"/>
      </dsp:txXfrm>
    </dsp:sp>
    <dsp:sp modelId="{553CF336-582C-45AA-B4BD-4D41A4AC7F58}">
      <dsp:nvSpPr>
        <dsp:cNvPr id="0" name=""/>
        <dsp:cNvSpPr/>
      </dsp:nvSpPr>
      <dsp:spPr>
        <a:xfrm>
          <a:off x="195818" y="3179986"/>
          <a:ext cx="1665840" cy="214332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C41D1-4942-4F47-B5F5-5D8695694303}">
      <dsp:nvSpPr>
        <dsp:cNvPr id="0" name=""/>
        <dsp:cNvSpPr/>
      </dsp:nvSpPr>
      <dsp:spPr>
        <a:xfrm>
          <a:off x="0" y="0"/>
          <a:ext cx="8691137" cy="1584448"/>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100000"/>
            </a:lnSpc>
            <a:spcBef>
              <a:spcPct val="0"/>
            </a:spcBef>
            <a:spcAft>
              <a:spcPct val="35000"/>
            </a:spcAft>
          </a:pPr>
          <a:r>
            <a:rPr lang="zh-TW" altLang="en-US" sz="3000" b="1" kern="1200" dirty="0" smtClean="0">
              <a:solidFill>
                <a:srgbClr val="0000FF"/>
              </a:solidFill>
              <a:latin typeface="標楷體" pitchFamily="65" charset="-120"/>
              <a:ea typeface="標楷體" pitchFamily="65" charset="-120"/>
            </a:rPr>
            <a:t>  資訊科</a:t>
          </a:r>
          <a:r>
            <a:rPr lang="zh-TW" altLang="en-US" sz="3000" b="1" kern="1200" dirty="0" smtClean="0">
              <a:solidFill>
                <a:schemeClr val="tx1"/>
              </a:solidFill>
              <a:latin typeface="標楷體" pitchFamily="65" charset="-120"/>
              <a:ea typeface="標楷體" pitchFamily="65" charset="-120"/>
            </a:rPr>
            <a:t>、</a:t>
          </a:r>
          <a:r>
            <a:rPr lang="zh-TW" altLang="en-US" sz="3000" b="1" kern="1200" dirty="0" smtClean="0">
              <a:solidFill>
                <a:srgbClr val="0000FF"/>
              </a:solidFill>
              <a:latin typeface="標楷體" pitchFamily="65" charset="-120"/>
              <a:ea typeface="標楷體" pitchFamily="65" charset="-120"/>
            </a:rPr>
            <a:t>電子科</a:t>
          </a:r>
          <a:r>
            <a:rPr lang="zh-TW" altLang="en-US" sz="3000" b="1" kern="1200" dirty="0" smtClean="0">
              <a:solidFill>
                <a:schemeClr val="tx1"/>
              </a:solidFill>
              <a:latin typeface="標楷體" pitchFamily="65" charset="-120"/>
              <a:ea typeface="標楷體" pitchFamily="65" charset="-120"/>
            </a:rPr>
            <a:t>、控制科、</a:t>
          </a:r>
          <a:r>
            <a:rPr lang="zh-TW" altLang="en-US" sz="3000" b="1" kern="1200" dirty="0" smtClean="0">
              <a:solidFill>
                <a:srgbClr val="0000FF"/>
              </a:solidFill>
              <a:latin typeface="標楷體" pitchFamily="65" charset="-120"/>
              <a:ea typeface="標楷體" pitchFamily="65" charset="-120"/>
            </a:rPr>
            <a:t>電機科  </a:t>
          </a:r>
          <a:endParaRPr lang="en-US" altLang="zh-TW" sz="3000" b="1" kern="1200" dirty="0" smtClean="0">
            <a:solidFill>
              <a:srgbClr val="0000FF"/>
            </a:solidFill>
            <a:latin typeface="標楷體" pitchFamily="65" charset="-120"/>
            <a:ea typeface="標楷體" pitchFamily="65" charset="-120"/>
          </a:endParaRPr>
        </a:p>
        <a:p>
          <a:pPr lvl="0" algn="l" defTabSz="1333500">
            <a:lnSpc>
              <a:spcPct val="100000"/>
            </a:lnSpc>
            <a:spcBef>
              <a:spcPct val="0"/>
            </a:spcBef>
            <a:spcAft>
              <a:spcPct val="35000"/>
            </a:spcAft>
          </a:pPr>
          <a:r>
            <a:rPr lang="en-US" altLang="zh-TW" sz="3000" b="1" kern="1200" dirty="0" smtClean="0">
              <a:solidFill>
                <a:srgbClr val="0000FF"/>
              </a:solidFill>
              <a:latin typeface="標楷體" pitchFamily="65" charset="-120"/>
              <a:ea typeface="標楷體" pitchFamily="65" charset="-120"/>
            </a:rPr>
            <a:t>  </a:t>
          </a:r>
          <a:r>
            <a:rPr lang="zh-TW" altLang="en-US" sz="3000" b="1" kern="1200" dirty="0" smtClean="0">
              <a:solidFill>
                <a:schemeClr val="tx1"/>
              </a:solidFill>
              <a:latin typeface="標楷體" pitchFamily="65" charset="-120"/>
              <a:ea typeface="標楷體" pitchFamily="65" charset="-120"/>
            </a:rPr>
            <a:t>冷凍空調科、航空電子科</a:t>
          </a:r>
        </a:p>
        <a:p>
          <a:pPr lvl="0" algn="l" defTabSz="1333500">
            <a:lnSpc>
              <a:spcPct val="90000"/>
            </a:lnSpc>
            <a:spcBef>
              <a:spcPct val="0"/>
            </a:spcBef>
            <a:spcAft>
              <a:spcPct val="35000"/>
            </a:spcAft>
          </a:pPr>
          <a:endParaRPr lang="zh-TW" altLang="en-US" sz="3000" kern="1200" dirty="0">
            <a:solidFill>
              <a:schemeClr val="tx1"/>
            </a:solidFill>
            <a:latin typeface="標楷體" pitchFamily="65" charset="-120"/>
            <a:ea typeface="標楷體" pitchFamily="65" charset="-120"/>
          </a:endParaRPr>
        </a:p>
        <a:p>
          <a:pPr marL="228600" lvl="1" indent="-228600" algn="l" defTabSz="1200150">
            <a:lnSpc>
              <a:spcPct val="90000"/>
            </a:lnSpc>
            <a:spcBef>
              <a:spcPct val="0"/>
            </a:spcBef>
            <a:spcAft>
              <a:spcPct val="15000"/>
            </a:spcAft>
            <a:buChar char="••"/>
          </a:pPr>
          <a:endParaRPr lang="zh-TW" altLang="en-US" sz="2700" kern="1200" dirty="0"/>
        </a:p>
        <a:p>
          <a:pPr marL="228600" lvl="1" indent="-228600" algn="l" defTabSz="1200150">
            <a:lnSpc>
              <a:spcPct val="90000"/>
            </a:lnSpc>
            <a:spcBef>
              <a:spcPct val="0"/>
            </a:spcBef>
            <a:spcAft>
              <a:spcPct val="15000"/>
            </a:spcAft>
            <a:buChar char="••"/>
          </a:pPr>
          <a:endParaRPr lang="zh-TW" altLang="en-US" sz="2700" kern="1200"/>
        </a:p>
      </dsp:txBody>
      <dsp:txXfrm>
        <a:off x="1944724" y="0"/>
        <a:ext cx="6746412" cy="1584448"/>
      </dsp:txXfrm>
    </dsp:sp>
    <dsp:sp modelId="{9D15C9BC-5646-4C10-A6F4-DFEFA7C46D15}">
      <dsp:nvSpPr>
        <dsp:cNvPr id="0" name=""/>
        <dsp:cNvSpPr/>
      </dsp:nvSpPr>
      <dsp:spPr>
        <a:xfrm>
          <a:off x="23765" y="268003"/>
          <a:ext cx="2103689" cy="104844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224A75-AAD9-425B-9AFE-CFDEBA8D75AA}">
      <dsp:nvSpPr>
        <dsp:cNvPr id="0" name=""/>
        <dsp:cNvSpPr/>
      </dsp:nvSpPr>
      <dsp:spPr>
        <a:xfrm>
          <a:off x="0" y="1747725"/>
          <a:ext cx="8691137" cy="1717825"/>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100000"/>
            </a:lnSpc>
            <a:spcBef>
              <a:spcPct val="0"/>
            </a:spcBef>
            <a:spcAft>
              <a:spcPct val="35000"/>
            </a:spcAft>
          </a:pPr>
          <a:endParaRPr lang="zh-TW" altLang="en-US" sz="1000" kern="1200" dirty="0"/>
        </a:p>
        <a:p>
          <a:pPr marL="228600" lvl="1" indent="-228600" algn="l" defTabSz="1155700">
            <a:lnSpc>
              <a:spcPct val="10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1.</a:t>
          </a:r>
          <a:r>
            <a:rPr lang="zh-TW" altLang="en-US" sz="2600" b="1" kern="1200" dirty="0" smtClean="0">
              <a:solidFill>
                <a:srgbClr val="FF0000"/>
              </a:solidFill>
              <a:latin typeface="標楷體" pitchFamily="65" charset="-120"/>
              <a:ea typeface="標楷體" pitchFamily="65" charset="-120"/>
            </a:rPr>
            <a:t>電子學、基本電學</a:t>
          </a:r>
          <a:endParaRPr lang="zh-TW" altLang="en-US" sz="2600" b="1" kern="1200" dirty="0">
            <a:solidFill>
              <a:srgbClr val="FF0000"/>
            </a:solidFill>
            <a:latin typeface="標楷體" pitchFamily="65" charset="-120"/>
            <a:ea typeface="標楷體" pitchFamily="65" charset="-120"/>
          </a:endParaRPr>
        </a:p>
        <a:p>
          <a:pPr marL="228600" lvl="1" indent="-228600" algn="l" defTabSz="1155700">
            <a:lnSpc>
              <a:spcPct val="10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2.</a:t>
          </a:r>
          <a:r>
            <a:rPr lang="zh-TW" altLang="en-US" sz="2600" b="1" kern="1200" dirty="0" smtClean="0">
              <a:solidFill>
                <a:srgbClr val="FF0000"/>
              </a:solidFill>
              <a:latin typeface="標楷體" pitchFamily="65" charset="-120"/>
              <a:ea typeface="標楷體" pitchFamily="65" charset="-120"/>
            </a:rPr>
            <a:t>電工機械、電子學實習、</a:t>
          </a:r>
          <a:r>
            <a:rPr lang="en-US" altLang="zh-TW" sz="2600" b="1" kern="1200" dirty="0" smtClean="0">
              <a:solidFill>
                <a:srgbClr val="FF0000"/>
              </a:solidFill>
              <a:latin typeface="標楷體" pitchFamily="65" charset="-120"/>
              <a:ea typeface="標楷體" pitchFamily="65" charset="-120"/>
            </a:rPr>
            <a:t/>
          </a:r>
          <a:br>
            <a:rPr lang="en-US" altLang="zh-TW" sz="2600" b="1" kern="1200" dirty="0" smtClean="0">
              <a:solidFill>
                <a:srgbClr val="FF0000"/>
              </a:solidFill>
              <a:latin typeface="標楷體" pitchFamily="65" charset="-120"/>
              <a:ea typeface="標楷體" pitchFamily="65" charset="-120"/>
            </a:rPr>
          </a:br>
          <a:r>
            <a:rPr lang="en-US" altLang="zh-TW" sz="2600" b="1" kern="1200" dirty="0" smtClean="0">
              <a:solidFill>
                <a:srgbClr val="FF0000"/>
              </a:solidFill>
              <a:latin typeface="標楷體" pitchFamily="65" charset="-120"/>
              <a:ea typeface="標楷體" pitchFamily="65" charset="-120"/>
            </a:rPr>
            <a:t>      </a:t>
          </a:r>
          <a:r>
            <a:rPr lang="zh-TW" altLang="en-US" sz="2600" b="1" kern="1200" dirty="0" smtClean="0">
              <a:solidFill>
                <a:srgbClr val="FF0000"/>
              </a:solidFill>
              <a:latin typeface="標楷體" pitchFamily="65" charset="-120"/>
              <a:ea typeface="標楷體" pitchFamily="65" charset="-120"/>
            </a:rPr>
            <a:t>基本電學實習</a:t>
          </a:r>
          <a:endParaRPr lang="zh-TW" altLang="en-US" sz="2600" b="1" kern="1200" dirty="0">
            <a:solidFill>
              <a:srgbClr val="FF0000"/>
            </a:solidFill>
            <a:latin typeface="標楷體" pitchFamily="65" charset="-120"/>
            <a:ea typeface="標楷體" pitchFamily="65" charset="-120"/>
          </a:endParaRPr>
        </a:p>
      </dsp:txBody>
      <dsp:txXfrm>
        <a:off x="1944724" y="1747725"/>
        <a:ext cx="6746412" cy="1717825"/>
      </dsp:txXfrm>
    </dsp:sp>
    <dsp:sp modelId="{AE3C2055-0662-4432-B6DB-C92AB5332998}">
      <dsp:nvSpPr>
        <dsp:cNvPr id="0" name=""/>
        <dsp:cNvSpPr/>
      </dsp:nvSpPr>
      <dsp:spPr>
        <a:xfrm>
          <a:off x="156348" y="2146592"/>
          <a:ext cx="1727241" cy="100008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0249FA-6B2F-4DFE-8F89-680A400BE649}">
      <dsp:nvSpPr>
        <dsp:cNvPr id="0" name=""/>
        <dsp:cNvSpPr/>
      </dsp:nvSpPr>
      <dsp:spPr>
        <a:xfrm>
          <a:off x="0" y="3598555"/>
          <a:ext cx="8691137" cy="1683856"/>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100000"/>
            </a:lnSpc>
            <a:spcBef>
              <a:spcPct val="0"/>
            </a:spcBef>
            <a:spcAft>
              <a:spcPct val="35000"/>
            </a:spcAft>
          </a:pPr>
          <a:endParaRPr lang="zh-TW" altLang="en-US" sz="1000" kern="1200" dirty="0"/>
        </a:p>
        <a:p>
          <a:pPr marL="228600" lvl="1" indent="-228600" algn="l" defTabSz="1155700">
            <a:lnSpc>
              <a:spcPct val="10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1.</a:t>
          </a:r>
          <a:r>
            <a:rPr lang="zh-TW" altLang="en-US" sz="2600" b="1" kern="1200" dirty="0" smtClean="0">
              <a:solidFill>
                <a:srgbClr val="FF0000"/>
              </a:solidFill>
              <a:latin typeface="標楷體" pitchFamily="65" charset="-120"/>
              <a:ea typeface="標楷體" pitchFamily="65" charset="-120"/>
            </a:rPr>
            <a:t>電子學、基本電學</a:t>
          </a:r>
          <a:endParaRPr lang="zh-TW" altLang="en-US" sz="2600" b="1" kern="1200" dirty="0">
            <a:solidFill>
              <a:srgbClr val="FF0000"/>
            </a:solidFill>
            <a:latin typeface="標楷體" pitchFamily="65" charset="-120"/>
            <a:ea typeface="標楷體" pitchFamily="65" charset="-120"/>
          </a:endParaRPr>
        </a:p>
        <a:p>
          <a:pPr marL="228600" lvl="1" indent="-228600" algn="l" defTabSz="1155700">
            <a:lnSpc>
              <a:spcPct val="10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2.</a:t>
          </a:r>
          <a:r>
            <a:rPr lang="zh-TW" altLang="en-US" sz="2600" b="1" kern="1200" dirty="0" smtClean="0">
              <a:solidFill>
                <a:srgbClr val="FF0000"/>
              </a:solidFill>
              <a:latin typeface="標楷體" pitchFamily="65" charset="-120"/>
              <a:ea typeface="標楷體" pitchFamily="65" charset="-120"/>
            </a:rPr>
            <a:t>數位邏輯、數位邏輯實習</a:t>
          </a:r>
          <a:r>
            <a:rPr lang="en-US" altLang="zh-TW" sz="2600" b="1" kern="1200" dirty="0" smtClean="0">
              <a:solidFill>
                <a:srgbClr val="FF0000"/>
              </a:solidFill>
              <a:latin typeface="標楷體" pitchFamily="65" charset="-120"/>
              <a:ea typeface="標楷體" pitchFamily="65" charset="-120"/>
            </a:rPr>
            <a:t/>
          </a:r>
          <a:br>
            <a:rPr lang="en-US" altLang="zh-TW" sz="2600" b="1" kern="1200" dirty="0" smtClean="0">
              <a:solidFill>
                <a:srgbClr val="FF0000"/>
              </a:solidFill>
              <a:latin typeface="標楷體" pitchFamily="65" charset="-120"/>
              <a:ea typeface="標楷體" pitchFamily="65" charset="-120"/>
            </a:rPr>
          </a:br>
          <a:r>
            <a:rPr lang="en-US" altLang="zh-TW" sz="2600" b="1" kern="1200" dirty="0" smtClean="0">
              <a:solidFill>
                <a:srgbClr val="FF0000"/>
              </a:solidFill>
              <a:latin typeface="標楷體" pitchFamily="65" charset="-120"/>
              <a:ea typeface="標楷體" pitchFamily="65" charset="-120"/>
            </a:rPr>
            <a:t>       </a:t>
          </a:r>
          <a:r>
            <a:rPr lang="zh-TW" altLang="en-US" sz="2600" b="1" kern="1200" dirty="0" smtClean="0">
              <a:solidFill>
                <a:srgbClr val="FF0000"/>
              </a:solidFill>
              <a:latin typeface="標楷體" pitchFamily="65" charset="-120"/>
              <a:ea typeface="標楷體" pitchFamily="65" charset="-120"/>
            </a:rPr>
            <a:t>電子學實習、計算機概論</a:t>
          </a:r>
          <a:endParaRPr lang="zh-TW" altLang="en-US" sz="2600" b="1" kern="1200" dirty="0">
            <a:solidFill>
              <a:srgbClr val="FF0000"/>
            </a:solidFill>
            <a:latin typeface="標楷體" pitchFamily="65" charset="-120"/>
            <a:ea typeface="標楷體" pitchFamily="65" charset="-120"/>
          </a:endParaRPr>
        </a:p>
      </dsp:txBody>
      <dsp:txXfrm>
        <a:off x="1944724" y="3598555"/>
        <a:ext cx="6746412" cy="1683856"/>
      </dsp:txXfrm>
    </dsp:sp>
    <dsp:sp modelId="{0E69C0EF-82AD-4718-87CD-9A9817063C97}">
      <dsp:nvSpPr>
        <dsp:cNvPr id="0" name=""/>
        <dsp:cNvSpPr/>
      </dsp:nvSpPr>
      <dsp:spPr>
        <a:xfrm>
          <a:off x="156348" y="3946948"/>
          <a:ext cx="1749212" cy="95829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A346A-B5F1-41B6-9522-EE716E84058B}">
      <dsp:nvSpPr>
        <dsp:cNvPr id="0" name=""/>
        <dsp:cNvSpPr/>
      </dsp:nvSpPr>
      <dsp:spPr>
        <a:xfrm>
          <a:off x="0" y="0"/>
          <a:ext cx="8892480" cy="2413296"/>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zh-TW" altLang="en-US" sz="3000" b="1" kern="1200" dirty="0" smtClean="0">
              <a:solidFill>
                <a:schemeClr val="tx1"/>
              </a:solidFill>
              <a:latin typeface="標楷體" pitchFamily="65" charset="-120"/>
              <a:ea typeface="標楷體" pitchFamily="65" charset="-120"/>
            </a:rPr>
            <a:t> </a:t>
          </a:r>
          <a:r>
            <a:rPr lang="zh-TW" altLang="en-US" sz="3200" b="1" kern="1200" dirty="0" smtClean="0">
              <a:solidFill>
                <a:schemeClr val="tx1"/>
              </a:solidFill>
              <a:latin typeface="標楷體" pitchFamily="65" charset="-120"/>
              <a:ea typeface="標楷體" pitchFamily="65" charset="-120"/>
            </a:rPr>
            <a:t>化工科、紡織科、染整科</a:t>
          </a:r>
        </a:p>
        <a:p>
          <a:pPr marL="285750" lvl="1" indent="-285750" algn="l" defTabSz="1244600">
            <a:lnSpc>
              <a:spcPct val="10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1.</a:t>
          </a:r>
          <a:r>
            <a:rPr lang="zh-TW" altLang="en-US" sz="2800" b="1" kern="1200" dirty="0" smtClean="0">
              <a:solidFill>
                <a:srgbClr val="FF0000"/>
              </a:solidFill>
              <a:latin typeface="標楷體" pitchFamily="65" charset="-120"/>
              <a:ea typeface="標楷體" pitchFamily="65" charset="-120"/>
            </a:rPr>
            <a:t>普通化學、普通化學實驗</a:t>
          </a:r>
          <a:r>
            <a:rPr lang="en-US" altLang="zh-TW" sz="2800" b="1" kern="1200" dirty="0" smtClean="0">
              <a:solidFill>
                <a:srgbClr val="FF0000"/>
              </a:solidFill>
              <a:latin typeface="標楷體" pitchFamily="65" charset="-120"/>
              <a:ea typeface="標楷體" pitchFamily="65" charset="-120"/>
            </a:rPr>
            <a:t/>
          </a:r>
          <a:br>
            <a:rPr lang="en-US" altLang="zh-TW" sz="2800" b="1" kern="1200" dirty="0" smtClean="0">
              <a:solidFill>
                <a:srgbClr val="FF0000"/>
              </a:solidFill>
              <a:latin typeface="標楷體" pitchFamily="65" charset="-120"/>
              <a:ea typeface="標楷體" pitchFamily="65" charset="-120"/>
            </a:rPr>
          </a:br>
          <a:r>
            <a:rPr lang="en-US" altLang="zh-TW" sz="2800" b="1" kern="1200" dirty="0" smtClean="0">
              <a:solidFill>
                <a:srgbClr val="FF0000"/>
              </a:solidFill>
              <a:latin typeface="標楷體" pitchFamily="65" charset="-120"/>
              <a:ea typeface="標楷體" pitchFamily="65" charset="-120"/>
            </a:rPr>
            <a:t>      </a:t>
          </a:r>
          <a:r>
            <a:rPr lang="zh-TW" altLang="en-US" sz="2800" b="1" kern="1200" dirty="0" smtClean="0">
              <a:solidFill>
                <a:srgbClr val="FF0000"/>
              </a:solidFill>
              <a:latin typeface="標楷體" pitchFamily="65" charset="-120"/>
              <a:ea typeface="標楷體" pitchFamily="65" charset="-120"/>
            </a:rPr>
            <a:t>分析化學、分析化學實驗 </a:t>
          </a:r>
          <a:endParaRPr lang="zh-TW" altLang="en-US" sz="2800" b="1" kern="1200" dirty="0">
            <a:solidFill>
              <a:srgbClr val="FF0000"/>
            </a:solidFill>
            <a:latin typeface="標楷體" pitchFamily="65" charset="-120"/>
            <a:ea typeface="標楷體" pitchFamily="65" charset="-120"/>
          </a:endParaRPr>
        </a:p>
        <a:p>
          <a:pPr marL="285750" lvl="1" indent="-285750" algn="l" defTabSz="1244600">
            <a:lnSpc>
              <a:spcPct val="10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2.</a:t>
          </a:r>
          <a:r>
            <a:rPr lang="zh-TW" altLang="en-US" sz="2800" b="1" kern="1200" dirty="0" smtClean="0">
              <a:solidFill>
                <a:srgbClr val="FF0000"/>
              </a:solidFill>
              <a:latin typeface="標楷體" pitchFamily="65" charset="-120"/>
              <a:ea typeface="標楷體" pitchFamily="65" charset="-120"/>
            </a:rPr>
            <a:t>化工原理（基礎化工、化工裝置）</a:t>
          </a:r>
          <a:endParaRPr lang="zh-TW" altLang="en-US" sz="2800" b="1" kern="1200" dirty="0">
            <a:solidFill>
              <a:srgbClr val="FF0000"/>
            </a:solidFill>
            <a:latin typeface="標楷體" pitchFamily="65" charset="-120"/>
            <a:ea typeface="標楷體" pitchFamily="65" charset="-120"/>
          </a:endParaRPr>
        </a:p>
      </dsp:txBody>
      <dsp:txXfrm>
        <a:off x="2019825" y="0"/>
        <a:ext cx="6872654" cy="2413296"/>
      </dsp:txXfrm>
    </dsp:sp>
    <dsp:sp modelId="{424EAAC3-D846-42D9-A567-0F38A62CF780}">
      <dsp:nvSpPr>
        <dsp:cNvPr id="0" name=""/>
        <dsp:cNvSpPr/>
      </dsp:nvSpPr>
      <dsp:spPr>
        <a:xfrm>
          <a:off x="241329" y="241329"/>
          <a:ext cx="1778496" cy="193063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825BE-6F44-48E3-829B-59E2446D01C9}">
      <dsp:nvSpPr>
        <dsp:cNvPr id="0" name=""/>
        <dsp:cNvSpPr/>
      </dsp:nvSpPr>
      <dsp:spPr>
        <a:xfrm>
          <a:off x="0" y="2654626"/>
          <a:ext cx="8892480" cy="2413296"/>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zh-TW" altLang="en-US" sz="3000" b="1" kern="1200" dirty="0" smtClean="0">
              <a:solidFill>
                <a:srgbClr val="0000FF"/>
              </a:solidFill>
              <a:latin typeface="標楷體" pitchFamily="65" charset="-120"/>
              <a:ea typeface="標楷體" pitchFamily="65" charset="-120"/>
            </a:rPr>
            <a:t> </a:t>
          </a:r>
          <a:r>
            <a:rPr lang="zh-TW" altLang="en-US" sz="3200" b="1" kern="1200" dirty="0" smtClean="0">
              <a:solidFill>
                <a:srgbClr val="0000FF"/>
              </a:solidFill>
              <a:latin typeface="標楷體" pitchFamily="65" charset="-120"/>
              <a:ea typeface="標楷體" pitchFamily="65" charset="-120"/>
            </a:rPr>
            <a:t>建築科</a:t>
          </a:r>
          <a:r>
            <a:rPr lang="zh-TW" altLang="en-US" sz="3200" b="1" kern="1200" dirty="0" smtClean="0">
              <a:solidFill>
                <a:schemeClr val="tx1"/>
              </a:solidFill>
              <a:latin typeface="標楷體" pitchFamily="65" charset="-120"/>
              <a:ea typeface="標楷體" pitchFamily="65" charset="-120"/>
            </a:rPr>
            <a:t>、土木科、消防工程科       </a:t>
          </a:r>
          <a:r>
            <a:rPr lang="en-US" altLang="zh-TW" sz="3200" b="1" kern="1200" dirty="0" smtClean="0">
              <a:solidFill>
                <a:schemeClr val="tx1"/>
              </a:solidFill>
              <a:latin typeface="標楷體" pitchFamily="65" charset="-120"/>
              <a:ea typeface="標楷體" pitchFamily="65" charset="-120"/>
            </a:rPr>
            <a:t/>
          </a:r>
          <a:br>
            <a:rPr lang="en-US" altLang="zh-TW" sz="3200" b="1" kern="1200" dirty="0" smtClean="0">
              <a:solidFill>
                <a:schemeClr val="tx1"/>
              </a:solidFill>
              <a:latin typeface="標楷體" pitchFamily="65" charset="-120"/>
              <a:ea typeface="標楷體" pitchFamily="65" charset="-120"/>
            </a:rPr>
          </a:br>
          <a:r>
            <a:rPr lang="en-US" altLang="zh-TW" sz="3200" b="1" kern="1200" dirty="0" smtClean="0">
              <a:solidFill>
                <a:schemeClr val="tx1"/>
              </a:solidFill>
              <a:latin typeface="標楷體" pitchFamily="65" charset="-120"/>
              <a:ea typeface="標楷體" pitchFamily="65" charset="-120"/>
            </a:rPr>
            <a:t> </a:t>
          </a:r>
          <a:r>
            <a:rPr lang="zh-TW" altLang="en-US" sz="3200" b="1" kern="1200" dirty="0" smtClean="0">
              <a:solidFill>
                <a:schemeClr val="tx1"/>
              </a:solidFill>
              <a:latin typeface="標楷體" pitchFamily="65" charset="-120"/>
              <a:ea typeface="標楷體" pitchFamily="65" charset="-120"/>
            </a:rPr>
            <a:t>空間測繪科</a:t>
          </a: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1.</a:t>
          </a:r>
          <a:r>
            <a:rPr lang="zh-TW" altLang="en-US" sz="2800" b="1" kern="1200" dirty="0" smtClean="0">
              <a:solidFill>
                <a:srgbClr val="FF0000"/>
              </a:solidFill>
              <a:latin typeface="標楷體" pitchFamily="65" charset="-120"/>
              <a:ea typeface="標楷體" pitchFamily="65" charset="-120"/>
            </a:rPr>
            <a:t>工程力學、工程材料 </a:t>
          </a:r>
          <a:endParaRPr lang="zh-TW" altLang="en-US" sz="2800" b="1" kern="1200" dirty="0">
            <a:solidFill>
              <a:srgbClr val="FF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2.</a:t>
          </a:r>
          <a:r>
            <a:rPr lang="zh-TW" altLang="en-US" sz="2800" b="1" kern="1200" dirty="0" smtClean="0">
              <a:solidFill>
                <a:srgbClr val="FF0000"/>
              </a:solidFill>
              <a:latin typeface="標楷體" pitchFamily="65" charset="-120"/>
              <a:ea typeface="標楷體" pitchFamily="65" charset="-120"/>
            </a:rPr>
            <a:t>測量實習、製圖實習</a:t>
          </a:r>
          <a:endParaRPr lang="zh-TW" altLang="en-US" sz="2800" b="1" kern="1200" dirty="0">
            <a:solidFill>
              <a:srgbClr val="FF0000"/>
            </a:solidFill>
            <a:latin typeface="標楷體" pitchFamily="65" charset="-120"/>
            <a:ea typeface="標楷體" pitchFamily="65" charset="-120"/>
          </a:endParaRPr>
        </a:p>
      </dsp:txBody>
      <dsp:txXfrm>
        <a:off x="2019825" y="2654626"/>
        <a:ext cx="6872654" cy="2413296"/>
      </dsp:txXfrm>
    </dsp:sp>
    <dsp:sp modelId="{E2732DF8-F170-40A5-8E36-E722CC0E3D0E}">
      <dsp:nvSpPr>
        <dsp:cNvPr id="0" name=""/>
        <dsp:cNvSpPr/>
      </dsp:nvSpPr>
      <dsp:spPr>
        <a:xfrm>
          <a:off x="47224" y="2880317"/>
          <a:ext cx="2041002" cy="193063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D89F3-164F-4665-A42B-BD5A1009F0D8}">
      <dsp:nvSpPr>
        <dsp:cNvPr id="0" name=""/>
        <dsp:cNvSpPr/>
      </dsp:nvSpPr>
      <dsp:spPr>
        <a:xfrm>
          <a:off x="755" y="0"/>
          <a:ext cx="9144000" cy="2211028"/>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zh-TW" altLang="en-US" sz="2800" b="1" kern="1200" dirty="0" smtClean="0">
              <a:solidFill>
                <a:srgbClr val="0000FF"/>
              </a:solidFill>
              <a:latin typeface="標楷體" pitchFamily="65" charset="-120"/>
              <a:ea typeface="標楷體" pitchFamily="65" charset="-120"/>
            </a:rPr>
            <a:t> 商業經營科</a:t>
          </a:r>
          <a:r>
            <a:rPr lang="zh-TW" altLang="en-US" sz="2800" b="1" kern="1200" dirty="0" smtClean="0">
              <a:solidFill>
                <a:schemeClr val="tx1"/>
              </a:solidFill>
              <a:latin typeface="標楷體" pitchFamily="65" charset="-120"/>
              <a:ea typeface="標楷體" pitchFamily="65" charset="-120"/>
            </a:rPr>
            <a:t>、</a:t>
          </a:r>
          <a:r>
            <a:rPr lang="zh-TW" altLang="en-US" sz="2800" b="1" kern="1200" dirty="0" smtClean="0">
              <a:solidFill>
                <a:srgbClr val="0000FF"/>
              </a:solidFill>
              <a:latin typeface="標楷體" pitchFamily="65" charset="-120"/>
              <a:ea typeface="標楷體" pitchFamily="65" charset="-120"/>
            </a:rPr>
            <a:t>國際貿易科</a:t>
          </a:r>
          <a:r>
            <a:rPr lang="zh-TW" altLang="en-US" sz="2800" b="1" kern="1200" dirty="0" smtClean="0">
              <a:solidFill>
                <a:schemeClr val="tx1"/>
              </a:solidFill>
              <a:latin typeface="標楷體" pitchFamily="65" charset="-120"/>
              <a:ea typeface="標楷體" pitchFamily="65" charset="-120"/>
            </a:rPr>
            <a:t>、</a:t>
          </a:r>
          <a:r>
            <a:rPr lang="zh-TW" altLang="en-US" sz="2800" b="1" kern="1200" dirty="0" smtClean="0">
              <a:solidFill>
                <a:srgbClr val="0000FF"/>
              </a:solidFill>
              <a:latin typeface="標楷體" pitchFamily="65" charset="-120"/>
              <a:ea typeface="標楷體" pitchFamily="65" charset="-120"/>
            </a:rPr>
            <a:t>會計事務科    </a:t>
          </a:r>
          <a:r>
            <a:rPr lang="en-US" altLang="zh-TW" sz="2800" b="1" kern="1200" dirty="0" smtClean="0">
              <a:solidFill>
                <a:srgbClr val="0000FF"/>
              </a:solidFill>
              <a:latin typeface="標楷體" pitchFamily="65" charset="-120"/>
              <a:ea typeface="標楷體" pitchFamily="65" charset="-120"/>
            </a:rPr>
            <a:t/>
          </a:r>
          <a:br>
            <a:rPr lang="en-US" altLang="zh-TW" sz="2800" b="1" kern="1200" dirty="0" smtClean="0">
              <a:solidFill>
                <a:srgbClr val="0000FF"/>
              </a:solidFill>
              <a:latin typeface="標楷體" pitchFamily="65" charset="-120"/>
              <a:ea typeface="標楷體" pitchFamily="65" charset="-120"/>
            </a:rPr>
          </a:br>
          <a:r>
            <a:rPr lang="en-US" altLang="zh-TW" sz="2800" b="1" kern="1200" dirty="0" smtClean="0">
              <a:solidFill>
                <a:srgbClr val="0000FF"/>
              </a:solidFill>
              <a:latin typeface="標楷體" pitchFamily="65" charset="-120"/>
              <a:ea typeface="標楷體" pitchFamily="65" charset="-120"/>
            </a:rPr>
            <a:t> </a:t>
          </a:r>
          <a:r>
            <a:rPr lang="zh-TW" altLang="en-US" sz="2800" b="1" kern="1200" dirty="0" smtClean="0">
              <a:solidFill>
                <a:srgbClr val="0000FF"/>
              </a:solidFill>
              <a:latin typeface="標楷體" pitchFamily="65" charset="-120"/>
              <a:ea typeface="標楷體" pitchFamily="65" charset="-120"/>
            </a:rPr>
            <a:t>資料處理科</a:t>
          </a:r>
          <a:r>
            <a:rPr lang="zh-TW" altLang="en-US" sz="2800" b="1" kern="1200" dirty="0" smtClean="0">
              <a:solidFill>
                <a:schemeClr val="tx1"/>
              </a:solidFill>
              <a:latin typeface="標楷體" pitchFamily="65" charset="-120"/>
              <a:ea typeface="標楷體" pitchFamily="65" charset="-120"/>
            </a:rPr>
            <a:t>、不動產事務科、電子商務科  </a:t>
          </a:r>
          <a:r>
            <a:rPr lang="en-US" altLang="zh-TW" sz="2800" b="1" kern="1200" dirty="0" smtClean="0">
              <a:solidFill>
                <a:schemeClr val="tx1"/>
              </a:solidFill>
              <a:latin typeface="標楷體" pitchFamily="65" charset="-120"/>
              <a:ea typeface="標楷體" pitchFamily="65" charset="-120"/>
            </a:rPr>
            <a:t/>
          </a:r>
          <a:br>
            <a:rPr lang="en-US" altLang="zh-TW" sz="2800" b="1" kern="1200" dirty="0" smtClean="0">
              <a:solidFill>
                <a:schemeClr val="tx1"/>
              </a:solidFill>
              <a:latin typeface="標楷體" pitchFamily="65" charset="-120"/>
              <a:ea typeface="標楷體" pitchFamily="65" charset="-120"/>
            </a:rPr>
          </a:br>
          <a:r>
            <a:rPr lang="en-US" altLang="zh-TW" sz="2800" b="1" kern="1200" dirty="0" smtClean="0">
              <a:solidFill>
                <a:schemeClr val="tx1"/>
              </a:solidFill>
              <a:latin typeface="標楷體" pitchFamily="65" charset="-120"/>
              <a:ea typeface="標楷體" pitchFamily="65" charset="-120"/>
            </a:rPr>
            <a:t> </a:t>
          </a:r>
          <a:r>
            <a:rPr lang="zh-TW" altLang="en-US" sz="2800" b="1" kern="1200" dirty="0" smtClean="0">
              <a:solidFill>
                <a:schemeClr val="tx1"/>
              </a:solidFill>
              <a:latin typeface="標楷體" pitchFamily="65" charset="-120"/>
              <a:ea typeface="標楷體" pitchFamily="65" charset="-120"/>
            </a:rPr>
            <a:t>流通管理科、農產行銷科、航運管理科</a:t>
          </a: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1.</a:t>
          </a:r>
          <a:r>
            <a:rPr lang="zh-TW" altLang="en-US" sz="2500" b="1" kern="1200" dirty="0" smtClean="0">
              <a:solidFill>
                <a:srgbClr val="FF0000"/>
              </a:solidFill>
              <a:latin typeface="標楷體" pitchFamily="65" charset="-120"/>
              <a:ea typeface="標楷體" pitchFamily="65" charset="-120"/>
            </a:rPr>
            <a:t>商業概論、計算機概論</a:t>
          </a:r>
          <a:endParaRPr lang="zh-TW" altLang="en-US" sz="2500" b="1" kern="1200" dirty="0">
            <a:solidFill>
              <a:srgbClr val="FF0000"/>
            </a:solidFill>
            <a:latin typeface="標楷體" pitchFamily="65" charset="-120"/>
            <a:ea typeface="標楷體" pitchFamily="65" charset="-120"/>
          </a:endParaRP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2.</a:t>
          </a:r>
          <a:r>
            <a:rPr lang="zh-TW" altLang="en-US" sz="2500" b="1" kern="1200" dirty="0" smtClean="0">
              <a:solidFill>
                <a:srgbClr val="FF0000"/>
              </a:solidFill>
              <a:latin typeface="標楷體" pitchFamily="65" charset="-120"/>
              <a:ea typeface="標楷體" pitchFamily="65" charset="-120"/>
            </a:rPr>
            <a:t>會計學、經濟學</a:t>
          </a:r>
          <a:endParaRPr lang="zh-TW" altLang="en-US" sz="2500" b="1" kern="1200" dirty="0">
            <a:solidFill>
              <a:srgbClr val="FF0000"/>
            </a:solidFill>
            <a:latin typeface="標楷體" pitchFamily="65" charset="-120"/>
            <a:ea typeface="標楷體" pitchFamily="65" charset="-120"/>
          </a:endParaRPr>
        </a:p>
      </dsp:txBody>
      <dsp:txXfrm>
        <a:off x="1931956" y="0"/>
        <a:ext cx="7212798" cy="2211028"/>
      </dsp:txXfrm>
    </dsp:sp>
    <dsp:sp modelId="{282211B0-A265-4AA4-8FF5-DD56EED9AEF8}">
      <dsp:nvSpPr>
        <dsp:cNvPr id="0" name=""/>
        <dsp:cNvSpPr/>
      </dsp:nvSpPr>
      <dsp:spPr>
        <a:xfrm>
          <a:off x="-755" y="475770"/>
          <a:ext cx="2036624" cy="126220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08A0C5-B6B2-4FD0-AB74-89296A6D5EA8}">
      <dsp:nvSpPr>
        <dsp:cNvPr id="0" name=""/>
        <dsp:cNvSpPr/>
      </dsp:nvSpPr>
      <dsp:spPr>
        <a:xfrm>
          <a:off x="0" y="2373365"/>
          <a:ext cx="9144000" cy="1054487"/>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latin typeface="標楷體" pitchFamily="65" charset="-120"/>
              <a:ea typeface="標楷體" pitchFamily="65" charset="-120"/>
            </a:rPr>
            <a:t> </a:t>
          </a:r>
          <a:r>
            <a:rPr lang="zh-TW" altLang="en-US" sz="2800" b="1" kern="1200" dirty="0" smtClean="0">
              <a:solidFill>
                <a:srgbClr val="3333FF"/>
              </a:solidFill>
              <a:latin typeface="標楷體" pitchFamily="65" charset="-120"/>
              <a:ea typeface="標楷體" pitchFamily="65" charset="-120"/>
            </a:rPr>
            <a:t>應用外語科</a:t>
          </a:r>
          <a:r>
            <a:rPr lang="en-US" altLang="en-US" sz="2800" b="1" kern="1200" dirty="0" smtClean="0">
              <a:solidFill>
                <a:srgbClr val="3333FF"/>
              </a:solidFill>
              <a:latin typeface="標楷體" pitchFamily="65" charset="-120"/>
              <a:ea typeface="標楷體" pitchFamily="65" charset="-120"/>
            </a:rPr>
            <a:t>(</a:t>
          </a:r>
          <a:r>
            <a:rPr lang="zh-TW" altLang="en-US" sz="2800" b="1" kern="1200" dirty="0" smtClean="0">
              <a:solidFill>
                <a:srgbClr val="3333FF"/>
              </a:solidFill>
              <a:latin typeface="標楷體" pitchFamily="65" charset="-120"/>
              <a:ea typeface="標楷體" pitchFamily="65" charset="-120"/>
            </a:rPr>
            <a:t>英文組</a:t>
          </a:r>
          <a:r>
            <a:rPr lang="en-US" altLang="en-US" sz="2800" b="1" kern="1200" dirty="0" smtClean="0">
              <a:solidFill>
                <a:srgbClr val="3333FF"/>
              </a:solidFill>
              <a:latin typeface="標楷體" pitchFamily="65" charset="-120"/>
              <a:ea typeface="標楷體" pitchFamily="65" charset="-120"/>
            </a:rPr>
            <a:t>)</a:t>
          </a:r>
          <a:r>
            <a:rPr lang="zh-TW" altLang="en-US" sz="2800" b="1" kern="1200" dirty="0" smtClean="0">
              <a:solidFill>
                <a:schemeClr val="tx1"/>
              </a:solidFill>
              <a:latin typeface="標楷體" pitchFamily="65" charset="-120"/>
              <a:ea typeface="標楷體" pitchFamily="65" charset="-120"/>
            </a:rPr>
            <a:t>、應用外語科</a:t>
          </a:r>
          <a:r>
            <a:rPr lang="en-US" altLang="en-US" sz="2800" b="1" kern="1200" dirty="0" smtClean="0">
              <a:solidFill>
                <a:schemeClr val="tx1"/>
              </a:solidFill>
              <a:latin typeface="標楷體" pitchFamily="65" charset="-120"/>
              <a:ea typeface="標楷體" pitchFamily="65" charset="-120"/>
            </a:rPr>
            <a:t>(</a:t>
          </a:r>
          <a:r>
            <a:rPr lang="zh-TW" altLang="en-US" sz="2800" b="1" kern="1200" dirty="0" smtClean="0">
              <a:solidFill>
                <a:schemeClr val="tx1"/>
              </a:solidFill>
              <a:latin typeface="標楷體" pitchFamily="65" charset="-120"/>
              <a:ea typeface="標楷體" pitchFamily="65" charset="-120"/>
            </a:rPr>
            <a:t>日文組</a:t>
          </a:r>
          <a:r>
            <a:rPr lang="en-US" altLang="en-US" sz="2800" b="1" kern="1200" dirty="0" smtClean="0">
              <a:solidFill>
                <a:schemeClr val="tx1"/>
              </a:solidFill>
              <a:latin typeface="標楷體" pitchFamily="65" charset="-120"/>
              <a:ea typeface="標楷體" pitchFamily="65" charset="-120"/>
            </a:rPr>
            <a:t>)</a:t>
          </a:r>
          <a:endParaRPr lang="zh-TW" altLang="en-US" sz="2800" b="1" kern="1200" dirty="0" smtClean="0">
            <a:solidFill>
              <a:schemeClr val="tx1"/>
            </a:solidFill>
            <a:latin typeface="標楷體" pitchFamily="65" charset="-120"/>
            <a:ea typeface="標楷體" pitchFamily="65" charset="-120"/>
          </a:endParaRPr>
        </a:p>
      </dsp:txBody>
      <dsp:txXfrm>
        <a:off x="1931201" y="2373365"/>
        <a:ext cx="7212798" cy="1054487"/>
      </dsp:txXfrm>
    </dsp:sp>
    <dsp:sp modelId="{14DDDC70-0332-4106-A526-54D586FD79CC}">
      <dsp:nvSpPr>
        <dsp:cNvPr id="0" name=""/>
        <dsp:cNvSpPr/>
      </dsp:nvSpPr>
      <dsp:spPr>
        <a:xfrm>
          <a:off x="41612" y="2446826"/>
          <a:ext cx="1932017" cy="90125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E7457E-C6E0-45B2-8177-27E08CACFD7C}">
      <dsp:nvSpPr>
        <dsp:cNvPr id="0" name=""/>
        <dsp:cNvSpPr/>
      </dsp:nvSpPr>
      <dsp:spPr>
        <a:xfrm>
          <a:off x="0" y="3527940"/>
          <a:ext cx="9144000" cy="1082730"/>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l" defTabSz="266700">
            <a:lnSpc>
              <a:spcPct val="90000"/>
            </a:lnSpc>
            <a:spcBef>
              <a:spcPct val="0"/>
            </a:spcBef>
            <a:spcAft>
              <a:spcPct val="35000"/>
            </a:spcAft>
          </a:pPr>
          <a:endParaRPr lang="zh-TW" altLang="en-US" sz="600" b="1" kern="1200" dirty="0">
            <a:solidFill>
              <a:srgbClr val="000099"/>
            </a:solidFill>
          </a:endParaRP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1.</a:t>
          </a:r>
          <a:r>
            <a:rPr lang="zh-TW" altLang="en-US" sz="2500" b="1" kern="1200" dirty="0" smtClean="0">
              <a:solidFill>
                <a:srgbClr val="FF0000"/>
              </a:solidFill>
              <a:latin typeface="標楷體" pitchFamily="65" charset="-120"/>
              <a:ea typeface="標楷體" pitchFamily="65" charset="-120"/>
            </a:rPr>
            <a:t>商業概論、計算機概論</a:t>
          </a:r>
          <a:endParaRPr lang="zh-TW" altLang="en-US" sz="2500" b="1" kern="1200" dirty="0">
            <a:solidFill>
              <a:srgbClr val="FF0000"/>
            </a:solidFill>
            <a:latin typeface="標楷體" pitchFamily="65" charset="-120"/>
            <a:ea typeface="標楷體" pitchFamily="65" charset="-120"/>
          </a:endParaRP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2.</a:t>
          </a:r>
          <a:r>
            <a:rPr lang="zh-TW" altLang="en-US" sz="2500" b="1" kern="1200" dirty="0" smtClean="0">
              <a:solidFill>
                <a:srgbClr val="FF0000"/>
              </a:solidFill>
              <a:latin typeface="標楷體" pitchFamily="65" charset="-120"/>
              <a:ea typeface="標楷體" pitchFamily="65" charset="-120"/>
            </a:rPr>
            <a:t>英文閱讀與寫作</a:t>
          </a:r>
          <a:endParaRPr lang="zh-TW" altLang="en-US" sz="2500" b="1" kern="1200" dirty="0">
            <a:solidFill>
              <a:srgbClr val="FF0000"/>
            </a:solidFill>
            <a:latin typeface="標楷體" pitchFamily="65" charset="-120"/>
            <a:ea typeface="標楷體" pitchFamily="65" charset="-120"/>
          </a:endParaRPr>
        </a:p>
        <a:p>
          <a:pPr marL="228600" lvl="1" indent="-228600" algn="l" defTabSz="889000">
            <a:lnSpc>
              <a:spcPct val="90000"/>
            </a:lnSpc>
            <a:spcBef>
              <a:spcPct val="0"/>
            </a:spcBef>
            <a:spcAft>
              <a:spcPct val="15000"/>
            </a:spcAft>
            <a:buChar char="••"/>
          </a:pPr>
          <a:endParaRPr lang="zh-TW" altLang="en-US" sz="2000" kern="1200" dirty="0"/>
        </a:p>
      </dsp:txBody>
      <dsp:txXfrm>
        <a:off x="1931201" y="3527940"/>
        <a:ext cx="7212798" cy="1082730"/>
      </dsp:txXfrm>
    </dsp:sp>
    <dsp:sp modelId="{1E2C086D-5693-4990-926F-E3CB30C7EB5C}">
      <dsp:nvSpPr>
        <dsp:cNvPr id="0" name=""/>
        <dsp:cNvSpPr/>
      </dsp:nvSpPr>
      <dsp:spPr>
        <a:xfrm>
          <a:off x="119317" y="3643199"/>
          <a:ext cx="1710293" cy="842648"/>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5FEC6D-D557-4552-8D96-3EE5C84352C3}">
      <dsp:nvSpPr>
        <dsp:cNvPr id="0" name=""/>
        <dsp:cNvSpPr/>
      </dsp:nvSpPr>
      <dsp:spPr>
        <a:xfrm>
          <a:off x="0" y="4655450"/>
          <a:ext cx="9144000" cy="1024013"/>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l" defTabSz="266700">
            <a:lnSpc>
              <a:spcPct val="90000"/>
            </a:lnSpc>
            <a:spcBef>
              <a:spcPct val="0"/>
            </a:spcBef>
            <a:spcAft>
              <a:spcPct val="35000"/>
            </a:spcAft>
          </a:pPr>
          <a:endParaRPr lang="zh-TW" altLang="en-US" sz="600" kern="1200" dirty="0">
            <a:solidFill>
              <a:srgbClr val="000099"/>
            </a:solidFill>
            <a:latin typeface="標楷體" pitchFamily="65" charset="-120"/>
            <a:ea typeface="標楷體" pitchFamily="65" charset="-120"/>
          </a:endParaRP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1.</a:t>
          </a:r>
          <a:r>
            <a:rPr lang="zh-TW" altLang="en-US" sz="2500" b="1" kern="1200" dirty="0" smtClean="0">
              <a:solidFill>
                <a:srgbClr val="FF0000"/>
              </a:solidFill>
              <a:latin typeface="標楷體" pitchFamily="65" charset="-120"/>
              <a:ea typeface="標楷體" pitchFamily="65" charset="-120"/>
            </a:rPr>
            <a:t>商業概論、計算機概論</a:t>
          </a:r>
          <a:endParaRPr lang="zh-TW" altLang="en-US" sz="2500" b="1" kern="1200" dirty="0">
            <a:solidFill>
              <a:srgbClr val="FF0000"/>
            </a:solidFill>
            <a:latin typeface="標楷體" pitchFamily="65" charset="-120"/>
            <a:ea typeface="標楷體" pitchFamily="65" charset="-120"/>
          </a:endParaRPr>
        </a:p>
        <a:p>
          <a:pPr marL="228600" lvl="1" indent="-228600" algn="l" defTabSz="1111250">
            <a:lnSpc>
              <a:spcPct val="90000"/>
            </a:lnSpc>
            <a:spcBef>
              <a:spcPct val="0"/>
            </a:spcBef>
            <a:spcAft>
              <a:spcPct val="15000"/>
            </a:spcAft>
            <a:buChar char="••"/>
          </a:pPr>
          <a:r>
            <a:rPr lang="zh-TW" altLang="en-US" sz="2500" b="1" kern="1200" dirty="0" smtClean="0">
              <a:solidFill>
                <a:srgbClr val="FF0000"/>
              </a:solidFill>
              <a:latin typeface="標楷體" pitchFamily="65" charset="-120"/>
              <a:ea typeface="標楷體" pitchFamily="65" charset="-120"/>
            </a:rPr>
            <a:t>考科</a:t>
          </a:r>
          <a:r>
            <a:rPr lang="en-US" altLang="en-US" sz="2500" b="1" kern="1200" dirty="0" smtClean="0">
              <a:solidFill>
                <a:srgbClr val="FF0000"/>
              </a:solidFill>
              <a:latin typeface="標楷體" pitchFamily="65" charset="-120"/>
              <a:ea typeface="標楷體" pitchFamily="65" charset="-120"/>
            </a:rPr>
            <a:t>2.</a:t>
          </a:r>
          <a:r>
            <a:rPr lang="zh-TW" altLang="en-US" sz="2500" b="1" kern="1200" dirty="0" smtClean="0">
              <a:solidFill>
                <a:srgbClr val="FF0000"/>
              </a:solidFill>
              <a:latin typeface="標楷體" pitchFamily="65" charset="-120"/>
              <a:ea typeface="標楷體" pitchFamily="65" charset="-120"/>
            </a:rPr>
            <a:t>日文閱讀與寫作</a:t>
          </a:r>
          <a:endParaRPr lang="zh-TW" altLang="en-US" sz="2500" b="1" kern="1200" dirty="0">
            <a:solidFill>
              <a:srgbClr val="FF0000"/>
            </a:solidFill>
            <a:latin typeface="標楷體" pitchFamily="65" charset="-120"/>
            <a:ea typeface="標楷體" pitchFamily="65" charset="-120"/>
          </a:endParaRPr>
        </a:p>
        <a:p>
          <a:pPr marL="114300" lvl="1" indent="-114300" algn="l" defTabSz="533400">
            <a:lnSpc>
              <a:spcPct val="90000"/>
            </a:lnSpc>
            <a:spcBef>
              <a:spcPct val="0"/>
            </a:spcBef>
            <a:spcAft>
              <a:spcPct val="15000"/>
            </a:spcAft>
            <a:buChar char="••"/>
          </a:pPr>
          <a:endParaRPr lang="zh-TW" altLang="en-US" sz="1200" kern="1200" dirty="0"/>
        </a:p>
      </dsp:txBody>
      <dsp:txXfrm>
        <a:off x="1931201" y="4655450"/>
        <a:ext cx="7212798" cy="1024013"/>
      </dsp:txXfrm>
    </dsp:sp>
    <dsp:sp modelId="{564AFE7A-B023-431B-9738-5ED9F1C07062}">
      <dsp:nvSpPr>
        <dsp:cNvPr id="0" name=""/>
        <dsp:cNvSpPr/>
      </dsp:nvSpPr>
      <dsp:spPr>
        <a:xfrm>
          <a:off x="142872" y="4747677"/>
          <a:ext cx="1686738" cy="825649"/>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32EDB-53C8-4BEC-8DCA-D6462513071E}">
      <dsp:nvSpPr>
        <dsp:cNvPr id="0" name=""/>
        <dsp:cNvSpPr/>
      </dsp:nvSpPr>
      <dsp:spPr>
        <a:xfrm>
          <a:off x="0" y="0"/>
          <a:ext cx="8229600" cy="4525963"/>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55725">
            <a:lnSpc>
              <a:spcPct val="90000"/>
            </a:lnSpc>
            <a:spcBef>
              <a:spcPct val="0"/>
            </a:spcBef>
            <a:spcAft>
              <a:spcPct val="35000"/>
            </a:spcAft>
          </a:pPr>
          <a:r>
            <a:rPr lang="zh-TW" altLang="en-US" sz="3050" b="1" kern="1200" dirty="0" smtClean="0">
              <a:solidFill>
                <a:schemeClr val="tx1"/>
              </a:solidFill>
              <a:latin typeface="標楷體" pitchFamily="65" charset="-120"/>
              <a:ea typeface="標楷體" pitchFamily="65" charset="-120"/>
            </a:rPr>
            <a:t>家具木工科、美工科、陶瓷工程科室內空間設計科、圖文傳播科   金屬工藝科家具設計科         廣告設計科、</a:t>
          </a:r>
          <a:r>
            <a:rPr lang="zh-TW" altLang="en-US" sz="3050" b="1" kern="1200" dirty="0" smtClean="0">
              <a:solidFill>
                <a:srgbClr val="0000FF"/>
              </a:solidFill>
              <a:latin typeface="標楷體" pitchFamily="65" charset="-120"/>
              <a:ea typeface="標楷體" pitchFamily="65" charset="-120"/>
            </a:rPr>
            <a:t>多媒體設計科     </a:t>
          </a:r>
          <a:r>
            <a:rPr lang="zh-TW" altLang="en-US" sz="3050" b="1" kern="1200" dirty="0" smtClean="0">
              <a:solidFill>
                <a:schemeClr val="tx1"/>
              </a:solidFill>
              <a:latin typeface="標楷體" pitchFamily="65" charset="-120"/>
              <a:ea typeface="標楷體" pitchFamily="65" charset="-120"/>
            </a:rPr>
            <a:t>室內設計科</a:t>
          </a: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1.</a:t>
          </a:r>
          <a:r>
            <a:rPr lang="zh-TW" altLang="en-US" sz="2800" b="1" kern="1200" dirty="0" smtClean="0">
              <a:solidFill>
                <a:srgbClr val="FF0000"/>
              </a:solidFill>
              <a:latin typeface="標楷體" pitchFamily="65" charset="-120"/>
              <a:ea typeface="標楷體" pitchFamily="65" charset="-120"/>
            </a:rPr>
            <a:t>色彩原理、造形原理</a:t>
          </a:r>
          <a:r>
            <a:rPr lang="en-US" altLang="zh-TW" sz="2800" b="1" kern="1200" dirty="0" smtClean="0">
              <a:solidFill>
                <a:srgbClr val="FF0000"/>
              </a:solidFill>
              <a:latin typeface="標楷體" pitchFamily="65" charset="-120"/>
              <a:ea typeface="標楷體" pitchFamily="65" charset="-120"/>
            </a:rPr>
            <a:t/>
          </a:r>
          <a:br>
            <a:rPr lang="en-US" altLang="zh-TW" sz="2800" b="1" kern="1200" dirty="0" smtClean="0">
              <a:solidFill>
                <a:srgbClr val="FF0000"/>
              </a:solidFill>
              <a:latin typeface="標楷體" pitchFamily="65" charset="-120"/>
              <a:ea typeface="標楷體" pitchFamily="65" charset="-120"/>
            </a:rPr>
          </a:br>
          <a:r>
            <a:rPr lang="en-US" altLang="zh-TW" sz="2800" b="1" kern="1200" dirty="0" smtClean="0">
              <a:solidFill>
                <a:srgbClr val="FF0000"/>
              </a:solidFill>
              <a:latin typeface="標楷體" pitchFamily="65" charset="-120"/>
              <a:ea typeface="標楷體" pitchFamily="65" charset="-120"/>
            </a:rPr>
            <a:t>       </a:t>
          </a:r>
          <a:r>
            <a:rPr lang="zh-TW" altLang="en-US" sz="2800" b="1" kern="1200" dirty="0" smtClean="0">
              <a:solidFill>
                <a:srgbClr val="FF0000"/>
              </a:solidFill>
              <a:latin typeface="標楷體" pitchFamily="65" charset="-120"/>
              <a:ea typeface="標楷體" pitchFamily="65" charset="-120"/>
            </a:rPr>
            <a:t>設計概論 </a:t>
          </a:r>
          <a:endParaRPr lang="zh-TW" altLang="en-US" sz="2800" b="1" kern="1200" dirty="0">
            <a:solidFill>
              <a:srgbClr val="FF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2.</a:t>
          </a:r>
          <a:r>
            <a:rPr lang="zh-TW" altLang="en-US" sz="2800" b="1" kern="1200" dirty="0" smtClean="0">
              <a:solidFill>
                <a:srgbClr val="FF0000"/>
              </a:solidFill>
              <a:latin typeface="標楷體" pitchFamily="65" charset="-120"/>
              <a:ea typeface="標楷體" pitchFamily="65" charset="-120"/>
            </a:rPr>
            <a:t>基本設計、繪畫基礎</a:t>
          </a:r>
          <a:r>
            <a:rPr lang="en-US" altLang="zh-TW" sz="2800" b="1" kern="1200" dirty="0" smtClean="0">
              <a:solidFill>
                <a:srgbClr val="FF0000"/>
              </a:solidFill>
              <a:latin typeface="標楷體" pitchFamily="65" charset="-120"/>
              <a:ea typeface="標楷體" pitchFamily="65" charset="-120"/>
            </a:rPr>
            <a:t/>
          </a:r>
          <a:br>
            <a:rPr lang="en-US" altLang="zh-TW" sz="2800" b="1" kern="1200" dirty="0" smtClean="0">
              <a:solidFill>
                <a:srgbClr val="FF0000"/>
              </a:solidFill>
              <a:latin typeface="標楷體" pitchFamily="65" charset="-120"/>
              <a:ea typeface="標楷體" pitchFamily="65" charset="-120"/>
            </a:rPr>
          </a:br>
          <a:r>
            <a:rPr lang="en-US" altLang="zh-TW" sz="2800" b="1" kern="1200" dirty="0" smtClean="0">
              <a:solidFill>
                <a:srgbClr val="FF0000"/>
              </a:solidFill>
              <a:latin typeface="標楷體" pitchFamily="65" charset="-120"/>
              <a:ea typeface="標楷體" pitchFamily="65" charset="-120"/>
            </a:rPr>
            <a:t>       </a:t>
          </a:r>
          <a:r>
            <a:rPr lang="zh-TW" altLang="en-US" sz="2800" b="1" kern="1200" dirty="0" smtClean="0">
              <a:solidFill>
                <a:srgbClr val="FF0000"/>
              </a:solidFill>
              <a:latin typeface="標楷體" pitchFamily="65" charset="-120"/>
              <a:ea typeface="標楷體" pitchFamily="65" charset="-120"/>
            </a:rPr>
            <a:t>基礎圖學（術科）</a:t>
          </a:r>
          <a:endParaRPr lang="zh-TW" altLang="en-US" sz="2800" b="1" kern="1200" dirty="0">
            <a:solidFill>
              <a:srgbClr val="FF0000"/>
            </a:solidFill>
            <a:latin typeface="標楷體" pitchFamily="65" charset="-120"/>
            <a:ea typeface="標楷體" pitchFamily="65" charset="-120"/>
          </a:endParaRPr>
        </a:p>
      </dsp:txBody>
      <dsp:txXfrm>
        <a:off x="2098516" y="0"/>
        <a:ext cx="6131083" cy="4525963"/>
      </dsp:txXfrm>
    </dsp:sp>
    <dsp:sp modelId="{9B925AFD-C8C7-416B-A2BC-C3456CC5C853}">
      <dsp:nvSpPr>
        <dsp:cNvPr id="0" name=""/>
        <dsp:cNvSpPr/>
      </dsp:nvSpPr>
      <dsp:spPr>
        <a:xfrm>
          <a:off x="226372" y="1180733"/>
          <a:ext cx="1790053" cy="18679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68C9E-87EB-4841-9A66-97342C5812DE}">
      <dsp:nvSpPr>
        <dsp:cNvPr id="0" name=""/>
        <dsp:cNvSpPr/>
      </dsp:nvSpPr>
      <dsp:spPr>
        <a:xfrm>
          <a:off x="0" y="0"/>
          <a:ext cx="8856984" cy="2433330"/>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zh-TW" altLang="en-US" sz="2900" b="1" kern="1200" dirty="0" smtClean="0">
              <a:solidFill>
                <a:schemeClr val="tx1"/>
              </a:solidFill>
              <a:latin typeface="標楷體" pitchFamily="65" charset="-120"/>
              <a:ea typeface="標楷體" pitchFamily="65" charset="-120"/>
            </a:rPr>
            <a:t> 農場經營科、園藝科、森林科          </a:t>
          </a:r>
          <a:r>
            <a:rPr lang="en-US" altLang="zh-TW" sz="2900" b="1" kern="1200" dirty="0" smtClean="0">
              <a:solidFill>
                <a:schemeClr val="tx1"/>
              </a:solidFill>
              <a:latin typeface="標楷體" pitchFamily="65" charset="-120"/>
              <a:ea typeface="標楷體" pitchFamily="65" charset="-120"/>
            </a:rPr>
            <a:t/>
          </a:r>
          <a:br>
            <a:rPr lang="en-US" altLang="zh-TW" sz="2900" b="1" kern="1200" dirty="0" smtClean="0">
              <a:solidFill>
                <a:schemeClr val="tx1"/>
              </a:solidFill>
              <a:latin typeface="標楷體" pitchFamily="65" charset="-120"/>
              <a:ea typeface="標楷體" pitchFamily="65" charset="-120"/>
            </a:rPr>
          </a:br>
          <a:r>
            <a:rPr lang="en-US" altLang="zh-TW" sz="2900" b="1" kern="1200" dirty="0" smtClean="0">
              <a:solidFill>
                <a:schemeClr val="tx1"/>
              </a:solidFill>
              <a:latin typeface="標楷體" pitchFamily="65" charset="-120"/>
              <a:ea typeface="標楷體" pitchFamily="65" charset="-120"/>
            </a:rPr>
            <a:t> </a:t>
          </a:r>
          <a:r>
            <a:rPr lang="zh-TW" altLang="en-US" sz="2900" b="1" kern="1200" dirty="0" smtClean="0">
              <a:solidFill>
                <a:schemeClr val="tx1"/>
              </a:solidFill>
              <a:latin typeface="標楷體" pitchFamily="65" charset="-120"/>
              <a:ea typeface="標楷體" pitchFamily="65" charset="-120"/>
            </a:rPr>
            <a:t>野生動物保育科、造園科                     </a:t>
          </a:r>
          <a:r>
            <a:rPr lang="en-US" altLang="zh-TW" sz="2900" b="1" kern="1200" dirty="0" smtClean="0">
              <a:solidFill>
                <a:schemeClr val="tx1"/>
              </a:solidFill>
              <a:latin typeface="標楷體" pitchFamily="65" charset="-120"/>
              <a:ea typeface="標楷體" pitchFamily="65" charset="-120"/>
            </a:rPr>
            <a:t/>
          </a:r>
          <a:br>
            <a:rPr lang="en-US" altLang="zh-TW" sz="2900" b="1" kern="1200" dirty="0" smtClean="0">
              <a:solidFill>
                <a:schemeClr val="tx1"/>
              </a:solidFill>
              <a:latin typeface="標楷體" pitchFamily="65" charset="-120"/>
              <a:ea typeface="標楷體" pitchFamily="65" charset="-120"/>
            </a:rPr>
          </a:br>
          <a:r>
            <a:rPr lang="en-US" altLang="zh-TW" sz="2900" b="1" kern="1200" dirty="0" smtClean="0">
              <a:solidFill>
                <a:schemeClr val="tx1"/>
              </a:solidFill>
              <a:latin typeface="標楷體" pitchFamily="65" charset="-120"/>
              <a:ea typeface="標楷體" pitchFamily="65" charset="-120"/>
            </a:rPr>
            <a:t> </a:t>
          </a:r>
          <a:r>
            <a:rPr lang="zh-TW" altLang="en-US" sz="2900" b="1" kern="1200" dirty="0" smtClean="0">
              <a:solidFill>
                <a:schemeClr val="tx1"/>
              </a:solidFill>
              <a:latin typeface="標楷體" pitchFamily="65" charset="-120"/>
              <a:ea typeface="標楷體" pitchFamily="65" charset="-120"/>
            </a:rPr>
            <a:t>畜產保健科</a:t>
          </a:r>
        </a:p>
        <a:p>
          <a:pPr marL="228600" lvl="1" indent="-228600" algn="l" defTabSz="1200150">
            <a:lnSpc>
              <a:spcPct val="90000"/>
            </a:lnSpc>
            <a:spcBef>
              <a:spcPct val="0"/>
            </a:spcBef>
            <a:spcAft>
              <a:spcPct val="15000"/>
            </a:spcAft>
            <a:buChar char="••"/>
          </a:pPr>
          <a:r>
            <a:rPr lang="zh-TW" altLang="en-US" sz="2700" b="1" kern="1200" dirty="0" smtClean="0">
              <a:solidFill>
                <a:srgbClr val="FF0000"/>
              </a:solidFill>
              <a:latin typeface="標楷體" pitchFamily="65" charset="-120"/>
              <a:ea typeface="標楷體" pitchFamily="65" charset="-120"/>
            </a:rPr>
            <a:t>考科</a:t>
          </a:r>
          <a:r>
            <a:rPr lang="en-US" altLang="en-US" sz="2700" b="1" kern="1200" dirty="0" smtClean="0">
              <a:solidFill>
                <a:srgbClr val="FF0000"/>
              </a:solidFill>
              <a:latin typeface="標楷體" pitchFamily="65" charset="-120"/>
              <a:ea typeface="標楷體" pitchFamily="65" charset="-120"/>
            </a:rPr>
            <a:t>1.</a:t>
          </a:r>
          <a:r>
            <a:rPr lang="zh-TW" altLang="en-US" sz="2700" b="1" kern="1200" dirty="0" smtClean="0">
              <a:solidFill>
                <a:srgbClr val="FF0000"/>
              </a:solidFill>
              <a:latin typeface="標楷體" pitchFamily="65" charset="-120"/>
              <a:ea typeface="標楷體" pitchFamily="65" charset="-120"/>
            </a:rPr>
            <a:t>農業概論 </a:t>
          </a:r>
          <a:endParaRPr lang="zh-TW" altLang="en-US" sz="2700" b="1" kern="1200" dirty="0">
            <a:solidFill>
              <a:srgbClr val="FF0000"/>
            </a:solidFill>
            <a:latin typeface="標楷體" pitchFamily="65" charset="-120"/>
            <a:ea typeface="標楷體" pitchFamily="65" charset="-120"/>
          </a:endParaRPr>
        </a:p>
        <a:p>
          <a:pPr marL="228600" lvl="1" indent="-228600" algn="l" defTabSz="1200150">
            <a:lnSpc>
              <a:spcPct val="90000"/>
            </a:lnSpc>
            <a:spcBef>
              <a:spcPct val="0"/>
            </a:spcBef>
            <a:spcAft>
              <a:spcPct val="15000"/>
            </a:spcAft>
            <a:buChar char="••"/>
          </a:pPr>
          <a:r>
            <a:rPr lang="zh-TW" altLang="en-US" sz="2700" b="1" kern="1200" dirty="0" smtClean="0">
              <a:solidFill>
                <a:srgbClr val="FF0000"/>
              </a:solidFill>
              <a:latin typeface="標楷體" pitchFamily="65" charset="-120"/>
              <a:ea typeface="標楷體" pitchFamily="65" charset="-120"/>
            </a:rPr>
            <a:t>考科</a:t>
          </a:r>
          <a:r>
            <a:rPr lang="en-US" altLang="en-US" sz="2700" b="1" kern="1200" dirty="0" smtClean="0">
              <a:solidFill>
                <a:srgbClr val="FF0000"/>
              </a:solidFill>
              <a:latin typeface="標楷體" pitchFamily="65" charset="-120"/>
              <a:ea typeface="標楷體" pitchFamily="65" charset="-120"/>
            </a:rPr>
            <a:t>2.</a:t>
          </a:r>
          <a:r>
            <a:rPr lang="zh-TW" altLang="en-US" sz="2700" b="1" kern="1200" dirty="0" smtClean="0">
              <a:solidFill>
                <a:srgbClr val="FF0000"/>
              </a:solidFill>
              <a:latin typeface="標楷體" pitchFamily="65" charset="-120"/>
              <a:ea typeface="標楷體" pitchFamily="65" charset="-120"/>
            </a:rPr>
            <a:t>基礎生物</a:t>
          </a:r>
          <a:endParaRPr lang="zh-TW" altLang="en-US" sz="2700" b="1" kern="1200" dirty="0">
            <a:solidFill>
              <a:srgbClr val="FF0000"/>
            </a:solidFill>
            <a:latin typeface="標楷體" pitchFamily="65" charset="-120"/>
            <a:ea typeface="標楷體" pitchFamily="65" charset="-120"/>
          </a:endParaRPr>
        </a:p>
      </dsp:txBody>
      <dsp:txXfrm>
        <a:off x="2014729" y="0"/>
        <a:ext cx="6842254" cy="2433330"/>
      </dsp:txXfrm>
    </dsp:sp>
    <dsp:sp modelId="{80C416DA-B13A-40AC-BB43-C947E29B6C67}">
      <dsp:nvSpPr>
        <dsp:cNvPr id="0" name=""/>
        <dsp:cNvSpPr/>
      </dsp:nvSpPr>
      <dsp:spPr>
        <a:xfrm>
          <a:off x="243333" y="243333"/>
          <a:ext cx="1771396" cy="194666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CC08E0-C20E-4AB1-B36C-CCDC6F792D12}">
      <dsp:nvSpPr>
        <dsp:cNvPr id="0" name=""/>
        <dsp:cNvSpPr/>
      </dsp:nvSpPr>
      <dsp:spPr>
        <a:xfrm>
          <a:off x="0" y="2676663"/>
          <a:ext cx="8856984" cy="2433330"/>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zh-TW" altLang="en-US" sz="3000" b="1" kern="1200" dirty="0" smtClean="0">
              <a:solidFill>
                <a:schemeClr val="tx1"/>
              </a:solidFill>
              <a:latin typeface="標楷體" pitchFamily="65" charset="-120"/>
              <a:ea typeface="標楷體" pitchFamily="65" charset="-120"/>
            </a:rPr>
            <a:t> 食品加工科、食品科、</a:t>
          </a:r>
          <a:r>
            <a:rPr lang="zh-TW" altLang="en-US" sz="3000" b="1" kern="1200" dirty="0" smtClean="0">
              <a:solidFill>
                <a:srgbClr val="0000FF"/>
              </a:solidFill>
              <a:latin typeface="標楷體" pitchFamily="65" charset="-120"/>
              <a:ea typeface="標楷體" pitchFamily="65" charset="-120"/>
            </a:rPr>
            <a:t>水產食品科   </a:t>
          </a:r>
          <a:r>
            <a:rPr lang="en-US" altLang="zh-TW" sz="3000" b="1" kern="1200" dirty="0" smtClean="0">
              <a:solidFill>
                <a:srgbClr val="0000FF"/>
              </a:solidFill>
              <a:latin typeface="標楷體" pitchFamily="65" charset="-120"/>
              <a:ea typeface="標楷體" pitchFamily="65" charset="-120"/>
            </a:rPr>
            <a:t/>
          </a:r>
          <a:br>
            <a:rPr lang="en-US" altLang="zh-TW" sz="3000" b="1" kern="1200" dirty="0" smtClean="0">
              <a:solidFill>
                <a:srgbClr val="0000FF"/>
              </a:solidFill>
              <a:latin typeface="標楷體" pitchFamily="65" charset="-120"/>
              <a:ea typeface="標楷體" pitchFamily="65" charset="-120"/>
            </a:rPr>
          </a:br>
          <a:r>
            <a:rPr lang="en-US" altLang="zh-TW" sz="3000" b="1" kern="1200" dirty="0" smtClean="0">
              <a:solidFill>
                <a:srgbClr val="0000FF"/>
              </a:solidFill>
              <a:latin typeface="標楷體" pitchFamily="65" charset="-120"/>
              <a:ea typeface="標楷體" pitchFamily="65" charset="-120"/>
            </a:rPr>
            <a:t> </a:t>
          </a:r>
          <a:r>
            <a:rPr lang="zh-TW" altLang="en-US" sz="3000" b="1" kern="1200" dirty="0" smtClean="0">
              <a:solidFill>
                <a:schemeClr val="tx1"/>
              </a:solidFill>
              <a:latin typeface="標楷體" pitchFamily="65" charset="-120"/>
              <a:ea typeface="標楷體" pitchFamily="65" charset="-120"/>
            </a:rPr>
            <a:t>烘焙科</a:t>
          </a:r>
        </a:p>
        <a:p>
          <a:pPr marL="228600" lvl="1" indent="-228600" algn="l" defTabSz="1200150">
            <a:lnSpc>
              <a:spcPct val="90000"/>
            </a:lnSpc>
            <a:spcBef>
              <a:spcPct val="0"/>
            </a:spcBef>
            <a:spcAft>
              <a:spcPct val="15000"/>
            </a:spcAft>
            <a:buChar char="••"/>
          </a:pPr>
          <a:r>
            <a:rPr lang="zh-TW" altLang="en-US" sz="2700" b="1" kern="1200" dirty="0" smtClean="0">
              <a:solidFill>
                <a:srgbClr val="FF0000"/>
              </a:solidFill>
              <a:latin typeface="標楷體" pitchFamily="65" charset="-120"/>
              <a:ea typeface="標楷體" pitchFamily="65" charset="-120"/>
            </a:rPr>
            <a:t>考科</a:t>
          </a:r>
          <a:r>
            <a:rPr lang="en-US" altLang="en-US" sz="2700" b="1" kern="1200" dirty="0" smtClean="0">
              <a:solidFill>
                <a:srgbClr val="FF0000"/>
              </a:solidFill>
              <a:latin typeface="標楷體" pitchFamily="65" charset="-120"/>
              <a:ea typeface="標楷體" pitchFamily="65" charset="-120"/>
            </a:rPr>
            <a:t>1.</a:t>
          </a:r>
          <a:r>
            <a:rPr lang="zh-TW" altLang="en-US" sz="2700" b="1" kern="1200" dirty="0" smtClean="0">
              <a:solidFill>
                <a:srgbClr val="FF0000"/>
              </a:solidFill>
              <a:latin typeface="標楷體" pitchFamily="65" charset="-120"/>
              <a:ea typeface="標楷體" pitchFamily="65" charset="-120"/>
            </a:rPr>
            <a:t>食品加工、食品加工實習</a:t>
          </a:r>
          <a:endParaRPr lang="zh-TW" altLang="en-US" sz="2700" b="1" kern="1200" dirty="0">
            <a:solidFill>
              <a:srgbClr val="FF0000"/>
            </a:solidFill>
            <a:latin typeface="標楷體" pitchFamily="65" charset="-120"/>
            <a:ea typeface="標楷體" pitchFamily="65" charset="-120"/>
          </a:endParaRPr>
        </a:p>
        <a:p>
          <a:pPr marL="228600" lvl="1" indent="-228600" algn="l" defTabSz="1200150">
            <a:lnSpc>
              <a:spcPct val="90000"/>
            </a:lnSpc>
            <a:spcBef>
              <a:spcPct val="0"/>
            </a:spcBef>
            <a:spcAft>
              <a:spcPct val="15000"/>
            </a:spcAft>
            <a:buChar char="••"/>
          </a:pPr>
          <a:r>
            <a:rPr lang="zh-TW" altLang="en-US" sz="2700" b="1" kern="1200" dirty="0" smtClean="0">
              <a:solidFill>
                <a:srgbClr val="FF0000"/>
              </a:solidFill>
              <a:latin typeface="標楷體" pitchFamily="65" charset="-120"/>
              <a:ea typeface="標楷體" pitchFamily="65" charset="-120"/>
            </a:rPr>
            <a:t>考科</a:t>
          </a:r>
          <a:r>
            <a:rPr lang="en-US" altLang="en-US" sz="2700" b="1" kern="1200" dirty="0" smtClean="0">
              <a:solidFill>
                <a:srgbClr val="FF0000"/>
              </a:solidFill>
              <a:latin typeface="標楷體" pitchFamily="65" charset="-120"/>
              <a:ea typeface="標楷體" pitchFamily="65" charset="-120"/>
            </a:rPr>
            <a:t>2.</a:t>
          </a:r>
          <a:r>
            <a:rPr lang="zh-TW" altLang="en-US" sz="2700" b="1" kern="1200" dirty="0" smtClean="0">
              <a:solidFill>
                <a:srgbClr val="FF0000"/>
              </a:solidFill>
              <a:latin typeface="標楷體" pitchFamily="65" charset="-120"/>
              <a:ea typeface="標楷體" pitchFamily="65" charset="-120"/>
            </a:rPr>
            <a:t>食品化學與分析</a:t>
          </a:r>
          <a:r>
            <a:rPr lang="en-US" altLang="zh-TW" sz="2700" b="1" kern="1200" dirty="0" smtClean="0">
              <a:solidFill>
                <a:srgbClr val="FF0000"/>
              </a:solidFill>
              <a:latin typeface="標楷體" pitchFamily="65" charset="-120"/>
              <a:ea typeface="標楷體" pitchFamily="65" charset="-120"/>
            </a:rPr>
            <a:t/>
          </a:r>
          <a:br>
            <a:rPr lang="en-US" altLang="zh-TW" sz="2700" b="1" kern="1200" dirty="0" smtClean="0">
              <a:solidFill>
                <a:srgbClr val="FF0000"/>
              </a:solidFill>
              <a:latin typeface="標楷體" pitchFamily="65" charset="-120"/>
              <a:ea typeface="標楷體" pitchFamily="65" charset="-120"/>
            </a:rPr>
          </a:br>
          <a:r>
            <a:rPr lang="en-US" altLang="zh-TW" sz="2700" b="1" kern="1200" dirty="0" smtClean="0">
              <a:solidFill>
                <a:srgbClr val="FF0000"/>
              </a:solidFill>
              <a:latin typeface="標楷體" pitchFamily="65" charset="-120"/>
              <a:ea typeface="標楷體" pitchFamily="65" charset="-120"/>
            </a:rPr>
            <a:t>       </a:t>
          </a:r>
          <a:r>
            <a:rPr lang="zh-TW" altLang="en-US" sz="2700" b="1" kern="1200" dirty="0" smtClean="0">
              <a:solidFill>
                <a:srgbClr val="FF0000"/>
              </a:solidFill>
              <a:latin typeface="標楷體" pitchFamily="65" charset="-120"/>
              <a:ea typeface="標楷體" pitchFamily="65" charset="-120"/>
            </a:rPr>
            <a:t>食品化學與分析實習</a:t>
          </a:r>
          <a:endParaRPr lang="zh-TW" altLang="en-US" sz="2700" b="1" kern="1200" dirty="0">
            <a:solidFill>
              <a:srgbClr val="FF0000"/>
            </a:solidFill>
            <a:latin typeface="標楷體" pitchFamily="65" charset="-120"/>
            <a:ea typeface="標楷體" pitchFamily="65" charset="-120"/>
          </a:endParaRPr>
        </a:p>
      </dsp:txBody>
      <dsp:txXfrm>
        <a:off x="2014729" y="2676663"/>
        <a:ext cx="6842254" cy="2433330"/>
      </dsp:txXfrm>
    </dsp:sp>
    <dsp:sp modelId="{87346AA7-6862-4DB1-A0ED-05B6F6BE455D}">
      <dsp:nvSpPr>
        <dsp:cNvPr id="0" name=""/>
        <dsp:cNvSpPr/>
      </dsp:nvSpPr>
      <dsp:spPr>
        <a:xfrm>
          <a:off x="243333" y="2919996"/>
          <a:ext cx="1771396" cy="194666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3D5B7-CD2F-43F8-A2E1-42FF444C24CF}">
      <dsp:nvSpPr>
        <dsp:cNvPr id="0" name=""/>
        <dsp:cNvSpPr/>
      </dsp:nvSpPr>
      <dsp:spPr>
        <a:xfrm>
          <a:off x="0" y="0"/>
          <a:ext cx="9025599" cy="1455408"/>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latin typeface="標楷體" pitchFamily="65" charset="-120"/>
              <a:ea typeface="標楷體" pitchFamily="65" charset="-120"/>
            </a:rPr>
            <a:t> </a:t>
          </a:r>
          <a:r>
            <a:rPr lang="zh-TW" altLang="en-US" sz="2950" b="1" kern="1200" dirty="0" smtClean="0">
              <a:solidFill>
                <a:schemeClr val="tx1"/>
              </a:solidFill>
              <a:latin typeface="標楷體" pitchFamily="65" charset="-120"/>
              <a:ea typeface="標楷體" pitchFamily="65" charset="-120"/>
            </a:rPr>
            <a:t>家政科、服裝科、</a:t>
          </a:r>
          <a:r>
            <a:rPr lang="zh-TW" altLang="en-US" sz="2950" b="1" kern="1200" dirty="0" smtClean="0">
              <a:solidFill>
                <a:srgbClr val="0000FF"/>
              </a:solidFill>
              <a:latin typeface="標楷體" pitchFamily="65" charset="-120"/>
              <a:ea typeface="標楷體" pitchFamily="65" charset="-120"/>
            </a:rPr>
            <a:t>幼兒保育科</a:t>
          </a:r>
          <a:r>
            <a:rPr lang="zh-TW" altLang="en-US" sz="2950" b="1" kern="1200" dirty="0" smtClean="0">
              <a:solidFill>
                <a:schemeClr val="tx1"/>
              </a:solidFill>
              <a:latin typeface="標楷體" pitchFamily="65" charset="-120"/>
              <a:ea typeface="標楷體" pitchFamily="65" charset="-120"/>
            </a:rPr>
            <a:t>、</a:t>
          </a:r>
          <a:r>
            <a:rPr lang="zh-TW" altLang="en-US" sz="2950" b="1" kern="1200" dirty="0" smtClean="0">
              <a:solidFill>
                <a:srgbClr val="0000FF"/>
              </a:solidFill>
              <a:latin typeface="標楷體" pitchFamily="65" charset="-120"/>
              <a:ea typeface="標楷體" pitchFamily="65" charset="-120"/>
            </a:rPr>
            <a:t>美容科      </a:t>
          </a:r>
          <a:r>
            <a:rPr lang="en-US" altLang="zh-TW" sz="2950" b="1" kern="1200" dirty="0" smtClean="0">
              <a:solidFill>
                <a:srgbClr val="0000FF"/>
              </a:solidFill>
              <a:latin typeface="標楷體" pitchFamily="65" charset="-120"/>
              <a:ea typeface="標楷體" pitchFamily="65" charset="-120"/>
            </a:rPr>
            <a:t/>
          </a:r>
          <a:br>
            <a:rPr lang="en-US" altLang="zh-TW" sz="2950" b="1" kern="1200" dirty="0" smtClean="0">
              <a:solidFill>
                <a:srgbClr val="0000FF"/>
              </a:solidFill>
              <a:latin typeface="標楷體" pitchFamily="65" charset="-120"/>
              <a:ea typeface="標楷體" pitchFamily="65" charset="-120"/>
            </a:rPr>
          </a:br>
          <a:r>
            <a:rPr lang="en-US" altLang="zh-TW" sz="2950" b="1" kern="1200" dirty="0" smtClean="0">
              <a:solidFill>
                <a:srgbClr val="0000FF"/>
              </a:solidFill>
              <a:latin typeface="標楷體" pitchFamily="65" charset="-120"/>
              <a:ea typeface="標楷體" pitchFamily="65" charset="-120"/>
            </a:rPr>
            <a:t> </a:t>
          </a:r>
          <a:r>
            <a:rPr lang="zh-TW" altLang="en-US" sz="2950" b="1" kern="1200" dirty="0" smtClean="0">
              <a:solidFill>
                <a:schemeClr val="tx1"/>
              </a:solidFill>
              <a:latin typeface="標楷體" pitchFamily="65" charset="-120"/>
              <a:ea typeface="標楷體" pitchFamily="65" charset="-120"/>
            </a:rPr>
            <a:t>時尚模特兒科、流行服飾科、       </a:t>
          </a:r>
          <a:r>
            <a:rPr lang="en-US" altLang="zh-TW" sz="2950" b="1" kern="1200" dirty="0" smtClean="0">
              <a:solidFill>
                <a:schemeClr val="tx1"/>
              </a:solidFill>
              <a:latin typeface="標楷體" pitchFamily="65" charset="-120"/>
              <a:ea typeface="標楷體" pitchFamily="65" charset="-120"/>
            </a:rPr>
            <a:t/>
          </a:r>
          <a:br>
            <a:rPr lang="en-US" altLang="zh-TW" sz="2950" b="1" kern="1200" dirty="0" smtClean="0">
              <a:solidFill>
                <a:schemeClr val="tx1"/>
              </a:solidFill>
              <a:latin typeface="標楷體" pitchFamily="65" charset="-120"/>
              <a:ea typeface="標楷體" pitchFamily="65" charset="-120"/>
            </a:rPr>
          </a:br>
          <a:r>
            <a:rPr lang="en-US" altLang="zh-TW" sz="2950" b="1" kern="1200" dirty="0" smtClean="0">
              <a:solidFill>
                <a:schemeClr val="tx1"/>
              </a:solidFill>
              <a:latin typeface="標楷體" pitchFamily="65" charset="-120"/>
              <a:ea typeface="標楷體" pitchFamily="65" charset="-120"/>
            </a:rPr>
            <a:t> </a:t>
          </a:r>
          <a:r>
            <a:rPr lang="zh-TW" altLang="en-US" sz="2950" b="1" kern="1200" dirty="0" smtClean="0">
              <a:solidFill>
                <a:schemeClr val="tx1"/>
              </a:solidFill>
              <a:latin typeface="標楷體" pitchFamily="65" charset="-120"/>
              <a:ea typeface="標楷體" pitchFamily="65" charset="-120"/>
            </a:rPr>
            <a:t>時尚造型科、照顧服務科</a:t>
          </a:r>
        </a:p>
        <a:p>
          <a:pPr lvl="0" algn="l" defTabSz="1244600">
            <a:lnSpc>
              <a:spcPct val="90000"/>
            </a:lnSpc>
            <a:spcBef>
              <a:spcPct val="0"/>
            </a:spcBef>
            <a:spcAft>
              <a:spcPct val="35000"/>
            </a:spcAft>
          </a:pPr>
          <a:endParaRPr lang="zh-TW" altLang="en-US" sz="2300" kern="1200" dirty="0">
            <a:solidFill>
              <a:schemeClr val="tx1"/>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endParaRPr lang="zh-TW" altLang="en-US" sz="2800" kern="1200" dirty="0">
            <a:solidFill>
              <a:schemeClr val="tx1"/>
            </a:solidFill>
            <a:latin typeface="標楷體" pitchFamily="65" charset="-120"/>
            <a:ea typeface="標楷體" pitchFamily="65" charset="-120"/>
          </a:endParaRPr>
        </a:p>
      </dsp:txBody>
      <dsp:txXfrm>
        <a:off x="1925889" y="0"/>
        <a:ext cx="7099709" cy="1455408"/>
      </dsp:txXfrm>
    </dsp:sp>
    <dsp:sp modelId="{A04422C5-2F3C-4E21-B896-0C181C5BBEF3}">
      <dsp:nvSpPr>
        <dsp:cNvPr id="0" name=""/>
        <dsp:cNvSpPr/>
      </dsp:nvSpPr>
      <dsp:spPr>
        <a:xfrm>
          <a:off x="120769" y="244625"/>
          <a:ext cx="1805119" cy="96615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8CAD75-81F5-4D68-B459-06F3361A26D1}">
      <dsp:nvSpPr>
        <dsp:cNvPr id="0" name=""/>
        <dsp:cNvSpPr/>
      </dsp:nvSpPr>
      <dsp:spPr>
        <a:xfrm>
          <a:off x="0" y="1576178"/>
          <a:ext cx="9025599" cy="1207697"/>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endParaRPr lang="zh-TW" altLang="en-US" sz="900" kern="1200" dirty="0"/>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1.</a:t>
          </a:r>
          <a:r>
            <a:rPr lang="zh-TW" altLang="en-US" sz="2600" b="1" kern="1200" dirty="0" smtClean="0">
              <a:solidFill>
                <a:srgbClr val="FF0000"/>
              </a:solidFill>
              <a:latin typeface="標楷體" pitchFamily="65" charset="-120"/>
              <a:ea typeface="標楷體" pitchFamily="65" charset="-120"/>
            </a:rPr>
            <a:t>家政概論、家庭教育</a:t>
          </a:r>
          <a:endParaRPr lang="zh-TW" altLang="en-US" sz="2600" b="1" kern="1200" dirty="0">
            <a:solidFill>
              <a:srgbClr val="FF0000"/>
            </a:solidFill>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2.</a:t>
          </a:r>
          <a:r>
            <a:rPr lang="zh-TW" altLang="en-US" sz="2600" b="1" kern="1200" dirty="0" smtClean="0">
              <a:solidFill>
                <a:srgbClr val="FF0000"/>
              </a:solidFill>
              <a:latin typeface="標楷體" pitchFamily="65" charset="-120"/>
              <a:ea typeface="標楷體" pitchFamily="65" charset="-120"/>
            </a:rPr>
            <a:t>幼兒教保概論與實務</a:t>
          </a:r>
          <a:endParaRPr lang="zh-TW" altLang="en-US" sz="2600" b="1" kern="1200" dirty="0">
            <a:solidFill>
              <a:srgbClr val="FF0000"/>
            </a:solidFill>
            <a:latin typeface="標楷體" pitchFamily="65" charset="-120"/>
            <a:ea typeface="標楷體" pitchFamily="65" charset="-120"/>
          </a:endParaRPr>
        </a:p>
      </dsp:txBody>
      <dsp:txXfrm>
        <a:off x="1925889" y="1576178"/>
        <a:ext cx="7099709" cy="1207697"/>
      </dsp:txXfrm>
    </dsp:sp>
    <dsp:sp modelId="{5E5C45F3-4387-4A45-BBA2-0B59D253DDE7}">
      <dsp:nvSpPr>
        <dsp:cNvPr id="0" name=""/>
        <dsp:cNvSpPr/>
      </dsp:nvSpPr>
      <dsp:spPr>
        <a:xfrm>
          <a:off x="120769" y="1696948"/>
          <a:ext cx="1805119" cy="96615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DD8E24-358A-4133-BFE9-78886C010BAA}">
      <dsp:nvSpPr>
        <dsp:cNvPr id="0" name=""/>
        <dsp:cNvSpPr/>
      </dsp:nvSpPr>
      <dsp:spPr>
        <a:xfrm>
          <a:off x="0" y="2904645"/>
          <a:ext cx="9025599" cy="1207697"/>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endParaRPr lang="zh-TW" altLang="en-US" sz="900" kern="1200" dirty="0"/>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1.</a:t>
          </a:r>
          <a:r>
            <a:rPr lang="zh-TW" altLang="en-US" sz="2600" b="1" kern="1200" dirty="0" smtClean="0">
              <a:solidFill>
                <a:srgbClr val="FF0000"/>
              </a:solidFill>
              <a:latin typeface="標楷體" pitchFamily="65" charset="-120"/>
              <a:ea typeface="標楷體" pitchFamily="65" charset="-120"/>
            </a:rPr>
            <a:t>家政概論、家庭教育 </a:t>
          </a:r>
          <a:endParaRPr lang="zh-TW" altLang="en-US" sz="2600" b="1" kern="1200" dirty="0">
            <a:solidFill>
              <a:srgbClr val="FF0000"/>
            </a:solidFill>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2.</a:t>
          </a:r>
          <a:r>
            <a:rPr lang="zh-TW" altLang="en-US" sz="2600" b="1" kern="1200" dirty="0" smtClean="0">
              <a:solidFill>
                <a:srgbClr val="FF0000"/>
              </a:solidFill>
              <a:latin typeface="標楷體" pitchFamily="65" charset="-120"/>
              <a:ea typeface="標楷體" pitchFamily="65" charset="-120"/>
            </a:rPr>
            <a:t>色彩概論、家政行職業衛生與安全</a:t>
          </a:r>
          <a:endParaRPr lang="zh-TW" altLang="en-US" sz="2600" b="1" kern="1200" dirty="0">
            <a:solidFill>
              <a:srgbClr val="FF0000"/>
            </a:solidFill>
            <a:latin typeface="標楷體" pitchFamily="65" charset="-120"/>
            <a:ea typeface="標楷體" pitchFamily="65" charset="-120"/>
          </a:endParaRPr>
        </a:p>
      </dsp:txBody>
      <dsp:txXfrm>
        <a:off x="1925889" y="2904645"/>
        <a:ext cx="7099709" cy="1207697"/>
      </dsp:txXfrm>
    </dsp:sp>
    <dsp:sp modelId="{3510E2A8-3E9E-467A-A22E-230FB9235608}">
      <dsp:nvSpPr>
        <dsp:cNvPr id="0" name=""/>
        <dsp:cNvSpPr/>
      </dsp:nvSpPr>
      <dsp:spPr>
        <a:xfrm>
          <a:off x="120769" y="3025415"/>
          <a:ext cx="1805119" cy="966158"/>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7C4326-3C6F-4AD3-838D-D1DEF0CE315F}">
      <dsp:nvSpPr>
        <dsp:cNvPr id="0" name=""/>
        <dsp:cNvSpPr/>
      </dsp:nvSpPr>
      <dsp:spPr>
        <a:xfrm>
          <a:off x="0" y="4233113"/>
          <a:ext cx="9025599" cy="1596926"/>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TW" altLang="en-US" sz="2500" b="1" kern="1200" dirty="0" smtClean="0">
              <a:solidFill>
                <a:srgbClr val="0000FF"/>
              </a:solidFill>
              <a:latin typeface="標楷體" pitchFamily="65" charset="-120"/>
              <a:ea typeface="標楷體" pitchFamily="65" charset="-120"/>
            </a:rPr>
            <a:t> </a:t>
          </a:r>
          <a:r>
            <a:rPr lang="zh-TW" altLang="en-US" sz="2950" b="1" kern="1200" dirty="0" smtClean="0">
              <a:solidFill>
                <a:srgbClr val="0000FF"/>
              </a:solidFill>
              <a:latin typeface="標楷體" pitchFamily="65" charset="-120"/>
              <a:ea typeface="標楷體" pitchFamily="65" charset="-120"/>
            </a:rPr>
            <a:t>觀光事業科</a:t>
          </a:r>
          <a:r>
            <a:rPr lang="zh-TW" altLang="en-US" sz="2950" b="1" kern="1200" dirty="0" smtClean="0">
              <a:solidFill>
                <a:schemeClr val="tx1"/>
              </a:solidFill>
              <a:latin typeface="標楷體" pitchFamily="65" charset="-120"/>
              <a:ea typeface="標楷體" pitchFamily="65" charset="-120"/>
            </a:rPr>
            <a:t>、</a:t>
          </a:r>
          <a:r>
            <a:rPr lang="zh-TW" altLang="en-US" sz="2950" b="1" kern="1200" dirty="0" smtClean="0">
              <a:solidFill>
                <a:srgbClr val="0000FF"/>
              </a:solidFill>
              <a:latin typeface="標楷體" pitchFamily="65" charset="-120"/>
              <a:ea typeface="標楷體" pitchFamily="65" charset="-120"/>
            </a:rPr>
            <a:t>餐飲管理科</a:t>
          </a:r>
          <a:endParaRPr lang="en-US" altLang="zh-TW" sz="2950" b="1" kern="1200" dirty="0" smtClean="0">
            <a:solidFill>
              <a:srgbClr val="0000FF"/>
            </a:solidFill>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1.</a:t>
          </a:r>
          <a:r>
            <a:rPr lang="zh-TW" altLang="en-US" sz="2600" b="1" kern="1200" dirty="0" smtClean="0">
              <a:solidFill>
                <a:srgbClr val="FF0000"/>
              </a:solidFill>
              <a:latin typeface="標楷體" pitchFamily="65" charset="-120"/>
              <a:ea typeface="標楷體" pitchFamily="65" charset="-120"/>
            </a:rPr>
            <a:t>餐旅概論</a:t>
          </a:r>
          <a:endParaRPr lang="zh-TW" altLang="en-US" sz="2600" b="1" kern="1200" dirty="0">
            <a:solidFill>
              <a:srgbClr val="FF0000"/>
            </a:solidFill>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2.</a:t>
          </a:r>
          <a:r>
            <a:rPr lang="zh-TW" altLang="en-US" sz="2600" b="1" kern="1200" dirty="0" smtClean="0">
              <a:solidFill>
                <a:srgbClr val="FF0000"/>
              </a:solidFill>
              <a:latin typeface="標楷體" pitchFamily="65" charset="-120"/>
              <a:ea typeface="標楷體" pitchFamily="65" charset="-120"/>
            </a:rPr>
            <a:t>餐旅服務、飲料與調酒 </a:t>
          </a:r>
          <a:endParaRPr lang="zh-TW" altLang="en-US" sz="2600" b="1" kern="1200" dirty="0">
            <a:solidFill>
              <a:srgbClr val="FF0000"/>
            </a:solidFill>
            <a:latin typeface="標楷體" pitchFamily="65" charset="-120"/>
            <a:ea typeface="標楷體" pitchFamily="65" charset="-120"/>
          </a:endParaRPr>
        </a:p>
      </dsp:txBody>
      <dsp:txXfrm>
        <a:off x="1925889" y="4233113"/>
        <a:ext cx="7099709" cy="1596926"/>
      </dsp:txXfrm>
    </dsp:sp>
    <dsp:sp modelId="{02CCF5C8-C2D0-4C7A-B1A2-556EE01579E2}">
      <dsp:nvSpPr>
        <dsp:cNvPr id="0" name=""/>
        <dsp:cNvSpPr/>
      </dsp:nvSpPr>
      <dsp:spPr>
        <a:xfrm>
          <a:off x="120769" y="4548497"/>
          <a:ext cx="1805119" cy="966158"/>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B1ED4-7D46-4B49-B942-030B09990D76}">
      <dsp:nvSpPr>
        <dsp:cNvPr id="0" name=""/>
        <dsp:cNvSpPr/>
      </dsp:nvSpPr>
      <dsp:spPr>
        <a:xfrm>
          <a:off x="0" y="0"/>
          <a:ext cx="8229600" cy="2154694"/>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smtClean="0">
              <a:solidFill>
                <a:srgbClr val="0000FF"/>
              </a:solidFill>
              <a:latin typeface="標楷體" pitchFamily="65" charset="-120"/>
              <a:ea typeface="標楷體" pitchFamily="65" charset="-120"/>
            </a:rPr>
            <a:t> 漁業科</a:t>
          </a:r>
          <a:r>
            <a:rPr lang="zh-TW" altLang="en-US" sz="3200" b="1" kern="1200" dirty="0" smtClean="0">
              <a:solidFill>
                <a:schemeClr val="tx1"/>
              </a:solidFill>
              <a:latin typeface="標楷體" pitchFamily="65" charset="-120"/>
              <a:ea typeface="標楷體" pitchFamily="65" charset="-120"/>
            </a:rPr>
            <a:t>、</a:t>
          </a:r>
          <a:r>
            <a:rPr lang="zh-TW" altLang="en-US" sz="3200" b="1" kern="1200" dirty="0" smtClean="0">
              <a:solidFill>
                <a:srgbClr val="0000FF"/>
              </a:solidFill>
              <a:latin typeface="標楷體" pitchFamily="65" charset="-120"/>
              <a:ea typeface="標楷體" pitchFamily="65" charset="-120"/>
            </a:rPr>
            <a:t>水產養殖科</a:t>
          </a: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1.</a:t>
          </a:r>
          <a:r>
            <a:rPr lang="zh-TW" altLang="en-US" sz="2600" b="1" kern="1200" dirty="0" smtClean="0">
              <a:solidFill>
                <a:srgbClr val="FF0000"/>
              </a:solidFill>
              <a:latin typeface="標楷體" pitchFamily="65" charset="-120"/>
              <a:ea typeface="標楷體" pitchFamily="65" charset="-120"/>
            </a:rPr>
            <a:t>水產生物概要</a:t>
          </a:r>
          <a:endParaRPr lang="zh-TW" altLang="en-US" sz="2600" b="1" kern="1200" dirty="0">
            <a:solidFill>
              <a:srgbClr val="FF0000"/>
            </a:solidFill>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2.</a:t>
          </a:r>
          <a:r>
            <a:rPr lang="zh-TW" altLang="en-US" sz="2600" b="1" kern="1200" dirty="0" smtClean="0">
              <a:solidFill>
                <a:srgbClr val="FF0000"/>
              </a:solidFill>
              <a:latin typeface="標楷體" pitchFamily="65" charset="-120"/>
              <a:ea typeface="標楷體" pitchFamily="65" charset="-120"/>
            </a:rPr>
            <a:t>水產概要</a:t>
          </a:r>
          <a:endParaRPr lang="zh-TW" altLang="en-US" sz="2600" b="1" kern="1200" dirty="0">
            <a:solidFill>
              <a:srgbClr val="FF0000"/>
            </a:solidFill>
            <a:latin typeface="標楷體" pitchFamily="65" charset="-120"/>
            <a:ea typeface="標楷體" pitchFamily="65" charset="-120"/>
          </a:endParaRPr>
        </a:p>
      </dsp:txBody>
      <dsp:txXfrm>
        <a:off x="1861389" y="0"/>
        <a:ext cx="6368210" cy="2154694"/>
      </dsp:txXfrm>
    </dsp:sp>
    <dsp:sp modelId="{DB653247-DA43-4C9A-98EB-0D5E4FE4F89E}">
      <dsp:nvSpPr>
        <dsp:cNvPr id="0" name=""/>
        <dsp:cNvSpPr/>
      </dsp:nvSpPr>
      <dsp:spPr>
        <a:xfrm>
          <a:off x="215469" y="215469"/>
          <a:ext cx="1645920" cy="17237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C7D793-5D99-462F-91F7-EFE71282F39D}">
      <dsp:nvSpPr>
        <dsp:cNvPr id="0" name=""/>
        <dsp:cNvSpPr/>
      </dsp:nvSpPr>
      <dsp:spPr>
        <a:xfrm>
          <a:off x="0" y="2370163"/>
          <a:ext cx="8229600" cy="2154694"/>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smtClean="0">
              <a:solidFill>
                <a:srgbClr val="0000FF"/>
              </a:solidFill>
              <a:latin typeface="標楷體" pitchFamily="65" charset="-120"/>
              <a:ea typeface="標楷體" pitchFamily="65" charset="-120"/>
            </a:rPr>
            <a:t> 輪機科</a:t>
          </a:r>
          <a:r>
            <a:rPr lang="zh-TW" altLang="en-US" sz="3200" b="1" kern="1200" dirty="0" smtClean="0">
              <a:solidFill>
                <a:schemeClr val="tx1"/>
              </a:solidFill>
              <a:latin typeface="標楷體" pitchFamily="65" charset="-120"/>
              <a:ea typeface="標楷體" pitchFamily="65" charset="-120"/>
            </a:rPr>
            <a:t>、航海科</a:t>
          </a: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1.</a:t>
          </a:r>
          <a:r>
            <a:rPr lang="zh-TW" altLang="en-US" sz="2600" b="1" kern="1200" dirty="0" smtClean="0">
              <a:solidFill>
                <a:srgbClr val="FF0000"/>
              </a:solidFill>
              <a:latin typeface="標楷體" pitchFamily="65" charset="-120"/>
              <a:ea typeface="標楷體" pitchFamily="65" charset="-120"/>
            </a:rPr>
            <a:t>輪機</a:t>
          </a:r>
          <a:endParaRPr lang="zh-TW" altLang="en-US" sz="2600" b="1" kern="1200" dirty="0">
            <a:solidFill>
              <a:srgbClr val="FF0000"/>
            </a:solidFill>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b="1" kern="1200" dirty="0" smtClean="0">
              <a:solidFill>
                <a:srgbClr val="FF0000"/>
              </a:solidFill>
              <a:latin typeface="標楷體" pitchFamily="65" charset="-120"/>
              <a:ea typeface="標楷體" pitchFamily="65" charset="-120"/>
            </a:rPr>
            <a:t>考科</a:t>
          </a:r>
          <a:r>
            <a:rPr lang="en-US" altLang="en-US" sz="2600" b="1" kern="1200" dirty="0" smtClean="0">
              <a:solidFill>
                <a:srgbClr val="FF0000"/>
              </a:solidFill>
              <a:latin typeface="標楷體" pitchFamily="65" charset="-120"/>
              <a:ea typeface="標楷體" pitchFamily="65" charset="-120"/>
            </a:rPr>
            <a:t>2.</a:t>
          </a:r>
          <a:r>
            <a:rPr lang="zh-TW" altLang="en-US" sz="2600" b="1" kern="1200" dirty="0" smtClean="0">
              <a:solidFill>
                <a:srgbClr val="FF0000"/>
              </a:solidFill>
              <a:latin typeface="標楷體" pitchFamily="65" charset="-120"/>
              <a:ea typeface="標楷體" pitchFamily="65" charset="-120"/>
            </a:rPr>
            <a:t>船藝</a:t>
          </a:r>
          <a:endParaRPr lang="zh-TW" altLang="en-US" sz="2600" b="1" kern="1200" dirty="0">
            <a:solidFill>
              <a:srgbClr val="FF0000"/>
            </a:solidFill>
            <a:latin typeface="標楷體" pitchFamily="65" charset="-120"/>
            <a:ea typeface="標楷體" pitchFamily="65" charset="-120"/>
          </a:endParaRPr>
        </a:p>
      </dsp:txBody>
      <dsp:txXfrm>
        <a:off x="1861389" y="2370163"/>
        <a:ext cx="6368210" cy="2154694"/>
      </dsp:txXfrm>
    </dsp:sp>
    <dsp:sp modelId="{45E9F681-BE48-44DB-8B9E-EF3DE4672C29}">
      <dsp:nvSpPr>
        <dsp:cNvPr id="0" name=""/>
        <dsp:cNvSpPr/>
      </dsp:nvSpPr>
      <dsp:spPr>
        <a:xfrm>
          <a:off x="215469" y="2585633"/>
          <a:ext cx="1645920" cy="17237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55F53-6C31-408D-A73F-80D7AB8B9740}">
      <dsp:nvSpPr>
        <dsp:cNvPr id="0" name=""/>
        <dsp:cNvSpPr/>
      </dsp:nvSpPr>
      <dsp:spPr>
        <a:xfrm>
          <a:off x="0" y="0"/>
          <a:ext cx="9144000" cy="2544160"/>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zh-TW" altLang="en-US" sz="3000" b="1" kern="1200" dirty="0" smtClean="0">
              <a:solidFill>
                <a:schemeClr val="tx1"/>
              </a:solidFill>
              <a:latin typeface="標楷體" pitchFamily="65" charset="-120"/>
              <a:ea typeface="標楷體" pitchFamily="65" charset="-120"/>
            </a:rPr>
            <a:t> </a:t>
          </a:r>
          <a:r>
            <a:rPr lang="zh-TW" altLang="en-US" sz="3050" b="1" kern="1200" dirty="0" smtClean="0">
              <a:solidFill>
                <a:schemeClr val="tx1"/>
              </a:solidFill>
              <a:latin typeface="標楷體" pitchFamily="65" charset="-120"/>
              <a:ea typeface="標楷體" pitchFamily="65" charset="-120"/>
            </a:rPr>
            <a:t>戲劇科、音樂科、美術科、表演藝術科</a:t>
          </a:r>
          <a:r>
            <a:rPr lang="en-US" altLang="zh-TW" sz="3050" b="1" kern="1200" dirty="0" smtClean="0">
              <a:solidFill>
                <a:schemeClr val="tx1"/>
              </a:solidFill>
              <a:latin typeface="標楷體" pitchFamily="65" charset="-120"/>
              <a:ea typeface="標楷體" pitchFamily="65" charset="-120"/>
            </a:rPr>
            <a:t/>
          </a:r>
          <a:br>
            <a:rPr lang="en-US" altLang="zh-TW" sz="3050" b="1" kern="1200" dirty="0" smtClean="0">
              <a:solidFill>
                <a:schemeClr val="tx1"/>
              </a:solidFill>
              <a:latin typeface="標楷體" pitchFamily="65" charset="-120"/>
              <a:ea typeface="標楷體" pitchFamily="65" charset="-120"/>
            </a:rPr>
          </a:br>
          <a:r>
            <a:rPr lang="en-US" altLang="zh-TW" sz="3050" b="1" kern="1200" dirty="0" smtClean="0">
              <a:solidFill>
                <a:schemeClr val="tx1"/>
              </a:solidFill>
              <a:latin typeface="標楷體" pitchFamily="65" charset="-120"/>
              <a:ea typeface="標楷體" pitchFamily="65" charset="-120"/>
            </a:rPr>
            <a:t> </a:t>
          </a:r>
          <a:r>
            <a:rPr lang="zh-TW" altLang="en-US" sz="3050" b="1" kern="1200" dirty="0" smtClean="0">
              <a:solidFill>
                <a:schemeClr val="tx1"/>
              </a:solidFill>
              <a:latin typeface="標楷體" pitchFamily="65" charset="-120"/>
              <a:ea typeface="標楷體" pitchFamily="65" charset="-120"/>
            </a:rPr>
            <a:t>影劇科</a:t>
          </a:r>
          <a:r>
            <a:rPr kumimoji="0" lang="zh-TW" altLang="zh-TW" sz="3050" b="1" i="0" u="none" strike="noStrike" kern="1200" cap="none" normalizeH="0" baseline="0" dirty="0" smtClean="0">
              <a:ln>
                <a:noFill/>
              </a:ln>
              <a:solidFill>
                <a:schemeClr val="tx1"/>
              </a:solidFill>
              <a:effectLst/>
              <a:latin typeface="文鼎中圓" pitchFamily="49" charset="-120"/>
              <a:ea typeface="文鼎中圓" pitchFamily="49" charset="-120"/>
            </a:rPr>
            <a:t>、</a:t>
          </a:r>
          <a:r>
            <a:rPr lang="zh-TW" altLang="en-US" sz="3050" b="1" kern="1200" dirty="0" smtClean="0">
              <a:solidFill>
                <a:schemeClr val="tx1"/>
              </a:solidFill>
              <a:latin typeface="標楷體" pitchFamily="65" charset="-120"/>
              <a:ea typeface="標楷體" pitchFamily="65" charset="-120"/>
            </a:rPr>
            <a:t>西樂科</a:t>
          </a:r>
          <a:r>
            <a:rPr kumimoji="0" lang="zh-TW" altLang="zh-TW" sz="3050" b="1" i="0" u="none" strike="noStrike" kern="1200" cap="none" normalizeH="0" baseline="0" dirty="0" smtClean="0">
              <a:ln>
                <a:noFill/>
              </a:ln>
              <a:solidFill>
                <a:schemeClr val="tx1"/>
              </a:solidFill>
              <a:effectLst/>
              <a:latin typeface="文鼎中圓" pitchFamily="49" charset="-120"/>
              <a:ea typeface="文鼎中圓" pitchFamily="49" charset="-120"/>
            </a:rPr>
            <a:t>、</a:t>
          </a:r>
          <a:r>
            <a:rPr lang="zh-TW" altLang="en-US" sz="3050" b="1" kern="1200" dirty="0" smtClean="0">
              <a:solidFill>
                <a:schemeClr val="tx1"/>
              </a:solidFill>
              <a:latin typeface="標楷體" pitchFamily="65" charset="-120"/>
              <a:ea typeface="標楷體" pitchFamily="65" charset="-120"/>
            </a:rPr>
            <a:t>國樂科、電影電視科 </a:t>
          </a:r>
          <a:r>
            <a:rPr lang="en-US" altLang="zh-TW" sz="3050" b="1" kern="1200" dirty="0" smtClean="0">
              <a:solidFill>
                <a:schemeClr val="tx1"/>
              </a:solidFill>
              <a:latin typeface="標楷體" pitchFamily="65" charset="-120"/>
              <a:ea typeface="標楷體" pitchFamily="65" charset="-120"/>
            </a:rPr>
            <a:t/>
          </a:r>
          <a:br>
            <a:rPr lang="en-US" altLang="zh-TW" sz="3050" b="1" kern="1200" dirty="0" smtClean="0">
              <a:solidFill>
                <a:schemeClr val="tx1"/>
              </a:solidFill>
              <a:latin typeface="標楷體" pitchFamily="65" charset="-120"/>
              <a:ea typeface="標楷體" pitchFamily="65" charset="-120"/>
            </a:rPr>
          </a:br>
          <a:r>
            <a:rPr lang="en-US" altLang="zh-TW" sz="3050" b="1" kern="1200" dirty="0" smtClean="0">
              <a:solidFill>
                <a:schemeClr val="tx1"/>
              </a:solidFill>
              <a:latin typeface="標楷體" pitchFamily="65" charset="-120"/>
              <a:ea typeface="標楷體" pitchFamily="65" charset="-120"/>
            </a:rPr>
            <a:t> </a:t>
          </a:r>
          <a:r>
            <a:rPr lang="zh-TW" altLang="en-US" sz="3050" b="1" kern="1200" dirty="0" smtClean="0">
              <a:solidFill>
                <a:schemeClr val="tx1"/>
              </a:solidFill>
              <a:latin typeface="標楷體" pitchFamily="65" charset="-120"/>
              <a:ea typeface="標楷體" pitchFamily="65" charset="-120"/>
            </a:rPr>
            <a:t>舞蹈科</a:t>
          </a:r>
          <a:r>
            <a:rPr kumimoji="0" lang="zh-TW" altLang="zh-TW" sz="3050" b="1" i="0" u="none" strike="noStrike" kern="1200" cap="none" normalizeH="0" baseline="0" dirty="0" smtClean="0">
              <a:ln>
                <a:noFill/>
              </a:ln>
              <a:solidFill>
                <a:schemeClr val="tx1"/>
              </a:solidFill>
              <a:effectLst/>
              <a:latin typeface="文鼎中圓" pitchFamily="49" charset="-120"/>
              <a:ea typeface="文鼎中圓" pitchFamily="49" charset="-120"/>
            </a:rPr>
            <a:t>、</a:t>
          </a:r>
          <a:r>
            <a:rPr lang="zh-TW" altLang="en-US" sz="3050" b="1" kern="1200" dirty="0" smtClean="0">
              <a:solidFill>
                <a:schemeClr val="tx1"/>
              </a:solidFill>
              <a:latin typeface="標楷體" pitchFamily="65" charset="-120"/>
              <a:ea typeface="標楷體" pitchFamily="65" charset="-120"/>
            </a:rPr>
            <a:t>多媒體動畫科</a:t>
          </a:r>
          <a:r>
            <a:rPr kumimoji="0" lang="zh-TW" altLang="zh-TW" sz="3050" b="1" i="0" u="none" strike="noStrike" kern="1200" cap="none" normalizeH="0" baseline="0" dirty="0" smtClean="0">
              <a:ln>
                <a:noFill/>
              </a:ln>
              <a:solidFill>
                <a:schemeClr val="tx1"/>
              </a:solidFill>
              <a:effectLst/>
              <a:latin typeface="文鼎中圓" pitchFamily="49" charset="-120"/>
              <a:ea typeface="文鼎中圓" pitchFamily="49" charset="-120"/>
            </a:rPr>
            <a:t>、</a:t>
          </a:r>
          <a:r>
            <a:rPr lang="zh-TW" altLang="en-US" sz="3050" b="1" kern="1200" dirty="0" smtClean="0">
              <a:solidFill>
                <a:schemeClr val="tx1"/>
              </a:solidFill>
              <a:latin typeface="標楷體" pitchFamily="65" charset="-120"/>
              <a:ea typeface="標楷體" pitchFamily="65" charset="-120"/>
            </a:rPr>
            <a:t>時尚工藝科</a:t>
          </a: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1.</a:t>
          </a:r>
          <a:r>
            <a:rPr lang="zh-TW" altLang="en-US" sz="2800" b="1" kern="1200" dirty="0" smtClean="0">
              <a:solidFill>
                <a:srgbClr val="FF0000"/>
              </a:solidFill>
              <a:latin typeface="標楷體" pitchFamily="65" charset="-120"/>
              <a:ea typeface="標楷體" pitchFamily="65" charset="-120"/>
            </a:rPr>
            <a:t>專業藝術概論</a:t>
          </a:r>
          <a:r>
            <a:rPr lang="en-US" altLang="en-US" sz="2800" b="1" kern="1200" dirty="0" smtClean="0">
              <a:solidFill>
                <a:srgbClr val="FF0000"/>
              </a:solidFill>
              <a:latin typeface="標楷體" pitchFamily="65" charset="-120"/>
              <a:ea typeface="標楷體" pitchFamily="65" charset="-120"/>
            </a:rPr>
            <a:t>(</a:t>
          </a:r>
          <a:r>
            <a:rPr lang="zh-TW" altLang="en-US" sz="2800" b="1" kern="1200" dirty="0" smtClean="0">
              <a:solidFill>
                <a:srgbClr val="FF0000"/>
              </a:solidFill>
              <a:latin typeface="標楷體" pitchFamily="65" charset="-120"/>
              <a:ea typeface="標楷體" pitchFamily="65" charset="-120"/>
            </a:rPr>
            <a:t>影視</a:t>
          </a:r>
          <a:r>
            <a:rPr lang="en-US" altLang="en-US" sz="2800" b="1" kern="1200" dirty="0" smtClean="0">
              <a:solidFill>
                <a:srgbClr val="FF0000"/>
              </a:solidFill>
              <a:latin typeface="標楷體" pitchFamily="65" charset="-120"/>
              <a:ea typeface="標楷體" pitchFamily="65" charset="-120"/>
            </a:rPr>
            <a:t>)</a:t>
          </a:r>
          <a:endParaRPr lang="zh-TW" altLang="en-US" sz="2800" b="1" kern="1200" dirty="0">
            <a:solidFill>
              <a:srgbClr val="FF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2.</a:t>
          </a:r>
          <a:r>
            <a:rPr lang="zh-TW" altLang="en-US" sz="2800" b="1" kern="1200" dirty="0" smtClean="0">
              <a:solidFill>
                <a:srgbClr val="FF0000"/>
              </a:solidFill>
              <a:latin typeface="標楷體" pitchFamily="65" charset="-120"/>
              <a:ea typeface="標楷體" pitchFamily="65" charset="-120"/>
            </a:rPr>
            <a:t>展演實務</a:t>
          </a:r>
          <a:r>
            <a:rPr lang="en-US" altLang="en-US" sz="2800" b="1" kern="1200" dirty="0" smtClean="0">
              <a:solidFill>
                <a:srgbClr val="FF0000"/>
              </a:solidFill>
              <a:latin typeface="標楷體" pitchFamily="65" charset="-120"/>
              <a:ea typeface="標楷體" pitchFamily="65" charset="-120"/>
            </a:rPr>
            <a:t>(</a:t>
          </a:r>
          <a:r>
            <a:rPr lang="zh-TW" altLang="en-US" sz="2800" b="1" kern="1200" dirty="0" smtClean="0">
              <a:solidFill>
                <a:srgbClr val="FF0000"/>
              </a:solidFill>
              <a:latin typeface="標楷體" pitchFamily="65" charset="-120"/>
              <a:ea typeface="標楷體" pitchFamily="65" charset="-120"/>
            </a:rPr>
            <a:t>影視製作概論</a:t>
          </a:r>
          <a:r>
            <a:rPr lang="en-US" altLang="en-US" sz="2800" b="1" kern="1200" dirty="0" smtClean="0">
              <a:solidFill>
                <a:srgbClr val="FF0000"/>
              </a:solidFill>
              <a:latin typeface="標楷體" pitchFamily="65" charset="-120"/>
              <a:ea typeface="標楷體" pitchFamily="65" charset="-120"/>
            </a:rPr>
            <a:t>) </a:t>
          </a:r>
          <a:endParaRPr lang="zh-TW" altLang="en-US" sz="2800" b="1" kern="1200" dirty="0">
            <a:solidFill>
              <a:srgbClr val="FF0000"/>
            </a:solidFill>
            <a:latin typeface="標楷體" pitchFamily="65" charset="-120"/>
            <a:ea typeface="標楷體" pitchFamily="65" charset="-120"/>
          </a:endParaRPr>
        </a:p>
      </dsp:txBody>
      <dsp:txXfrm>
        <a:off x="2019351" y="0"/>
        <a:ext cx="7124648" cy="2544160"/>
      </dsp:txXfrm>
    </dsp:sp>
    <dsp:sp modelId="{1F7C09B9-C0CA-4F87-97A8-5035CF86F555}">
      <dsp:nvSpPr>
        <dsp:cNvPr id="0" name=""/>
        <dsp:cNvSpPr/>
      </dsp:nvSpPr>
      <dsp:spPr>
        <a:xfrm>
          <a:off x="84773" y="454868"/>
          <a:ext cx="2040355" cy="163442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292021-0B50-4FA8-8476-E54816650CB7}">
      <dsp:nvSpPr>
        <dsp:cNvPr id="0" name=""/>
        <dsp:cNvSpPr/>
      </dsp:nvSpPr>
      <dsp:spPr>
        <a:xfrm>
          <a:off x="0" y="2714456"/>
          <a:ext cx="9144000" cy="1343327"/>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endParaRPr lang="zh-TW" altLang="en-US" sz="1000" kern="1200" dirty="0"/>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1.</a:t>
          </a:r>
          <a:r>
            <a:rPr lang="zh-TW" altLang="en-US" sz="2800" b="1" kern="1200" dirty="0" smtClean="0">
              <a:solidFill>
                <a:srgbClr val="FF0000"/>
              </a:solidFill>
              <a:latin typeface="標楷體" pitchFamily="65" charset="-120"/>
              <a:ea typeface="標楷體" pitchFamily="65" charset="-120"/>
            </a:rPr>
            <a:t>基礎物理、基礎化學 </a:t>
          </a:r>
          <a:endParaRPr lang="zh-TW" altLang="en-US" sz="2800" b="1" kern="1200" dirty="0">
            <a:solidFill>
              <a:srgbClr val="FF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2.</a:t>
          </a:r>
          <a:r>
            <a:rPr lang="zh-TW" altLang="en-US" sz="2800" b="1" kern="1200" dirty="0" smtClean="0">
              <a:solidFill>
                <a:srgbClr val="FF0000"/>
              </a:solidFill>
              <a:latin typeface="標楷體" pitchFamily="65" charset="-120"/>
              <a:ea typeface="標楷體" pitchFamily="65" charset="-120"/>
            </a:rPr>
            <a:t>計算機概論</a:t>
          </a:r>
          <a:endParaRPr lang="zh-TW" altLang="en-US" sz="2800" b="1" kern="1200" dirty="0">
            <a:solidFill>
              <a:srgbClr val="FF0000"/>
            </a:solidFill>
            <a:latin typeface="標楷體" pitchFamily="65" charset="-120"/>
            <a:ea typeface="標楷體" pitchFamily="65" charset="-120"/>
          </a:endParaRPr>
        </a:p>
      </dsp:txBody>
      <dsp:txXfrm>
        <a:off x="2019351" y="2714456"/>
        <a:ext cx="7124648" cy="1343327"/>
      </dsp:txXfrm>
    </dsp:sp>
    <dsp:sp modelId="{51B40B7B-4849-4ACD-A070-5B73DE831106}">
      <dsp:nvSpPr>
        <dsp:cNvPr id="0" name=""/>
        <dsp:cNvSpPr/>
      </dsp:nvSpPr>
      <dsp:spPr>
        <a:xfrm>
          <a:off x="169391" y="2840324"/>
          <a:ext cx="1871118" cy="113210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13B870-7250-4EFF-A1F9-029D101B31AC}">
      <dsp:nvSpPr>
        <dsp:cNvPr id="0" name=""/>
        <dsp:cNvSpPr/>
      </dsp:nvSpPr>
      <dsp:spPr>
        <a:xfrm>
          <a:off x="0" y="4272698"/>
          <a:ext cx="9144000" cy="1383076"/>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endParaRPr lang="zh-TW" altLang="en-US" sz="1500" kern="1200" dirty="0"/>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1.</a:t>
          </a:r>
          <a:r>
            <a:rPr lang="zh-TW" altLang="en-US" sz="2800" b="1" kern="1200" dirty="0" smtClean="0">
              <a:solidFill>
                <a:srgbClr val="FF0000"/>
              </a:solidFill>
              <a:latin typeface="標楷體" pitchFamily="65" charset="-120"/>
              <a:ea typeface="標楷體" pitchFamily="65" charset="-120"/>
            </a:rPr>
            <a:t>基礎生物</a:t>
          </a:r>
          <a:endParaRPr lang="zh-TW" altLang="en-US" sz="2800" b="1" kern="1200" dirty="0">
            <a:solidFill>
              <a:srgbClr val="FF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FF0000"/>
              </a:solidFill>
              <a:latin typeface="標楷體" pitchFamily="65" charset="-120"/>
              <a:ea typeface="標楷體" pitchFamily="65" charset="-120"/>
            </a:rPr>
            <a:t>考科</a:t>
          </a:r>
          <a:r>
            <a:rPr lang="en-US" altLang="en-US" sz="2800" b="1" kern="1200" dirty="0" smtClean="0">
              <a:solidFill>
                <a:srgbClr val="FF0000"/>
              </a:solidFill>
              <a:latin typeface="標楷體" pitchFamily="65" charset="-120"/>
              <a:ea typeface="標楷體" pitchFamily="65" charset="-120"/>
            </a:rPr>
            <a:t>2.</a:t>
          </a:r>
          <a:r>
            <a:rPr lang="zh-TW" altLang="en-US" sz="2800" b="1" kern="1200" dirty="0" smtClean="0">
              <a:solidFill>
                <a:srgbClr val="FF0000"/>
              </a:solidFill>
              <a:latin typeface="標楷體" pitchFamily="65" charset="-120"/>
              <a:ea typeface="標楷體" pitchFamily="65" charset="-120"/>
            </a:rPr>
            <a:t>健康與護理</a:t>
          </a:r>
          <a:endParaRPr lang="zh-TW" altLang="en-US" sz="2800" b="1" kern="1200" dirty="0">
            <a:solidFill>
              <a:srgbClr val="FF0000"/>
            </a:solidFill>
            <a:latin typeface="標楷體" pitchFamily="65" charset="-120"/>
            <a:ea typeface="標楷體" pitchFamily="65" charset="-120"/>
          </a:endParaRPr>
        </a:p>
      </dsp:txBody>
      <dsp:txXfrm>
        <a:off x="2019351" y="4272698"/>
        <a:ext cx="7124648" cy="1383076"/>
      </dsp:txXfrm>
    </dsp:sp>
    <dsp:sp modelId="{AC07CBE8-EA6A-4EC9-9F0A-70E6B8BABD3F}">
      <dsp:nvSpPr>
        <dsp:cNvPr id="0" name=""/>
        <dsp:cNvSpPr/>
      </dsp:nvSpPr>
      <dsp:spPr>
        <a:xfrm>
          <a:off x="169391" y="4374763"/>
          <a:ext cx="1871118" cy="117073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D0A27-6EBD-4B9D-A261-1B02270A788E}">
      <dsp:nvSpPr>
        <dsp:cNvPr id="0" name=""/>
        <dsp:cNvSpPr/>
      </dsp:nvSpPr>
      <dsp:spPr>
        <a:xfrm>
          <a:off x="0" y="93285"/>
          <a:ext cx="650047" cy="5480265"/>
        </a:xfrm>
        <a:prstGeom prst="roundRect">
          <a:avLst>
            <a:gd name="adj" fmla="val 10000"/>
          </a:avLst>
        </a:prstGeom>
        <a:solidFill>
          <a:srgbClr val="FF66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ts val="0"/>
            </a:spcAft>
          </a:pPr>
          <a:r>
            <a:rPr lang="zh-TW" altLang="en-US" sz="2800" b="1" u="none" kern="1200" dirty="0">
              <a:solidFill>
                <a:schemeClr val="tx1"/>
              </a:solidFill>
              <a:latin typeface="標楷體" panose="03000509000000000000" pitchFamily="65" charset="-120"/>
              <a:ea typeface="標楷體" panose="03000509000000000000" pitchFamily="65" charset="-120"/>
            </a:rPr>
            <a:t>多</a:t>
          </a:r>
          <a:endParaRPr lang="en-US" altLang="zh-TW" sz="28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a:solidFill>
                <a:schemeClr val="tx1"/>
              </a:solidFill>
              <a:latin typeface="標楷體" panose="03000509000000000000" pitchFamily="65" charset="-120"/>
              <a:ea typeface="標楷體" panose="03000509000000000000" pitchFamily="65" charset="-120"/>
            </a:rPr>
            <a:t>元</a:t>
          </a:r>
          <a:endParaRPr lang="en-US" altLang="zh-TW" sz="28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a:solidFill>
                <a:schemeClr val="tx1"/>
              </a:solidFill>
              <a:latin typeface="標楷體" panose="03000509000000000000" pitchFamily="65" charset="-120"/>
              <a:ea typeface="標楷體" panose="03000509000000000000" pitchFamily="65" charset="-120"/>
            </a:rPr>
            <a:t>學</a:t>
          </a:r>
          <a:endParaRPr lang="en-US" altLang="zh-TW" sz="28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a:solidFill>
                <a:schemeClr val="tx1"/>
              </a:solidFill>
              <a:latin typeface="標楷體" panose="03000509000000000000" pitchFamily="65" charset="-120"/>
              <a:ea typeface="標楷體" panose="03000509000000000000" pitchFamily="65" charset="-120"/>
            </a:rPr>
            <a:t>習</a:t>
          </a:r>
          <a:endParaRPr lang="en-US" altLang="zh-TW" sz="28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a:solidFill>
                <a:schemeClr val="tx1"/>
              </a:solidFill>
              <a:latin typeface="標楷體" panose="03000509000000000000" pitchFamily="65" charset="-120"/>
              <a:ea typeface="標楷體" panose="03000509000000000000" pitchFamily="65" charset="-120"/>
            </a:rPr>
            <a:t>表</a:t>
          </a:r>
          <a:endParaRPr lang="en-US" altLang="zh-TW" sz="28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a:solidFill>
                <a:schemeClr val="tx1"/>
              </a:solidFill>
              <a:latin typeface="標楷體" panose="03000509000000000000" pitchFamily="65" charset="-120"/>
              <a:ea typeface="標楷體" panose="03000509000000000000" pitchFamily="65" charset="-120"/>
            </a:rPr>
            <a:t>現</a:t>
          </a:r>
          <a:endParaRPr lang="en-US" altLang="zh-TW" sz="28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000" b="1" u="none" kern="1200" dirty="0">
              <a:solidFill>
                <a:schemeClr val="tx1"/>
              </a:solidFill>
              <a:latin typeface="標楷體" panose="03000509000000000000" pitchFamily="65" charset="-120"/>
              <a:ea typeface="標楷體" panose="03000509000000000000" pitchFamily="65" charset="-120"/>
            </a:rPr>
            <a:t>上</a:t>
          </a:r>
          <a:endParaRPr lang="en-US" altLang="zh-TW" sz="20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000" b="1" u="none" kern="1200" dirty="0">
              <a:solidFill>
                <a:schemeClr val="tx1"/>
              </a:solidFill>
              <a:latin typeface="標楷體" panose="03000509000000000000" pitchFamily="65" charset="-120"/>
              <a:ea typeface="標楷體" panose="03000509000000000000" pitchFamily="65" charset="-120"/>
            </a:rPr>
            <a:t>限</a:t>
          </a:r>
          <a:endParaRPr lang="en-US" altLang="zh-TW" sz="20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en-US" altLang="zh-TW" sz="2000" b="1" u="none" kern="1200" dirty="0" smtClean="0">
              <a:solidFill>
                <a:schemeClr val="tx1"/>
              </a:solidFill>
              <a:latin typeface="標楷體" panose="03000509000000000000" pitchFamily="65" charset="-120"/>
              <a:ea typeface="標楷體" panose="03000509000000000000" pitchFamily="65" charset="-120"/>
            </a:rPr>
            <a:t>16</a:t>
          </a:r>
          <a:endParaRPr lang="en-US" altLang="zh-TW" sz="2000" b="1" u="none" kern="1200" dirty="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000" b="1" u="none" kern="1200" dirty="0">
              <a:solidFill>
                <a:schemeClr val="tx1"/>
              </a:solidFill>
              <a:latin typeface="標楷體" panose="03000509000000000000" pitchFamily="65" charset="-120"/>
              <a:ea typeface="標楷體" panose="03000509000000000000" pitchFamily="65" charset="-120"/>
            </a:rPr>
            <a:t>分</a:t>
          </a:r>
          <a:endParaRPr lang="zh-TW" altLang="en-US" sz="2000" kern="1200" dirty="0">
            <a:solidFill>
              <a:schemeClr val="tx1"/>
            </a:solidFill>
          </a:endParaRPr>
        </a:p>
      </dsp:txBody>
      <dsp:txXfrm>
        <a:off x="19039" y="112324"/>
        <a:ext cx="611969" cy="5442187"/>
      </dsp:txXfrm>
    </dsp:sp>
    <dsp:sp modelId="{535CCFD4-ABAF-475D-BF15-582DD566BC7F}">
      <dsp:nvSpPr>
        <dsp:cNvPr id="0" name=""/>
        <dsp:cNvSpPr/>
      </dsp:nvSpPr>
      <dsp:spPr>
        <a:xfrm rot="16643174">
          <a:off x="-28293" y="2056548"/>
          <a:ext cx="1556823" cy="9834"/>
        </a:xfrm>
        <a:custGeom>
          <a:avLst/>
          <a:gdLst/>
          <a:ahLst/>
          <a:cxnLst/>
          <a:rect l="0" t="0" r="0" b="0"/>
          <a:pathLst>
            <a:path>
              <a:moveTo>
                <a:pt x="0" y="4917"/>
              </a:moveTo>
              <a:lnTo>
                <a:pt x="1556823" y="4917"/>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711197" y="2022545"/>
        <a:ext cx="77841" cy="77841"/>
      </dsp:txXfrm>
    </dsp:sp>
    <dsp:sp modelId="{4FE9A63A-A69A-4D99-A03D-56FA51E4B822}">
      <dsp:nvSpPr>
        <dsp:cNvPr id="0" name=""/>
        <dsp:cNvSpPr/>
      </dsp:nvSpPr>
      <dsp:spPr>
        <a:xfrm>
          <a:off x="850188" y="553478"/>
          <a:ext cx="1841727" cy="147206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sz="2800" b="1" kern="1200" dirty="0">
              <a:solidFill>
                <a:srgbClr val="FFFF00"/>
              </a:solidFill>
              <a:latin typeface="標楷體" panose="03000509000000000000" pitchFamily="65" charset="-120"/>
              <a:ea typeface="標楷體" panose="03000509000000000000" pitchFamily="65" charset="-120"/>
            </a:rPr>
            <a:t>品德表現</a:t>
          </a:r>
          <a:endParaRPr lang="en-US" altLang="zh-TW" sz="2800" b="1" kern="1200" dirty="0">
            <a:solidFill>
              <a:srgbClr val="FFFF00"/>
            </a:solidFill>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u="none" kern="1200" dirty="0">
              <a:latin typeface="標楷體" panose="03000509000000000000" pitchFamily="65" charset="-120"/>
              <a:ea typeface="標楷體" panose="03000509000000000000" pitchFamily="65" charset="-120"/>
            </a:rPr>
            <a:t>上限</a:t>
          </a:r>
          <a:r>
            <a:rPr lang="en-US" altLang="zh-TW" sz="2800" b="1" u="none" kern="1200" dirty="0">
              <a:latin typeface="標楷體" panose="03000509000000000000" pitchFamily="65" charset="-120"/>
              <a:ea typeface="標楷體" panose="03000509000000000000" pitchFamily="65" charset="-120"/>
            </a:rPr>
            <a:t>5</a:t>
          </a:r>
          <a:r>
            <a:rPr lang="zh-TW" altLang="en-US" sz="2800" b="1" u="none" kern="1200" dirty="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893303" y="596593"/>
        <a:ext cx="1755497" cy="1385839"/>
      </dsp:txXfrm>
    </dsp:sp>
    <dsp:sp modelId="{19AD1A71-E35C-4717-AA3F-CF759332AF95}">
      <dsp:nvSpPr>
        <dsp:cNvPr id="0" name=""/>
        <dsp:cNvSpPr/>
      </dsp:nvSpPr>
      <dsp:spPr>
        <a:xfrm rot="20310866">
          <a:off x="2683121" y="1238242"/>
          <a:ext cx="253114" cy="9834"/>
        </a:xfrm>
        <a:custGeom>
          <a:avLst/>
          <a:gdLst/>
          <a:ahLst/>
          <a:cxnLst/>
          <a:rect l="0" t="0" r="0" b="0"/>
          <a:pathLst>
            <a:path>
              <a:moveTo>
                <a:pt x="0" y="4917"/>
              </a:moveTo>
              <a:lnTo>
                <a:pt x="253114" y="4917"/>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803350" y="1236831"/>
        <a:ext cx="12655" cy="12655"/>
      </dsp:txXfrm>
    </dsp:sp>
    <dsp:sp modelId="{6712199F-93CB-4A39-99BD-1E87FB8C6058}">
      <dsp:nvSpPr>
        <dsp:cNvPr id="0" name=""/>
        <dsp:cNvSpPr/>
      </dsp:nvSpPr>
      <dsp:spPr>
        <a:xfrm>
          <a:off x="2927441" y="397553"/>
          <a:ext cx="5457937" cy="1598505"/>
        </a:xfrm>
        <a:prstGeom prst="roundRect">
          <a:avLst>
            <a:gd name="adj" fmla="val 10000"/>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l" defTabSz="1155700">
            <a:lnSpc>
              <a:spcPct val="90000"/>
            </a:lnSpc>
            <a:spcBef>
              <a:spcPct val="0"/>
            </a:spcBef>
            <a:spcAft>
              <a:spcPts val="0"/>
            </a:spcAft>
          </a:pPr>
          <a:r>
            <a:rPr lang="zh-TW" altLang="en-US" sz="2600" kern="1200" dirty="0">
              <a:solidFill>
                <a:schemeClr val="tx1"/>
              </a:solidFill>
              <a:latin typeface="標楷體" panose="03000509000000000000" pitchFamily="65" charset="-120"/>
              <a:ea typeface="標楷體" panose="03000509000000000000" pitchFamily="65" charset="-120"/>
            </a:rPr>
            <a:t>就學期間完全無警告</a:t>
          </a:r>
          <a:r>
            <a:rPr lang="en-US" altLang="en-US" sz="2600" kern="1200" dirty="0">
              <a:solidFill>
                <a:schemeClr val="tx1"/>
              </a:solidFill>
              <a:latin typeface="標楷體" panose="03000509000000000000" pitchFamily="65" charset="-120"/>
              <a:ea typeface="標楷體" panose="03000509000000000000" pitchFamily="65" charset="-120"/>
            </a:rPr>
            <a:t>(</a:t>
          </a:r>
          <a:r>
            <a:rPr lang="zh-TW" altLang="en-US" sz="2600" kern="1200" dirty="0">
              <a:solidFill>
                <a:schemeClr val="tx1"/>
              </a:solidFill>
              <a:latin typeface="標楷體" panose="03000509000000000000" pitchFamily="65" charset="-120"/>
              <a:ea typeface="標楷體" panose="03000509000000000000" pitchFamily="65" charset="-120"/>
            </a:rPr>
            <a:t>含</a:t>
          </a:r>
          <a:r>
            <a:rPr lang="en-US" altLang="en-US" sz="2600" kern="1200" dirty="0">
              <a:solidFill>
                <a:schemeClr val="tx1"/>
              </a:solidFill>
              <a:latin typeface="標楷體" panose="03000509000000000000" pitchFamily="65" charset="-120"/>
              <a:ea typeface="標楷體" panose="03000509000000000000" pitchFamily="65" charset="-120"/>
            </a:rPr>
            <a:t>)</a:t>
          </a:r>
          <a:r>
            <a:rPr lang="zh-TW" altLang="en-US" sz="2600" kern="1200" dirty="0">
              <a:solidFill>
                <a:schemeClr val="tx1"/>
              </a:solidFill>
              <a:latin typeface="標楷體" panose="03000509000000000000" pitchFamily="65" charset="-120"/>
              <a:ea typeface="標楷體" panose="03000509000000000000" pitchFamily="65" charset="-120"/>
            </a:rPr>
            <a:t>以上紀錄者及符合銷過後無警告</a:t>
          </a:r>
          <a:r>
            <a:rPr lang="en-US" altLang="en-US" sz="2600" kern="1200" dirty="0">
              <a:solidFill>
                <a:schemeClr val="tx1"/>
              </a:solidFill>
              <a:latin typeface="標楷體" panose="03000509000000000000" pitchFamily="65" charset="-120"/>
              <a:ea typeface="標楷體" panose="03000509000000000000" pitchFamily="65" charset="-120"/>
            </a:rPr>
            <a:t>(</a:t>
          </a:r>
          <a:r>
            <a:rPr lang="zh-TW" altLang="en-US" sz="2600" kern="1200" dirty="0">
              <a:solidFill>
                <a:schemeClr val="tx1"/>
              </a:solidFill>
              <a:latin typeface="標楷體" panose="03000509000000000000" pitchFamily="65" charset="-120"/>
              <a:ea typeface="標楷體" panose="03000509000000000000" pitchFamily="65" charset="-120"/>
            </a:rPr>
            <a:t>含</a:t>
          </a:r>
          <a:r>
            <a:rPr lang="en-US" altLang="en-US" sz="2600" kern="1200" dirty="0">
              <a:solidFill>
                <a:schemeClr val="tx1"/>
              </a:solidFill>
              <a:latin typeface="標楷體" panose="03000509000000000000" pitchFamily="65" charset="-120"/>
              <a:ea typeface="標楷體" panose="03000509000000000000" pitchFamily="65" charset="-120"/>
            </a:rPr>
            <a:t>)</a:t>
          </a:r>
          <a:r>
            <a:rPr lang="zh-TW" altLang="en-US" sz="2600" kern="1200" dirty="0">
              <a:solidFill>
                <a:schemeClr val="tx1"/>
              </a:solidFill>
              <a:latin typeface="標楷體" panose="03000509000000000000" pitchFamily="65" charset="-120"/>
              <a:ea typeface="標楷體" panose="03000509000000000000" pitchFamily="65" charset="-120"/>
            </a:rPr>
            <a:t>以上紀錄者加</a:t>
          </a:r>
          <a:r>
            <a:rPr lang="en-US" altLang="en-US" sz="2600" kern="1200" dirty="0">
              <a:solidFill>
                <a:schemeClr val="tx1"/>
              </a:solidFill>
              <a:latin typeface="標楷體" panose="03000509000000000000" pitchFamily="65" charset="-120"/>
              <a:ea typeface="標楷體" panose="03000509000000000000" pitchFamily="65" charset="-120"/>
            </a:rPr>
            <a:t>5</a:t>
          </a:r>
          <a:r>
            <a:rPr lang="zh-TW" altLang="en-US" sz="2600" kern="1200" dirty="0">
              <a:solidFill>
                <a:schemeClr val="tx1"/>
              </a:solidFill>
              <a:latin typeface="標楷體" panose="03000509000000000000" pitchFamily="65" charset="-120"/>
              <a:ea typeface="標楷體" panose="03000509000000000000" pitchFamily="65" charset="-120"/>
            </a:rPr>
            <a:t>分；無小過</a:t>
          </a:r>
          <a:r>
            <a:rPr lang="en-US" altLang="en-US" sz="2600" kern="1200" dirty="0">
              <a:solidFill>
                <a:schemeClr val="tx1"/>
              </a:solidFill>
              <a:latin typeface="標楷體" panose="03000509000000000000" pitchFamily="65" charset="-120"/>
              <a:ea typeface="標楷體" panose="03000509000000000000" pitchFamily="65" charset="-120"/>
            </a:rPr>
            <a:t>(</a:t>
          </a:r>
          <a:r>
            <a:rPr lang="zh-TW" altLang="en-US" sz="2600" kern="1200" dirty="0">
              <a:solidFill>
                <a:schemeClr val="tx1"/>
              </a:solidFill>
              <a:latin typeface="標楷體" panose="03000509000000000000" pitchFamily="65" charset="-120"/>
              <a:ea typeface="標楷體" panose="03000509000000000000" pitchFamily="65" charset="-120"/>
            </a:rPr>
            <a:t>含</a:t>
          </a:r>
          <a:r>
            <a:rPr lang="en-US" altLang="en-US" sz="2600" kern="1200" dirty="0">
              <a:solidFill>
                <a:schemeClr val="tx1"/>
              </a:solidFill>
              <a:latin typeface="標楷體" panose="03000509000000000000" pitchFamily="65" charset="-120"/>
              <a:ea typeface="標楷體" panose="03000509000000000000" pitchFamily="65" charset="-120"/>
            </a:rPr>
            <a:t>)</a:t>
          </a:r>
          <a:r>
            <a:rPr lang="zh-TW" altLang="en-US" sz="2600" kern="1200" dirty="0">
              <a:solidFill>
                <a:schemeClr val="tx1"/>
              </a:solidFill>
              <a:latin typeface="標楷體" panose="03000509000000000000" pitchFamily="65" charset="-120"/>
              <a:ea typeface="標楷體" panose="03000509000000000000" pitchFamily="65" charset="-120"/>
            </a:rPr>
            <a:t>以上紀錄者加</a:t>
          </a:r>
          <a:r>
            <a:rPr lang="en-US" altLang="en-US" sz="2600" kern="1200" dirty="0">
              <a:solidFill>
                <a:schemeClr val="tx1"/>
              </a:solidFill>
              <a:latin typeface="標楷體" panose="03000509000000000000" pitchFamily="65" charset="-120"/>
              <a:ea typeface="標楷體" panose="03000509000000000000" pitchFamily="65" charset="-120"/>
            </a:rPr>
            <a:t>3</a:t>
          </a:r>
          <a:r>
            <a:rPr lang="zh-TW" altLang="en-US" sz="2600" kern="1200" dirty="0">
              <a:solidFill>
                <a:schemeClr val="tx1"/>
              </a:solidFill>
              <a:latin typeface="標楷體" panose="03000509000000000000" pitchFamily="65" charset="-120"/>
              <a:ea typeface="標楷體" panose="03000509000000000000" pitchFamily="65" charset="-120"/>
            </a:rPr>
            <a:t>分</a:t>
          </a:r>
          <a:endParaRPr lang="en-US" altLang="zh-TW" sz="2600" kern="1200" dirty="0">
            <a:solidFill>
              <a:schemeClr val="tx1"/>
            </a:solidFill>
            <a:latin typeface="標楷體" panose="03000509000000000000" pitchFamily="65" charset="-120"/>
            <a:ea typeface="標楷體" panose="03000509000000000000" pitchFamily="65" charset="-120"/>
          </a:endParaRPr>
        </a:p>
        <a:p>
          <a:pPr lvl="0" algn="l" defTabSz="1155700">
            <a:lnSpc>
              <a:spcPct val="90000"/>
            </a:lnSpc>
            <a:spcBef>
              <a:spcPct val="0"/>
            </a:spcBef>
            <a:spcAft>
              <a:spcPts val="0"/>
            </a:spcAft>
          </a:pPr>
          <a:r>
            <a:rPr lang="zh-TW" altLang="en-US" sz="2600" kern="1200" dirty="0">
              <a:solidFill>
                <a:schemeClr val="tx1"/>
              </a:solidFill>
              <a:latin typeface="標楷體" panose="03000509000000000000" pitchFamily="65" charset="-120"/>
              <a:ea typeface="標楷體" panose="03000509000000000000" pitchFamily="65" charset="-120"/>
            </a:rPr>
            <a:t>；不符合者不加分。</a:t>
          </a:r>
        </a:p>
      </dsp:txBody>
      <dsp:txXfrm>
        <a:off x="2974260" y="444372"/>
        <a:ext cx="5364299" cy="1504867"/>
      </dsp:txXfrm>
    </dsp:sp>
    <dsp:sp modelId="{7A207F83-4D80-4A03-95BD-D0E9D5EC9370}">
      <dsp:nvSpPr>
        <dsp:cNvPr id="0" name=""/>
        <dsp:cNvSpPr/>
      </dsp:nvSpPr>
      <dsp:spPr>
        <a:xfrm rot="4903453">
          <a:off x="104376" y="3459283"/>
          <a:ext cx="1274840" cy="9834"/>
        </a:xfrm>
        <a:custGeom>
          <a:avLst/>
          <a:gdLst/>
          <a:ahLst/>
          <a:cxnLst/>
          <a:rect l="0" t="0" r="0" b="0"/>
          <a:pathLst>
            <a:path>
              <a:moveTo>
                <a:pt x="0" y="4917"/>
              </a:moveTo>
              <a:lnTo>
                <a:pt x="1274840" y="4917"/>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709925" y="3432329"/>
        <a:ext cx="63742" cy="63742"/>
      </dsp:txXfrm>
    </dsp:sp>
    <dsp:sp modelId="{7A2BB7BA-8146-47FF-A079-AF9813C4CD2E}">
      <dsp:nvSpPr>
        <dsp:cNvPr id="0" name=""/>
        <dsp:cNvSpPr/>
      </dsp:nvSpPr>
      <dsp:spPr>
        <a:xfrm>
          <a:off x="833546" y="3426214"/>
          <a:ext cx="1877086" cy="133753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FFFF00"/>
              </a:solidFill>
              <a:latin typeface="標楷體" panose="03000509000000000000" pitchFamily="65" charset="-120"/>
              <a:ea typeface="標楷體" panose="03000509000000000000" pitchFamily="65" charset="-120"/>
            </a:rPr>
            <a:t>服務表現</a:t>
          </a:r>
          <a:r>
            <a:rPr lang="zh-TW" altLang="en-US" sz="2800" b="1" kern="1200" dirty="0">
              <a:latin typeface="標楷體" panose="03000509000000000000" pitchFamily="65" charset="-120"/>
              <a:ea typeface="標楷體" panose="03000509000000000000" pitchFamily="65" charset="-120"/>
            </a:rPr>
            <a:t/>
          </a:r>
          <a:br>
            <a:rPr lang="zh-TW" altLang="en-US" sz="2800" b="1" kern="1200" dirty="0">
              <a:latin typeface="標楷體" panose="03000509000000000000" pitchFamily="65" charset="-120"/>
              <a:ea typeface="標楷體" panose="03000509000000000000" pitchFamily="65" charset="-120"/>
            </a:rPr>
          </a:br>
          <a:r>
            <a:rPr lang="zh-TW" altLang="en-US" sz="2800" b="1" kern="1200" dirty="0" smtClean="0">
              <a:latin typeface="標楷體" panose="03000509000000000000" pitchFamily="65" charset="-120"/>
              <a:ea typeface="標楷體" panose="03000509000000000000" pitchFamily="65" charset="-120"/>
            </a:rPr>
            <a:t>上限</a:t>
          </a:r>
          <a:r>
            <a:rPr lang="en-US" altLang="zh-TW" sz="2800" b="1" kern="1200" dirty="0" smtClean="0">
              <a:latin typeface="標楷體" panose="03000509000000000000" pitchFamily="65" charset="-120"/>
              <a:ea typeface="標楷體" panose="03000509000000000000" pitchFamily="65" charset="-120"/>
            </a:rPr>
            <a:t>5</a:t>
          </a:r>
          <a:r>
            <a:rPr lang="zh-TW" altLang="en-US" sz="2800" b="1" kern="1200" dirty="0" smtClean="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872721" y="3465389"/>
        <a:ext cx="1798736" cy="1259188"/>
      </dsp:txXfrm>
    </dsp:sp>
    <dsp:sp modelId="{70F040C9-D5FF-4BCF-A627-3F8777C02EAC}">
      <dsp:nvSpPr>
        <dsp:cNvPr id="0" name=""/>
        <dsp:cNvSpPr/>
      </dsp:nvSpPr>
      <dsp:spPr>
        <a:xfrm rot="21514999">
          <a:off x="2710596" y="4087156"/>
          <a:ext cx="235402" cy="9834"/>
        </a:xfrm>
        <a:custGeom>
          <a:avLst/>
          <a:gdLst/>
          <a:ahLst/>
          <a:cxnLst/>
          <a:rect l="0" t="0" r="0" b="0"/>
          <a:pathLst>
            <a:path>
              <a:moveTo>
                <a:pt x="0" y="4917"/>
              </a:moveTo>
              <a:lnTo>
                <a:pt x="235402" y="4917"/>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822412" y="4086188"/>
        <a:ext cx="11770" cy="11770"/>
      </dsp:txXfrm>
    </dsp:sp>
    <dsp:sp modelId="{F1D90731-94ED-422B-AD08-6504ECDE3B85}">
      <dsp:nvSpPr>
        <dsp:cNvPr id="0" name=""/>
        <dsp:cNvSpPr/>
      </dsp:nvSpPr>
      <dsp:spPr>
        <a:xfrm flipH="1">
          <a:off x="2945963" y="3456474"/>
          <a:ext cx="3579757" cy="1265377"/>
        </a:xfrm>
        <a:prstGeom prst="roundRect">
          <a:avLst>
            <a:gd name="adj" fmla="val 10000"/>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marR="0" lvl="0" indent="0" algn="l" defTabSz="914400" eaLnBrk="1" fontAlgn="auto" latinLnBrk="0" hangingPunct="1">
            <a:lnSpc>
              <a:spcPts val="3000"/>
            </a:lnSpc>
            <a:spcBef>
              <a:spcPct val="0"/>
            </a:spcBef>
            <a:spcAft>
              <a:spcPts val="0"/>
            </a:spcAft>
            <a:buClrTx/>
            <a:buSzTx/>
            <a:buFontTx/>
            <a:buNone/>
            <a:tabLst/>
            <a:defRPr/>
          </a:pPr>
          <a:r>
            <a:rPr lang="zh-TW" altLang="en-US" sz="2600" kern="1200" dirty="0">
              <a:solidFill>
                <a:schemeClr val="tx1"/>
              </a:solidFill>
              <a:latin typeface="標楷體" panose="03000509000000000000" pitchFamily="65" charset="-120"/>
              <a:ea typeface="標楷體" panose="03000509000000000000" pitchFamily="65" charset="-120"/>
            </a:rPr>
            <a:t>擔任班級、社團幹部或志工任滿</a:t>
          </a:r>
          <a:r>
            <a:rPr lang="en-US" altLang="en-US" sz="2600" kern="1200" dirty="0">
              <a:solidFill>
                <a:schemeClr val="tx1"/>
              </a:solidFill>
              <a:latin typeface="標楷體" panose="03000509000000000000" pitchFamily="65" charset="-120"/>
              <a:ea typeface="標楷體" panose="03000509000000000000" pitchFamily="65" charset="-120"/>
            </a:rPr>
            <a:t>1</a:t>
          </a:r>
          <a:r>
            <a:rPr lang="zh-TW" altLang="en-US" sz="2600" kern="1200" dirty="0">
              <a:solidFill>
                <a:schemeClr val="tx1"/>
              </a:solidFill>
              <a:latin typeface="標楷體" panose="03000509000000000000" pitchFamily="65" charset="-120"/>
              <a:ea typeface="標楷體" panose="03000509000000000000" pitchFamily="65" charset="-120"/>
            </a:rPr>
            <a:t>學期，經考核表現優良者加</a:t>
          </a:r>
          <a:r>
            <a:rPr lang="en-US" altLang="en-US" sz="2600" kern="1200" dirty="0">
              <a:solidFill>
                <a:schemeClr val="tx1"/>
              </a:solidFill>
              <a:latin typeface="標楷體" panose="03000509000000000000" pitchFamily="65" charset="-120"/>
              <a:ea typeface="標楷體" panose="03000509000000000000" pitchFamily="65" charset="-120"/>
            </a:rPr>
            <a:t>1</a:t>
          </a:r>
          <a:r>
            <a:rPr lang="zh-TW" altLang="en-US" sz="2600" kern="1200" dirty="0">
              <a:solidFill>
                <a:schemeClr val="tx1"/>
              </a:solidFill>
              <a:latin typeface="標楷體" panose="03000509000000000000" pitchFamily="65" charset="-120"/>
              <a:ea typeface="標楷體" panose="03000509000000000000" pitchFamily="65" charset="-120"/>
            </a:rPr>
            <a:t>分。</a:t>
          </a:r>
        </a:p>
      </dsp:txBody>
      <dsp:txXfrm>
        <a:off x="2983025" y="3493536"/>
        <a:ext cx="3505633" cy="1191253"/>
      </dsp:txXfrm>
    </dsp:sp>
    <dsp:sp modelId="{874A8578-0418-437C-9D5D-46E6A519DFE4}">
      <dsp:nvSpPr>
        <dsp:cNvPr id="0" name=""/>
        <dsp:cNvSpPr/>
      </dsp:nvSpPr>
      <dsp:spPr>
        <a:xfrm rot="16803895">
          <a:off x="6003150" y="3460755"/>
          <a:ext cx="1266473" cy="9834"/>
        </a:xfrm>
        <a:custGeom>
          <a:avLst/>
          <a:gdLst/>
          <a:ahLst/>
          <a:cxnLst/>
          <a:rect l="0" t="0" r="0" b="0"/>
          <a:pathLst>
            <a:path>
              <a:moveTo>
                <a:pt x="0" y="4917"/>
              </a:moveTo>
              <a:lnTo>
                <a:pt x="1266473" y="4917"/>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6604725" y="3434010"/>
        <a:ext cx="63323" cy="63323"/>
      </dsp:txXfrm>
    </dsp:sp>
    <dsp:sp modelId="{00464AFA-9A85-4562-BDED-E5959C0EC665}">
      <dsp:nvSpPr>
        <dsp:cNvPr id="0" name=""/>
        <dsp:cNvSpPr/>
      </dsp:nvSpPr>
      <dsp:spPr>
        <a:xfrm>
          <a:off x="6747054" y="2376868"/>
          <a:ext cx="2089728" cy="930624"/>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sz="2400" b="1" kern="1200" dirty="0">
              <a:solidFill>
                <a:schemeClr val="tx1"/>
              </a:solidFill>
              <a:latin typeface="標楷體" panose="03000509000000000000" pitchFamily="65" charset="-120"/>
              <a:ea typeface="標楷體" panose="03000509000000000000" pitchFamily="65" charset="-120"/>
            </a:rPr>
            <a:t>擔任班級幹部</a:t>
          </a:r>
          <a:endParaRPr lang="en-US" altLang="zh-TW" sz="2400" b="1" kern="1200" dirty="0">
            <a:solidFill>
              <a:schemeClr val="tx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ts val="0"/>
            </a:spcAft>
          </a:pPr>
          <a:r>
            <a:rPr lang="zh-TW" altLang="en-US" sz="2400" b="1" u="none" kern="1200" dirty="0">
              <a:solidFill>
                <a:schemeClr val="tx1"/>
              </a:solidFill>
              <a:latin typeface="標楷體" panose="03000509000000000000" pitchFamily="65" charset="-120"/>
              <a:ea typeface="標楷體" panose="03000509000000000000" pitchFamily="65" charset="-120"/>
            </a:rPr>
            <a:t>上限</a:t>
          </a:r>
          <a:r>
            <a:rPr lang="en-US" altLang="zh-TW" sz="2400" b="1" u="none" kern="1200" dirty="0">
              <a:solidFill>
                <a:schemeClr val="tx1"/>
              </a:solidFill>
              <a:latin typeface="標楷體" panose="03000509000000000000" pitchFamily="65" charset="-120"/>
              <a:ea typeface="標楷體" panose="03000509000000000000" pitchFamily="65" charset="-120"/>
            </a:rPr>
            <a:t>3</a:t>
          </a:r>
          <a:r>
            <a:rPr lang="zh-TW" altLang="en-US" sz="2400" b="1" u="none" kern="1200" dirty="0">
              <a:solidFill>
                <a:schemeClr val="tx1"/>
              </a:solidFill>
              <a:latin typeface="標楷體" panose="03000509000000000000" pitchFamily="65" charset="-120"/>
              <a:ea typeface="標楷體" panose="03000509000000000000" pitchFamily="65" charset="-120"/>
            </a:rPr>
            <a:t>分</a:t>
          </a:r>
          <a:endParaRPr lang="zh-TW" altLang="en-US" sz="2400" b="1" kern="1200" dirty="0">
            <a:solidFill>
              <a:schemeClr val="tx1"/>
            </a:solidFill>
            <a:latin typeface="標楷體" panose="03000509000000000000" pitchFamily="65" charset="-120"/>
            <a:ea typeface="標楷體" panose="03000509000000000000" pitchFamily="65" charset="-120"/>
          </a:endParaRPr>
        </a:p>
      </dsp:txBody>
      <dsp:txXfrm>
        <a:off x="6774311" y="2404125"/>
        <a:ext cx="2035214" cy="876110"/>
      </dsp:txXfrm>
    </dsp:sp>
    <dsp:sp modelId="{6574A750-8B39-48ED-B22B-4307AFF8EC27}">
      <dsp:nvSpPr>
        <dsp:cNvPr id="0" name=""/>
        <dsp:cNvSpPr/>
      </dsp:nvSpPr>
      <dsp:spPr>
        <a:xfrm rot="19745356">
          <a:off x="6507174" y="4017167"/>
          <a:ext cx="261160" cy="9834"/>
        </a:xfrm>
        <a:custGeom>
          <a:avLst/>
          <a:gdLst/>
          <a:ahLst/>
          <a:cxnLst/>
          <a:rect l="0" t="0" r="0" b="0"/>
          <a:pathLst>
            <a:path>
              <a:moveTo>
                <a:pt x="0" y="4917"/>
              </a:moveTo>
              <a:lnTo>
                <a:pt x="261160" y="4917"/>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6631225" y="4015555"/>
        <a:ext cx="13058" cy="13058"/>
      </dsp:txXfrm>
    </dsp:sp>
    <dsp:sp modelId="{27ABA616-EB8F-401E-9A10-8FB6A4F3ACD9}">
      <dsp:nvSpPr>
        <dsp:cNvPr id="0" name=""/>
        <dsp:cNvSpPr/>
      </dsp:nvSpPr>
      <dsp:spPr>
        <a:xfrm>
          <a:off x="6749788" y="3542075"/>
          <a:ext cx="2084260" cy="825859"/>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zh-TW" sz="2400" b="1" kern="1200" dirty="0">
              <a:solidFill>
                <a:schemeClr val="tx1"/>
              </a:solidFill>
              <a:latin typeface="標楷體" panose="03000509000000000000" pitchFamily="65" charset="-120"/>
              <a:ea typeface="標楷體" panose="03000509000000000000" pitchFamily="65" charset="-120"/>
            </a:rPr>
            <a:t>擔任</a:t>
          </a:r>
          <a:r>
            <a:rPr lang="zh-TW" altLang="en-US" sz="2400" b="1" kern="1200" dirty="0">
              <a:solidFill>
                <a:schemeClr val="tx1"/>
              </a:solidFill>
              <a:latin typeface="標楷體" panose="03000509000000000000" pitchFamily="65" charset="-120"/>
              <a:ea typeface="標楷體" panose="03000509000000000000" pitchFamily="65" charset="-120"/>
            </a:rPr>
            <a:t>社團</a:t>
          </a:r>
          <a:r>
            <a:rPr lang="zh-TW" altLang="zh-TW" sz="2400" b="1" kern="1200" dirty="0">
              <a:solidFill>
                <a:schemeClr val="tx1"/>
              </a:solidFill>
              <a:latin typeface="標楷體" panose="03000509000000000000" pitchFamily="65" charset="-120"/>
              <a:ea typeface="標楷體" panose="03000509000000000000" pitchFamily="65" charset="-120"/>
            </a:rPr>
            <a:t>幹部</a:t>
          </a:r>
          <a:endParaRPr lang="en-US" altLang="zh-TW" sz="2400" b="1" kern="1200" dirty="0">
            <a:solidFill>
              <a:schemeClr val="tx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ts val="0"/>
            </a:spcAft>
          </a:pPr>
          <a:r>
            <a:rPr lang="zh-TW" altLang="en-US" sz="2400" b="1" kern="1200" dirty="0">
              <a:solidFill>
                <a:schemeClr val="tx1"/>
              </a:solidFill>
              <a:latin typeface="標楷體" panose="03000509000000000000" pitchFamily="65" charset="-120"/>
              <a:ea typeface="標楷體" panose="03000509000000000000" pitchFamily="65" charset="-120"/>
            </a:rPr>
            <a:t>上限</a:t>
          </a:r>
          <a:r>
            <a:rPr lang="en-US" altLang="zh-TW" sz="2400" b="1" kern="1200" dirty="0">
              <a:solidFill>
                <a:schemeClr val="tx1"/>
              </a:solidFill>
              <a:latin typeface="標楷體" panose="03000509000000000000" pitchFamily="65" charset="-120"/>
              <a:ea typeface="標楷體" panose="03000509000000000000" pitchFamily="65" charset="-120"/>
            </a:rPr>
            <a:t>2</a:t>
          </a:r>
          <a:r>
            <a:rPr lang="zh-TW" altLang="en-US" sz="2400" b="1" kern="1200" dirty="0">
              <a:solidFill>
                <a:schemeClr val="tx1"/>
              </a:solidFill>
              <a:latin typeface="標楷體" panose="03000509000000000000" pitchFamily="65" charset="-120"/>
              <a:ea typeface="標楷體" panose="03000509000000000000" pitchFamily="65" charset="-120"/>
            </a:rPr>
            <a:t>分</a:t>
          </a:r>
        </a:p>
      </dsp:txBody>
      <dsp:txXfrm>
        <a:off x="6773977" y="3566264"/>
        <a:ext cx="2035882" cy="777481"/>
      </dsp:txXfrm>
    </dsp:sp>
    <dsp:sp modelId="{CD62F002-70EB-4E2C-BCA6-30FD704BCDEB}">
      <dsp:nvSpPr>
        <dsp:cNvPr id="0" name=""/>
        <dsp:cNvSpPr/>
      </dsp:nvSpPr>
      <dsp:spPr>
        <a:xfrm rot="4596104">
          <a:off x="6141208" y="4571108"/>
          <a:ext cx="1000967" cy="9834"/>
        </a:xfrm>
        <a:custGeom>
          <a:avLst/>
          <a:gdLst/>
          <a:ahLst/>
          <a:cxnLst/>
          <a:rect l="0" t="0" r="0" b="0"/>
          <a:pathLst>
            <a:path>
              <a:moveTo>
                <a:pt x="0" y="4917"/>
              </a:moveTo>
              <a:lnTo>
                <a:pt x="1000967" y="4917"/>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6616667" y="4551001"/>
        <a:ext cx="50048" cy="50048"/>
      </dsp:txXfrm>
    </dsp:sp>
    <dsp:sp modelId="{548FDB83-986E-498C-BADA-5F55CCE5A3A6}">
      <dsp:nvSpPr>
        <dsp:cNvPr id="0" name=""/>
        <dsp:cNvSpPr/>
      </dsp:nvSpPr>
      <dsp:spPr>
        <a:xfrm>
          <a:off x="6757663" y="4523121"/>
          <a:ext cx="2068509" cy="107953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chemeClr val="tx1"/>
              </a:solidFill>
              <a:latin typeface="標楷體" panose="03000509000000000000" pitchFamily="65" charset="-120"/>
              <a:ea typeface="標楷體" panose="03000509000000000000" pitchFamily="65" charset="-120"/>
            </a:rPr>
            <a:t>校內</a:t>
          </a:r>
          <a:r>
            <a:rPr lang="en-US" altLang="zh-TW" sz="2400" b="1" kern="1200" dirty="0">
              <a:solidFill>
                <a:schemeClr val="tx1"/>
              </a:solidFill>
              <a:latin typeface="標楷體" panose="03000509000000000000" pitchFamily="65" charset="-120"/>
              <a:ea typeface="標楷體" panose="03000509000000000000" pitchFamily="65" charset="-120"/>
            </a:rPr>
            <a:t>(</a:t>
          </a:r>
          <a:r>
            <a:rPr lang="zh-TW" altLang="en-US" sz="2400" b="1" kern="1200" dirty="0">
              <a:solidFill>
                <a:schemeClr val="tx1"/>
              </a:solidFill>
              <a:latin typeface="標楷體" panose="03000509000000000000" pitchFamily="65" charset="-120"/>
              <a:ea typeface="標楷體" panose="03000509000000000000" pitchFamily="65" charset="-120"/>
            </a:rPr>
            <a:t>外</a:t>
          </a:r>
          <a:r>
            <a:rPr lang="en-US" altLang="zh-TW" sz="2400" b="1" kern="1200" dirty="0">
              <a:solidFill>
                <a:schemeClr val="tx1"/>
              </a:solidFill>
              <a:latin typeface="標楷體" panose="03000509000000000000" pitchFamily="65" charset="-120"/>
              <a:ea typeface="標楷體" panose="03000509000000000000" pitchFamily="65" charset="-120"/>
            </a:rPr>
            <a:t>)</a:t>
          </a:r>
          <a:r>
            <a:rPr lang="zh-TW" altLang="en-US" sz="2400" b="1" kern="1200" dirty="0">
              <a:solidFill>
                <a:schemeClr val="tx1"/>
              </a:solidFill>
              <a:latin typeface="標楷體" panose="03000509000000000000" pitchFamily="65" charset="-120"/>
              <a:ea typeface="標楷體" panose="03000509000000000000" pitchFamily="65" charset="-120"/>
            </a:rPr>
            <a:t>志工</a:t>
          </a:r>
          <a:endParaRPr lang="en-US" altLang="zh-TW" sz="2400" b="1" kern="1200" dirty="0">
            <a:solidFill>
              <a:schemeClr val="tx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ts val="0"/>
            </a:spcAft>
          </a:pPr>
          <a:r>
            <a:rPr lang="zh-TW" altLang="en-US" sz="2400" b="1" kern="1200" dirty="0">
              <a:solidFill>
                <a:schemeClr val="tx1"/>
              </a:solidFill>
              <a:latin typeface="標楷體" panose="03000509000000000000" pitchFamily="65" charset="-120"/>
              <a:ea typeface="標楷體" panose="03000509000000000000" pitchFamily="65" charset="-120"/>
            </a:rPr>
            <a:t>、小老師</a:t>
          </a:r>
          <a:endParaRPr lang="en-US" altLang="zh-TW" sz="2400" b="1" kern="1200" dirty="0">
            <a:solidFill>
              <a:schemeClr val="tx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ts val="0"/>
            </a:spcAft>
          </a:pPr>
          <a:r>
            <a:rPr lang="zh-TW" altLang="en-US" sz="2400" b="1" kern="1200" dirty="0">
              <a:solidFill>
                <a:schemeClr val="tx1"/>
              </a:solidFill>
              <a:latin typeface="標楷體" panose="03000509000000000000" pitchFamily="65" charset="-120"/>
              <a:ea typeface="標楷體" panose="03000509000000000000" pitchFamily="65" charset="-120"/>
            </a:rPr>
            <a:t>上限</a:t>
          </a:r>
          <a:r>
            <a:rPr lang="en-US" altLang="zh-TW" sz="2400" b="1" kern="1200" dirty="0">
              <a:solidFill>
                <a:schemeClr val="tx1"/>
              </a:solidFill>
              <a:latin typeface="標楷體" panose="03000509000000000000" pitchFamily="65" charset="-120"/>
              <a:ea typeface="標楷體" panose="03000509000000000000" pitchFamily="65" charset="-120"/>
            </a:rPr>
            <a:t>3</a:t>
          </a:r>
          <a:r>
            <a:rPr lang="zh-TW" altLang="en-US" sz="2400" b="1" kern="1200" dirty="0">
              <a:solidFill>
                <a:schemeClr val="tx1"/>
              </a:solidFill>
              <a:latin typeface="標楷體" panose="03000509000000000000" pitchFamily="65" charset="-120"/>
              <a:ea typeface="標楷體" panose="03000509000000000000" pitchFamily="65" charset="-120"/>
            </a:rPr>
            <a:t>分</a:t>
          </a:r>
          <a:endParaRPr lang="en-US" altLang="zh-TW" sz="2400" b="1" kern="1200" dirty="0">
            <a:solidFill>
              <a:schemeClr val="tx1"/>
            </a:solidFill>
            <a:latin typeface="標楷體" panose="03000509000000000000" pitchFamily="65" charset="-120"/>
            <a:ea typeface="標楷體" panose="03000509000000000000" pitchFamily="65" charset="-120"/>
          </a:endParaRPr>
        </a:p>
      </dsp:txBody>
      <dsp:txXfrm>
        <a:off x="6789281" y="4554739"/>
        <a:ext cx="2005273" cy="10162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D0A27-6EBD-4B9D-A261-1B02270A788E}">
      <dsp:nvSpPr>
        <dsp:cNvPr id="0" name=""/>
        <dsp:cNvSpPr/>
      </dsp:nvSpPr>
      <dsp:spPr>
        <a:xfrm>
          <a:off x="0" y="925604"/>
          <a:ext cx="455613" cy="3841078"/>
        </a:xfrm>
        <a:prstGeom prst="roundRect">
          <a:avLst>
            <a:gd name="adj" fmla="val 10000"/>
          </a:avLst>
        </a:prstGeom>
        <a:solidFill>
          <a:srgbClr val="FF66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ts val="0"/>
            </a:spcAft>
          </a:pPr>
          <a:r>
            <a:rPr lang="zh-TW" altLang="en-US" sz="2800" b="1" u="none" kern="1200" dirty="0" smtClean="0">
              <a:solidFill>
                <a:schemeClr val="tx1"/>
              </a:solidFill>
              <a:latin typeface="標楷體" panose="03000509000000000000" pitchFamily="65" charset="-120"/>
              <a:ea typeface="標楷體" panose="03000509000000000000" pitchFamily="65" charset="-120"/>
            </a:rPr>
            <a:t>多</a:t>
          </a:r>
          <a:endParaRPr lang="en-US" altLang="zh-TW" sz="28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smtClean="0">
              <a:solidFill>
                <a:schemeClr val="tx1"/>
              </a:solidFill>
              <a:latin typeface="標楷體" panose="03000509000000000000" pitchFamily="65" charset="-120"/>
              <a:ea typeface="標楷體" panose="03000509000000000000" pitchFamily="65" charset="-120"/>
            </a:rPr>
            <a:t>元</a:t>
          </a:r>
          <a:endParaRPr lang="en-US" altLang="zh-TW" sz="28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smtClean="0">
              <a:solidFill>
                <a:schemeClr val="tx1"/>
              </a:solidFill>
              <a:latin typeface="標楷體" panose="03000509000000000000" pitchFamily="65" charset="-120"/>
              <a:ea typeface="標楷體" panose="03000509000000000000" pitchFamily="65" charset="-120"/>
            </a:rPr>
            <a:t>學</a:t>
          </a:r>
          <a:endParaRPr lang="en-US" altLang="zh-TW" sz="28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smtClean="0">
              <a:solidFill>
                <a:schemeClr val="tx1"/>
              </a:solidFill>
              <a:latin typeface="標楷體" panose="03000509000000000000" pitchFamily="65" charset="-120"/>
              <a:ea typeface="標楷體" panose="03000509000000000000" pitchFamily="65" charset="-120"/>
            </a:rPr>
            <a:t>習</a:t>
          </a:r>
          <a:endParaRPr lang="en-US" altLang="zh-TW" sz="28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smtClean="0">
              <a:solidFill>
                <a:schemeClr val="tx1"/>
              </a:solidFill>
              <a:latin typeface="標楷體" panose="03000509000000000000" pitchFamily="65" charset="-120"/>
              <a:ea typeface="標楷體" panose="03000509000000000000" pitchFamily="65" charset="-120"/>
            </a:rPr>
            <a:t>表</a:t>
          </a:r>
          <a:endParaRPr lang="en-US" altLang="zh-TW" sz="28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800" b="1" u="none" kern="1200" dirty="0" smtClean="0">
              <a:solidFill>
                <a:schemeClr val="tx1"/>
              </a:solidFill>
              <a:latin typeface="標楷體" panose="03000509000000000000" pitchFamily="65" charset="-120"/>
              <a:ea typeface="標楷體" panose="03000509000000000000" pitchFamily="65" charset="-120"/>
            </a:rPr>
            <a:t>現</a:t>
          </a:r>
          <a:endParaRPr lang="en-US" altLang="zh-TW" sz="28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000" b="1" u="none" kern="1200" dirty="0" smtClean="0">
              <a:solidFill>
                <a:schemeClr val="tx1"/>
              </a:solidFill>
              <a:latin typeface="標楷體" panose="03000509000000000000" pitchFamily="65" charset="-120"/>
              <a:ea typeface="標楷體" panose="03000509000000000000" pitchFamily="65" charset="-120"/>
            </a:rPr>
            <a:t>上</a:t>
          </a:r>
          <a:endParaRPr lang="en-US" altLang="zh-TW" sz="20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zh-TW" altLang="en-US" sz="2000" b="1" u="none" kern="1200" dirty="0" smtClean="0">
              <a:solidFill>
                <a:schemeClr val="tx1"/>
              </a:solidFill>
              <a:latin typeface="標楷體" panose="03000509000000000000" pitchFamily="65" charset="-120"/>
              <a:ea typeface="標楷體" panose="03000509000000000000" pitchFamily="65" charset="-120"/>
            </a:rPr>
            <a:t>限</a:t>
          </a:r>
          <a:endParaRPr lang="en-US" altLang="zh-TW" sz="2000" b="1" u="none" kern="1200" dirty="0" smtClean="0">
            <a:solidFill>
              <a:schemeClr val="tx1"/>
            </a:solidFill>
            <a:latin typeface="標楷體" panose="03000509000000000000" pitchFamily="65" charset="-120"/>
            <a:ea typeface="標楷體" panose="03000509000000000000" pitchFamily="65" charset="-120"/>
          </a:endParaRPr>
        </a:p>
        <a:p>
          <a:pPr lvl="0" algn="ctr" defTabSz="1244600">
            <a:lnSpc>
              <a:spcPct val="90000"/>
            </a:lnSpc>
            <a:spcBef>
              <a:spcPct val="0"/>
            </a:spcBef>
            <a:spcAft>
              <a:spcPts val="0"/>
            </a:spcAft>
          </a:pPr>
          <a:r>
            <a:rPr lang="en-US" altLang="zh-TW" sz="2000" b="1" u="none" kern="1200" dirty="0" smtClean="0">
              <a:solidFill>
                <a:schemeClr val="tx1"/>
              </a:solidFill>
              <a:latin typeface="標楷體" panose="03000509000000000000" pitchFamily="65" charset="-120"/>
              <a:ea typeface="標楷體" panose="03000509000000000000" pitchFamily="65" charset="-120"/>
            </a:rPr>
            <a:t>16</a:t>
          </a:r>
        </a:p>
        <a:p>
          <a:pPr lvl="0" algn="ctr" defTabSz="1244600">
            <a:lnSpc>
              <a:spcPct val="90000"/>
            </a:lnSpc>
            <a:spcBef>
              <a:spcPct val="0"/>
            </a:spcBef>
            <a:spcAft>
              <a:spcPts val="0"/>
            </a:spcAft>
          </a:pPr>
          <a:r>
            <a:rPr lang="zh-TW" altLang="en-US" sz="2000" b="1" u="none" kern="1200" dirty="0" smtClean="0">
              <a:solidFill>
                <a:schemeClr val="tx1"/>
              </a:solidFill>
              <a:latin typeface="標楷體" panose="03000509000000000000" pitchFamily="65" charset="-120"/>
              <a:ea typeface="標楷體" panose="03000509000000000000" pitchFamily="65" charset="-120"/>
            </a:rPr>
            <a:t>分</a:t>
          </a:r>
          <a:endParaRPr lang="zh-TW" altLang="en-US" sz="2000" kern="1200" dirty="0">
            <a:solidFill>
              <a:schemeClr val="tx1"/>
            </a:solidFill>
          </a:endParaRPr>
        </a:p>
      </dsp:txBody>
      <dsp:txXfrm>
        <a:off x="13344" y="938948"/>
        <a:ext cx="428925" cy="3814390"/>
      </dsp:txXfrm>
    </dsp:sp>
    <dsp:sp modelId="{535CCFD4-ABAF-475D-BF15-582DD566BC7F}">
      <dsp:nvSpPr>
        <dsp:cNvPr id="0" name=""/>
        <dsp:cNvSpPr/>
      </dsp:nvSpPr>
      <dsp:spPr>
        <a:xfrm rot="16860391">
          <a:off x="-44319" y="2236159"/>
          <a:ext cx="1235807" cy="6892"/>
        </a:xfrm>
        <a:custGeom>
          <a:avLst/>
          <a:gdLst/>
          <a:ahLst/>
          <a:cxnLst/>
          <a:rect l="0" t="0" r="0" b="0"/>
          <a:pathLst>
            <a:path>
              <a:moveTo>
                <a:pt x="0" y="3446"/>
              </a:moveTo>
              <a:lnTo>
                <a:pt x="1235807" y="3446"/>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542689" y="2208710"/>
        <a:ext cx="61790" cy="61790"/>
      </dsp:txXfrm>
    </dsp:sp>
    <dsp:sp modelId="{4FE9A63A-A69A-4D99-A03D-56FA51E4B822}">
      <dsp:nvSpPr>
        <dsp:cNvPr id="0" name=""/>
        <dsp:cNvSpPr/>
      </dsp:nvSpPr>
      <dsp:spPr>
        <a:xfrm>
          <a:off x="691555" y="932710"/>
          <a:ext cx="1720864" cy="140071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sz="2800" b="1" kern="1200" dirty="0" smtClean="0">
              <a:solidFill>
                <a:srgbClr val="FFFF00"/>
              </a:solidFill>
              <a:latin typeface="標楷體" panose="03000509000000000000" pitchFamily="65" charset="-120"/>
              <a:ea typeface="標楷體" panose="03000509000000000000" pitchFamily="65" charset="-120"/>
            </a:rPr>
            <a:t>競賽表現</a:t>
          </a:r>
          <a:endParaRPr lang="en-US" altLang="zh-TW" sz="2800" b="1" kern="1200" dirty="0" smtClean="0">
            <a:solidFill>
              <a:srgbClr val="FFFF00"/>
            </a:solidFill>
            <a:latin typeface="標楷體" panose="03000509000000000000" pitchFamily="65" charset="-120"/>
            <a:ea typeface="標楷體" panose="03000509000000000000" pitchFamily="65" charset="-120"/>
          </a:endParaRPr>
        </a:p>
        <a:p>
          <a:pPr marL="0" lvl="0" indent="0" algn="ctr" defTabSz="914400">
            <a:lnSpc>
              <a:spcPct val="100000"/>
            </a:lnSpc>
            <a:spcBef>
              <a:spcPct val="0"/>
            </a:spcBef>
            <a:spcAft>
              <a:spcPts val="0"/>
            </a:spcAft>
            <a:buNone/>
          </a:pPr>
          <a:r>
            <a:rPr lang="zh-TW" altLang="en-US" sz="2800" b="1" kern="1200" dirty="0" smtClean="0">
              <a:latin typeface="標楷體" panose="03000509000000000000" pitchFamily="65" charset="-120"/>
              <a:ea typeface="標楷體" panose="03000509000000000000" pitchFamily="65" charset="-120"/>
            </a:rPr>
            <a:t>上限</a:t>
          </a:r>
          <a:r>
            <a:rPr lang="en-US" altLang="zh-TW" sz="2800" b="1" kern="1200" dirty="0" smtClean="0">
              <a:latin typeface="標楷體" panose="03000509000000000000" pitchFamily="65" charset="-120"/>
              <a:ea typeface="標楷體" panose="03000509000000000000" pitchFamily="65" charset="-120"/>
            </a:rPr>
            <a:t>3</a:t>
          </a:r>
          <a:r>
            <a:rPr lang="zh-TW" altLang="en-US" sz="2800" b="1" kern="1200" dirty="0" smtClean="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732581" y="973736"/>
        <a:ext cx="1638812" cy="1318662"/>
      </dsp:txXfrm>
    </dsp:sp>
    <dsp:sp modelId="{19AD1A71-E35C-4717-AA3F-CF759332AF95}">
      <dsp:nvSpPr>
        <dsp:cNvPr id="0" name=""/>
        <dsp:cNvSpPr/>
      </dsp:nvSpPr>
      <dsp:spPr>
        <a:xfrm rot="17325240">
          <a:off x="2273137" y="1435239"/>
          <a:ext cx="410561" cy="6892"/>
        </a:xfrm>
        <a:custGeom>
          <a:avLst/>
          <a:gdLst/>
          <a:ahLst/>
          <a:cxnLst/>
          <a:rect l="0" t="0" r="0" b="0"/>
          <a:pathLst>
            <a:path>
              <a:moveTo>
                <a:pt x="0" y="3446"/>
              </a:moveTo>
              <a:lnTo>
                <a:pt x="410561" y="3446"/>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8154" y="1428421"/>
        <a:ext cx="20528" cy="20528"/>
      </dsp:txXfrm>
    </dsp:sp>
    <dsp:sp modelId="{6712199F-93CB-4A39-99BD-1E87FB8C6058}">
      <dsp:nvSpPr>
        <dsp:cNvPr id="0" name=""/>
        <dsp:cNvSpPr/>
      </dsp:nvSpPr>
      <dsp:spPr>
        <a:xfrm>
          <a:off x="2544417" y="209831"/>
          <a:ext cx="5952525" cy="2068944"/>
        </a:xfrm>
        <a:prstGeom prst="roundRect">
          <a:avLst>
            <a:gd name="adj" fmla="val 10000"/>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ts val="0"/>
            </a:spcAft>
          </a:pP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個人賽：</a:t>
          </a:r>
        </a:p>
        <a:p>
          <a:pPr lvl="0" algn="l" defTabSz="889000">
            <a:lnSpc>
              <a:spcPct val="90000"/>
            </a:lnSpc>
            <a:spcBef>
              <a:spcPct val="0"/>
            </a:spcBef>
            <a:spcAft>
              <a:spcPts val="0"/>
            </a:spcAft>
          </a:pP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縣級（含區域）：第</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0.5</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0.3</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l" defTabSz="889000">
            <a:lnSpc>
              <a:spcPct val="90000"/>
            </a:lnSpc>
            <a:spcBef>
              <a:spcPct val="0"/>
            </a:spcBef>
            <a:spcAft>
              <a:spcPts val="0"/>
            </a:spcAft>
          </a:pP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3</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0.2</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p>
        <a:p>
          <a:pPr lvl="0" algn="l" defTabSz="889000">
            <a:lnSpc>
              <a:spcPct val="90000"/>
            </a:lnSpc>
            <a:spcBef>
              <a:spcPct val="0"/>
            </a:spcBef>
            <a:spcAft>
              <a:spcPts val="0"/>
            </a:spcAft>
          </a:pP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全國</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含國際</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0.8</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3</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0.6</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p>
        <a:p>
          <a:pPr lvl="0" algn="l" defTabSz="889000">
            <a:lnSpc>
              <a:spcPct val="90000"/>
            </a:lnSpc>
            <a:spcBef>
              <a:spcPct val="0"/>
            </a:spcBef>
            <a:spcAft>
              <a:spcPts val="0"/>
            </a:spcAft>
          </a:pPr>
          <a:r>
            <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4</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名</a:t>
          </a:r>
          <a:r>
            <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0.4</a:t>
          </a:r>
          <a:r>
            <a:rPr lang="zh-TW" alt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r>
            <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第五名</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至入選</a:t>
          </a:r>
          <a:r>
            <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含甲等、</a:t>
          </a:r>
          <a:endPar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l" defTabSz="889000">
            <a:lnSpc>
              <a:spcPct val="90000"/>
            </a:lnSpc>
            <a:spcBef>
              <a:spcPct val="0"/>
            </a:spcBef>
            <a:spcAft>
              <a:spcPts val="0"/>
            </a:spcAft>
          </a:pPr>
          <a:r>
            <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優勝、優選及佳作</a:t>
          </a:r>
          <a:r>
            <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)0.2</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p>
        <a:p>
          <a:pPr lvl="0" algn="l" defTabSz="889000">
            <a:lnSpc>
              <a:spcPct val="90000"/>
            </a:lnSpc>
            <a:spcBef>
              <a:spcPct val="0"/>
            </a:spcBef>
            <a:spcAft>
              <a:spcPts val="0"/>
            </a:spcAft>
          </a:pP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團體賽：依個人賽積分折半計算</a:t>
          </a:r>
          <a:endParaRPr lang="zh-TW" altLang="en-US" sz="2000" kern="1200" dirty="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dsp:txBody>
      <dsp:txXfrm>
        <a:off x="2605014" y="270428"/>
        <a:ext cx="5831331" cy="1947750"/>
      </dsp:txXfrm>
    </dsp:sp>
    <dsp:sp modelId="{7A207F83-4D80-4A03-95BD-D0E9D5EC9370}">
      <dsp:nvSpPr>
        <dsp:cNvPr id="0" name=""/>
        <dsp:cNvSpPr/>
      </dsp:nvSpPr>
      <dsp:spPr>
        <a:xfrm rot="4684207">
          <a:off x="62253" y="3327849"/>
          <a:ext cx="991725" cy="6892"/>
        </a:xfrm>
        <a:custGeom>
          <a:avLst/>
          <a:gdLst/>
          <a:ahLst/>
          <a:cxnLst/>
          <a:rect l="0" t="0" r="0" b="0"/>
          <a:pathLst>
            <a:path>
              <a:moveTo>
                <a:pt x="0" y="3446"/>
              </a:moveTo>
              <a:lnTo>
                <a:pt x="991725" y="3446"/>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533322" y="3306503"/>
        <a:ext cx="49586" cy="49586"/>
      </dsp:txXfrm>
    </dsp:sp>
    <dsp:sp modelId="{7A2BB7BA-8146-47FF-A079-AF9813C4CD2E}">
      <dsp:nvSpPr>
        <dsp:cNvPr id="0" name=""/>
        <dsp:cNvSpPr/>
      </dsp:nvSpPr>
      <dsp:spPr>
        <a:xfrm>
          <a:off x="660617" y="3108251"/>
          <a:ext cx="1822904" cy="14163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ts val="3200"/>
            </a:lnSpc>
            <a:spcBef>
              <a:spcPct val="0"/>
            </a:spcBef>
            <a:spcAft>
              <a:spcPts val="0"/>
            </a:spcAft>
            <a:buClrTx/>
            <a:buSzTx/>
            <a:buFontTx/>
            <a:buNone/>
            <a:tabLst/>
            <a:defRPr/>
          </a:pPr>
          <a:r>
            <a:rPr lang="zh-TW" altLang="en-US" sz="2800" b="1" kern="1200" dirty="0" smtClean="0">
              <a:solidFill>
                <a:srgbClr val="FFFF00"/>
              </a:solidFill>
              <a:latin typeface="標楷體" panose="03000509000000000000" pitchFamily="65" charset="-120"/>
              <a:ea typeface="標楷體" panose="03000509000000000000" pitchFamily="65" charset="-120"/>
            </a:rPr>
            <a:t>體適能</a:t>
          </a:r>
          <a:endParaRPr lang="en-US" altLang="zh-TW" sz="2800" b="1" kern="1200" dirty="0" smtClean="0">
            <a:solidFill>
              <a:srgbClr val="FFFF00"/>
            </a:solidFill>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ts val="3200"/>
            </a:lnSpc>
            <a:spcBef>
              <a:spcPct val="0"/>
            </a:spcBef>
            <a:spcAft>
              <a:spcPts val="0"/>
            </a:spcAft>
            <a:buClrTx/>
            <a:buSzTx/>
            <a:buFontTx/>
            <a:buNone/>
            <a:tabLst/>
            <a:defRPr/>
          </a:pPr>
          <a:r>
            <a:rPr lang="zh-TW" altLang="en-US" sz="2800" b="1" kern="1200" dirty="0" smtClean="0">
              <a:solidFill>
                <a:srgbClr val="FFFF00"/>
              </a:solidFill>
              <a:latin typeface="標楷體" panose="03000509000000000000" pitchFamily="65" charset="-120"/>
              <a:ea typeface="標楷體" panose="03000509000000000000" pitchFamily="65" charset="-120"/>
            </a:rPr>
            <a:t>表現</a:t>
          </a:r>
          <a:endParaRPr lang="en-US" altLang="zh-TW" sz="2800" b="1" kern="1200" dirty="0" smtClean="0">
            <a:solidFill>
              <a:srgbClr val="FFFF00"/>
            </a:solidFill>
            <a:latin typeface="標楷體" panose="03000509000000000000" pitchFamily="65" charset="-120"/>
            <a:ea typeface="標楷體" panose="03000509000000000000" pitchFamily="65" charset="-120"/>
          </a:endParaRPr>
        </a:p>
        <a:p>
          <a:pPr marL="0" lvl="0" indent="0" algn="ctr" defTabSz="914400">
            <a:lnSpc>
              <a:spcPct val="100000"/>
            </a:lnSpc>
            <a:spcBef>
              <a:spcPct val="0"/>
            </a:spcBef>
            <a:spcAft>
              <a:spcPts val="0"/>
            </a:spcAft>
            <a:buNone/>
          </a:pPr>
          <a:r>
            <a:rPr lang="zh-TW" altLang="en-US" sz="2800" b="1" kern="1200" dirty="0" smtClean="0">
              <a:latin typeface="標楷體" panose="03000509000000000000" pitchFamily="65" charset="-120"/>
              <a:ea typeface="標楷體" panose="03000509000000000000" pitchFamily="65" charset="-120"/>
            </a:rPr>
            <a:t>上限</a:t>
          </a:r>
          <a:r>
            <a:rPr lang="en-US" altLang="zh-TW" sz="2800" b="1" kern="1200" dirty="0" smtClean="0">
              <a:latin typeface="標楷體" panose="03000509000000000000" pitchFamily="65" charset="-120"/>
              <a:ea typeface="標楷體" panose="03000509000000000000" pitchFamily="65" charset="-120"/>
            </a:rPr>
            <a:t>3</a:t>
          </a:r>
          <a:r>
            <a:rPr lang="zh-TW" altLang="en-US" sz="2800" b="1" kern="1200" dirty="0" smtClean="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702102" y="3149736"/>
        <a:ext cx="1739934" cy="1333424"/>
      </dsp:txXfrm>
    </dsp:sp>
    <dsp:sp modelId="{70F040C9-D5FF-4BCF-A627-3F8777C02EAC}">
      <dsp:nvSpPr>
        <dsp:cNvPr id="0" name=""/>
        <dsp:cNvSpPr/>
      </dsp:nvSpPr>
      <dsp:spPr>
        <a:xfrm rot="579994">
          <a:off x="2482301" y="3827449"/>
          <a:ext cx="172071" cy="6892"/>
        </a:xfrm>
        <a:custGeom>
          <a:avLst/>
          <a:gdLst/>
          <a:ahLst/>
          <a:cxnLst/>
          <a:rect l="0" t="0" r="0" b="0"/>
          <a:pathLst>
            <a:path>
              <a:moveTo>
                <a:pt x="0" y="3446"/>
              </a:moveTo>
              <a:lnTo>
                <a:pt x="172071" y="3446"/>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4035" y="3826593"/>
        <a:ext cx="8603" cy="8603"/>
      </dsp:txXfrm>
    </dsp:sp>
    <dsp:sp modelId="{F1D90731-94ED-422B-AD08-6504ECDE3B85}">
      <dsp:nvSpPr>
        <dsp:cNvPr id="0" name=""/>
        <dsp:cNvSpPr/>
      </dsp:nvSpPr>
      <dsp:spPr>
        <a:xfrm flipH="1">
          <a:off x="2653151" y="3172702"/>
          <a:ext cx="3533452" cy="1345278"/>
        </a:xfrm>
        <a:prstGeom prst="roundRect">
          <a:avLst>
            <a:gd name="adj" fmla="val 10000"/>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ts val="0"/>
            </a:spcAft>
          </a:pP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各單項任一學期達教育部門</a:t>
          </a:r>
          <a:r>
            <a:rPr lang="zh-TW" alt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l" defTabSz="889000">
            <a:lnSpc>
              <a:spcPct val="90000"/>
            </a:lnSpc>
            <a:spcBef>
              <a:spcPct val="0"/>
            </a:spcBef>
            <a:spcAft>
              <a:spcPts val="0"/>
            </a:spcAft>
          </a:pPr>
          <a:r>
            <a:rPr lang="zh-TW" alt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檻標準者各加</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0.5</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p>
        <a:p>
          <a:pPr lvl="0" algn="l" defTabSz="889000">
            <a:lnSpc>
              <a:spcPct val="90000"/>
            </a:lnSpc>
            <a:spcBef>
              <a:spcPct val="0"/>
            </a:spcBef>
            <a:spcAft>
              <a:spcPts val="0"/>
            </a:spcAft>
          </a:pP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單次總成績達金質者另加</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a:t>
          </a:r>
        </a:p>
        <a:p>
          <a:pPr lvl="0" algn="l" defTabSz="889000">
            <a:lnSpc>
              <a:spcPct val="90000"/>
            </a:lnSpc>
            <a:spcBef>
              <a:spcPct val="0"/>
            </a:spcBef>
            <a:spcAft>
              <a:spcPts val="0"/>
            </a:spcAft>
          </a:pPr>
          <a:r>
            <a:rPr lang="zh-TW" alt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分；銀質者另加</a:t>
          </a:r>
          <a:r>
            <a:rPr lang="en-US"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0.5</a:t>
          </a:r>
          <a:r>
            <a:rPr lang="zh-TW" sz="2000" kern="1200" dirty="0" smtClean="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分</a:t>
          </a:r>
          <a:endParaRPr lang="zh-TW" altLang="en-US" sz="2000" kern="1200" dirty="0">
            <a:solidFill>
              <a:schemeClr val="tx1">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dsp:txBody>
      <dsp:txXfrm>
        <a:off x="2692553" y="3212104"/>
        <a:ext cx="3454648" cy="1266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3845106" y="-1708408"/>
          <a:ext cx="2643380" cy="6422106"/>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sz="2800" b="1" kern="1200" dirty="0">
              <a:latin typeface="標楷體" panose="03000509000000000000" pitchFamily="65" charset="-120"/>
              <a:ea typeface="標楷體" panose="03000509000000000000" pitchFamily="65" charset="-120"/>
            </a:rPr>
            <a:t>報名科、群與生涯規劃建議：與「我的志願」相符者加</a:t>
          </a:r>
          <a:r>
            <a:rPr lang="en-US" sz="2800" b="1" kern="1200" dirty="0">
              <a:latin typeface="標楷體" panose="03000509000000000000" pitchFamily="65" charset="-120"/>
              <a:ea typeface="標楷體" panose="03000509000000000000" pitchFamily="65" charset="-120"/>
            </a:rPr>
            <a:t>2</a:t>
          </a:r>
          <a:r>
            <a:rPr lang="zh-TW" sz="2800" b="1" kern="1200" dirty="0">
              <a:latin typeface="標楷體" panose="03000509000000000000" pitchFamily="65" charset="-120"/>
              <a:ea typeface="標楷體" panose="03000509000000000000" pitchFamily="65" charset="-120"/>
            </a:rPr>
            <a:t>分；與「家長建議」相符者加</a:t>
          </a:r>
          <a:r>
            <a:rPr lang="en-US" sz="2800" b="1" kern="1200" dirty="0">
              <a:latin typeface="標楷體" panose="03000509000000000000" pitchFamily="65" charset="-120"/>
              <a:ea typeface="標楷體" panose="03000509000000000000" pitchFamily="65" charset="-120"/>
            </a:rPr>
            <a:t>2</a:t>
          </a:r>
          <a:r>
            <a:rPr lang="zh-TW" sz="2800" b="1" kern="1200" dirty="0">
              <a:latin typeface="標楷體" panose="03000509000000000000" pitchFamily="65" charset="-120"/>
              <a:ea typeface="標楷體" panose="03000509000000000000" pitchFamily="65" charset="-120"/>
            </a:rPr>
            <a:t>分；與「輔導小組建議」相符者加</a:t>
          </a:r>
          <a:r>
            <a:rPr lang="en-US" sz="2800" b="1" kern="1200" dirty="0">
              <a:latin typeface="標楷體" panose="03000509000000000000" pitchFamily="65" charset="-120"/>
              <a:ea typeface="標楷體" panose="03000509000000000000" pitchFamily="65" charset="-120"/>
            </a:rPr>
            <a:t>2</a:t>
          </a:r>
          <a:r>
            <a:rPr lang="zh-TW" sz="2800" b="1" kern="1200" dirty="0">
              <a:latin typeface="標楷體" panose="03000509000000000000" pitchFamily="65" charset="-120"/>
              <a:ea typeface="標楷體" panose="03000509000000000000" pitchFamily="65" charset="-120"/>
            </a:rPr>
            <a:t>分。</a:t>
          </a:r>
          <a:endParaRPr lang="zh-TW" altLang="en-US" sz="2800" b="1" u="none" kern="1200" dirty="0">
            <a:latin typeface="標楷體" panose="03000509000000000000" pitchFamily="65" charset="-120"/>
            <a:ea typeface="標楷體" panose="03000509000000000000" pitchFamily="65" charset="-120"/>
          </a:endParaRPr>
        </a:p>
      </dsp:txBody>
      <dsp:txXfrm rot="-5400000">
        <a:off x="1955744" y="309993"/>
        <a:ext cx="6293067" cy="2385302"/>
      </dsp:txXfrm>
    </dsp:sp>
    <dsp:sp modelId="{325212F6-3176-4964-B4B0-3C6D23FCF7F2}">
      <dsp:nvSpPr>
        <dsp:cNvPr id="0" name=""/>
        <dsp:cNvSpPr/>
      </dsp:nvSpPr>
      <dsp:spPr>
        <a:xfrm>
          <a:off x="1272" y="169272"/>
          <a:ext cx="2010628" cy="266674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sz="2800" b="1" u="none" kern="1200" dirty="0">
              <a:latin typeface="標楷體" panose="03000509000000000000" pitchFamily="65" charset="-120"/>
              <a:ea typeface="標楷體" panose="03000509000000000000" pitchFamily="65" charset="-120"/>
            </a:rPr>
            <a:t>適性發展</a:t>
          </a:r>
          <a:r>
            <a:rPr lang="zh-TW" altLang="en-US" sz="2800" b="1" u="none" kern="1200" dirty="0">
              <a:latin typeface="標楷體" panose="03000509000000000000" pitchFamily="65" charset="-120"/>
              <a:ea typeface="標楷體" panose="03000509000000000000" pitchFamily="65" charset="-120"/>
            </a:rPr>
            <a:t>上限</a:t>
          </a:r>
          <a:r>
            <a:rPr lang="en-US" altLang="zh-TW" sz="2800" b="1" u="none" kern="1200" dirty="0">
              <a:latin typeface="標楷體" panose="03000509000000000000" pitchFamily="65" charset="-120"/>
              <a:ea typeface="標楷體" panose="03000509000000000000" pitchFamily="65" charset="-120"/>
            </a:rPr>
            <a:t>6</a:t>
          </a:r>
          <a:r>
            <a:rPr lang="zh-TW" altLang="en-US" sz="2800" b="1" u="none" kern="1200" dirty="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99423" y="267423"/>
        <a:ext cx="1814326" cy="24704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4250808" y="-2174503"/>
          <a:ext cx="1929091" cy="6422106"/>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sz="2800" b="1" kern="1200" dirty="0">
              <a:latin typeface="標楷體" panose="03000509000000000000" pitchFamily="65" charset="-120"/>
              <a:ea typeface="標楷體" panose="03000509000000000000" pitchFamily="65" charset="-120"/>
            </a:rPr>
            <a:t>「精熟」者每科得</a:t>
          </a:r>
          <a:r>
            <a:rPr lang="en-US" sz="2800" b="1" kern="1200" dirty="0">
              <a:latin typeface="標楷體" panose="03000509000000000000" pitchFamily="65" charset="-120"/>
              <a:ea typeface="標楷體" panose="03000509000000000000" pitchFamily="65" charset="-120"/>
            </a:rPr>
            <a:t>3</a:t>
          </a:r>
          <a:r>
            <a:rPr lang="zh-TW" sz="2800" b="1" kern="1200" dirty="0">
              <a:latin typeface="標楷體" panose="03000509000000000000" pitchFamily="65" charset="-120"/>
              <a:ea typeface="標楷體" panose="03000509000000000000" pitchFamily="65" charset="-120"/>
            </a:rPr>
            <a:t>分</a:t>
          </a:r>
          <a:endParaRPr lang="zh-TW" altLang="en-US" sz="2800" b="1" u="none" kern="1200" dirty="0">
            <a:solidFill>
              <a:schemeClr val="tx1"/>
            </a:solidFill>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sz="2800" b="1" kern="1200" dirty="0">
              <a:latin typeface="標楷體" panose="03000509000000000000" pitchFamily="65" charset="-120"/>
              <a:ea typeface="標楷體" panose="03000509000000000000" pitchFamily="65" charset="-120"/>
            </a:rPr>
            <a:t>「基礎」者每科得</a:t>
          </a:r>
          <a:r>
            <a:rPr lang="en-US" sz="2800" b="1" kern="1200" dirty="0">
              <a:latin typeface="標楷體" panose="03000509000000000000" pitchFamily="65" charset="-120"/>
              <a:ea typeface="標楷體" panose="03000509000000000000" pitchFamily="65" charset="-120"/>
            </a:rPr>
            <a:t>2</a:t>
          </a:r>
          <a:r>
            <a:rPr lang="zh-TW" sz="2800" b="1" kern="1200" dirty="0">
              <a:latin typeface="標楷體" panose="03000509000000000000" pitchFamily="65" charset="-120"/>
              <a:ea typeface="標楷體" panose="03000509000000000000" pitchFamily="65" charset="-120"/>
            </a:rPr>
            <a:t>分</a:t>
          </a:r>
        </a:p>
        <a:p>
          <a:pPr marL="285750" lvl="1" indent="-285750" algn="l" defTabSz="1244600">
            <a:lnSpc>
              <a:spcPct val="90000"/>
            </a:lnSpc>
            <a:spcBef>
              <a:spcPct val="0"/>
            </a:spcBef>
            <a:spcAft>
              <a:spcPct val="15000"/>
            </a:spcAft>
            <a:buChar char="••"/>
          </a:pPr>
          <a:r>
            <a:rPr lang="zh-TW" sz="2800" b="1" kern="1200" dirty="0">
              <a:latin typeface="標楷體" panose="03000509000000000000" pitchFamily="65" charset="-120"/>
              <a:ea typeface="標楷體" panose="03000509000000000000" pitchFamily="65" charset="-120"/>
            </a:rPr>
            <a:t>「待加強」者每科得</a:t>
          </a:r>
          <a:r>
            <a:rPr lang="en-US" sz="2800" b="1" kern="1200" dirty="0">
              <a:latin typeface="標楷體" panose="03000509000000000000" pitchFamily="65" charset="-120"/>
              <a:ea typeface="標楷體" panose="03000509000000000000" pitchFamily="65" charset="-120"/>
            </a:rPr>
            <a:t>1</a:t>
          </a:r>
          <a:r>
            <a:rPr lang="zh-TW" sz="2800" b="1" kern="1200" dirty="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rot="-5400000">
        <a:off x="2004301" y="166174"/>
        <a:ext cx="6327936" cy="1740751"/>
      </dsp:txXfrm>
    </dsp:sp>
    <dsp:sp modelId="{325212F6-3176-4964-B4B0-3C6D23FCF7F2}">
      <dsp:nvSpPr>
        <dsp:cNvPr id="0" name=""/>
        <dsp:cNvSpPr/>
      </dsp:nvSpPr>
      <dsp:spPr>
        <a:xfrm>
          <a:off x="0" y="0"/>
          <a:ext cx="2010628" cy="216588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sz="2800" b="1" kern="1200" dirty="0">
              <a:latin typeface="標楷體" panose="03000509000000000000" pitchFamily="65" charset="-120"/>
              <a:ea typeface="標楷體" panose="03000509000000000000" pitchFamily="65" charset="-120"/>
            </a:rPr>
            <a:t>國中教育會考表現</a:t>
          </a:r>
          <a:endParaRPr lang="en-US" altLang="zh-TW" sz="2800" b="1" kern="1200" dirty="0">
            <a:latin typeface="標楷體" panose="03000509000000000000" pitchFamily="65" charset="-120"/>
            <a:ea typeface="標楷體" panose="03000509000000000000" pitchFamily="65" charset="-120"/>
          </a:endParaRPr>
        </a:p>
        <a:p>
          <a:pPr lvl="0" algn="ctr" defTabSz="1244600">
            <a:lnSpc>
              <a:spcPct val="90000"/>
            </a:lnSpc>
            <a:spcBef>
              <a:spcPct val="0"/>
            </a:spcBef>
            <a:spcAft>
              <a:spcPct val="35000"/>
            </a:spcAft>
          </a:pPr>
          <a:r>
            <a:rPr lang="zh-TW" altLang="en-US" sz="2800" b="1" u="none" kern="1200" dirty="0">
              <a:latin typeface="標楷體" panose="03000509000000000000" pitchFamily="65" charset="-120"/>
              <a:ea typeface="標楷體" panose="03000509000000000000" pitchFamily="65" charset="-120"/>
            </a:rPr>
            <a:t>上限</a:t>
          </a:r>
          <a:r>
            <a:rPr lang="en-US" altLang="zh-TW" sz="2800" b="1" u="none" kern="1200" dirty="0">
              <a:latin typeface="標楷體" panose="03000509000000000000" pitchFamily="65" charset="-120"/>
              <a:ea typeface="標楷體" panose="03000509000000000000" pitchFamily="65" charset="-120"/>
            </a:rPr>
            <a:t>15</a:t>
          </a:r>
          <a:r>
            <a:rPr lang="zh-TW" altLang="en-US" sz="2800" b="1" u="none" kern="1200" dirty="0">
              <a:latin typeface="標楷體" panose="03000509000000000000" pitchFamily="65" charset="-120"/>
              <a:ea typeface="標楷體" panose="03000509000000000000" pitchFamily="65" charset="-120"/>
            </a:rPr>
            <a:t>分</a:t>
          </a:r>
          <a:endParaRPr lang="zh-TW" altLang="en-US" sz="2800" b="1" kern="1200" dirty="0">
            <a:latin typeface="標楷體" panose="03000509000000000000" pitchFamily="65" charset="-120"/>
            <a:ea typeface="標楷體" panose="03000509000000000000" pitchFamily="65" charset="-120"/>
          </a:endParaRPr>
        </a:p>
      </dsp:txBody>
      <dsp:txXfrm>
        <a:off x="98151" y="98151"/>
        <a:ext cx="1814326" cy="19695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463932" y="1947830"/>
          <a:ext cx="2380681" cy="2380681"/>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942555" y="2505493"/>
        <a:ext cx="1423435" cy="1223719"/>
      </dsp:txXfrm>
    </dsp:sp>
    <dsp:sp modelId="{D105F10A-51D5-4D3B-B1A0-3A14020FD9B7}">
      <dsp:nvSpPr>
        <dsp:cNvPr id="0" name=""/>
        <dsp:cNvSpPr/>
      </dsp:nvSpPr>
      <dsp:spPr>
        <a:xfrm>
          <a:off x="761370" y="1921720"/>
          <a:ext cx="1731404" cy="173140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197256" y="2360241"/>
        <a:ext cx="859632" cy="854362"/>
      </dsp:txXfrm>
    </dsp:sp>
    <dsp:sp modelId="{FF1FAC84-064E-49BA-9CD8-6DBD84D94F14}">
      <dsp:nvSpPr>
        <dsp:cNvPr id="0" name=""/>
        <dsp:cNvSpPr/>
      </dsp:nvSpPr>
      <dsp:spPr>
        <a:xfrm rot="20700000">
          <a:off x="1812336" y="394306"/>
          <a:ext cx="1696423" cy="169642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184411" y="766382"/>
        <a:ext cx="952272" cy="952272"/>
      </dsp:txXfrm>
    </dsp:sp>
    <dsp:sp modelId="{F24AAD2B-BF64-4451-B2DA-F9A32DACBA19}">
      <dsp:nvSpPr>
        <dsp:cNvPr id="0" name=""/>
        <dsp:cNvSpPr/>
      </dsp:nvSpPr>
      <dsp:spPr>
        <a:xfrm>
          <a:off x="1770885" y="1587752"/>
          <a:ext cx="3554094" cy="3047272"/>
        </a:xfrm>
        <a:prstGeom prst="circularArrow">
          <a:avLst>
            <a:gd name="adj1" fmla="val 4688"/>
            <a:gd name="adj2" fmla="val 299029"/>
            <a:gd name="adj3" fmla="val 2519329"/>
            <a:gd name="adj4" fmla="val 15854479"/>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334770" y="1571943"/>
          <a:ext cx="2214033" cy="2214033"/>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29655" y="177887"/>
          <a:ext cx="2387174" cy="2387174"/>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6" cy="3628566"/>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6"/>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0" cy="2664010"/>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0"/>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8"/>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8"/>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8"/>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5">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4#6">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7">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8">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9">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57347"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9C83EA25-3F2C-4EB7-8A2C-2DCCA21E235D}" type="datetimeFigureOut">
              <a:rPr lang="zh-TW" altLang="en-US"/>
              <a:pPr>
                <a:defRPr/>
              </a:pPr>
              <a:t>2018/3/12</a:t>
            </a:fld>
            <a:endParaRPr lang="en-US" altLang="zh-TW"/>
          </a:p>
        </p:txBody>
      </p:sp>
      <p:sp>
        <p:nvSpPr>
          <p:cNvPr id="57348"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57349"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AE6B3F3-CF46-48F0-9319-C6E3463A7A80}" type="slidenum">
              <a:rPr lang="zh-TW" altLang="en-US"/>
              <a:pPr>
                <a:defRPr/>
              </a:pPr>
              <a:t>‹#›</a:t>
            </a:fld>
            <a:endParaRPr lang="en-US" altLang="zh-TW"/>
          </a:p>
        </p:txBody>
      </p:sp>
    </p:spTree>
    <p:extLst>
      <p:ext uri="{BB962C8B-B14F-4D97-AF65-F5344CB8AC3E}">
        <p14:creationId xmlns:p14="http://schemas.microsoft.com/office/powerpoint/2010/main" val="598205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a:defRPr kumimoji="0" sz="1200">
                <a:latin typeface="Calibri" pitchFamily="34" charset="0"/>
              </a:defRPr>
            </a:lvl1pPr>
          </a:lstStyle>
          <a:p>
            <a:pPr>
              <a:defRPr/>
            </a:pPr>
            <a:endParaRPr lang="en-US" altLang="zh-TW"/>
          </a:p>
        </p:txBody>
      </p:sp>
      <p:sp>
        <p:nvSpPr>
          <p:cNvPr id="3" name="日期版面配置區 2"/>
          <p:cNvSpPr>
            <a:spLocks noGrp="1"/>
          </p:cNvSpPr>
          <p:nvPr>
            <p:ph type="dt" idx="1"/>
          </p:nvPr>
        </p:nvSpPr>
        <p:spPr>
          <a:xfrm>
            <a:off x="3851275" y="0"/>
            <a:ext cx="2946400"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CDD71C16-AAFB-4A69-956A-CCF807563B91}" type="datetimeFigureOut">
              <a:rPr lang="zh-TW" altLang="en-US"/>
              <a:pPr>
                <a:defRPr/>
              </a:pPr>
              <a:t>2018/3/12</a:t>
            </a:fld>
            <a:endParaRPr lang="zh-TW" altLang="en-US"/>
          </a:p>
        </p:txBody>
      </p:sp>
      <p:sp>
        <p:nvSpPr>
          <p:cNvPr id="4" name="投影片圖像版面配置區 3"/>
          <p:cNvSpPr>
            <a:spLocks noGrp="1" noRot="1" noChangeAspect="1"/>
          </p:cNvSpPr>
          <p:nvPr>
            <p:ph type="sldImg" idx="2"/>
          </p:nvPr>
        </p:nvSpPr>
        <p:spPr>
          <a:xfrm>
            <a:off x="917575" y="744538"/>
            <a:ext cx="4965700" cy="3724275"/>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79450" y="4716463"/>
            <a:ext cx="5440363" cy="4468812"/>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31338"/>
            <a:ext cx="2946400" cy="496887"/>
          </a:xfrm>
          <a:prstGeom prst="rect">
            <a:avLst/>
          </a:prstGeom>
        </p:spPr>
        <p:txBody>
          <a:bodyPr vert="horz" wrap="square" lIns="91440" tIns="45720" rIns="91440" bIns="45720" numCol="1" anchor="b" anchorCtr="0" compatLnSpc="1">
            <a:prstTxWarp prst="textNoShape">
              <a:avLst/>
            </a:prstTxWarp>
          </a:bodyPr>
          <a:lstStyle>
            <a:lvl1pPr>
              <a:defRPr kumimoji="0" sz="1200">
                <a:latin typeface="Calibri" pitchFamily="34" charset="0"/>
              </a:defRPr>
            </a:lvl1pPr>
          </a:lstStyle>
          <a:p>
            <a:pPr>
              <a:defRPr/>
            </a:pPr>
            <a:endParaRPr lang="en-US" altLang="zh-TW"/>
          </a:p>
        </p:txBody>
      </p:sp>
      <p:sp>
        <p:nvSpPr>
          <p:cNvPr id="7" name="投影片編號版面配置區 6"/>
          <p:cNvSpPr>
            <a:spLocks noGrp="1"/>
          </p:cNvSpPr>
          <p:nvPr>
            <p:ph type="sldNum" sz="quarter" idx="5"/>
          </p:nvPr>
        </p:nvSpPr>
        <p:spPr>
          <a:xfrm>
            <a:off x="3851275" y="9431338"/>
            <a:ext cx="2946400" cy="496887"/>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723E0081-98F0-4A29-801E-C81B9E407F96}" type="slidenum">
              <a:rPr lang="zh-TW" altLang="en-US"/>
              <a:pPr>
                <a:defRPr/>
              </a:pPr>
              <a:t>‹#›</a:t>
            </a:fld>
            <a:endParaRPr lang="zh-TW" altLang="en-US"/>
          </a:p>
        </p:txBody>
      </p:sp>
    </p:spTree>
    <p:extLst>
      <p:ext uri="{BB962C8B-B14F-4D97-AF65-F5344CB8AC3E}">
        <p14:creationId xmlns:p14="http://schemas.microsoft.com/office/powerpoint/2010/main" val="1310153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105.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4CE73FF2-4668-4409-B1DE-B1A931FD4C6B}" type="slidenum">
              <a:rPr lang="zh-TW" altLang="en-US"/>
              <a:pPr>
                <a:defRPr/>
              </a:pPr>
              <a:t>12</a:t>
            </a:fld>
            <a:endParaRPr lang="zh-TW" altLang="en-US"/>
          </a:p>
        </p:txBody>
      </p:sp>
      <p:sp>
        <p:nvSpPr>
          <p:cNvPr id="890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9091" name="備忘稿版面配置區 2"/>
          <p:cNvSpPr>
            <a:spLocks noGrp="1"/>
          </p:cNvSpPr>
          <p:nvPr>
            <p:ph type="body" idx="1"/>
          </p:nvPr>
        </p:nvSpPr>
        <p:spPr bwMode="auto">
          <a:noFill/>
        </p:spPr>
        <p:txBody>
          <a:bodyPr wrap="square" lIns="91842" tIns="45921" rIns="91842" bIns="45921" numCol="1" anchor="t" anchorCtr="0" compatLnSpc="1">
            <a:prstTxWarp prst="textNoShape">
              <a:avLst/>
            </a:prstTxWarp>
          </a:bodyPr>
          <a:lstStyle/>
          <a:p>
            <a:pPr eaLnBrk="1" hangingPunct="1">
              <a:spcBef>
                <a:spcPct val="0"/>
              </a:spcBef>
            </a:pPr>
            <a:r>
              <a:rPr lang="zh-TW" altLang="en-US" dirty="0" smtClean="0"/>
              <a:t>藝術才能班甄選入學以聯合辦理為原則。國中非藝術才能班學生亦可報考，且不受免試就學區之限制，但僅能向一區（校）報名術科測驗及申請分發。參加高級中等學校體育班甄選入學之學生不受免試就學區限制，學生得跨區報名。</a:t>
            </a:r>
          </a:p>
        </p:txBody>
      </p:sp>
      <p:sp>
        <p:nvSpPr>
          <p:cNvPr id="89092" name="投影片編號版面配置區 3"/>
          <p:cNvSpPr txBox="1">
            <a:spLocks noGrp="1"/>
          </p:cNvSpPr>
          <p:nvPr/>
        </p:nvSpPr>
        <p:spPr bwMode="auto">
          <a:xfrm>
            <a:off x="3855351" y="9493988"/>
            <a:ext cx="2950264" cy="499683"/>
          </a:xfrm>
          <a:prstGeom prst="rect">
            <a:avLst/>
          </a:prstGeom>
          <a:noFill/>
          <a:ln w="9525">
            <a:noFill/>
            <a:miter lim="800000"/>
            <a:headEnd/>
            <a:tailEnd/>
          </a:ln>
        </p:spPr>
        <p:txBody>
          <a:bodyPr lIns="91842" tIns="45921" rIns="91842" bIns="45921" anchor="b"/>
          <a:lstStyle/>
          <a:p>
            <a:pPr algn="r" defTabSz="915917"/>
            <a:fld id="{44AE07A6-8111-44EC-AC35-B36F6A0AD10C}" type="slidenum">
              <a:rPr kumimoji="0" lang="zh-TW" altLang="en-US" sz="1200">
                <a:latin typeface="Calibri" pitchFamily="34" charset="0"/>
              </a:rPr>
              <a:pPr algn="r" defTabSz="915917"/>
              <a:t>12</a:t>
            </a:fld>
            <a:endParaRPr kumimoji="0" lang="en-US" altLang="zh-TW" sz="1200">
              <a:latin typeface="Calibri" pitchFamily="34" charset="0"/>
            </a:endParaRPr>
          </a:p>
        </p:txBody>
      </p:sp>
    </p:spTree>
    <p:extLst>
      <p:ext uri="{BB962C8B-B14F-4D97-AF65-F5344CB8AC3E}">
        <p14:creationId xmlns:p14="http://schemas.microsoft.com/office/powerpoint/2010/main" val="281403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p>
        </p:txBody>
      </p:sp>
    </p:spTree>
    <p:extLst>
      <p:ext uri="{BB962C8B-B14F-4D97-AF65-F5344CB8AC3E}">
        <p14:creationId xmlns:p14="http://schemas.microsoft.com/office/powerpoint/2010/main" val="277167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F27BB7F7-D8F2-4DE5-91E9-94A8400ACC64}" type="slidenum">
              <a:rPr lang="zh-TW" altLang="en-US"/>
              <a:pPr>
                <a:defRPr/>
              </a:pPr>
              <a:t>29</a:t>
            </a:fld>
            <a:endParaRPr lang="zh-TW" altLang="en-US"/>
          </a:p>
        </p:txBody>
      </p:sp>
      <p:sp>
        <p:nvSpPr>
          <p:cNvPr id="74754" name="投影片圖像版面配置區 1"/>
          <p:cNvSpPr>
            <a:spLocks noGrp="1" noRot="1" noChangeAspect="1" noTextEdit="1"/>
          </p:cNvSpPr>
          <p:nvPr>
            <p:ph type="sldImg"/>
          </p:nvPr>
        </p:nvSpPr>
        <p:spPr bwMode="auto">
          <a:xfrm>
            <a:off x="919163" y="746125"/>
            <a:ext cx="4960937" cy="3721100"/>
          </a:xfrm>
          <a:noFill/>
          <a:ln>
            <a:solidFill>
              <a:srgbClr val="000000"/>
            </a:solidFill>
            <a:miter lim="800000"/>
            <a:headEnd/>
            <a:tailEnd/>
          </a:ln>
        </p:spPr>
      </p:sp>
      <p:sp>
        <p:nvSpPr>
          <p:cNvPr id="74755" name="備忘稿版面配置區 2"/>
          <p:cNvSpPr>
            <a:spLocks noGrp="1"/>
          </p:cNvSpPr>
          <p:nvPr>
            <p:ph type="body" idx="1"/>
          </p:nvPr>
        </p:nvSpPr>
        <p:spPr bwMode="auto">
          <a:xfrm>
            <a:off x="681038" y="4716463"/>
            <a:ext cx="5437187" cy="4467225"/>
          </a:xfrm>
          <a:noFill/>
        </p:spPr>
        <p:txBody>
          <a:bodyPr wrap="square" lIns="91449" tIns="45724" rIns="91449" bIns="45724" numCol="1" anchor="t" anchorCtr="0" compatLnSpc="1">
            <a:prstTxWarp prst="textNoShape">
              <a:avLst/>
            </a:prstTxWarp>
          </a:bodyPr>
          <a:lstStyle/>
          <a:p>
            <a:pPr eaLnBrk="1" hangingPunct="1">
              <a:spcBef>
                <a:spcPct val="0"/>
              </a:spcBef>
            </a:pPr>
            <a:endParaRPr lang="zh-TW" altLang="en-US"/>
          </a:p>
        </p:txBody>
      </p:sp>
      <p:sp>
        <p:nvSpPr>
          <p:cNvPr id="74756" name="投影片編號版面配置區 4"/>
          <p:cNvSpPr txBox="1">
            <a:spLocks noGrp="1"/>
          </p:cNvSpPr>
          <p:nvPr/>
        </p:nvSpPr>
        <p:spPr bwMode="auto">
          <a:xfrm>
            <a:off x="3851275" y="9431338"/>
            <a:ext cx="2946400" cy="496887"/>
          </a:xfrm>
          <a:prstGeom prst="rect">
            <a:avLst/>
          </a:prstGeom>
          <a:noFill/>
          <a:ln w="9525">
            <a:noFill/>
            <a:miter lim="800000"/>
            <a:headEnd/>
            <a:tailEnd/>
          </a:ln>
        </p:spPr>
        <p:txBody>
          <a:bodyPr lIns="91449" tIns="45724" rIns="91449" bIns="45724" anchor="b"/>
          <a:lstStyle/>
          <a:p>
            <a:pPr algn="r" defTabSz="912813"/>
            <a:fld id="{915B46CC-9C7A-4C6D-8C5E-6F5240F71C0E}" type="slidenum">
              <a:rPr kumimoji="0" lang="zh-TW" altLang="en-US" sz="1200">
                <a:latin typeface="Calibri" pitchFamily="34" charset="0"/>
              </a:rPr>
              <a:pPr algn="r" defTabSz="912813"/>
              <a:t>29</a:t>
            </a:fld>
            <a:endParaRPr kumimoji="0" lang="en-US" altLang="zh-TW"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4A5BABE9-D9AF-401C-ACFD-E82834FC4E7A}" type="slidenum">
              <a:rPr lang="zh-TW" altLang="en-US"/>
              <a:pPr>
                <a:defRPr/>
              </a:pPr>
              <a:t>30</a:t>
            </a:fld>
            <a:endParaRPr lang="zh-TW" altLang="en-US"/>
          </a:p>
        </p:txBody>
      </p:sp>
      <p:sp>
        <p:nvSpPr>
          <p:cNvPr id="76802" name="Rectangle 2"/>
          <p:cNvSpPr>
            <a:spLocks noGrp="1" noRot="1" noChangeAspect="1" noChangeArrowheads="1" noTextEdit="1"/>
          </p:cNvSpPr>
          <p:nvPr>
            <p:ph type="sldImg"/>
          </p:nvPr>
        </p:nvSpPr>
        <p:spPr bwMode="auto">
          <a:xfrm>
            <a:off x="919163" y="746125"/>
            <a:ext cx="4960937" cy="3721100"/>
          </a:xfrm>
          <a:noFill/>
          <a:ln>
            <a:solidFill>
              <a:srgbClr val="000000"/>
            </a:solidFill>
            <a:miter lim="800000"/>
            <a:headEnd/>
            <a:tailEnd/>
          </a:ln>
        </p:spPr>
      </p:sp>
      <p:sp>
        <p:nvSpPr>
          <p:cNvPr id="76803" name="Rectangle 3"/>
          <p:cNvSpPr>
            <a:spLocks noGrp="1" noChangeArrowheads="1"/>
          </p:cNvSpPr>
          <p:nvPr>
            <p:ph type="body" idx="1"/>
          </p:nvPr>
        </p:nvSpPr>
        <p:spPr bwMode="auto">
          <a:xfrm>
            <a:off x="681038" y="4716463"/>
            <a:ext cx="5437187" cy="4467225"/>
          </a:xfrm>
          <a:noFill/>
        </p:spPr>
        <p:txBody>
          <a:bodyPr wrap="square" lIns="91449" tIns="45724" rIns="91449" bIns="45724"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投影片圖像版面配置區 1"/>
          <p:cNvSpPr>
            <a:spLocks noGrp="1" noRot="1" noChangeAspect="1" noTextEdit="1"/>
          </p:cNvSpPr>
          <p:nvPr>
            <p:ph type="sldImg"/>
          </p:nvPr>
        </p:nvSpPr>
        <p:spPr bwMode="auto">
          <a:xfrm>
            <a:off x="919163" y="746125"/>
            <a:ext cx="4960937" cy="3722688"/>
          </a:xfrm>
          <a:noFill/>
          <a:ln>
            <a:solidFill>
              <a:srgbClr val="000000"/>
            </a:solidFill>
            <a:miter lim="800000"/>
            <a:headEnd/>
            <a:tailEnd/>
          </a:ln>
        </p:spPr>
      </p:sp>
      <p:sp>
        <p:nvSpPr>
          <p:cNvPr id="442370" name="備忘稿版面配置區 2"/>
          <p:cNvSpPr>
            <a:spLocks noGrp="1"/>
          </p:cNvSpPr>
          <p:nvPr>
            <p:ph type="body" idx="1"/>
          </p:nvPr>
        </p:nvSpPr>
        <p:spPr bwMode="auto">
          <a:xfrm>
            <a:off x="681040" y="4716464"/>
            <a:ext cx="5437187" cy="4467225"/>
          </a:xfrm>
          <a:noFill/>
        </p:spPr>
        <p:txBody>
          <a:bodyPr wrap="square" lIns="91438" tIns="45719" rIns="91438" bIns="45719" numCol="1" anchor="t" anchorCtr="0" compatLnSpc="1">
            <a:prstTxWarp prst="textNoShape">
              <a:avLst/>
            </a:prstTxWarp>
          </a:bodyPr>
          <a:lstStyle/>
          <a:p>
            <a:r>
              <a:rPr lang="en-US" altLang="zh-TW"/>
              <a:t>104</a:t>
            </a:r>
            <a:r>
              <a:rPr lang="zh-TW" altLang="en-US"/>
              <a:t>年公立國中</a:t>
            </a:r>
            <a:r>
              <a:rPr lang="en-US" altLang="zh-TW"/>
              <a:t>5212 </a:t>
            </a:r>
            <a:endParaRPr lang="zh-TW" altLang="en-US"/>
          </a:p>
        </p:txBody>
      </p:sp>
      <p:sp>
        <p:nvSpPr>
          <p:cNvPr id="442371" name="投影片編號版面配置區 3"/>
          <p:cNvSpPr txBox="1">
            <a:spLocks noGrp="1"/>
          </p:cNvSpPr>
          <p:nvPr/>
        </p:nvSpPr>
        <p:spPr bwMode="auto">
          <a:xfrm>
            <a:off x="3851276" y="9431338"/>
            <a:ext cx="2946400" cy="496887"/>
          </a:xfrm>
          <a:prstGeom prst="rect">
            <a:avLst/>
          </a:prstGeom>
          <a:noFill/>
          <a:ln w="9525">
            <a:noFill/>
            <a:miter lim="800000"/>
            <a:headEnd/>
            <a:tailEnd/>
          </a:ln>
        </p:spPr>
        <p:txBody>
          <a:bodyPr lIns="91438" tIns="45719" rIns="91438" bIns="45719" anchor="b"/>
          <a:lstStyle/>
          <a:p>
            <a:pPr algn="r" defTabSz="912708"/>
            <a:fld id="{8A077408-BB76-44B4-8891-AA1D5D55DF07}" type="slidenum">
              <a:rPr kumimoji="0" lang="zh-TW" altLang="en-US" sz="1200">
                <a:latin typeface="Calibri" pitchFamily="34" charset="0"/>
              </a:rPr>
              <a:pPr algn="r" defTabSz="912708"/>
              <a:t>36</a:t>
            </a:fld>
            <a:endParaRPr kumimoji="0" lang="en-US" altLang="zh-TW" sz="1200">
              <a:latin typeface="Calibri" pitchFamily="34" charset="0"/>
            </a:endParaRPr>
          </a:p>
        </p:txBody>
      </p:sp>
    </p:spTree>
    <p:extLst>
      <p:ext uri="{BB962C8B-B14F-4D97-AF65-F5344CB8AC3E}">
        <p14:creationId xmlns:p14="http://schemas.microsoft.com/office/powerpoint/2010/main" val="3504573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35D36FE-6AF5-40E0-B524-A91C5E0BD526}" type="slidenum">
              <a:rPr lang="zh-TW" altLang="en-US" smtClean="0"/>
              <a:t>40</a:t>
            </a:fld>
            <a:endParaRPr lang="zh-TW" altLang="en-US"/>
          </a:p>
        </p:txBody>
      </p:sp>
    </p:spTree>
    <p:extLst>
      <p:ext uri="{BB962C8B-B14F-4D97-AF65-F5344CB8AC3E}">
        <p14:creationId xmlns:p14="http://schemas.microsoft.com/office/powerpoint/2010/main" val="80321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474A1F5F-8153-4DBA-8CBC-1B354BCB3917}" type="slidenum">
              <a:rPr lang="zh-TW" altLang="en-US"/>
              <a:pPr>
                <a:defRPr/>
              </a:pPr>
              <a:t>49</a:t>
            </a:fld>
            <a:endParaRPr lang="zh-TW" altLang="en-US"/>
          </a:p>
        </p:txBody>
      </p:sp>
      <p:sp>
        <p:nvSpPr>
          <p:cNvPr id="447490" name="投影片圖像版面配置區 1"/>
          <p:cNvSpPr>
            <a:spLocks noGrp="1" noRot="1" noChangeAspect="1" noTextEdit="1"/>
          </p:cNvSpPr>
          <p:nvPr>
            <p:ph type="sldImg"/>
          </p:nvPr>
        </p:nvSpPr>
        <p:spPr bwMode="auto">
          <a:xfrm>
            <a:off x="917575" y="744538"/>
            <a:ext cx="4965700" cy="3724275"/>
          </a:xfrm>
          <a:noFill/>
          <a:ln>
            <a:solidFill>
              <a:srgbClr val="000000"/>
            </a:solidFill>
            <a:miter lim="800000"/>
            <a:headEnd/>
            <a:tailEnd/>
          </a:ln>
        </p:spPr>
      </p:sp>
      <p:sp>
        <p:nvSpPr>
          <p:cNvPr id="44749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0419" name="投影片編號版面配置區 3"/>
          <p:cNvSpPr txBox="1">
            <a:spLocks noGrp="1"/>
          </p:cNvSpPr>
          <p:nvPr/>
        </p:nvSpPr>
        <p:spPr bwMode="auto">
          <a:xfrm>
            <a:off x="3851275" y="9431338"/>
            <a:ext cx="2946400" cy="496887"/>
          </a:xfrm>
          <a:prstGeom prst="rect">
            <a:avLst/>
          </a:prstGeom>
          <a:noFill/>
          <a:ln>
            <a:miter lim="800000"/>
            <a:headEnd/>
            <a:tailEnd/>
          </a:ln>
        </p:spPr>
        <p:txBody>
          <a:bodyPr anchor="b"/>
          <a:lstStyle/>
          <a:p>
            <a:pPr algn="r">
              <a:defRPr/>
            </a:pPr>
            <a:fld id="{FB2A5358-41EF-4A9C-993E-22D8184C3260}" type="slidenum">
              <a:rPr lang="zh-TW" altLang="en-US" sz="1200">
                <a:solidFill>
                  <a:srgbClr val="000000"/>
                </a:solidFill>
                <a:ea typeface="+mn-ea"/>
              </a:rPr>
              <a:pPr algn="r">
                <a:defRPr/>
              </a:pPr>
              <a:t>49</a:t>
            </a:fld>
            <a:endParaRPr lang="en-US" altLang="zh-TW" sz="1200">
              <a:solidFill>
                <a:srgbClr val="000000"/>
              </a:solidFill>
              <a:ea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EF7BD560-F33B-40AA-809C-1341B594D0E1}" type="slidenum">
              <a:rPr lang="zh-TW" altLang="en-US"/>
              <a:pPr>
                <a:defRPr/>
              </a:pPr>
              <a:t>52</a:t>
            </a:fld>
            <a:endParaRPr lang="zh-TW" altLang="en-US"/>
          </a:p>
        </p:txBody>
      </p:sp>
      <p:sp>
        <p:nvSpPr>
          <p:cNvPr id="449538" name="投影片圖像版面配置區 1"/>
          <p:cNvSpPr>
            <a:spLocks noGrp="1" noRot="1" noChangeAspect="1" noTextEdit="1"/>
          </p:cNvSpPr>
          <p:nvPr>
            <p:ph type="sldImg"/>
          </p:nvPr>
        </p:nvSpPr>
        <p:spPr bwMode="auto">
          <a:xfrm>
            <a:off x="917575" y="744538"/>
            <a:ext cx="4965700" cy="3724275"/>
          </a:xfrm>
          <a:noFill/>
          <a:ln>
            <a:solidFill>
              <a:srgbClr val="000000"/>
            </a:solidFill>
            <a:miter lim="800000"/>
            <a:headEnd/>
            <a:tailEnd/>
          </a:ln>
        </p:spPr>
      </p:sp>
      <p:sp>
        <p:nvSpPr>
          <p:cNvPr id="44953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0419" name="投影片編號版面配置區 3"/>
          <p:cNvSpPr txBox="1">
            <a:spLocks noGrp="1"/>
          </p:cNvSpPr>
          <p:nvPr/>
        </p:nvSpPr>
        <p:spPr bwMode="auto">
          <a:xfrm>
            <a:off x="3851275" y="9431338"/>
            <a:ext cx="2946400" cy="496887"/>
          </a:xfrm>
          <a:prstGeom prst="rect">
            <a:avLst/>
          </a:prstGeom>
          <a:noFill/>
          <a:ln>
            <a:miter lim="800000"/>
            <a:headEnd/>
            <a:tailEnd/>
          </a:ln>
        </p:spPr>
        <p:txBody>
          <a:bodyPr anchor="b"/>
          <a:lstStyle/>
          <a:p>
            <a:pPr algn="r">
              <a:defRPr/>
            </a:pPr>
            <a:fld id="{7878AA70-B4D0-468D-9884-F48F41F29A77}" type="slidenum">
              <a:rPr lang="zh-TW" altLang="en-US" sz="1200">
                <a:solidFill>
                  <a:srgbClr val="000000"/>
                </a:solidFill>
                <a:ea typeface="+mn-ea"/>
              </a:rPr>
              <a:pPr algn="r">
                <a:defRPr/>
              </a:pPr>
              <a:t>52</a:t>
            </a:fld>
            <a:endParaRPr lang="en-US" altLang="zh-TW" sz="1200">
              <a:solidFill>
                <a:srgbClr val="000000"/>
              </a:solidFill>
              <a:ea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0C4AB934-8F8F-4E27-8E25-12C2D81F4708}" type="slidenum">
              <a:rPr lang="zh-TW" altLang="en-US"/>
              <a:pPr>
                <a:defRPr/>
              </a:pPr>
              <a:t>53</a:t>
            </a:fld>
            <a:endParaRPr lang="zh-TW" altLang="en-US"/>
          </a:p>
        </p:txBody>
      </p:sp>
      <p:sp>
        <p:nvSpPr>
          <p:cNvPr id="451586" name="投影片圖像版面配置區 1"/>
          <p:cNvSpPr>
            <a:spLocks noGrp="1" noRot="1" noChangeAspect="1" noTextEdit="1"/>
          </p:cNvSpPr>
          <p:nvPr>
            <p:ph type="sldImg"/>
          </p:nvPr>
        </p:nvSpPr>
        <p:spPr bwMode="auto">
          <a:xfrm>
            <a:off x="917575" y="744538"/>
            <a:ext cx="4965700" cy="3724275"/>
          </a:xfrm>
          <a:noFill/>
          <a:ln>
            <a:solidFill>
              <a:srgbClr val="000000"/>
            </a:solidFill>
            <a:miter lim="800000"/>
            <a:headEnd/>
            <a:tailEnd/>
          </a:ln>
        </p:spPr>
      </p:sp>
      <p:sp>
        <p:nvSpPr>
          <p:cNvPr id="45158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62467" name="投影片編號版面配置區 3"/>
          <p:cNvSpPr txBox="1">
            <a:spLocks noGrp="1"/>
          </p:cNvSpPr>
          <p:nvPr/>
        </p:nvSpPr>
        <p:spPr bwMode="auto">
          <a:xfrm>
            <a:off x="3851275" y="9431338"/>
            <a:ext cx="2946400" cy="496887"/>
          </a:xfrm>
          <a:prstGeom prst="rect">
            <a:avLst/>
          </a:prstGeom>
          <a:noFill/>
          <a:ln>
            <a:miter lim="800000"/>
            <a:headEnd/>
            <a:tailEnd/>
          </a:ln>
        </p:spPr>
        <p:txBody>
          <a:bodyPr anchor="b"/>
          <a:lstStyle/>
          <a:p>
            <a:pPr algn="r">
              <a:defRPr/>
            </a:pPr>
            <a:fld id="{F8E5776E-12A5-4764-931F-EE4CA5857236}" type="slidenum">
              <a:rPr lang="zh-TW" altLang="en-US" sz="1200">
                <a:solidFill>
                  <a:srgbClr val="000000"/>
                </a:solidFill>
                <a:ea typeface="+mn-ea"/>
              </a:rPr>
              <a:pPr algn="r">
                <a:defRPr/>
              </a:pPr>
              <a:t>53</a:t>
            </a:fld>
            <a:endParaRPr lang="en-US" altLang="zh-TW" sz="1200">
              <a:solidFill>
                <a:srgbClr val="000000"/>
              </a:solidFill>
              <a:ea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19368D74-4909-492F-9DB7-92CE4269BCA0}" type="slidenum">
              <a:rPr lang="zh-TW" altLang="en-US"/>
              <a:pPr>
                <a:defRPr/>
              </a:pPr>
              <a:t>55</a:t>
            </a:fld>
            <a:endParaRPr lang="zh-TW" altLang="en-US"/>
          </a:p>
        </p:txBody>
      </p:sp>
      <p:sp>
        <p:nvSpPr>
          <p:cNvPr id="455682" name="投影片圖像版面配置區 1"/>
          <p:cNvSpPr>
            <a:spLocks noGrp="1" noRot="1" noChangeAspect="1" noTextEdit="1"/>
          </p:cNvSpPr>
          <p:nvPr>
            <p:ph type="sldImg"/>
          </p:nvPr>
        </p:nvSpPr>
        <p:spPr bwMode="auto">
          <a:xfrm>
            <a:off x="917575" y="744538"/>
            <a:ext cx="4965700" cy="3724275"/>
          </a:xfrm>
          <a:noFill/>
          <a:ln>
            <a:solidFill>
              <a:srgbClr val="000000"/>
            </a:solidFill>
            <a:miter lim="800000"/>
            <a:headEnd/>
            <a:tailEnd/>
          </a:ln>
        </p:spPr>
      </p:sp>
      <p:sp>
        <p:nvSpPr>
          <p:cNvPr id="455683"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a:t>已修正</a:t>
            </a:r>
            <a:r>
              <a:rPr lang="en-US" altLang="zh-TW"/>
              <a:t>104</a:t>
            </a:r>
            <a:r>
              <a:rPr lang="zh-TW" altLang="en-US"/>
              <a:t>學年度的資料！</a:t>
            </a:r>
          </a:p>
        </p:txBody>
      </p:sp>
      <p:sp>
        <p:nvSpPr>
          <p:cNvPr id="66563" name="投影片編號版面配置區 3"/>
          <p:cNvSpPr txBox="1">
            <a:spLocks noGrp="1"/>
          </p:cNvSpPr>
          <p:nvPr/>
        </p:nvSpPr>
        <p:spPr bwMode="auto">
          <a:xfrm>
            <a:off x="3851275" y="9431338"/>
            <a:ext cx="2946400" cy="496887"/>
          </a:xfrm>
          <a:prstGeom prst="rect">
            <a:avLst/>
          </a:prstGeom>
          <a:noFill/>
          <a:ln>
            <a:miter lim="800000"/>
            <a:headEnd/>
            <a:tailEnd/>
          </a:ln>
        </p:spPr>
        <p:txBody>
          <a:bodyPr anchor="b"/>
          <a:lstStyle/>
          <a:p>
            <a:pPr algn="r">
              <a:defRPr/>
            </a:pPr>
            <a:fld id="{C51FEC5D-732A-40DE-B14F-E27303C94312}" type="slidenum">
              <a:rPr lang="zh-TW" altLang="en-US" sz="1200">
                <a:solidFill>
                  <a:srgbClr val="000000"/>
                </a:solidFill>
                <a:ea typeface="+mn-ea"/>
              </a:rPr>
              <a:pPr algn="r">
                <a:defRPr/>
              </a:pPr>
              <a:t>55</a:t>
            </a:fld>
            <a:endParaRPr lang="en-US" altLang="zh-TW" sz="1200">
              <a:solidFill>
                <a:srgbClr val="000000"/>
              </a:solidFill>
              <a:ea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A0C950C-01B2-48A1-8174-B62869CE9AE8}" type="slidenum">
              <a:rPr lang="zh-TW" altLang="en-US" smtClean="0"/>
              <a:pPr/>
              <a:t>83</a:t>
            </a:fld>
            <a:endParaRPr lang="zh-TW" altLang="en-US"/>
          </a:p>
        </p:txBody>
      </p:sp>
    </p:spTree>
    <p:extLst>
      <p:ext uri="{BB962C8B-B14F-4D97-AF65-F5344CB8AC3E}">
        <p14:creationId xmlns:p14="http://schemas.microsoft.com/office/powerpoint/2010/main" val="365608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1E8077EA-2B89-4B57-88AB-00F5A2031E23}" type="slidenum">
              <a:rPr lang="zh-TW" altLang="en-US"/>
              <a:pPr>
                <a:defRPr/>
              </a:pPr>
              <a:t>13</a:t>
            </a:fld>
            <a:endParaRPr lang="zh-TW" altLang="en-US"/>
          </a:p>
        </p:txBody>
      </p:sp>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lIns="91842" tIns="45921" rIns="91842" bIns="45921"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599284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A0C950C-01B2-48A1-8174-B62869CE9AE8}" type="slidenum">
              <a:rPr lang="zh-TW" altLang="en-US" smtClean="0"/>
              <a:pPr/>
              <a:t>84</a:t>
            </a:fld>
            <a:endParaRPr lang="zh-TW" altLang="en-US"/>
          </a:p>
        </p:txBody>
      </p:sp>
    </p:spTree>
    <p:extLst>
      <p:ext uri="{BB962C8B-B14F-4D97-AF65-F5344CB8AC3E}">
        <p14:creationId xmlns:p14="http://schemas.microsoft.com/office/powerpoint/2010/main" val="280683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906615CE-F0CC-4B4C-AD98-F65AD61BBF93}" type="slidenum">
              <a:rPr lang="zh-TW" altLang="en-US"/>
              <a:pPr>
                <a:defRPr/>
              </a:pPr>
              <a:t>86</a:t>
            </a:fld>
            <a:endParaRPr lang="zh-TW" altLang="en-US"/>
          </a:p>
        </p:txBody>
      </p:sp>
      <p:sp>
        <p:nvSpPr>
          <p:cNvPr id="478210" name="Rectangle 2"/>
          <p:cNvSpPr>
            <a:spLocks noGrp="1" noRot="1" noChangeAspect="1" noChangeArrowheads="1" noTextEdit="1"/>
          </p:cNvSpPr>
          <p:nvPr>
            <p:ph type="sldImg"/>
          </p:nvPr>
        </p:nvSpPr>
        <p:spPr bwMode="auto">
          <a:xfrm>
            <a:off x="919163" y="746125"/>
            <a:ext cx="4960937" cy="3721100"/>
          </a:xfrm>
          <a:noFill/>
          <a:ln>
            <a:solidFill>
              <a:srgbClr val="000000"/>
            </a:solidFill>
            <a:miter lim="800000"/>
            <a:headEnd/>
            <a:tailEnd/>
          </a:ln>
        </p:spPr>
      </p:sp>
      <p:sp>
        <p:nvSpPr>
          <p:cNvPr id="478211" name="Rectangle 3"/>
          <p:cNvSpPr>
            <a:spLocks noGrp="1" noChangeArrowheads="1"/>
          </p:cNvSpPr>
          <p:nvPr>
            <p:ph type="body" idx="1"/>
          </p:nvPr>
        </p:nvSpPr>
        <p:spPr bwMode="auto">
          <a:xfrm>
            <a:off x="681038" y="4716463"/>
            <a:ext cx="5437187" cy="4467225"/>
          </a:xfrm>
          <a:noFill/>
        </p:spPr>
        <p:txBody>
          <a:bodyPr wrap="square" lIns="91449" tIns="45724" rIns="91449" bIns="45724"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9C5CC60D-1A17-4FB1-AF5F-416D18DEA349}" type="slidenum">
              <a:rPr lang="zh-TW" altLang="en-US"/>
              <a:pPr>
                <a:defRPr/>
              </a:pPr>
              <a:t>88</a:t>
            </a:fld>
            <a:endParaRPr lang="zh-TW" altLang="en-US"/>
          </a:p>
        </p:txBody>
      </p:sp>
      <p:sp>
        <p:nvSpPr>
          <p:cNvPr id="480258" name="投影片圖像版面配置區 1"/>
          <p:cNvSpPr>
            <a:spLocks noGrp="1" noRot="1" noChangeAspect="1" noTextEdit="1"/>
          </p:cNvSpPr>
          <p:nvPr>
            <p:ph type="sldImg"/>
          </p:nvPr>
        </p:nvSpPr>
        <p:spPr bwMode="auto">
          <a:xfrm>
            <a:off x="917575" y="744538"/>
            <a:ext cx="4965700" cy="3724275"/>
          </a:xfrm>
          <a:noFill/>
          <a:ln>
            <a:solidFill>
              <a:srgbClr val="000000"/>
            </a:solidFill>
            <a:miter lim="800000"/>
            <a:headEnd/>
            <a:tailEnd/>
          </a:ln>
        </p:spPr>
      </p:sp>
      <p:sp>
        <p:nvSpPr>
          <p:cNvPr id="480259" name="備忘稿版面配置區 2"/>
          <p:cNvSpPr>
            <a:spLocks noGrp="1"/>
          </p:cNvSpPr>
          <p:nvPr>
            <p:ph type="body" idx="1"/>
          </p:nvPr>
        </p:nvSpPr>
        <p:spPr bwMode="auto">
          <a:xfrm>
            <a:off x="679450" y="4716463"/>
            <a:ext cx="5440363" cy="4470400"/>
          </a:xfrm>
          <a:noFill/>
        </p:spPr>
        <p:txBody>
          <a:bodyPr wrap="square" lIns="91842" tIns="45921" rIns="91842" bIns="45921" numCol="1" anchor="t" anchorCtr="0" compatLnSpc="1">
            <a:prstTxWarp prst="textNoShape">
              <a:avLst/>
            </a:prstTxWarp>
          </a:bodyPr>
          <a:lstStyle/>
          <a:p>
            <a:pPr eaLnBrk="1" hangingPunct="1">
              <a:spcBef>
                <a:spcPct val="0"/>
              </a:spcBef>
            </a:pPr>
            <a:endParaRPr lang="zh-TW" altLang="en-US"/>
          </a:p>
        </p:txBody>
      </p:sp>
      <p:sp>
        <p:nvSpPr>
          <p:cNvPr id="480260" name="投影片編號版面配置區 3"/>
          <p:cNvSpPr txBox="1">
            <a:spLocks noGrp="1"/>
          </p:cNvSpPr>
          <p:nvPr/>
        </p:nvSpPr>
        <p:spPr bwMode="auto">
          <a:xfrm>
            <a:off x="3849688" y="9431338"/>
            <a:ext cx="2947987" cy="496887"/>
          </a:xfrm>
          <a:prstGeom prst="rect">
            <a:avLst/>
          </a:prstGeom>
          <a:noFill/>
          <a:ln w="9525">
            <a:noFill/>
            <a:miter lim="800000"/>
            <a:headEnd/>
            <a:tailEnd/>
          </a:ln>
        </p:spPr>
        <p:txBody>
          <a:bodyPr lIns="91842" tIns="45921" rIns="91842" bIns="45921" anchor="b"/>
          <a:lstStyle/>
          <a:p>
            <a:pPr algn="r" defTabSz="919163"/>
            <a:fld id="{D9528047-1832-4B40-A8C4-E4E3C49ED879}" type="slidenum">
              <a:rPr kumimoji="0" lang="fr-CA" altLang="zh-TW" sz="1200">
                <a:solidFill>
                  <a:srgbClr val="000000"/>
                </a:solidFill>
                <a:latin typeface="Calibri" pitchFamily="34" charset="0"/>
              </a:rPr>
              <a:pPr algn="r" defTabSz="919163"/>
              <a:t>88</a:t>
            </a:fld>
            <a:endParaRPr kumimoji="0" lang="fr-CA" altLang="zh-TW" sz="1200">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6"/>
          <p:cNvSpPr>
            <a:spLocks noGrp="1"/>
          </p:cNvSpPr>
          <p:nvPr>
            <p:ph type="sldNum" sz="quarter" idx="5"/>
          </p:nvPr>
        </p:nvSpPr>
        <p:spPr/>
        <p:txBody>
          <a:bodyPr/>
          <a:lstStyle/>
          <a:p>
            <a:pPr>
              <a:defRPr/>
            </a:pPr>
            <a:fld id="{A29FA96D-FA5F-4F7C-A10A-06290AAF7E76}" type="slidenum">
              <a:rPr lang="zh-TW" altLang="en-US"/>
              <a:pPr>
                <a:defRPr/>
              </a:pPr>
              <a:t>89</a:t>
            </a:fld>
            <a:endParaRPr lang="zh-TW" altLang="en-US"/>
          </a:p>
        </p:txBody>
      </p:sp>
      <p:sp>
        <p:nvSpPr>
          <p:cNvPr id="484354" name="投影片圖像版面配置區 1"/>
          <p:cNvSpPr>
            <a:spLocks noGrp="1" noRot="1" noChangeAspect="1" noTextEdit="1"/>
          </p:cNvSpPr>
          <p:nvPr>
            <p:ph type="sldImg"/>
          </p:nvPr>
        </p:nvSpPr>
        <p:spPr bwMode="auto">
          <a:xfrm>
            <a:off x="917575" y="744538"/>
            <a:ext cx="4965700" cy="3724275"/>
          </a:xfrm>
          <a:noFill/>
          <a:ln>
            <a:solidFill>
              <a:srgbClr val="000000"/>
            </a:solidFill>
            <a:miter lim="800000"/>
            <a:headEnd/>
            <a:tailEnd/>
          </a:ln>
        </p:spPr>
      </p:sp>
      <p:sp>
        <p:nvSpPr>
          <p:cNvPr id="484355" name="備忘稿版面配置區 2"/>
          <p:cNvSpPr>
            <a:spLocks noGrp="1"/>
          </p:cNvSpPr>
          <p:nvPr>
            <p:ph type="body" idx="1"/>
          </p:nvPr>
        </p:nvSpPr>
        <p:spPr bwMode="auto">
          <a:xfrm>
            <a:off x="679450" y="4716463"/>
            <a:ext cx="5440363" cy="4470400"/>
          </a:xfrm>
          <a:noFill/>
        </p:spPr>
        <p:txBody>
          <a:bodyPr wrap="square" lIns="91842" tIns="45921" rIns="91842" bIns="45921" numCol="1" anchor="t" anchorCtr="0" compatLnSpc="1">
            <a:prstTxWarp prst="textNoShape">
              <a:avLst/>
            </a:prstTxWarp>
          </a:bodyPr>
          <a:lstStyle/>
          <a:p>
            <a:pPr marL="342900" indent="-342900" algn="just" eaLnBrk="1" hangingPunct="1">
              <a:lnSpc>
                <a:spcPts val="2000"/>
              </a:lnSpc>
              <a:spcBef>
                <a:spcPct val="0"/>
              </a:spcBef>
              <a:buFont typeface="Wingdings" pitchFamily="2" charset="2"/>
              <a:buChar char="n"/>
            </a:pPr>
            <a:r>
              <a:rPr lang="zh-TW" altLang="zh-TW">
                <a:latin typeface="Times New Roman" pitchFamily="18" charset="0"/>
                <a:ea typeface="標楷體" pitchFamily="65" charset="-120"/>
                <a:cs typeface="Times New Roman" pitchFamily="18" charset="0"/>
              </a:rPr>
              <a:t>成績計算</a:t>
            </a:r>
            <a:endParaRPr lang="zh-TW" altLang="zh-TW">
              <a:ea typeface="標楷體" pitchFamily="65" charset="-120"/>
              <a:cs typeface="Times New Roman" pitchFamily="18" charset="0"/>
            </a:endParaRPr>
          </a:p>
          <a:p>
            <a:pPr marL="342900" indent="-342900" algn="just" eaLnBrk="1" hangingPunct="1">
              <a:spcBef>
                <a:spcPct val="0"/>
              </a:spcBef>
            </a:pPr>
            <a:r>
              <a:rPr lang="zh-TW" altLang="en-US">
                <a:latin typeface="Times New Roman" pitchFamily="18" charset="0"/>
                <a:ea typeface="標楷體" pitchFamily="65" charset="-120"/>
                <a:cs typeface="Times New Roman" pitchFamily="18" charset="0"/>
              </a:rPr>
              <a:t>教育會考將採標準參照方式呈現學生各科結果，透過測驗的標準設定，各科評量結果將分為「精熟」、「基礎」及「待加強」</a:t>
            </a:r>
            <a:r>
              <a:rPr lang="en-US" altLang="zh-TW">
                <a:latin typeface="Times New Roman" pitchFamily="18" charset="0"/>
                <a:ea typeface="標楷體" pitchFamily="65" charset="-120"/>
                <a:cs typeface="Times New Roman" pitchFamily="18" charset="0"/>
              </a:rPr>
              <a:t>3</a:t>
            </a:r>
            <a:r>
              <a:rPr lang="zh-TW" altLang="en-US">
                <a:latin typeface="Times New Roman" pitchFamily="18" charset="0"/>
                <a:ea typeface="標楷體" pitchFamily="65"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各科各等級描述如表</a:t>
            </a:r>
            <a:r>
              <a:rPr lang="en-US" altLang="zh-TW">
                <a:latin typeface="Times New Roman" pitchFamily="18" charset="0"/>
                <a:ea typeface="標楷體" pitchFamily="65" charset="-120"/>
                <a:cs typeface="Times New Roman" pitchFamily="18" charset="0"/>
              </a:rPr>
              <a:t>3</a:t>
            </a:r>
            <a:r>
              <a:rPr lang="zh-TW" altLang="en-US">
                <a:latin typeface="Times New Roman" pitchFamily="18" charset="0"/>
                <a:ea typeface="標楷體" pitchFamily="65" charset="-120"/>
                <a:cs typeface="Times New Roman" pitchFamily="18" charset="0"/>
              </a:rPr>
              <a:t>所示。民國</a:t>
            </a:r>
            <a:r>
              <a:rPr lang="en-US" altLang="zh-TW">
                <a:latin typeface="Times New Roman" pitchFamily="18" charset="0"/>
                <a:ea typeface="標楷體" pitchFamily="65" charset="-120"/>
                <a:cs typeface="Times New Roman" pitchFamily="18" charset="0"/>
              </a:rPr>
              <a:t>103</a:t>
            </a:r>
            <a:r>
              <a:rPr lang="zh-TW" altLang="en-US">
                <a:latin typeface="Times New Roman" pitchFamily="18" charset="0"/>
                <a:ea typeface="標楷體" pitchFamily="65" charset="-120"/>
                <a:cs typeface="Times New Roman" pitchFamily="18" charset="0"/>
              </a:rPr>
              <a:t>年數學科計分不包含非選擇題型成績，英語科計分不包含聽力測驗成績。至於寫作測驗的評分等級，請參考表</a:t>
            </a:r>
            <a:r>
              <a:rPr lang="en-US" altLang="zh-TW">
                <a:latin typeface="Times New Roman" pitchFamily="18" charset="0"/>
                <a:ea typeface="標楷體" pitchFamily="65" charset="-120"/>
                <a:cs typeface="Times New Roman" pitchFamily="18" charset="0"/>
              </a:rPr>
              <a:t>4</a:t>
            </a:r>
            <a:r>
              <a:rPr lang="zh-TW" altLang="en-US">
                <a:latin typeface="Times New Roman" pitchFamily="18" charset="0"/>
                <a:ea typeface="標楷體" pitchFamily="65" charset="-120"/>
                <a:cs typeface="Times New Roman" pitchFamily="18" charset="0"/>
              </a:rPr>
              <a:t>「寫作測驗評分規準一覽表」。</a:t>
            </a:r>
            <a:endParaRPr lang="zh-TW" altLang="en-US">
              <a:ea typeface="標楷體" pitchFamily="65" charset="-120"/>
              <a:cs typeface="Times New Roman" pitchFamily="18" charset="0"/>
            </a:endParaRPr>
          </a:p>
        </p:txBody>
      </p:sp>
      <p:sp>
        <p:nvSpPr>
          <p:cNvPr id="484356" name="投影片編號版面配置區 3"/>
          <p:cNvSpPr txBox="1">
            <a:spLocks noGrp="1"/>
          </p:cNvSpPr>
          <p:nvPr/>
        </p:nvSpPr>
        <p:spPr bwMode="auto">
          <a:xfrm>
            <a:off x="3849688" y="9431338"/>
            <a:ext cx="2947987" cy="496887"/>
          </a:xfrm>
          <a:prstGeom prst="rect">
            <a:avLst/>
          </a:prstGeom>
          <a:noFill/>
          <a:ln w="9525">
            <a:noFill/>
            <a:miter lim="800000"/>
            <a:headEnd/>
            <a:tailEnd/>
          </a:ln>
        </p:spPr>
        <p:txBody>
          <a:bodyPr lIns="91842" tIns="45921" rIns="91842" bIns="45921" anchor="b"/>
          <a:lstStyle/>
          <a:p>
            <a:pPr algn="r" defTabSz="919163"/>
            <a:fld id="{02560F61-108B-4230-88DB-1E10DB24F334}" type="slidenum">
              <a:rPr kumimoji="0" lang="fr-CA" altLang="zh-TW" sz="1200">
                <a:solidFill>
                  <a:srgbClr val="000000"/>
                </a:solidFill>
                <a:latin typeface="Calibri" pitchFamily="34" charset="0"/>
              </a:rPr>
              <a:pPr algn="r" defTabSz="919163"/>
              <a:t>89</a:t>
            </a:fld>
            <a:endParaRPr kumimoji="0" lang="fr-CA" altLang="zh-TW" sz="1200">
              <a:solidFill>
                <a:srgbClr val="000000"/>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457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342900" indent="-342900" algn="just" eaLnBrk="1" hangingPunct="1">
              <a:lnSpc>
                <a:spcPts val="2000"/>
              </a:lnSpc>
              <a:spcBef>
                <a:spcPct val="0"/>
              </a:spcBef>
              <a:buFont typeface="Wingdings" pitchFamily="2" charset="2"/>
              <a:buChar char="n"/>
            </a:pPr>
            <a:endParaRPr lang="zh-TW" altLang="en-US" smtClean="0">
              <a:ea typeface="標楷體" pitchFamily="65" charset="-120"/>
              <a:cs typeface="Times New Roman" pitchFamily="18" charset="0"/>
            </a:endParaRPr>
          </a:p>
        </p:txBody>
      </p:sp>
      <p:sp>
        <p:nvSpPr>
          <p:cNvPr id="24580" name="投影片編號版面配置區 3"/>
          <p:cNvSpPr>
            <a:spLocks noGrp="1"/>
          </p:cNvSpPr>
          <p:nvPr>
            <p:ph type="sldNum" sz="quarter" idx="5"/>
          </p:nvPr>
        </p:nvSpPr>
        <p:spPr bwMode="auto">
          <a:noFill/>
          <a:ln>
            <a:miter lim="800000"/>
            <a:headEnd/>
            <a:tailEnd/>
          </a:ln>
        </p:spPr>
        <p:txBody>
          <a:bodyPr/>
          <a:lstStyle/>
          <a:p>
            <a:fld id="{190D9D6E-FCFB-4651-B39C-ECBF96576FCE}" type="slidenum">
              <a:rPr lang="fr-CA" altLang="zh-TW">
                <a:solidFill>
                  <a:srgbClr val="000000"/>
                </a:solidFill>
              </a:rPr>
              <a:pPr/>
              <a:t>90</a:t>
            </a:fld>
            <a:endParaRPr lang="fr-CA" altLang="zh-TW">
              <a:solidFill>
                <a:srgbClr val="000000"/>
              </a:solidFill>
            </a:endParaRPr>
          </a:p>
        </p:txBody>
      </p:sp>
    </p:spTree>
    <p:extLst>
      <p:ext uri="{BB962C8B-B14F-4D97-AF65-F5344CB8AC3E}">
        <p14:creationId xmlns:p14="http://schemas.microsoft.com/office/powerpoint/2010/main" val="4175111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pPr>
                <a:defRPr/>
              </a:pPr>
              <a:t>2018/3/12</a:t>
            </a:fld>
            <a:endParaRPr lang="en-US" altLang="zh-TW"/>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pPr>
                <a:defRPr/>
              </a:pPr>
              <a:t>103</a:t>
            </a:fld>
            <a:endParaRPr lang="en-US" altLang="zh-TW"/>
          </a:p>
        </p:txBody>
      </p:sp>
    </p:spTree>
    <p:extLst>
      <p:ext uri="{BB962C8B-B14F-4D97-AF65-F5344CB8AC3E}">
        <p14:creationId xmlns:p14="http://schemas.microsoft.com/office/powerpoint/2010/main" val="1951440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75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104</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494653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75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endParaRPr lang="en-US" altLang="zh-TW" sz="1200" dirty="0">
              <a:solidFill>
                <a:srgbClr val="0D0D0D"/>
              </a:solidFill>
              <a:effectLst/>
              <a:latin typeface="標楷體" charset="0"/>
              <a:ea typeface="標楷體" charset="0"/>
              <a:cs typeface="標楷體" charset="0"/>
            </a:endParaRPr>
          </a:p>
          <a:p>
            <a:pPr eaLnBrk="1" hangingPunct="1"/>
            <a:endParaRPr lang="en-US" altLang="zh-TW" sz="1200" dirty="0">
              <a:solidFill>
                <a:srgbClr val="0D0D0D"/>
              </a:solidFill>
              <a:effectLst/>
              <a:latin typeface="標楷體" charset="0"/>
              <a:ea typeface="標楷體" charset="0"/>
              <a:cs typeface="標楷體"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zh-TW" altLang="en-US" dirty="0">
                <a:latin typeface="標楷體" charset="0"/>
                <a:ea typeface="標楷體" charset="0"/>
                <a:cs typeface="標楷體" charset="0"/>
              </a:rPr>
              <a:t>如果可以幫助國中生多元試探並瞭解自己的性向、興趣和能力，再參考老師的建議、收集相關資訊，並與家長深入討論，較能規劃適合自己的生涯進路。</a:t>
            </a:r>
          </a:p>
          <a:p>
            <a:pPr eaLnBrk="1" hangingPunct="1"/>
            <a:endParaRPr lang="zh-TW" altLang="en-US" sz="1200" dirty="0">
              <a:solidFill>
                <a:srgbClr val="0D0D0D"/>
              </a:solidFill>
              <a:effectLst/>
              <a:latin typeface="標楷體" charset="0"/>
              <a:ea typeface="標楷體" charset="0"/>
              <a:cs typeface="標楷體" charset="0"/>
            </a:endParaRP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105</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551299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dirty="0"/>
              <a:t>因為未來有太多的不確定性存在</a:t>
            </a:r>
            <a:endParaRPr kumimoji="1" lang="en-US" altLang="zh-TW" dirty="0"/>
          </a:p>
          <a:p>
            <a:r>
              <a:rPr kumimoji="1" lang="zh-TW" altLang="en-US" dirty="0"/>
              <a:t>所以幫助孩子們適性發展的工作必須透過團隊分工、相互合作來推動</a:t>
            </a:r>
            <a:endParaRPr kumimoji="1" lang="en-US" altLang="zh-TW" dirty="0"/>
          </a:p>
          <a:p>
            <a:r>
              <a:rPr kumimoji="1" lang="zh-TW" altLang="en-US" dirty="0"/>
              <a:t>這些都是在學校的重要他人</a:t>
            </a:r>
            <a:r>
              <a:rPr kumimoji="1" lang="en-US" altLang="zh-TW" dirty="0"/>
              <a:t> </a:t>
            </a:r>
            <a:r>
              <a:rPr kumimoji="1" lang="zh-TW" altLang="en-US" dirty="0"/>
              <a:t>應該都要具備相關的知能來提供正確的引導</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106</a:t>
            </a:fld>
            <a:endParaRPr lang="zh-TW" altLang="en-US"/>
          </a:p>
        </p:txBody>
      </p:sp>
    </p:spTree>
    <p:extLst>
      <p:ext uri="{BB962C8B-B14F-4D97-AF65-F5344CB8AC3E}">
        <p14:creationId xmlns:p14="http://schemas.microsoft.com/office/powerpoint/2010/main" val="973564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dirty="0"/>
              <a:t>所以在孩子國中三年的探索期間</a:t>
            </a:r>
            <a:endParaRPr kumimoji="1" lang="en-US" altLang="zh-TW" dirty="0"/>
          </a:p>
          <a:p>
            <a:r>
              <a:rPr kumimoji="1" lang="zh-TW" altLang="en-US" dirty="0"/>
              <a:t>分別在七年級讓他們初步了解不同行業的樣貌</a:t>
            </a:r>
            <a:endParaRPr kumimoji="1" lang="en-US" altLang="zh-TW" dirty="0"/>
          </a:p>
          <a:p>
            <a:r>
              <a:rPr kumimoji="1" lang="zh-TW" altLang="en-US" dirty="0"/>
              <a:t>八年級讓他們有機會動手操作實地參觀</a:t>
            </a:r>
            <a:endParaRPr kumimoji="1" lang="en-US" altLang="zh-TW" dirty="0"/>
          </a:p>
          <a:p>
            <a:r>
              <a:rPr kumimoji="1" lang="zh-TW" altLang="en-US" dirty="0"/>
              <a:t>九年級則是在七八年級厚植的基礎上陪伴他們做出適性的選擇</a:t>
            </a:r>
          </a:p>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107</a:t>
            </a:fld>
            <a:endParaRPr lang="zh-TW" altLang="en-US"/>
          </a:p>
        </p:txBody>
      </p:sp>
    </p:spTree>
    <p:extLst>
      <p:ext uri="{BB962C8B-B14F-4D97-AF65-F5344CB8AC3E}">
        <p14:creationId xmlns:p14="http://schemas.microsoft.com/office/powerpoint/2010/main" val="415093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EC3A6458-4C10-4C2F-AF7A-0B8E62E5954A}" type="slidenum">
              <a:rPr lang="zh-TW" altLang="en-US"/>
              <a:pPr>
                <a:defRPr/>
              </a:pPr>
              <a:t>14</a:t>
            </a:fld>
            <a:endParaRPr lang="zh-TW" altLang="en-US"/>
          </a:p>
        </p:txBody>
      </p:sp>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lIns="91438" tIns="45719" rIns="91438" bIns="45719"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386800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人才的培育是不斷累積的歷程</a:t>
            </a:r>
            <a:endParaRPr kumimoji="1" lang="en-US" altLang="zh-TW" dirty="0"/>
          </a:p>
          <a:p>
            <a:r>
              <a:rPr kumimoji="1" lang="zh-TW" altLang="en-US" dirty="0"/>
              <a:t>能夠在不同階段多元發展適性選擇才能找到自己的一片天</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108</a:t>
            </a:fld>
            <a:endParaRPr lang="zh-TW" altLang="en-US"/>
          </a:p>
        </p:txBody>
      </p:sp>
    </p:spTree>
    <p:extLst>
      <p:ext uri="{BB962C8B-B14F-4D97-AF65-F5344CB8AC3E}">
        <p14:creationId xmlns:p14="http://schemas.microsoft.com/office/powerpoint/2010/main" val="4226360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＊請校長先把封面頁點開後，影片自動播放</a:t>
            </a:r>
            <a:endParaRPr lang="en-US" altLang="zh-TW" dirty="0"/>
          </a:p>
          <a:p>
            <a:endParaRPr lang="en-US" altLang="zh-TW" dirty="0"/>
          </a:p>
          <a:p>
            <a:r>
              <a:rPr lang="zh-TW" altLang="en-US" dirty="0"/>
              <a:t>舉例：繁星與甄選入學制度的孩子表現較好，原因可能為這個選擇是主動的，</a:t>
            </a:r>
            <a:endParaRPr lang="en-US" altLang="zh-TW" dirty="0"/>
          </a:p>
          <a:p>
            <a:r>
              <a:rPr lang="zh-TW" altLang="en-US" dirty="0"/>
              <a:t>是經過自己的反思而選擇的，在生涯選擇中是較主動與可掌握的，</a:t>
            </a:r>
            <a:endParaRPr lang="en-US" altLang="zh-TW" dirty="0"/>
          </a:p>
          <a:p>
            <a:r>
              <a:rPr lang="zh-TW" altLang="en-US" dirty="0"/>
              <a:t>也反應對此科系的認同與興趣，就會展現在未來的學習成就中。</a:t>
            </a:r>
            <a:endParaRPr lang="en-US" altLang="zh-TW" dirty="0"/>
          </a:p>
          <a:p>
            <a:endParaRPr lang="en-US" altLang="zh-TW" dirty="0"/>
          </a:p>
          <a:p>
            <a:r>
              <a:rPr lang="zh-TW" altLang="en-US" dirty="0"/>
              <a:t>而指考的孩子，最後的落腳處是被動被決定的，失去在生涯選擇中獲得掌控感與自主能力，</a:t>
            </a:r>
            <a:endParaRPr lang="en-US" altLang="zh-TW" dirty="0"/>
          </a:p>
          <a:p>
            <a:r>
              <a:rPr lang="zh-TW" altLang="en-US" dirty="0"/>
              <a:t>也有可能被分到是自己不喜歡的校系，無形中增加大學畢業後，找的工作與原本念得科系不同的比例增高，</a:t>
            </a:r>
            <a:endParaRPr lang="en-US" altLang="zh-TW" dirty="0"/>
          </a:p>
          <a:p>
            <a:r>
              <a:rPr lang="zh-TW" altLang="en-US" dirty="0"/>
              <a:t>著實可惜。</a:t>
            </a:r>
            <a:endParaRPr lang="en-US" altLang="zh-TW" dirty="0"/>
          </a:p>
          <a:p>
            <a:endParaRPr lang="en-US" altLang="zh-TW" dirty="0"/>
          </a:p>
          <a:p>
            <a:r>
              <a:rPr lang="zh-TW" altLang="en-US" dirty="0"/>
              <a:t>所以相對來說，選擇自己有興趣與有能力的 ，在生涯中就很重要了。</a:t>
            </a:r>
            <a:endParaRPr lang="en-US" altLang="zh-TW" dirty="0"/>
          </a:p>
        </p:txBody>
      </p:sp>
      <p:sp>
        <p:nvSpPr>
          <p:cNvPr id="4" name="投影片編號版面配置區 3"/>
          <p:cNvSpPr>
            <a:spLocks noGrp="1"/>
          </p:cNvSpPr>
          <p:nvPr>
            <p:ph type="sldNum" sz="quarter" idx="10"/>
          </p:nvPr>
        </p:nvSpPr>
        <p:spPr/>
        <p:txBody>
          <a:bodyPr/>
          <a:lstStyle/>
          <a:p>
            <a:fld id="{49F9A296-0B93-3B49-9B2B-36AF43E172DE}" type="slidenum">
              <a:rPr kumimoji="1" lang="zh-TW" altLang="en-US" smtClean="0">
                <a:solidFill>
                  <a:prstClr val="black"/>
                </a:solidFill>
                <a:latin typeface="Calibri"/>
                <a:ea typeface="新細明體"/>
              </a:rPr>
              <a:pPr/>
              <a:t>110</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val="3000865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國中的生涯規劃分為覺察與探索、評估與統整及做決定三個階段</a:t>
            </a:r>
            <a:endParaRPr lang="en-US" altLang="zh-TW" dirty="0"/>
          </a:p>
          <a:p>
            <a:r>
              <a:rPr lang="zh-TW" altLang="en-US" dirty="0"/>
              <a:t>對應到學習的歷程就是要先運用金三角的概念努力體驗多元生活經驗後</a:t>
            </a:r>
            <a:endParaRPr lang="en-US" altLang="zh-TW" dirty="0"/>
          </a:p>
          <a:p>
            <a:r>
              <a:rPr lang="zh-TW" altLang="en-US" dirty="0"/>
              <a:t>再決定自己適合選讀學術型、或技術型高中</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111</a:t>
            </a:fld>
            <a:endParaRPr lang="zh-TW" altLang="en-US"/>
          </a:p>
        </p:txBody>
      </p:sp>
    </p:spTree>
    <p:extLst>
      <p:ext uri="{BB962C8B-B14F-4D97-AF65-F5344CB8AC3E}">
        <p14:creationId xmlns:p14="http://schemas.microsoft.com/office/powerpoint/2010/main" val="2432244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孩子們在國中階段都會學習到生涯發展融入領域課程，有興趣的孩子也可選擇技藝教育課程等相關內容</a:t>
            </a:r>
            <a:endParaRPr lang="en-US" altLang="zh-TW" dirty="0"/>
          </a:p>
          <a:p>
            <a:r>
              <a:rPr lang="zh-TW" altLang="en-US" dirty="0"/>
              <a:t>讓他們在做出決定前有足夠的地基與知能來幫助自己選擇未來方向</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112</a:t>
            </a:fld>
            <a:endParaRPr lang="zh-TW" altLang="en-US"/>
          </a:p>
        </p:txBody>
      </p:sp>
    </p:spTree>
    <p:extLst>
      <p:ext uri="{BB962C8B-B14F-4D97-AF65-F5344CB8AC3E}">
        <p14:creationId xmlns:p14="http://schemas.microsoft.com/office/powerpoint/2010/main" val="3581829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為了讓孩子們更清楚自己走過的歷程與學習狀況</a:t>
            </a:r>
            <a:endParaRPr lang="en-US" altLang="zh-TW" dirty="0"/>
          </a:p>
          <a:p>
            <a:r>
              <a:rPr lang="zh-TW" altLang="en-US" dirty="0"/>
              <a:t>每位國中孩子都有一本自己的生涯輔導紀錄手冊</a:t>
            </a:r>
            <a:endParaRPr lang="en-US" altLang="zh-TW" dirty="0"/>
          </a:p>
          <a:p>
            <a:r>
              <a:rPr lang="zh-TW" altLang="en-US" dirty="0"/>
              <a:t>用來把三年的學習軌跡完整留下</a:t>
            </a:r>
            <a:endParaRPr lang="en-US" altLang="zh-TW"/>
          </a:p>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113</a:t>
            </a:fld>
            <a:endParaRPr lang="zh-TW" altLang="en-US"/>
          </a:p>
        </p:txBody>
      </p:sp>
    </p:spTree>
    <p:extLst>
      <p:ext uri="{BB962C8B-B14F-4D97-AF65-F5344CB8AC3E}">
        <p14:creationId xmlns:p14="http://schemas.microsoft.com/office/powerpoint/2010/main" val="4039535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a:ln/>
        </p:spPr>
      </p:sp>
      <p:sp>
        <p:nvSpPr>
          <p:cNvPr id="69634"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ts val="2300"/>
              </a:lnSpc>
              <a:spcBef>
                <a:spcPct val="0"/>
              </a:spcBef>
            </a:pPr>
            <a:r>
              <a:rPr kumimoji="0" lang="zh-TW" altLang="en-US" b="1">
                <a:solidFill>
                  <a:srgbClr val="080808"/>
                </a:solidFill>
                <a:latin typeface="Cataneo BT" charset="0"/>
                <a:ea typeface="標楷體" charset="0"/>
                <a:cs typeface="標楷體" charset="0"/>
              </a:rPr>
              <a:t>七年級活動建議</a:t>
            </a:r>
            <a:endParaRPr kumimoji="0" lang="en-US" altLang="zh-TW" b="1">
              <a:solidFill>
                <a:srgbClr val="080808"/>
              </a:solidFill>
              <a:latin typeface="Cataneo BT" charset="0"/>
              <a:ea typeface="新細明體" charset="0"/>
              <a:cs typeface="Times New Roman" charset="0"/>
            </a:endParaRPr>
          </a:p>
          <a:p>
            <a:r>
              <a:rPr kumimoji="0" lang="en-US" altLang="zh-TW">
                <a:latin typeface="Cataneo BT" charset="0"/>
                <a:ea typeface="新細明體" charset="0"/>
                <a:cs typeface="Times New Roman" charset="0"/>
              </a:rPr>
              <a:t>1.</a:t>
            </a:r>
            <a:r>
              <a:rPr kumimoji="0" lang="zh-TW" altLang="en-US">
                <a:latin typeface="Cataneo BT" charset="0"/>
                <a:ea typeface="標楷體" charset="0"/>
                <a:cs typeface="標楷體" charset="0"/>
              </a:rPr>
              <a:t>班級輔導</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2.</a:t>
            </a:r>
            <a:r>
              <a:rPr kumimoji="0" lang="zh-TW" altLang="en-US">
                <a:latin typeface="Cataneo BT" charset="0"/>
                <a:ea typeface="標楷體" charset="0"/>
                <a:cs typeface="標楷體" charset="0"/>
              </a:rPr>
              <a:t>生涯檔案建置及主題活動（建議配合「國中學生生涯輔導紀錄手冊」之填寫進行規劃）</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3.</a:t>
            </a:r>
            <a:r>
              <a:rPr kumimoji="0" lang="zh-TW" altLang="en-US">
                <a:latin typeface="Cataneo BT" charset="0"/>
                <a:ea typeface="標楷體" charset="0"/>
                <a:cs typeface="標楷體" charset="0"/>
              </a:rPr>
              <a:t>心理測驗</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智力測驗（學業性向測驗）</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4.</a:t>
            </a:r>
            <a:r>
              <a:rPr kumimoji="0" lang="zh-TW" altLang="en-US">
                <a:latin typeface="Cataneo BT" charset="0"/>
                <a:ea typeface="標楷體" charset="0"/>
                <a:cs typeface="標楷體" charset="0"/>
              </a:rPr>
              <a:t>小團體輔導</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5.</a:t>
            </a:r>
            <a:r>
              <a:rPr kumimoji="0" lang="zh-TW" altLang="en-US">
                <a:latin typeface="Cataneo BT" charset="0"/>
                <a:ea typeface="標楷體" charset="0"/>
                <a:cs typeface="標楷體" charset="0"/>
              </a:rPr>
              <a:t>參訪活動</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社區職場參觀（可結合校外教學活動辦理）</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6.</a:t>
            </a:r>
            <a:r>
              <a:rPr kumimoji="0" lang="zh-TW" altLang="en-US">
                <a:latin typeface="Cataneo BT" charset="0"/>
                <a:ea typeface="標楷體" charset="0"/>
                <a:cs typeface="標楷體" charset="0"/>
              </a:rPr>
              <a:t>分站活動</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生涯闖關活動</a:t>
            </a:r>
            <a:endParaRPr kumimoji="0" lang="en-US" altLang="zh-TW">
              <a:latin typeface="Cataneo BT" charset="0"/>
              <a:ea typeface="新細明體" charset="0"/>
              <a:cs typeface="Times New Roman" charset="0"/>
            </a:endParaRPr>
          </a:p>
          <a:p>
            <a:r>
              <a:rPr kumimoji="0" lang="en-US" altLang="zh-TW">
                <a:latin typeface="Cataneo BT" charset="0"/>
                <a:ea typeface="新細明體" charset="0"/>
                <a:cs typeface="Times New Roman" charset="0"/>
              </a:rPr>
              <a:t>7.</a:t>
            </a:r>
            <a:r>
              <a:rPr kumimoji="0" lang="zh-TW" altLang="en-US">
                <a:latin typeface="Cataneo BT" charset="0"/>
                <a:ea typeface="標楷體" charset="0"/>
                <a:cs typeface="標楷體" charset="0"/>
              </a:rPr>
              <a:t>親師合作</a:t>
            </a:r>
            <a:r>
              <a:rPr kumimoji="0" lang="en-US" altLang="zh-TW">
                <a:latin typeface="Cataneo BT" charset="0"/>
                <a:ea typeface="新細明體" charset="0"/>
                <a:cs typeface="Times New Roman" charset="0"/>
              </a:rPr>
              <a:t>—</a:t>
            </a:r>
            <a:r>
              <a:rPr kumimoji="0" lang="zh-TW" altLang="en-US">
                <a:latin typeface="Cataneo BT" charset="0"/>
                <a:ea typeface="標楷體" charset="0"/>
                <a:cs typeface="標楷體" charset="0"/>
              </a:rPr>
              <a:t>家長職業分享</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8.</a:t>
            </a:r>
            <a:r>
              <a:rPr kumimoji="0" lang="zh-TW" altLang="en-US">
                <a:latin typeface="Cataneo BT" charset="0"/>
                <a:ea typeface="標楷體" charset="0"/>
                <a:cs typeface="標楷體" charset="0"/>
              </a:rPr>
              <a:t>專題演講及座談</a:t>
            </a:r>
            <a:r>
              <a:rPr kumimoji="0" lang="en-US" altLang="zh-TW">
                <a:latin typeface="Cataneo BT" charset="0"/>
                <a:ea typeface="新細明體" charset="0"/>
                <a:cs typeface="Times New Roman" charset="0"/>
              </a:rPr>
              <a:t>	</a:t>
            </a:r>
            <a:endParaRPr kumimoji="0" lang="zh-TW">
              <a:latin typeface="Cataneo BT" charset="0"/>
              <a:ea typeface="標楷體" charset="0"/>
              <a:cs typeface="標楷體" charset="0"/>
            </a:endParaRPr>
          </a:p>
          <a:p>
            <a:pPr eaLnBrk="1" hangingPunct="1">
              <a:spcBef>
                <a:spcPct val="0"/>
              </a:spcBef>
            </a:pPr>
            <a:r>
              <a:rPr kumimoji="0" lang="en-US" altLang="zh-TW">
                <a:latin typeface="Cataneo BT" charset="0"/>
                <a:ea typeface="新細明體" charset="0"/>
                <a:cs typeface="Times New Roman" charset="0"/>
              </a:rPr>
              <a:t>  (1)</a:t>
            </a:r>
            <a:r>
              <a:rPr kumimoji="0" lang="zh-TW" altLang="en-US">
                <a:latin typeface="Cataneo BT" charset="0"/>
                <a:ea typeface="標楷體" charset="0"/>
                <a:cs typeface="標楷體" charset="0"/>
              </a:rPr>
              <a:t>學生：工作世界宣導座談會、職業達人開講</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  (2)</a:t>
            </a:r>
            <a:r>
              <a:rPr kumimoji="0" lang="zh-TW" altLang="en-US">
                <a:latin typeface="Cataneo BT" charset="0"/>
                <a:ea typeface="標楷體" charset="0"/>
                <a:cs typeface="標楷體" charset="0"/>
              </a:rPr>
              <a:t>教師及家長：生涯發展教育專題演講及研習活動</a:t>
            </a:r>
            <a:endParaRPr kumimoji="0" lang="zh-TW">
              <a:latin typeface="Cataneo BT" charset="0"/>
              <a:ea typeface="標楷體" charset="0"/>
              <a:cs typeface="標楷體" charset="0"/>
            </a:endParaRPr>
          </a:p>
          <a:p>
            <a:r>
              <a:rPr kumimoji="0" lang="en-US" altLang="zh-TW">
                <a:latin typeface="Cataneo BT" charset="0"/>
                <a:ea typeface="新細明體" charset="0"/>
                <a:cs typeface="Times New Roman" charset="0"/>
              </a:rPr>
              <a:t>9.</a:t>
            </a:r>
            <a:r>
              <a:rPr kumimoji="0" lang="zh-TW" altLang="en-US">
                <a:latin typeface="Cataneo BT" charset="0"/>
                <a:ea typeface="標楷體" charset="0"/>
                <a:cs typeface="標楷體" charset="0"/>
              </a:rPr>
              <a:t>其他</a:t>
            </a:r>
            <a:endParaRPr kumimoji="0" lang="en-US" altLang="zh-TW">
              <a:solidFill>
                <a:srgbClr val="080808"/>
              </a:solidFill>
              <a:latin typeface="Cataneo BT" charset="0"/>
              <a:ea typeface="新細明體" charset="0"/>
              <a:cs typeface="Times New Roman" charset="0"/>
            </a:endParaRPr>
          </a:p>
          <a:p>
            <a:pPr eaLnBrk="1" hangingPunct="1">
              <a:spcBef>
                <a:spcPct val="0"/>
              </a:spcBef>
            </a:pPr>
            <a:endParaRPr kumimoji="0" lang="zh-TW" altLang="en-US">
              <a:latin typeface="Arial" charset="0"/>
              <a:ea typeface="新細明體" charset="0"/>
            </a:endParaRPr>
          </a:p>
        </p:txBody>
      </p:sp>
    </p:spTree>
    <p:extLst>
      <p:ext uri="{BB962C8B-B14F-4D97-AF65-F5344CB8AC3E}">
        <p14:creationId xmlns:p14="http://schemas.microsoft.com/office/powerpoint/2010/main" val="3164626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投影片圖像版面配置區 1"/>
          <p:cNvSpPr>
            <a:spLocks noGrp="1" noRot="1" noChangeAspect="1" noTextEdit="1"/>
          </p:cNvSpPr>
          <p:nvPr>
            <p:ph type="sldImg"/>
          </p:nvPr>
        </p:nvSpPr>
        <p:spPr>
          <a:ln/>
        </p:spPr>
      </p:sp>
      <p:sp>
        <p:nvSpPr>
          <p:cNvPr id="71682"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zh-TW" sz="2100">
                <a:solidFill>
                  <a:srgbClr val="000000"/>
                </a:solidFill>
                <a:latin typeface="Cataneo BT" charset="0"/>
                <a:ea typeface="標楷體" charset="0"/>
                <a:cs typeface="標楷體" charset="0"/>
              </a:rPr>
              <a:t>1.</a:t>
            </a:r>
            <a:r>
              <a:rPr kumimoji="0" lang="zh-TW" altLang="en-US" sz="2100">
                <a:solidFill>
                  <a:srgbClr val="000000"/>
                </a:solidFill>
                <a:latin typeface="Cataneo BT" charset="0"/>
                <a:ea typeface="標楷體" charset="0"/>
                <a:cs typeface="標楷體" charset="0"/>
              </a:rPr>
              <a:t>班級輔導</a:t>
            </a: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endParaRPr kumimoji="0" lang="en-US" alt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2.</a:t>
            </a:r>
            <a:r>
              <a:rPr kumimoji="0" lang="zh-TW" altLang="en-US" sz="2100">
                <a:solidFill>
                  <a:srgbClr val="000000"/>
                </a:solidFill>
                <a:latin typeface="Cataneo BT" charset="0"/>
                <a:ea typeface="標楷體" charset="0"/>
                <a:cs typeface="標楷體" charset="0"/>
              </a:rPr>
              <a:t>生涯檔案及主題活動（建議配合「國中學生生涯輔導紀錄手冊」之填寫進行規劃）</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3.</a:t>
            </a:r>
            <a:r>
              <a:rPr kumimoji="0" lang="zh-TW" altLang="en-US" sz="2100">
                <a:solidFill>
                  <a:srgbClr val="000000"/>
                </a:solidFill>
                <a:latin typeface="Cataneo BT" charset="0"/>
                <a:ea typeface="標楷體" charset="0"/>
                <a:cs typeface="標楷體" charset="0"/>
              </a:rPr>
              <a:t>心理測驗</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性向測驗（必要時可增加興趣</a:t>
            </a:r>
            <a:r>
              <a:rPr kumimoji="0" lang="zh-TW" sz="2100">
                <a:solidFill>
                  <a:srgbClr val="000000"/>
                </a:solidFill>
                <a:latin typeface="Cataneo BT" charset="0"/>
                <a:ea typeface="標楷體" charset="0"/>
                <a:cs typeface="標楷體" charset="0"/>
              </a:rPr>
              <a:t> </a:t>
            </a:r>
            <a:r>
              <a:rPr kumimoji="0" lang="zh-TW" altLang="en-US" sz="2100">
                <a:solidFill>
                  <a:srgbClr val="000000"/>
                </a:solidFill>
                <a:latin typeface="Cataneo BT" charset="0"/>
                <a:ea typeface="標楷體" charset="0"/>
                <a:cs typeface="標楷體" charset="0"/>
              </a:rPr>
              <a:t>測驗）</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4.</a:t>
            </a:r>
            <a:r>
              <a:rPr kumimoji="0" lang="zh-TW" altLang="en-US" sz="2100">
                <a:solidFill>
                  <a:srgbClr val="000000"/>
                </a:solidFill>
                <a:latin typeface="Cataneo BT" charset="0"/>
                <a:ea typeface="標楷體" charset="0"/>
                <a:cs typeface="標楷體" charset="0"/>
              </a:rPr>
              <a:t>小團體輔導</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5.</a:t>
            </a:r>
            <a:r>
              <a:rPr kumimoji="0" lang="zh-TW" altLang="en-US" sz="2100">
                <a:solidFill>
                  <a:srgbClr val="000000"/>
                </a:solidFill>
                <a:latin typeface="Cataneo BT" charset="0"/>
                <a:ea typeface="標楷體" charset="0"/>
                <a:cs typeface="標楷體" charset="0"/>
              </a:rPr>
              <a:t>參訪活動</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社區高職參訪</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6.</a:t>
            </a:r>
            <a:r>
              <a:rPr kumimoji="0" lang="zh-TW" altLang="en-US" sz="2100">
                <a:solidFill>
                  <a:srgbClr val="000000"/>
                </a:solidFill>
                <a:latin typeface="Cataneo BT" charset="0"/>
                <a:ea typeface="標楷體" charset="0"/>
                <a:cs typeface="標楷體" charset="0"/>
              </a:rPr>
              <a:t>職群試探活動（可搭配分站活動進行）</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7.</a:t>
            </a:r>
            <a:r>
              <a:rPr kumimoji="0" lang="zh-TW" altLang="en-US" sz="2100">
                <a:solidFill>
                  <a:srgbClr val="000000"/>
                </a:solidFill>
                <a:latin typeface="Cataneo BT" charset="0"/>
                <a:ea typeface="標楷體" charset="0"/>
                <a:cs typeface="標楷體" charset="0"/>
              </a:rPr>
              <a:t>生涯探索營</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8.</a:t>
            </a:r>
            <a:r>
              <a:rPr kumimoji="0" lang="zh-TW" altLang="en-US" sz="2100">
                <a:solidFill>
                  <a:srgbClr val="000000"/>
                </a:solidFill>
                <a:latin typeface="Cataneo BT" charset="0"/>
                <a:ea typeface="標楷體" charset="0"/>
                <a:cs typeface="標楷體" charset="0"/>
              </a:rPr>
              <a:t>親師合作</a:t>
            </a:r>
            <a:r>
              <a:rPr kumimoji="0" lang="en-US" altLang="zh-TW" sz="2100">
                <a:solidFill>
                  <a:srgbClr val="000000"/>
                </a:solidFill>
                <a:latin typeface="Cataneo BT" charset="0"/>
                <a:ea typeface="標楷體" charset="0"/>
                <a:cs typeface="標楷體" charset="0"/>
              </a:rPr>
              <a:t>—</a:t>
            </a:r>
            <a:r>
              <a:rPr kumimoji="0" lang="zh-TW" altLang="en-US" sz="2100">
                <a:solidFill>
                  <a:srgbClr val="000000"/>
                </a:solidFill>
                <a:latin typeface="Cataneo BT" charset="0"/>
                <a:ea typeface="標楷體" charset="0"/>
                <a:cs typeface="標楷體" charset="0"/>
              </a:rPr>
              <a:t>職業訪談</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9.</a:t>
            </a:r>
            <a:r>
              <a:rPr kumimoji="0" lang="zh-TW" altLang="en-US" sz="2100">
                <a:solidFill>
                  <a:srgbClr val="000000"/>
                </a:solidFill>
                <a:latin typeface="Cataneo BT" charset="0"/>
                <a:ea typeface="標楷體" charset="0"/>
                <a:cs typeface="標楷體" charset="0"/>
              </a:rPr>
              <a:t>專題演講及座談（含學生、教師及家長相關專題講座及研習）</a:t>
            </a:r>
            <a:endParaRPr kumimoji="0" lang="zh-TW" sz="2100">
              <a:solidFill>
                <a:srgbClr val="000000"/>
              </a:solidFill>
              <a:latin typeface="Cataneo BT" charset="0"/>
              <a:ea typeface="標楷體" charset="0"/>
              <a:cs typeface="標楷體" charset="0"/>
            </a:endParaRPr>
          </a:p>
          <a:p>
            <a:pPr eaLnBrk="1" hangingPunct="1">
              <a:spcBef>
                <a:spcPct val="0"/>
              </a:spcBef>
            </a:pPr>
            <a:r>
              <a:rPr kumimoji="0" lang="en-US" altLang="zh-TW" sz="2100">
                <a:solidFill>
                  <a:srgbClr val="000000"/>
                </a:solidFill>
                <a:latin typeface="Cataneo BT" charset="0"/>
                <a:ea typeface="標楷體" charset="0"/>
                <a:cs typeface="標楷體" charset="0"/>
              </a:rPr>
              <a:t>10.</a:t>
            </a:r>
            <a:r>
              <a:rPr kumimoji="0" lang="zh-TW" altLang="en-US" sz="2100">
                <a:solidFill>
                  <a:srgbClr val="000000"/>
                </a:solidFill>
                <a:latin typeface="Cataneo BT" charset="0"/>
                <a:ea typeface="標楷體" charset="0"/>
                <a:cs typeface="標楷體" charset="0"/>
              </a:rPr>
              <a:t>其他</a:t>
            </a:r>
            <a:endParaRPr kumimoji="0" lang="zh-TW" sz="2100">
              <a:solidFill>
                <a:srgbClr val="080808"/>
              </a:solidFill>
              <a:latin typeface="Cataneo BT" charset="0"/>
              <a:ea typeface="標楷體" charset="0"/>
              <a:cs typeface="標楷體" charset="0"/>
            </a:endParaRPr>
          </a:p>
          <a:p>
            <a:pPr eaLnBrk="1" hangingPunct="1">
              <a:spcBef>
                <a:spcPct val="0"/>
              </a:spcBef>
            </a:pPr>
            <a:endParaRPr kumimoji="0" lang="zh-TW" altLang="en-US">
              <a:latin typeface="Arial" charset="0"/>
              <a:ea typeface="新細明體" charset="0"/>
            </a:endParaRPr>
          </a:p>
        </p:txBody>
      </p:sp>
    </p:spTree>
    <p:extLst>
      <p:ext uri="{BB962C8B-B14F-4D97-AF65-F5344CB8AC3E}">
        <p14:creationId xmlns:p14="http://schemas.microsoft.com/office/powerpoint/2010/main" val="3048828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投影片圖像版面配置區 1"/>
          <p:cNvSpPr>
            <a:spLocks noGrp="1" noRot="1" noChangeAspect="1" noTextEdit="1"/>
          </p:cNvSpPr>
          <p:nvPr>
            <p:ph type="sldImg"/>
          </p:nvPr>
        </p:nvSpPr>
        <p:spPr>
          <a:ln/>
        </p:spPr>
      </p:sp>
      <p:sp>
        <p:nvSpPr>
          <p:cNvPr id="73730"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zh-TW" dirty="0">
                <a:latin typeface="Cataneo BT" charset="0"/>
                <a:ea typeface="標楷體" charset="0"/>
                <a:cs typeface="標楷體" charset="0"/>
              </a:rPr>
              <a:t>1.</a:t>
            </a:r>
            <a:r>
              <a:rPr kumimoji="0" lang="zh-TW" altLang="en-US" dirty="0">
                <a:latin typeface="Cataneo BT" charset="0"/>
                <a:ea typeface="標楷體" charset="0"/>
                <a:cs typeface="標楷體" charset="0"/>
              </a:rPr>
              <a:t>班級輔導</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2.</a:t>
            </a:r>
            <a:r>
              <a:rPr kumimoji="0" lang="zh-TW" altLang="en-US" dirty="0">
                <a:latin typeface="Cataneo BT" charset="0"/>
                <a:ea typeface="標楷體" charset="0"/>
                <a:cs typeface="標楷體" charset="0"/>
              </a:rPr>
              <a:t>生涯檔案及主題活動（建議配合「國中學生生涯輔導紀錄手冊」之填寫進行規劃）</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3.</a:t>
            </a:r>
            <a:r>
              <a:rPr kumimoji="0" lang="zh-TW" altLang="en-US" dirty="0">
                <a:latin typeface="Cataneo BT" charset="0"/>
                <a:ea typeface="標楷體" charset="0"/>
                <a:cs typeface="標楷體" charset="0"/>
              </a:rPr>
              <a:t>心理測驗</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興趣測驗</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4.</a:t>
            </a:r>
            <a:r>
              <a:rPr kumimoji="0" lang="zh-TW" altLang="en-US" dirty="0">
                <a:latin typeface="Cataneo BT" charset="0"/>
                <a:ea typeface="標楷體" charset="0"/>
                <a:cs typeface="標楷體" charset="0"/>
              </a:rPr>
              <a:t>小團體輔導</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5.</a:t>
            </a:r>
            <a:r>
              <a:rPr kumimoji="0" lang="zh-TW" altLang="en-US" dirty="0">
                <a:latin typeface="Cataneo BT" charset="0"/>
                <a:ea typeface="標楷體" charset="0"/>
                <a:cs typeface="標楷體" charset="0"/>
              </a:rPr>
              <a:t>升學進路宣導（含學生、教師及家長相關專題講座）</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6.</a:t>
            </a:r>
            <a:r>
              <a:rPr kumimoji="0" lang="zh-TW" altLang="en-US" dirty="0">
                <a:latin typeface="Cataneo BT" charset="0"/>
                <a:ea typeface="標楷體" charset="0"/>
                <a:cs typeface="標楷體" charset="0"/>
              </a:rPr>
              <a:t>生涯博覽會、資料展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7.</a:t>
            </a:r>
            <a:r>
              <a:rPr kumimoji="0" lang="zh-TW" altLang="en-US" dirty="0">
                <a:latin typeface="Cataneo BT" charset="0"/>
                <a:ea typeface="標楷體" charset="0"/>
                <a:cs typeface="標楷體" charset="0"/>
              </a:rPr>
              <a:t>參訪活動</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高中職參訪活動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8.</a:t>
            </a:r>
            <a:r>
              <a:rPr kumimoji="0" lang="zh-TW" altLang="en-US" dirty="0">
                <a:latin typeface="Cataneo BT" charset="0"/>
                <a:ea typeface="標楷體" charset="0"/>
                <a:cs typeface="標楷體" charset="0"/>
              </a:rPr>
              <a:t>專題演講及座談（含學生、教師及家長相關專題講座及研習）</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9.</a:t>
            </a:r>
            <a:r>
              <a:rPr kumimoji="0" lang="zh-TW" altLang="en-US" dirty="0">
                <a:latin typeface="Cataneo BT" charset="0"/>
                <a:ea typeface="標楷體" charset="0"/>
                <a:cs typeface="標楷體" charset="0"/>
              </a:rPr>
              <a:t>加深職業試探</a:t>
            </a:r>
            <a:r>
              <a:rPr kumimoji="0" lang="en-US" altLang="zh-TW" dirty="0">
                <a:latin typeface="Cataneo BT" charset="0"/>
                <a:ea typeface="標楷體" charset="0"/>
                <a:cs typeface="標楷體" charset="0"/>
              </a:rPr>
              <a:t>—</a:t>
            </a:r>
            <a:r>
              <a:rPr kumimoji="0" lang="zh-TW" altLang="en-US" dirty="0">
                <a:latin typeface="Cataneo BT" charset="0"/>
                <a:ea typeface="標楷體" charset="0"/>
                <a:cs typeface="標楷體" charset="0"/>
              </a:rPr>
              <a:t>技藝教育課程</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10.</a:t>
            </a:r>
            <a:r>
              <a:rPr kumimoji="0" lang="zh-TW" altLang="en-US" dirty="0">
                <a:latin typeface="Cataneo BT" charset="0"/>
                <a:ea typeface="標楷體" charset="0"/>
                <a:cs typeface="標楷體" charset="0"/>
              </a:rPr>
              <a:t>技藝教育課程成果展</a:t>
            </a:r>
            <a:endParaRPr kumimoji="0" lang="zh-TW" dirty="0">
              <a:latin typeface="Cataneo BT" charset="0"/>
              <a:ea typeface="標楷體" charset="0"/>
              <a:cs typeface="標楷體" charset="0"/>
            </a:endParaRPr>
          </a:p>
          <a:p>
            <a:pPr>
              <a:spcBef>
                <a:spcPct val="0"/>
              </a:spcBef>
            </a:pPr>
            <a:r>
              <a:rPr kumimoji="0" lang="en-US" altLang="zh-TW" dirty="0">
                <a:latin typeface="Cataneo BT" charset="0"/>
                <a:ea typeface="標楷體" charset="0"/>
                <a:cs typeface="標楷體" charset="0"/>
              </a:rPr>
              <a:t>11.</a:t>
            </a:r>
            <a:r>
              <a:rPr kumimoji="0" lang="zh-TW" altLang="en-US" dirty="0">
                <a:latin typeface="Cataneo BT" charset="0"/>
                <a:ea typeface="標楷體" charset="0"/>
                <a:cs typeface="標楷體" charset="0"/>
              </a:rPr>
              <a:t>其他</a:t>
            </a:r>
            <a:endParaRPr kumimoji="0" lang="zh-TW" dirty="0">
              <a:solidFill>
                <a:srgbClr val="080808"/>
              </a:solidFill>
              <a:latin typeface="Cataneo BT" charset="0"/>
              <a:ea typeface="標楷體" charset="0"/>
              <a:cs typeface="標楷體" charset="0"/>
            </a:endParaRPr>
          </a:p>
          <a:p>
            <a:pPr>
              <a:spcBef>
                <a:spcPct val="0"/>
              </a:spcBef>
            </a:pPr>
            <a:endParaRPr kumimoji="0" lang="zh-TW" altLang="en-US" dirty="0">
              <a:latin typeface="Arial" charset="0"/>
              <a:ea typeface="新細明體" charset="0"/>
            </a:endParaRPr>
          </a:p>
        </p:txBody>
      </p:sp>
    </p:spTree>
    <p:extLst>
      <p:ext uri="{BB962C8B-B14F-4D97-AF65-F5344CB8AC3E}">
        <p14:creationId xmlns:p14="http://schemas.microsoft.com/office/powerpoint/2010/main" val="986153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117</a:t>
            </a:fld>
            <a:endParaRPr lang="zh-TW" altLang="en-US"/>
          </a:p>
        </p:txBody>
      </p:sp>
    </p:spTree>
    <p:extLst>
      <p:ext uri="{BB962C8B-B14F-4D97-AF65-F5344CB8AC3E}">
        <p14:creationId xmlns:p14="http://schemas.microsoft.com/office/powerpoint/2010/main" val="3234458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118</a:t>
            </a:fld>
            <a:endParaRPr lang="zh-TW" altLang="en-US"/>
          </a:p>
        </p:txBody>
      </p:sp>
    </p:spTree>
    <p:extLst>
      <p:ext uri="{BB962C8B-B14F-4D97-AF65-F5344CB8AC3E}">
        <p14:creationId xmlns:p14="http://schemas.microsoft.com/office/powerpoint/2010/main" val="368245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B9BB9F6A-3D07-4A17-9990-1E7BA91BEB2F}" type="slidenum">
              <a:rPr lang="zh-TW" altLang="en-US"/>
              <a:pPr>
                <a:defRPr/>
              </a:pPr>
              <a:t>15</a:t>
            </a:fld>
            <a:endParaRPr lang="zh-TW" altLang="en-US"/>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lIns="91438" tIns="45719" rIns="91438" bIns="45719"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416976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a:t>填寫生涯規劃書，主要考量個人因素、環境因素及資訊因素。生涯發展記錄手冊菜此部分的考量內容主要由「生涯黃金三角」發展而來。</a:t>
            </a:r>
          </a:p>
          <a:p>
            <a:pPr>
              <a:spcBef>
                <a:spcPct val="0"/>
              </a:spcBef>
            </a:pPr>
            <a:r>
              <a:rPr lang="zh-TW" altLang="en-US"/>
              <a:t>所提及的內涵，皆適合發展出協助學生做最後檢核的晤談大綱。</a:t>
            </a:r>
          </a:p>
        </p:txBody>
      </p:sp>
      <p:sp>
        <p:nvSpPr>
          <p:cNvPr id="203779"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8935C1C8-B70E-4CC5-9E3F-BB59BA1D1C50}" type="slidenum">
              <a:rPr lang="zh-TW" altLang="en-US">
                <a:solidFill>
                  <a:prstClr val="black"/>
                </a:solidFill>
              </a:rPr>
              <a:pPr/>
              <a:t>119</a:t>
            </a:fld>
            <a:endParaRPr lang="en-US" altLang="zh-TW">
              <a:solidFill>
                <a:prstClr val="black"/>
              </a:solidFill>
            </a:endParaRPr>
          </a:p>
        </p:txBody>
      </p:sp>
    </p:spTree>
    <p:extLst>
      <p:ext uri="{BB962C8B-B14F-4D97-AF65-F5344CB8AC3E}">
        <p14:creationId xmlns:p14="http://schemas.microsoft.com/office/powerpoint/2010/main" val="3560744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120</a:t>
            </a:fld>
            <a:endParaRPr lang="en-US" altLang="zh-TW">
              <a:solidFill>
                <a:prstClr val="black"/>
              </a:solidFill>
            </a:endParaRPr>
          </a:p>
        </p:txBody>
      </p:sp>
    </p:spTree>
    <p:extLst>
      <p:ext uri="{BB962C8B-B14F-4D97-AF65-F5344CB8AC3E}">
        <p14:creationId xmlns:p14="http://schemas.microsoft.com/office/powerpoint/2010/main" val="3293460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121</a:t>
            </a:fld>
            <a:endParaRPr lang="en-US" altLang="zh-TW">
              <a:solidFill>
                <a:prstClr val="black"/>
              </a:solidFill>
            </a:endParaRPr>
          </a:p>
        </p:txBody>
      </p:sp>
    </p:spTree>
    <p:extLst>
      <p:ext uri="{BB962C8B-B14F-4D97-AF65-F5344CB8AC3E}">
        <p14:creationId xmlns:p14="http://schemas.microsoft.com/office/powerpoint/2010/main" val="563726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122</a:t>
            </a:fld>
            <a:endParaRPr lang="en-US" altLang="zh-TW">
              <a:solidFill>
                <a:prstClr val="black"/>
              </a:solidFill>
            </a:endParaRPr>
          </a:p>
        </p:txBody>
      </p:sp>
    </p:spTree>
    <p:extLst>
      <p:ext uri="{BB962C8B-B14F-4D97-AF65-F5344CB8AC3E}">
        <p14:creationId xmlns:p14="http://schemas.microsoft.com/office/powerpoint/2010/main" val="2443829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133</a:t>
            </a:fld>
            <a:endParaRPr lang="zh-TW" altLang="en-US"/>
          </a:p>
        </p:txBody>
      </p:sp>
    </p:spTree>
    <p:extLst>
      <p:ext uri="{BB962C8B-B14F-4D97-AF65-F5344CB8AC3E}">
        <p14:creationId xmlns:p14="http://schemas.microsoft.com/office/powerpoint/2010/main" val="124271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5"/>
          </p:nvPr>
        </p:nvSpPr>
        <p:spPr/>
        <p:txBody>
          <a:bodyPr/>
          <a:lstStyle/>
          <a:p>
            <a:pPr>
              <a:defRPr/>
            </a:pPr>
            <a:fld id="{8D2600B8-A700-45F1-A379-B7F717E46AB6}" type="slidenum">
              <a:rPr lang="zh-TW" altLang="en-US"/>
              <a:pPr>
                <a:defRPr/>
              </a:pPr>
              <a:t>138</a:t>
            </a:fld>
            <a:endParaRPr lang="zh-TW" altLang="en-US"/>
          </a:p>
        </p:txBody>
      </p:sp>
      <p:sp>
        <p:nvSpPr>
          <p:cNvPr id="623618" name="投影片圖像版面配置區 1"/>
          <p:cNvSpPr>
            <a:spLocks noGrp="1" noRot="1" noChangeAspect="1" noTextEdit="1"/>
          </p:cNvSpPr>
          <p:nvPr>
            <p:ph type="sldImg"/>
          </p:nvPr>
        </p:nvSpPr>
        <p:spPr bwMode="auto">
          <a:xfrm>
            <a:off x="919163" y="746125"/>
            <a:ext cx="4960937" cy="3721100"/>
          </a:xfrm>
          <a:noFill/>
          <a:ln>
            <a:solidFill>
              <a:srgbClr val="000000"/>
            </a:solidFill>
            <a:miter lim="800000"/>
            <a:headEnd/>
            <a:tailEnd/>
          </a:ln>
        </p:spPr>
      </p:sp>
      <p:sp>
        <p:nvSpPr>
          <p:cNvPr id="623619" name="備忘稿版面配置區 2"/>
          <p:cNvSpPr>
            <a:spLocks noGrp="1"/>
          </p:cNvSpPr>
          <p:nvPr>
            <p:ph type="body" idx="1"/>
          </p:nvPr>
        </p:nvSpPr>
        <p:spPr bwMode="auto">
          <a:xfrm>
            <a:off x="681038" y="4716463"/>
            <a:ext cx="5437187" cy="4467225"/>
          </a:xfrm>
          <a:noFill/>
        </p:spPr>
        <p:txBody>
          <a:bodyPr wrap="square" lIns="91449" tIns="45724" rIns="91449" bIns="45724" numCol="1" anchor="t" anchorCtr="0" compatLnSpc="1">
            <a:prstTxWarp prst="textNoShape">
              <a:avLst/>
            </a:prstTxWarp>
          </a:bodyPr>
          <a:lstStyle/>
          <a:p>
            <a:pPr eaLnBrk="1" hangingPunct="1">
              <a:spcBef>
                <a:spcPct val="0"/>
              </a:spcBef>
            </a:pPr>
            <a:endParaRPr lang="zh-TW" altLang="en-US">
              <a:latin typeface="Arial" charset="0"/>
            </a:endParaRPr>
          </a:p>
        </p:txBody>
      </p:sp>
      <p:sp>
        <p:nvSpPr>
          <p:cNvPr id="623620" name="投影片編號版面配置區 3"/>
          <p:cNvSpPr txBox="1">
            <a:spLocks noGrp="1"/>
          </p:cNvSpPr>
          <p:nvPr/>
        </p:nvSpPr>
        <p:spPr bwMode="auto">
          <a:xfrm>
            <a:off x="3851275" y="9431338"/>
            <a:ext cx="2946400" cy="496887"/>
          </a:xfrm>
          <a:prstGeom prst="rect">
            <a:avLst/>
          </a:prstGeom>
          <a:noFill/>
          <a:ln w="9525">
            <a:noFill/>
            <a:miter lim="800000"/>
            <a:headEnd/>
            <a:tailEnd/>
          </a:ln>
        </p:spPr>
        <p:txBody>
          <a:bodyPr lIns="91330" tIns="45665" rIns="91330" bIns="45665" anchor="b"/>
          <a:lstStyle/>
          <a:p>
            <a:pPr algn="r" defTabSz="911225"/>
            <a:fld id="{7FE9D80D-0409-4516-AC6E-9E1262B26475}" type="slidenum">
              <a:rPr lang="en-US" altLang="zh-TW" sz="1200">
                <a:solidFill>
                  <a:srgbClr val="000000"/>
                </a:solidFill>
              </a:rPr>
              <a:pPr algn="r" defTabSz="911225"/>
              <a:t>138</a:t>
            </a:fld>
            <a:endParaRPr lang="en-US" altLang="zh-TW" sz="1200">
              <a:solidFill>
                <a:srgbClr val="000000"/>
              </a:solidFill>
            </a:endParaRPr>
          </a:p>
        </p:txBody>
      </p:sp>
      <p:sp>
        <p:nvSpPr>
          <p:cNvPr id="623621" name="投影片編號版面配置區 1"/>
          <p:cNvSpPr txBox="1">
            <a:spLocks noGrp="1"/>
          </p:cNvSpPr>
          <p:nvPr/>
        </p:nvSpPr>
        <p:spPr bwMode="auto">
          <a:xfrm>
            <a:off x="3851275" y="9431338"/>
            <a:ext cx="2946400" cy="496887"/>
          </a:xfrm>
          <a:prstGeom prst="rect">
            <a:avLst/>
          </a:prstGeom>
          <a:noFill/>
          <a:ln w="9525">
            <a:noFill/>
            <a:miter lim="800000"/>
            <a:headEnd/>
            <a:tailEnd/>
          </a:ln>
        </p:spPr>
        <p:txBody>
          <a:bodyPr lIns="91449" tIns="45724" rIns="91449" bIns="45724" anchor="b"/>
          <a:lstStyle/>
          <a:p>
            <a:pPr algn="r" defTabSz="912813"/>
            <a:fld id="{1743782E-788D-4324-8AAA-4C38850FA96C}" type="slidenum">
              <a:rPr kumimoji="0" lang="zh-TW" altLang="en-US" sz="1200">
                <a:solidFill>
                  <a:srgbClr val="000000"/>
                </a:solidFill>
                <a:latin typeface="Calibri" pitchFamily="34" charset="0"/>
              </a:rPr>
              <a:pPr algn="r" defTabSz="912813"/>
              <a:t>138</a:t>
            </a:fld>
            <a:endParaRPr kumimoji="0" lang="en-US" altLang="zh-TW" sz="120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95F757F1-63DF-4B23-AA3E-EB3AD5EDD65E}" type="slidenum">
              <a:rPr lang="zh-TW" altLang="en-US"/>
              <a:pPr>
                <a:defRPr/>
              </a:pPr>
              <a:t>16</a:t>
            </a:fld>
            <a:endParaRPr lang="zh-TW" altLang="en-US"/>
          </a:p>
        </p:txBody>
      </p:sp>
      <p:sp>
        <p:nvSpPr>
          <p:cNvPr id="44034"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p:spPr>
      </p:sp>
      <p:sp>
        <p:nvSpPr>
          <p:cNvPr id="44035" name="Rectangle 3"/>
          <p:cNvSpPr>
            <a:spLocks noGrp="1" noChangeArrowheads="1"/>
          </p:cNvSpPr>
          <p:nvPr>
            <p:ph type="body" idx="1"/>
          </p:nvPr>
        </p:nvSpPr>
        <p:spPr bwMode="auto">
          <a:xfrm>
            <a:off x="681040" y="4716464"/>
            <a:ext cx="5437187" cy="4467225"/>
          </a:xfrm>
          <a:noFill/>
        </p:spPr>
        <p:txBody>
          <a:bodyPr wrap="square" lIns="91438" tIns="45719" rIns="91438" bIns="45719"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357813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p>
        </p:txBody>
      </p:sp>
    </p:spTree>
    <p:extLst>
      <p:ext uri="{BB962C8B-B14F-4D97-AF65-F5344CB8AC3E}">
        <p14:creationId xmlns:p14="http://schemas.microsoft.com/office/powerpoint/2010/main" val="4221677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smtClean="0"/>
          </a:p>
        </p:txBody>
      </p:sp>
    </p:spTree>
    <p:extLst>
      <p:ext uri="{BB962C8B-B14F-4D97-AF65-F5344CB8AC3E}">
        <p14:creationId xmlns:p14="http://schemas.microsoft.com/office/powerpoint/2010/main" val="280521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DD30CD06-0D40-4CBD-B4BD-813EF7C50ED1}" type="slidenum">
              <a:rPr lang="zh-TW" altLang="en-US"/>
              <a:pPr>
                <a:defRPr/>
              </a:pPr>
              <a:t>26</a:t>
            </a:fld>
            <a:endParaRPr lang="zh-TW" altLang="en-US"/>
          </a:p>
        </p:txBody>
      </p:sp>
      <p:sp>
        <p:nvSpPr>
          <p:cNvPr id="68610" name="Rectangle 2"/>
          <p:cNvSpPr>
            <a:spLocks noGrp="1" noRot="1" noChangeAspect="1" noChangeArrowheads="1" noTextEdit="1"/>
          </p:cNvSpPr>
          <p:nvPr>
            <p:ph type="sldImg"/>
          </p:nvPr>
        </p:nvSpPr>
        <p:spPr bwMode="auto">
          <a:xfrm>
            <a:off x="919163" y="746125"/>
            <a:ext cx="4960937" cy="3721100"/>
          </a:xfrm>
          <a:noFill/>
          <a:ln>
            <a:solidFill>
              <a:srgbClr val="000000"/>
            </a:solidFill>
            <a:miter lim="800000"/>
            <a:headEnd/>
            <a:tailEnd/>
          </a:ln>
        </p:spPr>
      </p:sp>
      <p:sp>
        <p:nvSpPr>
          <p:cNvPr id="68611" name="Rectangle 3"/>
          <p:cNvSpPr>
            <a:spLocks noGrp="1" noChangeArrowheads="1"/>
          </p:cNvSpPr>
          <p:nvPr>
            <p:ph type="body" idx="1"/>
          </p:nvPr>
        </p:nvSpPr>
        <p:spPr bwMode="auto">
          <a:xfrm>
            <a:off x="681038" y="4716463"/>
            <a:ext cx="5437187" cy="4467225"/>
          </a:xfrm>
          <a:noFill/>
        </p:spPr>
        <p:txBody>
          <a:bodyPr wrap="square" lIns="91449" tIns="45724" rIns="91449" bIns="45724"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6"/>
          <p:cNvSpPr>
            <a:spLocks noGrp="1"/>
          </p:cNvSpPr>
          <p:nvPr>
            <p:ph type="sldNum" sz="quarter" idx="5"/>
          </p:nvPr>
        </p:nvSpPr>
        <p:spPr/>
        <p:txBody>
          <a:bodyPr/>
          <a:lstStyle/>
          <a:p>
            <a:pPr>
              <a:defRPr/>
            </a:pPr>
            <a:fld id="{FEF17B4B-86A9-4C44-9E7D-0E8480CE1C96}" type="slidenum">
              <a:rPr lang="zh-TW" altLang="en-US"/>
              <a:pPr>
                <a:defRPr/>
              </a:pPr>
              <a:t>27</a:t>
            </a:fld>
            <a:endParaRPr lang="zh-TW" altLang="en-US"/>
          </a:p>
        </p:txBody>
      </p:sp>
      <p:sp>
        <p:nvSpPr>
          <p:cNvPr id="70658" name="Rectangle 2"/>
          <p:cNvSpPr>
            <a:spLocks noGrp="1" noRot="1" noChangeAspect="1" noChangeArrowheads="1" noTextEdit="1"/>
          </p:cNvSpPr>
          <p:nvPr>
            <p:ph type="sldImg"/>
          </p:nvPr>
        </p:nvSpPr>
        <p:spPr bwMode="auto">
          <a:xfrm>
            <a:off x="919163" y="746125"/>
            <a:ext cx="4960937" cy="3721100"/>
          </a:xfrm>
          <a:noFill/>
          <a:ln>
            <a:solidFill>
              <a:srgbClr val="000000"/>
            </a:solidFill>
            <a:miter lim="800000"/>
            <a:headEnd/>
            <a:tailEnd/>
          </a:ln>
        </p:spPr>
      </p:sp>
      <p:sp>
        <p:nvSpPr>
          <p:cNvPr id="70659" name="Rectangle 3"/>
          <p:cNvSpPr>
            <a:spLocks noGrp="1" noChangeArrowheads="1"/>
          </p:cNvSpPr>
          <p:nvPr>
            <p:ph type="body" idx="1"/>
          </p:nvPr>
        </p:nvSpPr>
        <p:spPr bwMode="auto">
          <a:xfrm>
            <a:off x="681038" y="4716463"/>
            <a:ext cx="5437187" cy="4467225"/>
          </a:xfrm>
          <a:noFill/>
        </p:spPr>
        <p:txBody>
          <a:bodyPr wrap="square" lIns="91449" tIns="45724" rIns="91449" bIns="45724" numCol="1" anchor="t" anchorCtr="0" compatLnSpc="1">
            <a:prstTxWarp prst="textNoShape">
              <a:avLst/>
            </a:prstTxWarp>
          </a:bodyPr>
          <a:lstStyle/>
          <a:p>
            <a:pPr eaLnBrk="1" hangingPunct="1"/>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44"/>
            <a:ext cx="7772400" cy="1470025"/>
          </a:xfrm>
        </p:spPr>
        <p:txBody>
          <a:bodyPr/>
          <a:lstStyle>
            <a:lvl1pPr>
              <a:defRPr>
                <a:latin typeface="標楷體" pitchFamily="65" charset="-120"/>
                <a:ea typeface="標楷體" pitchFamily="65"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4"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F233CCDA-5265-4F05-A7F9-9EA0FF4F972A}" type="datetime1">
              <a:rPr lang="zh-TW" altLang="en-US"/>
              <a:pPr>
                <a:defRPr/>
              </a:pPr>
              <a:t>2018/3/12</a:t>
            </a:fld>
            <a:endParaRPr lang="zh-TW" altLang="en-US"/>
          </a:p>
        </p:txBody>
      </p:sp>
      <p:sp>
        <p:nvSpPr>
          <p:cNvPr id="5" name="頁尾版面配置區 4"/>
          <p:cNvSpPr>
            <a:spLocks noGrp="1"/>
          </p:cNvSpPr>
          <p:nvPr>
            <p:ph type="ftr" sz="quarter" idx="11"/>
          </p:nvPr>
        </p:nvSpPr>
        <p:spPr/>
        <p:txBody>
          <a:bodyPr/>
          <a:lstStyle>
            <a:lvl1pPr>
              <a:defRPr kumimoji="0"/>
            </a:lvl1pPr>
          </a:lstStyle>
          <a:p>
            <a:pPr>
              <a:defRPr/>
            </a:pPr>
            <a:endParaRPr lang="en-US" altLang="zh-TW"/>
          </a:p>
        </p:txBody>
      </p:sp>
      <p:sp>
        <p:nvSpPr>
          <p:cNvPr id="6" name="投影片編號版面配置區 5"/>
          <p:cNvSpPr>
            <a:spLocks noGrp="1"/>
          </p:cNvSpPr>
          <p:nvPr>
            <p:ph type="sldNum" sz="quarter" idx="12"/>
          </p:nvPr>
        </p:nvSpPr>
        <p:spPr/>
        <p:txBody>
          <a:bodyPr wrap="square" numCol="1" anchorCtr="0" compatLnSpc="1">
            <a:prstTxWarp prst="textNoShape">
              <a:avLst/>
            </a:prstTxWarp>
          </a:bodyPr>
          <a:lstStyle>
            <a:lvl1pPr>
              <a:defRPr kumimoji="0" sz="1600">
                <a:solidFill>
                  <a:srgbClr val="000000"/>
                </a:solidFill>
                <a:latin typeface="Arial" charset="0"/>
                <a:ea typeface="新細明體" charset="-120"/>
              </a:defRPr>
            </a:lvl1pPr>
          </a:lstStyle>
          <a:p>
            <a:pPr>
              <a:defRPr/>
            </a:pPr>
            <a:fld id="{8958B652-C921-497A-B9E3-7C449A9EB8D2}" type="slidenum">
              <a:rPr lang="zh-TW" altLang="en-US"/>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BAF7095F-5A15-4D6D-949C-097ECCCDE882}" type="datetime1">
              <a:rPr lang="zh-TW" altLang="en-US"/>
              <a:pPr>
                <a:defRPr/>
              </a:pPr>
              <a:t>2018/3/12</a:t>
            </a:fld>
            <a:endParaRPr lang="zh-TW" altLang="en-US"/>
          </a:p>
        </p:txBody>
      </p:sp>
      <p:sp>
        <p:nvSpPr>
          <p:cNvPr id="5" name="頁尾版面配置區 4"/>
          <p:cNvSpPr>
            <a:spLocks noGrp="1"/>
          </p:cNvSpPr>
          <p:nvPr>
            <p:ph type="ftr" sz="quarter" idx="11"/>
          </p:nvPr>
        </p:nvSpPr>
        <p:spPr/>
        <p:txBody>
          <a:bodyPr/>
          <a:lstStyle>
            <a:lvl1pPr>
              <a:defRPr kumimoji="0"/>
            </a:lvl1pPr>
          </a:lstStyle>
          <a:p>
            <a:pPr>
              <a:defRPr/>
            </a:pPr>
            <a:endParaRPr lang="en-US" altLang="zh-TW"/>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0C3B1124-34ED-48FA-9B57-A20CE38E8E27}"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57"/>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57"/>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917F028B-F973-4449-BA45-0C0A819B9D30}" type="datetime1">
              <a:rPr lang="zh-TW" altLang="en-US"/>
              <a:pPr>
                <a:defRPr/>
              </a:pPr>
              <a:t>2018/3/12</a:t>
            </a:fld>
            <a:endParaRPr lang="zh-TW" altLang="en-US"/>
          </a:p>
        </p:txBody>
      </p:sp>
      <p:sp>
        <p:nvSpPr>
          <p:cNvPr id="5" name="頁尾版面配置區 4"/>
          <p:cNvSpPr>
            <a:spLocks noGrp="1"/>
          </p:cNvSpPr>
          <p:nvPr>
            <p:ph type="ftr" sz="quarter" idx="11"/>
          </p:nvPr>
        </p:nvSpPr>
        <p:spPr/>
        <p:txBody>
          <a:bodyPr/>
          <a:lstStyle>
            <a:lvl1pPr>
              <a:defRPr kumimoji="0"/>
            </a:lvl1pPr>
          </a:lstStyle>
          <a:p>
            <a:pPr>
              <a:defRPr/>
            </a:pPr>
            <a:endParaRPr lang="en-US" altLang="zh-TW"/>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8133E649-71B2-4D68-A181-74402583C5F4}"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1"/>
            <a:ext cx="8229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57200" y="3938607"/>
            <a:ext cx="8229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E3034088-0641-48DB-9077-14C7D7830274}" type="datetime1">
              <a:rPr lang="zh-TW" altLang="en-US"/>
              <a:pPr>
                <a:defRPr/>
              </a:pPr>
              <a:t>2018/3/12</a:t>
            </a:fld>
            <a:endParaRPr lang="zh-TW" altLang="en-US"/>
          </a:p>
        </p:txBody>
      </p:sp>
      <p:sp>
        <p:nvSpPr>
          <p:cNvPr id="6" name="頁尾版面配置區 4"/>
          <p:cNvSpPr>
            <a:spLocks noGrp="1"/>
          </p:cNvSpPr>
          <p:nvPr>
            <p:ph type="ftr" sz="quarter" idx="11"/>
          </p:nvPr>
        </p:nvSpPr>
        <p:spPr/>
        <p:txBody>
          <a:bodyPr/>
          <a:lstStyle>
            <a:lvl1pPr>
              <a:defRPr kumimoji="0"/>
            </a:lvl1pPr>
          </a:lstStyle>
          <a:p>
            <a:pPr>
              <a:defRPr/>
            </a:pPr>
            <a:endParaRPr lang="en-US" altLang="zh-TW"/>
          </a:p>
        </p:txBody>
      </p:sp>
      <p:sp>
        <p:nvSpPr>
          <p:cNvPr id="7"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A49C9D65-61F7-482C-9C33-4ACEE04D7C58}"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1879369"/>
            <a:ext cx="8229600" cy="4525963"/>
          </a:xfrm>
        </p:spPr>
        <p:txBody>
          <a:bodyPr/>
          <a:lstStyle>
            <a:lvl1pPr>
              <a:defRPr/>
            </a:lvl1p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a:t>
            </a:r>
          </a:p>
        </p:txBody>
      </p:sp>
      <p:sp>
        <p:nvSpPr>
          <p:cNvPr id="7" name="Title 1"/>
          <p:cNvSpPr>
            <a:spLocks noGrp="1"/>
          </p:cNvSpPr>
          <p:nvPr>
            <p:ph type="title" hasCustomPrompt="1"/>
          </p:nvPr>
        </p:nvSpPr>
        <p:spPr>
          <a:xfrm>
            <a:off x="457200" y="553805"/>
            <a:ext cx="8229600" cy="1143000"/>
          </a:xfrm>
        </p:spPr>
        <p:txBody>
          <a:bodyPr/>
          <a:lstStyle>
            <a:lvl1pPr>
              <a:defRPr>
                <a:solidFill>
                  <a:schemeClr val="tx2"/>
                </a:solidFill>
              </a:defRPr>
            </a:lvl1pPr>
          </a:lstStyle>
          <a:p>
            <a:r>
              <a:rPr lang="en-US" dirty="0">
                <a:solidFill>
                  <a:schemeClr val="bg1"/>
                </a:solidFill>
              </a:rPr>
              <a:t>Title</a:t>
            </a:r>
            <a:endParaRPr lang="fr-CA" dirty="0">
              <a:solidFill>
                <a:schemeClr val="bg1"/>
              </a:solidFill>
            </a:endParaRPr>
          </a:p>
        </p:txBody>
      </p:sp>
    </p:spTree>
    <p:extLst>
      <p:ext uri="{BB962C8B-B14F-4D97-AF65-F5344CB8AC3E}">
        <p14:creationId xmlns:p14="http://schemas.microsoft.com/office/powerpoint/2010/main" val="248706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44037734-0633-4BA6-9CE9-EFAE5A1AE4CD}" type="datetime1">
              <a:rPr lang="zh-TW" altLang="en-US"/>
              <a:pPr>
                <a:defRPr/>
              </a:pPr>
              <a:t>2018/3/12</a:t>
            </a:fld>
            <a:endParaRPr lang="zh-TW" altLang="en-US"/>
          </a:p>
        </p:txBody>
      </p:sp>
      <p:sp>
        <p:nvSpPr>
          <p:cNvPr id="5" name="頁尾版面配置區 4"/>
          <p:cNvSpPr>
            <a:spLocks noGrp="1"/>
          </p:cNvSpPr>
          <p:nvPr>
            <p:ph type="ftr" sz="quarter" idx="11"/>
          </p:nvPr>
        </p:nvSpPr>
        <p:spPr/>
        <p:txBody>
          <a:bodyPr/>
          <a:lstStyle>
            <a:lvl1pPr>
              <a:defRPr kumimoji="0"/>
            </a:lvl1pPr>
          </a:lstStyle>
          <a:p>
            <a:pPr>
              <a:defRPr/>
            </a:pPr>
            <a:endParaRPr lang="en-US" altLang="zh-TW"/>
          </a:p>
        </p:txBody>
      </p:sp>
      <p:sp>
        <p:nvSpPr>
          <p:cNvPr id="6" name="投影片編號版面配置區 5"/>
          <p:cNvSpPr>
            <a:spLocks noGrp="1"/>
          </p:cNvSpPr>
          <p:nvPr>
            <p:ph type="sldNum" sz="quarter" idx="12"/>
          </p:nvPr>
        </p:nvSpPr>
        <p:spPr/>
        <p:txBody>
          <a:bodyPr wrap="square" numCol="1" anchorCtr="0" compatLnSpc="1">
            <a:prstTxWarp prst="textNoShape">
              <a:avLst/>
            </a:prstTxWarp>
          </a:bodyPr>
          <a:lstStyle>
            <a:lvl1pPr>
              <a:defRPr kumimoji="0" sz="1400" b="1">
                <a:solidFill>
                  <a:srgbClr val="000000"/>
                </a:solidFill>
                <a:latin typeface="Arial" charset="0"/>
                <a:ea typeface="新細明體" charset="-120"/>
              </a:defRPr>
            </a:lvl1pPr>
          </a:lstStyle>
          <a:p>
            <a:pPr>
              <a:defRPr/>
            </a:pPr>
            <a:fld id="{2E997B97-64E7-4908-9D5D-1B65EA9A6186}" type="slidenum">
              <a:rPr lang="zh-TW" altLang="en-US"/>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18"/>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2A300B6D-2C9D-4CA8-BA48-DB380BF205EA}" type="datetime1">
              <a:rPr lang="zh-TW" altLang="en-US"/>
              <a:pPr>
                <a:defRPr/>
              </a:pPr>
              <a:t>2018/3/12</a:t>
            </a:fld>
            <a:endParaRPr lang="zh-TW" altLang="en-US"/>
          </a:p>
        </p:txBody>
      </p:sp>
      <p:sp>
        <p:nvSpPr>
          <p:cNvPr id="5" name="頁尾版面配置區 4"/>
          <p:cNvSpPr>
            <a:spLocks noGrp="1"/>
          </p:cNvSpPr>
          <p:nvPr>
            <p:ph type="ftr" sz="quarter" idx="11"/>
          </p:nvPr>
        </p:nvSpPr>
        <p:spPr/>
        <p:txBody>
          <a:bodyPr/>
          <a:lstStyle>
            <a:lvl1pPr>
              <a:defRPr kumimoji="0"/>
            </a:lvl1pPr>
          </a:lstStyle>
          <a:p>
            <a:pPr>
              <a:defRPr/>
            </a:pPr>
            <a:endParaRPr lang="en-US" altLang="zh-TW"/>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55BA3E2E-AB9C-4808-B78B-5E3507C73DFB}"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82BCEDF6-994C-46BE-981C-AD7D5CAD9FF4}" type="datetime1">
              <a:rPr lang="zh-TW" altLang="en-US"/>
              <a:pPr>
                <a:defRPr/>
              </a:pPr>
              <a:t>2018/3/12</a:t>
            </a:fld>
            <a:endParaRPr lang="zh-TW" altLang="en-US"/>
          </a:p>
        </p:txBody>
      </p:sp>
      <p:sp>
        <p:nvSpPr>
          <p:cNvPr id="6" name="頁尾版面配置區 4"/>
          <p:cNvSpPr>
            <a:spLocks noGrp="1"/>
          </p:cNvSpPr>
          <p:nvPr>
            <p:ph type="ftr" sz="quarter" idx="11"/>
          </p:nvPr>
        </p:nvSpPr>
        <p:spPr/>
        <p:txBody>
          <a:bodyPr/>
          <a:lstStyle>
            <a:lvl1pPr>
              <a:defRPr kumimoji="0"/>
            </a:lvl1pPr>
          </a:lstStyle>
          <a:p>
            <a:pPr>
              <a:defRPr/>
            </a:pPr>
            <a:endParaRPr lang="en-US" altLang="zh-TW"/>
          </a:p>
        </p:txBody>
      </p:sp>
      <p:sp>
        <p:nvSpPr>
          <p:cNvPr id="7"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81A18BA6-411A-4B44-847F-D0BC43A3378A}"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0EF4BDDD-2E2E-4119-8E0F-EA7D9FAB0CA9}" type="datetime1">
              <a:rPr lang="zh-TW" altLang="en-US"/>
              <a:pPr>
                <a:defRPr/>
              </a:pPr>
              <a:t>2018/3/12</a:t>
            </a:fld>
            <a:endParaRPr lang="zh-TW" altLang="en-US"/>
          </a:p>
        </p:txBody>
      </p:sp>
      <p:sp>
        <p:nvSpPr>
          <p:cNvPr id="8" name="頁尾版面配置區 4"/>
          <p:cNvSpPr>
            <a:spLocks noGrp="1"/>
          </p:cNvSpPr>
          <p:nvPr>
            <p:ph type="ftr" sz="quarter" idx="11"/>
          </p:nvPr>
        </p:nvSpPr>
        <p:spPr/>
        <p:txBody>
          <a:bodyPr/>
          <a:lstStyle>
            <a:lvl1pPr>
              <a:defRPr kumimoji="0"/>
            </a:lvl1pPr>
          </a:lstStyle>
          <a:p>
            <a:pPr>
              <a:defRPr/>
            </a:pPr>
            <a:endParaRPr lang="en-US" altLang="zh-TW"/>
          </a:p>
        </p:txBody>
      </p:sp>
      <p:sp>
        <p:nvSpPr>
          <p:cNvPr id="9"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990E9C0F-E012-4BE9-9405-6524BA351DCF}"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D731D1B6-396B-4DE1-8C44-99F4F4B7A9FE}" type="datetime1">
              <a:rPr lang="zh-TW" altLang="en-US"/>
              <a:pPr>
                <a:defRPr/>
              </a:pPr>
              <a:t>2018/3/12</a:t>
            </a:fld>
            <a:endParaRPr lang="zh-TW" altLang="en-US"/>
          </a:p>
        </p:txBody>
      </p:sp>
      <p:sp>
        <p:nvSpPr>
          <p:cNvPr id="4" name="頁尾版面配置區 4"/>
          <p:cNvSpPr>
            <a:spLocks noGrp="1"/>
          </p:cNvSpPr>
          <p:nvPr>
            <p:ph type="ftr" sz="quarter" idx="11"/>
          </p:nvPr>
        </p:nvSpPr>
        <p:spPr/>
        <p:txBody>
          <a:bodyPr/>
          <a:lstStyle>
            <a:lvl1pPr>
              <a:defRPr kumimoji="0"/>
            </a:lvl1pPr>
          </a:lstStyle>
          <a:p>
            <a:pPr>
              <a:defRPr/>
            </a:pPr>
            <a:endParaRPr lang="en-US" altLang="zh-TW"/>
          </a:p>
        </p:txBody>
      </p:sp>
      <p:sp>
        <p:nvSpPr>
          <p:cNvPr id="5"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BC763249-E184-4D9F-A84E-4D9B2FE9736B}"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AF0275C9-715B-44EF-9B78-6823958BA8D8}" type="datetime1">
              <a:rPr lang="zh-TW" altLang="en-US"/>
              <a:pPr>
                <a:defRPr/>
              </a:pPr>
              <a:t>2018/3/12</a:t>
            </a:fld>
            <a:endParaRPr lang="zh-TW" altLang="en-US"/>
          </a:p>
        </p:txBody>
      </p:sp>
      <p:sp>
        <p:nvSpPr>
          <p:cNvPr id="3" name="頁尾版面配置區 4"/>
          <p:cNvSpPr>
            <a:spLocks noGrp="1"/>
          </p:cNvSpPr>
          <p:nvPr>
            <p:ph type="ftr" sz="quarter" idx="11"/>
          </p:nvPr>
        </p:nvSpPr>
        <p:spPr/>
        <p:txBody>
          <a:bodyPr/>
          <a:lstStyle>
            <a:lvl1pPr>
              <a:defRPr kumimoji="0"/>
            </a:lvl1pPr>
          </a:lstStyle>
          <a:p>
            <a:pPr>
              <a:defRPr/>
            </a:pPr>
            <a:endParaRPr lang="en-US" altLang="zh-TW"/>
          </a:p>
        </p:txBody>
      </p:sp>
      <p:sp>
        <p:nvSpPr>
          <p:cNvPr id="4"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F9835729-9090-49EC-ADEF-1B7C33A45955}"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1" y="27306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2B1024FF-9908-4C4B-A3AF-8A6F068EA36F}" type="datetime1">
              <a:rPr lang="zh-TW" altLang="en-US"/>
              <a:pPr>
                <a:defRPr/>
              </a:pPr>
              <a:t>2018/3/12</a:t>
            </a:fld>
            <a:endParaRPr lang="zh-TW" altLang="en-US"/>
          </a:p>
        </p:txBody>
      </p:sp>
      <p:sp>
        <p:nvSpPr>
          <p:cNvPr id="6" name="頁尾版面配置區 4"/>
          <p:cNvSpPr>
            <a:spLocks noGrp="1"/>
          </p:cNvSpPr>
          <p:nvPr>
            <p:ph type="ftr" sz="quarter" idx="11"/>
          </p:nvPr>
        </p:nvSpPr>
        <p:spPr/>
        <p:txBody>
          <a:bodyPr/>
          <a:lstStyle>
            <a:lvl1pPr>
              <a:defRPr kumimoji="0"/>
            </a:lvl1pPr>
          </a:lstStyle>
          <a:p>
            <a:pPr>
              <a:defRPr/>
            </a:pPr>
            <a:endParaRPr lang="en-US" altLang="zh-TW"/>
          </a:p>
        </p:txBody>
      </p:sp>
      <p:sp>
        <p:nvSpPr>
          <p:cNvPr id="7"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7568DCB6-C00F-4C3A-9F64-CDA00A588AC6}"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fontAlgn="auto">
              <a:spcBef>
                <a:spcPts val="0"/>
              </a:spcBef>
              <a:spcAft>
                <a:spcPts val="0"/>
              </a:spcAft>
              <a:defRPr kumimoji="0"/>
            </a:lvl1pPr>
          </a:lstStyle>
          <a:p>
            <a:pPr>
              <a:defRPr/>
            </a:pPr>
            <a:fld id="{69E51EDC-AD3D-4DC1-AEB6-8072FA20679C}" type="datetime1">
              <a:rPr lang="zh-TW" altLang="en-US"/>
              <a:pPr>
                <a:defRPr/>
              </a:pPr>
              <a:t>2018/3/12</a:t>
            </a:fld>
            <a:endParaRPr lang="zh-TW" altLang="en-US"/>
          </a:p>
        </p:txBody>
      </p:sp>
      <p:sp>
        <p:nvSpPr>
          <p:cNvPr id="6" name="頁尾版面配置區 4"/>
          <p:cNvSpPr>
            <a:spLocks noGrp="1"/>
          </p:cNvSpPr>
          <p:nvPr>
            <p:ph type="ftr" sz="quarter" idx="11"/>
          </p:nvPr>
        </p:nvSpPr>
        <p:spPr/>
        <p:txBody>
          <a:bodyPr/>
          <a:lstStyle>
            <a:lvl1pPr>
              <a:defRPr kumimoji="0"/>
            </a:lvl1pPr>
          </a:lstStyle>
          <a:p>
            <a:pPr>
              <a:defRPr/>
            </a:pPr>
            <a:endParaRPr lang="en-US" altLang="zh-TW"/>
          </a:p>
        </p:txBody>
      </p:sp>
      <p:sp>
        <p:nvSpPr>
          <p:cNvPr id="7" name="投影片編號版面配置區 5"/>
          <p:cNvSpPr>
            <a:spLocks noGrp="1"/>
          </p:cNvSpPr>
          <p:nvPr>
            <p:ph type="sldNum" sz="quarter" idx="12"/>
          </p:nvPr>
        </p:nvSpPr>
        <p:spPr/>
        <p:txBody>
          <a:bodyPr/>
          <a:lstStyle>
            <a:lvl1pPr fontAlgn="auto">
              <a:spcBef>
                <a:spcPts val="0"/>
              </a:spcBef>
              <a:spcAft>
                <a:spcPts val="0"/>
              </a:spcAft>
              <a:defRPr kumimoji="0"/>
            </a:lvl1pPr>
          </a:lstStyle>
          <a:p>
            <a:pPr>
              <a:defRPr/>
            </a:pPr>
            <a:fld id="{588959B2-90A2-46FE-A5A8-19045857E489}"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51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4515"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pitchFamily="34" charset="0"/>
                <a:ea typeface="新細明體" pitchFamily="18" charset="-120"/>
              </a:defRPr>
            </a:lvl1pPr>
          </a:lstStyle>
          <a:p>
            <a:pPr>
              <a:defRPr/>
            </a:pPr>
            <a:fld id="{6F4D0A23-6067-404E-ADCC-5D1E8EB93D95}" type="datetime1">
              <a:rPr lang="zh-TW" altLang="en-US"/>
              <a:pPr>
                <a:defRPr/>
              </a:pPr>
              <a:t>2018/3/12</a:t>
            </a:fld>
            <a:endParaRPr lang="zh-TW" altLang="en-US"/>
          </a:p>
        </p:txBody>
      </p:sp>
      <p:sp>
        <p:nvSpPr>
          <p:cNvPr id="5" name="頁尾版面配置區 4"/>
          <p:cNvSpPr>
            <a:spLocks noGrp="1"/>
          </p:cNvSpPr>
          <p:nvPr>
            <p:ph type="ftr" sz="quarter" idx="3"/>
          </p:nvPr>
        </p:nvSpPr>
        <p:spPr>
          <a:xfrm>
            <a:off x="3124200" y="6356368"/>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ltLang="zh-TW"/>
          </a:p>
        </p:txBody>
      </p:sp>
      <p:sp>
        <p:nvSpPr>
          <p:cNvPr id="6" name="投影片編號版面配置區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pitchFamily="34" charset="0"/>
                <a:ea typeface="新細明體" pitchFamily="18" charset="-120"/>
              </a:defRPr>
            </a:lvl1pPr>
          </a:lstStyle>
          <a:p>
            <a:pPr>
              <a:defRPr/>
            </a:pPr>
            <a:fld id="{C2EAE92B-EEF0-4D32-BEB9-04B5B181FAA1}" type="slidenum">
              <a:rPr lang="zh-TW" altLang="en-US"/>
              <a:pPr>
                <a:defRPr/>
              </a:pPr>
              <a:t>‹#›</a:t>
            </a:fld>
            <a:endParaRPr lang="zh-TW" altLang="en-US"/>
          </a:p>
        </p:txBody>
      </p:sp>
      <p:pic>
        <p:nvPicPr>
          <p:cNvPr id="64519" name="圖片 6"/>
          <p:cNvPicPr>
            <a:picLocks noChangeAspect="1"/>
          </p:cNvPicPr>
          <p:nvPr/>
        </p:nvPicPr>
        <p:blipFill>
          <a:blip r:embed="rId15" cstate="print"/>
          <a:srcRect/>
          <a:stretch>
            <a:fillRect/>
          </a:stretch>
        </p:blipFill>
        <p:spPr bwMode="auto">
          <a:xfrm>
            <a:off x="1597"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34"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hyperlink" Target="../&#23452;&#34349;&#32771;&#21312;104&#24180;&#22283;&#20013;&#25945;&#32946;&#26371;&#32771;&#31777;&#31456;(&#32178;&#36335;&#20844;&#21578;&#29256;)_9114321%2030%201.pdf"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hyperlink" Target="../&#23452;&#34349;&#32771;&#21312;104&#24180;&#22283;&#20013;&#25945;&#32946;&#26371;&#32771;&#31777;&#31456;(&#32178;&#36335;&#20844;&#21578;&#29256;)_9114321%2030%202.pdf"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6.wmf"/><Relationship Id="rId18" Type="http://schemas.openxmlformats.org/officeDocument/2006/relationships/image" Target="../media/image29.wmf"/><Relationship Id="rId3" Type="http://schemas.openxmlformats.org/officeDocument/2006/relationships/notesSlide" Target="../notesSlides/notesSlide26.xml"/><Relationship Id="rId7" Type="http://schemas.openxmlformats.org/officeDocument/2006/relationships/image" Target="../media/image23.wmf"/><Relationship Id="rId12" Type="http://schemas.openxmlformats.org/officeDocument/2006/relationships/oleObject" Target="../embeddings/oleObject12.bin"/><Relationship Id="rId17" Type="http://schemas.openxmlformats.org/officeDocument/2006/relationships/image" Target="../media/image28.wmf"/><Relationship Id="rId2" Type="http://schemas.openxmlformats.org/officeDocument/2006/relationships/slideLayout" Target="../slideLayouts/slideLayout2.xml"/><Relationship Id="rId16" Type="http://schemas.openxmlformats.org/officeDocument/2006/relationships/oleObject" Target="../embeddings/oleObject14.bin"/><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11.bin"/><Relationship Id="rId19" Type="http://schemas.openxmlformats.org/officeDocument/2006/relationships/image" Target="../media/image21.png"/><Relationship Id="rId4" Type="http://schemas.openxmlformats.org/officeDocument/2006/relationships/oleObject" Target="../embeddings/oleObject8.bin"/><Relationship Id="rId9" Type="http://schemas.openxmlformats.org/officeDocument/2006/relationships/image" Target="../media/image24.wmf"/><Relationship Id="rId14" Type="http://schemas.openxmlformats.org/officeDocument/2006/relationships/oleObject" Target="../embeddings/oleObject13.bin"/></Relationships>
</file>

<file path=ppt/slides/_rels/slide10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1.png"/><Relationship Id="rId7" Type="http://schemas.openxmlformats.org/officeDocument/2006/relationships/diagramQuickStyle" Target="../diagrams/quickStyle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0.jpeg"/><Relationship Id="rId9" Type="http://schemas.microsoft.com/office/2007/relationships/diagramDrawing" Target="../diagrams/drawing8.xml"/></Relationships>
</file>

<file path=ppt/slides/_rels/slide1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file:///C:\Users\adboss\Desktop\Career%20Paths_cut.mp4" TargetMode="External"/><Relationship Id="rId6" Type="http://schemas.openxmlformats.org/officeDocument/2006/relationships/image" Target="../media/image32.png"/><Relationship Id="rId5" Type="http://schemas.openxmlformats.org/officeDocument/2006/relationships/image" Target="../media/image34.jpeg"/><Relationship Id="rId4" Type="http://schemas.openxmlformats.org/officeDocument/2006/relationships/image" Target="../media/image33.png"/></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4.jpeg"/><Relationship Id="rId4" Type="http://schemas.openxmlformats.org/officeDocument/2006/relationships/image" Target="../media/image43.jpeg"/></Relationships>
</file>

<file path=ppt/slides/_rels/slide1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7.jpeg"/><Relationship Id="rId4" Type="http://schemas.openxmlformats.org/officeDocument/2006/relationships/image" Target="../media/image46.jpeg"/></Relationships>
</file>

<file path=ppt/slides/_rels/slide1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20813;&#35430;&#20837;&#23416;&#25307;&#29983;&#21517;&#38989;.doc"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30452;&#21319;&#20837;&#23416;&#21517;&#38989;.doc"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2.png"/><Relationship Id="rId7" Type="http://schemas.openxmlformats.org/officeDocument/2006/relationships/diagramColors" Target="../diagrams/colors1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3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hyperlink" Target="http://blog.ilc.edu.tw/blog/gallery/16946/16946-2106099.doc" TargetMode="External"/><Relationship Id="rId2" Type="http://schemas.openxmlformats.org/officeDocument/2006/relationships/image" Target="../media/image2.gif"/><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blog.ilc.edu.tw/blog/blog/18195"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hyperlink" Target="http://adapt.k12ea.gov.tw/"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12&#24180;&#22283;&#25945;&#23459;&#23566;&#36969;&#24615;&#36628;&#23566;/&#23416;&#32676;&#24433;&#29255;/09%20%20&#38651;&#27231;&#33287;&#38651;&#23376;.wmv" TargetMode="External"/><Relationship Id="rId13" Type="http://schemas.openxmlformats.org/officeDocument/2006/relationships/hyperlink" Target="12&#24180;&#22283;&#25945;&#23459;&#23566;&#36969;&#24615;&#36628;&#23566;/&#23416;&#32676;&#24433;&#29255;/08%20%20&#27231;&#26800;&#32676;1.wmv" TargetMode="External"/><Relationship Id="rId3" Type="http://schemas.openxmlformats.org/officeDocument/2006/relationships/hyperlink" Target="12&#24180;&#22283;&#25945;&#23459;&#23566;&#36969;&#24615;&#36628;&#23566;/&#23416;&#32676;&#24433;&#29255;/12%20%20&#27700;&#29986;&#32676;.wmv" TargetMode="External"/><Relationship Id="rId7" Type="http://schemas.openxmlformats.org/officeDocument/2006/relationships/hyperlink" Target="12&#24180;&#22283;&#25945;&#23459;&#23566;&#36969;&#24615;&#36628;&#23566;/&#23416;&#32676;&#24433;&#29255;/02%20%20&#22806;&#35486;&#32676;1.wmv" TargetMode="External"/><Relationship Id="rId12" Type="http://schemas.openxmlformats.org/officeDocument/2006/relationships/hyperlink" Target="12&#24180;&#22283;&#25945;&#23459;&#23566;&#36969;&#24615;&#36628;&#23566;/&#23416;&#32676;&#24433;&#29255;/07%20%20&#21205;&#21147;&#27231;&#26800;&#32676;1.wmv" TargetMode="External"/><Relationship Id="rId2" Type="http://schemas.openxmlformats.org/officeDocument/2006/relationships/hyperlink" Target="12&#24180;&#22283;&#25945;&#23459;&#23566;&#36969;&#24615;&#36628;&#23566;/&#23416;&#32676;&#24433;&#29255;/13%20%20&#34269;&#34899;&#32676;1.wmv" TargetMode="External"/><Relationship Id="rId1" Type="http://schemas.openxmlformats.org/officeDocument/2006/relationships/slideLayout" Target="../slideLayouts/slideLayout2.xml"/><Relationship Id="rId6" Type="http://schemas.openxmlformats.org/officeDocument/2006/relationships/hyperlink" Target="12&#24180;&#22283;&#25945;&#23459;&#23566;&#36969;&#24615;&#36628;&#23566;/&#23416;&#32676;&#24433;&#29255;/05%20%20&#39135;&#21697;&#32676;1.wmv" TargetMode="External"/><Relationship Id="rId11" Type="http://schemas.openxmlformats.org/officeDocument/2006/relationships/hyperlink" Target="12&#24180;&#22283;&#25945;&#23459;&#23566;&#36969;&#24615;&#36628;&#23566;/&#23416;&#32676;&#24433;&#29255;/04%20%20&#35373;&#35336;&#32676;1.wmv" TargetMode="External"/><Relationship Id="rId5" Type="http://schemas.openxmlformats.org/officeDocument/2006/relationships/hyperlink" Target="12&#24180;&#22283;&#25945;&#23459;&#23566;&#36969;&#24615;&#36628;&#23566;/&#23416;&#32676;&#24433;&#29255;/10%20%20&#23478;&#25919;&#23416;&#32676;.wmv" TargetMode="External"/><Relationship Id="rId10" Type="http://schemas.openxmlformats.org/officeDocument/2006/relationships/hyperlink" Target="12&#24180;&#22283;&#25945;&#23459;&#23566;&#36969;&#24615;&#36628;&#23566;/&#23416;&#32676;&#24433;&#29255;/03%20%20&#21830;&#31649;&#32676;1.wmv" TargetMode="External"/><Relationship Id="rId4" Type="http://schemas.openxmlformats.org/officeDocument/2006/relationships/hyperlink" Target="12&#24180;&#22283;&#25945;&#23459;&#23566;&#36969;&#24615;&#36628;&#23566;/&#23416;&#32676;&#24433;&#29255;/06%20%20&#39184;&#26053;&#23416;&#32676;.wmv" TargetMode="External"/><Relationship Id="rId9" Type="http://schemas.openxmlformats.org/officeDocument/2006/relationships/hyperlink" Target="12&#24180;&#22283;&#25945;&#23459;&#23566;&#36969;&#24615;&#36628;&#23566;/&#23416;&#32676;&#24433;&#29255;/11%20%20&#21270;&#24037;&#32676;1.wmv"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79.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79.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79.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gif"/><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adapt.k12ea.gov.tw/"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blog.ilc.edu.tw/blog/blog/21502"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8.wmf"/><Relationship Id="rId5" Type="http://schemas.openxmlformats.org/officeDocument/2006/relationships/oleObject" Target="../embeddings/oleObject5.bin"/><Relationship Id="rId4" Type="http://schemas.openxmlformats.org/officeDocument/2006/relationships/image" Target="../media/image17.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0.wmf"/><Relationship Id="rId5" Type="http://schemas.openxmlformats.org/officeDocument/2006/relationships/oleObject" Target="../embeddings/oleObject7.bin"/><Relationship Id="rId4" Type="http://schemas.openxmlformats.org/officeDocument/2006/relationships/image" Target="../media/image19.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9512" y="1196752"/>
            <a:ext cx="8748464" cy="2232248"/>
          </a:xfrm>
        </p:spPr>
        <p:txBody>
          <a:bodyPr>
            <a:normAutofit/>
          </a:bodyPr>
          <a:lstStyle/>
          <a:p>
            <a:r>
              <a:rPr lang="zh-TW" altLang="en-US" b="1" dirty="0">
                <a:solidFill>
                  <a:srgbClr val="000099"/>
                </a:solidFill>
                <a:effectLst>
                  <a:outerShdw blurRad="38100" dist="38100" dir="2700000" algn="tl">
                    <a:srgbClr val="000000">
                      <a:alpha val="43137"/>
                    </a:srgbClr>
                  </a:outerShdw>
                </a:effectLst>
              </a:rPr>
              <a:t>十二年國民基本教育</a:t>
            </a:r>
            <a:r>
              <a:rPr lang="en-US" altLang="zh-TW" b="1" dirty="0">
                <a:solidFill>
                  <a:srgbClr val="000099"/>
                </a:solidFill>
                <a:effectLst>
                  <a:outerShdw blurRad="38100" dist="38100" dir="2700000" algn="tl">
                    <a:srgbClr val="000000">
                      <a:alpha val="43137"/>
                    </a:srgbClr>
                  </a:outerShdw>
                </a:effectLst>
              </a:rPr>
              <a:t>-</a:t>
            </a:r>
            <a:br>
              <a:rPr lang="en-US" altLang="zh-TW" b="1" dirty="0">
                <a:solidFill>
                  <a:srgbClr val="000099"/>
                </a:solidFill>
                <a:effectLst>
                  <a:outerShdw blurRad="38100" dist="38100" dir="2700000" algn="tl">
                    <a:srgbClr val="000000">
                      <a:alpha val="43137"/>
                    </a:srgbClr>
                  </a:outerShdw>
                </a:effectLst>
              </a:rPr>
            </a:br>
            <a:r>
              <a:rPr lang="en-US" altLang="zh-TW" b="1" dirty="0" smtClean="0">
                <a:solidFill>
                  <a:srgbClr val="000099"/>
                </a:solidFill>
                <a:effectLst>
                  <a:outerShdw blurRad="38100" dist="38100" dir="2700000" algn="tl">
                    <a:srgbClr val="000000">
                      <a:alpha val="43137"/>
                    </a:srgbClr>
                  </a:outerShdw>
                </a:effectLst>
              </a:rPr>
              <a:t>107</a:t>
            </a:r>
            <a:r>
              <a:rPr lang="zh-TW" altLang="en-US" b="1" dirty="0" smtClean="0">
                <a:solidFill>
                  <a:srgbClr val="000099"/>
                </a:solidFill>
                <a:effectLst>
                  <a:outerShdw blurRad="38100" dist="38100" dir="2700000" algn="tl">
                    <a:srgbClr val="000000">
                      <a:alpha val="43137"/>
                    </a:srgbClr>
                  </a:outerShdw>
                </a:effectLst>
              </a:rPr>
              <a:t>年宜蘭區適</a:t>
            </a:r>
            <a:r>
              <a:rPr lang="zh-TW" altLang="en-US" b="1" dirty="0">
                <a:solidFill>
                  <a:srgbClr val="000099"/>
                </a:solidFill>
                <a:effectLst>
                  <a:outerShdw blurRad="38100" dist="38100" dir="2700000" algn="tl">
                    <a:srgbClr val="000000">
                      <a:alpha val="43137"/>
                    </a:srgbClr>
                  </a:outerShdw>
                </a:effectLst>
              </a:rPr>
              <a:t>性</a:t>
            </a:r>
            <a:r>
              <a:rPr lang="zh-TW" altLang="en-US" b="1" dirty="0" smtClean="0">
                <a:solidFill>
                  <a:srgbClr val="000099"/>
                </a:solidFill>
                <a:effectLst>
                  <a:outerShdw blurRad="38100" dist="38100" dir="2700000" algn="tl">
                    <a:srgbClr val="000000">
                      <a:alpha val="43137"/>
                    </a:srgbClr>
                  </a:outerShdw>
                </a:effectLst>
              </a:rPr>
              <a:t>入學說明</a:t>
            </a:r>
            <a:endParaRPr lang="zh-TW" altLang="en-US" sz="5400" b="1" dirty="0">
              <a:solidFill>
                <a:srgbClr val="FF0000"/>
              </a:solidFill>
              <a:effectLst>
                <a:outerShdw blurRad="38100" dist="38100" dir="2700000" algn="tl">
                  <a:srgbClr val="000000">
                    <a:alpha val="43137"/>
                  </a:srgbClr>
                </a:outerShdw>
              </a:effectLst>
            </a:endParaRPr>
          </a:p>
        </p:txBody>
      </p:sp>
      <p:sp>
        <p:nvSpPr>
          <p:cNvPr id="3" name="副標題 2"/>
          <p:cNvSpPr>
            <a:spLocks noGrp="1"/>
          </p:cNvSpPr>
          <p:nvPr>
            <p:ph type="subTitle" idx="1"/>
          </p:nvPr>
        </p:nvSpPr>
        <p:spPr>
          <a:xfrm>
            <a:off x="539552" y="4221088"/>
            <a:ext cx="8064896" cy="2376264"/>
          </a:xfrm>
        </p:spPr>
        <p:txBody>
          <a:bodyPr>
            <a:normAutofit/>
          </a:bodyPr>
          <a:lstStyle/>
          <a:p>
            <a:pPr algn="l"/>
            <a:r>
              <a:rPr lang="zh-TW" altLang="en-US" sz="4000" b="1" dirty="0" smtClean="0">
                <a:solidFill>
                  <a:srgbClr val="000099"/>
                </a:solidFill>
                <a:effectLst>
                  <a:outerShdw blurRad="38100" dist="38100" dir="2700000" algn="tl">
                    <a:srgbClr val="000000">
                      <a:alpha val="43137"/>
                    </a:srgbClr>
                  </a:outerShdw>
                </a:effectLst>
              </a:rPr>
              <a:t>宜蘭縣十二年國教宣導團</a:t>
            </a:r>
            <a:endParaRPr lang="en-US" altLang="zh-TW" sz="4000" b="1" dirty="0" smtClean="0">
              <a:solidFill>
                <a:srgbClr val="000099"/>
              </a:solidFill>
              <a:effectLst>
                <a:outerShdw blurRad="38100" dist="38100" dir="2700000" algn="tl">
                  <a:srgbClr val="000000">
                    <a:alpha val="43137"/>
                  </a:srgbClr>
                </a:outerShdw>
              </a:effectLst>
            </a:endParaRPr>
          </a:p>
          <a:p>
            <a:pPr algn="l"/>
            <a:r>
              <a:rPr lang="zh-TW" altLang="en-US" sz="4000" b="1" dirty="0" smtClean="0">
                <a:solidFill>
                  <a:srgbClr val="000099"/>
                </a:solidFill>
                <a:effectLst>
                  <a:outerShdw blurRad="38100" dist="38100" dir="2700000" algn="tl">
                    <a:srgbClr val="000000">
                      <a:alpha val="43137"/>
                    </a:srgbClr>
                  </a:outerShdw>
                </a:effectLst>
              </a:rPr>
              <a:t>宣講講師：劉旺朝</a:t>
            </a:r>
            <a:r>
              <a:rPr lang="en-US" altLang="zh-TW" sz="2800" b="1" dirty="0" smtClean="0">
                <a:solidFill>
                  <a:srgbClr val="000099"/>
                </a:solidFill>
                <a:effectLst>
                  <a:outerShdw blurRad="38100" dist="38100" dir="2700000" algn="tl">
                    <a:srgbClr val="000000">
                      <a:alpha val="43137"/>
                    </a:srgbClr>
                  </a:outerShdw>
                </a:effectLst>
              </a:rPr>
              <a:t>(</a:t>
            </a:r>
            <a:r>
              <a:rPr lang="zh-TW" altLang="en-US" sz="2800" b="1" dirty="0" smtClean="0">
                <a:solidFill>
                  <a:srgbClr val="000099"/>
                </a:solidFill>
                <a:effectLst>
                  <a:outerShdw blurRad="38100" dist="38100" dir="2700000" algn="tl">
                    <a:srgbClr val="000000">
                      <a:alpha val="43137"/>
                    </a:srgbClr>
                  </a:outerShdw>
                </a:effectLst>
              </a:rPr>
              <a:t>壯圍國中教務主任</a:t>
            </a:r>
            <a:r>
              <a:rPr lang="en-US" altLang="zh-TW" sz="2800" b="1" dirty="0" smtClean="0">
                <a:solidFill>
                  <a:srgbClr val="000099"/>
                </a:solidFill>
                <a:effectLst>
                  <a:outerShdw blurRad="38100" dist="38100" dir="2700000" algn="tl">
                    <a:srgbClr val="000000">
                      <a:alpha val="43137"/>
                    </a:srgbClr>
                  </a:outerShdw>
                </a:effectLst>
              </a:rPr>
              <a:t>)</a:t>
            </a:r>
          </a:p>
          <a:p>
            <a:pPr algn="l"/>
            <a:r>
              <a:rPr lang="zh-TW" altLang="en-US" sz="4000" b="1" dirty="0" smtClean="0">
                <a:solidFill>
                  <a:srgbClr val="000099"/>
                </a:solidFill>
                <a:effectLst>
                  <a:outerShdw blurRad="38100" dist="38100" dir="2700000" algn="tl">
                    <a:srgbClr val="000000">
                      <a:alpha val="43137"/>
                    </a:srgbClr>
                  </a:outerShdw>
                </a:effectLst>
              </a:rPr>
              <a:t>日    期：</a:t>
            </a:r>
            <a:r>
              <a:rPr lang="en-US" altLang="zh-TW" sz="4000" b="1" dirty="0" smtClean="0">
                <a:solidFill>
                  <a:srgbClr val="000099"/>
                </a:solidFill>
                <a:effectLst>
                  <a:outerShdw blurRad="38100" dist="38100" dir="2700000" algn="tl">
                    <a:srgbClr val="000000">
                      <a:alpha val="43137"/>
                    </a:srgbClr>
                  </a:outerShdw>
                </a:effectLst>
              </a:rPr>
              <a:t>107</a:t>
            </a:r>
            <a:r>
              <a:rPr lang="zh-TW" altLang="en-US" sz="4000" b="1" dirty="0" smtClean="0">
                <a:solidFill>
                  <a:srgbClr val="000099"/>
                </a:solidFill>
                <a:effectLst>
                  <a:outerShdw blurRad="38100" dist="38100" dir="2700000" algn="tl">
                    <a:srgbClr val="000000">
                      <a:alpha val="43137"/>
                    </a:srgbClr>
                  </a:outerShdw>
                </a:effectLst>
              </a:rPr>
              <a:t>年</a:t>
            </a:r>
            <a:r>
              <a:rPr lang="en-US" altLang="zh-TW" sz="4000" b="1" dirty="0" smtClean="0">
                <a:solidFill>
                  <a:srgbClr val="000099"/>
                </a:solidFill>
                <a:effectLst>
                  <a:outerShdw blurRad="38100" dist="38100" dir="2700000" algn="tl">
                    <a:srgbClr val="000000">
                      <a:alpha val="43137"/>
                    </a:srgbClr>
                  </a:outerShdw>
                </a:effectLst>
              </a:rPr>
              <a:t>3</a:t>
            </a:r>
            <a:r>
              <a:rPr lang="zh-TW" altLang="en-US" sz="4000" b="1" dirty="0" smtClean="0">
                <a:solidFill>
                  <a:srgbClr val="000099"/>
                </a:solidFill>
                <a:effectLst>
                  <a:outerShdw blurRad="38100" dist="38100" dir="2700000" algn="tl">
                    <a:srgbClr val="000000">
                      <a:alpha val="43137"/>
                    </a:srgbClr>
                  </a:outerShdw>
                </a:effectLst>
              </a:rPr>
              <a:t>月</a:t>
            </a:r>
            <a:r>
              <a:rPr lang="en-US" altLang="zh-TW" sz="4000" b="1" dirty="0" smtClean="0">
                <a:solidFill>
                  <a:srgbClr val="000099"/>
                </a:solidFill>
                <a:effectLst>
                  <a:outerShdw blurRad="38100" dist="38100" dir="2700000" algn="tl">
                    <a:srgbClr val="000000">
                      <a:alpha val="43137"/>
                    </a:srgbClr>
                  </a:outerShdw>
                </a:effectLst>
              </a:rPr>
              <a:t>13</a:t>
            </a:r>
            <a:r>
              <a:rPr lang="zh-TW" altLang="en-US" sz="4000" b="1" dirty="0" smtClean="0">
                <a:solidFill>
                  <a:srgbClr val="000099"/>
                </a:solidFill>
                <a:effectLst>
                  <a:outerShdw blurRad="38100" dist="38100" dir="2700000" algn="tl">
                    <a:srgbClr val="000000">
                      <a:alpha val="43137"/>
                    </a:srgbClr>
                  </a:outerShdw>
                </a:effectLst>
              </a:rPr>
              <a:t>日</a:t>
            </a:r>
            <a:endParaRPr lang="en-US" altLang="zh-TW" sz="4000" b="1" dirty="0" smtClean="0">
              <a:solidFill>
                <a:srgbClr val="000099"/>
              </a:solidFill>
              <a:effectLst>
                <a:outerShdw blurRad="38100" dist="38100" dir="2700000" algn="tl">
                  <a:srgbClr val="000000">
                    <a:alpha val="43137"/>
                  </a:srgbClr>
                </a:outerShdw>
              </a:effectLst>
            </a:endParaRPr>
          </a:p>
          <a:p>
            <a:pPr algn="l"/>
            <a:endParaRPr lang="zh-TW" altLang="en-US" b="1" dirty="0">
              <a:solidFill>
                <a:srgbClr val="002060"/>
              </a:solidFill>
              <a:effectLst>
                <a:outerShdw blurRad="38100" dist="38100" dir="2700000" algn="tl">
                  <a:srgbClr val="000000">
                    <a:alpha val="43137"/>
                  </a:srgbClr>
                </a:outerShdw>
              </a:effectLst>
            </a:endParaRPr>
          </a:p>
        </p:txBody>
      </p:sp>
      <p:pic>
        <p:nvPicPr>
          <p:cNvPr id="1146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1" y="2996952"/>
            <a:ext cx="1152128" cy="112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121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變更就學區</a:t>
            </a:r>
            <a:r>
              <a:rPr lang="en-US" altLang="zh-TW" sz="4300" dirty="0">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43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2665229"/>
              </p:ext>
            </p:extLst>
          </p:nvPr>
        </p:nvGraphicFramePr>
        <p:xfrm>
          <a:off x="586797" y="1700808"/>
          <a:ext cx="8017651" cy="4800533"/>
        </p:xfrm>
        <a:graphic>
          <a:graphicData uri="http://schemas.openxmlformats.org/drawingml/2006/table">
            <a:tbl>
              <a:tblPr/>
              <a:tblGrid>
                <a:gridCol w="3195400"/>
                <a:gridCol w="4822251"/>
              </a:tblGrid>
              <a:tr h="379484">
                <a:tc>
                  <a:txBody>
                    <a:bodyPr/>
                    <a:lstStyle/>
                    <a:p>
                      <a:pPr algn="ctr">
                        <a:spcAft>
                          <a:spcPts val="0"/>
                        </a:spcAft>
                      </a:pPr>
                      <a:r>
                        <a:rPr lang="zh-TW" sz="2100" kern="100" baseline="0" dirty="0">
                          <a:latin typeface="Times New Roman" pitchFamily="18" charset="0"/>
                          <a:ea typeface="標楷體" pitchFamily="65" charset="-120"/>
                          <a:cs typeface="Times New Roman"/>
                        </a:rPr>
                        <a:t>申請原因</a:t>
                      </a:r>
                      <a:endParaRPr lang="zh-TW" sz="1900" kern="100" baseline="0" dirty="0">
                        <a:latin typeface="Times New Roman" pitchFamily="18" charset="0"/>
                        <a:ea typeface="標楷體" pitchFamily="65" charset="-120"/>
                        <a:cs typeface="Times New Roman"/>
                      </a:endParaRP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spcAft>
                          <a:spcPts val="0"/>
                        </a:spcAft>
                      </a:pPr>
                      <a:r>
                        <a:rPr lang="zh-TW" sz="2100" kern="100" baseline="0" dirty="0">
                          <a:latin typeface="Times New Roman" pitchFamily="18" charset="0"/>
                          <a:ea typeface="標楷體" pitchFamily="65" charset="-120"/>
                          <a:cs typeface="Times New Roman"/>
                        </a:rPr>
                        <a:t>應繳證明文件</a:t>
                      </a:r>
                      <a:endParaRPr lang="zh-TW" sz="19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014148">
                <a:tc>
                  <a:txBody>
                    <a:bodyPr/>
                    <a:lstStyle/>
                    <a:p>
                      <a:pPr algn="just">
                        <a:spcAft>
                          <a:spcPts val="0"/>
                        </a:spcAft>
                      </a:pPr>
                      <a:r>
                        <a:rPr lang="zh-TW" sz="1600" kern="100" baseline="0" dirty="0">
                          <a:latin typeface="Times New Roman" pitchFamily="18" charset="0"/>
                          <a:ea typeface="標楷體" pitchFamily="65" charset="-120"/>
                          <a:cs typeface="Times New Roman"/>
                        </a:rPr>
                        <a:t>學生就讀或畢業國中學籍所在之免試就學區，未設置學生適性選擇的高中職課程群別或產業特殊需求類科者。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100" baseline="0" dirty="0">
                          <a:latin typeface="Times New Roman" pitchFamily="18" charset="0"/>
                          <a:ea typeface="標楷體" pitchFamily="65" charset="-120"/>
                          <a:cs typeface="Times New Roman"/>
                        </a:rPr>
                        <a:t>無，</a:t>
                      </a:r>
                      <a:r>
                        <a:rPr lang="zh-TW" sz="1600" b="1" u="sng" kern="100" baseline="0" dirty="0">
                          <a:latin typeface="Times New Roman" pitchFamily="18" charset="0"/>
                          <a:ea typeface="標楷體" pitchFamily="65" charset="-120"/>
                          <a:cs typeface="Times New Roman"/>
                        </a:rPr>
                        <a:t>但申請獲核准後，應以所填寫之科別或群別作為第一志願序</a:t>
                      </a:r>
                      <a:endParaRPr lang="zh-TW" sz="16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533">
                <a:tc>
                  <a:txBody>
                    <a:bodyPr/>
                    <a:lstStyle/>
                    <a:p>
                      <a:pPr algn="just">
                        <a:spcAft>
                          <a:spcPts val="0"/>
                        </a:spcAft>
                      </a:pPr>
                      <a:r>
                        <a:rPr lang="zh-TW" sz="1600" kern="100" baseline="0" dirty="0">
                          <a:latin typeface="Times New Roman" pitchFamily="18" charset="0"/>
                          <a:ea typeface="標楷體" pitchFamily="65" charset="-120"/>
                          <a:cs typeface="Times New Roman"/>
                        </a:rPr>
                        <a:t>學生因搬家遷徙者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100" baseline="0" dirty="0">
                          <a:latin typeface="Times New Roman" pitchFamily="18" charset="0"/>
                          <a:ea typeface="標楷體" pitchFamily="65" charset="-120"/>
                          <a:cs typeface="Times New Roman"/>
                        </a:rPr>
                        <a:t>戶口名簿影本、或房屋所有權證明、或租屋證明、或足以證明其搬家遷徙至所申請變更之就學區之居住相關文件。</a:t>
                      </a: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0611">
                <a:tc>
                  <a:txBody>
                    <a:bodyPr/>
                    <a:lstStyle/>
                    <a:p>
                      <a:pPr algn="just">
                        <a:spcAft>
                          <a:spcPts val="0"/>
                        </a:spcAft>
                      </a:pPr>
                      <a:r>
                        <a:rPr lang="zh-TW" sz="1600" kern="100" baseline="0" dirty="0">
                          <a:latin typeface="Times New Roman" pitchFamily="18" charset="0"/>
                          <a:ea typeface="標楷體" pitchFamily="65" charset="-120"/>
                          <a:cs typeface="Times New Roman"/>
                        </a:rPr>
                        <a:t>學生在國中階段跨區就學，但未遷移戶籍，並計畫返回原戶籍所在地就讀高中職者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zh-TW" sz="1600" kern="100" baseline="0" dirty="0">
                          <a:latin typeface="Times New Roman" pitchFamily="18" charset="0"/>
                          <a:ea typeface="標楷體" pitchFamily="65" charset="-120"/>
                          <a:cs typeface="Times New Roman"/>
                        </a:rPr>
                        <a:t>戶口名簿影本</a:t>
                      </a: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4757">
                <a:tc>
                  <a:txBody>
                    <a:bodyPr/>
                    <a:lstStyle/>
                    <a:p>
                      <a:pPr algn="just">
                        <a:spcAft>
                          <a:spcPts val="0"/>
                        </a:spcAft>
                      </a:pPr>
                      <a:r>
                        <a:rPr lang="zh-TW" sz="1600" kern="100" baseline="0" dirty="0">
                          <a:latin typeface="Times New Roman" pitchFamily="18" charset="0"/>
                          <a:ea typeface="標楷體" pitchFamily="65" charset="-120"/>
                          <a:cs typeface="Times New Roman"/>
                        </a:rPr>
                        <a:t>其他經核定的特殊因素</a:t>
                      </a: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一、父母工作地遷徙</a:t>
                      </a:r>
                    </a:p>
                    <a:p>
                      <a:pPr marL="252000" indent="-360000" algn="just">
                        <a:lnSpc>
                          <a:spcPct val="100000"/>
                        </a:lnSpc>
                        <a:spcAft>
                          <a:spcPts val="0"/>
                        </a:spcAft>
                      </a:pPr>
                      <a:r>
                        <a:rPr lang="zh-TW" sz="1600" kern="100" baseline="0" dirty="0">
                          <a:latin typeface="Times New Roman" pitchFamily="18" charset="0"/>
                          <a:ea typeface="標楷體" pitchFamily="65" charset="-120"/>
                          <a:cs typeface="Times New Roman"/>
                        </a:rPr>
                        <a:t>二、依</a:t>
                      </a:r>
                      <a:r>
                        <a:rPr lang="zh-TW" sz="1600" kern="100" baseline="0" dirty="0" smtClean="0">
                          <a:latin typeface="Times New Roman" pitchFamily="18" charset="0"/>
                          <a:ea typeface="標楷體" pitchFamily="65" charset="-120"/>
                          <a:cs typeface="Times New Roman"/>
                        </a:rPr>
                        <a:t>親</a:t>
                      </a:r>
                      <a:r>
                        <a:rPr lang="en-US" sz="1600" kern="100" baseline="0" dirty="0" smtClean="0">
                          <a:latin typeface="Times New Roman" pitchFamily="18" charset="0"/>
                          <a:ea typeface="標楷體" pitchFamily="65" charset="-120"/>
                          <a:cs typeface="Times New Roman"/>
                        </a:rPr>
                        <a:t>(</a:t>
                      </a:r>
                      <a:r>
                        <a:rPr lang="zh-TW" sz="1600" kern="100" baseline="0" dirty="0" smtClean="0">
                          <a:latin typeface="Times New Roman" pitchFamily="18" charset="0"/>
                          <a:ea typeface="標楷體" pitchFamily="65" charset="-120"/>
                          <a:cs typeface="Times New Roman"/>
                        </a:rPr>
                        <a:t>包括</a:t>
                      </a:r>
                      <a:r>
                        <a:rPr lang="zh-TW" sz="1600" kern="100" baseline="0" dirty="0">
                          <a:latin typeface="Times New Roman" pitchFamily="18" charset="0"/>
                          <a:ea typeface="標楷體" pitchFamily="65" charset="-120"/>
                          <a:cs typeface="Times New Roman"/>
                        </a:rPr>
                        <a:t>父母離異改依其中另一方、改依二親等之直系親屬、或其他旁系之親屬</a:t>
                      </a:r>
                      <a:r>
                        <a:rPr lang="zh-TW" sz="1600" kern="100" baseline="0" dirty="0" smtClean="0">
                          <a:latin typeface="Times New Roman" pitchFamily="18" charset="0"/>
                          <a:ea typeface="標楷體" pitchFamily="65" charset="-120"/>
                          <a:cs typeface="Times New Roman"/>
                        </a:rPr>
                        <a:t>等</a:t>
                      </a:r>
                      <a:r>
                        <a:rPr lang="en-US" sz="1600" kern="100" baseline="0" dirty="0" smtClean="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三、家庭特殊境遇</a:t>
                      </a: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四、其他特殊因素</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08000" indent="-360000" algn="just">
                        <a:lnSpc>
                          <a:spcPct val="100000"/>
                        </a:lnSpc>
                        <a:spcAft>
                          <a:spcPts val="0"/>
                        </a:spcAft>
                      </a:pPr>
                      <a:r>
                        <a:rPr lang="en-US" sz="1600" kern="100" baseline="0" dirty="0">
                          <a:latin typeface="Times New Roman" pitchFamily="18" charset="0"/>
                          <a:ea typeface="標楷體" pitchFamily="65" charset="-120"/>
                          <a:cs typeface="Times New Roman"/>
                        </a:rPr>
                        <a:t>1.</a:t>
                      </a:r>
                      <a:r>
                        <a:rPr lang="zh-TW" sz="1600" kern="100" baseline="0" dirty="0">
                          <a:latin typeface="Times New Roman" pitchFamily="18" charset="0"/>
                          <a:ea typeface="標楷體" pitchFamily="65" charset="-120"/>
                          <a:cs typeface="Times New Roman"/>
                        </a:rPr>
                        <a:t>父親或母親之在職證明，並足以證明其工作地點為所申請變更之就</a:t>
                      </a:r>
                      <a:r>
                        <a:rPr lang="zh-TW" sz="1600" kern="100" baseline="0" dirty="0" smtClean="0">
                          <a:latin typeface="Times New Roman" pitchFamily="18" charset="0"/>
                          <a:ea typeface="標楷體" pitchFamily="65" charset="-120"/>
                          <a:cs typeface="Times New Roman"/>
                        </a:rPr>
                        <a:t>學區</a:t>
                      </a:r>
                      <a:r>
                        <a:rPr lang="en-US" sz="1600" kern="100" baseline="0" dirty="0" smtClean="0">
                          <a:latin typeface="Times New Roman" pitchFamily="18" charset="0"/>
                          <a:ea typeface="標楷體" pitchFamily="65" charset="-120"/>
                          <a:cs typeface="Times New Roman"/>
                        </a:rPr>
                        <a:t>(</a:t>
                      </a:r>
                      <a:r>
                        <a:rPr lang="zh-TW" sz="1600" kern="100" baseline="0" dirty="0" smtClean="0">
                          <a:latin typeface="Times New Roman" pitchFamily="18" charset="0"/>
                          <a:ea typeface="標楷體" pitchFamily="65" charset="-120"/>
                          <a:cs typeface="Times New Roman"/>
                        </a:rPr>
                        <a:t>第一款</a:t>
                      </a:r>
                      <a:r>
                        <a:rPr lang="en-US" sz="1600" kern="100" baseline="0" dirty="0" smtClean="0">
                          <a:latin typeface="Times New Roman" pitchFamily="18" charset="0"/>
                          <a:ea typeface="標楷體" pitchFamily="65" charset="-120"/>
                          <a:cs typeface="Times New Roman"/>
                        </a:rPr>
                        <a:t>)</a:t>
                      </a:r>
                      <a:r>
                        <a:rPr lang="zh-TW" sz="1600" kern="100" baseline="0" dirty="0" smtClean="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p>
                      <a:pPr marL="72000" indent="-360000" algn="just">
                        <a:lnSpc>
                          <a:spcPct val="100000"/>
                        </a:lnSpc>
                        <a:spcAft>
                          <a:spcPts val="0"/>
                        </a:spcAft>
                      </a:pPr>
                      <a:r>
                        <a:rPr lang="en-US" sz="1600" kern="100" baseline="0" dirty="0">
                          <a:latin typeface="Times New Roman" pitchFamily="18" charset="0"/>
                          <a:ea typeface="標楷體" pitchFamily="65" charset="-120"/>
                          <a:cs typeface="Times New Roman"/>
                        </a:rPr>
                        <a:t>2.</a:t>
                      </a:r>
                      <a:r>
                        <a:rPr lang="zh-TW" sz="1600" kern="100" baseline="0" dirty="0">
                          <a:latin typeface="Times New Roman" pitchFamily="18" charset="0"/>
                          <a:ea typeface="標楷體" pitchFamily="65" charset="-120"/>
                          <a:cs typeface="Times New Roman"/>
                        </a:rPr>
                        <a:t>戶口名簿影本、監護人同意</a:t>
                      </a:r>
                      <a:r>
                        <a:rPr lang="zh-TW" sz="1600" kern="100" baseline="0" dirty="0" smtClean="0">
                          <a:latin typeface="Times New Roman" pitchFamily="18" charset="0"/>
                          <a:ea typeface="標楷體" pitchFamily="65" charset="-120"/>
                          <a:cs typeface="Times New Roman"/>
                        </a:rPr>
                        <a:t>書</a:t>
                      </a:r>
                      <a:r>
                        <a:rPr lang="en-US" sz="1600" kern="100" baseline="0" dirty="0" smtClean="0">
                          <a:latin typeface="Times New Roman" pitchFamily="18" charset="0"/>
                          <a:ea typeface="標楷體" pitchFamily="65" charset="-120"/>
                          <a:cs typeface="Times New Roman"/>
                        </a:rPr>
                        <a:t>(</a:t>
                      </a:r>
                      <a:r>
                        <a:rPr lang="zh-TW" sz="1600" kern="100" baseline="0" dirty="0" smtClean="0">
                          <a:latin typeface="Times New Roman" pitchFamily="18" charset="0"/>
                          <a:ea typeface="標楷體" pitchFamily="65" charset="-120"/>
                          <a:cs typeface="Times New Roman"/>
                        </a:rPr>
                        <a:t>第二款</a:t>
                      </a:r>
                      <a:r>
                        <a:rPr lang="en-US" sz="1600" kern="100" baseline="0" dirty="0" smtClean="0">
                          <a:latin typeface="Times New Roman" pitchFamily="18" charset="0"/>
                          <a:ea typeface="標楷體" pitchFamily="65" charset="-120"/>
                          <a:cs typeface="Times New Roman"/>
                        </a:rPr>
                        <a:t>)</a:t>
                      </a:r>
                      <a:r>
                        <a:rPr lang="zh-TW" sz="1600" kern="100" baseline="0" dirty="0" smtClean="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p>
                      <a:pPr marL="72000" indent="-360000" algn="just">
                        <a:lnSpc>
                          <a:spcPct val="100000"/>
                        </a:lnSpc>
                        <a:spcAft>
                          <a:spcPts val="0"/>
                        </a:spcAft>
                      </a:pPr>
                      <a:r>
                        <a:rPr lang="en-US" sz="1600" kern="100" baseline="0" dirty="0">
                          <a:latin typeface="Times New Roman" pitchFamily="18" charset="0"/>
                          <a:ea typeface="標楷體" pitchFamily="65" charset="-120"/>
                          <a:cs typeface="Times New Roman"/>
                        </a:rPr>
                        <a:t>3.</a:t>
                      </a:r>
                      <a:r>
                        <a:rPr lang="zh-TW" sz="1600" kern="100" baseline="0" dirty="0">
                          <a:latin typeface="Times New Roman" pitchFamily="18" charset="0"/>
                          <a:ea typeface="標楷體" pitchFamily="65" charset="-120"/>
                          <a:cs typeface="Times New Roman"/>
                        </a:rPr>
                        <a:t>提出相關證明</a:t>
                      </a:r>
                      <a:r>
                        <a:rPr lang="zh-TW" sz="1600" kern="100" baseline="0" dirty="0" smtClean="0">
                          <a:latin typeface="Times New Roman" pitchFamily="18" charset="0"/>
                          <a:ea typeface="標楷體" pitchFamily="65" charset="-120"/>
                          <a:cs typeface="Times New Roman"/>
                        </a:rPr>
                        <a:t>文件</a:t>
                      </a:r>
                      <a:r>
                        <a:rPr lang="en-US" sz="1600" kern="100" baseline="0" dirty="0" smtClean="0">
                          <a:latin typeface="Times New Roman" pitchFamily="18" charset="0"/>
                          <a:ea typeface="標楷體" pitchFamily="65" charset="-120"/>
                          <a:cs typeface="Times New Roman"/>
                        </a:rPr>
                        <a:t>(</a:t>
                      </a:r>
                      <a:r>
                        <a:rPr lang="zh-TW" sz="1600" kern="100" baseline="0" dirty="0" smtClean="0">
                          <a:latin typeface="Times New Roman" pitchFamily="18" charset="0"/>
                          <a:ea typeface="標楷體" pitchFamily="65" charset="-120"/>
                          <a:cs typeface="Times New Roman"/>
                        </a:rPr>
                        <a:t>第三</a:t>
                      </a:r>
                      <a:r>
                        <a:rPr lang="zh-TW" sz="1600" kern="100" baseline="0" dirty="0">
                          <a:latin typeface="Times New Roman" pitchFamily="18" charset="0"/>
                          <a:ea typeface="標楷體" pitchFamily="65" charset="-120"/>
                          <a:cs typeface="Times New Roman"/>
                        </a:rPr>
                        <a:t>款、第四</a:t>
                      </a:r>
                      <a:r>
                        <a:rPr lang="zh-TW" sz="1600" kern="100" baseline="0" dirty="0" smtClean="0">
                          <a:latin typeface="Times New Roman" pitchFamily="18" charset="0"/>
                          <a:ea typeface="標楷體" pitchFamily="65" charset="-120"/>
                          <a:cs typeface="Times New Roman"/>
                        </a:rPr>
                        <a:t>款</a:t>
                      </a:r>
                      <a:r>
                        <a:rPr lang="en-US" sz="1600" kern="100" baseline="0" dirty="0" smtClean="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23449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694349-9FAB-4D2B-8FE7-2BD4CA9A97A1}" type="slidenum">
              <a:rPr lang="zh-TW" altLang="en-US" smtClean="0">
                <a:solidFill>
                  <a:srgbClr val="898989"/>
                </a:solidFill>
                <a:latin typeface="Arial" charset="0"/>
                <a:ea typeface="新細明體" charset="-120"/>
              </a:rPr>
              <a:pPr fontAlgn="base">
                <a:spcBef>
                  <a:spcPct val="0"/>
                </a:spcBef>
                <a:spcAft>
                  <a:spcPct val="0"/>
                </a:spcAft>
              </a:pPr>
              <a:t>100</a:t>
            </a:fld>
            <a:endParaRPr lang="en-US" altLang="zh-TW">
              <a:solidFill>
                <a:srgbClr val="898989"/>
              </a:solidFill>
              <a:latin typeface="Arial" charset="0"/>
              <a:ea typeface="新細明體" charset="-120"/>
            </a:endParaRPr>
          </a:p>
        </p:txBody>
      </p:sp>
      <p:sp>
        <p:nvSpPr>
          <p:cNvPr id="4" name="投影片編號版面配置區 5"/>
          <p:cNvSpPr txBox="1">
            <a:spLocks noGrp="1"/>
          </p:cNvSpPr>
          <p:nvPr/>
        </p:nvSpPr>
        <p:spPr>
          <a:xfrm>
            <a:off x="6553200" y="6356368"/>
            <a:ext cx="2133600" cy="365125"/>
          </a:xfrm>
          <a:prstGeom prst="rect">
            <a:avLst/>
          </a:prstGeom>
          <a:noFill/>
        </p:spPr>
        <p:txBody>
          <a:bodyPr anchor="ctr"/>
          <a:lstStyle/>
          <a:p>
            <a:pPr algn="r" fontAlgn="auto">
              <a:spcBef>
                <a:spcPts val="0"/>
              </a:spcBef>
              <a:spcAft>
                <a:spcPts val="0"/>
              </a:spcAft>
              <a:defRPr/>
            </a:pPr>
            <a:fld id="{5AF28139-7F90-4BE4-B192-19ADCA4112B8}" type="slidenum">
              <a:rPr kumimoji="0" lang="zh-TW" altLang="en-US" sz="1200">
                <a:solidFill>
                  <a:schemeClr val="tx1">
                    <a:tint val="75000"/>
                  </a:schemeClr>
                </a:solidFill>
                <a:latin typeface="+mn-lt"/>
                <a:ea typeface="+mn-ea"/>
              </a:rPr>
              <a:pPr algn="r" fontAlgn="auto">
                <a:spcBef>
                  <a:spcPts val="0"/>
                </a:spcBef>
                <a:spcAft>
                  <a:spcPts val="0"/>
                </a:spcAft>
                <a:defRPr/>
              </a:pPr>
              <a:t>100</a:t>
            </a:fld>
            <a:endParaRPr kumimoji="0" lang="zh-TW" altLang="en-US" sz="1200">
              <a:solidFill>
                <a:schemeClr val="tx1">
                  <a:tint val="75000"/>
                </a:schemeClr>
              </a:solidFill>
              <a:latin typeface="+mn-lt"/>
              <a:ea typeface="+mn-ea"/>
            </a:endParaRPr>
          </a:p>
        </p:txBody>
      </p:sp>
      <p:sp>
        <p:nvSpPr>
          <p:cNvPr id="500739" name="標題 1"/>
          <p:cNvSpPr>
            <a:spLocks noGrp="1"/>
          </p:cNvSpPr>
          <p:nvPr>
            <p:ph type="title" idx="4294967295"/>
          </p:nvPr>
        </p:nvSpPr>
        <p:spPr>
          <a:xfrm>
            <a:off x="473075" y="476250"/>
            <a:ext cx="8229600" cy="922338"/>
          </a:xfrm>
        </p:spPr>
        <p:txBody>
          <a:bodyPr/>
          <a:lstStyle/>
          <a:p>
            <a:r>
              <a:rPr lang="zh-TW" altLang="en-US" b="1">
                <a:solidFill>
                  <a:srgbClr val="0000FF"/>
                </a:solidFill>
                <a:latin typeface="標楷體" pitchFamily="65" charset="-120"/>
                <a:ea typeface="標楷體" pitchFamily="65" charset="-120"/>
              </a:rPr>
              <a:t>違反考場規則扣分方式</a:t>
            </a:r>
            <a:r>
              <a:rPr lang="en-US" altLang="zh-TW" sz="2800" b="1">
                <a:solidFill>
                  <a:srgbClr val="0000FF"/>
                </a:solidFill>
                <a:latin typeface="標楷體" pitchFamily="65" charset="-120"/>
                <a:ea typeface="標楷體" pitchFamily="65" charset="-120"/>
              </a:rPr>
              <a:t>(1/2)</a:t>
            </a:r>
            <a:endParaRPr lang="zh-TW" altLang="en-US" sz="2800" b="1">
              <a:solidFill>
                <a:srgbClr val="0000FF"/>
              </a:solidFill>
              <a:latin typeface="標楷體" pitchFamily="65" charset="-120"/>
              <a:ea typeface="標楷體" pitchFamily="65" charset="-120"/>
            </a:endParaRPr>
          </a:p>
        </p:txBody>
      </p:sp>
      <p:sp>
        <p:nvSpPr>
          <p:cNvPr id="518148" name="內容版面配置區 2"/>
          <p:cNvSpPr>
            <a:spLocks noGrp="1"/>
          </p:cNvSpPr>
          <p:nvPr>
            <p:ph idx="4294967295"/>
          </p:nvPr>
        </p:nvSpPr>
        <p:spPr>
          <a:xfrm>
            <a:off x="457200" y="1643066"/>
            <a:ext cx="8229600" cy="4713287"/>
          </a:xfrm>
        </p:spPr>
        <p:txBody>
          <a:bodyPr/>
          <a:lstStyle/>
          <a:p>
            <a:pPr marL="0" indent="0" eaLnBrk="1" hangingPunct="1">
              <a:buFont typeface="Arial" charset="0"/>
              <a:buNone/>
            </a:pP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有關國中教育會考違規記點處理方式如下：</a:t>
            </a:r>
          </a:p>
          <a:p>
            <a:pPr marL="0" indent="0" eaLnBrk="1" hangingPunct="1">
              <a:lnSpc>
                <a:spcPts val="4500"/>
              </a:lnSpc>
              <a:spcBef>
                <a:spcPts val="1200"/>
              </a:spcBef>
              <a:buFont typeface="Arial" charset="0"/>
              <a:buNone/>
            </a:pPr>
            <a:r>
              <a:rPr lang="zh-TW" altLang="en-US" dirty="0">
                <a:latin typeface="標楷體" pitchFamily="65" charset="-120"/>
                <a:ea typeface="標楷體" pitchFamily="65" charset="-120"/>
              </a:rPr>
              <a:t>（一）學生參與</a:t>
            </a:r>
            <a:r>
              <a:rPr lang="en-US" altLang="zh-TW" dirty="0" smtClean="0">
                <a:latin typeface="標楷體" pitchFamily="65" charset="-120"/>
                <a:ea typeface="標楷體" pitchFamily="65" charset="-120"/>
              </a:rPr>
              <a:t>107</a:t>
            </a:r>
            <a:r>
              <a:rPr lang="zh-TW" altLang="en-US" dirty="0" smtClean="0">
                <a:latin typeface="標楷體" pitchFamily="65" charset="-120"/>
                <a:ea typeface="標楷體" pitchFamily="65" charset="-120"/>
              </a:rPr>
              <a:t>年</a:t>
            </a:r>
            <a:r>
              <a:rPr lang="zh-TW" altLang="en-US" dirty="0">
                <a:latin typeface="標楷體" pitchFamily="65" charset="-120"/>
                <a:ea typeface="標楷體" pitchFamily="65" charset="-120"/>
              </a:rPr>
              <a:t>國中教育會考，請確實</a:t>
            </a:r>
            <a:endParaRPr lang="en-US" altLang="zh-TW" dirty="0">
              <a:latin typeface="標楷體" pitchFamily="65" charset="-120"/>
              <a:ea typeface="標楷體" pitchFamily="65" charset="-120"/>
            </a:endParaRPr>
          </a:p>
          <a:p>
            <a:pPr marL="0" indent="0" eaLnBrk="1" hangingPunct="1">
              <a:lnSpc>
                <a:spcPts val="4500"/>
              </a:lnSpc>
              <a:spcBef>
                <a:spcPct val="0"/>
              </a:spcBef>
              <a:buFont typeface="Arial" charset="0"/>
              <a:buNone/>
            </a:pP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遵守會考簡章之試場規則，倘違反試</a:t>
            </a:r>
            <a:endParaRPr lang="en-US" altLang="zh-TW" dirty="0">
              <a:latin typeface="標楷體" pitchFamily="65" charset="-120"/>
              <a:ea typeface="標楷體" pitchFamily="65" charset="-120"/>
            </a:endParaRPr>
          </a:p>
          <a:p>
            <a:pPr marL="0" indent="0" eaLnBrk="1" hangingPunct="1">
              <a:lnSpc>
                <a:spcPts val="4500"/>
              </a:lnSpc>
              <a:spcBef>
                <a:spcPct val="0"/>
              </a:spcBef>
              <a:buFont typeface="Arial" charset="0"/>
              <a:buNone/>
            </a:pP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場規則處理方式</a:t>
            </a:r>
            <a:r>
              <a:rPr lang="en-US" altLang="zh-TW" dirty="0">
                <a:latin typeface="標楷體" pitchFamily="65" charset="-120"/>
                <a:ea typeface="標楷體" pitchFamily="65" charset="-120"/>
              </a:rPr>
              <a:t>《</a:t>
            </a:r>
            <a:r>
              <a:rPr lang="zh-TW" altLang="en-US" b="1" dirty="0">
                <a:latin typeface="標楷體" pitchFamily="65" charset="-120"/>
                <a:ea typeface="標楷體" pitchFamily="65" charset="-120"/>
              </a:rPr>
              <a:t>第一類：</a:t>
            </a:r>
            <a:r>
              <a:rPr lang="zh-TW" altLang="en-US" b="1" dirty="0">
                <a:latin typeface="標楷體" pitchFamily="65" charset="-120"/>
                <a:ea typeface="標楷體" pitchFamily="65" charset="-120"/>
                <a:hlinkClick r:id="rId2" action="ppaction://hlinkfile"/>
              </a:rPr>
              <a:t>嚴重舞弊</a:t>
            </a:r>
            <a:endParaRPr lang="en-US" altLang="zh-TW" b="1" dirty="0">
              <a:latin typeface="標楷體" pitchFamily="65" charset="-120"/>
              <a:ea typeface="標楷體" pitchFamily="65" charset="-120"/>
            </a:endParaRPr>
          </a:p>
          <a:p>
            <a:pPr marL="0" indent="0" eaLnBrk="1" hangingPunct="1">
              <a:lnSpc>
                <a:spcPts val="4500"/>
              </a:lnSpc>
              <a:spcBef>
                <a:spcPct val="0"/>
              </a:spcBef>
              <a:buFont typeface="Arial" charset="0"/>
              <a:buNone/>
            </a:pPr>
            <a:r>
              <a:rPr lang="en-US" altLang="zh-TW" b="1" dirty="0">
                <a:latin typeface="標楷體" pitchFamily="65" charset="-120"/>
                <a:ea typeface="標楷體" pitchFamily="65" charset="-120"/>
              </a:rPr>
              <a:t>      </a:t>
            </a:r>
            <a:r>
              <a:rPr lang="zh-TW" altLang="en-US" b="1" dirty="0">
                <a:latin typeface="標楷體" pitchFamily="65" charset="-120"/>
                <a:ea typeface="標楷體" pitchFamily="65" charset="-120"/>
              </a:rPr>
              <a:t>行為</a:t>
            </a:r>
            <a:r>
              <a:rPr lang="en-US" altLang="zh-TW" b="1" dirty="0">
                <a:latin typeface="標楷體" pitchFamily="65" charset="-120"/>
                <a:ea typeface="標楷體" pitchFamily="65" charset="-120"/>
              </a:rPr>
              <a:t>》</a:t>
            </a:r>
            <a:r>
              <a:rPr lang="zh-TW" altLang="en-US" dirty="0">
                <a:latin typeface="標楷體" pitchFamily="65" charset="-120"/>
                <a:ea typeface="標楷體" pitchFamily="65" charset="-120"/>
              </a:rPr>
              <a:t>、</a:t>
            </a:r>
            <a:r>
              <a:rPr lang="en-US" altLang="zh-TW" b="1" dirty="0">
                <a:latin typeface="標楷體" pitchFamily="65" charset="-120"/>
                <a:ea typeface="標楷體" pitchFamily="65" charset="-120"/>
              </a:rPr>
              <a:t>《</a:t>
            </a:r>
            <a:r>
              <a:rPr lang="zh-TW" altLang="en-US" b="1" dirty="0">
                <a:latin typeface="標楷體" pitchFamily="65" charset="-120"/>
                <a:ea typeface="標楷體" pitchFamily="65" charset="-120"/>
              </a:rPr>
              <a:t>第二類：一般舞弊或嚴重</a:t>
            </a:r>
            <a:endParaRPr lang="en-US" altLang="zh-TW" b="1" dirty="0">
              <a:latin typeface="標楷體" pitchFamily="65" charset="-120"/>
              <a:ea typeface="標楷體" pitchFamily="65" charset="-120"/>
            </a:endParaRPr>
          </a:p>
          <a:p>
            <a:pPr marL="0" indent="0" eaLnBrk="1" hangingPunct="1">
              <a:lnSpc>
                <a:spcPts val="4500"/>
              </a:lnSpc>
              <a:spcBef>
                <a:spcPct val="0"/>
              </a:spcBef>
              <a:buFont typeface="Arial" charset="0"/>
              <a:buNone/>
            </a:pPr>
            <a:r>
              <a:rPr lang="en-US" altLang="zh-TW" b="1" dirty="0">
                <a:latin typeface="標楷體" pitchFamily="65" charset="-120"/>
                <a:ea typeface="標楷體" pitchFamily="65" charset="-120"/>
              </a:rPr>
              <a:t>      </a:t>
            </a:r>
            <a:r>
              <a:rPr lang="zh-TW" altLang="en-US" b="1" dirty="0">
                <a:latin typeface="標楷體" pitchFamily="65" charset="-120"/>
                <a:ea typeface="標楷體" pitchFamily="65" charset="-120"/>
              </a:rPr>
              <a:t>違規行為</a:t>
            </a:r>
            <a:r>
              <a:rPr lang="en-US" altLang="zh-TW" b="1" dirty="0">
                <a:latin typeface="標楷體" pitchFamily="65" charset="-120"/>
                <a:ea typeface="標楷體" pitchFamily="65" charset="-120"/>
              </a:rPr>
              <a:t>》</a:t>
            </a:r>
            <a:r>
              <a:rPr lang="zh-TW" altLang="en-US" dirty="0">
                <a:latin typeface="標楷體" pitchFamily="65" charset="-120"/>
                <a:ea typeface="標楷體" pitchFamily="65" charset="-120"/>
              </a:rPr>
              <a:t>，分別以取消考試資格及</a:t>
            </a:r>
            <a:endParaRPr lang="en-US" altLang="zh-TW" dirty="0">
              <a:latin typeface="標楷體" pitchFamily="65" charset="-120"/>
              <a:ea typeface="標楷體" pitchFamily="65" charset="-120"/>
            </a:endParaRPr>
          </a:p>
          <a:p>
            <a:pPr marL="0" indent="0" eaLnBrk="1" hangingPunct="1">
              <a:lnSpc>
                <a:spcPts val="4500"/>
              </a:lnSpc>
              <a:spcBef>
                <a:spcPct val="0"/>
              </a:spcBef>
              <a:buFont typeface="Arial" charset="0"/>
              <a:buNone/>
            </a:pP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不予計列等級方式處理，於超額比序</a:t>
            </a:r>
            <a:endParaRPr lang="en-US" altLang="zh-TW" dirty="0">
              <a:latin typeface="標楷體" pitchFamily="65" charset="-120"/>
              <a:ea typeface="標楷體" pitchFamily="65" charset="-120"/>
            </a:endParaRPr>
          </a:p>
          <a:p>
            <a:pPr marL="0" indent="0" eaLnBrk="1" hangingPunct="1">
              <a:lnSpc>
                <a:spcPts val="4500"/>
              </a:lnSpc>
              <a:spcBef>
                <a:spcPct val="0"/>
              </a:spcBef>
              <a:buFont typeface="Arial" charset="0"/>
              <a:buNone/>
            </a:pP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項目國中教育會考積分逕以</a:t>
            </a:r>
            <a:r>
              <a:rPr lang="zh-TW" altLang="en-US" sz="3600" b="1" dirty="0">
                <a:solidFill>
                  <a:srgbClr val="FF0000"/>
                </a:solidFill>
                <a:latin typeface="標楷體" pitchFamily="65" charset="-120"/>
                <a:ea typeface="標楷體" pitchFamily="65" charset="-120"/>
              </a:rPr>
              <a:t>零分計算</a:t>
            </a:r>
            <a:r>
              <a:rPr lang="zh-TW" altLang="en-US" dirty="0">
                <a:latin typeface="標楷體" pitchFamily="65" charset="-120"/>
                <a:ea typeface="標楷體" pitchFamily="65" charset="-120"/>
              </a:rPr>
              <a:t>。  </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8148">
                                            <p:txEl>
                                              <p:pRg st="0" end="0"/>
                                            </p:txEl>
                                          </p:spTgt>
                                        </p:tgtEl>
                                        <p:attrNameLst>
                                          <p:attrName>style.visibility</p:attrName>
                                        </p:attrNameLst>
                                      </p:cBhvr>
                                      <p:to>
                                        <p:strVal val="visible"/>
                                      </p:to>
                                    </p:set>
                                    <p:animEffect transition="in" filter="fade">
                                      <p:cBhvr>
                                        <p:cTn id="7" dur="500"/>
                                        <p:tgtEl>
                                          <p:spTgt spid="5181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8148">
                                            <p:txEl>
                                              <p:pRg st="1" end="1"/>
                                            </p:txEl>
                                          </p:spTgt>
                                        </p:tgtEl>
                                        <p:attrNameLst>
                                          <p:attrName>style.visibility</p:attrName>
                                        </p:attrNameLst>
                                      </p:cBhvr>
                                      <p:to>
                                        <p:strVal val="visible"/>
                                      </p:to>
                                    </p:set>
                                    <p:animEffect transition="in" filter="fade">
                                      <p:cBhvr>
                                        <p:cTn id="12" dur="500"/>
                                        <p:tgtEl>
                                          <p:spTgt spid="518148">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18148">
                                            <p:txEl>
                                              <p:pRg st="2" end="2"/>
                                            </p:txEl>
                                          </p:spTgt>
                                        </p:tgtEl>
                                        <p:attrNameLst>
                                          <p:attrName>style.visibility</p:attrName>
                                        </p:attrNameLst>
                                      </p:cBhvr>
                                      <p:to>
                                        <p:strVal val="visible"/>
                                      </p:to>
                                    </p:set>
                                    <p:animEffect transition="in" filter="fade">
                                      <p:cBhvr>
                                        <p:cTn id="16" dur="500"/>
                                        <p:tgtEl>
                                          <p:spTgt spid="51814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8148">
                                            <p:txEl>
                                              <p:pRg st="3" end="3"/>
                                            </p:txEl>
                                          </p:spTgt>
                                        </p:tgtEl>
                                        <p:attrNameLst>
                                          <p:attrName>style.visibility</p:attrName>
                                        </p:attrNameLst>
                                      </p:cBhvr>
                                      <p:to>
                                        <p:strVal val="visible"/>
                                      </p:to>
                                    </p:set>
                                    <p:animEffect transition="in" filter="fade">
                                      <p:cBhvr>
                                        <p:cTn id="19" dur="500"/>
                                        <p:tgtEl>
                                          <p:spTgt spid="51814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8148">
                                            <p:txEl>
                                              <p:pRg st="4" end="4"/>
                                            </p:txEl>
                                          </p:spTgt>
                                        </p:tgtEl>
                                        <p:attrNameLst>
                                          <p:attrName>style.visibility</p:attrName>
                                        </p:attrNameLst>
                                      </p:cBhvr>
                                      <p:to>
                                        <p:strVal val="visible"/>
                                      </p:to>
                                    </p:set>
                                    <p:animEffect transition="in" filter="fade">
                                      <p:cBhvr>
                                        <p:cTn id="22" dur="500"/>
                                        <p:tgtEl>
                                          <p:spTgt spid="518148">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8148">
                                            <p:txEl>
                                              <p:pRg st="5" end="5"/>
                                            </p:txEl>
                                          </p:spTgt>
                                        </p:tgtEl>
                                        <p:attrNameLst>
                                          <p:attrName>style.visibility</p:attrName>
                                        </p:attrNameLst>
                                      </p:cBhvr>
                                      <p:to>
                                        <p:strVal val="visible"/>
                                      </p:to>
                                    </p:set>
                                    <p:animEffect transition="in" filter="fade">
                                      <p:cBhvr>
                                        <p:cTn id="25" dur="500"/>
                                        <p:tgtEl>
                                          <p:spTgt spid="518148">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8148">
                                            <p:txEl>
                                              <p:pRg st="6" end="6"/>
                                            </p:txEl>
                                          </p:spTgt>
                                        </p:tgtEl>
                                        <p:attrNameLst>
                                          <p:attrName>style.visibility</p:attrName>
                                        </p:attrNameLst>
                                      </p:cBhvr>
                                      <p:to>
                                        <p:strVal val="visible"/>
                                      </p:to>
                                    </p:set>
                                    <p:animEffect transition="in" filter="fade">
                                      <p:cBhvr>
                                        <p:cTn id="28" dur="500"/>
                                        <p:tgtEl>
                                          <p:spTgt spid="518148">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8148">
                                            <p:txEl>
                                              <p:pRg st="7" end="7"/>
                                            </p:txEl>
                                          </p:spTgt>
                                        </p:tgtEl>
                                        <p:attrNameLst>
                                          <p:attrName>style.visibility</p:attrName>
                                        </p:attrNameLst>
                                      </p:cBhvr>
                                      <p:to>
                                        <p:strVal val="visible"/>
                                      </p:to>
                                    </p:set>
                                    <p:animEffect transition="in" filter="fade">
                                      <p:cBhvr>
                                        <p:cTn id="31" dur="500"/>
                                        <p:tgtEl>
                                          <p:spTgt spid="51814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8"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FF3797-E806-4BAD-B356-0076777E61F4}" type="slidenum">
              <a:rPr lang="zh-TW" altLang="en-US" smtClean="0">
                <a:solidFill>
                  <a:srgbClr val="898989"/>
                </a:solidFill>
                <a:latin typeface="Arial" charset="0"/>
                <a:ea typeface="新細明體" charset="-120"/>
              </a:rPr>
              <a:pPr fontAlgn="base">
                <a:spcBef>
                  <a:spcPct val="0"/>
                </a:spcBef>
                <a:spcAft>
                  <a:spcPct val="0"/>
                </a:spcAft>
              </a:pPr>
              <a:t>101</a:t>
            </a:fld>
            <a:endParaRPr lang="en-US" altLang="zh-TW">
              <a:solidFill>
                <a:srgbClr val="898989"/>
              </a:solidFill>
              <a:latin typeface="Arial" charset="0"/>
              <a:ea typeface="新細明體" charset="-120"/>
            </a:endParaRPr>
          </a:p>
        </p:txBody>
      </p:sp>
      <p:sp>
        <p:nvSpPr>
          <p:cNvPr id="4" name="投影片編號版面配置區 5"/>
          <p:cNvSpPr txBox="1">
            <a:spLocks noGrp="1"/>
          </p:cNvSpPr>
          <p:nvPr/>
        </p:nvSpPr>
        <p:spPr>
          <a:xfrm>
            <a:off x="6553200" y="6356368"/>
            <a:ext cx="2133600" cy="365125"/>
          </a:xfrm>
          <a:prstGeom prst="rect">
            <a:avLst/>
          </a:prstGeom>
          <a:noFill/>
        </p:spPr>
        <p:txBody>
          <a:bodyPr anchor="ctr"/>
          <a:lstStyle/>
          <a:p>
            <a:pPr algn="r" fontAlgn="auto">
              <a:spcBef>
                <a:spcPts val="0"/>
              </a:spcBef>
              <a:spcAft>
                <a:spcPts val="0"/>
              </a:spcAft>
              <a:defRPr/>
            </a:pPr>
            <a:fld id="{17519C25-B4CD-45D7-AC58-7C229372899E}" type="slidenum">
              <a:rPr kumimoji="0" lang="zh-TW" altLang="en-US" sz="1200">
                <a:solidFill>
                  <a:schemeClr val="tx1">
                    <a:tint val="75000"/>
                  </a:schemeClr>
                </a:solidFill>
                <a:latin typeface="+mn-lt"/>
                <a:ea typeface="+mn-ea"/>
              </a:rPr>
              <a:pPr algn="r" fontAlgn="auto">
                <a:spcBef>
                  <a:spcPts val="0"/>
                </a:spcBef>
                <a:spcAft>
                  <a:spcPts val="0"/>
                </a:spcAft>
                <a:defRPr/>
              </a:pPr>
              <a:t>101</a:t>
            </a:fld>
            <a:endParaRPr kumimoji="0" lang="zh-TW" altLang="en-US" sz="1200">
              <a:solidFill>
                <a:schemeClr val="tx1">
                  <a:tint val="75000"/>
                </a:schemeClr>
              </a:solidFill>
              <a:latin typeface="+mn-lt"/>
              <a:ea typeface="+mn-ea"/>
            </a:endParaRPr>
          </a:p>
        </p:txBody>
      </p:sp>
      <p:sp>
        <p:nvSpPr>
          <p:cNvPr id="501763" name="標題 1"/>
          <p:cNvSpPr>
            <a:spLocks noGrp="1"/>
          </p:cNvSpPr>
          <p:nvPr>
            <p:ph type="title" idx="4294967295"/>
          </p:nvPr>
        </p:nvSpPr>
        <p:spPr>
          <a:xfrm>
            <a:off x="457200" y="404817"/>
            <a:ext cx="8229600" cy="922337"/>
          </a:xfrm>
        </p:spPr>
        <p:txBody>
          <a:bodyPr/>
          <a:lstStyle/>
          <a:p>
            <a:r>
              <a:rPr lang="zh-TW" altLang="en-US" b="1">
                <a:solidFill>
                  <a:srgbClr val="0000FF"/>
                </a:solidFill>
                <a:latin typeface="標楷體" pitchFamily="65" charset="-120"/>
                <a:ea typeface="標楷體" pitchFamily="65" charset="-120"/>
              </a:rPr>
              <a:t>違反考場規則扣分方式</a:t>
            </a:r>
            <a:r>
              <a:rPr lang="en-US" altLang="zh-TW" sz="2800" b="1">
                <a:solidFill>
                  <a:srgbClr val="0000FF"/>
                </a:solidFill>
                <a:latin typeface="標楷體" pitchFamily="65" charset="-120"/>
                <a:ea typeface="標楷體" pitchFamily="65" charset="-120"/>
              </a:rPr>
              <a:t>(2/2)</a:t>
            </a:r>
            <a:endParaRPr lang="zh-TW" altLang="en-US" sz="2800" b="1">
              <a:solidFill>
                <a:srgbClr val="0000FF"/>
              </a:solidFill>
              <a:latin typeface="標楷體" pitchFamily="65" charset="-120"/>
              <a:ea typeface="標楷體" pitchFamily="65" charset="-120"/>
            </a:endParaRPr>
          </a:p>
        </p:txBody>
      </p:sp>
      <p:sp>
        <p:nvSpPr>
          <p:cNvPr id="518148" name="內容版面配置區 2"/>
          <p:cNvSpPr>
            <a:spLocks noGrp="1"/>
          </p:cNvSpPr>
          <p:nvPr>
            <p:ph idx="4294967295"/>
          </p:nvPr>
        </p:nvSpPr>
        <p:spPr>
          <a:xfrm>
            <a:off x="457200" y="1341438"/>
            <a:ext cx="8229600" cy="4713287"/>
          </a:xfrm>
        </p:spPr>
        <p:txBody>
          <a:bodyPr/>
          <a:lstStyle/>
          <a:p>
            <a:pPr marL="0" indent="0" eaLnBrk="1" hangingPunct="1">
              <a:lnSpc>
                <a:spcPts val="4000"/>
              </a:lnSpc>
              <a:spcBef>
                <a:spcPct val="0"/>
              </a:spcBef>
              <a:buFont typeface="Arial" charset="0"/>
              <a:buNone/>
            </a:pPr>
            <a:r>
              <a:rPr lang="zh-TW" altLang="en-US">
                <a:latin typeface="標楷體" pitchFamily="65" charset="-120"/>
                <a:ea typeface="標楷體" pitchFamily="65" charset="-120"/>
              </a:rPr>
              <a:t>（二）另，若學生違反</a:t>
            </a:r>
            <a:r>
              <a:rPr lang="en-US" altLang="zh-TW" b="1">
                <a:latin typeface="標楷體" pitchFamily="65" charset="-120"/>
                <a:ea typeface="標楷體" pitchFamily="65" charset="-120"/>
              </a:rPr>
              <a:t>《</a:t>
            </a:r>
            <a:r>
              <a:rPr lang="zh-TW" altLang="en-US" b="1">
                <a:latin typeface="標楷體" pitchFamily="65" charset="-120"/>
                <a:ea typeface="標楷體" pitchFamily="65" charset="-120"/>
              </a:rPr>
              <a:t>第三類：</a:t>
            </a:r>
            <a:r>
              <a:rPr lang="zh-TW" altLang="en-US" b="1">
                <a:latin typeface="標楷體" pitchFamily="65" charset="-120"/>
                <a:ea typeface="標楷體" pitchFamily="65" charset="-120"/>
                <a:hlinkClick r:id="rId2" action="ppaction://hlinkfile"/>
              </a:rPr>
              <a:t>一般違規</a:t>
            </a:r>
            <a:endParaRPr lang="en-US" altLang="zh-TW" b="1">
              <a:latin typeface="標楷體" pitchFamily="65" charset="-120"/>
              <a:ea typeface="標楷體" pitchFamily="65" charset="-120"/>
            </a:endParaRPr>
          </a:p>
          <a:p>
            <a:pPr marL="0" indent="0" eaLnBrk="1" hangingPunct="1">
              <a:lnSpc>
                <a:spcPts val="4000"/>
              </a:lnSpc>
              <a:spcBef>
                <a:spcPct val="0"/>
              </a:spcBef>
              <a:buFont typeface="Arial" charset="0"/>
              <a:buNone/>
            </a:pPr>
            <a:r>
              <a:rPr lang="en-US" altLang="zh-TW" b="1">
                <a:latin typeface="標楷體" pitchFamily="65" charset="-120"/>
                <a:ea typeface="標楷體" pitchFamily="65" charset="-120"/>
              </a:rPr>
              <a:t>      </a:t>
            </a:r>
            <a:r>
              <a:rPr lang="zh-TW" altLang="en-US" b="1">
                <a:latin typeface="標楷體" pitchFamily="65" charset="-120"/>
                <a:ea typeface="標楷體" pitchFamily="65" charset="-120"/>
              </a:rPr>
              <a:t>行為</a:t>
            </a:r>
            <a:r>
              <a:rPr lang="en-US" altLang="zh-TW" b="1">
                <a:latin typeface="標楷體" pitchFamily="65" charset="-120"/>
                <a:ea typeface="標楷體" pitchFamily="65" charset="-120"/>
              </a:rPr>
              <a:t>》</a:t>
            </a:r>
            <a:r>
              <a:rPr lang="zh-TW" altLang="en-US">
                <a:latin typeface="標楷體" pitchFamily="65" charset="-120"/>
                <a:ea typeface="標楷體" pitchFamily="65" charset="-120"/>
              </a:rPr>
              <a:t>，則以違規記點方式處理，扣</a:t>
            </a:r>
            <a:endParaRPr lang="en-US" altLang="zh-TW">
              <a:latin typeface="標楷體" pitchFamily="65" charset="-120"/>
              <a:ea typeface="標楷體" pitchFamily="65" charset="-120"/>
            </a:endParaRPr>
          </a:p>
          <a:p>
            <a:pPr marL="0" indent="0" eaLnBrk="1" hangingPunct="1">
              <a:lnSpc>
                <a:spcPts val="4000"/>
              </a:lnSpc>
              <a:spcBef>
                <a:spcPct val="0"/>
              </a:spcBef>
              <a:buFont typeface="Arial" charset="0"/>
              <a:buNone/>
            </a:pPr>
            <a:r>
              <a:rPr lang="en-US" altLang="zh-TW">
                <a:latin typeface="標楷體" pitchFamily="65" charset="-120"/>
                <a:ea typeface="標楷體" pitchFamily="65" charset="-120"/>
              </a:rPr>
              <a:t>      </a:t>
            </a:r>
            <a:r>
              <a:rPr lang="zh-TW" altLang="en-US">
                <a:latin typeface="標楷體" pitchFamily="65" charset="-120"/>
                <a:ea typeface="標楷體" pitchFamily="65" charset="-120"/>
              </a:rPr>
              <a:t>分方式如下：</a:t>
            </a:r>
          </a:p>
          <a:p>
            <a:pPr marL="0" indent="0" eaLnBrk="1" hangingPunct="1">
              <a:lnSpc>
                <a:spcPts val="4000"/>
              </a:lnSpc>
              <a:spcBef>
                <a:spcPct val="0"/>
              </a:spcBef>
              <a:buFont typeface="Arial" charset="0"/>
              <a:buNone/>
            </a:pPr>
            <a:r>
              <a:rPr lang="zh-TW" altLang="en-US">
                <a:latin typeface="標楷體" pitchFamily="65" charset="-120"/>
                <a:ea typeface="標楷體" pitchFamily="65" charset="-120"/>
              </a:rPr>
              <a:t>  </a:t>
            </a:r>
            <a:r>
              <a:rPr lang="en-US" altLang="zh-TW">
                <a:latin typeface="標楷體" pitchFamily="65" charset="-120"/>
                <a:ea typeface="標楷體" pitchFamily="65" charset="-120"/>
              </a:rPr>
              <a:t>1.</a:t>
            </a:r>
            <a:r>
              <a:rPr lang="zh-TW" altLang="en-US">
                <a:latin typeface="標楷體" pitchFamily="65" charset="-120"/>
                <a:ea typeface="標楷體" pitchFamily="65" charset="-120"/>
              </a:rPr>
              <a:t>記違規</a:t>
            </a:r>
            <a:r>
              <a:rPr lang="en-US" altLang="zh-TW">
                <a:latin typeface="標楷體" pitchFamily="65" charset="-120"/>
                <a:ea typeface="標楷體" pitchFamily="65" charset="-120"/>
              </a:rPr>
              <a:t>1</a:t>
            </a:r>
            <a:r>
              <a:rPr lang="zh-TW" altLang="en-US">
                <a:latin typeface="標楷體" pitchFamily="65" charset="-120"/>
                <a:ea typeface="標楷體" pitchFamily="65" charset="-120"/>
              </a:rPr>
              <a:t>點者扣其該就學區國中教育會考</a:t>
            </a:r>
            <a:endParaRPr lang="en-US" altLang="zh-TW">
              <a:latin typeface="標楷體" pitchFamily="65" charset="-120"/>
              <a:ea typeface="標楷體" pitchFamily="65" charset="-120"/>
            </a:endParaRPr>
          </a:p>
          <a:p>
            <a:pPr marL="0" indent="0" eaLnBrk="1" hangingPunct="1">
              <a:lnSpc>
                <a:spcPts val="4000"/>
              </a:lnSpc>
              <a:spcBef>
                <a:spcPct val="0"/>
              </a:spcBef>
              <a:buFont typeface="Arial" charset="0"/>
              <a:buNone/>
            </a:pPr>
            <a:r>
              <a:rPr lang="en-US" altLang="zh-TW">
                <a:latin typeface="標楷體" pitchFamily="65" charset="-120"/>
                <a:ea typeface="標楷體" pitchFamily="65" charset="-120"/>
              </a:rPr>
              <a:t>    </a:t>
            </a:r>
            <a:r>
              <a:rPr lang="zh-TW" altLang="en-US">
                <a:latin typeface="標楷體" pitchFamily="65" charset="-120"/>
                <a:ea typeface="標楷體" pitchFamily="65" charset="-120"/>
              </a:rPr>
              <a:t>總積分的</a:t>
            </a:r>
            <a:r>
              <a:rPr lang="en-US" altLang="zh-TW">
                <a:latin typeface="標楷體" pitchFamily="65" charset="-120"/>
                <a:ea typeface="標楷體" pitchFamily="65" charset="-120"/>
              </a:rPr>
              <a:t>1</a:t>
            </a:r>
            <a:r>
              <a:rPr lang="zh-TW" altLang="en-US">
                <a:latin typeface="標楷體" pitchFamily="65" charset="-120"/>
                <a:ea typeface="標楷體" pitchFamily="65" charset="-120"/>
              </a:rPr>
              <a:t>％。</a:t>
            </a:r>
          </a:p>
          <a:p>
            <a:pPr marL="0" indent="0" eaLnBrk="1" hangingPunct="1">
              <a:lnSpc>
                <a:spcPts val="4000"/>
              </a:lnSpc>
              <a:spcBef>
                <a:spcPct val="0"/>
              </a:spcBef>
              <a:buFont typeface="Arial" charset="0"/>
              <a:buNone/>
            </a:pPr>
            <a:r>
              <a:rPr lang="en-US" altLang="zh-TW">
                <a:latin typeface="標楷體" pitchFamily="65" charset="-120"/>
                <a:ea typeface="標楷體" pitchFamily="65" charset="-120"/>
              </a:rPr>
              <a:t>  2.</a:t>
            </a:r>
            <a:r>
              <a:rPr lang="zh-TW" altLang="en-US">
                <a:latin typeface="標楷體" pitchFamily="65" charset="-120"/>
                <a:ea typeface="標楷體" pitchFamily="65" charset="-120"/>
              </a:rPr>
              <a:t>記違規</a:t>
            </a:r>
            <a:r>
              <a:rPr lang="en-US" altLang="zh-TW">
                <a:latin typeface="標楷體" pitchFamily="65" charset="-120"/>
                <a:ea typeface="標楷體" pitchFamily="65" charset="-120"/>
              </a:rPr>
              <a:t>2</a:t>
            </a:r>
            <a:r>
              <a:rPr lang="zh-TW" altLang="en-US">
                <a:latin typeface="標楷體" pitchFamily="65" charset="-120"/>
                <a:ea typeface="標楷體" pitchFamily="65" charset="-120"/>
              </a:rPr>
              <a:t>點者扣其該就學區國中教育會考</a:t>
            </a:r>
            <a:endParaRPr lang="en-US" altLang="zh-TW">
              <a:latin typeface="標楷體" pitchFamily="65" charset="-120"/>
              <a:ea typeface="標楷體" pitchFamily="65" charset="-120"/>
            </a:endParaRPr>
          </a:p>
          <a:p>
            <a:pPr marL="0" indent="0" eaLnBrk="1" hangingPunct="1">
              <a:lnSpc>
                <a:spcPts val="4000"/>
              </a:lnSpc>
              <a:spcBef>
                <a:spcPct val="0"/>
              </a:spcBef>
              <a:buFont typeface="Arial" charset="0"/>
              <a:buNone/>
            </a:pPr>
            <a:r>
              <a:rPr lang="en-US" altLang="zh-TW">
                <a:latin typeface="標楷體" pitchFamily="65" charset="-120"/>
                <a:ea typeface="標楷體" pitchFamily="65" charset="-120"/>
              </a:rPr>
              <a:t>    </a:t>
            </a:r>
            <a:r>
              <a:rPr lang="zh-TW" altLang="en-US">
                <a:latin typeface="標楷體" pitchFamily="65" charset="-120"/>
                <a:ea typeface="標楷體" pitchFamily="65" charset="-120"/>
              </a:rPr>
              <a:t>總積分的</a:t>
            </a:r>
            <a:r>
              <a:rPr lang="en-US" altLang="zh-TW">
                <a:latin typeface="標楷體" pitchFamily="65" charset="-120"/>
                <a:ea typeface="標楷體" pitchFamily="65" charset="-120"/>
              </a:rPr>
              <a:t>2</a:t>
            </a:r>
            <a:r>
              <a:rPr lang="zh-TW" altLang="en-US">
                <a:latin typeface="標楷體" pitchFamily="65" charset="-120"/>
                <a:ea typeface="標楷體" pitchFamily="65" charset="-120"/>
              </a:rPr>
              <a:t>％。</a:t>
            </a:r>
          </a:p>
          <a:p>
            <a:pPr marL="0" indent="0" eaLnBrk="1" hangingPunct="1">
              <a:lnSpc>
                <a:spcPts val="4000"/>
              </a:lnSpc>
              <a:spcBef>
                <a:spcPct val="0"/>
              </a:spcBef>
              <a:buFont typeface="Arial" charset="0"/>
              <a:buNone/>
            </a:pPr>
            <a:r>
              <a:rPr lang="zh-TW" altLang="en-US" b="1">
                <a:solidFill>
                  <a:srgbClr val="0000FF"/>
                </a:solidFill>
                <a:latin typeface="標楷體" pitchFamily="65" charset="-120"/>
                <a:ea typeface="標楷體" pitchFamily="65" charset="-120"/>
              </a:rPr>
              <a:t>例如：宜蘭區國中教育會考總積分為</a:t>
            </a:r>
            <a:r>
              <a:rPr lang="en-US" altLang="zh-TW" b="1">
                <a:solidFill>
                  <a:srgbClr val="0000FF"/>
                </a:solidFill>
                <a:latin typeface="標楷體" pitchFamily="65" charset="-120"/>
                <a:ea typeface="標楷體" pitchFamily="65" charset="-120"/>
              </a:rPr>
              <a:t>15</a:t>
            </a:r>
            <a:r>
              <a:rPr lang="zh-TW" altLang="en-US" b="1">
                <a:solidFill>
                  <a:srgbClr val="0000FF"/>
                </a:solidFill>
                <a:latin typeface="標楷體" pitchFamily="65" charset="-120"/>
                <a:ea typeface="標楷體" pitchFamily="65" charset="-120"/>
              </a:rPr>
              <a:t>分，  </a:t>
            </a:r>
            <a:endParaRPr lang="en-US" altLang="zh-TW" b="1">
              <a:solidFill>
                <a:srgbClr val="0000FF"/>
              </a:solidFill>
              <a:latin typeface="標楷體" pitchFamily="65" charset="-120"/>
              <a:ea typeface="標楷體" pitchFamily="65" charset="-120"/>
            </a:endParaRPr>
          </a:p>
          <a:p>
            <a:pPr marL="0" indent="0" eaLnBrk="1" hangingPunct="1">
              <a:lnSpc>
                <a:spcPts val="4000"/>
              </a:lnSpc>
              <a:spcBef>
                <a:spcPct val="0"/>
              </a:spcBef>
              <a:buFont typeface="Arial" charset="0"/>
              <a:buNone/>
            </a:pPr>
            <a:r>
              <a:rPr lang="en-US" altLang="zh-TW" b="1">
                <a:solidFill>
                  <a:srgbClr val="0000FF"/>
                </a:solidFill>
                <a:latin typeface="標楷體" pitchFamily="65" charset="-120"/>
                <a:ea typeface="標楷體" pitchFamily="65" charset="-120"/>
              </a:rPr>
              <a:t>      </a:t>
            </a:r>
            <a:r>
              <a:rPr lang="zh-TW" altLang="en-US" b="1">
                <a:solidFill>
                  <a:srgbClr val="FF0000"/>
                </a:solidFill>
                <a:latin typeface="標楷體" pitchFamily="65" charset="-120"/>
                <a:ea typeface="標楷體" pitchFamily="65" charset="-120"/>
              </a:rPr>
              <a:t>違規</a:t>
            </a:r>
            <a:r>
              <a:rPr lang="en-US" altLang="zh-TW" b="1">
                <a:solidFill>
                  <a:srgbClr val="FF0000"/>
                </a:solidFill>
                <a:latin typeface="標楷體" pitchFamily="65" charset="-120"/>
                <a:ea typeface="標楷體" pitchFamily="65" charset="-120"/>
              </a:rPr>
              <a:t>1</a:t>
            </a:r>
            <a:r>
              <a:rPr lang="zh-TW" altLang="en-US" b="1">
                <a:solidFill>
                  <a:srgbClr val="FF0000"/>
                </a:solidFill>
                <a:latin typeface="標楷體" pitchFamily="65" charset="-120"/>
                <a:ea typeface="標楷體" pitchFamily="65" charset="-120"/>
              </a:rPr>
              <a:t>點扣教育會考總積分</a:t>
            </a:r>
            <a:r>
              <a:rPr lang="en-US" altLang="zh-TW" b="1">
                <a:solidFill>
                  <a:srgbClr val="FF0000"/>
                </a:solidFill>
                <a:latin typeface="標楷體" pitchFamily="65" charset="-120"/>
                <a:ea typeface="標楷體" pitchFamily="65" charset="-120"/>
              </a:rPr>
              <a:t>0.15</a:t>
            </a:r>
            <a:r>
              <a:rPr lang="zh-TW" altLang="en-US" b="1">
                <a:solidFill>
                  <a:srgbClr val="FF0000"/>
                </a:solidFill>
                <a:latin typeface="標楷體" pitchFamily="65" charset="-120"/>
                <a:ea typeface="標楷體" pitchFamily="65" charset="-120"/>
              </a:rPr>
              <a:t>分，</a:t>
            </a:r>
            <a:endParaRPr lang="en-US" altLang="zh-TW" b="1">
              <a:solidFill>
                <a:srgbClr val="FF0000"/>
              </a:solidFill>
              <a:latin typeface="標楷體" pitchFamily="65" charset="-120"/>
              <a:ea typeface="標楷體" pitchFamily="65" charset="-120"/>
            </a:endParaRPr>
          </a:p>
          <a:p>
            <a:pPr marL="0" indent="0" eaLnBrk="1" hangingPunct="1">
              <a:lnSpc>
                <a:spcPts val="4000"/>
              </a:lnSpc>
              <a:spcBef>
                <a:spcPct val="0"/>
              </a:spcBef>
              <a:buFont typeface="Arial" charset="0"/>
              <a:buNone/>
            </a:pPr>
            <a:r>
              <a:rPr lang="zh-TW" altLang="en-US" b="1">
                <a:solidFill>
                  <a:srgbClr val="FF0000"/>
                </a:solidFill>
                <a:latin typeface="標楷體" pitchFamily="65" charset="-120"/>
                <a:ea typeface="標楷體" pitchFamily="65" charset="-120"/>
              </a:rPr>
              <a:t>      違規</a:t>
            </a:r>
            <a:r>
              <a:rPr lang="en-US" altLang="zh-TW" b="1">
                <a:solidFill>
                  <a:srgbClr val="FF0000"/>
                </a:solidFill>
                <a:latin typeface="標楷體" pitchFamily="65" charset="-120"/>
                <a:ea typeface="標楷體" pitchFamily="65" charset="-120"/>
              </a:rPr>
              <a:t>2</a:t>
            </a:r>
            <a:r>
              <a:rPr lang="zh-TW" altLang="en-US" b="1">
                <a:solidFill>
                  <a:srgbClr val="FF0000"/>
                </a:solidFill>
                <a:latin typeface="標楷體" pitchFamily="65" charset="-120"/>
                <a:ea typeface="標楷體" pitchFamily="65" charset="-120"/>
              </a:rPr>
              <a:t>點扣</a:t>
            </a:r>
            <a:r>
              <a:rPr lang="en-US" altLang="zh-TW" b="1">
                <a:solidFill>
                  <a:srgbClr val="FF0000"/>
                </a:solidFill>
                <a:latin typeface="標楷體" pitchFamily="65" charset="-120"/>
                <a:ea typeface="標楷體" pitchFamily="65" charset="-120"/>
              </a:rPr>
              <a:t>0.3</a:t>
            </a:r>
            <a:r>
              <a:rPr lang="zh-TW" altLang="en-US" b="1">
                <a:solidFill>
                  <a:srgbClr val="FF0000"/>
                </a:solidFill>
                <a:latin typeface="標楷體" pitchFamily="65" charset="-120"/>
                <a:ea typeface="標楷體" pitchFamily="65" charset="-120"/>
              </a:rPr>
              <a:t>分。 </a:t>
            </a:r>
          </a:p>
        </p:txBody>
      </p:sp>
      <p:sp>
        <p:nvSpPr>
          <p:cNvPr id="2" name="圓角矩形 1"/>
          <p:cNvSpPr/>
          <p:nvPr/>
        </p:nvSpPr>
        <p:spPr>
          <a:xfrm>
            <a:off x="1746250" y="4933968"/>
            <a:ext cx="6408738" cy="153352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n>
                <a:solidFill>
                  <a:srgbClr val="CC66FF"/>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8148">
                                            <p:txEl>
                                              <p:pRg st="0" end="0"/>
                                            </p:txEl>
                                          </p:spTgt>
                                        </p:tgtEl>
                                        <p:attrNameLst>
                                          <p:attrName>style.visibility</p:attrName>
                                        </p:attrNameLst>
                                      </p:cBhvr>
                                      <p:to>
                                        <p:strVal val="visible"/>
                                      </p:to>
                                    </p:set>
                                    <p:animEffect transition="in" filter="fade">
                                      <p:cBhvr>
                                        <p:cTn id="7" dur="500"/>
                                        <p:tgtEl>
                                          <p:spTgt spid="51814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8148">
                                            <p:txEl>
                                              <p:pRg st="1" end="1"/>
                                            </p:txEl>
                                          </p:spTgt>
                                        </p:tgtEl>
                                        <p:attrNameLst>
                                          <p:attrName>style.visibility</p:attrName>
                                        </p:attrNameLst>
                                      </p:cBhvr>
                                      <p:to>
                                        <p:strVal val="visible"/>
                                      </p:to>
                                    </p:set>
                                    <p:animEffect transition="in" filter="fade">
                                      <p:cBhvr>
                                        <p:cTn id="11" dur="500"/>
                                        <p:tgtEl>
                                          <p:spTgt spid="51814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8148">
                                            <p:txEl>
                                              <p:pRg st="2" end="2"/>
                                            </p:txEl>
                                          </p:spTgt>
                                        </p:tgtEl>
                                        <p:attrNameLst>
                                          <p:attrName>style.visibility</p:attrName>
                                        </p:attrNameLst>
                                      </p:cBhvr>
                                      <p:to>
                                        <p:strVal val="visible"/>
                                      </p:to>
                                    </p:set>
                                    <p:animEffect transition="in" filter="fade">
                                      <p:cBhvr>
                                        <p:cTn id="15" dur="500"/>
                                        <p:tgtEl>
                                          <p:spTgt spid="518148">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18148">
                                            <p:txEl>
                                              <p:pRg st="3" end="3"/>
                                            </p:txEl>
                                          </p:spTgt>
                                        </p:tgtEl>
                                        <p:attrNameLst>
                                          <p:attrName>style.visibility</p:attrName>
                                        </p:attrNameLst>
                                      </p:cBhvr>
                                      <p:to>
                                        <p:strVal val="visible"/>
                                      </p:to>
                                    </p:set>
                                    <p:animEffect transition="in" filter="fade">
                                      <p:cBhvr>
                                        <p:cTn id="19" dur="500"/>
                                        <p:tgtEl>
                                          <p:spTgt spid="518148">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8148">
                                            <p:txEl>
                                              <p:pRg st="4" end="4"/>
                                            </p:txEl>
                                          </p:spTgt>
                                        </p:tgtEl>
                                        <p:attrNameLst>
                                          <p:attrName>style.visibility</p:attrName>
                                        </p:attrNameLst>
                                      </p:cBhvr>
                                      <p:to>
                                        <p:strVal val="visible"/>
                                      </p:to>
                                    </p:set>
                                    <p:animEffect transition="in" filter="fade">
                                      <p:cBhvr>
                                        <p:cTn id="23" dur="500"/>
                                        <p:tgtEl>
                                          <p:spTgt spid="518148">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18148">
                                            <p:txEl>
                                              <p:pRg st="5" end="5"/>
                                            </p:txEl>
                                          </p:spTgt>
                                        </p:tgtEl>
                                        <p:attrNameLst>
                                          <p:attrName>style.visibility</p:attrName>
                                        </p:attrNameLst>
                                      </p:cBhvr>
                                      <p:to>
                                        <p:strVal val="visible"/>
                                      </p:to>
                                    </p:set>
                                    <p:animEffect transition="in" filter="fade">
                                      <p:cBhvr>
                                        <p:cTn id="27" dur="500"/>
                                        <p:tgtEl>
                                          <p:spTgt spid="518148">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18148">
                                            <p:txEl>
                                              <p:pRg st="6" end="6"/>
                                            </p:txEl>
                                          </p:spTgt>
                                        </p:tgtEl>
                                        <p:attrNameLst>
                                          <p:attrName>style.visibility</p:attrName>
                                        </p:attrNameLst>
                                      </p:cBhvr>
                                      <p:to>
                                        <p:strVal val="visible"/>
                                      </p:to>
                                    </p:set>
                                    <p:animEffect transition="in" filter="fade">
                                      <p:cBhvr>
                                        <p:cTn id="31" dur="100"/>
                                        <p:tgtEl>
                                          <p:spTgt spid="518148">
                                            <p:txEl>
                                              <p:pRg st="6" end="6"/>
                                            </p:txEl>
                                          </p:spTgt>
                                        </p:tgtEl>
                                      </p:cBhvr>
                                    </p:animEffect>
                                  </p:childTnLst>
                                </p:cTn>
                              </p:par>
                            </p:childTnLst>
                          </p:cTn>
                        </p:par>
                        <p:par>
                          <p:cTn id="32" fill="hold">
                            <p:stCondLst>
                              <p:cond delay="3100"/>
                            </p:stCondLst>
                            <p:childTnLst>
                              <p:par>
                                <p:cTn id="33" presetID="10" presetClass="entr" presetSubtype="0" fill="hold" grpId="0" nodeType="afterEffect">
                                  <p:stCondLst>
                                    <p:cond delay="0"/>
                                  </p:stCondLst>
                                  <p:childTnLst>
                                    <p:set>
                                      <p:cBhvr>
                                        <p:cTn id="34" dur="1" fill="hold">
                                          <p:stCondLst>
                                            <p:cond delay="0"/>
                                          </p:stCondLst>
                                        </p:cTn>
                                        <p:tgtEl>
                                          <p:spTgt spid="518148">
                                            <p:txEl>
                                              <p:pRg st="7" end="7"/>
                                            </p:txEl>
                                          </p:spTgt>
                                        </p:tgtEl>
                                        <p:attrNameLst>
                                          <p:attrName>style.visibility</p:attrName>
                                        </p:attrNameLst>
                                      </p:cBhvr>
                                      <p:to>
                                        <p:strVal val="visible"/>
                                      </p:to>
                                    </p:set>
                                    <p:animEffect transition="in" filter="fade">
                                      <p:cBhvr>
                                        <p:cTn id="35" dur="500"/>
                                        <p:tgtEl>
                                          <p:spTgt spid="518148">
                                            <p:txEl>
                                              <p:pRg st="7" end="7"/>
                                            </p:txEl>
                                          </p:spTgt>
                                        </p:tgtEl>
                                      </p:cBhvr>
                                    </p:animEffect>
                                  </p:childTnLst>
                                </p:cTn>
                              </p:par>
                            </p:childTnLst>
                          </p:cTn>
                        </p:par>
                        <p:par>
                          <p:cTn id="36" fill="hold">
                            <p:stCondLst>
                              <p:cond delay="3600"/>
                            </p:stCondLst>
                            <p:childTnLst>
                              <p:par>
                                <p:cTn id="37" presetID="10" presetClass="entr" presetSubtype="0" fill="hold" grpId="0" nodeType="afterEffect">
                                  <p:stCondLst>
                                    <p:cond delay="0"/>
                                  </p:stCondLst>
                                  <p:childTnLst>
                                    <p:set>
                                      <p:cBhvr>
                                        <p:cTn id="38" dur="1" fill="hold">
                                          <p:stCondLst>
                                            <p:cond delay="0"/>
                                          </p:stCondLst>
                                        </p:cTn>
                                        <p:tgtEl>
                                          <p:spTgt spid="518148">
                                            <p:txEl>
                                              <p:pRg st="8" end="8"/>
                                            </p:txEl>
                                          </p:spTgt>
                                        </p:tgtEl>
                                        <p:attrNameLst>
                                          <p:attrName>style.visibility</p:attrName>
                                        </p:attrNameLst>
                                      </p:cBhvr>
                                      <p:to>
                                        <p:strVal val="visible"/>
                                      </p:to>
                                    </p:set>
                                    <p:animEffect transition="in" filter="fade">
                                      <p:cBhvr>
                                        <p:cTn id="39" dur="500"/>
                                        <p:tgtEl>
                                          <p:spTgt spid="518148">
                                            <p:txEl>
                                              <p:pRg st="8" end="8"/>
                                            </p:txEl>
                                          </p:spTgt>
                                        </p:tgtEl>
                                      </p:cBhvr>
                                    </p:animEffect>
                                  </p:childTnLst>
                                </p:cTn>
                              </p:par>
                            </p:childTnLst>
                          </p:cTn>
                        </p:par>
                        <p:par>
                          <p:cTn id="40" fill="hold">
                            <p:stCondLst>
                              <p:cond delay="4100"/>
                            </p:stCondLst>
                            <p:childTnLst>
                              <p:par>
                                <p:cTn id="41" presetID="10" presetClass="entr" presetSubtype="0" fill="hold" grpId="0" nodeType="afterEffect">
                                  <p:stCondLst>
                                    <p:cond delay="0"/>
                                  </p:stCondLst>
                                  <p:childTnLst>
                                    <p:set>
                                      <p:cBhvr>
                                        <p:cTn id="42" dur="1" fill="hold">
                                          <p:stCondLst>
                                            <p:cond delay="0"/>
                                          </p:stCondLst>
                                        </p:cTn>
                                        <p:tgtEl>
                                          <p:spTgt spid="518148">
                                            <p:txEl>
                                              <p:pRg st="9" end="9"/>
                                            </p:txEl>
                                          </p:spTgt>
                                        </p:tgtEl>
                                        <p:attrNameLst>
                                          <p:attrName>style.visibility</p:attrName>
                                        </p:attrNameLst>
                                      </p:cBhvr>
                                      <p:to>
                                        <p:strVal val="visible"/>
                                      </p:to>
                                    </p:set>
                                    <p:animEffect transition="in" filter="fade">
                                      <p:cBhvr>
                                        <p:cTn id="43" dur="500"/>
                                        <p:tgtEl>
                                          <p:spTgt spid="518148">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8" grpId="0" build="p"/>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EF6121-2B9C-4F8B-88D6-98E58B0B13EB}" type="slidenum">
              <a:rPr lang="zh-TW" altLang="en-US" smtClean="0">
                <a:solidFill>
                  <a:srgbClr val="898989"/>
                </a:solidFill>
                <a:latin typeface="Arial" charset="0"/>
                <a:ea typeface="新細明體" charset="-120"/>
              </a:rPr>
              <a:pPr fontAlgn="base">
                <a:spcBef>
                  <a:spcPct val="0"/>
                </a:spcBef>
                <a:spcAft>
                  <a:spcPct val="0"/>
                </a:spcAft>
              </a:pPr>
              <a:t>102</a:t>
            </a:fld>
            <a:endParaRPr lang="en-US" altLang="zh-TW">
              <a:solidFill>
                <a:srgbClr val="898989"/>
              </a:solidFill>
              <a:latin typeface="Arial" charset="0"/>
              <a:ea typeface="新細明體" charset="-120"/>
            </a:endParaRPr>
          </a:p>
        </p:txBody>
      </p:sp>
      <p:sp>
        <p:nvSpPr>
          <p:cNvPr id="502786" name="Rectangle 2"/>
          <p:cNvSpPr>
            <a:spLocks noGrp="1"/>
          </p:cNvSpPr>
          <p:nvPr>
            <p:ph type="title" idx="4294967295"/>
          </p:nvPr>
        </p:nvSpPr>
        <p:spPr>
          <a:xfrm>
            <a:off x="468313" y="2420938"/>
            <a:ext cx="8229600" cy="1143000"/>
          </a:xfrm>
        </p:spPr>
        <p:txBody>
          <a:bodyPr/>
          <a:lstStyle/>
          <a:p>
            <a:r>
              <a:rPr lang="zh-TW" altLang="en-US"/>
              <a:t>六、志願選填與適性輔導</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圓角矩形 70"/>
          <p:cNvSpPr/>
          <p:nvPr/>
        </p:nvSpPr>
        <p:spPr>
          <a:xfrm flipV="1">
            <a:off x="323528" y="1514442"/>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p:cNvCxnSpPr/>
          <p:nvPr/>
        </p:nvCxnSpPr>
        <p:spPr>
          <a:xfrm>
            <a:off x="0" y="107154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8"/>
          <p:cNvGrpSpPr/>
          <p:nvPr/>
        </p:nvGrpSpPr>
        <p:grpSpPr>
          <a:xfrm>
            <a:off x="1475656" y="1227077"/>
            <a:ext cx="5981556" cy="4524989"/>
            <a:chOff x="1475656" y="2000355"/>
            <a:chExt cx="5981556" cy="4524989"/>
          </a:xfrm>
        </p:grpSpPr>
        <p:grpSp>
          <p:nvGrpSpPr>
            <p:cNvPr id="5" name="群組 4"/>
            <p:cNvGrpSpPr/>
            <p:nvPr/>
          </p:nvGrpSpPr>
          <p:grpSpPr>
            <a:xfrm>
              <a:off x="3707904" y="2523356"/>
              <a:ext cx="2808312" cy="3888432"/>
              <a:chOff x="3347864" y="2708920"/>
              <a:chExt cx="2808312" cy="3888432"/>
            </a:xfrm>
          </p:grpSpPr>
          <p:sp>
            <p:nvSpPr>
              <p:cNvPr id="4" name="等腰三角形 3"/>
              <p:cNvSpPr/>
              <p:nvPr/>
            </p:nvSpPr>
            <p:spPr bwMode="auto">
              <a:xfrm>
                <a:off x="3347864" y="2708920"/>
                <a:ext cx="2808312" cy="1224136"/>
              </a:xfrm>
              <a:prstGeom prst="triangle">
                <a:avLst>
                  <a:gd name="adj" fmla="val 77954"/>
                </a:avLst>
              </a:prstGeom>
              <a:gradFill flip="none" rotWithShape="1">
                <a:gsLst>
                  <a:gs pos="42000">
                    <a:srgbClr val="B31B51"/>
                  </a:gs>
                  <a:gs pos="70000">
                    <a:srgbClr val="B31B51">
                      <a:gamma/>
                      <a:shade val="46275"/>
                      <a:invGamma/>
                      <a:lumMod val="98000"/>
                      <a:lumOff val="2000"/>
                    </a:srgbClr>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40" name="等腰三角形 39"/>
              <p:cNvSpPr/>
              <p:nvPr/>
            </p:nvSpPr>
            <p:spPr bwMode="auto">
              <a:xfrm flipV="1">
                <a:off x="3347864" y="3933056"/>
                <a:ext cx="2808312" cy="2664296"/>
              </a:xfrm>
              <a:prstGeom prst="triangle">
                <a:avLst>
                  <a:gd name="adj" fmla="val 22486"/>
                </a:avLst>
              </a:prstGeom>
              <a:gradFill>
                <a:gsLst>
                  <a:gs pos="38000">
                    <a:srgbClr val="B31B51">
                      <a:lumMod val="0"/>
                    </a:srgbClr>
                  </a:gs>
                  <a:gs pos="99000">
                    <a:srgbClr val="B31B51">
                      <a:gamma/>
                      <a:shade val="46275"/>
                      <a:invGamma/>
                      <a:lumMod val="98000"/>
                      <a:lumOff val="2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sp>
          <p:nvSpPr>
            <p:cNvPr id="51" name="等腰三角形 50"/>
            <p:cNvSpPr/>
            <p:nvPr/>
          </p:nvSpPr>
          <p:spPr bwMode="auto">
            <a:xfrm>
              <a:off x="1475656" y="3747492"/>
              <a:ext cx="2808312" cy="1224136"/>
            </a:xfrm>
            <a:prstGeom prst="triangle">
              <a:avLst>
                <a:gd name="adj" fmla="val 77954"/>
              </a:avLst>
            </a:prstGeom>
            <a:gradFill flip="none" rotWithShape="1">
              <a:gsLst>
                <a:gs pos="42000">
                  <a:srgbClr val="9933FF"/>
                </a:gs>
                <a:gs pos="70000">
                  <a:srgbClr val="3A1953"/>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6" name="Freeform 824"/>
            <p:cNvSpPr>
              <a:spLocks/>
            </p:cNvSpPr>
            <p:nvPr/>
          </p:nvSpPr>
          <p:spPr bwMode="auto">
            <a:xfrm rot="1531325" flipH="1" flipV="1">
              <a:off x="1741281" y="2859540"/>
              <a:ext cx="3059273" cy="1591610"/>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2" name="等腰三角形 51"/>
            <p:cNvSpPr/>
            <p:nvPr/>
          </p:nvSpPr>
          <p:spPr bwMode="auto">
            <a:xfrm flipV="1">
              <a:off x="1475656" y="4971628"/>
              <a:ext cx="2808312" cy="1553716"/>
            </a:xfrm>
            <a:prstGeom prst="triangle">
              <a:avLst>
                <a:gd name="adj" fmla="val 100000"/>
              </a:avLst>
            </a:prstGeom>
            <a:gradFill>
              <a:gsLst>
                <a:gs pos="0">
                  <a:srgbClr val="B31B51">
                    <a:lumMod val="0"/>
                  </a:srgbClr>
                </a:gs>
                <a:gs pos="100000">
                  <a:srgbClr val="7030A0">
                    <a:lumMod val="87000"/>
                    <a:alpha val="69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4" name="等腰三角形 53"/>
            <p:cNvSpPr/>
            <p:nvPr/>
          </p:nvSpPr>
          <p:spPr bwMode="auto">
            <a:xfrm>
              <a:off x="4427984" y="3747492"/>
              <a:ext cx="2808312" cy="1224136"/>
            </a:xfrm>
            <a:prstGeom prst="triangle">
              <a:avLst>
                <a:gd name="adj" fmla="val 77954"/>
              </a:avLst>
            </a:prstGeom>
            <a:gradFill flip="none" rotWithShape="1">
              <a:gsLst>
                <a:gs pos="26000">
                  <a:srgbClr val="00B050"/>
                </a:gs>
                <a:gs pos="74000">
                  <a:srgbClr val="192F20"/>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5" name="等腰三角形 54"/>
            <p:cNvSpPr/>
            <p:nvPr/>
          </p:nvSpPr>
          <p:spPr bwMode="auto">
            <a:xfrm flipV="1">
              <a:off x="4438126" y="4971628"/>
              <a:ext cx="2798170" cy="1553716"/>
            </a:xfrm>
            <a:prstGeom prst="triangle">
              <a:avLst>
                <a:gd name="adj" fmla="val 0"/>
              </a:avLst>
            </a:prstGeom>
            <a:gradFill>
              <a:gsLst>
                <a:gs pos="0">
                  <a:srgbClr val="B31B51">
                    <a:lumMod val="0"/>
                  </a:srgbClr>
                </a:gs>
                <a:gs pos="63000">
                  <a:srgbClr val="28391F"/>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0" name="矩形 59"/>
            <p:cNvSpPr/>
            <p:nvPr/>
          </p:nvSpPr>
          <p:spPr>
            <a:xfrm>
              <a:off x="1619672" y="4293096"/>
              <a:ext cx="2160240" cy="646331"/>
            </a:xfrm>
            <a:prstGeom prst="rect">
              <a:avLst/>
            </a:prstGeom>
          </p:spPr>
          <p:txBody>
            <a:bodyPr wrap="squar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家庭</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校園</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環境因素</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62" name="矩形 61"/>
            <p:cNvSpPr/>
            <p:nvPr/>
          </p:nvSpPr>
          <p:spPr>
            <a:xfrm>
              <a:off x="5120188" y="2854677"/>
              <a:ext cx="1107996"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探索活動</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個人</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7" name="向右箭號 6"/>
            <p:cNvSpPr/>
            <p:nvPr/>
          </p:nvSpPr>
          <p:spPr bwMode="auto">
            <a:xfrm rot="19671886">
              <a:off x="3560438" y="3912734"/>
              <a:ext cx="691209" cy="938852"/>
            </a:xfrm>
            <a:prstGeom prst="rightArrow">
              <a:avLst>
                <a:gd name="adj1" fmla="val 62859"/>
                <a:gd name="adj2" fmla="val 54940"/>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2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5" name="矩形 64"/>
            <p:cNvSpPr/>
            <p:nvPr/>
          </p:nvSpPr>
          <p:spPr>
            <a:xfrm rot="21427155">
              <a:off x="3493273" y="426783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nvGrpSpPr>
            <p:cNvPr id="6" name="群組 7"/>
            <p:cNvGrpSpPr/>
            <p:nvPr/>
          </p:nvGrpSpPr>
          <p:grpSpPr>
            <a:xfrm>
              <a:off x="4716016" y="3183021"/>
              <a:ext cx="749312" cy="879111"/>
              <a:chOff x="4716016" y="3008545"/>
              <a:chExt cx="749312" cy="879111"/>
            </a:xfrm>
          </p:grpSpPr>
          <p:sp>
            <p:nvSpPr>
              <p:cNvPr id="68" name="向右箭號 67"/>
              <p:cNvSpPr/>
              <p:nvPr/>
            </p:nvSpPr>
            <p:spPr bwMode="auto">
              <a:xfrm rot="18921835">
                <a:off x="4866482" y="3008545"/>
                <a:ext cx="598846" cy="879111"/>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20794202" lon="19762852" rev="12960672"/>
                </a:camera>
                <a:lightRig rig="threePt" dir="t"/>
              </a:scene3d>
              <a:sp3d z="-57150"/>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9" name="矩形 68"/>
              <p:cNvSpPr/>
              <p:nvPr/>
            </p:nvSpPr>
            <p:spPr>
              <a:xfrm>
                <a:off x="4716016" y="3398540"/>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sp>
          <p:nvSpPr>
            <p:cNvPr id="66" name="向右箭號 65"/>
            <p:cNvSpPr/>
            <p:nvPr/>
          </p:nvSpPr>
          <p:spPr bwMode="auto">
            <a:xfrm rot="19671886">
              <a:off x="5188960" y="3722494"/>
              <a:ext cx="747478" cy="1041497"/>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8610581" lon="1719144" rev="4995378"/>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7" name="矩形 66"/>
            <p:cNvSpPr/>
            <p:nvPr/>
          </p:nvSpPr>
          <p:spPr>
            <a:xfrm rot="20769501">
              <a:off x="5099680" y="4151407"/>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sp>
          <p:nvSpPr>
            <p:cNvPr id="59" name="Freeform 824"/>
            <p:cNvSpPr>
              <a:spLocks/>
            </p:cNvSpPr>
            <p:nvPr/>
          </p:nvSpPr>
          <p:spPr bwMode="auto">
            <a:xfrm rot="2083037" flipH="1" flipV="1">
              <a:off x="2876343" y="2000355"/>
              <a:ext cx="2451214" cy="239768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8" name="Freeform 824"/>
            <p:cNvSpPr>
              <a:spLocks/>
            </p:cNvSpPr>
            <p:nvPr/>
          </p:nvSpPr>
          <p:spPr bwMode="auto">
            <a:xfrm rot="21372992" flipV="1">
              <a:off x="4266277" y="3161107"/>
              <a:ext cx="3190935" cy="213962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p>
          </p:txBody>
        </p:sp>
        <p:sp>
          <p:nvSpPr>
            <p:cNvPr id="61" name="矩形 60"/>
            <p:cNvSpPr/>
            <p:nvPr/>
          </p:nvSpPr>
          <p:spPr>
            <a:xfrm>
              <a:off x="5724128" y="4294837"/>
              <a:ext cx="1271502"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職業環境</a:t>
              </a:r>
              <a:endParaRPr lang="en-US" altLang="zh-TW" sz="1800" b="1" dirty="0">
                <a:solidFill>
                  <a:schemeClr val="bg1"/>
                </a:solidFill>
                <a:latin typeface="微軟正黑體" panose="020B0604030504040204" pitchFamily="34" charset="-120"/>
                <a:ea typeface="微軟正黑體" panose="020B0604030504040204" pitchFamily="34" charset="-120"/>
              </a:endParaRPr>
            </a:p>
            <a:p>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工作資訊</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grpSp>
      <p:sp>
        <p:nvSpPr>
          <p:cNvPr id="72" name="矩形 71"/>
          <p:cNvSpPr/>
          <p:nvPr/>
        </p:nvSpPr>
        <p:spPr>
          <a:xfrm>
            <a:off x="2627784" y="4921069"/>
            <a:ext cx="3982607" cy="830997"/>
          </a:xfrm>
          <a:prstGeom prst="rect">
            <a:avLst/>
          </a:prstGeom>
        </p:spPr>
        <p:txBody>
          <a:bodyPr wrap="square">
            <a:spAutoFit/>
          </a:bodyPr>
          <a:lstStyle/>
          <a:p>
            <a:r>
              <a:rPr lang="zh-TW" altLang="en-US" sz="4800" b="1" dirty="0">
                <a:solidFill>
                  <a:schemeClr val="bg1"/>
                </a:solidFill>
                <a:latin typeface="微軟正黑體" panose="020B0604030504040204" pitchFamily="34" charset="-120"/>
                <a:ea typeface="微軟正黑體" panose="020B0604030504040204" pitchFamily="34" charset="-120"/>
              </a:rPr>
              <a:t>適性輔導內涵</a:t>
            </a:r>
          </a:p>
        </p:txBody>
      </p:sp>
      <p:sp>
        <p:nvSpPr>
          <p:cNvPr id="38" name="矩形 37"/>
          <p:cNvSpPr/>
          <p:nvPr/>
        </p:nvSpPr>
        <p:spPr>
          <a:xfrm rot="19494214">
            <a:off x="3963270" y="1207257"/>
            <a:ext cx="569387" cy="2216192"/>
          </a:xfrm>
          <a:prstGeom prst="rect">
            <a:avLst/>
          </a:prstGeom>
        </p:spPr>
        <p:txBody>
          <a:bodyPr vert="eaVert" wrap="square">
            <a:spAutoFit/>
          </a:bodyPr>
          <a:lstStyle/>
          <a:p>
            <a:r>
              <a:rPr lang="zh-TW" altLang="en-US" sz="2500" b="1" dirty="0">
                <a:latin typeface="微軟正黑體" panose="020B0604030504040204" pitchFamily="34" charset="-120"/>
                <a:ea typeface="微軟正黑體" panose="020B0604030504040204" pitchFamily="34" charset="-120"/>
              </a:rPr>
              <a:t>最</a:t>
            </a:r>
            <a:r>
              <a:rPr lang="zh-TW" altLang="en-US" sz="2400" b="1" dirty="0">
                <a:latin typeface="微軟正黑體" panose="020B0604030504040204" pitchFamily="34" charset="-120"/>
                <a:ea typeface="微軟正黑體" panose="020B0604030504040204" pitchFamily="34" charset="-120"/>
              </a:rPr>
              <a:t>適</a:t>
            </a:r>
            <a:r>
              <a:rPr lang="zh-TW" altLang="en-US" sz="2200" b="1" dirty="0">
                <a:latin typeface="微軟正黑體" panose="020B0604030504040204" pitchFamily="34" charset="-120"/>
                <a:ea typeface="微軟正黑體" panose="020B0604030504040204" pitchFamily="34" charset="-120"/>
              </a:rPr>
              <a:t>合</a:t>
            </a:r>
            <a:r>
              <a:rPr lang="zh-TW" altLang="en-US" sz="2000" b="1" dirty="0">
                <a:latin typeface="微軟正黑體" panose="020B0604030504040204" pitchFamily="34" charset="-120"/>
                <a:ea typeface="微軟正黑體" panose="020B0604030504040204" pitchFamily="34" charset="-120"/>
              </a:rPr>
              <a:t>的</a:t>
            </a:r>
            <a:r>
              <a:rPr lang="zh-TW" altLang="en-US" sz="1900" b="1" dirty="0">
                <a:latin typeface="微軟正黑體" panose="020B0604030504040204" pitchFamily="34" charset="-120"/>
                <a:ea typeface="微軟正黑體" panose="020B0604030504040204" pitchFamily="34" charset="-120"/>
              </a:rPr>
              <a:t>生</a:t>
            </a:r>
            <a:r>
              <a:rPr lang="zh-TW" altLang="en-US" sz="1800" b="1" dirty="0">
                <a:latin typeface="微軟正黑體" panose="020B0604030504040204" pitchFamily="34" charset="-120"/>
                <a:ea typeface="微軟正黑體" panose="020B0604030504040204" pitchFamily="34" charset="-120"/>
              </a:rPr>
              <a:t>涯</a:t>
            </a:r>
            <a:r>
              <a:rPr lang="zh-TW" altLang="en-US" sz="1700" b="1" dirty="0">
                <a:latin typeface="微軟正黑體" panose="020B0604030504040204" pitchFamily="34" charset="-120"/>
                <a:ea typeface="微軟正黑體" panose="020B0604030504040204" pitchFamily="34" charset="-120"/>
              </a:rPr>
              <a:t>進</a:t>
            </a:r>
            <a:r>
              <a:rPr lang="zh-TW" altLang="en-US" sz="1500" b="1" dirty="0">
                <a:latin typeface="微軟正黑體" panose="020B0604030504040204" pitchFamily="34" charset="-120"/>
                <a:ea typeface="微軟正黑體" panose="020B0604030504040204" pitchFamily="34" charset="-120"/>
              </a:rPr>
              <a:t>路</a:t>
            </a:r>
          </a:p>
        </p:txBody>
      </p:sp>
      <p:sp>
        <p:nvSpPr>
          <p:cNvPr id="41" name="投影片編號版面配置區 1"/>
          <p:cNvSpPr>
            <a:spLocks noGrp="1"/>
          </p:cNvSpPr>
          <p:nvPr>
            <p:ph type="sldNum" sz="quarter" idx="12"/>
          </p:nvPr>
        </p:nvSpPr>
        <p:spPr>
          <a:xfrm>
            <a:off x="7010400" y="5719597"/>
            <a:ext cx="2133600" cy="365125"/>
          </a:xfrm>
        </p:spPr>
        <p:txBody>
          <a:bodyPr/>
          <a:lstStyle/>
          <a:p>
            <a:pPr>
              <a:defRPr/>
            </a:pPr>
            <a:fld id="{03FD5384-ADE2-4419-8CED-3AA429929FD9}" type="slidenum">
              <a:rPr lang="zh-TW" altLang="en-US" smtClean="0"/>
              <a:pPr>
                <a:defRPr/>
              </a:pPr>
              <a:t>103</a:t>
            </a:fld>
            <a:endParaRPr lang="zh-TW" altLang="en-US" dirty="0"/>
          </a:p>
        </p:txBody>
      </p:sp>
      <p:sp>
        <p:nvSpPr>
          <p:cNvPr id="43" name="文字方塊 8"/>
          <p:cNvSpPr txBox="1">
            <a:spLocks noChangeArrowheads="1"/>
          </p:cNvSpPr>
          <p:nvPr/>
        </p:nvSpPr>
        <p:spPr bwMode="auto">
          <a:xfrm>
            <a:off x="683568" y="4756753"/>
            <a:ext cx="1872208" cy="851297"/>
          </a:xfrm>
          <a:prstGeom prst="wedgeRoundRectCallout">
            <a:avLst>
              <a:gd name="adj1" fmla="val 42358"/>
              <a:gd name="adj2" fmla="val -125845"/>
              <a:gd name="adj3" fmla="val 16667"/>
            </a:avLst>
          </a:prstGeom>
          <a:solidFill>
            <a:srgbClr val="CC00FF"/>
          </a:solidFill>
          <a:ln w="9525">
            <a:noFill/>
            <a:miter lim="800000"/>
            <a:headEnd/>
            <a:tailEnd/>
          </a:ln>
        </p:spPr>
        <p:txBody>
          <a:bodyPr wrap="square">
            <a:spAutoFit/>
          </a:bodyPr>
          <a:lstStyle/>
          <a:p>
            <a:pPr algn="ctr"/>
            <a:r>
              <a:rPr kumimoji="0" lang="zh-TW" altLang="zh-TW" sz="2200" dirty="0">
                <a:solidFill>
                  <a:schemeClr val="bg1"/>
                </a:solidFill>
                <a:latin typeface="Adobe 黑体 Std R" pitchFamily="34" charset="-128"/>
                <a:ea typeface="Adobe 黑体 Std R" pitchFamily="34" charset="-128"/>
              </a:rPr>
              <a:t>個人與環境關係的協調</a:t>
            </a:r>
            <a:endParaRPr kumimoji="0" lang="zh-TW" altLang="en-US" sz="2200" dirty="0">
              <a:solidFill>
                <a:schemeClr val="bg1"/>
              </a:solidFill>
              <a:latin typeface="Adobe 黑体 Std R" pitchFamily="34" charset="-128"/>
              <a:ea typeface="Adobe 黑体 Std R" pitchFamily="34" charset="-128"/>
            </a:endParaRPr>
          </a:p>
        </p:txBody>
      </p:sp>
      <p:sp>
        <p:nvSpPr>
          <p:cNvPr id="44" name="文字方塊 7"/>
          <p:cNvSpPr txBox="1">
            <a:spLocks noChangeArrowheads="1"/>
          </p:cNvSpPr>
          <p:nvPr/>
        </p:nvSpPr>
        <p:spPr bwMode="auto">
          <a:xfrm>
            <a:off x="6588224" y="4756753"/>
            <a:ext cx="1728192" cy="851297"/>
          </a:xfrm>
          <a:prstGeom prst="wedgeRoundRectCallout">
            <a:avLst>
              <a:gd name="adj1" fmla="val -76647"/>
              <a:gd name="adj2" fmla="val -98215"/>
              <a:gd name="adj3" fmla="val 16667"/>
            </a:avLst>
          </a:prstGeom>
          <a:solidFill>
            <a:srgbClr val="336600"/>
          </a:solidFill>
          <a:ln w="9525">
            <a:noFill/>
            <a:miter lim="800000"/>
            <a:headEnd/>
            <a:tailEnd/>
          </a:ln>
        </p:spPr>
        <p:txBody>
          <a:bodyPr wrap="square">
            <a:spAutoFit/>
          </a:bodyPr>
          <a:lstStyle/>
          <a:p>
            <a:r>
              <a:rPr kumimoji="0" lang="zh-TW" altLang="en-US" sz="2200" dirty="0">
                <a:solidFill>
                  <a:schemeClr val="bg1"/>
                </a:solidFill>
                <a:latin typeface="Adobe 繁黑體 Std B" pitchFamily="34" charset="-120"/>
                <a:ea typeface="Adobe 繁黑體 Std B" pitchFamily="34" charset="-120"/>
              </a:rPr>
              <a:t>教育與職業資料的提供</a:t>
            </a:r>
          </a:p>
        </p:txBody>
      </p:sp>
      <p:sp>
        <p:nvSpPr>
          <p:cNvPr id="45" name="文字方塊 1"/>
          <p:cNvSpPr txBox="1">
            <a:spLocks noChangeArrowheads="1"/>
          </p:cNvSpPr>
          <p:nvPr/>
        </p:nvSpPr>
        <p:spPr bwMode="auto">
          <a:xfrm>
            <a:off x="6516216" y="1503594"/>
            <a:ext cx="1872208" cy="851297"/>
          </a:xfrm>
          <a:prstGeom prst="wedgeRoundRectCallout">
            <a:avLst>
              <a:gd name="adj1" fmla="val -71293"/>
              <a:gd name="adj2" fmla="val 79283"/>
              <a:gd name="adj3" fmla="val 16667"/>
            </a:avLst>
          </a:prstGeom>
          <a:solidFill>
            <a:srgbClr val="CC0066"/>
          </a:solidFill>
          <a:ln w="9525">
            <a:noFill/>
            <a:miter lim="800000"/>
            <a:headEnd/>
            <a:tailEnd/>
          </a:ln>
        </p:spPr>
        <p:txBody>
          <a:bodyPr wrap="square">
            <a:spAutoFit/>
          </a:bodyPr>
          <a:lstStyle/>
          <a:p>
            <a:r>
              <a:rPr kumimoji="0" lang="zh-TW" altLang="zh-TW" sz="2200" dirty="0">
                <a:solidFill>
                  <a:schemeClr val="bg1"/>
                </a:solidFill>
                <a:latin typeface="Adobe 繁黑體 Std B" pitchFamily="34" charset="-120"/>
                <a:ea typeface="Adobe 繁黑體 Std B" pitchFamily="34" charset="-120"/>
              </a:rPr>
              <a:t>個人特質的</a:t>
            </a:r>
            <a:endParaRPr kumimoji="0" lang="en-US" altLang="zh-TW" sz="2200" dirty="0">
              <a:solidFill>
                <a:schemeClr val="bg1"/>
              </a:solidFill>
              <a:latin typeface="Adobe 繁黑體 Std B" pitchFamily="34" charset="-120"/>
              <a:ea typeface="Adobe 繁黑體 Std B" pitchFamily="34" charset="-120"/>
            </a:endParaRPr>
          </a:p>
          <a:p>
            <a:r>
              <a:rPr kumimoji="0" lang="zh-TW" altLang="zh-TW" sz="2200" dirty="0">
                <a:solidFill>
                  <a:schemeClr val="bg1"/>
                </a:solidFill>
                <a:latin typeface="Adobe 繁黑體 Std B" pitchFamily="34" charset="-120"/>
                <a:ea typeface="Adobe 繁黑體 Std B" pitchFamily="34" charset="-120"/>
              </a:rPr>
              <a:t>澄清與了解</a:t>
            </a:r>
            <a:endParaRPr lang="zh-TW" altLang="en-US" sz="2200" dirty="0">
              <a:solidFill>
                <a:schemeClr val="bg1"/>
              </a:solidFill>
              <a:latin typeface="Adobe 繁黑體 Std B" pitchFamily="34" charset="-120"/>
              <a:ea typeface="Adobe 繁黑體 Std B" pitchFamily="34" charset="-120"/>
            </a:endParaRPr>
          </a:p>
        </p:txBody>
      </p:sp>
      <p:sp>
        <p:nvSpPr>
          <p:cNvPr id="42" name="矩形 41"/>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8" name="群組 4"/>
          <p:cNvGrpSpPr/>
          <p:nvPr/>
        </p:nvGrpSpPr>
        <p:grpSpPr>
          <a:xfrm>
            <a:off x="2767309" y="170313"/>
            <a:ext cx="2056588" cy="360040"/>
            <a:chOff x="2835897" y="44624"/>
            <a:chExt cx="2056588"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8" name="橢圓 4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9" name="橢圓 4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0" name="橢圓 4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3" name="橢圓 5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63" name="橢圓 62"/>
          <p:cNvSpPr/>
          <p:nvPr/>
        </p:nvSpPr>
        <p:spPr>
          <a:xfrm>
            <a:off x="2285984" y="170313"/>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pic>
        <p:nvPicPr>
          <p:cNvPr id="7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3" name="內容版面配置區 2"/>
          <p:cNvSpPr txBox="1">
            <a:spLocks/>
          </p:cNvSpPr>
          <p:nvPr/>
        </p:nvSpPr>
        <p:spPr bwMode="auto">
          <a:xfrm>
            <a:off x="4572000" y="142876"/>
            <a:ext cx="3155914"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32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1805816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1+#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graphicFrame>
        <p:nvGraphicFramePr>
          <p:cNvPr id="3075" name="Object 3"/>
          <p:cNvGraphicFramePr>
            <a:graphicFrameLocks noChangeAspect="1"/>
          </p:cNvGraphicFramePr>
          <p:nvPr/>
        </p:nvGraphicFramePr>
        <p:xfrm>
          <a:off x="5929322" y="1761628"/>
          <a:ext cx="1071570" cy="1097083"/>
        </p:xfrm>
        <a:graphic>
          <a:graphicData uri="http://schemas.openxmlformats.org/presentationml/2006/ole">
            <mc:AlternateContent xmlns:mc="http://schemas.openxmlformats.org/markup-compatibility/2006">
              <mc:Choice xmlns:v="urn:schemas-microsoft-com:vml" Requires="v">
                <p:oleObj spid="_x0000_s438764" name="多媒體項目" r:id="rId4" imgW="1581150" imgH="1617980" progId="">
                  <p:embed/>
                </p:oleObj>
              </mc:Choice>
              <mc:Fallback>
                <p:oleObj name="多媒體項目" r:id="rId4" imgW="1581150" imgH="1617980" progId="">
                  <p:embed/>
                  <p:pic>
                    <p:nvPicPr>
                      <p:cNvPr id="307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22" y="1761628"/>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1785918" y="5128049"/>
          <a:ext cx="1071570" cy="1016810"/>
        </p:xfrm>
        <a:graphic>
          <a:graphicData uri="http://schemas.openxmlformats.org/presentationml/2006/ole">
            <mc:AlternateContent xmlns:mc="http://schemas.openxmlformats.org/markup-compatibility/2006">
              <mc:Choice xmlns:v="urn:schemas-microsoft-com:vml" Requires="v">
                <p:oleObj spid="_x0000_s438765" name="多媒體項目" r:id="rId6" imgW="988060" imgH="937260" progId="">
                  <p:embed/>
                </p:oleObj>
              </mc:Choice>
              <mc:Fallback>
                <p:oleObj name="多媒體項目" r:id="rId6" imgW="988060" imgH="937260" progId="">
                  <p:embed/>
                  <p:pic>
                    <p:nvPicPr>
                      <p:cNvPr id="307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18" y="512804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3929058" y="2215769"/>
          <a:ext cx="1282381" cy="853978"/>
        </p:xfrm>
        <a:graphic>
          <a:graphicData uri="http://schemas.openxmlformats.org/presentationml/2006/ole">
            <mc:AlternateContent xmlns:mc="http://schemas.openxmlformats.org/markup-compatibility/2006">
              <mc:Choice xmlns:v="urn:schemas-microsoft-com:vml" Requires="v">
                <p:oleObj spid="_x0000_s438766" name="多媒體項目" r:id="rId8" imgW="5120640" imgH="3404212" progId="">
                  <p:embed/>
                </p:oleObj>
              </mc:Choice>
              <mc:Fallback>
                <p:oleObj name="多媒體項目" r:id="rId8" imgW="5120640" imgH="3404212" progId="">
                  <p:embed/>
                  <p:pic>
                    <p:nvPicPr>
                      <p:cNvPr id="307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058" y="221576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nvGraphicFramePr>
        <p:xfrm>
          <a:off x="3857620" y="5216165"/>
          <a:ext cx="1649989" cy="1071715"/>
        </p:xfrm>
        <a:graphic>
          <a:graphicData uri="http://schemas.openxmlformats.org/presentationml/2006/ole">
            <mc:AlternateContent xmlns:mc="http://schemas.openxmlformats.org/markup-compatibility/2006">
              <mc:Choice xmlns:v="urn:schemas-microsoft-com:vml" Requires="v">
                <p:oleObj spid="_x0000_s438767" name="多媒體項目" r:id="rId10" imgW="2192020" imgH="1424940" progId="">
                  <p:embed/>
                </p:oleObj>
              </mc:Choice>
              <mc:Fallback>
                <p:oleObj name="多媒體項目" r:id="rId10" imgW="2192020" imgH="1424940" progId="">
                  <p:embed/>
                  <p:pic>
                    <p:nvPicPr>
                      <p:cNvPr id="3078"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20" y="5216165"/>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9" name="Object 7"/>
          <p:cNvGraphicFramePr>
            <a:graphicFrameLocks noChangeAspect="1"/>
          </p:cNvGraphicFramePr>
          <p:nvPr/>
        </p:nvGraphicFramePr>
        <p:xfrm>
          <a:off x="6832844" y="5216165"/>
          <a:ext cx="1411044" cy="951536"/>
        </p:xfrm>
        <a:graphic>
          <a:graphicData uri="http://schemas.openxmlformats.org/presentationml/2006/ole">
            <mc:AlternateContent xmlns:mc="http://schemas.openxmlformats.org/markup-compatibility/2006">
              <mc:Choice xmlns:v="urn:schemas-microsoft-com:vml" Requires="v">
                <p:oleObj spid="_x0000_s438768" name="多媒體項目" r:id="rId12" imgW="2305050" imgH="1884680" progId="">
                  <p:embed/>
                </p:oleObj>
              </mc:Choice>
              <mc:Fallback>
                <p:oleObj name="多媒體項目" r:id="rId12" imgW="2305050" imgH="1884680" progId="">
                  <p:embed/>
                  <p:pic>
                    <p:nvPicPr>
                      <p:cNvPr id="3079"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2844" y="521616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nvGraphicFramePr>
        <p:xfrm>
          <a:off x="1000100" y="3358777"/>
          <a:ext cx="1001021" cy="1187652"/>
        </p:xfrm>
        <a:graphic>
          <a:graphicData uri="http://schemas.openxmlformats.org/presentationml/2006/ole">
            <mc:AlternateContent xmlns:mc="http://schemas.openxmlformats.org/markup-compatibility/2006">
              <mc:Choice xmlns:v="urn:schemas-microsoft-com:vml" Requires="v">
                <p:oleObj spid="_x0000_s438769" name="多媒體項目" r:id="rId14" imgW="2383790" imgH="3258820" progId="">
                  <p:embed/>
                </p:oleObj>
              </mc:Choice>
              <mc:Fallback>
                <p:oleObj name="多媒體項目" r:id="rId14" imgW="2383790" imgH="3258820" progId="">
                  <p:embed/>
                  <p:pic>
                    <p:nvPicPr>
                      <p:cNvPr id="308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0100" y="335877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1" name="Object 9"/>
          <p:cNvGraphicFramePr>
            <a:graphicFrameLocks noChangeAspect="1"/>
          </p:cNvGraphicFramePr>
          <p:nvPr/>
        </p:nvGraphicFramePr>
        <p:xfrm>
          <a:off x="2386234" y="1848800"/>
          <a:ext cx="899882" cy="1009911"/>
        </p:xfrm>
        <a:graphic>
          <a:graphicData uri="http://schemas.openxmlformats.org/presentationml/2006/ole">
            <mc:AlternateContent xmlns:mc="http://schemas.openxmlformats.org/markup-compatibility/2006">
              <mc:Choice xmlns:v="urn:schemas-microsoft-com:vml" Requires="v">
                <p:oleObj spid="_x0000_s438770" name="多媒體項目" r:id="rId16" imgW="933450" imgH="1046480" progId="">
                  <p:embed/>
                </p:oleObj>
              </mc:Choice>
              <mc:Fallback>
                <p:oleObj name="多媒體項目" r:id="rId16" imgW="933450" imgH="1046480" progId="">
                  <p:embed/>
                  <p:pic>
                    <p:nvPicPr>
                      <p:cNvPr id="3081"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86234" y="1848800"/>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Text Box 10"/>
          <p:cNvSpPr txBox="1">
            <a:spLocks noChangeArrowheads="1"/>
          </p:cNvSpPr>
          <p:nvPr/>
        </p:nvSpPr>
        <p:spPr bwMode="auto">
          <a:xfrm>
            <a:off x="3399873" y="3330341"/>
            <a:ext cx="2180190" cy="668199"/>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3200" b="1" dirty="0">
                <a:solidFill>
                  <a:srgbClr val="FF3300"/>
                </a:solidFill>
                <a:latin typeface="微軟正黑體" pitchFamily="34" charset="-120"/>
                <a:ea typeface="微軟正黑體" pitchFamily="34" charset="-120"/>
              </a:rPr>
              <a:t>多元智能</a:t>
            </a:r>
          </a:p>
        </p:txBody>
      </p:sp>
      <p:sp>
        <p:nvSpPr>
          <p:cNvPr id="3083" name="Line 11"/>
          <p:cNvSpPr>
            <a:spLocks noChangeShapeType="1"/>
          </p:cNvSpPr>
          <p:nvPr/>
        </p:nvSpPr>
        <p:spPr bwMode="auto">
          <a:xfrm flipH="1" flipV="1">
            <a:off x="3357553" y="285871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4" name="Line 12"/>
          <p:cNvSpPr>
            <a:spLocks noChangeShapeType="1"/>
          </p:cNvSpPr>
          <p:nvPr/>
        </p:nvSpPr>
        <p:spPr bwMode="auto">
          <a:xfrm flipH="1" flipV="1">
            <a:off x="4454843" y="293014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5" name="Line 13"/>
          <p:cNvSpPr>
            <a:spLocks noChangeShapeType="1"/>
          </p:cNvSpPr>
          <p:nvPr/>
        </p:nvSpPr>
        <p:spPr bwMode="auto">
          <a:xfrm flipV="1">
            <a:off x="5529631" y="271583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6" name="Line 14"/>
          <p:cNvSpPr>
            <a:spLocks noChangeShapeType="1"/>
          </p:cNvSpPr>
          <p:nvPr/>
        </p:nvSpPr>
        <p:spPr bwMode="auto">
          <a:xfrm flipH="1">
            <a:off x="2571736" y="374168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7" name="Line 15"/>
          <p:cNvSpPr>
            <a:spLocks noChangeShapeType="1"/>
          </p:cNvSpPr>
          <p:nvPr/>
        </p:nvSpPr>
        <p:spPr bwMode="auto">
          <a:xfrm flipH="1">
            <a:off x="3357554" y="407315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8" name="Line 16"/>
          <p:cNvSpPr>
            <a:spLocks noChangeShapeType="1"/>
          </p:cNvSpPr>
          <p:nvPr/>
        </p:nvSpPr>
        <p:spPr bwMode="auto">
          <a:xfrm>
            <a:off x="4714876" y="407315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89" name="Line 17"/>
          <p:cNvSpPr>
            <a:spLocks noChangeShapeType="1"/>
          </p:cNvSpPr>
          <p:nvPr/>
        </p:nvSpPr>
        <p:spPr bwMode="auto">
          <a:xfrm flipV="1">
            <a:off x="5627289" y="343021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90" name="Text Box 18"/>
          <p:cNvSpPr txBox="1">
            <a:spLocks noChangeArrowheads="1"/>
          </p:cNvSpPr>
          <p:nvPr/>
        </p:nvSpPr>
        <p:spPr bwMode="auto">
          <a:xfrm>
            <a:off x="3416269" y="1643050"/>
            <a:ext cx="1731993" cy="429843"/>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語文</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語言</a:t>
            </a:r>
          </a:p>
        </p:txBody>
      </p:sp>
      <p:sp>
        <p:nvSpPr>
          <p:cNvPr id="3091" name="Text Box 19"/>
          <p:cNvSpPr txBox="1">
            <a:spLocks noChangeArrowheads="1"/>
          </p:cNvSpPr>
          <p:nvPr/>
        </p:nvSpPr>
        <p:spPr bwMode="auto">
          <a:xfrm>
            <a:off x="7143769" y="2075695"/>
            <a:ext cx="1428760" cy="425826"/>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音樂</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節奏</a:t>
            </a:r>
          </a:p>
        </p:txBody>
      </p:sp>
      <p:sp>
        <p:nvSpPr>
          <p:cNvPr id="3092" name="Text Box 20"/>
          <p:cNvSpPr txBox="1">
            <a:spLocks noChangeArrowheads="1"/>
          </p:cNvSpPr>
          <p:nvPr/>
        </p:nvSpPr>
        <p:spPr bwMode="auto">
          <a:xfrm>
            <a:off x="7010376" y="2930149"/>
            <a:ext cx="1562152" cy="411474"/>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dirty="0">
                <a:solidFill>
                  <a:srgbClr val="0000FF"/>
                </a:solidFill>
                <a:latin typeface="微軟正黑體" pitchFamily="34" charset="-120"/>
                <a:ea typeface="微軟正黑體" pitchFamily="34" charset="-120"/>
              </a:rPr>
              <a:t>視覺</a:t>
            </a:r>
            <a:r>
              <a:rPr kumimoji="0" lang="en-US" altLang="zh-TW" sz="2000" dirty="0">
                <a:solidFill>
                  <a:srgbClr val="0000FF"/>
                </a:solidFill>
                <a:latin typeface="微軟正黑體" pitchFamily="34" charset="-120"/>
                <a:ea typeface="微軟正黑體" pitchFamily="34" charset="-120"/>
              </a:rPr>
              <a:t>/</a:t>
            </a:r>
            <a:r>
              <a:rPr kumimoji="0" lang="zh-TW" altLang="en-US" sz="2000" dirty="0">
                <a:solidFill>
                  <a:srgbClr val="0000FF"/>
                </a:solidFill>
                <a:latin typeface="微軟正黑體" pitchFamily="34" charset="-120"/>
                <a:ea typeface="微軟正黑體" pitchFamily="34" charset="-120"/>
              </a:rPr>
              <a:t>空間</a:t>
            </a:r>
          </a:p>
        </p:txBody>
      </p:sp>
      <p:sp>
        <p:nvSpPr>
          <p:cNvPr id="3093" name="Text Box 21"/>
          <p:cNvSpPr txBox="1">
            <a:spLocks noChangeArrowheads="1"/>
          </p:cNvSpPr>
          <p:nvPr/>
        </p:nvSpPr>
        <p:spPr bwMode="auto">
          <a:xfrm>
            <a:off x="6357950" y="4644661"/>
            <a:ext cx="1698060" cy="428628"/>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人際關係</a:t>
            </a:r>
          </a:p>
        </p:txBody>
      </p:sp>
      <p:sp>
        <p:nvSpPr>
          <p:cNvPr id="3094" name="Text Box 22"/>
          <p:cNvSpPr txBox="1">
            <a:spLocks noChangeArrowheads="1"/>
          </p:cNvSpPr>
          <p:nvPr/>
        </p:nvSpPr>
        <p:spPr bwMode="auto">
          <a:xfrm>
            <a:off x="3929058" y="4644662"/>
            <a:ext cx="1603330" cy="428628"/>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邏輯</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數學</a:t>
            </a:r>
          </a:p>
        </p:txBody>
      </p:sp>
      <p:sp>
        <p:nvSpPr>
          <p:cNvPr id="3095" name="Line 23"/>
          <p:cNvSpPr>
            <a:spLocks noChangeShapeType="1"/>
          </p:cNvSpPr>
          <p:nvPr/>
        </p:nvSpPr>
        <p:spPr bwMode="auto">
          <a:xfrm>
            <a:off x="5690317" y="411901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3096" name="Text Box 24"/>
          <p:cNvSpPr txBox="1">
            <a:spLocks noChangeArrowheads="1"/>
          </p:cNvSpPr>
          <p:nvPr/>
        </p:nvSpPr>
        <p:spPr bwMode="auto">
          <a:xfrm>
            <a:off x="1643042" y="4659752"/>
            <a:ext cx="1731993" cy="415113"/>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肢體</a:t>
            </a:r>
            <a:r>
              <a:rPr kumimoji="0" lang="en-US" altLang="zh-TW" sz="2000">
                <a:solidFill>
                  <a:srgbClr val="0000FF"/>
                </a:solidFill>
                <a:latin typeface="微軟正黑體" pitchFamily="34" charset="-120"/>
                <a:ea typeface="微軟正黑體" pitchFamily="34" charset="-120"/>
              </a:rPr>
              <a:t>/</a:t>
            </a:r>
            <a:r>
              <a:rPr kumimoji="0" lang="zh-TW" altLang="en-US" sz="2000">
                <a:solidFill>
                  <a:srgbClr val="0000FF"/>
                </a:solidFill>
                <a:latin typeface="微軟正黑體" pitchFamily="34" charset="-120"/>
                <a:ea typeface="微軟正黑體" pitchFamily="34" charset="-120"/>
              </a:rPr>
              <a:t>動作</a:t>
            </a:r>
          </a:p>
        </p:txBody>
      </p:sp>
      <p:sp>
        <p:nvSpPr>
          <p:cNvPr id="3097" name="Text Box 25"/>
          <p:cNvSpPr txBox="1">
            <a:spLocks noChangeArrowheads="1"/>
          </p:cNvSpPr>
          <p:nvPr/>
        </p:nvSpPr>
        <p:spPr bwMode="auto">
          <a:xfrm>
            <a:off x="682654" y="2858711"/>
            <a:ext cx="1603330" cy="449929"/>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自然觀察</a:t>
            </a:r>
          </a:p>
        </p:txBody>
      </p:sp>
      <p:sp>
        <p:nvSpPr>
          <p:cNvPr id="3098" name="Text Box 26"/>
          <p:cNvSpPr txBox="1">
            <a:spLocks noChangeArrowheads="1"/>
          </p:cNvSpPr>
          <p:nvPr/>
        </p:nvSpPr>
        <p:spPr bwMode="auto">
          <a:xfrm>
            <a:off x="700959" y="1970781"/>
            <a:ext cx="1442149" cy="459302"/>
          </a:xfrm>
          <a:prstGeom prst="rect">
            <a:avLst/>
          </a:prstGeom>
          <a:solidFill>
            <a:srgbClr val="FFFFFF"/>
          </a:solidFill>
          <a:ln w="9525">
            <a:solidFill>
              <a:srgbClr val="000000"/>
            </a:solidFill>
            <a:miter lim="800000"/>
            <a:headEnd/>
            <a:tailEnd/>
          </a:ln>
        </p:spPr>
        <p:txBody>
          <a:bodyPr/>
          <a:lstStyle/>
          <a:p>
            <a:pPr algn="ctr" defTabSz="457200" fontAlgn="auto">
              <a:spcBef>
                <a:spcPts val="0"/>
              </a:spcBef>
              <a:spcAft>
                <a:spcPts val="0"/>
              </a:spcAft>
            </a:pPr>
            <a:r>
              <a:rPr kumimoji="0" lang="zh-TW" altLang="en-US" sz="2000">
                <a:solidFill>
                  <a:srgbClr val="0000FF"/>
                </a:solidFill>
                <a:latin typeface="微軟正黑體" pitchFamily="34" charset="-120"/>
                <a:ea typeface="微軟正黑體" pitchFamily="34" charset="-120"/>
              </a:rPr>
              <a:t>個人內省</a:t>
            </a:r>
          </a:p>
        </p:txBody>
      </p:sp>
      <p:pic>
        <p:nvPicPr>
          <p:cNvPr id="3099" name="Picture 27" descr="BL00261_[1]"/>
          <p:cNvPicPr>
            <a:picLocks noGrp="1" noChangeAspect="1" noChangeArrowheads="1"/>
          </p:cNvPicPr>
          <p:nvPr>
            <p:ph idx="1"/>
          </p:nvPr>
        </p:nvPicPr>
        <p:blipFill>
          <a:blip r:embed="rId18" cstate="print"/>
          <a:srcRect/>
          <a:stretch>
            <a:fillRect/>
          </a:stretch>
        </p:blipFill>
        <p:spPr>
          <a:xfrm>
            <a:off x="7072330" y="3394921"/>
            <a:ext cx="928694" cy="1249740"/>
          </a:xfrm>
          <a:noFill/>
          <a:ln/>
        </p:spPr>
      </p:pic>
      <p:sp>
        <p:nvSpPr>
          <p:cNvPr id="3100" name="Text Box 28"/>
          <p:cNvSpPr txBox="1">
            <a:spLocks noGrp="1" noChangeArrowheads="1"/>
          </p:cNvSpPr>
          <p:nvPr>
            <p:ph type="title"/>
          </p:nvPr>
        </p:nvSpPr>
        <p:spPr>
          <a:xfrm>
            <a:off x="-142908" y="634988"/>
            <a:ext cx="9072626" cy="1079500"/>
          </a:xfrm>
          <a:noFill/>
          <a:ln/>
        </p:spPr>
        <p:txBody>
          <a:bodyPr/>
          <a:lstStyle/>
          <a:p>
            <a:pPr marL="989013" indent="-457200">
              <a:lnSpc>
                <a:spcPct val="90000"/>
              </a:lnSpc>
              <a:buFont typeface="Wingdings" pitchFamily="2" charset="2"/>
              <a:buNone/>
            </a:pPr>
            <a:r>
              <a:rPr lang="zh-TW" altLang="en-US" sz="2400" b="1" dirty="0">
                <a:latin typeface="微軟正黑體" pitchFamily="34" charset="-120"/>
                <a:ea typeface="微軟正黑體" pitchFamily="34" charset="-120"/>
              </a:rPr>
              <a:t>美國哈佛大學心理學家</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嘉納（</a:t>
            </a:r>
            <a:r>
              <a:rPr lang="en-US" altLang="zh-TW" sz="2400" b="1" dirty="0">
                <a:latin typeface="微軟正黑體" pitchFamily="34" charset="-120"/>
                <a:ea typeface="微軟正黑體" pitchFamily="34" charset="-120"/>
              </a:rPr>
              <a:t>Howard Gardner</a:t>
            </a:r>
            <a:r>
              <a:rPr lang="zh-TW" altLang="en-US" sz="2400" b="1" dirty="0">
                <a:latin typeface="微軟正黑體" pitchFamily="34" charset="-120"/>
                <a:ea typeface="微軟正黑體" pitchFamily="34" charset="-120"/>
              </a:rPr>
              <a:t>）多元智能</a:t>
            </a:r>
          </a:p>
        </p:txBody>
      </p:sp>
      <p:sp>
        <p:nvSpPr>
          <p:cNvPr id="29" name="矩形 28"/>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2" name="群組 31"/>
          <p:cNvGrpSpPr/>
          <p:nvPr/>
        </p:nvGrpSpPr>
        <p:grpSpPr>
          <a:xfrm>
            <a:off x="2781559" y="116632"/>
            <a:ext cx="2056588" cy="360040"/>
            <a:chOff x="2835897" y="44624"/>
            <a:chExt cx="2056588" cy="360040"/>
          </a:xfrm>
        </p:grpSpPr>
        <p:sp>
          <p:nvSpPr>
            <p:cNvPr id="33" name="橢圓 32"/>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38"/>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40" name="Picture 2" descr="D:\學輔科資料\簡報圖案\1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1"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136477917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58" name="矩形 57"/>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58"/>
          <p:cNvGrpSpPr/>
          <p:nvPr/>
        </p:nvGrpSpPr>
        <p:grpSpPr>
          <a:xfrm>
            <a:off x="2781559" y="116632"/>
            <a:ext cx="2056588" cy="360040"/>
            <a:chOff x="2835897" y="44624"/>
            <a:chExt cx="2056588" cy="360040"/>
          </a:xfrm>
        </p:grpSpPr>
        <p:sp>
          <p:nvSpPr>
            <p:cNvPr id="60" name="橢圓 5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1" name="橢圓 6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66" name="矩形 6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6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6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pic>
        <p:nvPicPr>
          <p:cNvPr id="24" name="Picture 2" descr="D:\Dropbox\學輔科公文\簡報圖案\104志願選填簡報\b0e87917394e7055b809d57211c1_1635_2180.jpg"/>
          <p:cNvPicPr>
            <a:picLocks noChangeAspect="1" noChangeArrowheads="1"/>
          </p:cNvPicPr>
          <p:nvPr/>
        </p:nvPicPr>
        <p:blipFill>
          <a:blip r:embed="rId4" cstate="print"/>
          <a:srcRect r="-12706" b="6216"/>
          <a:stretch>
            <a:fillRect/>
          </a:stretch>
        </p:blipFill>
        <p:spPr bwMode="auto">
          <a:xfrm>
            <a:off x="3522752" y="723094"/>
            <a:ext cx="7025912" cy="7920880"/>
          </a:xfrm>
          <a:prstGeom prst="ellipse">
            <a:avLst/>
          </a:prstGeom>
          <a:ln>
            <a:noFill/>
          </a:ln>
          <a:effectLst>
            <a:softEdge rad="317500"/>
          </a:effectLst>
        </p:spPr>
      </p:pic>
      <p:sp>
        <p:nvSpPr>
          <p:cNvPr id="25" name="矩形 24"/>
          <p:cNvSpPr>
            <a:spLocks noChangeArrowheads="1"/>
          </p:cNvSpPr>
          <p:nvPr/>
        </p:nvSpPr>
        <p:spPr bwMode="auto">
          <a:xfrm>
            <a:off x="714348" y="1339058"/>
            <a:ext cx="3618805" cy="2304256"/>
          </a:xfrm>
          <a:prstGeom prst="rect">
            <a:avLst/>
          </a:prstGeom>
          <a:noFill/>
          <a:ln w="9525">
            <a:noFill/>
            <a:round/>
            <a:headEnd/>
            <a:tailEnd/>
          </a:ln>
        </p:spPr>
        <p:txBody>
          <a:bodyPr/>
          <a:lstStyle/>
          <a:p>
            <a:r>
              <a:rPr lang="zh-TW" altLang="en-US" sz="4400" b="1" dirty="0">
                <a:solidFill>
                  <a:schemeClr val="bg1"/>
                </a:solidFill>
                <a:latin typeface="Adobe 繁黑體 Std B" pitchFamily="34" charset="-120"/>
                <a:ea typeface="Adobe 繁黑體 Std B" pitchFamily="34" charset="-120"/>
                <a:cs typeface="標楷體" charset="0"/>
              </a:rPr>
              <a:t>國中學生</a:t>
            </a:r>
            <a:endParaRPr lang="en-US" altLang="zh-TW" sz="4400" b="1" dirty="0">
              <a:solidFill>
                <a:schemeClr val="bg1"/>
              </a:solidFill>
              <a:latin typeface="Adobe 繁黑體 Std B" pitchFamily="34" charset="-120"/>
              <a:ea typeface="Adobe 繁黑體 Std B" pitchFamily="34" charset="-120"/>
              <a:cs typeface="標楷體" charset="0"/>
            </a:endParaRPr>
          </a:p>
          <a:p>
            <a:r>
              <a:rPr lang="zh-TW" altLang="en-US" sz="4400" b="1" dirty="0">
                <a:solidFill>
                  <a:schemeClr val="bg1"/>
                </a:solidFill>
                <a:latin typeface="Adobe 繁黑體 Std B" pitchFamily="34" charset="-120"/>
                <a:ea typeface="Adobe 繁黑體 Std B" pitchFamily="34" charset="-120"/>
                <a:cs typeface="標楷體" charset="0"/>
              </a:rPr>
              <a:t>為什麼需要</a:t>
            </a:r>
            <a:endParaRPr lang="en-US" altLang="zh-TW" sz="4400" b="1" dirty="0">
              <a:solidFill>
                <a:schemeClr val="bg1"/>
              </a:solidFill>
              <a:latin typeface="Adobe 繁黑體 Std B" pitchFamily="34" charset="-120"/>
              <a:ea typeface="Adobe 繁黑體 Std B" pitchFamily="34" charset="-120"/>
              <a:cs typeface="標楷體" charset="0"/>
            </a:endParaRPr>
          </a:p>
          <a:p>
            <a:r>
              <a:rPr lang="zh-TW" altLang="en-US" sz="4400" b="1" dirty="0">
                <a:solidFill>
                  <a:schemeClr val="bg1"/>
                </a:solidFill>
                <a:latin typeface="Adobe 繁黑體 Std B" pitchFamily="34" charset="-120"/>
                <a:ea typeface="Adobe 繁黑體 Std B" pitchFamily="34" charset="-120"/>
                <a:cs typeface="標楷體" charset="0"/>
              </a:rPr>
              <a:t>適性輔導</a:t>
            </a:r>
            <a:r>
              <a:rPr lang="en-US" altLang="zh-TW" sz="4400" b="1" dirty="0">
                <a:solidFill>
                  <a:schemeClr val="bg1"/>
                </a:solidFill>
                <a:latin typeface="Adobe 繁黑體 Std B" pitchFamily="34" charset="-120"/>
                <a:ea typeface="Adobe 繁黑體 Std B" pitchFamily="34" charset="-120"/>
                <a:cs typeface="標楷體" charset="0"/>
              </a:rPr>
              <a:t>?</a:t>
            </a:r>
          </a:p>
          <a:p>
            <a:endParaRPr lang="zh-TW" altLang="en-US" sz="4400" b="1" dirty="0">
              <a:solidFill>
                <a:schemeClr val="bg1"/>
              </a:solidFill>
              <a:latin typeface="Adobe 繁黑體 Std B" pitchFamily="34" charset="-120"/>
              <a:ea typeface="Adobe 繁黑體 Std B" pitchFamily="34" charset="-120"/>
              <a:cs typeface="標楷體" charset="0"/>
            </a:endParaRPr>
          </a:p>
        </p:txBody>
      </p:sp>
      <p:grpSp>
        <p:nvGrpSpPr>
          <p:cNvPr id="37" name="群組 36"/>
          <p:cNvGrpSpPr/>
          <p:nvPr/>
        </p:nvGrpSpPr>
        <p:grpSpPr>
          <a:xfrm>
            <a:off x="642910" y="928670"/>
            <a:ext cx="8286808" cy="5929354"/>
            <a:chOff x="489890" y="1172937"/>
            <a:chExt cx="8286808" cy="5929354"/>
          </a:xfrm>
        </p:grpSpPr>
        <p:sp>
          <p:nvSpPr>
            <p:cNvPr id="38" name="圓角矩形 37"/>
            <p:cNvSpPr/>
            <p:nvPr/>
          </p:nvSpPr>
          <p:spPr>
            <a:xfrm>
              <a:off x="489890" y="1172937"/>
              <a:ext cx="3456384" cy="3735296"/>
            </a:xfrm>
            <a:prstGeom prst="roundRect">
              <a:avLst>
                <a:gd name="adj" fmla="val 11412"/>
              </a:avLst>
            </a:prstGeom>
            <a:solidFill>
              <a:srgbClr val="336600"/>
            </a:solidFill>
            <a:effectLst>
              <a:outerShdw blurRad="317500" dist="241300" dir="2700000" algn="tl" rotWithShape="0">
                <a:prstClr val="black">
                  <a:alpha val="51000"/>
                </a:prstClr>
              </a:outerShdw>
            </a:effectLst>
          </p:spPr>
          <p:txBody>
            <a:bodyPr wrap="square">
              <a:spAutoFit/>
            </a:bodyPr>
            <a:lstStyle/>
            <a:p>
              <a:pPr indent="449263">
                <a:lnSpc>
                  <a:spcPts val="5200"/>
                </a:lnSpc>
                <a:defRPr/>
              </a:pPr>
              <a:r>
                <a:rPr lang="zh-TW" altLang="en-US" sz="2400" b="1" dirty="0">
                  <a:solidFill>
                    <a:schemeClr val="bg1"/>
                  </a:solidFill>
                  <a:latin typeface="Adobe 繁黑體 Std B" pitchFamily="34" charset="-120"/>
                  <a:ea typeface="Adobe 繁黑體 Std B" pitchFamily="34" charset="-120"/>
                  <a:cs typeface="新細明體" charset="0"/>
                </a:rPr>
                <a:t>有些國中生的生涯抉擇是以父母意見為主，再參考自己的想法，而且容易受到同儕影響。</a:t>
              </a:r>
            </a:p>
          </p:txBody>
        </p:sp>
        <p:grpSp>
          <p:nvGrpSpPr>
            <p:cNvPr id="39" name="群組 34"/>
            <p:cNvGrpSpPr/>
            <p:nvPr/>
          </p:nvGrpSpPr>
          <p:grpSpPr>
            <a:xfrm>
              <a:off x="4644007" y="3068960"/>
              <a:ext cx="4132691" cy="4033331"/>
              <a:chOff x="-5897394" y="-274943"/>
              <a:chExt cx="5285701" cy="5577034"/>
            </a:xfrm>
          </p:grpSpPr>
          <p:grpSp>
            <p:nvGrpSpPr>
              <p:cNvPr id="40" name="群組 21"/>
              <p:cNvGrpSpPr/>
              <p:nvPr/>
            </p:nvGrpSpPr>
            <p:grpSpPr>
              <a:xfrm>
                <a:off x="-3938048" y="2194071"/>
                <a:ext cx="2757246" cy="2757246"/>
                <a:chOff x="2809532" y="2255929"/>
                <a:chExt cx="2757246" cy="2757246"/>
              </a:xfrm>
            </p:grpSpPr>
            <p:sp>
              <p:nvSpPr>
                <p:cNvPr id="55" name=" 3"/>
                <p:cNvSpPr/>
                <p:nvPr/>
              </p:nvSpPr>
              <p:spPr>
                <a:xfrm>
                  <a:off x="2809532" y="2255929"/>
                  <a:ext cx="2757246" cy="2757246"/>
                </a:xfrm>
                <a:prstGeom prst="gear9">
                  <a:avLst/>
                </a:prstGeom>
                <a:solidFill>
                  <a:srgbClr val="00B0F0"/>
                </a:solidFill>
                <a:ln w="38100">
                  <a:noFill/>
                </a:ln>
                <a:effectLst>
                  <a:outerShdw blurRad="101600" dist="317500" dir="2700000" algn="tl" rotWithShape="0">
                    <a:prstClr val="black">
                      <a:alpha val="57000"/>
                    </a:prstClr>
                  </a:outerShdw>
                </a:effectLst>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56" name=" 4"/>
                <p:cNvSpPr/>
                <p:nvPr/>
              </p:nvSpPr>
              <p:spPr>
                <a:xfrm>
                  <a:off x="3363859" y="2901803"/>
                  <a:ext cx="1648592" cy="141727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Adobe 繁黑體 Std B" pitchFamily="34" charset="-120"/>
                      <a:ea typeface="Adobe 繁黑體 Std B" pitchFamily="34" charset="-120"/>
                    </a:rPr>
                    <a:t>家長</a:t>
                  </a:r>
                </a:p>
              </p:txBody>
            </p:sp>
          </p:grpSp>
          <p:grpSp>
            <p:nvGrpSpPr>
              <p:cNvPr id="46" name="群組 22"/>
              <p:cNvGrpSpPr/>
              <p:nvPr/>
            </p:nvGrpSpPr>
            <p:grpSpPr>
              <a:xfrm>
                <a:off x="-5542264" y="1542358"/>
                <a:ext cx="2005270" cy="2005270"/>
                <a:chOff x="1205316" y="1604216"/>
                <a:chExt cx="2005270" cy="2005270"/>
              </a:xfrm>
            </p:grpSpPr>
            <p:sp>
              <p:nvSpPr>
                <p:cNvPr id="53" name=" 5"/>
                <p:cNvSpPr/>
                <p:nvPr/>
              </p:nvSpPr>
              <p:spPr>
                <a:xfrm>
                  <a:off x="1205316" y="1604216"/>
                  <a:ext cx="2005270" cy="2005270"/>
                </a:xfrm>
                <a:prstGeom prst="gear6">
                  <a:avLst/>
                </a:prstGeom>
                <a:ln w="38100">
                  <a:noFill/>
                </a:ln>
                <a:effectLst>
                  <a:outerShdw blurRad="101600" dist="317500" dir="2700000" algn="tl" rotWithShape="0">
                    <a:prstClr val="black">
                      <a:alpha val="57000"/>
                    </a:prstClr>
                  </a:outerShdw>
                </a:effectLst>
              </p:spPr>
              <p:style>
                <a:lnRef idx="2">
                  <a:scrgbClr r="0" g="0" b="0"/>
                </a:lnRef>
                <a:fillRef idx="1">
                  <a:schemeClr val="accent5">
                    <a:hueOff val="-6490032"/>
                    <a:satOff val="3463"/>
                    <a:lumOff val="-15098"/>
                    <a:alphaOff val="0"/>
                  </a:schemeClr>
                </a:fillRef>
                <a:effectRef idx="0">
                  <a:schemeClr val="accent5">
                    <a:hueOff val="-6490032"/>
                    <a:satOff val="3463"/>
                    <a:lumOff val="-15098"/>
                    <a:alphaOff val="0"/>
                  </a:schemeClr>
                </a:effectRef>
                <a:fontRef idx="minor">
                  <a:schemeClr val="lt1"/>
                </a:fontRef>
              </p:style>
            </p:sp>
            <p:sp>
              <p:nvSpPr>
                <p:cNvPr id="54" name=" 6"/>
                <p:cNvSpPr/>
                <p:nvPr/>
              </p:nvSpPr>
              <p:spPr>
                <a:xfrm>
                  <a:off x="1710148" y="2112101"/>
                  <a:ext cx="995606" cy="9895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學生</a:t>
                  </a:r>
                </a:p>
              </p:txBody>
            </p:sp>
          </p:grpSp>
          <p:grpSp>
            <p:nvGrpSpPr>
              <p:cNvPr id="47" name="群組 23"/>
              <p:cNvGrpSpPr/>
              <p:nvPr/>
            </p:nvGrpSpPr>
            <p:grpSpPr>
              <a:xfrm>
                <a:off x="-4419108" y="158926"/>
                <a:ext cx="1964755" cy="1964755"/>
                <a:chOff x="2328472" y="220784"/>
                <a:chExt cx="1964755" cy="1964755"/>
              </a:xfrm>
            </p:grpSpPr>
            <p:sp>
              <p:nvSpPr>
                <p:cNvPr id="51" name=" 7"/>
                <p:cNvSpPr/>
                <p:nvPr/>
              </p:nvSpPr>
              <p:spPr>
                <a:xfrm rot="20700000">
                  <a:off x="2328472" y="220784"/>
                  <a:ext cx="1964755" cy="1964755"/>
                </a:xfrm>
                <a:prstGeom prst="gear6">
                  <a:avLst/>
                </a:prstGeom>
                <a:solidFill>
                  <a:srgbClr val="FFC000"/>
                </a:solidFill>
                <a:ln>
                  <a:noFill/>
                </a:ln>
                <a:effectLst>
                  <a:outerShdw blurRad="101600" dist="317500" dir="2700000" algn="tl" rotWithShape="0">
                    <a:prstClr val="black">
                      <a:alpha val="57000"/>
                    </a:prstClr>
                  </a:outerShdw>
                </a:effectLst>
              </p:spPr>
              <p:style>
                <a:lnRef idx="2">
                  <a:scrgbClr r="0" g="0" b="0"/>
                </a:lnRef>
                <a:fillRef idx="1">
                  <a:scrgbClr r="0" g="0" b="0"/>
                </a:fillRef>
                <a:effectRef idx="0">
                  <a:schemeClr val="accent5">
                    <a:hueOff val="-12980065"/>
                    <a:satOff val="6926"/>
                    <a:lumOff val="-30196"/>
                    <a:alphaOff val="0"/>
                  </a:schemeClr>
                </a:effectRef>
                <a:fontRef idx="minor">
                  <a:schemeClr val="lt1"/>
                </a:fontRef>
              </p:style>
            </p:sp>
            <p:sp>
              <p:nvSpPr>
                <p:cNvPr id="52" name=" 8"/>
                <p:cNvSpPr/>
                <p:nvPr/>
              </p:nvSpPr>
              <p:spPr>
                <a:xfrm>
                  <a:off x="2759400" y="651712"/>
                  <a:ext cx="1102898" cy="110289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Adobe 繁黑體 Std B" pitchFamily="34" charset="-120"/>
                      <a:ea typeface="Adobe 繁黑體 Std B" pitchFamily="34" charset="-120"/>
                    </a:rPr>
                    <a:t>同儕</a:t>
                  </a:r>
                </a:p>
              </p:txBody>
            </p:sp>
          </p:grpSp>
          <p:sp>
            <p:nvSpPr>
              <p:cNvPr id="48" name="圓形箭號 24"/>
              <p:cNvSpPr/>
              <p:nvPr/>
            </p:nvSpPr>
            <p:spPr>
              <a:xfrm>
                <a:off x="-4140968" y="1772816"/>
                <a:ext cx="3529275" cy="3529275"/>
              </a:xfrm>
              <a:prstGeom prst="circularArrow">
                <a:avLst>
                  <a:gd name="adj1" fmla="val 4687"/>
                  <a:gd name="adj2" fmla="val 299029"/>
                  <a:gd name="adj3" fmla="val 2532771"/>
                  <a:gd name="adj4" fmla="val 15825958"/>
                  <a:gd name="adj5" fmla="val 5469"/>
                </a:avLst>
              </a:prstGeom>
              <a:solidFill>
                <a:srgbClr val="66FFFF"/>
              </a:solidFill>
              <a:ln>
                <a:noFill/>
              </a:ln>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49" name=" 10"/>
              <p:cNvSpPr/>
              <p:nvPr/>
            </p:nvSpPr>
            <p:spPr>
              <a:xfrm>
                <a:off x="-5897394" y="1095153"/>
                <a:ext cx="2564239" cy="2564239"/>
              </a:xfrm>
              <a:prstGeom prst="leftCircularArrow">
                <a:avLst>
                  <a:gd name="adj1" fmla="val 6452"/>
                  <a:gd name="adj2" fmla="val 429999"/>
                  <a:gd name="adj3" fmla="val 10489124"/>
                  <a:gd name="adj4" fmla="val 14837806"/>
                  <a:gd name="adj5" fmla="val 7527"/>
                </a:avLst>
              </a:prstGeom>
              <a:solidFill>
                <a:srgbClr val="92D050"/>
              </a:solidFill>
              <a:ln>
                <a:noFill/>
              </a:ln>
            </p:spPr>
            <p:style>
              <a:lnRef idx="0">
                <a:schemeClr val="lt1">
                  <a:hueOff val="0"/>
                  <a:satOff val="0"/>
                  <a:lumOff val="0"/>
                  <a:alphaOff val="0"/>
                </a:schemeClr>
              </a:lnRef>
              <a:fillRef idx="1">
                <a:scrgbClr r="0" g="0" b="0"/>
              </a:fillRef>
              <a:effectRef idx="0">
                <a:schemeClr val="accent5">
                  <a:hueOff val="-6490032"/>
                  <a:satOff val="3463"/>
                  <a:lumOff val="-15098"/>
                  <a:alphaOff val="0"/>
                </a:schemeClr>
              </a:effectRef>
              <a:fontRef idx="minor">
                <a:schemeClr val="lt1"/>
              </a:fontRef>
            </p:style>
          </p:sp>
          <p:sp>
            <p:nvSpPr>
              <p:cNvPr id="50" name="圓形箭號 49"/>
              <p:cNvSpPr/>
              <p:nvPr/>
            </p:nvSpPr>
            <p:spPr>
              <a:xfrm>
                <a:off x="-4873576" y="-274943"/>
                <a:ext cx="2764766" cy="2764766"/>
              </a:xfrm>
              <a:prstGeom prst="circularArrow">
                <a:avLst>
                  <a:gd name="adj1" fmla="val 5984"/>
                  <a:gd name="adj2" fmla="val 394124"/>
                  <a:gd name="adj3" fmla="val 13313824"/>
                  <a:gd name="adj4" fmla="val 10508221"/>
                  <a:gd name="adj5" fmla="val 6981"/>
                </a:avLst>
              </a:prstGeom>
              <a:solidFill>
                <a:srgbClr val="FF0000"/>
              </a:solidFill>
              <a:ln>
                <a:noFill/>
              </a:ln>
            </p:spPr>
            <p:style>
              <a:lnRef idx="0">
                <a:schemeClr val="lt1">
                  <a:hueOff val="0"/>
                  <a:satOff val="0"/>
                  <a:lumOff val="0"/>
                  <a:alphaOff val="0"/>
                </a:schemeClr>
              </a:lnRef>
              <a:fillRef idx="1">
                <a:scrgbClr r="0" g="0" b="0"/>
              </a:fillRef>
              <a:effectRef idx="0">
                <a:schemeClr val="accent5">
                  <a:hueOff val="-12980065"/>
                  <a:satOff val="6926"/>
                  <a:lumOff val="-30196"/>
                  <a:alphaOff val="0"/>
                </a:schemeClr>
              </a:effectRef>
              <a:fontRef idx="minor">
                <a:schemeClr val="lt1"/>
              </a:fontRef>
            </p:style>
          </p:sp>
        </p:grpSp>
      </p:grpSp>
      <p:sp>
        <p:nvSpPr>
          <p:cNvPr id="36" name="橢圓形圖說文字 35"/>
          <p:cNvSpPr>
            <a:spLocks noChangeArrowheads="1"/>
          </p:cNvSpPr>
          <p:nvPr/>
        </p:nvSpPr>
        <p:spPr bwMode="auto">
          <a:xfrm>
            <a:off x="214282" y="1071546"/>
            <a:ext cx="3744416" cy="2952328"/>
          </a:xfrm>
          <a:prstGeom prst="wedgeEllipseCallout">
            <a:avLst>
              <a:gd name="adj1" fmla="val 77658"/>
              <a:gd name="adj2" fmla="val 12540"/>
            </a:avLst>
          </a:prstGeom>
          <a:solidFill>
            <a:srgbClr val="FFFF99"/>
          </a:solidFill>
          <a:ln w="38100">
            <a:noFill/>
            <a:prstDash val="solid"/>
            <a:round/>
            <a:headEnd/>
            <a:tailEnd/>
          </a:ln>
          <a:effectLst>
            <a:prstShdw prst="shdw17" dist="17961" dir="2700000">
              <a:srgbClr val="000000">
                <a:alpha val="74997"/>
              </a:srgbClr>
            </a:prstShdw>
          </a:effectLst>
        </p:spPr>
        <p:txBody>
          <a:bodyPr/>
          <a:lstStyle/>
          <a:p>
            <a:pPr algn="ctr"/>
            <a:r>
              <a:rPr lang="zh-TW" altLang="en-US" sz="4000" dirty="0">
                <a:solidFill>
                  <a:srgbClr val="000000"/>
                </a:solidFill>
                <a:latin typeface="Adobe 黑体 Std R" pitchFamily="34" charset="-128"/>
                <a:ea typeface="Adobe 黑体 Std R" pitchFamily="34" charset="-128"/>
                <a:cs typeface="標楷體" charset="0"/>
              </a:rPr>
              <a:t>但是</a:t>
            </a:r>
            <a:endParaRPr lang="en-US" altLang="zh-TW" sz="4000" dirty="0">
              <a:solidFill>
                <a:srgbClr val="000000"/>
              </a:solidFill>
              <a:latin typeface="Adobe 黑体 Std R" pitchFamily="34" charset="-128"/>
              <a:ea typeface="Adobe 黑体 Std R" pitchFamily="34" charset="-128"/>
              <a:cs typeface="標楷體" charset="0"/>
            </a:endParaRPr>
          </a:p>
          <a:p>
            <a:r>
              <a:rPr lang="zh-TW" altLang="en-US" sz="4000" dirty="0">
                <a:solidFill>
                  <a:srgbClr val="000000"/>
                </a:solidFill>
                <a:latin typeface="Adobe 黑体 Std R" pitchFamily="34" charset="-128"/>
                <a:ea typeface="Adobe 黑体 Std R" pitchFamily="34" charset="-128"/>
                <a:cs typeface="標楷體" charset="0"/>
              </a:rPr>
              <a:t>這真的是</a:t>
            </a:r>
            <a:endParaRPr lang="en-US" altLang="zh-TW" sz="4000" dirty="0">
              <a:solidFill>
                <a:srgbClr val="000000"/>
              </a:solidFill>
              <a:latin typeface="Adobe 黑体 Std R" pitchFamily="34" charset="-128"/>
              <a:ea typeface="Adobe 黑体 Std R" pitchFamily="34" charset="-128"/>
              <a:cs typeface="標楷體" charset="0"/>
            </a:endParaRPr>
          </a:p>
          <a:p>
            <a:r>
              <a:rPr lang="zh-TW" altLang="en-US" sz="4000" dirty="0">
                <a:solidFill>
                  <a:srgbClr val="000000"/>
                </a:solidFill>
                <a:latin typeface="Adobe 黑体 Std R" pitchFamily="34" charset="-128"/>
                <a:ea typeface="Adobe 黑体 Std R" pitchFamily="34" charset="-128"/>
                <a:cs typeface="標楷體" charset="0"/>
              </a:rPr>
              <a:t>適合我嗎</a:t>
            </a:r>
            <a:r>
              <a:rPr lang="en-US" altLang="zh-TW" sz="3200" dirty="0">
                <a:solidFill>
                  <a:srgbClr val="000000"/>
                </a:solidFill>
                <a:latin typeface="Adobe 黑体 Std R" pitchFamily="34" charset="-128"/>
                <a:ea typeface="Adobe 黑体 Std R" pitchFamily="34" charset="-128"/>
                <a:cs typeface="標楷體" charset="0"/>
              </a:rPr>
              <a:t>?</a:t>
            </a:r>
            <a:endParaRPr lang="zh-TW" altLang="en-US" sz="3200" dirty="0">
              <a:solidFill>
                <a:srgbClr val="000000"/>
              </a:solidFill>
              <a:latin typeface="Adobe 黑体 Std R" pitchFamily="34" charset="-128"/>
              <a:ea typeface="Adobe 黑体 Std R" pitchFamily="34" charset="-128"/>
              <a:cs typeface="標楷體" charset="0"/>
            </a:endParaRPr>
          </a:p>
        </p:txBody>
      </p:sp>
      <p:sp>
        <p:nvSpPr>
          <p:cNvPr id="73" name="橢圓形圖說文字 72"/>
          <p:cNvSpPr>
            <a:spLocks noChangeArrowheads="1"/>
          </p:cNvSpPr>
          <p:nvPr/>
        </p:nvSpPr>
        <p:spPr bwMode="auto">
          <a:xfrm>
            <a:off x="142844" y="928670"/>
            <a:ext cx="4143404" cy="3462338"/>
          </a:xfrm>
          <a:prstGeom prst="wedgeEllipseCallout">
            <a:avLst>
              <a:gd name="adj1" fmla="val 71828"/>
              <a:gd name="adj2" fmla="val 7373"/>
            </a:avLst>
          </a:prstGeom>
          <a:solidFill>
            <a:srgbClr val="FFFF99"/>
          </a:solidFill>
          <a:ln w="38100">
            <a:noFill/>
            <a:prstDash val="dash"/>
            <a:round/>
            <a:headEnd/>
            <a:tailEnd/>
          </a:ln>
          <a:effectLst>
            <a:prstShdw prst="shdw17" dist="17961" dir="2700000">
              <a:srgbClr val="000000">
                <a:alpha val="74997"/>
              </a:srgbClr>
            </a:prstShdw>
          </a:effectLst>
        </p:spPr>
        <p:txBody>
          <a:bodyPr wrap="square" lIns="0" tIns="0" rIns="0" bIns="0">
            <a:spAutoFit/>
          </a:bodyPr>
          <a:lstStyle/>
          <a:p>
            <a:endParaRPr lang="en-US" altLang="zh-TW" sz="3200" dirty="0">
              <a:solidFill>
                <a:srgbClr val="000000"/>
              </a:solidFill>
              <a:latin typeface="標楷體" charset="0"/>
              <a:ea typeface="標楷體" charset="0"/>
              <a:cs typeface="標楷體" charset="0"/>
            </a:endParaRPr>
          </a:p>
          <a:p>
            <a:r>
              <a:rPr lang="zh-TW" altLang="en-US" sz="3200" dirty="0">
                <a:solidFill>
                  <a:srgbClr val="000000"/>
                </a:solidFill>
                <a:latin typeface="Adobe 繁黑體 Std B" pitchFamily="34" charset="-120"/>
                <a:ea typeface="Adobe 繁黑體 Std B" pitchFamily="34" charset="-120"/>
                <a:cs typeface="標楷體" charset="0"/>
              </a:rPr>
              <a:t>我想自己做決定，但是</a:t>
            </a:r>
            <a:r>
              <a:rPr lang="en-US" altLang="zh-TW" sz="3200" dirty="0">
                <a:solidFill>
                  <a:srgbClr val="000000"/>
                </a:solidFill>
                <a:latin typeface="Adobe 繁黑體 Std B" pitchFamily="34" charset="-120"/>
                <a:ea typeface="Adobe 繁黑體 Std B" pitchFamily="34" charset="-120"/>
                <a:cs typeface="標楷體" charset="0"/>
              </a:rPr>
              <a:t>……</a:t>
            </a:r>
          </a:p>
          <a:p>
            <a:endParaRPr lang="en-US" altLang="zh-TW" sz="3200" dirty="0">
              <a:solidFill>
                <a:srgbClr val="000000"/>
              </a:solidFill>
              <a:latin typeface="Adobe 繁黑體 Std B" pitchFamily="34" charset="-120"/>
              <a:ea typeface="Adobe 繁黑體 Std B" pitchFamily="34" charset="-120"/>
              <a:cs typeface="標楷體" charset="0"/>
            </a:endParaRPr>
          </a:p>
          <a:p>
            <a:endParaRPr lang="zh-TW" altLang="en-US" sz="3200" dirty="0">
              <a:solidFill>
                <a:srgbClr val="000000"/>
              </a:solidFill>
              <a:latin typeface="標楷體" charset="0"/>
              <a:ea typeface="標楷體" charset="0"/>
              <a:cs typeface="標楷體" charset="0"/>
            </a:endParaRPr>
          </a:p>
        </p:txBody>
      </p:sp>
      <p:grpSp>
        <p:nvGrpSpPr>
          <p:cNvPr id="72" name="群組 71"/>
          <p:cNvGrpSpPr/>
          <p:nvPr/>
        </p:nvGrpSpPr>
        <p:grpSpPr>
          <a:xfrm>
            <a:off x="642910" y="1000108"/>
            <a:ext cx="8130762" cy="5929354"/>
            <a:chOff x="642910" y="1000108"/>
            <a:chExt cx="8130762" cy="5929354"/>
          </a:xfrm>
        </p:grpSpPr>
        <p:sp>
          <p:nvSpPr>
            <p:cNvPr id="70" name="圓角矩形圖說文字 69"/>
            <p:cNvSpPr/>
            <p:nvPr/>
          </p:nvSpPr>
          <p:spPr bwMode="auto">
            <a:xfrm>
              <a:off x="642910" y="1000108"/>
              <a:ext cx="3929090" cy="4857784"/>
            </a:xfrm>
            <a:prstGeom prst="wedgeRoundRectCallout">
              <a:avLst>
                <a:gd name="adj1" fmla="val 62878"/>
                <a:gd name="adj2" fmla="val 7996"/>
                <a:gd name="adj3" fmla="val 16667"/>
              </a:avLst>
            </a:prstGeom>
            <a:solidFill>
              <a:srgbClr val="FFCCFF"/>
            </a:solidFill>
            <a:ln w="25400" cap="flat" cmpd="sng" algn="ctr">
              <a:noFill/>
              <a:prstDash val="solid"/>
              <a:round/>
              <a:headEnd type="none" w="med" len="med"/>
              <a:tailEnd type="none" w="med" len="med"/>
            </a:ln>
            <a:effectLst>
              <a:outerShdw blurRad="292100" dist="317500" dir="2700000" algn="tl" rotWithShape="0">
                <a:prstClr val="black">
                  <a:alpha val="43000"/>
                </a:prstClr>
              </a:outerShdw>
            </a:effectLst>
          </p:spPr>
          <p:txBody>
            <a:bodyPr lIns="216000" anchor="ctr"/>
            <a:lstStyle/>
            <a:p>
              <a:pPr>
                <a:lnSpc>
                  <a:spcPct val="150000"/>
                </a:lnSpc>
                <a:defRPr/>
              </a:pPr>
              <a:r>
                <a:rPr lang="zh-TW" altLang="en-US" sz="3200" b="1" dirty="0">
                  <a:solidFill>
                    <a:srgbClr val="000000"/>
                  </a:solidFill>
                  <a:latin typeface="Adobe 繁黑體 Std B" pitchFamily="34" charset="-120"/>
                  <a:ea typeface="Adobe 繁黑體 Std B" pitchFamily="34" charset="-120"/>
                  <a:cs typeface="新細明體" charset="0"/>
                </a:rPr>
                <a:t>以學生為主體，鼓勵家長與重要他人從旁協助引導與探索，規劃更適合自己的生涯進路。</a:t>
              </a:r>
            </a:p>
          </p:txBody>
        </p:sp>
        <p:graphicFrame>
          <p:nvGraphicFramePr>
            <p:cNvPr id="71" name="內容版面配置區 3"/>
            <p:cNvGraphicFramePr>
              <a:graphicFrameLocks/>
            </p:cNvGraphicFramePr>
            <p:nvPr/>
          </p:nvGraphicFramePr>
          <p:xfrm>
            <a:off x="3929058" y="2600950"/>
            <a:ext cx="4844614" cy="432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418169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par>
                          <p:cTn id="13" fill="hold">
                            <p:stCondLst>
                              <p:cond delay="500"/>
                            </p:stCondLst>
                            <p:childTnLst>
                              <p:par>
                                <p:cTn id="14" presetID="8" presetClass="entr" presetSubtype="3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amond(ou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500" fill="hold"/>
                                        <p:tgtEl>
                                          <p:spTgt spid="73"/>
                                        </p:tgtEl>
                                        <p:attrNameLst>
                                          <p:attrName>ppt_x</p:attrName>
                                        </p:attrNameLst>
                                      </p:cBhvr>
                                      <p:tavLst>
                                        <p:tav tm="0">
                                          <p:val>
                                            <p:strVal val="#ppt_x"/>
                                          </p:val>
                                        </p:tav>
                                        <p:tav tm="100000">
                                          <p:val>
                                            <p:strVal val="#ppt_x"/>
                                          </p:val>
                                        </p:tav>
                                      </p:tavLst>
                                    </p:anim>
                                    <p:anim calcmode="lin" valueType="num">
                                      <p:cBhvr additive="base">
                                        <p:cTn id="2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childTnLst>
                          </p:cTn>
                        </p:par>
                        <p:par>
                          <p:cTn id="28" fill="hold">
                            <p:stCondLst>
                              <p:cond delay="500"/>
                            </p:stCondLst>
                            <p:childTnLst>
                              <p:par>
                                <p:cTn id="29" presetID="3" presetClass="exit" presetSubtype="10" fill="hold" nodeType="afterEffect">
                                  <p:stCondLst>
                                    <p:cond delay="0"/>
                                  </p:stCondLst>
                                  <p:childTnLst>
                                    <p:animEffect transition="out" filter="blinds(horizontal)">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childTnLst>
                          </p:cTn>
                        </p:par>
                        <p:par>
                          <p:cTn id="32" fill="hold">
                            <p:stCondLst>
                              <p:cond delay="1000"/>
                            </p:stCondLst>
                            <p:childTnLst>
                              <p:par>
                                <p:cTn id="33" presetID="3" presetClass="entr" presetSubtype="1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linds(horizontal)">
                                      <p:cBhvr>
                                        <p:cTn id="3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3" grpId="0" animBg="1"/>
      <p:bldP spid="73"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圓角矩形 17"/>
          <p:cNvSpPr/>
          <p:nvPr/>
        </p:nvSpPr>
        <p:spPr>
          <a:xfrm>
            <a:off x="971600" y="2636912"/>
            <a:ext cx="7632848" cy="3816424"/>
          </a:xfrm>
          <a:prstGeom prst="roundRect">
            <a:avLst>
              <a:gd name="adj" fmla="val 17518"/>
            </a:avLst>
          </a:prstGeom>
          <a:gradFill>
            <a:gsLst>
              <a:gs pos="0">
                <a:schemeClr val="bg1">
                  <a:alpha val="0"/>
                </a:schemeClr>
              </a:gs>
              <a:gs pos="50000">
                <a:schemeClr val="bg1">
                  <a:alpha val="70000"/>
                </a:schemeClr>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a:spLocks noChangeArrowheads="1"/>
          </p:cNvSpPr>
          <p:nvPr/>
        </p:nvSpPr>
        <p:spPr bwMode="auto">
          <a:xfrm>
            <a:off x="714348" y="785794"/>
            <a:ext cx="814393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800" dirty="0">
                <a:solidFill>
                  <a:srgbClr val="FF0000"/>
                </a:solidFill>
                <a:latin typeface="Adobe 繁黑體 Std B" pitchFamily="34" charset="-120"/>
                <a:ea typeface="Adobe 繁黑體 Std B" pitchFamily="34" charset="-120"/>
                <a:cs typeface="標楷體" charset="0"/>
              </a:rPr>
              <a:t>充實輔導理念與專業知能，與家長、學生共同參與適性輔導工作。</a:t>
            </a:r>
            <a:endParaRPr lang="zh-TW" altLang="en-US" sz="2800" dirty="0">
              <a:solidFill>
                <a:srgbClr val="FF0000"/>
              </a:solidFill>
              <a:latin typeface="Adobe 繁黑體 Std B" pitchFamily="34" charset="-120"/>
              <a:ea typeface="Adobe 繁黑體 Std B" pitchFamily="34" charset="-120"/>
              <a:cs typeface="新細明體" charset="0"/>
            </a:endParaRPr>
          </a:p>
        </p:txBody>
      </p:sp>
      <p:pic>
        <p:nvPicPr>
          <p:cNvPr id="6" name="圖片 5" descr="國中端輔導系統.png"/>
          <p:cNvPicPr>
            <a:picLocks noChangeAspect="1"/>
          </p:cNvPicPr>
          <p:nvPr/>
        </p:nvPicPr>
        <p:blipFill>
          <a:blip r:embed="rId3" cstate="print"/>
          <a:stretch>
            <a:fillRect/>
          </a:stretch>
        </p:blipFill>
        <p:spPr>
          <a:xfrm>
            <a:off x="1858469" y="1402093"/>
            <a:ext cx="5449835" cy="5455931"/>
          </a:xfrm>
          <a:prstGeom prst="rect">
            <a:avLst/>
          </a:prstGeom>
        </p:spPr>
      </p:pic>
      <p:sp>
        <p:nvSpPr>
          <p:cNvPr id="15" name="矩形 14"/>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16" name="群組 58"/>
          <p:cNvGrpSpPr/>
          <p:nvPr/>
        </p:nvGrpSpPr>
        <p:grpSpPr>
          <a:xfrm>
            <a:off x="2781559" y="116632"/>
            <a:ext cx="2056588" cy="360040"/>
            <a:chOff x="2835897" y="44624"/>
            <a:chExt cx="2056588" cy="360040"/>
          </a:xfrm>
        </p:grpSpPr>
        <p:sp>
          <p:nvSpPr>
            <p:cNvPr id="17" name="橢圓 16"/>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5" name="矩形 24"/>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26"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7"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4051952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圓角矩形 41"/>
          <p:cNvSpPr/>
          <p:nvPr/>
        </p:nvSpPr>
        <p:spPr>
          <a:xfrm>
            <a:off x="642910" y="1285860"/>
            <a:ext cx="7961538" cy="5167476"/>
          </a:xfrm>
          <a:prstGeom prst="roundRect">
            <a:avLst>
              <a:gd name="adj" fmla="val 17518"/>
            </a:avLst>
          </a:prstGeom>
          <a:gradFill>
            <a:gsLst>
              <a:gs pos="0">
                <a:schemeClr val="bg1">
                  <a:alpha val="0"/>
                </a:schemeClr>
              </a:gs>
              <a:gs pos="50000">
                <a:schemeClr val="bg1"/>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弧形箭號 (下彎) 22"/>
          <p:cNvSpPr/>
          <p:nvPr/>
        </p:nvSpPr>
        <p:spPr bwMode="auto">
          <a:xfrm rot="15369152">
            <a:off x="271708" y="2739234"/>
            <a:ext cx="3413575" cy="3160867"/>
          </a:xfrm>
          <a:prstGeom prst="curvedDownArrow">
            <a:avLst>
              <a:gd name="adj1" fmla="val 13973"/>
              <a:gd name="adj2" fmla="val 25444"/>
              <a:gd name="adj3" fmla="val 7180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5" name="Text Box 13"/>
          <p:cNvSpPr txBox="1">
            <a:spLocks noChangeArrowheads="1"/>
          </p:cNvSpPr>
          <p:nvPr/>
        </p:nvSpPr>
        <p:spPr bwMode="white">
          <a:xfrm>
            <a:off x="6259381" y="4137338"/>
            <a:ext cx="184731" cy="369332"/>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endParaRPr kumimoji="0" lang="zh-TW" altLang="zh-TW" sz="1800" b="1">
              <a:solidFill>
                <a:schemeClr val="bg1"/>
              </a:solidFill>
              <a:latin typeface="Adobe 繁黑體 Std B" pitchFamily="34" charset="-120"/>
              <a:ea typeface="Adobe 繁黑體 Std B" pitchFamily="34" charset="-120"/>
            </a:endParaRPr>
          </a:p>
        </p:txBody>
      </p:sp>
      <p:sp>
        <p:nvSpPr>
          <p:cNvPr id="27" name="Text Box 16"/>
          <p:cNvSpPr txBox="1">
            <a:spLocks noChangeArrowheads="1"/>
          </p:cNvSpPr>
          <p:nvPr/>
        </p:nvSpPr>
        <p:spPr bwMode="auto">
          <a:xfrm>
            <a:off x="2000232" y="5802831"/>
            <a:ext cx="5472608" cy="769441"/>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4400" b="1" dirty="0">
                <a:solidFill>
                  <a:srgbClr val="C00000"/>
                </a:solidFill>
                <a:latin typeface="Adobe 繁黑體 Std B" pitchFamily="34" charset="-120"/>
                <a:ea typeface="Adobe 繁黑體 Std B" pitchFamily="34" charset="-120"/>
              </a:rPr>
              <a:t>多元適性滾動推進</a:t>
            </a:r>
          </a:p>
        </p:txBody>
      </p:sp>
      <p:sp>
        <p:nvSpPr>
          <p:cNvPr id="20" name="弧形箭號 (下彎) 19"/>
          <p:cNvSpPr/>
          <p:nvPr/>
        </p:nvSpPr>
        <p:spPr bwMode="auto">
          <a:xfrm rot="4245736">
            <a:off x="4653052" y="2133940"/>
            <a:ext cx="4731273" cy="3531687"/>
          </a:xfrm>
          <a:prstGeom prst="curvedDownArrow">
            <a:avLst>
              <a:gd name="adj1" fmla="val 26906"/>
              <a:gd name="adj2" fmla="val 59697"/>
              <a:gd name="adj3" fmla="val 7228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9" name="Oval 6"/>
          <p:cNvSpPr>
            <a:spLocks noChangeArrowheads="1"/>
          </p:cNvSpPr>
          <p:nvPr/>
        </p:nvSpPr>
        <p:spPr bwMode="gray">
          <a:xfrm>
            <a:off x="3247193" y="954509"/>
            <a:ext cx="2260912" cy="2160239"/>
          </a:xfrm>
          <a:prstGeom prst="ellipse">
            <a:avLst/>
          </a:prstGeom>
          <a:gradFill rotWithShape="1">
            <a:gsLst>
              <a:gs pos="0">
                <a:srgbClr val="CCFF99"/>
              </a:gs>
              <a:gs pos="100000">
                <a:srgbClr val="92D050"/>
              </a:gs>
            </a:gsLst>
            <a:path path="shape">
              <a:fillToRect l="50000" t="50000" r="50000" b="50000"/>
            </a:path>
          </a:gradFill>
          <a:ln>
            <a:noFill/>
          </a:ln>
          <a:effectLst/>
          <a:scene3d>
            <a:camera prst="orthographicFront"/>
            <a:lightRig rig="freezing" dir="t">
              <a:rot lat="0" lon="0" rev="4800000"/>
            </a:lightRig>
          </a:scene3d>
          <a:sp3d prstMaterial="softEdge">
            <a:bevelT w="889000" h="571500"/>
          </a:sp3d>
          <a:extLst/>
        </p:spPr>
        <p:txBody>
          <a:bodyPr wrap="none" anchor="ctr"/>
          <a:lstStyle/>
          <a:p>
            <a:endParaRPr kumimoji="0" lang="zh-TW" altLang="en-US" sz="1800">
              <a:latin typeface="Adobe 繁黑體 Std B" pitchFamily="34" charset="-120"/>
              <a:ea typeface="Adobe 繁黑體 Std B" pitchFamily="34" charset="-120"/>
            </a:endParaRPr>
          </a:p>
        </p:txBody>
      </p:sp>
      <p:sp>
        <p:nvSpPr>
          <p:cNvPr id="30" name="Text Box 12"/>
          <p:cNvSpPr txBox="1">
            <a:spLocks noChangeArrowheads="1"/>
          </p:cNvSpPr>
          <p:nvPr/>
        </p:nvSpPr>
        <p:spPr bwMode="white">
          <a:xfrm>
            <a:off x="2987824" y="1314548"/>
            <a:ext cx="2588816" cy="1261884"/>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七年級</a:t>
            </a:r>
            <a:r>
              <a:rPr lang="en-US" altLang="zh-TW"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多元進路</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認識技職</a:t>
            </a:r>
          </a:p>
        </p:txBody>
      </p:sp>
      <p:grpSp>
        <p:nvGrpSpPr>
          <p:cNvPr id="3" name="Group 50"/>
          <p:cNvGrpSpPr>
            <a:grpSpLocks/>
          </p:cNvGrpSpPr>
          <p:nvPr/>
        </p:nvGrpSpPr>
        <p:grpSpPr bwMode="auto">
          <a:xfrm>
            <a:off x="1331640" y="2322660"/>
            <a:ext cx="2952328" cy="2813594"/>
            <a:chOff x="1118" y="2296"/>
            <a:chExt cx="1308" cy="1271"/>
          </a:xfrm>
          <a:effectLst/>
          <a:scene3d>
            <a:camera prst="orthographicFront"/>
            <a:lightRig rig="freezing" dir="t">
              <a:rot lat="0" lon="0" rev="4800000"/>
            </a:lightRig>
          </a:scene3d>
        </p:grpSpPr>
        <p:sp>
          <p:nvSpPr>
            <p:cNvPr id="32" name="Oval 8"/>
            <p:cNvSpPr>
              <a:spLocks noChangeArrowheads="1"/>
            </p:cNvSpPr>
            <p:nvPr/>
          </p:nvSpPr>
          <p:spPr bwMode="gray">
            <a:xfrm rot="9037561">
              <a:off x="1118" y="2296"/>
              <a:ext cx="1308" cy="1271"/>
            </a:xfrm>
            <a:prstGeom prst="ellipse">
              <a:avLst/>
            </a:prstGeom>
            <a:ln>
              <a:noFill/>
            </a:ln>
            <a:effectLst>
              <a:outerShdw blurRad="190500" dist="228600" dir="2700000" algn="ctr">
                <a:srgbClr val="000000">
                  <a:alpha val="30000"/>
                </a:srgbClr>
              </a:outerShdw>
            </a:effectLst>
            <a:sp3d prstMaterial="softEdge">
              <a:bevelT w="920750" h="565150"/>
            </a:sp3d>
            <a:extLst>
              <a:ext uri="{91240B29-F687-4F45-9708-019B960494DF}">
                <a14:hiddenLine xmlns:a14="http://schemas.microsoft.com/office/drawing/2010/main" w="9525">
                  <a:solidFill>
                    <a:srgbClr val="000000"/>
                  </a:solidFill>
                  <a:round/>
                  <a:headEnd/>
                  <a:tailEnd/>
                </a14:hiddenLine>
              </a:ext>
            </a:extLst>
          </p:spPr>
          <p:style>
            <a:lnRef idx="0">
              <a:schemeClr val="accent1"/>
            </a:lnRef>
            <a:fillRef idx="3">
              <a:schemeClr val="accent1"/>
            </a:fillRef>
            <a:effectRef idx="3">
              <a:schemeClr val="accent1"/>
            </a:effectRef>
            <a:fontRef idx="minor">
              <a:schemeClr val="lt1"/>
            </a:fontRef>
          </p:style>
          <p:txBody>
            <a:bodyPr wrap="none" anchor="ctr"/>
            <a:lstStyle/>
            <a:p>
              <a:endParaRPr kumimoji="0" lang="zh-TW" altLang="en-US" sz="2400">
                <a:latin typeface="Adobe 繁黑體 Std B" pitchFamily="34" charset="-120"/>
                <a:ea typeface="Adobe 繁黑體 Std B" pitchFamily="34" charset="-120"/>
              </a:endParaRPr>
            </a:p>
          </p:txBody>
        </p:sp>
        <p:sp>
          <p:nvSpPr>
            <p:cNvPr id="33" name="Text Box 20"/>
            <p:cNvSpPr txBox="1">
              <a:spLocks noChangeArrowheads="1"/>
            </p:cNvSpPr>
            <p:nvPr/>
          </p:nvSpPr>
          <p:spPr bwMode="white">
            <a:xfrm>
              <a:off x="1405" y="2655"/>
              <a:ext cx="684"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en-US" altLang="zh-TW" sz="2400" b="1" dirty="0">
                  <a:solidFill>
                    <a:srgbClr val="C00000"/>
                  </a:solidFill>
                  <a:latin typeface="Adobe 繁黑體 Std B" pitchFamily="34" charset="-120"/>
                  <a:ea typeface="Adobe 繁黑體 Std B" pitchFamily="34" charset="-120"/>
                </a:rPr>
                <a:t> </a:t>
              </a:r>
              <a:r>
                <a:rPr lang="zh-TW" altLang="en-US" sz="2800" b="1" dirty="0">
                  <a:solidFill>
                    <a:schemeClr val="bg1"/>
                  </a:solidFill>
                  <a:latin typeface="Adobe 繁黑體 Std B" pitchFamily="34" charset="-120"/>
                  <a:ea typeface="Adobe 繁黑體 Std B" pitchFamily="34" charset="-120"/>
                </a:rPr>
                <a:t>九年級</a:t>
              </a:r>
              <a:endParaRPr lang="en-US" altLang="zh-TW" sz="28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生涯定向</a:t>
              </a:r>
              <a:endParaRPr lang="en-US" altLang="zh-TW" sz="24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適性選擇</a:t>
              </a:r>
              <a:endParaRPr lang="en-US" altLang="zh-TW" sz="2200" b="1" dirty="0">
                <a:solidFill>
                  <a:schemeClr val="bg1"/>
                </a:solidFill>
                <a:latin typeface="Adobe 繁黑體 Std B" pitchFamily="34" charset="-120"/>
                <a:ea typeface="Adobe 繁黑體 Std B" pitchFamily="34" charset="-120"/>
              </a:endParaRPr>
            </a:p>
          </p:txBody>
        </p:sp>
      </p:grpSp>
      <p:sp>
        <p:nvSpPr>
          <p:cNvPr id="28" name="Oval 10"/>
          <p:cNvSpPr>
            <a:spLocks noChangeArrowheads="1"/>
          </p:cNvSpPr>
          <p:nvPr/>
        </p:nvSpPr>
        <p:spPr bwMode="gray">
          <a:xfrm>
            <a:off x="4499992" y="2322660"/>
            <a:ext cx="2514682" cy="2602268"/>
          </a:xfrm>
          <a:prstGeom prst="ellipse">
            <a:avLst/>
          </a:prstGeom>
          <a:gradFill rotWithShape="1">
            <a:gsLst>
              <a:gs pos="0">
                <a:schemeClr val="accent6">
                  <a:lumMod val="20000"/>
                  <a:lumOff val="80000"/>
                </a:schemeClr>
              </a:gs>
              <a:gs pos="100000">
                <a:srgbClr val="FF99FF"/>
              </a:gs>
            </a:gsLst>
            <a:path path="shape">
              <a:fillToRect l="50000" t="50000" r="50000" b="50000"/>
            </a:path>
          </a:gradFill>
          <a:ln>
            <a:noFill/>
          </a:ln>
          <a:effectLst/>
          <a:scene3d>
            <a:camera prst="orthographicFront"/>
            <a:lightRig rig="freezing" dir="t">
              <a:rot lat="0" lon="0" rev="4800000"/>
            </a:lightRig>
          </a:scene3d>
          <a:sp3d>
            <a:bevelT w="889000" h="571500"/>
          </a:sp3d>
          <a:extLst/>
        </p:spPr>
        <p:txBody>
          <a:bodyPr wrap="none" anchor="ctr"/>
          <a:lstStyle/>
          <a:p>
            <a:pPr algn="ctr" eaLnBrk="0" hangingPunct="0">
              <a:defRPr/>
            </a:pPr>
            <a:r>
              <a:rPr lang="zh-TW" altLang="en-US"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八年級</a:t>
            </a:r>
            <a:endParaRPr lang="en-US" altLang="zh-TW"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性向試探</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體驗學習</a:t>
            </a:r>
            <a:endParaRPr lang="en-US" altLang="zh-TW" sz="22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4" name="矩形 23"/>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6" name="群組 58"/>
          <p:cNvGrpSpPr/>
          <p:nvPr/>
        </p:nvGrpSpPr>
        <p:grpSpPr>
          <a:xfrm>
            <a:off x="2781559" y="116632"/>
            <a:ext cx="2056588" cy="360040"/>
            <a:chOff x="2835897" y="44624"/>
            <a:chExt cx="2056588" cy="360040"/>
          </a:xfrm>
        </p:grpSpPr>
        <p:sp>
          <p:nvSpPr>
            <p:cNvPr id="31" name="橢圓 30"/>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38"/>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4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1"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15056951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圓角矩形 27"/>
          <p:cNvSpPr/>
          <p:nvPr/>
        </p:nvSpPr>
        <p:spPr>
          <a:xfrm>
            <a:off x="539552" y="1285860"/>
            <a:ext cx="7961538" cy="5167476"/>
          </a:xfrm>
          <a:prstGeom prst="roundRect">
            <a:avLst>
              <a:gd name="adj" fmla="val 17518"/>
            </a:avLst>
          </a:prstGeom>
          <a:gradFill>
            <a:gsLst>
              <a:gs pos="0">
                <a:schemeClr val="bg1">
                  <a:alpha val="0"/>
                </a:schemeClr>
              </a:gs>
              <a:gs pos="50000">
                <a:schemeClr val="bg1"/>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8" name="Group 2"/>
          <p:cNvGrpSpPr>
            <a:grpSpLocks/>
          </p:cNvGrpSpPr>
          <p:nvPr/>
        </p:nvGrpSpPr>
        <p:grpSpPr bwMode="auto">
          <a:xfrm>
            <a:off x="199331" y="701676"/>
            <a:ext cx="8707477" cy="5247605"/>
            <a:chOff x="442" y="872"/>
            <a:chExt cx="4767" cy="3206"/>
          </a:xfrm>
        </p:grpSpPr>
        <p:sp>
          <p:nvSpPr>
            <p:cNvPr id="49" name="圖案 48"/>
            <p:cNvSpPr/>
            <p:nvPr/>
          </p:nvSpPr>
          <p:spPr>
            <a:xfrm>
              <a:off x="442" y="872"/>
              <a:ext cx="4767" cy="3206"/>
            </a:xfrm>
            <a:prstGeom prst="swooshArrow">
              <a:avLst>
                <a:gd name="adj1" fmla="val 25000"/>
                <a:gd name="adj2" fmla="val 25000"/>
              </a:avLst>
            </a:prstGeom>
            <a:solidFill>
              <a:srgbClr val="92D050"/>
            </a:solidFill>
            <a:ln w="12700">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50" name="橢圓 49"/>
            <p:cNvSpPr/>
            <p:nvPr/>
          </p:nvSpPr>
          <p:spPr>
            <a:xfrm>
              <a:off x="786" y="3407"/>
              <a:ext cx="127" cy="118"/>
            </a:xfrm>
            <a:prstGeom prst="ellipse">
              <a:avLst/>
            </a:prstGeom>
            <a:solidFill>
              <a:srgbClr val="000099"/>
            </a:solidFill>
            <a:ln>
              <a:no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51" name="手繪多邊形 50"/>
            <p:cNvSpPr/>
            <p:nvPr/>
          </p:nvSpPr>
          <p:spPr>
            <a:xfrm>
              <a:off x="839" y="3524"/>
              <a:ext cx="949" cy="392"/>
            </a:xfrm>
            <a:custGeom>
              <a:avLst/>
              <a:gdLst>
                <a:gd name="connsiteX0" fmla="*/ 0 w 1507190"/>
                <a:gd name="connsiteY0" fmla="*/ 0 h 672386"/>
                <a:gd name="connsiteX1" fmla="*/ 1507190 w 1507190"/>
                <a:gd name="connsiteY1" fmla="*/ 0 h 672386"/>
                <a:gd name="connsiteX2" fmla="*/ 1507190 w 1507190"/>
                <a:gd name="connsiteY2" fmla="*/ 672386 h 672386"/>
                <a:gd name="connsiteX3" fmla="*/ 0 w 1507190"/>
                <a:gd name="connsiteY3" fmla="*/ 672386 h 672386"/>
                <a:gd name="connsiteX4" fmla="*/ 0 w 1507190"/>
                <a:gd name="connsiteY4" fmla="*/ 0 h 67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90" h="672386">
                  <a:moveTo>
                    <a:pt x="0" y="0"/>
                  </a:moveTo>
                  <a:lnTo>
                    <a:pt x="1507190" y="0"/>
                  </a:lnTo>
                  <a:lnTo>
                    <a:pt x="1507190" y="672386"/>
                  </a:lnTo>
                  <a:lnTo>
                    <a:pt x="0" y="672386"/>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7418"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a:solidFill>
                    <a:srgbClr val="000099"/>
                  </a:solidFill>
                  <a:latin typeface="Adobe 繁黑體 Std B" pitchFamily="34" charset="-120"/>
                  <a:ea typeface="Adobe 繁黑體 Std B" pitchFamily="34" charset="-120"/>
                </a:rPr>
                <a:t>安全快樂</a:t>
              </a:r>
            </a:p>
            <a:p>
              <a:pPr algn="ctr" eaLnBrk="1" hangingPunct="1">
                <a:lnSpc>
                  <a:spcPct val="90000"/>
                </a:lnSpc>
                <a:spcBef>
                  <a:spcPct val="0"/>
                </a:spcBef>
                <a:spcAft>
                  <a:spcPct val="35000"/>
                </a:spcAft>
                <a:defRPr/>
              </a:pPr>
              <a:r>
                <a:rPr lang="zh-TW" altLang="en-US">
                  <a:solidFill>
                    <a:srgbClr val="000099"/>
                  </a:solidFill>
                  <a:latin typeface="Adobe 繁黑體 Std B" pitchFamily="34" charset="-120"/>
                  <a:ea typeface="Adobe 繁黑體 Std B" pitchFamily="34" charset="-120"/>
                </a:rPr>
                <a:t>健康發展</a:t>
              </a:r>
            </a:p>
          </p:txBody>
        </p:sp>
        <p:sp>
          <p:nvSpPr>
            <p:cNvPr id="52" name="橢圓 51"/>
            <p:cNvSpPr/>
            <p:nvPr/>
          </p:nvSpPr>
          <p:spPr>
            <a:xfrm rot="1800000">
              <a:off x="1586" y="2519"/>
              <a:ext cx="257" cy="319"/>
            </a:xfrm>
            <a:prstGeom prst="ellipse">
              <a:avLst/>
            </a:prstGeom>
            <a:ln>
              <a:noFill/>
            </a:ln>
          </p:spPr>
          <p:style>
            <a:lnRef idx="0">
              <a:schemeClr val="accent3"/>
            </a:lnRef>
            <a:fillRef idx="3">
              <a:schemeClr val="accent3"/>
            </a:fillRef>
            <a:effectRef idx="3">
              <a:schemeClr val="accent3"/>
            </a:effectRef>
            <a:fontRef idx="minor">
              <a:schemeClr val="lt1"/>
            </a:fontRef>
          </p:style>
        </p:sp>
        <p:sp>
          <p:nvSpPr>
            <p:cNvPr id="53" name="手繪多邊形 52"/>
            <p:cNvSpPr/>
            <p:nvPr/>
          </p:nvSpPr>
          <p:spPr>
            <a:xfrm>
              <a:off x="1389" y="2800"/>
              <a:ext cx="1400" cy="257"/>
            </a:xfrm>
            <a:custGeom>
              <a:avLst/>
              <a:gdLst>
                <a:gd name="connsiteX0" fmla="*/ 0 w 2222454"/>
                <a:gd name="connsiteY0" fmla="*/ 0 h 441744"/>
                <a:gd name="connsiteX1" fmla="*/ 2222454 w 2222454"/>
                <a:gd name="connsiteY1" fmla="*/ 0 h 441744"/>
                <a:gd name="connsiteX2" fmla="*/ 2222454 w 2222454"/>
                <a:gd name="connsiteY2" fmla="*/ 441744 h 441744"/>
                <a:gd name="connsiteX3" fmla="*/ 0 w 2222454"/>
                <a:gd name="connsiteY3" fmla="*/ 441744 h 441744"/>
                <a:gd name="connsiteX4" fmla="*/ 0 w 2222454"/>
                <a:gd name="connsiteY4" fmla="*/ 0 h 441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441744">
                  <a:moveTo>
                    <a:pt x="0" y="0"/>
                  </a:moveTo>
                  <a:lnTo>
                    <a:pt x="2222454" y="0"/>
                  </a:lnTo>
                  <a:lnTo>
                    <a:pt x="2222454" y="441744"/>
                  </a:lnTo>
                  <a:lnTo>
                    <a:pt x="0" y="441744"/>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6814"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活力多元</a:t>
              </a:r>
            </a:p>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創意發展</a:t>
              </a:r>
            </a:p>
          </p:txBody>
        </p:sp>
        <p:sp>
          <p:nvSpPr>
            <p:cNvPr id="54" name="橢圓 53"/>
            <p:cNvSpPr/>
            <p:nvPr/>
          </p:nvSpPr>
          <p:spPr>
            <a:xfrm>
              <a:off x="2679" y="1928"/>
              <a:ext cx="356" cy="392"/>
            </a:xfrm>
            <a:prstGeom prst="ellipse">
              <a:avLst/>
            </a:prstGeom>
            <a:ln>
              <a:noFill/>
            </a:ln>
          </p:spPr>
          <p:style>
            <a:lnRef idx="0">
              <a:schemeClr val="accent6"/>
            </a:lnRef>
            <a:fillRef idx="3">
              <a:schemeClr val="accent6"/>
            </a:fillRef>
            <a:effectRef idx="3">
              <a:schemeClr val="accent6"/>
            </a:effectRef>
            <a:fontRef idx="minor">
              <a:schemeClr val="lt1"/>
            </a:fontRef>
          </p:style>
        </p:sp>
        <p:sp>
          <p:nvSpPr>
            <p:cNvPr id="55" name="手繪多邊形 54"/>
            <p:cNvSpPr/>
            <p:nvPr/>
          </p:nvSpPr>
          <p:spPr>
            <a:xfrm>
              <a:off x="2523" y="2320"/>
              <a:ext cx="1400" cy="681"/>
            </a:xfrm>
            <a:custGeom>
              <a:avLst/>
              <a:gdLst>
                <a:gd name="connsiteX0" fmla="*/ 0 w 2222454"/>
                <a:gd name="connsiteY0" fmla="*/ 0 h 1168968"/>
                <a:gd name="connsiteX1" fmla="*/ 2222454 w 2222454"/>
                <a:gd name="connsiteY1" fmla="*/ 0 h 1168968"/>
                <a:gd name="connsiteX2" fmla="*/ 2222454 w 2222454"/>
                <a:gd name="connsiteY2" fmla="*/ 1168968 h 1168968"/>
                <a:gd name="connsiteX3" fmla="*/ 0 w 2222454"/>
                <a:gd name="connsiteY3" fmla="*/ 1168968 h 1168968"/>
                <a:gd name="connsiteX4" fmla="*/ 0 w 2222454"/>
                <a:gd name="connsiteY4" fmla="*/ 0 h 11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1168968">
                  <a:moveTo>
                    <a:pt x="0" y="0"/>
                  </a:moveTo>
                  <a:lnTo>
                    <a:pt x="2222454" y="0"/>
                  </a:lnTo>
                  <a:lnTo>
                    <a:pt x="2222454" y="1168968"/>
                  </a:lnTo>
                  <a:lnTo>
                    <a:pt x="0" y="1168968"/>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47528"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適性揚才</a:t>
              </a:r>
              <a:endParaRPr lang="en-US" altLang="zh-TW" dirty="0">
                <a:solidFill>
                  <a:srgbClr val="000099"/>
                </a:solidFill>
                <a:latin typeface="Adobe 繁黑體 Std B" pitchFamily="34" charset="-120"/>
                <a:ea typeface="Adobe 繁黑體 Std B" pitchFamily="34" charset="-120"/>
              </a:endParaRPr>
            </a:p>
            <a:p>
              <a:pPr algn="ct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特色發展</a:t>
              </a:r>
            </a:p>
          </p:txBody>
        </p:sp>
        <p:sp>
          <p:nvSpPr>
            <p:cNvPr id="56" name="橢圓 55"/>
            <p:cNvSpPr/>
            <p:nvPr/>
          </p:nvSpPr>
          <p:spPr>
            <a:xfrm>
              <a:off x="3892" y="1447"/>
              <a:ext cx="472" cy="514"/>
            </a:xfrm>
            <a:prstGeom prst="ellipse">
              <a:avLst/>
            </a:prstGeom>
            <a:ln>
              <a:noFill/>
            </a:ln>
          </p:spPr>
          <p:style>
            <a:lnRef idx="0">
              <a:schemeClr val="accent2"/>
            </a:lnRef>
            <a:fillRef idx="3">
              <a:schemeClr val="accent2"/>
            </a:fillRef>
            <a:effectRef idx="3">
              <a:schemeClr val="accent2"/>
            </a:effectRef>
            <a:fontRef idx="minor">
              <a:schemeClr val="lt1"/>
            </a:fontRef>
          </p:style>
        </p:sp>
        <p:sp>
          <p:nvSpPr>
            <p:cNvPr id="57" name="文字方塊 6"/>
            <p:cNvSpPr txBox="1">
              <a:spLocks noChangeArrowheads="1"/>
            </p:cNvSpPr>
            <p:nvPr/>
          </p:nvSpPr>
          <p:spPr bwMode="auto">
            <a:xfrm>
              <a:off x="567" y="2115"/>
              <a:ext cx="1088"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國中小教育</a:t>
              </a:r>
            </a:p>
          </p:txBody>
        </p:sp>
        <p:sp>
          <p:nvSpPr>
            <p:cNvPr id="58" name="文字方塊 8"/>
            <p:cNvSpPr txBox="1">
              <a:spLocks noChangeArrowheads="1"/>
            </p:cNvSpPr>
            <p:nvPr/>
          </p:nvSpPr>
          <p:spPr bwMode="auto">
            <a:xfrm>
              <a:off x="1429" y="1480"/>
              <a:ext cx="1270"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高級中等教育</a:t>
              </a:r>
            </a:p>
          </p:txBody>
        </p:sp>
        <p:sp>
          <p:nvSpPr>
            <p:cNvPr id="59" name="文字方塊 9"/>
            <p:cNvSpPr txBox="1">
              <a:spLocks noChangeArrowheads="1"/>
            </p:cNvSpPr>
            <p:nvPr/>
          </p:nvSpPr>
          <p:spPr bwMode="auto">
            <a:xfrm>
              <a:off x="2699" y="1071"/>
              <a:ext cx="1361"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大專以上教育</a:t>
              </a:r>
            </a:p>
          </p:txBody>
        </p:sp>
        <p:sp>
          <p:nvSpPr>
            <p:cNvPr id="60" name="Text Box 15"/>
            <p:cNvSpPr txBox="1">
              <a:spLocks noChangeArrowheads="1"/>
            </p:cNvSpPr>
            <p:nvPr/>
          </p:nvSpPr>
          <p:spPr bwMode="auto">
            <a:xfrm>
              <a:off x="2054" y="3693"/>
              <a:ext cx="3085" cy="357"/>
            </a:xfrm>
            <a:prstGeom prst="rect">
              <a:avLst/>
            </a:prstGeom>
            <a:noFill/>
            <a:ln w="9525">
              <a:noFill/>
              <a:miter lim="800000"/>
              <a:headEnd/>
              <a:tailEnd/>
            </a:ln>
            <a:effectLst>
              <a:outerShdw dist="107763" dir="2700000" algn="ctr" rotWithShape="0">
                <a:srgbClr val="808080">
                  <a:alpha val="50000"/>
                </a:srgbClr>
              </a:outerShdw>
            </a:effectLst>
          </p:spPr>
          <p:txBody>
            <a:bodyPr>
              <a:spAutoFit/>
            </a:bodyPr>
            <a:lstStyle>
              <a:lvl1pPr eaLnBrk="0" hangingPunct="0">
                <a:spcBef>
                  <a:spcPct val="20000"/>
                </a:spcBef>
                <a:defRPr kumimoji="1" sz="2400" b="1">
                  <a:solidFill>
                    <a:schemeClr val="tx1"/>
                  </a:solidFill>
                  <a:latin typeface="Arial" charset="0"/>
                  <a:ea typeface="標楷體" pitchFamily="65" charset="-120"/>
                </a:defRPr>
              </a:lvl1pPr>
              <a:lvl2pPr marL="742950" indent="-285750" eaLnBrk="0" hangingPunct="0">
                <a:spcBef>
                  <a:spcPct val="20000"/>
                </a:spcBef>
                <a:defRPr kumimoji="1" sz="2400" b="1">
                  <a:solidFill>
                    <a:schemeClr val="tx1"/>
                  </a:solidFill>
                  <a:latin typeface="Arial" charset="0"/>
                  <a:ea typeface="標楷體" pitchFamily="65" charset="-120"/>
                </a:defRPr>
              </a:lvl2pPr>
              <a:lvl3pPr marL="1143000" indent="-228600" eaLnBrk="0" hangingPunct="0">
                <a:spcBef>
                  <a:spcPct val="20000"/>
                </a:spcBef>
                <a:defRPr kumimoji="1" sz="2400" b="1">
                  <a:solidFill>
                    <a:schemeClr val="tx1"/>
                  </a:solidFill>
                  <a:latin typeface="Arial" charset="0"/>
                  <a:ea typeface="標楷體" pitchFamily="65" charset="-120"/>
                </a:defRPr>
              </a:lvl3pPr>
              <a:lvl4pPr marL="1600200" indent="-228600" eaLnBrk="0" hangingPunct="0">
                <a:spcBef>
                  <a:spcPct val="20000"/>
                </a:spcBef>
                <a:defRPr kumimoji="1" sz="2400" b="1">
                  <a:solidFill>
                    <a:schemeClr val="tx1"/>
                  </a:solidFill>
                  <a:latin typeface="Arial" charset="0"/>
                  <a:ea typeface="標楷體" pitchFamily="65" charset="-120"/>
                </a:defRPr>
              </a:lvl4pPr>
              <a:lvl5pPr marL="2057400" indent="-228600" eaLnBrk="0" hangingPunct="0">
                <a:spcBef>
                  <a:spcPct val="20000"/>
                </a:spcBef>
                <a:defRPr kumimoji="1" sz="2400" b="1">
                  <a:solidFill>
                    <a:schemeClr val="tx1"/>
                  </a:solidFill>
                  <a:latin typeface="Arial" charset="0"/>
                  <a:ea typeface="標楷體" pitchFamily="65" charset="-120"/>
                </a:defRPr>
              </a:lvl5pPr>
              <a:lvl6pPr marL="2514600" indent="-2286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spcBef>
                  <a:spcPct val="50000"/>
                </a:spcBef>
                <a:defRPr/>
              </a:pPr>
              <a:r>
                <a:rPr lang="zh-TW" altLang="en-US" sz="3200" dirty="0">
                  <a:solidFill>
                    <a:srgbClr val="CC0099"/>
                  </a:solidFill>
                  <a:effectLst>
                    <a:outerShdw blurRad="38100" dist="38100" dir="2700000" algn="tl">
                      <a:srgbClr val="C0C0C0"/>
                    </a:outerShdw>
                  </a:effectLst>
                  <a:latin typeface="Adobe 繁黑體 Std B" pitchFamily="34" charset="-120"/>
                  <a:ea typeface="Adobe 繁黑體 Std B" pitchFamily="34" charset="-120"/>
                </a:rPr>
                <a:t>教育是國家最有利的投資</a:t>
              </a:r>
            </a:p>
          </p:txBody>
        </p:sp>
        <p:sp>
          <p:nvSpPr>
            <p:cNvPr id="61" name="Text Box 17"/>
            <p:cNvSpPr txBox="1">
              <a:spLocks noChangeArrowheads="1"/>
            </p:cNvSpPr>
            <p:nvPr/>
          </p:nvSpPr>
          <p:spPr bwMode="auto">
            <a:xfrm>
              <a:off x="2327" y="3239"/>
              <a:ext cx="2819" cy="357"/>
            </a:xfrm>
            <a:prstGeom prst="rect">
              <a:avLst/>
            </a:prstGeom>
            <a:noFill/>
            <a:ln w="9525">
              <a:noFill/>
              <a:miter lim="800000"/>
              <a:headEnd/>
              <a:tailEnd/>
            </a:ln>
            <a:effectLst>
              <a:outerShdw dist="107763" dir="2700000" algn="ctr" rotWithShape="0">
                <a:srgbClr val="808080">
                  <a:alpha val="50000"/>
                </a:srgbClr>
              </a:outerShdw>
            </a:effectLst>
          </p:spPr>
          <p:txBody>
            <a:bodyPr>
              <a:noAutofit/>
            </a:bodyPr>
            <a:lstStyle>
              <a:lvl1pPr eaLnBrk="0" hangingPunct="0">
                <a:spcBef>
                  <a:spcPct val="20000"/>
                </a:spcBef>
                <a:defRPr kumimoji="1" sz="2400" b="1">
                  <a:solidFill>
                    <a:schemeClr val="tx1"/>
                  </a:solidFill>
                  <a:latin typeface="Arial" charset="0"/>
                  <a:ea typeface="標楷體" pitchFamily="65" charset="-120"/>
                </a:defRPr>
              </a:lvl1pPr>
              <a:lvl2pPr marL="742950" indent="-285750" eaLnBrk="0" hangingPunct="0">
                <a:spcBef>
                  <a:spcPct val="20000"/>
                </a:spcBef>
                <a:defRPr kumimoji="1" sz="2400" b="1">
                  <a:solidFill>
                    <a:schemeClr val="tx1"/>
                  </a:solidFill>
                  <a:latin typeface="Arial" charset="0"/>
                  <a:ea typeface="標楷體" pitchFamily="65" charset="-120"/>
                </a:defRPr>
              </a:lvl2pPr>
              <a:lvl3pPr marL="1143000" indent="-228600" eaLnBrk="0" hangingPunct="0">
                <a:spcBef>
                  <a:spcPct val="20000"/>
                </a:spcBef>
                <a:defRPr kumimoji="1" sz="2400" b="1">
                  <a:solidFill>
                    <a:schemeClr val="tx1"/>
                  </a:solidFill>
                  <a:latin typeface="Arial" charset="0"/>
                  <a:ea typeface="標楷體" pitchFamily="65" charset="-120"/>
                </a:defRPr>
              </a:lvl3pPr>
              <a:lvl4pPr marL="1600200" indent="-228600" eaLnBrk="0" hangingPunct="0">
                <a:spcBef>
                  <a:spcPct val="20000"/>
                </a:spcBef>
                <a:defRPr kumimoji="1" sz="2400" b="1">
                  <a:solidFill>
                    <a:schemeClr val="tx1"/>
                  </a:solidFill>
                  <a:latin typeface="Arial" charset="0"/>
                  <a:ea typeface="標楷體" pitchFamily="65" charset="-120"/>
                </a:defRPr>
              </a:lvl4pPr>
              <a:lvl5pPr marL="2057400" indent="-228600" eaLnBrk="0" hangingPunct="0">
                <a:spcBef>
                  <a:spcPct val="20000"/>
                </a:spcBef>
                <a:defRPr kumimoji="1" sz="2400" b="1">
                  <a:solidFill>
                    <a:schemeClr val="tx1"/>
                  </a:solidFill>
                  <a:latin typeface="Arial" charset="0"/>
                  <a:ea typeface="標楷體" pitchFamily="65" charset="-120"/>
                </a:defRPr>
              </a:lvl5pPr>
              <a:lvl6pPr marL="2514600" indent="-2286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algn="ctr" eaLnBrk="1" hangingPunct="1">
                <a:spcBef>
                  <a:spcPct val="0"/>
                </a:spcBef>
                <a:defRPr/>
              </a:pPr>
              <a:r>
                <a:rPr lang="zh-TW" altLang="en-US" sz="3200" dirty="0">
                  <a:solidFill>
                    <a:srgbClr val="CC0099"/>
                  </a:solidFill>
                  <a:latin typeface="Adobe 繁黑體 Std B" pitchFamily="34" charset="-120"/>
                  <a:ea typeface="Adobe 繁黑體 Std B" pitchFamily="34" charset="-120"/>
                </a:rPr>
                <a:t>教育促進個人向上發展</a:t>
              </a:r>
              <a:r>
                <a:rPr lang="zh-TW" altLang="en-US" sz="3200" b="0" dirty="0">
                  <a:latin typeface="Adobe 繁黑體 Std B" pitchFamily="34" charset="-120"/>
                  <a:ea typeface="Adobe 繁黑體 Std B" pitchFamily="34" charset="-120"/>
                </a:rPr>
                <a:t> </a:t>
              </a:r>
              <a:endParaRPr lang="en-US" altLang="zh-TW" sz="3200" b="0" dirty="0">
                <a:latin typeface="Adobe 繁黑體 Std B" pitchFamily="34" charset="-120"/>
                <a:ea typeface="Adobe 繁黑體 Std B" pitchFamily="34" charset="-120"/>
              </a:endParaRPr>
            </a:p>
          </p:txBody>
        </p:sp>
      </p:grpSp>
      <p:sp>
        <p:nvSpPr>
          <p:cNvPr id="62" name="手繪多邊形 61"/>
          <p:cNvSpPr/>
          <p:nvPr/>
        </p:nvSpPr>
        <p:spPr>
          <a:xfrm>
            <a:off x="6358010" y="2522539"/>
            <a:ext cx="2557262" cy="567972"/>
          </a:xfrm>
          <a:custGeom>
            <a:avLst/>
            <a:gdLst>
              <a:gd name="connsiteX0" fmla="*/ 0 w 2222454"/>
              <a:gd name="connsiteY0" fmla="*/ 0 h 596611"/>
              <a:gd name="connsiteX1" fmla="*/ 2222454 w 2222454"/>
              <a:gd name="connsiteY1" fmla="*/ 0 h 596611"/>
              <a:gd name="connsiteX2" fmla="*/ 2222454 w 2222454"/>
              <a:gd name="connsiteY2" fmla="*/ 596611 h 596611"/>
              <a:gd name="connsiteX3" fmla="*/ 0 w 2222454"/>
              <a:gd name="connsiteY3" fmla="*/ 596611 h 596611"/>
              <a:gd name="connsiteX4" fmla="*/ 0 w 2222454"/>
              <a:gd name="connsiteY4" fmla="*/ 0 h 59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54" h="596611">
                <a:moveTo>
                  <a:pt x="0" y="0"/>
                </a:moveTo>
                <a:lnTo>
                  <a:pt x="2222454" y="0"/>
                </a:lnTo>
                <a:lnTo>
                  <a:pt x="2222454" y="596611"/>
                </a:lnTo>
                <a:lnTo>
                  <a:pt x="0" y="596611"/>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31594" tIns="0" rIns="0" bIns="0"/>
          <a:lstStyle>
            <a:lvl1pPr defTabSz="1066800" eaLnBrk="0" hangingPunct="0">
              <a:spcBef>
                <a:spcPct val="20000"/>
              </a:spcBef>
              <a:defRPr kumimoji="1" sz="2400" b="1">
                <a:solidFill>
                  <a:schemeClr val="tx1"/>
                </a:solidFill>
                <a:latin typeface="Arial" charset="0"/>
                <a:ea typeface="標楷體" pitchFamily="65" charset="-120"/>
              </a:defRPr>
            </a:lvl1pPr>
            <a:lvl2pPr marL="742950" indent="-285750" defTabSz="1066800" eaLnBrk="0" hangingPunct="0">
              <a:spcBef>
                <a:spcPct val="20000"/>
              </a:spcBef>
              <a:defRPr kumimoji="1" sz="2400" b="1">
                <a:solidFill>
                  <a:schemeClr val="tx1"/>
                </a:solidFill>
                <a:latin typeface="Arial" charset="0"/>
                <a:ea typeface="標楷體" pitchFamily="65" charset="-120"/>
              </a:defRPr>
            </a:lvl2pPr>
            <a:lvl3pPr marL="1143000" indent="-228600" defTabSz="1066800" eaLnBrk="0" hangingPunct="0">
              <a:spcBef>
                <a:spcPct val="20000"/>
              </a:spcBef>
              <a:defRPr kumimoji="1" sz="2400" b="1">
                <a:solidFill>
                  <a:schemeClr val="tx1"/>
                </a:solidFill>
                <a:latin typeface="Arial" charset="0"/>
                <a:ea typeface="標楷體" pitchFamily="65" charset="-120"/>
              </a:defRPr>
            </a:lvl3pPr>
            <a:lvl4pPr marL="1600200" indent="-228600" defTabSz="1066800" eaLnBrk="0" hangingPunct="0">
              <a:spcBef>
                <a:spcPct val="20000"/>
              </a:spcBef>
              <a:defRPr kumimoji="1" sz="2400" b="1">
                <a:solidFill>
                  <a:schemeClr val="tx1"/>
                </a:solidFill>
                <a:latin typeface="Arial" charset="0"/>
                <a:ea typeface="標楷體" pitchFamily="65" charset="-120"/>
              </a:defRPr>
            </a:lvl4pPr>
            <a:lvl5pPr marL="2057400" indent="-228600" defTabSz="1066800" eaLnBrk="0" hangingPunct="0">
              <a:spcBef>
                <a:spcPct val="20000"/>
              </a:spcBef>
              <a:defRPr kumimoji="1" sz="2400" b="1">
                <a:solidFill>
                  <a:schemeClr val="tx1"/>
                </a:solidFill>
                <a:latin typeface="Arial" charset="0"/>
                <a:ea typeface="標楷體" pitchFamily="65" charset="-120"/>
              </a:defRPr>
            </a:lvl5pPr>
            <a:lvl6pPr marL="25146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6pPr>
            <a:lvl7pPr marL="29718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7pPr>
            <a:lvl8pPr marL="34290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8pPr>
            <a:lvl9pPr marL="3886200" indent="-228600" defTabSz="1066800" eaLnBrk="0" fontAlgn="base" hangingPunct="0">
              <a:spcBef>
                <a:spcPct val="20000"/>
              </a:spcBef>
              <a:spcAft>
                <a:spcPct val="0"/>
              </a:spcAft>
              <a:defRPr kumimoji="1" sz="2400" b="1">
                <a:solidFill>
                  <a:schemeClr val="tx1"/>
                </a:solidFill>
                <a:latin typeface="Arial" charset="0"/>
                <a:ea typeface="標楷體" pitchFamily="65" charset="-120"/>
              </a:defRPr>
            </a:lvl9pPr>
          </a:lstStyle>
          <a:p>
            <a:pP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務實致用</a:t>
            </a:r>
          </a:p>
          <a:p>
            <a:pPr eaLnBrk="1" hangingPunct="1">
              <a:lnSpc>
                <a:spcPct val="90000"/>
              </a:lnSpc>
              <a:spcBef>
                <a:spcPct val="0"/>
              </a:spcBef>
              <a:spcAft>
                <a:spcPct val="35000"/>
              </a:spcAft>
              <a:defRPr/>
            </a:pPr>
            <a:r>
              <a:rPr lang="zh-TW" altLang="en-US" dirty="0">
                <a:solidFill>
                  <a:srgbClr val="000099"/>
                </a:solidFill>
                <a:latin typeface="Adobe 繁黑體 Std B" pitchFamily="34" charset="-120"/>
                <a:ea typeface="Adobe 繁黑體 Std B" pitchFamily="34" charset="-120"/>
              </a:rPr>
              <a:t>卓越發展</a:t>
            </a:r>
          </a:p>
        </p:txBody>
      </p:sp>
      <p:sp>
        <p:nvSpPr>
          <p:cNvPr id="63" name="文字方塊 7"/>
          <p:cNvSpPr txBox="1">
            <a:spLocks noChangeArrowheads="1"/>
          </p:cNvSpPr>
          <p:nvPr/>
        </p:nvSpPr>
        <p:spPr bwMode="auto">
          <a:xfrm>
            <a:off x="214282" y="3967467"/>
            <a:ext cx="174076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標楷體" pitchFamily="65"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標楷體" pitchFamily="65"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標楷體" pitchFamily="65"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標楷體" pitchFamily="65"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標楷體" pitchFamily="65" charset="-120"/>
              </a:defRPr>
            </a:lvl9pPr>
          </a:lstStyle>
          <a:p>
            <a:pPr algn="ctr" eaLnBrk="1" hangingPunct="1">
              <a:spcBef>
                <a:spcPct val="0"/>
              </a:spcBef>
              <a:buFontTx/>
              <a:buNone/>
            </a:pPr>
            <a:r>
              <a:rPr lang="zh-TW" altLang="en-US" sz="2400" b="1" dirty="0">
                <a:latin typeface="Adobe 繁黑體 Std B" pitchFamily="34" charset="-120"/>
                <a:ea typeface="Adobe 繁黑體 Std B" pitchFamily="34" charset="-120"/>
              </a:rPr>
              <a:t>學前教育</a:t>
            </a:r>
          </a:p>
        </p:txBody>
      </p:sp>
      <p:sp>
        <p:nvSpPr>
          <p:cNvPr id="29" name="矩形 28"/>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0" name="群組 58"/>
          <p:cNvGrpSpPr/>
          <p:nvPr/>
        </p:nvGrpSpPr>
        <p:grpSpPr>
          <a:xfrm>
            <a:off x="2781559" y="116632"/>
            <a:ext cx="2056588" cy="360040"/>
            <a:chOff x="2835897" y="44624"/>
            <a:chExt cx="2056588" cy="360040"/>
          </a:xfrm>
        </p:grpSpPr>
        <p:sp>
          <p:nvSpPr>
            <p:cNvPr id="31" name="橢圓 30"/>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7" name="矩形 36"/>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3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9"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val="3972631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6555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57148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內容版面配置區 2"/>
          <p:cNvSpPr>
            <a:spLocks noGrp="1"/>
          </p:cNvSpPr>
          <p:nvPr>
            <p:ph idx="1"/>
          </p:nvPr>
        </p:nvSpPr>
        <p:spPr>
          <a:xfrm>
            <a:off x="768484" y="926424"/>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貳、生涯覺察與試探</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8716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63710"/>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433914" y="2126620"/>
            <a:ext cx="8352928" cy="4517090"/>
            <a:chOff x="323528" y="2204864"/>
            <a:chExt cx="8496944" cy="4795075"/>
          </a:xfrm>
        </p:grpSpPr>
        <p:sp>
          <p:nvSpPr>
            <p:cNvPr id="92" name="圓角矩形 91"/>
            <p:cNvSpPr/>
            <p:nvPr/>
          </p:nvSpPr>
          <p:spPr>
            <a:xfrm>
              <a:off x="323528" y="2204864"/>
              <a:ext cx="8496944" cy="4795075"/>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AutoShape 817"/>
            <p:cNvSpPr>
              <a:spLocks noChangeArrowheads="1"/>
            </p:cNvSpPr>
            <p:nvPr/>
          </p:nvSpPr>
          <p:spPr bwMode="auto">
            <a:xfrm>
              <a:off x="638175" y="5226769"/>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4" name="AutoShape 818"/>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5" name="AutoShape 819"/>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6" name="AutoShape 805"/>
            <p:cNvSpPr>
              <a:spLocks noChangeArrowheads="1"/>
            </p:cNvSpPr>
            <p:nvPr/>
          </p:nvSpPr>
          <p:spPr bwMode="auto">
            <a:xfrm>
              <a:off x="1703387" y="522835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7" name="AutoShape 806"/>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8" name="AutoShape 807"/>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9" name="AutoShape 814"/>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p>
          </p:txBody>
        </p:sp>
        <p:sp>
          <p:nvSpPr>
            <p:cNvPr id="100" name="AutoShape 815"/>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微軟正黑體" panose="020B0604030504040204" pitchFamily="34" charset="-120"/>
                <a:ea typeface="微軟正黑體" panose="020B0604030504040204" pitchFamily="34" charset="-120"/>
              </a:endParaRPr>
            </a:p>
          </p:txBody>
        </p:sp>
        <p:sp>
          <p:nvSpPr>
            <p:cNvPr id="101" name="Rectangle 808"/>
            <p:cNvSpPr>
              <a:spLocks noChangeArrowheads="1"/>
            </p:cNvSpPr>
            <p:nvPr/>
          </p:nvSpPr>
          <p:spPr bwMode="auto">
            <a:xfrm>
              <a:off x="2332976" y="5789685"/>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適性輔導</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2" name="WordArt 821"/>
            <p:cNvSpPr>
              <a:spLocks noChangeArrowheads="1" noChangeShapeType="1" noTextEdit="1"/>
            </p:cNvSpPr>
            <p:nvPr/>
          </p:nvSpPr>
          <p:spPr bwMode="auto">
            <a:xfrm>
              <a:off x="906462" y="60205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103" name="WordArt 822"/>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104" name="WordArt 823"/>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105" name="Freeform 824"/>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6" name="Rectangle 808"/>
            <p:cNvSpPr>
              <a:spLocks noChangeArrowheads="1"/>
            </p:cNvSpPr>
            <p:nvPr/>
          </p:nvSpPr>
          <p:spPr bwMode="auto">
            <a:xfrm>
              <a:off x="3156228" y="4461406"/>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適性入學</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7" name="Rectangle 808"/>
            <p:cNvSpPr>
              <a:spLocks noChangeArrowheads="1"/>
            </p:cNvSpPr>
            <p:nvPr/>
          </p:nvSpPr>
          <p:spPr bwMode="auto">
            <a:xfrm>
              <a:off x="4089836" y="3106554"/>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9" name="Rectangle 808"/>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0" name="Rectangle 808"/>
            <p:cNvSpPr>
              <a:spLocks noChangeArrowheads="1"/>
            </p:cNvSpPr>
            <p:nvPr/>
          </p:nvSpPr>
          <p:spPr bwMode="auto">
            <a:xfrm>
              <a:off x="5080699" y="5271591"/>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1" name="Rectangle 808"/>
            <p:cNvSpPr>
              <a:spLocks noChangeArrowheads="1"/>
            </p:cNvSpPr>
            <p:nvPr/>
          </p:nvSpPr>
          <p:spPr bwMode="auto">
            <a:xfrm>
              <a:off x="5840268" y="4653136"/>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2" name="Freeform 824"/>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p>
          </p:txBody>
        </p:sp>
      </p:grpSp>
    </p:spTree>
    <p:extLst>
      <p:ext uri="{BB962C8B-B14F-4D97-AF65-F5344CB8AC3E}">
        <p14:creationId xmlns:p14="http://schemas.microsoft.com/office/powerpoint/2010/main" val="2948824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編號版面配置區 5"/>
          <p:cNvSpPr>
            <a:spLocks noGrp="1"/>
          </p:cNvSpPr>
          <p:nvPr>
            <p:ph type="sldNum" sz="quarter" idx="12"/>
          </p:nvPr>
        </p:nvSpPr>
        <p:spPr bwMode="auto">
          <a:noFill/>
          <a:ln>
            <a:miter lim="800000"/>
            <a:headEnd/>
            <a:tailEnd/>
          </a:ln>
        </p:spPr>
        <p:txBody>
          <a:bodyPr/>
          <a:lstStyle/>
          <a:p>
            <a:fld id="{3BA4E3A1-C4B7-44BF-B7BB-7B67FA7681C8}" type="slidenum">
              <a:rPr lang="zh-TW" altLang="en-US" smtClean="0"/>
              <a:pPr/>
              <a:t>11</a:t>
            </a:fld>
            <a:endParaRPr lang="en-US" altLang="zh-TW"/>
          </a:p>
        </p:txBody>
      </p:sp>
      <p:sp>
        <p:nvSpPr>
          <p:cNvPr id="35842" name="標題 1"/>
          <p:cNvSpPr>
            <a:spLocks noGrp="1"/>
          </p:cNvSpPr>
          <p:nvPr>
            <p:ph type="ctrTitle"/>
          </p:nvPr>
        </p:nvSpPr>
        <p:spPr>
          <a:xfrm>
            <a:off x="684213" y="1268414"/>
            <a:ext cx="7772400" cy="1470025"/>
          </a:xfrm>
        </p:spPr>
        <p:txBody>
          <a:bodyPr/>
          <a:lstStyle/>
          <a:p>
            <a:r>
              <a:rPr lang="zh-TW" altLang="en-US"/>
              <a:t>三</a:t>
            </a:r>
            <a:r>
              <a:rPr lang="zh-TW" altLang="en-US">
                <a:latin typeface="Calibri" pitchFamily="34" charset="0"/>
                <a:ea typeface="新細明體" charset="-120"/>
              </a:rPr>
              <a:t>、</a:t>
            </a:r>
            <a:r>
              <a:rPr lang="zh-TW" altLang="en-US"/>
              <a:t>宜蘭區適性入學</a:t>
            </a:r>
          </a:p>
        </p:txBody>
      </p:sp>
      <p:sp>
        <p:nvSpPr>
          <p:cNvPr id="35843" name="副標題 2"/>
          <p:cNvSpPr>
            <a:spLocks noGrp="1"/>
          </p:cNvSpPr>
          <p:nvPr>
            <p:ph type="subTitle" idx="1"/>
          </p:nvPr>
        </p:nvSpPr>
        <p:spPr>
          <a:xfrm>
            <a:off x="1403350" y="2565400"/>
            <a:ext cx="6400800" cy="1752600"/>
          </a:xfrm>
        </p:spPr>
        <p:txBody>
          <a:bodyPr/>
          <a:lstStyle/>
          <a:p>
            <a:pPr marL="609600" indent="-609600" algn="l">
              <a:buFont typeface="Arial" charset="0"/>
              <a:buAutoNum type="arabicPeriod"/>
            </a:pPr>
            <a:r>
              <a:rPr lang="zh-TW" altLang="en-US">
                <a:solidFill>
                  <a:schemeClr val="tx1"/>
                </a:solidFill>
              </a:rPr>
              <a:t>免試入學</a:t>
            </a:r>
          </a:p>
          <a:p>
            <a:pPr marL="609600" indent="-609600" algn="l">
              <a:buFont typeface="Arial" charset="0"/>
              <a:buAutoNum type="arabicPeriod"/>
            </a:pPr>
            <a:r>
              <a:rPr lang="zh-TW" altLang="en-US">
                <a:solidFill>
                  <a:schemeClr val="tx1"/>
                </a:solidFill>
              </a:rPr>
              <a:t>特色招生</a:t>
            </a:r>
          </a:p>
          <a:p>
            <a:pPr marL="609600" indent="-609600" algn="l">
              <a:buFont typeface="Arial" charset="0"/>
              <a:buAutoNum type="arabicPeriod"/>
            </a:pPr>
            <a:r>
              <a:rPr lang="zh-TW" altLang="en-US">
                <a:solidFill>
                  <a:schemeClr val="tx1"/>
                </a:solidFill>
              </a:rPr>
              <a:t>其他</a:t>
            </a:r>
          </a:p>
        </p:txBody>
      </p:sp>
      <p:sp>
        <p:nvSpPr>
          <p:cNvPr id="35844" name="投影片編號版面配置區 3"/>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endParaRPr kumimoji="0" lang="zh-TW" altLang="en-US" sz="1600">
              <a:solidFill>
                <a:srgbClr val="00000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areer Paths_cut.mp4">
            <a:hlinkClick r:id="" action="ppaction://media"/>
          </p:cNvPr>
          <p:cNvPicPr>
            <a:picLocks noRot="1" noChangeAspect="1"/>
          </p:cNvPicPr>
          <p:nvPr>
            <a:videoFile r:link="rId1"/>
          </p:nvPr>
        </p:nvPicPr>
        <p:blipFill>
          <a:blip r:embed="rId4"/>
          <a:stretch>
            <a:fillRect/>
          </a:stretch>
        </p:blipFill>
        <p:spPr>
          <a:xfrm>
            <a:off x="1571604" y="1017968"/>
            <a:ext cx="6215106" cy="4661330"/>
          </a:xfrm>
          <a:prstGeom prst="rect">
            <a:avLst/>
          </a:prstGeom>
        </p:spPr>
      </p:pic>
      <p:pic>
        <p:nvPicPr>
          <p:cNvPr id="26630" name="Picture 6" descr="http://s1.gigacircle.com/media/s1_53949259213cf.jpg"/>
          <p:cNvPicPr>
            <a:picLocks noChangeAspect="1" noChangeArrowheads="1"/>
          </p:cNvPicPr>
          <p:nvPr/>
        </p:nvPicPr>
        <p:blipFill>
          <a:blip r:embed="rId5" cstate="print"/>
          <a:srcRect/>
          <a:stretch>
            <a:fillRect/>
          </a:stretch>
        </p:blipFill>
        <p:spPr bwMode="auto">
          <a:xfrm>
            <a:off x="142844" y="500042"/>
            <a:ext cx="8871812" cy="5429288"/>
          </a:xfrm>
          <a:prstGeom prst="rect">
            <a:avLst/>
          </a:prstGeom>
          <a:noFill/>
          <a:effectLst>
            <a:outerShdw blurRad="266700" dist="190500" dir="2700000" algn="tl" rotWithShape="0">
              <a:prstClr val="black">
                <a:alpha val="54000"/>
              </a:prstClr>
            </a:outerShdw>
          </a:effectLst>
        </p:spPr>
      </p:pic>
      <p:sp>
        <p:nvSpPr>
          <p:cNvPr id="3" name="標題 2"/>
          <p:cNvSpPr>
            <a:spLocks noGrp="1"/>
          </p:cNvSpPr>
          <p:nvPr>
            <p:ph type="title"/>
          </p:nvPr>
        </p:nvSpPr>
        <p:spPr>
          <a:xfrm>
            <a:off x="142844" y="928670"/>
            <a:ext cx="9143999" cy="1143000"/>
          </a:xfrm>
        </p:spPr>
        <p:txBody>
          <a:bodyPr>
            <a:noAutofit/>
          </a:bodyPr>
          <a:lstStyle/>
          <a:p>
            <a:pPr algn="ctr" eaLnBrk="1" fontAlgn="auto" hangingPunct="1">
              <a:spcAft>
                <a:spcPts val="0"/>
              </a:spcAft>
              <a:defRPr/>
            </a:pPr>
            <a:r>
              <a:rPr lang="zh-TW" altLang="en-US" sz="4400" b="1" dirty="0">
                <a:solidFill>
                  <a:srgbClr val="FF0000"/>
                </a:solidFill>
                <a:latin typeface="微軟正黑體" pitchFamily="34" charset="-120"/>
                <a:ea typeface="微軟正黑體" pitchFamily="34" charset="-120"/>
              </a:rPr>
              <a:t>生涯應該要被規劃嗎？</a:t>
            </a:r>
          </a:p>
        </p:txBody>
      </p:sp>
      <p:sp>
        <p:nvSpPr>
          <p:cNvPr id="26" name="矩形 25"/>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3200" b="0" i="0" u="none" strike="noStrike" kern="0" cap="none" spc="0" normalizeH="0" baseline="0" noProof="0">
              <a:ln>
                <a:noFill/>
              </a:ln>
              <a:solidFill>
                <a:sysClr val="windowText" lastClr="000000"/>
              </a:solidFill>
              <a:effectLst/>
              <a:uLnTx/>
              <a:uFillTx/>
              <a:latin typeface="Calibri" pitchFamily="34" charset="0"/>
              <a:ea typeface="新細明體" pitchFamily="18" charset="-120"/>
            </a:endParaRPr>
          </a:p>
        </p:txBody>
      </p:sp>
      <p:pic>
        <p:nvPicPr>
          <p:cNvPr id="27"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群組 27"/>
          <p:cNvGrpSpPr/>
          <p:nvPr/>
        </p:nvGrpSpPr>
        <p:grpSpPr>
          <a:xfrm>
            <a:off x="2411762" y="44625"/>
            <a:ext cx="2480725" cy="380075"/>
            <a:chOff x="2411760" y="44624"/>
            <a:chExt cx="2480725" cy="380075"/>
          </a:xfrm>
        </p:grpSpPr>
        <p:sp>
          <p:nvSpPr>
            <p:cNvPr id="29" name="橢圓 28"/>
            <p:cNvSpPr/>
            <p:nvPr/>
          </p:nvSpPr>
          <p:spPr>
            <a:xfrm>
              <a:off x="2843808" y="64659"/>
              <a:ext cx="360040" cy="360040"/>
            </a:xfrm>
            <a:prstGeom prst="ellipse">
              <a:avLst/>
            </a:prstGeom>
            <a:solidFill>
              <a:sysClr val="window" lastClr="FFFFFF"/>
            </a:solidFill>
            <a:ln w="9525" cap="flat" cmpd="sng" algn="ctr">
              <a:solidFill>
                <a:srgbClr val="A50021"/>
              </a:solidFill>
              <a:prstDash val="solid"/>
            </a:ln>
            <a:effectLst>
              <a:glow rad="63500">
                <a:sysClr val="window" lastClr="FFFFFF">
                  <a:alpha val="55000"/>
                </a:sys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2</a:t>
              </a:r>
              <a:endParaRPr kumimoji="0" lang="zh-TW" altLang="en-US" sz="24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30" name="橢圓 29"/>
            <p:cNvSpPr/>
            <p:nvPr/>
          </p:nvSpPr>
          <p:spPr>
            <a:xfrm>
              <a:off x="3304213" y="64659"/>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3</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1" name="橢圓 30"/>
            <p:cNvSpPr/>
            <p:nvPr/>
          </p:nvSpPr>
          <p:spPr>
            <a:xfrm>
              <a:off x="2411760" y="64659"/>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1</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2" name="橢圓 31"/>
            <p:cNvSpPr/>
            <p:nvPr/>
          </p:nvSpPr>
          <p:spPr>
            <a:xfrm>
              <a:off x="3684171"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4</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3" name="橢圓 32"/>
            <p:cNvSpPr/>
            <p:nvPr/>
          </p:nvSpPr>
          <p:spPr>
            <a:xfrm>
              <a:off x="4108308"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5</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4" name="橢圓 33"/>
            <p:cNvSpPr/>
            <p:nvPr/>
          </p:nvSpPr>
          <p:spPr>
            <a:xfrm>
              <a:off x="4532445" y="44624"/>
              <a:ext cx="360040" cy="360040"/>
            </a:xfrm>
            <a:prstGeom prst="ellipse">
              <a:avLst/>
            </a:prstGeom>
            <a:solidFill>
              <a:srgbClr val="C0504D">
                <a:lumMod val="50000"/>
              </a:srgbClr>
            </a:solidFill>
            <a:ln w="9525" cap="flat" cmpd="sng" algn="ctr">
              <a:solidFill>
                <a:srgbClr val="A500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rPr>
                <a:t>6</a:t>
              </a:r>
              <a:endParaRPr kumimoji="0" lang="zh-TW" altLang="en-US" sz="2400" b="0" i="0" u="none" strike="noStrike" kern="0" cap="none" spc="0" normalizeH="0" baseline="0" noProof="0" dirty="0">
                <a:ln>
                  <a:noFill/>
                </a:ln>
                <a:solidFill>
                  <a:srgbClr val="C0504D">
                    <a:lumMod val="60000"/>
                    <a:lumOff val="4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35" name="矩形 34"/>
          <p:cNvSpPr/>
          <p:nvPr/>
        </p:nvSpPr>
        <p:spPr>
          <a:xfrm>
            <a:off x="4909968" y="44624"/>
            <a:ext cx="405452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1" kern="0" dirty="0">
                <a:solidFill>
                  <a:sysClr val="window" lastClr="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dirty="0">
              <a:ln>
                <a:noFill/>
              </a:ln>
              <a:solidFill>
                <a:sysClr val="window" lastClr="FFFFFF"/>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932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6630"/>
                                        </p:tgtEl>
                                        <p:attrNameLst>
                                          <p:attrName>ppt_y</p:attrName>
                                        </p:attrNameLst>
                                      </p:cBhvr>
                                      <p:tavLst>
                                        <p:tav tm="0">
                                          <p:val>
                                            <p:strVal val="#ppt_y"/>
                                          </p:val>
                                        </p:tav>
                                        <p:tav tm="100000">
                                          <p:val>
                                            <p:strVal val="#ppt_y+#ppt_h*1.125000"/>
                                          </p:val>
                                        </p:tav>
                                      </p:tavLst>
                                    </p:anim>
                                    <p:animEffect transition="out" filter="wipe(down)">
                                      <p:cBhvr>
                                        <p:cTn id="7" dur="500"/>
                                        <p:tgtEl>
                                          <p:spTgt spid="26630"/>
                                        </p:tgtEl>
                                      </p:cBhvr>
                                    </p:animEffect>
                                    <p:set>
                                      <p:cBhvr>
                                        <p:cTn id="8" dur="1" fill="hold">
                                          <p:stCondLst>
                                            <p:cond delay="499"/>
                                          </p:stCondLst>
                                        </p:cTn>
                                        <p:tgtEl>
                                          <p:spTgt spid="26630"/>
                                        </p:tgtEl>
                                        <p:attrNameLst>
                                          <p:attrName>style.visibility</p:attrName>
                                        </p:attrNameLst>
                                      </p:cBhvr>
                                      <p:to>
                                        <p:strVal val="hidden"/>
                                      </p:to>
                                    </p:se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2" fill="hold" display="0">
                  <p:stCondLst>
                    <p:cond delay="indefinite"/>
                  </p:stCondLst>
                  <p:endCondLst>
                    <p:cond evt="onNext" delay="0">
                      <p:tgtEl>
                        <p:sldTgt/>
                      </p:tgtEl>
                    </p:cond>
                    <p:cond evt="onPrev" delay="0">
                      <p:tgtEl>
                        <p:sldTgt/>
                      </p:tgtEl>
                    </p:cond>
                  </p:end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3"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1</a:t>
            </a:r>
            <a:endParaRPr lang="zh-TW" altLang="en-US" sz="2800" dirty="0">
              <a:solidFill>
                <a:srgbClr val="FFFFCC"/>
              </a:solidFill>
              <a:latin typeface="Adobe 繁黑體 Std B" pitchFamily="34" charset="-120"/>
              <a:ea typeface="Adobe 繁黑體 Std B" pitchFamily="34" charset="-120"/>
            </a:endParaRPr>
          </a:p>
        </p:txBody>
      </p:sp>
      <p:cxnSp>
        <p:nvCxnSpPr>
          <p:cNvPr id="40" name="直線接點 39"/>
          <p:cNvCxnSpPr/>
          <p:nvPr/>
        </p:nvCxnSpPr>
        <p:spPr bwMode="auto">
          <a:xfrm>
            <a:off x="251520" y="2852936"/>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42" name="圖片 41" descr="適性輔導-歷程.png"/>
          <p:cNvPicPr>
            <a:picLocks noChangeAspect="1"/>
          </p:cNvPicPr>
          <p:nvPr/>
        </p:nvPicPr>
        <p:blipFill>
          <a:blip r:embed="rId4" cstate="print"/>
          <a:stretch>
            <a:fillRect/>
          </a:stretch>
        </p:blipFill>
        <p:spPr>
          <a:xfrm>
            <a:off x="130120" y="1196753"/>
            <a:ext cx="8676456" cy="5000332"/>
          </a:xfrm>
          <a:prstGeom prst="rect">
            <a:avLst/>
          </a:prstGeom>
        </p:spPr>
      </p:pic>
    </p:spTree>
    <p:extLst>
      <p:ext uri="{BB962C8B-B14F-4D97-AF65-F5344CB8AC3E}">
        <p14:creationId xmlns:p14="http://schemas.microsoft.com/office/powerpoint/2010/main" val="704918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2"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2</a:t>
            </a:r>
            <a:endParaRPr lang="zh-TW" altLang="en-US" sz="2800" dirty="0">
              <a:solidFill>
                <a:srgbClr val="FFFFCC"/>
              </a:solidFill>
              <a:latin typeface="Adobe 繁黑體 Std B" pitchFamily="34" charset="-120"/>
              <a:ea typeface="Adobe 繁黑體 Std B" pitchFamily="34" charset="-120"/>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2" y="1196753"/>
            <a:ext cx="8320353" cy="4791060"/>
          </a:xfrm>
          <a:prstGeom prst="rect">
            <a:avLst/>
          </a:prstGeom>
        </p:spPr>
      </p:pic>
      <p:cxnSp>
        <p:nvCxnSpPr>
          <p:cNvPr id="17" name="直線接點 16"/>
          <p:cNvCxnSpPr/>
          <p:nvPr/>
        </p:nvCxnSpPr>
        <p:spPr bwMode="auto">
          <a:xfrm>
            <a:off x="251520" y="2996952"/>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46174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90" y="1405500"/>
            <a:ext cx="8302066" cy="4309516"/>
          </a:xfrm>
          <a:prstGeom prst="rect">
            <a:avLst/>
          </a:prstGeom>
        </p:spPr>
      </p:pic>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2"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3</a:t>
            </a:r>
            <a:endParaRPr lang="zh-TW" altLang="en-US" sz="2800" dirty="0">
              <a:solidFill>
                <a:srgbClr val="FFFFCC"/>
              </a:solidFill>
              <a:latin typeface="Adobe 繁黑體 Std B" pitchFamily="34" charset="-120"/>
              <a:ea typeface="Adobe 繁黑體 Std B" pitchFamily="34" charset="-120"/>
            </a:endParaRPr>
          </a:p>
        </p:txBody>
      </p:sp>
      <p:cxnSp>
        <p:nvCxnSpPr>
          <p:cNvPr id="17" name="直線接點 16"/>
          <p:cNvCxnSpPr/>
          <p:nvPr/>
        </p:nvCxnSpPr>
        <p:spPr bwMode="auto">
          <a:xfrm>
            <a:off x="251520" y="3286124"/>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8679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01" name="Group 21"/>
          <p:cNvGraphicFramePr>
            <a:graphicFrameLocks noGrp="1"/>
          </p:cNvGraphicFramePr>
          <p:nvPr/>
        </p:nvGraphicFramePr>
        <p:xfrm>
          <a:off x="47625" y="1484313"/>
          <a:ext cx="9096375" cy="5373688"/>
        </p:xfrm>
        <a:graphic>
          <a:graphicData uri="http://schemas.openxmlformats.org/drawingml/2006/table">
            <a:tbl>
              <a:tblPr/>
              <a:tblGrid>
                <a:gridCol w="852488">
                  <a:extLst>
                    <a:ext uri="{9D8B030D-6E8A-4147-A177-3AD203B41FA5}">
                      <a16:colId xmlns:a16="http://schemas.microsoft.com/office/drawing/2014/main" xmlns="" val="20000"/>
                    </a:ext>
                  </a:extLst>
                </a:gridCol>
                <a:gridCol w="1320800">
                  <a:extLst>
                    <a:ext uri="{9D8B030D-6E8A-4147-A177-3AD203B41FA5}">
                      <a16:colId xmlns:a16="http://schemas.microsoft.com/office/drawing/2014/main" xmlns="" val="20001"/>
                    </a:ext>
                  </a:extLst>
                </a:gridCol>
                <a:gridCol w="6923087">
                  <a:extLst>
                    <a:ext uri="{9D8B030D-6E8A-4147-A177-3AD203B41FA5}">
                      <a16:colId xmlns:a16="http://schemas.microsoft.com/office/drawing/2014/main" xmlns="" val="20002"/>
                    </a:ext>
                  </a:extLst>
                </a:gridCol>
              </a:tblGrid>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a:ln>
                          <a:noFill/>
                        </a:ln>
                        <a:solidFill>
                          <a:schemeClr val="tx1"/>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0"/>
                  </a:ext>
                </a:extLst>
              </a:tr>
              <a:tr h="4972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七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自我</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與探索</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28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與試探</a:t>
                      </a: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endParaRPr kumimoji="0" lang="en-US" altLang="zh-TW" sz="2000" b="1"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1"/>
                  </a:ext>
                </a:extLst>
              </a:tr>
            </a:tbl>
          </a:graphicData>
        </a:graphic>
      </p:graphicFrame>
      <p:sp>
        <p:nvSpPr>
          <p:cNvPr id="68623" name="矩形 7"/>
          <p:cNvSpPr>
            <a:spLocks noChangeArrowheads="1"/>
          </p:cNvSpPr>
          <p:nvPr/>
        </p:nvSpPr>
        <p:spPr bwMode="auto">
          <a:xfrm>
            <a:off x="0" y="692150"/>
            <a:ext cx="9144000" cy="649288"/>
          </a:xfrm>
          <a:prstGeom prst="rect">
            <a:avLst/>
          </a:prstGeom>
          <a:solidFill>
            <a:srgbClr val="FFCCFF"/>
          </a:solidFill>
          <a:ln w="25400">
            <a:solidFill>
              <a:srgbClr val="FF33CC"/>
            </a:solidFill>
            <a:round/>
            <a:headEnd/>
            <a:tailEnd/>
          </a:ln>
        </p:spPr>
        <p:txBody>
          <a:bodyPr anchor="ctr"/>
          <a:lstStyle/>
          <a:p>
            <a:pPr marL="165100" indent="-165100" algn="ct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多元進路</a:t>
            </a:r>
            <a:r>
              <a:rPr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認識技職</a:t>
            </a:r>
            <a:endParaRPr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19473" name="Picture 18" descr="DSC024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513" y="1916113"/>
            <a:ext cx="34559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9" descr="SDC132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4437063"/>
            <a:ext cx="3629504"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投影片編號版面配置區 5"/>
          <p:cNvSpPr>
            <a:spLocks noGrp="1"/>
          </p:cNvSpPr>
          <p:nvPr>
            <p:ph type="sldNum" sz="quarter" idx="12"/>
          </p:nvPr>
        </p:nvSpPr>
        <p:spPr bwMode="auto">
          <a:xfrm>
            <a:off x="658812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dobe 繁黑體 Std B" pitchFamily="34" charset="-120"/>
                <a:ea typeface="Adobe 繁黑體 Std B" pitchFamily="34" charset="-120"/>
              </a:rPr>
              <a:t>1</a:t>
            </a:r>
            <a:endParaRPr lang="zh-TW" altLang="en-US" sz="1400">
              <a:solidFill>
                <a:srgbClr val="000000"/>
              </a:solidFill>
              <a:latin typeface="Adobe 繁黑體 Std B" pitchFamily="34" charset="-120"/>
              <a:ea typeface="Adobe 繁黑體 Std B" pitchFamily="34" charset="-120"/>
            </a:endParaRPr>
          </a:p>
        </p:txBody>
      </p:sp>
      <p:pic>
        <p:nvPicPr>
          <p:cNvPr id="19478" name="Picture 26" descr="DSCN21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4437063"/>
            <a:ext cx="331311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9" descr="DSC03842"/>
          <p:cNvPicPr>
            <a:picLocks noChangeAspect="1" noChangeArrowheads="1"/>
          </p:cNvPicPr>
          <p:nvPr/>
        </p:nvPicPr>
        <p:blipFill>
          <a:blip r:embed="rId6" cstate="print"/>
          <a:srcRect/>
          <a:stretch>
            <a:fillRect/>
          </a:stretch>
        </p:blipFill>
        <p:spPr bwMode="auto">
          <a:xfrm>
            <a:off x="5580112" y="1844824"/>
            <a:ext cx="3499589"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pic>
        <p:nvPicPr>
          <p:cNvPr id="10"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p:cNvGrpSpPr/>
          <p:nvPr/>
        </p:nvGrpSpPr>
        <p:grpSpPr>
          <a:xfrm>
            <a:off x="2411762" y="44625"/>
            <a:ext cx="2480725" cy="380075"/>
            <a:chOff x="2411760" y="44624"/>
            <a:chExt cx="2480725" cy="380075"/>
          </a:xfrm>
        </p:grpSpPr>
        <p:sp>
          <p:nvSpPr>
            <p:cNvPr id="12" name="橢圓 11"/>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4" name="橢圓 13"/>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5" name="橢圓 1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6" name="橢圓 15"/>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7" name="橢圓 16"/>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生涯覺察與試探</a:t>
            </a:r>
          </a:p>
        </p:txBody>
      </p:sp>
    </p:spTree>
    <p:extLst>
      <p:ext uri="{BB962C8B-B14F-4D97-AF65-F5344CB8AC3E}">
        <p14:creationId xmlns:p14="http://schemas.microsoft.com/office/powerpoint/2010/main" val="20554703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9481"/>
                                        </p:tgtEl>
                                        <p:attrNameLst>
                                          <p:attrName>style.visibility</p:attrName>
                                        </p:attrNameLst>
                                      </p:cBhvr>
                                      <p:to>
                                        <p:strVal val="visible"/>
                                      </p:to>
                                    </p:set>
                                    <p:animEffect transition="in" filter="plus(in)">
                                      <p:cBhvr>
                                        <p:cTn id="7" dur="3000"/>
                                        <p:tgtEl>
                                          <p:spTgt spid="19481"/>
                                        </p:tgtEl>
                                      </p:cBhvr>
                                    </p:animEffect>
                                  </p:childTnLst>
                                </p:cTn>
                              </p:par>
                              <p:par>
                                <p:cTn id="8" presetID="29" presetClass="entr" presetSubtype="0" fill="hold" nodeType="withEffect">
                                  <p:stCondLst>
                                    <p:cond delay="0"/>
                                  </p:stCondLst>
                                  <p:childTnLst>
                                    <p:set>
                                      <p:cBhvr>
                                        <p:cTn id="9" dur="1" fill="hold">
                                          <p:stCondLst>
                                            <p:cond delay="0"/>
                                          </p:stCondLst>
                                        </p:cTn>
                                        <p:tgtEl>
                                          <p:spTgt spid="19478"/>
                                        </p:tgtEl>
                                        <p:attrNameLst>
                                          <p:attrName>style.visibility</p:attrName>
                                        </p:attrNameLst>
                                      </p:cBhvr>
                                      <p:to>
                                        <p:strVal val="visible"/>
                                      </p:to>
                                    </p:set>
                                    <p:anim calcmode="lin" valueType="num">
                                      <p:cBhvr>
                                        <p:cTn id="10" dur="1000" fill="hold"/>
                                        <p:tgtEl>
                                          <p:spTgt spid="19478"/>
                                        </p:tgtEl>
                                        <p:attrNameLst>
                                          <p:attrName>ppt_x</p:attrName>
                                        </p:attrNameLst>
                                      </p:cBhvr>
                                      <p:tavLst>
                                        <p:tav tm="0">
                                          <p:val>
                                            <p:strVal val="#ppt_x-.2"/>
                                          </p:val>
                                        </p:tav>
                                        <p:tav tm="100000">
                                          <p:val>
                                            <p:strVal val="#ppt_x"/>
                                          </p:val>
                                        </p:tav>
                                      </p:tavLst>
                                    </p:anim>
                                    <p:anim calcmode="lin" valueType="num">
                                      <p:cBhvr>
                                        <p:cTn id="11" dur="1000" fill="hold"/>
                                        <p:tgtEl>
                                          <p:spTgt spid="1947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9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9213" y="1557338"/>
          <a:ext cx="8986837" cy="4967288"/>
        </p:xfrm>
        <a:graphic>
          <a:graphicData uri="http://schemas.openxmlformats.org/drawingml/2006/table">
            <a:tbl>
              <a:tblPr/>
              <a:tblGrid>
                <a:gridCol w="922337">
                  <a:extLst>
                    <a:ext uri="{9D8B030D-6E8A-4147-A177-3AD203B41FA5}">
                      <a16:colId xmlns:a16="http://schemas.microsoft.com/office/drawing/2014/main" xmlns="" val="20000"/>
                    </a:ext>
                  </a:extLst>
                </a:gridCol>
                <a:gridCol w="1223963">
                  <a:extLst>
                    <a:ext uri="{9D8B030D-6E8A-4147-A177-3AD203B41FA5}">
                      <a16:colId xmlns:a16="http://schemas.microsoft.com/office/drawing/2014/main" xmlns="" val="20001"/>
                    </a:ext>
                  </a:extLst>
                </a:gridCol>
                <a:gridCol w="6840537">
                  <a:extLst>
                    <a:ext uri="{9D8B030D-6E8A-4147-A177-3AD203B41FA5}">
                      <a16:colId xmlns:a16="http://schemas.microsoft.com/office/drawing/2014/main" xmlns="" val="20002"/>
                    </a:ext>
                  </a:extLst>
                </a:gridCol>
              </a:tblGrid>
              <a:tr h="582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0"/>
                  </a:ext>
                </a:extLst>
              </a:tr>
              <a:tr h="4384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八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覺察</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a:t>
                      </a:r>
                      <a:endParaRPr kumimoji="0" lang="en-US" altLang="zh-TW" sz="40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試探</a:t>
                      </a:r>
                    </a:p>
                  </a:txBody>
                  <a:tcPr marL="68579" marR="685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endParaRPr kumimoji="0" lang="en-US" altLang="zh-TW" sz="4000" b="1"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79" marR="68579"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1"/>
                  </a:ext>
                </a:extLst>
              </a:tr>
            </a:tbl>
          </a:graphicData>
        </a:graphic>
      </p:graphicFrame>
      <p:sp>
        <p:nvSpPr>
          <p:cNvPr id="70671" name="矩形 5"/>
          <p:cNvSpPr>
            <a:spLocks noChangeArrowheads="1"/>
          </p:cNvSpPr>
          <p:nvPr/>
        </p:nvSpPr>
        <p:spPr bwMode="auto">
          <a:xfrm>
            <a:off x="0" y="642918"/>
            <a:ext cx="9144000" cy="720725"/>
          </a:xfrm>
          <a:prstGeom prst="rect">
            <a:avLst/>
          </a:prstGeom>
          <a:solidFill>
            <a:srgbClr val="FFCCFF"/>
          </a:solidFill>
          <a:ln w="25400">
            <a:solidFill>
              <a:srgbClr val="FF33CC"/>
            </a:solidFill>
            <a:round/>
            <a:headEnd/>
            <a:tailEnd/>
          </a:ln>
        </p:spPr>
        <p:txBody>
          <a:bodyPr anchor="ctr"/>
          <a:lstStyle/>
          <a:p>
            <a:pPr marL="165100" indent="-165100" algn="ct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性向試探</a:t>
            </a:r>
            <a:r>
              <a:rPr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lang="zh-TW" altLang="en-US" sz="3200" b="1" dirty="0">
                <a:solidFill>
                  <a:srgbClr val="C00000"/>
                </a:solidFill>
                <a:latin typeface="Adobe 繁黑體 Std B" pitchFamily="34" charset="-120"/>
                <a:ea typeface="Adobe 繁黑體 Std B" pitchFamily="34" charset="-120"/>
                <a:cs typeface="標楷體" charset="0"/>
                <a:sym typeface="Wingdings" charset="0"/>
              </a:rPr>
              <a:t>體驗學習</a:t>
            </a:r>
            <a:endParaRPr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20499" name="Picture 4" descr="DSC011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4437063"/>
            <a:ext cx="32400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3" name="投影片編號版面配置區 6"/>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dobe 繁黑體 Std B" pitchFamily="34" charset="-120"/>
                <a:ea typeface="Adobe 繁黑體 Std B" pitchFamily="34" charset="-120"/>
              </a:rPr>
              <a:t>1</a:t>
            </a:r>
            <a:endParaRPr lang="zh-TW" altLang="en-US" sz="1400">
              <a:solidFill>
                <a:srgbClr val="000000"/>
              </a:solidFill>
              <a:latin typeface="Adobe 繁黑體 Std B" pitchFamily="34" charset="-120"/>
              <a:ea typeface="Adobe 繁黑體 Std B" pitchFamily="34" charset="-120"/>
            </a:endParaRPr>
          </a:p>
        </p:txBody>
      </p:sp>
      <p:pic>
        <p:nvPicPr>
          <p:cNvPr id="20509" name="Picture 29"/>
          <p:cNvPicPr preferRelativeResize="0">
            <a:picLocks noChangeArrowheads="1"/>
          </p:cNvPicPr>
          <p:nvPr/>
        </p:nvPicPr>
        <p:blipFill>
          <a:blip r:embed="rId4" cstate="print">
            <a:extLst>
              <a:ext uri="{28A0092B-C50C-407E-A947-70E740481C1C}">
                <a14:useLocalDpi xmlns:a14="http://schemas.microsoft.com/office/drawing/2010/main" val="0"/>
              </a:ext>
            </a:extLst>
          </a:blip>
          <a:srcRect l="-308"/>
          <a:stretch>
            <a:fillRect/>
          </a:stretch>
        </p:blipFill>
        <p:spPr bwMode="auto">
          <a:xfrm>
            <a:off x="5435600" y="2133600"/>
            <a:ext cx="36004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31" descr="DSC027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538" y="2133600"/>
            <a:ext cx="31670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pic>
        <p:nvPicPr>
          <p:cNvPr id="9"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411762" y="44625"/>
            <a:ext cx="2480725" cy="380075"/>
            <a:chOff x="2411760" y="44624"/>
            <a:chExt cx="2480725" cy="380075"/>
          </a:xfrm>
        </p:grpSpPr>
        <p:sp>
          <p:nvSpPr>
            <p:cNvPr id="11" name="橢圓 10"/>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3" name="橢圓 12"/>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1</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4" name="橢圓 13"/>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5" name="橢圓 14"/>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16" name="橢圓 15"/>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生涯覺察與試探</a:t>
            </a:r>
          </a:p>
        </p:txBody>
      </p:sp>
    </p:spTree>
    <p:extLst>
      <p:ext uri="{BB962C8B-B14F-4D97-AF65-F5344CB8AC3E}">
        <p14:creationId xmlns:p14="http://schemas.microsoft.com/office/powerpoint/2010/main" val="638443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0511"/>
                                        </p:tgtEl>
                                        <p:attrNameLst>
                                          <p:attrName>style.visibility</p:attrName>
                                        </p:attrNameLst>
                                      </p:cBhvr>
                                      <p:to>
                                        <p:strVal val="visible"/>
                                      </p:to>
                                    </p:set>
                                    <p:animEffect transition="in" filter="wedge">
                                      <p:cBhvr>
                                        <p:cTn id="12" dur="3000"/>
                                        <p:tgtEl>
                                          <p:spTgt spid="20511"/>
                                        </p:tgtEl>
                                      </p:cBhvr>
                                    </p:animEffect>
                                  </p:childTnLst>
                                </p:cTn>
                              </p:par>
                              <p:par>
                                <p:cTn id="13" presetID="20" presetClass="entr" presetSubtype="0" fill="hold" nodeType="withEffect">
                                  <p:stCondLst>
                                    <p:cond delay="0"/>
                                  </p:stCondLst>
                                  <p:childTnLst>
                                    <p:set>
                                      <p:cBhvr>
                                        <p:cTn id="14" dur="1" fill="hold">
                                          <p:stCondLst>
                                            <p:cond delay="0"/>
                                          </p:stCondLst>
                                        </p:cTn>
                                        <p:tgtEl>
                                          <p:spTgt spid="20499"/>
                                        </p:tgtEl>
                                        <p:attrNameLst>
                                          <p:attrName>style.visibility</p:attrName>
                                        </p:attrNameLst>
                                      </p:cBhvr>
                                      <p:to>
                                        <p:strVal val="visible"/>
                                      </p:to>
                                    </p:set>
                                    <p:animEffect transition="in" filter="wedge">
                                      <p:cBhvr>
                                        <p:cTn id="15" dur="3000"/>
                                        <p:tgtEl>
                                          <p:spTgt spid="20499"/>
                                        </p:tgtEl>
                                      </p:cBhvr>
                                    </p:animEffect>
                                  </p:childTnLst>
                                </p:cTn>
                              </p:par>
                              <p:par>
                                <p:cTn id="16" presetID="52" presetClass="entr" presetSubtype="0" fill="hold" nodeType="withEffect">
                                  <p:stCondLst>
                                    <p:cond delay="0"/>
                                  </p:stCondLst>
                                  <p:childTnLst>
                                    <p:set>
                                      <p:cBhvr>
                                        <p:cTn id="17" dur="1" fill="hold">
                                          <p:stCondLst>
                                            <p:cond delay="0"/>
                                          </p:stCondLst>
                                        </p:cTn>
                                        <p:tgtEl>
                                          <p:spTgt spid="20509"/>
                                        </p:tgtEl>
                                        <p:attrNameLst>
                                          <p:attrName>style.visibility</p:attrName>
                                        </p:attrNameLst>
                                      </p:cBhvr>
                                      <p:to>
                                        <p:strVal val="visible"/>
                                      </p:to>
                                    </p:set>
                                    <p:animScale>
                                      <p:cBhvr>
                                        <p:cTn id="18" dur="2000" decel="50000" fill="hold">
                                          <p:stCondLst>
                                            <p:cond delay="0"/>
                                          </p:stCondLst>
                                        </p:cTn>
                                        <p:tgtEl>
                                          <p:spTgt spid="20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2000" decel="50000" fill="hold">
                                          <p:stCondLst>
                                            <p:cond delay="0"/>
                                          </p:stCondLst>
                                        </p:cTn>
                                        <p:tgtEl>
                                          <p:spTgt spid="20509"/>
                                        </p:tgtEl>
                                        <p:attrNameLst>
                                          <p:attrName>ppt_x</p:attrName>
                                          <p:attrName>ppt_y</p:attrName>
                                        </p:attrNameLst>
                                      </p:cBhvr>
                                    </p:animMotion>
                                    <p:animEffect transition="in" filter="fade">
                                      <p:cBhvr>
                                        <p:cTn id="20" dur="2000"/>
                                        <p:tgtEl>
                                          <p:spTgt spid="2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4925" y="1484313"/>
          <a:ext cx="9001125" cy="5341938"/>
        </p:xfrm>
        <a:graphic>
          <a:graphicData uri="http://schemas.openxmlformats.org/drawingml/2006/table">
            <a:tbl>
              <a:tblPr/>
              <a:tblGrid>
                <a:gridCol w="936625">
                  <a:extLst>
                    <a:ext uri="{9D8B030D-6E8A-4147-A177-3AD203B41FA5}">
                      <a16:colId xmlns:a16="http://schemas.microsoft.com/office/drawing/2014/main" xmlns="" val="20000"/>
                    </a:ext>
                  </a:extLst>
                </a:gridCol>
                <a:gridCol w="1223963">
                  <a:extLst>
                    <a:ext uri="{9D8B030D-6E8A-4147-A177-3AD203B41FA5}">
                      <a16:colId xmlns:a16="http://schemas.microsoft.com/office/drawing/2014/main" xmlns="" val="20001"/>
                    </a:ext>
                  </a:extLst>
                </a:gridCol>
                <a:gridCol w="6840537">
                  <a:extLst>
                    <a:ext uri="{9D8B030D-6E8A-4147-A177-3AD203B41FA5}">
                      <a16:colId xmlns:a16="http://schemas.microsoft.com/office/drawing/2014/main" xmlns="" val="20002"/>
                    </a:ext>
                  </a:extLst>
                </a:gridCol>
              </a:tblGrid>
              <a:tr h="709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年級</a:t>
                      </a:r>
                      <a:endParaRPr kumimoji="0" lang="zh-TW" altLang="en-US" sz="2000" b="0"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endParaRPr>
                    </a:p>
                  </a:txBody>
                  <a:tcPr marL="68579" marR="68579"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核心內涵</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82" marR="685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80808"/>
                          </a:solidFill>
                          <a:effectLst/>
                          <a:latin typeface="Adobe 繁黑體 Std B" pitchFamily="34" charset="-120"/>
                          <a:ea typeface="Adobe 繁黑體 Std B" pitchFamily="34" charset="-120"/>
                          <a:cs typeface="標楷體" charset="0"/>
                        </a:rPr>
                        <a:t>教學主題與活動</a:t>
                      </a:r>
                      <a:endParaRPr kumimoji="0" lang="zh-TW" altLang="en-US" sz="2000" b="0" i="0" u="none" strike="noStrike" cap="none" normalizeH="0" baseline="0">
                        <a:ln>
                          <a:noFill/>
                        </a:ln>
                        <a:solidFill>
                          <a:srgbClr val="080808"/>
                        </a:solidFill>
                        <a:effectLst/>
                        <a:latin typeface="Adobe 繁黑體 Std B" pitchFamily="34" charset="-120"/>
                        <a:ea typeface="Adobe 繁黑體 Std B" pitchFamily="34" charset="-120"/>
                        <a:cs typeface="標楷體" charset="0"/>
                      </a:endParaRPr>
                    </a:p>
                  </a:txBody>
                  <a:tcPr marL="68582" marR="68582"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0"/>
                  </a:ext>
                </a:extLst>
              </a:tr>
              <a:tr h="463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b="1" i="0" u="none" strike="noStrike" cap="none" normalizeH="0" baseline="0" dirty="0">
                          <a:ln>
                            <a:noFill/>
                          </a:ln>
                          <a:solidFill>
                            <a:srgbClr val="080808"/>
                          </a:solidFill>
                          <a:effectLst/>
                          <a:latin typeface="Adobe 繁黑體 Std B" pitchFamily="34" charset="-120"/>
                          <a:ea typeface="Adobe 繁黑體 Std B" pitchFamily="34" charset="-120"/>
                          <a:cs typeface="標楷體" charset="0"/>
                        </a:rPr>
                        <a:t>九  年  級</a:t>
                      </a:r>
                    </a:p>
                  </a:txBody>
                  <a:tcPr marL="68579" marR="68579" marT="0" marB="0" vert="eaVert"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生涯</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探索</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與</a:t>
                      </a:r>
                      <a:endParaRPr kumimoji="0" lang="zh-TW"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進路</a:t>
                      </a:r>
                      <a:endParaRPr kumimoji="0" lang="en-US" altLang="zh-TW" sz="3600" b="1" i="0" u="none" strike="noStrike" cap="none" normalizeH="0" baseline="0">
                        <a:ln>
                          <a:noFill/>
                        </a:ln>
                        <a:solidFill>
                          <a:srgbClr val="FF0000"/>
                        </a:solidFill>
                        <a:effectLst/>
                        <a:latin typeface="Adobe 繁黑體 Std B" pitchFamily="34" charset="-120"/>
                        <a:ea typeface="Adobe 繁黑體 Std B" pitchFamily="34" charset="-12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a:ln>
                            <a:noFill/>
                          </a:ln>
                          <a:solidFill>
                            <a:srgbClr val="FF0000"/>
                          </a:solidFill>
                          <a:effectLst/>
                          <a:latin typeface="Adobe 繁黑體 Std B" pitchFamily="34" charset="-120"/>
                          <a:ea typeface="Adobe 繁黑體 Std B" pitchFamily="34" charset="-120"/>
                          <a:cs typeface="標楷體" charset="0"/>
                        </a:rPr>
                        <a:t>選擇</a:t>
                      </a:r>
                    </a:p>
                  </a:txBody>
                  <a:tcPr marL="68582" marR="685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ts val="2200"/>
                        </a:lnSpc>
                        <a:spcBef>
                          <a:spcPct val="0"/>
                        </a:spcBef>
                        <a:spcAft>
                          <a:spcPct val="0"/>
                        </a:spcAft>
                        <a:buClrTx/>
                        <a:buSzTx/>
                        <a:buFontTx/>
                        <a:buNone/>
                        <a:tabLst/>
                      </a:pPr>
                      <a:endParaRPr kumimoji="0" lang="en-US" altLang="zh-TW" sz="2000" b="0" i="0" u="none" strike="noStrike" cap="none" normalizeH="0" baseline="0" dirty="0">
                        <a:ln>
                          <a:noFill/>
                        </a:ln>
                        <a:solidFill>
                          <a:srgbClr val="080808"/>
                        </a:solidFill>
                        <a:effectLst/>
                        <a:latin typeface="Adobe 繁黑體 Std B" pitchFamily="34" charset="-120"/>
                        <a:ea typeface="Adobe 繁黑體 Std B" pitchFamily="34" charset="-120"/>
                        <a:cs typeface="Times New Roman" charset="0"/>
                      </a:endParaRPr>
                    </a:p>
                  </a:txBody>
                  <a:tcPr marL="68582" marR="68582"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1"/>
                  </a:ext>
                </a:extLst>
              </a:tr>
            </a:tbl>
          </a:graphicData>
        </a:graphic>
      </p:graphicFrame>
      <p:sp>
        <p:nvSpPr>
          <p:cNvPr id="72719" name="矩形 5"/>
          <p:cNvSpPr>
            <a:spLocks noChangeArrowheads="1"/>
          </p:cNvSpPr>
          <p:nvPr/>
        </p:nvSpPr>
        <p:spPr bwMode="auto">
          <a:xfrm>
            <a:off x="0" y="642918"/>
            <a:ext cx="9144000" cy="649287"/>
          </a:xfrm>
          <a:prstGeom prst="rect">
            <a:avLst/>
          </a:prstGeom>
          <a:solidFill>
            <a:srgbClr val="FFCCFF"/>
          </a:solidFill>
          <a:ln w="25400">
            <a:solidFill>
              <a:srgbClr val="FF33CC"/>
            </a:solidFill>
            <a:round/>
            <a:headEnd/>
            <a:tailEnd/>
          </a:ln>
        </p:spPr>
        <p:txBody>
          <a:bodyPr anchor="ctr"/>
          <a:lstStyle/>
          <a:p>
            <a:pPr marL="165100" indent="-165100" algn="ctr"/>
            <a:r>
              <a:rPr kumimoji="0" lang="zh-TW" altLang="en-US" sz="3200" b="1" dirty="0">
                <a:solidFill>
                  <a:srgbClr val="C00000"/>
                </a:solidFill>
                <a:latin typeface="Adobe 繁黑體 Std B" pitchFamily="34" charset="-120"/>
                <a:ea typeface="Adobe 繁黑體 Std B" pitchFamily="34" charset="-120"/>
                <a:cs typeface="標楷體" charset="0"/>
                <a:sym typeface="Wingdings" charset="0"/>
              </a:rPr>
              <a:t>生涯定向</a:t>
            </a:r>
            <a:r>
              <a:rPr kumimoji="0" lang="en-US" altLang="zh-TW" sz="3200" b="1" dirty="0">
                <a:solidFill>
                  <a:srgbClr val="C00000"/>
                </a:solidFill>
                <a:latin typeface="Adobe 繁黑體 Std B" pitchFamily="34" charset="-120"/>
                <a:ea typeface="Adobe 繁黑體 Std B" pitchFamily="34" charset="-120"/>
                <a:cs typeface="標楷體" charset="0"/>
                <a:sym typeface="Wingdings" charset="0"/>
              </a:rPr>
              <a:t> </a:t>
            </a:r>
            <a:r>
              <a:rPr kumimoji="0" lang="zh-TW" altLang="en-US" sz="3200" b="1" dirty="0">
                <a:solidFill>
                  <a:srgbClr val="C00000"/>
                </a:solidFill>
                <a:latin typeface="Adobe 繁黑體 Std B" pitchFamily="34" charset="-120"/>
                <a:ea typeface="Adobe 繁黑體 Std B" pitchFamily="34" charset="-120"/>
                <a:cs typeface="標楷體" charset="0"/>
                <a:sym typeface="Wingdings" charset="0"/>
              </a:rPr>
              <a:t>適性選擇</a:t>
            </a:r>
            <a:endParaRPr kumimoji="0" lang="zh-TW" altLang="en-US" sz="3200" b="1" dirty="0">
              <a:solidFill>
                <a:srgbClr val="000000"/>
              </a:solidFill>
              <a:latin typeface="Adobe 繁黑體 Std B" pitchFamily="34" charset="-120"/>
              <a:ea typeface="Adobe 繁黑體 Std B" pitchFamily="34" charset="-120"/>
              <a:cs typeface="標楷體" charset="0"/>
            </a:endParaRPr>
          </a:p>
        </p:txBody>
      </p:sp>
      <p:pic>
        <p:nvPicPr>
          <p:cNvPr id="5" name="Picture 2" descr="\\120.104.14.1\zgjh上傳區\12 照片上傳區\2012-03-23升學博覽會\2012-03-23升學博覽會.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2339975" y="2251075"/>
            <a:ext cx="6516688" cy="4418013"/>
          </a:xfrm>
        </p:spPr>
      </p:pic>
      <p:pic>
        <p:nvPicPr>
          <p:cNvPr id="11" name="Picture 4" descr="\\120.104.14.1\zgjh上傳區\12 照片上傳區\2012-05-03TVBS 採訪側拍\IMG_40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4509120"/>
            <a:ext cx="3276941"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120.104.14.1\zgjh上傳區\12 照片上傳區\2012-05-03TVBS 採訪側拍\IMG_4077.JPG"/>
          <p:cNvPicPr>
            <a:picLocks noChangeAspect="1" noChangeArrowheads="1"/>
          </p:cNvPicPr>
          <p:nvPr/>
        </p:nvPicPr>
        <p:blipFill>
          <a:blip r:embed="rId5" cstate="print">
            <a:lum bright="10000"/>
            <a:extLst>
              <a:ext uri="{28A0092B-C50C-407E-A947-70E740481C1C}">
                <a14:useLocalDpi xmlns:a14="http://schemas.microsoft.com/office/drawing/2010/main" val="0"/>
              </a:ext>
            </a:extLst>
          </a:blip>
          <a:srcRect/>
          <a:stretch>
            <a:fillRect/>
          </a:stretch>
        </p:blipFill>
        <p:spPr bwMode="auto">
          <a:xfrm>
            <a:off x="5940152" y="2348880"/>
            <a:ext cx="3023755"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5" name="投影片編號版面配置區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charset="0"/>
                <a:ea typeface="新細明體" charset="0"/>
                <a:cs typeface="新細明體" charset="0"/>
              </a:defRPr>
            </a:lvl1pPr>
            <a:lvl2pPr marL="742950" indent="-285750">
              <a:defRPr kumimoji="1" sz="3200">
                <a:solidFill>
                  <a:schemeClr val="tx1"/>
                </a:solidFill>
                <a:latin typeface="Calibri" charset="0"/>
                <a:ea typeface="新細明體" charset="0"/>
              </a:defRPr>
            </a:lvl2pPr>
            <a:lvl3pPr marL="1143000" indent="-228600">
              <a:defRPr kumimoji="1" sz="3200">
                <a:solidFill>
                  <a:schemeClr val="tx1"/>
                </a:solidFill>
                <a:latin typeface="Calibri" charset="0"/>
                <a:ea typeface="新細明體" charset="0"/>
              </a:defRPr>
            </a:lvl3pPr>
            <a:lvl4pPr marL="1600200" indent="-228600">
              <a:defRPr kumimoji="1" sz="3200">
                <a:solidFill>
                  <a:schemeClr val="tx1"/>
                </a:solidFill>
                <a:latin typeface="Calibri" charset="0"/>
                <a:ea typeface="新細明體" charset="0"/>
              </a:defRPr>
            </a:lvl4pPr>
            <a:lvl5pPr marL="2057400" indent="-228600">
              <a:defRPr kumimoji="1" sz="3200">
                <a:solidFill>
                  <a:schemeClr val="tx1"/>
                </a:solidFill>
                <a:latin typeface="Calibri" charset="0"/>
                <a:ea typeface="新細明體" charset="0"/>
              </a:defRPr>
            </a:lvl5pPr>
            <a:lvl6pPr marL="2514600" indent="-228600" fontAlgn="base">
              <a:spcBef>
                <a:spcPct val="0"/>
              </a:spcBef>
              <a:spcAft>
                <a:spcPct val="0"/>
              </a:spcAft>
              <a:defRPr kumimoji="1" sz="3200">
                <a:solidFill>
                  <a:schemeClr val="tx1"/>
                </a:solidFill>
                <a:latin typeface="Calibri" charset="0"/>
                <a:ea typeface="新細明體" charset="0"/>
              </a:defRPr>
            </a:lvl6pPr>
            <a:lvl7pPr marL="2971800" indent="-228600" fontAlgn="base">
              <a:spcBef>
                <a:spcPct val="0"/>
              </a:spcBef>
              <a:spcAft>
                <a:spcPct val="0"/>
              </a:spcAft>
              <a:defRPr kumimoji="1" sz="3200">
                <a:solidFill>
                  <a:schemeClr val="tx1"/>
                </a:solidFill>
                <a:latin typeface="Calibri" charset="0"/>
                <a:ea typeface="新細明體" charset="0"/>
              </a:defRPr>
            </a:lvl7pPr>
            <a:lvl8pPr marL="3429000" indent="-228600" fontAlgn="base">
              <a:spcBef>
                <a:spcPct val="0"/>
              </a:spcBef>
              <a:spcAft>
                <a:spcPct val="0"/>
              </a:spcAft>
              <a:defRPr kumimoji="1" sz="3200">
                <a:solidFill>
                  <a:schemeClr val="tx1"/>
                </a:solidFill>
                <a:latin typeface="Calibri" charset="0"/>
                <a:ea typeface="新細明體" charset="0"/>
              </a:defRPr>
            </a:lvl8pPr>
            <a:lvl9pPr marL="3886200" indent="-228600" fontAlgn="base">
              <a:spcBef>
                <a:spcPct val="0"/>
              </a:spcBef>
              <a:spcAft>
                <a:spcPct val="0"/>
              </a:spcAft>
              <a:defRPr kumimoji="1" sz="3200">
                <a:solidFill>
                  <a:schemeClr val="tx1"/>
                </a:solidFill>
                <a:latin typeface="Calibri" charset="0"/>
                <a:ea typeface="新細明體" charset="0"/>
              </a:defRPr>
            </a:lvl9pPr>
          </a:lstStyle>
          <a:p>
            <a:r>
              <a:rPr lang="en-US" altLang="zh-TW" sz="1400">
                <a:solidFill>
                  <a:srgbClr val="000000"/>
                </a:solidFill>
                <a:latin typeface="Arial" charset="0"/>
              </a:rPr>
              <a:t>1</a:t>
            </a:r>
            <a:endParaRPr lang="zh-TW" altLang="en-US" sz="1400">
              <a:solidFill>
                <a:srgbClr val="000000"/>
              </a:solidFill>
              <a:latin typeface="Arial" charset="0"/>
            </a:endParaRPr>
          </a:p>
        </p:txBody>
      </p:sp>
      <p:sp>
        <p:nvSpPr>
          <p:cNvPr id="8" name="矩形 7"/>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9"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411762" y="44625"/>
            <a:ext cx="2480725" cy="380075"/>
            <a:chOff x="2411760" y="44624"/>
            <a:chExt cx="2480725" cy="380075"/>
          </a:xfrm>
        </p:grpSpPr>
        <p:sp>
          <p:nvSpPr>
            <p:cNvPr id="12" name="橢圓 11"/>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p:txBody>
      </p:sp>
    </p:spTree>
    <p:extLst>
      <p:ext uri="{BB962C8B-B14F-4D97-AF65-F5344CB8AC3E}">
        <p14:creationId xmlns:p14="http://schemas.microsoft.com/office/powerpoint/2010/main" val="18016893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179512" y="529516"/>
            <a:ext cx="5570756"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sym typeface="Wingdings" pitchFamily="2" charset="2"/>
              </a:rPr>
              <a:t>國中學生生涯發展教育指引與紀錄</a:t>
            </a:r>
            <a:endParaRPr lang="zh-TW" altLang="en-US" sz="2800" dirty="0">
              <a:solidFill>
                <a:srgbClr val="FFFFCC"/>
              </a:solidFill>
              <a:latin typeface="Adobe 繁黑體 Std B" pitchFamily="34" charset="-120"/>
              <a:ea typeface="Adobe 繁黑體 Std B" pitchFamily="34" charset="-120"/>
            </a:endParaRPr>
          </a:p>
        </p:txBody>
      </p:sp>
      <p:grpSp>
        <p:nvGrpSpPr>
          <p:cNvPr id="3" name="群組 2"/>
          <p:cNvGrpSpPr/>
          <p:nvPr/>
        </p:nvGrpSpPr>
        <p:grpSpPr>
          <a:xfrm>
            <a:off x="139957" y="1085944"/>
            <a:ext cx="8784976" cy="5079360"/>
            <a:chOff x="179512" y="1473200"/>
            <a:chExt cx="8784976" cy="5268168"/>
          </a:xfrm>
        </p:grpSpPr>
        <p:sp>
          <p:nvSpPr>
            <p:cNvPr id="17" name="圓角矩形 1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p:cNvGrpSpPr>
              <a:grpSpLocks/>
            </p:cNvGrpSpPr>
            <p:nvPr/>
          </p:nvGrpSpPr>
          <p:grpSpPr bwMode="auto">
            <a:xfrm>
              <a:off x="595313" y="1473200"/>
              <a:ext cx="3513137" cy="4578350"/>
              <a:chOff x="746510" y="1249139"/>
              <a:chExt cx="3517900" cy="4958656"/>
            </a:xfrm>
          </p:grpSpPr>
          <p:sp>
            <p:nvSpPr>
              <p:cNvPr id="19" name="矩形 18"/>
              <p:cNvSpPr/>
              <p:nvPr/>
            </p:nvSpPr>
            <p:spPr bwMode="auto">
              <a:xfrm>
                <a:off x="814865" y="1326511"/>
                <a:ext cx="3449545" cy="488128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43504" t="22778" r="33958" b="20000"/>
              <a:stretch>
                <a:fillRect/>
              </a:stretch>
            </p:blipFill>
            <p:spPr bwMode="auto">
              <a:xfrm>
                <a:off x="746510" y="1249139"/>
                <a:ext cx="3433884" cy="483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群組 20"/>
            <p:cNvGrpSpPr>
              <a:grpSpLocks/>
            </p:cNvGrpSpPr>
            <p:nvPr/>
          </p:nvGrpSpPr>
          <p:grpSpPr bwMode="auto">
            <a:xfrm>
              <a:off x="4860032" y="1524000"/>
              <a:ext cx="3668713" cy="4527550"/>
              <a:chOff x="4932363" y="1387128"/>
              <a:chExt cx="3252787" cy="4562475"/>
            </a:xfrm>
          </p:grpSpPr>
          <p:sp>
            <p:nvSpPr>
              <p:cNvPr id="22" name="矩形 21"/>
              <p:cNvSpPr/>
              <p:nvPr/>
            </p:nvSpPr>
            <p:spPr bwMode="auto">
              <a:xfrm>
                <a:off x="5021037" y="1487912"/>
                <a:ext cx="3164113" cy="4461691"/>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63" y="1387128"/>
                <a:ext cx="3184525"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文字方塊 1"/>
            <p:cNvSpPr txBox="1">
              <a:spLocks noChangeArrowheads="1"/>
            </p:cNvSpPr>
            <p:nvPr/>
          </p:nvSpPr>
          <p:spPr bwMode="auto">
            <a:xfrm>
              <a:off x="4428555" y="5373216"/>
              <a:ext cx="4463925" cy="1215802"/>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dirty="0">
                  <a:solidFill>
                    <a:schemeClr val="tx1"/>
                  </a:solidFill>
                </a:rPr>
                <a:t>協助學</a:t>
              </a:r>
              <a:r>
                <a:rPr lang="zh-TW" altLang="en-US" dirty="0">
                  <a:solidFill>
                    <a:schemeClr val="tx1"/>
                  </a:solidFill>
                </a:rPr>
                <a:t>生</a:t>
              </a:r>
              <a:r>
                <a:rPr lang="zh-TW" altLang="zh-TW" dirty="0">
                  <a:solidFill>
                    <a:schemeClr val="tx1"/>
                  </a:solidFill>
                </a:rPr>
                <a:t>記錄生涯規劃所需資料以利在九年級做升學進路選擇時有較完整、資訊可供參考。</a:t>
              </a:r>
              <a:endParaRPr lang="zh-TW" altLang="en-US" dirty="0">
                <a:solidFill>
                  <a:schemeClr val="tx1"/>
                </a:solidFill>
              </a:endParaRPr>
            </a:p>
          </p:txBody>
        </p:sp>
        <p:sp>
          <p:nvSpPr>
            <p:cNvPr id="25" name="文字方塊 1"/>
            <p:cNvSpPr txBox="1">
              <a:spLocks noChangeArrowheads="1"/>
            </p:cNvSpPr>
            <p:nvPr/>
          </p:nvSpPr>
          <p:spPr bwMode="auto">
            <a:xfrm>
              <a:off x="395288" y="5373216"/>
              <a:ext cx="3856037" cy="1196752"/>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400" dirty="0">
                  <a:solidFill>
                    <a:schemeClr val="tx1"/>
                  </a:solidFill>
                </a:rPr>
                <a:t>協助學校規劃辦理生涯發展教育工作，做為學生適性輔導的基礎。</a:t>
              </a:r>
            </a:p>
          </p:txBody>
        </p:sp>
      </p:grpSp>
      <p:sp>
        <p:nvSpPr>
          <p:cNvPr id="26" name="矩形 25"/>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p:txBody>
      </p:sp>
    </p:spTree>
    <p:extLst>
      <p:ext uri="{BB962C8B-B14F-4D97-AF65-F5344CB8AC3E}">
        <p14:creationId xmlns:p14="http://schemas.microsoft.com/office/powerpoint/2010/main" val="816497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55734" y="529516"/>
            <a:ext cx="6160483" cy="523220"/>
          </a:xfrm>
          <a:prstGeom prst="rect">
            <a:avLst/>
          </a:prstGeom>
          <a:noFill/>
        </p:spPr>
        <p:txBody>
          <a:bodyPr wrap="square" rtlCol="0">
            <a:spAutoFit/>
          </a:bodyPr>
          <a:lstStyle/>
          <a:p>
            <a:r>
              <a:rPr lang="zh-TW" altLang="en-US" sz="2800" dirty="0">
                <a:solidFill>
                  <a:srgbClr val="FFFFCC"/>
                </a:solidFill>
                <a:latin typeface="Adobe 繁黑體 Std B" pitchFamily="34" charset="-120"/>
                <a:ea typeface="Adobe 繁黑體 Std B" pitchFamily="34" charset="-120"/>
                <a:sym typeface="Wingdings" pitchFamily="2" charset="2"/>
              </a:rPr>
              <a:t>國中學生生涯發展紀錄手冊</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面面觀</a:t>
            </a:r>
            <a:endParaRPr lang="zh-TW" altLang="zh-TW" sz="2800" dirty="0">
              <a:solidFill>
                <a:srgbClr val="FFFFCC"/>
              </a:solidFill>
              <a:latin typeface="Adobe 繁黑體 Std B" pitchFamily="34" charset="-120"/>
              <a:ea typeface="Adobe 繁黑體 Std B" pitchFamily="34" charset="-120"/>
            </a:endParaRPr>
          </a:p>
        </p:txBody>
      </p:sp>
      <p:grpSp>
        <p:nvGrpSpPr>
          <p:cNvPr id="2" name="群組 1"/>
          <p:cNvGrpSpPr/>
          <p:nvPr/>
        </p:nvGrpSpPr>
        <p:grpSpPr>
          <a:xfrm>
            <a:off x="326473" y="1152128"/>
            <a:ext cx="8638017" cy="4965895"/>
            <a:chOff x="179512" y="1152128"/>
            <a:chExt cx="8933924" cy="5589240"/>
          </a:xfrm>
        </p:grpSpPr>
        <p:sp>
          <p:nvSpPr>
            <p:cNvPr id="27" name="圓角矩形 2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p:cNvPicPr>
              <a:picLocks noChangeAspect="1" noChangeArrowheads="1"/>
            </p:cNvPicPr>
            <p:nvPr/>
          </p:nvPicPr>
          <p:blipFill rotWithShape="1">
            <a:blip r:embed="rId4" cstate="print">
              <a:extLst/>
            </a:blip>
            <a:srcRect l="35177" t="9756" r="34039" b="12671"/>
            <a:stretch/>
          </p:blipFill>
          <p:spPr bwMode="auto">
            <a:xfrm>
              <a:off x="323528" y="1152128"/>
              <a:ext cx="3606817" cy="5112568"/>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9" name="Picture 3"/>
            <p:cNvPicPr>
              <a:picLocks noChangeAspect="1" noChangeArrowheads="1"/>
            </p:cNvPicPr>
            <p:nvPr/>
          </p:nvPicPr>
          <p:blipFill rotWithShape="1">
            <a:blip r:embed="rId5" cstate="print">
              <a:extLst/>
            </a:blip>
            <a:srcRect l="35108" t="12781" r="33999" b="9534"/>
            <a:stretch/>
          </p:blipFill>
          <p:spPr bwMode="auto">
            <a:xfrm>
              <a:off x="1979712" y="1296144"/>
              <a:ext cx="3576687" cy="5059190"/>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30" name="Picture 4"/>
            <p:cNvPicPr>
              <a:picLocks noChangeAspect="1" noChangeArrowheads="1"/>
            </p:cNvPicPr>
            <p:nvPr/>
          </p:nvPicPr>
          <p:blipFill rotWithShape="1">
            <a:blip r:embed="rId6" cstate="print">
              <a:extLst/>
            </a:blip>
            <a:srcRect l="35162" t="15988" r="33855" b="6263"/>
            <a:stretch/>
          </p:blipFill>
          <p:spPr bwMode="auto">
            <a:xfrm>
              <a:off x="3995936" y="1443188"/>
              <a:ext cx="3600400" cy="508215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sp>
          <p:nvSpPr>
            <p:cNvPr id="31" name="橢圓形圖說文字 30"/>
            <p:cNvSpPr/>
            <p:nvPr/>
          </p:nvSpPr>
          <p:spPr bwMode="auto">
            <a:xfrm>
              <a:off x="4860032" y="2286363"/>
              <a:ext cx="4253404" cy="4288699"/>
            </a:xfrm>
            <a:prstGeom prst="wedgeEllipseCallout">
              <a:avLst>
                <a:gd name="adj1" fmla="val 13688"/>
                <a:gd name="adj2" fmla="val -60216"/>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gn="just">
                <a:lnSpc>
                  <a:spcPts val="2600"/>
                </a:lnSpc>
                <a:defRPr/>
              </a:pPr>
              <a:r>
                <a:rPr lang="zh-TW" altLang="en-US" sz="2400" dirty="0">
                  <a:latin typeface="Adobe 繁黑體 Std B" pitchFamily="34" charset="-120"/>
                  <a:ea typeface="Adobe 繁黑體 Std B" pitchFamily="34" charset="-120"/>
                </a:rPr>
                <a:t>學生在九年級時，可以把「國中學生生涯輔導紀錄手冊」內的自我認識、學習表現、心理測驗等資料進行彙整，與師長及父母深入討論，進行升學選校的初步規劃。</a:t>
              </a:r>
              <a:endParaRPr lang="en-US" altLang="zh-TW" sz="2400" dirty="0">
                <a:latin typeface="Adobe 繁黑體 Std B" pitchFamily="34" charset="-120"/>
                <a:ea typeface="Adobe 繁黑體 Std B" pitchFamily="34" charset="-120"/>
              </a:endParaRPr>
            </a:p>
          </p:txBody>
        </p:sp>
      </p:grpSp>
      <p:sp>
        <p:nvSpPr>
          <p:cNvPr id="20" name="矩形 19"/>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3382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2755" name="Picture 2" descr="D:\學輔科資料\簡報圖案\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2756"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2758"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a:solidFill>
                  <a:srgbClr val="FFFFCC"/>
                </a:solidFill>
                <a:latin typeface="Adobe 繁黑體 Std B" pitchFamily="34" charset="-120"/>
                <a:ea typeface="Adobe 繁黑體 Std B" pitchFamily="34" charset="-120"/>
                <a:sym typeface="Wingdings" pitchFamily="2" charset="2"/>
              </a:rPr>
              <a:t>國中學生生涯發展紀錄手冊</a:t>
            </a:r>
            <a:r>
              <a:rPr lang="en-US" altLang="zh-TW" sz="2800">
                <a:solidFill>
                  <a:srgbClr val="FFFFCC"/>
                </a:solidFill>
                <a:latin typeface="Adobe 繁黑體 Std B" pitchFamily="34" charset="-120"/>
                <a:ea typeface="Adobe 繁黑體 Std B" pitchFamily="34" charset="-120"/>
                <a:sym typeface="Wingdings" pitchFamily="2" charset="2"/>
              </a:rPr>
              <a:t>-</a:t>
            </a:r>
            <a:r>
              <a:rPr lang="zh-TW" altLang="en-US" sz="2800">
                <a:solidFill>
                  <a:srgbClr val="FFFFCC"/>
                </a:solidFill>
                <a:latin typeface="Adobe 繁黑體 Std B" pitchFamily="34" charset="-120"/>
                <a:ea typeface="Adobe 繁黑體 Std B" pitchFamily="34" charset="-120"/>
                <a:sym typeface="Wingdings" pitchFamily="2" charset="2"/>
              </a:rPr>
              <a:t>生涯發展規劃書</a:t>
            </a:r>
            <a:endParaRPr lang="zh-TW" altLang="zh-TW" sz="2800">
              <a:solidFill>
                <a:srgbClr val="FFFFCC"/>
              </a:solidFill>
              <a:latin typeface="Adobe 繁黑體 Std B" pitchFamily="34" charset="-120"/>
              <a:ea typeface="Adobe 繁黑體 Std B" pitchFamily="34" charset="-120"/>
            </a:endParaRPr>
          </a:p>
        </p:txBody>
      </p:sp>
      <p:grpSp>
        <p:nvGrpSpPr>
          <p:cNvPr id="202759" name="群組 2"/>
          <p:cNvGrpSpPr>
            <a:grpSpLocks/>
          </p:cNvGrpSpPr>
          <p:nvPr/>
        </p:nvGrpSpPr>
        <p:grpSpPr bwMode="auto">
          <a:xfrm>
            <a:off x="107950" y="1412875"/>
            <a:ext cx="8856663" cy="4752975"/>
            <a:chOff x="107504" y="1412776"/>
            <a:chExt cx="8856984" cy="5359115"/>
          </a:xfrm>
        </p:grpSpPr>
        <p:sp>
          <p:nvSpPr>
            <p:cNvPr id="20" name="圓角矩形 19"/>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1" name="Picture 2"/>
            <p:cNvPicPr>
              <a:picLocks noChangeAspect="1" noChangeArrowheads="1"/>
            </p:cNvPicPr>
            <p:nvPr/>
          </p:nvPicPr>
          <p:blipFill rotWithShape="1">
            <a:blip r:embed="rId4" cstate="print">
              <a:extLst/>
            </a:blip>
            <a:srcRect l="35149" t="12247" r="33805" b="10250"/>
            <a:stretch/>
          </p:blipFill>
          <p:spPr bwMode="auto">
            <a:xfrm>
              <a:off x="611560" y="1412776"/>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2" name="Picture 3"/>
            <p:cNvPicPr>
              <a:picLocks noChangeAspect="1" noChangeArrowheads="1"/>
            </p:cNvPicPr>
            <p:nvPr/>
          </p:nvPicPr>
          <p:blipFill rotWithShape="1">
            <a:blip r:embed="rId5" cstate="print">
              <a:extLst/>
            </a:blip>
            <a:srcRect l="35097" t="10500" r="33856" b="11743"/>
            <a:stretch/>
          </p:blipFill>
          <p:spPr bwMode="auto">
            <a:xfrm>
              <a:off x="4696353" y="1412776"/>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02766" name="圖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7504" y="4725144"/>
              <a:ext cx="1512168" cy="194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橢圓形圖說文字 23"/>
            <p:cNvSpPr/>
            <p:nvPr/>
          </p:nvSpPr>
          <p:spPr bwMode="auto">
            <a:xfrm>
              <a:off x="1331511" y="1684849"/>
              <a:ext cx="3600580" cy="3977272"/>
            </a:xfrm>
            <a:prstGeom prst="wedgeEllipseCallout">
              <a:avLst>
                <a:gd name="adj1" fmla="val -41520"/>
                <a:gd name="adj2" fmla="val 50019"/>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a:lnSpc>
                  <a:spcPts val="2400"/>
                </a:lnSpc>
                <a:defRPr/>
              </a:pPr>
              <a:r>
                <a:rPr lang="zh-TW" altLang="en-US" sz="2400" dirty="0">
                  <a:solidFill>
                    <a:prstClr val="black"/>
                  </a:solidFill>
                  <a:latin typeface="Adobe 繁黑體 Std B" pitchFamily="34" charset="-120"/>
                  <a:ea typeface="Adobe 繁黑體 Std B" pitchFamily="34" charset="-120"/>
                </a:rPr>
                <a:t>學生參考生涯輔導紀錄手冊資料，親師生一起討論，</a:t>
              </a:r>
              <a:r>
                <a:rPr lang="zh-TW" altLang="en-US" sz="2400" b="1" dirty="0">
                  <a:solidFill>
                    <a:prstClr val="black"/>
                  </a:solidFill>
                  <a:latin typeface="Adobe 繁黑體 Std B" pitchFamily="34" charset="-120"/>
                  <a:ea typeface="Adobe 繁黑體 Std B" pitchFamily="34" charset="-120"/>
                </a:rPr>
                <a:t>依據</a:t>
              </a:r>
              <a:r>
                <a:rPr lang="zh-TW" altLang="en-US" sz="2400" b="1" dirty="0">
                  <a:solidFill>
                    <a:srgbClr val="FF0000"/>
                  </a:solidFill>
                  <a:latin typeface="Adobe 繁黑體 Std B" pitchFamily="34" charset="-120"/>
                  <a:ea typeface="Adobe 繁黑體 Std B" pitchFamily="34" charset="-120"/>
                </a:rPr>
                <a:t>學生學習表現、專長、興趣</a:t>
              </a:r>
              <a:r>
                <a:rPr lang="zh-TW" altLang="en-US" sz="2400" b="1" dirty="0">
                  <a:solidFill>
                    <a:prstClr val="black"/>
                  </a:solidFill>
                  <a:latin typeface="Adobe 繁黑體 Std B" pitchFamily="34" charset="-120"/>
                  <a:ea typeface="Adobe 繁黑體 Std B" pitchFamily="34" charset="-120"/>
                </a:rPr>
                <a:t>等，並且考量想</a:t>
              </a:r>
              <a:r>
                <a:rPr lang="zh-TW" altLang="en-US" sz="2400" b="1" dirty="0">
                  <a:solidFill>
                    <a:srgbClr val="FF0000"/>
                  </a:solidFill>
                  <a:latin typeface="Adobe 繁黑體 Std B" pitchFamily="34" charset="-120"/>
                  <a:ea typeface="Adobe 繁黑體 Std B" pitchFamily="34" charset="-120"/>
                </a:rPr>
                <a:t>升讀學校的入學條件</a:t>
              </a:r>
              <a:r>
                <a:rPr lang="zh-TW" altLang="en-US" sz="2400" dirty="0">
                  <a:solidFill>
                    <a:prstClr val="black"/>
                  </a:solidFill>
                  <a:latin typeface="Adobe 繁黑體 Std B" pitchFamily="34" charset="-120"/>
                  <a:ea typeface="Adobe 繁黑體 Std B" pitchFamily="34" charset="-120"/>
                </a:rPr>
                <a:t>，初步完成個人升學規劃</a:t>
              </a:r>
            </a:p>
          </p:txBody>
        </p:sp>
        <p:grpSp>
          <p:nvGrpSpPr>
            <p:cNvPr id="25" name="群組 24"/>
            <p:cNvGrpSpPr/>
            <p:nvPr/>
          </p:nvGrpSpPr>
          <p:grpSpPr>
            <a:xfrm>
              <a:off x="4860032" y="3356992"/>
              <a:ext cx="936104" cy="2520280"/>
              <a:chOff x="5868144" y="1700808"/>
              <a:chExt cx="1773789" cy="4756286"/>
            </a:xfrm>
            <a:effectLst>
              <a:outerShdw blurRad="368300" sx="115000" sy="115000" algn="ctr" rotWithShape="0">
                <a:srgbClr val="000000">
                  <a:alpha val="31000"/>
                </a:srgbClr>
              </a:outerShdw>
            </a:effectLst>
          </p:grpSpPr>
          <p:pic>
            <p:nvPicPr>
              <p:cNvPr id="26" name="圖片 25" descr="圖片1.png"/>
              <p:cNvPicPr>
                <a:picLocks noChangeAspect="1"/>
              </p:cNvPicPr>
              <p:nvPr/>
            </p:nvPicPr>
            <p:blipFill>
              <a:blip r:embed="rId7" cstate="print"/>
              <a:stretch>
                <a:fillRect/>
              </a:stretch>
            </p:blipFill>
            <p:spPr>
              <a:xfrm>
                <a:off x="5868144" y="1700808"/>
                <a:ext cx="1773789" cy="4756286"/>
              </a:xfrm>
              <a:prstGeom prst="rect">
                <a:avLst/>
              </a:prstGeom>
              <a:effectLst>
                <a:outerShdw blurRad="190500" dist="241300" dir="2700000" sx="98000" sy="98000" algn="tl" rotWithShape="0">
                  <a:prstClr val="black">
                    <a:alpha val="67000"/>
                  </a:prstClr>
                </a:outerShdw>
              </a:effectLst>
            </p:spPr>
          </p:pic>
          <p:sp>
            <p:nvSpPr>
              <p:cNvPr id="32" name="矩形 31"/>
              <p:cNvSpPr/>
              <p:nvPr/>
            </p:nvSpPr>
            <p:spPr bwMode="auto">
              <a:xfrm>
                <a:off x="6156176" y="2276872"/>
                <a:ext cx="1008112" cy="3816424"/>
              </a:xfrm>
              <a:prstGeom prst="rect">
                <a:avLst/>
              </a:prstGeom>
              <a:noFill/>
              <a:ln w="38100" cap="flat" cmpd="sng" algn="ctr">
                <a:solidFill>
                  <a:srgbClr val="FF0000"/>
                </a:solidFill>
                <a:prstDash val="solid"/>
                <a:round/>
                <a:headEnd type="none" w="med" len="med"/>
                <a:tailEnd type="none" w="med" len="med"/>
              </a:ln>
              <a:effectLst/>
            </p:spPr>
            <p:txBody>
              <a:bodyPr/>
              <a:lstStyle/>
              <a:p>
                <a:pPr>
                  <a:defRPr/>
                </a:pPr>
                <a:endParaRPr lang="zh-TW" altLang="en-US" sz="3200" dirty="0">
                  <a:solidFill>
                    <a:prstClr val="black"/>
                  </a:solidFill>
                  <a:ea typeface="新細明體" pitchFamily="18" charset="-120"/>
                </a:endParaRPr>
              </a:p>
            </p:txBody>
          </p:sp>
        </p:grpSp>
      </p:grpSp>
      <p:sp>
        <p:nvSpPr>
          <p:cNvPr id="27" name="矩形 26"/>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124861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642910" y="500042"/>
            <a:ext cx="8229600" cy="714379"/>
          </a:xfrm>
        </p:spPr>
        <p:txBody>
          <a:bodyPr rtlCol="0">
            <a:noAutofit/>
          </a:bodyPr>
          <a:lstStyle/>
          <a:p>
            <a:pPr algn="ctr" eaLnBrk="1" fontAlgn="auto" hangingPunct="1">
              <a:spcAft>
                <a:spcPts val="0"/>
              </a:spcAft>
              <a:buNone/>
              <a:defRPr/>
            </a:pPr>
            <a:r>
              <a:rPr lang="en-US" altLang="zh-TW" sz="2800" b="1" dirty="0" smtClean="0">
                <a:solidFill>
                  <a:srgbClr val="0000FF"/>
                </a:solidFill>
                <a:latin typeface="Times New Roman" panose="02020603050405020304" pitchFamily="18" charset="0"/>
                <a:ea typeface="標楷體" pitchFamily="65" charset="-120"/>
                <a:cs typeface="Times New Roman" panose="02020603050405020304" pitchFamily="18" charset="0"/>
              </a:rPr>
              <a:t>107</a:t>
            </a:r>
            <a:r>
              <a:rPr lang="zh-TW" altLang="en-US" sz="2800" b="1" dirty="0" smtClean="0">
                <a:solidFill>
                  <a:srgbClr val="0000FF"/>
                </a:solidFill>
                <a:latin typeface="Times New Roman" panose="02020603050405020304" pitchFamily="18" charset="0"/>
                <a:ea typeface="標楷體" pitchFamily="65" charset="-120"/>
                <a:cs typeface="Times New Roman" panose="02020603050405020304" pitchFamily="18" charset="0"/>
              </a:rPr>
              <a:t>學年度宜蘭區高級中等學校入學管道一覽表</a:t>
            </a:r>
            <a:r>
              <a:rPr lang="en-US" altLang="zh-TW" sz="2800" b="1" dirty="0" smtClean="0">
                <a:solidFill>
                  <a:srgbClr val="0000FF"/>
                </a:solidFill>
                <a:latin typeface="Times New Roman" panose="02020603050405020304" pitchFamily="18" charset="0"/>
                <a:ea typeface="標楷體" pitchFamily="65" charset="-120"/>
                <a:cs typeface="Times New Roman" panose="02020603050405020304" pitchFamily="18" charset="0"/>
              </a:rPr>
              <a:t/>
            </a:r>
            <a:br>
              <a:rPr lang="en-US" altLang="zh-TW" sz="2800" b="1" dirty="0" smtClean="0">
                <a:solidFill>
                  <a:srgbClr val="0000FF"/>
                </a:solidFill>
                <a:latin typeface="Times New Roman" panose="02020603050405020304" pitchFamily="18" charset="0"/>
                <a:ea typeface="標楷體" pitchFamily="65" charset="-120"/>
                <a:cs typeface="Times New Roman" panose="02020603050405020304" pitchFamily="18" charset="0"/>
              </a:rPr>
            </a:br>
            <a:endParaRPr lang="zh-TW" altLang="en-US" sz="2800" b="1" dirty="0">
              <a:solidFill>
                <a:srgbClr val="0000FF"/>
              </a:solidFill>
              <a:latin typeface="Times New Roman" panose="02020603050405020304" pitchFamily="18" charset="0"/>
              <a:ea typeface="標楷體" pitchFamily="65" charset="-120"/>
              <a:cs typeface="Times New Roman" panose="02020603050405020304" pitchFamily="18" charset="0"/>
            </a:endParaRPr>
          </a:p>
        </p:txBody>
      </p:sp>
      <p:graphicFrame>
        <p:nvGraphicFramePr>
          <p:cNvPr id="37002" name="Group 138"/>
          <p:cNvGraphicFramePr>
            <a:graphicFrameLocks noGrp="1"/>
          </p:cNvGraphicFramePr>
          <p:nvPr>
            <p:extLst>
              <p:ext uri="{D42A27DB-BD31-4B8C-83A1-F6EECF244321}">
                <p14:modId xmlns:p14="http://schemas.microsoft.com/office/powerpoint/2010/main" val="3393202486"/>
              </p:ext>
            </p:extLst>
          </p:nvPr>
        </p:nvGraphicFramePr>
        <p:xfrm>
          <a:off x="395288" y="1071546"/>
          <a:ext cx="8299452" cy="4476768"/>
        </p:xfrm>
        <a:graphic>
          <a:graphicData uri="http://schemas.openxmlformats.org/drawingml/2006/table">
            <a:tbl>
              <a:tblPr/>
              <a:tblGrid>
                <a:gridCol w="752986"/>
                <a:gridCol w="410446"/>
                <a:gridCol w="479859"/>
                <a:gridCol w="410446"/>
                <a:gridCol w="410446"/>
                <a:gridCol w="410446"/>
                <a:gridCol w="342541"/>
                <a:gridCol w="410446"/>
                <a:gridCol w="342540"/>
                <a:gridCol w="342541"/>
                <a:gridCol w="410446"/>
                <a:gridCol w="410446"/>
                <a:gridCol w="273127"/>
                <a:gridCol w="342541"/>
                <a:gridCol w="342540"/>
                <a:gridCol w="410446"/>
                <a:gridCol w="342541"/>
                <a:gridCol w="410446"/>
                <a:gridCol w="291235"/>
                <a:gridCol w="375739"/>
                <a:gridCol w="377248"/>
              </a:tblGrid>
              <a:tr h="507976">
                <a:tc rowSpan="4">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管</a:t>
                      </a:r>
                    </a:p>
                    <a:p>
                      <a:pPr marL="0" marR="0" lvl="0" indent="0" algn="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道</a:t>
                      </a:r>
                    </a:p>
                    <a:p>
                      <a:pPr marL="0" marR="0" lvl="0" indent="0" algn="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名</a:t>
                      </a:r>
                    </a:p>
                    <a:p>
                      <a:pPr marL="0" marR="0" lvl="0" indent="0" algn="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稱</a:t>
                      </a:r>
                      <a:endParaRPr kumimoji="0" lang="en-US" altLang="zh-TW" sz="1800" b="1" i="0" u="none" strike="noStrike" cap="none" normalizeH="0" baseline="0" dirty="0" smtClean="0">
                        <a:ln>
                          <a:noFill/>
                        </a:ln>
                        <a:solidFill>
                          <a:schemeClr val="tx1"/>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smtClean="0">
                          <a:ln>
                            <a:noFill/>
                          </a:ln>
                          <a:solidFill>
                            <a:srgbClr val="FFFF00"/>
                          </a:solidFill>
                          <a:effectLst/>
                          <a:latin typeface="Calibri" pitchFamily="34" charset="0"/>
                          <a:ea typeface="新細明體" charset="-120"/>
                        </a:rPr>
                        <a:t>身心障礙</a:t>
                      </a:r>
                      <a:r>
                        <a:rPr kumimoji="0" lang="zh-TW" altLang="en-US" sz="2000" b="1" i="0" u="none" strike="noStrike" cap="none" normalizeH="0" baseline="0" smtClean="0">
                          <a:ln>
                            <a:noFill/>
                          </a:ln>
                          <a:solidFill>
                            <a:srgbClr val="FFFF00"/>
                          </a:solidFill>
                          <a:effectLst/>
                          <a:latin typeface="Calibri" pitchFamily="34" charset="0"/>
                          <a:ea typeface="新細明體" charset="-120"/>
                        </a:rPr>
                        <a:t>適性安置輔導</a:t>
                      </a:r>
                      <a:endParaRPr kumimoji="0" lang="zh-TW" altLang="en-US" sz="2000" b="1" i="0" u="none" strike="noStrike" cap="none" normalizeH="0" baseline="0" smtClean="0">
                        <a:ln>
                          <a:noFill/>
                        </a:ln>
                        <a:solidFill>
                          <a:srgbClr val="FFFF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00"/>
                          </a:solidFill>
                          <a:effectLst/>
                          <a:latin typeface="Calibri" pitchFamily="34" charset="0"/>
                          <a:ea typeface="新細明體" charset="-120"/>
                        </a:rPr>
                        <a:t>免試入學</a:t>
                      </a:r>
                      <a:endParaRPr kumimoji="0" lang="zh-TW" altLang="en-US" sz="2000" b="1" i="0" u="none" strike="noStrike" cap="none" normalizeH="0" baseline="0" smtClean="0">
                        <a:ln>
                          <a:noFill/>
                        </a:ln>
                        <a:solidFill>
                          <a:srgbClr val="FFFF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00"/>
                          </a:solidFill>
                          <a:effectLst/>
                          <a:latin typeface="Calibri" pitchFamily="34" charset="0"/>
                          <a:ea typeface="新細明體" charset="-120"/>
                        </a:rPr>
                        <a:t>特色招生</a:t>
                      </a:r>
                      <a:endParaRPr kumimoji="0" lang="zh-TW" altLang="en-US" sz="2000" b="1" i="0" u="none" strike="noStrike" cap="none" normalizeH="0" baseline="0" smtClean="0">
                        <a:ln>
                          <a:noFill/>
                        </a:ln>
                        <a:solidFill>
                          <a:srgbClr val="FFFF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00"/>
                          </a:solidFill>
                          <a:effectLst/>
                          <a:latin typeface="Calibri" pitchFamily="34" charset="0"/>
                          <a:ea typeface="新細明體" charset="-120"/>
                        </a:rPr>
                        <a:t>其他</a:t>
                      </a:r>
                      <a:endParaRPr kumimoji="0" lang="zh-TW" altLang="en-US" sz="2000" b="1" i="0" u="none" strike="noStrike" cap="none" normalizeH="0" baseline="0" smtClean="0">
                        <a:ln>
                          <a:noFill/>
                        </a:ln>
                        <a:solidFill>
                          <a:srgbClr val="FFFF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22594">
                <a:tc vMerge="1">
                  <a:txBody>
                    <a:bodyPr/>
                    <a:lstStyle/>
                    <a:p>
                      <a:endParaRPr lang="zh-TW" altLang="en-US"/>
                    </a:p>
                  </a:txBody>
                  <a:tcPr/>
                </a:tc>
                <a:tc vMerge="1">
                  <a:txBody>
                    <a:bodyPr/>
                    <a:lstStyle/>
                    <a:p>
                      <a:endParaRPr lang="zh-TW" alt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000000"/>
                          </a:solidFill>
                          <a:effectLst/>
                          <a:latin typeface="Calibri" pitchFamily="34" charset="0"/>
                          <a:ea typeface="新細明體" charset="-120"/>
                        </a:rPr>
                        <a:t>校內直升</a:t>
                      </a:r>
                      <a:endParaRPr kumimoji="0" lang="zh-TW" altLang="en-US"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新細明體" charset="-120"/>
                        </a:rPr>
                        <a:t>就學區</a:t>
                      </a:r>
                      <a:r>
                        <a:rPr kumimoji="0" lang="en-US" altLang="zh-TW"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新細明體" charset="-120"/>
                        </a:rPr>
                        <a:t/>
                      </a:r>
                      <a:br>
                        <a:rPr kumimoji="0" lang="en-US" altLang="zh-TW"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新細明體" charset="-120"/>
                        </a:rPr>
                      </a:br>
                      <a:r>
                        <a:rPr kumimoji="0" lang="zh-TW" alt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新細明體" charset="-120"/>
                        </a:rPr>
                        <a:t>免試</a:t>
                      </a:r>
                      <a:endParaRPr kumimoji="0" lang="en-US" altLang="zh-TW"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a typeface="新細明體" charset="-120"/>
                      </a:endParaRPr>
                    </a:p>
                  </a:txBody>
                  <a:tcPr marL="17780" marR="177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0D8E8"/>
                    </a:solidFill>
                  </a:tcPr>
                </a:tc>
                <a:tc rowSpan="2" hMerge="1">
                  <a:txBody>
                    <a:bodyPr/>
                    <a:lstStyle/>
                    <a:p>
                      <a:endParaRPr lang="zh-TW" altLang="en-US"/>
                    </a:p>
                  </a:txBody>
                  <a:tcPr/>
                </a:tc>
                <a:tc rowSpan="2"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a typeface="新細明體" charset="-120"/>
                      </a:endParaRPr>
                    </a:p>
                  </a:txBody>
                  <a:tcPr marL="17780" marR="177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0D8E8"/>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smtClean="0">
                          <a:ln>
                            <a:noFill/>
                          </a:ln>
                          <a:solidFill>
                            <a:schemeClr val="tx1"/>
                          </a:solidFill>
                          <a:effectLst/>
                          <a:latin typeface="Times New Roman" pitchFamily="18" charset="0"/>
                          <a:ea typeface="新細明體" charset="-120"/>
                          <a:cs typeface="+mn-cs"/>
                        </a:rPr>
                        <a:t>技</a:t>
                      </a:r>
                      <a:r>
                        <a:rPr kumimoji="0" lang="zh-TW" altLang="en-US" sz="2000" b="1" i="0" u="none" strike="noStrike" kern="1200" cap="none" normalizeH="0" baseline="0" dirty="0" smtClean="0">
                          <a:ln>
                            <a:noFill/>
                          </a:ln>
                          <a:solidFill>
                            <a:schemeClr val="tx1"/>
                          </a:solidFill>
                          <a:effectLst/>
                          <a:latin typeface="Calibri" pitchFamily="34" charset="0"/>
                          <a:ea typeface="新細明體" charset="-120"/>
                          <a:cs typeface="+mn-cs"/>
                        </a:rPr>
                        <a:t>優甄審</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3300"/>
                          </a:solidFill>
                          <a:effectLst/>
                          <a:latin typeface="Calibri" pitchFamily="34" charset="0"/>
                          <a:ea typeface="新細明體" charset="-120"/>
                        </a:rPr>
                        <a:t>考試分發入學</a:t>
                      </a:r>
                      <a:endParaRPr kumimoji="0" lang="zh-TW" altLang="en-US" sz="2000" b="1" i="0" u="none" strike="noStrike" cap="none" normalizeH="0" baseline="0" dirty="0" smtClean="0">
                        <a:ln>
                          <a:noFill/>
                        </a:ln>
                        <a:solidFill>
                          <a:srgbClr val="0033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0000"/>
                          </a:solidFill>
                          <a:effectLst/>
                          <a:latin typeface="Calibri" pitchFamily="34" charset="0"/>
                          <a:ea typeface="新細明體" charset="-120"/>
                        </a:rPr>
                        <a:t>甄選入學</a:t>
                      </a:r>
                      <a:endParaRPr kumimoji="0" lang="zh-TW" altLang="en-US" sz="2000" b="1" i="0" u="none" strike="noStrike" cap="none" normalizeH="0" baseline="0" smtClean="0">
                        <a:ln>
                          <a:noFill/>
                        </a:ln>
                        <a:solidFill>
                          <a:srgbClr val="FF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運動績優生</a:t>
                      </a:r>
                      <a:endParaRPr kumimoji="0" lang="en-US" altLang="zh-TW" sz="1800" b="1" i="0" u="none" strike="noStrike" cap="none" normalizeH="0" baseline="0" dirty="0" smtClean="0">
                        <a:ln>
                          <a:noFill/>
                        </a:ln>
                        <a:solidFill>
                          <a:schemeClr val="tx1"/>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獨招</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運動績優生</a:t>
                      </a:r>
                      <a:endParaRPr kumimoji="0" lang="en-US" altLang="zh-TW" sz="1800" b="1" i="0" u="none" strike="noStrike" cap="none" normalizeH="0" baseline="0" dirty="0" smtClean="0">
                        <a:ln>
                          <a:noFill/>
                        </a:ln>
                        <a:solidFill>
                          <a:schemeClr val="tx1"/>
                        </a:solidFill>
                        <a:effectLst/>
                        <a:latin typeface="Times New Roman" pitchFamily="18" charset="0"/>
                        <a:ea typeface="新細明體"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Times New Roman" pitchFamily="18" charset="0"/>
                          <a:ea typeface="新細明體" charset="-120"/>
                        </a:rPr>
                        <a:t>甄試</a:t>
                      </a:r>
                    </a:p>
                  </a:txBody>
                  <a:tcPr marL="17780" marR="17780" marT="0" marB="0" anchor="ctr" horzOverflow="overflow">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smtClean="0">
                          <a:ln>
                            <a:noFill/>
                          </a:ln>
                          <a:solidFill>
                            <a:srgbClr val="000000"/>
                          </a:solidFill>
                          <a:effectLst/>
                          <a:latin typeface="Calibri" pitchFamily="34" charset="0"/>
                          <a:ea typeface="新細明體" charset="-120"/>
                        </a:rPr>
                        <a:t>未受政府獎補</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000000"/>
                          </a:solidFill>
                          <a:effectLst/>
                          <a:latin typeface="Calibri" pitchFamily="34" charset="0"/>
                          <a:ea typeface="新細明體" charset="-120"/>
                        </a:rPr>
                        <a:t>私校單獨招生</a:t>
                      </a:r>
                      <a:endParaRPr kumimoji="0" lang="zh-TW" altLang="en-US"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000000"/>
                          </a:solidFill>
                          <a:effectLst/>
                          <a:latin typeface="Calibri" pitchFamily="34" charset="0"/>
                          <a:ea typeface="新細明體" charset="-120"/>
                        </a:rPr>
                        <a:t>產業特殊需求</a:t>
                      </a:r>
                      <a:endParaRPr kumimoji="0" lang="zh-TW" altLang="en-US"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實用技能學程</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Times New Roman" pitchFamily="18" charset="0"/>
                          <a:ea typeface="新細明體" charset="-120"/>
                        </a:rPr>
                        <a:t>建教 合作</a:t>
                      </a:r>
                      <a:endParaRPr kumimoji="0" lang="zh-TW" altLang="en-US" sz="2000" b="1" i="0" u="none" strike="noStrike" cap="none" normalizeH="0" baseline="0" dirty="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8241">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職業類群科</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音樂班</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美術班</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舞蹈班</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戲劇班</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體育班</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Calibri" pitchFamily="34" charset="0"/>
                          <a:ea typeface="新細明體" charset="-120"/>
                        </a:rPr>
                        <a:t>科學班</a:t>
                      </a:r>
                      <a:endParaRPr kumimoji="0" lang="zh-TW" altLang="en-US"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r>
              <a:tr h="250333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體育</a:t>
                      </a:r>
                      <a:endParaRPr kumimoji="0" lang="en-US" altLang="zh-TW" sz="2000" b="1" i="0" u="none" strike="noStrike" cap="none" normalizeH="0" baseline="0" dirty="0" smtClean="0">
                        <a:ln>
                          <a:noFill/>
                        </a:ln>
                        <a:solidFill>
                          <a:srgbClr val="FF0000"/>
                        </a:solidFill>
                        <a:effectLst/>
                        <a:latin typeface="Times New Roman" pitchFamily="18" charset="0"/>
                        <a:ea typeface="新細明體" charset="-12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專</a:t>
                      </a:r>
                    </a:p>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長</a:t>
                      </a:r>
                    </a:p>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生</a:t>
                      </a:r>
                    </a:p>
                    <a:p>
                      <a:pPr marL="0" marR="0" lvl="0" indent="0" algn="ctr" defTabSz="914400" rtl="0" eaLnBrk="1" fontAlgn="b" latinLnBrk="0" hangingPunct="1">
                        <a:lnSpc>
                          <a:spcPct val="100000"/>
                        </a:lnSpc>
                        <a:spcBef>
                          <a:spcPct val="0"/>
                        </a:spcBef>
                        <a:spcAft>
                          <a:spcPct val="0"/>
                        </a:spcAft>
                        <a:buClrTx/>
                        <a:buSzTx/>
                        <a:buFontTx/>
                        <a:buNone/>
                        <a:tabLst/>
                      </a:pPr>
                      <a:endParaRPr kumimoji="0" lang="zh-TW" altLang="en-US" sz="2000" b="1" i="0" u="none" strike="noStrike" cap="none" normalizeH="0" baseline="0" dirty="0" smtClean="0">
                        <a:ln>
                          <a:noFill/>
                        </a:ln>
                        <a:solidFill>
                          <a:srgbClr val="FF0000"/>
                        </a:solidFill>
                        <a:effectLst/>
                        <a:latin typeface="Times New Roman" pitchFamily="18" charset="0"/>
                        <a:ea typeface="新細明體" charset="-120"/>
                      </a:endParaRPr>
                    </a:p>
                  </a:txBody>
                  <a:tcPr marL="17780" marR="17780" marT="0" marB="0" horzOverflow="overflow">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藝術才能</a:t>
                      </a:r>
                      <a:endParaRPr kumimoji="0" lang="en-US" altLang="zh-TW" sz="2000" b="1" i="0" u="none" strike="noStrike" cap="none" normalizeH="0" baseline="0" dirty="0" smtClean="0">
                        <a:ln>
                          <a:noFill/>
                        </a:ln>
                        <a:solidFill>
                          <a:srgbClr val="FF0000"/>
                        </a:solidFill>
                        <a:effectLst/>
                        <a:latin typeface="Times New Roman" pitchFamily="18" charset="0"/>
                        <a:ea typeface="新細明體" charset="-12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專</a:t>
                      </a:r>
                    </a:p>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長</a:t>
                      </a:r>
                    </a:p>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0000"/>
                          </a:solidFill>
                          <a:effectLst/>
                          <a:latin typeface="Times New Roman" pitchFamily="18" charset="0"/>
                          <a:ea typeface="新細明體" charset="-120"/>
                        </a:rPr>
                        <a:t>生</a:t>
                      </a:r>
                    </a:p>
                  </a:txBody>
                  <a:tcPr marL="17780" marR="17780" marT="0" marB="0" horzOverflow="overflow">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1" i="0" u="none" strike="noStrike" kern="1200" cap="none" normalizeH="0" baseline="0" dirty="0" smtClean="0">
                          <a:ln>
                            <a:noFill/>
                          </a:ln>
                          <a:solidFill>
                            <a:srgbClr val="FF0000"/>
                          </a:solidFill>
                          <a:effectLst/>
                          <a:latin typeface="Times New Roman" pitchFamily="18" charset="0"/>
                          <a:ea typeface="新細明體" charset="-120"/>
                          <a:cs typeface="+mn-cs"/>
                        </a:rPr>
                        <a:t>學習區完全免試</a:t>
                      </a:r>
                    </a:p>
                  </a:txBody>
                  <a:tcPr marL="17780" marR="177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r>
              <a:tr h="564621">
                <a:tc>
                  <a:txBody>
                    <a:body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en-US" sz="1800" b="1" i="0" u="none" strike="noStrike" cap="none" normalizeH="0" baseline="0" smtClean="0">
                          <a:ln>
                            <a:noFill/>
                          </a:ln>
                          <a:solidFill>
                            <a:srgbClr val="FFFFFF"/>
                          </a:solidFill>
                          <a:effectLst/>
                          <a:latin typeface="Times New Roman" pitchFamily="18" charset="0"/>
                          <a:ea typeface="新細明體" charset="-120"/>
                        </a:rPr>
                        <a:t>宜蘭區</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dirty="0" smtClean="0">
                        <a:ln>
                          <a:noFill/>
                        </a:ln>
                        <a:solidFill>
                          <a:srgbClr val="000000"/>
                        </a:solidFill>
                        <a:effectLst/>
                        <a:latin typeface="Times New Roman" pitchFamily="18"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zh-TW" altLang="en-US" sz="2000" dirty="0" smtClean="0">
                        <a:solidFill>
                          <a:srgbClr val="FF0000"/>
                        </a:solidFill>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6" name="文字方塊 5"/>
          <p:cNvSpPr txBox="1">
            <a:spLocks noChangeArrowheads="1"/>
          </p:cNvSpPr>
          <p:nvPr/>
        </p:nvSpPr>
        <p:spPr bwMode="auto">
          <a:xfrm>
            <a:off x="2291918" y="5030066"/>
            <a:ext cx="458787"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7" name="文字方塊 6"/>
          <p:cNvSpPr txBox="1">
            <a:spLocks noChangeArrowheads="1"/>
          </p:cNvSpPr>
          <p:nvPr/>
        </p:nvSpPr>
        <p:spPr bwMode="auto">
          <a:xfrm>
            <a:off x="1633538" y="5043488"/>
            <a:ext cx="458787" cy="519112"/>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sym typeface="Wingdings 2" pitchFamily="18" charset="2"/>
              </a:rPr>
              <a:t></a:t>
            </a:r>
            <a:endParaRPr kumimoji="0" lang="zh-TW" altLang="en-US" sz="2800" b="1">
              <a:solidFill>
                <a:srgbClr val="FF0000"/>
              </a:solidFill>
              <a:latin typeface="Times New Roman" pitchFamily="18" charset="0"/>
            </a:endParaRPr>
          </a:p>
        </p:txBody>
      </p:sp>
      <p:sp>
        <p:nvSpPr>
          <p:cNvPr id="8" name="文字方塊 7"/>
          <p:cNvSpPr txBox="1">
            <a:spLocks noChangeArrowheads="1"/>
          </p:cNvSpPr>
          <p:nvPr/>
        </p:nvSpPr>
        <p:spPr bwMode="auto">
          <a:xfrm>
            <a:off x="4287044" y="5043488"/>
            <a:ext cx="458788"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9" name="文字方塊 8"/>
          <p:cNvSpPr txBox="1">
            <a:spLocks noChangeArrowheads="1"/>
          </p:cNvSpPr>
          <p:nvPr/>
        </p:nvSpPr>
        <p:spPr bwMode="auto">
          <a:xfrm>
            <a:off x="4655273" y="5043488"/>
            <a:ext cx="458787"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10" name="文字方塊 9"/>
          <p:cNvSpPr txBox="1">
            <a:spLocks noChangeArrowheads="1"/>
          </p:cNvSpPr>
          <p:nvPr/>
        </p:nvSpPr>
        <p:spPr bwMode="auto">
          <a:xfrm>
            <a:off x="5128347" y="5043488"/>
            <a:ext cx="458787"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11" name="文字方塊 10"/>
          <p:cNvSpPr txBox="1">
            <a:spLocks noChangeArrowheads="1"/>
          </p:cNvSpPr>
          <p:nvPr/>
        </p:nvSpPr>
        <p:spPr bwMode="auto">
          <a:xfrm>
            <a:off x="5764213" y="5043488"/>
            <a:ext cx="458787"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12" name="文字方塊 11"/>
          <p:cNvSpPr txBox="1">
            <a:spLocks noChangeArrowheads="1"/>
          </p:cNvSpPr>
          <p:nvPr/>
        </p:nvSpPr>
        <p:spPr bwMode="auto">
          <a:xfrm>
            <a:off x="6463867" y="5030066"/>
            <a:ext cx="458787" cy="519112"/>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sym typeface="Wingdings 2" pitchFamily="18" charset="2"/>
              </a:rPr>
              <a:t></a:t>
            </a:r>
            <a:endParaRPr kumimoji="0" lang="zh-TW" altLang="en-US" sz="2800" b="1">
              <a:solidFill>
                <a:srgbClr val="FF0000"/>
              </a:solidFill>
              <a:latin typeface="Times New Roman" pitchFamily="18" charset="0"/>
            </a:endParaRPr>
          </a:p>
        </p:txBody>
      </p:sp>
      <p:sp>
        <p:nvSpPr>
          <p:cNvPr id="14" name="文字方塊 13"/>
          <p:cNvSpPr txBox="1">
            <a:spLocks noChangeArrowheads="1"/>
          </p:cNvSpPr>
          <p:nvPr/>
        </p:nvSpPr>
        <p:spPr bwMode="auto">
          <a:xfrm>
            <a:off x="7656513" y="5051425"/>
            <a:ext cx="457200" cy="523875"/>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15" name="文字方塊 14"/>
          <p:cNvSpPr txBox="1">
            <a:spLocks noChangeArrowheads="1"/>
          </p:cNvSpPr>
          <p:nvPr/>
        </p:nvSpPr>
        <p:spPr bwMode="auto">
          <a:xfrm>
            <a:off x="7916863" y="5054600"/>
            <a:ext cx="458787" cy="523875"/>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16" name="文字方塊 15"/>
          <p:cNvSpPr txBox="1">
            <a:spLocks noChangeArrowheads="1"/>
          </p:cNvSpPr>
          <p:nvPr/>
        </p:nvSpPr>
        <p:spPr bwMode="auto">
          <a:xfrm>
            <a:off x="1187450" y="5043488"/>
            <a:ext cx="458788"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lang="zh-TW" altLang="en-US" sz="2800" dirty="0">
              <a:solidFill>
                <a:srgbClr val="FF0000"/>
              </a:solidFill>
            </a:endParaRPr>
          </a:p>
        </p:txBody>
      </p:sp>
      <p:sp>
        <p:nvSpPr>
          <p:cNvPr id="19" name="圓角矩形圖說文字 18"/>
          <p:cNvSpPr>
            <a:spLocks noChangeArrowheads="1"/>
          </p:cNvSpPr>
          <p:nvPr/>
        </p:nvSpPr>
        <p:spPr bwMode="auto">
          <a:xfrm>
            <a:off x="560388" y="5718563"/>
            <a:ext cx="1712912" cy="679450"/>
          </a:xfrm>
          <a:prstGeom prst="wedgeRoundRectCallout">
            <a:avLst>
              <a:gd name="adj1" fmla="val 17750"/>
              <a:gd name="adj2" fmla="val -101403"/>
              <a:gd name="adj3" fmla="val 16667"/>
            </a:avLst>
          </a:prstGeom>
          <a:solidFill>
            <a:srgbClr val="99FF99"/>
          </a:solidFill>
          <a:ln w="25400" algn="ctr">
            <a:noFill/>
            <a:miter lim="800000"/>
            <a:headEnd/>
            <a:tailEnd/>
          </a:ln>
        </p:spPr>
        <p:txBody>
          <a:bodyPr anchor="ctr"/>
          <a:lstStyle/>
          <a:p>
            <a:pPr algn="ctr"/>
            <a:r>
              <a:rPr lang="zh-TW" altLang="en-US" sz="2400" dirty="0">
                <a:latin typeface="標楷體" pitchFamily="65" charset="-120"/>
                <a:ea typeface="標楷體" pitchFamily="65" charset="-120"/>
              </a:rPr>
              <a:t>南澳</a:t>
            </a:r>
            <a:r>
              <a:rPr lang="zh-TW" altLang="en-US" sz="1200" dirty="0">
                <a:latin typeface="標楷體" pitchFamily="65" charset="-120"/>
                <a:ea typeface="標楷體" pitchFamily="65" charset="-120"/>
              </a:rPr>
              <a:t>、</a:t>
            </a:r>
            <a:r>
              <a:rPr lang="zh-TW" altLang="en-US" sz="2400" dirty="0">
                <a:latin typeface="標楷體" pitchFamily="65" charset="-120"/>
                <a:ea typeface="標楷體" pitchFamily="65" charset="-120"/>
              </a:rPr>
              <a:t>慧燈</a:t>
            </a:r>
            <a:r>
              <a:rPr lang="zh-TW" altLang="en-US" sz="2400" dirty="0" smtClean="0">
                <a:latin typeface="標楷體" pitchFamily="65" charset="-120"/>
                <a:ea typeface="標楷體" pitchFamily="65" charset="-120"/>
              </a:rPr>
              <a:t>中道</a:t>
            </a:r>
            <a:endParaRPr lang="zh-TW" altLang="en-US" sz="2400" dirty="0">
              <a:latin typeface="標楷體" pitchFamily="65" charset="-120"/>
              <a:ea typeface="標楷體" pitchFamily="65" charset="-120"/>
            </a:endParaRPr>
          </a:p>
        </p:txBody>
      </p:sp>
      <p:sp>
        <p:nvSpPr>
          <p:cNvPr id="20" name="圓角矩形圖說文字 19"/>
          <p:cNvSpPr>
            <a:spLocks noChangeArrowheads="1"/>
          </p:cNvSpPr>
          <p:nvPr/>
        </p:nvSpPr>
        <p:spPr bwMode="auto">
          <a:xfrm>
            <a:off x="3239295" y="5918417"/>
            <a:ext cx="908050" cy="739775"/>
          </a:xfrm>
          <a:prstGeom prst="wedgeRoundRectCallout">
            <a:avLst>
              <a:gd name="adj1" fmla="val 96824"/>
              <a:gd name="adj2" fmla="val -118213"/>
              <a:gd name="adj3" fmla="val 16667"/>
            </a:avLst>
          </a:prstGeom>
          <a:solidFill>
            <a:srgbClr val="FFFF99"/>
          </a:solidFill>
          <a:ln w="25400" algn="ctr">
            <a:noFill/>
            <a:miter lim="800000"/>
            <a:headEnd/>
            <a:tailEnd/>
          </a:ln>
        </p:spPr>
        <p:txBody>
          <a:bodyPr anchor="ctr"/>
          <a:lstStyle/>
          <a:p>
            <a:pPr algn="ctr"/>
            <a:r>
              <a:rPr lang="zh-TW" altLang="en-US" sz="2400">
                <a:latin typeface="標楷體" pitchFamily="65" charset="-120"/>
                <a:ea typeface="標楷體" pitchFamily="65" charset="-120"/>
              </a:rPr>
              <a:t>羅高</a:t>
            </a:r>
            <a:endParaRPr lang="en-US" altLang="zh-TW" sz="2400">
              <a:latin typeface="標楷體" pitchFamily="65" charset="-120"/>
              <a:ea typeface="標楷體" pitchFamily="65" charset="-120"/>
            </a:endParaRPr>
          </a:p>
          <a:p>
            <a:pPr algn="ctr"/>
            <a:r>
              <a:rPr lang="en-US" altLang="zh-TW" sz="2400">
                <a:latin typeface="標楷體" pitchFamily="65" charset="-120"/>
                <a:ea typeface="標楷體" pitchFamily="65" charset="-120"/>
              </a:rPr>
              <a:t>30</a:t>
            </a:r>
            <a:r>
              <a:rPr lang="zh-TW" altLang="en-US" sz="2400">
                <a:latin typeface="標楷體" pitchFamily="65" charset="-120"/>
                <a:ea typeface="標楷體" pitchFamily="65" charset="-120"/>
              </a:rPr>
              <a:t>名</a:t>
            </a:r>
          </a:p>
        </p:txBody>
      </p:sp>
      <p:sp>
        <p:nvSpPr>
          <p:cNvPr id="22" name="圓角矩形圖說文字 21"/>
          <p:cNvSpPr/>
          <p:nvPr/>
        </p:nvSpPr>
        <p:spPr>
          <a:xfrm>
            <a:off x="4033044" y="5926138"/>
            <a:ext cx="935038" cy="706437"/>
          </a:xfrm>
          <a:prstGeom prst="wedgeRoundRectCallout">
            <a:avLst>
              <a:gd name="adj1" fmla="val 41870"/>
              <a:gd name="adj2" fmla="val -136706"/>
              <a:gd name="adj3" fmla="val 16667"/>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anose="03000509000000000000" pitchFamily="65" charset="-120"/>
                <a:ea typeface="標楷體" panose="03000509000000000000" pitchFamily="65" charset="-120"/>
              </a:rPr>
              <a:t>宜中</a:t>
            </a:r>
            <a:r>
              <a:rPr lang="en-US" altLang="zh-TW" sz="2400" dirty="0">
                <a:solidFill>
                  <a:schemeClr val="tx1"/>
                </a:solidFill>
                <a:latin typeface="標楷體" panose="03000509000000000000" pitchFamily="65" charset="-120"/>
                <a:ea typeface="標楷體" panose="03000509000000000000" pitchFamily="65" charset="-120"/>
              </a:rPr>
              <a:t>30</a:t>
            </a:r>
            <a:r>
              <a:rPr lang="zh-TW" altLang="en-US" sz="2400" dirty="0">
                <a:solidFill>
                  <a:schemeClr val="tx1"/>
                </a:solidFill>
                <a:latin typeface="標楷體" panose="03000509000000000000" pitchFamily="65" charset="-120"/>
                <a:ea typeface="標楷體" panose="03000509000000000000" pitchFamily="65" charset="-120"/>
              </a:rPr>
              <a:t>名</a:t>
            </a:r>
          </a:p>
        </p:txBody>
      </p:sp>
      <p:sp>
        <p:nvSpPr>
          <p:cNvPr id="23" name="圓角矩形圖說文字 22"/>
          <p:cNvSpPr/>
          <p:nvPr/>
        </p:nvSpPr>
        <p:spPr>
          <a:xfrm>
            <a:off x="4866554" y="5912644"/>
            <a:ext cx="1854200" cy="706437"/>
          </a:xfrm>
          <a:prstGeom prst="wedgeRoundRectCallout">
            <a:avLst>
              <a:gd name="adj1" fmla="val -35251"/>
              <a:gd name="adj2" fmla="val -131261"/>
              <a:gd name="adj3" fmla="val 16667"/>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anose="03000509000000000000" pitchFamily="65" charset="-120"/>
                <a:ea typeface="標楷體" panose="03000509000000000000" pitchFamily="65" charset="-120"/>
              </a:rPr>
              <a:t>蘭女</a:t>
            </a:r>
            <a:r>
              <a:rPr lang="zh-TW" altLang="en-US" sz="2000" b="1" dirty="0">
                <a:solidFill>
                  <a:srgbClr val="000000"/>
                </a:solidFill>
                <a:latin typeface="標楷體" pitchFamily="65" charset="-120"/>
                <a:ea typeface="標楷體" panose="03000509000000000000" pitchFamily="65" charset="-120"/>
              </a:rPr>
              <a:t>男生</a:t>
            </a:r>
            <a:r>
              <a:rPr lang="en-US" altLang="zh-TW" sz="2000" b="1" dirty="0">
                <a:solidFill>
                  <a:srgbClr val="000000"/>
                </a:solidFill>
                <a:latin typeface="標楷體" pitchFamily="65" charset="-120"/>
                <a:ea typeface="標楷體" panose="03000509000000000000" pitchFamily="65" charset="-120"/>
              </a:rPr>
              <a:t>5</a:t>
            </a:r>
            <a:r>
              <a:rPr lang="zh-TW" altLang="en-US" sz="2000" b="1" dirty="0">
                <a:solidFill>
                  <a:srgbClr val="000000"/>
                </a:solidFill>
                <a:latin typeface="標楷體" pitchFamily="65" charset="-120"/>
                <a:ea typeface="標楷體" panose="03000509000000000000" pitchFamily="65" charset="-120"/>
              </a:rPr>
              <a:t>名 女生</a:t>
            </a:r>
            <a:r>
              <a:rPr lang="en-US" altLang="zh-TW" sz="2000" b="1" dirty="0" smtClean="0">
                <a:solidFill>
                  <a:srgbClr val="000000"/>
                </a:solidFill>
                <a:latin typeface="標楷體" pitchFamily="65" charset="-120"/>
                <a:ea typeface="標楷體" panose="03000509000000000000" pitchFamily="65" charset="-120"/>
              </a:rPr>
              <a:t>23</a:t>
            </a:r>
            <a:r>
              <a:rPr lang="zh-TW" altLang="en-US" sz="2000" b="1" dirty="0" smtClean="0">
                <a:solidFill>
                  <a:srgbClr val="000000"/>
                </a:solidFill>
                <a:latin typeface="標楷體" pitchFamily="65" charset="-120"/>
                <a:ea typeface="標楷體" panose="03000509000000000000" pitchFamily="65" charset="-120"/>
              </a:rPr>
              <a:t>名</a:t>
            </a:r>
            <a:endParaRPr lang="zh-TW" altLang="en-US" sz="2400" dirty="0">
              <a:solidFill>
                <a:schemeClr val="tx1"/>
              </a:solidFill>
              <a:latin typeface="標楷體" panose="03000509000000000000" pitchFamily="65" charset="-120"/>
              <a:ea typeface="標楷體" panose="03000509000000000000" pitchFamily="65" charset="-120"/>
            </a:endParaRPr>
          </a:p>
        </p:txBody>
      </p:sp>
      <p:sp>
        <p:nvSpPr>
          <p:cNvPr id="24" name="圓角矩形圖說文字 23"/>
          <p:cNvSpPr/>
          <p:nvPr/>
        </p:nvSpPr>
        <p:spPr>
          <a:xfrm>
            <a:off x="6772275" y="5864225"/>
            <a:ext cx="1917700" cy="679450"/>
          </a:xfrm>
          <a:prstGeom prst="wedgeRoundRectCallout">
            <a:avLst>
              <a:gd name="adj1" fmla="val -102005"/>
              <a:gd name="adj2" fmla="val -120851"/>
              <a:gd name="adj3" fmla="val 16667"/>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anose="03000509000000000000" pitchFamily="65" charset="-120"/>
                <a:ea typeface="標楷體" panose="03000509000000000000" pitchFamily="65" charset="-120"/>
              </a:rPr>
              <a:t>宜中、羅高南澳、蘇海</a:t>
            </a:r>
          </a:p>
        </p:txBody>
      </p:sp>
      <p:sp>
        <p:nvSpPr>
          <p:cNvPr id="25" name="圓角矩形圖說文字 24"/>
          <p:cNvSpPr>
            <a:spLocks noChangeArrowheads="1"/>
          </p:cNvSpPr>
          <p:nvPr/>
        </p:nvSpPr>
        <p:spPr bwMode="auto">
          <a:xfrm>
            <a:off x="6083300" y="6069013"/>
            <a:ext cx="2001838" cy="608012"/>
          </a:xfrm>
          <a:prstGeom prst="wedgeRoundRectCallout">
            <a:avLst>
              <a:gd name="adj1" fmla="val -1894"/>
              <a:gd name="adj2" fmla="val -152833"/>
              <a:gd name="adj3" fmla="val 16667"/>
            </a:avLst>
          </a:prstGeom>
          <a:solidFill>
            <a:srgbClr val="FF66FF"/>
          </a:solidFill>
          <a:ln w="25400" algn="ctr">
            <a:noFill/>
            <a:miter lim="800000"/>
            <a:headEnd/>
            <a:tailEnd/>
          </a:ln>
        </p:spPr>
        <p:txBody>
          <a:bodyPr anchor="ctr"/>
          <a:lstStyle/>
          <a:p>
            <a:pPr algn="ctr"/>
            <a:r>
              <a:rPr lang="zh-TW" altLang="en-US" sz="2400">
                <a:latin typeface="標楷體" pitchFamily="65" charset="-120"/>
                <a:ea typeface="標楷體" pitchFamily="65" charset="-120"/>
              </a:rPr>
              <a:t>宜商：田徑</a:t>
            </a:r>
            <a:r>
              <a:rPr lang="en-US" altLang="zh-TW" sz="2400">
                <a:latin typeface="標楷體" pitchFamily="65" charset="-120"/>
                <a:ea typeface="標楷體" pitchFamily="65" charset="-120"/>
              </a:rPr>
              <a:t>1</a:t>
            </a:r>
            <a:endParaRPr lang="zh-TW" altLang="en-US" sz="2400">
              <a:latin typeface="標楷體" pitchFamily="65" charset="-120"/>
              <a:ea typeface="標楷體" pitchFamily="65" charset="-120"/>
            </a:endParaRPr>
          </a:p>
        </p:txBody>
      </p:sp>
      <p:sp>
        <p:nvSpPr>
          <p:cNvPr id="26" name="圓角矩形圖說文字 25"/>
          <p:cNvSpPr/>
          <p:nvPr/>
        </p:nvSpPr>
        <p:spPr>
          <a:xfrm>
            <a:off x="7167563" y="6116638"/>
            <a:ext cx="977900" cy="387350"/>
          </a:xfrm>
          <a:prstGeom prst="wedgeRoundRectCallout">
            <a:avLst>
              <a:gd name="adj1" fmla="val 3549"/>
              <a:gd name="adj2" fmla="val -246510"/>
              <a:gd name="adj3" fmla="val 16667"/>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anose="03000509000000000000" pitchFamily="65" charset="-120"/>
                <a:ea typeface="標楷體" panose="03000509000000000000" pitchFamily="65" charset="-120"/>
              </a:rPr>
              <a:t>蘇海</a:t>
            </a:r>
          </a:p>
        </p:txBody>
      </p:sp>
      <p:sp>
        <p:nvSpPr>
          <p:cNvPr id="18" name="文字方塊 17"/>
          <p:cNvSpPr txBox="1">
            <a:spLocks noChangeArrowheads="1"/>
          </p:cNvSpPr>
          <p:nvPr/>
        </p:nvSpPr>
        <p:spPr bwMode="auto">
          <a:xfrm>
            <a:off x="3168650" y="5043488"/>
            <a:ext cx="457200"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2" name="文字方塊 13"/>
          <p:cNvSpPr txBox="1">
            <a:spLocks noChangeArrowheads="1"/>
          </p:cNvSpPr>
          <p:nvPr/>
        </p:nvSpPr>
        <p:spPr bwMode="auto">
          <a:xfrm>
            <a:off x="6835414" y="5043488"/>
            <a:ext cx="457200"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4" name="圓角矩形圖說文字 24"/>
          <p:cNvSpPr>
            <a:spLocks noChangeArrowheads="1"/>
          </p:cNvSpPr>
          <p:nvPr/>
        </p:nvSpPr>
        <p:spPr bwMode="auto">
          <a:xfrm>
            <a:off x="4516438" y="5880100"/>
            <a:ext cx="2495550" cy="796925"/>
          </a:xfrm>
          <a:prstGeom prst="wedgeRoundRectCallout">
            <a:avLst>
              <a:gd name="adj1" fmla="val 32065"/>
              <a:gd name="adj2" fmla="val -109481"/>
              <a:gd name="adj3" fmla="val 16667"/>
            </a:avLst>
          </a:prstGeom>
          <a:solidFill>
            <a:srgbClr val="CCFF66"/>
          </a:solidFill>
          <a:ln w="25400" algn="ctr">
            <a:noFill/>
            <a:miter lim="800000"/>
            <a:headEnd/>
            <a:tailEnd/>
          </a:ln>
        </p:spPr>
        <p:txBody>
          <a:bodyPr anchor="ctr"/>
          <a:lstStyle/>
          <a:p>
            <a:pPr algn="ctr"/>
            <a:r>
              <a:rPr lang="zh-TW" altLang="en-US" sz="2400" dirty="0">
                <a:latin typeface="Times New Roman" panose="02020603050405020304" pitchFamily="18" charset="0"/>
                <a:ea typeface="標楷體" pitchFamily="65" charset="-120"/>
                <a:cs typeface="Times New Roman" panose="02020603050405020304" pitchFamily="18" charset="0"/>
              </a:rPr>
              <a:t>羅工：籃球</a:t>
            </a:r>
            <a:r>
              <a:rPr lang="en-US" altLang="zh-TW" sz="2400" dirty="0">
                <a:latin typeface="Times New Roman" panose="02020603050405020304" pitchFamily="18" charset="0"/>
                <a:ea typeface="標楷體" pitchFamily="65" charset="-120"/>
                <a:cs typeface="Times New Roman" panose="02020603050405020304" pitchFamily="18" charset="0"/>
              </a:rPr>
              <a:t>5/</a:t>
            </a:r>
          </a:p>
          <a:p>
            <a:pPr algn="ctr"/>
            <a:r>
              <a:rPr lang="zh-TW" altLang="en-US" sz="2400" dirty="0" smtClean="0">
                <a:latin typeface="Times New Roman" panose="02020603050405020304" pitchFamily="18" charset="0"/>
                <a:ea typeface="標楷體" pitchFamily="65" charset="-120"/>
                <a:cs typeface="Times New Roman" panose="02020603050405020304" pitchFamily="18" charset="0"/>
              </a:rPr>
              <a:t>棒球</a:t>
            </a:r>
            <a:r>
              <a:rPr lang="en-US" altLang="zh-TW" sz="2400" dirty="0" smtClean="0">
                <a:latin typeface="Times New Roman" panose="02020603050405020304" pitchFamily="18" charset="0"/>
                <a:ea typeface="標楷體" pitchFamily="65" charset="-120"/>
                <a:cs typeface="Times New Roman" panose="02020603050405020304" pitchFamily="18" charset="0"/>
              </a:rPr>
              <a:t>7/</a:t>
            </a:r>
            <a:r>
              <a:rPr lang="zh-TW" altLang="en-US" sz="2400" dirty="0" smtClean="0">
                <a:latin typeface="Times New Roman" panose="02020603050405020304" pitchFamily="18" charset="0"/>
                <a:ea typeface="標楷體" pitchFamily="65" charset="-120"/>
                <a:cs typeface="Times New Roman" panose="02020603050405020304" pitchFamily="18" charset="0"/>
              </a:rPr>
              <a:t>橄欖球</a:t>
            </a:r>
            <a:r>
              <a:rPr lang="en-US" altLang="zh-TW" sz="2400" dirty="0" smtClean="0">
                <a:latin typeface="Times New Roman" panose="02020603050405020304" pitchFamily="18" charset="0"/>
                <a:ea typeface="標楷體" pitchFamily="65" charset="-120"/>
                <a:cs typeface="Times New Roman" panose="02020603050405020304" pitchFamily="18" charset="0"/>
              </a:rPr>
              <a:t>8</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sp>
        <p:nvSpPr>
          <p:cNvPr id="29" name="圓角矩形圖說文字 28"/>
          <p:cNvSpPr>
            <a:spLocks noChangeArrowheads="1"/>
          </p:cNvSpPr>
          <p:nvPr/>
        </p:nvSpPr>
        <p:spPr bwMode="auto">
          <a:xfrm>
            <a:off x="2291918" y="5783263"/>
            <a:ext cx="2155825" cy="1054100"/>
          </a:xfrm>
          <a:prstGeom prst="wedgeRoundRectCallout">
            <a:avLst>
              <a:gd name="adj1" fmla="val 3616"/>
              <a:gd name="adj2" fmla="val -85407"/>
              <a:gd name="adj3" fmla="val 16667"/>
            </a:avLst>
          </a:prstGeom>
          <a:solidFill>
            <a:srgbClr val="0000FF"/>
          </a:solidFill>
          <a:ln w="25400" algn="ctr">
            <a:noFill/>
            <a:miter lim="800000"/>
            <a:headEnd/>
            <a:tailEnd/>
          </a:ln>
        </p:spPr>
        <p:txBody>
          <a:bodyPr anchor="ctr"/>
          <a:lstStyle/>
          <a:p>
            <a:pPr algn="ctr"/>
            <a:r>
              <a:rPr lang="zh-TW" altLang="en-US" sz="2400" dirty="0">
                <a:solidFill>
                  <a:schemeClr val="bg1"/>
                </a:solidFill>
                <a:latin typeface="標楷體" pitchFamily="65" charset="-120"/>
                <a:ea typeface="標楷體" pitchFamily="65" charset="-120"/>
              </a:rPr>
              <a:t>頭商、宜商</a:t>
            </a:r>
            <a:endParaRPr lang="en-US" altLang="zh-TW" sz="2400" dirty="0">
              <a:solidFill>
                <a:schemeClr val="bg1"/>
              </a:solidFill>
              <a:latin typeface="標楷體" pitchFamily="65" charset="-120"/>
              <a:ea typeface="標楷體" pitchFamily="65" charset="-120"/>
            </a:endParaRPr>
          </a:p>
          <a:p>
            <a:pPr algn="ctr"/>
            <a:r>
              <a:rPr lang="zh-TW" altLang="en-US" sz="2400" dirty="0">
                <a:solidFill>
                  <a:schemeClr val="bg1"/>
                </a:solidFill>
                <a:latin typeface="標楷體" pitchFamily="65" charset="-120"/>
                <a:ea typeface="標楷體" pitchFamily="65" charset="-120"/>
              </a:rPr>
              <a:t>羅商、羅工</a:t>
            </a:r>
            <a:endParaRPr lang="en-US" altLang="zh-TW" sz="2400" dirty="0">
              <a:solidFill>
                <a:schemeClr val="bg1"/>
              </a:solidFill>
              <a:latin typeface="標楷體" pitchFamily="65" charset="-120"/>
              <a:ea typeface="標楷體" pitchFamily="65" charset="-120"/>
            </a:endParaRPr>
          </a:p>
          <a:p>
            <a:pPr algn="ctr"/>
            <a:r>
              <a:rPr lang="zh-TW" altLang="en-US" sz="2400" dirty="0">
                <a:solidFill>
                  <a:schemeClr val="bg1"/>
                </a:solidFill>
                <a:latin typeface="標楷體" pitchFamily="65" charset="-120"/>
                <a:ea typeface="標楷體" pitchFamily="65" charset="-120"/>
              </a:rPr>
              <a:t>蘇海</a:t>
            </a:r>
            <a:r>
              <a:rPr lang="en-US" altLang="zh-TW" sz="2000" dirty="0">
                <a:solidFill>
                  <a:schemeClr val="bg1"/>
                </a:solidFill>
                <a:latin typeface="標楷體" pitchFamily="65" charset="-120"/>
                <a:ea typeface="標楷體" pitchFamily="65" charset="-120"/>
              </a:rPr>
              <a:t>(</a:t>
            </a:r>
            <a:r>
              <a:rPr lang="zh-TW" altLang="en-US" sz="2000" dirty="0">
                <a:solidFill>
                  <a:schemeClr val="bg1"/>
                </a:solidFill>
                <a:latin typeface="標楷體" pitchFamily="65" charset="-120"/>
                <a:ea typeface="標楷體" pitchFamily="65" charset="-120"/>
              </a:rPr>
              <a:t>均含進校</a:t>
            </a:r>
            <a:r>
              <a:rPr lang="en-US" altLang="zh-TW" sz="2000" dirty="0">
                <a:solidFill>
                  <a:schemeClr val="bg1"/>
                </a:solidFill>
                <a:latin typeface="標楷體" pitchFamily="65" charset="-120"/>
                <a:ea typeface="標楷體" pitchFamily="65" charset="-120"/>
              </a:rPr>
              <a:t>)</a:t>
            </a:r>
            <a:endParaRPr lang="zh-TW" altLang="en-US" sz="2000" dirty="0">
              <a:solidFill>
                <a:schemeClr val="bg1"/>
              </a:solidFill>
              <a:latin typeface="標楷體" pitchFamily="65" charset="-120"/>
              <a:ea typeface="標楷體" pitchFamily="65" charset="-120"/>
            </a:endParaRPr>
          </a:p>
        </p:txBody>
      </p:sp>
      <p:sp>
        <p:nvSpPr>
          <p:cNvPr id="5" name="圓角矩形圖說文字 4"/>
          <p:cNvSpPr/>
          <p:nvPr/>
        </p:nvSpPr>
        <p:spPr>
          <a:xfrm>
            <a:off x="1971676" y="5757569"/>
            <a:ext cx="2535237" cy="958850"/>
          </a:xfrm>
          <a:prstGeom prst="wedgeRoundRectCallout">
            <a:avLst>
              <a:gd name="adj1" fmla="val -30315"/>
              <a:gd name="adj2" fmla="val -98177"/>
              <a:gd name="adj3" fmla="val 16667"/>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itchFamily="65" charset="-120"/>
                <a:ea typeface="標楷體" pitchFamily="65" charset="-120"/>
              </a:rPr>
              <a:t>體育專長生</a:t>
            </a:r>
            <a:endParaRPr lang="en-US" altLang="zh-TW" sz="2400" dirty="0">
              <a:solidFill>
                <a:schemeClr val="tx1"/>
              </a:solidFill>
              <a:latin typeface="標楷體" pitchFamily="65" charset="-120"/>
              <a:ea typeface="標楷體" pitchFamily="65" charset="-120"/>
            </a:endParaRPr>
          </a:p>
          <a:p>
            <a:pPr algn="ctr">
              <a:defRPr/>
            </a:pPr>
            <a:r>
              <a:rPr lang="zh-TW" altLang="en-US" sz="2400" dirty="0">
                <a:solidFill>
                  <a:schemeClr val="tx1"/>
                </a:solidFill>
                <a:latin typeface="標楷體" pitchFamily="65" charset="-120"/>
                <a:ea typeface="標楷體" pitchFamily="65" charset="-120"/>
              </a:rPr>
              <a:t>藝術才能專長生</a:t>
            </a:r>
          </a:p>
        </p:txBody>
      </p:sp>
      <p:sp>
        <p:nvSpPr>
          <p:cNvPr id="28" name="圓角矩形圖說文字 27"/>
          <p:cNvSpPr/>
          <p:nvPr/>
        </p:nvSpPr>
        <p:spPr>
          <a:xfrm>
            <a:off x="2521311" y="6010662"/>
            <a:ext cx="977900" cy="673223"/>
          </a:xfrm>
          <a:prstGeom prst="wedgeRoundRectCallout">
            <a:avLst>
              <a:gd name="adj1" fmla="val 3549"/>
              <a:gd name="adj2" fmla="val -246510"/>
              <a:gd name="adj3" fmla="val 16667"/>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anose="03000509000000000000" pitchFamily="65" charset="-120"/>
                <a:ea typeface="標楷體" panose="03000509000000000000" pitchFamily="65" charset="-120"/>
              </a:rPr>
              <a:t>蘇</a:t>
            </a:r>
            <a:r>
              <a:rPr lang="zh-TW" altLang="en-US" sz="2400" dirty="0" smtClean="0">
                <a:solidFill>
                  <a:schemeClr val="tx1"/>
                </a:solidFill>
                <a:latin typeface="標楷體" panose="03000509000000000000" pitchFamily="65" charset="-120"/>
                <a:ea typeface="標楷體" panose="03000509000000000000" pitchFamily="65" charset="-120"/>
              </a:rPr>
              <a:t>海頭家</a:t>
            </a:r>
            <a:endParaRPr lang="zh-TW" altLang="en-US" sz="2400" dirty="0">
              <a:solidFill>
                <a:schemeClr val="tx1"/>
              </a:solidFill>
              <a:latin typeface="標楷體" panose="03000509000000000000" pitchFamily="65" charset="-120"/>
              <a:ea typeface="標楷體" panose="03000509000000000000" pitchFamily="65" charset="-120"/>
            </a:endParaRPr>
          </a:p>
        </p:txBody>
      </p:sp>
      <p:sp>
        <p:nvSpPr>
          <p:cNvPr id="31" name="圓角矩形圖說文字 30"/>
          <p:cNvSpPr>
            <a:spLocks noChangeArrowheads="1"/>
          </p:cNvSpPr>
          <p:nvPr/>
        </p:nvSpPr>
        <p:spPr bwMode="auto">
          <a:xfrm>
            <a:off x="7064014" y="5751512"/>
            <a:ext cx="2155825" cy="1054100"/>
          </a:xfrm>
          <a:prstGeom prst="wedgeRoundRectCallout">
            <a:avLst>
              <a:gd name="adj1" fmla="val 3616"/>
              <a:gd name="adj2" fmla="val -85407"/>
              <a:gd name="adj3" fmla="val 16667"/>
            </a:avLst>
          </a:prstGeom>
          <a:solidFill>
            <a:schemeClr val="accent3">
              <a:lumMod val="50000"/>
            </a:schemeClr>
          </a:solidFill>
          <a:ln w="25400" algn="ctr">
            <a:noFill/>
            <a:miter lim="800000"/>
            <a:headEnd/>
            <a:tailEnd/>
          </a:ln>
        </p:spPr>
        <p:txBody>
          <a:bodyPr anchor="ctr"/>
          <a:lstStyle/>
          <a:p>
            <a:pPr algn="ctr"/>
            <a:r>
              <a:rPr lang="zh-TW" altLang="en-US" sz="2400" dirty="0">
                <a:solidFill>
                  <a:schemeClr val="bg1"/>
                </a:solidFill>
                <a:latin typeface="標楷體" pitchFamily="65" charset="-120"/>
                <a:ea typeface="標楷體" pitchFamily="65" charset="-120"/>
              </a:rPr>
              <a:t>頭商、宜商</a:t>
            </a:r>
            <a:endParaRPr lang="en-US" altLang="zh-TW" sz="2400" dirty="0">
              <a:solidFill>
                <a:schemeClr val="bg1"/>
              </a:solidFill>
              <a:latin typeface="標楷體" pitchFamily="65" charset="-120"/>
              <a:ea typeface="標楷體" pitchFamily="65" charset="-120"/>
            </a:endParaRPr>
          </a:p>
          <a:p>
            <a:pPr algn="ctr"/>
            <a:r>
              <a:rPr lang="zh-TW" altLang="en-US" sz="2400" dirty="0">
                <a:solidFill>
                  <a:schemeClr val="bg1"/>
                </a:solidFill>
                <a:latin typeface="標楷體" pitchFamily="65" charset="-120"/>
                <a:ea typeface="標楷體" pitchFamily="65" charset="-120"/>
              </a:rPr>
              <a:t>羅商、羅工</a:t>
            </a:r>
            <a:endParaRPr lang="en-US" altLang="zh-TW" sz="2400" dirty="0">
              <a:solidFill>
                <a:schemeClr val="bg1"/>
              </a:solidFill>
              <a:latin typeface="標楷體" pitchFamily="65" charset="-120"/>
              <a:ea typeface="標楷體" pitchFamily="65" charset="-120"/>
            </a:endParaRPr>
          </a:p>
          <a:p>
            <a:pPr algn="ctr"/>
            <a:r>
              <a:rPr lang="zh-TW" altLang="en-US" sz="2400" dirty="0">
                <a:solidFill>
                  <a:schemeClr val="bg1"/>
                </a:solidFill>
                <a:latin typeface="標楷體" pitchFamily="65" charset="-120"/>
                <a:ea typeface="標楷體" pitchFamily="65" charset="-120"/>
              </a:rPr>
              <a:t>蘇</a:t>
            </a:r>
            <a:r>
              <a:rPr lang="zh-TW" altLang="en-US" sz="2400" dirty="0" smtClean="0">
                <a:solidFill>
                  <a:schemeClr val="bg1"/>
                </a:solidFill>
                <a:latin typeface="標楷體" pitchFamily="65" charset="-120"/>
                <a:ea typeface="標楷體" pitchFamily="65" charset="-120"/>
              </a:rPr>
              <a:t>海</a:t>
            </a:r>
            <a:endParaRPr lang="zh-TW" altLang="en-US" sz="2000" dirty="0">
              <a:solidFill>
                <a:schemeClr val="bg1"/>
              </a:solidFill>
              <a:latin typeface="標楷體" pitchFamily="65" charset="-120"/>
              <a:ea typeface="標楷體" pitchFamily="65" charset="-120"/>
            </a:endParaRPr>
          </a:p>
        </p:txBody>
      </p:sp>
      <p:sp>
        <p:nvSpPr>
          <p:cNvPr id="33" name="文字方塊 32"/>
          <p:cNvSpPr txBox="1">
            <a:spLocks noChangeArrowheads="1"/>
          </p:cNvSpPr>
          <p:nvPr/>
        </p:nvSpPr>
        <p:spPr bwMode="auto">
          <a:xfrm>
            <a:off x="2795588" y="5030066"/>
            <a:ext cx="458787"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34" name="文字方塊 33"/>
          <p:cNvSpPr txBox="1">
            <a:spLocks noChangeArrowheads="1"/>
          </p:cNvSpPr>
          <p:nvPr/>
        </p:nvSpPr>
        <p:spPr bwMode="auto">
          <a:xfrm>
            <a:off x="3917951" y="5030066"/>
            <a:ext cx="458787" cy="519112"/>
          </a:xfrm>
          <a:prstGeom prst="rect">
            <a:avLst/>
          </a:prstGeom>
          <a:noFill/>
          <a:ln w="9525">
            <a:noFill/>
            <a:miter lim="800000"/>
            <a:headEnd/>
            <a:tailEnd/>
          </a:ln>
        </p:spPr>
        <p:txBody>
          <a:bodyPr>
            <a:spAutoFit/>
          </a:bodyPr>
          <a:lstStyle/>
          <a:p>
            <a:r>
              <a:rPr kumimoji="0" lang="zh-TW" altLang="en-US" sz="2800" b="1" dirty="0">
                <a:solidFill>
                  <a:srgbClr val="FF0000"/>
                </a:solidFill>
                <a:latin typeface="Times New Roman" pitchFamily="18" charset="0"/>
                <a:sym typeface="Wingdings 2" pitchFamily="18" charset="2"/>
              </a:rPr>
              <a:t></a:t>
            </a:r>
            <a:endParaRPr kumimoji="0" lang="zh-TW" altLang="en-US" sz="2800" b="1" dirty="0">
              <a:solidFill>
                <a:srgbClr val="FF0000"/>
              </a:solidFill>
              <a:latin typeface="Times New Roman" pitchFamily="18" charset="0"/>
            </a:endParaRPr>
          </a:p>
        </p:txBody>
      </p:sp>
      <p:sp>
        <p:nvSpPr>
          <p:cNvPr id="35" name="圓角矩形圖說文字 34"/>
          <p:cNvSpPr/>
          <p:nvPr/>
        </p:nvSpPr>
        <p:spPr>
          <a:xfrm>
            <a:off x="3677373" y="6145069"/>
            <a:ext cx="977900" cy="387350"/>
          </a:xfrm>
          <a:prstGeom prst="wedgeRoundRectCallout">
            <a:avLst>
              <a:gd name="adj1" fmla="val 3549"/>
              <a:gd name="adj2" fmla="val -246510"/>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標楷體" panose="03000509000000000000" pitchFamily="65" charset="-120"/>
                <a:ea typeface="標楷體" panose="03000509000000000000" pitchFamily="65" charset="-120"/>
              </a:rPr>
              <a:t>蘇海</a:t>
            </a:r>
          </a:p>
        </p:txBody>
      </p:sp>
      <p:sp>
        <p:nvSpPr>
          <p:cNvPr id="32" name="圓角矩形圖說文字 31"/>
          <p:cNvSpPr/>
          <p:nvPr/>
        </p:nvSpPr>
        <p:spPr>
          <a:xfrm>
            <a:off x="8047146" y="4509120"/>
            <a:ext cx="977900" cy="387350"/>
          </a:xfrm>
          <a:prstGeom prst="wedgeRoundRectCallout">
            <a:avLst>
              <a:gd name="adj1" fmla="val 3549"/>
              <a:gd name="adj2" fmla="val -246510"/>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smtClean="0">
                <a:solidFill>
                  <a:schemeClr val="tx1"/>
                </a:solidFill>
                <a:latin typeface="標楷體" panose="03000509000000000000" pitchFamily="65" charset="-120"/>
                <a:ea typeface="標楷體" panose="03000509000000000000" pitchFamily="65" charset="-120"/>
              </a:rPr>
              <a:t>羅工</a:t>
            </a:r>
            <a:endParaRPr lang="zh-TW" altLang="en-US" sz="24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3775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500"/>
                                        <p:tgtEl>
                                          <p:spTgt spid="1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500"/>
                                        <p:tgtEl>
                                          <p:spTgt spid="4"/>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4"/>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fade">
                                      <p:cBhvr>
                                        <p:cTn id="111" dur="500"/>
                                        <p:tgtEl>
                                          <p:spTgt spid="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25"/>
                                        </p:tgtEl>
                                        <p:attrNameLst>
                                          <p:attrName>style.visibility</p:attrName>
                                        </p:attrNameLst>
                                      </p:cBhvr>
                                      <p:to>
                                        <p:strVal val="hidden"/>
                                      </p:to>
                                    </p:set>
                                  </p:childTnLst>
                                </p:cTn>
                              </p:par>
                            </p:childTnLst>
                          </p:cTn>
                        </p:par>
                        <p:par>
                          <p:cTn id="121" fill="hold">
                            <p:stCondLst>
                              <p:cond delay="0"/>
                            </p:stCondLst>
                            <p:childTnLst>
                              <p:par>
                                <p:cTn id="122" presetID="10" presetClass="entr" presetSubtype="0"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fade">
                                      <p:cBhvr>
                                        <p:cTn id="124" dur="500"/>
                                        <p:tgtEl>
                                          <p:spTgt spid="1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500"/>
                                        <p:tgtEl>
                                          <p:spTgt spid="26"/>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26"/>
                                        </p:tgtEl>
                                        <p:attrNameLst>
                                          <p:attrName>style.visibility</p:attrName>
                                        </p:attrNameLst>
                                      </p:cBhvr>
                                      <p:to>
                                        <p:strVal val="hidden"/>
                                      </p:to>
                                    </p:set>
                                  </p:childTnLst>
                                </p:cTn>
                              </p:par>
                              <p:par>
                                <p:cTn id="134" presetID="10" presetClass="entr" presetSubtype="0" fill="hold" grpId="0" nodeType="withEffect">
                                  <p:stCondLst>
                                    <p:cond delay="0"/>
                                  </p:stCondLst>
                                  <p:childTnLst>
                                    <p:set>
                                      <p:cBhvr>
                                        <p:cTn id="135" dur="1" fill="hold">
                                          <p:stCondLst>
                                            <p:cond delay="0"/>
                                          </p:stCondLst>
                                        </p:cTn>
                                        <p:tgtEl>
                                          <p:spTgt spid="15"/>
                                        </p:tgtEl>
                                        <p:attrNameLst>
                                          <p:attrName>style.visibility</p:attrName>
                                        </p:attrNameLst>
                                      </p:cBhvr>
                                      <p:to>
                                        <p:strVal val="visible"/>
                                      </p:to>
                                    </p:set>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31"/>
                                        </p:tgtEl>
                                        <p:attrNameLst>
                                          <p:attrName>style.visibility</p:attrName>
                                        </p:attrNameLst>
                                      </p:cBhvr>
                                      <p:to>
                                        <p:strVal val="visible"/>
                                      </p:to>
                                    </p:set>
                                    <p:animEffect transition="in" filter="fade">
                                      <p:cBhvr>
                                        <p:cTn id="141" dur="500"/>
                                        <p:tgtEl>
                                          <p:spTgt spid="31"/>
                                        </p:tgtEl>
                                      </p:cBhvr>
                                    </p:animEffec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grpId="1" nodeType="clickEffect">
                                  <p:stCondLst>
                                    <p:cond delay="0"/>
                                  </p:stCondLst>
                                  <p:childTnLst>
                                    <p:set>
                                      <p:cBhvr>
                                        <p:cTn id="145" dur="1" fill="hold">
                                          <p:stCondLst>
                                            <p:cond delay="0"/>
                                          </p:stCondLst>
                                        </p:cTn>
                                        <p:tgtEl>
                                          <p:spTgt spid="31"/>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fade">
                                      <p:cBhvr>
                                        <p:cTn id="150" dur="500"/>
                                        <p:tgtEl>
                                          <p:spTgt spid="32"/>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4" grpId="0"/>
      <p:bldP spid="15" grpId="0"/>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18" grpId="0"/>
      <p:bldP spid="2" grpId="0"/>
      <p:bldP spid="4" grpId="0" animBg="1"/>
      <p:bldP spid="4" grpId="1" animBg="1"/>
      <p:bldP spid="29" grpId="0" animBg="1"/>
      <p:bldP spid="29" grpId="1" animBg="1"/>
      <p:bldP spid="5" grpId="0" animBg="1"/>
      <p:bldP spid="5" grpId="1" animBg="1"/>
      <p:bldP spid="28" grpId="0" animBg="1"/>
      <p:bldP spid="28" grpId="1" animBg="1"/>
      <p:bldP spid="31" grpId="0" animBg="1"/>
      <p:bldP spid="31" grpId="1" animBg="1"/>
      <p:bldP spid="33" grpId="0"/>
      <p:bldP spid="34" grpId="0"/>
      <p:bldP spid="35" grpId="0" animBg="1"/>
      <p:bldP spid="35" grpId="1" animBg="1"/>
      <p:bldP spid="32" grpId="0" animBg="1"/>
      <p:bldP spid="32"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適性輔導親師生一起來</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資料建置及運用</a:t>
            </a:r>
            <a:endParaRPr lang="zh-TW" altLang="zh-TW" sz="2800" dirty="0">
              <a:solidFill>
                <a:srgbClr val="FFFFCC"/>
              </a:solidFill>
              <a:latin typeface="Adobe 繁黑體 Std B" pitchFamily="34" charset="-120"/>
              <a:ea typeface="Adobe 繁黑體 Std B" pitchFamily="34" charset="-120"/>
            </a:endParaRPr>
          </a:p>
        </p:txBody>
      </p:sp>
      <p:sp>
        <p:nvSpPr>
          <p:cNvPr id="27" name="圓角化對角線角落矩形 26"/>
          <p:cNvSpPr/>
          <p:nvPr/>
        </p:nvSpPr>
        <p:spPr bwMode="auto">
          <a:xfrm>
            <a:off x="82550" y="1087438"/>
            <a:ext cx="587375" cy="5270500"/>
          </a:xfrm>
          <a:prstGeom prst="round2DiagRect">
            <a:avLst/>
          </a:prstGeom>
          <a:solidFill>
            <a:srgbClr val="FFFF99"/>
          </a:solidFill>
          <a:ln w="25400" algn="ctr">
            <a:solidFill>
              <a:srgbClr val="FFC000"/>
            </a:solidFill>
            <a:round/>
            <a:headEnd/>
            <a:tailEnd/>
          </a:ln>
        </p:spPr>
        <p:txBody>
          <a:bodyPr vert="eaVert" anchor="ctr"/>
          <a:lstStyle/>
          <a:p>
            <a:pPr>
              <a:buClr>
                <a:srgbClr val="FF0000"/>
              </a:buClr>
              <a:defRPr/>
            </a:pPr>
            <a:r>
              <a:rPr lang="zh-TW" altLang="en-US" sz="2600" dirty="0">
                <a:solidFill>
                  <a:srgbClr val="FF0000"/>
                </a:solidFill>
                <a:latin typeface="細明體"/>
                <a:ea typeface="細明體"/>
              </a:rPr>
              <a:t>◎</a:t>
            </a:r>
            <a:r>
              <a:rPr lang="zh-TW" altLang="en-US" sz="2600" dirty="0">
                <a:solidFill>
                  <a:prstClr val="black"/>
                </a:solidFill>
                <a:latin typeface="標楷體" pitchFamily="65" charset="-120"/>
                <a:ea typeface="標楷體" pitchFamily="65" charset="-120"/>
              </a:rPr>
              <a:t>生涯檔案</a:t>
            </a:r>
            <a:r>
              <a:rPr lang="zh-TW" altLang="en-US" sz="2600" dirty="0">
                <a:solidFill>
                  <a:srgbClr val="FF0000"/>
                </a:solidFill>
                <a:latin typeface="細明體"/>
                <a:ea typeface="細明體"/>
              </a:rPr>
              <a:t>◎</a:t>
            </a:r>
            <a:r>
              <a:rPr lang="zh-TW" altLang="en-US" sz="2600" dirty="0">
                <a:solidFill>
                  <a:prstClr val="black"/>
                </a:solidFill>
                <a:latin typeface="標楷體" pitchFamily="65" charset="-120"/>
                <a:ea typeface="標楷體" pitchFamily="65" charset="-120"/>
              </a:rPr>
              <a:t>生涯輔導紀錄手冊</a:t>
            </a:r>
          </a:p>
        </p:txBody>
      </p:sp>
      <p:sp>
        <p:nvSpPr>
          <p:cNvPr id="28" name="圓角化對角線角落矩形 27"/>
          <p:cNvSpPr/>
          <p:nvPr/>
        </p:nvSpPr>
        <p:spPr bwMode="auto">
          <a:xfrm>
            <a:off x="801688" y="2862263"/>
            <a:ext cx="8342312" cy="1784350"/>
          </a:xfrm>
          <a:prstGeom prst="round2DiagRect">
            <a:avLst/>
          </a:prstGeom>
          <a:solidFill>
            <a:srgbClr val="FFCCFF"/>
          </a:solidFill>
          <a:ln w="25400" cap="flat" cmpd="sng" algn="ctr">
            <a:solidFill>
              <a:srgbClr val="FF00FF"/>
            </a:solidFill>
            <a:prstDash val="solid"/>
            <a:round/>
            <a:headEnd type="none" w="med" len="med"/>
            <a:tailEnd type="none" w="med" len="med"/>
          </a:ln>
          <a:effectLst/>
        </p:spPr>
        <p:txBody>
          <a:bodyPr/>
          <a:lstStyle/>
          <a:p>
            <a:pPr>
              <a:defRPr/>
            </a:pPr>
            <a:r>
              <a:rPr lang="en-US" altLang="zh-TW" sz="2000">
                <a:solidFill>
                  <a:prstClr val="black"/>
                </a:solidFill>
                <a:latin typeface="標楷體" pitchFamily="65" charset="-120"/>
                <a:ea typeface="標楷體" pitchFamily="65" charset="-120"/>
              </a:rPr>
              <a:t>1.</a:t>
            </a:r>
            <a:r>
              <a:rPr lang="zh-TW" altLang="en-US" sz="2000">
                <a:solidFill>
                  <a:prstClr val="black"/>
                </a:solidFill>
                <a:latin typeface="標楷體" pitchFamily="65" charset="-120"/>
                <a:ea typeface="標楷體" pitchFamily="65" charset="-120"/>
              </a:rPr>
              <a:t>主動了解並蒐集個人資料</a:t>
            </a:r>
            <a:r>
              <a:rPr lang="en-US" altLang="zh-TW" sz="2000">
                <a:solidFill>
                  <a:prstClr val="black"/>
                </a:solidFill>
                <a:latin typeface="標楷體" pitchFamily="65" charset="-120"/>
                <a:ea typeface="標楷體" pitchFamily="65" charset="-120"/>
              </a:rPr>
              <a:t>(</a:t>
            </a:r>
            <a:r>
              <a:rPr lang="zh-TW" altLang="en-US" sz="2000">
                <a:solidFill>
                  <a:prstClr val="black"/>
                </a:solidFill>
                <a:latin typeface="標楷體" pitchFamily="65" charset="-120"/>
                <a:ea typeface="標楷體" pitchFamily="65" charset="-120"/>
              </a:rPr>
              <a:t>成長歷程、心理測驗、學習表現、特殊表</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現等</a:t>
            </a:r>
            <a:r>
              <a:rPr lang="en-US" altLang="zh-TW" sz="2000">
                <a:solidFill>
                  <a:prstClr val="black"/>
                </a:solidFill>
                <a:latin typeface="標楷體" pitchFamily="65" charset="-120"/>
                <a:ea typeface="標楷體" pitchFamily="65" charset="-120"/>
              </a:rPr>
              <a:t>)</a:t>
            </a:r>
            <a:r>
              <a:rPr lang="zh-TW" altLang="en-US" sz="2000">
                <a:solidFill>
                  <a:prstClr val="black"/>
                </a:solidFill>
                <a:latin typeface="標楷體" pitchFamily="65" charset="-120"/>
                <a:ea typeface="標楷體" pitchFamily="65" charset="-120"/>
              </a:rPr>
              <a:t>，並</a:t>
            </a:r>
            <a:r>
              <a:rPr lang="zh-TW" altLang="en-US" sz="2000">
                <a:solidFill>
                  <a:srgbClr val="0000FF"/>
                </a:solidFill>
                <a:latin typeface="標楷體" pitchFamily="65" charset="-120"/>
                <a:ea typeface="標楷體" pitchFamily="65" charset="-120"/>
              </a:rPr>
              <a:t>認真詳實記錄於生涯輔導紀錄手冊</a:t>
            </a:r>
            <a:r>
              <a:rPr lang="zh-TW" altLang="en-US" sz="2000">
                <a:solidFill>
                  <a:prstClr val="black"/>
                </a:solidFill>
                <a:latin typeface="標楷體" pitchFamily="65" charset="-120"/>
                <a:ea typeface="標楷體" pitchFamily="65" charset="-120"/>
              </a:rPr>
              <a:t>。</a:t>
            </a:r>
          </a:p>
          <a:p>
            <a:pPr>
              <a:defRPr/>
            </a:pPr>
            <a:r>
              <a:rPr lang="en-US" altLang="zh-TW" sz="2000">
                <a:solidFill>
                  <a:prstClr val="black"/>
                </a:solidFill>
                <a:latin typeface="標楷體" pitchFamily="65" charset="-120"/>
                <a:ea typeface="標楷體" pitchFamily="65" charset="-120"/>
              </a:rPr>
              <a:t>2.</a:t>
            </a:r>
            <a:r>
              <a:rPr lang="zh-TW" altLang="en-US" sz="2000">
                <a:solidFill>
                  <a:prstClr val="black"/>
                </a:solidFill>
                <a:latin typeface="標楷體" pitchFamily="65" charset="-120"/>
                <a:ea typeface="標楷體" pitchFamily="65" charset="-120"/>
              </a:rPr>
              <a:t>配合教師課程及活動規劃，</a:t>
            </a:r>
            <a:r>
              <a:rPr lang="zh-TW" altLang="en-US" sz="2000">
                <a:solidFill>
                  <a:srgbClr val="0000FF"/>
                </a:solidFill>
                <a:latin typeface="標楷體" pitchFamily="65" charset="-120"/>
                <a:ea typeface="標楷體" pitchFamily="65" charset="-120"/>
              </a:rPr>
              <a:t>建置個人生涯檔案資料</a:t>
            </a:r>
            <a:r>
              <a:rPr lang="zh-TW" altLang="en-US" sz="2000">
                <a:solidFill>
                  <a:prstClr val="black"/>
                </a:solidFill>
                <a:latin typeface="標楷體" pitchFamily="65" charset="-120"/>
                <a:ea typeface="標楷體" pitchFamily="65" charset="-120"/>
              </a:rPr>
              <a:t>。</a:t>
            </a:r>
          </a:p>
          <a:p>
            <a:pPr>
              <a:defRPr/>
            </a:pPr>
            <a:r>
              <a:rPr lang="en-US" altLang="zh-TW" sz="2000">
                <a:solidFill>
                  <a:prstClr val="black"/>
                </a:solidFill>
                <a:latin typeface="標楷體" pitchFamily="65" charset="-120"/>
                <a:ea typeface="標楷體" pitchFamily="65" charset="-120"/>
              </a:rPr>
              <a:t>3.</a:t>
            </a:r>
            <a:r>
              <a:rPr lang="zh-TW" altLang="en-US" sz="2000">
                <a:solidFill>
                  <a:srgbClr val="0000FF"/>
                </a:solidFill>
                <a:latin typeface="標楷體" pitchFamily="65" charset="-120"/>
                <a:ea typeface="標楷體" pitchFamily="65" charset="-120"/>
              </a:rPr>
              <a:t>整合生涯檔案及生涯輔導紀錄手冊資料</a:t>
            </a:r>
            <a:r>
              <a:rPr lang="zh-TW" altLang="en-US" sz="2000">
                <a:solidFill>
                  <a:prstClr val="black"/>
                </a:solidFill>
                <a:latin typeface="標楷體" pitchFamily="65" charset="-120"/>
                <a:ea typeface="標楷體" pitchFamily="65" charset="-120"/>
              </a:rPr>
              <a:t>，親師生共同討論完成生涯</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發展規劃書，作為個人升學選校參考。</a:t>
            </a:r>
            <a:endParaRPr lang="zh-TW" altLang="en-US" sz="2000">
              <a:solidFill>
                <a:srgbClr val="FF00FF"/>
              </a:solidFill>
              <a:latin typeface="標楷體" pitchFamily="65" charset="-120"/>
              <a:ea typeface="標楷體" pitchFamily="65" charset="-120"/>
            </a:endParaRPr>
          </a:p>
        </p:txBody>
      </p:sp>
      <p:sp>
        <p:nvSpPr>
          <p:cNvPr id="29" name="圓角化對角線角落矩形 28"/>
          <p:cNvSpPr/>
          <p:nvPr/>
        </p:nvSpPr>
        <p:spPr bwMode="auto">
          <a:xfrm>
            <a:off x="801688" y="1087438"/>
            <a:ext cx="8342312" cy="1738312"/>
          </a:xfrm>
          <a:prstGeom prst="round2DiagRect">
            <a:avLst/>
          </a:prstGeom>
          <a:solidFill>
            <a:srgbClr val="CCFF99"/>
          </a:solidFill>
          <a:ln w="25400" cap="flat" cmpd="sng" algn="ctr">
            <a:solidFill>
              <a:srgbClr val="669900"/>
            </a:solidFill>
            <a:prstDash val="solid"/>
            <a:round/>
            <a:headEnd type="none" w="med" len="med"/>
            <a:tailEnd type="none" w="med" len="med"/>
          </a:ln>
          <a:effectLst/>
        </p:spPr>
        <p:txBody>
          <a:bodyPr/>
          <a:lstStyle/>
          <a:p>
            <a:pPr>
              <a:defRPr/>
            </a:pPr>
            <a:r>
              <a:rPr lang="en-US" altLang="zh-TW" sz="2000" dirty="0">
                <a:solidFill>
                  <a:prstClr val="black"/>
                </a:solidFill>
                <a:latin typeface="標楷體" pitchFamily="65" charset="-120"/>
                <a:ea typeface="標楷體" pitchFamily="65" charset="-120"/>
              </a:rPr>
              <a:t>1.</a:t>
            </a:r>
            <a:r>
              <a:rPr lang="zh-TW" altLang="en-US" sz="2000" dirty="0">
                <a:solidFill>
                  <a:prstClr val="black"/>
                </a:solidFill>
                <a:latin typeface="標楷體" pitchFamily="65" charset="-120"/>
                <a:ea typeface="標楷體" pitchFamily="65" charset="-120"/>
              </a:rPr>
              <a:t>由導師及輔導教師等相關人員，</a:t>
            </a:r>
            <a:r>
              <a:rPr lang="zh-TW" altLang="en-US" sz="2000" dirty="0">
                <a:solidFill>
                  <a:srgbClr val="0000FF"/>
                </a:solidFill>
                <a:latin typeface="標楷體" pitchFamily="65" charset="-120"/>
                <a:ea typeface="標楷體" pitchFamily="65" charset="-120"/>
              </a:rPr>
              <a:t>協助學生建置並逐年完成生涯輔導 </a:t>
            </a:r>
            <a:endParaRPr lang="en-US" altLang="zh-TW" sz="2000" dirty="0">
              <a:solidFill>
                <a:srgbClr val="0000FF"/>
              </a:solidFill>
              <a:latin typeface="標楷體" pitchFamily="65" charset="-120"/>
              <a:ea typeface="標楷體" pitchFamily="65" charset="-120"/>
            </a:endParaRPr>
          </a:p>
          <a:p>
            <a:pPr>
              <a:defRPr/>
            </a:pPr>
            <a:r>
              <a:rPr lang="en-US" altLang="zh-TW" sz="2000" dirty="0">
                <a:solidFill>
                  <a:srgbClr val="0000FF"/>
                </a:solidFill>
                <a:latin typeface="標楷體" pitchFamily="65" charset="-120"/>
                <a:ea typeface="標楷體" pitchFamily="65" charset="-120"/>
              </a:rPr>
              <a:t>  </a:t>
            </a:r>
            <a:r>
              <a:rPr lang="zh-TW" altLang="en-US" sz="2000" dirty="0">
                <a:solidFill>
                  <a:srgbClr val="0000FF"/>
                </a:solidFill>
                <a:latin typeface="標楷體" pitchFamily="65" charset="-120"/>
                <a:ea typeface="標楷體" pitchFamily="65" charset="-120"/>
              </a:rPr>
              <a:t>紀錄手冊、生涯檔案相關資料</a:t>
            </a:r>
          </a:p>
          <a:p>
            <a:pPr>
              <a:defRPr/>
            </a:pPr>
            <a:r>
              <a:rPr lang="en-US" altLang="zh-TW" sz="2000" dirty="0">
                <a:solidFill>
                  <a:prstClr val="black"/>
                </a:solidFill>
                <a:latin typeface="標楷體" pitchFamily="65" charset="-120"/>
                <a:ea typeface="標楷體" pitchFamily="65" charset="-120"/>
              </a:rPr>
              <a:t>2.</a:t>
            </a:r>
            <a:r>
              <a:rPr lang="zh-TW" altLang="en-US" sz="2000" dirty="0">
                <a:solidFill>
                  <a:srgbClr val="0000FF"/>
                </a:solidFill>
                <a:latin typeface="標楷體" pitchFamily="65" charset="-120"/>
                <a:ea typeface="標楷體" pitchFamily="65" charset="-120"/>
              </a:rPr>
              <a:t>利用班親會、親職講座等，協助家長了解學生生涯輔導紀錄手冊內</a:t>
            </a:r>
            <a:endParaRPr lang="en-US" altLang="zh-TW" sz="2000" dirty="0">
              <a:solidFill>
                <a:srgbClr val="0000FF"/>
              </a:solidFill>
              <a:latin typeface="標楷體" pitchFamily="65" charset="-120"/>
              <a:ea typeface="標楷體" pitchFamily="65" charset="-120"/>
            </a:endParaRPr>
          </a:p>
          <a:p>
            <a:pPr>
              <a:defRPr/>
            </a:pPr>
            <a:r>
              <a:rPr lang="en-US" altLang="zh-TW" sz="2000" dirty="0">
                <a:solidFill>
                  <a:prstClr val="black"/>
                </a:solidFill>
                <a:latin typeface="標楷體" pitchFamily="65" charset="-120"/>
                <a:ea typeface="標楷體" pitchFamily="65" charset="-120"/>
              </a:rPr>
              <a:t>  </a:t>
            </a:r>
            <a:r>
              <a:rPr lang="zh-TW" altLang="en-US" sz="2000" dirty="0">
                <a:solidFill>
                  <a:prstClr val="black"/>
                </a:solidFill>
                <a:latin typeface="標楷體" pitchFamily="65" charset="-120"/>
                <a:ea typeface="標楷體" pitchFamily="65" charset="-120"/>
              </a:rPr>
              <a:t>容及運用方式，增進孩子生涯發展及適性輔導知能。</a:t>
            </a:r>
          </a:p>
          <a:p>
            <a:pPr>
              <a:defRPr/>
            </a:pPr>
            <a:r>
              <a:rPr lang="en-US" altLang="zh-TW" sz="2000" dirty="0">
                <a:solidFill>
                  <a:prstClr val="black"/>
                </a:solidFill>
                <a:latin typeface="標楷體" pitchFamily="65" charset="-120"/>
                <a:ea typeface="標楷體" pitchFamily="65" charset="-120"/>
              </a:rPr>
              <a:t>3.</a:t>
            </a:r>
            <a:r>
              <a:rPr lang="zh-TW" altLang="en-US" sz="2000" dirty="0">
                <a:solidFill>
                  <a:srgbClr val="0000FF"/>
                </a:solidFill>
                <a:latin typeface="標楷體" pitchFamily="65" charset="-120"/>
                <a:ea typeface="標楷體" pitchFamily="65" charset="-120"/>
              </a:rPr>
              <a:t>親師生共同討論完成生涯發展規劃書</a:t>
            </a:r>
            <a:r>
              <a:rPr lang="zh-TW" altLang="en-US" sz="2000" dirty="0">
                <a:solidFill>
                  <a:prstClr val="black"/>
                </a:solidFill>
                <a:latin typeface="標楷體" pitchFamily="65" charset="-120"/>
                <a:ea typeface="標楷體" pitchFamily="65" charset="-120"/>
              </a:rPr>
              <a:t>，作為學生升學選校參考。</a:t>
            </a:r>
            <a:endParaRPr lang="zh-TW" altLang="en-US" sz="2000" dirty="0">
              <a:solidFill>
                <a:srgbClr val="080808"/>
              </a:solidFill>
              <a:latin typeface="標楷體" pitchFamily="65" charset="-120"/>
              <a:ea typeface="標楷體" pitchFamily="65" charset="-120"/>
            </a:endParaRPr>
          </a:p>
        </p:txBody>
      </p:sp>
      <p:sp>
        <p:nvSpPr>
          <p:cNvPr id="30" name="圓角化對角線角落矩形 29"/>
          <p:cNvSpPr/>
          <p:nvPr/>
        </p:nvSpPr>
        <p:spPr bwMode="auto">
          <a:xfrm>
            <a:off x="801688" y="4687888"/>
            <a:ext cx="8342312" cy="1727200"/>
          </a:xfrm>
          <a:prstGeom prst="round2DiagRect">
            <a:avLst/>
          </a:prstGeom>
          <a:solidFill>
            <a:srgbClr val="CCFFFF"/>
          </a:solidFill>
          <a:ln w="25400" cap="flat" cmpd="sng" algn="ctr">
            <a:solidFill>
              <a:srgbClr val="00B0F0"/>
            </a:solidFill>
            <a:prstDash val="solid"/>
            <a:round/>
            <a:headEnd type="none" w="med" len="med"/>
            <a:tailEnd type="none" w="med" len="med"/>
          </a:ln>
          <a:effectLst/>
        </p:spPr>
        <p:txBody>
          <a:bodyPr/>
          <a:lstStyle/>
          <a:p>
            <a:pPr>
              <a:defRPr/>
            </a:pPr>
            <a:r>
              <a:rPr lang="en-US" altLang="zh-TW" sz="2000">
                <a:solidFill>
                  <a:prstClr val="black"/>
                </a:solidFill>
                <a:latin typeface="標楷體" pitchFamily="65" charset="-120"/>
                <a:ea typeface="標楷體" pitchFamily="65" charset="-120"/>
              </a:rPr>
              <a:t>1.</a:t>
            </a:r>
            <a:r>
              <a:rPr lang="zh-TW" altLang="en-US" sz="2000">
                <a:solidFill>
                  <a:srgbClr val="A50021"/>
                </a:solidFill>
                <a:latin typeface="標楷體" pitchFamily="65" charset="-120"/>
                <a:ea typeface="標楷體" pitchFamily="65" charset="-120"/>
              </a:rPr>
              <a:t>積極參與學校班親會、親職講座</a:t>
            </a:r>
            <a:r>
              <a:rPr lang="zh-TW" altLang="en-US" sz="2000">
                <a:solidFill>
                  <a:prstClr val="black"/>
                </a:solidFill>
                <a:latin typeface="標楷體" pitchFamily="65" charset="-120"/>
                <a:ea typeface="標楷體" pitchFamily="65" charset="-120"/>
              </a:rPr>
              <a:t>等，協助家長了解學生生涯輔導紀</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錄手冊內容及運用方式，增進孩子生涯發展及適性輔導知能。</a:t>
            </a:r>
          </a:p>
          <a:p>
            <a:pPr>
              <a:defRPr/>
            </a:pPr>
            <a:r>
              <a:rPr lang="en-US" altLang="zh-TW" sz="2000">
                <a:solidFill>
                  <a:prstClr val="black"/>
                </a:solidFill>
                <a:latin typeface="標楷體" pitchFamily="65" charset="-120"/>
                <a:ea typeface="標楷體" pitchFamily="65" charset="-120"/>
              </a:rPr>
              <a:t>2.</a:t>
            </a:r>
            <a:r>
              <a:rPr lang="zh-TW" altLang="en-US" sz="2000">
                <a:solidFill>
                  <a:srgbClr val="A50021"/>
                </a:solidFill>
                <a:latin typeface="標楷體" pitchFamily="65" charset="-120"/>
                <a:ea typeface="標楷體" pitchFamily="65" charset="-120"/>
              </a:rPr>
              <a:t>協助並參與孩子建置生涯檔案及生涯輔導紀錄手冊</a:t>
            </a:r>
            <a:r>
              <a:rPr lang="zh-TW" altLang="en-US" sz="2000">
                <a:solidFill>
                  <a:prstClr val="black"/>
                </a:solidFill>
                <a:latin typeface="標楷體" pitchFamily="65" charset="-120"/>
                <a:ea typeface="標楷體" pitchFamily="65" charset="-120"/>
              </a:rPr>
              <a:t>，且能適時與孩</a:t>
            </a:r>
            <a:endParaRPr lang="en-US" altLang="zh-TW" sz="2000">
              <a:solidFill>
                <a:prstClr val="black"/>
              </a:solidFill>
              <a:latin typeface="標楷體" pitchFamily="65" charset="-120"/>
              <a:ea typeface="標楷體" pitchFamily="65" charset="-120"/>
            </a:endParaRPr>
          </a:p>
          <a:p>
            <a:pPr>
              <a:defRPr/>
            </a:pPr>
            <a:r>
              <a:rPr lang="en-US" altLang="zh-TW" sz="2000">
                <a:solidFill>
                  <a:prstClr val="black"/>
                </a:solidFill>
                <a:latin typeface="標楷體" pitchFamily="65" charset="-120"/>
                <a:ea typeface="標楷體" pitchFamily="65" charset="-120"/>
              </a:rPr>
              <a:t>  </a:t>
            </a:r>
            <a:r>
              <a:rPr lang="zh-TW" altLang="en-US" sz="2000">
                <a:solidFill>
                  <a:prstClr val="black"/>
                </a:solidFill>
                <a:latin typeface="標楷體" pitchFamily="65" charset="-120"/>
                <a:ea typeface="標楷體" pitchFamily="65" charset="-120"/>
              </a:rPr>
              <a:t>子討論紀錄內容與生涯規劃議題。</a:t>
            </a:r>
          </a:p>
          <a:p>
            <a:pPr>
              <a:defRPr/>
            </a:pPr>
            <a:r>
              <a:rPr lang="en-US" altLang="zh-TW" sz="2000">
                <a:solidFill>
                  <a:prstClr val="black"/>
                </a:solidFill>
                <a:latin typeface="標楷體" pitchFamily="65" charset="-120"/>
                <a:ea typeface="標楷體" pitchFamily="65" charset="-120"/>
              </a:rPr>
              <a:t>3.</a:t>
            </a:r>
            <a:r>
              <a:rPr lang="zh-TW" altLang="en-US" sz="2000">
                <a:solidFill>
                  <a:srgbClr val="A50021"/>
                </a:solidFill>
                <a:latin typeface="標楷體" pitchFamily="65" charset="-120"/>
                <a:ea typeface="標楷體" pitchFamily="65" charset="-120"/>
              </a:rPr>
              <a:t>親師生共同討論完成生涯發展規劃書</a:t>
            </a:r>
            <a:r>
              <a:rPr lang="zh-TW" altLang="en-US" sz="2000">
                <a:solidFill>
                  <a:prstClr val="black"/>
                </a:solidFill>
                <a:latin typeface="標楷體" pitchFamily="65" charset="-120"/>
                <a:ea typeface="標楷體" pitchFamily="65" charset="-120"/>
              </a:rPr>
              <a:t>，作為孩子升學選校參考。</a:t>
            </a:r>
            <a:endParaRPr lang="zh-TW" altLang="en-US" sz="2000">
              <a:solidFill>
                <a:srgbClr val="080808"/>
              </a:solidFill>
              <a:latin typeface="標楷體" pitchFamily="65" charset="-120"/>
              <a:ea typeface="標楷體" pitchFamily="65" charset="-120"/>
            </a:endParaRPr>
          </a:p>
        </p:txBody>
      </p:sp>
      <p:pic>
        <p:nvPicPr>
          <p:cNvPr id="204811" name="圖片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4727575"/>
            <a:ext cx="6715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2" name="圖片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 y="1127125"/>
            <a:ext cx="6715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3" name="圖片 3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338" y="2927350"/>
            <a:ext cx="6715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0476103"/>
      </p:ext>
    </p:extLst>
  </p:cSld>
  <p:clrMapOvr>
    <a:masterClrMapping/>
  </p:clrMapOvr>
  <p:transition spd="slow">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生涯金三角</a:t>
            </a: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934" y="1484784"/>
            <a:ext cx="6233120" cy="478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字方塊 7"/>
          <p:cNvSpPr txBox="1">
            <a:spLocks noChangeArrowheads="1"/>
          </p:cNvSpPr>
          <p:nvPr/>
        </p:nvSpPr>
        <p:spPr bwMode="auto">
          <a:xfrm>
            <a:off x="123825" y="1717387"/>
            <a:ext cx="34861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zh-TW" altLang="zh-TW" sz="2000" b="1" dirty="0">
                <a:solidFill>
                  <a:schemeClr val="accent6">
                    <a:lumMod val="75000"/>
                  </a:schemeClr>
                </a:solidFill>
                <a:latin typeface="微軟正黑體" pitchFamily="34" charset="-120"/>
                <a:ea typeface="微軟正黑體" pitchFamily="34" charset="-120"/>
                <a:cs typeface="Arial" pitchFamily="34" charset="0"/>
                <a:sym typeface="Arial" pitchFamily="34" charset="0"/>
              </a:rPr>
              <a:t>個人特質的澄清與</a:t>
            </a:r>
            <a:r>
              <a:rPr kumimoji="0" lang="zh-TW" altLang="zh-TW" sz="2000" b="1" dirty="0" smtClean="0">
                <a:solidFill>
                  <a:schemeClr val="accent6">
                    <a:lumMod val="75000"/>
                  </a:schemeClr>
                </a:solidFill>
                <a:latin typeface="微軟正黑體" pitchFamily="34" charset="-120"/>
                <a:ea typeface="微軟正黑體" pitchFamily="34" charset="-120"/>
                <a:cs typeface="Arial" pitchFamily="34" charset="0"/>
                <a:sym typeface="Arial" pitchFamily="34" charset="0"/>
              </a:rPr>
              <a:t>了解</a:t>
            </a:r>
            <a:endParaRPr kumimoji="0" lang="en-US" altLang="zh-TW" sz="2000" b="1" dirty="0" smtClean="0">
              <a:solidFill>
                <a:schemeClr val="accent6">
                  <a:lumMod val="75000"/>
                </a:schemeClr>
              </a:solidFill>
              <a:latin typeface="微軟正黑體" pitchFamily="34" charset="-120"/>
              <a:ea typeface="微軟正黑體" pitchFamily="34" charset="-120"/>
            </a:endParaRPr>
          </a:p>
          <a:p>
            <a:r>
              <a:rPr kumimoji="0" lang="en-US" altLang="zh-TW" sz="2000" b="1" dirty="0" smtClean="0">
                <a:solidFill>
                  <a:srgbClr val="002060"/>
                </a:solidFill>
                <a:latin typeface="微軟正黑體" pitchFamily="34" charset="-120"/>
                <a:ea typeface="微軟正黑體" pitchFamily="34" charset="-120"/>
              </a:rPr>
              <a:t>1</a:t>
            </a:r>
            <a:r>
              <a:rPr kumimoji="0" lang="en-US" altLang="zh-TW" sz="2000" b="1" dirty="0">
                <a:solidFill>
                  <a:srgbClr val="002060"/>
                </a:solidFill>
                <a:latin typeface="微軟正黑體" pitchFamily="34" charset="-120"/>
                <a:ea typeface="微軟正黑體" pitchFamily="34" charset="-120"/>
              </a:rPr>
              <a:t>.</a:t>
            </a:r>
            <a:r>
              <a:rPr kumimoji="0" lang="zh-TW" altLang="en-US" sz="2000" b="1" dirty="0">
                <a:solidFill>
                  <a:srgbClr val="002060"/>
                </a:solidFill>
                <a:latin typeface="微軟正黑體" pitchFamily="34" charset="-120"/>
                <a:ea typeface="微軟正黑體" pitchFamily="34" charset="-120"/>
              </a:rPr>
              <a:t>興趣（喜不喜歡做）</a:t>
            </a:r>
          </a:p>
          <a:p>
            <a:r>
              <a:rPr kumimoji="0" lang="en-US" altLang="zh-TW" sz="2000" b="1" dirty="0">
                <a:solidFill>
                  <a:srgbClr val="00B050"/>
                </a:solidFill>
                <a:latin typeface="微軟正黑體" pitchFamily="34" charset="-120"/>
                <a:ea typeface="微軟正黑體" pitchFamily="34" charset="-120"/>
              </a:rPr>
              <a:t>2.</a:t>
            </a:r>
            <a:r>
              <a:rPr kumimoji="0" lang="zh-TW" altLang="en-US" sz="2000" b="1" dirty="0">
                <a:solidFill>
                  <a:srgbClr val="00B050"/>
                </a:solidFill>
                <a:latin typeface="微軟正黑體" pitchFamily="34" charset="-120"/>
                <a:ea typeface="微軟正黑體" pitchFamily="34" charset="-120"/>
              </a:rPr>
              <a:t>能力 </a:t>
            </a:r>
            <a:r>
              <a:rPr kumimoji="0" lang="en-US" altLang="zh-TW" sz="2000" b="1" dirty="0">
                <a:solidFill>
                  <a:srgbClr val="00B050"/>
                </a:solidFill>
                <a:latin typeface="微軟正黑體" pitchFamily="34" charset="-120"/>
                <a:ea typeface="微軟正黑體" pitchFamily="34" charset="-120"/>
              </a:rPr>
              <a:t>(</a:t>
            </a:r>
            <a:r>
              <a:rPr kumimoji="0" lang="zh-TW" altLang="en-US" sz="2000" b="1" dirty="0">
                <a:solidFill>
                  <a:srgbClr val="00B050"/>
                </a:solidFill>
                <a:latin typeface="微軟正黑體" pitchFamily="34" charset="-120"/>
                <a:ea typeface="微軟正黑體" pitchFamily="34" charset="-120"/>
              </a:rPr>
              <a:t>能不能做</a:t>
            </a:r>
            <a:r>
              <a:rPr kumimoji="0" lang="en-US" altLang="zh-TW" sz="2000" b="1" dirty="0">
                <a:solidFill>
                  <a:srgbClr val="00B050"/>
                </a:solidFill>
                <a:latin typeface="微軟正黑體" pitchFamily="34" charset="-120"/>
                <a:ea typeface="微軟正黑體" pitchFamily="34" charset="-120"/>
              </a:rPr>
              <a:t>)</a:t>
            </a:r>
          </a:p>
          <a:p>
            <a:r>
              <a:rPr kumimoji="0" lang="en-US" altLang="zh-TW" sz="2000" b="1" dirty="0">
                <a:solidFill>
                  <a:srgbClr val="376092"/>
                </a:solidFill>
                <a:latin typeface="微軟正黑體" pitchFamily="34" charset="-120"/>
                <a:ea typeface="微軟正黑體" pitchFamily="34" charset="-120"/>
              </a:rPr>
              <a:t>3.</a:t>
            </a:r>
            <a:r>
              <a:rPr kumimoji="0" lang="zh-TW" altLang="en-US" sz="2000" b="1" dirty="0">
                <a:solidFill>
                  <a:srgbClr val="376092"/>
                </a:solidFill>
                <a:latin typeface="微軟正黑體" pitchFamily="34" charset="-120"/>
                <a:ea typeface="微軟正黑體" pitchFamily="34" charset="-120"/>
              </a:rPr>
              <a:t>人格特質 </a:t>
            </a:r>
            <a:r>
              <a:rPr kumimoji="0" lang="en-US" altLang="zh-TW" sz="2000" b="1" dirty="0">
                <a:solidFill>
                  <a:srgbClr val="376092"/>
                </a:solidFill>
                <a:latin typeface="微軟正黑體" pitchFamily="34" charset="-120"/>
                <a:ea typeface="微軟正黑體" pitchFamily="34" charset="-120"/>
              </a:rPr>
              <a:t>(</a:t>
            </a:r>
            <a:r>
              <a:rPr kumimoji="0" lang="zh-TW" altLang="en-US" sz="2000" b="1" dirty="0">
                <a:solidFill>
                  <a:srgbClr val="376092"/>
                </a:solidFill>
                <a:latin typeface="微軟正黑體" pitchFamily="34" charset="-120"/>
                <a:ea typeface="微軟正黑體" pitchFamily="34" charset="-120"/>
              </a:rPr>
              <a:t>適不適合做）</a:t>
            </a:r>
          </a:p>
          <a:p>
            <a:r>
              <a:rPr kumimoji="0" lang="en-US" altLang="zh-TW" sz="2000" b="1" dirty="0">
                <a:solidFill>
                  <a:srgbClr val="C00000"/>
                </a:solidFill>
                <a:latin typeface="微軟正黑體" pitchFamily="34" charset="-120"/>
                <a:ea typeface="微軟正黑體" pitchFamily="34" charset="-120"/>
              </a:rPr>
              <a:t>4.</a:t>
            </a:r>
            <a:r>
              <a:rPr kumimoji="0" lang="zh-TW" altLang="en-US" sz="2000" b="1" dirty="0">
                <a:solidFill>
                  <a:srgbClr val="C00000"/>
                </a:solidFill>
                <a:latin typeface="微軟正黑體" pitchFamily="34" charset="-120"/>
                <a:ea typeface="微軟正黑體" pitchFamily="34" charset="-120"/>
              </a:rPr>
              <a:t>價值觀 </a:t>
            </a:r>
            <a:r>
              <a:rPr kumimoji="0" lang="en-US" altLang="zh-TW" sz="2000" b="1" dirty="0">
                <a:solidFill>
                  <a:srgbClr val="C00000"/>
                </a:solidFill>
                <a:latin typeface="微軟正黑體" pitchFamily="34" charset="-120"/>
                <a:ea typeface="微軟正黑體" pitchFamily="34" charset="-120"/>
              </a:rPr>
              <a:t>(</a:t>
            </a:r>
            <a:r>
              <a:rPr kumimoji="0" lang="zh-TW" altLang="en-US" sz="2000" b="1" dirty="0">
                <a:solidFill>
                  <a:srgbClr val="C00000"/>
                </a:solidFill>
                <a:latin typeface="微軟正黑體" pitchFamily="34" charset="-120"/>
                <a:ea typeface="微軟正黑體" pitchFamily="34" charset="-120"/>
              </a:rPr>
              <a:t>願不願意做</a:t>
            </a:r>
            <a:r>
              <a:rPr kumimoji="0" lang="zh-TW" altLang="en-US" sz="2000" dirty="0">
                <a:solidFill>
                  <a:prstClr val="black"/>
                </a:solidFill>
                <a:latin typeface="微軟正黑體" pitchFamily="34" charset="-120"/>
                <a:ea typeface="微軟正黑體" pitchFamily="34" charset="-120"/>
              </a:rPr>
              <a:t> </a:t>
            </a:r>
            <a:r>
              <a:rPr kumimoji="0" lang="en-US" altLang="zh-TW" sz="2000" b="1" dirty="0">
                <a:solidFill>
                  <a:srgbClr val="C00000"/>
                </a:solidFill>
                <a:latin typeface="微軟正黑體" pitchFamily="34" charset="-120"/>
                <a:ea typeface="微軟正黑體" pitchFamily="34" charset="-120"/>
              </a:rPr>
              <a:t>)</a:t>
            </a:r>
          </a:p>
        </p:txBody>
      </p:sp>
      <p:sp>
        <p:nvSpPr>
          <p:cNvPr id="25" name="文字方塊 11"/>
          <p:cNvSpPr txBox="1">
            <a:spLocks noChangeArrowheads="1"/>
          </p:cNvSpPr>
          <p:nvPr/>
        </p:nvSpPr>
        <p:spPr bwMode="auto">
          <a:xfrm>
            <a:off x="355600" y="3744386"/>
            <a:ext cx="15113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zh-TW" altLang="zh-TW" sz="2000" b="1" dirty="0">
                <a:solidFill>
                  <a:schemeClr val="accent6">
                    <a:lumMod val="75000"/>
                  </a:schemeClr>
                </a:solidFill>
                <a:latin typeface="微軟正黑體" pitchFamily="34" charset="-120"/>
                <a:ea typeface="微軟正黑體" pitchFamily="34" charset="-120"/>
                <a:cs typeface="Arial" pitchFamily="34" charset="0"/>
                <a:sym typeface="Arial" pitchFamily="34" charset="0"/>
              </a:rPr>
              <a:t>個人與環境關係的</a:t>
            </a:r>
            <a:r>
              <a:rPr kumimoji="0" lang="zh-TW" altLang="zh-TW" sz="2000" b="1" dirty="0" smtClean="0">
                <a:solidFill>
                  <a:schemeClr val="accent6">
                    <a:lumMod val="75000"/>
                  </a:schemeClr>
                </a:solidFill>
                <a:latin typeface="微軟正黑體" pitchFamily="34" charset="-120"/>
                <a:ea typeface="微軟正黑體" pitchFamily="34" charset="-120"/>
                <a:cs typeface="Arial" pitchFamily="34" charset="0"/>
                <a:sym typeface="Arial" pitchFamily="34" charset="0"/>
              </a:rPr>
              <a:t>協調</a:t>
            </a:r>
            <a:endParaRPr kumimoji="0" lang="en-US" altLang="zh-TW" sz="2000" b="1" dirty="0" smtClean="0">
              <a:solidFill>
                <a:schemeClr val="accent6">
                  <a:lumMod val="75000"/>
                </a:schemeClr>
              </a:solidFill>
              <a:latin typeface="微軟正黑體" pitchFamily="34" charset="-120"/>
              <a:ea typeface="微軟正黑體" pitchFamily="34" charset="-120"/>
            </a:endParaRPr>
          </a:p>
          <a:p>
            <a:r>
              <a:rPr kumimoji="0" lang="zh-TW" altLang="en-US" sz="2000" b="1" dirty="0" smtClean="0">
                <a:solidFill>
                  <a:prstClr val="black"/>
                </a:solidFill>
                <a:latin typeface="微軟正黑體" pitchFamily="34" charset="-120"/>
                <a:ea typeface="微軟正黑體" pitchFamily="34" charset="-120"/>
              </a:rPr>
              <a:t> </a:t>
            </a: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機緣</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家庭因素</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社會潮流</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家人期望</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同儕團體</a:t>
            </a: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地緣關係</a:t>
            </a:r>
          </a:p>
          <a:p>
            <a:pPr algn="ctr">
              <a:buFontTx/>
              <a:buChar char="•"/>
            </a:pPr>
            <a:r>
              <a:rPr kumimoji="0" lang="zh-TW" altLang="en-US" sz="2000" b="1" dirty="0">
                <a:solidFill>
                  <a:prstClr val="black"/>
                </a:solidFill>
                <a:latin typeface="微軟正黑體" pitchFamily="34" charset="-120"/>
                <a:ea typeface="微軟正黑體" pitchFamily="34" charset="-120"/>
              </a:rPr>
              <a:t>阻力助力</a:t>
            </a:r>
          </a:p>
        </p:txBody>
      </p:sp>
      <p:sp>
        <p:nvSpPr>
          <p:cNvPr id="31" name="文字方塊 15"/>
          <p:cNvSpPr txBox="1">
            <a:spLocks noChangeArrowheads="1"/>
          </p:cNvSpPr>
          <p:nvPr/>
        </p:nvSpPr>
        <p:spPr bwMode="auto">
          <a:xfrm>
            <a:off x="7205087" y="4200914"/>
            <a:ext cx="19764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kumimoji="0" lang="zh-TW" altLang="zh-TW" sz="2000" dirty="0">
                <a:solidFill>
                  <a:schemeClr val="accent6">
                    <a:lumMod val="75000"/>
                  </a:schemeClr>
                </a:solidFill>
                <a:latin typeface="微軟正黑體" pitchFamily="34" charset="-120"/>
                <a:ea typeface="微軟正黑體" pitchFamily="34" charset="-120"/>
                <a:cs typeface="Arial" pitchFamily="34" charset="0"/>
                <a:sym typeface="Arial" pitchFamily="34" charset="0"/>
              </a:rPr>
              <a:t>教育與職業資料的</a:t>
            </a:r>
            <a:r>
              <a:rPr kumimoji="0" lang="zh-TW" altLang="zh-TW" sz="2000" dirty="0" smtClean="0">
                <a:solidFill>
                  <a:schemeClr val="accent6">
                    <a:lumMod val="75000"/>
                  </a:schemeClr>
                </a:solidFill>
                <a:latin typeface="微軟正黑體" pitchFamily="34" charset="-120"/>
                <a:ea typeface="微軟正黑體" pitchFamily="34" charset="-120"/>
                <a:cs typeface="Arial" pitchFamily="34" charset="0"/>
                <a:sym typeface="Arial" pitchFamily="34" charset="0"/>
              </a:rPr>
              <a:t>提供</a:t>
            </a:r>
            <a:endParaRPr kumimoji="0" lang="en-US" altLang="zh-TW" sz="2000" b="1" dirty="0" smtClean="0">
              <a:solidFill>
                <a:schemeClr val="accent6">
                  <a:lumMod val="75000"/>
                </a:schemeClr>
              </a:solidFill>
              <a:latin typeface="微軟正黑體" pitchFamily="34" charset="-120"/>
              <a:ea typeface="微軟正黑體" pitchFamily="34" charset="-120"/>
            </a:endParaRPr>
          </a:p>
          <a:p>
            <a:pPr algn="ctr"/>
            <a:r>
              <a:rPr kumimoji="0" lang="en-US" altLang="zh-TW" sz="2000" b="1" dirty="0" smtClean="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科系類別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職業類別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學校類別</a:t>
            </a:r>
          </a:p>
          <a:p>
            <a:pPr algn="ctr"/>
            <a:r>
              <a:rPr kumimoji="0" lang="en-US" altLang="zh-TW" sz="2000" b="1" dirty="0">
                <a:solidFill>
                  <a:prstClr val="black"/>
                </a:solidFill>
                <a:latin typeface="微軟正黑體" pitchFamily="34" charset="-120"/>
                <a:ea typeface="微軟正黑體" pitchFamily="34" charset="-120"/>
              </a:rPr>
              <a:t>‧</a:t>
            </a:r>
            <a:r>
              <a:rPr kumimoji="0" lang="zh-TW" altLang="en-US" sz="2000" b="1" dirty="0">
                <a:solidFill>
                  <a:prstClr val="black"/>
                </a:solidFill>
                <a:latin typeface="微軟正黑體" pitchFamily="34" charset="-120"/>
                <a:ea typeface="微軟正黑體" pitchFamily="34" charset="-120"/>
              </a:rPr>
              <a:t>升學管道</a:t>
            </a:r>
          </a:p>
        </p:txBody>
      </p:sp>
      <p:sp>
        <p:nvSpPr>
          <p:cNvPr id="33" name="Text Box 18"/>
          <p:cNvSpPr txBox="1">
            <a:spLocks noChangeArrowheads="1"/>
          </p:cNvSpPr>
          <p:nvPr/>
        </p:nvSpPr>
        <p:spPr bwMode="auto">
          <a:xfrm>
            <a:off x="6027116" y="1484784"/>
            <a:ext cx="2871788" cy="1200150"/>
          </a:xfrm>
          <a:prstGeom prst="rect">
            <a:avLst/>
          </a:prstGeom>
          <a:solidFill>
            <a:srgbClr val="800000"/>
          </a:solidFill>
          <a:ln>
            <a:noFill/>
          </a:ln>
          <a:effectLst/>
          <a:extLst/>
        </p:spPr>
        <p:txBody>
          <a:bodyPr>
            <a:spAutoFit/>
          </a:bodyPr>
          <a:lstStyle/>
          <a:p>
            <a:pPr fontAlgn="auto">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454110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ox(in)">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P spid="3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生涯願景：想要</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能要的組合</a:t>
            </a: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bwMode="auto">
          <a:xfrm>
            <a:off x="611188" y="213360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23" name="AutoShape 397"/>
          <p:cNvSpPr>
            <a:spLocks noChangeArrowheads="1"/>
          </p:cNvSpPr>
          <p:nvPr/>
        </p:nvSpPr>
        <p:spPr bwMode="auto">
          <a:xfrm>
            <a:off x="3492500" y="270827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24" name="文字方塊 23"/>
          <p:cNvSpPr txBox="1"/>
          <p:nvPr/>
        </p:nvSpPr>
        <p:spPr bwMode="auto">
          <a:xfrm>
            <a:off x="5095443" y="451427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25" name="文字方塊 24"/>
          <p:cNvSpPr txBox="1"/>
          <p:nvPr/>
        </p:nvSpPr>
        <p:spPr bwMode="auto">
          <a:xfrm>
            <a:off x="5292725" y="213360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26" name="文字方塊 25"/>
          <p:cNvSpPr txBox="1"/>
          <p:nvPr/>
        </p:nvSpPr>
        <p:spPr bwMode="auto">
          <a:xfrm>
            <a:off x="755650" y="458152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31" name="文字方塊 30"/>
          <p:cNvSpPr txBox="1">
            <a:spLocks noChangeArrowheads="1"/>
          </p:cNvSpPr>
          <p:nvPr/>
        </p:nvSpPr>
        <p:spPr bwMode="auto">
          <a:xfrm>
            <a:off x="457200" y="1600200"/>
            <a:ext cx="8229600" cy="4525963"/>
          </a:xfrm>
          <a:prstGeom prst="rect">
            <a:avLst/>
          </a:prstGeom>
          <a:noFill/>
          <a:ln>
            <a:noFill/>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buFontTx/>
              <a:buNone/>
            </a:pPr>
            <a:r>
              <a:rPr lang="zh-TW" altLang="en-US" dirty="0">
                <a:solidFill>
                  <a:srgbClr val="002060"/>
                </a:solidFill>
                <a:latin typeface="微軟正黑體" panose="020B0604030504040204" pitchFamily="34" charset="-120"/>
                <a:ea typeface="微軟正黑體" panose="020B0604030504040204" pitchFamily="34" charset="-120"/>
              </a:rPr>
              <a:t>能要：憑啥去那</a:t>
            </a:r>
          </a:p>
        </p:txBody>
      </p:sp>
      <p:sp>
        <p:nvSpPr>
          <p:cNvPr id="32" name="文字方塊 10"/>
          <p:cNvSpPr txBox="1">
            <a:spLocks noChangeArrowheads="1"/>
          </p:cNvSpPr>
          <p:nvPr/>
        </p:nvSpPr>
        <p:spPr bwMode="auto">
          <a:xfrm>
            <a:off x="5022591" y="161145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33" name="文字方塊 13"/>
          <p:cNvSpPr txBox="1">
            <a:spLocks noChangeArrowheads="1"/>
          </p:cNvSpPr>
          <p:nvPr/>
        </p:nvSpPr>
        <p:spPr bwMode="auto">
          <a:xfrm>
            <a:off x="5359752" y="395244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34" name="文字方塊 1"/>
          <p:cNvSpPr txBox="1">
            <a:spLocks noChangeArrowheads="1"/>
          </p:cNvSpPr>
          <p:nvPr/>
        </p:nvSpPr>
        <p:spPr bwMode="auto">
          <a:xfrm>
            <a:off x="909638" y="402561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Tree>
    <p:extLst>
      <p:ext uri="{BB962C8B-B14F-4D97-AF65-F5344CB8AC3E}">
        <p14:creationId xmlns:p14="http://schemas.microsoft.com/office/powerpoint/2010/main" val="3985088659"/>
      </p:ext>
    </p:extLst>
  </p:cSld>
  <p:clrMapOvr>
    <a:masterClrMapping/>
  </p:clrMapOvr>
  <p:transition spd="slow">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768482" y="1095850"/>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參、適性入學與相關資源</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圓角矩形 124"/>
          <p:cNvSpPr/>
          <p:nvPr/>
        </p:nvSpPr>
        <p:spPr>
          <a:xfrm flipV="1">
            <a:off x="179512" y="1665169"/>
            <a:ext cx="8784976" cy="4335597"/>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75" name="圖片 7" descr="120x80---升學進路圖直式.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013" y="525641"/>
            <a:ext cx="7154863"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9559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125</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十二年國民基本教育資訊網 </a:t>
            </a:r>
            <a:r>
              <a:rPr lang="en-US" altLang="zh-TW" sz="2800" b="1" dirty="0">
                <a:solidFill>
                  <a:srgbClr val="FFFF00"/>
                </a:solidFill>
                <a:latin typeface="Adobe 繁黑體 Std B" pitchFamily="34" charset="-120"/>
                <a:ea typeface="Adobe 繁黑體 Std B" pitchFamily="34" charset="-120"/>
              </a:rPr>
              <a:t>http://12basic.edu.tw/</a:t>
            </a:r>
            <a:endParaRPr lang="zh-TW" altLang="en-US" sz="2800" b="1" dirty="0">
              <a:solidFill>
                <a:srgbClr val="FFFF00"/>
              </a:solidFill>
              <a:latin typeface="Adobe 繁黑體 Std B" pitchFamily="34" charset="-120"/>
              <a:ea typeface="Adobe 繁黑體 Std B" pitchFamily="34" charset="-120"/>
            </a:endParaRPr>
          </a:p>
        </p:txBody>
      </p:sp>
      <p:pic>
        <p:nvPicPr>
          <p:cNvPr id="22"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4282" y="1309938"/>
            <a:ext cx="8643998" cy="5405210"/>
          </a:xfrm>
        </p:spPr>
      </p:pic>
    </p:spTree>
    <p:extLst>
      <p:ext uri="{BB962C8B-B14F-4D97-AF65-F5344CB8AC3E}">
        <p14:creationId xmlns:p14="http://schemas.microsoft.com/office/powerpoint/2010/main" val="4055479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適性入學宣導網站 </a:t>
            </a:r>
            <a:r>
              <a:rPr lang="en-US" altLang="zh-TW" sz="2800" b="1" dirty="0">
                <a:solidFill>
                  <a:srgbClr val="FFFF00"/>
                </a:solidFill>
                <a:latin typeface="Adobe 繁黑體 Std B" pitchFamily="34" charset="-120"/>
                <a:ea typeface="Adobe 繁黑體 Std B" pitchFamily="34" charset="-120"/>
              </a:rPr>
              <a:t>http://adapt.k12ea.gov.tw</a:t>
            </a:r>
            <a:endParaRPr lang="zh-TW" altLang="en-US" sz="2800" b="1" dirty="0">
              <a:solidFill>
                <a:srgbClr val="FFFF00"/>
              </a:solidFill>
              <a:latin typeface="Adobe 繁黑體 Std B" pitchFamily="34" charset="-120"/>
              <a:ea typeface="Adobe 繁黑體 Std B" pitchFamily="34" charset="-120"/>
            </a:endParaRPr>
          </a:p>
        </p:txBody>
      </p:sp>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44" r="1045" b="4589"/>
          <a:stretch/>
        </p:blipFill>
        <p:spPr bwMode="auto">
          <a:xfrm>
            <a:off x="755576" y="1197504"/>
            <a:ext cx="8365573" cy="42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圓角 3"/>
          <p:cNvSpPr/>
          <p:nvPr/>
        </p:nvSpPr>
        <p:spPr>
          <a:xfrm>
            <a:off x="426080" y="4536666"/>
            <a:ext cx="7586702" cy="171338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126</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29" name="文字方塊 28"/>
          <p:cNvSpPr txBox="1"/>
          <p:nvPr/>
        </p:nvSpPr>
        <p:spPr>
          <a:xfrm>
            <a:off x="75456" y="4014228"/>
            <a:ext cx="3675441"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800" dirty="0">
                <a:solidFill>
                  <a:srgbClr val="FFFF00"/>
                </a:solidFill>
                <a:latin typeface="標楷體" pitchFamily="65" charset="-120"/>
                <a:ea typeface="標楷體" pitchFamily="65" charset="-120"/>
              </a:rPr>
              <a:t>適性入學宣導手冊</a:t>
            </a:r>
            <a:endParaRPr lang="zh-TW" altLang="en-US" sz="2800" dirty="0">
              <a:solidFill>
                <a:srgbClr val="FFFF00"/>
              </a:solidFill>
            </a:endParaRPr>
          </a:p>
        </p:txBody>
      </p:sp>
      <p:sp>
        <p:nvSpPr>
          <p:cNvPr id="30" name="內容版面配置區 2"/>
          <p:cNvSpPr>
            <a:spLocks noGrp="1"/>
          </p:cNvSpPr>
          <p:nvPr>
            <p:ph idx="1"/>
          </p:nvPr>
        </p:nvSpPr>
        <p:spPr>
          <a:xfrm>
            <a:off x="516801" y="4525507"/>
            <a:ext cx="7405259" cy="1842591"/>
          </a:xfrm>
        </p:spPr>
        <p:txBody>
          <a:bodyPr>
            <a:normAutofit lnSpcReduction="10000"/>
            <a:scene3d>
              <a:camera prst="orthographicFront"/>
              <a:lightRig rig="threePt" dir="t"/>
            </a:scene3d>
            <a:sp3d extrusionH="57150">
              <a:bevelT w="38100" h="38100"/>
            </a:sp3d>
          </a:bodyPr>
          <a:lstStyle/>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由教育部編印</a:t>
            </a:r>
            <a:endPar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提供給所有國中畢業生以及家長們，瞭解各種多元入學方式及流程，協助學生順利找到理想學校就讀</a:t>
            </a:r>
            <a:endParaRPr lang="zh-TW" altLang="en-US" sz="2800" dirty="0">
              <a:solidFill>
                <a:schemeClr val="tx1">
                  <a:lumMod val="95000"/>
                  <a:lumOff val="5000"/>
                </a:schemeClr>
              </a:solidFill>
              <a:effectLst>
                <a:outerShdw blurRad="60007" dist="200025" dir="15000000" sy="30000" kx="-1800000" algn="bl" rotWithShape="0">
                  <a:prstClr val="black">
                    <a:alpha val="32000"/>
                  </a:prst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00392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6" dur="500"/>
                                        <p:tgtEl>
                                          <p:spTgt spid="30">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9"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0"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8" name="圖片 17" descr="圖片12.jpg"/>
          <p:cNvPicPr>
            <a:picLocks noChangeAspect="1"/>
          </p:cNvPicPr>
          <p:nvPr/>
        </p:nvPicPr>
        <p:blipFill>
          <a:blip r:embed="rId3" cstate="print"/>
          <a:stretch>
            <a:fillRect/>
          </a:stretch>
        </p:blipFill>
        <p:spPr>
          <a:xfrm>
            <a:off x="-1888" y="1785926"/>
            <a:ext cx="4073822" cy="4439530"/>
          </a:xfrm>
          <a:prstGeom prst="rect">
            <a:avLst/>
          </a:prstGeom>
          <a:ln>
            <a:noFill/>
          </a:ln>
          <a:effectLst>
            <a:softEdge rad="317500"/>
          </a:effectLst>
        </p:spPr>
      </p:pic>
      <p:sp>
        <p:nvSpPr>
          <p:cNvPr id="19" name="矩形 18"/>
          <p:cNvSpPr/>
          <p:nvPr/>
        </p:nvSpPr>
        <p:spPr>
          <a:xfrm>
            <a:off x="16966" y="5755845"/>
            <a:ext cx="9144000"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
        <p:nvSpPr>
          <p:cNvPr id="23"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pPr>
                <a:defRPr/>
              </a:pPr>
              <a:t>127</a:t>
            </a:fld>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lv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肆、學生志願選填試探作業定位與運作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745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圓角 1"/>
          <p:cNvSpPr/>
          <p:nvPr/>
        </p:nvSpPr>
        <p:spPr>
          <a:xfrm>
            <a:off x="251519" y="1412776"/>
            <a:ext cx="8746025" cy="4824536"/>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十二年國教歷程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0" y="724634"/>
            <a:ext cx="8460437" cy="5497743"/>
            <a:chOff x="2496559" y="554633"/>
            <a:chExt cx="8712522" cy="5483225"/>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70" name="文字方塊 69"/>
            <p:cNvSpPr txBox="1"/>
            <p:nvPr/>
          </p:nvSpPr>
          <p:spPr>
            <a:xfrm>
              <a:off x="3825619" y="4686895"/>
              <a:ext cx="1181100"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奠基</a:t>
              </a:r>
            </a:p>
          </p:txBody>
        </p:sp>
        <p:sp>
          <p:nvSpPr>
            <p:cNvPr id="71" name="文字方塊 70"/>
            <p:cNvSpPr txBox="1"/>
            <p:nvPr/>
          </p:nvSpPr>
          <p:spPr>
            <a:xfrm>
              <a:off x="3825619" y="3689945"/>
              <a:ext cx="1181100"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銜接</a:t>
              </a:r>
            </a:p>
          </p:txBody>
        </p:sp>
        <p:sp>
          <p:nvSpPr>
            <p:cNvPr id="72" name="文字方塊 71"/>
            <p:cNvSpPr txBox="1"/>
            <p:nvPr/>
          </p:nvSpPr>
          <p:spPr>
            <a:xfrm>
              <a:off x="3865306" y="1778595"/>
              <a:ext cx="1438275"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實踐</a:t>
              </a:r>
            </a:p>
          </p:txBody>
        </p:sp>
        <p:grpSp>
          <p:nvGrpSpPr>
            <p:cNvPr id="73" name="群組 1"/>
            <p:cNvGrpSpPr>
              <a:grpSpLocks/>
            </p:cNvGrpSpPr>
            <p:nvPr/>
          </p:nvGrpSpPr>
          <p:grpSpPr bwMode="auto">
            <a:xfrm>
              <a:off x="5016244" y="554633"/>
              <a:ext cx="3900487" cy="5483225"/>
              <a:chOff x="1475656" y="1257927"/>
              <a:chExt cx="3901469" cy="5483440"/>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適性入學</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適性輔導</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4" name="Freeform 5"/>
              <p:cNvSpPr>
                <a:spLocks/>
              </p:cNvSpPr>
              <p:nvPr/>
            </p:nvSpPr>
            <p:spPr bwMode="auto">
              <a:xfrm>
                <a:off x="3277698" y="1269211"/>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適性學習</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適性揚才</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grpSp>
        <p:sp>
          <p:nvSpPr>
            <p:cNvPr id="74" name="文字方塊 73"/>
            <p:cNvSpPr txBox="1"/>
            <p:nvPr/>
          </p:nvSpPr>
          <p:spPr>
            <a:xfrm>
              <a:off x="3865306" y="2715220"/>
              <a:ext cx="1438275" cy="584775"/>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精進</a:t>
              </a:r>
            </a:p>
          </p:txBody>
        </p:sp>
        <p:sp>
          <p:nvSpPr>
            <p:cNvPr id="75" name="向上箭號 32"/>
            <p:cNvSpPr/>
            <p:nvPr/>
          </p:nvSpPr>
          <p:spPr>
            <a:xfrm>
              <a:off x="2496559" y="1562720"/>
              <a:ext cx="936104"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latin typeface="標楷體" panose="03000509000000000000" pitchFamily="65" charset="-120"/>
                  <a:ea typeface="標楷體" panose="03000509000000000000" pitchFamily="65" charset="-120"/>
                </a:rPr>
                <a:t>歷</a:t>
              </a:r>
              <a:endParaRPr lang="en-US" altLang="zh-TW" sz="3200" dirty="0">
                <a:latin typeface="標楷體" panose="03000509000000000000" pitchFamily="65" charset="-120"/>
                <a:ea typeface="標楷體" panose="03000509000000000000" pitchFamily="65" charset="-120"/>
              </a:endParaRPr>
            </a:p>
            <a:p>
              <a:pPr>
                <a:defRPr/>
              </a:pP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程</a:t>
              </a:r>
            </a:p>
          </p:txBody>
        </p:sp>
        <p:sp>
          <p:nvSpPr>
            <p:cNvPr id="76" name="左右括弧 33"/>
            <p:cNvSpPr/>
            <p:nvPr/>
          </p:nvSpPr>
          <p:spPr>
            <a:xfrm>
              <a:off x="5043434" y="5491169"/>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chemeClr val="accent6">
                      <a:lumMod val="50000"/>
                    </a:schemeClr>
                  </a:solidFill>
                  <a:latin typeface="標楷體" panose="03000509000000000000" pitchFamily="65" charset="-120"/>
                  <a:ea typeface="標楷體" panose="03000509000000000000" pitchFamily="65" charset="-120"/>
                </a:rPr>
                <a:t> </a:t>
              </a: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作為</a:t>
              </a:r>
            </a:p>
          </p:txBody>
        </p:sp>
        <p:sp>
          <p:nvSpPr>
            <p:cNvPr id="77" name="左右括弧 34"/>
            <p:cNvSpPr/>
            <p:nvPr/>
          </p:nvSpPr>
          <p:spPr>
            <a:xfrm>
              <a:off x="9004044" y="5491169"/>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理念</a:t>
              </a:r>
            </a:p>
          </p:txBody>
        </p:sp>
        <p:sp>
          <p:nvSpPr>
            <p:cNvPr id="85" name="文字方塊 84"/>
            <p:cNvSpPr txBox="1"/>
            <p:nvPr/>
          </p:nvSpPr>
          <p:spPr>
            <a:xfrm>
              <a:off x="8246806" y="1634133"/>
              <a:ext cx="2954338" cy="64770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dirty="0">
                  <a:ln w="12700">
                    <a:noFill/>
                  </a:ln>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成就每個孩子</a:t>
              </a:r>
            </a:p>
          </p:txBody>
        </p:sp>
        <p:sp>
          <p:nvSpPr>
            <p:cNvPr id="86" name="文字方塊 85"/>
            <p:cNvSpPr txBox="1"/>
            <p:nvPr/>
          </p:nvSpPr>
          <p:spPr>
            <a:xfrm>
              <a:off x="9016744" y="3274020"/>
              <a:ext cx="1620957" cy="52322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愛其所選</a:t>
              </a:r>
            </a:p>
          </p:txBody>
        </p:sp>
        <p:sp>
          <p:nvSpPr>
            <p:cNvPr id="88" name="文字方塊 87"/>
            <p:cNvSpPr txBox="1"/>
            <p:nvPr/>
          </p:nvSpPr>
          <p:spPr>
            <a:xfrm>
              <a:off x="9016744" y="4728170"/>
              <a:ext cx="1620957" cy="523220"/>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698931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志願選填試探與輔導作業平臺</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416975"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50" y="1295220"/>
            <a:ext cx="8712968" cy="5277052"/>
          </a:xfrm>
          <a:prstGeom prst="rect">
            <a:avLst/>
          </a:prstGeom>
        </p:spPr>
      </p:pic>
    </p:spTree>
    <p:extLst>
      <p:ext uri="{BB962C8B-B14F-4D97-AF65-F5344CB8AC3E}">
        <p14:creationId xmlns:p14="http://schemas.microsoft.com/office/powerpoint/2010/main" val="4287038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投影片編號版面配置區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fontAlgn="base">
              <a:spcBef>
                <a:spcPct val="0"/>
              </a:spcBef>
              <a:spcAft>
                <a:spcPct val="0"/>
              </a:spcAft>
            </a:pPr>
            <a:fld id="{64C32B97-E254-46A8-A574-E1075E5F25D1}" type="slidenum">
              <a:rPr lang="zh-TW" altLang="en-US" smtClean="0"/>
              <a:pPr fontAlgn="base">
                <a:spcBef>
                  <a:spcPct val="0"/>
                </a:spcBef>
                <a:spcAft>
                  <a:spcPct val="0"/>
                </a:spcAft>
              </a:pPr>
              <a:t>13</a:t>
            </a:fld>
            <a:endParaRPr lang="en-US" altLang="zh-TW" smtClean="0"/>
          </a:p>
        </p:txBody>
      </p:sp>
      <p:sp>
        <p:nvSpPr>
          <p:cNvPr id="2" name="標題 1"/>
          <p:cNvSpPr>
            <a:spLocks noGrp="1"/>
          </p:cNvSpPr>
          <p:nvPr>
            <p:ph type="title" idx="4294967295"/>
          </p:nvPr>
        </p:nvSpPr>
        <p:spPr>
          <a:xfrm>
            <a:off x="323528" y="332656"/>
            <a:ext cx="8496300" cy="647700"/>
          </a:xfrm>
        </p:spPr>
        <p:txBody>
          <a:bodyPr rtlCol="0">
            <a:noAutofit/>
          </a:bodyPr>
          <a:lstStyle/>
          <a:p>
            <a:pPr eaLnBrk="1" fontAlgn="auto" hangingPunct="1">
              <a:spcAft>
                <a:spcPts val="0"/>
              </a:spcAft>
              <a:defRPr/>
            </a:pPr>
            <a:r>
              <a:rPr lang="zh-TW" altLang="en-US"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宜蘭區高級中等學校入學</a:t>
            </a:r>
            <a:r>
              <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管道介紹與</a:t>
            </a:r>
            <a:r>
              <a:rPr lang="zh-TW" altLang="en-US"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說明</a:t>
            </a:r>
            <a:r>
              <a:rPr lang="en-US" altLang="zh-TW"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(1/4)</a:t>
            </a:r>
            <a:endPar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graphicFrame>
        <p:nvGraphicFramePr>
          <p:cNvPr id="39021" name="Group 109"/>
          <p:cNvGraphicFramePr>
            <a:graphicFrameLocks noGrp="1"/>
          </p:cNvGraphicFramePr>
          <p:nvPr>
            <p:extLst>
              <p:ext uri="{D42A27DB-BD31-4B8C-83A1-F6EECF244321}">
                <p14:modId xmlns:p14="http://schemas.microsoft.com/office/powerpoint/2010/main" val="2168398709"/>
              </p:ext>
            </p:extLst>
          </p:nvPr>
        </p:nvGraphicFramePr>
        <p:xfrm>
          <a:off x="539552" y="996632"/>
          <a:ext cx="8064500" cy="5861368"/>
        </p:xfrm>
        <a:graphic>
          <a:graphicData uri="http://schemas.openxmlformats.org/drawingml/2006/table">
            <a:tbl>
              <a:tblPr/>
              <a:tblGrid>
                <a:gridCol w="2133600"/>
                <a:gridCol w="2033588"/>
                <a:gridCol w="1089025"/>
                <a:gridCol w="1322387"/>
                <a:gridCol w="1485900"/>
              </a:tblGrid>
              <a:tr h="3937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dirty="0" smtClean="0">
                          <a:ln>
                            <a:noFill/>
                          </a:ln>
                          <a:solidFill>
                            <a:srgbClr val="000000"/>
                          </a:solidFill>
                          <a:effectLst/>
                          <a:latin typeface="標楷體" pitchFamily="65" charset="-120"/>
                          <a:ea typeface="標楷體" pitchFamily="65" charset="-120"/>
                        </a:rPr>
                        <a:t>學校</a:t>
                      </a:r>
                      <a:endParaRPr kumimoji="0" lang="zh-TW" altLang="en-US" sz="22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dirty="0" smtClean="0">
                          <a:ln>
                            <a:noFill/>
                          </a:ln>
                          <a:solidFill>
                            <a:srgbClr val="000000"/>
                          </a:solidFill>
                          <a:effectLst/>
                          <a:latin typeface="標楷體" pitchFamily="65" charset="-120"/>
                          <a:ea typeface="標楷體" pitchFamily="65" charset="-120"/>
                        </a:rPr>
                        <a:t>科</a:t>
                      </a: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rPr>
                        <a:t>(</a:t>
                      </a:r>
                      <a:r>
                        <a:rPr kumimoji="0" lang="zh-TW" altLang="en-US" sz="2200" b="1" i="0" u="none" strike="noStrike" cap="none" normalizeH="0" baseline="0" dirty="0" smtClean="0">
                          <a:ln>
                            <a:noFill/>
                          </a:ln>
                          <a:solidFill>
                            <a:srgbClr val="000000"/>
                          </a:solidFill>
                          <a:effectLst/>
                          <a:latin typeface="標楷體" pitchFamily="65" charset="-120"/>
                          <a:ea typeface="標楷體" pitchFamily="65" charset="-120"/>
                        </a:rPr>
                        <a:t>班</a:t>
                      </a: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rPr>
                        <a:t>)</a:t>
                      </a:r>
                      <a:endParaRPr kumimoji="0" lang="zh-TW" altLang="zh-TW" sz="22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altLang="en-US" sz="2200" b="1" i="0" u="none" strike="noStrike" cap="none" normalizeH="0" baseline="0" smtClean="0">
                          <a:ln>
                            <a:noFill/>
                          </a:ln>
                          <a:solidFill>
                            <a:srgbClr val="000000"/>
                          </a:solidFill>
                          <a:effectLst/>
                          <a:latin typeface="標楷體" pitchFamily="65" charset="-120"/>
                          <a:ea typeface="標楷體" pitchFamily="65" charset="-120"/>
                          <a:hlinkClick r:id="rId3" action="ppaction://hlinkfile"/>
                        </a:rPr>
                        <a:t>免試入學</a:t>
                      </a:r>
                      <a:endParaRPr kumimoji="0" lang="zh-TW" altLang="en-US"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TW"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smtClean="0">
                          <a:ln>
                            <a:noFill/>
                          </a:ln>
                          <a:solidFill>
                            <a:srgbClr val="000000"/>
                          </a:solidFill>
                          <a:effectLst/>
                          <a:latin typeface="標楷體" pitchFamily="65" charset="-120"/>
                          <a:ea typeface="標楷體" pitchFamily="65" charset="-120"/>
                        </a:rPr>
                        <a:t>特色招生</a:t>
                      </a:r>
                      <a:endParaRPr kumimoji="0" lang="zh-TW" altLang="en-US" sz="2200" b="1" i="0" u="none" strike="noStrike" cap="none" normalizeH="0" baseline="0" smtClean="0">
                        <a:ln>
                          <a:noFill/>
                        </a:ln>
                        <a:solidFill>
                          <a:schemeClr val="tx1"/>
                        </a:solidFill>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smtClean="0">
                          <a:ln>
                            <a:noFill/>
                          </a:ln>
                          <a:solidFill>
                            <a:srgbClr val="000000"/>
                          </a:solidFill>
                          <a:effectLst/>
                          <a:latin typeface="標楷體" pitchFamily="65" charset="-120"/>
                          <a:ea typeface="標楷體" pitchFamily="65" charset="-120"/>
                        </a:rPr>
                        <a:t>甄選入學</a:t>
                      </a:r>
                      <a:endParaRPr kumimoji="0" lang="zh-TW" altLang="en-US"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323850">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smtClean="0">
                          <a:ln>
                            <a:noFill/>
                          </a:ln>
                          <a:solidFill>
                            <a:srgbClr val="000000"/>
                          </a:solidFill>
                          <a:effectLst/>
                          <a:latin typeface="標楷體" pitchFamily="65" charset="-120"/>
                          <a:ea typeface="標楷體" pitchFamily="65" charset="-120"/>
                          <a:hlinkClick r:id="rId4" action="ppaction://hlinkfile"/>
                        </a:rPr>
                        <a:t>直升</a:t>
                      </a:r>
                      <a:endParaRPr kumimoji="0" lang="zh-TW" altLang="en-US"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smtClean="0">
                          <a:ln>
                            <a:noFill/>
                          </a:ln>
                          <a:solidFill>
                            <a:srgbClr val="000000"/>
                          </a:solidFill>
                          <a:effectLst/>
                          <a:latin typeface="標楷體" pitchFamily="65" charset="-120"/>
                          <a:ea typeface="標楷體" pitchFamily="65" charset="-120"/>
                        </a:rPr>
                        <a:t>免試</a:t>
                      </a:r>
                      <a:endParaRPr kumimoji="0" lang="zh-TW" altLang="en-US"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TW" altLang="en-US"/>
                    </a:p>
                  </a:txBody>
                  <a:tcPr/>
                </a:tc>
              </a:tr>
              <a:tr h="3238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國立宜蘭高中</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smtClean="0">
                          <a:ln>
                            <a:noFill/>
                          </a:ln>
                          <a:solidFill>
                            <a:srgbClr val="000000"/>
                          </a:solidFill>
                          <a:effectLst/>
                          <a:latin typeface="標楷體" pitchFamily="65" charset="-120"/>
                          <a:ea typeface="標楷體" pitchFamily="65" charset="-120"/>
                        </a:rPr>
                        <a:t>普通科</a:t>
                      </a:r>
                      <a:endParaRPr kumimoji="0" lang="zh-TW" altLang="en-US"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32385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美術班</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32385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體育班</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r>
              <a:tr h="3238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國立蘭陽女中</a:t>
                      </a:r>
                      <a:endParaRPr kumimoji="0" lang="zh-TW" altLang="en-US" sz="24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普通科</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32385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舞蹈班</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r>
              <a:tr h="3238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國立羅東高中</a:t>
                      </a:r>
                      <a:endParaRPr kumimoji="0" lang="zh-TW" altLang="en-US" sz="24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普通科</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32385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音樂班</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D4B4"/>
                    </a:solidFill>
                  </a:tcPr>
                </a:tc>
              </a:tr>
              <a:tr h="32385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000000"/>
                          </a:solidFill>
                          <a:effectLst/>
                          <a:latin typeface="標楷體" pitchFamily="65" charset="-120"/>
                          <a:ea typeface="標楷體" pitchFamily="65" charset="-120"/>
                        </a:rPr>
                        <a:t>體育班</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縣立慈心華德福高中</a:t>
                      </a: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普通科</a:t>
                      </a: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sym typeface="Wingdings" pitchFamily="2" charset="2"/>
                        </a:rPr>
                        <a:t>(</a:t>
                      </a:r>
                      <a:r>
                        <a:rPr kumimoji="0" lang="zh-TW" altLang="en-US" sz="2200" b="1" i="0" u="none" strike="noStrike" cap="none" normalizeH="0" baseline="0" dirty="0" smtClean="0">
                          <a:ln>
                            <a:noFill/>
                          </a:ln>
                          <a:solidFill>
                            <a:srgbClr val="000000"/>
                          </a:solidFill>
                          <a:effectLst/>
                          <a:latin typeface="標楷體" pitchFamily="65" charset="-120"/>
                          <a:ea typeface="標楷體" pitchFamily="65" charset="-120"/>
                          <a:sym typeface="Wingdings" pitchFamily="2" charset="2"/>
                        </a:rPr>
                        <a:t>優免</a:t>
                      </a: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3238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縣立南澳高中</a:t>
                      </a: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綜合高中</a:t>
                      </a: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32385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體育班</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BD4B4"/>
                    </a:solidFill>
                  </a:tcPr>
                </a:tc>
              </a:tr>
              <a:tr h="323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私立慧燈高中</a:t>
                      </a:r>
                      <a:endParaRPr kumimoji="0" lang="zh-TW" altLang="en-US" sz="24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普通科</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r>
              <a:tr h="323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私立中道高中</a:t>
                      </a:r>
                      <a:endParaRPr kumimoji="0" lang="zh-TW" altLang="en-US" sz="24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普通科</a:t>
                      </a:r>
                      <a:endPar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smtClean="0">
                          <a:ln>
                            <a:noFill/>
                          </a:ln>
                          <a:solidFill>
                            <a:srgbClr val="000000"/>
                          </a:solidFill>
                          <a:effectLst/>
                          <a:latin typeface="標楷體" pitchFamily="65" charset="-120"/>
                          <a:ea typeface="標楷體" pitchFamily="65" charset="-120"/>
                        </a:rPr>
                        <a:t> </a:t>
                      </a:r>
                      <a:endParaRPr kumimoji="0" lang="zh-TW" altLang="zh-TW" sz="22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r>
              <a:tr h="323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國立蘇澳海事</a:t>
                      </a:r>
                      <a:endParaRPr kumimoji="0" lang="zh-TW" altLang="en-US" sz="2400" b="1" i="0" u="none" strike="noStrike" cap="none" normalizeH="0" baseline="0" smtClean="0">
                        <a:ln>
                          <a:noFill/>
                        </a:ln>
                        <a:solidFill>
                          <a:schemeClr val="tx1"/>
                        </a:solidFill>
                        <a:effectLst/>
                        <a:latin typeface="標楷體" pitchFamily="65" charset="-120"/>
                        <a:ea typeface="標楷體" pitchFamily="65" charset="-12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000000"/>
                          </a:solidFill>
                          <a:effectLst/>
                          <a:latin typeface="標楷體" pitchFamily="65" charset="-120"/>
                          <a:ea typeface="標楷體" pitchFamily="65" charset="-120"/>
                        </a:rPr>
                        <a:t>體育班</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200" b="1" i="0" u="none" strike="noStrike" cap="none" normalizeH="0" baseline="0" smtClean="0">
                        <a:ln>
                          <a:noFill/>
                        </a:ln>
                        <a:solidFill>
                          <a:srgbClr val="000000"/>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200" b="1" i="0" u="none" strike="noStrike" cap="none" normalizeH="0" baseline="0" dirty="0" smtClean="0">
                        <a:ln>
                          <a:noFill/>
                        </a:ln>
                        <a:solidFill>
                          <a:srgbClr val="000000"/>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rPr>
                        <a:t> </a:t>
                      </a:r>
                      <a:r>
                        <a:rPr kumimoji="0" lang="en-US" altLang="zh-TW" sz="2200" b="1" i="0" u="none" strike="noStrike" cap="none" normalizeH="0" baseline="0" dirty="0" smtClean="0">
                          <a:ln>
                            <a:noFill/>
                          </a:ln>
                          <a:solidFill>
                            <a:srgbClr val="000000"/>
                          </a:solidFill>
                          <a:effectLst/>
                          <a:latin typeface="標楷體" pitchFamily="65" charset="-120"/>
                          <a:ea typeface="標楷體" pitchFamily="65" charset="-120"/>
                          <a:sym typeface="Wingdings" pitchFamily="2" charset="2"/>
                        </a:rPr>
                        <a:t></a:t>
                      </a:r>
                      <a:endParaRPr kumimoji="0" lang="zh-TW" altLang="zh-TW" sz="2200" b="1" i="0" u="none" strike="noStrike" cap="none" normalizeH="0" baseline="0" dirty="0" smtClean="0">
                        <a:ln>
                          <a:noFill/>
                        </a:ln>
                        <a:solidFill>
                          <a:schemeClr val="tx1"/>
                        </a:solidFill>
                        <a:effectLst/>
                        <a:latin typeface="標楷體" pitchFamily="65" charset="-120"/>
                        <a:ea typeface="標楷體" pitchFamily="65" charset="-12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CD5B5"/>
                    </a:solidFill>
                  </a:tcPr>
                </a:tc>
              </a:tr>
            </a:tbl>
          </a:graphicData>
        </a:graphic>
      </p:graphicFrame>
      <p:sp>
        <p:nvSpPr>
          <p:cNvPr id="3" name="直線圖說文字 1 2"/>
          <p:cNvSpPr/>
          <p:nvPr/>
        </p:nvSpPr>
        <p:spPr>
          <a:xfrm>
            <a:off x="4139952" y="1844824"/>
            <a:ext cx="2016224" cy="668230"/>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139952" y="1844824"/>
            <a:ext cx="2016224" cy="646331"/>
          </a:xfrm>
          <a:prstGeom prst="rect">
            <a:avLst/>
          </a:prstGeom>
          <a:noFill/>
        </p:spPr>
        <p:txBody>
          <a:bodyPr wrap="square" rtlCol="0">
            <a:spAutoFit/>
          </a:bodyPr>
          <a:lstStyle/>
          <a:p>
            <a:pPr>
              <a:buNone/>
            </a:pPr>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足球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籃球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田徑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男</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直線圖說文字 1 9"/>
          <p:cNvSpPr/>
          <p:nvPr/>
        </p:nvSpPr>
        <p:spPr>
          <a:xfrm>
            <a:off x="4292174" y="3501008"/>
            <a:ext cx="2016224" cy="668230"/>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4300558" y="3501008"/>
            <a:ext cx="2016224" cy="646331"/>
          </a:xfrm>
          <a:prstGeom prst="rect">
            <a:avLst/>
          </a:prstGeom>
          <a:noFill/>
        </p:spPr>
        <p:txBody>
          <a:bodyPr wrap="square" rtlCol="0">
            <a:spAutoFit/>
          </a:bodyPr>
          <a:lstStyle/>
          <a:p>
            <a:pPr>
              <a:buNone/>
            </a:pPr>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田徑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划船</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輕艇</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直線圖說文字 1 11"/>
          <p:cNvSpPr/>
          <p:nvPr/>
        </p:nvSpPr>
        <p:spPr>
          <a:xfrm>
            <a:off x="5868144" y="4725144"/>
            <a:ext cx="2016224" cy="668230"/>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5834608" y="4725144"/>
            <a:ext cx="2016224" cy="646331"/>
          </a:xfrm>
          <a:prstGeom prst="rect">
            <a:avLst/>
          </a:prstGeom>
          <a:noFill/>
        </p:spPr>
        <p:txBody>
          <a:bodyPr wrap="square" rtlCol="0">
            <a:spAutoFit/>
          </a:bodyPr>
          <a:lstStyle/>
          <a:p>
            <a:r>
              <a:rPr lang="zh-TW" altLang="en-US"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籃球</a:t>
            </a:r>
            <a:r>
              <a:rPr lang="en-US" altLang="zh-TW"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14</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射箭</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8/</a:t>
            </a:r>
            <a:r>
              <a:rPr lang="zh-TW" altLang="en-US"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柔道</a:t>
            </a:r>
            <a:r>
              <a:rPr lang="en-US" altLang="zh-TW"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8</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直線圖說文字 1 13"/>
          <p:cNvSpPr/>
          <p:nvPr/>
        </p:nvSpPr>
        <p:spPr>
          <a:xfrm>
            <a:off x="6910924" y="5910160"/>
            <a:ext cx="2016224" cy="668230"/>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6876256" y="5899171"/>
            <a:ext cx="2016224" cy="646331"/>
          </a:xfrm>
          <a:prstGeom prst="rect">
            <a:avLst/>
          </a:prstGeom>
          <a:noFill/>
        </p:spPr>
        <p:txBody>
          <a:bodyPr wrap="square" rtlCol="0">
            <a:spAutoFit/>
          </a:bodyPr>
          <a:lstStyle/>
          <a:p>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棒球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籃球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男</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柔道</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3538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animBg="1"/>
      <p:bldP spid="11" grpId="0"/>
      <p:bldP spid="12" grpId="0" animBg="1"/>
      <p:bldP spid="13" grpId="0"/>
      <p:bldP spid="14" grpId="0" animBg="1"/>
      <p:bldP spid="1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1"/>
          <p:cNvPicPr>
            <a:picLocks noChangeAspect="1"/>
          </p:cNvPicPr>
          <p:nvPr/>
        </p:nvPicPr>
        <p:blipFill rotWithShape="1">
          <a:blip r:embed="rId2" cstate="print"/>
          <a:srcRect t="28559"/>
          <a:stretch/>
        </p:blipFill>
        <p:spPr bwMode="auto">
          <a:xfrm>
            <a:off x="-642974" y="714356"/>
            <a:ext cx="10715700" cy="6500858"/>
          </a:xfrm>
          <a:prstGeom prst="rect">
            <a:avLst/>
          </a:prstGeom>
          <a:ln>
            <a:noFill/>
          </a:ln>
          <a:effectLst>
            <a:softEdge rad="317500"/>
          </a:effec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伍、輔導策略及特色作法</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矩形 25"/>
          <p:cNvSpPr/>
          <p:nvPr/>
        </p:nvSpPr>
        <p:spPr>
          <a:xfrm>
            <a:off x="2048407" y="5720380"/>
            <a:ext cx="5166799"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extLst>
      <p:ext uri="{BB962C8B-B14F-4D97-AF65-F5344CB8AC3E}">
        <p14:creationId xmlns:p14="http://schemas.microsoft.com/office/powerpoint/2010/main" val="4022180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Ⅰ</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學生個別差異</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p:cNvCxnSpPr>
            <a:cxnSpLocks/>
          </p:cNvCxnSpPr>
          <p:nvPr/>
        </p:nvCxnSpPr>
        <p:spPr>
          <a:xfrm flipV="1">
            <a:off x="-36512" y="1772816"/>
            <a:ext cx="9072878" cy="603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p:cNvGraphicFramePr/>
          <p:nvPr>
            <p:extLst/>
          </p:nvPr>
        </p:nvGraphicFramePr>
        <p:xfrm>
          <a:off x="359467" y="1441564"/>
          <a:ext cx="8280920" cy="4593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16747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Ⅱ </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弱勢扶助</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46878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Ⅲ</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高中職校</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nvPr>
        </p:nvGraphicFramePr>
        <p:xfrm>
          <a:off x="83020" y="1339750"/>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23107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4493538"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協助學生創造最大的可能性</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6" name="內容版面配置區 4"/>
          <p:cNvGraphicFramePr>
            <a:graphicFrameLocks noGrp="1"/>
          </p:cNvGraphicFramePr>
          <p:nvPr>
            <p:ph idx="1"/>
            <p:extLst/>
          </p:nvPr>
        </p:nvGraphicFramePr>
        <p:xfrm>
          <a:off x="198192" y="903372"/>
          <a:ext cx="8505063" cy="5035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7" name="Picture 4" descr="https://encrypted-tbn0.gstatic.com/images?q=tbn:ANd9GcQDHj3bG4gZPKyeImmReVOBn-Hlg7v-oh-HiVfMpzsNJRoRLXU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518" y="3490868"/>
            <a:ext cx="2390775" cy="1914525"/>
          </a:xfrm>
          <a:prstGeom prst="rect">
            <a:avLst/>
          </a:prstGeom>
          <a:noFill/>
          <a:ln w="9525">
            <a:noFill/>
            <a:miter lim="800000"/>
            <a:headEnd/>
            <a:tailEnd/>
          </a:ln>
        </p:spPr>
      </p:pic>
    </p:spTree>
    <p:extLst>
      <p:ext uri="{BB962C8B-B14F-4D97-AF65-F5344CB8AC3E}">
        <p14:creationId xmlns:p14="http://schemas.microsoft.com/office/powerpoint/2010/main" val="363879983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6543779"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再次叮嚀─協助學生選填志願的正確思考</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5" name="資料庫圖表 4"/>
          <p:cNvGraphicFramePr/>
          <p:nvPr>
            <p:extLst/>
          </p:nvPr>
        </p:nvGraphicFramePr>
        <p:xfrm>
          <a:off x="1071538" y="1476171"/>
          <a:ext cx="6948208" cy="5024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0945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陸、結語與交流</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a:xfrm>
            <a:off x="2411760" y="44624"/>
            <a:ext cx="2520280" cy="361199"/>
            <a:chOff x="2411760" y="44624"/>
            <a:chExt cx="2520280" cy="361199"/>
          </a:xfrm>
        </p:grpSpPr>
        <p:sp>
          <p:nvSpPr>
            <p:cNvPr id="26" name="橢圓 25"/>
            <p:cNvSpPr/>
            <p:nvPr/>
          </p:nvSpPr>
          <p:spPr>
            <a:xfrm>
              <a:off x="45720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6</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5234646" y="5713"/>
            <a:ext cx="710451"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
        <p:nvSpPr>
          <p:cNvPr id="23" name="文字方塊 22"/>
          <p:cNvSpPr txBox="1"/>
          <p:nvPr/>
        </p:nvSpPr>
        <p:spPr>
          <a:xfrm>
            <a:off x="357158" y="2571744"/>
            <a:ext cx="6591106" cy="255454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square" rtlCol="0">
            <a:spAutoFit/>
          </a:bodyPr>
          <a:lstStyle/>
          <a:p>
            <a:pPr>
              <a:lnSpc>
                <a:spcPts val="6400"/>
              </a:lnSpc>
            </a:pPr>
            <a:r>
              <a:rPr lang="zh-TW" altLang="en-US" sz="4800" b="1" dirty="0">
                <a:solidFill>
                  <a:schemeClr val="bg1"/>
                </a:solidFill>
                <a:latin typeface="Adobe 繁黑體 Std B" pitchFamily="34" charset="-120"/>
                <a:ea typeface="Adobe 繁黑體 Std B" pitchFamily="34" charset="-120"/>
              </a:rPr>
              <a:t>協助學生適性發展</a:t>
            </a:r>
            <a:endParaRPr lang="en-US" altLang="zh-TW" sz="4800" b="1" dirty="0">
              <a:solidFill>
                <a:schemeClr val="bg1"/>
              </a:solidFill>
              <a:latin typeface="Adobe 繁黑體 Std B" pitchFamily="34" charset="-120"/>
              <a:ea typeface="Adobe 繁黑體 Std B" pitchFamily="34" charset="-120"/>
            </a:endParaRPr>
          </a:p>
          <a:p>
            <a:pPr algn="ctr">
              <a:lnSpc>
                <a:spcPts val="6400"/>
              </a:lnSpc>
            </a:pPr>
            <a:r>
              <a:rPr lang="zh-TW" altLang="en-US" sz="4800" b="1" dirty="0">
                <a:solidFill>
                  <a:schemeClr val="accent6">
                    <a:lumMod val="75000"/>
                  </a:schemeClr>
                </a:solidFill>
                <a:latin typeface="Adobe 繁黑體 Std B" pitchFamily="34" charset="-120"/>
                <a:ea typeface="Adobe 繁黑體 Std B" pitchFamily="34" charset="-120"/>
              </a:rPr>
              <a:t>成就每一個孩子</a:t>
            </a:r>
            <a:endParaRPr lang="en-US" altLang="zh-TW" sz="4800" b="1" dirty="0">
              <a:solidFill>
                <a:schemeClr val="accent6">
                  <a:lumMod val="75000"/>
                </a:schemeClr>
              </a:solidFill>
              <a:latin typeface="Adobe 繁黑體 Std B" pitchFamily="34" charset="-120"/>
              <a:ea typeface="Adobe 繁黑體 Std B" pitchFamily="34" charset="-120"/>
            </a:endParaRPr>
          </a:p>
          <a:p>
            <a:pPr algn="r">
              <a:lnSpc>
                <a:spcPts val="6400"/>
              </a:lnSpc>
            </a:pPr>
            <a:r>
              <a:rPr lang="zh-TW" altLang="en-US" sz="4800" b="1" dirty="0">
                <a:solidFill>
                  <a:srgbClr val="FF0000"/>
                </a:solidFill>
                <a:latin typeface="Adobe 繁黑體 Std B" pitchFamily="34" charset="-120"/>
                <a:ea typeface="Adobe 繁黑體 Std B" pitchFamily="34" charset="-120"/>
              </a:rPr>
              <a:t>實現教育公平正義</a:t>
            </a:r>
            <a:endParaRPr lang="zh-TW" altLang="en-US" sz="4800" dirty="0">
              <a:solidFill>
                <a:srgbClr val="FF0000"/>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4195535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66D50E-C021-4FCE-B9E7-A3DC754C4238}" type="slidenum">
              <a:rPr lang="zh-TW" altLang="en-US" smtClean="0">
                <a:solidFill>
                  <a:srgbClr val="898989"/>
                </a:solidFill>
                <a:latin typeface="Arial" charset="0"/>
                <a:ea typeface="新細明體" charset="-120"/>
              </a:rPr>
              <a:pPr fontAlgn="base">
                <a:spcBef>
                  <a:spcPct val="0"/>
                </a:spcBef>
                <a:spcAft>
                  <a:spcPct val="0"/>
                </a:spcAft>
              </a:pPr>
              <a:t>137</a:t>
            </a:fld>
            <a:endParaRPr lang="en-US" altLang="zh-TW">
              <a:solidFill>
                <a:srgbClr val="898989"/>
              </a:solidFill>
              <a:latin typeface="Arial" charset="0"/>
              <a:ea typeface="新細明體" charset="-120"/>
            </a:endParaRPr>
          </a:p>
        </p:txBody>
      </p:sp>
      <p:sp>
        <p:nvSpPr>
          <p:cNvPr id="621570" name="投影片編號版面配置區 1"/>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fld id="{B82AFA3B-E590-4824-99D7-43F8C1F62AE4}" type="slidenum">
              <a:rPr kumimoji="0" lang="zh-TW" altLang="en-US" sz="1200">
                <a:solidFill>
                  <a:srgbClr val="898989"/>
                </a:solidFill>
              </a:rPr>
              <a:pPr algn="r"/>
              <a:t>137</a:t>
            </a:fld>
            <a:endParaRPr kumimoji="0" lang="en-US" altLang="zh-TW" sz="1200">
              <a:solidFill>
                <a:srgbClr val="898989"/>
              </a:solidFill>
            </a:endParaRPr>
          </a:p>
        </p:txBody>
      </p:sp>
      <p:sp>
        <p:nvSpPr>
          <p:cNvPr id="3" name="Text Box 3"/>
          <p:cNvSpPr txBox="1">
            <a:spLocks noChangeArrowheads="1"/>
          </p:cNvSpPr>
          <p:nvPr/>
        </p:nvSpPr>
        <p:spPr bwMode="auto">
          <a:xfrm>
            <a:off x="682626" y="604838"/>
            <a:ext cx="8135938" cy="647700"/>
          </a:xfrm>
          <a:prstGeom prst="rect">
            <a:avLst/>
          </a:prstGeom>
          <a:gradFill>
            <a:gsLst>
              <a:gs pos="0">
                <a:srgbClr val="000099"/>
              </a:gs>
              <a:gs pos="95000">
                <a:srgbClr val="A7B7E3"/>
              </a:gs>
              <a:gs pos="5000">
                <a:srgbClr val="A4B3E2"/>
              </a:gs>
              <a:gs pos="55000">
                <a:srgbClr val="775F55">
                  <a:lumMod val="20000"/>
                  <a:lumOff val="80000"/>
                </a:srgbClr>
              </a:gs>
              <a:gs pos="100000">
                <a:srgbClr val="000099"/>
              </a:gs>
            </a:gsLst>
            <a:lin ang="16200000" scaled="1"/>
          </a:gradFill>
          <a:ln w="28575" algn="ctr">
            <a:solidFill>
              <a:srgbClr val="003366"/>
            </a:solidFill>
            <a:prstDash val="sysDot"/>
            <a:miter lim="800000"/>
            <a:headEnd/>
            <a:tailEnd/>
          </a:ln>
          <a:effectLst/>
        </p:spPr>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457200" indent="-457200" algn="ctr" eaLnBrk="1" hangingPunct="1">
              <a:defRPr/>
            </a:pPr>
            <a:r>
              <a:rPr lang="zh-TW" altLang="en-US" sz="4000" b="1" kern="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宜蘭區</a:t>
            </a:r>
            <a:r>
              <a:rPr lang="en-US" altLang="zh-TW" sz="4000" b="1" kern="0"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107</a:t>
            </a:r>
            <a:r>
              <a:rPr lang="zh-TW" altLang="en-US" sz="4000" b="1" kern="0"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學年</a:t>
            </a:r>
            <a:r>
              <a:rPr lang="zh-TW" altLang="en-US" sz="4000" b="1" kern="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度多元入學諮詢管道</a:t>
            </a:r>
          </a:p>
        </p:txBody>
      </p:sp>
      <p:grpSp>
        <p:nvGrpSpPr>
          <p:cNvPr id="621572" name="群組 1"/>
          <p:cNvGrpSpPr>
            <a:grpSpLocks/>
          </p:cNvGrpSpPr>
          <p:nvPr/>
        </p:nvGrpSpPr>
        <p:grpSpPr bwMode="auto">
          <a:xfrm>
            <a:off x="1403350" y="1484315"/>
            <a:ext cx="7291388" cy="4486275"/>
            <a:chOff x="1847530" y="1412876"/>
            <a:chExt cx="8496944" cy="4486274"/>
          </a:xfrm>
        </p:grpSpPr>
        <p:sp>
          <p:nvSpPr>
            <p:cNvPr id="5" name="矩形 4"/>
            <p:cNvSpPr/>
            <p:nvPr/>
          </p:nvSpPr>
          <p:spPr>
            <a:xfrm>
              <a:off x="1847530" y="4149725"/>
              <a:ext cx="8496944" cy="792162"/>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zh-TW" altLang="en-US" sz="2800" dirty="0">
                  <a:solidFill>
                    <a:srgbClr val="000000"/>
                  </a:solidFill>
                  <a:latin typeface="標楷體" pitchFamily="65" charset="-120"/>
                  <a:ea typeface="標楷體" pitchFamily="65" charset="-120"/>
                </a:rPr>
                <a:t>國中教育會考網站，網址</a:t>
              </a:r>
              <a:endParaRPr lang="en-US" altLang="zh-TW" sz="2800" dirty="0">
                <a:solidFill>
                  <a:srgbClr val="000000"/>
                </a:solidFill>
                <a:latin typeface="標楷體" pitchFamily="65" charset="-120"/>
                <a:ea typeface="標楷體" pitchFamily="65" charset="-120"/>
              </a:endParaRPr>
            </a:p>
            <a:p>
              <a:pPr algn="ctr" eaLnBrk="0" hangingPunct="0">
                <a:defRPr/>
              </a:pPr>
              <a:r>
                <a:rPr lang="en-US" altLang="zh-TW" sz="2800" dirty="0">
                  <a:solidFill>
                    <a:srgbClr val="000000"/>
                  </a:solidFill>
                  <a:latin typeface="標楷體" pitchFamily="65" charset="-120"/>
                  <a:ea typeface="標楷體" pitchFamily="65" charset="-120"/>
                </a:rPr>
                <a:t>http</a:t>
              </a:r>
              <a:r>
                <a:rPr lang="zh-TW" altLang="en-US" sz="2800" dirty="0">
                  <a:solidFill>
                    <a:srgbClr val="000000"/>
                  </a:solidFill>
                  <a:latin typeface="標楷體" pitchFamily="65" charset="-120"/>
                  <a:ea typeface="標楷體" pitchFamily="65" charset="-120"/>
                </a:rPr>
                <a:t>：</a:t>
              </a:r>
              <a:r>
                <a:rPr lang="en-US" altLang="zh-TW" sz="2800" dirty="0">
                  <a:solidFill>
                    <a:srgbClr val="000000"/>
                  </a:solidFill>
                  <a:latin typeface="標楷體" pitchFamily="65" charset="-120"/>
                  <a:ea typeface="標楷體" pitchFamily="65" charset="-120"/>
                </a:rPr>
                <a:t>//cap.ntnu.edu.tw/</a:t>
              </a:r>
              <a:endParaRPr lang="zh-TW" altLang="en-US" sz="2800" dirty="0">
                <a:solidFill>
                  <a:srgbClr val="000000"/>
                </a:solidFill>
                <a:latin typeface="標楷體" pitchFamily="65" charset="-120"/>
                <a:ea typeface="標楷體" pitchFamily="65" charset="-120"/>
              </a:endParaRPr>
            </a:p>
          </p:txBody>
        </p:sp>
        <p:sp>
          <p:nvSpPr>
            <p:cNvPr id="6" name="矩形 5"/>
            <p:cNvSpPr/>
            <p:nvPr/>
          </p:nvSpPr>
          <p:spPr>
            <a:xfrm>
              <a:off x="1847530" y="2349501"/>
              <a:ext cx="8496944" cy="79216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0" hangingPunct="0">
                <a:defRPr/>
              </a:pPr>
              <a:r>
                <a:rPr lang="zh-TW" altLang="en-US" sz="2800" dirty="0">
                  <a:solidFill>
                    <a:prstClr val="black"/>
                  </a:solidFill>
                  <a:latin typeface="標楷體" pitchFamily="65" charset="-120"/>
                  <a:ea typeface="標楷體" pitchFamily="65" charset="-120"/>
                </a:rPr>
                <a:t>教育部十二年國民基本教育資訊網</a:t>
              </a:r>
              <a:endParaRPr lang="en-US" altLang="zh-TW" sz="2800" dirty="0">
                <a:solidFill>
                  <a:prstClr val="black"/>
                </a:solidFill>
                <a:latin typeface="標楷體" pitchFamily="65" charset="-120"/>
                <a:ea typeface="標楷體" pitchFamily="65" charset="-120"/>
              </a:endParaRPr>
            </a:p>
            <a:p>
              <a:pPr algn="ctr" eaLnBrk="0" hangingPunct="0">
                <a:defRPr/>
              </a:pPr>
              <a:r>
                <a:rPr lang="en-US" altLang="zh-TW" sz="2800" dirty="0">
                  <a:solidFill>
                    <a:prstClr val="black"/>
                  </a:solidFill>
                  <a:latin typeface="標楷體" pitchFamily="65" charset="-120"/>
                  <a:ea typeface="標楷體" pitchFamily="65" charset="-120"/>
                </a:rPr>
                <a:t>http</a:t>
              </a:r>
              <a:r>
                <a:rPr lang="zh-TW" altLang="en-US" sz="2800" dirty="0">
                  <a:solidFill>
                    <a:prstClr val="black"/>
                  </a:solidFill>
                  <a:latin typeface="標楷體" pitchFamily="65" charset="-120"/>
                  <a:ea typeface="標楷體" pitchFamily="65" charset="-120"/>
                </a:rPr>
                <a:t>：</a:t>
              </a:r>
              <a:r>
                <a:rPr lang="en-US" altLang="zh-TW" sz="2800" dirty="0">
                  <a:solidFill>
                    <a:prstClr val="black"/>
                  </a:solidFill>
                  <a:latin typeface="標楷體" pitchFamily="65" charset="-120"/>
                  <a:ea typeface="標楷體" pitchFamily="65" charset="-120"/>
                </a:rPr>
                <a:t>//12basic.edu.tw/</a:t>
              </a:r>
              <a:endParaRPr lang="zh-TW" altLang="en-US" sz="2800" dirty="0">
                <a:solidFill>
                  <a:prstClr val="black"/>
                </a:solidFill>
                <a:latin typeface="標楷體" pitchFamily="65" charset="-120"/>
                <a:ea typeface="標楷體" pitchFamily="65" charset="-120"/>
              </a:endParaRPr>
            </a:p>
          </p:txBody>
        </p:sp>
        <p:sp>
          <p:nvSpPr>
            <p:cNvPr id="7" name="矩形 6"/>
            <p:cNvSpPr/>
            <p:nvPr/>
          </p:nvSpPr>
          <p:spPr>
            <a:xfrm>
              <a:off x="1847530" y="1412876"/>
              <a:ext cx="8496944" cy="79216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en-US" altLang="zh-TW" sz="2800" dirty="0" smtClean="0">
                  <a:solidFill>
                    <a:prstClr val="black"/>
                  </a:solidFill>
                  <a:latin typeface="標楷體" pitchFamily="65" charset="-120"/>
                  <a:ea typeface="標楷體" pitchFamily="65" charset="-120"/>
                </a:rPr>
                <a:t>107</a:t>
              </a:r>
              <a:r>
                <a:rPr lang="zh-TW" altLang="en-US" sz="2800" dirty="0" smtClean="0">
                  <a:solidFill>
                    <a:prstClr val="black"/>
                  </a:solidFill>
                  <a:latin typeface="標楷體" pitchFamily="65" charset="-120"/>
                  <a:ea typeface="標楷體" pitchFamily="65" charset="-120"/>
                </a:rPr>
                <a:t>年</a:t>
              </a:r>
              <a:r>
                <a:rPr lang="zh-TW" altLang="en-US" sz="2800" dirty="0">
                  <a:solidFill>
                    <a:prstClr val="black"/>
                  </a:solidFill>
                  <a:latin typeface="標楷體" pitchFamily="65" charset="-120"/>
                  <a:ea typeface="標楷體" pitchFamily="65" charset="-120"/>
                </a:rPr>
                <a:t>國中畢業生適性入學宣導網站</a:t>
              </a:r>
              <a:endParaRPr lang="en-US" altLang="zh-TW" sz="2800" dirty="0">
                <a:solidFill>
                  <a:prstClr val="black"/>
                </a:solidFill>
                <a:latin typeface="標楷體" pitchFamily="65" charset="-120"/>
                <a:ea typeface="標楷體" pitchFamily="65" charset="-120"/>
              </a:endParaRPr>
            </a:p>
            <a:p>
              <a:pPr algn="ctr" eaLnBrk="0" hangingPunct="0">
                <a:defRPr/>
              </a:pPr>
              <a:r>
                <a:rPr lang="zh-TW" altLang="en-US" sz="2800" dirty="0" smtClean="0">
                  <a:solidFill>
                    <a:prstClr val="black"/>
                  </a:solidFill>
                  <a:latin typeface="標楷體" pitchFamily="65" charset="-120"/>
                  <a:ea typeface="標楷體" pitchFamily="65" charset="-120"/>
                </a:rPr>
                <a:t>國立中興大學附屬高級中等學校</a:t>
              </a:r>
              <a:endParaRPr lang="zh-TW" altLang="en-US" sz="2800" dirty="0">
                <a:solidFill>
                  <a:prstClr val="black"/>
                </a:solidFill>
                <a:latin typeface="標楷體" pitchFamily="65" charset="-120"/>
                <a:ea typeface="標楷體" pitchFamily="65" charset="-120"/>
              </a:endParaRPr>
            </a:p>
          </p:txBody>
        </p:sp>
        <p:sp>
          <p:nvSpPr>
            <p:cNvPr id="8" name="矩形 7"/>
            <p:cNvSpPr/>
            <p:nvPr/>
          </p:nvSpPr>
          <p:spPr>
            <a:xfrm>
              <a:off x="1847530" y="5108575"/>
              <a:ext cx="8496944" cy="790575"/>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0" hangingPunct="0">
                <a:defRPr/>
              </a:pPr>
              <a:r>
                <a:rPr lang="zh-TW" altLang="en-US" sz="2800">
                  <a:solidFill>
                    <a:srgbClr val="000000"/>
                  </a:solidFill>
                  <a:latin typeface="標楷體" pitchFamily="65" charset="-120"/>
                  <a:ea typeface="標楷體" pitchFamily="65" charset="-120"/>
                </a:rPr>
                <a:t>宜蘭縣十二年國民基本教育資訊網</a:t>
              </a:r>
              <a:endParaRPr lang="en-US" altLang="zh-TW" sz="2800">
                <a:solidFill>
                  <a:srgbClr val="000000"/>
                </a:solidFill>
                <a:latin typeface="標楷體" pitchFamily="65" charset="-120"/>
                <a:ea typeface="標楷體" pitchFamily="65" charset="-120"/>
              </a:endParaRPr>
            </a:p>
            <a:p>
              <a:pPr algn="ctr" eaLnBrk="0" hangingPunct="0">
                <a:defRPr/>
              </a:pPr>
              <a:r>
                <a:rPr lang="en-US" altLang="zh-TW" sz="2800">
                  <a:solidFill>
                    <a:srgbClr val="000000"/>
                  </a:solidFill>
                  <a:latin typeface="標楷體" pitchFamily="65" charset="-120"/>
                  <a:ea typeface="標楷體" pitchFamily="65" charset="-120"/>
                </a:rPr>
                <a:t>http://12basic.ilc.edu.tw</a:t>
              </a:r>
              <a:endParaRPr lang="zh-TW" altLang="en-US" sz="2800">
                <a:solidFill>
                  <a:srgbClr val="000000"/>
                </a:solidFill>
                <a:latin typeface="標楷體" pitchFamily="65" charset="-120"/>
                <a:ea typeface="標楷體" pitchFamily="65" charset="-120"/>
              </a:endParaRPr>
            </a:p>
          </p:txBody>
        </p:sp>
        <p:sp>
          <p:nvSpPr>
            <p:cNvPr id="9" name="矩形 8"/>
            <p:cNvSpPr/>
            <p:nvPr/>
          </p:nvSpPr>
          <p:spPr>
            <a:xfrm>
              <a:off x="1847530" y="3284538"/>
              <a:ext cx="8496944" cy="79216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r>
                <a:rPr lang="zh-TW" altLang="en-US" sz="2800">
                  <a:solidFill>
                    <a:srgbClr val="000000"/>
                  </a:solidFill>
                  <a:latin typeface="標楷體" pitchFamily="65" charset="-120"/>
                  <a:ea typeface="標楷體" pitchFamily="65" charset="-120"/>
                </a:rPr>
                <a:t>技專院校招生策進總會</a:t>
              </a:r>
              <a:r>
                <a:rPr lang="en-US" altLang="zh-TW" sz="2800">
                  <a:solidFill>
                    <a:srgbClr val="000000"/>
                  </a:solidFill>
                  <a:latin typeface="標楷體" pitchFamily="65" charset="-120"/>
                  <a:ea typeface="標楷體" pitchFamily="65" charset="-120"/>
                </a:rPr>
                <a:t>(</a:t>
              </a:r>
              <a:r>
                <a:rPr lang="zh-TW" altLang="en-US" sz="2800">
                  <a:solidFill>
                    <a:srgbClr val="000000"/>
                  </a:solidFill>
                  <a:latin typeface="標楷體" pitchFamily="65" charset="-120"/>
                  <a:ea typeface="標楷體" pitchFamily="65" charset="-120"/>
                </a:rPr>
                <a:t>五專招生資訊</a:t>
              </a:r>
              <a:r>
                <a:rPr lang="en-US" altLang="zh-TW" sz="2800">
                  <a:solidFill>
                    <a:srgbClr val="000000"/>
                  </a:solidFill>
                  <a:latin typeface="標楷體" pitchFamily="65" charset="-120"/>
                  <a:ea typeface="標楷體" pitchFamily="65" charset="-120"/>
                </a:rPr>
                <a:t>)</a:t>
              </a:r>
            </a:p>
            <a:p>
              <a:pPr algn="ctr" eaLnBrk="0" hangingPunct="0">
                <a:defRPr/>
              </a:pPr>
              <a:r>
                <a:rPr lang="en-US" altLang="en-US" sz="2800">
                  <a:solidFill>
                    <a:schemeClr val="tx1"/>
                  </a:solidFill>
                  <a:latin typeface="Arial" charset="0"/>
                  <a:ea typeface="新細明體" charset="-120"/>
                </a:rPr>
                <a:t>http://www.techadmi.edu.tw/</a:t>
              </a:r>
              <a:endParaRPr lang="zh-TW" altLang="en-US" sz="2800">
                <a:solidFill>
                  <a:schemeClr val="tx1"/>
                </a:solidFill>
                <a:latin typeface="Arial" charset="0"/>
              </a:endParaRPr>
            </a:p>
          </p:txBody>
        </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38C0B7-4A18-4564-9929-7DEA3BF4433D}" type="slidenum">
              <a:rPr lang="zh-TW" altLang="en-US" smtClean="0">
                <a:solidFill>
                  <a:srgbClr val="898989"/>
                </a:solidFill>
                <a:latin typeface="Arial" charset="0"/>
                <a:ea typeface="新細明體" charset="-120"/>
              </a:rPr>
              <a:pPr fontAlgn="base">
                <a:spcBef>
                  <a:spcPct val="0"/>
                </a:spcBef>
                <a:spcAft>
                  <a:spcPct val="0"/>
                </a:spcAft>
              </a:pPr>
              <a:t>138</a:t>
            </a:fld>
            <a:endParaRPr lang="en-US" altLang="zh-TW">
              <a:solidFill>
                <a:srgbClr val="898989"/>
              </a:solidFill>
              <a:latin typeface="Arial" charset="0"/>
              <a:ea typeface="新細明體" charset="-120"/>
            </a:endParaRPr>
          </a:p>
        </p:txBody>
      </p:sp>
      <p:sp>
        <p:nvSpPr>
          <p:cNvPr id="50179" name="標題 1"/>
          <p:cNvSpPr>
            <a:spLocks noGrp="1"/>
          </p:cNvSpPr>
          <p:nvPr>
            <p:ph type="title" idx="4294967295"/>
          </p:nvPr>
        </p:nvSpPr>
        <p:spPr/>
        <p:txBody>
          <a:bodyPr rtlCol="0">
            <a:normAutofit/>
          </a:bodyPr>
          <a:lstStyle/>
          <a:p>
            <a:pPr eaLnBrk="1" fontAlgn="auto" hangingPunct="1">
              <a:spcAft>
                <a:spcPts val="0"/>
              </a:spcAft>
              <a:defRPr/>
            </a:pP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諮詢專線、網路</a:t>
            </a:r>
          </a:p>
        </p:txBody>
      </p:sp>
      <p:sp>
        <p:nvSpPr>
          <p:cNvPr id="4" name="內容版面配置區 3"/>
          <p:cNvSpPr>
            <a:spLocks noGrp="1"/>
          </p:cNvSpPr>
          <p:nvPr>
            <p:ph idx="4294967295"/>
          </p:nvPr>
        </p:nvSpPr>
        <p:spPr>
          <a:xfrm>
            <a:off x="179397" y="1341445"/>
            <a:ext cx="8713787" cy="5400675"/>
          </a:xfrm>
        </p:spPr>
        <p:txBody>
          <a:bodyPr rtlCol="0">
            <a:normAutofit/>
          </a:bodyPr>
          <a:lstStyle/>
          <a:p>
            <a:pPr marL="514350" indent="-457200" eaLnBrk="1" fontAlgn="auto" hangingPunct="1">
              <a:spcAft>
                <a:spcPts val="0"/>
              </a:spcAft>
              <a:buFontTx/>
              <a:buBlip>
                <a:blip r:embed="rId3"/>
              </a:buBlip>
              <a:defRPr/>
            </a:pP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諮詢專線：</a:t>
            </a:r>
            <a:endParaRPr lang="en-US"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marL="914400" lvl="1" indent="-457200" eaLnBrk="1" fontAlgn="auto" hangingPunct="1">
              <a:spcAft>
                <a:spcPts val="0"/>
              </a:spcAft>
              <a:buFontTx/>
              <a:buBlip>
                <a:blip r:embed="rId4"/>
              </a:buBlip>
              <a:defRPr/>
            </a:pPr>
            <a:r>
              <a:rPr lang="zh-TW" altLang="en-US" b="1" dirty="0">
                <a:solidFill>
                  <a:srgbClr val="FF0000"/>
                </a:solidFill>
                <a:latin typeface="標楷體" pitchFamily="65" charset="-120"/>
                <a:ea typeface="標楷體" pitchFamily="65" charset="-120"/>
              </a:rPr>
              <a:t>各校教務主任</a:t>
            </a:r>
            <a:endParaRPr lang="en-US" altLang="zh-TW" b="1" dirty="0">
              <a:latin typeface="標楷體" pitchFamily="65" charset="-120"/>
              <a:ea typeface="標楷體" pitchFamily="65" charset="-120"/>
            </a:endParaRPr>
          </a:p>
          <a:p>
            <a:pPr marL="914400" lvl="1" indent="-457200" eaLnBrk="1" fontAlgn="auto" hangingPunct="1">
              <a:spcAft>
                <a:spcPts val="0"/>
              </a:spcAft>
              <a:buFontTx/>
              <a:buBlip>
                <a:blip r:embed="rId4"/>
              </a:buBlip>
              <a:defRPr/>
            </a:pPr>
            <a:r>
              <a:rPr lang="zh-TW" altLang="en-US" b="1" dirty="0">
                <a:latin typeface="Times New Roman" panose="02020603050405020304" pitchFamily="18" charset="0"/>
                <a:ea typeface="標楷體" pitchFamily="65" charset="-120"/>
                <a:cs typeface="Times New Roman" panose="02020603050405020304" pitchFamily="18" charset="0"/>
              </a:rPr>
              <a:t>地方宣導團責任區講師</a:t>
            </a:r>
            <a:endParaRPr lang="en-US" altLang="zh-TW" b="1" dirty="0">
              <a:latin typeface="Times New Roman" panose="02020603050405020304" pitchFamily="18" charset="0"/>
              <a:ea typeface="標楷體" pitchFamily="65" charset="-120"/>
              <a:cs typeface="Times New Roman" panose="02020603050405020304" pitchFamily="18" charset="0"/>
            </a:endParaRPr>
          </a:p>
          <a:p>
            <a:pPr marL="914400" lvl="1" indent="-457200" eaLnBrk="1" fontAlgn="auto" hangingPunct="1">
              <a:spcAft>
                <a:spcPts val="0"/>
              </a:spcAft>
              <a:buFontTx/>
              <a:buBlip>
                <a:blip r:embed="rId4"/>
              </a:buBlip>
              <a:defRPr/>
            </a:pPr>
            <a:r>
              <a:rPr lang="zh-TW" altLang="en-US" b="1" dirty="0">
                <a:latin typeface="Times New Roman" panose="02020603050405020304" pitchFamily="18" charset="0"/>
                <a:ea typeface="標楷體" pitchFamily="65" charset="-120"/>
                <a:cs typeface="Times New Roman" panose="02020603050405020304" pitchFamily="18" charset="0"/>
              </a:rPr>
              <a:t>宜蘭縣政府教育處 </a:t>
            </a:r>
            <a:r>
              <a:rPr lang="en-US" altLang="zh-TW" b="1" dirty="0">
                <a:latin typeface="Times New Roman" panose="02020603050405020304" pitchFamily="18" charset="0"/>
                <a:ea typeface="標楷體" pitchFamily="65" charset="-120"/>
                <a:cs typeface="Times New Roman" panose="02020603050405020304" pitchFamily="18" charset="0"/>
              </a:rPr>
              <a:t>03-9251000</a:t>
            </a:r>
            <a:r>
              <a:rPr lang="zh-TW" altLang="en-US" b="1" dirty="0">
                <a:latin typeface="Times New Roman" panose="02020603050405020304" pitchFamily="18" charset="0"/>
                <a:ea typeface="標楷體" pitchFamily="65" charset="-120"/>
                <a:cs typeface="Times New Roman" panose="02020603050405020304" pitchFamily="18" charset="0"/>
              </a:rPr>
              <a:t>轉</a:t>
            </a:r>
            <a:r>
              <a:rPr lang="en-US" altLang="zh-TW" b="1" dirty="0">
                <a:latin typeface="Times New Roman" panose="02020603050405020304" pitchFamily="18" charset="0"/>
                <a:ea typeface="標楷體" pitchFamily="65" charset="-120"/>
                <a:cs typeface="Times New Roman" panose="02020603050405020304" pitchFamily="18" charset="0"/>
              </a:rPr>
              <a:t>2675</a:t>
            </a:r>
          </a:p>
          <a:p>
            <a:pPr marL="914400" lvl="1" indent="-457200" eaLnBrk="1" fontAlgn="auto" hangingPunct="1">
              <a:spcAft>
                <a:spcPts val="0"/>
              </a:spcAft>
              <a:buFontTx/>
              <a:buBlip>
                <a:blip r:embed="rId4"/>
              </a:buBlip>
              <a:defRPr/>
            </a:pPr>
            <a:r>
              <a:rPr lang="zh-TW" altLang="en-US" b="1" dirty="0">
                <a:latin typeface="Times New Roman" panose="02020603050405020304" pitchFamily="18" charset="0"/>
                <a:ea typeface="標楷體" pitchFamily="65" charset="-120"/>
                <a:cs typeface="Times New Roman" panose="02020603050405020304" pitchFamily="18" charset="0"/>
              </a:rPr>
              <a:t>教育部設立免付費諮詢專線 </a:t>
            </a:r>
            <a:r>
              <a:rPr lang="en-US" altLang="zh-TW" b="1" dirty="0">
                <a:latin typeface="Times New Roman" panose="02020603050405020304" pitchFamily="18" charset="0"/>
                <a:ea typeface="標楷體" pitchFamily="65" charset="-120"/>
                <a:cs typeface="Times New Roman" panose="02020603050405020304" pitchFamily="18" charset="0"/>
              </a:rPr>
              <a:t>0800-012-580</a:t>
            </a:r>
          </a:p>
          <a:p>
            <a:pPr marL="514350" indent="-457200" eaLnBrk="1" fontAlgn="auto" hangingPunct="1">
              <a:spcAft>
                <a:spcPts val="0"/>
              </a:spcAft>
              <a:buFontTx/>
              <a:buBlip>
                <a:blip r:embed="rId3"/>
              </a:buBlip>
              <a:defRPr/>
            </a:pP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網路：</a:t>
            </a:r>
            <a:endParaRPr lang="en-US"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lvl="1" eaLnBrk="1" fontAlgn="auto" hangingPunct="1">
              <a:spcAft>
                <a:spcPts val="0"/>
              </a:spcAft>
              <a:buFontTx/>
              <a:buBlip>
                <a:blip r:embed="rId4"/>
              </a:buBlip>
              <a:defRPr/>
            </a:pPr>
            <a:r>
              <a:rPr lang="zh-TW" altLang="en-US" b="1" dirty="0">
                <a:latin typeface="標楷體" pitchFamily="65" charset="-120"/>
                <a:ea typeface="標楷體" pitchFamily="65" charset="-120"/>
              </a:rPr>
              <a:t>教育部十二年國民基本教育適性入學宣導網</a:t>
            </a:r>
            <a:endParaRPr lang="en-US" altLang="zh-TW" b="1" dirty="0">
              <a:latin typeface="標楷體" pitchFamily="65" charset="-120"/>
              <a:ea typeface="標楷體" pitchFamily="65" charset="-120"/>
            </a:endParaRPr>
          </a:p>
          <a:p>
            <a:pPr lvl="1" eaLnBrk="1" fontAlgn="auto" hangingPunct="1">
              <a:spcAft>
                <a:spcPts val="0"/>
              </a:spcAft>
              <a:buFontTx/>
              <a:buBlip>
                <a:blip r:embed="rId4"/>
              </a:buBlip>
              <a:defRPr/>
            </a:pPr>
            <a:r>
              <a:rPr lang="zh-TW" altLang="en-US" b="1" dirty="0">
                <a:latin typeface="標楷體" pitchFamily="65" charset="-120"/>
                <a:ea typeface="標楷體" pitchFamily="65" charset="-120"/>
              </a:rPr>
              <a:t>各直轄市、縣（市）十二年國民基本教育網</a:t>
            </a:r>
            <a:endParaRPr lang="zh-TW" altLang="en-US" dirty="0">
              <a:latin typeface="標楷體" pitchFamily="65" charset="-120"/>
              <a:ea typeface="標楷體" pitchFamily="65" charset="-120"/>
            </a:endParaRPr>
          </a:p>
          <a:p>
            <a:pPr marL="514350" indent="-457200" eaLnBrk="1" fontAlgn="auto" hangingPunct="1">
              <a:spcAft>
                <a:spcPts val="0"/>
              </a:spcAft>
              <a:buFontTx/>
              <a:buBlip>
                <a:blip r:embed="rId3"/>
              </a:buBlip>
              <a:defRPr/>
            </a:pP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宣導資源一覽表</a:t>
            </a:r>
            <a:r>
              <a:rPr lang="en-US"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適性入學手冊</a:t>
            </a:r>
            <a:r>
              <a:rPr lang="en-US"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endParaRPr lang="en-US" altLang="zh-TW" b="1"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10025" cy="6858000"/>
          </a:xfrm>
          <a:prstGeom prst="rect">
            <a:avLst/>
          </a:prstGeom>
          <a:blipFill>
            <a:blip r:embed="rId3" cstate="email">
              <a:extLst>
                <a:ext uri="{28A0092B-C50C-407E-A947-70E740481C1C}">
                  <a14:useLocalDpi xmlns:a14="http://schemas.microsoft.com/office/drawing/2010/main"/>
                </a:ext>
              </a:extLst>
            </a:blip>
            <a:stretch>
              <a:fillRect/>
            </a:stretch>
          </a:blipFill>
          <a:ln w="57150">
            <a:solidFill>
              <a:schemeClr val="bg1"/>
            </a:solidFill>
          </a:ln>
          <a:effectLst>
            <a:outerShdw blurRad="114300" dist="203200" dir="3600000" algn="t" rotWithShape="0">
              <a:prstClr val="black">
                <a:alpha val="32000"/>
              </a:prstClr>
            </a:outerShdw>
          </a:effectLst>
          <a:extLst>
            <a:ext uri="{53640926-AAD7-44D8-BBD7-CCE9431645EC}">
              <a14:shadowObscured xmlns:a14="http://schemas.microsoft.com/office/drawing/2010/main" val="1"/>
            </a:ext>
          </a:extLst>
        </p:spPr>
      </p:pic>
      <p:sp>
        <p:nvSpPr>
          <p:cNvPr id="4" name="內容版面配置區 2"/>
          <p:cNvSpPr txBox="1">
            <a:spLocks/>
          </p:cNvSpPr>
          <p:nvPr/>
        </p:nvSpPr>
        <p:spPr>
          <a:xfrm>
            <a:off x="5292080" y="4509120"/>
            <a:ext cx="3621857" cy="2012645"/>
          </a:xfrm>
          <a:prstGeom prst="rect">
            <a:avLst/>
          </a:prstGeom>
        </p:spPr>
        <p:txBody>
          <a:bodyPr>
            <a:noAutofit/>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None/>
              <a:defRPr/>
            </a:pPr>
            <a:r>
              <a:rPr kumimoji="0" lang="zh-TW" altLang="en-US" sz="6000" dirty="0" smtClean="0">
                <a:solidFill>
                  <a:srgbClr val="FFFF00"/>
                </a:solidFill>
                <a:effectLst>
                  <a:glow rad="228600">
                    <a:schemeClr val="accent6">
                      <a:satMod val="175000"/>
                      <a:alpha val="40000"/>
                    </a:schemeClr>
                  </a:glow>
                </a:effectLst>
                <a:latin typeface="華康儷粗圓" pitchFamily="49" charset="-120"/>
                <a:ea typeface="華康儷粗圓" pitchFamily="49" charset="-120"/>
                <a:cs typeface="Times New Roman" pitchFamily="18" charset="0"/>
              </a:rPr>
              <a:t>謝</a:t>
            </a:r>
            <a:r>
              <a:rPr kumimoji="0" lang="zh-TW" altLang="en-US" sz="6000" dirty="0">
                <a:solidFill>
                  <a:srgbClr val="FFFF00"/>
                </a:solidFill>
                <a:effectLst>
                  <a:glow rad="228600">
                    <a:schemeClr val="accent6">
                      <a:satMod val="175000"/>
                      <a:alpha val="40000"/>
                    </a:schemeClr>
                  </a:glow>
                </a:effectLst>
                <a:latin typeface="華康儷粗圓" pitchFamily="49" charset="-120"/>
                <a:ea typeface="華康儷粗圓" pitchFamily="49" charset="-120"/>
                <a:cs typeface="Times New Roman" pitchFamily="18" charset="0"/>
              </a:rPr>
              <a:t>　　謝</a:t>
            </a:r>
          </a:p>
        </p:txBody>
      </p:sp>
    </p:spTree>
    <p:extLst>
      <p:ext uri="{BB962C8B-B14F-4D97-AF65-F5344CB8AC3E}">
        <p14:creationId xmlns:p14="http://schemas.microsoft.com/office/powerpoint/2010/main" val="3129081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79512" y="116632"/>
            <a:ext cx="8713787" cy="882997"/>
          </a:xfrm>
        </p:spPr>
        <p:txBody>
          <a:bodyPr rtlCol="0">
            <a:normAutofit/>
          </a:bodyPr>
          <a:lstStyle/>
          <a:p>
            <a:pPr eaLnBrk="1" fontAlgn="auto" hangingPunct="1">
              <a:spcAft>
                <a:spcPts val="0"/>
              </a:spcAft>
              <a:defRPr/>
            </a:pPr>
            <a:r>
              <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宜蘭區高級中等學校入學管道介紹與</a:t>
            </a:r>
            <a:r>
              <a:rPr lang="zh-TW" altLang="en-US"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說明</a:t>
            </a:r>
            <a:r>
              <a:rPr lang="en-US" altLang="zh-TW"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(2/4)</a:t>
            </a:r>
            <a:endPar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1517797188"/>
              </p:ext>
            </p:extLst>
          </p:nvPr>
        </p:nvGraphicFramePr>
        <p:xfrm>
          <a:off x="251520" y="836712"/>
          <a:ext cx="8676432" cy="5592852"/>
        </p:xfrm>
        <a:graphic>
          <a:graphicData uri="http://schemas.openxmlformats.org/drawingml/2006/table">
            <a:tbl>
              <a:tblPr firstRow="1" firstCol="1" bandRow="1"/>
              <a:tblGrid>
                <a:gridCol w="3090999"/>
                <a:gridCol w="1692690"/>
                <a:gridCol w="2269044"/>
                <a:gridCol w="668561"/>
                <a:gridCol w="955138"/>
              </a:tblGrid>
              <a:tr h="670521">
                <a:tc>
                  <a:txBody>
                    <a:bodyPr/>
                    <a:lstStyle/>
                    <a:p>
                      <a:pPr algn="ctr">
                        <a:lnSpc>
                          <a:spcPct val="100000"/>
                        </a:lnSpc>
                        <a:spcAft>
                          <a:spcPts val="0"/>
                        </a:spcAft>
                      </a:pPr>
                      <a:r>
                        <a:rPr lang="zh-TW" sz="2400" b="1" kern="0" dirty="0">
                          <a:solidFill>
                            <a:srgbClr val="000000"/>
                          </a:solidFill>
                          <a:effectLst/>
                          <a:latin typeface="Times New Roman"/>
                          <a:ea typeface="標楷體"/>
                          <a:cs typeface="新細明體"/>
                        </a:rPr>
                        <a:t>學校</a:t>
                      </a:r>
                      <a:endParaRPr lang="zh-TW" sz="24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gridSpan="2">
                  <a:txBody>
                    <a:bodyPr/>
                    <a:lstStyle/>
                    <a:p>
                      <a:pPr algn="ctr">
                        <a:lnSpc>
                          <a:spcPct val="100000"/>
                        </a:lnSpc>
                        <a:spcAft>
                          <a:spcPts val="0"/>
                        </a:spcAft>
                      </a:pPr>
                      <a:r>
                        <a:rPr lang="zh-TW" sz="2400" b="1" kern="0" dirty="0">
                          <a:solidFill>
                            <a:srgbClr val="000000"/>
                          </a:solidFill>
                          <a:effectLst/>
                          <a:latin typeface="Times New Roman"/>
                          <a:ea typeface="標楷體"/>
                          <a:cs typeface="新細明體"/>
                        </a:rPr>
                        <a:t>科</a:t>
                      </a:r>
                      <a:r>
                        <a:rPr lang="en-US" sz="2400" b="1" kern="0" dirty="0">
                          <a:solidFill>
                            <a:srgbClr val="000000"/>
                          </a:solidFill>
                          <a:effectLst/>
                          <a:latin typeface="Times New Roman"/>
                          <a:ea typeface="標楷體"/>
                          <a:cs typeface="新細明體"/>
                        </a:rPr>
                        <a:t>(</a:t>
                      </a:r>
                      <a:r>
                        <a:rPr lang="zh-TW" sz="2400" b="1" kern="0" dirty="0">
                          <a:solidFill>
                            <a:srgbClr val="000000"/>
                          </a:solidFill>
                          <a:effectLst/>
                          <a:latin typeface="Times New Roman"/>
                          <a:ea typeface="標楷體"/>
                          <a:cs typeface="新細明體"/>
                        </a:rPr>
                        <a:t>班</a:t>
                      </a:r>
                      <a:r>
                        <a:rPr lang="en-US" sz="2400" b="1" kern="0" dirty="0">
                          <a:solidFill>
                            <a:srgbClr val="000000"/>
                          </a:solidFill>
                          <a:effectLst/>
                          <a:latin typeface="Times New Roman"/>
                          <a:ea typeface="標楷體"/>
                          <a:cs typeface="新細明體"/>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hMerge="1">
                  <a:txBody>
                    <a:bodyPr/>
                    <a:lstStyle/>
                    <a:p>
                      <a:endParaRPr lang="zh-TW" altLang="en-US"/>
                    </a:p>
                  </a:txBody>
                  <a:tcPr/>
                </a:tc>
                <a:tc>
                  <a:txBody>
                    <a:bodyPr/>
                    <a:lstStyle/>
                    <a:p>
                      <a:pPr algn="ctr">
                        <a:lnSpc>
                          <a:spcPct val="100000"/>
                        </a:lnSpc>
                        <a:spcAft>
                          <a:spcPts val="0"/>
                        </a:spcAft>
                      </a:pPr>
                      <a:r>
                        <a:rPr lang="zh-TW" sz="2400" b="1" kern="0" dirty="0">
                          <a:solidFill>
                            <a:srgbClr val="000000"/>
                          </a:solidFill>
                          <a:effectLst/>
                          <a:latin typeface="Times New Roman"/>
                          <a:ea typeface="標楷體"/>
                          <a:cs typeface="新細明體"/>
                        </a:rPr>
                        <a:t>免試入學</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zh-TW" altLang="en-US" sz="1600" kern="100" dirty="0" smtClean="0">
                          <a:effectLst/>
                          <a:latin typeface="Times New Roman"/>
                          <a:ea typeface="標楷體"/>
                        </a:rPr>
                        <a:t>試辦學習區完全免試</a:t>
                      </a:r>
                      <a:endParaRPr lang="zh-TW" sz="16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r>
              <a:tr h="514827">
                <a:tc rowSpan="4">
                  <a:txBody>
                    <a:bodyPr/>
                    <a:lstStyle/>
                    <a:p>
                      <a:pPr algn="ctr">
                        <a:lnSpc>
                          <a:spcPct val="80000"/>
                        </a:lnSpc>
                        <a:spcAft>
                          <a:spcPts val="0"/>
                        </a:spcAft>
                      </a:pPr>
                      <a:r>
                        <a:rPr lang="zh-TW" sz="2400" b="1" kern="0" dirty="0">
                          <a:solidFill>
                            <a:srgbClr val="000000"/>
                          </a:solidFill>
                          <a:effectLst/>
                          <a:latin typeface="Times New Roman"/>
                          <a:ea typeface="標楷體"/>
                          <a:cs typeface="新細明體"/>
                        </a:rPr>
                        <a:t>國立頭城家</a:t>
                      </a:r>
                      <a:r>
                        <a:rPr lang="zh-TW" sz="2400" b="1" kern="0" dirty="0" smtClean="0">
                          <a:solidFill>
                            <a:srgbClr val="000000"/>
                          </a:solidFill>
                          <a:effectLst/>
                          <a:latin typeface="Times New Roman"/>
                          <a:ea typeface="標楷體"/>
                          <a:cs typeface="新細明體"/>
                        </a:rPr>
                        <a:t>商</a:t>
                      </a:r>
                      <a:endParaRPr lang="zh-TW" sz="24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lnSpc>
                          <a:spcPct val="80000"/>
                        </a:lnSpc>
                        <a:spcAft>
                          <a:spcPts val="0"/>
                        </a:spcAft>
                      </a:pPr>
                      <a:r>
                        <a:rPr lang="zh-TW" sz="2400" b="1" kern="0" dirty="0" smtClean="0">
                          <a:solidFill>
                            <a:srgbClr val="000000"/>
                          </a:solidFill>
                          <a:effectLst/>
                          <a:latin typeface="Times New Roman"/>
                          <a:ea typeface="標楷體"/>
                          <a:cs typeface="新細明體"/>
                        </a:rPr>
                        <a:t>綜合高中</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lnSpc>
                          <a:spcPct val="80000"/>
                        </a:lnSpc>
                        <a:spcAft>
                          <a:spcPts val="0"/>
                        </a:spcAft>
                      </a:pPr>
                      <a:r>
                        <a:rPr lang="zh-TW" sz="2400" b="1" kern="0" dirty="0">
                          <a:solidFill>
                            <a:srgbClr val="000000"/>
                          </a:solidFill>
                          <a:effectLst/>
                          <a:latin typeface="Times New Roman"/>
                          <a:ea typeface="標楷體"/>
                          <a:cs typeface="新細明體"/>
                        </a:rPr>
                        <a:t>美容科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TW" sz="2400" b="1" kern="0" dirty="0" smtClean="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672327">
                <a:tc vMerge="1">
                  <a:txBody>
                    <a:bodyPr/>
                    <a:lstStyle/>
                    <a:p>
                      <a:endParaRPr lang="zh-TW" altLang="en-US"/>
                    </a:p>
                  </a:txBody>
                  <a:tcPr/>
                </a:tc>
                <a:tc>
                  <a:txBody>
                    <a:bodyPr/>
                    <a:lstStyle/>
                    <a:p>
                      <a:pPr algn="l">
                        <a:lnSpc>
                          <a:spcPct val="80000"/>
                        </a:lnSpc>
                        <a:spcAft>
                          <a:spcPts val="0"/>
                        </a:spcAft>
                      </a:pPr>
                      <a:r>
                        <a:rPr lang="zh-TW" sz="2400" b="1" kern="0" dirty="0">
                          <a:solidFill>
                            <a:srgbClr val="000000"/>
                          </a:solidFill>
                          <a:effectLst/>
                          <a:latin typeface="Times New Roman"/>
                          <a:ea typeface="標楷體"/>
                          <a:cs typeface="新細明體"/>
                        </a:rPr>
                        <a:t>商業經營科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lnSpc>
                          <a:spcPct val="80000"/>
                        </a:lnSpc>
                        <a:spcAft>
                          <a:spcPts val="0"/>
                        </a:spcAft>
                      </a:pPr>
                      <a:r>
                        <a:rPr lang="zh-TW" sz="2400" b="1" kern="0" dirty="0">
                          <a:solidFill>
                            <a:srgbClr val="000000"/>
                          </a:solidFill>
                          <a:effectLst/>
                          <a:latin typeface="Times New Roman"/>
                          <a:ea typeface="標楷體"/>
                          <a:cs typeface="新細明體"/>
                        </a:rPr>
                        <a:t>流行服飾科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14827">
                <a:tc vMerge="1">
                  <a:txBody>
                    <a:bodyPr/>
                    <a:lstStyle/>
                    <a:p>
                      <a:endParaRPr lang="zh-TW" altLang="en-US"/>
                    </a:p>
                  </a:txBody>
                  <a:tcPr/>
                </a:tc>
                <a:tc>
                  <a:txBody>
                    <a:bodyPr/>
                    <a:lstStyle/>
                    <a:p>
                      <a:pPr algn="l">
                        <a:lnSpc>
                          <a:spcPct val="80000"/>
                        </a:lnSpc>
                        <a:spcAft>
                          <a:spcPts val="0"/>
                        </a:spcAft>
                      </a:pPr>
                      <a:r>
                        <a:rPr lang="zh-TW" sz="2400" b="1" kern="0" dirty="0">
                          <a:solidFill>
                            <a:srgbClr val="000000"/>
                          </a:solidFill>
                          <a:effectLst/>
                          <a:latin typeface="Times New Roman"/>
                          <a:ea typeface="標楷體"/>
                          <a:cs typeface="新細明體"/>
                        </a:rPr>
                        <a:t>資料處理科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zh-TW" altLang="zh-TW" sz="2400" b="1" kern="0" dirty="0" smtClean="0">
                          <a:solidFill>
                            <a:srgbClr val="000000"/>
                          </a:solidFill>
                          <a:effectLst/>
                          <a:latin typeface="Times New Roman"/>
                          <a:ea typeface="標楷體"/>
                          <a:cs typeface="新細明體"/>
                        </a:rPr>
                        <a:t>幼兒保育科</a:t>
                      </a:r>
                      <a:endParaRPr lang="zh-TW" altLang="zh-TW" sz="2400" kern="100" dirty="0" smtClean="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14827">
                <a:tc vMerge="1">
                  <a:txBody>
                    <a:bodyPr/>
                    <a:lstStyle/>
                    <a:p>
                      <a:endParaRPr lang="zh-TW" altLang="en-US"/>
                    </a:p>
                  </a:txBody>
                  <a:tcPr/>
                </a:tc>
                <a:tc>
                  <a:txBody>
                    <a:bodyPr/>
                    <a:lstStyle/>
                    <a:p>
                      <a:pPr algn="l">
                        <a:lnSpc>
                          <a:spcPct val="80000"/>
                        </a:lnSpc>
                        <a:spcAft>
                          <a:spcPts val="0"/>
                        </a:spcAft>
                      </a:pPr>
                      <a:r>
                        <a:rPr lang="zh-TW" altLang="zh-TW" sz="2400" b="1" kern="0" dirty="0" smtClean="0">
                          <a:solidFill>
                            <a:srgbClr val="FF0000"/>
                          </a:solidFill>
                          <a:effectLst/>
                          <a:latin typeface="Times New Roman"/>
                          <a:ea typeface="標楷體"/>
                          <a:cs typeface="新細明體"/>
                        </a:rPr>
                        <a:t>餐飲管理科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lnSpc>
                          <a:spcPct val="80000"/>
                        </a:lnSpc>
                        <a:spcAft>
                          <a:spcPts val="0"/>
                        </a:spcAft>
                      </a:pPr>
                      <a:r>
                        <a:rPr lang="en-US" sz="2400" b="1" kern="0" dirty="0">
                          <a:solidFill>
                            <a:srgbClr val="000000"/>
                          </a:solidFill>
                          <a:effectLst/>
                          <a:latin typeface="標楷體"/>
                          <a:ea typeface="標楷體"/>
                          <a:cs typeface="新細明體"/>
                        </a:rPr>
                        <a:t> </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endParaRPr lang="zh-TW" sz="24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14827">
                <a:tc>
                  <a:txBody>
                    <a:bodyPr/>
                    <a:lstStyle/>
                    <a:p>
                      <a:pPr algn="ctr">
                        <a:lnSpc>
                          <a:spcPct val="80000"/>
                        </a:lnSpc>
                        <a:spcAft>
                          <a:spcPts val="0"/>
                        </a:spcAft>
                      </a:pPr>
                      <a:r>
                        <a:rPr lang="zh-TW" sz="2400" b="1" kern="0" dirty="0" smtClean="0">
                          <a:solidFill>
                            <a:srgbClr val="000000"/>
                          </a:solidFill>
                          <a:effectLst/>
                          <a:latin typeface="Times New Roman"/>
                          <a:ea typeface="標楷體"/>
                          <a:cs typeface="新細明體"/>
                        </a:rPr>
                        <a:t>國立頭城家商</a:t>
                      </a:r>
                      <a:r>
                        <a:rPr lang="en-US" sz="2400" b="1" kern="0" dirty="0" smtClean="0">
                          <a:solidFill>
                            <a:srgbClr val="000000"/>
                          </a:solidFill>
                          <a:effectLst/>
                          <a:latin typeface="標楷體"/>
                          <a:ea typeface="標楷體"/>
                          <a:cs typeface="新細明體"/>
                        </a:rPr>
                        <a:t>(</a:t>
                      </a:r>
                      <a:r>
                        <a:rPr lang="zh-TW" sz="2400" b="1" kern="0" dirty="0" smtClean="0">
                          <a:solidFill>
                            <a:srgbClr val="000000"/>
                          </a:solidFill>
                          <a:effectLst/>
                          <a:latin typeface="Times New Roman"/>
                          <a:ea typeface="標楷體"/>
                          <a:cs typeface="新細明體"/>
                        </a:rPr>
                        <a:t>進修</a:t>
                      </a:r>
                      <a:r>
                        <a:rPr lang="zh-TW" altLang="en-US" sz="2400" b="1" kern="0" dirty="0" smtClean="0">
                          <a:solidFill>
                            <a:srgbClr val="000000"/>
                          </a:solidFill>
                          <a:effectLst/>
                          <a:latin typeface="Times New Roman"/>
                          <a:ea typeface="標楷體"/>
                          <a:cs typeface="新細明體"/>
                        </a:rPr>
                        <a:t>部</a:t>
                      </a:r>
                      <a:r>
                        <a:rPr lang="en-US" sz="2400" b="1" kern="0" dirty="0" smtClean="0">
                          <a:solidFill>
                            <a:srgbClr val="000000"/>
                          </a:solidFill>
                          <a:effectLst/>
                          <a:latin typeface="Times New Roman"/>
                          <a:ea typeface="標楷體"/>
                          <a:cs typeface="新細明體"/>
                        </a:rPr>
                        <a:t>)</a:t>
                      </a:r>
                      <a:endParaRPr lang="zh-TW" sz="24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c>
                  <a:txBody>
                    <a:bodyPr/>
                    <a:lstStyle/>
                    <a:p>
                      <a:pPr marL="0" marR="0" indent="0" algn="just" defTabSz="914400" rtl="0" eaLnBrk="1" fontAlgn="auto" latinLnBrk="0" hangingPunct="1">
                        <a:lnSpc>
                          <a:spcPct val="80000"/>
                        </a:lnSpc>
                        <a:spcBef>
                          <a:spcPts val="0"/>
                        </a:spcBef>
                        <a:spcAft>
                          <a:spcPts val="0"/>
                        </a:spcAft>
                        <a:buClrTx/>
                        <a:buSzTx/>
                        <a:buFontTx/>
                        <a:buNone/>
                        <a:tabLst/>
                        <a:defRPr/>
                      </a:pPr>
                      <a:r>
                        <a:rPr lang="zh-TW" altLang="zh-TW" sz="2400" b="1" kern="0" dirty="0" smtClean="0">
                          <a:solidFill>
                            <a:srgbClr val="000000"/>
                          </a:solidFill>
                          <a:effectLst/>
                          <a:latin typeface="Times New Roman"/>
                          <a:ea typeface="標楷體"/>
                          <a:cs typeface="新細明體"/>
                        </a:rPr>
                        <a:t>幼兒保育科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c>
                  <a:txBody>
                    <a:bodyPr/>
                    <a:lstStyle/>
                    <a:p>
                      <a:pPr algn="just">
                        <a:lnSpc>
                          <a:spcPct val="80000"/>
                        </a:lnSpc>
                        <a:spcAft>
                          <a:spcPts val="0"/>
                        </a:spcAft>
                      </a:pPr>
                      <a:r>
                        <a:rPr lang="zh-TW" sz="2400" b="1" kern="0" dirty="0" smtClean="0">
                          <a:solidFill>
                            <a:srgbClr val="000000"/>
                          </a:solidFill>
                          <a:effectLst/>
                          <a:latin typeface="Times New Roman"/>
                          <a:ea typeface="標楷體"/>
                          <a:cs typeface="新細明體"/>
                        </a:rPr>
                        <a:t>餐飲管理科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c>
                  <a:txBody>
                    <a:bodyPr/>
                    <a:lstStyle/>
                    <a:p>
                      <a:pPr algn="ctr">
                        <a:lnSpc>
                          <a:spcPct val="80000"/>
                        </a:lnSpc>
                        <a:spcAft>
                          <a:spcPts val="0"/>
                        </a:spcAft>
                      </a:pPr>
                      <a:r>
                        <a:rPr lang="en-US" sz="2400" b="1" kern="0" dirty="0" smtClean="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c>
                  <a:txBody>
                    <a:bodyPr/>
                    <a:lstStyle/>
                    <a:p>
                      <a:pPr algn="ctr">
                        <a:lnSpc>
                          <a:spcPct val="80000"/>
                        </a:lnSpc>
                        <a:spcAft>
                          <a:spcPts val="0"/>
                        </a:spcAft>
                      </a:pPr>
                      <a:endParaRPr lang="zh-TW" sz="24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r>
              <a:tr h="536417">
                <a:tc rowSpan="3">
                  <a:txBody>
                    <a:bodyPr/>
                    <a:lstStyle/>
                    <a:p>
                      <a:pPr algn="ctr">
                        <a:lnSpc>
                          <a:spcPct val="80000"/>
                        </a:lnSpc>
                        <a:spcAft>
                          <a:spcPts val="0"/>
                        </a:spcAft>
                      </a:pPr>
                      <a:r>
                        <a:rPr lang="zh-TW" sz="2400" b="1" kern="0" dirty="0">
                          <a:solidFill>
                            <a:srgbClr val="000000"/>
                          </a:solidFill>
                          <a:effectLst/>
                          <a:latin typeface="Times New Roman"/>
                          <a:ea typeface="標楷體"/>
                          <a:cs typeface="新細明體"/>
                        </a:rPr>
                        <a:t>國立宜蘭</a:t>
                      </a:r>
                      <a:r>
                        <a:rPr lang="zh-TW" sz="2400" b="1" kern="0" dirty="0" smtClean="0">
                          <a:solidFill>
                            <a:srgbClr val="000000"/>
                          </a:solidFill>
                          <a:effectLst/>
                          <a:latin typeface="Times New Roman"/>
                          <a:ea typeface="標楷體"/>
                          <a:cs typeface="新細明體"/>
                        </a:rPr>
                        <a:t>高商</a:t>
                      </a:r>
                      <a:endParaRPr lang="zh-TW" sz="24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just">
                        <a:lnSpc>
                          <a:spcPct val="80000"/>
                        </a:lnSpc>
                        <a:spcAft>
                          <a:spcPts val="0"/>
                        </a:spcAft>
                      </a:pPr>
                      <a:r>
                        <a:rPr lang="zh-TW" sz="2400" b="1" kern="0" dirty="0">
                          <a:solidFill>
                            <a:srgbClr val="000000"/>
                          </a:solidFill>
                          <a:effectLst/>
                          <a:latin typeface="Times New Roman"/>
                          <a:ea typeface="標楷體"/>
                          <a:cs typeface="新細明體"/>
                        </a:rPr>
                        <a:t>綜合高中</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just">
                        <a:lnSpc>
                          <a:spcPct val="80000"/>
                        </a:lnSpc>
                        <a:spcAft>
                          <a:spcPts val="0"/>
                        </a:spcAft>
                      </a:pPr>
                      <a:r>
                        <a:rPr lang="zh-TW" sz="2400" b="1" kern="0" dirty="0">
                          <a:solidFill>
                            <a:srgbClr val="FF0000"/>
                          </a:solidFill>
                          <a:effectLst/>
                          <a:latin typeface="Times New Roman"/>
                          <a:ea typeface="標楷體"/>
                          <a:cs typeface="新細明體"/>
                        </a:rPr>
                        <a:t>應用外語</a:t>
                      </a:r>
                      <a:r>
                        <a:rPr lang="zh-TW" sz="2400" b="1" kern="0" dirty="0" smtClean="0">
                          <a:solidFill>
                            <a:srgbClr val="FF0000"/>
                          </a:solidFill>
                          <a:effectLst/>
                          <a:latin typeface="Times New Roman"/>
                          <a:ea typeface="標楷體"/>
                          <a:cs typeface="新細明體"/>
                        </a:rPr>
                        <a:t>科</a:t>
                      </a:r>
                      <a:r>
                        <a:rPr lang="en-US" altLang="zh-TW" sz="2400" b="1" kern="0" dirty="0" smtClean="0">
                          <a:solidFill>
                            <a:srgbClr val="FF0000"/>
                          </a:solidFill>
                          <a:effectLst/>
                          <a:latin typeface="Times New Roman"/>
                          <a:ea typeface="標楷體"/>
                          <a:cs typeface="新細明體"/>
                        </a:rPr>
                        <a:t/>
                      </a:r>
                      <a:br>
                        <a:rPr lang="en-US" altLang="zh-TW" sz="2400" b="1" kern="0" dirty="0" smtClean="0">
                          <a:solidFill>
                            <a:srgbClr val="FF0000"/>
                          </a:solidFill>
                          <a:effectLst/>
                          <a:latin typeface="Times New Roman"/>
                          <a:ea typeface="標楷體"/>
                          <a:cs typeface="新細明體"/>
                        </a:rPr>
                      </a:br>
                      <a:r>
                        <a:rPr lang="en-US" sz="2400" b="1" kern="0" dirty="0" smtClean="0">
                          <a:solidFill>
                            <a:srgbClr val="000000"/>
                          </a:solidFill>
                          <a:effectLst/>
                          <a:latin typeface="Times New Roman"/>
                          <a:ea typeface="標楷體"/>
                          <a:cs typeface="新細明體"/>
                        </a:rPr>
                        <a:t>(</a:t>
                      </a:r>
                      <a:r>
                        <a:rPr lang="zh-TW" sz="2400" b="1" kern="0" dirty="0">
                          <a:solidFill>
                            <a:srgbClr val="000000"/>
                          </a:solidFill>
                          <a:effectLst/>
                          <a:latin typeface="Times New Roman"/>
                          <a:ea typeface="標楷體"/>
                          <a:cs typeface="新細明體"/>
                        </a:rPr>
                        <a:t>英語組</a:t>
                      </a:r>
                      <a:r>
                        <a:rPr lang="en-US" sz="2400" b="1" kern="0" dirty="0">
                          <a:solidFill>
                            <a:srgbClr val="000000"/>
                          </a:solidFill>
                          <a:effectLst/>
                          <a:latin typeface="Times New Roman"/>
                          <a:ea typeface="標楷體"/>
                          <a:cs typeface="新細明體"/>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endParaRPr lang="zh-TW" sz="24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14827">
                <a:tc vMerge="1">
                  <a:txBody>
                    <a:bodyPr/>
                    <a:lstStyle/>
                    <a:p>
                      <a:endParaRPr lang="zh-TW" altLang="en-US"/>
                    </a:p>
                  </a:txBody>
                  <a:tcPr/>
                </a:tc>
                <a:tc>
                  <a:txBody>
                    <a:bodyPr/>
                    <a:lstStyle/>
                    <a:p>
                      <a:pPr algn="just">
                        <a:lnSpc>
                          <a:spcPct val="80000"/>
                        </a:lnSpc>
                        <a:spcAft>
                          <a:spcPts val="0"/>
                        </a:spcAft>
                      </a:pPr>
                      <a:r>
                        <a:rPr lang="zh-TW" sz="2400" b="1" kern="0" dirty="0">
                          <a:solidFill>
                            <a:srgbClr val="000000"/>
                          </a:solidFill>
                          <a:effectLst/>
                          <a:latin typeface="Times New Roman"/>
                          <a:ea typeface="標楷體"/>
                          <a:cs typeface="新細明體"/>
                        </a:rPr>
                        <a:t>國際貿易科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just">
                        <a:lnSpc>
                          <a:spcPct val="80000"/>
                        </a:lnSpc>
                        <a:spcAft>
                          <a:spcPts val="0"/>
                        </a:spcAft>
                      </a:pPr>
                      <a:r>
                        <a:rPr lang="zh-TW" sz="2400" b="1" kern="0" dirty="0">
                          <a:solidFill>
                            <a:srgbClr val="FF0000"/>
                          </a:solidFill>
                          <a:effectLst/>
                          <a:latin typeface="Times New Roman"/>
                          <a:ea typeface="標楷體"/>
                          <a:cs typeface="新細明體"/>
                        </a:rPr>
                        <a:t>多媒體設計科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endParaRPr lang="zh-TW" sz="24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14827">
                <a:tc vMerge="1">
                  <a:txBody>
                    <a:bodyPr/>
                    <a:lstStyle/>
                    <a:p>
                      <a:endParaRPr lang="zh-TW" altLang="en-US"/>
                    </a:p>
                  </a:txBody>
                  <a:tcPr/>
                </a:tc>
                <a:tc>
                  <a:txBody>
                    <a:bodyPr/>
                    <a:lstStyle/>
                    <a:p>
                      <a:pPr algn="just">
                        <a:lnSpc>
                          <a:spcPct val="80000"/>
                        </a:lnSpc>
                        <a:spcAft>
                          <a:spcPts val="0"/>
                        </a:spcAft>
                      </a:pPr>
                      <a:r>
                        <a:rPr lang="zh-TW" sz="2400" b="1" kern="0">
                          <a:solidFill>
                            <a:srgbClr val="000000"/>
                          </a:solidFill>
                          <a:effectLst/>
                          <a:latin typeface="Times New Roman"/>
                          <a:ea typeface="標楷體"/>
                          <a:cs typeface="新細明體"/>
                        </a:rPr>
                        <a:t>資料處理科</a:t>
                      </a:r>
                      <a:endParaRPr lang="zh-TW" sz="24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just">
                        <a:lnSpc>
                          <a:spcPct val="80000"/>
                        </a:lnSpc>
                        <a:spcAft>
                          <a:spcPts val="0"/>
                        </a:spcAft>
                      </a:pPr>
                      <a:r>
                        <a:rPr lang="en-US" sz="2400" b="1" kern="0" dirty="0">
                          <a:solidFill>
                            <a:srgbClr val="000000"/>
                          </a:solidFill>
                          <a:effectLst/>
                          <a:latin typeface="標楷體"/>
                          <a:ea typeface="標楷體"/>
                          <a:cs typeface="新細明體"/>
                        </a:rPr>
                        <a:t> </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80000"/>
                        </a:lnSpc>
                        <a:spcAft>
                          <a:spcPts val="0"/>
                        </a:spcAft>
                      </a:pPr>
                      <a:endParaRPr lang="zh-TW" sz="24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14827">
                <a:tc>
                  <a:txBody>
                    <a:bodyPr/>
                    <a:lstStyle/>
                    <a:p>
                      <a:pPr algn="ctr">
                        <a:lnSpc>
                          <a:spcPct val="80000"/>
                        </a:lnSpc>
                        <a:spcAft>
                          <a:spcPts val="0"/>
                        </a:spcAft>
                      </a:pPr>
                      <a:r>
                        <a:rPr lang="zh-TW" sz="2400" b="1" kern="0" dirty="0">
                          <a:solidFill>
                            <a:srgbClr val="000000"/>
                          </a:solidFill>
                          <a:effectLst/>
                          <a:latin typeface="Times New Roman"/>
                          <a:ea typeface="標楷體"/>
                          <a:cs typeface="新細明體"/>
                        </a:rPr>
                        <a:t>國立宜蘭高商</a:t>
                      </a:r>
                      <a:r>
                        <a:rPr lang="en-US" sz="2400" b="1" kern="0" dirty="0">
                          <a:solidFill>
                            <a:srgbClr val="000000"/>
                          </a:solidFill>
                          <a:effectLst/>
                          <a:latin typeface="標楷體"/>
                          <a:ea typeface="標楷體"/>
                          <a:cs typeface="新細明體"/>
                        </a:rPr>
                        <a:t>(</a:t>
                      </a:r>
                      <a:r>
                        <a:rPr lang="zh-TW" sz="2400" b="1" kern="0" dirty="0" smtClean="0">
                          <a:solidFill>
                            <a:srgbClr val="000000"/>
                          </a:solidFill>
                          <a:effectLst/>
                          <a:latin typeface="Times New Roman"/>
                          <a:ea typeface="標楷體"/>
                          <a:cs typeface="新細明體"/>
                        </a:rPr>
                        <a:t>進修</a:t>
                      </a:r>
                      <a:r>
                        <a:rPr lang="zh-TW" altLang="en-US" sz="2400" b="1" kern="0" dirty="0" smtClean="0">
                          <a:solidFill>
                            <a:srgbClr val="000000"/>
                          </a:solidFill>
                          <a:effectLst/>
                          <a:latin typeface="Times New Roman"/>
                          <a:ea typeface="標楷體"/>
                          <a:cs typeface="新細明體"/>
                        </a:rPr>
                        <a:t>部</a:t>
                      </a:r>
                      <a:r>
                        <a:rPr lang="en-US" sz="2400" b="1" kern="0" dirty="0" smtClean="0">
                          <a:solidFill>
                            <a:srgbClr val="000000"/>
                          </a:solidFill>
                          <a:effectLst/>
                          <a:latin typeface="Times New Roman"/>
                          <a:ea typeface="標楷體"/>
                          <a:cs typeface="新細明體"/>
                        </a:rPr>
                        <a:t>)</a:t>
                      </a:r>
                      <a:endParaRPr lang="zh-TW" sz="24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just">
                        <a:lnSpc>
                          <a:spcPct val="80000"/>
                        </a:lnSpc>
                        <a:spcAft>
                          <a:spcPts val="0"/>
                        </a:spcAft>
                      </a:pPr>
                      <a:r>
                        <a:rPr lang="zh-TW" sz="2400" b="1" kern="0" dirty="0">
                          <a:solidFill>
                            <a:srgbClr val="000000"/>
                          </a:solidFill>
                          <a:effectLst/>
                          <a:latin typeface="Times New Roman"/>
                          <a:ea typeface="標楷體"/>
                          <a:cs typeface="新細明體"/>
                        </a:rPr>
                        <a:t>商業經營科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just">
                        <a:lnSpc>
                          <a:spcPct val="80000"/>
                        </a:lnSpc>
                        <a:spcAft>
                          <a:spcPts val="0"/>
                        </a:spcAft>
                      </a:pPr>
                      <a:r>
                        <a:rPr lang="zh-TW" sz="2400" b="1" kern="0" dirty="0">
                          <a:solidFill>
                            <a:srgbClr val="000000"/>
                          </a:solidFill>
                          <a:effectLst/>
                          <a:latin typeface="Times New Roman"/>
                          <a:ea typeface="標楷體"/>
                          <a:cs typeface="新細明體"/>
                        </a:rPr>
                        <a:t>資料處理科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ctr">
                        <a:lnSpc>
                          <a:spcPct val="80000"/>
                        </a:lnSpc>
                        <a:spcAft>
                          <a:spcPts val="0"/>
                        </a:spcAft>
                      </a:pPr>
                      <a:r>
                        <a:rPr lang="en-US" sz="2400" b="1" kern="0" dirty="0">
                          <a:solidFill>
                            <a:srgbClr val="000000"/>
                          </a:solidFill>
                          <a:effectLst/>
                          <a:latin typeface="標楷體"/>
                          <a:ea typeface="標楷體"/>
                          <a:cs typeface="新細明體"/>
                          <a:sym typeface="Wingdings"/>
                        </a:rPr>
                        <a:t></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ctr">
                        <a:lnSpc>
                          <a:spcPct val="80000"/>
                        </a:lnSpc>
                        <a:spcAft>
                          <a:spcPts val="0"/>
                        </a:spcAft>
                      </a:pPr>
                      <a:endParaRPr lang="zh-TW" sz="2400" kern="100" dirty="0">
                        <a:effectLst/>
                        <a:latin typeface="Times New Roman"/>
                        <a:ea typeface="標楷體"/>
                      </a:endParaRPr>
                    </a:p>
                  </a:txBody>
                  <a:tcPr marL="17780" marR="17780" marT="0" marB="0" anchor="ctr">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r>
            </a:tbl>
          </a:graphicData>
        </a:graphic>
      </p:graphicFrame>
      <p:sp>
        <p:nvSpPr>
          <p:cNvPr id="3" name="文字方塊 2"/>
          <p:cNvSpPr txBox="1"/>
          <p:nvPr/>
        </p:nvSpPr>
        <p:spPr>
          <a:xfrm>
            <a:off x="3347864" y="6488668"/>
            <a:ext cx="4032448" cy="369332"/>
          </a:xfrm>
          <a:prstGeom prst="rect">
            <a:avLst/>
          </a:prstGeom>
          <a:noFill/>
        </p:spPr>
        <p:txBody>
          <a:bodyPr wrap="square" rtlCol="0">
            <a:spAutoFit/>
          </a:bodyPr>
          <a:lstStyle/>
          <a:p>
            <a:r>
              <a:rPr lang="zh-TW" altLang="en-US" b="1" dirty="0" smtClean="0">
                <a:solidFill>
                  <a:srgbClr val="FF0000"/>
                </a:solidFill>
              </a:rPr>
              <a:t>紅色字體為單科單班</a:t>
            </a:r>
            <a:endParaRPr lang="zh-TW" altLang="en-US" b="1" dirty="0">
              <a:solidFill>
                <a:srgbClr val="FF0000"/>
              </a:solidFill>
            </a:endParaRPr>
          </a:p>
        </p:txBody>
      </p:sp>
    </p:spTree>
    <p:extLst>
      <p:ext uri="{BB962C8B-B14F-4D97-AF65-F5344CB8AC3E}">
        <p14:creationId xmlns:p14="http://schemas.microsoft.com/office/powerpoint/2010/main" val="311809578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ctr">
            <a:normAutofit/>
          </a:bodyPr>
          <a:lstStyle/>
          <a:p>
            <a:r>
              <a:rPr lang="zh-TW" altLang="en-US" sz="3600" b="1" dirty="0">
                <a:solidFill>
                  <a:srgbClr val="0000FF"/>
                </a:solidFill>
                <a:effectLst>
                  <a:outerShdw blurRad="38100" dist="38100" dir="2700000" algn="tl">
                    <a:srgbClr val="000000">
                      <a:alpha val="43137"/>
                    </a:srgbClr>
                  </a:outerShdw>
                </a:effectLst>
              </a:rPr>
              <a:t>高中、高職及五專群科介紹</a:t>
            </a:r>
          </a:p>
        </p:txBody>
      </p:sp>
      <p:sp>
        <p:nvSpPr>
          <p:cNvPr id="3" name="內容版面配置區 2"/>
          <p:cNvSpPr>
            <a:spLocks noGrp="1"/>
          </p:cNvSpPr>
          <p:nvPr>
            <p:ph sz="half" idx="1"/>
          </p:nvPr>
        </p:nvSpPr>
        <p:spPr/>
        <p:txBody>
          <a:bodyPr/>
          <a:lstStyle/>
          <a:p>
            <a:pPr>
              <a:buBlip>
                <a:blip r:embed="rId2"/>
              </a:buBlip>
            </a:pPr>
            <a:r>
              <a:rPr lang="zh-TW" altLang="en-US" sz="2800" dirty="0">
                <a:solidFill>
                  <a:schemeClr val="accent2">
                    <a:lumMod val="50000"/>
                  </a:schemeClr>
                </a:solidFill>
              </a:rPr>
              <a:t>宜蘭縣十二年國民基本教育</a:t>
            </a:r>
            <a:r>
              <a:rPr lang="zh-TW" altLang="en-US" sz="2800" dirty="0" smtClean="0">
                <a:solidFill>
                  <a:schemeClr val="accent2">
                    <a:lumMod val="50000"/>
                  </a:schemeClr>
                </a:solidFill>
              </a:rPr>
              <a:t>資訊網</a:t>
            </a:r>
            <a:endParaRPr lang="en-US" altLang="zh-TW" sz="2800" dirty="0" smtClean="0">
              <a:solidFill>
                <a:schemeClr val="accent2">
                  <a:lumMod val="50000"/>
                </a:schemeClr>
              </a:solidFill>
            </a:endParaRPr>
          </a:p>
          <a:p>
            <a:pPr marL="0" indent="0">
              <a:buNone/>
            </a:pPr>
            <a:r>
              <a:rPr lang="en-US" altLang="zh-TW" sz="2000" dirty="0" smtClean="0">
                <a:solidFill>
                  <a:srgbClr val="0000FF"/>
                </a:solidFill>
              </a:rPr>
              <a:t>/</a:t>
            </a:r>
            <a:r>
              <a:rPr lang="zh-TW" altLang="en-US" sz="2000" dirty="0">
                <a:solidFill>
                  <a:srgbClr val="0000FF"/>
                </a:solidFill>
              </a:rPr>
              <a:t>適性輔導 </a:t>
            </a:r>
            <a:r>
              <a:rPr lang="en-US" altLang="zh-TW" sz="2000" dirty="0">
                <a:solidFill>
                  <a:srgbClr val="0000FF"/>
                </a:solidFill>
              </a:rPr>
              <a:t>/</a:t>
            </a:r>
            <a:r>
              <a:rPr lang="zh-TW" altLang="en-US" sz="2000" dirty="0" smtClean="0">
                <a:solidFill>
                  <a:srgbClr val="0000FF"/>
                </a:solidFill>
              </a:rPr>
              <a:t>志願</a:t>
            </a:r>
            <a:r>
              <a:rPr lang="zh-TW" altLang="en-US" sz="2000" dirty="0">
                <a:solidFill>
                  <a:srgbClr val="0000FF"/>
                </a:solidFill>
              </a:rPr>
              <a:t>選填試探與輔導系統輔導</a:t>
            </a:r>
            <a:r>
              <a:rPr lang="zh-TW" altLang="en-US" sz="2000" dirty="0" smtClean="0">
                <a:solidFill>
                  <a:srgbClr val="0000FF"/>
                </a:solidFill>
              </a:rPr>
              <a:t>策略</a:t>
            </a:r>
            <a:r>
              <a:rPr lang="en-US" altLang="zh-TW" sz="2000" dirty="0" smtClean="0">
                <a:solidFill>
                  <a:srgbClr val="0000FF"/>
                </a:solidFill>
              </a:rPr>
              <a:t>/</a:t>
            </a:r>
            <a:r>
              <a:rPr lang="zh-TW" altLang="en-US" sz="2000" dirty="0" smtClean="0">
                <a:solidFill>
                  <a:srgbClr val="0000FF"/>
                </a:solidFill>
              </a:rPr>
              <a:t>高職</a:t>
            </a:r>
            <a:r>
              <a:rPr lang="zh-TW" altLang="en-US" sz="2000" dirty="0">
                <a:solidFill>
                  <a:srgbClr val="0000FF"/>
                </a:solidFill>
              </a:rPr>
              <a:t>及五專群科攻略</a:t>
            </a:r>
            <a:r>
              <a:rPr lang="en-US" altLang="zh-TW" sz="2000" dirty="0" smtClean="0">
                <a:solidFill>
                  <a:srgbClr val="0000FF"/>
                </a:solidFill>
              </a:rPr>
              <a:t>(</a:t>
            </a:r>
            <a:r>
              <a:rPr lang="en-US" altLang="zh-TW" sz="2000" dirty="0" smtClean="0">
                <a:solidFill>
                  <a:srgbClr val="0000FF"/>
                </a:solidFill>
                <a:hlinkClick r:id="rId3"/>
              </a:rPr>
              <a:t>http://blog.ilc.edu.tw/blog/gallery/16946/16946-2106099.doc</a:t>
            </a:r>
            <a:r>
              <a:rPr lang="en-US" altLang="zh-TW" sz="2000" dirty="0" smtClean="0">
                <a:solidFill>
                  <a:srgbClr val="0000FF"/>
                </a:solidFill>
              </a:rPr>
              <a:t>)</a:t>
            </a:r>
            <a:endParaRPr lang="zh-TW" altLang="en-US" sz="2000" dirty="0">
              <a:solidFill>
                <a:srgbClr val="0000FF"/>
              </a:solidFill>
            </a:endParaRPr>
          </a:p>
        </p:txBody>
      </p:sp>
      <p:sp>
        <p:nvSpPr>
          <p:cNvPr id="5" name="內容版面配置區 4"/>
          <p:cNvSpPr>
            <a:spLocks noGrp="1"/>
          </p:cNvSpPr>
          <p:nvPr>
            <p:ph sz="half" idx="2"/>
          </p:nvPr>
        </p:nvSpPr>
        <p:spPr/>
        <p:txBody>
          <a:bodyPr/>
          <a:lstStyle/>
          <a:p>
            <a:pPr>
              <a:buBlip>
                <a:blip r:embed="rId2"/>
              </a:buBlip>
            </a:pPr>
            <a:r>
              <a:rPr lang="zh-TW" altLang="en-US" dirty="0">
                <a:solidFill>
                  <a:schemeClr val="accent2">
                    <a:lumMod val="50000"/>
                  </a:schemeClr>
                </a:solidFill>
              </a:rPr>
              <a:t>宜蘭縣國中畢業生多元進路資訊網</a:t>
            </a:r>
            <a:r>
              <a:rPr lang="en-US" altLang="zh-TW" sz="2000" dirty="0">
                <a:solidFill>
                  <a:srgbClr val="0000FF"/>
                </a:solidFill>
              </a:rPr>
              <a:t>(</a:t>
            </a:r>
            <a:r>
              <a:rPr lang="en-US" altLang="zh-TW" sz="2000" dirty="0">
                <a:solidFill>
                  <a:srgbClr val="0000FF"/>
                </a:solidFill>
                <a:hlinkClick r:id="rId4"/>
              </a:rPr>
              <a:t>http://blog.ilc.edu.tw/blog/blog/18195</a:t>
            </a:r>
            <a:r>
              <a:rPr lang="en-US" altLang="zh-TW" sz="2000" dirty="0">
                <a:solidFill>
                  <a:srgbClr val="0000FF"/>
                </a:solidFill>
              </a:rPr>
              <a:t>)</a:t>
            </a:r>
            <a:endParaRPr lang="zh-TW" altLang="en-US" sz="2000" dirty="0">
              <a:solidFill>
                <a:srgbClr val="0000FF"/>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027" y="3861048"/>
            <a:ext cx="21717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636035" y="4520006"/>
            <a:ext cx="983637"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0598" y="3149571"/>
            <a:ext cx="3655858" cy="3663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15850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780928"/>
            <a:ext cx="3960440" cy="396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vert="horz" lIns="91440" tIns="45720" rIns="91440" bIns="45720" rtlCol="0" anchor="ctr">
            <a:normAutofit/>
          </a:bodyPr>
          <a:lstStyle/>
          <a:p>
            <a:r>
              <a:rPr lang="zh-TW" altLang="en-US" sz="3600" b="1" dirty="0">
                <a:solidFill>
                  <a:srgbClr val="0000FF"/>
                </a:solidFill>
                <a:effectLst>
                  <a:outerShdw blurRad="38100" dist="38100" dir="2700000" algn="tl">
                    <a:srgbClr val="000000">
                      <a:alpha val="43137"/>
                    </a:srgbClr>
                  </a:outerShdw>
                </a:effectLst>
              </a:rPr>
              <a:t>高中、高職及五專群科介紹</a:t>
            </a:r>
          </a:p>
        </p:txBody>
      </p:sp>
      <p:sp>
        <p:nvSpPr>
          <p:cNvPr id="3" name="內容版面配置區 2"/>
          <p:cNvSpPr>
            <a:spLocks noGrp="1"/>
          </p:cNvSpPr>
          <p:nvPr>
            <p:ph sz="half" idx="1"/>
          </p:nvPr>
        </p:nvSpPr>
        <p:spPr>
          <a:xfrm>
            <a:off x="457200" y="1268761"/>
            <a:ext cx="4038600" cy="2880320"/>
          </a:xfrm>
        </p:spPr>
        <p:txBody>
          <a:bodyPr/>
          <a:lstStyle/>
          <a:p>
            <a:pPr>
              <a:buBlip>
                <a:blip r:embed="rId3"/>
              </a:buBlip>
            </a:pPr>
            <a:r>
              <a:rPr lang="en-US" altLang="zh-TW" dirty="0">
                <a:solidFill>
                  <a:schemeClr val="accent2">
                    <a:lumMod val="50000"/>
                  </a:schemeClr>
                </a:solidFill>
              </a:rPr>
              <a:t>103</a:t>
            </a:r>
            <a:r>
              <a:rPr lang="zh-TW" altLang="en-US" dirty="0">
                <a:solidFill>
                  <a:schemeClr val="accent2">
                    <a:lumMod val="50000"/>
                  </a:schemeClr>
                </a:solidFill>
              </a:rPr>
              <a:t>年國中畢業生適性入學宣導</a:t>
            </a:r>
            <a:r>
              <a:rPr lang="zh-TW" altLang="en-US" dirty="0" smtClean="0">
                <a:solidFill>
                  <a:schemeClr val="accent2">
                    <a:lumMod val="50000"/>
                  </a:schemeClr>
                </a:solidFill>
              </a:rPr>
              <a:t>網站</a:t>
            </a:r>
            <a:r>
              <a:rPr lang="en-US" altLang="zh-TW" dirty="0" smtClean="0">
                <a:solidFill>
                  <a:schemeClr val="accent2">
                    <a:lumMod val="50000"/>
                  </a:schemeClr>
                </a:solidFill>
              </a:rPr>
              <a:t/>
            </a:r>
            <a:br>
              <a:rPr lang="en-US" altLang="zh-TW" dirty="0" smtClean="0">
                <a:solidFill>
                  <a:schemeClr val="accent2">
                    <a:lumMod val="50000"/>
                  </a:schemeClr>
                </a:solidFill>
              </a:rPr>
            </a:br>
            <a:r>
              <a:rPr lang="en-US" altLang="zh-TW" sz="2000" dirty="0" smtClean="0">
                <a:solidFill>
                  <a:srgbClr val="0000FF"/>
                </a:solidFill>
              </a:rPr>
              <a:t>(</a:t>
            </a:r>
            <a:r>
              <a:rPr lang="en-US" altLang="zh-TW" sz="2000" dirty="0">
                <a:solidFill>
                  <a:srgbClr val="0000FF"/>
                </a:solidFill>
                <a:hlinkClick r:id="rId4"/>
              </a:rPr>
              <a:t>http://adapt.k12ea.gov.tw</a:t>
            </a:r>
            <a:r>
              <a:rPr lang="en-US" altLang="zh-TW" sz="2000" dirty="0">
                <a:solidFill>
                  <a:srgbClr val="0000FF"/>
                </a:solidFill>
              </a:rPr>
              <a:t>/)</a:t>
            </a:r>
            <a:endParaRPr lang="zh-TW" altLang="en-US" sz="2000" dirty="0">
              <a:solidFill>
                <a:srgbClr val="0000FF"/>
              </a:solidFill>
            </a:endParaRPr>
          </a:p>
        </p:txBody>
      </p:sp>
      <p:sp>
        <p:nvSpPr>
          <p:cNvPr id="5" name="內容版面配置區 4"/>
          <p:cNvSpPr>
            <a:spLocks noGrp="1"/>
          </p:cNvSpPr>
          <p:nvPr>
            <p:ph sz="half" idx="2"/>
          </p:nvPr>
        </p:nvSpPr>
        <p:spPr>
          <a:xfrm>
            <a:off x="4648200" y="1268760"/>
            <a:ext cx="4038600" cy="4525963"/>
          </a:xfrm>
        </p:spPr>
        <p:txBody>
          <a:bodyPr/>
          <a:lstStyle/>
          <a:p>
            <a:pPr>
              <a:buBlip>
                <a:blip r:embed="rId3"/>
              </a:buBlip>
            </a:pPr>
            <a:r>
              <a:rPr lang="zh-TW" altLang="en-US" dirty="0">
                <a:solidFill>
                  <a:schemeClr val="accent2">
                    <a:lumMod val="50000"/>
                  </a:schemeClr>
                </a:solidFill>
              </a:rPr>
              <a:t>十二年國民基本教育資訊網</a:t>
            </a:r>
            <a:r>
              <a:rPr lang="en-US" altLang="zh-TW" sz="2000" dirty="0" smtClean="0">
                <a:solidFill>
                  <a:srgbClr val="0000FF"/>
                </a:solidFill>
              </a:rPr>
              <a:t>(</a:t>
            </a:r>
            <a:r>
              <a:rPr lang="en-US" altLang="zh-TW" sz="2000" dirty="0">
                <a:solidFill>
                  <a:srgbClr val="0000FF"/>
                </a:solidFill>
              </a:rPr>
              <a:t>http://12basic.tchcvs.tc.edu.tw/Detail.php)</a:t>
            </a:r>
            <a:endParaRPr lang="zh-TW" altLang="en-US" sz="2000" dirty="0">
              <a:solidFill>
                <a:srgbClr val="0000FF"/>
              </a:solidFill>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58" y="2636912"/>
            <a:ext cx="45815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2311790" y="3324334"/>
            <a:ext cx="111896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4794716" y="6453336"/>
            <a:ext cx="914332" cy="3284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085042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10"/>
          <p:cNvSpPr>
            <a:spLocks noChangeArrowheads="1"/>
          </p:cNvSpPr>
          <p:nvPr/>
        </p:nvSpPr>
        <p:spPr bwMode="auto">
          <a:xfrm>
            <a:off x="611188" y="3863975"/>
            <a:ext cx="7431087" cy="819150"/>
          </a:xfrm>
          <a:prstGeom prst="ellipse">
            <a:avLst/>
          </a:prstGeom>
          <a:noFill/>
          <a:ln w="381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zh-TW" altLang="en-US" sz="3200">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3471863" y="3883025"/>
            <a:ext cx="1592262" cy="78105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a:defRPr/>
            </a:pPr>
            <a:endParaRPr lang="zh-TW" altLang="en-US" sz="3200">
              <a:solidFill>
                <a:srgbClr val="000000"/>
              </a:solidFill>
              <a:latin typeface="微軟正黑體" pitchFamily="34" charset="-120"/>
              <a:ea typeface="微軟正黑體" pitchFamily="34" charset="-120"/>
            </a:endParaRPr>
          </a:p>
        </p:txBody>
      </p:sp>
      <p:sp>
        <p:nvSpPr>
          <p:cNvPr id="28676" name="Oval 27"/>
          <p:cNvSpPr>
            <a:spLocks noChangeArrowheads="1"/>
          </p:cNvSpPr>
          <p:nvPr/>
        </p:nvSpPr>
        <p:spPr bwMode="gray">
          <a:xfrm>
            <a:off x="3549650" y="3884613"/>
            <a:ext cx="1435100" cy="781050"/>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TW" altLang="en-US" sz="3200">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1042988" y="2492375"/>
            <a:ext cx="1141412" cy="1101725"/>
          </a:xfrm>
          <a:prstGeom prst="ellipse">
            <a:avLst/>
          </a:prstGeom>
          <a:gradFill rotWithShape="0">
            <a:gsLst>
              <a:gs pos="0">
                <a:schemeClr val="bg2"/>
              </a:gs>
              <a:gs pos="100000">
                <a:srgbClr val="92D050"/>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zh-TW" altLang="en-US" sz="2400" b="1">
                <a:solidFill>
                  <a:srgbClr val="000000"/>
                </a:solidFill>
                <a:latin typeface="微軟正黑體" pitchFamily="34" charset="-120"/>
                <a:ea typeface="微軟正黑體" pitchFamily="34" charset="-120"/>
                <a:hlinkClick r:id="rId2" action="ppaction://hlinkfile"/>
              </a:rPr>
              <a:t>藝術</a:t>
            </a:r>
            <a:r>
              <a:rPr lang="zh-TW" altLang="en-US" sz="2400" b="1">
                <a:solidFill>
                  <a:srgbClr val="000000"/>
                </a:solidFill>
                <a:latin typeface="微軟正黑體" pitchFamily="34" charset="-120"/>
                <a:ea typeface="微軟正黑體" pitchFamily="34" charset="-120"/>
              </a:rPr>
              <a:t>群</a:t>
            </a:r>
          </a:p>
        </p:txBody>
      </p:sp>
      <p:sp>
        <p:nvSpPr>
          <p:cNvPr id="45" name="Oval 5"/>
          <p:cNvSpPr>
            <a:spLocks noChangeArrowheads="1"/>
          </p:cNvSpPr>
          <p:nvPr/>
        </p:nvSpPr>
        <p:spPr bwMode="gray">
          <a:xfrm>
            <a:off x="260350" y="3429000"/>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3" action="ppaction://hlinkfile"/>
              </a:rPr>
              <a:t>水產</a:t>
            </a:r>
            <a:r>
              <a:rPr lang="zh-TW" altLang="en-US" sz="2400" b="1" dirty="0">
                <a:solidFill>
                  <a:srgbClr val="000000"/>
                </a:solidFill>
                <a:latin typeface="微軟正黑體" pitchFamily="34" charset="-120"/>
                <a:ea typeface="微軟正黑體" pitchFamily="34" charset="-120"/>
              </a:rPr>
              <a:t>群</a:t>
            </a:r>
          </a:p>
        </p:txBody>
      </p:sp>
      <p:sp>
        <p:nvSpPr>
          <p:cNvPr id="46" name="Oval 5"/>
          <p:cNvSpPr>
            <a:spLocks noChangeArrowheads="1"/>
          </p:cNvSpPr>
          <p:nvPr/>
        </p:nvSpPr>
        <p:spPr bwMode="gray">
          <a:xfrm>
            <a:off x="188913" y="4559300"/>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rPr>
              <a:t>海事群</a:t>
            </a:r>
          </a:p>
        </p:txBody>
      </p:sp>
      <p:sp>
        <p:nvSpPr>
          <p:cNvPr id="51" name="Oval 9"/>
          <p:cNvSpPr>
            <a:spLocks noChangeArrowheads="1"/>
          </p:cNvSpPr>
          <p:nvPr/>
        </p:nvSpPr>
        <p:spPr bwMode="gray">
          <a:xfrm>
            <a:off x="998538" y="5349875"/>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4" action="ppaction://hlinkfile"/>
              </a:rPr>
              <a:t>餐旅</a:t>
            </a:r>
            <a:r>
              <a:rPr lang="zh-TW" altLang="en-US" sz="2400" b="1" dirty="0">
                <a:solidFill>
                  <a:srgbClr val="000000"/>
                </a:solidFill>
                <a:latin typeface="微軟正黑體" pitchFamily="34" charset="-120"/>
                <a:ea typeface="微軟正黑體" pitchFamily="34" charset="-120"/>
              </a:rPr>
              <a:t>群</a:t>
            </a:r>
          </a:p>
        </p:txBody>
      </p:sp>
      <p:sp>
        <p:nvSpPr>
          <p:cNvPr id="52" name="Oval 5"/>
          <p:cNvSpPr>
            <a:spLocks noChangeArrowheads="1"/>
          </p:cNvSpPr>
          <p:nvPr/>
        </p:nvSpPr>
        <p:spPr bwMode="gray">
          <a:xfrm>
            <a:off x="2093913" y="5711825"/>
            <a:ext cx="1143000" cy="1101725"/>
          </a:xfrm>
          <a:prstGeom prst="ellipse">
            <a:avLst/>
          </a:prstGeom>
          <a:gradFill rotWithShape="1">
            <a:gsLst>
              <a:gs pos="0">
                <a:schemeClr val="bg1"/>
              </a:gs>
              <a:gs pos="100000">
                <a:srgbClr val="00B050"/>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zh-TW" altLang="en-US" sz="2400" b="1">
                <a:solidFill>
                  <a:srgbClr val="000000"/>
                </a:solidFill>
                <a:latin typeface="微軟正黑體" pitchFamily="34" charset="-120"/>
                <a:ea typeface="微軟正黑體" pitchFamily="34" charset="-120"/>
                <a:hlinkClick r:id="rId5" action="ppaction://hlinkfile"/>
              </a:rPr>
              <a:t>家政</a:t>
            </a:r>
            <a:r>
              <a:rPr lang="zh-TW" altLang="en-US" sz="2400" b="1">
                <a:solidFill>
                  <a:srgbClr val="000000"/>
                </a:solidFill>
                <a:latin typeface="微軟正黑體" pitchFamily="34" charset="-120"/>
                <a:ea typeface="微軟正黑體" pitchFamily="34" charset="-120"/>
              </a:rPr>
              <a:t>群</a:t>
            </a:r>
          </a:p>
        </p:txBody>
      </p:sp>
      <p:sp>
        <p:nvSpPr>
          <p:cNvPr id="54" name="Oval 5"/>
          <p:cNvSpPr>
            <a:spLocks noChangeArrowheads="1"/>
          </p:cNvSpPr>
          <p:nvPr/>
        </p:nvSpPr>
        <p:spPr bwMode="gray">
          <a:xfrm>
            <a:off x="3367088" y="5856288"/>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6" action="ppaction://hlinkfile"/>
              </a:rPr>
              <a:t>食品</a:t>
            </a:r>
            <a:r>
              <a:rPr lang="zh-TW" altLang="en-US" sz="2400" b="1" dirty="0">
                <a:solidFill>
                  <a:srgbClr val="000000"/>
                </a:solidFill>
                <a:latin typeface="微軟正黑體" pitchFamily="34" charset="-120"/>
                <a:ea typeface="微軟正黑體" pitchFamily="34" charset="-120"/>
              </a:rPr>
              <a:t>群</a:t>
            </a:r>
          </a:p>
        </p:txBody>
      </p:sp>
      <p:sp>
        <p:nvSpPr>
          <p:cNvPr id="55" name="Oval 5"/>
          <p:cNvSpPr>
            <a:spLocks noChangeArrowheads="1"/>
          </p:cNvSpPr>
          <p:nvPr/>
        </p:nvSpPr>
        <p:spPr bwMode="gray">
          <a:xfrm>
            <a:off x="7029450" y="4508500"/>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7" action="ppaction://hlinkfile"/>
              </a:rPr>
              <a:t>外語</a:t>
            </a:r>
            <a:r>
              <a:rPr lang="zh-TW" altLang="en-US" sz="2400" b="1" dirty="0">
                <a:solidFill>
                  <a:srgbClr val="000000"/>
                </a:solidFill>
                <a:latin typeface="微軟正黑體" pitchFamily="34" charset="-120"/>
                <a:ea typeface="微軟正黑體" pitchFamily="34" charset="-120"/>
              </a:rPr>
              <a:t>群</a:t>
            </a:r>
          </a:p>
        </p:txBody>
      </p:sp>
      <p:sp>
        <p:nvSpPr>
          <p:cNvPr id="28684" name="矩形 11"/>
          <p:cNvSpPr>
            <a:spLocks noChangeArrowheads="1"/>
          </p:cNvSpPr>
          <p:nvPr/>
        </p:nvSpPr>
        <p:spPr bwMode="auto">
          <a:xfrm>
            <a:off x="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a:r>
              <a:rPr lang="zh-TW" altLang="en-US" sz="2800" b="1">
                <a:solidFill>
                  <a:srgbClr val="C00000"/>
                </a:solidFill>
                <a:latin typeface="微軟正黑體" pitchFamily="34" charset="-120"/>
                <a:ea typeface="微軟正黑體" pitchFamily="34" charset="-120"/>
                <a:sym typeface="Wingdings" pitchFamily="2" charset="2"/>
              </a:rPr>
              <a:t></a:t>
            </a:r>
            <a:r>
              <a:rPr lang="zh-TW" altLang="en-US" sz="2800" b="1">
                <a:solidFill>
                  <a:srgbClr val="FF0000"/>
                </a:solidFill>
                <a:latin typeface="微軟正黑體" pitchFamily="34" charset="-120"/>
                <a:ea typeface="微軟正黑體" pitchFamily="34" charset="-120"/>
              </a:rPr>
              <a:t>⊙</a:t>
            </a:r>
            <a:r>
              <a:rPr lang="zh-TW" altLang="en-US" sz="2800" b="1">
                <a:solidFill>
                  <a:srgbClr val="000000"/>
                </a:solidFill>
                <a:latin typeface="微軟正黑體" pitchFamily="34" charset="-120"/>
                <a:ea typeface="微軟正黑體" pitchFamily="34" charset="-120"/>
              </a:rPr>
              <a:t>認識職業學校</a:t>
            </a:r>
            <a:r>
              <a:rPr lang="en-US" altLang="zh-TW" sz="2800" b="1">
                <a:solidFill>
                  <a:srgbClr val="000000"/>
                </a:solidFill>
                <a:latin typeface="微軟正黑體" pitchFamily="34" charset="-120"/>
                <a:ea typeface="微軟正黑體" pitchFamily="34" charset="-120"/>
              </a:rPr>
              <a:t>15</a:t>
            </a:r>
            <a:r>
              <a:rPr lang="zh-TW" altLang="en-US" sz="2800" b="1">
                <a:solidFill>
                  <a:srgbClr val="000000"/>
                </a:solidFill>
                <a:latin typeface="微軟正黑體" pitchFamily="34" charset="-120"/>
                <a:ea typeface="微軟正黑體" pitchFamily="34" charset="-120"/>
              </a:rPr>
              <a:t>群別</a:t>
            </a:r>
            <a:r>
              <a:rPr lang="zh-TW" altLang="en-US" sz="2800" b="1">
                <a:solidFill>
                  <a:srgbClr val="FF0000"/>
                </a:solidFill>
                <a:latin typeface="微軟正黑體" pitchFamily="34" charset="-120"/>
                <a:ea typeface="微軟正黑體" pitchFamily="34" charset="-120"/>
              </a:rPr>
              <a:t>⊙</a:t>
            </a:r>
            <a:endParaRPr lang="zh-TW" altLang="zh-TW" sz="2800" b="1">
              <a:solidFill>
                <a:srgbClr val="FF0000"/>
              </a:solidFill>
              <a:latin typeface="微軟正黑體" pitchFamily="34" charset="-120"/>
              <a:ea typeface="微軟正黑體" pitchFamily="34" charset="-120"/>
            </a:endParaRPr>
          </a:p>
        </p:txBody>
      </p:sp>
      <p:grpSp>
        <p:nvGrpSpPr>
          <p:cNvPr id="28685" name="群組 1"/>
          <p:cNvGrpSpPr>
            <a:grpSpLocks/>
          </p:cNvGrpSpPr>
          <p:nvPr/>
        </p:nvGrpSpPr>
        <p:grpSpPr bwMode="auto">
          <a:xfrm>
            <a:off x="1266825" y="2660650"/>
            <a:ext cx="6364288" cy="3222625"/>
            <a:chOff x="1267252" y="2659875"/>
            <a:chExt cx="6363198" cy="3222740"/>
          </a:xfrm>
        </p:grpSpPr>
        <p:sp>
          <p:nvSpPr>
            <p:cNvPr id="28695"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696" name="Oval 26"/>
            <p:cNvSpPr>
              <a:spLocks noChangeArrowheads="1"/>
            </p:cNvSpPr>
            <p:nvPr/>
          </p:nvSpPr>
          <p:spPr bwMode="gray">
            <a:xfrm>
              <a:off x="3484610" y="3853718"/>
              <a:ext cx="1593577" cy="781077"/>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TW" altLang="en-US" sz="3200">
                <a:solidFill>
                  <a:srgbClr val="000000"/>
                </a:solidFill>
                <a:latin typeface="微軟正黑體" pitchFamily="34" charset="-120"/>
                <a:ea typeface="微軟正黑體" pitchFamily="34" charset="-120"/>
              </a:endParaRPr>
            </a:p>
          </p:txBody>
        </p:sp>
        <p:grpSp>
          <p:nvGrpSpPr>
            <p:cNvPr id="28697" name="Group 28"/>
            <p:cNvGrpSpPr>
              <a:grpSpLocks/>
            </p:cNvGrpSpPr>
            <p:nvPr/>
          </p:nvGrpSpPr>
          <p:grpSpPr bwMode="auto">
            <a:xfrm>
              <a:off x="3574119" y="3431790"/>
              <a:ext cx="1387420" cy="1684077"/>
              <a:chOff x="4166" y="1706"/>
              <a:chExt cx="1252" cy="1252"/>
            </a:xfrm>
          </p:grpSpPr>
          <p:sp>
            <p:nvSpPr>
              <p:cNvPr id="28713"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zh-TW" altLang="en-US" sz="3200">
                  <a:solidFill>
                    <a:srgbClr val="000000"/>
                  </a:solidFill>
                  <a:latin typeface="微軟正黑體" pitchFamily="34" charset="-120"/>
                  <a:ea typeface="微軟正黑體" pitchFamily="34" charset="-120"/>
                </a:endParaRPr>
              </a:p>
            </p:txBody>
          </p:sp>
          <p:sp>
            <p:nvSpPr>
              <p:cNvPr id="28714"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zh-TW" altLang="en-US" sz="3200">
                  <a:solidFill>
                    <a:srgbClr val="000000"/>
                  </a:solidFill>
                  <a:latin typeface="微軟正黑體" pitchFamily="34" charset="-120"/>
                  <a:ea typeface="微軟正黑體" pitchFamily="34" charset="-120"/>
                </a:endParaRPr>
              </a:p>
            </p:txBody>
          </p:sp>
          <p:sp>
            <p:nvSpPr>
              <p:cNvPr id="28715"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zh-TW" altLang="en-US" sz="3200">
                  <a:solidFill>
                    <a:srgbClr val="000000"/>
                  </a:solidFill>
                  <a:latin typeface="微軟正黑體" pitchFamily="34" charset="-120"/>
                  <a:ea typeface="微軟正黑體" pitchFamily="34" charset="-120"/>
                </a:endParaRPr>
              </a:p>
            </p:txBody>
          </p:sp>
        </p:grpSp>
        <p:sp>
          <p:nvSpPr>
            <p:cNvPr id="28698" name="Text Box 33"/>
            <p:cNvSpPr txBox="1">
              <a:spLocks noChangeArrowheads="1"/>
            </p:cNvSpPr>
            <p:nvPr/>
          </p:nvSpPr>
          <p:spPr bwMode="gray">
            <a:xfrm>
              <a:off x="3767136" y="3790215"/>
              <a:ext cx="996780" cy="10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3200" b="1">
                  <a:solidFill>
                    <a:srgbClr val="000000"/>
                  </a:solidFill>
                  <a:latin typeface="微軟正黑體" pitchFamily="34" charset="-120"/>
                  <a:ea typeface="微軟正黑體" pitchFamily="34" charset="-120"/>
                </a:rPr>
                <a:t>職業</a:t>
              </a:r>
              <a:endParaRPr lang="en-US" altLang="zh-TW" sz="3200" b="1">
                <a:solidFill>
                  <a:srgbClr val="000000"/>
                </a:solidFill>
                <a:latin typeface="微軟正黑體" pitchFamily="34" charset="-120"/>
                <a:ea typeface="微軟正黑體" pitchFamily="34" charset="-120"/>
              </a:endParaRPr>
            </a:p>
            <a:p>
              <a:pPr algn="ctr"/>
              <a:r>
                <a:rPr lang="zh-TW" altLang="en-US" sz="3200" b="1">
                  <a:solidFill>
                    <a:srgbClr val="000000"/>
                  </a:solidFill>
                  <a:latin typeface="微軟正黑體" pitchFamily="34" charset="-120"/>
                  <a:ea typeface="微軟正黑體" pitchFamily="34" charset="-120"/>
                </a:rPr>
                <a:t>學校</a:t>
              </a:r>
              <a:endParaRPr lang="en-US" altLang="zh-TW" sz="3200" b="1">
                <a:solidFill>
                  <a:srgbClr val="000000"/>
                </a:solidFill>
                <a:latin typeface="微軟正黑體" pitchFamily="34" charset="-120"/>
                <a:ea typeface="微軟正黑體" pitchFamily="34" charset="-120"/>
              </a:endParaRPr>
            </a:p>
          </p:txBody>
        </p:sp>
        <p:sp>
          <p:nvSpPr>
            <p:cNvPr id="28699"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0"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1"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2"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3"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4"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5"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6"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7"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8"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09"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10"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11"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sp>
          <p:nvSpPr>
            <p:cNvPr id="28712"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lang="zh-TW" altLang="en-US" sz="3200">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4645025" y="1628775"/>
            <a:ext cx="1079500" cy="1103313"/>
          </a:xfrm>
          <a:prstGeom prst="ellipse">
            <a:avLst/>
          </a:prstGeom>
          <a:gradFill rotWithShape="0">
            <a:gsLst>
              <a:gs pos="0">
                <a:schemeClr val="bg1"/>
              </a:gs>
              <a:gs pos="100000">
                <a:srgbClr val="7030A0"/>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zh-TW" altLang="en-US" sz="2400" b="1">
                <a:solidFill>
                  <a:srgbClr val="000000"/>
                </a:solidFill>
                <a:latin typeface="微軟正黑體" pitchFamily="34" charset="-120"/>
                <a:ea typeface="微軟正黑體" pitchFamily="34" charset="-120"/>
                <a:hlinkClick r:id="rId8" action="ppaction://hlinkfile"/>
              </a:rPr>
              <a:t>電機</a:t>
            </a:r>
            <a:r>
              <a:rPr lang="zh-TW" altLang="en-US" sz="2400" b="1">
                <a:solidFill>
                  <a:srgbClr val="000000"/>
                </a:solidFill>
                <a:latin typeface="微軟正黑體" pitchFamily="34" charset="-120"/>
                <a:ea typeface="微軟正黑體" pitchFamily="34" charset="-120"/>
              </a:rPr>
              <a:t>與</a:t>
            </a:r>
            <a:endParaRPr lang="en-US" altLang="zh-TW" sz="2400" b="1">
              <a:solidFill>
                <a:srgbClr val="000000"/>
              </a:solidFill>
              <a:latin typeface="微軟正黑體" pitchFamily="34" charset="-120"/>
              <a:ea typeface="微軟正黑體" pitchFamily="34" charset="-120"/>
            </a:endParaRPr>
          </a:p>
          <a:p>
            <a:pPr algn="ctr"/>
            <a:r>
              <a:rPr lang="zh-TW" altLang="en-US" sz="2400" b="1">
                <a:solidFill>
                  <a:srgbClr val="000000"/>
                </a:solidFill>
                <a:latin typeface="微軟正黑體" pitchFamily="34" charset="-120"/>
                <a:ea typeface="微軟正黑體" pitchFamily="34" charset="-120"/>
              </a:rPr>
              <a:t>電子群</a:t>
            </a:r>
          </a:p>
        </p:txBody>
      </p:sp>
      <p:sp>
        <p:nvSpPr>
          <p:cNvPr id="39" name="Oval 9"/>
          <p:cNvSpPr>
            <a:spLocks noChangeArrowheads="1"/>
          </p:cNvSpPr>
          <p:nvPr/>
        </p:nvSpPr>
        <p:spPr bwMode="gray">
          <a:xfrm>
            <a:off x="5795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rPr>
              <a:t>土木與</a:t>
            </a:r>
            <a:endParaRPr lang="en-US" altLang="zh-TW" sz="2400" b="1" dirty="0">
              <a:solidFill>
                <a:srgbClr val="000000"/>
              </a:solidFill>
              <a:latin typeface="微軟正黑體" pitchFamily="34" charset="-120"/>
              <a:ea typeface="微軟正黑體" pitchFamily="34" charset="-120"/>
            </a:endParaRPr>
          </a:p>
          <a:p>
            <a:pPr algn="ctr">
              <a:defRPr/>
            </a:pPr>
            <a:r>
              <a:rPr lang="zh-TW" altLang="en-US" sz="2400" b="1" dirty="0">
                <a:solidFill>
                  <a:srgbClr val="000000"/>
                </a:solidFill>
                <a:latin typeface="微軟正黑體" pitchFamily="34" charset="-120"/>
                <a:ea typeface="微軟正黑體" pitchFamily="34" charset="-120"/>
              </a:rPr>
              <a:t>建築群</a:t>
            </a:r>
          </a:p>
        </p:txBody>
      </p:sp>
      <p:sp>
        <p:nvSpPr>
          <p:cNvPr id="43" name="Oval 7"/>
          <p:cNvSpPr>
            <a:spLocks noChangeArrowheads="1"/>
          </p:cNvSpPr>
          <p:nvPr/>
        </p:nvSpPr>
        <p:spPr bwMode="gray">
          <a:xfrm>
            <a:off x="6815138" y="2614613"/>
            <a:ext cx="1141412" cy="1101725"/>
          </a:xfrm>
          <a:prstGeom prst="ellipse">
            <a:avLst/>
          </a:prstGeom>
          <a:gradFill rotWithShape="1">
            <a:gsLst>
              <a:gs pos="0">
                <a:schemeClr val="bg1"/>
              </a:gs>
              <a:gs pos="100000">
                <a:srgbClr val="3399FF"/>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zh-TW" altLang="en-US" sz="2400" b="1">
                <a:solidFill>
                  <a:srgbClr val="000000"/>
                </a:solidFill>
                <a:latin typeface="微軟正黑體" pitchFamily="34" charset="-120"/>
                <a:ea typeface="微軟正黑體" pitchFamily="34" charset="-120"/>
                <a:hlinkClick r:id="rId9" action="ppaction://hlinkfile"/>
              </a:rPr>
              <a:t>化工群</a:t>
            </a:r>
            <a:endParaRPr lang="zh-TW" altLang="en-US" sz="2400" b="1">
              <a:solidFill>
                <a:srgbClr val="000000"/>
              </a:solidFill>
              <a:latin typeface="微軟正黑體" pitchFamily="34" charset="-120"/>
              <a:ea typeface="微軟正黑體" pitchFamily="34" charset="-120"/>
            </a:endParaRPr>
          </a:p>
        </p:txBody>
      </p:sp>
      <p:sp>
        <p:nvSpPr>
          <p:cNvPr id="53" name="Oval 9"/>
          <p:cNvSpPr>
            <a:spLocks noChangeArrowheads="1"/>
          </p:cNvSpPr>
          <p:nvPr/>
        </p:nvSpPr>
        <p:spPr bwMode="gray">
          <a:xfrm>
            <a:off x="7596188" y="3429000"/>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10" action="ppaction://hlinkfile"/>
              </a:rPr>
              <a:t>商業</a:t>
            </a:r>
            <a:r>
              <a:rPr lang="zh-TW" altLang="en-US" sz="2400" b="1" dirty="0">
                <a:solidFill>
                  <a:srgbClr val="000000"/>
                </a:solidFill>
                <a:latin typeface="微軟正黑體" pitchFamily="34" charset="-120"/>
                <a:ea typeface="微軟正黑體" pitchFamily="34" charset="-120"/>
              </a:rPr>
              <a:t>與</a:t>
            </a:r>
            <a:endParaRPr lang="en-US" altLang="zh-TW" sz="2400" b="1" dirty="0">
              <a:solidFill>
                <a:srgbClr val="000000"/>
              </a:solidFill>
              <a:latin typeface="微軟正黑體" pitchFamily="34" charset="-120"/>
              <a:ea typeface="微軟正黑體" pitchFamily="34" charset="-120"/>
            </a:endParaRPr>
          </a:p>
          <a:p>
            <a:pPr algn="ctr">
              <a:defRPr/>
            </a:pPr>
            <a:r>
              <a:rPr lang="zh-TW" altLang="en-US" sz="2400" b="1" dirty="0">
                <a:solidFill>
                  <a:srgbClr val="000000"/>
                </a:solidFill>
                <a:latin typeface="微軟正黑體" pitchFamily="34" charset="-120"/>
                <a:ea typeface="微軟正黑體" pitchFamily="34" charset="-120"/>
              </a:rPr>
              <a:t>管理群</a:t>
            </a:r>
          </a:p>
        </p:txBody>
      </p:sp>
      <p:sp>
        <p:nvSpPr>
          <p:cNvPr id="50" name="Oval 9"/>
          <p:cNvSpPr>
            <a:spLocks noChangeArrowheads="1"/>
          </p:cNvSpPr>
          <p:nvPr/>
        </p:nvSpPr>
        <p:spPr bwMode="gray">
          <a:xfrm>
            <a:off x="4775200" y="5661025"/>
            <a:ext cx="1079500" cy="1103313"/>
          </a:xfrm>
          <a:prstGeom prst="ellipse">
            <a:avLst/>
          </a:prstGeom>
          <a:gradFill rotWithShape="1">
            <a:gsLst>
              <a:gs pos="0">
                <a:schemeClr val="bg1"/>
              </a:gs>
              <a:gs pos="100000">
                <a:srgbClr val="C00000"/>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zh-TW" altLang="en-US" sz="2400" b="1">
                <a:solidFill>
                  <a:srgbClr val="000000"/>
                </a:solidFill>
                <a:latin typeface="微軟正黑體" pitchFamily="34" charset="-120"/>
                <a:ea typeface="微軟正黑體" pitchFamily="34" charset="-120"/>
              </a:rPr>
              <a:t>農業群</a:t>
            </a:r>
          </a:p>
        </p:txBody>
      </p:sp>
      <p:sp>
        <p:nvSpPr>
          <p:cNvPr id="48" name="Oval 9"/>
          <p:cNvSpPr>
            <a:spLocks noChangeArrowheads="1"/>
          </p:cNvSpPr>
          <p:nvPr/>
        </p:nvSpPr>
        <p:spPr bwMode="gray">
          <a:xfrm>
            <a:off x="6013450" y="5229225"/>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11" action="ppaction://hlinkfile"/>
              </a:rPr>
              <a:t>設計</a:t>
            </a:r>
            <a:r>
              <a:rPr lang="zh-TW" altLang="en-US" sz="2400" b="1" dirty="0">
                <a:solidFill>
                  <a:srgbClr val="000000"/>
                </a:solidFill>
                <a:latin typeface="微軟正黑體" pitchFamily="34" charset="-120"/>
                <a:ea typeface="微軟正黑體" pitchFamily="34" charset="-120"/>
              </a:rPr>
              <a:t>群</a:t>
            </a:r>
          </a:p>
        </p:txBody>
      </p:sp>
      <p:sp>
        <p:nvSpPr>
          <p:cNvPr id="41" name="Oval 6"/>
          <p:cNvSpPr>
            <a:spLocks noChangeArrowheads="1"/>
          </p:cNvSpPr>
          <p:nvPr/>
        </p:nvSpPr>
        <p:spPr bwMode="gray">
          <a:xfrm>
            <a:off x="3359150" y="1628775"/>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12" action="ppaction://hlinkfile"/>
              </a:rPr>
              <a:t>動力</a:t>
            </a:r>
            <a:endParaRPr lang="en-US" altLang="zh-TW" sz="2400" b="1" dirty="0">
              <a:solidFill>
                <a:srgbClr val="000000"/>
              </a:solidFill>
              <a:latin typeface="微軟正黑體" pitchFamily="34" charset="-120"/>
              <a:ea typeface="微軟正黑體" pitchFamily="34" charset="-120"/>
            </a:endParaRPr>
          </a:p>
          <a:p>
            <a:pPr algn="ctr">
              <a:defRPr/>
            </a:pPr>
            <a:r>
              <a:rPr lang="zh-TW" altLang="en-US" sz="2400" b="1" dirty="0">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135188" y="2039938"/>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a:defRPr/>
            </a:pPr>
            <a:r>
              <a:rPr lang="zh-TW" altLang="en-US" sz="2400" b="1" dirty="0">
                <a:solidFill>
                  <a:srgbClr val="000000"/>
                </a:solidFill>
                <a:latin typeface="微軟正黑體" pitchFamily="34" charset="-120"/>
                <a:ea typeface="微軟正黑體" pitchFamily="34" charset="-120"/>
                <a:hlinkClick r:id="rId13" action="ppaction://hlinkfile"/>
              </a:rPr>
              <a:t>機械</a:t>
            </a:r>
            <a:r>
              <a:rPr lang="zh-TW" altLang="en-US" sz="2400" b="1" dirty="0">
                <a:solidFill>
                  <a:srgbClr val="000000"/>
                </a:solidFill>
                <a:latin typeface="微軟正黑體" pitchFamily="34" charset="-120"/>
                <a:ea typeface="微軟正黑體" pitchFamily="34" charset="-120"/>
              </a:rPr>
              <a:t>群</a:t>
            </a:r>
          </a:p>
        </p:txBody>
      </p:sp>
      <p:sp>
        <p:nvSpPr>
          <p:cNvPr id="28694" name="五邊形 17"/>
          <p:cNvSpPr>
            <a:spLocks noChangeArrowheads="1"/>
          </p:cNvSpPr>
          <p:nvPr/>
        </p:nvSpPr>
        <p:spPr bwMode="auto">
          <a:xfrm flipH="1">
            <a:off x="2268538" y="188913"/>
            <a:ext cx="6875462" cy="576262"/>
          </a:xfrm>
          <a:prstGeom prst="homePlate">
            <a:avLst>
              <a:gd name="adj" fmla="val 49989"/>
            </a:avLst>
          </a:prstGeom>
          <a:solidFill>
            <a:srgbClr val="FFC000"/>
          </a:solidFill>
          <a:ln w="25400" algn="ctr">
            <a:solidFill>
              <a:srgbClr val="FF6600"/>
            </a:solidFill>
            <a:round/>
            <a:headEnd/>
            <a:tailEnd/>
          </a:ln>
        </p:spPr>
        <p:txBody>
          <a:bodyPr/>
          <a:lstStyle/>
          <a:p>
            <a:pPr algn="ctr"/>
            <a:r>
              <a:rPr lang="zh-TW" altLang="en-US" sz="3000" b="1">
                <a:solidFill>
                  <a:srgbClr val="000000"/>
                </a:solidFill>
                <a:latin typeface="微軟正黑體" pitchFamily="34" charset="-120"/>
                <a:ea typeface="微軟正黑體" pitchFamily="34" charset="-120"/>
              </a:rPr>
              <a:t>十二年國民基本教育適性輔導</a:t>
            </a:r>
            <a:endParaRPr lang="zh-TW" altLang="en-US" sz="3200" b="1">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363923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idx="4294967295"/>
          </p:nvPr>
        </p:nvSpPr>
        <p:spPr>
          <a:xfrm>
            <a:off x="3419872" y="773583"/>
            <a:ext cx="5070475" cy="622300"/>
          </a:xfrm>
          <a:solidFill>
            <a:srgbClr val="FFFFCC"/>
          </a:solidFill>
        </p:spPr>
        <p:txBody>
          <a:bodyPr>
            <a:normAutofit fontScale="90000"/>
          </a:bodyPr>
          <a:lstStyle/>
          <a:p>
            <a:pPr eaLnBrk="1" hangingPunct="1">
              <a:defRPr/>
            </a:pPr>
            <a:r>
              <a:rPr lang="en-US" altLang="zh-TW" sz="3600" dirty="0" smtClean="0">
                <a:solidFill>
                  <a:srgbClr val="0000CC"/>
                </a:solidFill>
                <a:latin typeface="Arial Unicode MS" pitchFamily="34" charset="-120"/>
                <a:ea typeface="Arial Unicode MS" pitchFamily="34" charset="-120"/>
                <a:cs typeface="Arial Unicode MS" pitchFamily="34" charset="-120"/>
              </a:rPr>
              <a:t>   </a:t>
            </a:r>
            <a:r>
              <a:rPr lang="zh-TW" altLang="en-US" sz="3600" u="sng" dirty="0" smtClean="0">
                <a:solidFill>
                  <a:srgbClr val="800080"/>
                </a:solidFill>
                <a:effectLst>
                  <a:outerShdw blurRad="38100" dist="38100" dir="2700000" algn="tl">
                    <a:srgbClr val="000000"/>
                  </a:outerShdw>
                </a:effectLst>
                <a:latin typeface="Arial Unicode MS" pitchFamily="34" charset="-120"/>
                <a:ea typeface="Arial Unicode MS" pitchFamily="34" charset="-120"/>
                <a:cs typeface="Arial Unicode MS" pitchFamily="34" charset="-120"/>
              </a:rPr>
              <a:t>高職</a:t>
            </a:r>
            <a:r>
              <a:rPr lang="zh-TW" altLang="en-US" sz="3600" dirty="0" smtClean="0">
                <a:solidFill>
                  <a:srgbClr val="0000CC"/>
                </a:solidFill>
                <a:latin typeface="Arial Unicode MS" pitchFamily="34" charset="-120"/>
                <a:ea typeface="Arial Unicode MS" pitchFamily="34" charset="-120"/>
                <a:cs typeface="Arial Unicode MS" pitchFamily="34" charset="-120"/>
              </a:rPr>
              <a:t>群科歸屬</a:t>
            </a:r>
            <a:r>
              <a:rPr lang="zh-TW" altLang="en-US" sz="4000" dirty="0" smtClean="0">
                <a:solidFill>
                  <a:srgbClr val="0000CC"/>
                </a:solidFill>
                <a:latin typeface="Arial Unicode MS" pitchFamily="34" charset="-120"/>
                <a:ea typeface="Arial Unicode MS" pitchFamily="34" charset="-120"/>
                <a:cs typeface="Arial Unicode MS" pitchFamily="34" charset="-120"/>
              </a:rPr>
              <a:t> </a:t>
            </a:r>
            <a:r>
              <a:rPr lang="en-US" altLang="zh-TW" sz="3400" dirty="0" smtClean="0">
                <a:solidFill>
                  <a:srgbClr val="9900CC"/>
                </a:solidFill>
                <a:latin typeface="Arial Unicode MS" pitchFamily="34" charset="-120"/>
                <a:ea typeface="Arial Unicode MS" pitchFamily="34" charset="-120"/>
                <a:cs typeface="Arial Unicode MS" pitchFamily="34" charset="-120"/>
              </a:rPr>
              <a:t>(</a:t>
            </a:r>
            <a:r>
              <a:rPr lang="en-US" altLang="zh-TW" sz="3600" dirty="0" smtClean="0">
                <a:solidFill>
                  <a:srgbClr val="6600CC"/>
                </a:solidFill>
                <a:latin typeface="Arial Unicode MS" pitchFamily="34" charset="-120"/>
                <a:ea typeface="Arial Unicode MS" pitchFamily="34" charset="-120"/>
                <a:cs typeface="Arial Unicode MS" pitchFamily="34" charset="-120"/>
              </a:rPr>
              <a:t>15</a:t>
            </a:r>
            <a:r>
              <a:rPr lang="zh-TW" altLang="en-US" sz="3400" dirty="0" smtClean="0">
                <a:solidFill>
                  <a:srgbClr val="9900CC"/>
                </a:solidFill>
                <a:latin typeface="Arial Unicode MS" pitchFamily="34" charset="-120"/>
                <a:ea typeface="Arial Unicode MS" pitchFamily="34" charset="-120"/>
                <a:cs typeface="Arial Unicode MS" pitchFamily="34" charset="-120"/>
              </a:rPr>
              <a:t>群</a:t>
            </a:r>
            <a:r>
              <a:rPr lang="en-US" altLang="zh-TW" sz="3400" dirty="0" smtClean="0">
                <a:solidFill>
                  <a:srgbClr val="9900CC"/>
                </a:solidFill>
                <a:latin typeface="Arial Unicode MS" pitchFamily="34" charset="-120"/>
                <a:ea typeface="Arial Unicode MS" pitchFamily="34" charset="-120"/>
                <a:cs typeface="Arial Unicode MS" pitchFamily="34" charset="-120"/>
              </a:rPr>
              <a:t>)</a:t>
            </a:r>
            <a:r>
              <a:rPr lang="en-US" altLang="zh-TW" dirty="0" smtClean="0">
                <a:latin typeface="Arial Unicode MS" pitchFamily="34" charset="-120"/>
                <a:ea typeface="Arial Unicode MS" pitchFamily="34" charset="-120"/>
                <a:cs typeface="Arial Unicode MS" pitchFamily="34" charset="-120"/>
              </a:rPr>
              <a:t> </a:t>
            </a:r>
          </a:p>
        </p:txBody>
      </p:sp>
      <p:graphicFrame>
        <p:nvGraphicFramePr>
          <p:cNvPr id="13" name="Group 162"/>
          <p:cNvGraphicFramePr>
            <a:graphicFrameLocks noGrp="1"/>
          </p:cNvGraphicFramePr>
          <p:nvPr>
            <p:extLst>
              <p:ext uri="{D42A27DB-BD31-4B8C-83A1-F6EECF244321}">
                <p14:modId xmlns:p14="http://schemas.microsoft.com/office/powerpoint/2010/main" val="1200813454"/>
              </p:ext>
            </p:extLst>
          </p:nvPr>
        </p:nvGraphicFramePr>
        <p:xfrm>
          <a:off x="2843808" y="1484784"/>
          <a:ext cx="6049962" cy="5135568"/>
        </p:xfrm>
        <a:graphic>
          <a:graphicData uri="http://schemas.openxmlformats.org/drawingml/2006/table">
            <a:tbl>
              <a:tblPr/>
              <a:tblGrid>
                <a:gridCol w="1368425"/>
                <a:gridCol w="4681537"/>
              </a:tblGrid>
              <a:tr h="396911">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zh-TW" altLang="en-US" sz="2000" b="1" i="0" u="none" strike="noStrike" cap="none" normalizeH="0" baseline="0" dirty="0" smtClean="0">
                          <a:ln>
                            <a:noFill/>
                          </a:ln>
                          <a:solidFill>
                            <a:srgbClr val="003300"/>
                          </a:solidFill>
                          <a:effectLst/>
                          <a:latin typeface="Calibri" pitchFamily="34" charset="0"/>
                          <a:ea typeface="新細明體" charset="-120"/>
                        </a:rPr>
                        <a:t>群別</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zh-TW" altLang="en-US" sz="2000" b="1" i="0" u="none" strike="noStrike" cap="none" normalizeH="0" baseline="0" smtClean="0">
                          <a:ln>
                            <a:noFill/>
                          </a:ln>
                          <a:solidFill>
                            <a:srgbClr val="003300"/>
                          </a:solidFill>
                          <a:effectLst/>
                          <a:latin typeface="Calibri" pitchFamily="34" charset="0"/>
                          <a:ea typeface="新細明體" charset="-120"/>
                        </a:rPr>
                        <a:t>科別</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機械群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機械科、模具科、製圖科等共</a:t>
                      </a:r>
                      <a:r>
                        <a:rPr kumimoji="0" lang="en-US" altLang="zh-TW" sz="1800" b="0"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10</a:t>
                      </a:r>
                      <a:r>
                        <a:rPr kumimoji="0" lang="zh-TW" altLang="en-US" sz="1800" b="0"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0943">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動力機械群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汽車科 、重機科、農業機械科等共</a:t>
                      </a:r>
                      <a:r>
                        <a:rPr kumimoji="0" lang="en-US" altLang="zh-TW"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5</a:t>
                      </a: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電機電子群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電機科、電子科、資訊科等共</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6</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科</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土木建築群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土木科、建築科、消防工程科等</a:t>
                      </a:r>
                      <a:r>
                        <a:rPr kumimoji="0" lang="en-US" altLang="zh-TW" sz="1800" b="0"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3</a:t>
                      </a:r>
                      <a:r>
                        <a:rPr kumimoji="0" lang="zh-TW" altLang="en-US" sz="1800" b="0"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化工群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化工科、染整科、紡織科等</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3</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科</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商業管理群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商業經營科、國際貿易科等共</a:t>
                      </a:r>
                      <a:r>
                        <a:rPr kumimoji="0" lang="en-US" altLang="zh-TW"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8</a:t>
                      </a: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科</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外語群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應用外語科</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日文</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、應用外語科</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英文</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等</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2</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設計群</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美工科、廣告設計科、室內設計科等共</a:t>
                      </a:r>
                      <a:r>
                        <a:rPr kumimoji="0" lang="en-US" altLang="zh-TW" sz="1800" b="0"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10</a:t>
                      </a:r>
                      <a:r>
                        <a:rPr kumimoji="0" lang="zh-TW" altLang="en-US" sz="1800" b="0"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科</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農業群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農場經營科 、畜產保健科等共</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6</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0943">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食品群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食品加工科、食品科、水產食品科等</a:t>
                      </a:r>
                      <a:r>
                        <a:rPr kumimoji="0" lang="en-US" altLang="zh-TW"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3</a:t>
                      </a: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家政群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家政科、服裝科、美容科等共</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8</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科</a:t>
                      </a:r>
                      <a:r>
                        <a:rPr kumimoji="0" lang="zh-TW" altLang="en-US" sz="1800" b="0" i="0" u="none" strike="noStrike" cap="none" normalizeH="0" baseline="0" smtClean="0">
                          <a:ln>
                            <a:noFill/>
                          </a:ln>
                          <a:solidFill>
                            <a:srgbClr val="FF0066"/>
                          </a:solidFill>
                          <a:effectLst/>
                          <a:latin typeface="Arial Unicode MS" pitchFamily="34" charset="-120"/>
                          <a:ea typeface="Arial Unicode MS" pitchFamily="34" charset="-120"/>
                          <a:cs typeface="Arial Unicode MS" pitchFamily="34" charset="-120"/>
                        </a:rPr>
                        <a:t>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餐旅群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觀光事業科、餐飲管理科等</a:t>
                      </a:r>
                      <a:r>
                        <a:rPr kumimoji="0" lang="en-US" altLang="zh-TW"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2</a:t>
                      </a: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海事群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航海科、輪機科 等</a:t>
                      </a:r>
                      <a:r>
                        <a:rPr kumimoji="0" lang="en-US" altLang="zh-TW"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2</a:t>
                      </a:r>
                      <a:r>
                        <a:rPr kumimoji="0" lang="zh-TW" altLang="en-US" sz="1800" b="0"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科</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7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水產群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漁業科、水產養殖科等</a:t>
                      </a:r>
                      <a:r>
                        <a:rPr kumimoji="0" lang="en-US" altLang="zh-TW"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2</a:t>
                      </a:r>
                      <a:r>
                        <a:rPr kumimoji="0" lang="zh-TW" altLang="en-US" sz="1800" b="0" i="0" u="none" strike="noStrike" cap="none" normalizeH="0" baseline="0" smtClean="0">
                          <a:ln>
                            <a:noFill/>
                          </a:ln>
                          <a:solidFill>
                            <a:srgbClr val="000066"/>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82623">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Arial Unicode MS" pitchFamily="34" charset="-120"/>
                          <a:ea typeface="Arial Unicode MS" pitchFamily="34" charset="-120"/>
                          <a:cs typeface="Arial Unicode MS" pitchFamily="34" charset="-120"/>
                        </a:rPr>
                        <a:t>藝術群 </a:t>
                      </a:r>
                    </a:p>
                  </a:txBody>
                  <a:tcPr marL="91449" marR="91449" marT="45733" marB="4573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zh-TW" altLang="en-US" sz="1800" b="0"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電影電視科、表演藝術科、美術科等共</a:t>
                      </a:r>
                      <a:r>
                        <a:rPr kumimoji="0" lang="en-US" altLang="zh-TW" sz="1800" b="0"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11</a:t>
                      </a:r>
                      <a:r>
                        <a:rPr kumimoji="0" lang="zh-TW" altLang="en-US" sz="1800" b="0"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科 </a:t>
                      </a:r>
                    </a:p>
                  </a:txBody>
                  <a:tcPr marL="91449" marR="91449" marT="45733" marB="4573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
        <p:nvSpPr>
          <p:cNvPr id="14" name="Rectangle 2"/>
          <p:cNvSpPr>
            <a:spLocks noChangeArrowheads="1"/>
          </p:cNvSpPr>
          <p:nvPr/>
        </p:nvSpPr>
        <p:spPr bwMode="auto">
          <a:xfrm>
            <a:off x="323850" y="764704"/>
            <a:ext cx="2111375" cy="898525"/>
          </a:xfrm>
          <a:prstGeom prst="rect">
            <a:avLst/>
          </a:prstGeom>
          <a:solidFill>
            <a:srgbClr val="FFFFCC"/>
          </a:solidFill>
          <a:ln>
            <a:noFill/>
          </a:ln>
          <a:extLst/>
        </p:spPr>
        <p:txBody>
          <a:bodyPr anchor="ctr"/>
          <a:lstStyle/>
          <a:p>
            <a:pPr algn="ctr">
              <a:defRPr/>
            </a:pPr>
            <a:r>
              <a:rPr lang="zh-TW" altLang="en-US" sz="3600" b="1" u="sng" dirty="0">
                <a:solidFill>
                  <a:srgbClr val="80008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五專</a:t>
            </a:r>
            <a:endParaRPr lang="en-US" altLang="zh-TW" sz="3600" b="1" u="sng" dirty="0">
              <a:solidFill>
                <a:srgbClr val="80008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a:p>
            <a:pPr algn="ctr">
              <a:defRPr/>
            </a:pPr>
            <a:r>
              <a:rPr lang="zh-TW" altLang="en-US" sz="2400" b="1" dirty="0">
                <a:solidFill>
                  <a:srgbClr val="0000CC"/>
                </a:solidFill>
                <a:latin typeface="Arial Unicode MS" pitchFamily="34" charset="-120"/>
                <a:ea typeface="Arial Unicode MS" pitchFamily="34" charset="-120"/>
                <a:cs typeface="Arial Unicode MS" pitchFamily="34" charset="-120"/>
              </a:rPr>
              <a:t>主要招生科別</a:t>
            </a:r>
            <a:endParaRPr lang="en-US" altLang="zh-TW" sz="2400" b="1" dirty="0">
              <a:solidFill>
                <a:srgbClr val="FF3300"/>
              </a:solidFill>
              <a:latin typeface="Arial Unicode MS" pitchFamily="34" charset="-120"/>
              <a:ea typeface="Arial Unicode MS" pitchFamily="34" charset="-120"/>
              <a:cs typeface="Arial Unicode MS" pitchFamily="34" charset="-120"/>
            </a:endParaRPr>
          </a:p>
        </p:txBody>
      </p:sp>
      <p:graphicFrame>
        <p:nvGraphicFramePr>
          <p:cNvPr id="15" name="Group 163"/>
          <p:cNvGraphicFramePr>
            <a:graphicFrameLocks noGrp="1"/>
          </p:cNvGraphicFramePr>
          <p:nvPr>
            <p:extLst>
              <p:ext uri="{D42A27DB-BD31-4B8C-83A1-F6EECF244321}">
                <p14:modId xmlns:p14="http://schemas.microsoft.com/office/powerpoint/2010/main" val="962279398"/>
              </p:ext>
            </p:extLst>
          </p:nvPr>
        </p:nvGraphicFramePr>
        <p:xfrm>
          <a:off x="119062" y="1844824"/>
          <a:ext cx="2520950" cy="2944815"/>
        </p:xfrm>
        <a:graphic>
          <a:graphicData uri="http://schemas.openxmlformats.org/drawingml/2006/table">
            <a:tbl>
              <a:tblPr/>
              <a:tblGrid>
                <a:gridCol w="2520950"/>
              </a:tblGrid>
              <a:tr h="368300">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護理科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66713">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商管財金類科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r h="369888">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應用外語科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68300">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餐飲管理科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r h="368300">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美容與化妝品應用科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66713">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幼兒保育科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r h="369888">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latin typeface="Arial Unicode MS" pitchFamily="34" charset="-120"/>
                          <a:ea typeface="Arial Unicode MS" pitchFamily="34" charset="-120"/>
                          <a:cs typeface="Arial Unicode MS" pitchFamily="34" charset="-120"/>
                        </a:rPr>
                        <a:t>電機與電子工程科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66713">
                <a:tc>
                  <a:txBody>
                    <a:bodyPr/>
                    <a:lstStyle/>
                    <a:p>
                      <a:pPr marL="0" marR="0" lvl="0" indent="0" algn="ctr" defTabSz="914400" rtl="0" eaLnBrk="1" fontAlgn="base" latinLnBrk="0" hangingPunct="1">
                        <a:lnSpc>
                          <a:spcPct val="8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0066"/>
                          </a:solidFill>
                          <a:effectLst/>
                          <a:latin typeface="Arial Unicode MS" pitchFamily="34" charset="-120"/>
                          <a:ea typeface="Arial Unicode MS" pitchFamily="34" charset="-120"/>
                          <a:cs typeface="Arial Unicode MS" pitchFamily="34" charset="-120"/>
                        </a:rPr>
                        <a:t>資訊管理科</a:t>
                      </a:r>
                    </a:p>
                  </a:txBody>
                  <a:tcPr marL="91464" marR="91464"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spTree>
    <p:extLst>
      <p:ext uri="{BB962C8B-B14F-4D97-AF65-F5344CB8AC3E}">
        <p14:creationId xmlns:p14="http://schemas.microsoft.com/office/powerpoint/2010/main" val="341713677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內容版面配置區 2"/>
          <p:cNvSpPr>
            <a:spLocks noGrp="1"/>
          </p:cNvSpPr>
          <p:nvPr>
            <p:ph idx="4294967295"/>
          </p:nvPr>
        </p:nvSpPr>
        <p:spPr>
          <a:xfrm>
            <a:off x="280988" y="1568450"/>
            <a:ext cx="8229600" cy="4525963"/>
          </a:xfrm>
        </p:spPr>
        <p:txBody>
          <a:bodyPr/>
          <a:lstStyle/>
          <a:p>
            <a:endParaRPr lang="zh-TW" altLang="en-US" smtClean="0"/>
          </a:p>
        </p:txBody>
      </p:sp>
      <p:graphicFrame>
        <p:nvGraphicFramePr>
          <p:cNvPr id="5" name="內容版面配置區 3"/>
          <p:cNvGraphicFramePr>
            <a:graphicFrameLocks/>
          </p:cNvGraphicFramePr>
          <p:nvPr>
            <p:extLst>
              <p:ext uri="{D42A27DB-BD31-4B8C-83A1-F6EECF244321}">
                <p14:modId xmlns:p14="http://schemas.microsoft.com/office/powerpoint/2010/main" val="3364235742"/>
              </p:ext>
            </p:extLst>
          </p:nvPr>
        </p:nvGraphicFramePr>
        <p:xfrm>
          <a:off x="480113" y="977606"/>
          <a:ext cx="8329202" cy="5627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701" name="標題 1"/>
          <p:cNvSpPr>
            <a:spLocks/>
          </p:cNvSpPr>
          <p:nvPr/>
        </p:nvSpPr>
        <p:spPr bwMode="auto">
          <a:xfrm>
            <a:off x="478305" y="486261"/>
            <a:ext cx="7859712" cy="43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4000" b="1" dirty="0">
                <a:latin typeface="標楷體" pitchFamily="65" charset="-120"/>
                <a:ea typeface="標楷體" pitchFamily="65" charset="-120"/>
              </a:rPr>
              <a:t>高職科別課程</a:t>
            </a:r>
            <a:r>
              <a:rPr lang="en-US" altLang="zh-TW" sz="4000" b="1" dirty="0">
                <a:latin typeface="標楷體" pitchFamily="65" charset="-120"/>
                <a:ea typeface="標楷體" pitchFamily="65" charset="-120"/>
              </a:rPr>
              <a:t>15</a:t>
            </a:r>
            <a:r>
              <a:rPr lang="zh-TW" altLang="en-US" sz="4000" b="1" dirty="0" smtClean="0">
                <a:latin typeface="標楷體" pitchFamily="65" charset="-120"/>
                <a:ea typeface="標楷體" pitchFamily="65" charset="-120"/>
              </a:rPr>
              <a:t>群</a:t>
            </a:r>
            <a:r>
              <a:rPr lang="en-US" altLang="zh-TW" sz="4000" b="1" dirty="0" smtClean="0">
                <a:latin typeface="標楷體" pitchFamily="65" charset="-120"/>
                <a:ea typeface="標楷體" pitchFamily="65" charset="-120"/>
              </a:rPr>
              <a:t>(1/9)</a:t>
            </a:r>
            <a:endParaRPr lang="zh-TW" altLang="en-US" sz="4000" b="1" dirty="0">
              <a:latin typeface="標楷體" pitchFamily="65" charset="-120"/>
              <a:ea typeface="標楷體" pitchFamily="65" charset="-120"/>
            </a:endParaRPr>
          </a:p>
        </p:txBody>
      </p:sp>
    </p:spTree>
    <p:extLst>
      <p:ext uri="{BB962C8B-B14F-4D97-AF65-F5344CB8AC3E}">
        <p14:creationId xmlns:p14="http://schemas.microsoft.com/office/powerpoint/2010/main" val="316987525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nvPr>
        </p:nvGraphicFramePr>
        <p:xfrm>
          <a:off x="261382" y="1052362"/>
          <a:ext cx="8691137" cy="5401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113" y="3716338"/>
            <a:ext cx="11112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標題 1"/>
          <p:cNvSpPr>
            <a:spLocks/>
          </p:cNvSpPr>
          <p:nvPr/>
        </p:nvSpPr>
        <p:spPr bwMode="auto">
          <a:xfrm>
            <a:off x="452438" y="365124"/>
            <a:ext cx="7859712" cy="69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4000" b="1" dirty="0">
                <a:latin typeface="標楷體" pitchFamily="65" charset="-120"/>
                <a:ea typeface="標楷體" pitchFamily="65" charset="-120"/>
              </a:rPr>
              <a:t>高職科別課程</a:t>
            </a:r>
            <a:r>
              <a:rPr lang="en-US" altLang="zh-TW" sz="4000" b="1" dirty="0">
                <a:latin typeface="標楷體" pitchFamily="65" charset="-120"/>
                <a:ea typeface="標楷體" pitchFamily="65" charset="-120"/>
              </a:rPr>
              <a:t>15</a:t>
            </a:r>
            <a:r>
              <a:rPr lang="zh-TW" altLang="en-US" sz="4000" b="1" dirty="0" smtClean="0">
                <a:latin typeface="標楷體" pitchFamily="65" charset="-120"/>
                <a:ea typeface="標楷體" pitchFamily="65" charset="-120"/>
              </a:rPr>
              <a:t>群</a:t>
            </a:r>
            <a:r>
              <a:rPr lang="en-US" altLang="zh-TW" sz="4000" b="1" dirty="0" smtClean="0">
                <a:latin typeface="標楷體" pitchFamily="65" charset="-120"/>
                <a:ea typeface="標楷體" pitchFamily="65" charset="-120"/>
              </a:rPr>
              <a:t>(2/9)</a:t>
            </a:r>
            <a:endParaRPr lang="zh-TW" altLang="en-US" sz="4000" b="1" dirty="0">
              <a:latin typeface="標楷體" pitchFamily="65" charset="-120"/>
              <a:ea typeface="標楷體" pitchFamily="65" charset="-120"/>
            </a:endParaRPr>
          </a:p>
        </p:txBody>
      </p:sp>
    </p:spTree>
    <p:extLst>
      <p:ext uri="{BB962C8B-B14F-4D97-AF65-F5344CB8AC3E}">
        <p14:creationId xmlns:p14="http://schemas.microsoft.com/office/powerpoint/2010/main" val="217839963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標題 1"/>
          <p:cNvSpPr>
            <a:spLocks noGrp="1"/>
          </p:cNvSpPr>
          <p:nvPr>
            <p:ph type="title" idx="4294967295"/>
          </p:nvPr>
        </p:nvSpPr>
        <p:spPr>
          <a:xfrm>
            <a:off x="467544" y="620688"/>
            <a:ext cx="7859712" cy="868362"/>
          </a:xfrm>
        </p:spPr>
        <p:txBody>
          <a:bodyPr/>
          <a:lstStyle/>
          <a:p>
            <a:r>
              <a:rPr lang="zh-TW" altLang="en-US" sz="4000" b="1" dirty="0" smtClean="0">
                <a:solidFill>
                  <a:schemeClr val="tx1"/>
                </a:solidFill>
                <a:latin typeface="標楷體" pitchFamily="65" charset="-120"/>
                <a:ea typeface="標楷體" pitchFamily="65" charset="-120"/>
              </a:rPr>
              <a:t>高職科別課程</a:t>
            </a:r>
            <a:r>
              <a:rPr lang="en-US" altLang="zh-TW" sz="4000" b="1" dirty="0" smtClean="0">
                <a:solidFill>
                  <a:schemeClr val="tx1"/>
                </a:solidFill>
                <a:latin typeface="標楷體" pitchFamily="65" charset="-120"/>
                <a:ea typeface="標楷體" pitchFamily="65" charset="-120"/>
              </a:rPr>
              <a:t>15</a:t>
            </a:r>
            <a:r>
              <a:rPr lang="zh-TW" altLang="en-US" sz="4000" b="1" dirty="0" smtClean="0">
                <a:solidFill>
                  <a:schemeClr val="tx1"/>
                </a:solidFill>
                <a:latin typeface="標楷體" pitchFamily="65" charset="-120"/>
                <a:ea typeface="標楷體" pitchFamily="65" charset="-120"/>
              </a:rPr>
              <a:t>群</a:t>
            </a:r>
            <a:r>
              <a:rPr lang="en-US" altLang="zh-TW" sz="4000" b="1" dirty="0" smtClean="0">
                <a:solidFill>
                  <a:schemeClr val="tx1"/>
                </a:solidFill>
                <a:latin typeface="標楷體" pitchFamily="65" charset="-120"/>
                <a:ea typeface="標楷體" pitchFamily="65" charset="-120"/>
              </a:rPr>
              <a:t>(3/9)</a:t>
            </a:r>
            <a:endParaRPr lang="zh-TW" altLang="en-US" sz="4000" b="1" dirty="0" smtClean="0">
              <a:solidFill>
                <a:schemeClr val="tx1"/>
              </a:solidFill>
              <a:latin typeface="標楷體" pitchFamily="65" charset="-120"/>
              <a:ea typeface="標楷體" pitchFamily="65" charset="-120"/>
            </a:endParaRPr>
          </a:p>
        </p:txBody>
      </p:sp>
      <p:graphicFrame>
        <p:nvGraphicFramePr>
          <p:cNvPr id="4" name="內容版面配置區 3"/>
          <p:cNvGraphicFramePr>
            <a:graphicFrameLocks noGrp="1"/>
          </p:cNvGraphicFramePr>
          <p:nvPr>
            <p:ph idx="4294967295"/>
          </p:nvPr>
        </p:nvGraphicFramePr>
        <p:xfrm>
          <a:off x="107504" y="1628800"/>
          <a:ext cx="8892480"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65088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585862901"/>
              </p:ext>
            </p:extLst>
          </p:nvPr>
        </p:nvGraphicFramePr>
        <p:xfrm>
          <a:off x="0" y="841932"/>
          <a:ext cx="9144000" cy="5683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772" name="標題 1"/>
          <p:cNvSpPr>
            <a:spLocks/>
          </p:cNvSpPr>
          <p:nvPr/>
        </p:nvSpPr>
        <p:spPr bwMode="auto">
          <a:xfrm>
            <a:off x="683568" y="305360"/>
            <a:ext cx="7859712" cy="67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3200" b="1" dirty="0">
                <a:latin typeface="標楷體" pitchFamily="65" charset="-120"/>
                <a:ea typeface="標楷體" pitchFamily="65" charset="-120"/>
              </a:rPr>
              <a:t>高職科別課程</a:t>
            </a:r>
            <a:r>
              <a:rPr lang="en-US" altLang="zh-TW" sz="3200" b="1" dirty="0">
                <a:latin typeface="標楷體" pitchFamily="65" charset="-120"/>
                <a:ea typeface="標楷體" pitchFamily="65" charset="-120"/>
              </a:rPr>
              <a:t>15</a:t>
            </a:r>
            <a:r>
              <a:rPr lang="zh-TW" altLang="en-US" sz="3200" b="1" dirty="0" smtClean="0">
                <a:latin typeface="標楷體" pitchFamily="65" charset="-120"/>
                <a:ea typeface="標楷體" pitchFamily="65" charset="-120"/>
              </a:rPr>
              <a:t>群</a:t>
            </a:r>
            <a:r>
              <a:rPr lang="en-US" altLang="zh-TW" sz="3200" b="1" dirty="0" smtClean="0">
                <a:latin typeface="標楷體" pitchFamily="65" charset="-120"/>
                <a:ea typeface="標楷體" pitchFamily="65" charset="-120"/>
              </a:rPr>
              <a:t>(4/9)</a:t>
            </a:r>
            <a:endParaRPr lang="zh-TW" altLang="en-US" sz="3200" b="1" dirty="0">
              <a:latin typeface="標楷體" pitchFamily="65" charset="-120"/>
              <a:ea typeface="標楷體" pitchFamily="65" charset="-120"/>
            </a:endParaRPr>
          </a:p>
        </p:txBody>
      </p:sp>
      <p:pic>
        <p:nvPicPr>
          <p:cNvPr id="3277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588" y="2420938"/>
            <a:ext cx="11112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2431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796" name="標題 1"/>
          <p:cNvSpPr>
            <a:spLocks/>
          </p:cNvSpPr>
          <p:nvPr/>
        </p:nvSpPr>
        <p:spPr bwMode="auto">
          <a:xfrm>
            <a:off x="611560" y="620688"/>
            <a:ext cx="78597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4000" b="1" dirty="0">
                <a:latin typeface="標楷體" pitchFamily="65" charset="-120"/>
                <a:ea typeface="標楷體" pitchFamily="65" charset="-120"/>
              </a:rPr>
              <a:t>高職科別課程</a:t>
            </a:r>
            <a:r>
              <a:rPr lang="en-US" altLang="zh-TW" sz="4000" b="1" dirty="0">
                <a:latin typeface="標楷體" pitchFamily="65" charset="-120"/>
                <a:ea typeface="標楷體" pitchFamily="65" charset="-120"/>
              </a:rPr>
              <a:t>15</a:t>
            </a:r>
            <a:r>
              <a:rPr lang="zh-TW" altLang="en-US" sz="4000" b="1" dirty="0" smtClean="0">
                <a:latin typeface="標楷體" pitchFamily="65" charset="-120"/>
                <a:ea typeface="標楷體" pitchFamily="65" charset="-120"/>
              </a:rPr>
              <a:t>群</a:t>
            </a:r>
            <a:r>
              <a:rPr lang="en-US" altLang="zh-TW" sz="4000" b="1" dirty="0" smtClean="0">
                <a:latin typeface="標楷體" pitchFamily="65" charset="-120"/>
                <a:ea typeface="標楷體" pitchFamily="65" charset="-120"/>
              </a:rPr>
              <a:t>(5/9)</a:t>
            </a:r>
            <a:endParaRPr lang="zh-TW" altLang="en-US" sz="4000" b="1" dirty="0">
              <a:latin typeface="標楷體" pitchFamily="65" charset="-120"/>
              <a:ea typeface="標楷體" pitchFamily="65" charset="-120"/>
            </a:endParaRPr>
          </a:p>
        </p:txBody>
      </p:sp>
    </p:spTree>
    <p:extLst>
      <p:ext uri="{BB962C8B-B14F-4D97-AF65-F5344CB8AC3E}">
        <p14:creationId xmlns:p14="http://schemas.microsoft.com/office/powerpoint/2010/main" val="89330649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nvPr>
        </p:nvGraphicFramePr>
        <p:xfrm>
          <a:off x="107504" y="1580341"/>
          <a:ext cx="8856984" cy="5111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820" name="標題 1"/>
          <p:cNvSpPr>
            <a:spLocks/>
          </p:cNvSpPr>
          <p:nvPr/>
        </p:nvSpPr>
        <p:spPr bwMode="auto">
          <a:xfrm>
            <a:off x="611560" y="548680"/>
            <a:ext cx="78597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4000" b="1" dirty="0">
                <a:latin typeface="標楷體" pitchFamily="65" charset="-120"/>
                <a:ea typeface="標楷體" pitchFamily="65" charset="-120"/>
              </a:rPr>
              <a:t>高職科別課程</a:t>
            </a:r>
            <a:r>
              <a:rPr lang="en-US" altLang="zh-TW" sz="4000" b="1" dirty="0">
                <a:latin typeface="標楷體" pitchFamily="65" charset="-120"/>
                <a:ea typeface="標楷體" pitchFamily="65" charset="-120"/>
              </a:rPr>
              <a:t>15</a:t>
            </a:r>
            <a:r>
              <a:rPr lang="zh-TW" altLang="en-US" sz="4000" b="1" dirty="0" smtClean="0">
                <a:latin typeface="標楷體" pitchFamily="65" charset="-120"/>
                <a:ea typeface="標楷體" pitchFamily="65" charset="-120"/>
              </a:rPr>
              <a:t>群</a:t>
            </a:r>
            <a:r>
              <a:rPr lang="en-US" altLang="zh-TW" sz="4000" b="1" dirty="0" smtClean="0">
                <a:latin typeface="標楷體" pitchFamily="65" charset="-120"/>
                <a:ea typeface="標楷體" pitchFamily="65" charset="-120"/>
              </a:rPr>
              <a:t>(6/9)</a:t>
            </a:r>
            <a:endParaRPr lang="zh-TW" altLang="en-US" sz="4000" b="1" dirty="0">
              <a:latin typeface="標楷體" pitchFamily="65" charset="-120"/>
              <a:ea typeface="標楷體" pitchFamily="65" charset="-120"/>
            </a:endParaRPr>
          </a:p>
        </p:txBody>
      </p:sp>
    </p:spTree>
    <p:extLst>
      <p:ext uri="{BB962C8B-B14F-4D97-AF65-F5344CB8AC3E}">
        <p14:creationId xmlns:p14="http://schemas.microsoft.com/office/powerpoint/2010/main" val="1430986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編號版面配置區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fontAlgn="base">
              <a:spcBef>
                <a:spcPct val="0"/>
              </a:spcBef>
              <a:spcAft>
                <a:spcPct val="0"/>
              </a:spcAft>
            </a:pPr>
            <a:fld id="{E7486D2A-B170-42A7-84D4-3C78F2D2605C}" type="slidenum">
              <a:rPr lang="zh-TW" altLang="en-US" smtClean="0"/>
              <a:pPr fontAlgn="base">
                <a:spcBef>
                  <a:spcPct val="0"/>
                </a:spcBef>
                <a:spcAft>
                  <a:spcPct val="0"/>
                </a:spcAft>
              </a:pPr>
              <a:t>15</a:t>
            </a:fld>
            <a:endParaRPr lang="en-US" altLang="zh-TW" smtClean="0"/>
          </a:p>
        </p:txBody>
      </p:sp>
      <p:sp>
        <p:nvSpPr>
          <p:cNvPr id="2" name="標題 1"/>
          <p:cNvSpPr>
            <a:spLocks noGrp="1"/>
          </p:cNvSpPr>
          <p:nvPr>
            <p:ph type="title" idx="4294967295"/>
          </p:nvPr>
        </p:nvSpPr>
        <p:spPr>
          <a:xfrm>
            <a:off x="251520" y="188640"/>
            <a:ext cx="8435975" cy="998984"/>
          </a:xfrm>
        </p:spPr>
        <p:txBody>
          <a:bodyPr rtlCol="0">
            <a:noAutofit/>
          </a:bodyPr>
          <a:lstStyle/>
          <a:p>
            <a:pPr eaLnBrk="1" fontAlgn="auto" hangingPunct="1">
              <a:spcAft>
                <a:spcPts val="0"/>
              </a:spcAft>
              <a:defRPr/>
            </a:pPr>
            <a:r>
              <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宜蘭區高級中等學校入學管道介紹與</a:t>
            </a:r>
            <a:r>
              <a:rPr lang="zh-TW" altLang="en-US"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說明</a:t>
            </a:r>
            <a:r>
              <a:rPr lang="en-US" altLang="zh-TW"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(3/4)</a:t>
            </a:r>
            <a:endPar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723224846"/>
              </p:ext>
            </p:extLst>
          </p:nvPr>
        </p:nvGraphicFramePr>
        <p:xfrm>
          <a:off x="323528" y="980728"/>
          <a:ext cx="8424861" cy="5400608"/>
        </p:xfrm>
        <a:graphic>
          <a:graphicData uri="http://schemas.openxmlformats.org/drawingml/2006/table">
            <a:tbl>
              <a:tblPr firstRow="1" firstCol="1" bandRow="1"/>
              <a:tblGrid>
                <a:gridCol w="3024310"/>
                <a:gridCol w="2160221"/>
                <a:gridCol w="2025957"/>
                <a:gridCol w="1214373"/>
              </a:tblGrid>
              <a:tr h="487148">
                <a:tc>
                  <a:txBody>
                    <a:bodyPr/>
                    <a:lstStyle/>
                    <a:p>
                      <a:pPr algn="ctr">
                        <a:lnSpc>
                          <a:spcPct val="100000"/>
                        </a:lnSpc>
                        <a:spcAft>
                          <a:spcPts val="0"/>
                        </a:spcAft>
                      </a:pPr>
                      <a:r>
                        <a:rPr lang="zh-TW" sz="2000" b="1" kern="0" dirty="0">
                          <a:solidFill>
                            <a:srgbClr val="000000"/>
                          </a:solidFill>
                          <a:effectLst/>
                          <a:latin typeface="Times New Roman"/>
                          <a:ea typeface="標楷體"/>
                          <a:cs typeface="新細明體"/>
                        </a:rPr>
                        <a:t>學校</a:t>
                      </a:r>
                      <a:endParaRPr lang="zh-TW" sz="20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gridSpan="2">
                  <a:txBody>
                    <a:bodyPr/>
                    <a:lstStyle/>
                    <a:p>
                      <a:pPr algn="ctr">
                        <a:lnSpc>
                          <a:spcPct val="100000"/>
                        </a:lnSpc>
                        <a:spcAft>
                          <a:spcPts val="0"/>
                        </a:spcAft>
                      </a:pPr>
                      <a:r>
                        <a:rPr lang="zh-TW" sz="2000" b="1" kern="0" dirty="0">
                          <a:solidFill>
                            <a:srgbClr val="000000"/>
                          </a:solidFill>
                          <a:effectLst/>
                          <a:latin typeface="Times New Roman"/>
                          <a:ea typeface="標楷體"/>
                          <a:cs typeface="新細明體"/>
                        </a:rPr>
                        <a:t>科</a:t>
                      </a:r>
                      <a:r>
                        <a:rPr lang="en-US" sz="2000" b="1" kern="0" dirty="0">
                          <a:solidFill>
                            <a:srgbClr val="000000"/>
                          </a:solidFill>
                          <a:effectLst/>
                          <a:latin typeface="Times New Roman"/>
                          <a:ea typeface="標楷體"/>
                          <a:cs typeface="新細明體"/>
                        </a:rPr>
                        <a:t>(</a:t>
                      </a:r>
                      <a:r>
                        <a:rPr lang="zh-TW" sz="2000" b="1" kern="0" dirty="0">
                          <a:solidFill>
                            <a:srgbClr val="000000"/>
                          </a:solidFill>
                          <a:effectLst/>
                          <a:latin typeface="Times New Roman"/>
                          <a:ea typeface="標楷體"/>
                          <a:cs typeface="新細明體"/>
                        </a:rPr>
                        <a:t>班</a:t>
                      </a:r>
                      <a:r>
                        <a:rPr lang="en-US" sz="2000" b="1" kern="0" dirty="0">
                          <a:solidFill>
                            <a:srgbClr val="000000"/>
                          </a:solidFill>
                          <a:effectLst/>
                          <a:latin typeface="Times New Roman"/>
                          <a:ea typeface="標楷體"/>
                          <a:cs typeface="新細明體"/>
                        </a:rPr>
                        <a:t>)</a:t>
                      </a:r>
                      <a:endParaRPr lang="zh-TW" sz="20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hMerge="1">
                  <a:txBody>
                    <a:bodyPr/>
                    <a:lstStyle/>
                    <a:p>
                      <a:endParaRPr lang="zh-TW" altLang="en-US"/>
                    </a:p>
                  </a:txBody>
                  <a:tcPr/>
                </a:tc>
                <a:tc>
                  <a:txBody>
                    <a:bodyPr/>
                    <a:lstStyle/>
                    <a:p>
                      <a:pPr algn="ctr">
                        <a:lnSpc>
                          <a:spcPct val="100000"/>
                        </a:lnSpc>
                        <a:spcAft>
                          <a:spcPts val="0"/>
                        </a:spcAft>
                      </a:pPr>
                      <a:r>
                        <a:rPr lang="zh-TW" sz="2000" b="1" kern="0" dirty="0">
                          <a:solidFill>
                            <a:srgbClr val="000000"/>
                          </a:solidFill>
                          <a:effectLst/>
                          <a:latin typeface="Times New Roman"/>
                          <a:ea typeface="標楷體"/>
                          <a:cs typeface="新細明體"/>
                        </a:rPr>
                        <a:t>免試入學</a:t>
                      </a:r>
                      <a:endParaRPr lang="zh-TW" sz="20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r>
              <a:tr h="545940">
                <a:tc rowSpan="3">
                  <a:txBody>
                    <a:bodyPr/>
                    <a:lstStyle/>
                    <a:p>
                      <a:pPr algn="ctr">
                        <a:spcAft>
                          <a:spcPts val="0"/>
                        </a:spcAft>
                      </a:pPr>
                      <a:r>
                        <a:rPr lang="zh-TW" sz="2400" b="1" kern="0" dirty="0">
                          <a:solidFill>
                            <a:srgbClr val="000000"/>
                          </a:solidFill>
                          <a:effectLst/>
                          <a:latin typeface="Times New Roman"/>
                          <a:ea typeface="標楷體"/>
                          <a:cs typeface="新細明體"/>
                        </a:rPr>
                        <a:t>國立羅東</a:t>
                      </a:r>
                      <a:r>
                        <a:rPr lang="zh-TW" sz="2400" b="1" kern="0" dirty="0" smtClean="0">
                          <a:solidFill>
                            <a:srgbClr val="000000"/>
                          </a:solidFill>
                          <a:effectLst/>
                          <a:latin typeface="Times New Roman"/>
                          <a:ea typeface="標楷體"/>
                          <a:cs typeface="新細明體"/>
                        </a:rPr>
                        <a:t>高商</a:t>
                      </a:r>
                      <a:endParaRPr lang="zh-TW" sz="24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400" b="1" kern="0" dirty="0">
                          <a:solidFill>
                            <a:srgbClr val="000000"/>
                          </a:solidFill>
                          <a:effectLst/>
                          <a:latin typeface="Times New Roman"/>
                          <a:ea typeface="標楷體"/>
                          <a:cs typeface="新細明體"/>
                        </a:rPr>
                        <a:t>綜合高中</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400" b="1" kern="0" dirty="0">
                          <a:solidFill>
                            <a:srgbClr val="FF0000"/>
                          </a:solidFill>
                          <a:effectLst/>
                          <a:latin typeface="Times New Roman"/>
                          <a:ea typeface="標楷體"/>
                          <a:cs typeface="新細明體"/>
                        </a:rPr>
                        <a:t>商業經營科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ts val="1200"/>
                        </a:lnSpc>
                        <a:spcAft>
                          <a:spcPts val="0"/>
                        </a:spcAft>
                      </a:pPr>
                      <a:r>
                        <a:rPr lang="en-US" sz="2000" b="1" kern="0" dirty="0">
                          <a:solidFill>
                            <a:srgbClr val="000000"/>
                          </a:solidFill>
                          <a:effectLst/>
                          <a:latin typeface="標楷體"/>
                          <a:ea typeface="標楷體"/>
                          <a:cs typeface="新細明體"/>
                          <a:sym typeface="Wingdings"/>
                        </a:rPr>
                        <a:t></a:t>
                      </a:r>
                      <a:endParaRPr lang="zh-TW" sz="20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45940">
                <a:tc vMerge="1">
                  <a:txBody>
                    <a:bodyPr/>
                    <a:lstStyle/>
                    <a:p>
                      <a:endParaRPr lang="zh-TW" altLang="en-US"/>
                    </a:p>
                  </a:txBody>
                  <a:tcPr/>
                </a:tc>
                <a:tc>
                  <a:txBody>
                    <a:bodyPr/>
                    <a:lstStyle/>
                    <a:p>
                      <a:pPr algn="l">
                        <a:spcAft>
                          <a:spcPts val="0"/>
                        </a:spcAft>
                      </a:pPr>
                      <a:r>
                        <a:rPr lang="zh-TW" sz="2400" b="1" kern="0" dirty="0">
                          <a:solidFill>
                            <a:srgbClr val="FF0000"/>
                          </a:solidFill>
                          <a:effectLst/>
                          <a:latin typeface="Times New Roman"/>
                          <a:ea typeface="標楷體"/>
                          <a:cs typeface="新細明體"/>
                        </a:rPr>
                        <a:t>國際貿易科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400" b="1" kern="0" dirty="0">
                          <a:solidFill>
                            <a:srgbClr val="FF0000"/>
                          </a:solidFill>
                          <a:effectLst/>
                          <a:latin typeface="Times New Roman"/>
                          <a:ea typeface="標楷體"/>
                          <a:cs typeface="新細明體"/>
                        </a:rPr>
                        <a:t>餐飲管理科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45940">
                <a:tc vMerge="1">
                  <a:txBody>
                    <a:bodyPr/>
                    <a:lstStyle/>
                    <a:p>
                      <a:endParaRPr lang="zh-TW" altLang="en-US"/>
                    </a:p>
                  </a:txBody>
                  <a:tcPr/>
                </a:tc>
                <a:tc>
                  <a:txBody>
                    <a:bodyPr/>
                    <a:lstStyle/>
                    <a:p>
                      <a:pPr algn="l">
                        <a:spcAft>
                          <a:spcPts val="0"/>
                        </a:spcAft>
                      </a:pPr>
                      <a:r>
                        <a:rPr lang="zh-TW" sz="2400" b="1" kern="0">
                          <a:solidFill>
                            <a:srgbClr val="000000"/>
                          </a:solidFill>
                          <a:effectLst/>
                          <a:latin typeface="Times New Roman"/>
                          <a:ea typeface="標楷體"/>
                          <a:cs typeface="新細明體"/>
                        </a:rPr>
                        <a:t>資料處理科</a:t>
                      </a:r>
                      <a:endParaRPr lang="zh-TW" sz="24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altLang="en-US" sz="2400" b="1" kern="0" dirty="0" smtClean="0">
                          <a:solidFill>
                            <a:srgbClr val="FF0000"/>
                          </a:solidFill>
                          <a:effectLst/>
                          <a:latin typeface="標楷體"/>
                          <a:ea typeface="標楷體"/>
                        </a:rPr>
                        <a:t>多媒體設計</a:t>
                      </a:r>
                      <a:r>
                        <a:rPr lang="zh-TW" altLang="en-US" sz="2400" b="1" kern="0" dirty="0">
                          <a:solidFill>
                            <a:srgbClr val="FF0000"/>
                          </a:solidFill>
                          <a:effectLst/>
                          <a:latin typeface="標楷體"/>
                          <a:ea typeface="標楷體"/>
                        </a:rPr>
                        <a:t>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45940">
                <a:tc>
                  <a:txBody>
                    <a:bodyPr/>
                    <a:lstStyle/>
                    <a:p>
                      <a:pPr algn="ctr">
                        <a:spcAft>
                          <a:spcPts val="0"/>
                        </a:spcAft>
                      </a:pPr>
                      <a:r>
                        <a:rPr lang="zh-TW" sz="2400" b="1" kern="0" dirty="0" smtClean="0">
                          <a:solidFill>
                            <a:srgbClr val="000000"/>
                          </a:solidFill>
                          <a:effectLst/>
                          <a:latin typeface="Times New Roman"/>
                          <a:ea typeface="標楷體"/>
                          <a:cs typeface="新細明體"/>
                        </a:rPr>
                        <a:t>國立羅東高商</a:t>
                      </a:r>
                      <a:r>
                        <a:rPr lang="en-US" sz="2400" b="1" kern="0" dirty="0" smtClean="0">
                          <a:solidFill>
                            <a:srgbClr val="000000"/>
                          </a:solidFill>
                          <a:effectLst/>
                          <a:latin typeface="Times New Roman"/>
                          <a:ea typeface="標楷體"/>
                          <a:cs typeface="新細明體"/>
                        </a:rPr>
                        <a:t>(</a:t>
                      </a:r>
                      <a:r>
                        <a:rPr lang="zh-TW" sz="2400" b="1" kern="0" dirty="0" smtClean="0">
                          <a:solidFill>
                            <a:srgbClr val="000000"/>
                          </a:solidFill>
                          <a:effectLst/>
                          <a:latin typeface="Times New Roman"/>
                          <a:ea typeface="標楷體"/>
                          <a:cs typeface="新細明體"/>
                        </a:rPr>
                        <a:t>進修</a:t>
                      </a:r>
                      <a:r>
                        <a:rPr lang="zh-TW" altLang="en-US" sz="2400" b="1" kern="0" dirty="0" smtClean="0">
                          <a:solidFill>
                            <a:srgbClr val="000000"/>
                          </a:solidFill>
                          <a:effectLst/>
                          <a:latin typeface="Times New Roman"/>
                          <a:ea typeface="標楷體"/>
                          <a:cs typeface="新細明體"/>
                        </a:rPr>
                        <a:t>部</a:t>
                      </a:r>
                      <a:r>
                        <a:rPr lang="en-US" sz="2400" b="1" kern="0" dirty="0" smtClean="0">
                          <a:solidFill>
                            <a:srgbClr val="000000"/>
                          </a:solidFill>
                          <a:effectLst/>
                          <a:latin typeface="Times New Roman"/>
                          <a:ea typeface="標楷體"/>
                          <a:cs typeface="新細明體"/>
                        </a:rPr>
                        <a:t>)</a:t>
                      </a:r>
                      <a:endParaRPr lang="zh-TW" sz="2400" kern="100" dirty="0">
                        <a:effectLst/>
                        <a:latin typeface="Times New Roman"/>
                        <a:ea typeface="標楷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c>
                  <a:txBody>
                    <a:bodyPr/>
                    <a:lstStyle/>
                    <a:p>
                      <a:pPr algn="l">
                        <a:spcAft>
                          <a:spcPts val="0"/>
                        </a:spcAft>
                      </a:pPr>
                      <a:r>
                        <a:rPr lang="zh-TW" sz="2400" b="1" kern="0" dirty="0" smtClean="0">
                          <a:solidFill>
                            <a:srgbClr val="000000"/>
                          </a:solidFill>
                          <a:effectLst/>
                          <a:latin typeface="Times New Roman"/>
                          <a:ea typeface="標楷體"/>
                          <a:cs typeface="新細明體"/>
                        </a:rPr>
                        <a:t>商業經營科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c>
                  <a:txBody>
                    <a:bodyPr/>
                    <a:lstStyle/>
                    <a:p>
                      <a:pPr algn="just">
                        <a:spcAft>
                          <a:spcPts val="0"/>
                        </a:spcAft>
                      </a:pPr>
                      <a:r>
                        <a:rPr lang="zh-TW" sz="2400" b="1" kern="0" dirty="0">
                          <a:solidFill>
                            <a:srgbClr val="000000"/>
                          </a:solidFill>
                          <a:effectLst/>
                          <a:latin typeface="Times New Roman"/>
                          <a:ea typeface="標楷體"/>
                          <a:cs typeface="新細明體"/>
                        </a:rPr>
                        <a:t>資料處理科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2C5"/>
                    </a:solidFill>
                  </a:tcPr>
                </a:tc>
              </a:tr>
              <a:tr h="545940">
                <a:tc rowSpan="4">
                  <a:txBody>
                    <a:bodyPr/>
                    <a:lstStyle/>
                    <a:p>
                      <a:pPr marL="0" algn="ctr" defTabSz="914400" rtl="0" eaLnBrk="1" latinLnBrk="0" hangingPunct="1">
                        <a:spcAft>
                          <a:spcPts val="0"/>
                        </a:spcAft>
                      </a:pPr>
                      <a:r>
                        <a:rPr lang="zh-TW" sz="2400" b="1" kern="0" dirty="0">
                          <a:solidFill>
                            <a:srgbClr val="000000"/>
                          </a:solidFill>
                          <a:effectLst/>
                          <a:latin typeface="Times New Roman"/>
                          <a:ea typeface="標楷體"/>
                          <a:cs typeface="新細明體"/>
                        </a:rPr>
                        <a:t>國立羅東</a:t>
                      </a:r>
                      <a:r>
                        <a:rPr lang="zh-TW" sz="2400" b="1" kern="0" dirty="0" smtClean="0">
                          <a:solidFill>
                            <a:srgbClr val="000000"/>
                          </a:solidFill>
                          <a:effectLst/>
                          <a:latin typeface="Times New Roman"/>
                          <a:ea typeface="標楷體"/>
                          <a:cs typeface="新細明體"/>
                        </a:rPr>
                        <a:t>高工</a:t>
                      </a:r>
                      <a:endParaRPr lang="zh-TW" sz="2400" b="1" kern="0" dirty="0">
                        <a:solidFill>
                          <a:srgbClr val="000000"/>
                        </a:solidFill>
                        <a:effectLst/>
                        <a:latin typeface="Times New Roman"/>
                        <a:ea typeface="標楷體"/>
                        <a:cs typeface="新細明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400" b="1" kern="0" dirty="0">
                          <a:solidFill>
                            <a:srgbClr val="FF0000"/>
                          </a:solidFill>
                          <a:effectLst/>
                          <a:latin typeface="Times New Roman"/>
                          <a:ea typeface="標楷體"/>
                          <a:cs typeface="新細明體"/>
                        </a:rPr>
                        <a:t>機械科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400" b="1" kern="0" dirty="0">
                          <a:solidFill>
                            <a:srgbClr val="000000"/>
                          </a:solidFill>
                          <a:effectLst/>
                          <a:latin typeface="Times New Roman"/>
                          <a:ea typeface="標楷體"/>
                          <a:cs typeface="新細明體"/>
                        </a:rPr>
                        <a:t>電子科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45940">
                <a:tc vMerge="1">
                  <a:txBody>
                    <a:bodyPr/>
                    <a:lstStyle/>
                    <a:p>
                      <a:endParaRPr lang="zh-TW" altLang="en-US"/>
                    </a:p>
                  </a:txBody>
                  <a:tcPr/>
                </a:tc>
                <a:tc>
                  <a:txBody>
                    <a:bodyPr/>
                    <a:lstStyle/>
                    <a:p>
                      <a:pPr algn="l">
                        <a:spcAft>
                          <a:spcPts val="0"/>
                        </a:spcAft>
                      </a:pPr>
                      <a:r>
                        <a:rPr lang="zh-TW" sz="2400" b="1" kern="0" dirty="0">
                          <a:solidFill>
                            <a:srgbClr val="FF0000"/>
                          </a:solidFill>
                          <a:effectLst/>
                          <a:latin typeface="Times New Roman"/>
                          <a:ea typeface="標楷體"/>
                          <a:cs typeface="新細明體"/>
                        </a:rPr>
                        <a:t>製圖科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400" b="1" kern="0" dirty="0">
                          <a:solidFill>
                            <a:srgbClr val="000000"/>
                          </a:solidFill>
                          <a:effectLst/>
                          <a:latin typeface="Times New Roman"/>
                          <a:ea typeface="標楷體"/>
                          <a:cs typeface="新細明體"/>
                        </a:rPr>
                        <a:t>電機科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45940">
                <a:tc vMerge="1">
                  <a:txBody>
                    <a:bodyPr/>
                    <a:lstStyle/>
                    <a:p>
                      <a:endParaRPr lang="zh-TW" altLang="en-US"/>
                    </a:p>
                  </a:txBody>
                  <a:tcPr/>
                </a:tc>
                <a:tc>
                  <a:txBody>
                    <a:bodyPr/>
                    <a:lstStyle/>
                    <a:p>
                      <a:pPr algn="l">
                        <a:spcAft>
                          <a:spcPts val="0"/>
                        </a:spcAft>
                      </a:pPr>
                      <a:r>
                        <a:rPr lang="zh-TW" sz="2400" b="1" kern="0" dirty="0">
                          <a:solidFill>
                            <a:srgbClr val="000000"/>
                          </a:solidFill>
                          <a:effectLst/>
                          <a:latin typeface="Times New Roman"/>
                          <a:ea typeface="標楷體"/>
                          <a:cs typeface="新細明體"/>
                        </a:rPr>
                        <a:t>汽車科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400" b="1" kern="0" dirty="0">
                          <a:solidFill>
                            <a:srgbClr val="000000"/>
                          </a:solidFill>
                          <a:effectLst/>
                          <a:latin typeface="Times New Roman"/>
                          <a:ea typeface="標楷體"/>
                          <a:cs typeface="新細明體"/>
                        </a:rPr>
                        <a:t>建築科</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45940">
                <a:tc vMerge="1">
                  <a:txBody>
                    <a:bodyPr/>
                    <a:lstStyle/>
                    <a:p>
                      <a:endParaRPr lang="zh-TW" altLang="en-US"/>
                    </a:p>
                  </a:txBody>
                  <a:tcPr/>
                </a:tc>
                <a:tc>
                  <a:txBody>
                    <a:bodyPr/>
                    <a:lstStyle/>
                    <a:p>
                      <a:pPr algn="l">
                        <a:spcAft>
                          <a:spcPts val="0"/>
                        </a:spcAft>
                      </a:pPr>
                      <a:r>
                        <a:rPr lang="zh-TW" sz="2400" b="1" kern="0" dirty="0">
                          <a:solidFill>
                            <a:srgbClr val="FF0000"/>
                          </a:solidFill>
                          <a:effectLst/>
                          <a:latin typeface="Times New Roman"/>
                          <a:ea typeface="標楷體"/>
                          <a:cs typeface="新細明體"/>
                        </a:rPr>
                        <a:t>資訊科</a:t>
                      </a:r>
                      <a:endParaRPr lang="zh-TW" sz="2400" kern="100" dirty="0">
                        <a:solidFill>
                          <a:srgbClr val="FF0000"/>
                        </a:solidFill>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just">
                        <a:spcAft>
                          <a:spcPts val="0"/>
                        </a:spcAft>
                      </a:pPr>
                      <a:r>
                        <a:rPr lang="en-US" sz="2400" b="1" kern="0" dirty="0">
                          <a:solidFill>
                            <a:srgbClr val="000000"/>
                          </a:solidFill>
                          <a:effectLst/>
                          <a:latin typeface="標楷體"/>
                          <a:ea typeface="標楷體"/>
                          <a:cs typeface="新細明體"/>
                        </a:rPr>
                        <a:t> </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545940">
                <a:tc>
                  <a:txBody>
                    <a:bodyPr/>
                    <a:lstStyle/>
                    <a:p>
                      <a:pPr marL="0" algn="ctr" defTabSz="914400" rtl="0" eaLnBrk="1" latinLnBrk="0" hangingPunct="1">
                        <a:spcAft>
                          <a:spcPts val="0"/>
                        </a:spcAft>
                      </a:pPr>
                      <a:r>
                        <a:rPr lang="zh-TW" sz="2400" b="1" kern="0" dirty="0">
                          <a:solidFill>
                            <a:srgbClr val="000000"/>
                          </a:solidFill>
                          <a:effectLst/>
                          <a:latin typeface="Times New Roman"/>
                          <a:ea typeface="標楷體"/>
                          <a:cs typeface="新細明體"/>
                        </a:rPr>
                        <a:t>國立羅東高工</a:t>
                      </a:r>
                      <a:r>
                        <a:rPr lang="en-US" sz="2400" b="1" kern="0" dirty="0">
                          <a:solidFill>
                            <a:srgbClr val="000000"/>
                          </a:solidFill>
                          <a:effectLst/>
                          <a:latin typeface="Times New Roman"/>
                          <a:ea typeface="標楷體"/>
                          <a:cs typeface="新細明體"/>
                        </a:rPr>
                        <a:t>(</a:t>
                      </a:r>
                      <a:r>
                        <a:rPr lang="zh-TW" sz="2400" b="1" kern="0" dirty="0" smtClean="0">
                          <a:solidFill>
                            <a:srgbClr val="000000"/>
                          </a:solidFill>
                          <a:effectLst/>
                          <a:latin typeface="Times New Roman"/>
                          <a:ea typeface="標楷體"/>
                          <a:cs typeface="新細明體"/>
                        </a:rPr>
                        <a:t>進修</a:t>
                      </a:r>
                      <a:r>
                        <a:rPr lang="zh-TW" altLang="en-US" sz="2400" b="1" kern="0" dirty="0" smtClean="0">
                          <a:solidFill>
                            <a:srgbClr val="000000"/>
                          </a:solidFill>
                          <a:effectLst/>
                          <a:latin typeface="Times New Roman"/>
                          <a:ea typeface="標楷體"/>
                          <a:cs typeface="新細明體"/>
                        </a:rPr>
                        <a:t>部</a:t>
                      </a:r>
                      <a:r>
                        <a:rPr lang="en-US" sz="2400" b="1" kern="0" dirty="0" smtClean="0">
                          <a:solidFill>
                            <a:srgbClr val="000000"/>
                          </a:solidFill>
                          <a:effectLst/>
                          <a:latin typeface="Times New Roman"/>
                          <a:ea typeface="標楷體"/>
                          <a:cs typeface="新細明體"/>
                        </a:rPr>
                        <a:t>)</a:t>
                      </a:r>
                      <a:endParaRPr lang="zh-TW" sz="2400" b="1" kern="0" dirty="0">
                        <a:solidFill>
                          <a:srgbClr val="000000"/>
                        </a:solidFill>
                        <a:effectLst/>
                        <a:latin typeface="Times New Roman"/>
                        <a:ea typeface="標楷體"/>
                        <a:cs typeface="新細明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l">
                        <a:spcAft>
                          <a:spcPts val="0"/>
                        </a:spcAft>
                      </a:pPr>
                      <a:r>
                        <a:rPr lang="zh-TW" altLang="en-US" sz="2400" b="1" kern="0" dirty="0" smtClean="0">
                          <a:solidFill>
                            <a:srgbClr val="000000"/>
                          </a:solidFill>
                          <a:effectLst/>
                          <a:latin typeface="Times New Roman"/>
                          <a:ea typeface="標楷體"/>
                          <a:cs typeface="新細明體"/>
                        </a:rPr>
                        <a:t>電子</a:t>
                      </a:r>
                      <a:r>
                        <a:rPr lang="zh-TW" altLang="zh-TW" sz="2400" b="1" kern="0" dirty="0" smtClean="0">
                          <a:solidFill>
                            <a:srgbClr val="000000"/>
                          </a:solidFill>
                          <a:effectLst/>
                          <a:latin typeface="Times New Roman"/>
                          <a:ea typeface="標楷體"/>
                          <a:cs typeface="新細明體"/>
                        </a:rPr>
                        <a:t>科</a:t>
                      </a:r>
                      <a:endParaRPr lang="zh-TW" alt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just">
                        <a:spcAft>
                          <a:spcPts val="0"/>
                        </a:spcAft>
                      </a:pPr>
                      <a:r>
                        <a:rPr lang="en-US" sz="2400" b="1" kern="0" dirty="0">
                          <a:solidFill>
                            <a:srgbClr val="000000"/>
                          </a:solidFill>
                          <a:effectLst/>
                          <a:latin typeface="標楷體"/>
                          <a:ea typeface="標楷體"/>
                          <a:cs typeface="新細明體"/>
                        </a:rPr>
                        <a:t> </a:t>
                      </a:r>
                      <a:endParaRPr lang="zh-TW" sz="24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ctr">
                        <a:spcAft>
                          <a:spcPts val="0"/>
                        </a:spcAft>
                      </a:pPr>
                      <a:r>
                        <a:rPr lang="en-US" sz="2000" b="1" kern="0" dirty="0">
                          <a:solidFill>
                            <a:srgbClr val="000000"/>
                          </a:solidFill>
                          <a:effectLst/>
                          <a:latin typeface="標楷體"/>
                          <a:ea typeface="標楷體"/>
                          <a:cs typeface="新細明體"/>
                          <a:sym typeface="Wingdings"/>
                        </a:rPr>
                        <a:t></a:t>
                      </a:r>
                      <a:endParaRPr lang="zh-TW" sz="2000" kern="100" dirty="0">
                        <a:effectLst/>
                        <a:latin typeface="Times New Roman"/>
                        <a:ea typeface="標楷體"/>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r>
            </a:tbl>
          </a:graphicData>
        </a:graphic>
      </p:graphicFrame>
      <p:sp>
        <p:nvSpPr>
          <p:cNvPr id="6" name="文字方塊 5"/>
          <p:cNvSpPr txBox="1"/>
          <p:nvPr/>
        </p:nvSpPr>
        <p:spPr>
          <a:xfrm>
            <a:off x="3275856" y="6493922"/>
            <a:ext cx="4663379" cy="369332"/>
          </a:xfrm>
          <a:prstGeom prst="rect">
            <a:avLst/>
          </a:prstGeom>
          <a:noFill/>
        </p:spPr>
        <p:txBody>
          <a:bodyPr wrap="square" rtlCol="0">
            <a:spAutoFit/>
          </a:bodyPr>
          <a:lstStyle/>
          <a:p>
            <a:r>
              <a:rPr lang="zh-TW" altLang="en-US" b="1" dirty="0" smtClean="0">
                <a:solidFill>
                  <a:srgbClr val="FF0000"/>
                </a:solidFill>
              </a:rPr>
              <a:t>紅色字體為單科單班</a:t>
            </a:r>
            <a:endParaRPr lang="zh-TW" altLang="en-US" b="1" dirty="0">
              <a:solidFill>
                <a:srgbClr val="FF0000"/>
              </a:solidFill>
            </a:endParaRPr>
          </a:p>
        </p:txBody>
      </p:sp>
    </p:spTree>
    <p:extLst>
      <p:ext uri="{BB962C8B-B14F-4D97-AF65-F5344CB8AC3E}">
        <p14:creationId xmlns:p14="http://schemas.microsoft.com/office/powerpoint/2010/main" val="15852160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1918778865"/>
              </p:ext>
            </p:extLst>
          </p:nvPr>
        </p:nvGraphicFramePr>
        <p:xfrm>
          <a:off x="107619" y="835952"/>
          <a:ext cx="9025599" cy="5833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84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1013" y="2636838"/>
            <a:ext cx="863600"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標題 1"/>
          <p:cNvSpPr>
            <a:spLocks/>
          </p:cNvSpPr>
          <p:nvPr/>
        </p:nvSpPr>
        <p:spPr bwMode="auto">
          <a:xfrm>
            <a:off x="452438" y="39688"/>
            <a:ext cx="78597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4000" b="1" dirty="0">
                <a:latin typeface="標楷體" pitchFamily="65" charset="-120"/>
                <a:ea typeface="標楷體" pitchFamily="65" charset="-120"/>
              </a:rPr>
              <a:t>高職科別課程</a:t>
            </a:r>
            <a:r>
              <a:rPr lang="en-US" altLang="zh-TW" sz="4000" b="1" dirty="0">
                <a:latin typeface="標楷體" pitchFamily="65" charset="-120"/>
                <a:ea typeface="標楷體" pitchFamily="65" charset="-120"/>
              </a:rPr>
              <a:t>15</a:t>
            </a:r>
            <a:r>
              <a:rPr lang="zh-TW" altLang="en-US" sz="4000" b="1" dirty="0" smtClean="0">
                <a:latin typeface="標楷體" pitchFamily="65" charset="-120"/>
                <a:ea typeface="標楷體" pitchFamily="65" charset="-120"/>
              </a:rPr>
              <a:t>群</a:t>
            </a:r>
            <a:r>
              <a:rPr lang="en-US" altLang="zh-TW" sz="4000" b="1" dirty="0" smtClean="0">
                <a:latin typeface="標楷體" pitchFamily="65" charset="-120"/>
                <a:ea typeface="標楷體" pitchFamily="65" charset="-120"/>
              </a:rPr>
              <a:t>(7/9)</a:t>
            </a:r>
            <a:endParaRPr lang="zh-TW" altLang="en-US" sz="4000" b="1" dirty="0">
              <a:latin typeface="標楷體" pitchFamily="65" charset="-120"/>
              <a:ea typeface="標楷體" pitchFamily="65" charset="-120"/>
            </a:endParaRPr>
          </a:p>
        </p:txBody>
      </p:sp>
    </p:spTree>
    <p:extLst>
      <p:ext uri="{BB962C8B-B14F-4D97-AF65-F5344CB8AC3E}">
        <p14:creationId xmlns:p14="http://schemas.microsoft.com/office/powerpoint/2010/main" val="126668460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868" name="標題 1"/>
          <p:cNvSpPr>
            <a:spLocks/>
          </p:cNvSpPr>
          <p:nvPr/>
        </p:nvSpPr>
        <p:spPr bwMode="auto">
          <a:xfrm>
            <a:off x="611560" y="620688"/>
            <a:ext cx="78597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4000" b="1" dirty="0">
                <a:latin typeface="標楷體" pitchFamily="65" charset="-120"/>
                <a:ea typeface="標楷體" pitchFamily="65" charset="-120"/>
              </a:rPr>
              <a:t>高職科別課程</a:t>
            </a:r>
            <a:r>
              <a:rPr lang="en-US" altLang="zh-TW" sz="4000" b="1" dirty="0">
                <a:latin typeface="標楷體" pitchFamily="65" charset="-120"/>
                <a:ea typeface="標楷體" pitchFamily="65" charset="-120"/>
              </a:rPr>
              <a:t>15</a:t>
            </a:r>
            <a:r>
              <a:rPr lang="zh-TW" altLang="en-US" sz="4000" b="1" dirty="0" smtClean="0">
                <a:latin typeface="標楷體" pitchFamily="65" charset="-120"/>
                <a:ea typeface="標楷體" pitchFamily="65" charset="-120"/>
              </a:rPr>
              <a:t>群</a:t>
            </a:r>
            <a:r>
              <a:rPr lang="en-US" altLang="zh-TW" sz="4000" b="1" dirty="0" smtClean="0">
                <a:latin typeface="標楷體" pitchFamily="65" charset="-120"/>
                <a:ea typeface="標楷體" pitchFamily="65" charset="-120"/>
              </a:rPr>
              <a:t>(8/9)</a:t>
            </a:r>
            <a:endParaRPr lang="zh-TW" altLang="en-US" sz="4000" b="1" dirty="0">
              <a:latin typeface="標楷體" pitchFamily="65" charset="-120"/>
              <a:ea typeface="標楷體" pitchFamily="65" charset="-120"/>
            </a:endParaRPr>
          </a:p>
        </p:txBody>
      </p:sp>
    </p:spTree>
    <p:extLst>
      <p:ext uri="{BB962C8B-B14F-4D97-AF65-F5344CB8AC3E}">
        <p14:creationId xmlns:p14="http://schemas.microsoft.com/office/powerpoint/2010/main" val="161615680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p14="http://schemas.microsoft.com/office/powerpoint/2010/main" val="2968373146"/>
              </p:ext>
            </p:extLst>
          </p:nvPr>
        </p:nvGraphicFramePr>
        <p:xfrm>
          <a:off x="0" y="869569"/>
          <a:ext cx="9144000" cy="5655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7892" name="標題 1"/>
          <p:cNvSpPr>
            <a:spLocks/>
          </p:cNvSpPr>
          <p:nvPr/>
        </p:nvSpPr>
        <p:spPr bwMode="auto">
          <a:xfrm>
            <a:off x="611560" y="188640"/>
            <a:ext cx="78597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TW" altLang="en-US" sz="3200" b="1" dirty="0">
                <a:latin typeface="標楷體" pitchFamily="65" charset="-120"/>
                <a:ea typeface="標楷體" pitchFamily="65" charset="-120"/>
              </a:rPr>
              <a:t>高職科別課程</a:t>
            </a:r>
            <a:r>
              <a:rPr lang="en-US" altLang="zh-TW" sz="3200" b="1" dirty="0">
                <a:latin typeface="標楷體" pitchFamily="65" charset="-120"/>
                <a:ea typeface="標楷體" pitchFamily="65" charset="-120"/>
              </a:rPr>
              <a:t>15</a:t>
            </a:r>
            <a:r>
              <a:rPr lang="zh-TW" altLang="en-US" sz="3200" b="1" dirty="0" smtClean="0">
                <a:latin typeface="標楷體" pitchFamily="65" charset="-120"/>
                <a:ea typeface="標楷體" pitchFamily="65" charset="-120"/>
              </a:rPr>
              <a:t>群</a:t>
            </a:r>
            <a:r>
              <a:rPr lang="en-US" altLang="zh-TW" sz="3200" b="1" dirty="0" smtClean="0">
                <a:latin typeface="標楷體" pitchFamily="65" charset="-120"/>
                <a:ea typeface="標楷體" pitchFamily="65" charset="-120"/>
              </a:rPr>
              <a:t>(9/9)</a:t>
            </a:r>
            <a:endParaRPr lang="zh-TW" altLang="en-US" sz="3200" b="1" dirty="0">
              <a:latin typeface="標楷體" pitchFamily="65" charset="-120"/>
              <a:ea typeface="標楷體" pitchFamily="65" charset="-120"/>
            </a:endParaRPr>
          </a:p>
        </p:txBody>
      </p:sp>
    </p:spTree>
    <p:extLst>
      <p:ext uri="{BB962C8B-B14F-4D97-AF65-F5344CB8AC3E}">
        <p14:creationId xmlns:p14="http://schemas.microsoft.com/office/powerpoint/2010/main" val="29629315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宜蘭區高職類科</a:t>
            </a:r>
            <a:r>
              <a:rPr lang="zh-TW" altLang="zh-TW" dirty="0" smtClean="0"/>
              <a:t>介紹</a:t>
            </a:r>
            <a:r>
              <a:rPr lang="en-US" altLang="zh-TW" dirty="0" smtClean="0"/>
              <a:t>(1/6)</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291265387"/>
              </p:ext>
            </p:extLst>
          </p:nvPr>
        </p:nvGraphicFramePr>
        <p:xfrm>
          <a:off x="467544" y="1412776"/>
          <a:ext cx="8352927" cy="4887864"/>
        </p:xfrm>
        <a:graphic>
          <a:graphicData uri="http://schemas.openxmlformats.org/drawingml/2006/table">
            <a:tbl>
              <a:tblPr firstRow="1" firstCol="1" bandRow="1">
                <a:tableStyleId>{85BE263C-DBD7-4A20-BB59-AAB30ACAA65A}</a:tableStyleId>
              </a:tblPr>
              <a:tblGrid>
                <a:gridCol w="1578703"/>
                <a:gridCol w="1445633"/>
                <a:gridCol w="1496268"/>
                <a:gridCol w="3832323"/>
              </a:tblGrid>
              <a:tr h="285628">
                <a:tc>
                  <a:txBody>
                    <a:bodyPr/>
                    <a:lstStyle/>
                    <a:p>
                      <a:pPr algn="ctr">
                        <a:spcAft>
                          <a:spcPts val="375"/>
                        </a:spcAft>
                      </a:pPr>
                      <a:r>
                        <a:rPr lang="zh-TW" sz="2800" kern="0" spc="75" dirty="0">
                          <a:effectLst/>
                          <a:latin typeface="標楷體" pitchFamily="65" charset="-120"/>
                          <a:ea typeface="標楷體" pitchFamily="65" charset="-120"/>
                        </a:rPr>
                        <a:t>群別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科別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學校</a:t>
                      </a:r>
                      <a:endParaRPr lang="zh-TW" sz="2800" kern="100" dirty="0">
                        <a:effectLst/>
                        <a:latin typeface="標楷體" pitchFamily="65" charset="-120"/>
                        <a:ea typeface="標楷體" pitchFamily="65" charset="-120"/>
                        <a:cs typeface="Times New Roman"/>
                      </a:endParaRPr>
                    </a:p>
                  </a:txBody>
                  <a:tcPr marL="8816" marR="8816" marT="8816" marB="8816" anchor="ctr"/>
                </a:tc>
                <a:tc>
                  <a:txBody>
                    <a:bodyPr/>
                    <a:lstStyle/>
                    <a:p>
                      <a:pPr algn="ctr">
                        <a:spcAft>
                          <a:spcPts val="375"/>
                        </a:spcAft>
                      </a:pPr>
                      <a:r>
                        <a:rPr lang="zh-TW" sz="2800" kern="0" spc="75">
                          <a:effectLst/>
                          <a:latin typeface="標楷體" pitchFamily="65" charset="-120"/>
                          <a:ea typeface="標楷體" pitchFamily="65" charset="-120"/>
                        </a:rPr>
                        <a:t>升學進路</a:t>
                      </a:r>
                      <a:endParaRPr lang="zh-TW" sz="2800" kern="100">
                        <a:effectLst/>
                        <a:latin typeface="標楷體" pitchFamily="65" charset="-120"/>
                        <a:ea typeface="標楷體" pitchFamily="65" charset="-120"/>
                        <a:cs typeface="Times New Roman"/>
                      </a:endParaRPr>
                    </a:p>
                  </a:txBody>
                  <a:tcPr marL="132235" marR="44078" marT="44078" marB="44078" anchor="ctr"/>
                </a:tc>
              </a:tr>
              <a:tr h="1040249">
                <a:tc>
                  <a:txBody>
                    <a:bodyPr/>
                    <a:lstStyle/>
                    <a:p>
                      <a:pPr>
                        <a:spcAft>
                          <a:spcPts val="375"/>
                        </a:spcAft>
                      </a:pPr>
                      <a:r>
                        <a:rPr lang="zh-TW" sz="2800" kern="0">
                          <a:effectLst/>
                          <a:latin typeface="標楷體" pitchFamily="65" charset="-120"/>
                          <a:ea typeface="標楷體" pitchFamily="65" charset="-120"/>
                        </a:rPr>
                        <a:t>機械群</a:t>
                      </a:r>
                      <a:endParaRPr lang="zh-TW" sz="2800" kern="100">
                        <a:effectLst/>
                        <a:latin typeface="標楷體" pitchFamily="65" charset="-120"/>
                        <a:ea typeface="標楷體" pitchFamily="65" charset="-120"/>
                        <a:cs typeface="Times New Roman"/>
                      </a:endParaRPr>
                    </a:p>
                  </a:txBody>
                  <a:tcPr marL="105788" marR="44078" marT="26447" marB="26447" anchor="ctr"/>
                </a:tc>
                <a:tc>
                  <a:txBody>
                    <a:bodyPr/>
                    <a:lstStyle/>
                    <a:p>
                      <a:pPr algn="ctr">
                        <a:spcAft>
                          <a:spcPts val="375"/>
                        </a:spcAft>
                      </a:pPr>
                      <a:r>
                        <a:rPr lang="zh-TW" sz="2800" kern="0" dirty="0">
                          <a:solidFill>
                            <a:srgbClr val="0033CC"/>
                          </a:solidFill>
                          <a:effectLst/>
                          <a:latin typeface="標楷體" pitchFamily="65" charset="-120"/>
                          <a:ea typeface="標楷體" pitchFamily="65" charset="-120"/>
                        </a:rPr>
                        <a:t>機械科</a:t>
                      </a:r>
                      <a:r>
                        <a:rPr lang="en-US" sz="2800" kern="0" dirty="0">
                          <a:solidFill>
                            <a:srgbClr val="0033CC"/>
                          </a:solidFill>
                          <a:effectLst/>
                          <a:latin typeface="標楷體" pitchFamily="65" charset="-120"/>
                          <a:ea typeface="標楷體" pitchFamily="65" charset="-120"/>
                        </a:rPr>
                        <a:t/>
                      </a:r>
                      <a:br>
                        <a:rPr lang="en-US" sz="2800" kern="0" dirty="0">
                          <a:solidFill>
                            <a:srgbClr val="0033CC"/>
                          </a:solidFill>
                          <a:effectLst/>
                          <a:latin typeface="標楷體" pitchFamily="65" charset="-120"/>
                          <a:ea typeface="標楷體" pitchFamily="65" charset="-120"/>
                        </a:rPr>
                      </a:br>
                      <a:r>
                        <a:rPr lang="zh-TW" sz="2800" kern="0" dirty="0">
                          <a:solidFill>
                            <a:srgbClr val="0033CC"/>
                          </a:solidFill>
                          <a:effectLst/>
                          <a:latin typeface="標楷體" pitchFamily="65" charset="-120"/>
                          <a:ea typeface="標楷體" pitchFamily="65" charset="-120"/>
                        </a:rPr>
                        <a:t>製圖科</a:t>
                      </a:r>
                      <a:endParaRPr lang="zh-TW" sz="2800" kern="100" dirty="0">
                        <a:solidFill>
                          <a:srgbClr val="0033CC"/>
                        </a:solidFill>
                        <a:effectLst/>
                        <a:latin typeface="標楷體" pitchFamily="65" charset="-120"/>
                        <a:ea typeface="標楷體" pitchFamily="65" charset="-120"/>
                        <a:cs typeface="Times New Roman"/>
                      </a:endParaRPr>
                    </a:p>
                  </a:txBody>
                  <a:tcPr marL="105788" marR="44078" marT="26447" marB="26447" anchor="ctr">
                    <a:solidFill>
                      <a:srgbClr val="FFFFFF"/>
                    </a:solidFill>
                  </a:tcPr>
                </a:tc>
                <a:tc>
                  <a:txBody>
                    <a:bodyPr/>
                    <a:lstStyle/>
                    <a:p>
                      <a:pPr algn="ctr">
                        <a:spcAft>
                          <a:spcPts val="375"/>
                        </a:spcAft>
                      </a:pPr>
                      <a:r>
                        <a:rPr lang="zh-TW" sz="2800" kern="0" dirty="0">
                          <a:solidFill>
                            <a:srgbClr val="0033CC"/>
                          </a:solidFill>
                          <a:effectLst/>
                          <a:latin typeface="標楷體" pitchFamily="65" charset="-120"/>
                          <a:ea typeface="標楷體" pitchFamily="65" charset="-120"/>
                        </a:rPr>
                        <a:t>羅東高工</a:t>
                      </a:r>
                      <a:endParaRPr lang="zh-TW" sz="2800" kern="100" dirty="0">
                        <a:solidFill>
                          <a:srgbClr val="0033CC"/>
                        </a:solidFill>
                        <a:effectLst/>
                        <a:latin typeface="標楷體" pitchFamily="65" charset="-120"/>
                        <a:ea typeface="標楷體" pitchFamily="65" charset="-120"/>
                        <a:cs typeface="Times New Roman"/>
                      </a:endParaRPr>
                    </a:p>
                  </a:txBody>
                  <a:tcPr marL="8816" marR="8816" marT="8816" marB="8816" anchor="ctr">
                    <a:solidFill>
                      <a:srgbClr val="FFFFFF"/>
                    </a:solidFill>
                  </a:tcPr>
                </a:tc>
                <a:tc>
                  <a:txBody>
                    <a:bodyPr/>
                    <a:lstStyle/>
                    <a:p>
                      <a:pPr>
                        <a:spcAft>
                          <a:spcPts val="375"/>
                        </a:spcAft>
                      </a:pPr>
                      <a:r>
                        <a:rPr lang="zh-TW" sz="2800" kern="0" dirty="0">
                          <a:solidFill>
                            <a:srgbClr val="0033CC"/>
                          </a:solidFill>
                          <a:effectLst/>
                          <a:latin typeface="標楷體" pitchFamily="65" charset="-120"/>
                          <a:ea typeface="標楷體" pitchFamily="65" charset="-120"/>
                        </a:rPr>
                        <a:t>機械工程系、</a:t>
                      </a:r>
                      <a:r>
                        <a:rPr lang="en-US" sz="2800" kern="0" dirty="0">
                          <a:solidFill>
                            <a:srgbClr val="0033CC"/>
                          </a:solidFill>
                          <a:effectLst/>
                          <a:latin typeface="標楷體" pitchFamily="65" charset="-120"/>
                          <a:ea typeface="標楷體" pitchFamily="65" charset="-120"/>
                        </a:rPr>
                        <a:t/>
                      </a:r>
                      <a:br>
                        <a:rPr lang="en-US" sz="2800" kern="0" dirty="0">
                          <a:solidFill>
                            <a:srgbClr val="0033CC"/>
                          </a:solidFill>
                          <a:effectLst/>
                          <a:latin typeface="標楷體" pitchFamily="65" charset="-120"/>
                          <a:ea typeface="標楷體" pitchFamily="65" charset="-120"/>
                        </a:rPr>
                      </a:br>
                      <a:r>
                        <a:rPr lang="zh-TW" sz="2800" kern="0" dirty="0">
                          <a:solidFill>
                            <a:srgbClr val="0033CC"/>
                          </a:solidFill>
                          <a:effectLst/>
                          <a:latin typeface="標楷體" pitchFamily="65" charset="-120"/>
                          <a:ea typeface="標楷體" pitchFamily="65" charset="-120"/>
                        </a:rPr>
                        <a:t>機電科技系、</a:t>
                      </a:r>
                      <a:r>
                        <a:rPr lang="en-US" sz="2800" kern="0" dirty="0">
                          <a:solidFill>
                            <a:srgbClr val="0033CC"/>
                          </a:solidFill>
                          <a:effectLst/>
                          <a:latin typeface="標楷體" pitchFamily="65" charset="-120"/>
                          <a:ea typeface="標楷體" pitchFamily="65" charset="-120"/>
                        </a:rPr>
                        <a:t/>
                      </a:r>
                      <a:br>
                        <a:rPr lang="en-US" sz="2800" kern="0" dirty="0">
                          <a:solidFill>
                            <a:srgbClr val="0033CC"/>
                          </a:solidFill>
                          <a:effectLst/>
                          <a:latin typeface="標楷體" pitchFamily="65" charset="-120"/>
                          <a:ea typeface="標楷體" pitchFamily="65" charset="-120"/>
                        </a:rPr>
                      </a:br>
                      <a:r>
                        <a:rPr lang="zh-TW" sz="2800" kern="0" dirty="0">
                          <a:solidFill>
                            <a:srgbClr val="0033CC"/>
                          </a:solidFill>
                          <a:effectLst/>
                          <a:latin typeface="標楷體" pitchFamily="65" charset="-120"/>
                          <a:ea typeface="標楷體" pitchFamily="65" charset="-120"/>
                        </a:rPr>
                        <a:t>材料科學與工程系、</a:t>
                      </a:r>
                      <a:r>
                        <a:rPr lang="en-US" sz="2800" kern="0" dirty="0">
                          <a:solidFill>
                            <a:srgbClr val="0033CC"/>
                          </a:solidFill>
                          <a:effectLst/>
                          <a:latin typeface="標楷體" pitchFamily="65" charset="-120"/>
                          <a:ea typeface="標楷體" pitchFamily="65" charset="-120"/>
                        </a:rPr>
                        <a:t/>
                      </a:r>
                      <a:br>
                        <a:rPr lang="en-US" sz="2800" kern="0" dirty="0">
                          <a:solidFill>
                            <a:srgbClr val="0033CC"/>
                          </a:solidFill>
                          <a:effectLst/>
                          <a:latin typeface="標楷體" pitchFamily="65" charset="-120"/>
                          <a:ea typeface="標楷體" pitchFamily="65" charset="-120"/>
                        </a:rPr>
                      </a:br>
                      <a:r>
                        <a:rPr lang="zh-TW" sz="2800" kern="0" dirty="0">
                          <a:solidFill>
                            <a:srgbClr val="0033CC"/>
                          </a:solidFill>
                          <a:effectLst/>
                          <a:latin typeface="標楷體" pitchFamily="65" charset="-120"/>
                          <a:ea typeface="標楷體" pitchFamily="65" charset="-120"/>
                        </a:rPr>
                        <a:t>工業工程與管理系、</a:t>
                      </a:r>
                      <a:r>
                        <a:rPr lang="en-US" sz="2800" kern="0" dirty="0">
                          <a:solidFill>
                            <a:srgbClr val="0033CC"/>
                          </a:solidFill>
                          <a:effectLst/>
                          <a:latin typeface="標楷體" pitchFamily="65" charset="-120"/>
                          <a:ea typeface="標楷體" pitchFamily="65" charset="-120"/>
                        </a:rPr>
                        <a:t/>
                      </a:r>
                      <a:br>
                        <a:rPr lang="en-US" sz="2800" kern="0" dirty="0">
                          <a:solidFill>
                            <a:srgbClr val="0033CC"/>
                          </a:solidFill>
                          <a:effectLst/>
                          <a:latin typeface="標楷體" pitchFamily="65" charset="-120"/>
                          <a:ea typeface="標楷體" pitchFamily="65" charset="-120"/>
                        </a:rPr>
                      </a:br>
                      <a:r>
                        <a:rPr lang="zh-TW" sz="2800" kern="0" dirty="0">
                          <a:solidFill>
                            <a:srgbClr val="0033CC"/>
                          </a:solidFill>
                          <a:effectLst/>
                          <a:latin typeface="標楷體" pitchFamily="65" charset="-120"/>
                          <a:ea typeface="標楷體" pitchFamily="65" charset="-120"/>
                        </a:rPr>
                        <a:t>工業設計系等</a:t>
                      </a:r>
                      <a:endParaRPr lang="zh-TW" sz="2800" kern="100" dirty="0">
                        <a:solidFill>
                          <a:srgbClr val="0033CC"/>
                        </a:solidFill>
                        <a:effectLst/>
                        <a:latin typeface="標楷體" pitchFamily="65" charset="-120"/>
                        <a:ea typeface="標楷體" pitchFamily="65" charset="-120"/>
                        <a:cs typeface="Times New Roman"/>
                      </a:endParaRPr>
                    </a:p>
                  </a:txBody>
                  <a:tcPr marL="105788" marR="44078" marT="26447" marB="26447" anchor="ctr">
                    <a:solidFill>
                      <a:srgbClr val="FFFFFF"/>
                    </a:solidFill>
                  </a:tcPr>
                </a:tc>
              </a:tr>
              <a:tr h="1040249">
                <a:tc>
                  <a:txBody>
                    <a:bodyPr/>
                    <a:lstStyle/>
                    <a:p>
                      <a:pPr algn="ctr">
                        <a:spcAft>
                          <a:spcPts val="375"/>
                        </a:spcAft>
                      </a:pPr>
                      <a:r>
                        <a:rPr lang="zh-TW" sz="2800" kern="0" dirty="0">
                          <a:effectLst/>
                          <a:latin typeface="標楷體" pitchFamily="65" charset="-120"/>
                          <a:ea typeface="標楷體" pitchFamily="65" charset="-120"/>
                        </a:rPr>
                        <a:t>動力機械群</a:t>
                      </a:r>
                      <a:endParaRPr lang="zh-TW" sz="2800" kern="100" dirty="0">
                        <a:effectLst/>
                        <a:latin typeface="標楷體" pitchFamily="65" charset="-120"/>
                        <a:ea typeface="標楷體" pitchFamily="65" charset="-120"/>
                        <a:cs typeface="Times New Roman"/>
                      </a:endParaRPr>
                    </a:p>
                  </a:txBody>
                  <a:tcPr marL="105788" marR="44078" marT="26447" marB="26447" anchor="ctr"/>
                </a:tc>
                <a:tc>
                  <a:txBody>
                    <a:bodyPr/>
                    <a:lstStyle/>
                    <a:p>
                      <a:pPr algn="ctr">
                        <a:spcAft>
                          <a:spcPts val="375"/>
                        </a:spcAft>
                      </a:pPr>
                      <a:r>
                        <a:rPr lang="zh-TW" sz="2800" kern="0" dirty="0">
                          <a:effectLst/>
                          <a:latin typeface="標楷體" pitchFamily="65" charset="-120"/>
                          <a:ea typeface="標楷體" pitchFamily="65" charset="-120"/>
                        </a:rPr>
                        <a:t>汽車科</a:t>
                      </a:r>
                      <a:endParaRPr lang="zh-TW" sz="2800" kern="100" dirty="0">
                        <a:effectLst/>
                        <a:latin typeface="標楷體" pitchFamily="65" charset="-120"/>
                        <a:ea typeface="標楷體" pitchFamily="65" charset="-120"/>
                        <a:cs typeface="Times New Roman"/>
                      </a:endParaRPr>
                    </a:p>
                  </a:txBody>
                  <a:tcPr marL="105788" marR="44078" marT="26447" marB="26447" anchor="ctr">
                    <a:solidFill>
                      <a:srgbClr val="CCFFCC"/>
                    </a:solidFill>
                  </a:tcPr>
                </a:tc>
                <a:tc>
                  <a:txBody>
                    <a:bodyPr/>
                    <a:lstStyle/>
                    <a:p>
                      <a:pPr algn="ctr">
                        <a:spcAft>
                          <a:spcPts val="375"/>
                        </a:spcAft>
                      </a:pPr>
                      <a:r>
                        <a:rPr lang="zh-TW" sz="2800" kern="0" dirty="0">
                          <a:effectLst/>
                          <a:latin typeface="標楷體" pitchFamily="65" charset="-120"/>
                          <a:ea typeface="標楷體" pitchFamily="65" charset="-120"/>
                        </a:rPr>
                        <a:t>羅東高工</a:t>
                      </a:r>
                      <a:endParaRPr lang="zh-TW" sz="2800" kern="100" dirty="0">
                        <a:effectLst/>
                        <a:latin typeface="標楷體" pitchFamily="65" charset="-120"/>
                        <a:ea typeface="標楷體" pitchFamily="65" charset="-120"/>
                        <a:cs typeface="Times New Roman"/>
                      </a:endParaRPr>
                    </a:p>
                  </a:txBody>
                  <a:tcPr marL="8816" marR="8816" marT="8816" marB="8816" anchor="ctr">
                    <a:solidFill>
                      <a:srgbClr val="CCFFCC"/>
                    </a:solidFill>
                  </a:tcPr>
                </a:tc>
                <a:tc>
                  <a:txBody>
                    <a:bodyPr/>
                    <a:lstStyle/>
                    <a:p>
                      <a:pPr>
                        <a:spcAft>
                          <a:spcPts val="375"/>
                        </a:spcAft>
                      </a:pPr>
                      <a:r>
                        <a:rPr lang="zh-TW" sz="2800" kern="0" dirty="0">
                          <a:effectLst/>
                          <a:latin typeface="標楷體" pitchFamily="65" charset="-120"/>
                          <a:ea typeface="標楷體" pitchFamily="65" charset="-120"/>
                        </a:rPr>
                        <a:t>車輛工程系、</a:t>
                      </a:r>
                      <a:r>
                        <a:rPr lang="en-US" sz="2800" kern="0" dirty="0">
                          <a:effectLst/>
                          <a:latin typeface="標楷體" pitchFamily="65" charset="-120"/>
                          <a:ea typeface="標楷體" pitchFamily="65" charset="-120"/>
                        </a:rPr>
                        <a:t/>
                      </a:r>
                      <a:br>
                        <a:rPr lang="en-US" sz="2800" kern="0" dirty="0">
                          <a:effectLst/>
                          <a:latin typeface="標楷體" pitchFamily="65" charset="-120"/>
                          <a:ea typeface="標楷體" pitchFamily="65" charset="-120"/>
                        </a:rPr>
                      </a:br>
                      <a:r>
                        <a:rPr lang="zh-TW" sz="2800" kern="0" dirty="0">
                          <a:effectLst/>
                          <a:latin typeface="標楷體" pitchFamily="65" charset="-120"/>
                          <a:ea typeface="標楷體" pitchFamily="65" charset="-120"/>
                        </a:rPr>
                        <a:t>機械工程系汽車組、</a:t>
                      </a:r>
                      <a:r>
                        <a:rPr lang="en-US" sz="2800" kern="0" dirty="0">
                          <a:effectLst/>
                          <a:latin typeface="標楷體" pitchFamily="65" charset="-120"/>
                          <a:ea typeface="標楷體" pitchFamily="65" charset="-120"/>
                        </a:rPr>
                        <a:t/>
                      </a:r>
                      <a:br>
                        <a:rPr lang="en-US" sz="2800" kern="0" dirty="0">
                          <a:effectLst/>
                          <a:latin typeface="標楷體" pitchFamily="65" charset="-120"/>
                          <a:ea typeface="標楷體" pitchFamily="65" charset="-120"/>
                        </a:rPr>
                      </a:br>
                      <a:r>
                        <a:rPr lang="zh-TW" sz="2800" kern="0" dirty="0">
                          <a:effectLst/>
                          <a:latin typeface="標楷體" pitchFamily="65" charset="-120"/>
                          <a:ea typeface="標楷體" pitchFamily="65" charset="-120"/>
                        </a:rPr>
                        <a:t>飛機工程系機械組、</a:t>
                      </a:r>
                      <a:r>
                        <a:rPr lang="en-US" sz="2800" kern="0" dirty="0">
                          <a:effectLst/>
                          <a:latin typeface="標楷體" pitchFamily="65" charset="-120"/>
                          <a:ea typeface="標楷體" pitchFamily="65" charset="-120"/>
                        </a:rPr>
                        <a:t/>
                      </a:r>
                      <a:br>
                        <a:rPr lang="en-US" sz="2800" kern="0" dirty="0">
                          <a:effectLst/>
                          <a:latin typeface="標楷體" pitchFamily="65" charset="-120"/>
                          <a:ea typeface="標楷體" pitchFamily="65" charset="-120"/>
                        </a:rPr>
                      </a:br>
                      <a:r>
                        <a:rPr lang="zh-TW" sz="2800" kern="0" dirty="0">
                          <a:effectLst/>
                          <a:latin typeface="標楷體" pitchFamily="65" charset="-120"/>
                          <a:ea typeface="標楷體" pitchFamily="65" charset="-120"/>
                        </a:rPr>
                        <a:t>航空機械系、</a:t>
                      </a:r>
                      <a:r>
                        <a:rPr lang="en-US" sz="2800" kern="0" dirty="0">
                          <a:effectLst/>
                          <a:latin typeface="標楷體" pitchFamily="65" charset="-120"/>
                          <a:ea typeface="標楷體" pitchFamily="65" charset="-120"/>
                        </a:rPr>
                        <a:t/>
                      </a:r>
                      <a:br>
                        <a:rPr lang="en-US" sz="2800" kern="0" dirty="0">
                          <a:effectLst/>
                          <a:latin typeface="標楷體" pitchFamily="65" charset="-120"/>
                          <a:ea typeface="標楷體" pitchFamily="65" charset="-120"/>
                        </a:rPr>
                      </a:br>
                      <a:r>
                        <a:rPr lang="zh-TW" sz="2800" kern="0" dirty="0">
                          <a:effectLst/>
                          <a:latin typeface="標楷體" pitchFamily="65" charset="-120"/>
                          <a:ea typeface="標楷體" pitchFamily="65" charset="-120"/>
                        </a:rPr>
                        <a:t>造船及海洋工程系等。</a:t>
                      </a:r>
                      <a:endParaRPr lang="zh-TW" sz="2800" kern="100" dirty="0">
                        <a:effectLst/>
                        <a:latin typeface="標楷體" pitchFamily="65" charset="-120"/>
                        <a:ea typeface="標楷體" pitchFamily="65" charset="-120"/>
                        <a:cs typeface="Times New Roman"/>
                      </a:endParaRPr>
                    </a:p>
                  </a:txBody>
                  <a:tcPr marL="105788" marR="44078" marT="26447" marB="26447" anchor="ctr">
                    <a:solidFill>
                      <a:srgbClr val="CCFFCC"/>
                    </a:solidFill>
                  </a:tcPr>
                </a:tc>
              </a:tr>
            </a:tbl>
          </a:graphicData>
        </a:graphic>
      </p:graphicFrame>
    </p:spTree>
    <p:extLst>
      <p:ext uri="{BB962C8B-B14F-4D97-AF65-F5344CB8AC3E}">
        <p14:creationId xmlns:p14="http://schemas.microsoft.com/office/powerpoint/2010/main" val="2516889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宜蘭區高職類科</a:t>
            </a:r>
            <a:r>
              <a:rPr lang="zh-TW" altLang="zh-TW" dirty="0" smtClean="0"/>
              <a:t>介紹</a:t>
            </a:r>
            <a:r>
              <a:rPr lang="en-US" altLang="zh-TW" dirty="0" smtClean="0"/>
              <a:t>(2/6)</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792137113"/>
              </p:ext>
            </p:extLst>
          </p:nvPr>
        </p:nvGraphicFramePr>
        <p:xfrm>
          <a:off x="467544" y="1412776"/>
          <a:ext cx="8352927" cy="4892120"/>
        </p:xfrm>
        <a:graphic>
          <a:graphicData uri="http://schemas.openxmlformats.org/drawingml/2006/table">
            <a:tbl>
              <a:tblPr firstRow="1" firstCol="1" bandRow="1">
                <a:tableStyleId>{85BE263C-DBD7-4A20-BB59-AAB30ACAA65A}</a:tableStyleId>
              </a:tblPr>
              <a:tblGrid>
                <a:gridCol w="1578703"/>
                <a:gridCol w="1445633"/>
                <a:gridCol w="1496268"/>
                <a:gridCol w="3832323"/>
              </a:tblGrid>
              <a:tr h="285628">
                <a:tc>
                  <a:txBody>
                    <a:bodyPr/>
                    <a:lstStyle/>
                    <a:p>
                      <a:pPr algn="ctr">
                        <a:spcAft>
                          <a:spcPts val="375"/>
                        </a:spcAft>
                      </a:pPr>
                      <a:r>
                        <a:rPr lang="zh-TW" sz="2800" kern="0" spc="75" dirty="0">
                          <a:effectLst/>
                          <a:latin typeface="標楷體" pitchFamily="65" charset="-120"/>
                          <a:ea typeface="標楷體" pitchFamily="65" charset="-120"/>
                        </a:rPr>
                        <a:t>群別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科別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學校</a:t>
                      </a:r>
                      <a:endParaRPr lang="zh-TW" sz="2800" kern="100" dirty="0">
                        <a:effectLst/>
                        <a:latin typeface="標楷體" pitchFamily="65" charset="-120"/>
                        <a:ea typeface="標楷體" pitchFamily="65" charset="-120"/>
                        <a:cs typeface="Times New Roman"/>
                      </a:endParaRPr>
                    </a:p>
                  </a:txBody>
                  <a:tcPr marL="8816" marR="8816" marT="8816" marB="8816" anchor="ctr"/>
                </a:tc>
                <a:tc>
                  <a:txBody>
                    <a:bodyPr/>
                    <a:lstStyle/>
                    <a:p>
                      <a:pPr algn="ctr">
                        <a:spcAft>
                          <a:spcPts val="375"/>
                        </a:spcAft>
                      </a:pPr>
                      <a:r>
                        <a:rPr lang="zh-TW" sz="2800" kern="0" spc="75">
                          <a:effectLst/>
                          <a:latin typeface="標楷體" pitchFamily="65" charset="-120"/>
                          <a:ea typeface="標楷體" pitchFamily="65" charset="-120"/>
                        </a:rPr>
                        <a:t>升學進路</a:t>
                      </a:r>
                      <a:endParaRPr lang="zh-TW" sz="2800" kern="100">
                        <a:effectLst/>
                        <a:latin typeface="標楷體" pitchFamily="65" charset="-120"/>
                        <a:ea typeface="標楷體" pitchFamily="65" charset="-120"/>
                        <a:cs typeface="Times New Roman"/>
                      </a:endParaRPr>
                    </a:p>
                  </a:txBody>
                  <a:tcPr marL="132235" marR="44078" marT="44078" marB="44078" anchor="ctr"/>
                </a:tc>
              </a:tr>
              <a:tr h="1040249">
                <a:tc rowSpan="2">
                  <a:txBody>
                    <a:bodyPr/>
                    <a:lstStyle/>
                    <a:p>
                      <a:pPr marL="0" algn="ctr" defTabSz="914400" rtl="0" eaLnBrk="1" latinLnBrk="0" hangingPunct="1">
                        <a:spcAft>
                          <a:spcPts val="375"/>
                        </a:spcAft>
                      </a:pPr>
                      <a:r>
                        <a:rPr lang="zh-TW" altLang="zh-TW" sz="2800" b="1" kern="0" spc="75" dirty="0" smtClean="0">
                          <a:solidFill>
                            <a:schemeClr val="lt1"/>
                          </a:solidFill>
                          <a:effectLst/>
                          <a:latin typeface="標楷體" pitchFamily="65" charset="-120"/>
                          <a:ea typeface="標楷體" pitchFamily="65" charset="-120"/>
                          <a:cs typeface="+mn-cs"/>
                        </a:rPr>
                        <a:t>電機與電子群</a:t>
                      </a:r>
                      <a:endParaRPr lang="zh-TW" sz="2800" b="1" kern="0" spc="75" dirty="0">
                        <a:solidFill>
                          <a:schemeClr val="lt1"/>
                        </a:solidFill>
                        <a:effectLst/>
                        <a:latin typeface="標楷體" pitchFamily="65" charset="-120"/>
                        <a:ea typeface="標楷體" pitchFamily="65" charset="-120"/>
                        <a:cs typeface="+mn-cs"/>
                      </a:endParaRPr>
                    </a:p>
                  </a:txBody>
                  <a:tcPr marL="105788" marR="44078" marT="26447" marB="26447" anchor="ctr"/>
                </a:tc>
                <a:tc>
                  <a:txBody>
                    <a:bodyPr/>
                    <a:lstStyle/>
                    <a:p>
                      <a:pPr marL="0" algn="l"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資訊科</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電機</a:t>
                      </a:r>
                      <a:r>
                        <a:rPr lang="zh-TW" sz="2800" kern="0" dirty="0" smtClean="0">
                          <a:solidFill>
                            <a:srgbClr val="0033CC"/>
                          </a:solidFill>
                          <a:effectLst/>
                          <a:latin typeface="標楷體" pitchFamily="65" charset="-120"/>
                          <a:ea typeface="標楷體" pitchFamily="65" charset="-120"/>
                          <a:cs typeface="+mn-cs"/>
                        </a:rPr>
                        <a:t>科</a:t>
                      </a:r>
                      <a:endParaRPr lang="zh-TW" sz="2800" kern="0" dirty="0">
                        <a:solidFill>
                          <a:srgbClr val="0033CC"/>
                        </a:solidFill>
                        <a:effectLst/>
                        <a:latin typeface="標楷體" pitchFamily="65" charset="-120"/>
                        <a:ea typeface="標楷體" pitchFamily="65" charset="-120"/>
                        <a:cs typeface="+mn-cs"/>
                      </a:endParaRPr>
                    </a:p>
                  </a:txBody>
                  <a:tcPr marL="114300" marR="47625" marT="28575" marB="28575" anchor="ctr">
                    <a:solidFill>
                      <a:srgbClr val="FFFFFF"/>
                    </a:solidFill>
                  </a:tcPr>
                </a:tc>
                <a:tc>
                  <a:txBody>
                    <a:bodyPr/>
                    <a:lstStyle/>
                    <a:p>
                      <a:pPr marL="0" algn="l"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羅東高工</a:t>
                      </a:r>
                    </a:p>
                  </a:txBody>
                  <a:tcPr marL="9525" marR="9525" marT="9525" marB="9525" anchor="ctr">
                    <a:solidFill>
                      <a:srgbClr val="FFFFFF"/>
                    </a:solidFill>
                  </a:tcPr>
                </a:tc>
                <a:tc rowSpan="2">
                  <a:txBody>
                    <a:bodyPr/>
                    <a:lstStyle/>
                    <a:p>
                      <a:pPr marL="0" algn="l" defTabSz="914400" rtl="0" eaLnBrk="1" latinLnBrk="0" hangingPunct="1">
                        <a:spcAft>
                          <a:spcPts val="375"/>
                        </a:spcAft>
                      </a:pPr>
                      <a:r>
                        <a:rPr lang="zh-TW" altLang="zh-TW" sz="2800" kern="0" dirty="0" smtClean="0">
                          <a:solidFill>
                            <a:srgbClr val="0033CC"/>
                          </a:solidFill>
                          <a:effectLst/>
                          <a:latin typeface="標楷體" pitchFamily="65" charset="-120"/>
                          <a:ea typeface="標楷體" pitchFamily="65" charset="-120"/>
                          <a:cs typeface="+mn-cs"/>
                        </a:rPr>
                        <a:t>電機工程系、</a:t>
                      </a:r>
                      <a:r>
                        <a:rPr lang="en-US" altLang="zh-TW" sz="2800" kern="0" dirty="0" smtClean="0">
                          <a:solidFill>
                            <a:srgbClr val="0033CC"/>
                          </a:solidFill>
                          <a:effectLst/>
                          <a:latin typeface="標楷體" pitchFamily="65" charset="-120"/>
                          <a:ea typeface="標楷體" pitchFamily="65" charset="-120"/>
                          <a:cs typeface="+mn-cs"/>
                        </a:rPr>
                        <a:t/>
                      </a:r>
                      <a:br>
                        <a:rPr lang="en-US" altLang="zh-TW" sz="2800" kern="0" dirty="0" smtClean="0">
                          <a:solidFill>
                            <a:srgbClr val="0033CC"/>
                          </a:solidFill>
                          <a:effectLst/>
                          <a:latin typeface="標楷體" pitchFamily="65" charset="-120"/>
                          <a:ea typeface="標楷體" pitchFamily="65" charset="-120"/>
                          <a:cs typeface="+mn-cs"/>
                        </a:rPr>
                      </a:br>
                      <a:r>
                        <a:rPr lang="zh-TW" altLang="zh-TW" sz="2800" kern="0" dirty="0" smtClean="0">
                          <a:solidFill>
                            <a:srgbClr val="0033CC"/>
                          </a:solidFill>
                          <a:effectLst/>
                          <a:latin typeface="標楷體" pitchFamily="65" charset="-120"/>
                          <a:ea typeface="標楷體" pitchFamily="65" charset="-120"/>
                          <a:cs typeface="+mn-cs"/>
                        </a:rPr>
                        <a:t>光電工程系、</a:t>
                      </a:r>
                      <a:r>
                        <a:rPr lang="en-US" altLang="zh-TW" sz="2800" kern="0" dirty="0" smtClean="0">
                          <a:solidFill>
                            <a:srgbClr val="0033CC"/>
                          </a:solidFill>
                          <a:effectLst/>
                          <a:latin typeface="標楷體" pitchFamily="65" charset="-120"/>
                          <a:ea typeface="標楷體" pitchFamily="65" charset="-120"/>
                          <a:cs typeface="+mn-cs"/>
                        </a:rPr>
                        <a:t/>
                      </a:r>
                      <a:br>
                        <a:rPr lang="en-US" altLang="zh-TW" sz="2800" kern="0" dirty="0" smtClean="0">
                          <a:solidFill>
                            <a:srgbClr val="0033CC"/>
                          </a:solidFill>
                          <a:effectLst/>
                          <a:latin typeface="標楷體" pitchFamily="65" charset="-120"/>
                          <a:ea typeface="標楷體" pitchFamily="65" charset="-120"/>
                          <a:cs typeface="+mn-cs"/>
                        </a:rPr>
                      </a:br>
                      <a:r>
                        <a:rPr lang="zh-TW" altLang="zh-TW" sz="2800" kern="0" dirty="0" smtClean="0">
                          <a:solidFill>
                            <a:srgbClr val="0033CC"/>
                          </a:solidFill>
                          <a:effectLst/>
                          <a:latin typeface="標楷體" pitchFamily="65" charset="-120"/>
                          <a:ea typeface="標楷體" pitchFamily="65" charset="-120"/>
                          <a:cs typeface="+mn-cs"/>
                        </a:rPr>
                        <a:t>自動化工程系、</a:t>
                      </a:r>
                      <a:r>
                        <a:rPr lang="en-US" altLang="zh-TW" sz="2800" kern="0" dirty="0" smtClean="0">
                          <a:solidFill>
                            <a:srgbClr val="0033CC"/>
                          </a:solidFill>
                          <a:effectLst/>
                          <a:latin typeface="標楷體" pitchFamily="65" charset="-120"/>
                          <a:ea typeface="標楷體" pitchFamily="65" charset="-120"/>
                          <a:cs typeface="+mn-cs"/>
                        </a:rPr>
                        <a:t/>
                      </a:r>
                      <a:br>
                        <a:rPr lang="en-US" altLang="zh-TW" sz="2800" kern="0" dirty="0" smtClean="0">
                          <a:solidFill>
                            <a:srgbClr val="0033CC"/>
                          </a:solidFill>
                          <a:effectLst/>
                          <a:latin typeface="標楷體" pitchFamily="65" charset="-120"/>
                          <a:ea typeface="標楷體" pitchFamily="65" charset="-120"/>
                          <a:cs typeface="+mn-cs"/>
                        </a:rPr>
                      </a:br>
                      <a:r>
                        <a:rPr lang="zh-TW" altLang="zh-TW" sz="2800" kern="0" dirty="0" smtClean="0">
                          <a:solidFill>
                            <a:srgbClr val="0033CC"/>
                          </a:solidFill>
                          <a:effectLst/>
                          <a:latin typeface="標楷體" pitchFamily="65" charset="-120"/>
                          <a:ea typeface="標楷體" pitchFamily="65" charset="-120"/>
                          <a:cs typeface="+mn-cs"/>
                        </a:rPr>
                        <a:t>能源與冷凍空調工程系、</a:t>
                      </a:r>
                      <a:r>
                        <a:rPr lang="en-US" altLang="zh-TW" sz="2800" kern="0" dirty="0" smtClean="0">
                          <a:solidFill>
                            <a:srgbClr val="0033CC"/>
                          </a:solidFill>
                          <a:effectLst/>
                          <a:latin typeface="標楷體" pitchFamily="65" charset="-120"/>
                          <a:ea typeface="標楷體" pitchFamily="65" charset="-120"/>
                          <a:cs typeface="+mn-cs"/>
                        </a:rPr>
                        <a:t/>
                      </a:r>
                      <a:br>
                        <a:rPr lang="en-US" altLang="zh-TW" sz="2800" kern="0" dirty="0" smtClean="0">
                          <a:solidFill>
                            <a:srgbClr val="0033CC"/>
                          </a:solidFill>
                          <a:effectLst/>
                          <a:latin typeface="標楷體" pitchFamily="65" charset="-120"/>
                          <a:ea typeface="標楷體" pitchFamily="65" charset="-120"/>
                          <a:cs typeface="+mn-cs"/>
                        </a:rPr>
                      </a:br>
                      <a:r>
                        <a:rPr lang="zh-TW" altLang="zh-TW" sz="2800" kern="0" dirty="0" smtClean="0">
                          <a:solidFill>
                            <a:srgbClr val="0033CC"/>
                          </a:solidFill>
                          <a:effectLst/>
                          <a:latin typeface="標楷體" pitchFamily="65" charset="-120"/>
                          <a:ea typeface="標楷體" pitchFamily="65" charset="-120"/>
                          <a:cs typeface="+mn-cs"/>
                        </a:rPr>
                        <a:t>材料科學與工程系等</a:t>
                      </a:r>
                      <a:endParaRPr lang="zh-TW" sz="2800" kern="0" dirty="0">
                        <a:solidFill>
                          <a:srgbClr val="0033CC"/>
                        </a:solidFill>
                        <a:effectLst/>
                        <a:latin typeface="標楷體" pitchFamily="65" charset="-120"/>
                        <a:ea typeface="標楷體" pitchFamily="65" charset="-120"/>
                        <a:cs typeface="+mn-cs"/>
                      </a:endParaRPr>
                    </a:p>
                  </a:txBody>
                  <a:tcPr marL="105788" marR="44078" marT="26447" marB="26447" anchor="ctr">
                    <a:solidFill>
                      <a:srgbClr val="FFFFFF"/>
                    </a:solidFill>
                  </a:tcPr>
                </a:tc>
              </a:tr>
              <a:tr h="1040249">
                <a:tc vMerge="1">
                  <a:txBody>
                    <a:bodyPr/>
                    <a:lstStyle/>
                    <a:p>
                      <a:pPr>
                        <a:spcAft>
                          <a:spcPts val="375"/>
                        </a:spcAft>
                      </a:pPr>
                      <a:endParaRPr lang="zh-TW" sz="2800" kern="100" dirty="0">
                        <a:effectLst/>
                        <a:latin typeface="標楷體" pitchFamily="65" charset="-120"/>
                        <a:ea typeface="標楷體" pitchFamily="65" charset="-120"/>
                        <a:cs typeface="Times New Roman"/>
                      </a:endParaRPr>
                    </a:p>
                  </a:txBody>
                  <a:tcPr marL="105788" marR="44078" marT="26447" marB="26447" anchor="ctr"/>
                </a:tc>
                <a:tc>
                  <a:txBody>
                    <a:bodyPr/>
                    <a:lstStyle/>
                    <a:p>
                      <a:pPr marL="0" algn="l" defTabSz="914400" rtl="0" eaLnBrk="1" latinLnBrk="0" hangingPunct="1">
                        <a:spcAft>
                          <a:spcPts val="375"/>
                        </a:spcAft>
                      </a:pPr>
                      <a:r>
                        <a:rPr lang="zh-TW" sz="2800" kern="0">
                          <a:solidFill>
                            <a:srgbClr val="0033CC"/>
                          </a:solidFill>
                          <a:effectLst/>
                          <a:latin typeface="標楷體" pitchFamily="65" charset="-120"/>
                          <a:ea typeface="標楷體" pitchFamily="65" charset="-120"/>
                          <a:cs typeface="+mn-cs"/>
                        </a:rPr>
                        <a:t>電子科</a:t>
                      </a:r>
                    </a:p>
                  </a:txBody>
                  <a:tcPr marL="114300" marR="47625" marT="28575" marB="28575" anchor="ctr">
                    <a:solidFill>
                      <a:srgbClr val="FFFFFF"/>
                    </a:solidFill>
                  </a:tcPr>
                </a:tc>
                <a:tc>
                  <a:txBody>
                    <a:bodyPr/>
                    <a:lstStyle/>
                    <a:p>
                      <a:pPr marL="0" algn="l"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羅東高工</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蘇澳海事</a:t>
                      </a:r>
                    </a:p>
                  </a:txBody>
                  <a:tcPr marL="9525" marR="9525" marT="9525" marB="9525" anchor="ctr">
                    <a:solidFill>
                      <a:srgbClr val="FFFFFF"/>
                    </a:solidFill>
                  </a:tcPr>
                </a:tc>
                <a:tc vMerge="1">
                  <a:txBody>
                    <a:bodyPr/>
                    <a:lstStyle/>
                    <a:p>
                      <a:pPr>
                        <a:spcAft>
                          <a:spcPts val="375"/>
                        </a:spcAft>
                      </a:pPr>
                      <a:endParaRPr lang="zh-TW" sz="2800" kern="100" dirty="0">
                        <a:effectLst/>
                        <a:latin typeface="標楷體" pitchFamily="65" charset="-120"/>
                        <a:ea typeface="標楷體" pitchFamily="65" charset="-120"/>
                        <a:cs typeface="Times New Roman"/>
                      </a:endParaRPr>
                    </a:p>
                  </a:txBody>
                  <a:tcPr marL="105788" marR="44078" marT="26447" marB="26447" anchor="ctr"/>
                </a:tc>
              </a:tr>
              <a:tr h="1040249">
                <a:tc>
                  <a:txBody>
                    <a:bodyPr/>
                    <a:lstStyle/>
                    <a:p>
                      <a:pPr marL="0" algn="ctr" defTabSz="914400" rtl="0" eaLnBrk="1" latinLnBrk="0" hangingPunct="1">
                        <a:spcAft>
                          <a:spcPts val="375"/>
                        </a:spcAft>
                      </a:pPr>
                      <a:r>
                        <a:rPr lang="zh-TW" sz="2800" b="1" kern="0" spc="75" dirty="0">
                          <a:solidFill>
                            <a:schemeClr val="lt1"/>
                          </a:solidFill>
                          <a:effectLst/>
                          <a:latin typeface="標楷體" pitchFamily="65" charset="-120"/>
                          <a:ea typeface="標楷體" pitchFamily="65" charset="-120"/>
                          <a:cs typeface="+mn-cs"/>
                        </a:rPr>
                        <a:t>土木與建築群</a:t>
                      </a:r>
                    </a:p>
                  </a:txBody>
                  <a:tcPr marL="114300" marR="47625" marT="28575" marB="28575" anchor="ctr"/>
                </a:tc>
                <a:tc>
                  <a:txBody>
                    <a:bodyPr/>
                    <a:lstStyle/>
                    <a:p>
                      <a:pPr marL="0" algn="l" defTabSz="914400" rtl="0" eaLnBrk="1" latinLnBrk="0" hangingPunct="1">
                        <a:spcAft>
                          <a:spcPts val="375"/>
                        </a:spcAft>
                      </a:pPr>
                      <a:r>
                        <a:rPr lang="zh-TW" sz="2800" kern="0" dirty="0">
                          <a:solidFill>
                            <a:schemeClr val="dk1"/>
                          </a:solidFill>
                          <a:effectLst/>
                          <a:latin typeface="標楷體" pitchFamily="65" charset="-120"/>
                          <a:ea typeface="標楷體" pitchFamily="65" charset="-120"/>
                          <a:cs typeface="+mn-cs"/>
                        </a:rPr>
                        <a:t>建築科</a:t>
                      </a:r>
                    </a:p>
                  </a:txBody>
                  <a:tcPr marL="114300" marR="47625" marT="28575" marB="28575" anchor="ctr">
                    <a:solidFill>
                      <a:srgbClr val="CCFFCC"/>
                    </a:solidFill>
                  </a:tcPr>
                </a:tc>
                <a:tc>
                  <a:txBody>
                    <a:bodyPr/>
                    <a:lstStyle/>
                    <a:p>
                      <a:pPr marL="0" algn="l" defTabSz="914400" rtl="0" eaLnBrk="1" latinLnBrk="0" hangingPunct="1">
                        <a:spcAft>
                          <a:spcPts val="375"/>
                        </a:spcAft>
                      </a:pPr>
                      <a:r>
                        <a:rPr lang="zh-TW" sz="2800" kern="0" dirty="0">
                          <a:solidFill>
                            <a:schemeClr val="dk1"/>
                          </a:solidFill>
                          <a:effectLst/>
                          <a:latin typeface="標楷體" pitchFamily="65" charset="-120"/>
                          <a:ea typeface="標楷體" pitchFamily="65" charset="-120"/>
                          <a:cs typeface="+mn-cs"/>
                        </a:rPr>
                        <a:t>羅東高工</a:t>
                      </a:r>
                    </a:p>
                  </a:txBody>
                  <a:tcPr marL="9525" marR="9525" marT="9525" marB="9525" anchor="ctr">
                    <a:solidFill>
                      <a:srgbClr val="CCFFCC"/>
                    </a:solidFill>
                  </a:tcPr>
                </a:tc>
                <a:tc>
                  <a:txBody>
                    <a:bodyPr/>
                    <a:lstStyle/>
                    <a:p>
                      <a:pPr marL="0" algn="l" defTabSz="914400" rtl="0" eaLnBrk="1" latinLnBrk="0" hangingPunct="1">
                        <a:spcAft>
                          <a:spcPts val="375"/>
                        </a:spcAft>
                      </a:pPr>
                      <a:r>
                        <a:rPr lang="zh-TW" sz="2800" kern="0" dirty="0">
                          <a:solidFill>
                            <a:schemeClr val="dk1"/>
                          </a:solidFill>
                          <a:effectLst/>
                          <a:latin typeface="標楷體" pitchFamily="65" charset="-120"/>
                          <a:ea typeface="標楷體" pitchFamily="65" charset="-120"/>
                          <a:cs typeface="+mn-cs"/>
                        </a:rPr>
                        <a:t>古蹟維護系、</a:t>
                      </a:r>
                      <a:r>
                        <a:rPr lang="en-US" sz="2800" kern="0" dirty="0">
                          <a:solidFill>
                            <a:schemeClr val="dk1"/>
                          </a:solidFill>
                          <a:effectLst/>
                          <a:latin typeface="標楷體" pitchFamily="65" charset="-120"/>
                          <a:ea typeface="標楷體" pitchFamily="65" charset="-120"/>
                          <a:cs typeface="+mn-cs"/>
                        </a:rPr>
                        <a:t/>
                      </a:r>
                      <a:br>
                        <a:rPr lang="en-US" sz="2800" kern="0" dirty="0">
                          <a:solidFill>
                            <a:schemeClr val="dk1"/>
                          </a:solidFill>
                          <a:effectLst/>
                          <a:latin typeface="標楷體" pitchFamily="65" charset="-120"/>
                          <a:ea typeface="標楷體" pitchFamily="65" charset="-120"/>
                          <a:cs typeface="+mn-cs"/>
                        </a:rPr>
                      </a:br>
                      <a:r>
                        <a:rPr lang="zh-TW" sz="2800" kern="0" dirty="0">
                          <a:solidFill>
                            <a:schemeClr val="dk1"/>
                          </a:solidFill>
                          <a:effectLst/>
                          <a:latin typeface="標楷體" pitchFamily="65" charset="-120"/>
                          <a:ea typeface="標楷體" pitchFamily="65" charset="-120"/>
                          <a:cs typeface="+mn-cs"/>
                        </a:rPr>
                        <a:t>建築系、</a:t>
                      </a:r>
                      <a:r>
                        <a:rPr lang="en-US" sz="2800" kern="0" dirty="0">
                          <a:solidFill>
                            <a:schemeClr val="dk1"/>
                          </a:solidFill>
                          <a:effectLst/>
                          <a:latin typeface="標楷體" pitchFamily="65" charset="-120"/>
                          <a:ea typeface="標楷體" pitchFamily="65" charset="-120"/>
                          <a:cs typeface="+mn-cs"/>
                        </a:rPr>
                        <a:t/>
                      </a:r>
                      <a:br>
                        <a:rPr lang="en-US" sz="2800" kern="0" dirty="0">
                          <a:solidFill>
                            <a:schemeClr val="dk1"/>
                          </a:solidFill>
                          <a:effectLst/>
                          <a:latin typeface="標楷體" pitchFamily="65" charset="-120"/>
                          <a:ea typeface="標楷體" pitchFamily="65" charset="-120"/>
                          <a:cs typeface="+mn-cs"/>
                        </a:rPr>
                      </a:br>
                      <a:r>
                        <a:rPr lang="zh-TW" sz="2800" kern="0" dirty="0">
                          <a:solidFill>
                            <a:schemeClr val="dk1"/>
                          </a:solidFill>
                          <a:effectLst/>
                          <a:latin typeface="標楷體" pitchFamily="65" charset="-120"/>
                          <a:ea typeface="標楷體" pitchFamily="65" charset="-120"/>
                          <a:cs typeface="+mn-cs"/>
                        </a:rPr>
                        <a:t>室內設計系、</a:t>
                      </a:r>
                      <a:r>
                        <a:rPr lang="en-US" sz="2800" kern="0" dirty="0">
                          <a:solidFill>
                            <a:schemeClr val="dk1"/>
                          </a:solidFill>
                          <a:effectLst/>
                          <a:latin typeface="標楷體" pitchFamily="65" charset="-120"/>
                          <a:ea typeface="標楷體" pitchFamily="65" charset="-120"/>
                          <a:cs typeface="+mn-cs"/>
                        </a:rPr>
                        <a:t/>
                      </a:r>
                      <a:br>
                        <a:rPr lang="en-US" sz="2800" kern="0" dirty="0">
                          <a:solidFill>
                            <a:schemeClr val="dk1"/>
                          </a:solidFill>
                          <a:effectLst/>
                          <a:latin typeface="標楷體" pitchFamily="65" charset="-120"/>
                          <a:ea typeface="標楷體" pitchFamily="65" charset="-120"/>
                          <a:cs typeface="+mn-cs"/>
                        </a:rPr>
                      </a:br>
                      <a:r>
                        <a:rPr lang="zh-TW" sz="2800" kern="0" dirty="0">
                          <a:solidFill>
                            <a:schemeClr val="dk1"/>
                          </a:solidFill>
                          <a:effectLst/>
                          <a:latin typeface="標楷體" pitchFamily="65" charset="-120"/>
                          <a:ea typeface="標楷體" pitchFamily="65" charset="-120"/>
                          <a:cs typeface="+mn-cs"/>
                        </a:rPr>
                        <a:t>空間設計系、</a:t>
                      </a:r>
                      <a:r>
                        <a:rPr lang="en-US" sz="2800" kern="0" dirty="0">
                          <a:solidFill>
                            <a:schemeClr val="dk1"/>
                          </a:solidFill>
                          <a:effectLst/>
                          <a:latin typeface="標楷體" pitchFamily="65" charset="-120"/>
                          <a:ea typeface="標楷體" pitchFamily="65" charset="-120"/>
                          <a:cs typeface="+mn-cs"/>
                        </a:rPr>
                        <a:t/>
                      </a:r>
                      <a:br>
                        <a:rPr lang="en-US" sz="2800" kern="0" dirty="0">
                          <a:solidFill>
                            <a:schemeClr val="dk1"/>
                          </a:solidFill>
                          <a:effectLst/>
                          <a:latin typeface="標楷體" pitchFamily="65" charset="-120"/>
                          <a:ea typeface="標楷體" pitchFamily="65" charset="-120"/>
                          <a:cs typeface="+mn-cs"/>
                        </a:rPr>
                      </a:br>
                      <a:r>
                        <a:rPr lang="zh-TW" sz="2800" kern="0" dirty="0">
                          <a:solidFill>
                            <a:schemeClr val="dk1"/>
                          </a:solidFill>
                          <a:effectLst/>
                          <a:latin typeface="標楷體" pitchFamily="65" charset="-120"/>
                          <a:ea typeface="標楷體" pitchFamily="65" charset="-120"/>
                          <a:cs typeface="+mn-cs"/>
                        </a:rPr>
                        <a:t>景觀設計系等</a:t>
                      </a:r>
                    </a:p>
                  </a:txBody>
                  <a:tcPr marL="114300" marR="47625" marT="28575" marB="28575" anchor="ctr">
                    <a:solidFill>
                      <a:srgbClr val="CCFFCC"/>
                    </a:solidFill>
                  </a:tcPr>
                </a:tc>
              </a:tr>
            </a:tbl>
          </a:graphicData>
        </a:graphic>
      </p:graphicFrame>
    </p:spTree>
    <p:extLst>
      <p:ext uri="{BB962C8B-B14F-4D97-AF65-F5344CB8AC3E}">
        <p14:creationId xmlns:p14="http://schemas.microsoft.com/office/powerpoint/2010/main" val="281813618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60648"/>
            <a:ext cx="8229600" cy="926976"/>
          </a:xfrm>
        </p:spPr>
        <p:txBody>
          <a:bodyPr/>
          <a:lstStyle/>
          <a:p>
            <a:r>
              <a:rPr lang="zh-TW" altLang="zh-TW" dirty="0"/>
              <a:t>宜蘭區高職類科</a:t>
            </a:r>
            <a:r>
              <a:rPr lang="zh-TW" altLang="zh-TW" dirty="0" smtClean="0"/>
              <a:t>介紹</a:t>
            </a:r>
            <a:r>
              <a:rPr lang="en-US" altLang="zh-TW" dirty="0" smtClean="0"/>
              <a:t>(3/6)</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49254073"/>
              </p:ext>
            </p:extLst>
          </p:nvPr>
        </p:nvGraphicFramePr>
        <p:xfrm>
          <a:off x="539552" y="1124744"/>
          <a:ext cx="8352927" cy="5573405"/>
        </p:xfrm>
        <a:graphic>
          <a:graphicData uri="http://schemas.openxmlformats.org/drawingml/2006/table">
            <a:tbl>
              <a:tblPr firstRow="1" firstCol="1" bandRow="1">
                <a:tableStyleId>{85BE263C-DBD7-4A20-BB59-AAB30ACAA65A}</a:tableStyleId>
              </a:tblPr>
              <a:tblGrid>
                <a:gridCol w="1368152"/>
                <a:gridCol w="2016224"/>
                <a:gridCol w="1584176"/>
                <a:gridCol w="3384375"/>
              </a:tblGrid>
              <a:tr h="285628">
                <a:tc>
                  <a:txBody>
                    <a:bodyPr/>
                    <a:lstStyle/>
                    <a:p>
                      <a:pPr algn="ctr">
                        <a:spcAft>
                          <a:spcPts val="375"/>
                        </a:spcAft>
                      </a:pPr>
                      <a:r>
                        <a:rPr lang="zh-TW" sz="2800" kern="0" spc="75" dirty="0">
                          <a:effectLst/>
                          <a:latin typeface="標楷體" pitchFamily="65" charset="-120"/>
                          <a:ea typeface="標楷體" pitchFamily="65" charset="-120"/>
                        </a:rPr>
                        <a:t>群別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科別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學校</a:t>
                      </a:r>
                      <a:endParaRPr lang="zh-TW" sz="2800" kern="100" dirty="0">
                        <a:effectLst/>
                        <a:latin typeface="標楷體" pitchFamily="65" charset="-120"/>
                        <a:ea typeface="標楷體" pitchFamily="65" charset="-120"/>
                        <a:cs typeface="Times New Roman"/>
                      </a:endParaRPr>
                    </a:p>
                  </a:txBody>
                  <a:tcPr marL="8816" marR="8816" marT="8816" marB="8816" anchor="ctr"/>
                </a:tc>
                <a:tc>
                  <a:txBody>
                    <a:bodyPr/>
                    <a:lstStyle/>
                    <a:p>
                      <a:pPr algn="ctr">
                        <a:spcAft>
                          <a:spcPts val="375"/>
                        </a:spcAft>
                      </a:pPr>
                      <a:r>
                        <a:rPr lang="zh-TW" sz="2800" kern="0" spc="75">
                          <a:effectLst/>
                          <a:latin typeface="標楷體" pitchFamily="65" charset="-120"/>
                          <a:ea typeface="標楷體" pitchFamily="65" charset="-120"/>
                        </a:rPr>
                        <a:t>升學進路</a:t>
                      </a:r>
                      <a:endParaRPr lang="zh-TW" sz="2800" kern="100">
                        <a:effectLst/>
                        <a:latin typeface="標楷體" pitchFamily="65" charset="-120"/>
                        <a:ea typeface="標楷體" pitchFamily="65" charset="-120"/>
                        <a:cs typeface="Times New Roman"/>
                      </a:endParaRPr>
                    </a:p>
                  </a:txBody>
                  <a:tcPr marL="132235" marR="44078" marT="44078" marB="44078" anchor="ctr"/>
                </a:tc>
              </a:tr>
              <a:tr h="1040249">
                <a:tc rowSpan="2">
                  <a:txBody>
                    <a:bodyPr/>
                    <a:lstStyle/>
                    <a:p>
                      <a:pPr marL="0" algn="ctr" defTabSz="914400" rtl="0" eaLnBrk="1" latinLnBrk="0" hangingPunct="1">
                        <a:spcAft>
                          <a:spcPts val="375"/>
                        </a:spcAft>
                      </a:pPr>
                      <a:r>
                        <a:rPr lang="zh-TW" altLang="zh-TW" sz="2800" b="1" kern="1200" dirty="0" smtClean="0">
                          <a:solidFill>
                            <a:schemeClr val="lt1"/>
                          </a:solidFill>
                          <a:effectLst/>
                          <a:latin typeface="標楷體" pitchFamily="65" charset="-120"/>
                          <a:ea typeface="標楷體" pitchFamily="65" charset="-120"/>
                          <a:cs typeface="+mn-cs"/>
                        </a:rPr>
                        <a:t>商業與管理群</a:t>
                      </a:r>
                      <a:endParaRPr lang="zh-TW" sz="2800" b="1" kern="0" spc="75" dirty="0">
                        <a:solidFill>
                          <a:schemeClr val="lt1"/>
                        </a:solidFill>
                        <a:effectLst/>
                        <a:latin typeface="標楷體" pitchFamily="65" charset="-120"/>
                        <a:ea typeface="標楷體" pitchFamily="65" charset="-120"/>
                        <a:cs typeface="+mn-cs"/>
                      </a:endParaRPr>
                    </a:p>
                  </a:txBody>
                  <a:tcPr marL="105788" marR="44078" marT="26447" marB="26447" anchor="ctr"/>
                </a:tc>
                <a:tc>
                  <a:txBody>
                    <a:bodyPr/>
                    <a:lstStyle/>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商業經營科</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資料處理科</a:t>
                      </a:r>
                    </a:p>
                  </a:txBody>
                  <a:tcPr marL="114300" marR="47625" marT="28575" marB="28575" anchor="ctr">
                    <a:solidFill>
                      <a:srgbClr val="FFFFFF"/>
                    </a:solidFill>
                  </a:tcPr>
                </a:tc>
                <a:tc>
                  <a:txBody>
                    <a:bodyPr/>
                    <a:lstStyle/>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蘇澳海事</a:t>
                      </a:r>
                    </a:p>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頭城家商</a:t>
                      </a:r>
                    </a:p>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羅東高商</a:t>
                      </a:r>
                    </a:p>
                  </a:txBody>
                  <a:tcPr marL="9525" marR="9525" marT="9525" marB="9525" anchor="ctr">
                    <a:solidFill>
                      <a:srgbClr val="FFFFFF"/>
                    </a:solidFill>
                  </a:tcPr>
                </a:tc>
                <a:tc rowSpan="2">
                  <a:txBody>
                    <a:bodyPr/>
                    <a:lstStyle/>
                    <a:p>
                      <a:pPr marL="0" algn="l"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企業管理系、</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國際企業（貿易）系、國際商務系、</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財務金融系、</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財政稅務系等。</a:t>
                      </a:r>
                    </a:p>
                  </a:txBody>
                  <a:tcPr marL="114300" marR="47625" marT="28575" marB="28575" anchor="ctr">
                    <a:solidFill>
                      <a:srgbClr val="FFFFFF"/>
                    </a:solidFill>
                  </a:tcPr>
                </a:tc>
              </a:tr>
              <a:tr h="1040249">
                <a:tc vMerge="1">
                  <a:txBody>
                    <a:bodyPr/>
                    <a:lstStyle/>
                    <a:p>
                      <a:pPr>
                        <a:spcAft>
                          <a:spcPts val="375"/>
                        </a:spcAft>
                      </a:pPr>
                      <a:endParaRPr lang="zh-TW" sz="2800" kern="100" dirty="0">
                        <a:effectLst/>
                        <a:latin typeface="標楷體" pitchFamily="65" charset="-120"/>
                        <a:ea typeface="標楷體" pitchFamily="65" charset="-120"/>
                        <a:cs typeface="Times New Roman"/>
                      </a:endParaRPr>
                    </a:p>
                  </a:txBody>
                  <a:tcPr marL="105788" marR="44078" marT="26447" marB="26447" anchor="ctr"/>
                </a:tc>
                <a:tc>
                  <a:txBody>
                    <a:bodyPr/>
                    <a:lstStyle/>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國際貿易科</a:t>
                      </a:r>
                    </a:p>
                  </a:txBody>
                  <a:tcPr marL="114300" marR="47625" marT="28575" marB="28575" anchor="ctr">
                    <a:solidFill>
                      <a:srgbClr val="FFFFFF"/>
                    </a:solidFill>
                  </a:tcPr>
                </a:tc>
                <a:tc>
                  <a:txBody>
                    <a:bodyPr/>
                    <a:lstStyle/>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羅東高商</a:t>
                      </a:r>
                    </a:p>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宜蘭高商</a:t>
                      </a:r>
                    </a:p>
                  </a:txBody>
                  <a:tcPr marL="9525" marR="9525" marT="9525" marB="9525" anchor="ctr">
                    <a:solidFill>
                      <a:srgbClr val="FFFFFF"/>
                    </a:solidFill>
                  </a:tcPr>
                </a:tc>
                <a:tc vMerge="1">
                  <a:txBody>
                    <a:bodyPr/>
                    <a:lstStyle/>
                    <a:p>
                      <a:pPr>
                        <a:spcAft>
                          <a:spcPts val="375"/>
                        </a:spcAft>
                      </a:pPr>
                      <a:endParaRPr lang="zh-TW" sz="1200" kern="100" dirty="0">
                        <a:effectLst/>
                        <a:latin typeface="Calibri"/>
                        <a:ea typeface="新細明體"/>
                        <a:cs typeface="Times New Roman"/>
                      </a:endParaRPr>
                    </a:p>
                  </a:txBody>
                  <a:tcPr marL="114300" marR="47625" marT="28575" marB="28575" anchor="ctr"/>
                </a:tc>
              </a:tr>
              <a:tr h="1040249">
                <a:tc>
                  <a:txBody>
                    <a:bodyPr/>
                    <a:lstStyle/>
                    <a:p>
                      <a:pPr marL="0" algn="ctr" defTabSz="914400" rtl="0" eaLnBrk="1" latinLnBrk="0" hangingPunct="1">
                        <a:spcAft>
                          <a:spcPts val="375"/>
                        </a:spcAft>
                      </a:pPr>
                      <a:r>
                        <a:rPr lang="zh-TW" sz="2800" b="1" kern="1200" dirty="0">
                          <a:solidFill>
                            <a:schemeClr val="lt1"/>
                          </a:solidFill>
                          <a:effectLst/>
                          <a:latin typeface="標楷體" pitchFamily="65" charset="-120"/>
                          <a:ea typeface="標楷體" pitchFamily="65" charset="-120"/>
                          <a:cs typeface="+mn-cs"/>
                        </a:rPr>
                        <a:t>外語群</a:t>
                      </a:r>
                    </a:p>
                  </a:txBody>
                  <a:tcPr marL="114300" marR="47625" marT="28575" marB="28575" anchor="ctr"/>
                </a:tc>
                <a:tc>
                  <a:txBody>
                    <a:bodyPr/>
                    <a:lstStyle/>
                    <a:p>
                      <a:pPr algn="ctr">
                        <a:spcAft>
                          <a:spcPts val="375"/>
                        </a:spcAft>
                      </a:pPr>
                      <a:r>
                        <a:rPr lang="zh-TW" sz="2800" kern="0" dirty="0">
                          <a:solidFill>
                            <a:srgbClr val="333333"/>
                          </a:solidFill>
                          <a:effectLst/>
                          <a:latin typeface="標楷體" pitchFamily="65" charset="-120"/>
                          <a:ea typeface="標楷體" pitchFamily="65" charset="-120"/>
                          <a:cs typeface="Arial"/>
                        </a:rPr>
                        <a:t>應用外語科</a:t>
                      </a:r>
                      <a:r>
                        <a:rPr lang="en-US" sz="2800" kern="0" dirty="0">
                          <a:solidFill>
                            <a:srgbClr val="333333"/>
                          </a:solidFill>
                          <a:effectLst/>
                          <a:latin typeface="標楷體" pitchFamily="65" charset="-120"/>
                          <a:ea typeface="標楷體" pitchFamily="65" charset="-120"/>
                          <a:cs typeface="Times New Roman"/>
                        </a:rPr>
                        <a:t>(</a:t>
                      </a:r>
                      <a:r>
                        <a:rPr lang="zh-TW" sz="2800" kern="0" dirty="0">
                          <a:solidFill>
                            <a:srgbClr val="333333"/>
                          </a:solidFill>
                          <a:effectLst/>
                          <a:latin typeface="標楷體" pitchFamily="65" charset="-120"/>
                          <a:ea typeface="標楷體" pitchFamily="65" charset="-120"/>
                          <a:cs typeface="Arial"/>
                        </a:rPr>
                        <a:t>英文組</a:t>
                      </a:r>
                      <a:r>
                        <a:rPr lang="en-US" sz="2800" kern="0" dirty="0">
                          <a:solidFill>
                            <a:srgbClr val="333333"/>
                          </a:solidFill>
                          <a:effectLst/>
                          <a:latin typeface="標楷體" pitchFamily="65" charset="-120"/>
                          <a:ea typeface="標楷體" pitchFamily="65" charset="-120"/>
                          <a:cs typeface="Times New Roman"/>
                        </a:rPr>
                        <a:t>)</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c>
                  <a:txBody>
                    <a:bodyPr/>
                    <a:lstStyle/>
                    <a:p>
                      <a:pPr algn="ctr">
                        <a:spcAft>
                          <a:spcPts val="375"/>
                        </a:spcAft>
                      </a:pPr>
                      <a:r>
                        <a:rPr lang="zh-TW" sz="2800" kern="0" dirty="0">
                          <a:solidFill>
                            <a:srgbClr val="333333"/>
                          </a:solidFill>
                          <a:effectLst/>
                          <a:latin typeface="標楷體" pitchFamily="65" charset="-120"/>
                          <a:ea typeface="標楷體" pitchFamily="65" charset="-120"/>
                          <a:cs typeface="Arial"/>
                        </a:rPr>
                        <a:t>宜蘭高商</a:t>
                      </a:r>
                      <a:endParaRPr lang="zh-TW" sz="2800" kern="100" dirty="0">
                        <a:effectLst/>
                        <a:latin typeface="標楷體" pitchFamily="65" charset="-120"/>
                        <a:ea typeface="標楷體" pitchFamily="65" charset="-120"/>
                        <a:cs typeface="Times New Roman"/>
                      </a:endParaRPr>
                    </a:p>
                  </a:txBody>
                  <a:tcPr marL="9525" marR="9525" marT="9525" marB="9525" anchor="ctr">
                    <a:solidFill>
                      <a:srgbClr val="CCFFCC"/>
                    </a:solidFill>
                  </a:tcPr>
                </a:tc>
                <a:tc>
                  <a:txBody>
                    <a:bodyPr/>
                    <a:lstStyle/>
                    <a:p>
                      <a:pPr>
                        <a:spcAft>
                          <a:spcPts val="375"/>
                        </a:spcAft>
                      </a:pPr>
                      <a:r>
                        <a:rPr lang="zh-TW" sz="2800" kern="0" dirty="0">
                          <a:solidFill>
                            <a:srgbClr val="333333"/>
                          </a:solidFill>
                          <a:effectLst/>
                          <a:latin typeface="標楷體" pitchFamily="65" charset="-120"/>
                          <a:ea typeface="標楷體" pitchFamily="65" charset="-120"/>
                          <a:cs typeface="Arial"/>
                        </a:rPr>
                        <a:t>應用英語系、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應用外語</a:t>
                      </a:r>
                      <a:r>
                        <a:rPr lang="en-US" sz="2800" kern="0" dirty="0">
                          <a:solidFill>
                            <a:srgbClr val="333333"/>
                          </a:solidFill>
                          <a:effectLst/>
                          <a:latin typeface="標楷體" pitchFamily="65" charset="-120"/>
                          <a:ea typeface="標楷體" pitchFamily="65" charset="-120"/>
                          <a:cs typeface="Times New Roman"/>
                        </a:rPr>
                        <a:t>/</a:t>
                      </a:r>
                      <a:r>
                        <a:rPr lang="zh-TW" sz="2800" kern="0" dirty="0">
                          <a:solidFill>
                            <a:srgbClr val="333333"/>
                          </a:solidFill>
                          <a:effectLst/>
                          <a:latin typeface="標楷體" pitchFamily="65" charset="-120"/>
                          <a:ea typeface="標楷體" pitchFamily="65" charset="-120"/>
                          <a:cs typeface="Arial"/>
                        </a:rPr>
                        <a:t>德文</a:t>
                      </a:r>
                      <a:r>
                        <a:rPr lang="en-US" sz="2800" kern="0" dirty="0">
                          <a:solidFill>
                            <a:srgbClr val="333333"/>
                          </a:solidFill>
                          <a:effectLst/>
                          <a:latin typeface="標楷體" pitchFamily="65" charset="-120"/>
                          <a:ea typeface="標楷體" pitchFamily="65" charset="-120"/>
                          <a:cs typeface="Times New Roman"/>
                        </a:rPr>
                        <a:t>/</a:t>
                      </a:r>
                      <a:r>
                        <a:rPr lang="zh-TW" sz="2800" kern="0" dirty="0">
                          <a:solidFill>
                            <a:srgbClr val="333333"/>
                          </a:solidFill>
                          <a:effectLst/>
                          <a:latin typeface="標楷體" pitchFamily="65" charset="-120"/>
                          <a:ea typeface="標楷體" pitchFamily="65" charset="-120"/>
                          <a:cs typeface="Arial"/>
                        </a:rPr>
                        <a:t>日文</a:t>
                      </a:r>
                      <a:r>
                        <a:rPr lang="en-US" sz="2800" kern="0" dirty="0">
                          <a:solidFill>
                            <a:srgbClr val="333333"/>
                          </a:solidFill>
                          <a:effectLst/>
                          <a:latin typeface="標楷體" pitchFamily="65" charset="-120"/>
                          <a:ea typeface="標楷體" pitchFamily="65" charset="-120"/>
                          <a:cs typeface="Times New Roman"/>
                        </a:rPr>
                        <a:t>/</a:t>
                      </a:r>
                      <a:r>
                        <a:rPr lang="zh-TW" sz="2800" kern="0" dirty="0">
                          <a:solidFill>
                            <a:srgbClr val="333333"/>
                          </a:solidFill>
                          <a:effectLst/>
                          <a:latin typeface="標楷體" pitchFamily="65" charset="-120"/>
                          <a:ea typeface="標楷體" pitchFamily="65" charset="-120"/>
                          <a:cs typeface="Arial"/>
                        </a:rPr>
                        <a:t>法文</a:t>
                      </a:r>
                      <a:r>
                        <a:rPr lang="en-US" sz="2800" kern="0" dirty="0">
                          <a:solidFill>
                            <a:srgbClr val="333333"/>
                          </a:solidFill>
                          <a:effectLst/>
                          <a:latin typeface="標楷體" pitchFamily="65" charset="-120"/>
                          <a:ea typeface="標楷體" pitchFamily="65" charset="-120"/>
                          <a:cs typeface="Times New Roman"/>
                        </a:rPr>
                        <a:t>/</a:t>
                      </a:r>
                      <a:r>
                        <a:rPr lang="zh-TW" sz="2800" kern="0" dirty="0">
                          <a:solidFill>
                            <a:srgbClr val="333333"/>
                          </a:solidFill>
                          <a:effectLst/>
                          <a:latin typeface="標楷體" pitchFamily="65" charset="-120"/>
                          <a:ea typeface="標楷體" pitchFamily="65" charset="-120"/>
                          <a:cs typeface="Arial"/>
                        </a:rPr>
                        <a:t>西班牙文系、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翻譯學系、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應用華語系、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外語教學系等</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r>
            </a:tbl>
          </a:graphicData>
        </a:graphic>
      </p:graphicFrame>
    </p:spTree>
    <p:extLst>
      <p:ext uri="{BB962C8B-B14F-4D97-AF65-F5344CB8AC3E}">
        <p14:creationId xmlns:p14="http://schemas.microsoft.com/office/powerpoint/2010/main" val="225678745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宜蘭區高職類科</a:t>
            </a:r>
            <a:r>
              <a:rPr lang="zh-TW" altLang="zh-TW" dirty="0" smtClean="0"/>
              <a:t>介紹</a:t>
            </a:r>
            <a:r>
              <a:rPr lang="en-US" altLang="zh-TW" dirty="0" smtClean="0"/>
              <a:t>(4/6)</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736874813"/>
              </p:ext>
            </p:extLst>
          </p:nvPr>
        </p:nvGraphicFramePr>
        <p:xfrm>
          <a:off x="467544" y="1412776"/>
          <a:ext cx="8352927" cy="4896376"/>
        </p:xfrm>
        <a:graphic>
          <a:graphicData uri="http://schemas.openxmlformats.org/drawingml/2006/table">
            <a:tbl>
              <a:tblPr firstRow="1" firstCol="1" bandRow="1">
                <a:tableStyleId>{85BE263C-DBD7-4A20-BB59-AAB30ACAA65A}</a:tableStyleId>
              </a:tblPr>
              <a:tblGrid>
                <a:gridCol w="1296144"/>
                <a:gridCol w="1944216"/>
                <a:gridCol w="1656184"/>
                <a:gridCol w="3456383"/>
              </a:tblGrid>
              <a:tr h="285628">
                <a:tc>
                  <a:txBody>
                    <a:bodyPr/>
                    <a:lstStyle/>
                    <a:p>
                      <a:pPr algn="ctr">
                        <a:spcAft>
                          <a:spcPts val="375"/>
                        </a:spcAft>
                      </a:pPr>
                      <a:r>
                        <a:rPr lang="zh-TW" sz="2800" kern="0" spc="75" dirty="0">
                          <a:effectLst/>
                          <a:latin typeface="標楷體" pitchFamily="65" charset="-120"/>
                          <a:ea typeface="標楷體" pitchFamily="65" charset="-120"/>
                        </a:rPr>
                        <a:t>群別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科別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學校</a:t>
                      </a:r>
                      <a:endParaRPr lang="zh-TW" sz="2800" kern="100" dirty="0">
                        <a:effectLst/>
                        <a:latin typeface="標楷體" pitchFamily="65" charset="-120"/>
                        <a:ea typeface="標楷體" pitchFamily="65" charset="-120"/>
                        <a:cs typeface="Times New Roman"/>
                      </a:endParaRPr>
                    </a:p>
                  </a:txBody>
                  <a:tcPr marL="8816" marR="8816" marT="8816" marB="8816" anchor="ctr"/>
                </a:tc>
                <a:tc>
                  <a:txBody>
                    <a:bodyPr/>
                    <a:lstStyle/>
                    <a:p>
                      <a:pPr algn="ctr">
                        <a:spcAft>
                          <a:spcPts val="375"/>
                        </a:spcAft>
                      </a:pPr>
                      <a:r>
                        <a:rPr lang="zh-TW" sz="2800" kern="0" spc="75">
                          <a:effectLst/>
                          <a:latin typeface="標楷體" pitchFamily="65" charset="-120"/>
                          <a:ea typeface="標楷體" pitchFamily="65" charset="-120"/>
                        </a:rPr>
                        <a:t>升學進路</a:t>
                      </a:r>
                      <a:endParaRPr lang="zh-TW" sz="2800" kern="100">
                        <a:effectLst/>
                        <a:latin typeface="標楷體" pitchFamily="65" charset="-120"/>
                        <a:ea typeface="標楷體" pitchFamily="65" charset="-120"/>
                        <a:cs typeface="Times New Roman"/>
                      </a:endParaRPr>
                    </a:p>
                  </a:txBody>
                  <a:tcPr marL="132235" marR="44078" marT="44078" marB="44078" anchor="ctr"/>
                </a:tc>
              </a:tr>
              <a:tr h="1040249">
                <a:tc>
                  <a:txBody>
                    <a:bodyPr/>
                    <a:lstStyle/>
                    <a:p>
                      <a:pPr marL="0" algn="ctr" defTabSz="914400" rtl="0" eaLnBrk="1" latinLnBrk="0" hangingPunct="1">
                        <a:spcAft>
                          <a:spcPts val="375"/>
                        </a:spcAft>
                      </a:pPr>
                      <a:r>
                        <a:rPr lang="zh-TW" sz="2800" b="1" kern="1200" dirty="0">
                          <a:solidFill>
                            <a:schemeClr val="lt1"/>
                          </a:solidFill>
                          <a:effectLst/>
                          <a:latin typeface="標楷體" pitchFamily="65" charset="-120"/>
                          <a:ea typeface="標楷體" pitchFamily="65" charset="-120"/>
                          <a:cs typeface="+mn-cs"/>
                        </a:rPr>
                        <a:t>設計群</a:t>
                      </a:r>
                    </a:p>
                  </a:txBody>
                  <a:tcPr marL="114300" marR="47625" marT="28575" marB="28575" anchor="ctr"/>
                </a:tc>
                <a:tc>
                  <a:txBody>
                    <a:bodyPr/>
                    <a:lstStyle/>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多媒體設計科</a:t>
                      </a:r>
                    </a:p>
                  </a:txBody>
                  <a:tcPr marL="114300" marR="47625" marT="28575" marB="28575" anchor="ctr">
                    <a:solidFill>
                      <a:srgbClr val="FFFFFF"/>
                    </a:solidFill>
                  </a:tcPr>
                </a:tc>
                <a:tc>
                  <a:txBody>
                    <a:bodyPr/>
                    <a:lstStyle/>
                    <a:p>
                      <a:pPr marL="0" algn="ctr"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宜蘭高商</a:t>
                      </a:r>
                    </a:p>
                  </a:txBody>
                  <a:tcPr marL="9525" marR="9525" marT="9525" marB="9525" anchor="ctr">
                    <a:solidFill>
                      <a:srgbClr val="FFFFFF"/>
                    </a:solidFill>
                  </a:tcPr>
                </a:tc>
                <a:tc>
                  <a:txBody>
                    <a:bodyPr/>
                    <a:lstStyle/>
                    <a:p>
                      <a:pPr marL="0" algn="l" defTabSz="914400" rtl="0" eaLnBrk="1" latinLnBrk="0" hangingPunct="1">
                        <a:spcAft>
                          <a:spcPts val="375"/>
                        </a:spcAft>
                      </a:pPr>
                      <a:r>
                        <a:rPr lang="zh-TW" sz="2800" kern="0" dirty="0">
                          <a:solidFill>
                            <a:srgbClr val="0033CC"/>
                          </a:solidFill>
                          <a:effectLst/>
                          <a:latin typeface="標楷體" pitchFamily="65" charset="-120"/>
                          <a:ea typeface="標楷體" pitchFamily="65" charset="-120"/>
                          <a:cs typeface="+mn-cs"/>
                        </a:rPr>
                        <a:t>視覺傳達設計系、</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商業設計系、</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工業設計系、</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商品設計系、</a:t>
                      </a:r>
                      <a:r>
                        <a:rPr lang="en-US" sz="2800" kern="0" dirty="0">
                          <a:solidFill>
                            <a:srgbClr val="0033CC"/>
                          </a:solidFill>
                          <a:effectLst/>
                          <a:latin typeface="標楷體" pitchFamily="65" charset="-120"/>
                          <a:ea typeface="標楷體" pitchFamily="65" charset="-120"/>
                          <a:cs typeface="+mn-cs"/>
                        </a:rPr>
                        <a:t/>
                      </a:r>
                      <a:br>
                        <a:rPr lang="en-US" sz="2800" kern="0" dirty="0">
                          <a:solidFill>
                            <a:srgbClr val="0033CC"/>
                          </a:solidFill>
                          <a:effectLst/>
                          <a:latin typeface="標楷體" pitchFamily="65" charset="-120"/>
                          <a:ea typeface="標楷體" pitchFamily="65" charset="-120"/>
                          <a:cs typeface="+mn-cs"/>
                        </a:rPr>
                      </a:br>
                      <a:r>
                        <a:rPr lang="zh-TW" sz="2800" kern="0" dirty="0">
                          <a:solidFill>
                            <a:srgbClr val="0033CC"/>
                          </a:solidFill>
                          <a:effectLst/>
                          <a:latin typeface="標楷體" pitchFamily="65" charset="-120"/>
                          <a:ea typeface="標楷體" pitchFamily="65" charset="-120"/>
                          <a:cs typeface="+mn-cs"/>
                        </a:rPr>
                        <a:t>時尚設計系等。</a:t>
                      </a:r>
                    </a:p>
                  </a:txBody>
                  <a:tcPr marL="114300" marR="47625" marT="28575" marB="28575" anchor="ctr">
                    <a:solidFill>
                      <a:srgbClr val="FFFFFF"/>
                    </a:solidFill>
                  </a:tcPr>
                </a:tc>
              </a:tr>
              <a:tr h="1040249">
                <a:tc>
                  <a:txBody>
                    <a:bodyPr/>
                    <a:lstStyle/>
                    <a:p>
                      <a:pPr marL="0" algn="ctr" defTabSz="914400" rtl="0" eaLnBrk="1" latinLnBrk="0" hangingPunct="1">
                        <a:spcAft>
                          <a:spcPts val="375"/>
                        </a:spcAft>
                      </a:pPr>
                      <a:r>
                        <a:rPr lang="zh-TW" sz="2800" b="1" kern="1200" dirty="0">
                          <a:solidFill>
                            <a:schemeClr val="lt1"/>
                          </a:solidFill>
                          <a:effectLst/>
                          <a:latin typeface="標楷體" pitchFamily="65" charset="-120"/>
                          <a:ea typeface="標楷體" pitchFamily="65" charset="-120"/>
                          <a:cs typeface="+mn-cs"/>
                        </a:rPr>
                        <a:t>家政群</a:t>
                      </a:r>
                    </a:p>
                  </a:txBody>
                  <a:tcPr marL="114300" marR="47625" marT="28575" marB="28575" anchor="ctr"/>
                </a:tc>
                <a:tc>
                  <a:txBody>
                    <a:bodyPr/>
                    <a:lstStyle/>
                    <a:p>
                      <a:pPr algn="ctr">
                        <a:spcAft>
                          <a:spcPts val="375"/>
                        </a:spcAft>
                      </a:pPr>
                      <a:r>
                        <a:rPr lang="zh-TW" sz="2800" kern="0" dirty="0">
                          <a:solidFill>
                            <a:srgbClr val="333333"/>
                          </a:solidFill>
                          <a:effectLst/>
                          <a:latin typeface="標楷體" pitchFamily="65" charset="-120"/>
                          <a:ea typeface="標楷體" pitchFamily="65" charset="-120"/>
                          <a:cs typeface="Arial"/>
                        </a:rPr>
                        <a:t>幼兒保育科</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美容科</a:t>
                      </a:r>
                      <a:endParaRPr lang="zh-TW" sz="2800" kern="100" dirty="0">
                        <a:effectLst/>
                        <a:latin typeface="標楷體" pitchFamily="65" charset="-120"/>
                        <a:ea typeface="標楷體" pitchFamily="65" charset="-120"/>
                        <a:cs typeface="Times New Roman"/>
                      </a:endParaRPr>
                    </a:p>
                    <a:p>
                      <a:pPr algn="ctr">
                        <a:spcAft>
                          <a:spcPts val="375"/>
                        </a:spcAft>
                      </a:pPr>
                      <a:r>
                        <a:rPr lang="zh-TW" sz="2800" kern="0" dirty="0">
                          <a:solidFill>
                            <a:srgbClr val="333333"/>
                          </a:solidFill>
                          <a:effectLst/>
                          <a:latin typeface="標楷體" pitchFamily="65" charset="-120"/>
                          <a:ea typeface="標楷體" pitchFamily="65" charset="-120"/>
                          <a:cs typeface="Arial"/>
                        </a:rPr>
                        <a:t>流行服飾科</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c>
                  <a:txBody>
                    <a:bodyPr/>
                    <a:lstStyle/>
                    <a:p>
                      <a:pPr algn="ctr">
                        <a:spcAft>
                          <a:spcPts val="375"/>
                        </a:spcAft>
                      </a:pPr>
                      <a:r>
                        <a:rPr lang="zh-TW" sz="2800" kern="0" dirty="0">
                          <a:solidFill>
                            <a:srgbClr val="333333"/>
                          </a:solidFill>
                          <a:effectLst/>
                          <a:latin typeface="標楷體" pitchFamily="65" charset="-120"/>
                          <a:ea typeface="標楷體" pitchFamily="65" charset="-120"/>
                          <a:cs typeface="Arial"/>
                        </a:rPr>
                        <a:t>頭城家商</a:t>
                      </a:r>
                      <a:endParaRPr lang="zh-TW" sz="2800" kern="100" dirty="0">
                        <a:effectLst/>
                        <a:latin typeface="標楷體" pitchFamily="65" charset="-120"/>
                        <a:ea typeface="標楷體" pitchFamily="65" charset="-120"/>
                        <a:cs typeface="Times New Roman"/>
                      </a:endParaRPr>
                    </a:p>
                  </a:txBody>
                  <a:tcPr marL="9525" marR="9525" marT="9525" marB="9525" anchor="ctr">
                    <a:solidFill>
                      <a:srgbClr val="CCFFCC"/>
                    </a:solidFill>
                  </a:tcPr>
                </a:tc>
                <a:tc>
                  <a:txBody>
                    <a:bodyPr/>
                    <a:lstStyle/>
                    <a:p>
                      <a:pPr>
                        <a:spcAft>
                          <a:spcPts val="375"/>
                        </a:spcAft>
                      </a:pPr>
                      <a:r>
                        <a:rPr lang="zh-TW" sz="2800" kern="0" dirty="0">
                          <a:solidFill>
                            <a:srgbClr val="333333"/>
                          </a:solidFill>
                          <a:effectLst/>
                          <a:latin typeface="標楷體" pitchFamily="65" charset="-120"/>
                          <a:ea typeface="標楷體" pitchFamily="65" charset="-120"/>
                          <a:cs typeface="Arial"/>
                        </a:rPr>
                        <a:t>觀光事業管理系、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老人服務事業管理系、休閒保健管理系、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生活應用與保健系、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幼兒保育系等</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r>
            </a:tbl>
          </a:graphicData>
        </a:graphic>
      </p:graphicFrame>
    </p:spTree>
    <p:extLst>
      <p:ext uri="{BB962C8B-B14F-4D97-AF65-F5344CB8AC3E}">
        <p14:creationId xmlns:p14="http://schemas.microsoft.com/office/powerpoint/2010/main" val="46105430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16632"/>
            <a:ext cx="8229600" cy="1143000"/>
          </a:xfrm>
        </p:spPr>
        <p:txBody>
          <a:bodyPr/>
          <a:lstStyle/>
          <a:p>
            <a:r>
              <a:rPr lang="zh-TW" altLang="zh-TW" dirty="0"/>
              <a:t>宜蘭區高職類科</a:t>
            </a:r>
            <a:r>
              <a:rPr lang="zh-TW" altLang="zh-TW" dirty="0" smtClean="0"/>
              <a:t>介紹</a:t>
            </a:r>
            <a:r>
              <a:rPr lang="en-US" altLang="zh-TW" dirty="0" smtClean="0"/>
              <a:t>(5/6)</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950452089"/>
              </p:ext>
            </p:extLst>
          </p:nvPr>
        </p:nvGraphicFramePr>
        <p:xfrm>
          <a:off x="539552" y="1124744"/>
          <a:ext cx="8352927" cy="5349885"/>
        </p:xfrm>
        <a:graphic>
          <a:graphicData uri="http://schemas.openxmlformats.org/drawingml/2006/table">
            <a:tbl>
              <a:tblPr firstRow="1" firstCol="1" bandRow="1">
                <a:tableStyleId>{85BE263C-DBD7-4A20-BB59-AAB30ACAA65A}</a:tableStyleId>
              </a:tblPr>
              <a:tblGrid>
                <a:gridCol w="1368152"/>
                <a:gridCol w="2016224"/>
                <a:gridCol w="1584176"/>
                <a:gridCol w="3384375"/>
              </a:tblGrid>
              <a:tr h="285628">
                <a:tc>
                  <a:txBody>
                    <a:bodyPr/>
                    <a:lstStyle/>
                    <a:p>
                      <a:pPr algn="ctr">
                        <a:spcAft>
                          <a:spcPts val="375"/>
                        </a:spcAft>
                      </a:pPr>
                      <a:r>
                        <a:rPr lang="zh-TW" sz="2800" kern="0" spc="75" dirty="0">
                          <a:effectLst/>
                          <a:latin typeface="標楷體" pitchFamily="65" charset="-120"/>
                          <a:ea typeface="標楷體" pitchFamily="65" charset="-120"/>
                        </a:rPr>
                        <a:t>群別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科別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學校</a:t>
                      </a:r>
                      <a:endParaRPr lang="zh-TW" sz="2800" kern="100" dirty="0">
                        <a:effectLst/>
                        <a:latin typeface="標楷體" pitchFamily="65" charset="-120"/>
                        <a:ea typeface="標楷體" pitchFamily="65" charset="-120"/>
                        <a:cs typeface="Times New Roman"/>
                      </a:endParaRPr>
                    </a:p>
                  </a:txBody>
                  <a:tcPr marL="8816" marR="8816" marT="8816" marB="8816" anchor="ctr"/>
                </a:tc>
                <a:tc>
                  <a:txBody>
                    <a:bodyPr/>
                    <a:lstStyle/>
                    <a:p>
                      <a:pPr algn="ctr">
                        <a:spcAft>
                          <a:spcPts val="375"/>
                        </a:spcAft>
                      </a:pPr>
                      <a:r>
                        <a:rPr lang="zh-TW" sz="2800" kern="0" spc="75">
                          <a:effectLst/>
                          <a:latin typeface="標楷體" pitchFamily="65" charset="-120"/>
                          <a:ea typeface="標楷體" pitchFamily="65" charset="-120"/>
                        </a:rPr>
                        <a:t>升學進路</a:t>
                      </a:r>
                      <a:endParaRPr lang="zh-TW" sz="2800" kern="100">
                        <a:effectLst/>
                        <a:latin typeface="標楷體" pitchFamily="65" charset="-120"/>
                        <a:ea typeface="標楷體" pitchFamily="65" charset="-120"/>
                        <a:cs typeface="Times New Roman"/>
                      </a:endParaRPr>
                    </a:p>
                  </a:txBody>
                  <a:tcPr marL="132235" marR="44078" marT="44078" marB="44078" anchor="ctr"/>
                </a:tc>
              </a:tr>
              <a:tr h="1040249">
                <a:tc rowSpan="2">
                  <a:txBody>
                    <a:bodyPr/>
                    <a:lstStyle/>
                    <a:p>
                      <a:pPr marL="0" algn="ctr" defTabSz="914400" rtl="0" eaLnBrk="1" latinLnBrk="0" hangingPunct="1">
                        <a:spcAft>
                          <a:spcPts val="375"/>
                        </a:spcAft>
                      </a:pPr>
                      <a:r>
                        <a:rPr lang="zh-TW" sz="2800" b="1" kern="1200" dirty="0">
                          <a:solidFill>
                            <a:schemeClr val="lt1"/>
                          </a:solidFill>
                          <a:effectLst/>
                          <a:latin typeface="標楷體" pitchFamily="65" charset="-120"/>
                          <a:ea typeface="標楷體" pitchFamily="65" charset="-120"/>
                          <a:cs typeface="+mn-cs"/>
                        </a:rPr>
                        <a:t>餐旅</a:t>
                      </a:r>
                      <a:r>
                        <a:rPr lang="zh-TW" sz="2800" b="1" kern="1200" dirty="0" smtClean="0">
                          <a:solidFill>
                            <a:schemeClr val="lt1"/>
                          </a:solidFill>
                          <a:effectLst/>
                          <a:latin typeface="標楷體" pitchFamily="65" charset="-120"/>
                          <a:ea typeface="標楷體" pitchFamily="65" charset="-120"/>
                          <a:cs typeface="+mn-cs"/>
                        </a:rPr>
                        <a:t>群</a:t>
                      </a:r>
                      <a:endParaRPr lang="zh-TW" sz="2800" b="1" kern="1200" dirty="0">
                        <a:solidFill>
                          <a:schemeClr val="lt1"/>
                        </a:solidFill>
                        <a:effectLst/>
                        <a:latin typeface="標楷體" pitchFamily="65" charset="-120"/>
                        <a:ea typeface="標楷體" pitchFamily="65" charset="-120"/>
                        <a:cs typeface="+mn-cs"/>
                      </a:endParaRPr>
                    </a:p>
                  </a:txBody>
                  <a:tcPr marL="114300" marR="47625" marT="28575" marB="28575" anchor="ctr"/>
                </a:tc>
                <a:tc>
                  <a:txBody>
                    <a:bodyPr/>
                    <a:lstStyle/>
                    <a:p>
                      <a:pPr algn="ctr">
                        <a:spcAft>
                          <a:spcPts val="0"/>
                        </a:spcAft>
                      </a:pPr>
                      <a:r>
                        <a:rPr lang="zh-TW" sz="2800" kern="0" dirty="0">
                          <a:solidFill>
                            <a:srgbClr val="6600CC"/>
                          </a:solidFill>
                          <a:effectLst/>
                          <a:latin typeface="標楷體" pitchFamily="65" charset="-120"/>
                          <a:ea typeface="標楷體" pitchFamily="65" charset="-120"/>
                          <a:cs typeface="Arial"/>
                        </a:rPr>
                        <a:t>觀光事業科</a:t>
                      </a:r>
                      <a:endParaRPr lang="zh-TW" sz="2800" kern="100" dirty="0">
                        <a:solidFill>
                          <a:srgbClr val="6600CC"/>
                        </a:solidFill>
                        <a:effectLst/>
                        <a:latin typeface="標楷體" pitchFamily="65" charset="-120"/>
                        <a:ea typeface="標楷體" pitchFamily="65" charset="-120"/>
                        <a:cs typeface="Times New Roman"/>
                      </a:endParaRPr>
                    </a:p>
                  </a:txBody>
                  <a:tcPr marL="114300" marR="47625" marT="28575" marB="28575" anchor="ctr">
                    <a:solidFill>
                      <a:srgbClr val="FFFFFF"/>
                    </a:solidFill>
                  </a:tcPr>
                </a:tc>
                <a:tc>
                  <a:txBody>
                    <a:bodyPr/>
                    <a:lstStyle/>
                    <a:p>
                      <a:pPr algn="ctr">
                        <a:spcAft>
                          <a:spcPts val="0"/>
                        </a:spcAft>
                      </a:pPr>
                      <a:r>
                        <a:rPr lang="zh-TW" sz="2800" kern="0" dirty="0">
                          <a:solidFill>
                            <a:srgbClr val="6600CC"/>
                          </a:solidFill>
                          <a:effectLst/>
                          <a:latin typeface="標楷體" pitchFamily="65" charset="-120"/>
                          <a:ea typeface="標楷體" pitchFamily="65" charset="-120"/>
                          <a:cs typeface="Arial"/>
                        </a:rPr>
                        <a:t>蘇澳海事</a:t>
                      </a:r>
                      <a:endParaRPr lang="zh-TW" sz="2800" kern="100" dirty="0">
                        <a:solidFill>
                          <a:srgbClr val="6600CC"/>
                        </a:solidFill>
                        <a:effectLst/>
                        <a:latin typeface="標楷體" pitchFamily="65" charset="-120"/>
                        <a:ea typeface="標楷體" pitchFamily="65" charset="-120"/>
                        <a:cs typeface="Times New Roman"/>
                      </a:endParaRPr>
                    </a:p>
                  </a:txBody>
                  <a:tcPr marL="9525" marR="9525" marT="9525" marB="9525" anchor="ctr">
                    <a:solidFill>
                      <a:srgbClr val="FFFFFF"/>
                    </a:solidFill>
                  </a:tcPr>
                </a:tc>
                <a:tc rowSpan="2">
                  <a:txBody>
                    <a:bodyPr/>
                    <a:lstStyle/>
                    <a:p>
                      <a:pPr>
                        <a:spcAft>
                          <a:spcPts val="375"/>
                        </a:spcAft>
                      </a:pPr>
                      <a:r>
                        <a:rPr lang="zh-TW" altLang="zh-TW" sz="2800" kern="1200" dirty="0" smtClean="0">
                          <a:solidFill>
                            <a:srgbClr val="6600CC"/>
                          </a:solidFill>
                          <a:effectLst/>
                          <a:latin typeface="標楷體" pitchFamily="65" charset="-120"/>
                          <a:ea typeface="標楷體" pitchFamily="65" charset="-120"/>
                          <a:cs typeface="+mn-cs"/>
                        </a:rPr>
                        <a:t>餐飲管理系、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中餐廚藝系、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西餐廚藝系、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餐飲廚藝系、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烘焙管理系等。</a:t>
                      </a:r>
                      <a:endParaRPr lang="zh-TW" sz="2800" kern="100" dirty="0">
                        <a:solidFill>
                          <a:srgbClr val="6600CC"/>
                        </a:solidFill>
                        <a:effectLst/>
                        <a:latin typeface="標楷體" pitchFamily="65" charset="-120"/>
                        <a:ea typeface="標楷體" pitchFamily="65" charset="-120"/>
                        <a:cs typeface="Times New Roman"/>
                      </a:endParaRPr>
                    </a:p>
                  </a:txBody>
                  <a:tcPr marL="114300" marR="47625" marT="28575" marB="28575" anchor="ctr">
                    <a:solidFill>
                      <a:srgbClr val="FFFFFF"/>
                    </a:solidFill>
                  </a:tcPr>
                </a:tc>
              </a:tr>
              <a:tr h="1040249">
                <a:tc vMerge="1">
                  <a:txBody>
                    <a:bodyPr/>
                    <a:lstStyle/>
                    <a:p>
                      <a:pPr>
                        <a:spcAft>
                          <a:spcPts val="0"/>
                        </a:spcAft>
                      </a:pPr>
                      <a:endParaRPr lang="zh-TW" sz="1200" kern="100" dirty="0">
                        <a:effectLst/>
                        <a:latin typeface="Calibri"/>
                        <a:ea typeface="新細明體"/>
                        <a:cs typeface="Times New Roman"/>
                      </a:endParaRPr>
                    </a:p>
                  </a:txBody>
                  <a:tcPr marL="114300" marR="47625" marT="28575" marB="28575" anchor="ctr"/>
                </a:tc>
                <a:tc>
                  <a:txBody>
                    <a:bodyPr/>
                    <a:lstStyle/>
                    <a:p>
                      <a:pPr algn="ctr">
                        <a:spcAft>
                          <a:spcPts val="0"/>
                        </a:spcAft>
                      </a:pPr>
                      <a:r>
                        <a:rPr lang="zh-TW" sz="2800" kern="0" dirty="0">
                          <a:solidFill>
                            <a:srgbClr val="6600CC"/>
                          </a:solidFill>
                          <a:effectLst/>
                          <a:latin typeface="標楷體" pitchFamily="65" charset="-120"/>
                          <a:ea typeface="標楷體" pitchFamily="65" charset="-120"/>
                          <a:cs typeface="Arial"/>
                        </a:rPr>
                        <a:t>餐飲管理科</a:t>
                      </a:r>
                      <a:endParaRPr lang="zh-TW" sz="2800" kern="100" dirty="0">
                        <a:solidFill>
                          <a:srgbClr val="6600CC"/>
                        </a:solidFill>
                        <a:effectLst/>
                        <a:latin typeface="標楷體" pitchFamily="65" charset="-120"/>
                        <a:ea typeface="標楷體" pitchFamily="65" charset="-120"/>
                        <a:cs typeface="Times New Roman"/>
                      </a:endParaRPr>
                    </a:p>
                  </a:txBody>
                  <a:tcPr marL="114300" marR="47625" marT="28575" marB="28575" anchor="ctr">
                    <a:solidFill>
                      <a:srgbClr val="FFFFFF"/>
                    </a:solidFill>
                  </a:tcPr>
                </a:tc>
                <a:tc>
                  <a:txBody>
                    <a:bodyPr/>
                    <a:lstStyle/>
                    <a:p>
                      <a:pPr algn="ctr">
                        <a:spcAft>
                          <a:spcPts val="0"/>
                        </a:spcAft>
                      </a:pPr>
                      <a:r>
                        <a:rPr lang="zh-TW" sz="2800" kern="0" dirty="0">
                          <a:solidFill>
                            <a:srgbClr val="6600CC"/>
                          </a:solidFill>
                          <a:effectLst/>
                          <a:latin typeface="標楷體" pitchFamily="65" charset="-120"/>
                          <a:ea typeface="標楷體" pitchFamily="65" charset="-120"/>
                          <a:cs typeface="Arial"/>
                        </a:rPr>
                        <a:t>蘇澳海事</a:t>
                      </a:r>
                      <a:endParaRPr lang="zh-TW" sz="2800" kern="100" dirty="0">
                        <a:solidFill>
                          <a:srgbClr val="6600CC"/>
                        </a:solidFill>
                        <a:effectLst/>
                        <a:latin typeface="標楷體" pitchFamily="65" charset="-120"/>
                        <a:ea typeface="標楷體" pitchFamily="65" charset="-120"/>
                        <a:cs typeface="Times New Roman"/>
                      </a:endParaRPr>
                    </a:p>
                    <a:p>
                      <a:pPr algn="ctr">
                        <a:spcAft>
                          <a:spcPts val="0"/>
                        </a:spcAft>
                      </a:pPr>
                      <a:r>
                        <a:rPr lang="zh-TW" sz="2800" kern="0" dirty="0">
                          <a:solidFill>
                            <a:srgbClr val="6600CC"/>
                          </a:solidFill>
                          <a:effectLst/>
                          <a:latin typeface="標楷體" pitchFamily="65" charset="-120"/>
                          <a:ea typeface="標楷體" pitchFamily="65" charset="-120"/>
                          <a:cs typeface="Arial"/>
                        </a:rPr>
                        <a:t>羅東高商</a:t>
                      </a:r>
                      <a:endParaRPr lang="zh-TW" sz="2800" kern="100" dirty="0">
                        <a:solidFill>
                          <a:srgbClr val="6600CC"/>
                        </a:solidFill>
                        <a:effectLst/>
                        <a:latin typeface="標楷體" pitchFamily="65" charset="-120"/>
                        <a:ea typeface="標楷體" pitchFamily="65" charset="-120"/>
                        <a:cs typeface="Times New Roman"/>
                      </a:endParaRPr>
                    </a:p>
                    <a:p>
                      <a:pPr algn="ctr">
                        <a:spcAft>
                          <a:spcPts val="0"/>
                        </a:spcAft>
                      </a:pPr>
                      <a:r>
                        <a:rPr lang="zh-TW" sz="2800" kern="0" dirty="0">
                          <a:solidFill>
                            <a:srgbClr val="6600CC"/>
                          </a:solidFill>
                          <a:effectLst/>
                          <a:latin typeface="標楷體" pitchFamily="65" charset="-120"/>
                          <a:ea typeface="標楷體" pitchFamily="65" charset="-120"/>
                          <a:cs typeface="Arial"/>
                        </a:rPr>
                        <a:t>頭城家商</a:t>
                      </a:r>
                      <a:endParaRPr lang="zh-TW" sz="2800" kern="100" dirty="0">
                        <a:solidFill>
                          <a:srgbClr val="6600CC"/>
                        </a:solidFill>
                        <a:effectLst/>
                        <a:latin typeface="標楷體" pitchFamily="65" charset="-120"/>
                        <a:ea typeface="標楷體" pitchFamily="65" charset="-120"/>
                        <a:cs typeface="Times New Roman"/>
                      </a:endParaRPr>
                    </a:p>
                  </a:txBody>
                  <a:tcPr marL="9525" marR="9525" marT="9525" marB="9525" anchor="ctr">
                    <a:solidFill>
                      <a:srgbClr val="FFFFFF"/>
                    </a:solidFill>
                  </a:tcPr>
                </a:tc>
                <a:tc vMerge="1">
                  <a:txBody>
                    <a:bodyPr/>
                    <a:lstStyle/>
                    <a:p>
                      <a:pPr>
                        <a:spcAft>
                          <a:spcPts val="375"/>
                        </a:spcAft>
                      </a:pPr>
                      <a:endParaRPr lang="zh-TW" sz="1200" kern="100" dirty="0">
                        <a:effectLst/>
                        <a:latin typeface="Calibri"/>
                        <a:ea typeface="新細明體"/>
                        <a:cs typeface="Times New Roman"/>
                      </a:endParaRPr>
                    </a:p>
                  </a:txBody>
                  <a:tcPr marL="114300" marR="47625" marT="28575" marB="28575" anchor="ctr"/>
                </a:tc>
              </a:tr>
              <a:tr h="1040249">
                <a:tc>
                  <a:txBody>
                    <a:bodyPr/>
                    <a:lstStyle/>
                    <a:p>
                      <a:pPr marL="0" algn="ctr" defTabSz="914400" rtl="0" eaLnBrk="1" latinLnBrk="0" hangingPunct="1">
                        <a:spcAft>
                          <a:spcPts val="375"/>
                        </a:spcAft>
                      </a:pPr>
                      <a:r>
                        <a:rPr lang="zh-TW" sz="2800" b="1" kern="1200" dirty="0">
                          <a:solidFill>
                            <a:schemeClr val="lt1"/>
                          </a:solidFill>
                          <a:effectLst/>
                          <a:latin typeface="標楷體" pitchFamily="65" charset="-120"/>
                          <a:ea typeface="標楷體" pitchFamily="65" charset="-120"/>
                          <a:cs typeface="+mn-cs"/>
                        </a:rPr>
                        <a:t>水產群</a:t>
                      </a:r>
                    </a:p>
                  </a:txBody>
                  <a:tcPr marL="114300" marR="47625" marT="28575" marB="28575" anchor="ctr"/>
                </a:tc>
                <a:tc>
                  <a:txBody>
                    <a:bodyPr/>
                    <a:lstStyle/>
                    <a:p>
                      <a:pPr algn="ctr">
                        <a:spcAft>
                          <a:spcPts val="0"/>
                        </a:spcAft>
                      </a:pPr>
                      <a:r>
                        <a:rPr lang="zh-TW" sz="2800" kern="0" dirty="0">
                          <a:solidFill>
                            <a:srgbClr val="333333"/>
                          </a:solidFill>
                          <a:effectLst/>
                          <a:latin typeface="標楷體" pitchFamily="65" charset="-120"/>
                          <a:ea typeface="標楷體" pitchFamily="65" charset="-120"/>
                          <a:cs typeface="Arial"/>
                        </a:rPr>
                        <a:t>漁業科</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水產養殖科</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c>
                  <a:txBody>
                    <a:bodyPr/>
                    <a:lstStyle/>
                    <a:p>
                      <a:pPr algn="ctr">
                        <a:spcAft>
                          <a:spcPts val="0"/>
                        </a:spcAft>
                      </a:pPr>
                      <a:r>
                        <a:rPr lang="zh-TW" sz="2800" kern="0" dirty="0">
                          <a:solidFill>
                            <a:srgbClr val="333333"/>
                          </a:solidFill>
                          <a:effectLst/>
                          <a:latin typeface="標楷體" pitchFamily="65" charset="-120"/>
                          <a:ea typeface="標楷體" pitchFamily="65" charset="-120"/>
                          <a:cs typeface="Arial"/>
                        </a:rPr>
                        <a:t>蘇澳海事</a:t>
                      </a:r>
                      <a:endParaRPr lang="zh-TW" sz="2800" kern="100" dirty="0">
                        <a:effectLst/>
                        <a:latin typeface="標楷體" pitchFamily="65" charset="-120"/>
                        <a:ea typeface="標楷體" pitchFamily="65" charset="-120"/>
                        <a:cs typeface="Times New Roman"/>
                      </a:endParaRPr>
                    </a:p>
                  </a:txBody>
                  <a:tcPr marL="9525" marR="9525" marT="9525" marB="9525" anchor="ctr">
                    <a:solidFill>
                      <a:srgbClr val="CCFFCC"/>
                    </a:solidFill>
                  </a:tcPr>
                </a:tc>
                <a:tc>
                  <a:txBody>
                    <a:bodyPr/>
                    <a:lstStyle/>
                    <a:p>
                      <a:pPr>
                        <a:spcAft>
                          <a:spcPts val="0"/>
                        </a:spcAft>
                      </a:pPr>
                      <a:r>
                        <a:rPr lang="zh-TW" sz="2800" kern="0" dirty="0">
                          <a:solidFill>
                            <a:srgbClr val="333333"/>
                          </a:solidFill>
                          <a:effectLst/>
                          <a:latin typeface="標楷體" pitchFamily="65" charset="-120"/>
                          <a:ea typeface="標楷體" pitchFamily="65" charset="-120"/>
                          <a:cs typeface="Arial"/>
                        </a:rPr>
                        <a:t>水產養殖系、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漁業生產與管理系、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000" kern="0" dirty="0">
                          <a:solidFill>
                            <a:srgbClr val="333333"/>
                          </a:solidFill>
                          <a:effectLst/>
                          <a:latin typeface="標楷體" pitchFamily="65" charset="-120"/>
                          <a:ea typeface="標楷體" pitchFamily="65" charset="-120"/>
                          <a:cs typeface="Arial"/>
                        </a:rPr>
                        <a:t>環境生物與漁業科學學系、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食品營養系營養組、</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食品營養系食品科技組等。</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r>
            </a:tbl>
          </a:graphicData>
        </a:graphic>
      </p:graphicFrame>
    </p:spTree>
    <p:extLst>
      <p:ext uri="{BB962C8B-B14F-4D97-AF65-F5344CB8AC3E}">
        <p14:creationId xmlns:p14="http://schemas.microsoft.com/office/powerpoint/2010/main" val="37765383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宜蘭區高職類科</a:t>
            </a:r>
            <a:r>
              <a:rPr lang="zh-TW" altLang="zh-TW" dirty="0" smtClean="0"/>
              <a:t>介紹</a:t>
            </a:r>
            <a:r>
              <a:rPr lang="en-US" altLang="zh-TW" dirty="0" smtClean="0"/>
              <a:t>(6/6)</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987090501"/>
              </p:ext>
            </p:extLst>
          </p:nvPr>
        </p:nvGraphicFramePr>
        <p:xfrm>
          <a:off x="467544" y="1412776"/>
          <a:ext cx="8352927" cy="5318840"/>
        </p:xfrm>
        <a:graphic>
          <a:graphicData uri="http://schemas.openxmlformats.org/drawingml/2006/table">
            <a:tbl>
              <a:tblPr firstRow="1" firstCol="1" bandRow="1">
                <a:tableStyleId>{85BE263C-DBD7-4A20-BB59-AAB30ACAA65A}</a:tableStyleId>
              </a:tblPr>
              <a:tblGrid>
                <a:gridCol w="1578703"/>
                <a:gridCol w="1445633"/>
                <a:gridCol w="1496268"/>
                <a:gridCol w="3832323"/>
              </a:tblGrid>
              <a:tr h="285628">
                <a:tc>
                  <a:txBody>
                    <a:bodyPr/>
                    <a:lstStyle/>
                    <a:p>
                      <a:pPr algn="ctr">
                        <a:spcAft>
                          <a:spcPts val="375"/>
                        </a:spcAft>
                      </a:pPr>
                      <a:r>
                        <a:rPr lang="zh-TW" sz="2800" kern="0" spc="75" dirty="0">
                          <a:effectLst/>
                          <a:latin typeface="標楷體" pitchFamily="65" charset="-120"/>
                          <a:ea typeface="標楷體" pitchFamily="65" charset="-120"/>
                        </a:rPr>
                        <a:t>群別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科別</a:t>
                      </a:r>
                      <a:endParaRPr lang="zh-TW" sz="2800" kern="100" dirty="0">
                        <a:effectLst/>
                        <a:latin typeface="標楷體" pitchFamily="65" charset="-120"/>
                        <a:ea typeface="標楷體" pitchFamily="65" charset="-120"/>
                        <a:cs typeface="Times New Roman"/>
                      </a:endParaRPr>
                    </a:p>
                  </a:txBody>
                  <a:tcPr marL="132235" marR="44078" marT="44078" marB="44078" anchor="ctr"/>
                </a:tc>
                <a:tc>
                  <a:txBody>
                    <a:bodyPr/>
                    <a:lstStyle/>
                    <a:p>
                      <a:pPr algn="ctr">
                        <a:spcAft>
                          <a:spcPts val="375"/>
                        </a:spcAft>
                      </a:pPr>
                      <a:r>
                        <a:rPr lang="zh-TW" sz="2800" kern="0" spc="75" dirty="0">
                          <a:effectLst/>
                          <a:latin typeface="標楷體" pitchFamily="65" charset="-120"/>
                          <a:ea typeface="標楷體" pitchFamily="65" charset="-120"/>
                        </a:rPr>
                        <a:t>學校</a:t>
                      </a:r>
                      <a:endParaRPr lang="zh-TW" sz="2800" kern="100" dirty="0">
                        <a:effectLst/>
                        <a:latin typeface="標楷體" pitchFamily="65" charset="-120"/>
                        <a:ea typeface="標楷體" pitchFamily="65" charset="-120"/>
                        <a:cs typeface="Times New Roman"/>
                      </a:endParaRPr>
                    </a:p>
                  </a:txBody>
                  <a:tcPr marL="8816" marR="8816" marT="8816" marB="8816" anchor="ctr"/>
                </a:tc>
                <a:tc>
                  <a:txBody>
                    <a:bodyPr/>
                    <a:lstStyle/>
                    <a:p>
                      <a:pPr algn="ctr">
                        <a:spcAft>
                          <a:spcPts val="375"/>
                        </a:spcAft>
                      </a:pPr>
                      <a:r>
                        <a:rPr lang="zh-TW" sz="2800" kern="0" spc="75">
                          <a:effectLst/>
                          <a:latin typeface="標楷體" pitchFamily="65" charset="-120"/>
                          <a:ea typeface="標楷體" pitchFamily="65" charset="-120"/>
                        </a:rPr>
                        <a:t>升學進路</a:t>
                      </a:r>
                      <a:endParaRPr lang="zh-TW" sz="2800" kern="100">
                        <a:effectLst/>
                        <a:latin typeface="標楷體" pitchFamily="65" charset="-120"/>
                        <a:ea typeface="標楷體" pitchFamily="65" charset="-120"/>
                        <a:cs typeface="Times New Roman"/>
                      </a:endParaRPr>
                    </a:p>
                  </a:txBody>
                  <a:tcPr marL="132235" marR="44078" marT="44078" marB="44078" anchor="ctr"/>
                </a:tc>
              </a:tr>
              <a:tr h="1040249">
                <a:tc>
                  <a:txBody>
                    <a:bodyPr/>
                    <a:lstStyle/>
                    <a:p>
                      <a:pPr marL="0" algn="ctr" defTabSz="914400" rtl="0" eaLnBrk="1" latinLnBrk="0" hangingPunct="1">
                        <a:spcAft>
                          <a:spcPts val="375"/>
                        </a:spcAft>
                      </a:pPr>
                      <a:r>
                        <a:rPr lang="zh-TW" sz="2800" b="1" kern="1200" dirty="0">
                          <a:solidFill>
                            <a:schemeClr val="lt1"/>
                          </a:solidFill>
                          <a:effectLst/>
                          <a:latin typeface="標楷體" pitchFamily="65" charset="-120"/>
                          <a:ea typeface="標楷體" pitchFamily="65" charset="-120"/>
                          <a:cs typeface="+mn-cs"/>
                        </a:rPr>
                        <a:t>食品群</a:t>
                      </a:r>
                    </a:p>
                  </a:txBody>
                  <a:tcPr marL="114300" marR="47625" marT="28575" marB="28575" anchor="ctr"/>
                </a:tc>
                <a:tc>
                  <a:txBody>
                    <a:bodyPr/>
                    <a:lstStyle/>
                    <a:p>
                      <a:pPr algn="ctr">
                        <a:spcAft>
                          <a:spcPts val="375"/>
                        </a:spcAft>
                      </a:pPr>
                      <a:r>
                        <a:rPr lang="zh-TW" sz="2800" kern="0" dirty="0">
                          <a:solidFill>
                            <a:srgbClr val="6600CC"/>
                          </a:solidFill>
                          <a:effectLst/>
                          <a:latin typeface="標楷體" pitchFamily="65" charset="-120"/>
                          <a:ea typeface="標楷體" pitchFamily="65" charset="-120"/>
                          <a:cs typeface="Arial"/>
                        </a:rPr>
                        <a:t>水產食品科</a:t>
                      </a:r>
                      <a:endParaRPr lang="zh-TW" sz="2800" kern="100" dirty="0">
                        <a:solidFill>
                          <a:srgbClr val="6600CC"/>
                        </a:solidFill>
                        <a:effectLst/>
                        <a:latin typeface="標楷體" pitchFamily="65" charset="-120"/>
                        <a:ea typeface="標楷體" pitchFamily="65" charset="-120"/>
                        <a:cs typeface="Times New Roman"/>
                      </a:endParaRPr>
                    </a:p>
                  </a:txBody>
                  <a:tcPr marL="114300" marR="47625" marT="28575" marB="28575" anchor="ctr">
                    <a:solidFill>
                      <a:srgbClr val="FFFFFF"/>
                    </a:solidFill>
                  </a:tcPr>
                </a:tc>
                <a:tc>
                  <a:txBody>
                    <a:bodyPr/>
                    <a:lstStyle/>
                    <a:p>
                      <a:pPr algn="ctr">
                        <a:spcAft>
                          <a:spcPts val="375"/>
                        </a:spcAft>
                      </a:pPr>
                      <a:r>
                        <a:rPr lang="zh-TW" sz="2800" kern="0" dirty="0">
                          <a:solidFill>
                            <a:srgbClr val="6600CC"/>
                          </a:solidFill>
                          <a:effectLst/>
                          <a:latin typeface="標楷體" pitchFamily="65" charset="-120"/>
                          <a:ea typeface="標楷體" pitchFamily="65" charset="-120"/>
                          <a:cs typeface="Arial"/>
                        </a:rPr>
                        <a:t>蘇澳海事</a:t>
                      </a:r>
                      <a:endParaRPr lang="zh-TW" sz="2800" kern="100" dirty="0">
                        <a:solidFill>
                          <a:srgbClr val="6600CC"/>
                        </a:solidFill>
                        <a:effectLst/>
                        <a:latin typeface="標楷體" pitchFamily="65" charset="-120"/>
                        <a:ea typeface="標楷體" pitchFamily="65" charset="-120"/>
                        <a:cs typeface="Times New Roman"/>
                      </a:endParaRPr>
                    </a:p>
                  </a:txBody>
                  <a:tcPr marL="9525" marR="9525" marT="9525" marB="9525" anchor="ctr">
                    <a:solidFill>
                      <a:srgbClr val="FFFFFF"/>
                    </a:solidFill>
                  </a:tcPr>
                </a:tc>
                <a:tc>
                  <a:txBody>
                    <a:bodyPr/>
                    <a:lstStyle/>
                    <a:p>
                      <a:pPr>
                        <a:spcAft>
                          <a:spcPts val="375"/>
                        </a:spcAft>
                      </a:pPr>
                      <a:r>
                        <a:rPr lang="zh-TW" altLang="zh-TW" sz="2800" kern="1200" dirty="0" smtClean="0">
                          <a:solidFill>
                            <a:srgbClr val="6600CC"/>
                          </a:solidFill>
                          <a:effectLst/>
                          <a:latin typeface="標楷體" pitchFamily="65" charset="-120"/>
                          <a:ea typeface="標楷體" pitchFamily="65" charset="-120"/>
                          <a:cs typeface="+mn-cs"/>
                        </a:rPr>
                        <a:t>食品科學系、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食品科技系、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食品科技與行銷系、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水產食品科學系、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烘焙管理系、</a:t>
                      </a:r>
                      <a:r>
                        <a:rPr lang="en-US" altLang="zh-TW" sz="2800" kern="1200" dirty="0" smtClean="0">
                          <a:solidFill>
                            <a:srgbClr val="6600CC"/>
                          </a:solidFill>
                          <a:effectLst/>
                          <a:latin typeface="標楷體" pitchFamily="65" charset="-120"/>
                          <a:ea typeface="標楷體" pitchFamily="65" charset="-120"/>
                          <a:cs typeface="+mn-cs"/>
                        </a:rPr>
                        <a:t/>
                      </a:r>
                      <a:br>
                        <a:rPr lang="en-US" altLang="zh-TW" sz="2800" kern="1200" dirty="0" smtClean="0">
                          <a:solidFill>
                            <a:srgbClr val="6600CC"/>
                          </a:solidFill>
                          <a:effectLst/>
                          <a:latin typeface="標楷體" pitchFamily="65" charset="-120"/>
                          <a:ea typeface="標楷體" pitchFamily="65" charset="-120"/>
                          <a:cs typeface="+mn-cs"/>
                        </a:rPr>
                      </a:br>
                      <a:r>
                        <a:rPr lang="zh-TW" altLang="zh-TW" sz="2800" kern="1200" dirty="0" smtClean="0">
                          <a:solidFill>
                            <a:srgbClr val="6600CC"/>
                          </a:solidFill>
                          <a:effectLst/>
                          <a:latin typeface="標楷體" pitchFamily="65" charset="-120"/>
                          <a:ea typeface="標楷體" pitchFamily="65" charset="-120"/>
                          <a:cs typeface="+mn-cs"/>
                        </a:rPr>
                        <a:t>食品營養系</a:t>
                      </a:r>
                      <a:r>
                        <a:rPr lang="zh-TW" altLang="zh-TW" sz="2800" kern="0" dirty="0" smtClean="0">
                          <a:solidFill>
                            <a:srgbClr val="6600CC"/>
                          </a:solidFill>
                          <a:effectLst/>
                          <a:latin typeface="標楷體" pitchFamily="65" charset="-120"/>
                          <a:ea typeface="標楷體" pitchFamily="65" charset="-120"/>
                          <a:cs typeface="Arial"/>
                        </a:rPr>
                        <a:t>等</a:t>
                      </a:r>
                      <a:endParaRPr lang="zh-TW" sz="2800" kern="1200" dirty="0">
                        <a:solidFill>
                          <a:srgbClr val="6600CC"/>
                        </a:solidFill>
                        <a:effectLst/>
                        <a:latin typeface="標楷體" pitchFamily="65" charset="-120"/>
                        <a:ea typeface="標楷體" pitchFamily="65" charset="-120"/>
                        <a:cs typeface="+mn-cs"/>
                      </a:endParaRPr>
                    </a:p>
                  </a:txBody>
                  <a:tcPr marL="105788" marR="44078" marT="26447" marB="26447" anchor="ctr">
                    <a:solidFill>
                      <a:srgbClr val="FFFFFF"/>
                    </a:solidFill>
                  </a:tcPr>
                </a:tc>
              </a:tr>
              <a:tr h="1040249">
                <a:tc>
                  <a:txBody>
                    <a:bodyPr/>
                    <a:lstStyle/>
                    <a:p>
                      <a:pPr marL="0" algn="ctr" defTabSz="914400" rtl="0" eaLnBrk="1" latinLnBrk="0" hangingPunct="1">
                        <a:spcAft>
                          <a:spcPts val="375"/>
                        </a:spcAft>
                      </a:pPr>
                      <a:r>
                        <a:rPr lang="zh-TW" sz="2800" b="1" kern="1200" dirty="0">
                          <a:solidFill>
                            <a:schemeClr val="lt1"/>
                          </a:solidFill>
                          <a:effectLst/>
                          <a:latin typeface="標楷體" pitchFamily="65" charset="-120"/>
                          <a:ea typeface="標楷體" pitchFamily="65" charset="-120"/>
                          <a:cs typeface="+mn-cs"/>
                        </a:rPr>
                        <a:t>海事群</a:t>
                      </a:r>
                    </a:p>
                  </a:txBody>
                  <a:tcPr marL="114300" marR="47625" marT="28575" marB="28575" anchor="ctr"/>
                </a:tc>
                <a:tc>
                  <a:txBody>
                    <a:bodyPr/>
                    <a:lstStyle/>
                    <a:p>
                      <a:pPr algn="ctr">
                        <a:spcAft>
                          <a:spcPts val="0"/>
                        </a:spcAft>
                      </a:pPr>
                      <a:r>
                        <a:rPr lang="zh-TW" sz="2800" kern="0" dirty="0">
                          <a:solidFill>
                            <a:srgbClr val="333333"/>
                          </a:solidFill>
                          <a:effectLst/>
                          <a:latin typeface="標楷體" pitchFamily="65" charset="-120"/>
                          <a:ea typeface="標楷體" pitchFamily="65" charset="-120"/>
                          <a:cs typeface="Arial"/>
                        </a:rPr>
                        <a:t>輪機科</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c>
                  <a:txBody>
                    <a:bodyPr/>
                    <a:lstStyle/>
                    <a:p>
                      <a:pPr algn="ctr">
                        <a:spcAft>
                          <a:spcPts val="0"/>
                        </a:spcAft>
                      </a:pPr>
                      <a:r>
                        <a:rPr lang="zh-TW" sz="2800" kern="0" dirty="0">
                          <a:solidFill>
                            <a:srgbClr val="333333"/>
                          </a:solidFill>
                          <a:effectLst/>
                          <a:latin typeface="標楷體" pitchFamily="65" charset="-120"/>
                          <a:ea typeface="標楷體" pitchFamily="65" charset="-120"/>
                          <a:cs typeface="Arial"/>
                        </a:rPr>
                        <a:t>蘇澳海事</a:t>
                      </a:r>
                      <a:endParaRPr lang="zh-TW" sz="2800" kern="100" dirty="0">
                        <a:effectLst/>
                        <a:latin typeface="標楷體" pitchFamily="65" charset="-120"/>
                        <a:ea typeface="標楷體" pitchFamily="65" charset="-120"/>
                        <a:cs typeface="Times New Roman"/>
                      </a:endParaRPr>
                    </a:p>
                  </a:txBody>
                  <a:tcPr marL="9525" marR="9525" marT="9525" marB="9525" anchor="ctr">
                    <a:solidFill>
                      <a:srgbClr val="CCFFCC"/>
                    </a:solidFill>
                  </a:tcPr>
                </a:tc>
                <a:tc>
                  <a:txBody>
                    <a:bodyPr/>
                    <a:lstStyle/>
                    <a:p>
                      <a:pPr>
                        <a:spcAft>
                          <a:spcPts val="0"/>
                        </a:spcAft>
                      </a:pPr>
                      <a:r>
                        <a:rPr lang="zh-TW" sz="2800" kern="0" dirty="0">
                          <a:solidFill>
                            <a:srgbClr val="333333"/>
                          </a:solidFill>
                          <a:effectLst/>
                          <a:latin typeface="標楷體" pitchFamily="65" charset="-120"/>
                          <a:ea typeface="標楷體" pitchFamily="65" charset="-120"/>
                          <a:cs typeface="Arial"/>
                        </a:rPr>
                        <a:t>航運技術系、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輪機工程系、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航運管理系、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機械工程系、</a:t>
                      </a:r>
                      <a:r>
                        <a:rPr lang="en-US" sz="2800" kern="0" dirty="0">
                          <a:solidFill>
                            <a:srgbClr val="333333"/>
                          </a:solidFill>
                          <a:effectLst/>
                          <a:latin typeface="標楷體" pitchFamily="65" charset="-120"/>
                          <a:ea typeface="標楷體" pitchFamily="65" charset="-120"/>
                          <a:cs typeface="Times New Roman"/>
                        </a:rPr>
                        <a:t/>
                      </a:r>
                      <a:br>
                        <a:rPr lang="en-US" sz="2800" kern="0" dirty="0">
                          <a:solidFill>
                            <a:srgbClr val="333333"/>
                          </a:solidFill>
                          <a:effectLst/>
                          <a:latin typeface="標楷體" pitchFamily="65" charset="-120"/>
                          <a:ea typeface="標楷體" pitchFamily="65" charset="-120"/>
                          <a:cs typeface="Times New Roman"/>
                        </a:rPr>
                      </a:br>
                      <a:r>
                        <a:rPr lang="zh-TW" sz="2800" kern="0" dirty="0">
                          <a:solidFill>
                            <a:srgbClr val="333333"/>
                          </a:solidFill>
                          <a:effectLst/>
                          <a:latin typeface="標楷體" pitchFamily="65" charset="-120"/>
                          <a:ea typeface="標楷體" pitchFamily="65" charset="-120"/>
                          <a:cs typeface="Arial"/>
                        </a:rPr>
                        <a:t>海洋與邊境管理學系等。</a:t>
                      </a:r>
                      <a:endParaRPr lang="zh-TW" sz="2800" kern="100" dirty="0">
                        <a:effectLst/>
                        <a:latin typeface="標楷體" pitchFamily="65" charset="-120"/>
                        <a:ea typeface="標楷體" pitchFamily="65" charset="-120"/>
                        <a:cs typeface="Times New Roman"/>
                      </a:endParaRPr>
                    </a:p>
                  </a:txBody>
                  <a:tcPr marL="114300" marR="47625" marT="28575" marB="28575" anchor="ctr">
                    <a:solidFill>
                      <a:srgbClr val="CCFFCC"/>
                    </a:solidFill>
                  </a:tcPr>
                </a:tc>
              </a:tr>
            </a:tbl>
          </a:graphicData>
        </a:graphic>
      </p:graphicFrame>
    </p:spTree>
    <p:extLst>
      <p:ext uri="{BB962C8B-B14F-4D97-AF65-F5344CB8AC3E}">
        <p14:creationId xmlns:p14="http://schemas.microsoft.com/office/powerpoint/2010/main" val="121621509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02840" y="635000"/>
            <a:ext cx="8229600" cy="706438"/>
          </a:xfrm>
        </p:spPr>
        <p:txBody>
          <a:bodyPr>
            <a:normAutofit/>
          </a:bodyPr>
          <a:lstStyle/>
          <a:p>
            <a:pPr lvl="0"/>
            <a:r>
              <a:rPr lang="zh-TW" altLang="en-US" sz="4000" dirty="0" smtClean="0">
                <a:solidFill>
                  <a:srgbClr val="0000FF"/>
                </a:solidFill>
                <a:effectLst/>
                <a:latin typeface="標楷體" pitchFamily="65" charset="-120"/>
                <a:ea typeface="標楷體" pitchFamily="65" charset="-120"/>
              </a:rPr>
              <a:t>群課程與升學科大之對應</a:t>
            </a:r>
            <a:endParaRPr lang="zh-TW" altLang="en-US" sz="4000" dirty="0">
              <a:solidFill>
                <a:srgbClr val="0000FF"/>
              </a:solidFill>
              <a:effectLst/>
              <a:latin typeface="標楷體" pitchFamily="65" charset="-120"/>
              <a:ea typeface="標楷體" pitchFamily="65" charset="-120"/>
            </a:endParaRPr>
          </a:p>
        </p:txBody>
      </p:sp>
      <p:sp>
        <p:nvSpPr>
          <p:cNvPr id="24" name="內容版面配置區 2"/>
          <p:cNvSpPr txBox="1">
            <a:spLocks/>
          </p:cNvSpPr>
          <p:nvPr/>
        </p:nvSpPr>
        <p:spPr>
          <a:xfrm>
            <a:off x="745232" y="1268760"/>
            <a:ext cx="1954560"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lgn="l">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10" name="圓角矩形 9"/>
          <p:cNvSpPr/>
          <p:nvPr/>
        </p:nvSpPr>
        <p:spPr>
          <a:xfrm>
            <a:off x="467544" y="1916832"/>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solidFill>
                  <a:schemeClr val="tx1"/>
                </a:solidFill>
                <a:latin typeface="標楷體" pitchFamily="65" charset="-120"/>
                <a:ea typeface="標楷體" pitchFamily="65" charset="-120"/>
                <a:cs typeface="Arial Unicode MS" pitchFamily="34" charset="-120"/>
              </a:rPr>
              <a:t>機械科</a:t>
            </a:r>
            <a:endParaRPr lang="zh-TW" altLang="en-US" sz="2400" dirty="0">
              <a:solidFill>
                <a:schemeClr val="tx1"/>
              </a:solidFill>
              <a:latin typeface="標楷體" pitchFamily="65" charset="-120"/>
              <a:ea typeface="標楷體" pitchFamily="65" charset="-120"/>
            </a:endParaRPr>
          </a:p>
        </p:txBody>
      </p:sp>
      <p:sp>
        <p:nvSpPr>
          <p:cNvPr id="12" name="圓角矩形 11"/>
          <p:cNvSpPr/>
          <p:nvPr/>
        </p:nvSpPr>
        <p:spPr>
          <a:xfrm>
            <a:off x="457200" y="2780928"/>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zh-TW" sz="2400" dirty="0" smtClean="0">
                <a:solidFill>
                  <a:schemeClr val="tx1"/>
                </a:solidFill>
                <a:latin typeface="標楷體" pitchFamily="65" charset="-120"/>
                <a:ea typeface="標楷體" pitchFamily="65" charset="-120"/>
              </a:rPr>
              <a:t>製圖科</a:t>
            </a:r>
            <a:endParaRPr lang="zh-TW" altLang="en-US" sz="2400" dirty="0" smtClean="0">
              <a:solidFill>
                <a:schemeClr val="tx1"/>
              </a:solidFill>
              <a:latin typeface="標楷體" pitchFamily="65" charset="-120"/>
              <a:ea typeface="標楷體" pitchFamily="65" charset="-120"/>
            </a:endParaRPr>
          </a:p>
        </p:txBody>
      </p:sp>
      <p:sp>
        <p:nvSpPr>
          <p:cNvPr id="14" name="圓角矩形 13"/>
          <p:cNvSpPr/>
          <p:nvPr/>
        </p:nvSpPr>
        <p:spPr>
          <a:xfrm>
            <a:off x="457200" y="4293096"/>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zh-TW" sz="2400" dirty="0" smtClean="0">
                <a:solidFill>
                  <a:schemeClr val="tx1"/>
                </a:solidFill>
                <a:latin typeface="標楷體" pitchFamily="65" charset="-120"/>
                <a:ea typeface="標楷體" pitchFamily="65" charset="-120"/>
              </a:rPr>
              <a:t>配管科</a:t>
            </a:r>
            <a:endParaRPr lang="zh-TW" altLang="en-US" sz="2400" dirty="0" smtClean="0">
              <a:solidFill>
                <a:schemeClr val="tx1"/>
              </a:solidFill>
              <a:latin typeface="標楷體" pitchFamily="65" charset="-120"/>
              <a:ea typeface="標楷體" pitchFamily="65" charset="-120"/>
            </a:endParaRPr>
          </a:p>
        </p:txBody>
      </p:sp>
      <p:sp>
        <p:nvSpPr>
          <p:cNvPr id="15" name="圓角矩形 14"/>
          <p:cNvSpPr/>
          <p:nvPr/>
        </p:nvSpPr>
        <p:spPr>
          <a:xfrm>
            <a:off x="478603" y="4725144"/>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solidFill>
                  <a:schemeClr val="tx1"/>
                </a:solidFill>
                <a:latin typeface="標楷體" pitchFamily="65" charset="-120"/>
                <a:ea typeface="標楷體" pitchFamily="65" charset="-120"/>
              </a:rPr>
              <a:t>板金</a:t>
            </a:r>
            <a:r>
              <a:rPr lang="zh-TW" altLang="zh-TW" sz="2400" dirty="0" smtClean="0">
                <a:solidFill>
                  <a:schemeClr val="tx1"/>
                </a:solidFill>
                <a:latin typeface="標楷體" pitchFamily="65" charset="-120"/>
                <a:ea typeface="標楷體" pitchFamily="65" charset="-120"/>
              </a:rPr>
              <a:t>科</a:t>
            </a:r>
            <a:endParaRPr lang="zh-TW" altLang="en-US" sz="2400" dirty="0" smtClean="0">
              <a:solidFill>
                <a:schemeClr val="tx1"/>
              </a:solidFill>
              <a:latin typeface="標楷體" pitchFamily="65" charset="-120"/>
              <a:ea typeface="標楷體" pitchFamily="65" charset="-120"/>
            </a:endParaRPr>
          </a:p>
        </p:txBody>
      </p:sp>
      <p:sp>
        <p:nvSpPr>
          <p:cNvPr id="25" name="圓角矩形 24"/>
          <p:cNvSpPr/>
          <p:nvPr/>
        </p:nvSpPr>
        <p:spPr>
          <a:xfrm>
            <a:off x="467544" y="3861048"/>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zh-TW" sz="2400" dirty="0" smtClean="0">
                <a:solidFill>
                  <a:schemeClr val="tx1"/>
                </a:solidFill>
                <a:latin typeface="標楷體" pitchFamily="65" charset="-120"/>
                <a:ea typeface="標楷體" pitchFamily="65" charset="-120"/>
              </a:rPr>
              <a:t>鑄造科</a:t>
            </a:r>
            <a:endParaRPr lang="zh-TW" altLang="en-US" sz="2400" dirty="0" smtClean="0">
              <a:solidFill>
                <a:schemeClr val="tx1"/>
              </a:solidFill>
              <a:latin typeface="標楷體" pitchFamily="65" charset="-120"/>
              <a:ea typeface="標楷體" pitchFamily="65" charset="-120"/>
            </a:endParaRPr>
          </a:p>
        </p:txBody>
      </p:sp>
      <p:sp>
        <p:nvSpPr>
          <p:cNvPr id="30" name="圓角矩形 29"/>
          <p:cNvSpPr/>
          <p:nvPr/>
        </p:nvSpPr>
        <p:spPr>
          <a:xfrm>
            <a:off x="457200" y="2348880"/>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solidFill>
                  <a:schemeClr val="tx1"/>
                </a:solidFill>
                <a:latin typeface="標楷體" pitchFamily="65" charset="-120"/>
                <a:ea typeface="標楷體" pitchFamily="65" charset="-120"/>
              </a:rPr>
              <a:t>模具科</a:t>
            </a:r>
            <a:endParaRPr lang="zh-TW" altLang="en-US" sz="2400" dirty="0">
              <a:solidFill>
                <a:schemeClr val="tx1"/>
              </a:solidFill>
              <a:latin typeface="標楷體" pitchFamily="65" charset="-120"/>
              <a:ea typeface="標楷體" pitchFamily="65" charset="-120"/>
            </a:endParaRPr>
          </a:p>
        </p:txBody>
      </p:sp>
      <p:sp>
        <p:nvSpPr>
          <p:cNvPr id="34" name="內容版面配置區 2"/>
          <p:cNvSpPr txBox="1">
            <a:spLocks/>
          </p:cNvSpPr>
          <p:nvPr/>
        </p:nvSpPr>
        <p:spPr>
          <a:xfrm>
            <a:off x="3563888" y="1268760"/>
            <a:ext cx="4275188"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graphicFrame>
        <p:nvGraphicFramePr>
          <p:cNvPr id="37" name="表格 36"/>
          <p:cNvGraphicFramePr>
            <a:graphicFrameLocks noGrp="1"/>
          </p:cNvGraphicFramePr>
          <p:nvPr/>
        </p:nvGraphicFramePr>
        <p:xfrm>
          <a:off x="1763688" y="1916832"/>
          <a:ext cx="1591690" cy="4248471"/>
        </p:xfrm>
        <a:graphic>
          <a:graphicData uri="http://schemas.openxmlformats.org/drawingml/2006/table">
            <a:tbl>
              <a:tblPr/>
              <a:tblGrid>
                <a:gridCol w="1392729"/>
                <a:gridCol w="198961"/>
              </a:tblGrid>
              <a:tr h="146499">
                <a:tc>
                  <a:txBody>
                    <a:bodyPr/>
                    <a:lstStyle/>
                    <a:p>
                      <a:pPr algn="l" fontAlgn="b"/>
                      <a:r>
                        <a:rPr lang="zh-TW" altLang="en-US" sz="800" b="0" i="0" u="none" strike="noStrike" dirty="0">
                          <a:solidFill>
                            <a:srgbClr val="000000"/>
                          </a:solidFill>
                          <a:latin typeface="新細明體"/>
                        </a:rPr>
                        <a:t>機械工程系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TW" sz="800" b="0" i="0" u="none" strike="noStrike">
                          <a:solidFill>
                            <a:srgbClr val="000000"/>
                          </a:solidFill>
                          <a:latin typeface="新細明體"/>
                        </a:rPr>
                        <a:t>23</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46499">
                <a:tc>
                  <a:txBody>
                    <a:bodyPr/>
                    <a:lstStyle/>
                    <a:p>
                      <a:pPr algn="l" fontAlgn="b"/>
                      <a:r>
                        <a:rPr lang="zh-TW" altLang="en-US" sz="800" b="0" i="0" u="none" strike="noStrike">
                          <a:solidFill>
                            <a:srgbClr val="000000"/>
                          </a:solidFill>
                          <a:latin typeface="新細明體"/>
                        </a:rPr>
                        <a:t>工業工程與管理系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11</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電機工程系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6</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工業管理系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5</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商品設計系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4</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自動化工程系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材料科學與工程系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創意產品設計系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資訊管理系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環境與安全衛生工程系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工業設計系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生物醫學工程系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光電工程系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材料工程系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視光系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資訊工程系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電子工程系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電腦與通訊工程系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數位科技設計系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機械工程系設計製造組</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機械工程系微奈米技術組</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機械工程系機電組</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機械與電腦輔助工程系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環境工程系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環境工程與科學系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dirty="0">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職業安全衛生系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醫學影像暨放射科學系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dirty="0">
                          <a:solidFill>
                            <a:srgbClr val="000000"/>
                          </a:solidFill>
                          <a:latin typeface="新細明體"/>
                        </a:rPr>
                        <a:t>土木工程系資訊應用組</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1</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499">
                <a:tc>
                  <a:txBody>
                    <a:bodyPr/>
                    <a:lstStyle/>
                    <a:p>
                      <a:pPr algn="l" fontAlgn="b"/>
                      <a:r>
                        <a:rPr lang="zh-TW" altLang="en-US" sz="800" b="0" i="0" u="none" strike="noStrike">
                          <a:solidFill>
                            <a:srgbClr val="000000"/>
                          </a:solidFill>
                          <a:latin typeface="新細明體"/>
                        </a:rPr>
                        <a:t>土木工程與環境資源管理系</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dirty="0">
                          <a:solidFill>
                            <a:srgbClr val="000000"/>
                          </a:solidFill>
                          <a:latin typeface="新細明體"/>
                        </a:rPr>
                        <a:t>1</a:t>
                      </a:r>
                    </a:p>
                  </a:txBody>
                  <a:tcPr marL="5190" marR="5190" marT="5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graphicFrame>
        <p:nvGraphicFramePr>
          <p:cNvPr id="42" name="表格 41"/>
          <p:cNvGraphicFramePr>
            <a:graphicFrameLocks noGrp="1"/>
          </p:cNvGraphicFramePr>
          <p:nvPr/>
        </p:nvGraphicFramePr>
        <p:xfrm>
          <a:off x="3419872" y="1916832"/>
          <a:ext cx="1244871" cy="4248471"/>
        </p:xfrm>
        <a:graphic>
          <a:graphicData uri="http://schemas.openxmlformats.org/drawingml/2006/table">
            <a:tbl>
              <a:tblPr/>
              <a:tblGrid>
                <a:gridCol w="1244871"/>
              </a:tblGrid>
              <a:tr h="130946">
                <a:tc>
                  <a:txBody>
                    <a:bodyPr/>
                    <a:lstStyle/>
                    <a:p>
                      <a:pPr algn="l" fontAlgn="b"/>
                      <a:r>
                        <a:rPr lang="zh-TW" altLang="en-US" sz="700" b="0" i="0" u="none" strike="noStrike" dirty="0">
                          <a:solidFill>
                            <a:srgbClr val="000000"/>
                          </a:solidFill>
                          <a:latin typeface="新細明體"/>
                        </a:rPr>
                        <a:t>土木與防災設計系（台北校區）</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土木與空間資訊系工程技術組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土木與空間資訊系空間資訊組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工商業設計系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工業工程與管理系（台北校區）</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工業工程與管理系工業工程組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工業工程與管理系經營管理組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237643">
                <a:tc>
                  <a:txBody>
                    <a:bodyPr/>
                    <a:lstStyle/>
                    <a:p>
                      <a:pPr algn="l" fontAlgn="b"/>
                      <a:r>
                        <a:rPr lang="zh-TW" altLang="en-US" sz="700" b="0" i="0" u="none" strike="noStrike">
                          <a:solidFill>
                            <a:srgbClr val="000000"/>
                          </a:solidFill>
                          <a:latin typeface="新細明體"/>
                        </a:rPr>
                        <a:t>工業教育與技術學系（機械專長）</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237643">
                <a:tc>
                  <a:txBody>
                    <a:bodyPr/>
                    <a:lstStyle/>
                    <a:p>
                      <a:pPr algn="l" fontAlgn="b"/>
                      <a:r>
                        <a:rPr lang="zh-TW" altLang="en-US" sz="700" b="0" i="0" u="none" strike="noStrike" dirty="0">
                          <a:solidFill>
                            <a:srgbClr val="000000"/>
                          </a:solidFill>
                          <a:latin typeface="新細明體"/>
                        </a:rPr>
                        <a:t>工業設計系機械與電腦輔助設計組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工業管理系經營管理組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工業管理系資訊應用組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化工與材料工程系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化學工程與材料科技系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文化創意與數位媒體設計系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dirty="0">
                          <a:solidFill>
                            <a:srgbClr val="000000"/>
                          </a:solidFill>
                          <a:latin typeface="新細明體"/>
                        </a:rPr>
                        <a:t>牙體技術暨材料系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生物機電工程系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生物機電工程學系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生活產品設計系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237643">
                <a:tc>
                  <a:txBody>
                    <a:bodyPr/>
                    <a:lstStyle/>
                    <a:p>
                      <a:pPr algn="l" fontAlgn="b"/>
                      <a:r>
                        <a:rPr lang="zh-TW" altLang="en-US" sz="700" b="0" i="0" u="none" strike="noStrike">
                          <a:solidFill>
                            <a:srgbClr val="000000"/>
                          </a:solidFill>
                          <a:latin typeface="新細明體"/>
                        </a:rPr>
                        <a:t>生活應用科技系綠色材料科技組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企業經營管理系工業管理組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企業管理系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企業管理系工商管理組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企業管理系流通管理組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多媒體與遊戲設計系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安全科技與管理系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自動化控制系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冷凍空調與能源系</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材料與纖維系材料應用科技組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a:solidFill>
                            <a:srgbClr val="000000"/>
                          </a:solidFill>
                          <a:latin typeface="新細明體"/>
                        </a:rPr>
                        <a:t>材料與纖維系流行織品設計組</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r h="130946">
                <a:tc>
                  <a:txBody>
                    <a:bodyPr/>
                    <a:lstStyle/>
                    <a:p>
                      <a:pPr algn="l" fontAlgn="b"/>
                      <a:r>
                        <a:rPr lang="zh-TW" altLang="en-US" sz="700" b="0" i="0" u="none" strike="noStrike" dirty="0">
                          <a:solidFill>
                            <a:srgbClr val="000000"/>
                          </a:solidFill>
                          <a:latin typeface="新細明體"/>
                        </a:rPr>
                        <a:t>材料製造科技學位學程</a:t>
                      </a:r>
                    </a:p>
                  </a:txBody>
                  <a:tcPr marL="4639" marR="4639" marT="4639"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3" name="表格 42"/>
          <p:cNvGraphicFramePr>
            <a:graphicFrameLocks noGrp="1"/>
          </p:cNvGraphicFramePr>
          <p:nvPr/>
        </p:nvGraphicFramePr>
        <p:xfrm>
          <a:off x="4716016" y="1916844"/>
          <a:ext cx="1310705" cy="4262226"/>
        </p:xfrm>
        <a:graphic>
          <a:graphicData uri="http://schemas.openxmlformats.org/drawingml/2006/table">
            <a:tbl>
              <a:tblPr/>
              <a:tblGrid>
                <a:gridCol w="1310705"/>
              </a:tblGrid>
              <a:tr h="134151">
                <a:tc>
                  <a:txBody>
                    <a:bodyPr/>
                    <a:lstStyle/>
                    <a:p>
                      <a:pPr algn="l" fontAlgn="b"/>
                      <a:r>
                        <a:rPr lang="zh-TW" altLang="en-US" sz="800" b="0" i="0" u="none" strike="noStrike" dirty="0">
                          <a:solidFill>
                            <a:srgbClr val="000000"/>
                          </a:solidFill>
                          <a:latin typeface="新細明體"/>
                        </a:rPr>
                        <a:t>車輛系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科技商品設計系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飛機工程系機械組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消防系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珠寶系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能源與冷凍空調工程系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能源應用工程系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航空機械系（新竹校區）</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dirty="0">
                          <a:solidFill>
                            <a:srgbClr val="000000"/>
                          </a:solidFill>
                          <a:latin typeface="新細明體"/>
                        </a:rPr>
                        <a:t>航運技術系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財務金融系投資理財組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動力機械工程系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動力機械科</a:t>
                      </a:r>
                      <a:r>
                        <a:rPr lang="en-US" altLang="zh-TW" sz="800" b="0" i="0" u="none" strike="noStrike">
                          <a:solidFill>
                            <a:srgbClr val="000000"/>
                          </a:solidFill>
                          <a:latin typeface="新細明體"/>
                        </a:rPr>
                        <a:t>(</a:t>
                      </a:r>
                      <a:r>
                        <a:rPr lang="zh-TW" altLang="en-US" sz="800" b="0" i="0" u="none" strike="noStrike">
                          <a:solidFill>
                            <a:srgbClr val="000000"/>
                          </a:solidFill>
                          <a:latin typeface="新細明體"/>
                        </a:rPr>
                        <a:t>二專部</a:t>
                      </a:r>
                      <a:r>
                        <a:rPr lang="en-US" altLang="zh-TW" sz="800" b="0" i="0" u="none" strike="noStrike">
                          <a:solidFill>
                            <a:srgbClr val="000000"/>
                          </a:solidFill>
                          <a:latin typeface="新細明體"/>
                        </a:rPr>
                        <a:t>)</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商務科技管理系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理財經營管理系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造船及海洋工程系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創意商品設計與管理系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創意產品科技應用系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創意設計系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創意設計學位學程</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創新產品設計系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創新設計工程系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創新設計與創業管理系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視覺傳達設計系動畫設計組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資訊工程系（新竹校區）</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252999">
                <a:tc>
                  <a:txBody>
                    <a:bodyPr/>
                    <a:lstStyle/>
                    <a:p>
                      <a:pPr algn="l" fontAlgn="b"/>
                      <a:r>
                        <a:rPr lang="zh-TW" altLang="en-US" sz="800" b="0" i="0" u="none" strike="noStrike">
                          <a:solidFill>
                            <a:srgbClr val="000000"/>
                          </a:solidFill>
                          <a:latin typeface="新細明體"/>
                        </a:rPr>
                        <a:t>資訊工程系多媒體組（台北校區）</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資訊科技系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252999">
                <a:tc>
                  <a:txBody>
                    <a:bodyPr/>
                    <a:lstStyle/>
                    <a:p>
                      <a:pPr algn="l" fontAlgn="b"/>
                      <a:r>
                        <a:rPr lang="zh-TW" altLang="en-US" sz="800" b="0" i="0" u="none" strike="noStrike">
                          <a:solidFill>
                            <a:srgbClr val="000000"/>
                          </a:solidFill>
                          <a:latin typeface="新細明體"/>
                        </a:rPr>
                        <a:t>資訊科技與管理系資訊管理組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資訊網路系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a:solidFill>
                            <a:srgbClr val="000000"/>
                          </a:solidFill>
                          <a:latin typeface="新細明體"/>
                        </a:rPr>
                        <a:t>遊戲與產品設計系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4151">
                <a:tc>
                  <a:txBody>
                    <a:bodyPr/>
                    <a:lstStyle/>
                    <a:p>
                      <a:pPr algn="l" fontAlgn="b"/>
                      <a:r>
                        <a:rPr lang="zh-TW" altLang="en-US" sz="800" b="0" i="0" u="none" strike="noStrike" dirty="0">
                          <a:solidFill>
                            <a:srgbClr val="000000"/>
                          </a:solidFill>
                          <a:latin typeface="新細明體"/>
                        </a:rPr>
                        <a:t>運動健康與休閒系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4" name="表格 43"/>
          <p:cNvGraphicFramePr>
            <a:graphicFrameLocks noGrp="1"/>
          </p:cNvGraphicFramePr>
          <p:nvPr/>
        </p:nvGraphicFramePr>
        <p:xfrm>
          <a:off x="6012160" y="1916832"/>
          <a:ext cx="1310705" cy="4320478"/>
        </p:xfrm>
        <a:graphic>
          <a:graphicData uri="http://schemas.openxmlformats.org/drawingml/2006/table">
            <a:tbl>
              <a:tblPr/>
              <a:tblGrid>
                <a:gridCol w="1310705"/>
              </a:tblGrid>
              <a:tr h="139885">
                <a:tc>
                  <a:txBody>
                    <a:bodyPr/>
                    <a:lstStyle/>
                    <a:p>
                      <a:pPr algn="l" fontAlgn="b"/>
                      <a:r>
                        <a:rPr lang="zh-TW" altLang="en-US" sz="800" b="0" i="0" u="none" strike="noStrike" dirty="0">
                          <a:solidFill>
                            <a:srgbClr val="000000"/>
                          </a:solidFill>
                          <a:latin typeface="新細明體"/>
                        </a:rPr>
                        <a:t>運籌管理系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電子工程系民生應用電子組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263813">
                <a:tc>
                  <a:txBody>
                    <a:bodyPr/>
                    <a:lstStyle/>
                    <a:p>
                      <a:pPr algn="l" fontAlgn="b"/>
                      <a:r>
                        <a:rPr lang="zh-TW" altLang="en-US" sz="800" b="0" i="0" u="none" strike="noStrike" dirty="0">
                          <a:solidFill>
                            <a:srgbClr val="000000"/>
                          </a:solidFill>
                          <a:latin typeface="新細明體"/>
                        </a:rPr>
                        <a:t>電腦與通訊工程系行動裝置應用組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電腦與通訊系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電腦與通訊系（新竹校區）</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電腦輔助工業設計系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電腦應用工程系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電機工程系（台北校區）</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電機工程系動力機電組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電機工程系電機與控制組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電機工程系綠色能源組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電機與能源科技系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電機與資訊技術系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電機與電子工程系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管理與資訊系工業管理組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數位內容科技系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模具工程系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模具工程系光電模具組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模具工程系精微模具組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輪機工程系</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機械工程系（台北校區）</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機械工程系先進車輛組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機械工程系光機電組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機械工程系自動化控制組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機械工程系汽車組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機械工程系車輛組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機械工程系飛機修護組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機械工程系電機與控制組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a:solidFill>
                            <a:srgbClr val="000000"/>
                          </a:solidFill>
                          <a:latin typeface="新細明體"/>
                        </a:rPr>
                        <a:t>機械工程系精密設計組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r h="139885">
                <a:tc>
                  <a:txBody>
                    <a:bodyPr/>
                    <a:lstStyle/>
                    <a:p>
                      <a:pPr algn="l" fontAlgn="b"/>
                      <a:r>
                        <a:rPr lang="zh-TW" altLang="en-US" sz="800" b="0" i="0" u="none" strike="noStrike" dirty="0">
                          <a:solidFill>
                            <a:srgbClr val="000000"/>
                          </a:solidFill>
                          <a:latin typeface="新細明體"/>
                        </a:rPr>
                        <a:t>機械工程系精密機械組</a:t>
                      </a:r>
                    </a:p>
                  </a:txBody>
                  <a:tcPr marL="4885" marR="4885" marT="4885"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6" name="表格 45"/>
          <p:cNvGraphicFramePr>
            <a:graphicFrameLocks noGrp="1"/>
          </p:cNvGraphicFramePr>
          <p:nvPr/>
        </p:nvGraphicFramePr>
        <p:xfrm>
          <a:off x="7380312" y="1916832"/>
          <a:ext cx="1680274" cy="4320492"/>
        </p:xfrm>
        <a:graphic>
          <a:graphicData uri="http://schemas.openxmlformats.org/drawingml/2006/table">
            <a:tbl>
              <a:tblPr/>
              <a:tblGrid>
                <a:gridCol w="1680274"/>
              </a:tblGrid>
              <a:tr h="149940">
                <a:tc>
                  <a:txBody>
                    <a:bodyPr/>
                    <a:lstStyle/>
                    <a:p>
                      <a:pPr algn="l" fontAlgn="b"/>
                      <a:r>
                        <a:rPr lang="zh-TW" altLang="en-US" sz="800" b="0" i="0" u="none" strike="noStrike" dirty="0">
                          <a:solidFill>
                            <a:srgbClr val="000000"/>
                          </a:solidFill>
                          <a:latin typeface="新細明體"/>
                        </a:rPr>
                        <a:t>機械工程系精密機電組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機械工程學系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機械設計工程系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機械與自動化工程系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機械與自動化工程系先進車輛組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機械與自動化工程系設計與製造組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機械與自動化工程系智慧自動化組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機械與自動化工程系精密機械組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機械與自動化工程系機電整合組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機械與機電工程學系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機電工程系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機電科技學系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機電科技學系（公費生）</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應用遊戲科技系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營建工程系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營建科技系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營建科技系營建與物業管理組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營建與空間設計系空間設計組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營建與空間設計系綠營建設計組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環境工程系綠色產業科技組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環境工程與管理系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環境工程衛生系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環境資源管理系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272112">
                <a:tc>
                  <a:txBody>
                    <a:bodyPr/>
                    <a:lstStyle/>
                    <a:p>
                      <a:pPr algn="l" fontAlgn="b"/>
                      <a:r>
                        <a:rPr lang="zh-TW" altLang="en-US" sz="800" b="0" i="0" u="none" strike="noStrike">
                          <a:solidFill>
                            <a:srgbClr val="000000"/>
                          </a:solidFill>
                          <a:latin typeface="新細明體"/>
                        </a:rPr>
                        <a:t>環境與安全衛生工程系工業安全衛生組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環境與安全衛生工程系綠色科技組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環境與安全衛生工程系環境工程組</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a:solidFill>
                            <a:srgbClr val="000000"/>
                          </a:solidFill>
                          <a:latin typeface="新細明體"/>
                        </a:rPr>
                        <a:t>醫學工程學位學程</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r h="149940">
                <a:tc>
                  <a:txBody>
                    <a:bodyPr/>
                    <a:lstStyle/>
                    <a:p>
                      <a:pPr algn="l" fontAlgn="b"/>
                      <a:r>
                        <a:rPr lang="zh-TW" altLang="en-US" sz="800" b="0" i="0" u="none" strike="noStrike" dirty="0">
                          <a:solidFill>
                            <a:srgbClr val="000000"/>
                          </a:solidFill>
                          <a:latin typeface="新細明體"/>
                        </a:rPr>
                        <a:t>醫學影像暨放射技術系</a:t>
                      </a:r>
                    </a:p>
                  </a:txBody>
                  <a:tcPr marL="5224" marR="5224" marT="5224"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7" name="矩形 16"/>
          <p:cNvSpPr/>
          <p:nvPr/>
        </p:nvSpPr>
        <p:spPr>
          <a:xfrm>
            <a:off x="1691680" y="1772816"/>
            <a:ext cx="2016224" cy="4392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sz="2400" b="1" dirty="0" smtClean="0">
                <a:solidFill>
                  <a:srgbClr val="0000FF"/>
                </a:solidFill>
                <a:latin typeface="標楷體" pitchFamily="65" charset="-120"/>
                <a:ea typeface="標楷體" pitchFamily="65" charset="-120"/>
                <a:cs typeface="Arial Unicode MS" pitchFamily="34" charset="-120"/>
              </a:rPr>
              <a:t>部定必修科目</a:t>
            </a:r>
            <a:endParaRPr lang="en-US" altLang="zh-TW" sz="2400" b="1" dirty="0" smtClean="0">
              <a:solidFill>
                <a:srgbClr val="0000FF"/>
              </a:solidFill>
              <a:latin typeface="標楷體" pitchFamily="65" charset="-120"/>
              <a:ea typeface="標楷體" pitchFamily="65" charset="-120"/>
              <a:cs typeface="Arial Unicode MS" pitchFamily="34" charset="-120"/>
            </a:endParaRPr>
          </a:p>
          <a:p>
            <a:pPr algn="l">
              <a:spcBef>
                <a:spcPts val="1200"/>
              </a:spcBef>
            </a:pPr>
            <a:r>
              <a:rPr lang="zh-TW" altLang="zh-TW" sz="2200" b="1" dirty="0" smtClean="0">
                <a:solidFill>
                  <a:srgbClr val="660066"/>
                </a:solidFill>
                <a:latin typeface="標楷體" pitchFamily="65" charset="-120"/>
                <a:ea typeface="標楷體" pitchFamily="65" charset="-120"/>
              </a:rPr>
              <a:t>製圖實習ⅠⅡ</a:t>
            </a:r>
            <a:endParaRPr lang="en-US" altLang="zh-TW" sz="2200" b="1" dirty="0" smtClean="0">
              <a:solidFill>
                <a:srgbClr val="660066"/>
              </a:solidFill>
              <a:latin typeface="標楷體" pitchFamily="65" charset="-120"/>
              <a:ea typeface="標楷體" pitchFamily="65" charset="-120"/>
            </a:endParaRPr>
          </a:p>
          <a:p>
            <a:pPr algn="l">
              <a:spcBef>
                <a:spcPts val="600"/>
              </a:spcBef>
            </a:pPr>
            <a:r>
              <a:rPr lang="zh-TW" altLang="zh-TW" sz="2200" b="1" dirty="0" smtClean="0">
                <a:solidFill>
                  <a:srgbClr val="660066"/>
                </a:solidFill>
                <a:latin typeface="標楷體" pitchFamily="65" charset="-120"/>
                <a:ea typeface="標楷體" pitchFamily="65" charset="-120"/>
              </a:rPr>
              <a:t>機械基礎實習</a:t>
            </a:r>
            <a:endParaRPr lang="en-US" altLang="zh-TW" sz="2200" b="1" dirty="0" smtClean="0">
              <a:solidFill>
                <a:srgbClr val="660066"/>
              </a:solidFill>
              <a:latin typeface="標楷體" pitchFamily="65" charset="-120"/>
              <a:ea typeface="標楷體" pitchFamily="65" charset="-120"/>
            </a:endParaRPr>
          </a:p>
          <a:p>
            <a:pPr algn="l">
              <a:spcBef>
                <a:spcPts val="600"/>
              </a:spcBef>
            </a:pPr>
            <a:r>
              <a:rPr lang="zh-TW" altLang="zh-TW" sz="2200" b="1" dirty="0" smtClean="0">
                <a:solidFill>
                  <a:srgbClr val="660066"/>
                </a:solidFill>
                <a:latin typeface="標楷體" pitchFamily="65" charset="-120"/>
                <a:ea typeface="標楷體" pitchFamily="65" charset="-120"/>
              </a:rPr>
              <a:t>機械電學實習</a:t>
            </a:r>
            <a:endParaRPr lang="en-US" altLang="zh-TW" sz="2200" b="1" dirty="0" smtClean="0">
              <a:solidFill>
                <a:srgbClr val="660066"/>
              </a:solidFill>
              <a:latin typeface="標楷體" pitchFamily="65" charset="-120"/>
              <a:ea typeface="標楷體" pitchFamily="65" charset="-120"/>
            </a:endParaRPr>
          </a:p>
          <a:p>
            <a:pPr algn="l">
              <a:spcBef>
                <a:spcPts val="600"/>
              </a:spcBef>
            </a:pPr>
            <a:r>
              <a:rPr lang="zh-TW" altLang="zh-TW" sz="2200" dirty="0" smtClean="0">
                <a:solidFill>
                  <a:srgbClr val="660066"/>
                </a:solidFill>
                <a:latin typeface="標楷體" pitchFamily="65" charset="-120"/>
                <a:ea typeface="標楷體" pitchFamily="65" charset="-120"/>
              </a:rPr>
              <a:t>機械製造ⅠⅡ</a:t>
            </a:r>
            <a:endParaRPr lang="en-US" altLang="zh-TW" sz="2200" dirty="0" smtClean="0">
              <a:solidFill>
                <a:srgbClr val="660066"/>
              </a:solidFill>
              <a:latin typeface="標楷體" pitchFamily="65" charset="-120"/>
              <a:ea typeface="標楷體" pitchFamily="65" charset="-120"/>
            </a:endParaRPr>
          </a:p>
          <a:p>
            <a:pPr algn="l">
              <a:spcBef>
                <a:spcPts val="600"/>
              </a:spcBef>
            </a:pPr>
            <a:r>
              <a:rPr lang="zh-TW" altLang="zh-TW" sz="2200" dirty="0" smtClean="0">
                <a:solidFill>
                  <a:srgbClr val="660066"/>
                </a:solidFill>
                <a:latin typeface="標楷體" pitchFamily="65" charset="-120"/>
                <a:ea typeface="標楷體" pitchFamily="65" charset="-120"/>
              </a:rPr>
              <a:t>機械材料ⅠⅡ</a:t>
            </a:r>
            <a:endParaRPr lang="en-US" altLang="zh-TW" sz="2200" dirty="0" smtClean="0">
              <a:solidFill>
                <a:srgbClr val="660066"/>
              </a:solidFill>
              <a:latin typeface="標楷體" pitchFamily="65" charset="-120"/>
              <a:ea typeface="標楷體" pitchFamily="65" charset="-120"/>
            </a:endParaRPr>
          </a:p>
          <a:p>
            <a:pPr algn="l">
              <a:spcBef>
                <a:spcPts val="600"/>
              </a:spcBef>
            </a:pPr>
            <a:r>
              <a:rPr lang="zh-TW" altLang="zh-TW" sz="2200" b="1" dirty="0" smtClean="0">
                <a:solidFill>
                  <a:srgbClr val="003300"/>
                </a:solidFill>
                <a:latin typeface="標楷體" pitchFamily="65" charset="-120"/>
                <a:ea typeface="標楷體" pitchFamily="65" charset="-120"/>
              </a:rPr>
              <a:t>機械原理ⅠⅡ</a:t>
            </a:r>
            <a:endParaRPr lang="en-US" altLang="zh-TW" sz="2200" b="1" dirty="0" smtClean="0">
              <a:solidFill>
                <a:srgbClr val="003300"/>
              </a:solidFill>
              <a:latin typeface="標楷體" pitchFamily="65" charset="-120"/>
              <a:ea typeface="標楷體" pitchFamily="65" charset="-120"/>
            </a:endParaRPr>
          </a:p>
          <a:p>
            <a:pPr algn="l">
              <a:spcBef>
                <a:spcPts val="600"/>
              </a:spcBef>
            </a:pPr>
            <a:r>
              <a:rPr lang="zh-TW" altLang="zh-TW" sz="2200" b="1" dirty="0" smtClean="0">
                <a:solidFill>
                  <a:srgbClr val="003300"/>
                </a:solidFill>
                <a:latin typeface="標楷體" pitchFamily="65" charset="-120"/>
                <a:ea typeface="標楷體" pitchFamily="65" charset="-120"/>
              </a:rPr>
              <a:t>機械力學ⅠⅡ</a:t>
            </a:r>
            <a:endParaRPr lang="en-US" altLang="zh-TW" sz="2200" b="1" dirty="0" smtClean="0">
              <a:solidFill>
                <a:srgbClr val="003300"/>
              </a:solidFill>
              <a:latin typeface="標楷體" pitchFamily="65" charset="-120"/>
              <a:ea typeface="標楷體" pitchFamily="65" charset="-120"/>
            </a:endParaRPr>
          </a:p>
          <a:p>
            <a:pPr algn="l">
              <a:spcBef>
                <a:spcPts val="600"/>
              </a:spcBef>
            </a:pPr>
            <a:endParaRPr lang="en-US" altLang="zh-TW" sz="2400" b="1" dirty="0" smtClean="0">
              <a:solidFill>
                <a:srgbClr val="003300"/>
              </a:solidFill>
              <a:latin typeface="標楷體" pitchFamily="65" charset="-120"/>
              <a:ea typeface="標楷體" pitchFamily="65" charset="-120"/>
            </a:endParaRPr>
          </a:p>
          <a:p>
            <a:pPr algn="l">
              <a:spcBef>
                <a:spcPts val="600"/>
              </a:spcBef>
            </a:pPr>
            <a:endParaRPr lang="zh-TW" altLang="en-US" sz="2400" dirty="0" smtClean="0">
              <a:solidFill>
                <a:srgbClr val="0000FF"/>
              </a:solidFill>
              <a:latin typeface="標楷體" pitchFamily="65" charset="-120"/>
              <a:ea typeface="標楷體" pitchFamily="65" charset="-120"/>
            </a:endParaRPr>
          </a:p>
        </p:txBody>
      </p:sp>
      <p:sp>
        <p:nvSpPr>
          <p:cNvPr id="18" name="矩形 17"/>
          <p:cNvSpPr/>
          <p:nvPr/>
        </p:nvSpPr>
        <p:spPr>
          <a:xfrm>
            <a:off x="3707904" y="1844824"/>
            <a:ext cx="2304256" cy="468052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zh-TW" sz="1500" dirty="0" smtClean="0">
                <a:solidFill>
                  <a:srgbClr val="000066"/>
                </a:solidFill>
                <a:latin typeface="標楷體" pitchFamily="65" charset="-120"/>
                <a:ea typeface="標楷體" pitchFamily="65" charset="-120"/>
              </a:rPr>
              <a:t>機械工程系</a:t>
            </a:r>
          </a:p>
          <a:p>
            <a:pPr algn="l"/>
            <a:r>
              <a:rPr lang="zh-TW" altLang="zh-TW" sz="1500" dirty="0" smtClean="0">
                <a:solidFill>
                  <a:srgbClr val="000066"/>
                </a:solidFill>
                <a:latin typeface="標楷體" pitchFamily="65" charset="-120"/>
                <a:ea typeface="標楷體" pitchFamily="65" charset="-120"/>
              </a:rPr>
              <a:t>機械工程系設計製造組</a:t>
            </a:r>
          </a:p>
          <a:p>
            <a:pPr algn="l"/>
            <a:r>
              <a:rPr lang="zh-TW" altLang="zh-TW" sz="1500" dirty="0" smtClean="0">
                <a:solidFill>
                  <a:srgbClr val="000066"/>
                </a:solidFill>
                <a:latin typeface="標楷體" pitchFamily="65" charset="-120"/>
                <a:ea typeface="標楷體" pitchFamily="65" charset="-120"/>
              </a:rPr>
              <a:t>機械工程系微奈米技術組</a:t>
            </a:r>
          </a:p>
          <a:p>
            <a:pPr algn="l"/>
            <a:r>
              <a:rPr lang="zh-TW" altLang="zh-TW" sz="1500" dirty="0" smtClean="0">
                <a:solidFill>
                  <a:srgbClr val="000066"/>
                </a:solidFill>
                <a:latin typeface="標楷體" pitchFamily="65" charset="-120"/>
                <a:ea typeface="標楷體" pitchFamily="65" charset="-120"/>
              </a:rPr>
              <a:t>機械工程系機電組</a:t>
            </a:r>
          </a:p>
          <a:p>
            <a:pPr algn="l"/>
            <a:r>
              <a:rPr lang="zh-TW" altLang="zh-TW" sz="1500" dirty="0" smtClean="0">
                <a:solidFill>
                  <a:srgbClr val="000066"/>
                </a:solidFill>
                <a:latin typeface="標楷體" pitchFamily="65" charset="-120"/>
                <a:ea typeface="標楷體" pitchFamily="65" charset="-120"/>
              </a:rPr>
              <a:t>機械與電腦輔助工程系</a:t>
            </a:r>
          </a:p>
          <a:p>
            <a:pPr algn="l"/>
            <a:r>
              <a:rPr lang="zh-TW" altLang="zh-TW" sz="1500" dirty="0" smtClean="0">
                <a:solidFill>
                  <a:srgbClr val="000066"/>
                </a:solidFill>
                <a:latin typeface="標楷體" pitchFamily="65" charset="-120"/>
                <a:ea typeface="標楷體" pitchFamily="65" charset="-120"/>
              </a:rPr>
              <a:t>工業工程與管理系</a:t>
            </a:r>
          </a:p>
          <a:p>
            <a:pPr algn="l"/>
            <a:r>
              <a:rPr lang="zh-TW" altLang="zh-TW" sz="1500" dirty="0" smtClean="0">
                <a:solidFill>
                  <a:srgbClr val="000066"/>
                </a:solidFill>
                <a:latin typeface="標楷體" pitchFamily="65" charset="-120"/>
                <a:ea typeface="標楷體" pitchFamily="65" charset="-120"/>
              </a:rPr>
              <a:t>電機工程系</a:t>
            </a:r>
          </a:p>
          <a:p>
            <a:pPr algn="l"/>
            <a:r>
              <a:rPr lang="zh-TW" altLang="zh-TW" sz="1500" dirty="0" smtClean="0">
                <a:solidFill>
                  <a:srgbClr val="000066"/>
                </a:solidFill>
                <a:latin typeface="標楷體" pitchFamily="65" charset="-120"/>
                <a:ea typeface="標楷體" pitchFamily="65" charset="-120"/>
              </a:rPr>
              <a:t>商品設計系</a:t>
            </a:r>
          </a:p>
          <a:p>
            <a:pPr algn="l"/>
            <a:r>
              <a:rPr lang="zh-TW" altLang="zh-TW" sz="1500" dirty="0" smtClean="0">
                <a:solidFill>
                  <a:srgbClr val="000066"/>
                </a:solidFill>
                <a:latin typeface="標楷體" pitchFamily="65" charset="-120"/>
                <a:ea typeface="標楷體" pitchFamily="65" charset="-120"/>
              </a:rPr>
              <a:t>自動化工程系</a:t>
            </a:r>
          </a:p>
          <a:p>
            <a:pPr algn="l"/>
            <a:r>
              <a:rPr lang="zh-TW" altLang="zh-TW" sz="1500" dirty="0" smtClean="0">
                <a:solidFill>
                  <a:srgbClr val="000066"/>
                </a:solidFill>
                <a:latin typeface="標楷體" pitchFamily="65" charset="-120"/>
                <a:ea typeface="標楷體" pitchFamily="65" charset="-120"/>
              </a:rPr>
              <a:t>材料科學與工程系</a:t>
            </a:r>
          </a:p>
          <a:p>
            <a:pPr algn="l"/>
            <a:r>
              <a:rPr lang="zh-TW" altLang="zh-TW" sz="1500" dirty="0" smtClean="0">
                <a:solidFill>
                  <a:srgbClr val="000066"/>
                </a:solidFill>
                <a:latin typeface="標楷體" pitchFamily="65" charset="-120"/>
                <a:ea typeface="標楷體" pitchFamily="65" charset="-120"/>
              </a:rPr>
              <a:t>創意產品設計系</a:t>
            </a:r>
          </a:p>
          <a:p>
            <a:pPr algn="l"/>
            <a:r>
              <a:rPr lang="zh-TW" altLang="zh-TW" sz="1500" dirty="0" smtClean="0">
                <a:solidFill>
                  <a:srgbClr val="000066"/>
                </a:solidFill>
                <a:latin typeface="標楷體" pitchFamily="65" charset="-120"/>
                <a:ea typeface="標楷體" pitchFamily="65" charset="-120"/>
              </a:rPr>
              <a:t>環境與安全衛生工程系</a:t>
            </a:r>
          </a:p>
          <a:p>
            <a:pPr algn="l"/>
            <a:r>
              <a:rPr lang="zh-TW" altLang="zh-TW" sz="1500" dirty="0" smtClean="0">
                <a:solidFill>
                  <a:srgbClr val="000066"/>
                </a:solidFill>
                <a:latin typeface="標楷體" pitchFamily="65" charset="-120"/>
                <a:ea typeface="標楷體" pitchFamily="65" charset="-120"/>
              </a:rPr>
              <a:t>生物醫學工程系</a:t>
            </a:r>
            <a:endParaRPr lang="en-US" altLang="zh-TW" sz="1500" dirty="0" smtClean="0">
              <a:solidFill>
                <a:srgbClr val="000066"/>
              </a:solidFill>
              <a:latin typeface="標楷體" pitchFamily="65" charset="-120"/>
              <a:ea typeface="標楷體" pitchFamily="65" charset="-120"/>
            </a:endParaRPr>
          </a:p>
          <a:p>
            <a:pPr algn="l"/>
            <a:r>
              <a:rPr lang="zh-TW" altLang="zh-TW" sz="1500" dirty="0" smtClean="0">
                <a:solidFill>
                  <a:srgbClr val="000066"/>
                </a:solidFill>
                <a:latin typeface="標楷體" pitchFamily="65" charset="-120"/>
                <a:ea typeface="標楷體" pitchFamily="65" charset="-120"/>
              </a:rPr>
              <a:t>光電工程系</a:t>
            </a:r>
          </a:p>
          <a:p>
            <a:pPr algn="l"/>
            <a:r>
              <a:rPr lang="zh-TW" altLang="zh-TW" sz="1500" dirty="0" smtClean="0">
                <a:solidFill>
                  <a:srgbClr val="000066"/>
                </a:solidFill>
                <a:latin typeface="標楷體" pitchFamily="65" charset="-120"/>
                <a:ea typeface="標楷體" pitchFamily="65" charset="-120"/>
              </a:rPr>
              <a:t>資訊工程系</a:t>
            </a:r>
          </a:p>
          <a:p>
            <a:pPr algn="l"/>
            <a:r>
              <a:rPr lang="zh-TW" altLang="zh-TW" sz="1500" dirty="0" smtClean="0">
                <a:solidFill>
                  <a:srgbClr val="000066"/>
                </a:solidFill>
                <a:latin typeface="標楷體" pitchFamily="65" charset="-120"/>
                <a:ea typeface="標楷體" pitchFamily="65" charset="-120"/>
              </a:rPr>
              <a:t>電子工程系</a:t>
            </a:r>
          </a:p>
          <a:p>
            <a:pPr algn="l"/>
            <a:r>
              <a:rPr lang="zh-TW" altLang="zh-TW" sz="1500" dirty="0" smtClean="0">
                <a:solidFill>
                  <a:srgbClr val="000066"/>
                </a:solidFill>
                <a:latin typeface="標楷體" pitchFamily="65" charset="-120"/>
                <a:ea typeface="標楷體" pitchFamily="65" charset="-120"/>
              </a:rPr>
              <a:t>材料工程系</a:t>
            </a:r>
            <a:endParaRPr lang="en-US" altLang="zh-TW" sz="1500" dirty="0" smtClean="0">
              <a:solidFill>
                <a:srgbClr val="000066"/>
              </a:solidFill>
              <a:latin typeface="標楷體" pitchFamily="65" charset="-120"/>
              <a:ea typeface="標楷體" pitchFamily="65" charset="-120"/>
            </a:endParaRPr>
          </a:p>
          <a:p>
            <a:pPr algn="l"/>
            <a:r>
              <a:rPr lang="zh-TW" altLang="zh-TW" sz="1500" dirty="0" smtClean="0">
                <a:solidFill>
                  <a:srgbClr val="000066"/>
                </a:solidFill>
                <a:latin typeface="標楷體" pitchFamily="65" charset="-120"/>
                <a:ea typeface="標楷體" pitchFamily="65" charset="-120"/>
              </a:rPr>
              <a:t>視光系</a:t>
            </a:r>
          </a:p>
          <a:p>
            <a:pPr algn="l"/>
            <a:r>
              <a:rPr lang="zh-TW" altLang="zh-TW" sz="1500" dirty="0" smtClean="0">
                <a:solidFill>
                  <a:srgbClr val="000066"/>
                </a:solidFill>
                <a:latin typeface="標楷體" pitchFamily="65" charset="-120"/>
                <a:ea typeface="標楷體" pitchFamily="65" charset="-120"/>
              </a:rPr>
              <a:t>電腦與通訊工程系</a:t>
            </a:r>
            <a:endParaRPr lang="en-US" altLang="zh-TW" sz="1500" dirty="0" smtClean="0">
              <a:solidFill>
                <a:srgbClr val="000066"/>
              </a:solidFill>
              <a:latin typeface="標楷體" pitchFamily="65" charset="-120"/>
              <a:ea typeface="標楷體" pitchFamily="65" charset="-120"/>
            </a:endParaRPr>
          </a:p>
          <a:p>
            <a:pPr algn="l"/>
            <a:r>
              <a:rPr lang="zh-TW" altLang="zh-TW" sz="1500" dirty="0" smtClean="0">
                <a:solidFill>
                  <a:srgbClr val="000066"/>
                </a:solidFill>
                <a:latin typeface="標楷體" pitchFamily="65" charset="-120"/>
                <a:ea typeface="標楷體" pitchFamily="65" charset="-120"/>
              </a:rPr>
              <a:t>數位科技設計系</a:t>
            </a:r>
            <a:endParaRPr lang="zh-TW" altLang="zh-TW" sz="1600" dirty="0" smtClean="0">
              <a:solidFill>
                <a:srgbClr val="000066"/>
              </a:solidFill>
              <a:latin typeface="標楷體" pitchFamily="65" charset="-120"/>
              <a:ea typeface="標楷體" pitchFamily="65" charset="-120"/>
            </a:endParaRPr>
          </a:p>
        </p:txBody>
      </p:sp>
      <p:sp>
        <p:nvSpPr>
          <p:cNvPr id="19" name="矩形 18"/>
          <p:cNvSpPr/>
          <p:nvPr/>
        </p:nvSpPr>
        <p:spPr>
          <a:xfrm>
            <a:off x="6012160" y="1844824"/>
            <a:ext cx="3168352" cy="482453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zh-TW" sz="1500" dirty="0" smtClean="0">
                <a:solidFill>
                  <a:srgbClr val="000066"/>
                </a:solidFill>
                <a:latin typeface="標楷體" pitchFamily="65" charset="-120"/>
                <a:ea typeface="標楷體" pitchFamily="65" charset="-120"/>
              </a:rPr>
              <a:t>資訊管理系</a:t>
            </a:r>
          </a:p>
          <a:p>
            <a:pPr algn="l"/>
            <a:r>
              <a:rPr lang="zh-TW" altLang="zh-TW" sz="1500" dirty="0" smtClean="0">
                <a:solidFill>
                  <a:srgbClr val="000066"/>
                </a:solidFill>
                <a:latin typeface="標楷體" pitchFamily="65" charset="-120"/>
                <a:ea typeface="標楷體" pitchFamily="65" charset="-120"/>
              </a:rPr>
              <a:t>環境工程系</a:t>
            </a:r>
          </a:p>
          <a:p>
            <a:pPr algn="l"/>
            <a:r>
              <a:rPr lang="zh-TW" altLang="zh-TW" sz="1500" dirty="0" smtClean="0">
                <a:solidFill>
                  <a:srgbClr val="000066"/>
                </a:solidFill>
                <a:latin typeface="標楷體" pitchFamily="65" charset="-120"/>
                <a:ea typeface="標楷體" pitchFamily="65" charset="-120"/>
              </a:rPr>
              <a:t>環境工程與科學系</a:t>
            </a:r>
          </a:p>
          <a:p>
            <a:pPr algn="l"/>
            <a:r>
              <a:rPr lang="zh-TW" altLang="zh-TW" sz="1500" dirty="0" smtClean="0">
                <a:solidFill>
                  <a:srgbClr val="000066"/>
                </a:solidFill>
                <a:latin typeface="標楷體" pitchFamily="65" charset="-120"/>
                <a:ea typeface="標楷體" pitchFamily="65" charset="-120"/>
              </a:rPr>
              <a:t>職業安全衛生系</a:t>
            </a:r>
          </a:p>
          <a:p>
            <a:pPr algn="l"/>
            <a:r>
              <a:rPr lang="zh-TW" altLang="zh-TW" sz="1500" dirty="0" smtClean="0">
                <a:solidFill>
                  <a:srgbClr val="000066"/>
                </a:solidFill>
                <a:latin typeface="標楷體" pitchFamily="65" charset="-120"/>
                <a:ea typeface="標楷體" pitchFamily="65" charset="-120"/>
              </a:rPr>
              <a:t>醫學影像暨放射科學系</a:t>
            </a:r>
          </a:p>
          <a:p>
            <a:pPr algn="l"/>
            <a:r>
              <a:rPr lang="zh-TW" altLang="zh-TW" sz="1500" dirty="0" smtClean="0">
                <a:solidFill>
                  <a:srgbClr val="000066"/>
                </a:solidFill>
                <a:latin typeface="標楷體" pitchFamily="65" charset="-120"/>
                <a:ea typeface="標楷體" pitchFamily="65" charset="-120"/>
              </a:rPr>
              <a:t>土木工程系資訊應用組</a:t>
            </a:r>
          </a:p>
          <a:p>
            <a:pPr algn="l"/>
            <a:r>
              <a:rPr lang="zh-TW" altLang="zh-TW" sz="1500" dirty="0" smtClean="0">
                <a:solidFill>
                  <a:srgbClr val="000066"/>
                </a:solidFill>
                <a:latin typeface="標楷體" pitchFamily="65" charset="-120"/>
                <a:ea typeface="標楷體" pitchFamily="65" charset="-120"/>
              </a:rPr>
              <a:t>土木工程與環境資源管理系</a:t>
            </a:r>
          </a:p>
          <a:p>
            <a:pPr algn="l"/>
            <a:r>
              <a:rPr lang="zh-TW" altLang="zh-TW" sz="1500" dirty="0" smtClean="0">
                <a:solidFill>
                  <a:srgbClr val="000066"/>
                </a:solidFill>
                <a:latin typeface="標楷體" pitchFamily="65" charset="-120"/>
                <a:ea typeface="標楷體" pitchFamily="65" charset="-120"/>
              </a:rPr>
              <a:t>土木與防災設計系</a:t>
            </a:r>
          </a:p>
          <a:p>
            <a:pPr algn="l"/>
            <a:r>
              <a:rPr lang="zh-TW" altLang="zh-TW" sz="1500" dirty="0" smtClean="0">
                <a:solidFill>
                  <a:srgbClr val="000066"/>
                </a:solidFill>
                <a:latin typeface="標楷體" pitchFamily="65" charset="-120"/>
                <a:ea typeface="標楷體" pitchFamily="65" charset="-120"/>
              </a:rPr>
              <a:t>土木與空間資訊系工程技術組</a:t>
            </a:r>
          </a:p>
          <a:p>
            <a:pPr algn="l"/>
            <a:r>
              <a:rPr lang="zh-TW" altLang="zh-TW" sz="1500" dirty="0" smtClean="0">
                <a:solidFill>
                  <a:srgbClr val="000066"/>
                </a:solidFill>
                <a:latin typeface="標楷體" pitchFamily="65" charset="-120"/>
                <a:ea typeface="標楷體" pitchFamily="65" charset="-120"/>
              </a:rPr>
              <a:t>土木與空間資訊系空間資訊組</a:t>
            </a:r>
          </a:p>
          <a:p>
            <a:pPr algn="l"/>
            <a:r>
              <a:rPr lang="zh-TW" altLang="zh-TW" sz="1500" dirty="0" smtClean="0">
                <a:solidFill>
                  <a:srgbClr val="000066"/>
                </a:solidFill>
                <a:latin typeface="標楷體" pitchFamily="65" charset="-120"/>
                <a:ea typeface="標楷體" pitchFamily="65" charset="-120"/>
              </a:rPr>
              <a:t>工商業設計系</a:t>
            </a:r>
          </a:p>
          <a:p>
            <a:pPr algn="l"/>
            <a:r>
              <a:rPr lang="zh-TW" altLang="zh-TW" sz="1500" dirty="0" smtClean="0">
                <a:solidFill>
                  <a:srgbClr val="000066"/>
                </a:solidFill>
                <a:latin typeface="標楷體" pitchFamily="65" charset="-120"/>
                <a:ea typeface="標楷體" pitchFamily="65" charset="-120"/>
              </a:rPr>
              <a:t>工業工程與管理系</a:t>
            </a:r>
          </a:p>
          <a:p>
            <a:pPr algn="l"/>
            <a:r>
              <a:rPr lang="zh-TW" altLang="zh-TW" sz="1500" dirty="0" smtClean="0">
                <a:solidFill>
                  <a:srgbClr val="000066"/>
                </a:solidFill>
                <a:latin typeface="標楷體" pitchFamily="65" charset="-120"/>
                <a:ea typeface="標楷體" pitchFamily="65" charset="-120"/>
              </a:rPr>
              <a:t>工業教育與技術學系</a:t>
            </a:r>
            <a:r>
              <a:rPr lang="en-US" altLang="zh-TW" sz="1500" dirty="0" smtClean="0">
                <a:solidFill>
                  <a:srgbClr val="000066"/>
                </a:solidFill>
                <a:latin typeface="標楷體" pitchFamily="65" charset="-120"/>
                <a:ea typeface="標楷體" pitchFamily="65" charset="-120"/>
              </a:rPr>
              <a:t>(</a:t>
            </a:r>
            <a:r>
              <a:rPr lang="zh-TW" altLang="zh-TW" sz="1500" dirty="0" smtClean="0">
                <a:solidFill>
                  <a:srgbClr val="000066"/>
                </a:solidFill>
                <a:latin typeface="標楷體" pitchFamily="65" charset="-120"/>
                <a:ea typeface="標楷體" pitchFamily="65" charset="-120"/>
              </a:rPr>
              <a:t>機械專長</a:t>
            </a:r>
            <a:r>
              <a:rPr lang="en-US" altLang="zh-TW" sz="1500" dirty="0" smtClean="0">
                <a:solidFill>
                  <a:srgbClr val="000066"/>
                </a:solidFill>
                <a:latin typeface="標楷體" pitchFamily="65" charset="-120"/>
                <a:ea typeface="標楷體" pitchFamily="65" charset="-120"/>
              </a:rPr>
              <a:t>)</a:t>
            </a:r>
            <a:endParaRPr lang="zh-TW" altLang="zh-TW" sz="1500" dirty="0" smtClean="0">
              <a:solidFill>
                <a:srgbClr val="000066"/>
              </a:solidFill>
              <a:latin typeface="標楷體" pitchFamily="65" charset="-120"/>
              <a:ea typeface="標楷體" pitchFamily="65" charset="-120"/>
            </a:endParaRPr>
          </a:p>
          <a:p>
            <a:pPr algn="l"/>
            <a:r>
              <a:rPr lang="zh-TW" altLang="zh-TW" sz="1500" dirty="0" smtClean="0">
                <a:solidFill>
                  <a:srgbClr val="000066"/>
                </a:solidFill>
                <a:latin typeface="標楷體" pitchFamily="65" charset="-120"/>
                <a:ea typeface="標楷體" pitchFamily="65" charset="-120"/>
              </a:rPr>
              <a:t>工業設計系機械與電腦輔助設計組</a:t>
            </a:r>
          </a:p>
          <a:p>
            <a:pPr algn="l"/>
            <a:r>
              <a:rPr lang="zh-TW" altLang="zh-TW" sz="1500" dirty="0" smtClean="0">
                <a:solidFill>
                  <a:srgbClr val="000066"/>
                </a:solidFill>
                <a:latin typeface="標楷體" pitchFamily="65" charset="-120"/>
                <a:ea typeface="標楷體" pitchFamily="65" charset="-120"/>
              </a:rPr>
              <a:t>工業管理系經營管理組</a:t>
            </a:r>
          </a:p>
          <a:p>
            <a:pPr algn="l"/>
            <a:r>
              <a:rPr lang="zh-TW" altLang="zh-TW" sz="1500" dirty="0" smtClean="0">
                <a:solidFill>
                  <a:srgbClr val="000066"/>
                </a:solidFill>
                <a:latin typeface="標楷體" pitchFamily="65" charset="-120"/>
                <a:ea typeface="標楷體" pitchFamily="65" charset="-120"/>
              </a:rPr>
              <a:t>工業管理系資訊應用組</a:t>
            </a:r>
          </a:p>
          <a:p>
            <a:pPr algn="l"/>
            <a:r>
              <a:rPr lang="zh-TW" altLang="zh-TW" sz="1500" dirty="0" smtClean="0">
                <a:solidFill>
                  <a:srgbClr val="000066"/>
                </a:solidFill>
                <a:latin typeface="標楷體" pitchFamily="65" charset="-120"/>
                <a:ea typeface="標楷體" pitchFamily="65" charset="-120"/>
              </a:rPr>
              <a:t>化工與材料工程系</a:t>
            </a:r>
          </a:p>
          <a:p>
            <a:pPr algn="l"/>
            <a:r>
              <a:rPr lang="zh-TW" altLang="zh-TW" sz="1500" dirty="0" smtClean="0">
                <a:solidFill>
                  <a:srgbClr val="000066"/>
                </a:solidFill>
                <a:latin typeface="標楷體" pitchFamily="65" charset="-120"/>
                <a:ea typeface="標楷體" pitchFamily="65" charset="-120"/>
              </a:rPr>
              <a:t>化學工程與材料科技系</a:t>
            </a:r>
          </a:p>
          <a:p>
            <a:pPr algn="l"/>
            <a:r>
              <a:rPr lang="zh-TW" altLang="zh-TW" sz="1500" dirty="0" smtClean="0">
                <a:solidFill>
                  <a:srgbClr val="000066"/>
                </a:solidFill>
                <a:latin typeface="標楷體" pitchFamily="65" charset="-120"/>
                <a:ea typeface="標楷體" pitchFamily="65" charset="-120"/>
              </a:rPr>
              <a:t>文化創意與數位媒體設計系</a:t>
            </a:r>
          </a:p>
          <a:p>
            <a:pPr algn="l"/>
            <a:r>
              <a:rPr lang="zh-TW" altLang="zh-TW" sz="1500" dirty="0" smtClean="0">
                <a:solidFill>
                  <a:srgbClr val="000066"/>
                </a:solidFill>
                <a:latin typeface="標楷體" pitchFamily="65" charset="-120"/>
                <a:ea typeface="標楷體" pitchFamily="65" charset="-120"/>
              </a:rPr>
              <a:t>牙體技術暨材料系</a:t>
            </a:r>
          </a:p>
          <a:p>
            <a:pPr algn="l"/>
            <a:r>
              <a:rPr lang="zh-TW" altLang="zh-TW" sz="1500" dirty="0" smtClean="0">
                <a:solidFill>
                  <a:srgbClr val="000066"/>
                </a:solidFill>
                <a:latin typeface="標楷體" pitchFamily="65" charset="-120"/>
                <a:ea typeface="標楷體" pitchFamily="65" charset="-120"/>
              </a:rPr>
              <a:t>生物機電工程系</a:t>
            </a:r>
            <a:endParaRPr lang="zh-TW" altLang="en-US" sz="2400" dirty="0" smtClean="0">
              <a:solidFill>
                <a:srgbClr val="0000FF"/>
              </a:solidFill>
              <a:latin typeface="標楷體" pitchFamily="65" charset="-120"/>
              <a:ea typeface="標楷體" pitchFamily="65" charset="-120"/>
            </a:endParaRPr>
          </a:p>
        </p:txBody>
      </p:sp>
      <p:sp>
        <p:nvSpPr>
          <p:cNvPr id="29" name="圓角矩形 28"/>
          <p:cNvSpPr/>
          <p:nvPr/>
        </p:nvSpPr>
        <p:spPr>
          <a:xfrm>
            <a:off x="457200" y="3212976"/>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1800" dirty="0" smtClean="0">
                <a:solidFill>
                  <a:schemeClr val="tx1"/>
                </a:solidFill>
                <a:latin typeface="標楷體" pitchFamily="65" charset="-120"/>
                <a:ea typeface="標楷體" pitchFamily="65" charset="-120"/>
              </a:rPr>
              <a:t>電腦機械製圖</a:t>
            </a:r>
            <a:r>
              <a:rPr lang="zh-TW" altLang="zh-TW" sz="1800" dirty="0" smtClean="0">
                <a:solidFill>
                  <a:schemeClr val="tx1"/>
                </a:solidFill>
                <a:latin typeface="標楷體" pitchFamily="65" charset="-120"/>
                <a:ea typeface="標楷體" pitchFamily="65" charset="-120"/>
              </a:rPr>
              <a:t>科</a:t>
            </a:r>
            <a:endParaRPr lang="zh-TW" altLang="en-US" sz="1800" dirty="0" smtClean="0">
              <a:solidFill>
                <a:schemeClr val="tx1"/>
              </a:solidFill>
              <a:latin typeface="標楷體" pitchFamily="65" charset="-120"/>
              <a:ea typeface="標楷體" pitchFamily="65" charset="-120"/>
            </a:endParaRPr>
          </a:p>
        </p:txBody>
      </p:sp>
      <p:sp>
        <p:nvSpPr>
          <p:cNvPr id="26" name="圓角矩形 25"/>
          <p:cNvSpPr/>
          <p:nvPr/>
        </p:nvSpPr>
        <p:spPr>
          <a:xfrm>
            <a:off x="457200" y="5589240"/>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zh-TW" sz="2400" dirty="0" smtClean="0">
                <a:solidFill>
                  <a:schemeClr val="tx1"/>
                </a:solidFill>
                <a:latin typeface="標楷體" pitchFamily="65" charset="-120"/>
                <a:ea typeface="標楷體" pitchFamily="65" charset="-120"/>
              </a:rPr>
              <a:t>機電科</a:t>
            </a:r>
            <a:endParaRPr lang="zh-TW" altLang="en-US" sz="2400" dirty="0" smtClean="0">
              <a:solidFill>
                <a:schemeClr val="tx1"/>
              </a:solidFill>
              <a:latin typeface="標楷體" pitchFamily="65" charset="-120"/>
              <a:ea typeface="標楷體" pitchFamily="65" charset="-120"/>
            </a:endParaRPr>
          </a:p>
        </p:txBody>
      </p:sp>
      <p:sp>
        <p:nvSpPr>
          <p:cNvPr id="27" name="圓角矩形 26"/>
          <p:cNvSpPr/>
          <p:nvPr/>
        </p:nvSpPr>
        <p:spPr>
          <a:xfrm>
            <a:off x="457200" y="6021288"/>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1800" dirty="0" smtClean="0">
                <a:solidFill>
                  <a:schemeClr val="tx1"/>
                </a:solidFill>
                <a:latin typeface="標楷體" pitchFamily="65" charset="-120"/>
                <a:ea typeface="標楷體" pitchFamily="65" charset="-120"/>
              </a:rPr>
              <a:t>生物產業機電</a:t>
            </a:r>
            <a:r>
              <a:rPr lang="zh-TW" altLang="zh-TW" sz="1800" dirty="0" smtClean="0">
                <a:solidFill>
                  <a:schemeClr val="tx1"/>
                </a:solidFill>
                <a:latin typeface="標楷體" pitchFamily="65" charset="-120"/>
                <a:ea typeface="標楷體" pitchFamily="65" charset="-120"/>
              </a:rPr>
              <a:t>科</a:t>
            </a:r>
            <a:endParaRPr lang="zh-TW" altLang="en-US" sz="1800" dirty="0" smtClean="0">
              <a:solidFill>
                <a:schemeClr val="tx1"/>
              </a:solidFill>
              <a:latin typeface="標楷體" pitchFamily="65" charset="-120"/>
              <a:ea typeface="標楷體" pitchFamily="65" charset="-120"/>
            </a:endParaRPr>
          </a:p>
        </p:txBody>
      </p:sp>
      <p:sp>
        <p:nvSpPr>
          <p:cNvPr id="31" name="圓角矩形 30"/>
          <p:cNvSpPr/>
          <p:nvPr/>
        </p:nvSpPr>
        <p:spPr>
          <a:xfrm>
            <a:off x="457200" y="5157192"/>
            <a:ext cx="1224136" cy="369232"/>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lIns="0" rIns="0" rtlCol="0" anchor="ctr"/>
          <a:lstStyle/>
          <a:p>
            <a:pPr algn="ctr"/>
            <a:r>
              <a:rPr lang="zh-TW" altLang="en-US" sz="1800" dirty="0" smtClean="0">
                <a:solidFill>
                  <a:schemeClr val="tx1"/>
                </a:solidFill>
                <a:latin typeface="標楷體" pitchFamily="65" charset="-120"/>
                <a:ea typeface="標楷體" pitchFamily="65" charset="-120"/>
              </a:rPr>
              <a:t>機械木模</a:t>
            </a:r>
            <a:r>
              <a:rPr lang="zh-TW" altLang="zh-TW" sz="1800" dirty="0" smtClean="0">
                <a:solidFill>
                  <a:schemeClr val="tx1"/>
                </a:solidFill>
                <a:latin typeface="標楷體" pitchFamily="65" charset="-120"/>
                <a:ea typeface="標楷體" pitchFamily="65" charset="-120"/>
              </a:rPr>
              <a:t>科</a:t>
            </a:r>
            <a:endParaRPr lang="zh-TW" altLang="en-US" sz="1800"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4357583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投影片編號版面配置區 5"/>
          <p:cNvSpPr>
            <a:spLocks noGrp="1"/>
          </p:cNvSpPr>
          <p:nvPr>
            <p:ph type="sldNum" sz="quarter" idx="4294967295"/>
          </p:nvPr>
        </p:nvSpPr>
        <p:spPr bwMode="auto">
          <a:xfrm>
            <a:off x="6553200" y="6356368"/>
            <a:ext cx="2133600" cy="365125"/>
          </a:xfrm>
          <a:prstGeom prst="rect">
            <a:avLst/>
          </a:prstGeom>
          <a:noFill/>
          <a:ln>
            <a:miter lim="800000"/>
            <a:headEnd/>
            <a:tailEnd/>
          </a:ln>
        </p:spPr>
        <p:txBody>
          <a:bodyPr/>
          <a:lstStyle/>
          <a:p>
            <a:fld id="{DE37FDCB-6267-41C6-880C-AB9ED5B35AFC}" type="slidenum">
              <a:rPr lang="zh-TW" altLang="en-US" smtClean="0"/>
              <a:pPr/>
              <a:t>16</a:t>
            </a:fld>
            <a:endParaRPr lang="en-US" altLang="zh-TW"/>
          </a:p>
        </p:txBody>
      </p:sp>
      <p:sp>
        <p:nvSpPr>
          <p:cNvPr id="2" name="標題 1"/>
          <p:cNvSpPr>
            <a:spLocks noGrp="1"/>
          </p:cNvSpPr>
          <p:nvPr>
            <p:ph type="title" idx="4294967295"/>
          </p:nvPr>
        </p:nvSpPr>
        <p:spPr>
          <a:xfrm>
            <a:off x="467544" y="-171400"/>
            <a:ext cx="8435975" cy="864096"/>
          </a:xfrm>
        </p:spPr>
        <p:txBody>
          <a:bodyPr rtlCol="0">
            <a:noAutofit/>
          </a:bodyPr>
          <a:lstStyle/>
          <a:p>
            <a:pPr eaLnBrk="1" fontAlgn="auto" hangingPunct="1">
              <a:spcAft>
                <a:spcPts val="0"/>
              </a:spcAft>
              <a:defRPr/>
            </a:pPr>
            <a:r>
              <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宜蘭區高級中等學校入學管道介紹與說明</a:t>
            </a:r>
            <a:r>
              <a:rPr lang="en-US" altLang="zh-TW" sz="3200" b="1"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(4/4)</a:t>
            </a:r>
            <a:endParaRPr lang="zh-TW" altLang="en-US" sz="32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4179635886"/>
              </p:ext>
            </p:extLst>
          </p:nvPr>
        </p:nvGraphicFramePr>
        <p:xfrm>
          <a:off x="55295" y="620688"/>
          <a:ext cx="9088705" cy="6471148"/>
        </p:xfrm>
        <a:graphic>
          <a:graphicData uri="http://schemas.openxmlformats.org/drawingml/2006/table">
            <a:tbl>
              <a:tblPr firstRow="1" firstCol="1" bandRow="1"/>
              <a:tblGrid>
                <a:gridCol w="2581047">
                  <a:extLst>
                    <a:ext uri="{9D8B030D-6E8A-4147-A177-3AD203B41FA5}">
                      <a16:colId xmlns:a16="http://schemas.microsoft.com/office/drawing/2014/main" xmlns="" val="20000"/>
                    </a:ext>
                  </a:extLst>
                </a:gridCol>
                <a:gridCol w="2125568">
                  <a:extLst>
                    <a:ext uri="{9D8B030D-6E8A-4147-A177-3AD203B41FA5}">
                      <a16:colId xmlns:a16="http://schemas.microsoft.com/office/drawing/2014/main" xmlns="" val="20001"/>
                    </a:ext>
                  </a:extLst>
                </a:gridCol>
                <a:gridCol w="1594176">
                  <a:extLst>
                    <a:ext uri="{9D8B030D-6E8A-4147-A177-3AD203B41FA5}">
                      <a16:colId xmlns:a16="http://schemas.microsoft.com/office/drawing/2014/main" xmlns="" val="20002"/>
                    </a:ext>
                  </a:extLst>
                </a:gridCol>
                <a:gridCol w="1555684">
                  <a:extLst>
                    <a:ext uri="{9D8B030D-6E8A-4147-A177-3AD203B41FA5}">
                      <a16:colId xmlns:a16="http://schemas.microsoft.com/office/drawing/2014/main" xmlns="" val="20003"/>
                    </a:ext>
                  </a:extLst>
                </a:gridCol>
                <a:gridCol w="1232230">
                  <a:extLst>
                    <a:ext uri="{9D8B030D-6E8A-4147-A177-3AD203B41FA5}">
                      <a16:colId xmlns:a16="http://schemas.microsoft.com/office/drawing/2014/main" xmlns="" val="1570894192"/>
                    </a:ext>
                  </a:extLst>
                </a:gridCol>
              </a:tblGrid>
              <a:tr h="1049390">
                <a:tc>
                  <a:txBody>
                    <a:bodyPr/>
                    <a:lstStyle/>
                    <a:p>
                      <a:pPr algn="ctr">
                        <a:lnSpc>
                          <a:spcPct val="100000"/>
                        </a:lnSpc>
                        <a:spcAft>
                          <a:spcPts val="0"/>
                        </a:spcAft>
                      </a:pPr>
                      <a:r>
                        <a:rPr lang="zh-TW" sz="2800" b="1" kern="0" dirty="0">
                          <a:solidFill>
                            <a:srgbClr val="000000"/>
                          </a:solidFill>
                          <a:effectLst/>
                          <a:latin typeface="Times New Roman" panose="02020603050405020304" pitchFamily="18" charset="0"/>
                          <a:ea typeface="標楷體"/>
                          <a:cs typeface="Times New Roman" panose="02020603050405020304" pitchFamily="18" charset="0"/>
                        </a:rPr>
                        <a:t>學校</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免試入學</a:t>
                      </a:r>
                      <a:endParaRPr lang="zh-TW" altLang="en-US" sz="2800" dirty="0">
                        <a:latin typeface="Times New Roman" panose="02020603050405020304" pitchFamily="18" charset="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0" dirty="0" smtClean="0">
                          <a:solidFill>
                            <a:srgbClr val="000000"/>
                          </a:solidFill>
                          <a:effectLst/>
                          <a:latin typeface="Times New Roman" panose="02020603050405020304" pitchFamily="18" charset="0"/>
                          <a:ea typeface="標楷體"/>
                          <a:cs typeface="Times New Roman" panose="02020603050405020304" pitchFamily="18" charset="0"/>
                        </a:rPr>
                        <a:t>特色招生</a:t>
                      </a:r>
                      <a:endParaRPr lang="zh-TW" sz="2800" b="1" kern="0" dirty="0">
                        <a:solidFill>
                          <a:srgbClr val="000000"/>
                        </a:solidFill>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試辦學習區完全免試</a:t>
                      </a:r>
                      <a:endParaRPr kumimoji="0" lang="zh-TW" altLang="en-US" sz="2400" b="1"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0"/>
                  </a:ext>
                </a:extLst>
              </a:tr>
              <a:tr h="816192">
                <a:tc rowSpan="7">
                  <a:txBody>
                    <a:bodyPr/>
                    <a:lstStyle/>
                    <a:p>
                      <a:pPr marL="0" algn="ctr" defTabSz="914400" rtl="0" eaLnBrk="1" latinLnBrk="0" hangingPunct="1">
                        <a:spcAft>
                          <a:spcPts val="0"/>
                        </a:spcAft>
                      </a:pPr>
                      <a:r>
                        <a:rPr lang="zh-TW" sz="2800" b="1" kern="0" dirty="0">
                          <a:solidFill>
                            <a:srgbClr val="000000"/>
                          </a:solidFill>
                          <a:effectLst/>
                          <a:latin typeface="Times New Roman" panose="02020603050405020304" pitchFamily="18" charset="0"/>
                          <a:ea typeface="標楷體"/>
                          <a:cs typeface="Times New Roman" panose="02020603050405020304" pitchFamily="18" charset="0"/>
                        </a:rPr>
                        <a:t>國立蘇澳海事</a:t>
                      </a: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zh-TW" sz="2800" b="1" kern="0" dirty="0">
                          <a:solidFill>
                            <a:srgbClr val="000000"/>
                          </a:solidFill>
                          <a:effectLst/>
                          <a:latin typeface="Times New Roman" panose="02020603050405020304" pitchFamily="18" charset="0"/>
                          <a:ea typeface="標楷體"/>
                          <a:cs typeface="Times New Roman" panose="02020603050405020304" pitchFamily="18" charset="0"/>
                        </a:rPr>
                        <a:t>水產養殖</a:t>
                      </a:r>
                      <a:r>
                        <a:rPr lang="zh-TW"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科</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r>
                        <a:rPr lang="zh-TW" altLang="en-US" sz="2800" b="1" kern="0" dirty="0" smtClean="0">
                          <a:solidFill>
                            <a:srgbClr val="FF0000"/>
                          </a:solidFill>
                          <a:effectLst/>
                          <a:latin typeface="Times New Roman" panose="02020603050405020304" pitchFamily="18" charset="0"/>
                          <a:ea typeface="標楷體"/>
                          <a:cs typeface="Times New Roman" panose="02020603050405020304" pitchFamily="18" charset="0"/>
                        </a:rPr>
                        <a:t>產特</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5"/>
                  </a:ext>
                </a:extLst>
              </a:tr>
              <a:tr h="505534">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2800" b="1" kern="0" dirty="0" smtClean="0">
                          <a:solidFill>
                            <a:schemeClr val="tx2"/>
                          </a:solidFill>
                          <a:effectLst/>
                          <a:latin typeface="Times New Roman" panose="02020603050405020304" pitchFamily="18" charset="0"/>
                          <a:ea typeface="標楷體"/>
                          <a:cs typeface="Times New Roman" panose="02020603050405020304" pitchFamily="18" charset="0"/>
                        </a:rPr>
                        <a:t>航運管理</a:t>
                      </a:r>
                      <a:r>
                        <a:rPr lang="zh-TW" altLang="zh-TW" sz="2800" b="1" kern="0" dirty="0" smtClean="0">
                          <a:solidFill>
                            <a:schemeClr val="tx2"/>
                          </a:solidFill>
                          <a:effectLst/>
                          <a:latin typeface="Times New Roman" panose="02020603050405020304" pitchFamily="18" charset="0"/>
                          <a:ea typeface="標楷體"/>
                          <a:cs typeface="Times New Roman" panose="02020603050405020304" pitchFamily="18" charset="0"/>
                        </a:rPr>
                        <a:t>科</a:t>
                      </a:r>
                      <a:endParaRPr lang="zh-TW" altLang="zh-TW" sz="2800" kern="100" dirty="0">
                        <a:solidFill>
                          <a:schemeClr val="tx2"/>
                        </a:solidFill>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xmlns="" val="10006"/>
                  </a:ext>
                </a:extLst>
              </a:tr>
              <a:tr h="505534">
                <a:tc vMerge="1">
                  <a:txBody>
                    <a:bodyPr/>
                    <a:lstStyle/>
                    <a:p>
                      <a:pPr marL="0" algn="ctr" defTabSz="914400" rtl="0" eaLnBrk="1" latinLnBrk="0" hangingPunct="1">
                        <a:spcAft>
                          <a:spcPts val="0"/>
                        </a:spcAft>
                      </a:pPr>
                      <a:endParaRPr lang="zh-TW" sz="2400" b="1" kern="0" dirty="0">
                        <a:solidFill>
                          <a:srgbClr val="000000"/>
                        </a:solidFill>
                        <a:effectLst/>
                        <a:latin typeface="Times New Roman"/>
                        <a:ea typeface="標楷體"/>
                        <a:cs typeface="新細明體"/>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spcAft>
                          <a:spcPts val="0"/>
                        </a:spcAft>
                      </a:pPr>
                      <a:r>
                        <a:rPr lang="zh-TW" sz="2800" b="1" kern="0" dirty="0">
                          <a:solidFill>
                            <a:srgbClr val="000000"/>
                          </a:solidFill>
                          <a:effectLst/>
                          <a:latin typeface="Times New Roman" panose="02020603050405020304" pitchFamily="18" charset="0"/>
                          <a:ea typeface="標楷體"/>
                          <a:cs typeface="Times New Roman" panose="02020603050405020304" pitchFamily="18" charset="0"/>
                        </a:rPr>
                        <a:t>漁業</a:t>
                      </a:r>
                      <a:r>
                        <a:rPr 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科</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r>
                        <a:rPr lang="zh-TW" altLang="en-US" sz="2800" b="1" kern="0" dirty="0" smtClean="0">
                          <a:solidFill>
                            <a:srgbClr val="FF0000"/>
                          </a:solidFill>
                          <a:effectLst/>
                          <a:latin typeface="Times New Roman" panose="02020603050405020304" pitchFamily="18" charset="0"/>
                          <a:ea typeface="標楷體"/>
                          <a:cs typeface="Times New Roman" panose="02020603050405020304" pitchFamily="18" charset="0"/>
                        </a:rPr>
                        <a:t>產特</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xmlns="" val="10010"/>
                  </a:ext>
                </a:extLst>
              </a:tr>
              <a:tr h="611276">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800" b="1" kern="0" dirty="0">
                          <a:solidFill>
                            <a:srgbClr val="000000"/>
                          </a:solidFill>
                          <a:effectLst/>
                          <a:latin typeface="Times New Roman" panose="02020603050405020304" pitchFamily="18" charset="0"/>
                          <a:ea typeface="標楷體"/>
                          <a:cs typeface="Times New Roman" panose="02020603050405020304" pitchFamily="18" charset="0"/>
                        </a:rPr>
                        <a:t>電子科</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xmlns="" val="10011"/>
                  </a:ext>
                </a:extLst>
              </a:tr>
              <a:tr h="595602">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zh-TW" sz="2800" b="1" kern="0" dirty="0">
                          <a:solidFill>
                            <a:srgbClr val="000000"/>
                          </a:solidFill>
                          <a:effectLst/>
                          <a:latin typeface="Times New Roman" panose="02020603050405020304" pitchFamily="18" charset="0"/>
                          <a:ea typeface="標楷體"/>
                          <a:cs typeface="Times New Roman" panose="02020603050405020304" pitchFamily="18" charset="0"/>
                        </a:rPr>
                        <a:t>輪機</a:t>
                      </a:r>
                      <a:r>
                        <a:rPr lang="zh-TW"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科</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r>
                        <a:rPr lang="zh-TW" altLang="en-US" sz="2800" b="1" kern="0" dirty="0" smtClean="0">
                          <a:solidFill>
                            <a:srgbClr val="FF0000"/>
                          </a:solidFill>
                          <a:effectLst/>
                          <a:latin typeface="Times New Roman" panose="02020603050405020304" pitchFamily="18" charset="0"/>
                          <a:ea typeface="標楷體"/>
                          <a:cs typeface="Times New Roman" panose="02020603050405020304" pitchFamily="18" charset="0"/>
                        </a:rPr>
                        <a:t>產特</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altLang="zh-TW" sz="2800" kern="100" dirty="0" smtClean="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r>
              <a:tr h="595602">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zh-TW" sz="2800" b="1" kern="0" dirty="0">
                          <a:solidFill>
                            <a:srgbClr val="000000"/>
                          </a:solidFill>
                          <a:effectLst/>
                          <a:latin typeface="Times New Roman" panose="02020603050405020304" pitchFamily="18" charset="0"/>
                          <a:ea typeface="標楷體"/>
                          <a:cs typeface="Times New Roman" panose="02020603050405020304" pitchFamily="18" charset="0"/>
                        </a:rPr>
                        <a:t>觀光事業科</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altLang="zh-TW" sz="2800" kern="100" dirty="0" smtClean="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xmlns="" val="10012"/>
                  </a:ext>
                </a:extLst>
              </a:tr>
              <a:tr h="816192">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800" b="1" kern="0" dirty="0">
                          <a:solidFill>
                            <a:srgbClr val="000000"/>
                          </a:solidFill>
                          <a:effectLst/>
                          <a:latin typeface="Times New Roman" panose="02020603050405020304" pitchFamily="18" charset="0"/>
                          <a:ea typeface="標楷體"/>
                          <a:cs typeface="Times New Roman" panose="02020603050405020304" pitchFamily="18" charset="0"/>
                        </a:rPr>
                        <a:t>水產食品</a:t>
                      </a:r>
                      <a:r>
                        <a:rPr lang="zh-TW"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科</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r>
                        <a:rPr lang="zh-TW" altLang="en-US" sz="2800" b="1" kern="0" dirty="0" smtClean="0">
                          <a:solidFill>
                            <a:srgbClr val="FF0000"/>
                          </a:solidFill>
                          <a:effectLst/>
                          <a:latin typeface="Times New Roman" panose="02020603050405020304" pitchFamily="18" charset="0"/>
                          <a:ea typeface="標楷體"/>
                          <a:cs typeface="Times New Roman" panose="02020603050405020304" pitchFamily="18" charset="0"/>
                        </a:rPr>
                        <a:t>產特</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altLang="zh-TW" sz="2800" kern="100" dirty="0" smtClean="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xmlns="" val="10013"/>
                  </a:ext>
                </a:extLst>
              </a:tr>
              <a:tr h="816192">
                <a:tc>
                  <a:txBody>
                    <a:bodyPr/>
                    <a:lstStyle/>
                    <a:p>
                      <a:pPr algn="ctr">
                        <a:spcAft>
                          <a:spcPts val="0"/>
                        </a:spcAft>
                      </a:pPr>
                      <a:r>
                        <a:rPr lang="zh-TW" sz="2800" b="1" kern="0" dirty="0">
                          <a:solidFill>
                            <a:srgbClr val="000000"/>
                          </a:solidFill>
                          <a:effectLst/>
                          <a:latin typeface="Times New Roman" panose="02020603050405020304" pitchFamily="18" charset="0"/>
                          <a:ea typeface="標楷體"/>
                          <a:cs typeface="Times New Roman" panose="02020603050405020304" pitchFamily="18" charset="0"/>
                        </a:rPr>
                        <a:t>國立蘇澳</a:t>
                      </a:r>
                      <a:r>
                        <a:rPr 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海事</a:t>
                      </a:r>
                      <a: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
                      </a:r>
                      <a:br>
                        <a:rPr lang="en-US" alt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br>
                      <a:r>
                        <a:rPr lang="en-US"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r>
                        <a:rPr lang="zh-TW" sz="2800" b="1" kern="0" dirty="0" smtClean="0">
                          <a:solidFill>
                            <a:srgbClr val="000000"/>
                          </a:solidFill>
                          <a:effectLst/>
                          <a:latin typeface="Times New Roman" panose="02020603050405020304" pitchFamily="18" charset="0"/>
                          <a:ea typeface="標楷體"/>
                          <a:cs typeface="Times New Roman" panose="02020603050405020304" pitchFamily="18" charset="0"/>
                        </a:rPr>
                        <a:t>進修</a:t>
                      </a:r>
                      <a:r>
                        <a:rPr lang="zh-TW" altLang="en-US" sz="2800" b="1" kern="0" dirty="0" smtClean="0">
                          <a:solidFill>
                            <a:srgbClr val="000000"/>
                          </a:solidFill>
                          <a:effectLst/>
                          <a:latin typeface="Times New Roman" panose="02020603050405020304" pitchFamily="18" charset="0"/>
                          <a:ea typeface="標楷體"/>
                          <a:cs typeface="Times New Roman" panose="02020603050405020304" pitchFamily="18" charset="0"/>
                        </a:rPr>
                        <a:t>部</a:t>
                      </a:r>
                      <a:r>
                        <a:rPr lang="en-US" sz="2800" b="1" kern="0" dirty="0" smtClean="0">
                          <a:solidFill>
                            <a:srgbClr val="000000"/>
                          </a:solidFill>
                          <a:effectLst/>
                          <a:latin typeface="Times New Roman" panose="02020603050405020304" pitchFamily="18" charset="0"/>
                          <a:ea typeface="標楷體"/>
                          <a:cs typeface="Times New Roman" panose="02020603050405020304" pitchFamily="18" charset="0"/>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l">
                        <a:spcAft>
                          <a:spcPts val="0"/>
                        </a:spcAft>
                      </a:pPr>
                      <a:r>
                        <a:rPr lang="zh-TW" sz="2800" b="1" kern="0" dirty="0">
                          <a:solidFill>
                            <a:srgbClr val="000000"/>
                          </a:solidFill>
                          <a:effectLst/>
                          <a:latin typeface="Times New Roman" panose="02020603050405020304" pitchFamily="18" charset="0"/>
                          <a:ea typeface="標楷體"/>
                          <a:cs typeface="Times New Roman" panose="02020603050405020304" pitchFamily="18" charset="0"/>
                        </a:rPr>
                        <a:t>水產食品科</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ctr">
                        <a:spcAft>
                          <a:spcPts val="0"/>
                        </a:spcAft>
                      </a:pPr>
                      <a:r>
                        <a:rPr lang="en-US" sz="2800" b="1" kern="0" dirty="0">
                          <a:solidFill>
                            <a:srgbClr val="000000"/>
                          </a:solidFill>
                          <a:effectLst/>
                          <a:latin typeface="Times New Roman" panose="02020603050405020304" pitchFamily="18" charset="0"/>
                          <a:ea typeface="標楷體"/>
                          <a:cs typeface="Times New Roman" panose="02020603050405020304" pitchFamily="18" charset="0"/>
                          <a:sym typeface="Wingdings"/>
                        </a:rPr>
                        <a:t></a:t>
                      </a: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ctr">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E2C5"/>
                    </a:solidFill>
                  </a:tcPr>
                </a:tc>
                <a:tc>
                  <a:txBody>
                    <a:bodyPr/>
                    <a:lstStyle/>
                    <a:p>
                      <a:pPr algn="ctr">
                        <a:spcAft>
                          <a:spcPts val="0"/>
                        </a:spcAft>
                      </a:pPr>
                      <a:endParaRPr lang="zh-TW" sz="2800" kern="100" dirty="0">
                        <a:effectLst/>
                        <a:latin typeface="Times New Roman" panose="02020603050405020304" pitchFamily="18" charset="0"/>
                        <a:ea typeface="標楷體"/>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412605851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124744"/>
            <a:ext cx="3384376" cy="576064"/>
          </a:xfrm>
          <a:prstGeom prst="rect">
            <a:avLst/>
          </a:prstGeom>
        </p:spPr>
        <p:style>
          <a:lnRef idx="1">
            <a:schemeClr val="accent3"/>
          </a:lnRef>
          <a:fillRef idx="3">
            <a:schemeClr val="accent3"/>
          </a:fillRef>
          <a:effectRef idx="2">
            <a:schemeClr val="accent3"/>
          </a:effectRef>
          <a:fontRef idx="minor">
            <a:schemeClr val="lt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機械科</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學些甚麼</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algn="l"/>
            <a:r>
              <a:rPr lang="zh-TW" altLang="en-US" sz="2000" b="1" dirty="0" smtClean="0">
                <a:solidFill>
                  <a:srgbClr val="0000FF"/>
                </a:solidFill>
                <a:latin typeface="標楷體" pitchFamily="65" charset="-120"/>
                <a:ea typeface="標楷體" pitchFamily="65" charset="-120"/>
              </a:rPr>
              <a:t>除機械群必修課程外</a:t>
            </a:r>
            <a:endParaRPr lang="en-US" altLang="zh-TW" sz="2000" b="1" dirty="0" smtClean="0">
              <a:solidFill>
                <a:srgbClr val="0000FF"/>
              </a:solidFill>
              <a:latin typeface="標楷體" pitchFamily="65" charset="-120"/>
              <a:ea typeface="標楷體" pitchFamily="65" charset="-120"/>
            </a:endParaRPr>
          </a:p>
          <a:p>
            <a:pPr marL="182563" indent="-182563" algn="l">
              <a:spcBef>
                <a:spcPts val="1200"/>
              </a:spcBef>
            </a:pPr>
            <a:r>
              <a:rPr lang="zh-TW" altLang="en-US" sz="2000" dirty="0" smtClean="0">
                <a:solidFill>
                  <a:srgbClr val="0000FF"/>
                </a:solidFill>
                <a:latin typeface="標楷體" pitchFamily="65" charset="-120"/>
                <a:ea typeface="標楷體" pitchFamily="65" charset="-120"/>
              </a:rPr>
              <a:t>工具母機操作</a:t>
            </a:r>
            <a:r>
              <a:rPr lang="en-US" altLang="zh-TW" sz="2000" dirty="0" smtClean="0">
                <a:solidFill>
                  <a:srgbClr val="0000FF"/>
                </a:solidFill>
                <a:latin typeface="標楷體" pitchFamily="65" charset="-120"/>
                <a:ea typeface="標楷體" pitchFamily="65" charset="-120"/>
              </a:rPr>
              <a:t>(</a:t>
            </a:r>
            <a:r>
              <a:rPr lang="zh-TW" altLang="en-US" sz="2000" dirty="0" smtClean="0">
                <a:solidFill>
                  <a:srgbClr val="0000FF"/>
                </a:solidFill>
                <a:latin typeface="標楷體" pitchFamily="65" charset="-120"/>
                <a:ea typeface="標楷體" pitchFamily="65" charset="-120"/>
              </a:rPr>
              <a:t>較精熟</a:t>
            </a:r>
            <a:r>
              <a:rPr lang="en-US" altLang="zh-TW" sz="2000" dirty="0" smtClean="0">
                <a:solidFill>
                  <a:srgbClr val="0000FF"/>
                </a:solidFill>
                <a:latin typeface="標楷體" pitchFamily="65" charset="-120"/>
                <a:ea typeface="標楷體" pitchFamily="65" charset="-120"/>
              </a:rPr>
              <a:t>)</a:t>
            </a:r>
            <a:br>
              <a:rPr lang="en-US" altLang="zh-TW" sz="2000" dirty="0" smtClean="0">
                <a:solidFill>
                  <a:srgbClr val="0000FF"/>
                </a:solidFill>
                <a:latin typeface="標楷體" pitchFamily="65" charset="-120"/>
                <a:ea typeface="標楷體" pitchFamily="65" charset="-120"/>
              </a:rPr>
            </a:br>
            <a:r>
              <a:rPr lang="zh-TW" altLang="en-US" sz="2000" b="1" dirty="0" smtClean="0">
                <a:solidFill>
                  <a:srgbClr val="006600"/>
                </a:solidFill>
                <a:latin typeface="標楷體" pitchFamily="65" charset="-120"/>
                <a:ea typeface="標楷體" pitchFamily="65" charset="-120"/>
              </a:rPr>
              <a:t>車床、銑床、磨床</a:t>
            </a:r>
            <a:r>
              <a:rPr lang="en-US" altLang="zh-TW" sz="2000" b="1" dirty="0" smtClean="0">
                <a:solidFill>
                  <a:srgbClr val="006600"/>
                </a:solidFill>
                <a:latin typeface="標楷體" pitchFamily="65" charset="-120"/>
                <a:ea typeface="標楷體" pitchFamily="65" charset="-120"/>
              </a:rPr>
              <a:t>…</a:t>
            </a:r>
          </a:p>
          <a:p>
            <a:pPr marL="1706563" indent="-1706563" algn="l">
              <a:spcBef>
                <a:spcPts val="600"/>
              </a:spcBef>
            </a:pPr>
            <a:r>
              <a:rPr lang="zh-TW" altLang="en-US" sz="2000" dirty="0" smtClean="0">
                <a:solidFill>
                  <a:srgbClr val="0000FF"/>
                </a:solidFill>
                <a:latin typeface="標楷體" pitchFamily="65" charset="-120"/>
                <a:ea typeface="標楷體" pitchFamily="65" charset="-120"/>
              </a:rPr>
              <a:t>數值控制機器</a:t>
            </a:r>
            <a:r>
              <a:rPr lang="en-US" altLang="zh-TW" sz="1800" dirty="0" smtClean="0">
                <a:solidFill>
                  <a:srgbClr val="0000FF"/>
                </a:solidFill>
                <a:latin typeface="標楷體" pitchFamily="65" charset="-120"/>
                <a:ea typeface="標楷體" pitchFamily="65" charset="-120"/>
              </a:rPr>
              <a:t>(CNC</a:t>
            </a:r>
            <a:r>
              <a:rPr lang="zh-TW" altLang="en-US" sz="1800" dirty="0" smtClean="0">
                <a:solidFill>
                  <a:srgbClr val="0000FF"/>
                </a:solidFill>
                <a:latin typeface="標楷體" pitchFamily="65" charset="-120"/>
                <a:ea typeface="標楷體" pitchFamily="65" charset="-120"/>
              </a:rPr>
              <a:t>、</a:t>
            </a:r>
            <a:r>
              <a:rPr lang="en-US" altLang="zh-TW" sz="1800" dirty="0" smtClean="0">
                <a:solidFill>
                  <a:srgbClr val="0000FF"/>
                </a:solidFill>
                <a:latin typeface="標楷體" pitchFamily="65" charset="-120"/>
                <a:ea typeface="標楷體" pitchFamily="65" charset="-120"/>
              </a:rPr>
              <a:t>MC)</a:t>
            </a:r>
            <a:endParaRPr lang="en-US" altLang="zh-TW" sz="2000" dirty="0" smtClean="0">
              <a:solidFill>
                <a:srgbClr val="0000FF"/>
              </a:solidFill>
              <a:latin typeface="標楷體" pitchFamily="65" charset="-120"/>
              <a:ea typeface="標楷體" pitchFamily="65" charset="-120"/>
            </a:endParaRPr>
          </a:p>
          <a:p>
            <a:pPr algn="l">
              <a:spcBef>
                <a:spcPts val="600"/>
              </a:spcBef>
            </a:pPr>
            <a:r>
              <a:rPr lang="zh-TW" altLang="en-US" sz="2000" dirty="0" smtClean="0">
                <a:solidFill>
                  <a:srgbClr val="0000FF"/>
                </a:solidFill>
                <a:latin typeface="標楷體" pitchFamily="65" charset="-120"/>
                <a:ea typeface="標楷體" pitchFamily="65" charset="-120"/>
              </a:rPr>
              <a:t>綜合機械加工</a:t>
            </a:r>
            <a:endParaRPr lang="en-US" altLang="zh-TW" sz="2000" dirty="0" smtClean="0">
              <a:solidFill>
                <a:srgbClr val="0000FF"/>
              </a:solidFill>
              <a:latin typeface="標楷體" pitchFamily="65" charset="-120"/>
              <a:ea typeface="標楷體" pitchFamily="65" charset="-120"/>
            </a:endParaRPr>
          </a:p>
          <a:p>
            <a:pPr algn="l">
              <a:spcBef>
                <a:spcPts val="600"/>
              </a:spcBef>
            </a:pPr>
            <a:r>
              <a:rPr lang="zh-TW" altLang="en-US" sz="2000" dirty="0" smtClean="0">
                <a:solidFill>
                  <a:srgbClr val="0000FF"/>
                </a:solidFill>
                <a:latin typeface="標楷體" pitchFamily="65" charset="-120"/>
                <a:ea typeface="標楷體" pitchFamily="65" charset="-120"/>
              </a:rPr>
              <a:t>電腦輔助設計繪圖</a:t>
            </a:r>
            <a:endParaRPr lang="en-US" altLang="zh-TW" sz="2000" dirty="0" smtClean="0">
              <a:solidFill>
                <a:srgbClr val="0000FF"/>
              </a:solidFill>
              <a:latin typeface="標楷體" pitchFamily="65" charset="-120"/>
              <a:ea typeface="標楷體" pitchFamily="65" charset="-120"/>
            </a:endParaRPr>
          </a:p>
          <a:p>
            <a:pPr algn="l">
              <a:spcBef>
                <a:spcPts val="600"/>
              </a:spcBef>
            </a:pPr>
            <a:r>
              <a:rPr lang="zh-TW" altLang="en-US" sz="2000" dirty="0" smtClean="0">
                <a:solidFill>
                  <a:srgbClr val="0000FF"/>
                </a:solidFill>
                <a:latin typeface="標楷體" pitchFamily="65" charset="-120"/>
                <a:ea typeface="標楷體" pitchFamily="65" charset="-120"/>
              </a:rPr>
              <a:t>精密量測、機械材料</a:t>
            </a:r>
            <a:endParaRPr lang="en-US" altLang="zh-TW" sz="2000" dirty="0" smtClean="0">
              <a:solidFill>
                <a:srgbClr val="0000FF"/>
              </a:solidFill>
              <a:latin typeface="標楷體" pitchFamily="65" charset="-120"/>
              <a:ea typeface="標楷體" pitchFamily="65" charset="-120"/>
            </a:endParaRPr>
          </a:p>
          <a:p>
            <a:pPr algn="l">
              <a:spcBef>
                <a:spcPts val="1200"/>
              </a:spcBef>
            </a:pPr>
            <a:r>
              <a:rPr lang="zh-TW" altLang="en-US" sz="2000" b="1" dirty="0" smtClean="0">
                <a:solidFill>
                  <a:srgbClr val="660066"/>
                </a:solidFill>
                <a:latin typeface="標楷體" pitchFamily="65" charset="-120"/>
                <a:ea typeface="標楷體" pitchFamily="65" charset="-120"/>
              </a:rPr>
              <a:t>單一零件製作</a:t>
            </a:r>
            <a:endParaRPr lang="en-US" altLang="zh-TW" sz="2000" b="1" dirty="0" smtClean="0">
              <a:solidFill>
                <a:srgbClr val="660066"/>
              </a:solidFill>
              <a:latin typeface="標楷體" pitchFamily="65" charset="-120"/>
              <a:ea typeface="標楷體" pitchFamily="65" charset="-120"/>
            </a:endParaRPr>
          </a:p>
          <a:p>
            <a:pPr algn="l"/>
            <a:r>
              <a:rPr lang="zh-TW" altLang="en-US" sz="2000" b="1" dirty="0" smtClean="0">
                <a:solidFill>
                  <a:srgbClr val="660066"/>
                </a:solidFill>
                <a:latin typeface="標楷體" pitchFamily="65" charset="-120"/>
                <a:ea typeface="標楷體" pitchFamily="65" charset="-120"/>
              </a:rPr>
              <a:t>機構製作、組合</a:t>
            </a:r>
            <a:endParaRPr lang="en-US" altLang="zh-TW" sz="2000" b="1" dirty="0" smtClean="0">
              <a:solidFill>
                <a:srgbClr val="660066"/>
              </a:solidFill>
              <a:latin typeface="標楷體" pitchFamily="65" charset="-120"/>
              <a:ea typeface="標楷體" pitchFamily="65" charset="-120"/>
            </a:endParaRPr>
          </a:p>
          <a:p>
            <a:pPr algn="l"/>
            <a:r>
              <a:rPr lang="zh-TW" altLang="en-US" sz="2000" b="1" dirty="0" smtClean="0">
                <a:solidFill>
                  <a:srgbClr val="660066"/>
                </a:solidFill>
                <a:latin typeface="標楷體" pitchFamily="65" charset="-120"/>
                <a:ea typeface="標楷體" pitchFamily="65" charset="-120"/>
              </a:rPr>
              <a:t>專題製作</a:t>
            </a:r>
            <a:endParaRPr lang="en-US" altLang="zh-TW" sz="2000" dirty="0" smtClean="0">
              <a:solidFill>
                <a:srgbClr val="0000FF"/>
              </a:solidFill>
              <a:latin typeface="標楷體" pitchFamily="65" charset="-120"/>
              <a:ea typeface="標楷體" pitchFamily="65" charset="-120"/>
            </a:endParaRPr>
          </a:p>
          <a:p>
            <a:pPr algn="l"/>
            <a:endParaRPr lang="en-US" altLang="zh-TW" sz="2000" dirty="0" smtClean="0">
              <a:solidFill>
                <a:srgbClr val="0000FF"/>
              </a:solidFill>
              <a:latin typeface="標楷體" pitchFamily="65" charset="-120"/>
              <a:ea typeface="標楷體" pitchFamily="65" charset="-120"/>
            </a:endParaRPr>
          </a:p>
        </p:txBody>
      </p:sp>
      <p:sp>
        <p:nvSpPr>
          <p:cNvPr id="16" name="按鈕形 15"/>
          <p:cNvSpPr/>
          <p:nvPr/>
        </p:nvSpPr>
        <p:spPr>
          <a:xfrm>
            <a:off x="3131840" y="1772816"/>
            <a:ext cx="2808312"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升學主要相關</a:t>
            </a:r>
            <a:endParaRPr lang="zh-TW" altLang="en-US" sz="2800" dirty="0">
              <a:latin typeface="標楷體" pitchFamily="65" charset="-120"/>
              <a:ea typeface="標楷體" pitchFamily="65" charset="-120"/>
            </a:endParaRPr>
          </a:p>
        </p:txBody>
      </p:sp>
      <p:sp>
        <p:nvSpPr>
          <p:cNvPr id="17" name="按鈕形 16"/>
          <p:cNvSpPr/>
          <p:nvPr/>
        </p:nvSpPr>
        <p:spPr>
          <a:xfrm>
            <a:off x="3131840" y="2348880"/>
            <a:ext cx="2808312"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9" name="矩形 18"/>
          <p:cNvSpPr/>
          <p:nvPr/>
        </p:nvSpPr>
        <p:spPr>
          <a:xfrm>
            <a:off x="3203848" y="2421344"/>
            <a:ext cx="2664296"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lgn="l"/>
            <a:r>
              <a:rPr lang="zh-TW" altLang="en-US" sz="2000" dirty="0" smtClean="0">
                <a:solidFill>
                  <a:srgbClr val="0000FF"/>
                </a:solidFill>
                <a:latin typeface="標楷體" pitchFamily="65" charset="-120"/>
                <a:ea typeface="標楷體" pitchFamily="65" charset="-120"/>
              </a:rPr>
              <a:t>機械工程系</a:t>
            </a:r>
            <a:endParaRPr lang="en-US" altLang="zh-TW" sz="2000" dirty="0" smtClean="0">
              <a:solidFill>
                <a:srgbClr val="0000FF"/>
              </a:solidFill>
              <a:latin typeface="標楷體" pitchFamily="65" charset="-120"/>
              <a:ea typeface="標楷體" pitchFamily="65" charset="-120"/>
            </a:endParaRPr>
          </a:p>
          <a:p>
            <a:pPr marL="182563" indent="-182563" algn="l"/>
            <a:r>
              <a:rPr lang="zh-TW" altLang="en-US" sz="2000" dirty="0" smtClean="0">
                <a:solidFill>
                  <a:srgbClr val="0000FF"/>
                </a:solidFill>
                <a:latin typeface="標楷體" pitchFamily="65" charset="-120"/>
                <a:ea typeface="標楷體" pitchFamily="65" charset="-120"/>
              </a:rPr>
              <a:t>機械與自動化工程系</a:t>
            </a:r>
            <a:endParaRPr lang="en-US" altLang="zh-TW" sz="2000" dirty="0" smtClean="0">
              <a:solidFill>
                <a:srgbClr val="0000FF"/>
              </a:solidFill>
              <a:latin typeface="標楷體" pitchFamily="65" charset="-120"/>
              <a:ea typeface="標楷體" pitchFamily="65" charset="-120"/>
            </a:endParaRPr>
          </a:p>
          <a:p>
            <a:pPr marL="182563" indent="-182563" algn="l"/>
            <a:r>
              <a:rPr lang="zh-TW" altLang="en-US" sz="2000" dirty="0" smtClean="0">
                <a:solidFill>
                  <a:srgbClr val="0000FF"/>
                </a:solidFill>
                <a:latin typeface="標楷體" pitchFamily="65" charset="-120"/>
                <a:ea typeface="標楷體" pitchFamily="65" charset="-120"/>
              </a:rPr>
              <a:t>機械設計系</a:t>
            </a:r>
            <a:endParaRPr lang="en-US" altLang="zh-TW" sz="2000" dirty="0" smtClean="0">
              <a:solidFill>
                <a:srgbClr val="0000FF"/>
              </a:solidFill>
              <a:latin typeface="標楷體" pitchFamily="65" charset="-120"/>
              <a:ea typeface="標楷體" pitchFamily="65" charset="-120"/>
            </a:endParaRPr>
          </a:p>
          <a:p>
            <a:pPr marL="182563" indent="-182563" algn="l"/>
            <a:r>
              <a:rPr lang="zh-TW" altLang="en-US" sz="2000" dirty="0" smtClean="0">
                <a:solidFill>
                  <a:srgbClr val="0000FF"/>
                </a:solidFill>
                <a:latin typeface="標楷體" pitchFamily="65" charset="-120"/>
                <a:ea typeface="標楷體" pitchFamily="65" charset="-120"/>
              </a:rPr>
              <a:t>模具工程系</a:t>
            </a:r>
            <a:endParaRPr lang="en-US" altLang="zh-TW" sz="2000" dirty="0" smtClean="0">
              <a:solidFill>
                <a:srgbClr val="0000FF"/>
              </a:solidFill>
              <a:latin typeface="標楷體" pitchFamily="65" charset="-120"/>
              <a:ea typeface="標楷體" pitchFamily="65" charset="-120"/>
            </a:endParaRPr>
          </a:p>
          <a:p>
            <a:pPr marL="182563" indent="-182563" algn="l"/>
            <a:r>
              <a:rPr lang="zh-TW" altLang="en-US" sz="2000" dirty="0" smtClean="0">
                <a:solidFill>
                  <a:srgbClr val="0000FF"/>
                </a:solidFill>
                <a:latin typeface="標楷體" pitchFamily="65" charset="-120"/>
                <a:ea typeface="標楷體" pitchFamily="65" charset="-120"/>
              </a:rPr>
              <a:t>材料科學與工程系</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工業設計系</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生物機電工程系</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自動化工程系</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飛機工程系機械組</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輪機工程系</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造船及海洋工程系</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冷凍空調與能源系</a:t>
            </a:r>
            <a:endParaRPr lang="en-US" altLang="zh-TW" sz="2000" dirty="0" smtClean="0">
              <a:solidFill>
                <a:srgbClr val="0000FF"/>
              </a:solidFill>
              <a:latin typeface="標楷體" pitchFamily="65" charset="-120"/>
              <a:ea typeface="標楷體" pitchFamily="65" charset="-120"/>
            </a:endParaRPr>
          </a:p>
          <a:p>
            <a:pPr algn="l"/>
            <a:r>
              <a:rPr lang="zh-TW" altLang="en-US" sz="2000" b="1" dirty="0" smtClean="0">
                <a:solidFill>
                  <a:srgbClr val="FF00FF"/>
                </a:solidFill>
                <a:latin typeface="標楷體" pitchFamily="65" charset="-120"/>
                <a:ea typeface="標楷體" pitchFamily="65" charset="-120"/>
              </a:rPr>
              <a:t>其他機械群相關系</a:t>
            </a:r>
            <a:endParaRPr lang="en-US" altLang="zh-TW" sz="2000" b="1" dirty="0" smtClean="0">
              <a:solidFill>
                <a:srgbClr val="FF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solidFill>
                  <a:srgbClr val="800000"/>
                </a:solidFill>
                <a:latin typeface="標楷體" pitchFamily="65" charset="-120"/>
                <a:ea typeface="標楷體" pitchFamily="65" charset="-120"/>
              </a:rPr>
              <a:t>未來主要從事</a:t>
            </a:r>
            <a:endParaRPr lang="zh-TW" altLang="en-US" sz="2800" dirty="0">
              <a:solidFill>
                <a:srgbClr val="800000"/>
              </a:solidFill>
              <a:latin typeface="標楷體" pitchFamily="65" charset="-120"/>
              <a:ea typeface="標楷體" pitchFamily="65" charset="-120"/>
            </a:endParaRP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algn="l"/>
            <a:r>
              <a:rPr lang="zh-TW" altLang="en-US" sz="2000" dirty="0" smtClean="0">
                <a:solidFill>
                  <a:srgbClr val="0000FF"/>
                </a:solidFill>
                <a:latin typeface="標楷體" pitchFamily="65" charset="-120"/>
                <a:ea typeface="標楷體" pitchFamily="65" charset="-120"/>
              </a:rPr>
              <a:t>機械操作技師</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機械工程師</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產品量測與品管</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材料試驗</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零組件生產</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機件、產品設計</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各行業之機械維護</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生產線管控與維護</a:t>
            </a:r>
            <a:endParaRPr lang="en-US" altLang="zh-TW" sz="2000" dirty="0" smtClean="0">
              <a:solidFill>
                <a:srgbClr val="0000FF"/>
              </a:solidFill>
              <a:latin typeface="標楷體" pitchFamily="65" charset="-120"/>
              <a:ea typeface="標楷體" pitchFamily="65" charset="-120"/>
            </a:endParaRPr>
          </a:p>
          <a:p>
            <a:pPr algn="l"/>
            <a:r>
              <a:rPr lang="zh-TW" altLang="en-US" sz="2000" dirty="0" smtClean="0">
                <a:solidFill>
                  <a:srgbClr val="0000FF"/>
                </a:solidFill>
                <a:latin typeface="標楷體" pitchFamily="65" charset="-120"/>
                <a:ea typeface="標楷體" pitchFamily="65" charset="-120"/>
              </a:rPr>
              <a:t>自動化產線模組維護</a:t>
            </a:r>
            <a:endParaRPr lang="en-US" altLang="zh-TW" sz="2000" dirty="0" smtClean="0">
              <a:solidFill>
                <a:srgbClr val="0000FF"/>
              </a:solidFill>
              <a:latin typeface="標楷體" pitchFamily="65" charset="-120"/>
              <a:ea typeface="標楷體" pitchFamily="65" charset="-120"/>
            </a:endParaRPr>
          </a:p>
          <a:p>
            <a:pPr algn="l">
              <a:spcBef>
                <a:spcPts val="1200"/>
              </a:spcBef>
            </a:pPr>
            <a:r>
              <a:rPr lang="zh-TW" altLang="en-US" sz="2000" b="1" dirty="0" smtClean="0">
                <a:solidFill>
                  <a:srgbClr val="FF0000"/>
                </a:solidFill>
                <a:latin typeface="標楷體" pitchFamily="65" charset="-120"/>
                <a:ea typeface="標楷體" pitchFamily="65" charset="-120"/>
              </a:rPr>
              <a:t>★沒有零件就沒有機器</a:t>
            </a:r>
            <a:endParaRPr lang="en-US" altLang="zh-TW" sz="2000" b="1" dirty="0" smtClean="0">
              <a:solidFill>
                <a:srgbClr val="FF0000"/>
              </a:solidFill>
              <a:latin typeface="標楷體" pitchFamily="65" charset="-120"/>
              <a:ea typeface="標楷體" pitchFamily="65" charset="-120"/>
            </a:endParaRPr>
          </a:p>
          <a:p>
            <a:pPr algn="l"/>
            <a:r>
              <a:rPr lang="zh-TW" altLang="en-US" sz="2000" b="1" dirty="0" smtClean="0">
                <a:solidFill>
                  <a:srgbClr val="006600"/>
                </a:solidFill>
                <a:latin typeface="標楷體" pitchFamily="65" charset="-120"/>
                <a:ea typeface="標楷體" pitchFamily="65" charset="-120"/>
              </a:rPr>
              <a:t>★沒有機器就無法生產</a:t>
            </a:r>
            <a:endParaRPr lang="en-US" altLang="zh-TW" sz="2000" b="1" dirty="0" smtClean="0">
              <a:solidFill>
                <a:srgbClr val="006600"/>
              </a:solidFill>
              <a:latin typeface="標楷體" pitchFamily="65" charset="-120"/>
              <a:ea typeface="標楷體" pitchFamily="65" charset="-120"/>
            </a:endParaRPr>
          </a:p>
          <a:p>
            <a:pPr algn="l"/>
            <a:r>
              <a:rPr lang="zh-TW" altLang="en-US" sz="2000" b="1" dirty="0" smtClean="0">
                <a:solidFill>
                  <a:srgbClr val="0000FF"/>
                </a:solidFill>
                <a:latin typeface="標楷體" pitchFamily="65" charset="-120"/>
                <a:ea typeface="標楷體" pitchFamily="65" charset="-120"/>
              </a:rPr>
              <a:t>★機械運作影響營運</a:t>
            </a:r>
            <a:endParaRPr lang="en-US" altLang="zh-TW" sz="2000" dirty="0" smtClean="0">
              <a:solidFill>
                <a:srgbClr val="0000FF"/>
              </a:solidFill>
              <a:latin typeface="標楷體" pitchFamily="65" charset="-120"/>
              <a:ea typeface="標楷體" pitchFamily="65" charset="-120"/>
            </a:endParaRPr>
          </a:p>
        </p:txBody>
      </p:sp>
      <p:sp>
        <p:nvSpPr>
          <p:cNvPr id="30"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機械群 </a:t>
            </a:r>
            <a:r>
              <a:rPr lang="zh-TW" altLang="en-US" sz="3400" b="1" dirty="0" smtClean="0">
                <a:solidFill>
                  <a:srgbClr val="0000FF"/>
                </a:solidFill>
                <a:effectLst/>
                <a:latin typeface="標楷體" pitchFamily="65" charset="-120"/>
                <a:ea typeface="標楷體" pitchFamily="65" charset="-120"/>
              </a:rPr>
              <a:t>各科簡介</a:t>
            </a:r>
            <a:r>
              <a:rPr lang="en-US" altLang="zh-TW" sz="3400" b="1" dirty="0" smtClean="0">
                <a:solidFill>
                  <a:srgbClr val="0000FF"/>
                </a:solidFill>
                <a:effectLst/>
                <a:latin typeface="標楷體" pitchFamily="65" charset="-120"/>
                <a:ea typeface="標楷體" pitchFamily="65" charset="-120"/>
              </a:rPr>
              <a:t>(</a:t>
            </a:r>
            <a:r>
              <a:rPr lang="en-US" altLang="zh-TW" sz="3400" b="1" dirty="0" smtClean="0">
                <a:solidFill>
                  <a:srgbClr val="FF00FF"/>
                </a:solidFill>
                <a:effectLst/>
                <a:latin typeface="標楷體" pitchFamily="65" charset="-120"/>
                <a:ea typeface="標楷體" pitchFamily="65" charset="-120"/>
              </a:rPr>
              <a:t>1A</a:t>
            </a:r>
            <a:r>
              <a:rPr lang="en-US" altLang="zh-TW" sz="3400" b="1" dirty="0" smtClean="0">
                <a:solidFill>
                  <a:srgbClr val="0000FF"/>
                </a:solidFill>
                <a:effectLst/>
                <a:latin typeface="標楷體" pitchFamily="65" charset="-120"/>
                <a:ea typeface="標楷體" pitchFamily="65" charset="-120"/>
              </a:rPr>
              <a:t>/2)</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357889859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0938" y="476672"/>
            <a:ext cx="6949454" cy="579214"/>
          </a:xfrm>
        </p:spPr>
        <p:txBody>
          <a:bodyPr>
            <a:noAutofit/>
          </a:bodyPr>
          <a:lstStyle/>
          <a:p>
            <a:pPr lvl="0"/>
            <a:r>
              <a:rPr lang="zh-TW" altLang="en-US" sz="3400" b="1" dirty="0" smtClean="0">
                <a:solidFill>
                  <a:srgbClr val="FF0000"/>
                </a:solidFill>
                <a:latin typeface="標楷體" pitchFamily="65" charset="-120"/>
                <a:ea typeface="標楷體" pitchFamily="65" charset="-120"/>
              </a:rPr>
              <a:t>機械群 </a:t>
            </a:r>
            <a:r>
              <a:rPr lang="zh-TW" altLang="en-US" sz="3400" b="1" dirty="0" smtClean="0">
                <a:solidFill>
                  <a:srgbClr val="0000FF"/>
                </a:solidFill>
                <a:effectLst/>
                <a:latin typeface="標楷體" pitchFamily="65" charset="-120"/>
                <a:ea typeface="標楷體" pitchFamily="65" charset="-120"/>
              </a:rPr>
              <a:t>各科簡介</a:t>
            </a:r>
            <a:r>
              <a:rPr lang="en-US" altLang="zh-TW" sz="3400" b="1" dirty="0" smtClean="0">
                <a:solidFill>
                  <a:srgbClr val="0000FF"/>
                </a:solidFill>
                <a:effectLst/>
                <a:latin typeface="標楷體" pitchFamily="65" charset="-120"/>
                <a:ea typeface="標楷體" pitchFamily="65" charset="-120"/>
              </a:rPr>
              <a:t>(</a:t>
            </a:r>
            <a:r>
              <a:rPr lang="en-US" altLang="zh-TW" sz="3400" b="1" dirty="0" smtClean="0">
                <a:solidFill>
                  <a:srgbClr val="FF00FF"/>
                </a:solidFill>
                <a:effectLst/>
                <a:latin typeface="標楷體" pitchFamily="65" charset="-120"/>
                <a:ea typeface="標楷體" pitchFamily="65" charset="-120"/>
              </a:rPr>
              <a:t>1B</a:t>
            </a:r>
            <a:r>
              <a:rPr lang="en-US" altLang="zh-TW" sz="3400" b="1" dirty="0" smtClean="0">
                <a:solidFill>
                  <a:srgbClr val="0000FF"/>
                </a:solidFill>
                <a:effectLst/>
                <a:latin typeface="標楷體" pitchFamily="65" charset="-120"/>
                <a:ea typeface="標楷體" pitchFamily="65" charset="-120"/>
              </a:rPr>
              <a:t>/2)</a:t>
            </a:r>
            <a:endParaRPr lang="zh-TW" altLang="en-US" sz="3400" b="1" dirty="0">
              <a:solidFill>
                <a:srgbClr val="0000FF"/>
              </a:solidFill>
              <a:effectLst/>
              <a:latin typeface="標楷體" pitchFamily="65" charset="-120"/>
              <a:ea typeface="標楷體" pitchFamily="65" charset="-120"/>
            </a:endParaRPr>
          </a:p>
        </p:txBody>
      </p:sp>
      <p:sp>
        <p:nvSpPr>
          <p:cNvPr id="11" name="內容版面配置區 2"/>
          <p:cNvSpPr txBox="1">
            <a:spLocks/>
          </p:cNvSpPr>
          <p:nvPr/>
        </p:nvSpPr>
        <p:spPr>
          <a:xfrm>
            <a:off x="251520" y="1124744"/>
            <a:ext cx="3384376" cy="576064"/>
          </a:xfrm>
          <a:prstGeom prst="rect">
            <a:avLst/>
          </a:prstGeom>
        </p:spPr>
        <p:style>
          <a:lnRef idx="1">
            <a:schemeClr val="accent3"/>
          </a:lnRef>
          <a:fillRef idx="3">
            <a:schemeClr val="accent3"/>
          </a:fillRef>
          <a:effectRef idx="2">
            <a:schemeClr val="accent3"/>
          </a:effectRef>
          <a:fontRef idx="minor">
            <a:schemeClr val="lt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機械科</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提醒事項</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lgn="l"/>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FF"/>
                </a:solidFill>
                <a:latin typeface="標楷體" pitchFamily="65" charset="-120"/>
                <a:ea typeface="標楷體" pitchFamily="65" charset="-120"/>
              </a:rPr>
              <a:t>以工具母機加工金屬零件，大都為高速迴轉加工，常需久站。</a:t>
            </a:r>
            <a:endParaRPr lang="en-US" altLang="zh-TW" sz="2000" b="1" dirty="0" smtClean="0">
              <a:solidFill>
                <a:srgbClr val="FF00FF"/>
              </a:solidFill>
              <a:latin typeface="標楷體" pitchFamily="65" charset="-120"/>
              <a:ea typeface="標楷體" pitchFamily="65" charset="-120"/>
            </a:endParaRPr>
          </a:p>
          <a:p>
            <a:pPr marL="182563" indent="-182563" algn="l">
              <a:spcBef>
                <a:spcPts val="6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0000FF"/>
                </a:solidFill>
                <a:latin typeface="標楷體" pitchFamily="65" charset="-120"/>
                <a:ea typeface="標楷體" pitchFamily="65" charset="-120"/>
                <a:sym typeface="Wingdings"/>
              </a:rPr>
              <a:t>具圖形概念者，適合</a:t>
            </a:r>
            <a:r>
              <a:rPr lang="zh-TW" altLang="en-US" sz="2000" b="1" dirty="0" smtClean="0">
                <a:solidFill>
                  <a:srgbClr val="0000FF"/>
                </a:solidFill>
                <a:latin typeface="標楷體" pitchFamily="65" charset="-120"/>
                <a:ea typeface="標楷體" pitchFamily="65" charset="-120"/>
              </a:rPr>
              <a:t>電腦設計繪圖。</a:t>
            </a:r>
            <a:endParaRPr lang="en-US" altLang="zh-TW" sz="2000" b="1" dirty="0" smtClean="0">
              <a:solidFill>
                <a:srgbClr val="0000FF"/>
              </a:solidFill>
              <a:latin typeface="標楷體" pitchFamily="65" charset="-120"/>
              <a:ea typeface="標楷體" pitchFamily="65" charset="-120"/>
            </a:endParaRPr>
          </a:p>
          <a:p>
            <a:pPr marL="182563" indent="-182563" algn="l">
              <a:spcBef>
                <a:spcPts val="6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00"/>
                </a:solidFill>
                <a:latin typeface="標楷體" pitchFamily="65" charset="-120"/>
                <a:ea typeface="標楷體" pitchFamily="65" charset="-120"/>
              </a:rPr>
              <a:t>現今廠房大都為空調</a:t>
            </a:r>
            <a:r>
              <a:rPr lang="zh-TW" altLang="en-US" sz="2000" dirty="0" smtClean="0">
                <a:solidFill>
                  <a:srgbClr val="FF0000"/>
                </a:solidFill>
                <a:latin typeface="標楷體" pitchFamily="65" charset="-120"/>
                <a:ea typeface="標楷體" pitchFamily="65" charset="-120"/>
              </a:rPr>
              <a:t>，</a:t>
            </a:r>
            <a:r>
              <a:rPr lang="zh-TW" altLang="en-US" sz="2000" b="1" dirty="0" smtClean="0">
                <a:solidFill>
                  <a:srgbClr val="FF0000"/>
                </a:solidFill>
                <a:latin typeface="標楷體" pitchFamily="65" charset="-120"/>
                <a:ea typeface="標楷體" pitchFamily="65" charset="-120"/>
              </a:rPr>
              <a:t>已擺脫以往黑手印象。</a:t>
            </a:r>
            <a:endParaRPr lang="en-US" altLang="zh-TW" sz="2000" b="1" dirty="0" smtClean="0">
              <a:solidFill>
                <a:srgbClr val="FF0000"/>
              </a:solidFill>
              <a:latin typeface="標楷體" pitchFamily="65" charset="-120"/>
              <a:ea typeface="標楷體" pitchFamily="65" charset="-120"/>
            </a:endParaRPr>
          </a:p>
          <a:p>
            <a:pPr marL="182563" indent="-182563" algn="l">
              <a:spcBef>
                <a:spcPts val="6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00"/>
                </a:solidFill>
                <a:latin typeface="標楷體" pitchFamily="65" charset="-120"/>
                <a:ea typeface="標楷體" pitchFamily="65" charset="-120"/>
              </a:rPr>
              <a:t>是傳統產業也是高科技，如精密加工與微光機電。</a:t>
            </a:r>
            <a:endParaRPr lang="en-US" altLang="zh-TW" sz="2000" dirty="0" smtClean="0">
              <a:solidFill>
                <a:srgbClr val="0000FF"/>
              </a:solidFill>
              <a:latin typeface="標楷體" pitchFamily="65" charset="-120"/>
              <a:ea typeface="標楷體" pitchFamily="65" charset="-120"/>
            </a:endParaRPr>
          </a:p>
          <a:p>
            <a:endParaRPr lang="en-US" altLang="zh-TW" sz="2000" dirty="0" smtClean="0">
              <a:solidFill>
                <a:srgbClr val="0000FF"/>
              </a:solidFill>
              <a:latin typeface="標楷體" pitchFamily="65" charset="-120"/>
              <a:ea typeface="標楷體" pitchFamily="65" charset="-120"/>
            </a:endParaRPr>
          </a:p>
        </p:txBody>
      </p:sp>
      <p:pic>
        <p:nvPicPr>
          <p:cNvPr id="18" name="Picture 7" descr="DSC01939"/>
          <p:cNvPicPr>
            <a:picLocks noChangeAspect="1" noChangeArrowheads="1"/>
          </p:cNvPicPr>
          <p:nvPr/>
        </p:nvPicPr>
        <p:blipFill>
          <a:blip r:embed="rId2" cstate="screen"/>
          <a:srcRect/>
          <a:stretch>
            <a:fillRect/>
          </a:stretch>
        </p:blipFill>
        <p:spPr bwMode="auto">
          <a:xfrm>
            <a:off x="7020272" y="1772816"/>
            <a:ext cx="1368152" cy="2639419"/>
          </a:xfrm>
          <a:prstGeom prst="rect">
            <a:avLst/>
          </a:prstGeom>
          <a:noFill/>
          <a:effectLst>
            <a:softEdge rad="31750"/>
          </a:effectLst>
        </p:spPr>
      </p:pic>
      <p:pic>
        <p:nvPicPr>
          <p:cNvPr id="23" name="Picture 9" descr="DSC_9055"/>
          <p:cNvPicPr>
            <a:picLocks noChangeArrowheads="1"/>
          </p:cNvPicPr>
          <p:nvPr/>
        </p:nvPicPr>
        <p:blipFill>
          <a:blip r:embed="rId3" cstate="screen"/>
          <a:srcRect/>
          <a:stretch>
            <a:fillRect/>
          </a:stretch>
        </p:blipFill>
        <p:spPr bwMode="auto">
          <a:xfrm>
            <a:off x="3203848" y="4437112"/>
            <a:ext cx="2592288" cy="1764804"/>
          </a:xfrm>
          <a:prstGeom prst="rect">
            <a:avLst/>
          </a:prstGeom>
          <a:noFill/>
          <a:ln w="9525">
            <a:noFill/>
            <a:miter lim="800000"/>
            <a:headEnd/>
            <a:tailEnd/>
          </a:ln>
          <a:effectLst>
            <a:softEdge rad="31750"/>
          </a:effectLst>
        </p:spPr>
      </p:pic>
      <p:pic>
        <p:nvPicPr>
          <p:cNvPr id="24" name="Picture 5" descr="DSC01991"/>
          <p:cNvPicPr>
            <a:picLocks noChangeArrowheads="1"/>
          </p:cNvPicPr>
          <p:nvPr/>
        </p:nvPicPr>
        <p:blipFill>
          <a:blip r:embed="rId4" cstate="screen"/>
          <a:srcRect/>
          <a:stretch>
            <a:fillRect/>
          </a:stretch>
        </p:blipFill>
        <p:spPr bwMode="auto">
          <a:xfrm>
            <a:off x="5796136" y="4437112"/>
            <a:ext cx="2592288" cy="1728192"/>
          </a:xfrm>
          <a:prstGeom prst="rect">
            <a:avLst/>
          </a:prstGeom>
          <a:noFill/>
          <a:effectLst>
            <a:softEdge rad="31750"/>
          </a:effectLst>
        </p:spPr>
      </p:pic>
      <p:pic>
        <p:nvPicPr>
          <p:cNvPr id="25" name="Picture 4" descr="照片 006"/>
          <p:cNvPicPr>
            <a:picLocks noChangeAspect="1" noChangeArrowheads="1"/>
          </p:cNvPicPr>
          <p:nvPr/>
        </p:nvPicPr>
        <p:blipFill>
          <a:blip r:embed="rId5" cstate="screen"/>
          <a:srcRect/>
          <a:stretch>
            <a:fillRect/>
          </a:stretch>
        </p:blipFill>
        <p:spPr bwMode="auto">
          <a:xfrm>
            <a:off x="3203848" y="1772816"/>
            <a:ext cx="3816424" cy="2592288"/>
          </a:xfrm>
          <a:prstGeom prst="rect">
            <a:avLst/>
          </a:prstGeom>
          <a:noFill/>
          <a:effectLst>
            <a:softEdge rad="31750"/>
          </a:effectLst>
        </p:spPr>
      </p:pic>
    </p:spTree>
    <p:extLst>
      <p:ext uri="{BB962C8B-B14F-4D97-AF65-F5344CB8AC3E}">
        <p14:creationId xmlns:p14="http://schemas.microsoft.com/office/powerpoint/2010/main" val="131817985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76672"/>
            <a:ext cx="8229600" cy="576064"/>
          </a:xfrm>
        </p:spPr>
        <p:txBody>
          <a:bodyPr>
            <a:normAutofit fontScale="90000"/>
          </a:bodyPr>
          <a:lstStyle/>
          <a:p>
            <a:pPr lvl="0"/>
            <a:r>
              <a:rPr lang="zh-TW" altLang="en-US" b="1" dirty="0">
                <a:solidFill>
                  <a:srgbClr val="FF0000"/>
                </a:solidFill>
              </a:rPr>
              <a:t>機械群 </a:t>
            </a:r>
            <a:r>
              <a:rPr lang="zh-TW" altLang="en-US" b="1" dirty="0">
                <a:solidFill>
                  <a:srgbClr val="0000FF"/>
                </a:solidFill>
              </a:rPr>
              <a:t>各科簡介</a:t>
            </a:r>
            <a:r>
              <a:rPr lang="en-US" altLang="zh-TW" b="1" dirty="0" smtClean="0">
                <a:solidFill>
                  <a:srgbClr val="0000FF"/>
                </a:solidFill>
              </a:rPr>
              <a:t>(</a:t>
            </a:r>
            <a:r>
              <a:rPr lang="en-US" altLang="zh-TW" b="1" dirty="0" smtClean="0">
                <a:solidFill>
                  <a:srgbClr val="FF00FF"/>
                </a:solidFill>
              </a:rPr>
              <a:t>2A</a:t>
            </a:r>
            <a:r>
              <a:rPr lang="en-US" altLang="zh-TW" b="1" dirty="0" smtClean="0">
                <a:solidFill>
                  <a:srgbClr val="0000FF"/>
                </a:solidFill>
              </a:rPr>
              <a:t>/2)</a:t>
            </a:r>
            <a:endParaRPr lang="zh-TW" altLang="en-US" dirty="0">
              <a:solidFill>
                <a:srgbClr val="0000FF"/>
              </a:solidFill>
              <a:effectLst/>
              <a:latin typeface="標楷體" pitchFamily="65" charset="-120"/>
              <a:ea typeface="標楷體" pitchFamily="65" charset="-120"/>
            </a:endParaRPr>
          </a:p>
        </p:txBody>
      </p:sp>
      <p:sp>
        <p:nvSpPr>
          <p:cNvPr id="11" name="內容版面配置區 2"/>
          <p:cNvSpPr txBox="1">
            <a:spLocks/>
          </p:cNvSpPr>
          <p:nvPr/>
        </p:nvSpPr>
        <p:spPr>
          <a:xfrm>
            <a:off x="251520" y="1052736"/>
            <a:ext cx="3384376" cy="576064"/>
          </a:xfrm>
          <a:prstGeom prst="rect">
            <a:avLst/>
          </a:prstGeom>
        </p:spPr>
        <p:style>
          <a:lnRef idx="1">
            <a:schemeClr val="accent3"/>
          </a:lnRef>
          <a:fillRef idx="3">
            <a:schemeClr val="accent3"/>
          </a:fillRef>
          <a:effectRef idx="2">
            <a:schemeClr val="accent3"/>
          </a:effectRef>
          <a:fontRef idx="minor">
            <a:schemeClr val="lt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製圖科</a:t>
            </a:r>
            <a:endParaRPr kumimoji="0" lang="en-US" altLang="zh-TW" sz="3200" b="1" i="0" u="none" strike="noStrike" kern="1200" spc="50" normalizeH="0" baseline="0" noProof="0" dirty="0" smtClean="0">
              <a:ln w="11430"/>
              <a:solidFill>
                <a:srgbClr val="0033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學些甚麼</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sz="2000" b="1" dirty="0" smtClean="0">
                <a:solidFill>
                  <a:srgbClr val="0000FF"/>
                </a:solidFill>
                <a:latin typeface="標楷體" pitchFamily="65" charset="-120"/>
                <a:ea typeface="標楷體" pitchFamily="65" charset="-120"/>
              </a:rPr>
              <a:t>除機械群必修課程外</a:t>
            </a:r>
            <a:endParaRPr lang="en-US" altLang="zh-TW" sz="2000" b="1" dirty="0" smtClean="0">
              <a:solidFill>
                <a:srgbClr val="0000FF"/>
              </a:solidFill>
              <a:latin typeface="標楷體" pitchFamily="65" charset="-120"/>
              <a:ea typeface="標楷體" pitchFamily="65" charset="-120"/>
            </a:endParaRPr>
          </a:p>
          <a:p>
            <a:pPr marL="182563" indent="-182563">
              <a:spcBef>
                <a:spcPts val="1200"/>
              </a:spcBef>
            </a:pPr>
            <a:r>
              <a:rPr lang="zh-TW" altLang="en-US" sz="2000" dirty="0" smtClean="0">
                <a:solidFill>
                  <a:srgbClr val="0000FF"/>
                </a:solidFill>
                <a:latin typeface="標楷體" pitchFamily="65" charset="-120"/>
                <a:ea typeface="標楷體" pitchFamily="65" charset="-120"/>
              </a:rPr>
              <a:t>工具母機操作</a:t>
            </a:r>
            <a:r>
              <a:rPr lang="en-US" altLang="zh-TW" sz="2000" dirty="0" smtClean="0">
                <a:solidFill>
                  <a:srgbClr val="0000FF"/>
                </a:solidFill>
                <a:latin typeface="標楷體" pitchFamily="65" charset="-120"/>
                <a:ea typeface="標楷體" pitchFamily="65" charset="-120"/>
              </a:rPr>
              <a:t>(</a:t>
            </a:r>
            <a:r>
              <a:rPr lang="zh-TW" altLang="en-US" sz="2000" dirty="0" smtClean="0">
                <a:solidFill>
                  <a:srgbClr val="0000FF"/>
                </a:solidFill>
                <a:latin typeface="標楷體" pitchFamily="65" charset="-120"/>
                <a:ea typeface="標楷體" pitchFamily="65" charset="-120"/>
              </a:rPr>
              <a:t>基礎</a:t>
            </a:r>
            <a:r>
              <a:rPr lang="en-US" altLang="zh-TW" sz="2000" dirty="0" smtClean="0">
                <a:solidFill>
                  <a:srgbClr val="0000FF"/>
                </a:solidFill>
                <a:latin typeface="標楷體" pitchFamily="65" charset="-120"/>
                <a:ea typeface="標楷體" pitchFamily="65" charset="-120"/>
              </a:rPr>
              <a:t>)</a:t>
            </a:r>
            <a:br>
              <a:rPr lang="en-US" altLang="zh-TW" sz="2000" dirty="0" smtClean="0">
                <a:solidFill>
                  <a:srgbClr val="0000FF"/>
                </a:solidFill>
                <a:latin typeface="標楷體" pitchFamily="65" charset="-120"/>
                <a:ea typeface="標楷體" pitchFamily="65" charset="-120"/>
              </a:rPr>
            </a:br>
            <a:r>
              <a:rPr lang="zh-TW" altLang="en-US" sz="2000" b="1" dirty="0" smtClean="0">
                <a:solidFill>
                  <a:srgbClr val="006600"/>
                </a:solidFill>
                <a:latin typeface="標楷體" pitchFamily="65" charset="-120"/>
                <a:ea typeface="標楷體" pitchFamily="65" charset="-120"/>
              </a:rPr>
              <a:t>車床、銑床、磨床</a:t>
            </a:r>
            <a:r>
              <a:rPr lang="en-US" altLang="zh-TW" sz="2000" b="1" dirty="0" smtClean="0">
                <a:solidFill>
                  <a:srgbClr val="006600"/>
                </a:solidFill>
                <a:latin typeface="標楷體" pitchFamily="65" charset="-120"/>
                <a:ea typeface="標楷體" pitchFamily="65" charset="-120"/>
              </a:rPr>
              <a:t>…</a:t>
            </a:r>
          </a:p>
          <a:p>
            <a:r>
              <a:rPr lang="zh-TW" altLang="en-US" sz="2000" dirty="0" smtClean="0">
                <a:solidFill>
                  <a:srgbClr val="0000FF"/>
                </a:solidFill>
                <a:latin typeface="標楷體" pitchFamily="65" charset="-120"/>
                <a:ea typeface="標楷體" pitchFamily="65" charset="-120"/>
              </a:rPr>
              <a:t>機械製圖</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電腦輔助設計繪圖</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實物測量與分解繪圖</a:t>
            </a:r>
            <a:endParaRPr lang="en-US" altLang="zh-TW" sz="2000" dirty="0" smtClean="0">
              <a:solidFill>
                <a:srgbClr val="0000FF"/>
              </a:solidFill>
              <a:latin typeface="標楷體" pitchFamily="65" charset="-120"/>
              <a:ea typeface="標楷體" pitchFamily="65" charset="-120"/>
            </a:endParaRPr>
          </a:p>
          <a:p>
            <a:r>
              <a:rPr lang="zh-TW" altLang="en-US" sz="2000" b="1" dirty="0" smtClean="0">
                <a:solidFill>
                  <a:srgbClr val="660066"/>
                </a:solidFill>
                <a:latin typeface="標楷體" pitchFamily="65" charset="-120"/>
                <a:ea typeface="標楷體" pitchFamily="65" charset="-120"/>
              </a:rPr>
              <a:t>機械識圖與製圖</a:t>
            </a:r>
            <a:endParaRPr lang="en-US" altLang="zh-TW" sz="2000" b="1" dirty="0" smtClean="0">
              <a:solidFill>
                <a:srgbClr val="660066"/>
              </a:solidFill>
              <a:latin typeface="標楷體" pitchFamily="65" charset="-120"/>
              <a:ea typeface="標楷體" pitchFamily="65" charset="-120"/>
            </a:endParaRPr>
          </a:p>
          <a:p>
            <a:r>
              <a:rPr lang="zh-TW" altLang="en-US" sz="2000" b="1" dirty="0" smtClean="0">
                <a:solidFill>
                  <a:srgbClr val="660066"/>
                </a:solidFill>
                <a:latin typeface="標楷體" pitchFamily="65" charset="-120"/>
                <a:ea typeface="標楷體" pitchFamily="65" charset="-120"/>
              </a:rPr>
              <a:t>基礎機械設計、工程圖</a:t>
            </a:r>
            <a:endParaRPr lang="en-US" altLang="zh-TW" sz="2000" b="1" dirty="0" smtClean="0">
              <a:solidFill>
                <a:srgbClr val="660066"/>
              </a:solidFill>
              <a:latin typeface="標楷體" pitchFamily="65" charset="-120"/>
              <a:ea typeface="標楷體" pitchFamily="65" charset="-120"/>
            </a:endParaRPr>
          </a:p>
          <a:p>
            <a:r>
              <a:rPr lang="zh-TW" altLang="en-US" sz="2000" b="1" dirty="0" smtClean="0">
                <a:solidFill>
                  <a:srgbClr val="660066"/>
                </a:solidFill>
                <a:latin typeface="標楷體" pitchFamily="65" charset="-120"/>
                <a:ea typeface="標楷體" pitchFamily="65" charset="-120"/>
              </a:rPr>
              <a:t>零件拆解繪圖</a:t>
            </a:r>
            <a:endParaRPr lang="en-US" altLang="zh-TW" sz="2000" b="1" dirty="0" smtClean="0">
              <a:solidFill>
                <a:srgbClr val="660066"/>
              </a:solidFill>
              <a:latin typeface="標楷體" pitchFamily="65" charset="-120"/>
              <a:ea typeface="標楷體" pitchFamily="65" charset="-120"/>
            </a:endParaRPr>
          </a:p>
          <a:p>
            <a:r>
              <a:rPr lang="en-US" altLang="zh-TW" sz="2000" b="1" dirty="0" smtClean="0">
                <a:solidFill>
                  <a:srgbClr val="660066"/>
                </a:solidFill>
                <a:latin typeface="標楷體" pitchFamily="65" charset="-120"/>
                <a:ea typeface="標楷體" pitchFamily="65" charset="-120"/>
              </a:rPr>
              <a:t>2D</a:t>
            </a:r>
            <a:r>
              <a:rPr lang="zh-TW" altLang="en-US" sz="2000" b="1" dirty="0" smtClean="0">
                <a:solidFill>
                  <a:srgbClr val="660066"/>
                </a:solidFill>
                <a:latin typeface="標楷體" pitchFamily="65" charset="-120"/>
                <a:ea typeface="標楷體" pitchFamily="65" charset="-120"/>
              </a:rPr>
              <a:t>、</a:t>
            </a:r>
            <a:r>
              <a:rPr lang="en-US" altLang="zh-TW" sz="2000" b="1" dirty="0" smtClean="0">
                <a:solidFill>
                  <a:srgbClr val="660066"/>
                </a:solidFill>
                <a:latin typeface="標楷體" pitchFamily="65" charset="-120"/>
                <a:ea typeface="標楷體" pitchFamily="65" charset="-120"/>
              </a:rPr>
              <a:t>3D</a:t>
            </a:r>
            <a:r>
              <a:rPr lang="zh-TW" altLang="en-US" sz="2000" b="1" dirty="0" smtClean="0">
                <a:solidFill>
                  <a:srgbClr val="660066"/>
                </a:solidFill>
                <a:latin typeface="標楷體" pitchFamily="65" charset="-120"/>
                <a:ea typeface="標楷體" pitchFamily="65" charset="-120"/>
              </a:rPr>
              <a:t>電腦繪圖</a:t>
            </a:r>
            <a:endParaRPr lang="en-US" altLang="zh-TW" sz="2000" b="1" dirty="0" smtClean="0">
              <a:solidFill>
                <a:srgbClr val="660066"/>
              </a:solidFill>
              <a:latin typeface="標楷體" pitchFamily="65" charset="-120"/>
              <a:ea typeface="標楷體" pitchFamily="65" charset="-120"/>
            </a:endParaRPr>
          </a:p>
          <a:p>
            <a:pPr marL="269875" indent="182563"/>
            <a:r>
              <a:rPr lang="en-US" altLang="zh-TW" sz="2000" b="1" dirty="0" smtClean="0">
                <a:solidFill>
                  <a:srgbClr val="660066"/>
                </a:solidFill>
                <a:latin typeface="標楷體" pitchFamily="65" charset="-120"/>
                <a:ea typeface="標楷體" pitchFamily="65" charset="-120"/>
              </a:rPr>
              <a:t>(</a:t>
            </a:r>
            <a:r>
              <a:rPr lang="zh-TW" altLang="en-US" sz="2000" b="1" dirty="0" smtClean="0">
                <a:solidFill>
                  <a:srgbClr val="660066"/>
                </a:solidFill>
                <a:latin typeface="標楷體" pitchFamily="65" charset="-120"/>
                <a:ea typeface="標楷體" pitchFamily="65" charset="-120"/>
              </a:rPr>
              <a:t>零件、組合圖</a:t>
            </a:r>
            <a:r>
              <a:rPr lang="en-US" altLang="zh-TW" sz="2000" b="1" dirty="0" smtClean="0">
                <a:solidFill>
                  <a:srgbClr val="660066"/>
                </a:solidFill>
                <a:latin typeface="標楷體" pitchFamily="65" charset="-120"/>
                <a:ea typeface="標楷體" pitchFamily="65" charset="-120"/>
              </a:rPr>
              <a:t>)</a:t>
            </a:r>
          </a:p>
          <a:p>
            <a:r>
              <a:rPr lang="zh-TW" altLang="en-US" sz="2000" b="1" dirty="0" smtClean="0">
                <a:solidFill>
                  <a:srgbClr val="660066"/>
                </a:solidFill>
                <a:latin typeface="標楷體" pitchFamily="65" charset="-120"/>
                <a:ea typeface="標楷體" pitchFamily="65" charset="-120"/>
              </a:rPr>
              <a:t>專題製作</a:t>
            </a:r>
            <a:endParaRPr lang="en-US" altLang="zh-TW" sz="2000" dirty="0" smtClean="0">
              <a:solidFill>
                <a:srgbClr val="0000FF"/>
              </a:solidFill>
              <a:latin typeface="標楷體" pitchFamily="65" charset="-120"/>
              <a:ea typeface="標楷體" pitchFamily="65" charset="-120"/>
            </a:endParaRPr>
          </a:p>
        </p:txBody>
      </p:sp>
      <p:sp>
        <p:nvSpPr>
          <p:cNvPr id="16" name="按鈕形 15"/>
          <p:cNvSpPr/>
          <p:nvPr/>
        </p:nvSpPr>
        <p:spPr>
          <a:xfrm>
            <a:off x="3131840" y="1772816"/>
            <a:ext cx="2808312"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升學主要相關</a:t>
            </a:r>
            <a:endParaRPr lang="zh-TW" altLang="en-US" sz="2800" dirty="0">
              <a:latin typeface="標楷體" pitchFamily="65" charset="-120"/>
              <a:ea typeface="標楷體" pitchFamily="65" charset="-120"/>
            </a:endParaRPr>
          </a:p>
        </p:txBody>
      </p:sp>
      <p:sp>
        <p:nvSpPr>
          <p:cNvPr id="17" name="按鈕形 16"/>
          <p:cNvSpPr/>
          <p:nvPr/>
        </p:nvSpPr>
        <p:spPr>
          <a:xfrm>
            <a:off x="3131840" y="2348880"/>
            <a:ext cx="2808312"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9" name="矩形 18"/>
          <p:cNvSpPr/>
          <p:nvPr/>
        </p:nvSpPr>
        <p:spPr>
          <a:xfrm>
            <a:off x="3203848" y="2421344"/>
            <a:ext cx="2664296"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r>
              <a:rPr lang="zh-TW" altLang="en-US" sz="2000" dirty="0" smtClean="0">
                <a:solidFill>
                  <a:srgbClr val="0000FF"/>
                </a:solidFill>
                <a:latin typeface="標楷體" pitchFamily="65" charset="-120"/>
                <a:ea typeface="標楷體" pitchFamily="65" charset="-120"/>
              </a:rPr>
              <a:t>機械設計系</a:t>
            </a:r>
            <a:endParaRPr lang="en-US" altLang="zh-TW" sz="2000" dirty="0" smtClean="0">
              <a:solidFill>
                <a:srgbClr val="0000FF"/>
              </a:solidFill>
              <a:latin typeface="標楷體" pitchFamily="65" charset="-120"/>
              <a:ea typeface="標楷體" pitchFamily="65" charset="-120"/>
            </a:endParaRPr>
          </a:p>
          <a:p>
            <a:pPr marL="182563" indent="-182563"/>
            <a:r>
              <a:rPr lang="zh-TW" altLang="en-US" sz="2000" dirty="0" smtClean="0">
                <a:solidFill>
                  <a:srgbClr val="0000FF"/>
                </a:solidFill>
                <a:latin typeface="標楷體" pitchFamily="65" charset="-120"/>
                <a:ea typeface="標楷體" pitchFamily="65" charset="-120"/>
              </a:rPr>
              <a:t>工業設計系</a:t>
            </a:r>
            <a:endParaRPr lang="en-US" altLang="zh-TW" sz="2000" dirty="0" smtClean="0">
              <a:solidFill>
                <a:srgbClr val="0000FF"/>
              </a:solidFill>
              <a:latin typeface="標楷體" pitchFamily="65" charset="-120"/>
              <a:ea typeface="標楷體" pitchFamily="65" charset="-120"/>
            </a:endParaRPr>
          </a:p>
          <a:p>
            <a:pPr marL="182563" indent="-182563"/>
            <a:r>
              <a:rPr lang="zh-TW" altLang="en-US" sz="2000" dirty="0" smtClean="0">
                <a:solidFill>
                  <a:srgbClr val="0000FF"/>
                </a:solidFill>
                <a:latin typeface="標楷體" pitchFamily="65" charset="-120"/>
                <a:ea typeface="標楷體" pitchFamily="65" charset="-120"/>
              </a:rPr>
              <a:t>機械工程系</a:t>
            </a:r>
            <a:endParaRPr lang="en-US" altLang="zh-TW" sz="2000" dirty="0" smtClean="0">
              <a:solidFill>
                <a:srgbClr val="0000FF"/>
              </a:solidFill>
              <a:latin typeface="標楷體" pitchFamily="65" charset="-120"/>
              <a:ea typeface="標楷體" pitchFamily="65" charset="-120"/>
            </a:endParaRPr>
          </a:p>
          <a:p>
            <a:pPr marL="182563" indent="-182563"/>
            <a:r>
              <a:rPr lang="zh-TW" altLang="en-US" sz="2000" dirty="0" smtClean="0">
                <a:solidFill>
                  <a:srgbClr val="0000FF"/>
                </a:solidFill>
                <a:latin typeface="標楷體" pitchFamily="65" charset="-120"/>
                <a:ea typeface="標楷體" pitchFamily="65" charset="-120"/>
              </a:rPr>
              <a:t>自動化工程系</a:t>
            </a:r>
            <a:endParaRPr lang="en-US" altLang="zh-TW" sz="2000" dirty="0" smtClean="0">
              <a:solidFill>
                <a:srgbClr val="0000FF"/>
              </a:solidFill>
              <a:latin typeface="標楷體" pitchFamily="65" charset="-120"/>
              <a:ea typeface="標楷體" pitchFamily="65" charset="-120"/>
            </a:endParaRPr>
          </a:p>
          <a:p>
            <a:pPr marL="182563" indent="-182563"/>
            <a:r>
              <a:rPr lang="zh-TW" altLang="en-US" sz="2000" dirty="0" smtClean="0">
                <a:solidFill>
                  <a:srgbClr val="0000FF"/>
                </a:solidFill>
                <a:latin typeface="標楷體" pitchFamily="65" charset="-120"/>
                <a:ea typeface="標楷體" pitchFamily="65" charset="-120"/>
              </a:rPr>
              <a:t>機械與自動化工程系</a:t>
            </a:r>
            <a:endParaRPr lang="en-US" altLang="zh-TW" sz="2000" dirty="0" smtClean="0">
              <a:solidFill>
                <a:srgbClr val="0000FF"/>
              </a:solidFill>
              <a:latin typeface="標楷體" pitchFamily="65" charset="-120"/>
              <a:ea typeface="標楷體" pitchFamily="65" charset="-120"/>
            </a:endParaRPr>
          </a:p>
          <a:p>
            <a:pPr marL="182563" indent="-182563"/>
            <a:r>
              <a:rPr lang="zh-TW" altLang="en-US" sz="2000" dirty="0" smtClean="0">
                <a:solidFill>
                  <a:srgbClr val="0000FF"/>
                </a:solidFill>
                <a:latin typeface="標楷體" pitchFamily="65" charset="-120"/>
                <a:ea typeface="標楷體" pitchFamily="65" charset="-120"/>
              </a:rPr>
              <a:t>模具工程系</a:t>
            </a:r>
            <a:endParaRPr lang="en-US" altLang="zh-TW" sz="2000" dirty="0" smtClean="0">
              <a:solidFill>
                <a:srgbClr val="0000FF"/>
              </a:solidFill>
              <a:latin typeface="標楷體" pitchFamily="65" charset="-120"/>
              <a:ea typeface="標楷體" pitchFamily="65" charset="-120"/>
            </a:endParaRPr>
          </a:p>
          <a:p>
            <a:pPr marL="182563" indent="-182563"/>
            <a:r>
              <a:rPr lang="zh-TW" altLang="en-US" sz="2000" dirty="0" smtClean="0">
                <a:solidFill>
                  <a:srgbClr val="0000FF"/>
                </a:solidFill>
                <a:latin typeface="標楷體" pitchFamily="65" charset="-120"/>
                <a:ea typeface="標楷體" pitchFamily="65" charset="-120"/>
              </a:rPr>
              <a:t>材料科學與工程系</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生物機電工程系</a:t>
            </a:r>
            <a:endParaRPr lang="en-US" altLang="zh-TW" sz="2000" dirty="0" smtClean="0">
              <a:solidFill>
                <a:srgbClr val="0000FF"/>
              </a:solidFill>
              <a:latin typeface="標楷體" pitchFamily="65" charset="-120"/>
              <a:ea typeface="標楷體" pitchFamily="65" charset="-120"/>
            </a:endParaRPr>
          </a:p>
          <a:p>
            <a:r>
              <a:rPr lang="zh-TW" altLang="en-US" sz="2000" b="1" dirty="0" smtClean="0">
                <a:solidFill>
                  <a:srgbClr val="FF00FF"/>
                </a:solidFill>
                <a:latin typeface="標楷體" pitchFamily="65" charset="-120"/>
                <a:ea typeface="標楷體" pitchFamily="65" charset="-120"/>
              </a:rPr>
              <a:t>其他機械群相關系</a:t>
            </a:r>
            <a:endParaRPr lang="en-US" altLang="zh-TW" sz="2000" b="1" dirty="0" smtClean="0">
              <a:solidFill>
                <a:srgbClr val="FF00FF"/>
              </a:solidFill>
              <a:latin typeface="標楷體" pitchFamily="65" charset="-120"/>
              <a:ea typeface="標楷體" pitchFamily="65" charset="-120"/>
            </a:endParaRPr>
          </a:p>
          <a:p>
            <a:endParaRPr lang="en-US" altLang="zh-TW" sz="2000" b="1" dirty="0" smtClean="0">
              <a:solidFill>
                <a:srgbClr val="FF00FF"/>
              </a:solidFill>
              <a:latin typeface="標楷體" pitchFamily="65" charset="-120"/>
              <a:ea typeface="標楷體" pitchFamily="65" charset="-120"/>
            </a:endParaRPr>
          </a:p>
          <a:p>
            <a:endParaRPr lang="en-US" altLang="zh-TW" sz="2000" b="1" dirty="0" smtClean="0">
              <a:solidFill>
                <a:srgbClr val="FF00FF"/>
              </a:solidFill>
              <a:latin typeface="標楷體" pitchFamily="65" charset="-120"/>
              <a:ea typeface="標楷體" pitchFamily="65" charset="-120"/>
            </a:endParaRPr>
          </a:p>
          <a:p>
            <a:endParaRPr lang="en-US" altLang="zh-TW" sz="2000" b="1" dirty="0" smtClean="0">
              <a:solidFill>
                <a:srgbClr val="FF00FF"/>
              </a:solidFill>
              <a:latin typeface="標楷體" pitchFamily="65" charset="-120"/>
              <a:ea typeface="標楷體" pitchFamily="65" charset="-120"/>
            </a:endParaRPr>
          </a:p>
          <a:p>
            <a:endParaRPr lang="en-US" altLang="zh-TW" sz="2000" b="1" dirty="0" smtClean="0">
              <a:solidFill>
                <a:srgbClr val="FF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solidFill>
                  <a:srgbClr val="800000"/>
                </a:solidFill>
                <a:latin typeface="標楷體" pitchFamily="65" charset="-120"/>
                <a:ea typeface="標楷體" pitchFamily="65" charset="-120"/>
              </a:rPr>
              <a:t>未來主要從事</a:t>
            </a:r>
            <a:endParaRPr lang="zh-TW" altLang="en-US" sz="2800" dirty="0">
              <a:solidFill>
                <a:srgbClr val="800000"/>
              </a:solidFill>
              <a:latin typeface="標楷體" pitchFamily="65" charset="-120"/>
              <a:ea typeface="標楷體" pitchFamily="65" charset="-120"/>
            </a:endParaRP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sz="2000" dirty="0" smtClean="0">
                <a:solidFill>
                  <a:srgbClr val="0000FF"/>
                </a:solidFill>
                <a:latin typeface="標楷體" pitchFamily="65" charset="-120"/>
                <a:ea typeface="標楷體" pitchFamily="65" charset="-120"/>
              </a:rPr>
              <a:t>機械繪圖</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電腦繪圖工程師</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機械工程師</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產品量測與品管</a:t>
            </a:r>
            <a:endParaRPr lang="en-US" altLang="zh-TW" sz="2000" dirty="0" smtClean="0">
              <a:solidFill>
                <a:srgbClr val="0000FF"/>
              </a:solidFill>
              <a:latin typeface="標楷體" pitchFamily="65" charset="-120"/>
              <a:ea typeface="標楷體" pitchFamily="65" charset="-120"/>
            </a:endParaRPr>
          </a:p>
          <a:p>
            <a:r>
              <a:rPr lang="zh-TW" altLang="en-US" sz="2000" b="1" dirty="0" smtClean="0">
                <a:solidFill>
                  <a:srgbClr val="0000FF"/>
                </a:solidFill>
                <a:latin typeface="標楷體" pitchFamily="65" charset="-120"/>
                <a:ea typeface="標楷體" pitchFamily="65" charset="-120"/>
              </a:rPr>
              <a:t>機械設計</a:t>
            </a:r>
            <a:endParaRPr lang="en-US" altLang="zh-TW" sz="2000" b="1"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成品設計</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生產線管控與維護</a:t>
            </a:r>
            <a:endParaRPr lang="en-US" altLang="zh-TW" sz="2000" dirty="0" smtClean="0">
              <a:solidFill>
                <a:srgbClr val="0000FF"/>
              </a:solidFill>
              <a:latin typeface="標楷體" pitchFamily="65" charset="-120"/>
              <a:ea typeface="標楷體" pitchFamily="65" charset="-120"/>
            </a:endParaRPr>
          </a:p>
          <a:p>
            <a:r>
              <a:rPr lang="zh-TW" altLang="en-US" sz="2000" dirty="0" smtClean="0">
                <a:solidFill>
                  <a:srgbClr val="0000FF"/>
                </a:solidFill>
                <a:latin typeface="標楷體" pitchFamily="65" charset="-120"/>
                <a:ea typeface="標楷體" pitchFamily="65" charset="-120"/>
              </a:rPr>
              <a:t>自動化產線模組維護</a:t>
            </a:r>
            <a:endParaRPr lang="en-US" altLang="zh-TW" sz="2000" dirty="0" smtClean="0">
              <a:solidFill>
                <a:srgbClr val="0000FF"/>
              </a:solidFill>
              <a:latin typeface="標楷體" pitchFamily="65" charset="-120"/>
              <a:ea typeface="標楷體" pitchFamily="65" charset="-120"/>
            </a:endParaRPr>
          </a:p>
          <a:p>
            <a:pPr>
              <a:spcBef>
                <a:spcPts val="1200"/>
              </a:spcBef>
            </a:pPr>
            <a:r>
              <a:rPr lang="zh-TW" altLang="en-US" sz="2000" b="1" dirty="0" smtClean="0">
                <a:solidFill>
                  <a:srgbClr val="FF0000"/>
                </a:solidFill>
                <a:latin typeface="標楷體" pitchFamily="65" charset="-120"/>
                <a:ea typeface="標楷體" pitchFamily="65" charset="-120"/>
              </a:rPr>
              <a:t>★標準化的基礎</a:t>
            </a:r>
            <a:endParaRPr lang="en-US" altLang="zh-TW" sz="2000" b="1" dirty="0" smtClean="0">
              <a:solidFill>
                <a:srgbClr val="FF0000"/>
              </a:solidFill>
              <a:latin typeface="標楷體" pitchFamily="65" charset="-120"/>
              <a:ea typeface="標楷體" pitchFamily="65" charset="-120"/>
            </a:endParaRPr>
          </a:p>
          <a:p>
            <a:pPr marL="269875" indent="-269875"/>
            <a:r>
              <a:rPr lang="zh-TW" altLang="en-US" sz="2000" b="1" dirty="0" smtClean="0">
                <a:solidFill>
                  <a:srgbClr val="006600"/>
                </a:solidFill>
                <a:latin typeface="標楷體" pitchFamily="65" charset="-120"/>
                <a:ea typeface="標楷體" pitchFamily="65" charset="-120"/>
              </a:rPr>
              <a:t>★藉由圖面作為設計師與操作人員間的溝通</a:t>
            </a:r>
            <a:endParaRPr lang="en-US" altLang="zh-TW" sz="2000" b="1" dirty="0" smtClean="0">
              <a:solidFill>
                <a:srgbClr val="006600"/>
              </a:solidFill>
              <a:latin typeface="標楷體" pitchFamily="65" charset="-120"/>
              <a:ea typeface="標楷體" pitchFamily="65" charset="-120"/>
            </a:endParaRPr>
          </a:p>
          <a:p>
            <a:pPr marL="269875" indent="-269875"/>
            <a:r>
              <a:rPr lang="zh-TW" altLang="en-US" sz="2000" b="1" dirty="0" smtClean="0">
                <a:solidFill>
                  <a:srgbClr val="0000FF"/>
                </a:solidFill>
                <a:latin typeface="標楷體" pitchFamily="65" charset="-120"/>
                <a:ea typeface="標楷體" pitchFamily="65" charset="-120"/>
              </a:rPr>
              <a:t>★適合跨足產品設計或工業設計</a:t>
            </a:r>
            <a:endParaRPr lang="en-US" altLang="zh-TW" sz="2000"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297589776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8535" y="368080"/>
            <a:ext cx="8229600" cy="684656"/>
          </a:xfrm>
        </p:spPr>
        <p:txBody>
          <a:bodyPr>
            <a:normAutofit fontScale="90000"/>
          </a:bodyPr>
          <a:lstStyle/>
          <a:p>
            <a:pPr lvl="0"/>
            <a:r>
              <a:rPr lang="zh-TW" altLang="en-US" b="1" dirty="0">
                <a:solidFill>
                  <a:srgbClr val="FF0000"/>
                </a:solidFill>
              </a:rPr>
              <a:t>機械群 </a:t>
            </a:r>
            <a:r>
              <a:rPr lang="zh-TW" altLang="en-US" b="1" dirty="0">
                <a:solidFill>
                  <a:srgbClr val="0000FF"/>
                </a:solidFill>
              </a:rPr>
              <a:t>各科簡介</a:t>
            </a:r>
            <a:r>
              <a:rPr lang="en-US" altLang="zh-TW" b="1" dirty="0" smtClean="0">
                <a:solidFill>
                  <a:srgbClr val="0000FF"/>
                </a:solidFill>
              </a:rPr>
              <a:t>(</a:t>
            </a:r>
            <a:r>
              <a:rPr lang="en-US" altLang="zh-TW" b="1" dirty="0" smtClean="0">
                <a:solidFill>
                  <a:srgbClr val="FF00FF"/>
                </a:solidFill>
              </a:rPr>
              <a:t>2A</a:t>
            </a:r>
            <a:r>
              <a:rPr lang="en-US" altLang="zh-TW" b="1" dirty="0" smtClean="0">
                <a:solidFill>
                  <a:srgbClr val="0000FF"/>
                </a:solidFill>
              </a:rPr>
              <a:t>/2)</a:t>
            </a:r>
            <a:endParaRPr lang="zh-TW" altLang="en-US" dirty="0">
              <a:solidFill>
                <a:srgbClr val="0000FF"/>
              </a:solidFill>
              <a:effectLst/>
              <a:latin typeface="標楷體" pitchFamily="65" charset="-120"/>
              <a:ea typeface="標楷體" pitchFamily="65" charset="-120"/>
            </a:endParaRPr>
          </a:p>
        </p:txBody>
      </p:sp>
      <p:sp>
        <p:nvSpPr>
          <p:cNvPr id="11" name="內容版面配置區 2"/>
          <p:cNvSpPr txBox="1">
            <a:spLocks/>
          </p:cNvSpPr>
          <p:nvPr/>
        </p:nvSpPr>
        <p:spPr>
          <a:xfrm>
            <a:off x="251520" y="1052736"/>
            <a:ext cx="3384376" cy="576064"/>
          </a:xfrm>
          <a:prstGeom prst="rect">
            <a:avLst/>
          </a:prstGeom>
        </p:spPr>
        <p:style>
          <a:lnRef idx="1">
            <a:schemeClr val="accent3"/>
          </a:lnRef>
          <a:fillRef idx="3">
            <a:schemeClr val="accent3"/>
          </a:fillRef>
          <a:effectRef idx="2">
            <a:schemeClr val="accent3"/>
          </a:effectRef>
          <a:fontRef idx="minor">
            <a:schemeClr val="lt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製圖科</a:t>
            </a:r>
            <a:endParaRPr kumimoji="0" lang="en-US" altLang="zh-TW" sz="3200" b="1" i="0" u="none" strike="noStrike" kern="1200" spc="50" normalizeH="0" baseline="0" noProof="0" dirty="0" smtClean="0">
              <a:ln w="11430"/>
              <a:solidFill>
                <a:srgbClr val="0033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提醒事項</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仍必須學習基本工具母機操作</a:t>
            </a:r>
            <a:endParaRPr lang="en-US" altLang="zh-TW"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a:spcBef>
                <a:spcPts val="6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0000FF"/>
                </a:solidFill>
                <a:latin typeface="標楷體" pitchFamily="65" charset="-120"/>
                <a:ea typeface="標楷體" pitchFamily="65" charset="-120"/>
                <a:sym typeface="Wingdings"/>
              </a:rPr>
              <a:t>具</a:t>
            </a:r>
            <a:r>
              <a:rPr lang="zh-TW" altLang="zh-TW" sz="2000" b="1" dirty="0" smtClean="0">
                <a:solidFill>
                  <a:srgbClr val="0000FF"/>
                </a:solidFill>
                <a:latin typeface="標楷體" pitchFamily="65" charset="-120"/>
                <a:ea typeface="標楷體" pitchFamily="65" charset="-120"/>
                <a:sym typeface="Wingdings"/>
              </a:rPr>
              <a:t>3D繪圖概念，將機械零件繪出機械圖</a:t>
            </a:r>
            <a:endParaRPr lang="en-US" altLang="zh-TW" sz="2000" b="1" dirty="0" smtClean="0">
              <a:solidFill>
                <a:srgbClr val="0000FF"/>
              </a:solidFill>
              <a:latin typeface="標楷體" pitchFamily="65" charset="-120"/>
              <a:ea typeface="標楷體" pitchFamily="65" charset="-120"/>
              <a:sym typeface="Wingdings"/>
            </a:endParaRPr>
          </a:p>
          <a:p>
            <a:pPr marL="182563" indent="-182563">
              <a:spcBef>
                <a:spcPts val="6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雖然電腦軟體強大，取代大部分繪圖，但基本工程圖學觀念不可缺</a:t>
            </a:r>
            <a:r>
              <a:rPr lang="zh-TW" altLang="en-US" sz="2000" b="1" dirty="0" smtClean="0">
                <a:solidFill>
                  <a:srgbClr val="FF0000"/>
                </a:solidFill>
                <a:latin typeface="標楷體" pitchFamily="65" charset="-120"/>
                <a:ea typeface="標楷體" pitchFamily="65" charset="-120"/>
                <a:sym typeface="Wingdings"/>
              </a:rPr>
              <a:t>少。</a:t>
            </a:r>
            <a:endParaRPr lang="en-US" altLang="zh-TW" sz="2000" b="1" dirty="0" smtClean="0">
              <a:solidFill>
                <a:srgbClr val="FF0000"/>
              </a:solidFill>
              <a:latin typeface="標楷體" pitchFamily="65" charset="-120"/>
              <a:ea typeface="標楷體" pitchFamily="65" charset="-120"/>
            </a:endParaRPr>
          </a:p>
          <a:p>
            <a:pPr marL="182563" indent="-182563">
              <a:spcBef>
                <a:spcPts val="6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00"/>
                </a:solidFill>
                <a:latin typeface="標楷體" pitchFamily="65" charset="-120"/>
                <a:ea typeface="標楷體" pitchFamily="65" charset="-120"/>
              </a:rPr>
              <a:t>圖面的正確性影響後續生產流程甚鉅，且影響生產成本。</a:t>
            </a:r>
            <a:endParaRPr lang="en-US" altLang="zh-TW" sz="2000" b="1" dirty="0" smtClean="0">
              <a:solidFill>
                <a:srgbClr val="FF0000"/>
              </a:solidFill>
              <a:latin typeface="標楷體" pitchFamily="65" charset="-120"/>
              <a:ea typeface="標楷體" pitchFamily="65" charset="-120"/>
            </a:endParaRPr>
          </a:p>
          <a:p>
            <a:pPr marL="182563" indent="-182563">
              <a:spcBef>
                <a:spcPts val="600"/>
              </a:spcBef>
            </a:pPr>
            <a:endParaRPr lang="en-US" altLang="zh-TW" sz="2000" dirty="0" smtClean="0">
              <a:solidFill>
                <a:srgbClr val="0000FF"/>
              </a:solidFill>
              <a:latin typeface="標楷體" pitchFamily="65" charset="-120"/>
              <a:ea typeface="標楷體" pitchFamily="65" charset="-120"/>
            </a:endParaRPr>
          </a:p>
        </p:txBody>
      </p:sp>
      <p:pic>
        <p:nvPicPr>
          <p:cNvPr id="13" name="Picture 7" descr="IMG_2861"/>
          <p:cNvPicPr>
            <a:picLocks noChangeAspect="1" noChangeArrowheads="1"/>
          </p:cNvPicPr>
          <p:nvPr/>
        </p:nvPicPr>
        <p:blipFill>
          <a:blip r:embed="rId2" cstate="screen"/>
          <a:srcRect/>
          <a:stretch>
            <a:fillRect/>
          </a:stretch>
        </p:blipFill>
        <p:spPr bwMode="auto">
          <a:xfrm>
            <a:off x="5940152" y="1772816"/>
            <a:ext cx="2689303" cy="2016224"/>
          </a:xfrm>
          <a:prstGeom prst="rect">
            <a:avLst/>
          </a:prstGeom>
          <a:noFill/>
          <a:effectLst>
            <a:softEdge rad="31750"/>
          </a:effectLst>
        </p:spPr>
      </p:pic>
      <p:pic>
        <p:nvPicPr>
          <p:cNvPr id="18" name="Picture 6" descr="IMG_2868"/>
          <p:cNvPicPr>
            <a:picLocks noChangeAspect="1" noChangeArrowheads="1"/>
          </p:cNvPicPr>
          <p:nvPr/>
        </p:nvPicPr>
        <p:blipFill>
          <a:blip r:embed="rId3" cstate="screen"/>
          <a:srcRect/>
          <a:stretch>
            <a:fillRect/>
          </a:stretch>
        </p:blipFill>
        <p:spPr bwMode="auto">
          <a:xfrm>
            <a:off x="3178527" y="1772816"/>
            <a:ext cx="2689617" cy="2016224"/>
          </a:xfrm>
          <a:prstGeom prst="rect">
            <a:avLst/>
          </a:prstGeom>
          <a:noFill/>
          <a:effectLst>
            <a:softEdge rad="31750"/>
          </a:effectLst>
        </p:spPr>
      </p:pic>
      <p:pic>
        <p:nvPicPr>
          <p:cNvPr id="20" name="Picture 10" descr="IMG_2881"/>
          <p:cNvPicPr>
            <a:picLocks noChangeAspect="1" noChangeArrowheads="1"/>
          </p:cNvPicPr>
          <p:nvPr/>
        </p:nvPicPr>
        <p:blipFill>
          <a:blip r:embed="rId4" cstate="screen"/>
          <a:srcRect/>
          <a:stretch>
            <a:fillRect/>
          </a:stretch>
        </p:blipFill>
        <p:spPr bwMode="auto">
          <a:xfrm>
            <a:off x="3203848" y="4005064"/>
            <a:ext cx="2593408" cy="1944886"/>
          </a:xfrm>
          <a:prstGeom prst="rect">
            <a:avLst/>
          </a:prstGeom>
          <a:noFill/>
          <a:effectLst>
            <a:softEdge rad="31750"/>
          </a:effectLst>
        </p:spPr>
      </p:pic>
      <p:pic>
        <p:nvPicPr>
          <p:cNvPr id="22" name="Picture 16" descr="IMG_2822"/>
          <p:cNvPicPr>
            <a:picLocks noChangeAspect="1" noChangeArrowheads="1"/>
          </p:cNvPicPr>
          <p:nvPr/>
        </p:nvPicPr>
        <p:blipFill>
          <a:blip r:embed="rId5" cstate="screen"/>
          <a:srcRect/>
          <a:stretch>
            <a:fillRect/>
          </a:stretch>
        </p:blipFill>
        <p:spPr bwMode="auto">
          <a:xfrm>
            <a:off x="5508104" y="4005064"/>
            <a:ext cx="1871588" cy="2495983"/>
          </a:xfrm>
          <a:prstGeom prst="rect">
            <a:avLst/>
          </a:prstGeom>
          <a:noFill/>
          <a:effectLst>
            <a:softEdge rad="31750"/>
          </a:effectLst>
        </p:spPr>
      </p:pic>
      <p:pic>
        <p:nvPicPr>
          <p:cNvPr id="21" name="Picture 15" descr="IMG_2823"/>
          <p:cNvPicPr>
            <a:picLocks noChangeAspect="1" noChangeArrowheads="1"/>
          </p:cNvPicPr>
          <p:nvPr/>
        </p:nvPicPr>
        <p:blipFill>
          <a:blip r:embed="rId6" cstate="screen"/>
          <a:srcRect/>
          <a:stretch>
            <a:fillRect/>
          </a:stretch>
        </p:blipFill>
        <p:spPr bwMode="auto">
          <a:xfrm>
            <a:off x="7164288" y="4005064"/>
            <a:ext cx="1457840" cy="1944216"/>
          </a:xfrm>
          <a:prstGeom prst="rect">
            <a:avLst/>
          </a:prstGeom>
          <a:noFill/>
        </p:spPr>
      </p:pic>
    </p:spTree>
    <p:extLst>
      <p:ext uri="{BB962C8B-B14F-4D97-AF65-F5344CB8AC3E}">
        <p14:creationId xmlns:p14="http://schemas.microsoft.com/office/powerpoint/2010/main" val="415735333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91680" y="1628800"/>
            <a:ext cx="2232248" cy="4392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solidFill>
                  <a:srgbClr val="0000FF"/>
                </a:solidFill>
                <a:latin typeface="標楷體" pitchFamily="65" charset="-120"/>
                <a:ea typeface="標楷體" pitchFamily="65" charset="-120"/>
                <a:cs typeface="Arial Unicode MS" pitchFamily="34" charset="-120"/>
              </a:rPr>
              <a:t>部定必修科目</a:t>
            </a:r>
            <a:endParaRPr lang="en-US" altLang="zh-TW" sz="2400" b="1" dirty="0" smtClean="0">
              <a:solidFill>
                <a:srgbClr val="0000FF"/>
              </a:solidFill>
              <a:latin typeface="標楷體" pitchFamily="65" charset="-120"/>
              <a:ea typeface="標楷體" pitchFamily="65" charset="-120"/>
              <a:cs typeface="Arial Unicode MS" pitchFamily="34" charset="-120"/>
            </a:endParaRPr>
          </a:p>
          <a:p>
            <a:pPr>
              <a:spcBef>
                <a:spcPts val="600"/>
              </a:spcBef>
            </a:pPr>
            <a:r>
              <a:rPr lang="zh-TW" altLang="zh-TW" sz="1900" b="1" dirty="0" smtClean="0">
                <a:solidFill>
                  <a:srgbClr val="660066"/>
                </a:solidFill>
                <a:latin typeface="標楷體" pitchFamily="65" charset="-120"/>
                <a:ea typeface="標楷體" pitchFamily="65" charset="-120"/>
              </a:rPr>
              <a:t>機械工作法及實習</a:t>
            </a:r>
            <a:endParaRPr lang="en-US" altLang="zh-TW" sz="1900" b="1" dirty="0" smtClean="0">
              <a:solidFill>
                <a:srgbClr val="660066"/>
              </a:solidFill>
              <a:latin typeface="標楷體" pitchFamily="65" charset="-120"/>
              <a:ea typeface="標楷體" pitchFamily="65" charset="-120"/>
            </a:endParaRPr>
          </a:p>
          <a:p>
            <a:pPr>
              <a:spcBef>
                <a:spcPts val="600"/>
              </a:spcBef>
            </a:pPr>
            <a:r>
              <a:rPr lang="zh-TW" altLang="zh-TW" sz="1900" b="1" dirty="0" smtClean="0">
                <a:solidFill>
                  <a:srgbClr val="000066"/>
                </a:solidFill>
                <a:latin typeface="標楷體" pitchFamily="65" charset="-120"/>
                <a:ea typeface="標楷體" pitchFamily="65" charset="-120"/>
              </a:rPr>
              <a:t>動力機械概論</a:t>
            </a:r>
            <a:endParaRPr lang="en-US" altLang="zh-TW" sz="1900" b="1" dirty="0" smtClean="0">
              <a:solidFill>
                <a:srgbClr val="000066"/>
              </a:solidFill>
              <a:latin typeface="標楷體" pitchFamily="65" charset="-120"/>
              <a:ea typeface="標楷體" pitchFamily="65" charset="-120"/>
            </a:endParaRPr>
          </a:p>
          <a:p>
            <a:pPr>
              <a:spcBef>
                <a:spcPts val="600"/>
              </a:spcBef>
            </a:pPr>
            <a:r>
              <a:rPr lang="zh-TW" altLang="zh-TW" sz="1900" b="1" dirty="0" smtClean="0">
                <a:solidFill>
                  <a:srgbClr val="660066"/>
                </a:solidFill>
                <a:latin typeface="標楷體" pitchFamily="65" charset="-120"/>
                <a:ea typeface="標楷體" pitchFamily="65" charset="-120"/>
              </a:rPr>
              <a:t>引擎原理及實習</a:t>
            </a:r>
            <a:endParaRPr lang="en-US" altLang="zh-TW" sz="1900" b="1" dirty="0" smtClean="0">
              <a:solidFill>
                <a:srgbClr val="660066"/>
              </a:solidFill>
              <a:latin typeface="標楷體" pitchFamily="65" charset="-120"/>
              <a:ea typeface="標楷體" pitchFamily="65" charset="-120"/>
            </a:endParaRPr>
          </a:p>
          <a:p>
            <a:pPr>
              <a:spcBef>
                <a:spcPts val="600"/>
              </a:spcBef>
            </a:pPr>
            <a:r>
              <a:rPr lang="zh-TW" altLang="zh-TW" sz="1900" b="1" dirty="0" smtClean="0">
                <a:solidFill>
                  <a:srgbClr val="660066"/>
                </a:solidFill>
                <a:latin typeface="標楷體" pitchFamily="65" charset="-120"/>
                <a:ea typeface="標楷體" pitchFamily="65" charset="-120"/>
              </a:rPr>
              <a:t>液氣壓原理及實習</a:t>
            </a:r>
            <a:endParaRPr lang="en-US" altLang="zh-TW" sz="1900" b="1" dirty="0" smtClean="0">
              <a:solidFill>
                <a:srgbClr val="660066"/>
              </a:solidFill>
              <a:latin typeface="標楷體" pitchFamily="65" charset="-120"/>
              <a:ea typeface="標楷體" pitchFamily="65" charset="-120"/>
            </a:endParaRPr>
          </a:p>
          <a:p>
            <a:pPr>
              <a:spcBef>
                <a:spcPts val="600"/>
              </a:spcBef>
            </a:pPr>
            <a:r>
              <a:rPr lang="zh-TW" altLang="zh-TW" sz="1900" b="1" dirty="0" smtClean="0">
                <a:solidFill>
                  <a:srgbClr val="660066"/>
                </a:solidFill>
                <a:latin typeface="標楷體" pitchFamily="65" charset="-120"/>
                <a:ea typeface="標楷體" pitchFamily="65" charset="-120"/>
              </a:rPr>
              <a:t>電子概論與實習</a:t>
            </a:r>
            <a:endParaRPr lang="en-US" altLang="zh-TW" sz="1900" b="1" dirty="0" smtClean="0">
              <a:solidFill>
                <a:srgbClr val="660066"/>
              </a:solidFill>
              <a:latin typeface="標楷體" pitchFamily="65" charset="-120"/>
              <a:ea typeface="標楷體" pitchFamily="65" charset="-120"/>
            </a:endParaRPr>
          </a:p>
          <a:p>
            <a:pPr>
              <a:spcBef>
                <a:spcPts val="600"/>
              </a:spcBef>
            </a:pPr>
            <a:r>
              <a:rPr lang="zh-TW" altLang="zh-TW" sz="1900" b="1" dirty="0" smtClean="0">
                <a:solidFill>
                  <a:srgbClr val="660066"/>
                </a:solidFill>
                <a:latin typeface="標楷體" pitchFamily="65" charset="-120"/>
                <a:ea typeface="標楷體" pitchFamily="65" charset="-120"/>
              </a:rPr>
              <a:t>電工概論與實習</a:t>
            </a:r>
            <a:endParaRPr lang="en-US" altLang="zh-TW" sz="1900" b="1" dirty="0" smtClean="0">
              <a:solidFill>
                <a:srgbClr val="660066"/>
              </a:solidFill>
              <a:latin typeface="標楷體" pitchFamily="65" charset="-120"/>
              <a:ea typeface="標楷體" pitchFamily="65" charset="-120"/>
            </a:endParaRPr>
          </a:p>
          <a:p>
            <a:pPr>
              <a:spcBef>
                <a:spcPts val="600"/>
              </a:spcBef>
            </a:pPr>
            <a:r>
              <a:rPr lang="zh-TW" altLang="zh-TW" sz="1900" b="1" dirty="0" smtClean="0">
                <a:solidFill>
                  <a:srgbClr val="660066"/>
                </a:solidFill>
                <a:latin typeface="標楷體" pitchFamily="65" charset="-120"/>
                <a:ea typeface="標楷體" pitchFamily="65" charset="-120"/>
              </a:rPr>
              <a:t>機電識圖與實習</a:t>
            </a:r>
            <a:endParaRPr lang="en-US" altLang="zh-TW" sz="1900" b="1" dirty="0" smtClean="0">
              <a:solidFill>
                <a:srgbClr val="660066"/>
              </a:solidFill>
              <a:latin typeface="標楷體" pitchFamily="65" charset="-120"/>
              <a:ea typeface="標楷體" pitchFamily="65" charset="-120"/>
            </a:endParaRPr>
          </a:p>
          <a:p>
            <a:pPr>
              <a:spcBef>
                <a:spcPts val="600"/>
              </a:spcBef>
            </a:pPr>
            <a:r>
              <a:rPr lang="zh-TW" altLang="zh-TW" sz="1900" b="1" dirty="0" smtClean="0">
                <a:solidFill>
                  <a:srgbClr val="006600"/>
                </a:solidFill>
                <a:latin typeface="標楷體" pitchFamily="65" charset="-120"/>
                <a:ea typeface="標楷體" pitchFamily="65" charset="-120"/>
              </a:rPr>
              <a:t>應用力學</a:t>
            </a:r>
            <a:endParaRPr lang="en-US" altLang="zh-TW" sz="1900" b="1" dirty="0" smtClean="0">
              <a:solidFill>
                <a:srgbClr val="006600"/>
              </a:solidFill>
              <a:latin typeface="標楷體" pitchFamily="65" charset="-120"/>
              <a:ea typeface="標楷體" pitchFamily="65" charset="-120"/>
            </a:endParaRPr>
          </a:p>
          <a:p>
            <a:pPr>
              <a:spcBef>
                <a:spcPts val="600"/>
              </a:spcBef>
            </a:pPr>
            <a:r>
              <a:rPr lang="zh-TW" altLang="zh-TW" sz="1900" b="1" dirty="0" smtClean="0">
                <a:solidFill>
                  <a:srgbClr val="006600"/>
                </a:solidFill>
                <a:latin typeface="標楷體" pitchFamily="65" charset="-120"/>
                <a:ea typeface="標楷體" pitchFamily="65" charset="-120"/>
              </a:rPr>
              <a:t>機件原理</a:t>
            </a:r>
            <a:endParaRPr lang="en-US" altLang="zh-TW" sz="1900" b="1" dirty="0" smtClean="0">
              <a:solidFill>
                <a:srgbClr val="006600"/>
              </a:solidFill>
              <a:latin typeface="標楷體" pitchFamily="65" charset="-120"/>
              <a:ea typeface="標楷體" pitchFamily="65" charset="-120"/>
            </a:endParaRPr>
          </a:p>
          <a:p>
            <a:pPr>
              <a:spcBef>
                <a:spcPts val="600"/>
              </a:spcBef>
            </a:pPr>
            <a:endParaRPr lang="zh-TW" altLang="en-US" sz="2400" dirty="0" smtClean="0">
              <a:solidFill>
                <a:srgbClr val="0000FF"/>
              </a:solidFill>
              <a:latin typeface="標楷體" pitchFamily="65" charset="-120"/>
              <a:ea typeface="標楷體" pitchFamily="65" charset="-120"/>
            </a:endParaRPr>
          </a:p>
        </p:txBody>
      </p:sp>
      <p:sp>
        <p:nvSpPr>
          <p:cNvPr id="14" name="向上箭號圖說文字 13"/>
          <p:cNvSpPr/>
          <p:nvPr/>
        </p:nvSpPr>
        <p:spPr>
          <a:xfrm>
            <a:off x="395536" y="5733256"/>
            <a:ext cx="1368152" cy="864096"/>
          </a:xfrm>
          <a:prstGeom prst="upArrow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000000"/>
                </a:solidFill>
              </a:rPr>
              <a:t>跨農業群</a:t>
            </a:r>
            <a:endParaRPr lang="zh-TW" altLang="en-US" b="1" dirty="0">
              <a:solidFill>
                <a:srgbClr val="000000"/>
              </a:solidFill>
            </a:endParaRPr>
          </a:p>
        </p:txBody>
      </p:sp>
      <p:sp>
        <p:nvSpPr>
          <p:cNvPr id="2" name="標題 1"/>
          <p:cNvSpPr>
            <a:spLocks noGrp="1"/>
          </p:cNvSpPr>
          <p:nvPr>
            <p:ph type="title"/>
          </p:nvPr>
        </p:nvSpPr>
        <p:spPr>
          <a:xfrm>
            <a:off x="457200" y="490662"/>
            <a:ext cx="8229600" cy="706090"/>
          </a:xfrm>
        </p:spPr>
        <p:txBody>
          <a:bodyPr>
            <a:normAutofit/>
          </a:bodyPr>
          <a:lstStyle/>
          <a:p>
            <a:pPr lvl="0"/>
            <a:r>
              <a:rPr lang="zh-TW" altLang="en-US" sz="4000" dirty="0" smtClean="0">
                <a:solidFill>
                  <a:srgbClr val="0000FF"/>
                </a:solidFill>
                <a:effectLst/>
                <a:latin typeface="標楷體" pitchFamily="65" charset="-120"/>
                <a:ea typeface="標楷體" pitchFamily="65" charset="-120"/>
              </a:rPr>
              <a:t>群課程與升學科大之對應</a:t>
            </a:r>
            <a:endParaRPr lang="zh-TW" altLang="en-US" sz="4000" dirty="0">
              <a:solidFill>
                <a:srgbClr val="0000FF"/>
              </a:solidFill>
              <a:effectLst/>
              <a:latin typeface="標楷體" pitchFamily="65" charset="-120"/>
              <a:ea typeface="標楷體" pitchFamily="65" charset="-120"/>
            </a:endParaRPr>
          </a:p>
        </p:txBody>
      </p:sp>
      <p:sp>
        <p:nvSpPr>
          <p:cNvPr id="24" name="內容版面配置區 2"/>
          <p:cNvSpPr txBox="1">
            <a:spLocks/>
          </p:cNvSpPr>
          <p:nvPr/>
        </p:nvSpPr>
        <p:spPr>
          <a:xfrm>
            <a:off x="745232" y="1124744"/>
            <a:ext cx="2674640"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◆動力機械群</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10" name="圓角矩形 9"/>
          <p:cNvSpPr/>
          <p:nvPr/>
        </p:nvSpPr>
        <p:spPr>
          <a:xfrm>
            <a:off x="467544" y="1772816"/>
            <a:ext cx="1224136" cy="57606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400" dirty="0" smtClean="0">
                <a:solidFill>
                  <a:srgbClr val="0000FF"/>
                </a:solidFill>
                <a:latin typeface="標楷體" pitchFamily="65" charset="-120"/>
                <a:ea typeface="標楷體" pitchFamily="65" charset="-120"/>
                <a:cs typeface="Arial Unicode MS" pitchFamily="34" charset="-120"/>
              </a:rPr>
              <a:t>汽車科</a:t>
            </a:r>
            <a:endParaRPr lang="zh-TW" altLang="en-US" sz="2400" dirty="0">
              <a:solidFill>
                <a:srgbClr val="0000FF"/>
              </a:solidFill>
              <a:latin typeface="標楷體" pitchFamily="65" charset="-120"/>
              <a:ea typeface="標楷體" pitchFamily="65" charset="-120"/>
            </a:endParaRPr>
          </a:p>
        </p:txBody>
      </p:sp>
      <p:sp>
        <p:nvSpPr>
          <p:cNvPr id="30" name="圓角矩形 29"/>
          <p:cNvSpPr/>
          <p:nvPr/>
        </p:nvSpPr>
        <p:spPr>
          <a:xfrm>
            <a:off x="457200" y="2420888"/>
            <a:ext cx="1224136" cy="57606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400" dirty="0" smtClean="0">
                <a:solidFill>
                  <a:srgbClr val="0000FF"/>
                </a:solidFill>
                <a:latin typeface="標楷體" pitchFamily="65" charset="-120"/>
                <a:ea typeface="標楷體" pitchFamily="65" charset="-120"/>
              </a:rPr>
              <a:t>重機科</a:t>
            </a:r>
            <a:endParaRPr lang="zh-TW" altLang="en-US" sz="2400" dirty="0">
              <a:solidFill>
                <a:srgbClr val="0000FF"/>
              </a:solidFill>
              <a:latin typeface="標楷體" pitchFamily="65" charset="-120"/>
              <a:ea typeface="標楷體" pitchFamily="65" charset="-120"/>
            </a:endParaRPr>
          </a:p>
        </p:txBody>
      </p:sp>
      <p:sp>
        <p:nvSpPr>
          <p:cNvPr id="34" name="內容版面配置區 2"/>
          <p:cNvSpPr txBox="1">
            <a:spLocks/>
          </p:cNvSpPr>
          <p:nvPr/>
        </p:nvSpPr>
        <p:spPr>
          <a:xfrm>
            <a:off x="3563888" y="1124744"/>
            <a:ext cx="4275188"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21" name="矩形 20"/>
          <p:cNvSpPr/>
          <p:nvPr/>
        </p:nvSpPr>
        <p:spPr>
          <a:xfrm>
            <a:off x="3707904" y="1700808"/>
            <a:ext cx="2376264" cy="504056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500" dirty="0" smtClean="0">
                <a:solidFill>
                  <a:srgbClr val="000066"/>
                </a:solidFill>
                <a:latin typeface="標楷體" pitchFamily="65" charset="-120"/>
                <a:ea typeface="標楷體" pitchFamily="65" charset="-120"/>
              </a:rPr>
              <a:t>機械工程系</a:t>
            </a:r>
          </a:p>
          <a:p>
            <a:r>
              <a:rPr lang="zh-TW" altLang="zh-TW" sz="1500" dirty="0" smtClean="0">
                <a:solidFill>
                  <a:srgbClr val="000066"/>
                </a:solidFill>
                <a:latin typeface="標楷體" pitchFamily="65" charset="-120"/>
                <a:ea typeface="標楷體" pitchFamily="65" charset="-120"/>
              </a:rPr>
              <a:t>電機工程系光電組</a:t>
            </a:r>
            <a:endParaRPr lang="en-US" altLang="zh-TW" sz="1500" dirty="0" smtClean="0">
              <a:solidFill>
                <a:srgbClr val="000066"/>
              </a:solidFill>
              <a:latin typeface="標楷體" pitchFamily="65" charset="-120"/>
              <a:ea typeface="標楷體" pitchFamily="65" charset="-120"/>
            </a:endParaRPr>
          </a:p>
          <a:p>
            <a:r>
              <a:rPr lang="zh-TW" altLang="zh-TW" sz="1500" dirty="0" smtClean="0">
                <a:solidFill>
                  <a:srgbClr val="000066"/>
                </a:solidFill>
                <a:latin typeface="標楷體" pitchFamily="65" charset="-120"/>
                <a:ea typeface="標楷體" pitchFamily="65" charset="-120"/>
              </a:rPr>
              <a:t>電機工程系電機與控制組</a:t>
            </a:r>
          </a:p>
          <a:p>
            <a:r>
              <a:rPr lang="zh-TW" altLang="zh-TW" sz="1500" dirty="0" smtClean="0">
                <a:solidFill>
                  <a:srgbClr val="000066"/>
                </a:solidFill>
                <a:latin typeface="標楷體" pitchFamily="65" charset="-120"/>
                <a:ea typeface="標楷體" pitchFamily="65" charset="-120"/>
              </a:rPr>
              <a:t>機械工程系車輛組</a:t>
            </a:r>
          </a:p>
          <a:p>
            <a:r>
              <a:rPr lang="zh-TW" altLang="zh-TW" sz="1500" dirty="0" smtClean="0">
                <a:solidFill>
                  <a:srgbClr val="000066"/>
                </a:solidFill>
                <a:latin typeface="標楷體" pitchFamily="65" charset="-120"/>
                <a:ea typeface="標楷體" pitchFamily="65" charset="-120"/>
              </a:rPr>
              <a:t>車輛工程系</a:t>
            </a:r>
          </a:p>
          <a:p>
            <a:r>
              <a:rPr lang="zh-TW" altLang="zh-TW" sz="1500" dirty="0" smtClean="0">
                <a:solidFill>
                  <a:srgbClr val="000066"/>
                </a:solidFill>
                <a:latin typeface="標楷體" pitchFamily="65" charset="-120"/>
                <a:ea typeface="標楷體" pitchFamily="65" charset="-120"/>
              </a:rPr>
              <a:t>工業工程與管理系</a:t>
            </a:r>
          </a:p>
          <a:p>
            <a:r>
              <a:rPr lang="zh-TW" altLang="zh-TW" sz="1500" dirty="0" smtClean="0">
                <a:solidFill>
                  <a:srgbClr val="000066"/>
                </a:solidFill>
                <a:latin typeface="標楷體" pitchFamily="65" charset="-120"/>
                <a:ea typeface="標楷體" pitchFamily="65" charset="-120"/>
              </a:rPr>
              <a:t>自動化工程系</a:t>
            </a:r>
          </a:p>
          <a:p>
            <a:r>
              <a:rPr lang="zh-TW" altLang="zh-TW" sz="1500" dirty="0" smtClean="0">
                <a:solidFill>
                  <a:srgbClr val="000066"/>
                </a:solidFill>
                <a:latin typeface="標楷體" pitchFamily="65" charset="-120"/>
                <a:ea typeface="標楷體" pitchFamily="65" charset="-120"/>
              </a:rPr>
              <a:t>機械工程系汽車組</a:t>
            </a:r>
          </a:p>
          <a:p>
            <a:pPr indent="180975"/>
            <a:r>
              <a:rPr lang="zh-TW" altLang="zh-TW" sz="1400" dirty="0" smtClean="0">
                <a:solidFill>
                  <a:srgbClr val="000066"/>
                </a:solidFill>
                <a:latin typeface="標楷體" pitchFamily="65" charset="-120"/>
                <a:ea typeface="標楷體" pitchFamily="65" charset="-120"/>
              </a:rPr>
              <a:t>設計製造組</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先進車輛組</a:t>
            </a:r>
          </a:p>
          <a:p>
            <a:pPr indent="180975"/>
            <a:r>
              <a:rPr lang="zh-TW" altLang="zh-TW" sz="1400" dirty="0" smtClean="0">
                <a:solidFill>
                  <a:srgbClr val="000066"/>
                </a:solidFill>
                <a:latin typeface="標楷體" pitchFamily="65" charset="-120"/>
                <a:ea typeface="標楷體" pitchFamily="65" charset="-120"/>
              </a:rPr>
              <a:t>機電組</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自動化控制組</a:t>
            </a:r>
            <a:endParaRPr lang="en-US" altLang="zh-TW" sz="1400" dirty="0" smtClean="0">
              <a:solidFill>
                <a:srgbClr val="000066"/>
              </a:solidFill>
              <a:latin typeface="標楷體" pitchFamily="65" charset="-120"/>
              <a:ea typeface="標楷體" pitchFamily="65" charset="-120"/>
            </a:endParaRPr>
          </a:p>
          <a:p>
            <a:pPr indent="180975"/>
            <a:r>
              <a:rPr lang="zh-TW" altLang="zh-TW" sz="1400" dirty="0" smtClean="0">
                <a:solidFill>
                  <a:srgbClr val="000066"/>
                </a:solidFill>
                <a:latin typeface="標楷體" pitchFamily="65" charset="-120"/>
                <a:ea typeface="標楷體" pitchFamily="65" charset="-120"/>
              </a:rPr>
              <a:t>車輛工程組</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飛機修護組</a:t>
            </a:r>
          </a:p>
          <a:p>
            <a:r>
              <a:rPr lang="zh-TW" altLang="zh-TW" sz="1500" dirty="0" smtClean="0">
                <a:solidFill>
                  <a:srgbClr val="000066"/>
                </a:solidFill>
                <a:latin typeface="標楷體" pitchFamily="65" charset="-120"/>
                <a:ea typeface="標楷體" pitchFamily="65" charset="-120"/>
              </a:rPr>
              <a:t>飛機工程系機械組</a:t>
            </a:r>
          </a:p>
          <a:p>
            <a:r>
              <a:rPr lang="zh-TW" altLang="zh-TW" sz="1500" dirty="0" smtClean="0">
                <a:solidFill>
                  <a:srgbClr val="000066"/>
                </a:solidFill>
                <a:latin typeface="標楷體" pitchFamily="65" charset="-120"/>
                <a:ea typeface="標楷體" pitchFamily="65" charset="-120"/>
              </a:rPr>
              <a:t>能源與冷凍空調工程系</a:t>
            </a:r>
          </a:p>
          <a:p>
            <a:r>
              <a:rPr lang="zh-TW" altLang="zh-TW" sz="1500" dirty="0" smtClean="0">
                <a:solidFill>
                  <a:srgbClr val="000066"/>
                </a:solidFill>
                <a:latin typeface="標楷體" pitchFamily="65" charset="-120"/>
                <a:ea typeface="標楷體" pitchFamily="65" charset="-120"/>
              </a:rPr>
              <a:t>航空電子系</a:t>
            </a:r>
            <a:r>
              <a:rPr lang="zh-TW" altLang="en-US" sz="1500" dirty="0" smtClean="0">
                <a:solidFill>
                  <a:srgbClr val="000066"/>
                </a:solidFill>
                <a:latin typeface="標楷體" pitchFamily="65" charset="-120"/>
                <a:ea typeface="標楷體" pitchFamily="65" charset="-120"/>
              </a:rPr>
              <a:t>、</a:t>
            </a:r>
            <a:r>
              <a:rPr lang="zh-TW" altLang="zh-TW" sz="1500" dirty="0" smtClean="0">
                <a:solidFill>
                  <a:srgbClr val="000066"/>
                </a:solidFill>
                <a:latin typeface="標楷體" pitchFamily="65" charset="-120"/>
                <a:ea typeface="標楷體" pitchFamily="65" charset="-120"/>
              </a:rPr>
              <a:t>航空機械系</a:t>
            </a:r>
          </a:p>
          <a:p>
            <a:r>
              <a:rPr lang="zh-TW" altLang="zh-TW" sz="1500" dirty="0" smtClean="0">
                <a:solidFill>
                  <a:srgbClr val="000066"/>
                </a:solidFill>
                <a:latin typeface="標楷體" pitchFamily="65" charset="-120"/>
                <a:ea typeface="標楷體" pitchFamily="65" charset="-120"/>
              </a:rPr>
              <a:t>電子工程系航空電子組</a:t>
            </a:r>
          </a:p>
          <a:p>
            <a:r>
              <a:rPr lang="zh-TW" altLang="zh-TW" sz="1500" dirty="0" smtClean="0">
                <a:solidFill>
                  <a:srgbClr val="000066"/>
                </a:solidFill>
                <a:latin typeface="標楷體" pitchFamily="65" charset="-120"/>
                <a:ea typeface="標楷體" pitchFamily="65" charset="-120"/>
              </a:rPr>
              <a:t>動力機械工程系</a:t>
            </a:r>
          </a:p>
          <a:p>
            <a:r>
              <a:rPr lang="zh-TW" altLang="zh-TW" sz="1500" dirty="0" smtClean="0">
                <a:solidFill>
                  <a:srgbClr val="000066"/>
                </a:solidFill>
                <a:latin typeface="標楷體" pitchFamily="65" charset="-120"/>
                <a:ea typeface="標楷體" pitchFamily="65" charset="-120"/>
              </a:rPr>
              <a:t>造船及海洋工程系</a:t>
            </a:r>
          </a:p>
          <a:p>
            <a:r>
              <a:rPr lang="zh-TW" altLang="zh-TW" sz="1500" dirty="0" smtClean="0">
                <a:solidFill>
                  <a:srgbClr val="000066"/>
                </a:solidFill>
                <a:latin typeface="標楷體" pitchFamily="65" charset="-120"/>
                <a:ea typeface="標楷體" pitchFamily="65" charset="-120"/>
              </a:rPr>
              <a:t>工業教育學系車輛技術組</a:t>
            </a:r>
            <a:endParaRPr lang="en-US" altLang="zh-TW" sz="1500" dirty="0" smtClean="0">
              <a:solidFill>
                <a:srgbClr val="000066"/>
              </a:solidFill>
              <a:latin typeface="標楷體" pitchFamily="65" charset="-120"/>
              <a:ea typeface="標楷體" pitchFamily="65" charset="-120"/>
            </a:endParaRPr>
          </a:p>
          <a:p>
            <a:r>
              <a:rPr lang="zh-TW" altLang="zh-TW" sz="1500" dirty="0" smtClean="0">
                <a:solidFill>
                  <a:srgbClr val="000066"/>
                </a:solidFill>
                <a:latin typeface="標楷體" pitchFamily="65" charset="-120"/>
                <a:ea typeface="標楷體" pitchFamily="65" charset="-120"/>
              </a:rPr>
              <a:t>輪機工程系</a:t>
            </a:r>
            <a:endParaRPr lang="en-US" altLang="zh-TW" sz="1500" dirty="0" smtClean="0">
              <a:solidFill>
                <a:srgbClr val="000066"/>
              </a:solidFill>
              <a:latin typeface="標楷體" pitchFamily="65" charset="-120"/>
              <a:ea typeface="標楷體" pitchFamily="65" charset="-120"/>
            </a:endParaRPr>
          </a:p>
          <a:p>
            <a:r>
              <a:rPr lang="zh-TW" altLang="zh-TW" sz="1500" dirty="0" smtClean="0">
                <a:solidFill>
                  <a:srgbClr val="000066"/>
                </a:solidFill>
                <a:latin typeface="標楷體" pitchFamily="65" charset="-120"/>
                <a:ea typeface="標楷體" pitchFamily="65" charset="-120"/>
              </a:rPr>
              <a:t>生物機電工程系</a:t>
            </a:r>
          </a:p>
          <a:p>
            <a:r>
              <a:rPr lang="zh-TW" altLang="zh-TW" sz="1500" dirty="0" smtClean="0">
                <a:solidFill>
                  <a:srgbClr val="000066"/>
                </a:solidFill>
                <a:latin typeface="標楷體" pitchFamily="65" charset="-120"/>
                <a:ea typeface="標楷體" pitchFamily="65" charset="-120"/>
              </a:rPr>
              <a:t>機電工程系</a:t>
            </a:r>
          </a:p>
          <a:p>
            <a:endParaRPr lang="zh-TW" altLang="zh-TW" sz="1500" dirty="0" smtClean="0">
              <a:solidFill>
                <a:srgbClr val="000066"/>
              </a:solidFill>
              <a:latin typeface="標楷體" pitchFamily="65" charset="-120"/>
              <a:ea typeface="標楷體" pitchFamily="65" charset="-120"/>
            </a:endParaRPr>
          </a:p>
        </p:txBody>
      </p:sp>
      <p:sp>
        <p:nvSpPr>
          <p:cNvPr id="22" name="矩形 21"/>
          <p:cNvSpPr/>
          <p:nvPr/>
        </p:nvSpPr>
        <p:spPr>
          <a:xfrm>
            <a:off x="6012160" y="1700808"/>
            <a:ext cx="3131840" cy="482453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500" dirty="0" smtClean="0">
                <a:solidFill>
                  <a:srgbClr val="000066"/>
                </a:solidFill>
                <a:latin typeface="標楷體" pitchFamily="65" charset="-120"/>
                <a:ea typeface="標楷體" pitchFamily="65" charset="-120"/>
              </a:rPr>
              <a:t>工業設計系機械與電腦輔助設計組</a:t>
            </a:r>
          </a:p>
          <a:p>
            <a:r>
              <a:rPr lang="zh-TW" altLang="zh-TW" sz="1500" dirty="0" smtClean="0">
                <a:solidFill>
                  <a:srgbClr val="000066"/>
                </a:solidFill>
                <a:latin typeface="標楷體" pitchFamily="65" charset="-120"/>
                <a:ea typeface="標楷體" pitchFamily="65" charset="-120"/>
              </a:rPr>
              <a:t>工業管理系資訊應用組</a:t>
            </a:r>
          </a:p>
          <a:p>
            <a:r>
              <a:rPr lang="zh-TW" altLang="zh-TW" sz="1500" dirty="0" smtClean="0">
                <a:solidFill>
                  <a:srgbClr val="000066"/>
                </a:solidFill>
                <a:latin typeface="標楷體" pitchFamily="65" charset="-120"/>
                <a:ea typeface="標楷體" pitchFamily="65" charset="-120"/>
              </a:rPr>
              <a:t>企業管理系工商管理組</a:t>
            </a:r>
            <a:endParaRPr lang="en-US" altLang="zh-TW" sz="1500" dirty="0" smtClean="0">
              <a:solidFill>
                <a:srgbClr val="000066"/>
              </a:solidFill>
              <a:latin typeface="標楷體" pitchFamily="65" charset="-120"/>
              <a:ea typeface="標楷體" pitchFamily="65" charset="-120"/>
            </a:endParaRPr>
          </a:p>
          <a:p>
            <a:r>
              <a:rPr lang="zh-TW" altLang="zh-TW" sz="1500" dirty="0" smtClean="0">
                <a:solidFill>
                  <a:srgbClr val="000066"/>
                </a:solidFill>
                <a:latin typeface="標楷體" pitchFamily="65" charset="-120"/>
                <a:ea typeface="標楷體" pitchFamily="65" charset="-120"/>
              </a:rPr>
              <a:t>意設計系</a:t>
            </a:r>
          </a:p>
          <a:p>
            <a:r>
              <a:rPr lang="zh-TW" altLang="zh-TW" sz="1500" dirty="0" smtClean="0">
                <a:solidFill>
                  <a:srgbClr val="000066"/>
                </a:solidFill>
                <a:latin typeface="標楷體" pitchFamily="65" charset="-120"/>
                <a:ea typeface="標楷體" pitchFamily="65" charset="-120"/>
              </a:rPr>
              <a:t>資訊工程系資訊與多媒體應用組</a:t>
            </a:r>
          </a:p>
          <a:p>
            <a:r>
              <a:rPr lang="zh-TW" altLang="zh-TW" sz="1500" dirty="0" smtClean="0">
                <a:solidFill>
                  <a:srgbClr val="000066"/>
                </a:solidFill>
                <a:latin typeface="標楷體" pitchFamily="65" charset="-120"/>
                <a:ea typeface="標楷體" pitchFamily="65" charset="-120"/>
              </a:rPr>
              <a:t>資訊工程系數位生活科技組</a:t>
            </a:r>
          </a:p>
          <a:p>
            <a:r>
              <a:rPr lang="zh-TW" altLang="zh-TW" sz="1500" dirty="0" smtClean="0">
                <a:solidFill>
                  <a:srgbClr val="000066"/>
                </a:solidFill>
                <a:latin typeface="標楷體" pitchFamily="65" charset="-120"/>
                <a:ea typeface="標楷體" pitchFamily="65" charset="-120"/>
              </a:rPr>
              <a:t>資訊科技應用系</a:t>
            </a:r>
          </a:p>
          <a:p>
            <a:r>
              <a:rPr lang="zh-TW" altLang="zh-TW" sz="1500" dirty="0" smtClean="0">
                <a:solidFill>
                  <a:srgbClr val="000066"/>
                </a:solidFill>
                <a:latin typeface="標楷體" pitchFamily="65" charset="-120"/>
                <a:ea typeface="標楷體" pitchFamily="65" charset="-120"/>
              </a:rPr>
              <a:t>資訊管理系資訊應用組</a:t>
            </a:r>
          </a:p>
          <a:p>
            <a:r>
              <a:rPr lang="zh-TW" altLang="zh-TW" sz="1500" dirty="0" smtClean="0">
                <a:solidFill>
                  <a:srgbClr val="000066"/>
                </a:solidFill>
                <a:latin typeface="標楷體" pitchFamily="65" charset="-120"/>
                <a:ea typeface="標楷體" pitchFamily="65" charset="-120"/>
              </a:rPr>
              <a:t>電子工程系</a:t>
            </a:r>
          </a:p>
          <a:p>
            <a:r>
              <a:rPr lang="zh-TW" altLang="zh-TW" sz="1500" dirty="0" smtClean="0">
                <a:solidFill>
                  <a:srgbClr val="000066"/>
                </a:solidFill>
                <a:latin typeface="標楷體" pitchFamily="65" charset="-120"/>
                <a:ea typeface="標楷體" pitchFamily="65" charset="-120"/>
              </a:rPr>
              <a:t>電子工程系智慧電子產品設計組</a:t>
            </a:r>
          </a:p>
          <a:p>
            <a:r>
              <a:rPr lang="zh-TW" altLang="zh-TW" sz="1500" dirty="0" smtClean="0">
                <a:solidFill>
                  <a:srgbClr val="000066"/>
                </a:solidFill>
                <a:latin typeface="標楷體" pitchFamily="65" charset="-120"/>
                <a:ea typeface="標楷體" pitchFamily="65" charset="-120"/>
              </a:rPr>
              <a:t>電子工程系綠能晶片與系統應用組</a:t>
            </a:r>
          </a:p>
          <a:p>
            <a:r>
              <a:rPr lang="zh-TW" altLang="zh-TW" sz="1500" dirty="0" smtClean="0">
                <a:solidFill>
                  <a:srgbClr val="000066"/>
                </a:solidFill>
                <a:latin typeface="標楷體" pitchFamily="65" charset="-120"/>
                <a:ea typeface="標楷體" pitchFamily="65" charset="-120"/>
              </a:rPr>
              <a:t>電子工程系網路多媒體暨遊戲機組</a:t>
            </a:r>
          </a:p>
          <a:p>
            <a:r>
              <a:rPr lang="zh-TW" altLang="zh-TW" sz="1500" dirty="0" smtClean="0">
                <a:solidFill>
                  <a:srgbClr val="000066"/>
                </a:solidFill>
                <a:latin typeface="標楷體" pitchFamily="65" charset="-120"/>
                <a:ea typeface="標楷體" pitchFamily="65" charset="-120"/>
              </a:rPr>
              <a:t>電子工程系應用電子組</a:t>
            </a:r>
          </a:p>
          <a:p>
            <a:r>
              <a:rPr lang="zh-TW" altLang="zh-TW" sz="1500" dirty="0" smtClean="0">
                <a:solidFill>
                  <a:srgbClr val="000066"/>
                </a:solidFill>
                <a:latin typeface="標楷體" pitchFamily="65" charset="-120"/>
                <a:ea typeface="標楷體" pitchFamily="65" charset="-120"/>
              </a:rPr>
              <a:t>電腦輔助工業設計系</a:t>
            </a:r>
          </a:p>
          <a:p>
            <a:r>
              <a:rPr lang="zh-TW" altLang="zh-TW" sz="1500" dirty="0" smtClean="0">
                <a:solidFill>
                  <a:srgbClr val="000066"/>
                </a:solidFill>
                <a:latin typeface="標楷體" pitchFamily="65" charset="-120"/>
                <a:ea typeface="標楷體" pitchFamily="65" charset="-120"/>
              </a:rPr>
              <a:t>數位科技設計系</a:t>
            </a:r>
          </a:p>
          <a:p>
            <a:r>
              <a:rPr lang="zh-TW" altLang="zh-TW" sz="1500" dirty="0" smtClean="0">
                <a:solidFill>
                  <a:srgbClr val="000066"/>
                </a:solidFill>
                <a:latin typeface="標楷體" pitchFamily="65" charset="-120"/>
                <a:ea typeface="標楷體" pitchFamily="65" charset="-120"/>
              </a:rPr>
              <a:t>機械與自動化工程系</a:t>
            </a:r>
          </a:p>
          <a:p>
            <a:r>
              <a:rPr lang="zh-TW" altLang="zh-TW" sz="1500" dirty="0" smtClean="0">
                <a:solidFill>
                  <a:srgbClr val="000066"/>
                </a:solidFill>
                <a:latin typeface="標楷體" pitchFamily="65" charset="-120"/>
                <a:ea typeface="標楷體" pitchFamily="65" charset="-120"/>
              </a:rPr>
              <a:t>機械與自動化工程系先進車輛組</a:t>
            </a:r>
          </a:p>
          <a:p>
            <a:pPr indent="266700"/>
            <a:r>
              <a:rPr lang="zh-TW" altLang="zh-TW" sz="1400" dirty="0" smtClean="0">
                <a:solidFill>
                  <a:srgbClr val="000066"/>
                </a:solidFill>
                <a:latin typeface="標楷體" pitchFamily="65" charset="-120"/>
                <a:ea typeface="標楷體" pitchFamily="65" charset="-120"/>
              </a:rPr>
              <a:t>設計與製造組</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智慧自動化組</a:t>
            </a:r>
          </a:p>
          <a:p>
            <a:pPr indent="266700"/>
            <a:r>
              <a:rPr lang="zh-TW" altLang="zh-TW" sz="1400" dirty="0" smtClean="0">
                <a:solidFill>
                  <a:srgbClr val="000066"/>
                </a:solidFill>
                <a:latin typeface="標楷體" pitchFamily="65" charset="-120"/>
                <a:ea typeface="標楷體" pitchFamily="65" charset="-120"/>
              </a:rPr>
              <a:t>精密機械組</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機電整合組</a:t>
            </a:r>
          </a:p>
          <a:p>
            <a:r>
              <a:rPr lang="zh-TW" altLang="zh-TW" sz="1500" dirty="0" smtClean="0">
                <a:solidFill>
                  <a:srgbClr val="000066"/>
                </a:solidFill>
                <a:latin typeface="標楷體" pitchFamily="65" charset="-120"/>
                <a:ea typeface="標楷體" pitchFamily="65" charset="-120"/>
              </a:rPr>
              <a:t>機械與電腦輔助工程系</a:t>
            </a:r>
            <a:endParaRPr lang="zh-TW" altLang="en-US" sz="1500" dirty="0" smtClean="0">
              <a:solidFill>
                <a:srgbClr val="000066"/>
              </a:solidFill>
              <a:latin typeface="標楷體" pitchFamily="65" charset="-120"/>
              <a:ea typeface="標楷體" pitchFamily="65" charset="-120"/>
            </a:endParaRPr>
          </a:p>
        </p:txBody>
      </p:sp>
      <p:sp>
        <p:nvSpPr>
          <p:cNvPr id="11" name="圓角矩形 10"/>
          <p:cNvSpPr/>
          <p:nvPr/>
        </p:nvSpPr>
        <p:spPr>
          <a:xfrm>
            <a:off x="457200" y="3068960"/>
            <a:ext cx="1224136" cy="801280"/>
          </a:xfrm>
          <a:prstGeom prst="roundRect">
            <a:avLst/>
          </a:prstGeom>
          <a:solidFill>
            <a:srgbClr val="FFFF99"/>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400" dirty="0" smtClean="0">
                <a:solidFill>
                  <a:srgbClr val="0000FF"/>
                </a:solidFill>
                <a:latin typeface="標楷體" pitchFamily="65" charset="-120"/>
                <a:ea typeface="標楷體" pitchFamily="65" charset="-120"/>
              </a:rPr>
              <a:t>飛機</a:t>
            </a:r>
            <a:endParaRPr lang="en-US" altLang="zh-TW" sz="2400" dirty="0" smtClean="0">
              <a:solidFill>
                <a:srgbClr val="0000FF"/>
              </a:solidFill>
              <a:latin typeface="標楷體" pitchFamily="65" charset="-120"/>
              <a:ea typeface="標楷體" pitchFamily="65" charset="-120"/>
            </a:endParaRPr>
          </a:p>
          <a:p>
            <a:pPr algn="ctr"/>
            <a:r>
              <a:rPr lang="zh-TW" altLang="en-US" sz="2400" dirty="0" smtClean="0">
                <a:solidFill>
                  <a:srgbClr val="0000FF"/>
                </a:solidFill>
                <a:latin typeface="標楷體" pitchFamily="65" charset="-120"/>
                <a:ea typeface="標楷體" pitchFamily="65" charset="-120"/>
              </a:rPr>
              <a:t>修護</a:t>
            </a:r>
            <a:r>
              <a:rPr lang="zh-TW" altLang="zh-TW" sz="2400" dirty="0" smtClean="0">
                <a:solidFill>
                  <a:srgbClr val="0000FF"/>
                </a:solidFill>
                <a:latin typeface="標楷體" pitchFamily="65" charset="-120"/>
                <a:ea typeface="標楷體" pitchFamily="65" charset="-120"/>
              </a:rPr>
              <a:t>科</a:t>
            </a:r>
            <a:endParaRPr lang="zh-TW" altLang="en-US" sz="2400" dirty="0" smtClean="0">
              <a:solidFill>
                <a:srgbClr val="0000FF"/>
              </a:solidFill>
              <a:latin typeface="標楷體" pitchFamily="65" charset="-120"/>
              <a:ea typeface="標楷體" pitchFamily="65" charset="-120"/>
            </a:endParaRPr>
          </a:p>
        </p:txBody>
      </p:sp>
      <p:sp>
        <p:nvSpPr>
          <p:cNvPr id="13" name="圓角矩形 12"/>
          <p:cNvSpPr/>
          <p:nvPr/>
        </p:nvSpPr>
        <p:spPr>
          <a:xfrm>
            <a:off x="457200" y="4905144"/>
            <a:ext cx="1224136" cy="801280"/>
          </a:xfrm>
          <a:prstGeom prst="roundRect">
            <a:avLst/>
          </a:prstGeom>
          <a:solidFill>
            <a:srgbClr val="FFCCCC"/>
          </a:solidFill>
        </p:spPr>
        <p:style>
          <a:lnRef idx="3">
            <a:schemeClr val="lt1"/>
          </a:lnRef>
          <a:fillRef idx="1">
            <a:schemeClr val="accent4"/>
          </a:fillRef>
          <a:effectRef idx="1">
            <a:schemeClr val="accent4"/>
          </a:effectRef>
          <a:fontRef idx="minor">
            <a:schemeClr val="lt1"/>
          </a:fontRef>
        </p:style>
        <p:txBody>
          <a:bodyPr lIns="0" rIns="0" rtlCol="0" anchor="ctr"/>
          <a:lstStyle/>
          <a:p>
            <a:pPr algn="ctr"/>
            <a:r>
              <a:rPr lang="zh-TW" altLang="en-US" sz="2400" dirty="0" smtClean="0">
                <a:solidFill>
                  <a:srgbClr val="FF00FF"/>
                </a:solidFill>
                <a:latin typeface="標楷體" pitchFamily="65" charset="-120"/>
                <a:ea typeface="標楷體" pitchFamily="65" charset="-120"/>
              </a:rPr>
              <a:t>農業</a:t>
            </a:r>
            <a:endParaRPr lang="en-US" altLang="zh-TW" sz="2400" dirty="0" smtClean="0">
              <a:solidFill>
                <a:srgbClr val="FF00FF"/>
              </a:solidFill>
              <a:latin typeface="標楷體" pitchFamily="65" charset="-120"/>
              <a:ea typeface="標楷體" pitchFamily="65" charset="-120"/>
            </a:endParaRPr>
          </a:p>
          <a:p>
            <a:pPr algn="ctr"/>
            <a:r>
              <a:rPr lang="zh-TW" altLang="en-US" sz="2400" dirty="0" smtClean="0">
                <a:solidFill>
                  <a:srgbClr val="FF00FF"/>
                </a:solidFill>
                <a:latin typeface="標楷體" pitchFamily="65" charset="-120"/>
                <a:ea typeface="標楷體" pitchFamily="65" charset="-120"/>
              </a:rPr>
              <a:t>機械</a:t>
            </a:r>
            <a:r>
              <a:rPr lang="zh-TW" altLang="zh-TW" sz="2400" dirty="0" smtClean="0">
                <a:solidFill>
                  <a:srgbClr val="FF00FF"/>
                </a:solidFill>
                <a:latin typeface="標楷體" pitchFamily="65" charset="-120"/>
                <a:ea typeface="標楷體" pitchFamily="65" charset="-120"/>
              </a:rPr>
              <a:t>科</a:t>
            </a:r>
            <a:endParaRPr lang="zh-TW" altLang="en-US" sz="2400" dirty="0" smtClean="0">
              <a:solidFill>
                <a:srgbClr val="FF00FF"/>
              </a:solidFill>
              <a:latin typeface="標楷體" pitchFamily="65" charset="-120"/>
              <a:ea typeface="標楷體" pitchFamily="65" charset="-120"/>
            </a:endParaRPr>
          </a:p>
        </p:txBody>
      </p:sp>
      <p:sp>
        <p:nvSpPr>
          <p:cNvPr id="15" name="圓角矩形 14"/>
          <p:cNvSpPr/>
          <p:nvPr/>
        </p:nvSpPr>
        <p:spPr>
          <a:xfrm>
            <a:off x="457200" y="3933056"/>
            <a:ext cx="1224136" cy="801280"/>
          </a:xfrm>
          <a:prstGeom prst="roundRect">
            <a:avLst/>
          </a:prstGeom>
          <a:solidFill>
            <a:srgbClr val="FFFF99"/>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400" dirty="0" smtClean="0">
                <a:solidFill>
                  <a:srgbClr val="0000FF"/>
                </a:solidFill>
                <a:latin typeface="標楷體" pitchFamily="65" charset="-120"/>
                <a:ea typeface="標楷體" pitchFamily="65" charset="-120"/>
              </a:rPr>
              <a:t>動力</a:t>
            </a:r>
            <a:endParaRPr lang="en-US" altLang="zh-TW" sz="2400" dirty="0" smtClean="0">
              <a:solidFill>
                <a:srgbClr val="0000FF"/>
              </a:solidFill>
              <a:latin typeface="標楷體" pitchFamily="65" charset="-120"/>
              <a:ea typeface="標楷體" pitchFamily="65" charset="-120"/>
            </a:endParaRPr>
          </a:p>
          <a:p>
            <a:pPr algn="ctr"/>
            <a:r>
              <a:rPr lang="zh-TW" altLang="en-US" sz="2400" dirty="0" smtClean="0">
                <a:solidFill>
                  <a:srgbClr val="0000FF"/>
                </a:solidFill>
                <a:latin typeface="標楷體" pitchFamily="65" charset="-120"/>
                <a:ea typeface="標楷體" pitchFamily="65" charset="-120"/>
              </a:rPr>
              <a:t>機械</a:t>
            </a:r>
            <a:r>
              <a:rPr lang="zh-TW" altLang="zh-TW" sz="2400" dirty="0" smtClean="0">
                <a:solidFill>
                  <a:srgbClr val="0000FF"/>
                </a:solidFill>
                <a:latin typeface="標楷體" pitchFamily="65" charset="-120"/>
                <a:ea typeface="標楷體" pitchFamily="65" charset="-120"/>
              </a:rPr>
              <a:t>科</a:t>
            </a:r>
            <a:endParaRPr lang="zh-TW" altLang="en-US" sz="2400"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14476527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052736"/>
            <a:ext cx="4320480" cy="576064"/>
          </a:xfrm>
          <a:prstGeom prst="rect">
            <a:avLst/>
          </a:prstGeom>
        </p:spPr>
        <p:style>
          <a:lnRef idx="1">
            <a:schemeClr val="accent6"/>
          </a:lnRef>
          <a:fillRef idx="3">
            <a:schemeClr val="accent6"/>
          </a:fillRef>
          <a:effectRef idx="2">
            <a:schemeClr val="accent6"/>
          </a:effectRef>
          <a:fontRef idx="minor">
            <a:schemeClr val="lt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◆動力機械群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汽車科</a:t>
            </a:r>
            <a:endParaRPr kumimoji="0" lang="en-US" altLang="zh-TW" sz="3200" b="1" i="0" u="none" strike="noStrike" kern="1200" spc="50" normalizeH="0" baseline="0" noProof="0" dirty="0" smtClean="0">
              <a:ln w="11430"/>
              <a:solidFill>
                <a:srgbClr val="CC0066"/>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學些甚麼</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b="1" dirty="0" smtClean="0">
                <a:solidFill>
                  <a:srgbClr val="0000FF"/>
                </a:solidFill>
                <a:latin typeface="標楷體" pitchFamily="65" charset="-120"/>
                <a:ea typeface="標楷體" pitchFamily="65" charset="-120"/>
              </a:rPr>
              <a:t>除動力機械群必修課程外</a:t>
            </a:r>
            <a:endParaRPr lang="en-US" altLang="zh-TW" b="1" dirty="0" smtClean="0">
              <a:solidFill>
                <a:srgbClr val="0000FF"/>
              </a:solidFill>
              <a:latin typeface="標楷體" pitchFamily="65" charset="-120"/>
              <a:ea typeface="標楷體" pitchFamily="65" charset="-120"/>
            </a:endParaRPr>
          </a:p>
          <a:p>
            <a:pPr>
              <a:spcBef>
                <a:spcPts val="1200"/>
              </a:spcBef>
            </a:pPr>
            <a:r>
              <a:rPr lang="zh-TW" altLang="en-US" sz="2000" dirty="0" smtClean="0">
                <a:solidFill>
                  <a:srgbClr val="0000FF"/>
                </a:solidFill>
                <a:latin typeface="標楷體" pitchFamily="65" charset="-120"/>
                <a:ea typeface="標楷體" pitchFamily="65" charset="-120"/>
              </a:rPr>
              <a:t>汽車修護基礎實務</a:t>
            </a:r>
            <a:endParaRPr lang="en-US" altLang="zh-TW" sz="2000" dirty="0" smtClean="0">
              <a:solidFill>
                <a:srgbClr val="0000FF"/>
              </a:solidFill>
              <a:latin typeface="標楷體" pitchFamily="65" charset="-120"/>
              <a:ea typeface="標楷體" pitchFamily="65" charset="-120"/>
            </a:endParaRPr>
          </a:p>
          <a:p>
            <a:pPr>
              <a:spcBef>
                <a:spcPts val="600"/>
              </a:spcBef>
            </a:pPr>
            <a:r>
              <a:rPr lang="zh-TW" altLang="en-US" sz="2000" dirty="0" smtClean="0">
                <a:solidFill>
                  <a:srgbClr val="0000FF"/>
                </a:solidFill>
                <a:latin typeface="標楷體" pitchFamily="65" charset="-120"/>
                <a:ea typeface="標楷體" pitchFamily="65" charset="-120"/>
              </a:rPr>
              <a:t>汽車底盤實習</a:t>
            </a:r>
            <a:endParaRPr lang="en-US" altLang="zh-TW" sz="2000" dirty="0" smtClean="0">
              <a:solidFill>
                <a:srgbClr val="0000FF"/>
              </a:solidFill>
              <a:latin typeface="標楷體" pitchFamily="65" charset="-120"/>
              <a:ea typeface="標楷體" pitchFamily="65" charset="-120"/>
            </a:endParaRPr>
          </a:p>
          <a:p>
            <a:pPr>
              <a:spcBef>
                <a:spcPts val="600"/>
              </a:spcBef>
            </a:pPr>
            <a:r>
              <a:rPr lang="zh-TW" altLang="en-US" sz="2000" dirty="0" smtClean="0">
                <a:solidFill>
                  <a:srgbClr val="0000FF"/>
                </a:solidFill>
                <a:latin typeface="標楷體" pitchFamily="65" charset="-120"/>
                <a:ea typeface="標楷體" pitchFamily="65" charset="-120"/>
              </a:rPr>
              <a:t>汽車電系實習</a:t>
            </a:r>
            <a:endParaRPr lang="en-US" altLang="zh-TW" sz="2000" dirty="0" smtClean="0">
              <a:solidFill>
                <a:srgbClr val="0000FF"/>
              </a:solidFill>
              <a:latin typeface="標楷體" pitchFamily="65" charset="-120"/>
              <a:ea typeface="標楷體" pitchFamily="65" charset="-120"/>
            </a:endParaRPr>
          </a:p>
          <a:p>
            <a:pPr>
              <a:spcBef>
                <a:spcPts val="600"/>
              </a:spcBef>
            </a:pPr>
            <a:r>
              <a:rPr lang="zh-TW" altLang="en-US" sz="2000" dirty="0" smtClean="0">
                <a:solidFill>
                  <a:srgbClr val="0000FF"/>
                </a:solidFill>
                <a:latin typeface="標楷體" pitchFamily="65" charset="-120"/>
                <a:ea typeface="標楷體" pitchFamily="65" charset="-120"/>
              </a:rPr>
              <a:t>柴油引擎實習</a:t>
            </a:r>
            <a:endParaRPr lang="en-US" altLang="zh-TW" sz="2000" dirty="0" smtClean="0">
              <a:solidFill>
                <a:srgbClr val="0000FF"/>
              </a:solidFill>
              <a:latin typeface="標楷體" pitchFamily="65" charset="-120"/>
              <a:ea typeface="標楷體" pitchFamily="65" charset="-120"/>
            </a:endParaRPr>
          </a:p>
          <a:p>
            <a:pPr>
              <a:spcBef>
                <a:spcPts val="600"/>
              </a:spcBef>
            </a:pPr>
            <a:r>
              <a:rPr lang="zh-TW" altLang="en-US" sz="2000" dirty="0" smtClean="0">
                <a:solidFill>
                  <a:srgbClr val="0000FF"/>
                </a:solidFill>
                <a:latin typeface="標楷體" pitchFamily="65" charset="-120"/>
                <a:ea typeface="標楷體" pitchFamily="65" charset="-120"/>
              </a:rPr>
              <a:t>汽車美容實習</a:t>
            </a:r>
            <a:endParaRPr lang="en-US" altLang="zh-TW" sz="2000" dirty="0" smtClean="0">
              <a:solidFill>
                <a:srgbClr val="0000FF"/>
              </a:solidFill>
              <a:latin typeface="標楷體" pitchFamily="65" charset="-120"/>
              <a:ea typeface="標楷體" pitchFamily="65" charset="-120"/>
            </a:endParaRPr>
          </a:p>
          <a:p>
            <a:pPr>
              <a:spcBef>
                <a:spcPts val="600"/>
              </a:spcBef>
            </a:pPr>
            <a:r>
              <a:rPr lang="zh-TW" altLang="en-US" sz="2000" dirty="0" smtClean="0">
                <a:solidFill>
                  <a:srgbClr val="0000FF"/>
                </a:solidFill>
                <a:latin typeface="標楷體" pitchFamily="65" charset="-120"/>
                <a:ea typeface="標楷體" pitchFamily="65" charset="-120"/>
              </a:rPr>
              <a:t>汽車綜合實習           </a:t>
            </a:r>
          </a:p>
          <a:p>
            <a:pPr>
              <a:spcBef>
                <a:spcPts val="600"/>
              </a:spcBef>
            </a:pPr>
            <a:r>
              <a:rPr lang="zh-TW" altLang="en-US" sz="2000" b="1" dirty="0" smtClean="0">
                <a:solidFill>
                  <a:srgbClr val="660066"/>
                </a:solidFill>
                <a:latin typeface="標楷體" pitchFamily="65" charset="-120"/>
                <a:ea typeface="標楷體" pitchFamily="65" charset="-120"/>
              </a:rPr>
              <a:t>專題製作</a:t>
            </a:r>
            <a:endParaRPr lang="en-US" altLang="zh-TW" sz="2000" b="1" dirty="0" smtClean="0">
              <a:solidFill>
                <a:srgbClr val="660066"/>
              </a:solidFill>
              <a:latin typeface="標楷體" pitchFamily="65" charset="-120"/>
              <a:ea typeface="標楷體" pitchFamily="65" charset="-120"/>
            </a:endParaRPr>
          </a:p>
          <a:p>
            <a:pPr>
              <a:spcBef>
                <a:spcPts val="600"/>
              </a:spcBef>
            </a:pPr>
            <a:endParaRPr lang="en-US" altLang="zh-TW" sz="2000" b="1" dirty="0" smtClean="0">
              <a:solidFill>
                <a:srgbClr val="660066"/>
              </a:solidFill>
              <a:latin typeface="標楷體" pitchFamily="65" charset="-120"/>
              <a:ea typeface="標楷體" pitchFamily="65" charset="-120"/>
            </a:endParaRPr>
          </a:p>
          <a:p>
            <a:endParaRPr lang="en-US" altLang="zh-TW" sz="2000" dirty="0" smtClean="0">
              <a:solidFill>
                <a:srgbClr val="0000FF"/>
              </a:solidFill>
              <a:latin typeface="標楷體" pitchFamily="65" charset="-120"/>
              <a:ea typeface="標楷體" pitchFamily="65" charset="-120"/>
            </a:endParaRPr>
          </a:p>
        </p:txBody>
      </p:sp>
      <p:sp>
        <p:nvSpPr>
          <p:cNvPr id="16" name="按鈕形 15"/>
          <p:cNvSpPr/>
          <p:nvPr/>
        </p:nvSpPr>
        <p:spPr>
          <a:xfrm>
            <a:off x="3131840" y="1772816"/>
            <a:ext cx="2808312"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升學主要相關</a:t>
            </a:r>
            <a:endParaRPr lang="zh-TW" altLang="en-US" sz="2800" dirty="0">
              <a:latin typeface="標楷體" pitchFamily="65" charset="-120"/>
              <a:ea typeface="標楷體" pitchFamily="65" charset="-120"/>
            </a:endParaRPr>
          </a:p>
        </p:txBody>
      </p:sp>
      <p:sp>
        <p:nvSpPr>
          <p:cNvPr id="17" name="按鈕形 16"/>
          <p:cNvSpPr/>
          <p:nvPr/>
        </p:nvSpPr>
        <p:spPr>
          <a:xfrm>
            <a:off x="3131840" y="2348880"/>
            <a:ext cx="2808312"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9" name="矩形 18"/>
          <p:cNvSpPr/>
          <p:nvPr/>
        </p:nvSpPr>
        <p:spPr>
          <a:xfrm>
            <a:off x="3203848" y="2421344"/>
            <a:ext cx="2664296"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a:spcBef>
                <a:spcPts val="600"/>
              </a:spcBef>
            </a:pPr>
            <a:r>
              <a:rPr lang="zh-TW" altLang="en-US" b="1" dirty="0" smtClean="0">
                <a:solidFill>
                  <a:srgbClr val="0000FF"/>
                </a:solidFill>
                <a:latin typeface="標楷體" pitchFamily="65" charset="-120"/>
                <a:ea typeface="標楷體" pitchFamily="65" charset="-120"/>
              </a:rPr>
              <a:t>車輛工程系</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動力機械工程系</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輪機工程系</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機械工程系</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飛機工程系機械組</a:t>
            </a:r>
            <a:endParaRPr lang="en-US" altLang="zh-TW" b="1" dirty="0" smtClean="0">
              <a:solidFill>
                <a:srgbClr val="0000FF"/>
              </a:solidFill>
              <a:latin typeface="標楷體" pitchFamily="65" charset="-120"/>
              <a:ea typeface="標楷體" pitchFamily="65" charset="-120"/>
            </a:endParaRPr>
          </a:p>
          <a:p>
            <a:pPr marL="0" lvl="1">
              <a:spcBef>
                <a:spcPts val="600"/>
              </a:spcBef>
            </a:pPr>
            <a:r>
              <a:rPr lang="zh-TW" altLang="en-US" b="1" dirty="0" smtClean="0">
                <a:solidFill>
                  <a:srgbClr val="0000FF"/>
                </a:solidFill>
                <a:latin typeface="標楷體" pitchFamily="65" charset="-120"/>
                <a:ea typeface="標楷體" pitchFamily="65" charset="-120"/>
              </a:rPr>
              <a:t>工業工程與管理系</a:t>
            </a:r>
          </a:p>
          <a:p>
            <a:pPr marL="269875" indent="-269875">
              <a:spcBef>
                <a:spcPts val="600"/>
              </a:spcBef>
            </a:pPr>
            <a:r>
              <a:rPr lang="zh-TW" altLang="en-US" b="1" dirty="0" smtClean="0">
                <a:solidFill>
                  <a:srgbClr val="FF0000"/>
                </a:solidFill>
                <a:latin typeface="標楷體" pitchFamily="65" charset="-120"/>
                <a:ea typeface="標楷體" pitchFamily="65" charset="-120"/>
              </a:rPr>
              <a:t>★其他</a:t>
            </a:r>
            <a:r>
              <a:rPr lang="zh-TW" altLang="en-US" b="1" dirty="0" smtClean="0">
                <a:solidFill>
                  <a:srgbClr val="FF00FF"/>
                </a:solidFill>
                <a:latin typeface="標楷體" pitchFamily="65" charset="-120"/>
                <a:ea typeface="標楷體" pitchFamily="65" charset="-120"/>
              </a:rPr>
              <a:t>群之統一入學測驗考科並不相同，需提早規劃</a:t>
            </a:r>
            <a:endParaRPr lang="en-US" altLang="zh-TW" b="1" dirty="0" smtClean="0">
              <a:solidFill>
                <a:srgbClr val="FF00FF"/>
              </a:solidFill>
              <a:latin typeface="標楷體" pitchFamily="65" charset="-120"/>
              <a:ea typeface="標楷體" pitchFamily="65" charset="-120"/>
            </a:endParaRPr>
          </a:p>
          <a:p>
            <a:pPr marL="269875" indent="-269875">
              <a:spcBef>
                <a:spcPts val="600"/>
              </a:spcBef>
            </a:pPr>
            <a:endParaRPr lang="en-US" altLang="zh-TW" b="1" dirty="0" smtClean="0">
              <a:solidFill>
                <a:srgbClr val="FF00FF"/>
              </a:solidFill>
              <a:latin typeface="標楷體" pitchFamily="65" charset="-120"/>
              <a:ea typeface="標楷體" pitchFamily="65" charset="-120"/>
            </a:endParaRPr>
          </a:p>
          <a:p>
            <a:pPr marL="269875" indent="-269875">
              <a:spcBef>
                <a:spcPts val="600"/>
              </a:spcBef>
            </a:pPr>
            <a:endParaRPr lang="en-US" altLang="zh-TW" sz="2000" b="1" dirty="0" smtClean="0">
              <a:solidFill>
                <a:srgbClr val="FF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solidFill>
                  <a:srgbClr val="800000"/>
                </a:solidFill>
                <a:latin typeface="標楷體" pitchFamily="65" charset="-120"/>
                <a:ea typeface="標楷體" pitchFamily="65" charset="-120"/>
              </a:rPr>
              <a:t>未來主要從事</a:t>
            </a:r>
            <a:endParaRPr lang="zh-TW" altLang="en-US" sz="2800" dirty="0">
              <a:solidFill>
                <a:srgbClr val="800000"/>
              </a:solidFill>
              <a:latin typeface="標楷體" pitchFamily="65" charset="-120"/>
              <a:ea typeface="標楷體" pitchFamily="65" charset="-120"/>
            </a:endParaRP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a:spcBef>
                <a:spcPts val="300"/>
              </a:spcBef>
            </a:pPr>
            <a:r>
              <a:rPr kumimoji="1" lang="zh-TW" altLang="en-US" b="1" dirty="0" smtClean="0">
                <a:solidFill>
                  <a:srgbClr val="FF0000"/>
                </a:solidFill>
                <a:latin typeface="標楷體" pitchFamily="65" charset="-120"/>
                <a:ea typeface="標楷體" pitchFamily="65" charset="-120"/>
              </a:rPr>
              <a:t>汽車檢驗員、汽車考驗員</a:t>
            </a:r>
          </a:p>
          <a:p>
            <a:pPr>
              <a:spcBef>
                <a:spcPts val="300"/>
              </a:spcBef>
            </a:pPr>
            <a:r>
              <a:rPr kumimoji="1" lang="zh-TW" altLang="en-US" b="1" dirty="0" smtClean="0">
                <a:solidFill>
                  <a:srgbClr val="0000FF"/>
                </a:solidFill>
                <a:latin typeface="標楷體" pitchFamily="65" charset="-120"/>
                <a:ea typeface="標楷體" pitchFamily="65" charset="-120"/>
              </a:rPr>
              <a:t>汽車修理機構技工</a:t>
            </a:r>
          </a:p>
          <a:p>
            <a:pPr>
              <a:spcBef>
                <a:spcPts val="300"/>
              </a:spcBef>
            </a:pPr>
            <a:r>
              <a:rPr kumimoji="1" lang="zh-TW" altLang="en-US" b="1" dirty="0" smtClean="0">
                <a:solidFill>
                  <a:srgbClr val="FF0000"/>
                </a:solidFill>
                <a:latin typeface="標楷體" pitchFamily="65" charset="-120"/>
                <a:ea typeface="標楷體" pitchFamily="65" charset="-120"/>
              </a:rPr>
              <a:t>車輛美容、車輛百貨精品</a:t>
            </a:r>
            <a:endParaRPr kumimoji="1" lang="en-US" altLang="zh-TW" b="1" dirty="0" smtClean="0">
              <a:solidFill>
                <a:srgbClr val="FF0000"/>
              </a:solidFill>
              <a:latin typeface="標楷體" pitchFamily="65" charset="-120"/>
              <a:ea typeface="標楷體" pitchFamily="65" charset="-120"/>
            </a:endParaRPr>
          </a:p>
          <a:p>
            <a:pPr>
              <a:spcBef>
                <a:spcPts val="300"/>
              </a:spcBef>
            </a:pPr>
            <a:r>
              <a:rPr kumimoji="1" lang="zh-TW" altLang="en-US" b="1" dirty="0" smtClean="0">
                <a:solidFill>
                  <a:srgbClr val="FF0000"/>
                </a:solidFill>
                <a:latin typeface="標楷體" pitchFamily="65" charset="-120"/>
                <a:ea typeface="標楷體" pitchFamily="65" charset="-120"/>
              </a:rPr>
              <a:t>車輛改裝業</a:t>
            </a:r>
          </a:p>
          <a:p>
            <a:pPr marL="263525" indent="-263525">
              <a:spcBef>
                <a:spcPts val="300"/>
              </a:spcBef>
            </a:pPr>
            <a:r>
              <a:rPr kumimoji="1" lang="zh-TW" altLang="en-US" b="1" dirty="0" smtClean="0">
                <a:solidFill>
                  <a:srgbClr val="0000FF"/>
                </a:solidFill>
                <a:latin typeface="標楷體" pitchFamily="65" charset="-120"/>
                <a:ea typeface="標楷體" pitchFamily="65" charset="-120"/>
              </a:rPr>
              <a:t>各種車輛材料、設備、儀器、百貨精品推銷管理</a:t>
            </a:r>
          </a:p>
          <a:p>
            <a:pPr>
              <a:spcBef>
                <a:spcPts val="300"/>
              </a:spcBef>
            </a:pPr>
            <a:r>
              <a:rPr kumimoji="1" lang="zh-TW" altLang="en-US" b="1" dirty="0" smtClean="0">
                <a:solidFill>
                  <a:srgbClr val="FF0000"/>
                </a:solidFill>
                <a:latin typeface="標楷體" pitchFamily="65" charset="-120"/>
                <a:ea typeface="標楷體" pitchFamily="65" charset="-120"/>
              </a:rPr>
              <a:t>新車推銷販售</a:t>
            </a:r>
            <a:endParaRPr kumimoji="1" lang="en-US" altLang="zh-TW" b="1" dirty="0" smtClean="0">
              <a:solidFill>
                <a:srgbClr val="FF0000"/>
              </a:solidFill>
              <a:latin typeface="標楷體" pitchFamily="65" charset="-120"/>
              <a:ea typeface="標楷體" pitchFamily="65" charset="-120"/>
            </a:endParaRPr>
          </a:p>
          <a:p>
            <a:pPr>
              <a:spcBef>
                <a:spcPts val="300"/>
              </a:spcBef>
            </a:pPr>
            <a:r>
              <a:rPr kumimoji="1" lang="zh-TW" altLang="en-US" b="1" dirty="0" smtClean="0">
                <a:solidFill>
                  <a:srgbClr val="FF0000"/>
                </a:solidFill>
                <a:latin typeface="標楷體" pitchFamily="65" charset="-120"/>
                <a:ea typeface="標楷體" pitchFamily="65" charset="-120"/>
              </a:rPr>
              <a:t>中古車買賣</a:t>
            </a:r>
          </a:p>
          <a:p>
            <a:pPr>
              <a:spcBef>
                <a:spcPts val="300"/>
              </a:spcBef>
            </a:pPr>
            <a:r>
              <a:rPr kumimoji="1" lang="zh-TW" altLang="en-US" b="1" dirty="0" smtClean="0">
                <a:solidFill>
                  <a:srgbClr val="0000FF"/>
                </a:solidFill>
                <a:latin typeface="標楷體" pitchFamily="65" charset="-120"/>
                <a:ea typeface="標楷體" pitchFamily="65" charset="-120"/>
              </a:rPr>
              <a:t>汽車四輪定位校正</a:t>
            </a:r>
          </a:p>
          <a:p>
            <a:pPr>
              <a:spcBef>
                <a:spcPts val="300"/>
              </a:spcBef>
            </a:pPr>
            <a:r>
              <a:rPr kumimoji="1" lang="zh-TW" altLang="en-US" b="1" dirty="0" smtClean="0">
                <a:solidFill>
                  <a:srgbClr val="FF0000"/>
                </a:solidFill>
                <a:latin typeface="標楷體" pitchFamily="65" charset="-120"/>
                <a:ea typeface="標楷體" pitchFamily="65" charset="-120"/>
              </a:rPr>
              <a:t>車輛之製造、維修</a:t>
            </a:r>
            <a:endParaRPr kumimoji="1" lang="en-US" altLang="zh-TW" b="1" dirty="0" smtClean="0">
              <a:solidFill>
                <a:srgbClr val="FF0000"/>
              </a:solidFill>
              <a:latin typeface="標楷體" pitchFamily="65" charset="-120"/>
              <a:ea typeface="標楷體" pitchFamily="65" charset="-120"/>
            </a:endParaRPr>
          </a:p>
          <a:p>
            <a:pPr>
              <a:spcBef>
                <a:spcPts val="300"/>
              </a:spcBef>
            </a:pPr>
            <a:r>
              <a:rPr kumimoji="1" lang="zh-TW" altLang="en-US" b="1" dirty="0" smtClean="0">
                <a:solidFill>
                  <a:srgbClr val="0000FF"/>
                </a:solidFill>
                <a:latin typeface="標楷體" pitchFamily="65" charset="-120"/>
                <a:ea typeface="標楷體" pitchFamily="65" charset="-120"/>
              </a:rPr>
              <a:t>車輛之鈑金、噴漆</a:t>
            </a:r>
            <a:endParaRPr kumimoji="1" lang="en-US" altLang="zh-TW" b="1" dirty="0" smtClean="0">
              <a:solidFill>
                <a:srgbClr val="0000FF"/>
              </a:solidFill>
              <a:latin typeface="標楷體" pitchFamily="65" charset="-120"/>
              <a:ea typeface="標楷體" pitchFamily="65" charset="-120"/>
            </a:endParaRPr>
          </a:p>
          <a:p>
            <a:pPr marL="263525" indent="-263525">
              <a:spcBef>
                <a:spcPts val="300"/>
              </a:spcBef>
            </a:pPr>
            <a:r>
              <a:rPr kumimoji="1" lang="zh-TW" altLang="en-US" b="1" dirty="0" smtClean="0">
                <a:solidFill>
                  <a:srgbClr val="FF0000"/>
                </a:solidFill>
                <a:latin typeface="標楷體" pitchFamily="65" charset="-120"/>
                <a:ea typeface="標楷體" pitchFamily="65" charset="-120"/>
              </a:rPr>
              <a:t>車輛之創意設計、實驗、修護軟體開發</a:t>
            </a:r>
            <a:endParaRPr lang="en-US" altLang="zh-TW" sz="2000" kern="100" dirty="0" smtClean="0">
              <a:solidFill>
                <a:srgbClr val="006600"/>
              </a:solidFill>
              <a:latin typeface="Times New Roman"/>
              <a:ea typeface="標楷體"/>
              <a:cs typeface="Times New Roman"/>
            </a:endParaRPr>
          </a:p>
        </p:txBody>
      </p:sp>
      <p:sp>
        <p:nvSpPr>
          <p:cNvPr id="24"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動力機械群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b="1" dirty="0" smtClean="0">
                <a:solidFill>
                  <a:srgbClr val="FF00FF"/>
                </a:solidFill>
                <a:effectLst/>
                <a:latin typeface="標楷體" pitchFamily="65" charset="-120"/>
                <a:ea typeface="標楷體" pitchFamily="65" charset="-120"/>
              </a:rPr>
              <a:t>1A</a:t>
            </a:r>
            <a:r>
              <a:rPr lang="en-US" altLang="zh-TW" sz="3400" b="1" dirty="0" smtClean="0">
                <a:solidFill>
                  <a:srgbClr val="0000FF"/>
                </a:solidFill>
                <a:effectLst/>
                <a:latin typeface="標楷體" pitchFamily="65" charset="-120"/>
                <a:ea typeface="標楷體" pitchFamily="65" charset="-120"/>
              </a:rPr>
              <a:t>/1)</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23398232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按鈕形 6"/>
          <p:cNvSpPr/>
          <p:nvPr/>
        </p:nvSpPr>
        <p:spPr>
          <a:xfrm>
            <a:off x="251520" y="1772816"/>
            <a:ext cx="2808312"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提醒事項</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00"/>
                </a:solidFill>
                <a:latin typeface="標楷體" pitchFamily="65" charset="-120"/>
                <a:ea typeface="標楷體" pitchFamily="65" charset="-120"/>
              </a:rPr>
              <a:t>現今廠房大都為空調</a:t>
            </a:r>
            <a:r>
              <a:rPr lang="zh-TW" altLang="en-US" sz="2000" dirty="0" smtClean="0">
                <a:solidFill>
                  <a:srgbClr val="FF0000"/>
                </a:solidFill>
                <a:latin typeface="標楷體" pitchFamily="65" charset="-120"/>
                <a:ea typeface="標楷體" pitchFamily="65" charset="-120"/>
              </a:rPr>
              <a:t>，</a:t>
            </a:r>
            <a:r>
              <a:rPr lang="zh-TW" altLang="en-US" sz="2000" b="1" dirty="0" smtClean="0">
                <a:solidFill>
                  <a:srgbClr val="FF0000"/>
                </a:solidFill>
                <a:latin typeface="標楷體" pitchFamily="65" charset="-120"/>
                <a:ea typeface="標楷體" pitchFamily="65" charset="-120"/>
              </a:rPr>
              <a:t>已擺脫以往黑手印象，許多大廠更配備電腦檢測，也可結合</a:t>
            </a:r>
            <a:r>
              <a:rPr lang="en-US" altLang="zh-TW" sz="2000" b="1" dirty="0" smtClean="0">
                <a:solidFill>
                  <a:srgbClr val="FF0000"/>
                </a:solidFill>
                <a:latin typeface="標楷體" pitchFamily="65" charset="-120"/>
                <a:ea typeface="標楷體" pitchFamily="65" charset="-120"/>
              </a:rPr>
              <a:t>APP</a:t>
            </a:r>
            <a:r>
              <a:rPr lang="zh-TW" altLang="en-US" sz="2000" b="1" dirty="0" smtClean="0">
                <a:solidFill>
                  <a:srgbClr val="FF0000"/>
                </a:solidFill>
                <a:latin typeface="標楷體" pitchFamily="65" charset="-120"/>
                <a:ea typeface="標楷體" pitchFamily="65" charset="-120"/>
              </a:rPr>
              <a:t>。</a:t>
            </a:r>
            <a:endParaRPr lang="en-US" altLang="zh-TW"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0000FF"/>
                </a:solidFill>
                <a:latin typeface="標楷體" pitchFamily="65" charset="-120"/>
                <a:ea typeface="標楷體" pitchFamily="65" charset="-120"/>
                <a:sym typeface="Wingdings"/>
              </a:rPr>
              <a:t>汽車修護是無法由自動化機器所取代，屬於技術服務業，需具備服務精神。</a:t>
            </a:r>
            <a:endParaRPr lang="en-US" altLang="zh-TW" sz="2000" b="1" dirty="0" smtClean="0">
              <a:solidFill>
                <a:srgbClr val="0000FF"/>
              </a:solidFill>
              <a:latin typeface="標楷體" pitchFamily="65" charset="-120"/>
              <a:ea typeface="標楷體" pitchFamily="65" charset="-120"/>
              <a:sym typeface="Wingdings"/>
            </a:endParaRPr>
          </a:p>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00"/>
                </a:solidFill>
                <a:latin typeface="標楷體" pitchFamily="65" charset="-120"/>
                <a:ea typeface="標楷體" pitchFamily="65" charset="-120"/>
              </a:rPr>
              <a:t>汽車工業英文</a:t>
            </a:r>
            <a:r>
              <a:rPr lang="en-US" altLang="zh-TW" sz="2000" b="1" dirty="0" smtClean="0">
                <a:solidFill>
                  <a:srgbClr val="FF0000"/>
                </a:solidFill>
                <a:latin typeface="標楷體" pitchFamily="65" charset="-120"/>
                <a:ea typeface="標楷體" pitchFamily="65" charset="-120"/>
              </a:rPr>
              <a:t>-</a:t>
            </a:r>
            <a:r>
              <a:rPr lang="zh-TW" altLang="en-US" sz="2000" b="1" dirty="0" smtClean="0">
                <a:solidFill>
                  <a:srgbClr val="FF0000"/>
                </a:solidFill>
                <a:latin typeface="標楷體" pitchFamily="65" charset="-120"/>
                <a:ea typeface="標楷體" pitchFamily="65" charset="-120"/>
              </a:rPr>
              <a:t>工程類科唯一加強專業英文的科，因進口汽車保修手冊以原文居多。</a:t>
            </a:r>
            <a:endParaRPr lang="en-US" altLang="zh-TW" sz="2000" dirty="0" smtClean="0">
              <a:solidFill>
                <a:srgbClr val="0000FF"/>
              </a:solidFill>
              <a:latin typeface="標楷體" pitchFamily="65" charset="-120"/>
              <a:ea typeface="標楷體" pitchFamily="65" charset="-120"/>
            </a:endParaRPr>
          </a:p>
        </p:txBody>
      </p:sp>
      <p:sp>
        <p:nvSpPr>
          <p:cNvPr id="12" name="內容版面配置區 2"/>
          <p:cNvSpPr txBox="1">
            <a:spLocks/>
          </p:cNvSpPr>
          <p:nvPr/>
        </p:nvSpPr>
        <p:spPr>
          <a:xfrm>
            <a:off x="251520" y="1052736"/>
            <a:ext cx="4320480" cy="576064"/>
          </a:xfrm>
          <a:prstGeom prst="rect">
            <a:avLst/>
          </a:prstGeom>
        </p:spPr>
        <p:style>
          <a:lnRef idx="1">
            <a:schemeClr val="accent6"/>
          </a:lnRef>
          <a:fillRef idx="3">
            <a:schemeClr val="accent6"/>
          </a:fillRef>
          <a:effectRef idx="2">
            <a:schemeClr val="accent6"/>
          </a:effectRef>
          <a:fontRef idx="minor">
            <a:schemeClr val="lt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◆動力機械群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汽車科</a:t>
            </a:r>
            <a:endParaRPr kumimoji="0" lang="en-US" altLang="zh-TW" sz="3200" b="1" i="0" u="none" strike="noStrike" kern="1200" spc="50" normalizeH="0" baseline="0" noProof="0" dirty="0" smtClean="0">
              <a:ln w="11430"/>
              <a:solidFill>
                <a:srgbClr val="CC0066"/>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pic>
        <p:nvPicPr>
          <p:cNvPr id="13" name="圖片 12" descr="2012-08-19 056.JPG"/>
          <p:cNvPicPr>
            <a:picLocks noChangeAspect="1"/>
          </p:cNvPicPr>
          <p:nvPr/>
        </p:nvPicPr>
        <p:blipFill>
          <a:blip r:embed="rId2" cstate="screen"/>
          <a:srcRect/>
          <a:stretch>
            <a:fillRect/>
          </a:stretch>
        </p:blipFill>
        <p:spPr bwMode="auto">
          <a:xfrm>
            <a:off x="3203848" y="1844824"/>
            <a:ext cx="2736999" cy="2051941"/>
          </a:xfrm>
          <a:prstGeom prst="rect">
            <a:avLst/>
          </a:prstGeom>
          <a:noFill/>
          <a:ln w="9525">
            <a:noFill/>
            <a:miter lim="800000"/>
            <a:headEnd/>
            <a:tailEnd/>
          </a:ln>
        </p:spPr>
      </p:pic>
      <p:pic>
        <p:nvPicPr>
          <p:cNvPr id="8" name="圖片 7" descr="DSCN0610.JPG"/>
          <p:cNvPicPr>
            <a:picLocks noChangeAspect="1"/>
          </p:cNvPicPr>
          <p:nvPr/>
        </p:nvPicPr>
        <p:blipFill>
          <a:blip r:embed="rId3" cstate="screen"/>
          <a:srcRect/>
          <a:stretch>
            <a:fillRect/>
          </a:stretch>
        </p:blipFill>
        <p:spPr bwMode="auto">
          <a:xfrm>
            <a:off x="3203848" y="1844824"/>
            <a:ext cx="2785036" cy="2088232"/>
          </a:xfrm>
          <a:prstGeom prst="rect">
            <a:avLst/>
          </a:prstGeom>
          <a:noFill/>
          <a:ln w="9525">
            <a:noFill/>
            <a:miter lim="800000"/>
            <a:headEnd/>
            <a:tailEnd/>
          </a:ln>
        </p:spPr>
      </p:pic>
      <p:pic>
        <p:nvPicPr>
          <p:cNvPr id="9" name="內容版面配置區 5" descr="DSCN7363.JPG"/>
          <p:cNvPicPr>
            <a:picLocks noChangeAspect="1"/>
          </p:cNvPicPr>
          <p:nvPr/>
        </p:nvPicPr>
        <p:blipFill>
          <a:blip r:embed="rId4" cstate="screen"/>
          <a:srcRect/>
          <a:stretch>
            <a:fillRect/>
          </a:stretch>
        </p:blipFill>
        <p:spPr bwMode="auto">
          <a:xfrm>
            <a:off x="3203848" y="4077072"/>
            <a:ext cx="2842310" cy="2131947"/>
          </a:xfrm>
          <a:prstGeom prst="rect">
            <a:avLst/>
          </a:prstGeom>
          <a:noFill/>
          <a:ln w="9525">
            <a:noFill/>
            <a:miter lim="800000"/>
            <a:headEnd/>
            <a:tailEnd/>
          </a:ln>
        </p:spPr>
      </p:pic>
      <p:pic>
        <p:nvPicPr>
          <p:cNvPr id="10" name="內容版面配置區 13" descr="DSCN7345.JPG"/>
          <p:cNvPicPr>
            <a:picLocks noChangeAspect="1"/>
          </p:cNvPicPr>
          <p:nvPr/>
        </p:nvPicPr>
        <p:blipFill>
          <a:blip r:embed="rId5" cstate="screen"/>
          <a:srcRect/>
          <a:stretch>
            <a:fillRect/>
          </a:stretch>
        </p:blipFill>
        <p:spPr bwMode="auto">
          <a:xfrm>
            <a:off x="6012160" y="4005064"/>
            <a:ext cx="2890102" cy="2168153"/>
          </a:xfrm>
          <a:prstGeom prst="rect">
            <a:avLst/>
          </a:prstGeom>
          <a:noFill/>
          <a:ln w="9525">
            <a:noFill/>
            <a:miter lim="800000"/>
            <a:headEnd/>
            <a:tailEnd/>
          </a:ln>
        </p:spPr>
      </p:pic>
      <p:pic>
        <p:nvPicPr>
          <p:cNvPr id="1026" name="Picture 2" descr="D:\000-HX300\2013-10-29\DSC02585.JPG"/>
          <p:cNvPicPr>
            <a:picLocks noChangeAspect="1" noChangeArrowheads="1"/>
          </p:cNvPicPr>
          <p:nvPr/>
        </p:nvPicPr>
        <p:blipFill>
          <a:blip r:embed="rId6" cstate="screen"/>
          <a:srcRect l="-2559"/>
          <a:stretch>
            <a:fillRect/>
          </a:stretch>
        </p:blipFill>
        <p:spPr bwMode="auto">
          <a:xfrm>
            <a:off x="6012160" y="1844824"/>
            <a:ext cx="2880320" cy="2137045"/>
          </a:xfrm>
          <a:prstGeom prst="rect">
            <a:avLst/>
          </a:prstGeom>
          <a:noFill/>
        </p:spPr>
      </p:pic>
      <p:sp>
        <p:nvSpPr>
          <p:cNvPr id="20"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動力機械群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b="1" dirty="0" smtClean="0">
                <a:solidFill>
                  <a:srgbClr val="FF00FF"/>
                </a:solidFill>
                <a:effectLst/>
                <a:latin typeface="標楷體" pitchFamily="65" charset="-120"/>
                <a:ea typeface="標楷體" pitchFamily="65" charset="-120"/>
              </a:rPr>
              <a:t>1B</a:t>
            </a:r>
            <a:r>
              <a:rPr lang="en-US" altLang="zh-TW" sz="3400" b="1" dirty="0" smtClean="0">
                <a:solidFill>
                  <a:srgbClr val="0000FF"/>
                </a:solidFill>
                <a:effectLst/>
                <a:latin typeface="標楷體" pitchFamily="65" charset="-120"/>
                <a:ea typeface="標楷體" pitchFamily="65" charset="-120"/>
              </a:rPr>
              <a:t>/1)</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417897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內容版面配置區 2"/>
          <p:cNvSpPr txBox="1">
            <a:spLocks/>
          </p:cNvSpPr>
          <p:nvPr/>
        </p:nvSpPr>
        <p:spPr>
          <a:xfrm>
            <a:off x="395536" y="1124744"/>
            <a:ext cx="4032448"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10" name="圓角矩形 9"/>
          <p:cNvSpPr/>
          <p:nvPr/>
        </p:nvSpPr>
        <p:spPr>
          <a:xfrm>
            <a:off x="467544" y="177281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cs typeface="Arial Unicode MS" pitchFamily="34" charset="-120"/>
              </a:rPr>
              <a:t>電機科</a:t>
            </a:r>
            <a:endParaRPr lang="zh-TW" altLang="en-US" sz="2400" dirty="0">
              <a:solidFill>
                <a:srgbClr val="0000FF"/>
              </a:solidFill>
              <a:latin typeface="標楷體" pitchFamily="65" charset="-120"/>
              <a:ea typeface="標楷體" pitchFamily="65" charset="-120"/>
            </a:endParaRPr>
          </a:p>
        </p:txBody>
      </p:sp>
      <p:sp>
        <p:nvSpPr>
          <p:cNvPr id="30" name="圓角矩形 29"/>
          <p:cNvSpPr/>
          <p:nvPr/>
        </p:nvSpPr>
        <p:spPr>
          <a:xfrm>
            <a:off x="457200" y="249289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rPr>
              <a:t>電子科</a:t>
            </a:r>
            <a:endParaRPr lang="zh-TW" altLang="en-US" sz="2400" dirty="0">
              <a:solidFill>
                <a:srgbClr val="0000FF"/>
              </a:solidFill>
              <a:latin typeface="標楷體" pitchFamily="65" charset="-120"/>
              <a:ea typeface="標楷體" pitchFamily="65" charset="-120"/>
            </a:endParaRPr>
          </a:p>
        </p:txBody>
      </p:sp>
      <p:sp>
        <p:nvSpPr>
          <p:cNvPr id="34" name="內容版面配置區 2"/>
          <p:cNvSpPr txBox="1">
            <a:spLocks/>
          </p:cNvSpPr>
          <p:nvPr/>
        </p:nvSpPr>
        <p:spPr>
          <a:xfrm>
            <a:off x="4545284" y="1124744"/>
            <a:ext cx="4275188"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20" name="矩形 19"/>
          <p:cNvSpPr/>
          <p:nvPr/>
        </p:nvSpPr>
        <p:spPr>
          <a:xfrm>
            <a:off x="1691680" y="1628800"/>
            <a:ext cx="2232248" cy="4392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solidFill>
                  <a:srgbClr val="0000FF"/>
                </a:solidFill>
                <a:latin typeface="標楷體" pitchFamily="65" charset="-120"/>
                <a:ea typeface="標楷體" pitchFamily="65" charset="-120"/>
                <a:cs typeface="Arial Unicode MS" pitchFamily="34" charset="-120"/>
              </a:rPr>
              <a:t>部定必修科目</a:t>
            </a:r>
            <a:endParaRPr lang="en-US" altLang="zh-TW" sz="2400" b="1" dirty="0" smtClean="0">
              <a:solidFill>
                <a:srgbClr val="0000FF"/>
              </a:solidFill>
              <a:latin typeface="標楷體" pitchFamily="65" charset="-120"/>
              <a:ea typeface="標楷體" pitchFamily="65" charset="-120"/>
              <a:cs typeface="Arial Unicode MS" pitchFamily="34" charset="-120"/>
            </a:endParaRPr>
          </a:p>
          <a:p>
            <a:pPr>
              <a:spcBef>
                <a:spcPts val="600"/>
              </a:spcBef>
            </a:pPr>
            <a:r>
              <a:rPr lang="zh-TW" altLang="zh-TW" sz="1900" dirty="0" smtClean="0">
                <a:solidFill>
                  <a:srgbClr val="0000CC"/>
                </a:solidFill>
                <a:latin typeface="標楷體" pitchFamily="65" charset="-120"/>
                <a:ea typeface="標楷體" pitchFamily="65" charset="-120"/>
              </a:rPr>
              <a:t>基本電學ⅠⅡ</a:t>
            </a:r>
            <a:endParaRPr lang="en-US" altLang="zh-TW" sz="1900" dirty="0" smtClean="0">
              <a:solidFill>
                <a:srgbClr val="0000CC"/>
              </a:solidFill>
              <a:latin typeface="標楷體" pitchFamily="65" charset="-120"/>
              <a:ea typeface="標楷體" pitchFamily="65" charset="-120"/>
            </a:endParaRPr>
          </a:p>
          <a:p>
            <a:pPr>
              <a:spcBef>
                <a:spcPts val="600"/>
              </a:spcBef>
            </a:pPr>
            <a:r>
              <a:rPr lang="zh-TW" altLang="zh-TW" sz="1900" dirty="0" smtClean="0">
                <a:solidFill>
                  <a:srgbClr val="0000CC"/>
                </a:solidFill>
                <a:latin typeface="標楷體" pitchFamily="65" charset="-120"/>
                <a:ea typeface="標楷體" pitchFamily="65" charset="-120"/>
              </a:rPr>
              <a:t>基本電學實習ⅠⅡ、</a:t>
            </a:r>
            <a:endParaRPr lang="en-US" altLang="zh-TW" sz="1900" dirty="0" smtClean="0">
              <a:solidFill>
                <a:srgbClr val="0000CC"/>
              </a:solidFill>
              <a:latin typeface="標楷體" pitchFamily="65" charset="-120"/>
              <a:ea typeface="標楷體" pitchFamily="65" charset="-120"/>
            </a:endParaRPr>
          </a:p>
          <a:p>
            <a:pPr>
              <a:spcBef>
                <a:spcPts val="600"/>
              </a:spcBef>
            </a:pPr>
            <a:r>
              <a:rPr lang="zh-TW" altLang="zh-TW" sz="1900" dirty="0" smtClean="0">
                <a:solidFill>
                  <a:srgbClr val="0000CC"/>
                </a:solidFill>
                <a:latin typeface="標楷體" pitchFamily="65" charset="-120"/>
                <a:ea typeface="標楷體" pitchFamily="65" charset="-120"/>
              </a:rPr>
              <a:t>電子學ⅠⅡ</a:t>
            </a:r>
            <a:endParaRPr lang="en-US" altLang="zh-TW" sz="1900" dirty="0" smtClean="0">
              <a:solidFill>
                <a:srgbClr val="0000CC"/>
              </a:solidFill>
              <a:latin typeface="標楷體" pitchFamily="65" charset="-120"/>
              <a:ea typeface="標楷體" pitchFamily="65" charset="-120"/>
            </a:endParaRPr>
          </a:p>
          <a:p>
            <a:pPr>
              <a:spcBef>
                <a:spcPts val="600"/>
              </a:spcBef>
            </a:pPr>
            <a:r>
              <a:rPr lang="zh-TW" altLang="zh-TW" sz="1900" dirty="0" smtClean="0">
                <a:solidFill>
                  <a:srgbClr val="0000CC"/>
                </a:solidFill>
                <a:latin typeface="標楷體" pitchFamily="65" charset="-120"/>
                <a:ea typeface="標楷體" pitchFamily="65" charset="-120"/>
              </a:rPr>
              <a:t>電子學實習ⅠⅡ</a:t>
            </a:r>
            <a:endParaRPr lang="en-US" altLang="zh-TW" sz="1900" dirty="0" smtClean="0">
              <a:solidFill>
                <a:srgbClr val="0000CC"/>
              </a:solidFill>
              <a:latin typeface="標楷體" pitchFamily="65" charset="-120"/>
              <a:ea typeface="標楷體" pitchFamily="65" charset="-120"/>
            </a:endParaRPr>
          </a:p>
          <a:p>
            <a:pPr>
              <a:spcBef>
                <a:spcPts val="600"/>
              </a:spcBef>
            </a:pPr>
            <a:endParaRPr lang="en-US" altLang="zh-TW" sz="1900" dirty="0" smtClean="0">
              <a:solidFill>
                <a:srgbClr val="0000CC"/>
              </a:solidFill>
              <a:latin typeface="標楷體" pitchFamily="65" charset="-120"/>
              <a:ea typeface="標楷體" pitchFamily="65" charset="-120"/>
            </a:endParaRPr>
          </a:p>
          <a:p>
            <a:pPr>
              <a:spcBef>
                <a:spcPts val="600"/>
              </a:spcBef>
            </a:pPr>
            <a:r>
              <a:rPr lang="en-US" altLang="zh-TW" sz="1900" dirty="0" smtClean="0">
                <a:solidFill>
                  <a:srgbClr val="0000CC"/>
                </a:solidFill>
                <a:latin typeface="標楷體" pitchFamily="65" charset="-120"/>
                <a:ea typeface="標楷體" pitchFamily="65" charset="-120"/>
              </a:rPr>
              <a:t>A</a:t>
            </a:r>
            <a:r>
              <a:rPr lang="zh-TW" altLang="en-US" sz="1900" dirty="0" smtClean="0">
                <a:solidFill>
                  <a:srgbClr val="0000CC"/>
                </a:solidFill>
                <a:latin typeface="標楷體" pitchFamily="65" charset="-120"/>
                <a:ea typeface="標楷體" pitchFamily="65" charset="-120"/>
              </a:rPr>
              <a:t> </a:t>
            </a:r>
            <a:r>
              <a:rPr lang="zh-TW" altLang="zh-TW" sz="1900" u="sng" dirty="0" smtClean="0">
                <a:solidFill>
                  <a:srgbClr val="0000CC"/>
                </a:solidFill>
                <a:latin typeface="標楷體" pitchFamily="65" charset="-120"/>
                <a:ea typeface="標楷體" pitchFamily="65" charset="-120"/>
              </a:rPr>
              <a:t>電工機械ⅠⅡ</a:t>
            </a:r>
            <a:endParaRPr lang="en-US" altLang="zh-TW" sz="1900" u="sng" dirty="0" smtClean="0">
              <a:solidFill>
                <a:srgbClr val="0000CC"/>
              </a:solidFill>
              <a:latin typeface="標楷體" pitchFamily="65" charset="-120"/>
              <a:ea typeface="標楷體" pitchFamily="65" charset="-120"/>
            </a:endParaRPr>
          </a:p>
          <a:p>
            <a:pPr>
              <a:spcBef>
                <a:spcPts val="600"/>
              </a:spcBef>
            </a:pPr>
            <a:endParaRPr lang="en-US" altLang="zh-TW" sz="1900" dirty="0" smtClean="0">
              <a:solidFill>
                <a:srgbClr val="0000CC"/>
              </a:solidFill>
              <a:latin typeface="標楷體" pitchFamily="65" charset="-120"/>
              <a:ea typeface="標楷體" pitchFamily="65" charset="-120"/>
            </a:endParaRPr>
          </a:p>
          <a:p>
            <a:pPr>
              <a:spcBef>
                <a:spcPts val="600"/>
              </a:spcBef>
            </a:pPr>
            <a:r>
              <a:rPr lang="en-US" altLang="zh-TW" sz="1900" strike="dblStrike" dirty="0" smtClean="0">
                <a:solidFill>
                  <a:srgbClr val="0000CC"/>
                </a:solidFill>
                <a:latin typeface="標楷體" pitchFamily="65" charset="-120"/>
                <a:ea typeface="標楷體" pitchFamily="65" charset="-120"/>
              </a:rPr>
              <a:t>B</a:t>
            </a:r>
            <a:r>
              <a:rPr lang="zh-TW" altLang="en-US" sz="1900" strike="dblStrike" dirty="0" smtClean="0">
                <a:solidFill>
                  <a:srgbClr val="0000CC"/>
                </a:solidFill>
                <a:latin typeface="標楷體" pitchFamily="65" charset="-120"/>
                <a:ea typeface="標楷體" pitchFamily="65" charset="-120"/>
              </a:rPr>
              <a:t> </a:t>
            </a:r>
            <a:r>
              <a:rPr lang="zh-TW" altLang="zh-TW" sz="1900" u="sng" strike="dblStrike" dirty="0" smtClean="0">
                <a:solidFill>
                  <a:srgbClr val="0000CC"/>
                </a:solidFill>
                <a:latin typeface="標楷體" pitchFamily="65" charset="-120"/>
                <a:ea typeface="標楷體" pitchFamily="65" charset="-120"/>
              </a:rPr>
              <a:t>數位邏輯</a:t>
            </a:r>
            <a:endParaRPr lang="en-US" altLang="zh-TW" sz="1900" u="sng" strike="dblStrike" dirty="0" smtClean="0">
              <a:solidFill>
                <a:srgbClr val="0000CC"/>
              </a:solidFill>
              <a:latin typeface="標楷體" pitchFamily="65" charset="-120"/>
              <a:ea typeface="標楷體" pitchFamily="65" charset="-120"/>
            </a:endParaRPr>
          </a:p>
          <a:p>
            <a:pPr>
              <a:spcBef>
                <a:spcPts val="600"/>
              </a:spcBef>
            </a:pPr>
            <a:r>
              <a:rPr lang="en-US" altLang="zh-TW" sz="1900" strike="dblStrike" dirty="0" smtClean="0">
                <a:solidFill>
                  <a:srgbClr val="0000CC"/>
                </a:solidFill>
                <a:latin typeface="標楷體" pitchFamily="65" charset="-120"/>
                <a:ea typeface="標楷體" pitchFamily="65" charset="-120"/>
              </a:rPr>
              <a:t>B</a:t>
            </a:r>
            <a:r>
              <a:rPr lang="zh-TW" altLang="en-US" sz="1900" strike="dblStrike" dirty="0" smtClean="0">
                <a:solidFill>
                  <a:srgbClr val="0000CC"/>
                </a:solidFill>
                <a:latin typeface="標楷體" pitchFamily="65" charset="-120"/>
                <a:ea typeface="標楷體" pitchFamily="65" charset="-120"/>
              </a:rPr>
              <a:t> </a:t>
            </a:r>
            <a:r>
              <a:rPr lang="zh-TW" altLang="zh-TW" sz="1900" u="sng" strike="dblStrike" dirty="0" smtClean="0">
                <a:solidFill>
                  <a:srgbClr val="0000CC"/>
                </a:solidFill>
                <a:latin typeface="標楷體" pitchFamily="65" charset="-120"/>
                <a:ea typeface="標楷體" pitchFamily="65" charset="-120"/>
              </a:rPr>
              <a:t>數位邏輯實習</a:t>
            </a:r>
            <a:endParaRPr lang="en-US" altLang="zh-TW" sz="1900" u="sng" strike="dblStrike" dirty="0" smtClean="0">
              <a:solidFill>
                <a:srgbClr val="0000CC"/>
              </a:solidFill>
              <a:latin typeface="標楷體" pitchFamily="65" charset="-120"/>
              <a:ea typeface="標楷體" pitchFamily="65" charset="-120"/>
            </a:endParaRPr>
          </a:p>
          <a:p>
            <a:pPr>
              <a:spcBef>
                <a:spcPts val="600"/>
              </a:spcBef>
            </a:pPr>
            <a:endParaRPr lang="zh-TW" altLang="en-US" sz="2400" dirty="0" smtClean="0">
              <a:solidFill>
                <a:srgbClr val="0000CC"/>
              </a:solidFill>
              <a:latin typeface="標楷體" pitchFamily="65" charset="-120"/>
              <a:ea typeface="標楷體" pitchFamily="65" charset="-120"/>
            </a:endParaRPr>
          </a:p>
        </p:txBody>
      </p:sp>
      <p:sp>
        <p:nvSpPr>
          <p:cNvPr id="21" name="矩形 20"/>
          <p:cNvSpPr/>
          <p:nvPr/>
        </p:nvSpPr>
        <p:spPr>
          <a:xfrm>
            <a:off x="3707904" y="1700808"/>
            <a:ext cx="2376264" cy="504056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400" dirty="0" smtClean="0">
                <a:solidFill>
                  <a:srgbClr val="000066"/>
                </a:solidFill>
                <a:latin typeface="標楷體" pitchFamily="65" charset="-120"/>
                <a:ea typeface="標楷體" pitchFamily="65" charset="-120"/>
              </a:rPr>
              <a:t>電機工程系</a:t>
            </a:r>
          </a:p>
          <a:p>
            <a:r>
              <a:rPr lang="zh-TW" altLang="zh-TW" sz="1400" dirty="0" smtClean="0">
                <a:solidFill>
                  <a:srgbClr val="000066"/>
                </a:solidFill>
                <a:latin typeface="標楷體" pitchFamily="65" charset="-120"/>
                <a:ea typeface="標楷體" pitchFamily="65" charset="-120"/>
              </a:rPr>
              <a:t>電機工程系電機與控制組</a:t>
            </a:r>
          </a:p>
          <a:p>
            <a:pPr indent="180975"/>
            <a:r>
              <a:rPr lang="zh-TW" altLang="zh-TW" sz="1400" dirty="0" smtClean="0">
                <a:solidFill>
                  <a:srgbClr val="000066"/>
                </a:solidFill>
                <a:latin typeface="標楷體" pitchFamily="65" charset="-120"/>
                <a:ea typeface="標楷體" pitchFamily="65" charset="-120"/>
              </a:rPr>
              <a:t>光電組、控制與晶片組</a:t>
            </a:r>
          </a:p>
          <a:p>
            <a:pPr indent="180975"/>
            <a:r>
              <a:rPr lang="zh-TW" altLang="zh-TW" sz="1400" dirty="0" smtClean="0">
                <a:solidFill>
                  <a:srgbClr val="000066"/>
                </a:solidFill>
                <a:latin typeface="標楷體" pitchFamily="65" charset="-120"/>
                <a:ea typeface="標楷體" pitchFamily="65" charset="-120"/>
              </a:rPr>
              <a:t>動力機電組、電能資訊組</a:t>
            </a:r>
          </a:p>
          <a:p>
            <a:pPr indent="180975"/>
            <a:r>
              <a:rPr lang="zh-TW" altLang="zh-TW" sz="1400" dirty="0" smtClean="0">
                <a:solidFill>
                  <a:srgbClr val="000066"/>
                </a:solidFill>
                <a:latin typeface="標楷體" pitchFamily="65" charset="-120"/>
                <a:ea typeface="標楷體" pitchFamily="65" charset="-120"/>
              </a:rPr>
              <a:t>綠色能源組</a:t>
            </a:r>
          </a:p>
          <a:p>
            <a:r>
              <a:rPr lang="zh-TW" altLang="zh-TW" sz="1400" dirty="0" smtClean="0">
                <a:solidFill>
                  <a:srgbClr val="000066"/>
                </a:solidFill>
                <a:latin typeface="標楷體" pitchFamily="65" charset="-120"/>
                <a:ea typeface="標楷體" pitchFamily="65" charset="-120"/>
              </a:rPr>
              <a:t>資訊工程系、資訊管理系</a:t>
            </a:r>
          </a:p>
          <a:p>
            <a:r>
              <a:rPr lang="zh-TW" altLang="zh-TW" sz="1400" dirty="0" smtClean="0">
                <a:solidFill>
                  <a:srgbClr val="000066"/>
                </a:solidFill>
                <a:latin typeface="標楷體" pitchFamily="65" charset="-120"/>
                <a:ea typeface="標楷體" pitchFamily="65" charset="-120"/>
              </a:rPr>
              <a:t>電子工程系</a:t>
            </a:r>
          </a:p>
          <a:p>
            <a:r>
              <a:rPr lang="zh-TW" altLang="zh-TW" sz="1400" dirty="0" smtClean="0">
                <a:solidFill>
                  <a:srgbClr val="000066"/>
                </a:solidFill>
                <a:latin typeface="標楷體" pitchFamily="65" charset="-120"/>
                <a:ea typeface="標楷體" pitchFamily="65" charset="-120"/>
              </a:rPr>
              <a:t>資訊科技系</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光電工程系</a:t>
            </a:r>
          </a:p>
          <a:p>
            <a:r>
              <a:rPr lang="zh-TW" altLang="zh-TW" sz="1400" dirty="0" smtClean="0">
                <a:solidFill>
                  <a:srgbClr val="000066"/>
                </a:solidFill>
                <a:latin typeface="標楷體" pitchFamily="65" charset="-120"/>
                <a:ea typeface="標楷體" pitchFamily="65" charset="-120"/>
              </a:rPr>
              <a:t>電腦與通訊工程系</a:t>
            </a:r>
          </a:p>
          <a:p>
            <a:r>
              <a:rPr lang="zh-TW" altLang="zh-TW" sz="1400" dirty="0" smtClean="0">
                <a:solidFill>
                  <a:srgbClr val="000066"/>
                </a:solidFill>
                <a:latin typeface="標楷體" pitchFamily="65" charset="-120"/>
                <a:ea typeface="標楷體" pitchFamily="65" charset="-120"/>
              </a:rPr>
              <a:t>能源與冷凍空調工程系</a:t>
            </a:r>
          </a:p>
          <a:p>
            <a:r>
              <a:rPr lang="zh-TW" altLang="zh-TW" sz="1400" dirty="0" smtClean="0">
                <a:solidFill>
                  <a:srgbClr val="000066"/>
                </a:solidFill>
                <a:latin typeface="標楷體" pitchFamily="65" charset="-120"/>
                <a:ea typeface="標楷體" pitchFamily="65" charset="-120"/>
              </a:rPr>
              <a:t>電子工程系微電子組</a:t>
            </a:r>
          </a:p>
          <a:p>
            <a:r>
              <a:rPr lang="zh-TW" altLang="zh-TW" sz="1400" dirty="0" smtClean="0">
                <a:solidFill>
                  <a:srgbClr val="000066"/>
                </a:solidFill>
                <a:latin typeface="標楷體" pitchFamily="65" charset="-120"/>
                <a:ea typeface="標楷體" pitchFamily="65" charset="-120"/>
              </a:rPr>
              <a:t>機械工程系</a:t>
            </a:r>
          </a:p>
          <a:p>
            <a:pPr indent="180975"/>
            <a:r>
              <a:rPr lang="zh-TW" altLang="zh-TW" sz="1400" dirty="0" smtClean="0">
                <a:solidFill>
                  <a:srgbClr val="000066"/>
                </a:solidFill>
                <a:latin typeface="標楷體" pitchFamily="65" charset="-120"/>
                <a:ea typeface="標楷體" pitchFamily="65" charset="-120"/>
              </a:rPr>
              <a:t>機械工程系先進車輛組</a:t>
            </a:r>
          </a:p>
          <a:p>
            <a:pPr indent="180975"/>
            <a:r>
              <a:rPr lang="zh-TW" altLang="zh-TW" sz="1400" dirty="0" smtClean="0">
                <a:solidFill>
                  <a:srgbClr val="000066"/>
                </a:solidFill>
                <a:latin typeface="標楷體" pitchFamily="65" charset="-120"/>
                <a:ea typeface="標楷體" pitchFamily="65" charset="-120"/>
              </a:rPr>
              <a:t>光機電組、精密機械組</a:t>
            </a:r>
          </a:p>
          <a:p>
            <a:pPr indent="180975"/>
            <a:r>
              <a:rPr lang="zh-TW" altLang="zh-TW" sz="1400" dirty="0" smtClean="0">
                <a:solidFill>
                  <a:srgbClr val="000066"/>
                </a:solidFill>
                <a:latin typeface="標楷體" pitchFamily="65" charset="-120"/>
                <a:ea typeface="標楷體" pitchFamily="65" charset="-120"/>
              </a:rPr>
              <a:t>車輛組、微奈米技術組</a:t>
            </a:r>
          </a:p>
          <a:p>
            <a:pPr indent="180975"/>
            <a:r>
              <a:rPr lang="zh-TW" altLang="zh-TW" sz="1400" dirty="0" smtClean="0">
                <a:solidFill>
                  <a:srgbClr val="000066"/>
                </a:solidFill>
                <a:latin typeface="標楷體" pitchFamily="65" charset="-120"/>
                <a:ea typeface="標楷體" pitchFamily="65" charset="-120"/>
              </a:rPr>
              <a:t>自動化控制組</a:t>
            </a:r>
          </a:p>
          <a:p>
            <a:r>
              <a:rPr lang="zh-TW" altLang="zh-TW" sz="1400" dirty="0" smtClean="0">
                <a:solidFill>
                  <a:srgbClr val="000066"/>
                </a:solidFill>
                <a:latin typeface="標楷體" pitchFamily="65" charset="-120"/>
                <a:ea typeface="標楷體" pitchFamily="65" charset="-120"/>
              </a:rPr>
              <a:t>工業教育與技術學系</a:t>
            </a:r>
            <a:r>
              <a:rPr lang="en-US" altLang="zh-TW"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電機</a:t>
            </a:r>
            <a:r>
              <a:rPr lang="en-US" altLang="zh-TW" sz="1400" dirty="0" smtClean="0">
                <a:solidFill>
                  <a:srgbClr val="000066"/>
                </a:solidFill>
                <a:latin typeface="標楷體" pitchFamily="65" charset="-120"/>
                <a:ea typeface="標楷體" pitchFamily="65" charset="-120"/>
              </a:rPr>
              <a:t>)</a:t>
            </a:r>
            <a:endParaRPr lang="zh-TW" altLang="zh-TW" sz="1400" dirty="0" smtClean="0">
              <a:solidFill>
                <a:srgbClr val="000066"/>
              </a:solidFill>
              <a:latin typeface="標楷體" pitchFamily="65" charset="-120"/>
              <a:ea typeface="標楷體" pitchFamily="65" charset="-120"/>
            </a:endParaRPr>
          </a:p>
          <a:p>
            <a:r>
              <a:rPr lang="zh-TW" altLang="zh-TW" sz="1400" dirty="0" smtClean="0">
                <a:solidFill>
                  <a:srgbClr val="000066"/>
                </a:solidFill>
                <a:latin typeface="標楷體" pitchFamily="65" charset="-120"/>
                <a:ea typeface="標楷體" pitchFamily="65" charset="-120"/>
              </a:rPr>
              <a:t>工業教育學系能源應用組</a:t>
            </a:r>
          </a:p>
          <a:p>
            <a:r>
              <a:rPr lang="zh-TW" altLang="zh-TW" sz="1400" dirty="0" smtClean="0">
                <a:solidFill>
                  <a:srgbClr val="000066"/>
                </a:solidFill>
                <a:latin typeface="標楷體" pitchFamily="65" charset="-120"/>
                <a:ea typeface="標楷體" pitchFamily="65" charset="-120"/>
              </a:rPr>
              <a:t>生物機電工程系</a:t>
            </a:r>
            <a:endParaRPr lang="en-US" altLang="zh-TW" sz="1400" dirty="0" smtClean="0">
              <a:solidFill>
                <a:srgbClr val="000066"/>
              </a:solidFill>
              <a:latin typeface="標楷體" pitchFamily="65" charset="-120"/>
              <a:ea typeface="標楷體" pitchFamily="65" charset="-120"/>
            </a:endParaRPr>
          </a:p>
          <a:p>
            <a:r>
              <a:rPr lang="zh-TW" altLang="zh-TW" sz="1400" dirty="0" smtClean="0">
                <a:solidFill>
                  <a:srgbClr val="000066"/>
                </a:solidFill>
                <a:latin typeface="標楷體" pitchFamily="65" charset="-120"/>
                <a:ea typeface="標楷體" pitchFamily="65" charset="-120"/>
              </a:rPr>
              <a:t>光電系統工程系</a:t>
            </a:r>
            <a:endParaRPr lang="en-US" altLang="zh-TW" sz="1400" dirty="0" smtClean="0">
              <a:solidFill>
                <a:srgbClr val="000066"/>
              </a:solidFill>
              <a:latin typeface="標楷體" pitchFamily="65" charset="-120"/>
              <a:ea typeface="標楷體" pitchFamily="65" charset="-120"/>
            </a:endParaRPr>
          </a:p>
          <a:p>
            <a:r>
              <a:rPr lang="zh-TW" altLang="zh-TW" sz="1300" dirty="0" smtClean="0">
                <a:solidFill>
                  <a:srgbClr val="000066"/>
                </a:solidFill>
                <a:latin typeface="標楷體" pitchFamily="65" charset="-120"/>
                <a:ea typeface="標楷體" pitchFamily="65" charset="-120"/>
              </a:rPr>
              <a:t>企業管理系</a:t>
            </a:r>
            <a:r>
              <a:rPr lang="zh-TW" altLang="en-US" sz="1300" dirty="0" smtClean="0">
                <a:solidFill>
                  <a:srgbClr val="000066"/>
                </a:solidFill>
                <a:latin typeface="標楷體" pitchFamily="65" charset="-120"/>
                <a:ea typeface="標楷體" pitchFamily="65" charset="-120"/>
              </a:rPr>
              <a:t>、</a:t>
            </a:r>
            <a:r>
              <a:rPr lang="zh-TW" altLang="zh-TW" sz="1300" dirty="0" smtClean="0">
                <a:solidFill>
                  <a:srgbClr val="000066"/>
                </a:solidFill>
                <a:latin typeface="標楷體" pitchFamily="65" charset="-120"/>
                <a:ea typeface="標楷體" pitchFamily="65" charset="-120"/>
              </a:rPr>
              <a:t>生物醫學工程系</a:t>
            </a:r>
            <a:endParaRPr lang="en-US" altLang="zh-TW" sz="1300" dirty="0" smtClean="0">
              <a:solidFill>
                <a:srgbClr val="000066"/>
              </a:solidFill>
              <a:latin typeface="標楷體" pitchFamily="65" charset="-120"/>
              <a:ea typeface="標楷體" pitchFamily="65" charset="-120"/>
            </a:endParaRPr>
          </a:p>
          <a:p>
            <a:r>
              <a:rPr lang="zh-TW" altLang="zh-TW" sz="1300" dirty="0" smtClean="0">
                <a:solidFill>
                  <a:srgbClr val="000066"/>
                </a:solidFill>
                <a:latin typeface="標楷體" pitchFamily="65" charset="-120"/>
                <a:ea typeface="標楷體" pitchFamily="65" charset="-120"/>
              </a:rPr>
              <a:t>自動化工程系、自動化控制系</a:t>
            </a:r>
          </a:p>
          <a:p>
            <a:r>
              <a:rPr lang="zh-TW" altLang="zh-TW" sz="1400" dirty="0" smtClean="0">
                <a:solidFill>
                  <a:srgbClr val="000066"/>
                </a:solidFill>
                <a:latin typeface="標楷體" pitchFamily="65" charset="-120"/>
                <a:ea typeface="標楷體" pitchFamily="65" charset="-120"/>
              </a:rPr>
              <a:t>冷凍空調與能源系</a:t>
            </a:r>
          </a:p>
          <a:p>
            <a:endParaRPr lang="zh-TW" altLang="zh-TW" sz="1400" dirty="0" smtClean="0">
              <a:solidFill>
                <a:srgbClr val="000066"/>
              </a:solidFill>
              <a:latin typeface="標楷體" pitchFamily="65" charset="-120"/>
              <a:ea typeface="標楷體" pitchFamily="65" charset="-120"/>
            </a:endParaRPr>
          </a:p>
        </p:txBody>
      </p:sp>
      <p:sp>
        <p:nvSpPr>
          <p:cNvPr id="22" name="矩形 21"/>
          <p:cNvSpPr/>
          <p:nvPr/>
        </p:nvSpPr>
        <p:spPr>
          <a:xfrm>
            <a:off x="6012160" y="1700808"/>
            <a:ext cx="3168352" cy="4968552"/>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400" dirty="0" smtClean="0">
                <a:solidFill>
                  <a:srgbClr val="000066"/>
                </a:solidFill>
                <a:latin typeface="標楷體" pitchFamily="65" charset="-120"/>
                <a:ea typeface="標楷體" pitchFamily="65" charset="-120"/>
              </a:rPr>
              <a:t>車輛系</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材料科學與工程系</a:t>
            </a:r>
          </a:p>
          <a:p>
            <a:r>
              <a:rPr lang="zh-TW" altLang="zh-TW" sz="1400" dirty="0" smtClean="0">
                <a:solidFill>
                  <a:srgbClr val="000066"/>
                </a:solidFill>
                <a:latin typeface="標楷體" pitchFamily="65" charset="-120"/>
                <a:ea typeface="標楷體" pitchFamily="65" charset="-120"/>
              </a:rPr>
              <a:t>金融系、財務金融系、消防系</a:t>
            </a:r>
          </a:p>
          <a:p>
            <a:r>
              <a:rPr lang="zh-TW" altLang="zh-TW" sz="1400" dirty="0" smtClean="0">
                <a:solidFill>
                  <a:srgbClr val="000066"/>
                </a:solidFill>
                <a:latin typeface="標楷體" pitchFamily="65" charset="-120"/>
                <a:ea typeface="標楷體" pitchFamily="65" charset="-120"/>
              </a:rPr>
              <a:t>飛機工程系航空電子組</a:t>
            </a:r>
          </a:p>
          <a:p>
            <a:r>
              <a:rPr lang="zh-TW" altLang="zh-TW" sz="1400" dirty="0" smtClean="0">
                <a:solidFill>
                  <a:srgbClr val="000066"/>
                </a:solidFill>
                <a:latin typeface="標楷體" pitchFamily="65" charset="-120"/>
                <a:ea typeface="標楷體" pitchFamily="65" charset="-120"/>
              </a:rPr>
              <a:t>能源應用工程系</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創新產品設計系</a:t>
            </a:r>
          </a:p>
          <a:p>
            <a:r>
              <a:rPr lang="zh-TW" altLang="zh-TW" sz="1400" dirty="0" smtClean="0">
                <a:solidFill>
                  <a:srgbClr val="000066"/>
                </a:solidFill>
                <a:latin typeface="標楷體" pitchFamily="65" charset="-120"/>
                <a:ea typeface="標楷體" pitchFamily="65" charset="-120"/>
              </a:rPr>
              <a:t>微電子工程系</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數位多媒體系</a:t>
            </a:r>
          </a:p>
          <a:p>
            <a:r>
              <a:rPr lang="zh-TW" altLang="zh-TW" sz="1400" dirty="0" smtClean="0">
                <a:solidFill>
                  <a:srgbClr val="000066"/>
                </a:solidFill>
                <a:latin typeface="標楷體" pitchFamily="65" charset="-120"/>
                <a:ea typeface="標楷體" pitchFamily="65" charset="-120"/>
              </a:rPr>
              <a:t>資訊工程系資訊科技應用組</a:t>
            </a:r>
          </a:p>
          <a:p>
            <a:r>
              <a:rPr lang="zh-TW" altLang="zh-TW" sz="1400" dirty="0" smtClean="0">
                <a:solidFill>
                  <a:srgbClr val="000066"/>
                </a:solidFill>
                <a:latin typeface="標楷體" pitchFamily="65" charset="-120"/>
                <a:ea typeface="標楷體" pitchFamily="65" charset="-120"/>
              </a:rPr>
              <a:t>資訊工程系數位生活科技組</a:t>
            </a:r>
          </a:p>
          <a:p>
            <a:r>
              <a:rPr lang="zh-TW" altLang="zh-TW" sz="1400" dirty="0" smtClean="0">
                <a:solidFill>
                  <a:srgbClr val="000066"/>
                </a:solidFill>
                <a:latin typeface="標楷體" pitchFamily="65" charset="-120"/>
                <a:ea typeface="標楷體" pitchFamily="65" charset="-120"/>
              </a:rPr>
              <a:t>資訊工程與娛樂科技系</a:t>
            </a:r>
          </a:p>
          <a:p>
            <a:r>
              <a:rPr lang="zh-TW" altLang="zh-TW" sz="1400" dirty="0" smtClean="0">
                <a:solidFill>
                  <a:srgbClr val="000066"/>
                </a:solidFill>
                <a:latin typeface="標楷體" pitchFamily="65" charset="-120"/>
                <a:ea typeface="標楷體" pitchFamily="65" charset="-120"/>
              </a:rPr>
              <a:t>資訊與網路通訊系</a:t>
            </a:r>
          </a:p>
          <a:p>
            <a:r>
              <a:rPr lang="zh-TW" altLang="zh-TW" sz="1400" dirty="0" smtClean="0">
                <a:solidFill>
                  <a:srgbClr val="000066"/>
                </a:solidFill>
                <a:latin typeface="標楷體" pitchFamily="65" charset="-120"/>
                <a:ea typeface="標楷體" pitchFamily="65" charset="-120"/>
              </a:rPr>
              <a:t>運動健康與休閒系</a:t>
            </a:r>
          </a:p>
          <a:p>
            <a:r>
              <a:rPr lang="zh-TW" altLang="zh-TW" sz="1400" dirty="0" smtClean="0">
                <a:solidFill>
                  <a:srgbClr val="000066"/>
                </a:solidFill>
                <a:latin typeface="標楷體" pitchFamily="65" charset="-120"/>
                <a:ea typeface="標楷體" pitchFamily="65" charset="-120"/>
              </a:rPr>
              <a:t>電子工程系民生應用電子組</a:t>
            </a:r>
          </a:p>
          <a:p>
            <a:pPr indent="361950"/>
            <a:r>
              <a:rPr lang="zh-TW" altLang="zh-TW" sz="1400" dirty="0" smtClean="0">
                <a:solidFill>
                  <a:srgbClr val="000066"/>
                </a:solidFill>
                <a:latin typeface="標楷體" pitchFamily="65" charset="-120"/>
                <a:ea typeface="標楷體" pitchFamily="65" charset="-120"/>
              </a:rPr>
              <a:t>光電與通訊組</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應用電子組</a:t>
            </a:r>
          </a:p>
          <a:p>
            <a:pPr indent="361950"/>
            <a:r>
              <a:rPr lang="zh-TW" altLang="zh-TW" sz="1400" dirty="0" smtClean="0">
                <a:solidFill>
                  <a:srgbClr val="000066"/>
                </a:solidFill>
                <a:latin typeface="標楷體" pitchFamily="65" charset="-120"/>
                <a:ea typeface="標楷體" pitchFamily="65" charset="-120"/>
              </a:rPr>
              <a:t>系統應用組</a:t>
            </a:r>
            <a:r>
              <a:rPr lang="zh-TW" altLang="en-US" sz="1400" dirty="0" smtClean="0">
                <a:solidFill>
                  <a:srgbClr val="000066"/>
                </a:solidFill>
                <a:latin typeface="標楷體" pitchFamily="65" charset="-120"/>
                <a:ea typeface="標楷體" pitchFamily="65" charset="-120"/>
              </a:rPr>
              <a:t>、</a:t>
            </a:r>
            <a:r>
              <a:rPr lang="zh-TW" altLang="zh-TW" sz="1400" dirty="0" smtClean="0">
                <a:solidFill>
                  <a:srgbClr val="000066"/>
                </a:solidFill>
                <a:latin typeface="標楷體" pitchFamily="65" charset="-120"/>
                <a:ea typeface="標楷體" pitchFamily="65" charset="-120"/>
              </a:rPr>
              <a:t>航空電子組</a:t>
            </a:r>
          </a:p>
          <a:p>
            <a:pPr indent="361950"/>
            <a:r>
              <a:rPr lang="zh-TW" altLang="zh-TW" sz="1400" dirty="0" smtClean="0">
                <a:solidFill>
                  <a:srgbClr val="000066"/>
                </a:solidFill>
                <a:latin typeface="標楷體" pitchFamily="65" charset="-120"/>
                <a:ea typeface="標楷體" pitchFamily="65" charset="-120"/>
              </a:rPr>
              <a:t>智慧電子產品設計組</a:t>
            </a:r>
          </a:p>
          <a:p>
            <a:pPr indent="361950"/>
            <a:r>
              <a:rPr lang="zh-TW" altLang="zh-TW" sz="1400" dirty="0" smtClean="0">
                <a:solidFill>
                  <a:srgbClr val="000066"/>
                </a:solidFill>
                <a:latin typeface="標楷體" pitchFamily="65" charset="-120"/>
                <a:ea typeface="標楷體" pitchFamily="65" charset="-120"/>
              </a:rPr>
              <a:t>綠能晶片與系統應用組</a:t>
            </a:r>
          </a:p>
          <a:p>
            <a:pPr indent="361950"/>
            <a:r>
              <a:rPr lang="zh-TW" altLang="zh-TW" sz="1400" dirty="0" smtClean="0">
                <a:solidFill>
                  <a:srgbClr val="000066"/>
                </a:solidFill>
                <a:latin typeface="標楷體" pitchFamily="65" charset="-120"/>
                <a:ea typeface="標楷體" pitchFamily="65" charset="-120"/>
              </a:rPr>
              <a:t>網路多媒體暨遊戲機組</a:t>
            </a:r>
          </a:p>
          <a:p>
            <a:r>
              <a:rPr lang="zh-TW" altLang="zh-TW" sz="1400" dirty="0" smtClean="0">
                <a:solidFill>
                  <a:srgbClr val="000066"/>
                </a:solidFill>
                <a:latin typeface="標楷體" pitchFamily="65" charset="-120"/>
                <a:ea typeface="標楷體" pitchFamily="65" charset="-120"/>
              </a:rPr>
              <a:t>電信工程系、電訊工程系</a:t>
            </a:r>
          </a:p>
          <a:p>
            <a:r>
              <a:rPr lang="zh-TW" altLang="zh-TW" sz="1400" dirty="0" smtClean="0">
                <a:solidFill>
                  <a:srgbClr val="000066"/>
                </a:solidFill>
                <a:latin typeface="標楷體" pitchFamily="65" charset="-120"/>
                <a:ea typeface="標楷體" pitchFamily="65" charset="-120"/>
              </a:rPr>
              <a:t>電腦與通訊工程系行動裝置應用組</a:t>
            </a:r>
          </a:p>
          <a:p>
            <a:r>
              <a:rPr lang="zh-TW" altLang="zh-TW" sz="1400" dirty="0" smtClean="0">
                <a:solidFill>
                  <a:srgbClr val="000066"/>
                </a:solidFill>
                <a:latin typeface="標楷體" pitchFamily="65" charset="-120"/>
                <a:ea typeface="標楷體" pitchFamily="65" charset="-120"/>
              </a:rPr>
              <a:t>電機工程系生醫電子組</a:t>
            </a:r>
          </a:p>
          <a:p>
            <a:r>
              <a:rPr lang="zh-TW" altLang="zh-TW" sz="1300" dirty="0" smtClean="0">
                <a:solidFill>
                  <a:srgbClr val="000066"/>
                </a:solidFill>
                <a:latin typeface="標楷體" pitchFamily="65" charset="-120"/>
                <a:ea typeface="標楷體" pitchFamily="65" charset="-120"/>
              </a:rPr>
              <a:t>電機與資訊技術系</a:t>
            </a:r>
            <a:r>
              <a:rPr lang="zh-TW" altLang="en-US" sz="1300" dirty="0" smtClean="0">
                <a:solidFill>
                  <a:srgbClr val="000066"/>
                </a:solidFill>
                <a:latin typeface="標楷體" pitchFamily="65" charset="-120"/>
                <a:ea typeface="標楷體" pitchFamily="65" charset="-120"/>
              </a:rPr>
              <a:t>、</a:t>
            </a:r>
            <a:r>
              <a:rPr lang="zh-TW" altLang="zh-TW" sz="1300" dirty="0" smtClean="0">
                <a:solidFill>
                  <a:srgbClr val="000066"/>
                </a:solidFill>
                <a:latin typeface="標楷體" pitchFamily="65" charset="-120"/>
                <a:ea typeface="標楷體" pitchFamily="65" charset="-120"/>
              </a:rPr>
              <a:t>電機與電子工程系</a:t>
            </a:r>
          </a:p>
          <a:p>
            <a:r>
              <a:rPr lang="zh-TW" altLang="zh-TW" sz="1400" dirty="0" smtClean="0">
                <a:solidFill>
                  <a:srgbClr val="000066"/>
                </a:solidFill>
                <a:latin typeface="標楷體" pitchFamily="65" charset="-120"/>
                <a:ea typeface="標楷體" pitchFamily="65" charset="-120"/>
              </a:rPr>
              <a:t>綠色能源科技系、環境工程系</a:t>
            </a:r>
          </a:p>
          <a:p>
            <a:r>
              <a:rPr lang="zh-TW" altLang="zh-TW" sz="1400" dirty="0" smtClean="0">
                <a:solidFill>
                  <a:srgbClr val="000066"/>
                </a:solidFill>
                <a:latin typeface="標楷體" pitchFamily="65" charset="-120"/>
                <a:ea typeface="標楷體" pitchFamily="65" charset="-120"/>
              </a:rPr>
              <a:t>環境工程系生態與環境資源管理組</a:t>
            </a:r>
          </a:p>
          <a:p>
            <a:r>
              <a:rPr lang="zh-TW" altLang="zh-TW" sz="1400" dirty="0" smtClean="0">
                <a:solidFill>
                  <a:srgbClr val="000066"/>
                </a:solidFill>
                <a:latin typeface="標楷體" pitchFamily="65" charset="-120"/>
                <a:ea typeface="標楷體" pitchFamily="65" charset="-120"/>
              </a:rPr>
              <a:t>醫學影像暨放射技術系</a:t>
            </a:r>
            <a:endParaRPr lang="zh-TW" altLang="en-US" sz="1400" dirty="0" smtClean="0">
              <a:solidFill>
                <a:srgbClr val="000066"/>
              </a:solidFill>
              <a:latin typeface="標楷體" pitchFamily="65" charset="-120"/>
              <a:ea typeface="標楷體" pitchFamily="65" charset="-120"/>
            </a:endParaRPr>
          </a:p>
        </p:txBody>
      </p:sp>
      <p:sp>
        <p:nvSpPr>
          <p:cNvPr id="11" name="圓角矩形 10"/>
          <p:cNvSpPr/>
          <p:nvPr/>
        </p:nvSpPr>
        <p:spPr>
          <a:xfrm>
            <a:off x="467544" y="321297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cs typeface="Arial Unicode MS" pitchFamily="34" charset="-120"/>
              </a:rPr>
              <a:t>資訊科</a:t>
            </a:r>
            <a:endParaRPr lang="zh-TW" altLang="en-US" sz="2400" dirty="0">
              <a:solidFill>
                <a:srgbClr val="0000FF"/>
              </a:solidFill>
              <a:latin typeface="標楷體" pitchFamily="65" charset="-120"/>
              <a:ea typeface="標楷體" pitchFamily="65" charset="-120"/>
            </a:endParaRPr>
          </a:p>
        </p:txBody>
      </p:sp>
      <p:sp>
        <p:nvSpPr>
          <p:cNvPr id="12" name="圓角矩形 11"/>
          <p:cNvSpPr/>
          <p:nvPr/>
        </p:nvSpPr>
        <p:spPr>
          <a:xfrm>
            <a:off x="457200" y="393305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rPr>
              <a:t>控制科</a:t>
            </a:r>
            <a:endParaRPr lang="zh-TW" altLang="en-US" sz="2400" dirty="0">
              <a:solidFill>
                <a:srgbClr val="0000FF"/>
              </a:solidFill>
              <a:latin typeface="標楷體" pitchFamily="65" charset="-120"/>
              <a:ea typeface="標楷體" pitchFamily="65" charset="-120"/>
            </a:endParaRPr>
          </a:p>
        </p:txBody>
      </p:sp>
      <p:sp>
        <p:nvSpPr>
          <p:cNvPr id="13" name="圓角矩形 12"/>
          <p:cNvSpPr/>
          <p:nvPr/>
        </p:nvSpPr>
        <p:spPr>
          <a:xfrm>
            <a:off x="457200" y="4653136"/>
            <a:ext cx="1224136" cy="9361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zh-TW" altLang="en-US" sz="2400" dirty="0" smtClean="0">
                <a:solidFill>
                  <a:srgbClr val="0000FF"/>
                </a:solidFill>
                <a:latin typeface="標楷體" pitchFamily="65" charset="-120"/>
                <a:ea typeface="標楷體" pitchFamily="65" charset="-120"/>
              </a:rPr>
              <a:t>冷凍</a:t>
            </a:r>
            <a:endParaRPr lang="en-US" altLang="zh-TW" sz="2400" dirty="0" smtClean="0">
              <a:solidFill>
                <a:srgbClr val="0000FF"/>
              </a:solidFill>
              <a:latin typeface="標楷體" pitchFamily="65" charset="-120"/>
              <a:ea typeface="標楷體" pitchFamily="65" charset="-120"/>
            </a:endParaRPr>
          </a:p>
          <a:p>
            <a:r>
              <a:rPr lang="zh-TW" altLang="en-US" sz="2400" dirty="0" smtClean="0">
                <a:solidFill>
                  <a:srgbClr val="0000FF"/>
                </a:solidFill>
                <a:latin typeface="標楷體" pitchFamily="65" charset="-120"/>
                <a:ea typeface="標楷體" pitchFamily="65" charset="-120"/>
              </a:rPr>
              <a:t>空調科</a:t>
            </a:r>
            <a:endParaRPr lang="zh-TW" altLang="en-US" sz="2400" dirty="0">
              <a:solidFill>
                <a:srgbClr val="0000FF"/>
              </a:solidFill>
              <a:latin typeface="標楷體" pitchFamily="65" charset="-120"/>
              <a:ea typeface="標楷體" pitchFamily="65" charset="-120"/>
            </a:endParaRPr>
          </a:p>
        </p:txBody>
      </p:sp>
      <p:sp>
        <p:nvSpPr>
          <p:cNvPr id="15" name="標題 1"/>
          <p:cNvSpPr>
            <a:spLocks noGrp="1"/>
          </p:cNvSpPr>
          <p:nvPr>
            <p:ph type="title"/>
          </p:nvPr>
        </p:nvSpPr>
        <p:spPr>
          <a:xfrm>
            <a:off x="457200" y="490662"/>
            <a:ext cx="8229600" cy="706090"/>
          </a:xfrm>
        </p:spPr>
        <p:txBody>
          <a:bodyPr>
            <a:normAutofit/>
          </a:bodyPr>
          <a:lstStyle/>
          <a:p>
            <a:pPr lvl="0"/>
            <a:r>
              <a:rPr lang="zh-TW" altLang="en-US" sz="4000" dirty="0" smtClean="0">
                <a:solidFill>
                  <a:srgbClr val="0000FF"/>
                </a:solidFill>
                <a:effectLst/>
                <a:latin typeface="標楷體" pitchFamily="65" charset="-120"/>
                <a:ea typeface="標楷體" pitchFamily="65" charset="-120"/>
              </a:rPr>
              <a:t>群課程與升學科大之對應</a:t>
            </a:r>
            <a:endParaRPr lang="zh-TW" altLang="en-US" sz="4000"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228286324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內容版面配置區 2"/>
          <p:cNvSpPr txBox="1">
            <a:spLocks/>
          </p:cNvSpPr>
          <p:nvPr/>
        </p:nvSpPr>
        <p:spPr>
          <a:xfrm>
            <a:off x="395536" y="1124744"/>
            <a:ext cx="4032448"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資電</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10" name="圓角矩形 9"/>
          <p:cNvSpPr/>
          <p:nvPr/>
        </p:nvSpPr>
        <p:spPr>
          <a:xfrm>
            <a:off x="467544" y="177281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cs typeface="Arial Unicode MS" pitchFamily="34" charset="-120"/>
              </a:rPr>
              <a:t>電機科</a:t>
            </a:r>
            <a:endParaRPr lang="zh-TW" altLang="en-US" sz="2400" dirty="0">
              <a:solidFill>
                <a:srgbClr val="0000FF"/>
              </a:solidFill>
              <a:latin typeface="標楷體" pitchFamily="65" charset="-120"/>
              <a:ea typeface="標楷體" pitchFamily="65" charset="-120"/>
            </a:endParaRPr>
          </a:p>
        </p:txBody>
      </p:sp>
      <p:sp>
        <p:nvSpPr>
          <p:cNvPr id="30" name="圓角矩形 29"/>
          <p:cNvSpPr/>
          <p:nvPr/>
        </p:nvSpPr>
        <p:spPr>
          <a:xfrm>
            <a:off x="457200" y="249289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rPr>
              <a:t>電子科</a:t>
            </a:r>
            <a:endParaRPr lang="zh-TW" altLang="en-US" sz="2400" dirty="0">
              <a:solidFill>
                <a:srgbClr val="0000FF"/>
              </a:solidFill>
              <a:latin typeface="標楷體" pitchFamily="65" charset="-120"/>
              <a:ea typeface="標楷體" pitchFamily="65" charset="-120"/>
            </a:endParaRPr>
          </a:p>
        </p:txBody>
      </p:sp>
      <p:sp>
        <p:nvSpPr>
          <p:cNvPr id="34" name="內容版面配置區 2"/>
          <p:cNvSpPr txBox="1">
            <a:spLocks/>
          </p:cNvSpPr>
          <p:nvPr/>
        </p:nvSpPr>
        <p:spPr>
          <a:xfrm>
            <a:off x="4545284" y="1124744"/>
            <a:ext cx="4275188"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20" name="矩形 19"/>
          <p:cNvSpPr/>
          <p:nvPr/>
        </p:nvSpPr>
        <p:spPr>
          <a:xfrm>
            <a:off x="1691680" y="1628800"/>
            <a:ext cx="2232248" cy="4392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solidFill>
                  <a:srgbClr val="0000FF"/>
                </a:solidFill>
                <a:latin typeface="標楷體" pitchFamily="65" charset="-120"/>
                <a:ea typeface="標楷體" pitchFamily="65" charset="-120"/>
                <a:cs typeface="Arial Unicode MS" pitchFamily="34" charset="-120"/>
              </a:rPr>
              <a:t>部定必修科目</a:t>
            </a:r>
            <a:endParaRPr lang="en-US" altLang="zh-TW" sz="2400" b="1" dirty="0" smtClean="0">
              <a:solidFill>
                <a:srgbClr val="0000FF"/>
              </a:solidFill>
              <a:latin typeface="標楷體" pitchFamily="65" charset="-120"/>
              <a:ea typeface="標楷體" pitchFamily="65" charset="-120"/>
              <a:cs typeface="Arial Unicode MS" pitchFamily="34" charset="-120"/>
            </a:endParaRPr>
          </a:p>
          <a:p>
            <a:pPr>
              <a:spcBef>
                <a:spcPts val="600"/>
              </a:spcBef>
            </a:pPr>
            <a:r>
              <a:rPr lang="zh-TW" altLang="zh-TW" sz="1900" dirty="0" smtClean="0">
                <a:solidFill>
                  <a:srgbClr val="0000CC"/>
                </a:solidFill>
                <a:latin typeface="標楷體" pitchFamily="65" charset="-120"/>
                <a:ea typeface="標楷體" pitchFamily="65" charset="-120"/>
              </a:rPr>
              <a:t>基本電學ⅠⅡ</a:t>
            </a:r>
            <a:endParaRPr lang="en-US" altLang="zh-TW" sz="1900" dirty="0" smtClean="0">
              <a:solidFill>
                <a:srgbClr val="0000CC"/>
              </a:solidFill>
              <a:latin typeface="標楷體" pitchFamily="65" charset="-120"/>
              <a:ea typeface="標楷體" pitchFamily="65" charset="-120"/>
            </a:endParaRPr>
          </a:p>
          <a:p>
            <a:pPr>
              <a:spcBef>
                <a:spcPts val="600"/>
              </a:spcBef>
            </a:pPr>
            <a:r>
              <a:rPr lang="zh-TW" altLang="zh-TW" sz="1900" dirty="0" smtClean="0">
                <a:solidFill>
                  <a:srgbClr val="0000CC"/>
                </a:solidFill>
                <a:latin typeface="標楷體" pitchFamily="65" charset="-120"/>
                <a:ea typeface="標楷體" pitchFamily="65" charset="-120"/>
              </a:rPr>
              <a:t>基本電學實習ⅠⅡ、</a:t>
            </a:r>
            <a:endParaRPr lang="en-US" altLang="zh-TW" sz="1900" dirty="0" smtClean="0">
              <a:solidFill>
                <a:srgbClr val="0000CC"/>
              </a:solidFill>
              <a:latin typeface="標楷體" pitchFamily="65" charset="-120"/>
              <a:ea typeface="標楷體" pitchFamily="65" charset="-120"/>
            </a:endParaRPr>
          </a:p>
          <a:p>
            <a:pPr>
              <a:spcBef>
                <a:spcPts val="600"/>
              </a:spcBef>
            </a:pPr>
            <a:r>
              <a:rPr lang="zh-TW" altLang="zh-TW" sz="1900" dirty="0" smtClean="0">
                <a:solidFill>
                  <a:srgbClr val="0000CC"/>
                </a:solidFill>
                <a:latin typeface="標楷體" pitchFamily="65" charset="-120"/>
                <a:ea typeface="標楷體" pitchFamily="65" charset="-120"/>
              </a:rPr>
              <a:t>電子學ⅠⅡ</a:t>
            </a:r>
            <a:endParaRPr lang="en-US" altLang="zh-TW" sz="1900" dirty="0" smtClean="0">
              <a:solidFill>
                <a:srgbClr val="0000CC"/>
              </a:solidFill>
              <a:latin typeface="標楷體" pitchFamily="65" charset="-120"/>
              <a:ea typeface="標楷體" pitchFamily="65" charset="-120"/>
            </a:endParaRPr>
          </a:p>
          <a:p>
            <a:pPr>
              <a:spcBef>
                <a:spcPts val="600"/>
              </a:spcBef>
            </a:pPr>
            <a:r>
              <a:rPr lang="zh-TW" altLang="zh-TW" sz="1900" dirty="0" smtClean="0">
                <a:solidFill>
                  <a:srgbClr val="0000CC"/>
                </a:solidFill>
                <a:latin typeface="標楷體" pitchFamily="65" charset="-120"/>
                <a:ea typeface="標楷體" pitchFamily="65" charset="-120"/>
              </a:rPr>
              <a:t>電子學實習ⅠⅡ</a:t>
            </a:r>
            <a:endParaRPr lang="en-US" altLang="zh-TW" sz="1900" dirty="0" smtClean="0">
              <a:solidFill>
                <a:srgbClr val="0000CC"/>
              </a:solidFill>
              <a:latin typeface="標楷體" pitchFamily="65" charset="-120"/>
              <a:ea typeface="標楷體" pitchFamily="65" charset="-120"/>
            </a:endParaRPr>
          </a:p>
          <a:p>
            <a:pPr>
              <a:spcBef>
                <a:spcPts val="600"/>
              </a:spcBef>
            </a:pPr>
            <a:endParaRPr lang="en-US" altLang="zh-TW" sz="1900" dirty="0" smtClean="0">
              <a:solidFill>
                <a:srgbClr val="0000CC"/>
              </a:solidFill>
              <a:latin typeface="標楷體" pitchFamily="65" charset="-120"/>
              <a:ea typeface="標楷體" pitchFamily="65" charset="-120"/>
            </a:endParaRPr>
          </a:p>
          <a:p>
            <a:pPr>
              <a:spcBef>
                <a:spcPts val="600"/>
              </a:spcBef>
            </a:pPr>
            <a:r>
              <a:rPr lang="en-US" altLang="zh-TW" sz="1900" strike="dblStrike" dirty="0" smtClean="0">
                <a:solidFill>
                  <a:srgbClr val="0000CC"/>
                </a:solidFill>
                <a:latin typeface="標楷體" pitchFamily="65" charset="-120"/>
                <a:ea typeface="標楷體" pitchFamily="65" charset="-120"/>
              </a:rPr>
              <a:t>A</a:t>
            </a:r>
            <a:r>
              <a:rPr lang="zh-TW" altLang="en-US" sz="1900" strike="dblStrike" dirty="0" smtClean="0">
                <a:solidFill>
                  <a:srgbClr val="0000CC"/>
                </a:solidFill>
                <a:latin typeface="標楷體" pitchFamily="65" charset="-120"/>
                <a:ea typeface="標楷體" pitchFamily="65" charset="-120"/>
              </a:rPr>
              <a:t> </a:t>
            </a:r>
            <a:r>
              <a:rPr lang="zh-TW" altLang="zh-TW" sz="1900" u="sng" strike="dblStrike" dirty="0" smtClean="0">
                <a:solidFill>
                  <a:srgbClr val="0000CC"/>
                </a:solidFill>
                <a:latin typeface="標楷體" pitchFamily="65" charset="-120"/>
                <a:ea typeface="標楷體" pitchFamily="65" charset="-120"/>
              </a:rPr>
              <a:t>電工機械ⅠⅡ</a:t>
            </a:r>
            <a:endParaRPr lang="en-US" altLang="zh-TW" sz="1900" u="sng" strike="dblStrike" dirty="0" smtClean="0">
              <a:solidFill>
                <a:srgbClr val="0000CC"/>
              </a:solidFill>
              <a:latin typeface="標楷體" pitchFamily="65" charset="-120"/>
              <a:ea typeface="標楷體" pitchFamily="65" charset="-120"/>
            </a:endParaRPr>
          </a:p>
          <a:p>
            <a:pPr>
              <a:spcBef>
                <a:spcPts val="600"/>
              </a:spcBef>
            </a:pPr>
            <a:endParaRPr lang="en-US" altLang="zh-TW" sz="1900" dirty="0" smtClean="0">
              <a:solidFill>
                <a:srgbClr val="0000CC"/>
              </a:solidFill>
              <a:latin typeface="標楷體" pitchFamily="65" charset="-120"/>
              <a:ea typeface="標楷體" pitchFamily="65" charset="-120"/>
            </a:endParaRPr>
          </a:p>
          <a:p>
            <a:pPr>
              <a:spcBef>
                <a:spcPts val="600"/>
              </a:spcBef>
            </a:pPr>
            <a:r>
              <a:rPr lang="en-US" altLang="zh-TW" sz="1900" dirty="0" smtClean="0">
                <a:solidFill>
                  <a:srgbClr val="0000CC"/>
                </a:solidFill>
                <a:latin typeface="標楷體" pitchFamily="65" charset="-120"/>
                <a:ea typeface="標楷體" pitchFamily="65" charset="-120"/>
              </a:rPr>
              <a:t>B</a:t>
            </a:r>
            <a:r>
              <a:rPr lang="zh-TW" altLang="en-US" sz="1900" dirty="0" smtClean="0">
                <a:solidFill>
                  <a:srgbClr val="0000CC"/>
                </a:solidFill>
                <a:latin typeface="標楷體" pitchFamily="65" charset="-120"/>
                <a:ea typeface="標楷體" pitchFamily="65" charset="-120"/>
              </a:rPr>
              <a:t> </a:t>
            </a:r>
            <a:r>
              <a:rPr lang="zh-TW" altLang="zh-TW" sz="1900" u="sng" dirty="0" smtClean="0">
                <a:solidFill>
                  <a:srgbClr val="0000CC"/>
                </a:solidFill>
                <a:latin typeface="標楷體" pitchFamily="65" charset="-120"/>
                <a:ea typeface="標楷體" pitchFamily="65" charset="-120"/>
              </a:rPr>
              <a:t>數位邏輯</a:t>
            </a:r>
            <a:endParaRPr lang="en-US" altLang="zh-TW" sz="1900" u="sng" dirty="0" smtClean="0">
              <a:solidFill>
                <a:srgbClr val="0000CC"/>
              </a:solidFill>
              <a:latin typeface="標楷體" pitchFamily="65" charset="-120"/>
              <a:ea typeface="標楷體" pitchFamily="65" charset="-120"/>
            </a:endParaRPr>
          </a:p>
          <a:p>
            <a:pPr>
              <a:spcBef>
                <a:spcPts val="600"/>
              </a:spcBef>
            </a:pPr>
            <a:r>
              <a:rPr lang="en-US" altLang="zh-TW" sz="1900" dirty="0" smtClean="0">
                <a:solidFill>
                  <a:srgbClr val="0000CC"/>
                </a:solidFill>
                <a:latin typeface="標楷體" pitchFamily="65" charset="-120"/>
                <a:ea typeface="標楷體" pitchFamily="65" charset="-120"/>
              </a:rPr>
              <a:t>B</a:t>
            </a:r>
            <a:r>
              <a:rPr lang="zh-TW" altLang="en-US" sz="1900" dirty="0" smtClean="0">
                <a:solidFill>
                  <a:srgbClr val="0000CC"/>
                </a:solidFill>
                <a:latin typeface="標楷體" pitchFamily="65" charset="-120"/>
                <a:ea typeface="標楷體" pitchFamily="65" charset="-120"/>
              </a:rPr>
              <a:t> </a:t>
            </a:r>
            <a:r>
              <a:rPr lang="zh-TW" altLang="zh-TW" sz="1900" u="sng" dirty="0" smtClean="0">
                <a:solidFill>
                  <a:srgbClr val="0000CC"/>
                </a:solidFill>
                <a:latin typeface="標楷體" pitchFamily="65" charset="-120"/>
                <a:ea typeface="標楷體" pitchFamily="65" charset="-120"/>
              </a:rPr>
              <a:t>數位邏輯實習</a:t>
            </a:r>
            <a:endParaRPr lang="en-US" altLang="zh-TW" sz="1900" u="sng" dirty="0" smtClean="0">
              <a:solidFill>
                <a:srgbClr val="0000CC"/>
              </a:solidFill>
              <a:latin typeface="標楷體" pitchFamily="65" charset="-120"/>
              <a:ea typeface="標楷體" pitchFamily="65" charset="-120"/>
            </a:endParaRPr>
          </a:p>
          <a:p>
            <a:pPr>
              <a:spcBef>
                <a:spcPts val="600"/>
              </a:spcBef>
            </a:pPr>
            <a:endParaRPr lang="zh-TW" altLang="en-US" sz="2400" dirty="0" smtClean="0">
              <a:solidFill>
                <a:srgbClr val="0000CC"/>
              </a:solidFill>
              <a:latin typeface="標楷體" pitchFamily="65" charset="-120"/>
              <a:ea typeface="標楷體" pitchFamily="65" charset="-120"/>
            </a:endParaRPr>
          </a:p>
        </p:txBody>
      </p:sp>
      <p:sp>
        <p:nvSpPr>
          <p:cNvPr id="21" name="矩形 20"/>
          <p:cNvSpPr/>
          <p:nvPr/>
        </p:nvSpPr>
        <p:spPr>
          <a:xfrm>
            <a:off x="3707904" y="1700808"/>
            <a:ext cx="2376264" cy="504056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400" dirty="0" smtClean="0">
                <a:solidFill>
                  <a:srgbClr val="003300"/>
                </a:solidFill>
                <a:latin typeface="標楷體" pitchFamily="65" charset="-120"/>
                <a:ea typeface="標楷體" pitchFamily="65" charset="-120"/>
              </a:rPr>
              <a:t>資訊管理系、資訊工程系</a:t>
            </a:r>
          </a:p>
          <a:p>
            <a:r>
              <a:rPr lang="zh-TW" altLang="zh-TW" sz="1400" dirty="0" smtClean="0">
                <a:solidFill>
                  <a:srgbClr val="003300"/>
                </a:solidFill>
                <a:latin typeface="標楷體" pitchFamily="65" charset="-120"/>
                <a:ea typeface="標楷體" pitchFamily="65" charset="-120"/>
              </a:rPr>
              <a:t>電子工程系、電機工程系</a:t>
            </a:r>
          </a:p>
          <a:p>
            <a:r>
              <a:rPr lang="zh-TW" altLang="zh-TW" sz="1400" dirty="0" smtClean="0">
                <a:solidFill>
                  <a:srgbClr val="003300"/>
                </a:solidFill>
                <a:latin typeface="標楷體" pitchFamily="65" charset="-120"/>
                <a:ea typeface="標楷體" pitchFamily="65" charset="-120"/>
              </a:rPr>
              <a:t>資訊科技系、光電工程系</a:t>
            </a:r>
          </a:p>
          <a:p>
            <a:r>
              <a:rPr lang="zh-TW" altLang="zh-TW" sz="1400" dirty="0" smtClean="0">
                <a:solidFill>
                  <a:srgbClr val="003300"/>
                </a:solidFill>
                <a:latin typeface="標楷體" pitchFamily="65" charset="-120"/>
                <a:ea typeface="標楷體" pitchFamily="65" charset="-120"/>
              </a:rPr>
              <a:t>電腦與通訊工程系</a:t>
            </a:r>
          </a:p>
          <a:p>
            <a:r>
              <a:rPr lang="zh-TW" altLang="zh-TW" sz="1400" dirty="0" smtClean="0">
                <a:solidFill>
                  <a:srgbClr val="003300"/>
                </a:solidFill>
                <a:latin typeface="標楷體" pitchFamily="65" charset="-120"/>
                <a:ea typeface="標楷體" pitchFamily="65" charset="-120"/>
              </a:rPr>
              <a:t>多媒體與遊戲發展科學系</a:t>
            </a:r>
          </a:p>
          <a:p>
            <a:r>
              <a:rPr lang="zh-TW" altLang="zh-TW" sz="1400" dirty="0" smtClean="0">
                <a:solidFill>
                  <a:srgbClr val="003300"/>
                </a:solidFill>
                <a:latin typeface="標楷體" pitchFamily="65" charset="-120"/>
                <a:ea typeface="標楷體" pitchFamily="65" charset="-120"/>
              </a:rPr>
              <a:t>工業工程與管理系</a:t>
            </a:r>
          </a:p>
          <a:p>
            <a:r>
              <a:rPr lang="zh-TW" altLang="zh-TW" sz="1400" dirty="0" smtClean="0">
                <a:solidFill>
                  <a:srgbClr val="003300"/>
                </a:solidFill>
                <a:latin typeface="標楷體" pitchFamily="65" charset="-120"/>
                <a:ea typeface="標楷體" pitchFamily="65" charset="-120"/>
              </a:rPr>
              <a:t>工業管理系資訊應用組</a:t>
            </a:r>
          </a:p>
          <a:p>
            <a:r>
              <a:rPr lang="zh-TW" altLang="zh-TW" sz="1400" dirty="0" smtClean="0">
                <a:solidFill>
                  <a:srgbClr val="003300"/>
                </a:solidFill>
                <a:latin typeface="標楷體" pitchFamily="65" charset="-120"/>
                <a:ea typeface="標楷體" pitchFamily="65" charset="-120"/>
              </a:rPr>
              <a:t>生物醫學工程系</a:t>
            </a:r>
          </a:p>
          <a:p>
            <a:r>
              <a:rPr lang="zh-TW" altLang="zh-TW" sz="1400" dirty="0" smtClean="0">
                <a:solidFill>
                  <a:srgbClr val="003300"/>
                </a:solidFill>
                <a:latin typeface="標楷體" pitchFamily="65" charset="-120"/>
                <a:ea typeface="標楷體" pitchFamily="65" charset="-120"/>
              </a:rPr>
              <a:t>材料工程系</a:t>
            </a:r>
          </a:p>
          <a:p>
            <a:r>
              <a:rPr lang="zh-TW" altLang="zh-TW" sz="1400" dirty="0" smtClean="0">
                <a:solidFill>
                  <a:srgbClr val="003300"/>
                </a:solidFill>
                <a:latin typeface="標楷體" pitchFamily="65" charset="-120"/>
                <a:ea typeface="標楷體" pitchFamily="65" charset="-120"/>
              </a:rPr>
              <a:t>資訊多媒體應用系</a:t>
            </a:r>
          </a:p>
          <a:p>
            <a:r>
              <a:rPr lang="zh-TW" altLang="zh-TW" sz="1400" dirty="0" smtClean="0">
                <a:solidFill>
                  <a:srgbClr val="003300"/>
                </a:solidFill>
                <a:latin typeface="標楷體" pitchFamily="65" charset="-120"/>
                <a:ea typeface="標楷體" pitchFamily="65" charset="-120"/>
              </a:rPr>
              <a:t>資訊傳播系</a:t>
            </a:r>
          </a:p>
          <a:p>
            <a:r>
              <a:rPr lang="zh-TW" altLang="zh-TW" sz="1400" dirty="0" smtClean="0">
                <a:solidFill>
                  <a:srgbClr val="003300"/>
                </a:solidFill>
                <a:latin typeface="標楷體" pitchFamily="65" charset="-120"/>
                <a:ea typeface="標楷體" pitchFamily="65" charset="-120"/>
              </a:rPr>
              <a:t>職業安全衛生系</a:t>
            </a:r>
          </a:p>
          <a:p>
            <a:r>
              <a:rPr lang="zh-TW" altLang="zh-TW" sz="1400" dirty="0" smtClean="0">
                <a:solidFill>
                  <a:srgbClr val="003300"/>
                </a:solidFill>
                <a:latin typeface="標楷體" pitchFamily="65" charset="-120"/>
                <a:ea typeface="標楷體" pitchFamily="65" charset="-120"/>
              </a:rPr>
              <a:t>化學工程系</a:t>
            </a:r>
          </a:p>
          <a:p>
            <a:r>
              <a:rPr lang="zh-TW" altLang="zh-TW" sz="1400" dirty="0" smtClean="0">
                <a:solidFill>
                  <a:srgbClr val="003300"/>
                </a:solidFill>
                <a:latin typeface="標楷體" pitchFamily="65" charset="-120"/>
                <a:ea typeface="標楷體" pitchFamily="65" charset="-120"/>
              </a:rPr>
              <a:t>化學工程與材料科技系</a:t>
            </a:r>
          </a:p>
          <a:p>
            <a:r>
              <a:rPr lang="zh-TW" altLang="zh-TW" sz="1400" dirty="0" smtClean="0">
                <a:solidFill>
                  <a:srgbClr val="003300"/>
                </a:solidFill>
                <a:latin typeface="標楷體" pitchFamily="65" charset="-120"/>
                <a:ea typeface="標楷體" pitchFamily="65" charset="-120"/>
              </a:rPr>
              <a:t>文化事業發展系</a:t>
            </a:r>
          </a:p>
          <a:p>
            <a:r>
              <a:rPr lang="zh-TW" altLang="zh-TW" sz="1400" dirty="0" smtClean="0">
                <a:solidFill>
                  <a:srgbClr val="003300"/>
                </a:solidFill>
                <a:latin typeface="標楷體" pitchFamily="65" charset="-120"/>
                <a:ea typeface="標楷體" pitchFamily="65" charset="-120"/>
              </a:rPr>
              <a:t>企業經營管理系工業管理組</a:t>
            </a:r>
          </a:p>
          <a:p>
            <a:r>
              <a:rPr lang="zh-TW" altLang="zh-TW" sz="1400" dirty="0" smtClean="0">
                <a:solidFill>
                  <a:srgbClr val="003300"/>
                </a:solidFill>
                <a:latin typeface="標楷體" pitchFamily="65" charset="-120"/>
                <a:ea typeface="標楷體" pitchFamily="65" charset="-120"/>
              </a:rPr>
              <a:t>企業管理系、環境工程系</a:t>
            </a:r>
          </a:p>
          <a:p>
            <a:r>
              <a:rPr lang="zh-TW" altLang="zh-TW" sz="1400" dirty="0" smtClean="0">
                <a:solidFill>
                  <a:srgbClr val="003300"/>
                </a:solidFill>
                <a:latin typeface="標楷體" pitchFamily="65" charset="-120"/>
                <a:ea typeface="標楷體" pitchFamily="65" charset="-120"/>
              </a:rPr>
              <a:t>休閒運動管理系</a:t>
            </a:r>
            <a:endParaRPr lang="en-US" altLang="zh-TW" sz="1400" dirty="0" smtClean="0">
              <a:solidFill>
                <a:srgbClr val="003300"/>
              </a:solidFill>
              <a:latin typeface="標楷體" pitchFamily="65" charset="-120"/>
              <a:ea typeface="標楷體" pitchFamily="65" charset="-120"/>
            </a:endParaRPr>
          </a:p>
          <a:p>
            <a:r>
              <a:rPr lang="zh-TW" altLang="zh-TW" sz="1400" dirty="0" smtClean="0">
                <a:solidFill>
                  <a:srgbClr val="003300"/>
                </a:solidFill>
                <a:latin typeface="標楷體" pitchFamily="65" charset="-120"/>
                <a:ea typeface="標楷體" pitchFamily="65" charset="-120"/>
              </a:rPr>
              <a:t>娛樂數位系</a:t>
            </a:r>
          </a:p>
          <a:p>
            <a:r>
              <a:rPr lang="zh-TW" altLang="zh-TW" sz="1400" dirty="0" smtClean="0">
                <a:solidFill>
                  <a:srgbClr val="003300"/>
                </a:solidFill>
                <a:latin typeface="標楷體" pitchFamily="65" charset="-120"/>
                <a:ea typeface="標楷體" pitchFamily="65" charset="-120"/>
              </a:rPr>
              <a:t>光電工程學系</a:t>
            </a:r>
          </a:p>
          <a:p>
            <a:r>
              <a:rPr lang="zh-TW" altLang="zh-TW" sz="1400" dirty="0" smtClean="0">
                <a:solidFill>
                  <a:srgbClr val="003300"/>
                </a:solidFill>
                <a:latin typeface="標楷體" pitchFamily="65" charset="-120"/>
                <a:ea typeface="標楷體" pitchFamily="65" charset="-120"/>
              </a:rPr>
              <a:t>安全科技與管理系</a:t>
            </a:r>
          </a:p>
          <a:p>
            <a:r>
              <a:rPr lang="zh-TW" altLang="zh-TW" sz="1400" dirty="0" smtClean="0">
                <a:solidFill>
                  <a:srgbClr val="003300"/>
                </a:solidFill>
                <a:latin typeface="標楷體" pitchFamily="65" charset="-120"/>
                <a:ea typeface="標楷體" pitchFamily="65" charset="-120"/>
              </a:rPr>
              <a:t>自動化工程系</a:t>
            </a:r>
          </a:p>
          <a:p>
            <a:r>
              <a:rPr lang="zh-TW" altLang="zh-TW" sz="1400" dirty="0" smtClean="0">
                <a:solidFill>
                  <a:srgbClr val="003300"/>
                </a:solidFill>
                <a:latin typeface="標楷體" pitchFamily="65" charset="-120"/>
                <a:ea typeface="標楷體" pitchFamily="65" charset="-120"/>
              </a:rPr>
              <a:t>冷凍空調與能源系</a:t>
            </a:r>
            <a:endParaRPr lang="zh-TW" altLang="zh-TW" sz="1400" dirty="0" smtClean="0">
              <a:solidFill>
                <a:srgbClr val="000066"/>
              </a:solidFill>
              <a:latin typeface="標楷體" pitchFamily="65" charset="-120"/>
              <a:ea typeface="標楷體" pitchFamily="65" charset="-120"/>
            </a:endParaRPr>
          </a:p>
        </p:txBody>
      </p:sp>
      <p:sp>
        <p:nvSpPr>
          <p:cNvPr id="22" name="矩形 21"/>
          <p:cNvSpPr/>
          <p:nvPr/>
        </p:nvSpPr>
        <p:spPr>
          <a:xfrm>
            <a:off x="6012160" y="1700808"/>
            <a:ext cx="3168352" cy="4968552"/>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400" dirty="0" smtClean="0">
                <a:solidFill>
                  <a:srgbClr val="003300"/>
                </a:solidFill>
                <a:latin typeface="標楷體" pitchFamily="65" charset="-120"/>
                <a:ea typeface="標楷體" pitchFamily="65" charset="-120"/>
              </a:rPr>
              <a:t>材料科學與工程系</a:t>
            </a:r>
          </a:p>
          <a:p>
            <a:r>
              <a:rPr lang="zh-TW" altLang="zh-TW" sz="1400" dirty="0" smtClean="0">
                <a:solidFill>
                  <a:srgbClr val="003300"/>
                </a:solidFill>
                <a:latin typeface="標楷體" pitchFamily="65" charset="-120"/>
                <a:ea typeface="標楷體" pitchFamily="65" charset="-120"/>
              </a:rPr>
              <a:t>金融系、財務金融系</a:t>
            </a:r>
          </a:p>
          <a:p>
            <a:r>
              <a:rPr lang="zh-TW" altLang="zh-TW" sz="1400" dirty="0" smtClean="0">
                <a:solidFill>
                  <a:srgbClr val="003300"/>
                </a:solidFill>
                <a:latin typeface="標楷體" pitchFamily="65" charset="-120"/>
                <a:ea typeface="標楷體" pitchFamily="65" charset="-120"/>
              </a:rPr>
              <a:t>財經法律系</a:t>
            </a:r>
          </a:p>
          <a:p>
            <a:r>
              <a:rPr lang="zh-TW" altLang="zh-TW" sz="1400" dirty="0" smtClean="0">
                <a:solidFill>
                  <a:srgbClr val="003300"/>
                </a:solidFill>
                <a:latin typeface="標楷體" pitchFamily="65" charset="-120"/>
                <a:ea typeface="標楷體" pitchFamily="65" charset="-120"/>
              </a:rPr>
              <a:t>飛機工程系航空電子組</a:t>
            </a:r>
          </a:p>
          <a:p>
            <a:r>
              <a:rPr lang="zh-TW" altLang="zh-TW" sz="1400" dirty="0" smtClean="0">
                <a:solidFill>
                  <a:srgbClr val="003300"/>
                </a:solidFill>
                <a:latin typeface="標楷體" pitchFamily="65" charset="-120"/>
                <a:ea typeface="標楷體" pitchFamily="65" charset="-120"/>
              </a:rPr>
              <a:t>海事資訊科技系</a:t>
            </a:r>
          </a:p>
          <a:p>
            <a:r>
              <a:rPr lang="zh-TW" altLang="zh-TW" sz="1400" dirty="0" smtClean="0">
                <a:solidFill>
                  <a:srgbClr val="003300"/>
                </a:solidFill>
                <a:latin typeface="標楷體" pitchFamily="65" charset="-120"/>
                <a:ea typeface="標楷體" pitchFamily="65" charset="-120"/>
              </a:rPr>
              <a:t>能源與材料科技系</a:t>
            </a:r>
          </a:p>
          <a:p>
            <a:r>
              <a:rPr lang="zh-TW" altLang="zh-TW" sz="1400" dirty="0" smtClean="0">
                <a:solidFill>
                  <a:srgbClr val="003300"/>
                </a:solidFill>
                <a:latin typeface="標楷體" pitchFamily="65" charset="-120"/>
                <a:ea typeface="標楷體" pitchFamily="65" charset="-120"/>
              </a:rPr>
              <a:t>動畫與遊戲設計系</a:t>
            </a:r>
          </a:p>
          <a:p>
            <a:r>
              <a:rPr lang="zh-TW" altLang="zh-TW" sz="1400" dirty="0" smtClean="0">
                <a:solidFill>
                  <a:srgbClr val="003300"/>
                </a:solidFill>
                <a:latin typeface="標楷體" pitchFamily="65" charset="-120"/>
                <a:ea typeface="標楷體" pitchFamily="65" charset="-120"/>
              </a:rPr>
              <a:t>通訊工程系</a:t>
            </a:r>
          </a:p>
          <a:p>
            <a:r>
              <a:rPr lang="zh-TW" altLang="zh-TW" sz="1400" dirty="0" smtClean="0">
                <a:solidFill>
                  <a:srgbClr val="003300"/>
                </a:solidFill>
                <a:latin typeface="標楷體" pitchFamily="65" charset="-120"/>
                <a:ea typeface="標楷體" pitchFamily="65" charset="-120"/>
              </a:rPr>
              <a:t>視光系、視覺傳達設計系</a:t>
            </a:r>
          </a:p>
          <a:p>
            <a:r>
              <a:rPr lang="zh-TW" altLang="zh-TW" sz="1400" dirty="0" smtClean="0">
                <a:solidFill>
                  <a:srgbClr val="003300"/>
                </a:solidFill>
                <a:latin typeface="標楷體" pitchFamily="65" charset="-120"/>
                <a:ea typeface="標楷體" pitchFamily="65" charset="-120"/>
              </a:rPr>
              <a:t>資訊管理系</a:t>
            </a:r>
            <a:r>
              <a:rPr lang="en-US" altLang="zh-TW" sz="1400" dirty="0" smtClean="0">
                <a:solidFill>
                  <a:srgbClr val="003300"/>
                </a:solidFill>
                <a:latin typeface="標楷體" pitchFamily="65" charset="-120"/>
                <a:ea typeface="標楷體" pitchFamily="65" charset="-120"/>
              </a:rPr>
              <a:t>……</a:t>
            </a:r>
            <a:endParaRPr lang="zh-TW" altLang="zh-TW" sz="1400" dirty="0" smtClean="0">
              <a:solidFill>
                <a:srgbClr val="003300"/>
              </a:solidFill>
              <a:latin typeface="標楷體" pitchFamily="65" charset="-120"/>
              <a:ea typeface="標楷體" pitchFamily="65" charset="-120"/>
            </a:endParaRPr>
          </a:p>
          <a:p>
            <a:r>
              <a:rPr lang="zh-TW" altLang="zh-TW" sz="1400" dirty="0" smtClean="0">
                <a:solidFill>
                  <a:srgbClr val="003300"/>
                </a:solidFill>
                <a:latin typeface="標楷體" pitchFamily="65" charset="-120"/>
                <a:ea typeface="標楷體" pitchFamily="65" charset="-120"/>
              </a:rPr>
              <a:t>資訊網路工程系</a:t>
            </a:r>
            <a:r>
              <a:rPr lang="en-US" altLang="zh-TW" sz="1400" dirty="0" smtClean="0">
                <a:solidFill>
                  <a:srgbClr val="003300"/>
                </a:solidFill>
                <a:latin typeface="標楷體" pitchFamily="65" charset="-120"/>
                <a:ea typeface="標楷體" pitchFamily="65" charset="-120"/>
              </a:rPr>
              <a:t>……</a:t>
            </a:r>
            <a:endParaRPr lang="zh-TW" altLang="zh-TW" sz="1400" dirty="0" smtClean="0">
              <a:solidFill>
                <a:srgbClr val="003300"/>
              </a:solidFill>
              <a:latin typeface="標楷體" pitchFamily="65" charset="-120"/>
              <a:ea typeface="標楷體" pitchFamily="65" charset="-120"/>
            </a:endParaRPr>
          </a:p>
          <a:p>
            <a:r>
              <a:rPr lang="zh-TW" altLang="zh-TW" sz="1400" dirty="0" smtClean="0">
                <a:solidFill>
                  <a:srgbClr val="003300"/>
                </a:solidFill>
                <a:latin typeface="標楷體" pitchFamily="65" charset="-120"/>
                <a:ea typeface="標楷體" pitchFamily="65" charset="-120"/>
              </a:rPr>
              <a:t>資訊應用與管理系</a:t>
            </a:r>
          </a:p>
          <a:p>
            <a:r>
              <a:rPr lang="zh-TW" altLang="zh-TW" sz="1400" dirty="0" smtClean="0">
                <a:solidFill>
                  <a:srgbClr val="003300"/>
                </a:solidFill>
                <a:latin typeface="標楷體" pitchFamily="65" charset="-120"/>
                <a:ea typeface="標楷體" pitchFamily="65" charset="-120"/>
              </a:rPr>
              <a:t>電信工程系、電訊工程系</a:t>
            </a:r>
          </a:p>
          <a:p>
            <a:r>
              <a:rPr lang="zh-TW" altLang="zh-TW" sz="1400" dirty="0" smtClean="0">
                <a:solidFill>
                  <a:srgbClr val="003300"/>
                </a:solidFill>
                <a:latin typeface="標楷體" pitchFamily="65" charset="-120"/>
                <a:ea typeface="標楷體" pitchFamily="65" charset="-120"/>
              </a:rPr>
              <a:t>電腦與通訊工程系行動裝置應用組</a:t>
            </a:r>
          </a:p>
          <a:p>
            <a:r>
              <a:rPr lang="zh-TW" altLang="zh-TW" sz="1400" dirty="0" smtClean="0">
                <a:solidFill>
                  <a:srgbClr val="003300"/>
                </a:solidFill>
                <a:latin typeface="標楷體" pitchFamily="65" charset="-120"/>
                <a:ea typeface="標楷體" pitchFamily="65" charset="-120"/>
              </a:rPr>
              <a:t>電機工程系生醫電子組</a:t>
            </a:r>
          </a:p>
          <a:p>
            <a:r>
              <a:rPr lang="zh-TW" altLang="zh-TW" sz="1400" dirty="0" smtClean="0">
                <a:solidFill>
                  <a:srgbClr val="003300"/>
                </a:solidFill>
                <a:latin typeface="標楷體" pitchFamily="65" charset="-120"/>
                <a:ea typeface="標楷體" pitchFamily="65" charset="-120"/>
              </a:rPr>
              <a:t>電機與能源科技系</a:t>
            </a:r>
          </a:p>
          <a:p>
            <a:r>
              <a:rPr lang="zh-TW" altLang="zh-TW" sz="1400" dirty="0" smtClean="0">
                <a:solidFill>
                  <a:srgbClr val="003300"/>
                </a:solidFill>
                <a:latin typeface="標楷體" pitchFamily="65" charset="-120"/>
                <a:ea typeface="標楷體" pitchFamily="65" charset="-120"/>
              </a:rPr>
              <a:t>管理與資訊系電子商務組</a:t>
            </a:r>
          </a:p>
          <a:p>
            <a:r>
              <a:rPr lang="zh-TW" altLang="zh-TW" sz="1400" dirty="0" smtClean="0">
                <a:solidFill>
                  <a:srgbClr val="003300"/>
                </a:solidFill>
                <a:latin typeface="標楷體" pitchFamily="65" charset="-120"/>
                <a:ea typeface="標楷體" pitchFamily="65" charset="-120"/>
              </a:rPr>
              <a:t>機械工程系光機電組</a:t>
            </a:r>
          </a:p>
          <a:p>
            <a:r>
              <a:rPr lang="zh-TW" altLang="zh-TW" sz="1400" dirty="0" smtClean="0">
                <a:solidFill>
                  <a:srgbClr val="003300"/>
                </a:solidFill>
                <a:latin typeface="標楷體" pitchFamily="65" charset="-120"/>
                <a:ea typeface="標楷體" pitchFamily="65" charset="-120"/>
              </a:rPr>
              <a:t>機械工程系車輛組</a:t>
            </a:r>
          </a:p>
          <a:p>
            <a:r>
              <a:rPr lang="zh-TW" altLang="zh-TW" sz="1400" dirty="0" smtClean="0">
                <a:solidFill>
                  <a:srgbClr val="003300"/>
                </a:solidFill>
                <a:latin typeface="標楷體" pitchFamily="65" charset="-120"/>
                <a:ea typeface="標楷體" pitchFamily="65" charset="-120"/>
              </a:rPr>
              <a:t>應用空間資訊系</a:t>
            </a:r>
          </a:p>
          <a:p>
            <a:r>
              <a:rPr lang="zh-TW" altLang="zh-TW" sz="1400" dirty="0" smtClean="0">
                <a:solidFill>
                  <a:srgbClr val="003300"/>
                </a:solidFill>
                <a:latin typeface="標楷體" pitchFamily="65" charset="-120"/>
                <a:ea typeface="標楷體" pitchFamily="65" charset="-120"/>
              </a:rPr>
              <a:t>醫務管理系、醫學工程</a:t>
            </a:r>
          </a:p>
          <a:p>
            <a:r>
              <a:rPr lang="zh-TW" altLang="zh-TW" sz="1400" dirty="0" smtClean="0">
                <a:solidFill>
                  <a:srgbClr val="003300"/>
                </a:solidFill>
                <a:latin typeface="標楷體" pitchFamily="65" charset="-120"/>
                <a:ea typeface="標楷體" pitchFamily="65" charset="-120"/>
              </a:rPr>
              <a:t>醫學影像暨放射科學系</a:t>
            </a:r>
          </a:p>
          <a:p>
            <a:r>
              <a:rPr lang="zh-TW" altLang="zh-TW" sz="1400" dirty="0" smtClean="0">
                <a:solidFill>
                  <a:srgbClr val="003300"/>
                </a:solidFill>
                <a:latin typeface="標楷體" pitchFamily="65" charset="-120"/>
                <a:ea typeface="標楷體" pitchFamily="65" charset="-120"/>
              </a:rPr>
              <a:t>物理治療系</a:t>
            </a:r>
            <a:endParaRPr lang="zh-TW" altLang="zh-TW" sz="1400" dirty="0">
              <a:solidFill>
                <a:srgbClr val="003300"/>
              </a:solidFill>
              <a:latin typeface="標楷體" pitchFamily="65" charset="-120"/>
              <a:ea typeface="標楷體" pitchFamily="65" charset="-120"/>
            </a:endParaRPr>
          </a:p>
        </p:txBody>
      </p:sp>
      <p:sp>
        <p:nvSpPr>
          <p:cNvPr id="11" name="圓角矩形 10"/>
          <p:cNvSpPr/>
          <p:nvPr/>
        </p:nvSpPr>
        <p:spPr>
          <a:xfrm>
            <a:off x="467544" y="321297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cs typeface="Arial Unicode MS" pitchFamily="34" charset="-120"/>
              </a:rPr>
              <a:t>資訊科</a:t>
            </a:r>
            <a:endParaRPr lang="zh-TW" altLang="en-US" sz="2400" dirty="0">
              <a:solidFill>
                <a:srgbClr val="0000FF"/>
              </a:solidFill>
              <a:latin typeface="標楷體" pitchFamily="65" charset="-120"/>
              <a:ea typeface="標楷體" pitchFamily="65" charset="-120"/>
            </a:endParaRPr>
          </a:p>
        </p:txBody>
      </p:sp>
      <p:sp>
        <p:nvSpPr>
          <p:cNvPr id="12" name="圓角矩形 11"/>
          <p:cNvSpPr/>
          <p:nvPr/>
        </p:nvSpPr>
        <p:spPr>
          <a:xfrm>
            <a:off x="457200" y="3933056"/>
            <a:ext cx="122413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solidFill>
                  <a:srgbClr val="0000FF"/>
                </a:solidFill>
                <a:latin typeface="標楷體" pitchFamily="65" charset="-120"/>
                <a:ea typeface="標楷體" pitchFamily="65" charset="-120"/>
              </a:rPr>
              <a:t>控制科</a:t>
            </a:r>
            <a:endParaRPr lang="zh-TW" altLang="en-US" sz="2400" dirty="0">
              <a:solidFill>
                <a:srgbClr val="0000FF"/>
              </a:solidFill>
              <a:latin typeface="標楷體" pitchFamily="65" charset="-120"/>
              <a:ea typeface="標楷體" pitchFamily="65" charset="-120"/>
            </a:endParaRPr>
          </a:p>
        </p:txBody>
      </p:sp>
      <p:sp>
        <p:nvSpPr>
          <p:cNvPr id="13" name="圓角矩形 12"/>
          <p:cNvSpPr/>
          <p:nvPr/>
        </p:nvSpPr>
        <p:spPr>
          <a:xfrm>
            <a:off x="457200" y="4653136"/>
            <a:ext cx="1224136" cy="9361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zh-TW" altLang="en-US" sz="2400" dirty="0" smtClean="0">
                <a:solidFill>
                  <a:srgbClr val="0000FF"/>
                </a:solidFill>
                <a:latin typeface="標楷體" pitchFamily="65" charset="-120"/>
                <a:ea typeface="標楷體" pitchFamily="65" charset="-120"/>
              </a:rPr>
              <a:t>冷凍</a:t>
            </a:r>
            <a:endParaRPr lang="en-US" altLang="zh-TW" sz="2400" dirty="0" smtClean="0">
              <a:solidFill>
                <a:srgbClr val="0000FF"/>
              </a:solidFill>
              <a:latin typeface="標楷體" pitchFamily="65" charset="-120"/>
              <a:ea typeface="標楷體" pitchFamily="65" charset="-120"/>
            </a:endParaRPr>
          </a:p>
          <a:p>
            <a:r>
              <a:rPr lang="zh-TW" altLang="en-US" sz="2400" dirty="0" smtClean="0">
                <a:solidFill>
                  <a:srgbClr val="0000FF"/>
                </a:solidFill>
                <a:latin typeface="標楷體" pitchFamily="65" charset="-120"/>
                <a:ea typeface="標楷體" pitchFamily="65" charset="-120"/>
              </a:rPr>
              <a:t>空調科</a:t>
            </a:r>
            <a:endParaRPr lang="zh-TW" altLang="en-US" sz="2400" dirty="0">
              <a:solidFill>
                <a:srgbClr val="0000FF"/>
              </a:solidFill>
              <a:latin typeface="標楷體" pitchFamily="65" charset="-120"/>
              <a:ea typeface="標楷體" pitchFamily="65" charset="-120"/>
            </a:endParaRPr>
          </a:p>
        </p:txBody>
      </p:sp>
      <p:sp>
        <p:nvSpPr>
          <p:cNvPr id="15" name="標題 1"/>
          <p:cNvSpPr>
            <a:spLocks noGrp="1"/>
          </p:cNvSpPr>
          <p:nvPr>
            <p:ph type="title"/>
          </p:nvPr>
        </p:nvSpPr>
        <p:spPr>
          <a:xfrm>
            <a:off x="457200" y="490662"/>
            <a:ext cx="8229600" cy="706090"/>
          </a:xfrm>
        </p:spPr>
        <p:txBody>
          <a:bodyPr>
            <a:normAutofit/>
          </a:bodyPr>
          <a:lstStyle/>
          <a:p>
            <a:pPr lvl="0"/>
            <a:r>
              <a:rPr lang="zh-TW" altLang="en-US" sz="4000" dirty="0" smtClean="0">
                <a:solidFill>
                  <a:srgbClr val="0000FF"/>
                </a:solidFill>
                <a:effectLst/>
                <a:latin typeface="標楷體" pitchFamily="65" charset="-120"/>
                <a:ea typeface="標楷體" pitchFamily="65" charset="-120"/>
              </a:rPr>
              <a:t>群課程與升學科大之對應</a:t>
            </a:r>
            <a:endParaRPr lang="zh-TW" altLang="en-US" sz="4000" dirty="0">
              <a:solidFill>
                <a:srgbClr val="0000FF"/>
              </a:solidFill>
              <a:effectLst/>
              <a:latin typeface="標楷體" pitchFamily="65" charset="-120"/>
              <a:ea typeface="標楷體" pitchFamily="65" charset="-120"/>
            </a:endParaRPr>
          </a:p>
        </p:txBody>
      </p:sp>
      <p:pic>
        <p:nvPicPr>
          <p:cNvPr id="1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1521" y="116633"/>
            <a:ext cx="1666383" cy="522000"/>
          </a:xfrm>
          <a:prstGeom prst="rect">
            <a:avLst/>
          </a:prstGeom>
          <a:noFill/>
          <a:ln w="9525">
            <a:noFill/>
            <a:miter lim="800000"/>
            <a:headEnd/>
            <a:tailEnd/>
          </a:ln>
        </p:spPr>
      </p:pic>
      <p:pic>
        <p:nvPicPr>
          <p:cNvPr id="17"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092280" y="116633"/>
            <a:ext cx="1666383" cy="522000"/>
          </a:xfrm>
          <a:prstGeom prst="rect">
            <a:avLst/>
          </a:prstGeom>
          <a:noFill/>
          <a:ln w="9525">
            <a:noFill/>
            <a:miter lim="800000"/>
            <a:headEnd/>
            <a:tailEnd/>
          </a:ln>
        </p:spPr>
      </p:pic>
    </p:spTree>
    <p:extLst>
      <p:ext uri="{BB962C8B-B14F-4D97-AF65-F5344CB8AC3E}">
        <p14:creationId xmlns:p14="http://schemas.microsoft.com/office/powerpoint/2010/main" val="335098602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052736"/>
            <a:ext cx="7488832" cy="576064"/>
          </a:xfrm>
          <a:prstGeom prst="rect">
            <a:avLst/>
          </a:prstGeom>
          <a:solidFill>
            <a:srgbClr val="00FF99"/>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00CC"/>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電機科</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電機類</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9933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學些甚麼</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b="1" dirty="0" smtClean="0">
                <a:solidFill>
                  <a:srgbClr val="0000FF"/>
                </a:solidFill>
                <a:latin typeface="標楷體" pitchFamily="65" charset="-120"/>
                <a:ea typeface="標楷體" pitchFamily="65" charset="-120"/>
              </a:rPr>
              <a:t>除電機電子群</a:t>
            </a:r>
            <a:r>
              <a:rPr lang="en-US" altLang="zh-TW" b="1" dirty="0" smtClean="0">
                <a:solidFill>
                  <a:srgbClr val="0000FF"/>
                </a:solidFill>
                <a:latin typeface="標楷體" pitchFamily="65" charset="-120"/>
                <a:ea typeface="標楷體" pitchFamily="65" charset="-120"/>
              </a:rPr>
              <a:t>(</a:t>
            </a:r>
            <a:r>
              <a:rPr lang="zh-TW" altLang="en-US" b="1" dirty="0" smtClean="0">
                <a:solidFill>
                  <a:srgbClr val="FF0000"/>
                </a:solidFill>
                <a:latin typeface="標楷體" pitchFamily="65" charset="-120"/>
                <a:ea typeface="標楷體" pitchFamily="65" charset="-120"/>
              </a:rPr>
              <a:t>電機類</a:t>
            </a:r>
            <a:r>
              <a:rPr lang="en-US" altLang="zh-TW" b="1" dirty="0" smtClean="0">
                <a:solidFill>
                  <a:srgbClr val="0000FF"/>
                </a:solidFill>
                <a:latin typeface="標楷體" pitchFamily="65" charset="-120"/>
                <a:ea typeface="標楷體" pitchFamily="65" charset="-120"/>
              </a:rPr>
              <a:t>)</a:t>
            </a:r>
            <a:r>
              <a:rPr lang="zh-TW" altLang="en-US" b="1" dirty="0" smtClean="0">
                <a:solidFill>
                  <a:srgbClr val="0000FF"/>
                </a:solidFill>
                <a:latin typeface="標楷體" pitchFamily="65" charset="-120"/>
                <a:ea typeface="標楷體" pitchFamily="65" charset="-120"/>
              </a:rPr>
              <a:t>必修課程外</a:t>
            </a:r>
            <a:endParaRPr lang="en-US" altLang="zh-TW" b="1" dirty="0" smtClean="0">
              <a:solidFill>
                <a:srgbClr val="0000FF"/>
              </a:solidFill>
              <a:latin typeface="標楷體" pitchFamily="65" charset="-120"/>
              <a:ea typeface="標楷體" pitchFamily="65" charset="-120"/>
            </a:endParaRPr>
          </a:p>
          <a:p>
            <a:pPr>
              <a:spcBef>
                <a:spcPts val="1200"/>
              </a:spcBef>
            </a:pPr>
            <a:r>
              <a:rPr lang="zh-TW" altLang="en-US" b="1" dirty="0" smtClean="0">
                <a:solidFill>
                  <a:srgbClr val="0000FF"/>
                </a:solidFill>
                <a:latin typeface="標楷體" pitchFamily="65" charset="-120"/>
                <a:ea typeface="標楷體" pitchFamily="65" charset="-120"/>
              </a:rPr>
              <a:t>輸配電、微處理機</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室內配線、工業配線</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微電腦控制、可程式控制</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數位邏輯</a:t>
            </a:r>
            <a:endParaRPr lang="en-US" altLang="zh-TW" b="1" dirty="0" smtClean="0">
              <a:solidFill>
                <a:srgbClr val="0000FF"/>
              </a:solidFill>
              <a:latin typeface="標楷體" pitchFamily="65" charset="-120"/>
              <a:ea typeface="標楷體" pitchFamily="65" charset="-120"/>
            </a:endParaRPr>
          </a:p>
          <a:p>
            <a:pPr>
              <a:lnSpc>
                <a:spcPct val="120000"/>
              </a:lnSpc>
              <a:spcBef>
                <a:spcPts val="600"/>
              </a:spcBef>
            </a:pPr>
            <a:r>
              <a:rPr lang="zh-TW" altLang="en-US" sz="2000" b="1" dirty="0" smtClean="0">
                <a:solidFill>
                  <a:srgbClr val="660066"/>
                </a:solidFill>
                <a:latin typeface="標楷體" pitchFamily="65" charset="-120"/>
                <a:ea typeface="標楷體" pitchFamily="65" charset="-120"/>
              </a:rPr>
              <a:t>專題製作</a:t>
            </a:r>
            <a:endParaRPr lang="en-US" altLang="zh-TW" sz="2000" b="1" dirty="0" smtClean="0">
              <a:solidFill>
                <a:srgbClr val="660066"/>
              </a:solidFill>
              <a:latin typeface="標楷體" pitchFamily="65" charset="-120"/>
              <a:ea typeface="標楷體" pitchFamily="65" charset="-120"/>
            </a:endParaRPr>
          </a:p>
          <a:p>
            <a:pPr>
              <a:lnSpc>
                <a:spcPct val="120000"/>
              </a:lnSpc>
              <a:spcBef>
                <a:spcPts val="600"/>
              </a:spcBef>
            </a:pPr>
            <a:endParaRPr lang="en-US" altLang="zh-TW" sz="2000" b="1" dirty="0" smtClean="0">
              <a:solidFill>
                <a:srgbClr val="660066"/>
              </a:solidFill>
              <a:latin typeface="標楷體" pitchFamily="65" charset="-120"/>
              <a:ea typeface="標楷體" pitchFamily="65" charset="-120"/>
            </a:endParaRPr>
          </a:p>
          <a:p>
            <a:pPr>
              <a:spcBef>
                <a:spcPts val="600"/>
              </a:spcBef>
            </a:pPr>
            <a:endParaRPr lang="en-US" altLang="zh-TW" sz="2000" b="1" dirty="0" smtClean="0">
              <a:solidFill>
                <a:srgbClr val="660066"/>
              </a:solidFill>
              <a:latin typeface="標楷體" pitchFamily="65" charset="-120"/>
              <a:ea typeface="標楷體" pitchFamily="65" charset="-120"/>
            </a:endParaRPr>
          </a:p>
          <a:p>
            <a:endParaRPr lang="en-US" altLang="zh-TW" sz="2000" dirty="0" smtClean="0">
              <a:solidFill>
                <a:srgbClr val="0000FF"/>
              </a:solidFill>
              <a:latin typeface="標楷體" pitchFamily="65" charset="-120"/>
              <a:ea typeface="標楷體" pitchFamily="65" charset="-120"/>
            </a:endParaRPr>
          </a:p>
        </p:txBody>
      </p:sp>
      <p:sp>
        <p:nvSpPr>
          <p:cNvPr id="16" name="按鈕形 15"/>
          <p:cNvSpPr/>
          <p:nvPr/>
        </p:nvSpPr>
        <p:spPr>
          <a:xfrm>
            <a:off x="3131840" y="1772816"/>
            <a:ext cx="2808312" cy="648072"/>
          </a:xfrm>
          <a:prstGeom prst="bevel">
            <a:avLst/>
          </a:prstGeom>
          <a:solidFill>
            <a:srgbClr val="0033CC"/>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升學主要相關</a:t>
            </a:r>
            <a:endParaRPr lang="zh-TW" altLang="en-US" sz="2800" dirty="0">
              <a:latin typeface="標楷體" pitchFamily="65" charset="-120"/>
              <a:ea typeface="標楷體" pitchFamily="65" charset="-120"/>
            </a:endParaRPr>
          </a:p>
        </p:txBody>
      </p:sp>
      <p:sp>
        <p:nvSpPr>
          <p:cNvPr id="17" name="按鈕形 16"/>
          <p:cNvSpPr/>
          <p:nvPr/>
        </p:nvSpPr>
        <p:spPr>
          <a:xfrm>
            <a:off x="3131840" y="2348880"/>
            <a:ext cx="2808312"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9" name="矩形 18"/>
          <p:cNvSpPr/>
          <p:nvPr/>
        </p:nvSpPr>
        <p:spPr>
          <a:xfrm>
            <a:off x="3203848" y="2421344"/>
            <a:ext cx="2664296"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zh-TW" b="1" dirty="0" smtClean="0">
                <a:solidFill>
                  <a:srgbClr val="0000FF"/>
                </a:solidFill>
                <a:latin typeface="標楷體" pitchFamily="65" charset="-120"/>
                <a:ea typeface="標楷體" pitchFamily="65" charset="-120"/>
              </a:rPr>
              <a:t>電機工程系、光電工程系</a:t>
            </a:r>
          </a:p>
          <a:p>
            <a:r>
              <a:rPr lang="zh-TW" altLang="zh-TW" b="1" dirty="0" smtClean="0">
                <a:solidFill>
                  <a:srgbClr val="0000FF"/>
                </a:solidFill>
                <a:latin typeface="標楷體" pitchFamily="65" charset="-120"/>
                <a:ea typeface="標楷體" pitchFamily="65" charset="-120"/>
              </a:rPr>
              <a:t>資訊工程系、電子工程系</a:t>
            </a:r>
          </a:p>
          <a:p>
            <a:r>
              <a:rPr lang="zh-TW" altLang="zh-TW" b="1" dirty="0" smtClean="0">
                <a:solidFill>
                  <a:srgbClr val="0000FF"/>
                </a:solidFill>
                <a:latin typeface="標楷體" pitchFamily="65" charset="-120"/>
                <a:ea typeface="標楷體" pitchFamily="65" charset="-120"/>
              </a:rPr>
              <a:t>資訊管理系、機械工程系</a:t>
            </a:r>
          </a:p>
          <a:p>
            <a:r>
              <a:rPr lang="zh-TW" altLang="zh-TW" b="1" dirty="0" smtClean="0">
                <a:solidFill>
                  <a:srgbClr val="0000FF"/>
                </a:solidFill>
                <a:latin typeface="標楷體" pitchFamily="65" charset="-120"/>
                <a:ea typeface="標楷體" pitchFamily="65" charset="-120"/>
              </a:rPr>
              <a:t>電腦與通訊工程系</a:t>
            </a:r>
          </a:p>
          <a:p>
            <a:r>
              <a:rPr lang="zh-TW" altLang="zh-TW" b="1" dirty="0" smtClean="0">
                <a:solidFill>
                  <a:srgbClr val="0000FF"/>
                </a:solidFill>
                <a:latin typeface="標楷體" pitchFamily="65" charset="-120"/>
                <a:ea typeface="標楷體" pitchFamily="65" charset="-120"/>
              </a:rPr>
              <a:t>能源與冷凍空調工程系</a:t>
            </a:r>
          </a:p>
          <a:p>
            <a:r>
              <a:rPr lang="zh-TW" altLang="zh-TW" b="1" dirty="0" smtClean="0">
                <a:solidFill>
                  <a:srgbClr val="0000FF"/>
                </a:solidFill>
                <a:latin typeface="標楷體" pitchFamily="65" charset="-120"/>
                <a:ea typeface="標楷體" pitchFamily="65" charset="-120"/>
              </a:rPr>
              <a:t>工業教育與技術學系</a:t>
            </a:r>
          </a:p>
          <a:p>
            <a:r>
              <a:rPr lang="zh-TW" altLang="zh-TW" b="1" dirty="0" smtClean="0">
                <a:solidFill>
                  <a:srgbClr val="0000FF"/>
                </a:solidFill>
                <a:latin typeface="標楷體" pitchFamily="65" charset="-120"/>
                <a:ea typeface="標楷體" pitchFamily="65" charset="-120"/>
              </a:rPr>
              <a:t>生物機電工程系</a:t>
            </a:r>
          </a:p>
          <a:p>
            <a:r>
              <a:rPr lang="zh-TW" altLang="zh-TW" b="1" dirty="0" smtClean="0">
                <a:solidFill>
                  <a:srgbClr val="0000FF"/>
                </a:solidFill>
                <a:latin typeface="標楷體" pitchFamily="65" charset="-120"/>
                <a:ea typeface="標楷體" pitchFamily="65" charset="-120"/>
              </a:rPr>
              <a:t>自動化控制系</a:t>
            </a:r>
          </a:p>
          <a:p>
            <a:r>
              <a:rPr lang="zh-TW" altLang="zh-TW" b="1" dirty="0" smtClean="0">
                <a:solidFill>
                  <a:srgbClr val="0000FF"/>
                </a:solidFill>
                <a:latin typeface="標楷體" pitchFamily="65" charset="-120"/>
                <a:ea typeface="標楷體" pitchFamily="65" charset="-120"/>
              </a:rPr>
              <a:t>材料科學與工程系</a:t>
            </a:r>
          </a:p>
          <a:p>
            <a:r>
              <a:rPr lang="zh-TW" altLang="zh-TW" b="1" dirty="0" smtClean="0">
                <a:solidFill>
                  <a:srgbClr val="0000FF"/>
                </a:solidFill>
                <a:latin typeface="標楷體" pitchFamily="65" charset="-120"/>
                <a:ea typeface="標楷體" pitchFamily="65" charset="-120"/>
              </a:rPr>
              <a:t>飛機工程系航空電子組</a:t>
            </a:r>
          </a:p>
          <a:p>
            <a:r>
              <a:rPr lang="zh-TW" altLang="zh-TW" b="1" dirty="0" smtClean="0">
                <a:solidFill>
                  <a:srgbClr val="0000FF"/>
                </a:solidFill>
                <a:latin typeface="標楷體" pitchFamily="65" charset="-120"/>
                <a:ea typeface="標楷體" pitchFamily="65" charset="-120"/>
              </a:rPr>
              <a:t>車輛系、消防系</a:t>
            </a:r>
          </a:p>
          <a:p>
            <a:r>
              <a:rPr lang="zh-TW" altLang="zh-TW" b="1" dirty="0" smtClean="0">
                <a:solidFill>
                  <a:srgbClr val="0000FF"/>
                </a:solidFill>
                <a:latin typeface="標楷體" pitchFamily="65" charset="-120"/>
                <a:ea typeface="標楷體" pitchFamily="65" charset="-120"/>
              </a:rPr>
              <a:t>金融系、財務金融系</a:t>
            </a:r>
          </a:p>
          <a:p>
            <a:r>
              <a:rPr lang="zh-TW" altLang="zh-TW" b="1" dirty="0" smtClean="0">
                <a:solidFill>
                  <a:srgbClr val="0000FF"/>
                </a:solidFill>
                <a:latin typeface="標楷體" pitchFamily="65" charset="-120"/>
                <a:ea typeface="標楷體" pitchFamily="65" charset="-120"/>
              </a:rPr>
              <a:t>生物醫學工程系</a:t>
            </a:r>
            <a:endParaRPr lang="en-US" altLang="zh-TW" b="1" dirty="0" smtClean="0">
              <a:solidFill>
                <a:srgbClr val="0000FF"/>
              </a:solidFill>
              <a:latin typeface="標楷體" pitchFamily="65" charset="-120"/>
              <a:ea typeface="標楷體" pitchFamily="65" charset="-120"/>
            </a:endParaRPr>
          </a:p>
          <a:p>
            <a:r>
              <a:rPr lang="zh-TW" altLang="en-US" b="1" dirty="0" smtClean="0">
                <a:solidFill>
                  <a:srgbClr val="FF00FF"/>
                </a:solidFill>
                <a:latin typeface="標楷體" pitchFamily="65" charset="-120"/>
                <a:ea typeface="標楷體" pitchFamily="65" charset="-120"/>
              </a:rPr>
              <a:t>其他電機電子群相關系</a:t>
            </a:r>
            <a:endParaRPr lang="en-US" altLang="zh-TW" b="1" dirty="0" smtClean="0">
              <a:solidFill>
                <a:srgbClr val="FF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CC33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b="1" dirty="0" smtClean="0">
                <a:solidFill>
                  <a:srgbClr val="00FF99"/>
                </a:solidFill>
                <a:latin typeface="標楷體" pitchFamily="65" charset="-120"/>
                <a:ea typeface="標楷體" pitchFamily="65" charset="-120"/>
              </a:rPr>
              <a:t>未來主要從事</a:t>
            </a:r>
            <a:endParaRPr lang="zh-TW" altLang="en-US" sz="2800" b="1" dirty="0">
              <a:solidFill>
                <a:srgbClr val="00FF99"/>
              </a:solidFill>
              <a:latin typeface="標楷體" pitchFamily="65" charset="-120"/>
              <a:ea typeface="標楷體" pitchFamily="65" charset="-120"/>
            </a:endParaRP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a:spcBef>
                <a:spcPts val="600"/>
              </a:spcBef>
            </a:pPr>
            <a:r>
              <a:rPr lang="zh-TW" altLang="en-US" b="1" dirty="0" smtClean="0">
                <a:solidFill>
                  <a:srgbClr val="006600"/>
                </a:solidFill>
                <a:latin typeface="標楷體" pitchFamily="65" charset="-120"/>
                <a:ea typeface="標楷體" pitchFamily="65" charset="-120"/>
              </a:rPr>
              <a:t>各大公司機電維護</a:t>
            </a:r>
            <a:endParaRPr lang="en-US" altLang="zh-TW" b="1" dirty="0" smtClean="0">
              <a:solidFill>
                <a:srgbClr val="006600"/>
              </a:solidFill>
              <a:latin typeface="標楷體" pitchFamily="65" charset="-120"/>
              <a:ea typeface="標楷體" pitchFamily="65" charset="-120"/>
            </a:endParaRPr>
          </a:p>
          <a:p>
            <a:pPr>
              <a:spcBef>
                <a:spcPts val="600"/>
              </a:spcBef>
            </a:pPr>
            <a:r>
              <a:rPr lang="zh-TW" altLang="en-US" b="1" dirty="0" smtClean="0">
                <a:solidFill>
                  <a:srgbClr val="006600"/>
                </a:solidFill>
                <a:latin typeface="標楷體" pitchFamily="65" charset="-120"/>
                <a:ea typeface="標楷體" pitchFamily="65" charset="-120"/>
              </a:rPr>
              <a:t>各型廠房電力規劃與維護</a:t>
            </a:r>
            <a:endParaRPr lang="en-US" altLang="zh-TW" b="1" dirty="0" smtClean="0">
              <a:solidFill>
                <a:srgbClr val="006600"/>
              </a:solidFill>
              <a:latin typeface="標楷體" pitchFamily="65" charset="-120"/>
              <a:ea typeface="標楷體" pitchFamily="65" charset="-120"/>
            </a:endParaRPr>
          </a:p>
          <a:p>
            <a:pPr>
              <a:spcBef>
                <a:spcPts val="600"/>
              </a:spcBef>
            </a:pPr>
            <a:r>
              <a:rPr lang="zh-TW" altLang="en-US" b="1" dirty="0" smtClean="0">
                <a:solidFill>
                  <a:srgbClr val="006600"/>
                </a:solidFill>
                <a:latin typeface="標楷體" pitchFamily="65" charset="-120"/>
                <a:ea typeface="標楷體" pitchFamily="65" charset="-120"/>
              </a:rPr>
              <a:t>生產線電系控制維護</a:t>
            </a:r>
            <a:endParaRPr lang="en-US" altLang="zh-TW" b="1" dirty="0" smtClean="0">
              <a:solidFill>
                <a:srgbClr val="006600"/>
              </a:solidFill>
              <a:latin typeface="標楷體" pitchFamily="65" charset="-120"/>
              <a:ea typeface="標楷體" pitchFamily="65" charset="-120"/>
            </a:endParaRPr>
          </a:p>
          <a:p>
            <a:pPr>
              <a:spcBef>
                <a:spcPts val="600"/>
              </a:spcBef>
            </a:pPr>
            <a:r>
              <a:rPr lang="zh-TW" altLang="en-US" b="1" dirty="0" smtClean="0">
                <a:solidFill>
                  <a:srgbClr val="006600"/>
                </a:solidFill>
                <a:latin typeface="標楷體" pitchFamily="65" charset="-120"/>
                <a:ea typeface="標楷體" pitchFamily="65" charset="-120"/>
              </a:rPr>
              <a:t>電廠相關檢修工程技師</a:t>
            </a:r>
            <a:endParaRPr lang="en-US" altLang="zh-TW" b="1" dirty="0" smtClean="0">
              <a:solidFill>
                <a:srgbClr val="006600"/>
              </a:solidFill>
              <a:latin typeface="標楷體" pitchFamily="65" charset="-120"/>
              <a:ea typeface="標楷體" pitchFamily="65" charset="-120"/>
            </a:endParaRPr>
          </a:p>
          <a:p>
            <a:pPr>
              <a:spcBef>
                <a:spcPts val="600"/>
              </a:spcBef>
            </a:pPr>
            <a:r>
              <a:rPr lang="zh-TW" altLang="en-US" b="1" dirty="0" smtClean="0">
                <a:solidFill>
                  <a:srgbClr val="006600"/>
                </a:solidFill>
                <a:latin typeface="標楷體" pitchFamily="65" charset="-120"/>
                <a:ea typeface="標楷體" pitchFamily="65" charset="-120"/>
              </a:rPr>
              <a:t>家庭電力設計與裝配</a:t>
            </a:r>
            <a:endParaRPr lang="en-US" altLang="zh-TW" b="1" dirty="0" smtClean="0">
              <a:solidFill>
                <a:srgbClr val="006600"/>
              </a:solidFill>
              <a:latin typeface="標楷體" pitchFamily="65" charset="-120"/>
              <a:ea typeface="標楷體" pitchFamily="65" charset="-120"/>
            </a:endParaRPr>
          </a:p>
          <a:p>
            <a:pPr>
              <a:spcBef>
                <a:spcPts val="600"/>
              </a:spcBef>
            </a:pPr>
            <a:r>
              <a:rPr lang="zh-TW" altLang="en-US" b="1" dirty="0" smtClean="0">
                <a:solidFill>
                  <a:srgbClr val="006600"/>
                </a:solidFill>
                <a:latin typeface="標楷體" pitchFamily="65" charset="-120"/>
                <a:ea typeface="標楷體" pitchFamily="65" charset="-120"/>
              </a:rPr>
              <a:t>各種工具機械電系維護</a:t>
            </a:r>
            <a:endParaRPr lang="en-US" altLang="zh-TW" b="1" dirty="0" smtClean="0">
              <a:solidFill>
                <a:srgbClr val="006600"/>
              </a:solidFill>
              <a:latin typeface="標楷體" pitchFamily="65" charset="-120"/>
              <a:ea typeface="標楷體" pitchFamily="65" charset="-120"/>
            </a:endParaRPr>
          </a:p>
          <a:p>
            <a:pPr>
              <a:spcBef>
                <a:spcPts val="600"/>
              </a:spcBef>
            </a:pPr>
            <a:r>
              <a:rPr lang="zh-TW" altLang="en-US" b="1" dirty="0" smtClean="0">
                <a:solidFill>
                  <a:srgbClr val="006600"/>
                </a:solidFill>
                <a:latin typeface="標楷體" pitchFamily="65" charset="-120"/>
                <a:ea typeface="標楷體" pitchFamily="65" charset="-120"/>
              </a:rPr>
              <a:t>大樓機電維護技師</a:t>
            </a:r>
            <a:endParaRPr lang="en-US" altLang="zh-TW" b="1" dirty="0" smtClean="0">
              <a:solidFill>
                <a:srgbClr val="006600"/>
              </a:solidFill>
              <a:latin typeface="標楷體" pitchFamily="65" charset="-120"/>
              <a:ea typeface="標楷體" pitchFamily="65" charset="-120"/>
            </a:endParaRPr>
          </a:p>
          <a:p>
            <a:pPr>
              <a:spcBef>
                <a:spcPts val="1200"/>
              </a:spcBef>
            </a:pPr>
            <a:r>
              <a:rPr lang="en-US" altLang="zh-TW" b="1" dirty="0" smtClean="0">
                <a:solidFill>
                  <a:srgbClr val="0000FF"/>
                </a:solidFill>
                <a:latin typeface="標楷體" pitchFamily="65" charset="-120"/>
                <a:ea typeface="標楷體" pitchFamily="65" charset="-120"/>
              </a:rPr>
              <a:t>(</a:t>
            </a:r>
            <a:r>
              <a:rPr lang="zh-TW" altLang="en-US" b="1" dirty="0" smtClean="0">
                <a:solidFill>
                  <a:srgbClr val="0000FF"/>
                </a:solidFill>
                <a:latin typeface="標楷體" pitchFamily="65" charset="-120"/>
                <a:ea typeface="標楷體" pitchFamily="65" charset="-120"/>
              </a:rPr>
              <a:t>以下為選修、各校不同</a:t>
            </a:r>
            <a:r>
              <a:rPr lang="en-US" altLang="zh-TW" b="1" dirty="0" smtClean="0">
                <a:solidFill>
                  <a:srgbClr val="0000FF"/>
                </a:solidFill>
                <a:latin typeface="標楷體" pitchFamily="65" charset="-120"/>
                <a:ea typeface="標楷體" pitchFamily="65" charset="-120"/>
              </a:rPr>
              <a:t>)</a:t>
            </a:r>
          </a:p>
          <a:p>
            <a:pPr>
              <a:spcBef>
                <a:spcPts val="600"/>
              </a:spcBef>
            </a:pPr>
            <a:r>
              <a:rPr lang="zh-TW" altLang="en-US" b="1" dirty="0" smtClean="0">
                <a:solidFill>
                  <a:srgbClr val="0000FF"/>
                </a:solidFill>
                <a:latin typeface="標楷體" pitchFamily="65" charset="-120"/>
                <a:ea typeface="標楷體" pitchFamily="65" charset="-120"/>
              </a:rPr>
              <a:t>網路通訊、電腦硬體檢修</a:t>
            </a:r>
            <a:endParaRPr lang="en-US" altLang="zh-TW" b="1" dirty="0" smtClean="0">
              <a:solidFill>
                <a:srgbClr val="0000FF"/>
              </a:solidFill>
              <a:latin typeface="標楷體" pitchFamily="65" charset="-120"/>
              <a:ea typeface="標楷體" pitchFamily="65" charset="-120"/>
            </a:endParaRPr>
          </a:p>
          <a:p>
            <a:pPr>
              <a:spcBef>
                <a:spcPts val="600"/>
              </a:spcBef>
            </a:pPr>
            <a:r>
              <a:rPr lang="zh-TW" altLang="en-US" b="1" dirty="0" smtClean="0">
                <a:solidFill>
                  <a:srgbClr val="0000FF"/>
                </a:solidFill>
                <a:latin typeface="標楷體" pitchFamily="65" charset="-120"/>
                <a:ea typeface="標楷體" pitchFamily="65" charset="-120"/>
              </a:rPr>
              <a:t>小家電維修</a:t>
            </a:r>
            <a:endParaRPr lang="en-US" altLang="zh-TW" b="1" dirty="0" smtClean="0">
              <a:solidFill>
                <a:srgbClr val="0000FF"/>
              </a:solidFill>
              <a:latin typeface="標楷體" pitchFamily="65" charset="-120"/>
              <a:ea typeface="標楷體" pitchFamily="65" charset="-120"/>
            </a:endParaRPr>
          </a:p>
          <a:p>
            <a:pPr>
              <a:spcBef>
                <a:spcPts val="600"/>
              </a:spcBef>
            </a:pPr>
            <a:endParaRPr lang="en-US" altLang="zh-TW" b="1" dirty="0" smtClean="0">
              <a:solidFill>
                <a:srgbClr val="006600"/>
              </a:solidFill>
              <a:latin typeface="標楷體" pitchFamily="65" charset="-120"/>
              <a:ea typeface="標楷體" pitchFamily="65" charset="-120"/>
            </a:endParaRPr>
          </a:p>
        </p:txBody>
      </p:sp>
      <p:sp>
        <p:nvSpPr>
          <p:cNvPr id="24"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電機與電子群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dirty="0" smtClean="0">
                <a:solidFill>
                  <a:srgbClr val="FF00FF"/>
                </a:solidFill>
                <a:effectLst/>
                <a:latin typeface="標楷體" pitchFamily="65" charset="-120"/>
                <a:ea typeface="標楷體" pitchFamily="65" charset="-120"/>
              </a:rPr>
              <a:t>1A</a:t>
            </a:r>
            <a:r>
              <a:rPr lang="en-US" altLang="zh-TW" sz="3400" b="1" dirty="0" smtClean="0">
                <a:solidFill>
                  <a:srgbClr val="0000FF"/>
                </a:solidFill>
                <a:effectLst/>
                <a:latin typeface="標楷體" pitchFamily="65" charset="-120"/>
                <a:ea typeface="標楷體" pitchFamily="65" charset="-120"/>
              </a:rPr>
              <a:t>/3)</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594460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投影片編號版面配置區 5"/>
          <p:cNvSpPr>
            <a:spLocks noGrp="1"/>
          </p:cNvSpPr>
          <p:nvPr>
            <p:ph type="sldNum" sz="quarter" idx="12"/>
          </p:nvPr>
        </p:nvSpPr>
        <p:spPr bwMode="auto">
          <a:noFill/>
          <a:ln>
            <a:miter lim="800000"/>
            <a:headEnd/>
            <a:tailEnd/>
          </a:ln>
        </p:spPr>
        <p:txBody>
          <a:bodyPr/>
          <a:lstStyle/>
          <a:p>
            <a:fld id="{AEE6AF99-6DEC-4B09-BE32-9D2756965308}" type="slidenum">
              <a:rPr lang="zh-TW" altLang="en-US" smtClean="0"/>
              <a:pPr/>
              <a:t>17</a:t>
            </a:fld>
            <a:endParaRPr lang="en-US" altLang="zh-TW"/>
          </a:p>
        </p:txBody>
      </p:sp>
      <p:sp>
        <p:nvSpPr>
          <p:cNvPr id="46082" name="標題 1"/>
          <p:cNvSpPr>
            <a:spLocks noGrp="1"/>
          </p:cNvSpPr>
          <p:nvPr>
            <p:ph type="title"/>
          </p:nvPr>
        </p:nvSpPr>
        <p:spPr>
          <a:xfrm>
            <a:off x="256652" y="646907"/>
            <a:ext cx="8229600" cy="1143000"/>
          </a:xfrm>
        </p:spPr>
        <p:txBody>
          <a:bodyPr/>
          <a:lstStyle/>
          <a:p>
            <a:r>
              <a:rPr lang="zh-TW" altLang="en-US"/>
              <a:t>三</a:t>
            </a:r>
            <a:r>
              <a:rPr lang="en-US" altLang="zh-TW"/>
              <a:t>-1-</a:t>
            </a:r>
            <a:r>
              <a:rPr lang="zh-TW" altLang="en-US"/>
              <a:t>免試入學</a:t>
            </a:r>
          </a:p>
        </p:txBody>
      </p:sp>
      <p:sp>
        <p:nvSpPr>
          <p:cNvPr id="46083" name="內容版面配置區 2"/>
          <p:cNvSpPr>
            <a:spLocks noGrp="1"/>
          </p:cNvSpPr>
          <p:nvPr>
            <p:ph idx="1"/>
          </p:nvPr>
        </p:nvSpPr>
        <p:spPr>
          <a:xfrm>
            <a:off x="256654" y="1789913"/>
            <a:ext cx="8779844" cy="4303389"/>
          </a:xfrm>
        </p:spPr>
        <p:txBody>
          <a:bodyPr/>
          <a:lstStyle/>
          <a:p>
            <a:pPr marL="85725" indent="0">
              <a:lnSpc>
                <a:spcPct val="105000"/>
              </a:lnSpc>
              <a:spcBef>
                <a:spcPct val="0"/>
              </a:spcBef>
              <a:buNone/>
            </a:pPr>
            <a:r>
              <a:rPr lang="en-US" altLang="zh-TW" dirty="0"/>
              <a:t>1.</a:t>
            </a:r>
            <a:r>
              <a:rPr lang="zh-TW" altLang="en-US" dirty="0"/>
              <a:t>技優甄選（國立學校每班內含二名，私立 </a:t>
            </a:r>
            <a:endParaRPr lang="en-US" altLang="zh-TW" dirty="0"/>
          </a:p>
          <a:p>
            <a:pPr marL="600075" indent="-514350">
              <a:lnSpc>
                <a:spcPct val="105000"/>
              </a:lnSpc>
              <a:spcBef>
                <a:spcPct val="0"/>
              </a:spcBef>
              <a:buFontTx/>
              <a:buNone/>
            </a:pPr>
            <a:r>
              <a:rPr lang="zh-TW" altLang="en-US" dirty="0"/>
              <a:t>             學校每班外加二名</a:t>
            </a:r>
            <a:r>
              <a:rPr lang="en-US" altLang="zh-TW" dirty="0"/>
              <a:t>)</a:t>
            </a:r>
            <a:endParaRPr lang="zh-TW" altLang="en-US" dirty="0"/>
          </a:p>
          <a:p>
            <a:pPr marL="85725" indent="0">
              <a:buNone/>
            </a:pPr>
            <a:r>
              <a:rPr lang="en-US" altLang="zh-TW" dirty="0"/>
              <a:t>2.</a:t>
            </a:r>
            <a:r>
              <a:rPr lang="zh-TW" altLang="en-US" dirty="0"/>
              <a:t>直升（慧燈、中道、南澳）</a:t>
            </a:r>
            <a:endParaRPr lang="en-US" altLang="zh-TW" dirty="0"/>
          </a:p>
          <a:p>
            <a:pPr marL="85725" indent="0">
              <a:buNone/>
            </a:pPr>
            <a:r>
              <a:rPr lang="en-US" altLang="zh-TW" dirty="0"/>
              <a:t>3.</a:t>
            </a:r>
            <a:r>
              <a:rPr lang="zh-TW" altLang="en-US" dirty="0"/>
              <a:t>優先免試</a:t>
            </a:r>
            <a:r>
              <a:rPr lang="en-US" altLang="zh-TW" dirty="0"/>
              <a:t>(</a:t>
            </a:r>
            <a:r>
              <a:rPr lang="zh-TW" altLang="en-US" dirty="0"/>
              <a:t>慈心高中</a:t>
            </a:r>
            <a:r>
              <a:rPr lang="en-US" altLang="zh-TW" dirty="0"/>
              <a:t>)</a:t>
            </a:r>
          </a:p>
          <a:p>
            <a:pPr marL="85725" indent="0">
              <a:buNone/>
            </a:pPr>
            <a:r>
              <a:rPr lang="en-US" altLang="zh-TW" dirty="0"/>
              <a:t>4.</a:t>
            </a:r>
            <a:r>
              <a:rPr lang="zh-TW" altLang="en-US" dirty="0"/>
              <a:t>學習區完全免試</a:t>
            </a:r>
            <a:r>
              <a:rPr lang="en-US" altLang="zh-TW" dirty="0"/>
              <a:t>(</a:t>
            </a:r>
            <a:r>
              <a:rPr lang="zh-TW" altLang="en-US" dirty="0"/>
              <a:t>蘇澳</a:t>
            </a:r>
            <a:r>
              <a:rPr lang="zh-TW" altLang="en-US" dirty="0" smtClean="0"/>
              <a:t>海事、頭城家商</a:t>
            </a:r>
            <a:r>
              <a:rPr lang="en-US" altLang="zh-TW" dirty="0" smtClean="0"/>
              <a:t>)</a:t>
            </a:r>
            <a:endParaRPr lang="zh-TW" altLang="en-US" dirty="0"/>
          </a:p>
          <a:p>
            <a:pPr marL="85725" indent="0">
              <a:buNone/>
            </a:pPr>
            <a:r>
              <a:rPr lang="en-US" altLang="zh-TW" dirty="0"/>
              <a:t>5.</a:t>
            </a:r>
            <a:r>
              <a:rPr lang="zh-TW" altLang="en-US" dirty="0"/>
              <a:t>宜蘭區免試（含專長</a:t>
            </a:r>
            <a:r>
              <a:rPr lang="zh-TW" altLang="en-US" dirty="0" smtClean="0"/>
              <a:t>生）</a:t>
            </a:r>
            <a:endParaRPr lang="zh-TW" altLang="en-US" dirty="0"/>
          </a:p>
        </p:txBody>
      </p:sp>
      <p:sp>
        <p:nvSpPr>
          <p:cNvPr id="46084" name="投影片編號版面配置區 3"/>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endParaRPr kumimoji="0" lang="zh-TW" altLang="en-US" sz="1400" b="1">
              <a:solidFill>
                <a:srgbClr val="000000"/>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按鈕形 6"/>
          <p:cNvSpPr/>
          <p:nvPr/>
        </p:nvSpPr>
        <p:spPr>
          <a:xfrm>
            <a:off x="251520" y="1772816"/>
            <a:ext cx="2808312" cy="648072"/>
          </a:xfrm>
          <a:prstGeom prst="bevel">
            <a:avLst/>
          </a:prstGeom>
          <a:solidFill>
            <a:srgbClr val="9933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提醒事項</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00"/>
                </a:solidFill>
                <a:latin typeface="標楷體" pitchFamily="65" charset="-120"/>
                <a:ea typeface="標楷體" pitchFamily="65" charset="-120"/>
              </a:rPr>
              <a:t>電機分為高低壓配電，從家庭的</a:t>
            </a:r>
            <a:r>
              <a:rPr lang="en-US" altLang="zh-TW" sz="2000" b="1" dirty="0" smtClean="0">
                <a:solidFill>
                  <a:srgbClr val="FF0000"/>
                </a:solidFill>
                <a:latin typeface="標楷體" pitchFamily="65" charset="-120"/>
                <a:ea typeface="標楷體" pitchFamily="65" charset="-120"/>
              </a:rPr>
              <a:t>110</a:t>
            </a:r>
            <a:r>
              <a:rPr lang="zh-TW" altLang="en-US" sz="2000" b="1" dirty="0" smtClean="0">
                <a:solidFill>
                  <a:srgbClr val="FF0000"/>
                </a:solidFill>
                <a:latin typeface="標楷體" pitchFamily="65" charset="-120"/>
                <a:ea typeface="標楷體" pitchFamily="65" charset="-120"/>
              </a:rPr>
              <a:t>伏特到配電室的數萬伏特，必須特別細心並注意安全</a:t>
            </a:r>
            <a:r>
              <a:rPr lang="en-US" altLang="zh-TW" sz="2000" b="1" dirty="0" smtClean="0">
                <a:solidFill>
                  <a:srgbClr val="FF0000"/>
                </a:solidFill>
                <a:latin typeface="標楷體" pitchFamily="65" charset="-120"/>
                <a:ea typeface="標楷體" pitchFamily="65" charset="-120"/>
              </a:rPr>
              <a:t>(</a:t>
            </a:r>
            <a:r>
              <a:rPr lang="zh-TW" altLang="en-US" sz="2000" b="1" dirty="0" smtClean="0">
                <a:solidFill>
                  <a:srgbClr val="FF0000"/>
                </a:solidFill>
                <a:latin typeface="標楷體" pitchFamily="65" charset="-120"/>
                <a:ea typeface="標楷體" pitchFamily="65" charset="-120"/>
              </a:rPr>
              <a:t>學校實習用通常最高</a:t>
            </a:r>
            <a:r>
              <a:rPr lang="en-US" altLang="zh-TW" sz="2000" b="1" dirty="0" smtClean="0">
                <a:solidFill>
                  <a:srgbClr val="FF0000"/>
                </a:solidFill>
                <a:latin typeface="標楷體" pitchFamily="65" charset="-120"/>
                <a:ea typeface="標楷體" pitchFamily="65" charset="-120"/>
              </a:rPr>
              <a:t>220</a:t>
            </a:r>
            <a:r>
              <a:rPr lang="zh-TW" altLang="en-US" sz="2000" b="1" dirty="0" smtClean="0">
                <a:solidFill>
                  <a:srgbClr val="FF0000"/>
                </a:solidFill>
                <a:latin typeface="標楷體" pitchFamily="65" charset="-120"/>
                <a:ea typeface="標楷體" pitchFamily="65" charset="-120"/>
              </a:rPr>
              <a:t>伏特</a:t>
            </a:r>
            <a:r>
              <a:rPr lang="en-US" altLang="zh-TW" sz="2000" b="1" dirty="0" smtClean="0">
                <a:solidFill>
                  <a:srgbClr val="FF0000"/>
                </a:solidFill>
                <a:latin typeface="標楷體" pitchFamily="65" charset="-120"/>
                <a:ea typeface="標楷體" pitchFamily="65" charset="-120"/>
              </a:rPr>
              <a:t>)</a:t>
            </a:r>
          </a:p>
          <a:p>
            <a:pPr marL="182563" indent="-182563">
              <a:spcBef>
                <a:spcPct val="20000"/>
              </a:spcBef>
            </a:pPr>
            <a:r>
              <a:rPr lang="zh-TW" altLang="en-US"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需具備專注力與適當之體力。</a:t>
            </a:r>
            <a:endParaRPr lang="en-US" altLang="zh-TW"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a:spcBef>
                <a:spcPct val="20000"/>
              </a:spcBef>
            </a:pPr>
            <a:r>
              <a:rPr lang="zh-TW" altLang="en-US"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從家庭到所有的行業，均需運用電力，可攻可守。</a:t>
            </a:r>
            <a:endParaRPr lang="en-US" altLang="zh-TW" sz="2000" b="1" dirty="0" smtClean="0">
              <a:solidFill>
                <a:srgbClr val="0000FF"/>
              </a:solidFill>
              <a:latin typeface="標楷體" pitchFamily="65" charset="-120"/>
              <a:ea typeface="標楷體" pitchFamily="65" charset="-120"/>
            </a:endParaRPr>
          </a:p>
        </p:txBody>
      </p:sp>
      <p:sp>
        <p:nvSpPr>
          <p:cNvPr id="19" name="內容版面配置區 2"/>
          <p:cNvSpPr txBox="1">
            <a:spLocks/>
          </p:cNvSpPr>
          <p:nvPr/>
        </p:nvSpPr>
        <p:spPr>
          <a:xfrm>
            <a:off x="251520" y="1052736"/>
            <a:ext cx="7488832" cy="576064"/>
          </a:xfrm>
          <a:prstGeom prst="rect">
            <a:avLst/>
          </a:prstGeom>
          <a:solidFill>
            <a:srgbClr val="00FF99"/>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00CC"/>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電機科</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電機類</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pic>
        <p:nvPicPr>
          <p:cNvPr id="1038" name="Picture 14" descr="http://210.70.131.40/office/images/Image026.jpg"/>
          <p:cNvPicPr>
            <a:picLocks noChangeAspect="1" noChangeArrowheads="1"/>
          </p:cNvPicPr>
          <p:nvPr/>
        </p:nvPicPr>
        <p:blipFill>
          <a:blip r:embed="rId2" cstate="screen"/>
          <a:srcRect/>
          <a:stretch>
            <a:fillRect/>
          </a:stretch>
        </p:blipFill>
        <p:spPr bwMode="auto">
          <a:xfrm>
            <a:off x="3203848" y="1844824"/>
            <a:ext cx="1872208" cy="1406440"/>
          </a:xfrm>
          <a:prstGeom prst="rect">
            <a:avLst/>
          </a:prstGeom>
          <a:noFill/>
          <a:effectLst>
            <a:softEdge rad="31750"/>
          </a:effectLst>
        </p:spPr>
      </p:pic>
      <p:pic>
        <p:nvPicPr>
          <p:cNvPr id="1040" name="Picture 16" descr="http://210.70.131.40/office/images/11.jpg"/>
          <p:cNvPicPr>
            <a:picLocks noChangeAspect="1" noChangeArrowheads="1"/>
          </p:cNvPicPr>
          <p:nvPr/>
        </p:nvPicPr>
        <p:blipFill>
          <a:blip r:embed="rId3" cstate="screen"/>
          <a:srcRect/>
          <a:stretch>
            <a:fillRect/>
          </a:stretch>
        </p:blipFill>
        <p:spPr bwMode="auto">
          <a:xfrm>
            <a:off x="5148064" y="1844825"/>
            <a:ext cx="1920212" cy="1440160"/>
          </a:xfrm>
          <a:prstGeom prst="rect">
            <a:avLst/>
          </a:prstGeom>
          <a:noFill/>
          <a:effectLst>
            <a:softEdge rad="31750"/>
          </a:effectLst>
        </p:spPr>
      </p:pic>
      <p:pic>
        <p:nvPicPr>
          <p:cNvPr id="1042" name="Picture 18" descr="http://210.70.131.40/office/images/2.jpg"/>
          <p:cNvPicPr>
            <a:picLocks noChangeAspect="1" noChangeArrowheads="1"/>
          </p:cNvPicPr>
          <p:nvPr/>
        </p:nvPicPr>
        <p:blipFill>
          <a:blip r:embed="rId4" cstate="screen"/>
          <a:srcRect/>
          <a:stretch>
            <a:fillRect/>
          </a:stretch>
        </p:blipFill>
        <p:spPr bwMode="auto">
          <a:xfrm>
            <a:off x="7092280" y="1844824"/>
            <a:ext cx="1872208" cy="1404157"/>
          </a:xfrm>
          <a:prstGeom prst="rect">
            <a:avLst/>
          </a:prstGeom>
          <a:noFill/>
          <a:effectLst>
            <a:softEdge rad="31750"/>
          </a:effectLst>
        </p:spPr>
      </p:pic>
      <p:pic>
        <p:nvPicPr>
          <p:cNvPr id="1044" name="Picture 20" descr="http://210.70.131.40/office/images/35.jpg"/>
          <p:cNvPicPr>
            <a:picLocks noChangeAspect="1" noChangeArrowheads="1"/>
          </p:cNvPicPr>
          <p:nvPr/>
        </p:nvPicPr>
        <p:blipFill>
          <a:blip r:embed="rId5" cstate="screen"/>
          <a:srcRect/>
          <a:stretch>
            <a:fillRect/>
          </a:stretch>
        </p:blipFill>
        <p:spPr bwMode="auto">
          <a:xfrm>
            <a:off x="3203848" y="3356992"/>
            <a:ext cx="1895873" cy="1421905"/>
          </a:xfrm>
          <a:prstGeom prst="rect">
            <a:avLst/>
          </a:prstGeom>
          <a:noFill/>
          <a:effectLst>
            <a:softEdge rad="31750"/>
          </a:effectLst>
        </p:spPr>
      </p:pic>
      <p:pic>
        <p:nvPicPr>
          <p:cNvPr id="1048" name="Picture 24" descr="http://210.70.131.40/office/images/b2.jpg"/>
          <p:cNvPicPr>
            <a:picLocks noChangeAspect="1" noChangeArrowheads="1"/>
          </p:cNvPicPr>
          <p:nvPr/>
        </p:nvPicPr>
        <p:blipFill>
          <a:blip r:embed="rId6" cstate="screen"/>
          <a:srcRect/>
          <a:stretch>
            <a:fillRect/>
          </a:stretch>
        </p:blipFill>
        <p:spPr bwMode="auto">
          <a:xfrm>
            <a:off x="5148065" y="3312000"/>
            <a:ext cx="1872208" cy="1440160"/>
          </a:xfrm>
          <a:prstGeom prst="rect">
            <a:avLst/>
          </a:prstGeom>
          <a:noFill/>
          <a:effectLst>
            <a:softEdge rad="31750"/>
          </a:effectLst>
        </p:spPr>
      </p:pic>
      <p:pic>
        <p:nvPicPr>
          <p:cNvPr id="26" name="圖片 8" descr="09電機-1.JPG"/>
          <p:cNvPicPr>
            <a:picLocks noChangeAspect="1"/>
          </p:cNvPicPr>
          <p:nvPr/>
        </p:nvPicPr>
        <p:blipFill>
          <a:blip r:embed="rId7" cstate="screen"/>
          <a:srcRect/>
          <a:stretch>
            <a:fillRect/>
          </a:stretch>
        </p:blipFill>
        <p:spPr bwMode="auto">
          <a:xfrm>
            <a:off x="3203849" y="4869160"/>
            <a:ext cx="1872208" cy="1369752"/>
          </a:xfrm>
          <a:prstGeom prst="rect">
            <a:avLst/>
          </a:prstGeom>
          <a:noFill/>
          <a:ln w="9525">
            <a:noFill/>
            <a:miter lim="800000"/>
            <a:headEnd/>
            <a:tailEnd/>
          </a:ln>
          <a:effectLst>
            <a:softEdge rad="31750"/>
          </a:effectLst>
        </p:spPr>
      </p:pic>
      <p:pic>
        <p:nvPicPr>
          <p:cNvPr id="27" name="Picture 10" descr="工配修改"/>
          <p:cNvPicPr>
            <a:picLocks noChangeAspect="1" noChangeArrowheads="1"/>
          </p:cNvPicPr>
          <p:nvPr/>
        </p:nvPicPr>
        <p:blipFill>
          <a:blip r:embed="rId8" cstate="screen"/>
          <a:srcRect/>
          <a:stretch>
            <a:fillRect/>
          </a:stretch>
        </p:blipFill>
        <p:spPr bwMode="auto">
          <a:xfrm>
            <a:off x="5076057" y="4869160"/>
            <a:ext cx="1944215" cy="1414785"/>
          </a:xfrm>
          <a:prstGeom prst="rect">
            <a:avLst/>
          </a:prstGeom>
          <a:noFill/>
          <a:ln w="9525">
            <a:noFill/>
            <a:miter lim="800000"/>
            <a:headEnd/>
            <a:tailEnd/>
          </a:ln>
          <a:effectLst>
            <a:softEdge rad="31750"/>
          </a:effectLst>
        </p:spPr>
      </p:pic>
      <p:pic>
        <p:nvPicPr>
          <p:cNvPr id="1050" name="Picture 26" descr="http://203.72.21.22/ieeem98/workshopphoto/IMG_0866.jpg"/>
          <p:cNvPicPr>
            <a:picLocks noChangeAspect="1" noChangeArrowheads="1"/>
          </p:cNvPicPr>
          <p:nvPr/>
        </p:nvPicPr>
        <p:blipFill>
          <a:blip r:embed="rId9" cstate="screen"/>
          <a:srcRect/>
          <a:stretch>
            <a:fillRect/>
          </a:stretch>
        </p:blipFill>
        <p:spPr bwMode="auto">
          <a:xfrm>
            <a:off x="7092280" y="3284984"/>
            <a:ext cx="1848141" cy="1512168"/>
          </a:xfrm>
          <a:prstGeom prst="rect">
            <a:avLst/>
          </a:prstGeom>
          <a:noFill/>
          <a:effectLst>
            <a:softEdge rad="31750"/>
          </a:effectLst>
        </p:spPr>
      </p:pic>
      <p:pic>
        <p:nvPicPr>
          <p:cNvPr id="1052" name="Picture 28" descr="http://203.72.21.22/ieeem98/workshopphoto/IMG_0890.jpg"/>
          <p:cNvPicPr>
            <a:picLocks noChangeAspect="1" noChangeArrowheads="1"/>
          </p:cNvPicPr>
          <p:nvPr/>
        </p:nvPicPr>
        <p:blipFill>
          <a:blip r:embed="rId10" cstate="screen"/>
          <a:srcRect/>
          <a:stretch>
            <a:fillRect/>
          </a:stretch>
        </p:blipFill>
        <p:spPr bwMode="auto">
          <a:xfrm>
            <a:off x="7068277" y="4869160"/>
            <a:ext cx="1883363" cy="1412522"/>
          </a:xfrm>
          <a:prstGeom prst="rect">
            <a:avLst/>
          </a:prstGeom>
          <a:noFill/>
          <a:effectLst>
            <a:softEdge rad="31750"/>
          </a:effectLst>
        </p:spPr>
      </p:pic>
      <p:sp>
        <p:nvSpPr>
          <p:cNvPr id="20"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電機與電子群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dirty="0" smtClean="0">
                <a:solidFill>
                  <a:srgbClr val="FF00FF"/>
                </a:solidFill>
                <a:effectLst/>
                <a:latin typeface="標楷體" pitchFamily="65" charset="-120"/>
                <a:ea typeface="標楷體" pitchFamily="65" charset="-120"/>
              </a:rPr>
              <a:t>1B</a:t>
            </a:r>
            <a:r>
              <a:rPr lang="en-US" altLang="zh-TW" sz="3400" b="1" dirty="0" smtClean="0">
                <a:solidFill>
                  <a:srgbClr val="0000FF"/>
                </a:solidFill>
                <a:effectLst/>
                <a:latin typeface="標楷體" pitchFamily="65" charset="-120"/>
                <a:ea typeface="標楷體" pitchFamily="65" charset="-120"/>
              </a:rPr>
              <a:t>/3)</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293813663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052736"/>
            <a:ext cx="7488832" cy="576064"/>
          </a:xfrm>
          <a:prstGeom prst="rect">
            <a:avLst/>
          </a:prstGeom>
          <a:solidFill>
            <a:srgbClr val="00FF99"/>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電子</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資電類</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9933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學些甚麼</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b="1" dirty="0" smtClean="0">
                <a:solidFill>
                  <a:srgbClr val="0000FF"/>
                </a:solidFill>
                <a:latin typeface="標楷體" pitchFamily="65" charset="-120"/>
                <a:ea typeface="標楷體" pitchFamily="65" charset="-120"/>
              </a:rPr>
              <a:t>除電機電子群</a:t>
            </a:r>
            <a:r>
              <a:rPr lang="en-US" altLang="zh-TW" b="1" dirty="0" smtClean="0">
                <a:solidFill>
                  <a:srgbClr val="0000FF"/>
                </a:solidFill>
                <a:latin typeface="標楷體" pitchFamily="65" charset="-120"/>
                <a:ea typeface="標楷體" pitchFamily="65" charset="-120"/>
              </a:rPr>
              <a:t>(</a:t>
            </a:r>
            <a:r>
              <a:rPr lang="zh-TW" altLang="en-US" b="1" dirty="0" smtClean="0">
                <a:solidFill>
                  <a:srgbClr val="FF00FF"/>
                </a:solidFill>
                <a:latin typeface="標楷體" pitchFamily="65" charset="-120"/>
                <a:ea typeface="標楷體" pitchFamily="65" charset="-120"/>
              </a:rPr>
              <a:t>資電類</a:t>
            </a:r>
            <a:r>
              <a:rPr lang="en-US" altLang="zh-TW" b="1" dirty="0" smtClean="0">
                <a:solidFill>
                  <a:srgbClr val="0000FF"/>
                </a:solidFill>
                <a:latin typeface="標楷體" pitchFamily="65" charset="-120"/>
                <a:ea typeface="標楷體" pitchFamily="65" charset="-120"/>
              </a:rPr>
              <a:t>)</a:t>
            </a:r>
            <a:r>
              <a:rPr lang="zh-TW" altLang="en-US" b="1" dirty="0" smtClean="0">
                <a:solidFill>
                  <a:srgbClr val="0000FF"/>
                </a:solidFill>
                <a:latin typeface="標楷體" pitchFamily="65" charset="-120"/>
                <a:ea typeface="標楷體" pitchFamily="65" charset="-120"/>
              </a:rPr>
              <a:t>必修課程外</a:t>
            </a:r>
            <a:endParaRPr lang="en-US" altLang="zh-TW" b="1" dirty="0" smtClean="0">
              <a:solidFill>
                <a:srgbClr val="0000FF"/>
              </a:solidFill>
              <a:latin typeface="標楷體" pitchFamily="65" charset="-120"/>
              <a:ea typeface="標楷體" pitchFamily="65" charset="-120"/>
            </a:endParaRPr>
          </a:p>
          <a:p>
            <a:pPr fontAlgn="base">
              <a:spcBef>
                <a:spcPts val="12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基礎電子實習、程式設計</a:t>
            </a:r>
            <a:endParaRPr lang="en-US" altLang="zh-TW" b="1" dirty="0" smtClean="0">
              <a:solidFill>
                <a:srgbClr val="0000FF"/>
              </a:solidFill>
              <a:latin typeface="標楷體" pitchFamily="65" charset="-120"/>
              <a:ea typeface="標楷體" pitchFamily="65" charset="-120"/>
            </a:endParaRPr>
          </a:p>
          <a:p>
            <a:pPr fontAlgn="base">
              <a:spcBef>
                <a:spcPts val="6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電子電路實習</a:t>
            </a:r>
            <a:endParaRPr lang="en-US" altLang="zh-TW" b="1" dirty="0" smtClean="0">
              <a:solidFill>
                <a:srgbClr val="0000FF"/>
              </a:solidFill>
              <a:latin typeface="標楷體" pitchFamily="65" charset="-120"/>
              <a:ea typeface="標楷體" pitchFamily="65" charset="-120"/>
            </a:endParaRPr>
          </a:p>
          <a:p>
            <a:pPr fontAlgn="base">
              <a:spcBef>
                <a:spcPts val="6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單晶片實習、</a:t>
            </a:r>
            <a:r>
              <a:rPr lang="en-US" altLang="zh-TW" b="1" dirty="0" smtClean="0">
                <a:solidFill>
                  <a:srgbClr val="0000FF"/>
                </a:solidFill>
                <a:latin typeface="標楷體" pitchFamily="65" charset="-120"/>
                <a:ea typeface="標楷體" pitchFamily="65" charset="-120"/>
              </a:rPr>
              <a:t>CPLD</a:t>
            </a:r>
            <a:r>
              <a:rPr lang="zh-TW" altLang="en-US" b="1" dirty="0" smtClean="0">
                <a:solidFill>
                  <a:srgbClr val="0000FF"/>
                </a:solidFill>
                <a:latin typeface="標楷體" pitchFamily="65" charset="-120"/>
                <a:ea typeface="標楷體" pitchFamily="65" charset="-120"/>
              </a:rPr>
              <a:t>實習</a:t>
            </a:r>
            <a:endParaRPr lang="en-US" altLang="zh-TW" b="1" dirty="0" smtClean="0">
              <a:solidFill>
                <a:srgbClr val="0000FF"/>
              </a:solidFill>
              <a:latin typeface="標楷體" pitchFamily="65" charset="-120"/>
              <a:ea typeface="標楷體" pitchFamily="65" charset="-120"/>
            </a:endParaRPr>
          </a:p>
          <a:p>
            <a:pPr fontAlgn="base">
              <a:spcBef>
                <a:spcPts val="6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微處理機、套裝軟體</a:t>
            </a:r>
            <a:endParaRPr lang="en-US" altLang="zh-TW" b="1" dirty="0" smtClean="0">
              <a:solidFill>
                <a:srgbClr val="0000FF"/>
              </a:solidFill>
              <a:latin typeface="標楷體" pitchFamily="65" charset="-120"/>
              <a:ea typeface="標楷體" pitchFamily="65" charset="-120"/>
            </a:endParaRPr>
          </a:p>
          <a:p>
            <a:pPr fontAlgn="base">
              <a:spcBef>
                <a:spcPts val="6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微電腦控制、網站架設</a:t>
            </a:r>
            <a:endParaRPr lang="en-US" altLang="zh-TW" b="1" dirty="0" smtClean="0">
              <a:solidFill>
                <a:srgbClr val="0000FF"/>
              </a:solidFill>
              <a:latin typeface="標楷體" pitchFamily="65" charset="-120"/>
              <a:ea typeface="標楷體" pitchFamily="65" charset="-120"/>
            </a:endParaRPr>
          </a:p>
          <a:p>
            <a:pPr fontAlgn="base">
              <a:spcBef>
                <a:spcPts val="6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儀表電子、多媒體技術</a:t>
            </a:r>
            <a:endParaRPr lang="en-US" altLang="zh-TW" b="1" dirty="0" smtClean="0">
              <a:solidFill>
                <a:srgbClr val="0000FF"/>
              </a:solidFill>
              <a:latin typeface="標楷體" pitchFamily="65" charset="-120"/>
              <a:ea typeface="標楷體" pitchFamily="65" charset="-120"/>
            </a:endParaRPr>
          </a:p>
          <a:p>
            <a:pPr fontAlgn="base">
              <a:spcBef>
                <a:spcPts val="6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電腦補助設計、通信電學</a:t>
            </a:r>
            <a:endParaRPr lang="en-US" altLang="zh-TW" b="1" dirty="0" smtClean="0">
              <a:solidFill>
                <a:srgbClr val="0000FF"/>
              </a:solidFill>
              <a:latin typeface="標楷體" pitchFamily="65" charset="-120"/>
              <a:ea typeface="標楷體" pitchFamily="65" charset="-120"/>
            </a:endParaRPr>
          </a:p>
          <a:p>
            <a:pPr fontAlgn="base">
              <a:spcBef>
                <a:spcPts val="600"/>
              </a:spcBef>
              <a:spcAft>
                <a:spcPct val="0"/>
              </a:spcAft>
              <a:buClr>
                <a:schemeClr val="hlink"/>
              </a:buClr>
              <a:buSzPct val="60000"/>
            </a:pPr>
            <a:r>
              <a:rPr lang="zh-TW" altLang="en-US" b="1" dirty="0" smtClean="0">
                <a:solidFill>
                  <a:srgbClr val="0000FF"/>
                </a:solidFill>
                <a:latin typeface="標楷體" pitchFamily="65" charset="-120"/>
                <a:ea typeface="標楷體" pitchFamily="65" charset="-120"/>
              </a:rPr>
              <a:t>電腦裝修</a:t>
            </a:r>
            <a:endParaRPr lang="en-US" altLang="zh-TW" b="1" dirty="0" smtClean="0">
              <a:solidFill>
                <a:srgbClr val="0000FF"/>
              </a:solidFill>
              <a:latin typeface="標楷體" pitchFamily="65" charset="-120"/>
              <a:ea typeface="標楷體" pitchFamily="65" charset="-120"/>
            </a:endParaRPr>
          </a:p>
          <a:p>
            <a:pPr fontAlgn="base">
              <a:spcBef>
                <a:spcPts val="1200"/>
              </a:spcBef>
              <a:spcAft>
                <a:spcPct val="0"/>
              </a:spcAft>
              <a:buClr>
                <a:schemeClr val="hlink"/>
              </a:buClr>
              <a:buSzPct val="60000"/>
            </a:pPr>
            <a:r>
              <a:rPr lang="zh-TW" altLang="en-US" sz="2000" b="1" dirty="0" smtClean="0">
                <a:solidFill>
                  <a:srgbClr val="660066"/>
                </a:solidFill>
                <a:latin typeface="標楷體" pitchFamily="65" charset="-120"/>
                <a:ea typeface="標楷體" pitchFamily="65" charset="-120"/>
              </a:rPr>
              <a:t>專題製作</a:t>
            </a:r>
            <a:endParaRPr lang="en-US" altLang="zh-TW" sz="2000" dirty="0" smtClean="0">
              <a:solidFill>
                <a:srgbClr val="0000FF"/>
              </a:solidFill>
              <a:latin typeface="標楷體" pitchFamily="65" charset="-120"/>
              <a:ea typeface="標楷體" pitchFamily="65" charset="-120"/>
            </a:endParaRPr>
          </a:p>
        </p:txBody>
      </p:sp>
      <p:sp>
        <p:nvSpPr>
          <p:cNvPr id="16" name="按鈕形 15"/>
          <p:cNvSpPr/>
          <p:nvPr/>
        </p:nvSpPr>
        <p:spPr>
          <a:xfrm>
            <a:off x="3131840" y="1772816"/>
            <a:ext cx="2808312" cy="648072"/>
          </a:xfrm>
          <a:prstGeom prst="bevel">
            <a:avLst/>
          </a:prstGeom>
          <a:solidFill>
            <a:srgbClr val="0033CC"/>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升學主要相關</a:t>
            </a:r>
            <a:endParaRPr lang="zh-TW" altLang="en-US" sz="2800" dirty="0">
              <a:latin typeface="標楷體" pitchFamily="65" charset="-120"/>
              <a:ea typeface="標楷體" pitchFamily="65" charset="-120"/>
            </a:endParaRPr>
          </a:p>
        </p:txBody>
      </p:sp>
      <p:sp>
        <p:nvSpPr>
          <p:cNvPr id="17" name="按鈕形 16"/>
          <p:cNvSpPr/>
          <p:nvPr/>
        </p:nvSpPr>
        <p:spPr>
          <a:xfrm>
            <a:off x="3131840" y="2348880"/>
            <a:ext cx="2808312"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9" name="矩形 18"/>
          <p:cNvSpPr/>
          <p:nvPr/>
        </p:nvSpPr>
        <p:spPr>
          <a:xfrm>
            <a:off x="3203848" y="2421344"/>
            <a:ext cx="2664296"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zh-TW" b="1" dirty="0" smtClean="0">
                <a:solidFill>
                  <a:srgbClr val="0000FF"/>
                </a:solidFill>
                <a:latin typeface="標楷體" pitchFamily="65" charset="-120"/>
                <a:ea typeface="標楷體" pitchFamily="65" charset="-120"/>
              </a:rPr>
              <a:t>電子工程系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電腦與通訊工程系</a:t>
            </a:r>
          </a:p>
          <a:p>
            <a:r>
              <a:rPr lang="zh-TW" altLang="en-US" b="1" dirty="0" smtClean="0">
                <a:solidFill>
                  <a:srgbClr val="0000FF"/>
                </a:solidFill>
                <a:latin typeface="標楷體" pitchFamily="65" charset="-120"/>
                <a:ea typeface="標楷體" pitchFamily="65" charset="-120"/>
              </a:rPr>
              <a:t>資訊工程系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電機工程系</a:t>
            </a:r>
            <a:endParaRPr lang="en-US" altLang="zh-TW" b="1" dirty="0" smtClean="0">
              <a:solidFill>
                <a:srgbClr val="0000FF"/>
              </a:solidFill>
              <a:latin typeface="標楷體" pitchFamily="65" charset="-120"/>
              <a:ea typeface="標楷體" pitchFamily="65" charset="-120"/>
            </a:endParaRPr>
          </a:p>
          <a:p>
            <a:r>
              <a:rPr lang="zh-TW" altLang="en-US" b="1" dirty="0" smtClean="0">
                <a:solidFill>
                  <a:srgbClr val="0000FF"/>
                </a:solidFill>
                <a:latin typeface="標楷體" pitchFamily="65" charset="-120"/>
                <a:ea typeface="標楷體" pitchFamily="65" charset="-120"/>
              </a:rPr>
              <a:t>數位多媒體系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自動化控制系</a:t>
            </a:r>
          </a:p>
          <a:p>
            <a:r>
              <a:rPr lang="zh-TW" altLang="zh-TW" b="1" dirty="0" smtClean="0">
                <a:solidFill>
                  <a:srgbClr val="0000FF"/>
                </a:solidFill>
                <a:latin typeface="標楷體" pitchFamily="65" charset="-120"/>
                <a:ea typeface="標楷體" pitchFamily="65" charset="-120"/>
              </a:rPr>
              <a:t>光電工程系</a:t>
            </a:r>
            <a:r>
              <a:rPr lang="zh-TW" altLang="en-US" b="1" dirty="0" smtClean="0">
                <a:solidFill>
                  <a:srgbClr val="0000FF"/>
                </a:solidFill>
                <a:latin typeface="標楷體" pitchFamily="65" charset="-120"/>
                <a:ea typeface="標楷體" pitchFamily="65" charset="-120"/>
              </a:rPr>
              <a:t>、</a:t>
            </a:r>
            <a:r>
              <a:rPr lang="zh-TW" altLang="zh-TW" b="1" dirty="0" smtClean="0">
                <a:solidFill>
                  <a:srgbClr val="0000FF"/>
                </a:solidFill>
                <a:latin typeface="標楷體" pitchFamily="65" charset="-120"/>
                <a:ea typeface="標楷體" pitchFamily="65" charset="-120"/>
              </a:rPr>
              <a:t>機械工程系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工業教育與技術學系</a:t>
            </a:r>
          </a:p>
          <a:p>
            <a:r>
              <a:rPr lang="zh-TW" altLang="zh-TW" b="1" dirty="0" smtClean="0">
                <a:solidFill>
                  <a:srgbClr val="0000FF"/>
                </a:solidFill>
                <a:latin typeface="標楷體" pitchFamily="65" charset="-120"/>
                <a:ea typeface="標楷體" pitchFamily="65" charset="-120"/>
              </a:rPr>
              <a:t>生物機電工程系</a:t>
            </a:r>
          </a:p>
          <a:p>
            <a:r>
              <a:rPr lang="zh-TW" altLang="zh-TW" b="1" dirty="0" smtClean="0">
                <a:solidFill>
                  <a:srgbClr val="0000FF"/>
                </a:solidFill>
                <a:latin typeface="標楷體" pitchFamily="65" charset="-120"/>
                <a:ea typeface="標楷體" pitchFamily="65" charset="-120"/>
              </a:rPr>
              <a:t>飛機工程系航空電子組</a:t>
            </a:r>
          </a:p>
          <a:p>
            <a:r>
              <a:rPr lang="zh-TW" altLang="zh-TW" b="1" dirty="0" smtClean="0">
                <a:solidFill>
                  <a:srgbClr val="0000FF"/>
                </a:solidFill>
                <a:latin typeface="標楷體" pitchFamily="65" charset="-120"/>
                <a:ea typeface="標楷體" pitchFamily="65" charset="-120"/>
              </a:rPr>
              <a:t>車輛系、消防系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金融系、財務金融系</a:t>
            </a:r>
          </a:p>
          <a:p>
            <a:r>
              <a:rPr lang="zh-TW" altLang="zh-TW" b="1" dirty="0" smtClean="0">
                <a:solidFill>
                  <a:srgbClr val="0000FF"/>
                </a:solidFill>
                <a:latin typeface="標楷體" pitchFamily="65" charset="-120"/>
                <a:ea typeface="標楷體" pitchFamily="65" charset="-120"/>
              </a:rPr>
              <a:t>生物醫學工程系</a:t>
            </a:r>
            <a:endParaRPr lang="en-US" altLang="zh-TW" b="1" dirty="0" smtClean="0">
              <a:solidFill>
                <a:srgbClr val="0000FF"/>
              </a:solidFill>
              <a:latin typeface="標楷體" pitchFamily="65" charset="-120"/>
              <a:ea typeface="標楷體" pitchFamily="65" charset="-120"/>
            </a:endParaRPr>
          </a:p>
          <a:p>
            <a:r>
              <a:rPr lang="zh-TW" altLang="en-US" b="1" dirty="0" smtClean="0">
                <a:solidFill>
                  <a:srgbClr val="FF00FF"/>
                </a:solidFill>
                <a:latin typeface="標楷體" pitchFamily="65" charset="-120"/>
                <a:ea typeface="標楷體" pitchFamily="65" charset="-120"/>
              </a:rPr>
              <a:t>其他電機電子群相關系</a:t>
            </a:r>
            <a:endParaRPr lang="en-US" altLang="zh-TW" b="1" dirty="0" smtClean="0">
              <a:solidFill>
                <a:srgbClr val="FF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CC33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b="1" dirty="0" smtClean="0">
                <a:solidFill>
                  <a:srgbClr val="00FF99"/>
                </a:solidFill>
                <a:latin typeface="標楷體" pitchFamily="65" charset="-120"/>
                <a:ea typeface="標楷體" pitchFamily="65" charset="-120"/>
              </a:rPr>
              <a:t>未來主要從事</a:t>
            </a:r>
            <a:endParaRPr lang="zh-TW" altLang="en-US" sz="2800" b="1" dirty="0">
              <a:solidFill>
                <a:srgbClr val="00FF99"/>
              </a:solidFill>
              <a:latin typeface="標楷體" pitchFamily="65" charset="-120"/>
              <a:ea typeface="標楷體" pitchFamily="65" charset="-120"/>
            </a:endParaRP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defTabSz="854075">
              <a:spcBef>
                <a:spcPts val="600"/>
              </a:spcBef>
            </a:pPr>
            <a:r>
              <a:rPr lang="zh-TW" altLang="en-US" b="1" dirty="0" smtClean="0">
                <a:solidFill>
                  <a:srgbClr val="0000FF"/>
                </a:solidFill>
                <a:latin typeface="標楷體" pitchFamily="65" charset="-120"/>
                <a:ea typeface="標楷體" pitchFamily="65" charset="-120"/>
              </a:rPr>
              <a:t>各電腦公司</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電子零組件生產工廠</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製造業工廠</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電子設備保養維修</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電腦硬體裝修</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程式設計</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網站維護與管理</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個人工作室</a:t>
            </a:r>
            <a:r>
              <a:rPr lang="en-US" altLang="zh-TW" b="1" dirty="0" smtClean="0">
                <a:solidFill>
                  <a:srgbClr val="0000FF"/>
                </a:solidFill>
                <a:latin typeface="標楷體" pitchFamily="65" charset="-120"/>
                <a:ea typeface="標楷體" pitchFamily="65" charset="-120"/>
              </a:rPr>
              <a:t>(</a:t>
            </a:r>
            <a:r>
              <a:rPr lang="zh-TW" altLang="en-US" b="1" dirty="0" smtClean="0">
                <a:solidFill>
                  <a:srgbClr val="0000FF"/>
                </a:solidFill>
                <a:latin typeface="標楷體" pitchFamily="65" charset="-120"/>
                <a:ea typeface="標楷體" pitchFamily="65" charset="-120"/>
              </a:rPr>
              <a:t>需累積經驗</a:t>
            </a:r>
            <a:r>
              <a:rPr lang="en-US" altLang="zh-TW" b="1" dirty="0" smtClean="0">
                <a:solidFill>
                  <a:srgbClr val="0000FF"/>
                </a:solidFill>
                <a:latin typeface="標楷體" pitchFamily="65" charset="-120"/>
                <a:ea typeface="標楷體" pitchFamily="65" charset="-120"/>
              </a:rPr>
              <a:t>)</a:t>
            </a:r>
            <a:endParaRPr lang="zh-TW" altLang="zh-TW" b="1" dirty="0" smtClean="0">
              <a:solidFill>
                <a:srgbClr val="0000FF"/>
              </a:solidFill>
              <a:latin typeface="標楷體" pitchFamily="65" charset="-120"/>
              <a:ea typeface="標楷體" pitchFamily="65" charset="-120"/>
            </a:endParaRPr>
          </a:p>
        </p:txBody>
      </p:sp>
      <p:sp>
        <p:nvSpPr>
          <p:cNvPr id="24"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電機與電子群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dirty="0" smtClean="0">
                <a:solidFill>
                  <a:srgbClr val="FF00FF"/>
                </a:solidFill>
                <a:effectLst/>
                <a:latin typeface="標楷體" pitchFamily="65" charset="-120"/>
                <a:ea typeface="標楷體" pitchFamily="65" charset="-120"/>
              </a:rPr>
              <a:t>2A</a:t>
            </a:r>
            <a:r>
              <a:rPr lang="en-US" altLang="zh-TW" sz="3400" b="1" dirty="0" smtClean="0">
                <a:solidFill>
                  <a:srgbClr val="0000FF"/>
                </a:solidFill>
                <a:effectLst/>
                <a:latin typeface="標楷體" pitchFamily="65" charset="-120"/>
                <a:ea typeface="標楷體" pitchFamily="65" charset="-120"/>
              </a:rPr>
              <a:t>/3)</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261597696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按鈕形 6"/>
          <p:cNvSpPr/>
          <p:nvPr/>
        </p:nvSpPr>
        <p:spPr>
          <a:xfrm>
            <a:off x="251520" y="1772816"/>
            <a:ext cx="2808312" cy="648072"/>
          </a:xfrm>
          <a:prstGeom prst="bevel">
            <a:avLst/>
          </a:prstGeom>
          <a:solidFill>
            <a:srgbClr val="9933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提醒事項</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電子科不論是理論或實習課程都需要較佳的數學基礎</a:t>
            </a:r>
            <a:r>
              <a:rPr lang="zh-TW" altLang="en-US" sz="2000" b="1" dirty="0" smtClean="0">
                <a:solidFill>
                  <a:srgbClr val="FF0000"/>
                </a:solidFill>
                <a:latin typeface="標楷體" pitchFamily="65" charset="-120"/>
                <a:ea typeface="標楷體" pitchFamily="65" charset="-120"/>
              </a:rPr>
              <a:t>。</a:t>
            </a:r>
            <a:endParaRPr lang="en-US" altLang="zh-TW" sz="2000" b="1" dirty="0" smtClean="0">
              <a:solidFill>
                <a:srgbClr val="FF0000"/>
              </a:solidFill>
              <a:latin typeface="標楷體" pitchFamily="65" charset="-120"/>
              <a:ea typeface="標楷體" pitchFamily="65" charset="-120"/>
            </a:endParaRPr>
          </a:p>
          <a:p>
            <a:pPr marL="182563" indent="-182563">
              <a:spcBef>
                <a:spcPct val="20000"/>
              </a:spcBef>
            </a:pPr>
            <a:r>
              <a:rPr lang="zh-TW" altLang="en-US"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是目前最熱門的科，相對競爭也最激烈</a:t>
            </a:r>
            <a:r>
              <a:rPr lang="zh-TW" altLang="en-US" sz="2000" b="1" dirty="0" smtClean="0">
                <a:solidFill>
                  <a:srgbClr val="0000FF"/>
                </a:solidFill>
                <a:latin typeface="標楷體" pitchFamily="65" charset="-120"/>
                <a:ea typeface="標楷體" pitchFamily="65" charset="-120"/>
              </a:rPr>
              <a:t>。</a:t>
            </a:r>
            <a:endParaRPr lang="en-US" altLang="zh-TW" sz="2000" b="1" dirty="0" smtClean="0">
              <a:solidFill>
                <a:srgbClr val="0000FF"/>
              </a:solidFill>
              <a:latin typeface="標楷體" pitchFamily="65" charset="-120"/>
              <a:ea typeface="標楷體" pitchFamily="65" charset="-120"/>
            </a:endParaRPr>
          </a:p>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FF0000"/>
                </a:solidFill>
                <a:latin typeface="標楷體" pitchFamily="65" charset="-120"/>
                <a:ea typeface="標楷體" pitchFamily="65" charset="-120"/>
              </a:rPr>
              <a:t>臺灣號稱科技島，就是源自於近年來崛起的電子產業。</a:t>
            </a:r>
            <a:endParaRPr lang="en-US" altLang="zh-TW" sz="2000" b="1" dirty="0" smtClean="0">
              <a:solidFill>
                <a:srgbClr val="FF0000"/>
              </a:solidFill>
              <a:latin typeface="標楷體" pitchFamily="65" charset="-120"/>
              <a:ea typeface="標楷體" pitchFamily="65" charset="-120"/>
            </a:endParaRPr>
          </a:p>
          <a:p>
            <a:pPr marL="182563" indent="-182563">
              <a:spcBef>
                <a:spcPct val="20000"/>
              </a:spcBef>
            </a:pPr>
            <a:endParaRPr lang="en-US" altLang="zh-TW" sz="2000" b="1" dirty="0" smtClean="0">
              <a:solidFill>
                <a:srgbClr val="FF0000"/>
              </a:solidFill>
              <a:latin typeface="標楷體" pitchFamily="65" charset="-120"/>
              <a:ea typeface="標楷體" pitchFamily="65" charset="-120"/>
            </a:endParaRPr>
          </a:p>
          <a:p>
            <a:pPr marL="182563" indent="-182563">
              <a:spcBef>
                <a:spcPct val="20000"/>
              </a:spcBef>
            </a:pPr>
            <a:endParaRPr lang="en-US" altLang="zh-TW" sz="2000" b="1" dirty="0" smtClean="0">
              <a:solidFill>
                <a:srgbClr val="FF0000"/>
              </a:solidFill>
              <a:latin typeface="標楷體" pitchFamily="65" charset="-120"/>
              <a:ea typeface="標楷體" pitchFamily="65" charset="-120"/>
            </a:endParaRPr>
          </a:p>
          <a:p>
            <a:pPr marL="182563" indent="-182563">
              <a:spcBef>
                <a:spcPct val="20000"/>
              </a:spcBef>
            </a:pPr>
            <a:endParaRPr lang="en-US" altLang="zh-TW" sz="2000" b="1" dirty="0" smtClean="0">
              <a:solidFill>
                <a:srgbClr val="FF0000"/>
              </a:solidFill>
              <a:latin typeface="標楷體" pitchFamily="65" charset="-120"/>
              <a:ea typeface="標楷體" pitchFamily="65" charset="-120"/>
            </a:endParaRPr>
          </a:p>
        </p:txBody>
      </p:sp>
      <p:sp>
        <p:nvSpPr>
          <p:cNvPr id="36" name="Text Box 16"/>
          <p:cNvSpPr txBox="1">
            <a:spLocks noChangeArrowheads="1"/>
          </p:cNvSpPr>
          <p:nvPr/>
        </p:nvSpPr>
        <p:spPr bwMode="auto">
          <a:xfrm>
            <a:off x="2987824" y="6237312"/>
            <a:ext cx="1820863" cy="366713"/>
          </a:xfrm>
          <a:prstGeom prst="rect">
            <a:avLst/>
          </a:prstGeom>
          <a:noFill/>
          <a:ln w="9525">
            <a:noFill/>
            <a:miter lim="800000"/>
            <a:headEnd/>
            <a:tailEnd/>
          </a:ln>
        </p:spPr>
        <p:txBody>
          <a:bodyPr>
            <a:spAutoFit/>
          </a:bodyPr>
          <a:lstStyle/>
          <a:p>
            <a:endParaRPr kumimoji="1" lang="zh-TW" altLang="zh-TW">
              <a:ea typeface="新細明體" pitchFamily="18" charset="-120"/>
            </a:endParaRPr>
          </a:p>
        </p:txBody>
      </p:sp>
      <p:sp>
        <p:nvSpPr>
          <p:cNvPr id="30" name="內容版面配置區 2"/>
          <p:cNvSpPr txBox="1">
            <a:spLocks/>
          </p:cNvSpPr>
          <p:nvPr/>
        </p:nvSpPr>
        <p:spPr>
          <a:xfrm>
            <a:off x="251520" y="1052736"/>
            <a:ext cx="7488832" cy="576064"/>
          </a:xfrm>
          <a:prstGeom prst="rect">
            <a:avLst/>
          </a:prstGeom>
          <a:solidFill>
            <a:srgbClr val="00FF99"/>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電子</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資電類</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pic>
        <p:nvPicPr>
          <p:cNvPr id="42" name="Picture 4" descr="18"/>
          <p:cNvPicPr>
            <a:picLocks noChangeAspect="1" noChangeArrowheads="1"/>
          </p:cNvPicPr>
          <p:nvPr/>
        </p:nvPicPr>
        <p:blipFill>
          <a:blip r:embed="rId2" cstate="screen"/>
          <a:srcRect/>
          <a:stretch>
            <a:fillRect/>
          </a:stretch>
        </p:blipFill>
        <p:spPr bwMode="auto">
          <a:xfrm>
            <a:off x="3203848" y="1772816"/>
            <a:ext cx="2789312" cy="2091984"/>
          </a:xfrm>
          <a:prstGeom prst="rect">
            <a:avLst/>
          </a:prstGeom>
          <a:noFill/>
          <a:ln w="9525">
            <a:noFill/>
            <a:miter lim="800000"/>
            <a:headEnd/>
            <a:tailEnd/>
          </a:ln>
        </p:spPr>
      </p:pic>
      <p:pic>
        <p:nvPicPr>
          <p:cNvPr id="1028" name="Picture 4" descr="http://web2.tsvs.ntpc.edu.tw/ee/wp-content/uploads/sites/9/2013/03/DSCN5981.jpg"/>
          <p:cNvPicPr>
            <a:picLocks noChangeAspect="1" noChangeArrowheads="1"/>
          </p:cNvPicPr>
          <p:nvPr/>
        </p:nvPicPr>
        <p:blipFill>
          <a:blip r:embed="rId3" cstate="screen"/>
          <a:srcRect/>
          <a:stretch>
            <a:fillRect/>
          </a:stretch>
        </p:blipFill>
        <p:spPr bwMode="auto">
          <a:xfrm>
            <a:off x="6012160" y="1772816"/>
            <a:ext cx="2808312" cy="2106234"/>
          </a:xfrm>
          <a:prstGeom prst="rect">
            <a:avLst/>
          </a:prstGeom>
          <a:noFill/>
        </p:spPr>
      </p:pic>
      <p:pic>
        <p:nvPicPr>
          <p:cNvPr id="1030" name="Picture 6" descr="http://web2.tsvs.ntpc.edu.tw/ee/wp-content/uploads/sites/9/2013/03/DSCN54841.jpg"/>
          <p:cNvPicPr>
            <a:picLocks noChangeAspect="1" noChangeArrowheads="1"/>
          </p:cNvPicPr>
          <p:nvPr/>
        </p:nvPicPr>
        <p:blipFill>
          <a:blip r:embed="rId4" cstate="screen"/>
          <a:srcRect/>
          <a:stretch>
            <a:fillRect/>
          </a:stretch>
        </p:blipFill>
        <p:spPr bwMode="auto">
          <a:xfrm>
            <a:off x="6084168" y="4077072"/>
            <a:ext cx="2735288" cy="2123474"/>
          </a:xfrm>
          <a:prstGeom prst="rect">
            <a:avLst/>
          </a:prstGeom>
          <a:noFill/>
        </p:spPr>
      </p:pic>
      <p:pic>
        <p:nvPicPr>
          <p:cNvPr id="1032" name="Picture 8" descr="http://web2.tsvs.ntpc.edu.tw/ee/wp-content/uploads/sites/9/2013/03/DSCN5913.jpg"/>
          <p:cNvPicPr>
            <a:picLocks noChangeAspect="1" noChangeArrowheads="1"/>
          </p:cNvPicPr>
          <p:nvPr/>
        </p:nvPicPr>
        <p:blipFill>
          <a:blip r:embed="rId5" cstate="screen"/>
          <a:srcRect/>
          <a:stretch>
            <a:fillRect/>
          </a:stretch>
        </p:blipFill>
        <p:spPr bwMode="auto">
          <a:xfrm>
            <a:off x="3203848" y="4077072"/>
            <a:ext cx="2743730" cy="2057798"/>
          </a:xfrm>
          <a:prstGeom prst="rect">
            <a:avLst/>
          </a:prstGeom>
          <a:noFill/>
        </p:spPr>
      </p:pic>
      <p:sp>
        <p:nvSpPr>
          <p:cNvPr id="17"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電機與電子群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dirty="0" smtClean="0">
                <a:solidFill>
                  <a:srgbClr val="FF00FF"/>
                </a:solidFill>
                <a:effectLst/>
                <a:latin typeface="標楷體" pitchFamily="65" charset="-120"/>
                <a:ea typeface="標楷體" pitchFamily="65" charset="-120"/>
              </a:rPr>
              <a:t>2B</a:t>
            </a:r>
            <a:r>
              <a:rPr lang="en-US" altLang="zh-TW" sz="3400" b="1" dirty="0" smtClean="0">
                <a:solidFill>
                  <a:srgbClr val="0000FF"/>
                </a:solidFill>
                <a:effectLst/>
                <a:latin typeface="標楷體" pitchFamily="65" charset="-120"/>
                <a:ea typeface="標楷體" pitchFamily="65" charset="-120"/>
              </a:rPr>
              <a:t>/3)</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161144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0"/>
                                  </p:stCondLst>
                                  <p:childTnLst>
                                    <p:set>
                                      <p:cBhvr>
                                        <p:cTn id="6" dur="1" fill="hold">
                                          <p:stCondLst>
                                            <p:cond delay="0"/>
                                          </p:stCondLst>
                                        </p:cTn>
                                        <p:tgtEl>
                                          <p:spTgt spid="42"/>
                                        </p:tgtEl>
                                        <p:attrNameLst>
                                          <p:attrName>style.visibility</p:attrName>
                                        </p:attrNameLst>
                                      </p:cBhvr>
                                      <p:to>
                                        <p:strVal val="visible"/>
                                      </p:to>
                                    </p:set>
                                    <p:animEffect transition="in" filter="checkerboard(across)">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052736"/>
            <a:ext cx="7488832" cy="576064"/>
          </a:xfrm>
          <a:prstGeom prst="rect">
            <a:avLst/>
          </a:prstGeom>
          <a:solidFill>
            <a:srgbClr val="00FF99"/>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資訊</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資電類</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7" name="按鈕形 6"/>
          <p:cNvSpPr/>
          <p:nvPr/>
        </p:nvSpPr>
        <p:spPr>
          <a:xfrm>
            <a:off x="251520" y="1772816"/>
            <a:ext cx="2808312" cy="648072"/>
          </a:xfrm>
          <a:prstGeom prst="bevel">
            <a:avLst/>
          </a:prstGeom>
          <a:solidFill>
            <a:srgbClr val="9933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學些甚麼</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b="1" dirty="0" smtClean="0">
                <a:solidFill>
                  <a:srgbClr val="0000FF"/>
                </a:solidFill>
                <a:latin typeface="標楷體" pitchFamily="65" charset="-120"/>
                <a:ea typeface="標楷體" pitchFamily="65" charset="-120"/>
              </a:rPr>
              <a:t>除電機電子群</a:t>
            </a:r>
            <a:r>
              <a:rPr lang="en-US" altLang="zh-TW" b="1" dirty="0" smtClean="0">
                <a:solidFill>
                  <a:srgbClr val="0000FF"/>
                </a:solidFill>
                <a:latin typeface="標楷體" pitchFamily="65" charset="-120"/>
                <a:ea typeface="標楷體" pitchFamily="65" charset="-120"/>
              </a:rPr>
              <a:t>(</a:t>
            </a:r>
            <a:r>
              <a:rPr lang="zh-TW" altLang="en-US" b="1" dirty="0" smtClean="0">
                <a:solidFill>
                  <a:srgbClr val="FF00FF"/>
                </a:solidFill>
                <a:latin typeface="標楷體" pitchFamily="65" charset="-120"/>
                <a:ea typeface="標楷體" pitchFamily="65" charset="-120"/>
              </a:rPr>
              <a:t>資電類</a:t>
            </a:r>
            <a:r>
              <a:rPr lang="en-US" altLang="zh-TW" b="1" dirty="0" smtClean="0">
                <a:solidFill>
                  <a:srgbClr val="0000FF"/>
                </a:solidFill>
                <a:latin typeface="標楷體" pitchFamily="65" charset="-120"/>
                <a:ea typeface="標楷體" pitchFamily="65" charset="-120"/>
              </a:rPr>
              <a:t>)</a:t>
            </a:r>
            <a:r>
              <a:rPr lang="zh-TW" altLang="en-US" b="1" dirty="0" smtClean="0">
                <a:solidFill>
                  <a:srgbClr val="0000FF"/>
                </a:solidFill>
                <a:latin typeface="標楷體" pitchFamily="65" charset="-120"/>
                <a:ea typeface="標楷體" pitchFamily="65" charset="-120"/>
              </a:rPr>
              <a:t>必修課程外</a:t>
            </a:r>
            <a:endParaRPr lang="en-US" altLang="zh-TW" b="1" dirty="0" smtClean="0">
              <a:solidFill>
                <a:srgbClr val="0000FF"/>
              </a:solidFill>
              <a:latin typeface="標楷體" pitchFamily="65" charset="-120"/>
              <a:ea typeface="標楷體" pitchFamily="65" charset="-120"/>
            </a:endParaRPr>
          </a:p>
          <a:p>
            <a:pPr fontAlgn="base">
              <a:spcBef>
                <a:spcPts val="1200"/>
              </a:spcBef>
              <a:spcAft>
                <a:spcPct val="0"/>
              </a:spcAft>
              <a:buClr>
                <a:schemeClr val="hlink"/>
              </a:buClr>
              <a:buSzPct val="60000"/>
            </a:pPr>
            <a:r>
              <a:rPr kumimoji="1" lang="zh-TW"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電腦網路</a:t>
            </a:r>
            <a:r>
              <a:rPr kumimoji="1" lang="zh-TW" altLang="en-US"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實習</a:t>
            </a:r>
            <a:endParaRPr kumimoji="1" lang="en-US"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600"/>
              </a:spcBef>
              <a:spcAft>
                <a:spcPct val="0"/>
              </a:spcAft>
              <a:buClr>
                <a:schemeClr val="hlink"/>
              </a:buClr>
              <a:buSzPct val="60000"/>
            </a:pPr>
            <a:r>
              <a:rPr kumimoji="1" lang="zh-TW"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微電腦</a:t>
            </a:r>
            <a:r>
              <a:rPr kumimoji="1" lang="zh-TW" altLang="en-US"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單晶片實習</a:t>
            </a:r>
            <a:endParaRPr kumimoji="1" lang="en-US"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600"/>
              </a:spcBef>
              <a:spcAft>
                <a:spcPct val="0"/>
              </a:spcAft>
              <a:buClr>
                <a:schemeClr val="hlink"/>
              </a:buClr>
              <a:buSzPct val="60000"/>
            </a:pPr>
            <a:r>
              <a:rPr kumimoji="1" lang="zh-TW"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介面技術</a:t>
            </a:r>
            <a:r>
              <a:rPr kumimoji="1" lang="zh-TW" altLang="en-US"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a:t>
            </a:r>
            <a:r>
              <a:rPr kumimoji="1" lang="zh-TW"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資訊技術</a:t>
            </a:r>
            <a:endParaRPr kumimoji="1" lang="en-US"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600"/>
              </a:spcBef>
              <a:spcAft>
                <a:spcPct val="0"/>
              </a:spcAft>
              <a:buClr>
                <a:schemeClr val="hlink"/>
              </a:buClr>
              <a:buSzPct val="60000"/>
            </a:pPr>
            <a:r>
              <a:rPr kumimoji="1" lang="zh-TW"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程式語言</a:t>
            </a:r>
            <a:r>
              <a:rPr kumimoji="1" lang="zh-TW" altLang="en-US"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、作業系統</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600"/>
              </a:spcBef>
              <a:spcAft>
                <a:spcPct val="0"/>
              </a:spcAft>
              <a:buClr>
                <a:schemeClr val="hlink"/>
              </a:buClr>
              <a:buSzPct val="60000"/>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資料庫結構、資料庫應用</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600"/>
              </a:spcBef>
              <a:spcAft>
                <a:spcPct val="0"/>
              </a:spcAft>
              <a:buClr>
                <a:schemeClr val="hlink"/>
              </a:buClr>
              <a:buSzPct val="60000"/>
            </a:pPr>
            <a:r>
              <a:rPr kumimoji="1" lang="zh-TW" altLang="en-US"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電腦遊戲設計</a:t>
            </a:r>
            <a:endParaRPr kumimoji="1" lang="en-US"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600"/>
              </a:spcBef>
              <a:spcAft>
                <a:spcPct val="0"/>
              </a:spcAft>
              <a:buClr>
                <a:schemeClr val="hlink"/>
              </a:buClr>
              <a:buSzPct val="60000"/>
            </a:pPr>
            <a:r>
              <a:rPr kumimoji="1" lang="zh-TW" altLang="en-US"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動畫入門</a:t>
            </a:r>
            <a:endParaRPr kumimoji="1" lang="en-US" altLang="zh-TW" sz="2000"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1200"/>
              </a:spcBef>
              <a:spcAft>
                <a:spcPct val="0"/>
              </a:spcAft>
              <a:buClr>
                <a:schemeClr val="hlink"/>
              </a:buClr>
              <a:buSzPct val="60000"/>
            </a:pPr>
            <a:r>
              <a:rPr lang="zh-TW" altLang="en-US" sz="2000" b="1" dirty="0" smtClean="0">
                <a:solidFill>
                  <a:srgbClr val="660066"/>
                </a:solidFill>
                <a:latin typeface="標楷體" pitchFamily="65" charset="-120"/>
                <a:ea typeface="標楷體" pitchFamily="65" charset="-120"/>
              </a:rPr>
              <a:t>專題製作</a:t>
            </a:r>
            <a:endParaRPr lang="en-US" altLang="zh-TW" sz="2000" dirty="0" smtClean="0">
              <a:solidFill>
                <a:srgbClr val="0000FF"/>
              </a:solidFill>
              <a:latin typeface="標楷體" pitchFamily="65" charset="-120"/>
              <a:ea typeface="標楷體" pitchFamily="65" charset="-120"/>
            </a:endParaRPr>
          </a:p>
        </p:txBody>
      </p:sp>
      <p:sp>
        <p:nvSpPr>
          <p:cNvPr id="16" name="按鈕形 15"/>
          <p:cNvSpPr/>
          <p:nvPr/>
        </p:nvSpPr>
        <p:spPr>
          <a:xfrm>
            <a:off x="3131840" y="1772816"/>
            <a:ext cx="2808312" cy="648072"/>
          </a:xfrm>
          <a:prstGeom prst="bevel">
            <a:avLst/>
          </a:prstGeom>
          <a:solidFill>
            <a:srgbClr val="0033CC"/>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升學主要相關</a:t>
            </a:r>
            <a:endParaRPr lang="zh-TW" altLang="en-US" sz="2800" dirty="0">
              <a:latin typeface="標楷體" pitchFamily="65" charset="-120"/>
              <a:ea typeface="標楷體" pitchFamily="65" charset="-120"/>
            </a:endParaRPr>
          </a:p>
        </p:txBody>
      </p:sp>
      <p:sp>
        <p:nvSpPr>
          <p:cNvPr id="17" name="按鈕形 16"/>
          <p:cNvSpPr/>
          <p:nvPr/>
        </p:nvSpPr>
        <p:spPr>
          <a:xfrm>
            <a:off x="3131840" y="2348880"/>
            <a:ext cx="2808312"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9" name="矩形 18"/>
          <p:cNvSpPr/>
          <p:nvPr/>
        </p:nvSpPr>
        <p:spPr>
          <a:xfrm>
            <a:off x="3203848" y="2421344"/>
            <a:ext cx="2664296"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b="1" dirty="0" smtClean="0">
                <a:solidFill>
                  <a:srgbClr val="0000FF"/>
                </a:solidFill>
                <a:latin typeface="標楷體" pitchFamily="65" charset="-120"/>
                <a:ea typeface="標楷體" pitchFamily="65" charset="-120"/>
              </a:rPr>
              <a:t>資訊工程系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電子工程系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電機工程系</a:t>
            </a:r>
            <a:endParaRPr lang="en-US" altLang="zh-TW" b="1" dirty="0" smtClean="0">
              <a:solidFill>
                <a:srgbClr val="0000FF"/>
              </a:solidFill>
              <a:latin typeface="標楷體" pitchFamily="65" charset="-120"/>
              <a:ea typeface="標楷體" pitchFamily="65" charset="-120"/>
            </a:endParaRPr>
          </a:p>
          <a:p>
            <a:r>
              <a:rPr lang="zh-TW" altLang="en-US" b="1" dirty="0" smtClean="0">
                <a:solidFill>
                  <a:srgbClr val="0000FF"/>
                </a:solidFill>
                <a:latin typeface="標楷體" pitchFamily="65" charset="-120"/>
                <a:ea typeface="標楷體" pitchFamily="65" charset="-120"/>
              </a:rPr>
              <a:t>數位多媒體系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電腦與通訊工程系</a:t>
            </a:r>
          </a:p>
          <a:p>
            <a:r>
              <a:rPr lang="zh-TW" altLang="zh-TW" b="1" dirty="0" smtClean="0">
                <a:solidFill>
                  <a:srgbClr val="0000FF"/>
                </a:solidFill>
                <a:latin typeface="標楷體" pitchFamily="65" charset="-120"/>
                <a:ea typeface="標楷體" pitchFamily="65" charset="-120"/>
              </a:rPr>
              <a:t>自動化控制系</a:t>
            </a:r>
          </a:p>
          <a:p>
            <a:r>
              <a:rPr lang="zh-TW" altLang="zh-TW" b="1" dirty="0" smtClean="0">
                <a:solidFill>
                  <a:srgbClr val="0000FF"/>
                </a:solidFill>
                <a:latin typeface="標楷體" pitchFamily="65" charset="-120"/>
                <a:ea typeface="標楷體" pitchFamily="65" charset="-120"/>
              </a:rPr>
              <a:t>光電工程系</a:t>
            </a:r>
            <a:r>
              <a:rPr lang="zh-TW" altLang="en-US" b="1" dirty="0" smtClean="0">
                <a:solidFill>
                  <a:srgbClr val="0000FF"/>
                </a:solidFill>
                <a:latin typeface="標楷體" pitchFamily="65" charset="-120"/>
                <a:ea typeface="標楷體" pitchFamily="65" charset="-120"/>
              </a:rPr>
              <a:t>、</a:t>
            </a:r>
            <a:r>
              <a:rPr lang="zh-TW" altLang="zh-TW" b="1" dirty="0" smtClean="0">
                <a:solidFill>
                  <a:srgbClr val="0000FF"/>
                </a:solidFill>
                <a:latin typeface="標楷體" pitchFamily="65" charset="-120"/>
                <a:ea typeface="標楷體" pitchFamily="65" charset="-120"/>
              </a:rPr>
              <a:t>機械工程系</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工業教育與技術學系</a:t>
            </a:r>
          </a:p>
          <a:p>
            <a:r>
              <a:rPr lang="zh-TW" altLang="zh-TW" b="1" dirty="0" smtClean="0">
                <a:solidFill>
                  <a:srgbClr val="0000FF"/>
                </a:solidFill>
                <a:latin typeface="標楷體" pitchFamily="65" charset="-120"/>
                <a:ea typeface="標楷體" pitchFamily="65" charset="-120"/>
              </a:rPr>
              <a:t>生物機電工程系</a:t>
            </a:r>
          </a:p>
          <a:p>
            <a:r>
              <a:rPr lang="zh-TW" altLang="zh-TW" b="1" dirty="0" smtClean="0">
                <a:solidFill>
                  <a:srgbClr val="0000FF"/>
                </a:solidFill>
                <a:latin typeface="標楷體" pitchFamily="65" charset="-120"/>
                <a:ea typeface="標楷體" pitchFamily="65" charset="-120"/>
              </a:rPr>
              <a:t>飛機工程系航空電子組</a:t>
            </a:r>
          </a:p>
          <a:p>
            <a:r>
              <a:rPr lang="zh-TW" altLang="zh-TW" b="1" dirty="0" smtClean="0">
                <a:solidFill>
                  <a:srgbClr val="0000FF"/>
                </a:solidFill>
                <a:latin typeface="標楷體" pitchFamily="65" charset="-120"/>
                <a:ea typeface="標楷體" pitchFamily="65" charset="-120"/>
              </a:rPr>
              <a:t>金融系、財務金融系</a:t>
            </a:r>
          </a:p>
          <a:p>
            <a:r>
              <a:rPr lang="zh-TW" altLang="zh-TW" b="1" dirty="0" smtClean="0">
                <a:solidFill>
                  <a:srgbClr val="0000FF"/>
                </a:solidFill>
                <a:latin typeface="標楷體" pitchFamily="65" charset="-120"/>
                <a:ea typeface="標楷體" pitchFamily="65" charset="-120"/>
              </a:rPr>
              <a:t>生物醫學工程系</a:t>
            </a:r>
            <a:endParaRPr lang="en-US" altLang="zh-TW" b="1" dirty="0" smtClean="0">
              <a:solidFill>
                <a:srgbClr val="0000FF"/>
              </a:solidFill>
              <a:latin typeface="標楷體" pitchFamily="65" charset="-120"/>
              <a:ea typeface="標楷體" pitchFamily="65" charset="-120"/>
            </a:endParaRPr>
          </a:p>
          <a:p>
            <a:r>
              <a:rPr lang="zh-TW" altLang="en-US" b="1" dirty="0" smtClean="0">
                <a:solidFill>
                  <a:srgbClr val="FF00FF"/>
                </a:solidFill>
                <a:latin typeface="標楷體" pitchFamily="65" charset="-120"/>
                <a:ea typeface="標楷體" pitchFamily="65" charset="-120"/>
              </a:rPr>
              <a:t>其他電機電子群相關系</a:t>
            </a:r>
            <a:endParaRPr lang="en-US" altLang="zh-TW" b="1" dirty="0" smtClean="0">
              <a:solidFill>
                <a:srgbClr val="FF00FF"/>
              </a:solidFill>
              <a:latin typeface="標楷體" pitchFamily="65" charset="-120"/>
              <a:ea typeface="標楷體" pitchFamily="65" charset="-120"/>
            </a:endParaRPr>
          </a:p>
          <a:p>
            <a:endParaRPr lang="en-US" altLang="zh-TW" b="1" dirty="0" smtClean="0">
              <a:solidFill>
                <a:srgbClr val="FF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CC33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b="1" dirty="0" smtClean="0">
                <a:solidFill>
                  <a:srgbClr val="00FF99"/>
                </a:solidFill>
                <a:latin typeface="標楷體" pitchFamily="65" charset="-120"/>
                <a:ea typeface="標楷體" pitchFamily="65" charset="-120"/>
              </a:rPr>
              <a:t>未來主要從事</a:t>
            </a:r>
            <a:endParaRPr lang="zh-TW" altLang="en-US" sz="2800" b="1" dirty="0">
              <a:solidFill>
                <a:srgbClr val="00FF99"/>
              </a:solidFill>
              <a:latin typeface="標楷體" pitchFamily="65" charset="-120"/>
              <a:ea typeface="標楷體" pitchFamily="65" charset="-120"/>
            </a:endParaRP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a:spcBef>
                <a:spcPts val="600"/>
              </a:spcBef>
            </a:pPr>
            <a:r>
              <a:rPr lang="zh-TW" altLang="zh-TW" b="1" dirty="0" smtClean="0">
                <a:solidFill>
                  <a:srgbClr val="0000FF"/>
                </a:solidFill>
                <a:latin typeface="標楷體" pitchFamily="65" charset="-120"/>
                <a:ea typeface="標楷體" pitchFamily="65" charset="-120"/>
              </a:rPr>
              <a:t>建置、維護及運用網路</a:t>
            </a:r>
          </a:p>
          <a:p>
            <a:pPr defTabSz="854075">
              <a:spcBef>
                <a:spcPts val="600"/>
              </a:spcBef>
            </a:pPr>
            <a:r>
              <a:rPr lang="zh-TW" altLang="en-US" b="1" dirty="0" smtClean="0">
                <a:solidFill>
                  <a:srgbClr val="0000FF"/>
                </a:solidFill>
                <a:latin typeface="標楷體" pitchFamily="65" charset="-120"/>
                <a:ea typeface="標楷體" pitchFamily="65" charset="-120"/>
              </a:rPr>
              <a:t>電腦硬體裝修、專案經理</a:t>
            </a:r>
            <a:endParaRPr lang="en-US" altLang="zh-TW" b="1" dirty="0" smtClean="0">
              <a:solidFill>
                <a:srgbClr val="0000FF"/>
              </a:solidFill>
              <a:latin typeface="標楷體" pitchFamily="65" charset="-120"/>
              <a:ea typeface="標楷體" pitchFamily="65" charset="-120"/>
            </a:endParaRPr>
          </a:p>
          <a:p>
            <a:pPr marL="1168400" indent="-1168400" defTabSz="854075">
              <a:spcBef>
                <a:spcPts val="600"/>
              </a:spcBef>
            </a:pPr>
            <a:r>
              <a:rPr lang="zh-TW" altLang="en-US" b="1" dirty="0" smtClean="0">
                <a:solidFill>
                  <a:srgbClr val="0000FF"/>
                </a:solidFill>
                <a:latin typeface="標楷體" pitchFamily="65" charset="-120"/>
                <a:ea typeface="標楷體" pitchFamily="65" charset="-120"/>
              </a:rPr>
              <a:t>通訊電子：</a:t>
            </a:r>
            <a:r>
              <a:rPr lang="zh-TW" altLang="zh-TW" b="1" dirty="0" smtClean="0">
                <a:solidFill>
                  <a:srgbClr val="0000FF"/>
                </a:solidFill>
                <a:latin typeface="標楷體" pitchFamily="65" charset="-120"/>
                <a:ea typeface="標楷體" pitchFamily="65" charset="-120"/>
              </a:rPr>
              <a:t>手機、全球衛星定位系統</a:t>
            </a:r>
            <a:endParaRPr lang="en-US" altLang="zh-TW" b="1" dirty="0" smtClean="0">
              <a:solidFill>
                <a:srgbClr val="0000FF"/>
              </a:solidFill>
              <a:latin typeface="標楷體" pitchFamily="65" charset="-120"/>
              <a:ea typeface="標楷體" pitchFamily="65" charset="-120"/>
            </a:endParaRPr>
          </a:p>
          <a:p>
            <a:pPr marL="1168400" indent="-1168400">
              <a:spcBef>
                <a:spcPts val="600"/>
              </a:spcBef>
            </a:pPr>
            <a:r>
              <a:rPr lang="zh-TW" altLang="en-US" b="1" dirty="0" smtClean="0">
                <a:solidFill>
                  <a:srgbClr val="0000FF"/>
                </a:solidFill>
                <a:latin typeface="標楷體" pitchFamily="65" charset="-120"/>
                <a:ea typeface="標楷體" pitchFamily="65" charset="-120"/>
              </a:rPr>
              <a:t>程式設計：</a:t>
            </a:r>
            <a:r>
              <a:rPr lang="zh-TW" altLang="zh-TW" b="1" dirty="0" smtClean="0">
                <a:solidFill>
                  <a:srgbClr val="0000FF"/>
                </a:solidFill>
                <a:latin typeface="標楷體" pitchFamily="65" charset="-120"/>
                <a:ea typeface="標楷體" pitchFamily="65" charset="-120"/>
              </a:rPr>
              <a:t>電子商務及各類網站</a:t>
            </a:r>
            <a:r>
              <a:rPr lang="zh-TW" altLang="en-US" b="1" dirty="0" smtClean="0">
                <a:solidFill>
                  <a:srgbClr val="0000FF"/>
                </a:solidFill>
                <a:latin typeface="標楷體" pitchFamily="65" charset="-120"/>
                <a:ea typeface="標楷體" pitchFamily="65" charset="-120"/>
              </a:rPr>
              <a:t>管理</a:t>
            </a:r>
            <a:endParaRPr lang="zh-TW"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電腦</a:t>
            </a:r>
            <a:r>
              <a:rPr lang="zh-TW" altLang="en-US" b="1" dirty="0" smtClean="0">
                <a:solidFill>
                  <a:srgbClr val="0000FF"/>
                </a:solidFill>
                <a:latin typeface="標楷體" pitchFamily="65" charset="-120"/>
                <a:ea typeface="標楷體" pitchFamily="65" charset="-120"/>
              </a:rPr>
              <a:t>週邊</a:t>
            </a:r>
            <a:r>
              <a:rPr lang="zh-TW" altLang="zh-TW" b="1" dirty="0" smtClean="0">
                <a:solidFill>
                  <a:srgbClr val="0000FF"/>
                </a:solidFill>
                <a:latin typeface="標楷體" pitchFamily="65" charset="-120"/>
                <a:ea typeface="標楷體" pitchFamily="65" charset="-120"/>
              </a:rPr>
              <a:t>產業</a:t>
            </a:r>
          </a:p>
          <a:p>
            <a:pPr>
              <a:spcBef>
                <a:spcPts val="600"/>
              </a:spcBef>
            </a:pPr>
            <a:r>
              <a:rPr lang="zh-TW" altLang="zh-TW" b="1" dirty="0" smtClean="0">
                <a:solidFill>
                  <a:srgbClr val="0000FF"/>
                </a:solidFill>
                <a:latin typeface="標楷體" pitchFamily="65" charset="-120"/>
                <a:ea typeface="標楷體" pitchFamily="65" charset="-120"/>
              </a:rPr>
              <a:t>多媒體：電腦動畫</a:t>
            </a:r>
          </a:p>
          <a:p>
            <a:pPr>
              <a:spcBef>
                <a:spcPts val="600"/>
              </a:spcBef>
            </a:pPr>
            <a:r>
              <a:rPr lang="zh-TW" altLang="zh-TW" b="1" dirty="0" smtClean="0">
                <a:solidFill>
                  <a:srgbClr val="0000FF"/>
                </a:solidFill>
                <a:latin typeface="標楷體" pitchFamily="65" charset="-120"/>
                <a:ea typeface="標楷體" pitchFamily="65" charset="-120"/>
              </a:rPr>
              <a:t>半導體：</a:t>
            </a:r>
            <a:r>
              <a:rPr lang="en-US" altLang="zh-TW" b="1" dirty="0" smtClean="0">
                <a:solidFill>
                  <a:srgbClr val="0000FF"/>
                </a:solidFill>
                <a:latin typeface="標楷體" pitchFamily="65" charset="-120"/>
                <a:ea typeface="標楷體" pitchFamily="65" charset="-120"/>
              </a:rPr>
              <a:t>IC</a:t>
            </a:r>
            <a:r>
              <a:rPr lang="zh-TW" altLang="zh-TW" b="1" dirty="0" smtClean="0">
                <a:solidFill>
                  <a:srgbClr val="0000FF"/>
                </a:solidFill>
                <a:latin typeface="標楷體" pitchFamily="65" charset="-120"/>
                <a:ea typeface="標楷體" pitchFamily="65" charset="-120"/>
              </a:rPr>
              <a:t>製造業</a:t>
            </a:r>
            <a:r>
              <a:rPr lang="en-US" altLang="zh-TW" b="1" dirty="0" smtClean="0">
                <a:solidFill>
                  <a:srgbClr val="0000FF"/>
                </a:solidFill>
                <a:latin typeface="標楷體" pitchFamily="65" charset="-120"/>
                <a:ea typeface="標楷體" pitchFamily="65" charset="-120"/>
              </a:rPr>
              <a:t>  </a:t>
            </a:r>
            <a:endParaRPr lang="zh-TW" altLang="zh-TW" b="1" dirty="0" smtClean="0">
              <a:solidFill>
                <a:srgbClr val="0000FF"/>
              </a:solidFill>
              <a:latin typeface="標楷體" pitchFamily="65" charset="-120"/>
              <a:ea typeface="標楷體" pitchFamily="65" charset="-120"/>
            </a:endParaRPr>
          </a:p>
          <a:p>
            <a:pPr>
              <a:spcBef>
                <a:spcPts val="600"/>
              </a:spcBef>
            </a:pPr>
            <a:r>
              <a:rPr lang="zh-TW" altLang="zh-TW" b="1" dirty="0" smtClean="0">
                <a:solidFill>
                  <a:srgbClr val="0000FF"/>
                </a:solidFill>
                <a:latin typeface="標楷體" pitchFamily="65" charset="-120"/>
                <a:ea typeface="標楷體" pitchFamily="65" charset="-120"/>
              </a:rPr>
              <a:t>光電產業：光纖通訊</a:t>
            </a:r>
            <a:endParaRPr lang="en-US" altLang="zh-TW" b="1" dirty="0" smtClean="0">
              <a:solidFill>
                <a:srgbClr val="0000FF"/>
              </a:solidFill>
              <a:latin typeface="標楷體" pitchFamily="65" charset="-120"/>
              <a:ea typeface="標楷體" pitchFamily="65" charset="-120"/>
            </a:endParaRPr>
          </a:p>
          <a:p>
            <a:pPr defTabSz="854075">
              <a:spcBef>
                <a:spcPts val="600"/>
              </a:spcBef>
            </a:pPr>
            <a:r>
              <a:rPr lang="zh-TW" altLang="en-US" b="1" dirty="0" smtClean="0">
                <a:solidFill>
                  <a:srgbClr val="0000FF"/>
                </a:solidFill>
                <a:latin typeface="標楷體" pitchFamily="65" charset="-120"/>
                <a:ea typeface="標楷體" pitchFamily="65" charset="-120"/>
              </a:rPr>
              <a:t>個人工作室</a:t>
            </a:r>
            <a:r>
              <a:rPr lang="en-US" altLang="zh-TW" b="1" dirty="0" smtClean="0">
                <a:solidFill>
                  <a:srgbClr val="0000FF"/>
                </a:solidFill>
                <a:latin typeface="標楷體" pitchFamily="65" charset="-120"/>
                <a:ea typeface="標楷體" pitchFamily="65" charset="-120"/>
              </a:rPr>
              <a:t>(</a:t>
            </a:r>
            <a:r>
              <a:rPr lang="zh-TW" altLang="en-US" b="1" dirty="0" smtClean="0">
                <a:solidFill>
                  <a:srgbClr val="0000FF"/>
                </a:solidFill>
                <a:latin typeface="標楷體" pitchFamily="65" charset="-120"/>
                <a:ea typeface="標楷體" pitchFamily="65" charset="-120"/>
              </a:rPr>
              <a:t>需累積經驗</a:t>
            </a:r>
            <a:r>
              <a:rPr lang="en-US" altLang="zh-TW" b="1" dirty="0" smtClean="0">
                <a:solidFill>
                  <a:srgbClr val="0000FF"/>
                </a:solidFill>
                <a:latin typeface="標楷體" pitchFamily="65" charset="-120"/>
                <a:ea typeface="標楷體" pitchFamily="65" charset="-120"/>
              </a:rPr>
              <a:t>)</a:t>
            </a:r>
            <a:endParaRPr lang="zh-TW" altLang="zh-TW" b="1" dirty="0" smtClean="0">
              <a:solidFill>
                <a:srgbClr val="0000FF"/>
              </a:solidFill>
              <a:latin typeface="標楷體" pitchFamily="65" charset="-120"/>
              <a:ea typeface="標楷體" pitchFamily="65" charset="-120"/>
            </a:endParaRPr>
          </a:p>
        </p:txBody>
      </p:sp>
      <p:sp>
        <p:nvSpPr>
          <p:cNvPr id="24"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電機與電子群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dirty="0" smtClean="0">
                <a:solidFill>
                  <a:srgbClr val="FF00FF"/>
                </a:solidFill>
                <a:effectLst/>
                <a:latin typeface="標楷體" pitchFamily="65" charset="-120"/>
                <a:ea typeface="標楷體" pitchFamily="65" charset="-120"/>
              </a:rPr>
              <a:t>3A</a:t>
            </a:r>
            <a:r>
              <a:rPr lang="en-US" altLang="zh-TW" sz="3400" b="1" dirty="0" smtClean="0">
                <a:solidFill>
                  <a:srgbClr val="0000FF"/>
                </a:solidFill>
                <a:effectLst/>
                <a:latin typeface="標楷體" pitchFamily="65" charset="-120"/>
                <a:ea typeface="標楷體" pitchFamily="65" charset="-120"/>
              </a:rPr>
              <a:t>/3)</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125423158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按鈕形 6"/>
          <p:cNvSpPr/>
          <p:nvPr/>
        </p:nvSpPr>
        <p:spPr>
          <a:xfrm>
            <a:off x="251520" y="1772816"/>
            <a:ext cx="2808312" cy="648072"/>
          </a:xfrm>
          <a:prstGeom prst="bevel">
            <a:avLst/>
          </a:prstGeom>
          <a:solidFill>
            <a:srgbClr val="9933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latin typeface="標楷體" pitchFamily="65" charset="-120"/>
                <a:ea typeface="標楷體" pitchFamily="65" charset="-120"/>
              </a:rPr>
              <a:t>提醒事項</a:t>
            </a:r>
            <a:endParaRPr lang="zh-TW" altLang="en-US" sz="2800" dirty="0">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邁向雲端，軟體實力是關鍵</a:t>
            </a:r>
            <a:r>
              <a:rPr lang="zh-TW" altLang="en-US" sz="2000" b="1" dirty="0" smtClean="0">
                <a:solidFill>
                  <a:srgbClr val="FF0000"/>
                </a:solidFill>
                <a:latin typeface="標楷體" pitchFamily="65" charset="-120"/>
                <a:ea typeface="標楷體" pitchFamily="65" charset="-120"/>
              </a:rPr>
              <a:t>。</a:t>
            </a:r>
            <a:endParaRPr lang="en-US" altLang="zh-TW" sz="2000" b="1" dirty="0" smtClean="0">
              <a:solidFill>
                <a:srgbClr val="FF0000"/>
              </a:solidFill>
              <a:latin typeface="標楷體" pitchFamily="65" charset="-120"/>
              <a:ea typeface="標楷體" pitchFamily="65" charset="-120"/>
            </a:endParaRPr>
          </a:p>
          <a:p>
            <a:pPr marL="263525" indent="-263525">
              <a:spcBef>
                <a:spcPct val="20000"/>
              </a:spcBef>
            </a:pPr>
            <a:r>
              <a:rPr lang="zh-TW" altLang="en-US"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a:t>
            </a:r>
            <a:r>
              <a:rPr lang="zh-TW" altLang="en-US" sz="2000" b="1" dirty="0" smtClean="0">
                <a:solidFill>
                  <a:srgbClr val="0000FF"/>
                </a:solidFill>
                <a:latin typeface="標楷體" pitchFamily="65" charset="-120"/>
                <a:ea typeface="標楷體" pitchFamily="65" charset="-120"/>
              </a:rPr>
              <a:t>喜歡玩電玩，不一定能適應程式設計</a:t>
            </a:r>
            <a:endParaRPr lang="en-US" altLang="zh-TW" sz="2000" b="1" dirty="0" smtClean="0">
              <a:solidFill>
                <a:srgbClr val="0000FF"/>
              </a:solidFill>
              <a:latin typeface="標楷體" pitchFamily="65" charset="-120"/>
              <a:ea typeface="標楷體" pitchFamily="65" charset="-120"/>
            </a:endParaRPr>
          </a:p>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是目前熱門的科，相對競爭也最激烈</a:t>
            </a:r>
            <a:r>
              <a:rPr lang="zh-TW" altLang="en-US" sz="2000" b="1" dirty="0" smtClean="0">
                <a:solidFill>
                  <a:srgbClr val="FF0000"/>
                </a:solidFill>
                <a:latin typeface="標楷體" pitchFamily="65" charset="-120"/>
                <a:ea typeface="標楷體" pitchFamily="65" charset="-120"/>
              </a:rPr>
              <a:t>。</a:t>
            </a:r>
            <a:endParaRPr lang="en-US" altLang="zh-TW" sz="2000" b="1" dirty="0" smtClean="0">
              <a:solidFill>
                <a:srgbClr val="FF0000"/>
              </a:solidFill>
              <a:latin typeface="標楷體" pitchFamily="65" charset="-120"/>
              <a:ea typeface="標楷體" pitchFamily="65" charset="-120"/>
            </a:endParaRPr>
          </a:p>
          <a:p>
            <a:pPr marL="182563" indent="-182563">
              <a:spcBef>
                <a:spcPct val="20000"/>
              </a:spcBef>
            </a:pPr>
            <a:r>
              <a:rPr lang="zh-TW" altLang="en-US"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和資料處理科以資料庫處理為主的特性不同。</a:t>
            </a:r>
            <a:endParaRPr lang="en-US" altLang="zh-TW" sz="2000" b="1" dirty="0" smtClean="0">
              <a:solidFill>
                <a:srgbClr val="0000FF"/>
              </a:solidFill>
              <a:latin typeface="標楷體" pitchFamily="65" charset="-120"/>
              <a:ea typeface="標楷體" pitchFamily="65" charset="-120"/>
            </a:endParaRPr>
          </a:p>
          <a:p>
            <a:pPr marL="182563" indent="-182563">
              <a:spcBef>
                <a:spcPct val="20000"/>
              </a:spcBef>
            </a:pPr>
            <a:endParaRPr lang="en-US" altLang="zh-TW" sz="2000" b="1" dirty="0" smtClean="0">
              <a:solidFill>
                <a:srgbClr val="FF0000"/>
              </a:solidFill>
              <a:latin typeface="標楷體" pitchFamily="65" charset="-120"/>
              <a:ea typeface="標楷體" pitchFamily="65" charset="-120"/>
            </a:endParaRPr>
          </a:p>
          <a:p>
            <a:pPr marL="182563" indent="-182563">
              <a:spcBef>
                <a:spcPct val="20000"/>
              </a:spcBef>
            </a:pPr>
            <a:endParaRPr lang="en-US" altLang="zh-TW" sz="2000" b="1" dirty="0" smtClean="0">
              <a:solidFill>
                <a:srgbClr val="FF0000"/>
              </a:solidFill>
              <a:latin typeface="標楷體" pitchFamily="65" charset="-120"/>
              <a:ea typeface="標楷體" pitchFamily="65" charset="-120"/>
            </a:endParaRPr>
          </a:p>
        </p:txBody>
      </p:sp>
      <p:sp>
        <p:nvSpPr>
          <p:cNvPr id="36" name="Text Box 16"/>
          <p:cNvSpPr txBox="1">
            <a:spLocks noChangeArrowheads="1"/>
          </p:cNvSpPr>
          <p:nvPr/>
        </p:nvSpPr>
        <p:spPr bwMode="auto">
          <a:xfrm>
            <a:off x="2987824" y="6237312"/>
            <a:ext cx="1820863" cy="366713"/>
          </a:xfrm>
          <a:prstGeom prst="rect">
            <a:avLst/>
          </a:prstGeom>
          <a:noFill/>
          <a:ln w="9525">
            <a:noFill/>
            <a:miter lim="800000"/>
            <a:headEnd/>
            <a:tailEnd/>
          </a:ln>
        </p:spPr>
        <p:txBody>
          <a:bodyPr>
            <a:spAutoFit/>
          </a:bodyPr>
          <a:lstStyle/>
          <a:p>
            <a:endParaRPr kumimoji="1" lang="zh-TW" altLang="zh-TW">
              <a:ea typeface="新細明體" pitchFamily="18" charset="-120"/>
            </a:endParaRPr>
          </a:p>
        </p:txBody>
      </p:sp>
      <p:sp>
        <p:nvSpPr>
          <p:cNvPr id="30" name="內容版面配置區 2"/>
          <p:cNvSpPr txBox="1">
            <a:spLocks/>
          </p:cNvSpPr>
          <p:nvPr/>
        </p:nvSpPr>
        <p:spPr>
          <a:xfrm>
            <a:off x="251520" y="1052736"/>
            <a:ext cx="7488832" cy="576064"/>
          </a:xfrm>
          <a:prstGeom prst="rect">
            <a:avLst/>
          </a:prstGeom>
          <a:solidFill>
            <a:srgbClr val="00FF99"/>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CC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資訊</a:t>
            </a:r>
            <a:r>
              <a:rPr lang="zh-TW" altLang="en-US"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FF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資電類</a:t>
            </a:r>
            <a:r>
              <a:rPr lang="en-US" altLang="zh-TW" sz="3200" b="1" spc="50" dirty="0" smtClean="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pic>
        <p:nvPicPr>
          <p:cNvPr id="47106" name="Picture 2" descr="image"/>
          <p:cNvPicPr>
            <a:picLocks noChangeAspect="1" noChangeArrowheads="1"/>
          </p:cNvPicPr>
          <p:nvPr/>
        </p:nvPicPr>
        <p:blipFill>
          <a:blip r:embed="rId2" cstate="screen"/>
          <a:srcRect/>
          <a:stretch>
            <a:fillRect/>
          </a:stretch>
        </p:blipFill>
        <p:spPr bwMode="auto">
          <a:xfrm>
            <a:off x="3203848" y="1844824"/>
            <a:ext cx="2381250" cy="1428750"/>
          </a:xfrm>
          <a:prstGeom prst="rect">
            <a:avLst/>
          </a:prstGeom>
          <a:noFill/>
        </p:spPr>
      </p:pic>
      <p:pic>
        <p:nvPicPr>
          <p:cNvPr id="47108" name="Picture 4" descr="image"/>
          <p:cNvPicPr>
            <a:picLocks noChangeAspect="1" noChangeArrowheads="1"/>
          </p:cNvPicPr>
          <p:nvPr/>
        </p:nvPicPr>
        <p:blipFill>
          <a:blip r:embed="rId3" cstate="screen"/>
          <a:srcRect/>
          <a:stretch>
            <a:fillRect/>
          </a:stretch>
        </p:blipFill>
        <p:spPr bwMode="auto">
          <a:xfrm>
            <a:off x="5868144" y="1844824"/>
            <a:ext cx="2381250" cy="1428750"/>
          </a:xfrm>
          <a:prstGeom prst="rect">
            <a:avLst/>
          </a:prstGeom>
          <a:noFill/>
        </p:spPr>
      </p:pic>
      <p:pic>
        <p:nvPicPr>
          <p:cNvPr id="47110" name="Picture 6" descr="image"/>
          <p:cNvPicPr>
            <a:picLocks noChangeAspect="1" noChangeArrowheads="1"/>
          </p:cNvPicPr>
          <p:nvPr/>
        </p:nvPicPr>
        <p:blipFill>
          <a:blip r:embed="rId4" cstate="screen"/>
          <a:srcRect/>
          <a:stretch>
            <a:fillRect/>
          </a:stretch>
        </p:blipFill>
        <p:spPr bwMode="auto">
          <a:xfrm>
            <a:off x="3203848" y="3429000"/>
            <a:ext cx="2381250" cy="1428750"/>
          </a:xfrm>
          <a:prstGeom prst="rect">
            <a:avLst/>
          </a:prstGeom>
          <a:noFill/>
        </p:spPr>
      </p:pic>
      <p:pic>
        <p:nvPicPr>
          <p:cNvPr id="47112" name="Picture 8" descr="image"/>
          <p:cNvPicPr>
            <a:picLocks noChangeAspect="1" noChangeArrowheads="1"/>
          </p:cNvPicPr>
          <p:nvPr/>
        </p:nvPicPr>
        <p:blipFill>
          <a:blip r:embed="rId5" cstate="screen"/>
          <a:srcRect/>
          <a:stretch>
            <a:fillRect/>
          </a:stretch>
        </p:blipFill>
        <p:spPr bwMode="auto">
          <a:xfrm>
            <a:off x="5868144" y="3429000"/>
            <a:ext cx="2381250" cy="1428750"/>
          </a:xfrm>
          <a:prstGeom prst="rect">
            <a:avLst/>
          </a:prstGeom>
          <a:noFill/>
        </p:spPr>
      </p:pic>
      <p:pic>
        <p:nvPicPr>
          <p:cNvPr id="47114" name="Picture 10" descr="image"/>
          <p:cNvPicPr>
            <a:picLocks noChangeAspect="1" noChangeArrowheads="1"/>
          </p:cNvPicPr>
          <p:nvPr/>
        </p:nvPicPr>
        <p:blipFill>
          <a:blip r:embed="rId6" cstate="screen"/>
          <a:srcRect/>
          <a:stretch>
            <a:fillRect/>
          </a:stretch>
        </p:blipFill>
        <p:spPr bwMode="auto">
          <a:xfrm>
            <a:off x="3203848" y="5013176"/>
            <a:ext cx="2381250" cy="1428750"/>
          </a:xfrm>
          <a:prstGeom prst="rect">
            <a:avLst/>
          </a:prstGeom>
          <a:noFill/>
        </p:spPr>
      </p:pic>
      <p:pic>
        <p:nvPicPr>
          <p:cNvPr id="47116" name="Picture 12" descr="image"/>
          <p:cNvPicPr>
            <a:picLocks noChangeAspect="1" noChangeArrowheads="1"/>
          </p:cNvPicPr>
          <p:nvPr/>
        </p:nvPicPr>
        <p:blipFill>
          <a:blip r:embed="rId7" cstate="screen"/>
          <a:srcRect/>
          <a:stretch>
            <a:fillRect/>
          </a:stretch>
        </p:blipFill>
        <p:spPr bwMode="auto">
          <a:xfrm>
            <a:off x="5868144" y="5013176"/>
            <a:ext cx="2381250" cy="1428750"/>
          </a:xfrm>
          <a:prstGeom prst="rect">
            <a:avLst/>
          </a:prstGeom>
          <a:noFill/>
        </p:spPr>
      </p:pic>
      <p:sp>
        <p:nvSpPr>
          <p:cNvPr id="19"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電機與電子群</a:t>
            </a:r>
            <a:r>
              <a:rPr lang="zh-TW" altLang="en-US" sz="3400" b="1" dirty="0" smtClean="0">
                <a:solidFill>
                  <a:srgbClr val="0000FF"/>
                </a:solidFill>
                <a:effectLst/>
                <a:latin typeface="標楷體" pitchFamily="65" charset="-120"/>
                <a:ea typeface="標楷體" pitchFamily="65" charset="-120"/>
              </a:rPr>
              <a:t> 各科簡介</a:t>
            </a:r>
            <a:r>
              <a:rPr lang="en-US" altLang="zh-TW" sz="3400" b="1" dirty="0" smtClean="0">
                <a:solidFill>
                  <a:srgbClr val="0000FF"/>
                </a:solidFill>
                <a:effectLst/>
                <a:latin typeface="標楷體" pitchFamily="65" charset="-120"/>
                <a:ea typeface="標楷體" pitchFamily="65" charset="-120"/>
              </a:rPr>
              <a:t>(</a:t>
            </a:r>
            <a:r>
              <a:rPr lang="en-US" altLang="zh-TW" sz="3400" dirty="0" smtClean="0">
                <a:solidFill>
                  <a:srgbClr val="FF00FF"/>
                </a:solidFill>
                <a:effectLst/>
                <a:latin typeface="標楷體" pitchFamily="65" charset="-120"/>
                <a:ea typeface="標楷體" pitchFamily="65" charset="-120"/>
              </a:rPr>
              <a:t>3B</a:t>
            </a:r>
            <a:r>
              <a:rPr lang="en-US" altLang="zh-TW" sz="3400" b="1" dirty="0" smtClean="0">
                <a:solidFill>
                  <a:srgbClr val="0000FF"/>
                </a:solidFill>
                <a:effectLst/>
                <a:latin typeface="標楷體" pitchFamily="65" charset="-120"/>
                <a:ea typeface="標楷體" pitchFamily="65" charset="-120"/>
              </a:rPr>
              <a:t>/3)</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97255776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90662"/>
            <a:ext cx="8229600" cy="706090"/>
          </a:xfrm>
        </p:spPr>
        <p:txBody>
          <a:bodyPr>
            <a:normAutofit fontScale="90000"/>
          </a:bodyPr>
          <a:lstStyle/>
          <a:p>
            <a:pPr lvl="0"/>
            <a:r>
              <a:rPr lang="zh-TW" altLang="en-US" dirty="0" smtClean="0">
                <a:solidFill>
                  <a:srgbClr val="0000FF"/>
                </a:solidFill>
                <a:effectLst/>
                <a:latin typeface="標楷體" pitchFamily="65" charset="-120"/>
                <a:ea typeface="標楷體" pitchFamily="65" charset="-120"/>
              </a:rPr>
              <a:t>群課程與升學科大之對應</a:t>
            </a:r>
            <a:endParaRPr lang="zh-TW" altLang="en-US" dirty="0">
              <a:solidFill>
                <a:srgbClr val="0000FF"/>
              </a:solidFill>
              <a:effectLst/>
              <a:latin typeface="標楷體" pitchFamily="65" charset="-120"/>
              <a:ea typeface="標楷體" pitchFamily="65" charset="-120"/>
            </a:endParaRPr>
          </a:p>
        </p:txBody>
      </p:sp>
      <p:sp>
        <p:nvSpPr>
          <p:cNvPr id="24" name="內容版面配置區 2"/>
          <p:cNvSpPr txBox="1">
            <a:spLocks/>
          </p:cNvSpPr>
          <p:nvPr/>
        </p:nvSpPr>
        <p:spPr>
          <a:xfrm>
            <a:off x="745232" y="1124744"/>
            <a:ext cx="2890664" cy="576064"/>
          </a:xfrm>
          <a:prstGeom prst="rect">
            <a:avLst/>
          </a:prstGeom>
        </p:spPr>
        <p:txBody>
          <a:bodyPr vert="horz" lIns="36000" tIns="36000" rIns="36000" bIns="3600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300" b="1" spc="50" dirty="0" smtClean="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土木與建築群</a:t>
            </a:r>
            <a:endParaRPr kumimoji="0" lang="en-US" altLang="zh-TW" sz="3300" b="1" i="0" u="none" strike="noStrike" kern="1200" spc="50" normalizeH="0" baseline="0" noProof="0" dirty="0" smtClean="0">
              <a:ln w="11430"/>
              <a:solidFill>
                <a:srgbClr val="660066"/>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10" name="圓角矩形 9"/>
          <p:cNvSpPr/>
          <p:nvPr/>
        </p:nvSpPr>
        <p:spPr>
          <a:xfrm>
            <a:off x="467544" y="1772816"/>
            <a:ext cx="1224136" cy="576064"/>
          </a:xfrm>
          <a:prstGeom prst="roundRect">
            <a:avLst/>
          </a:prstGeom>
          <a:solidFill>
            <a:srgbClr val="FFCCFF"/>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b="1" dirty="0" smtClean="0">
                <a:solidFill>
                  <a:srgbClr val="7030A0"/>
                </a:solidFill>
                <a:latin typeface="標楷體" pitchFamily="65" charset="-120"/>
                <a:ea typeface="標楷體" pitchFamily="65" charset="-120"/>
                <a:cs typeface="Arial Unicode MS" pitchFamily="34" charset="-120"/>
              </a:rPr>
              <a:t>土木科</a:t>
            </a:r>
            <a:endParaRPr lang="zh-TW" altLang="en-US" sz="2400" b="1" dirty="0">
              <a:solidFill>
                <a:srgbClr val="7030A0"/>
              </a:solidFill>
              <a:latin typeface="標楷體" pitchFamily="65" charset="-120"/>
              <a:ea typeface="標楷體" pitchFamily="65" charset="-120"/>
            </a:endParaRPr>
          </a:p>
        </p:txBody>
      </p:sp>
      <p:sp>
        <p:nvSpPr>
          <p:cNvPr id="30" name="圓角矩形 29"/>
          <p:cNvSpPr/>
          <p:nvPr/>
        </p:nvSpPr>
        <p:spPr>
          <a:xfrm>
            <a:off x="457200" y="2492896"/>
            <a:ext cx="1224136" cy="576064"/>
          </a:xfrm>
          <a:prstGeom prst="roundRect">
            <a:avLst/>
          </a:prstGeom>
          <a:solidFill>
            <a:srgbClr val="FFCCFF"/>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b="1" dirty="0" smtClean="0">
                <a:solidFill>
                  <a:srgbClr val="7030A0"/>
                </a:solidFill>
                <a:latin typeface="標楷體" pitchFamily="65" charset="-120"/>
                <a:ea typeface="標楷體" pitchFamily="65" charset="-120"/>
              </a:rPr>
              <a:t>建築科</a:t>
            </a:r>
            <a:endParaRPr lang="zh-TW" altLang="en-US" sz="2400" b="1" dirty="0">
              <a:solidFill>
                <a:srgbClr val="7030A0"/>
              </a:solidFill>
              <a:latin typeface="標楷體" pitchFamily="65" charset="-120"/>
              <a:ea typeface="標楷體" pitchFamily="65" charset="-120"/>
            </a:endParaRPr>
          </a:p>
        </p:txBody>
      </p:sp>
      <p:sp>
        <p:nvSpPr>
          <p:cNvPr id="34" name="內容版面配置區 2"/>
          <p:cNvSpPr txBox="1">
            <a:spLocks/>
          </p:cNvSpPr>
          <p:nvPr/>
        </p:nvSpPr>
        <p:spPr>
          <a:xfrm>
            <a:off x="4113236" y="1124744"/>
            <a:ext cx="4275188" cy="576064"/>
          </a:xfrm>
          <a:prstGeom prst="rect">
            <a:avLst/>
          </a:prstGeom>
        </p:spPr>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20" name="矩形 19"/>
          <p:cNvSpPr/>
          <p:nvPr/>
        </p:nvSpPr>
        <p:spPr>
          <a:xfrm>
            <a:off x="1691680" y="1628800"/>
            <a:ext cx="2232248" cy="4392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solidFill>
                  <a:srgbClr val="0000FF"/>
                </a:solidFill>
                <a:latin typeface="標楷體" pitchFamily="65" charset="-120"/>
                <a:ea typeface="標楷體" pitchFamily="65" charset="-120"/>
                <a:cs typeface="Arial Unicode MS" pitchFamily="34" charset="-120"/>
              </a:rPr>
              <a:t>部定必修科目</a:t>
            </a:r>
            <a:endParaRPr lang="en-US" altLang="zh-TW" sz="2400" b="1" dirty="0" smtClean="0">
              <a:solidFill>
                <a:srgbClr val="0000FF"/>
              </a:solidFill>
              <a:latin typeface="標楷體" pitchFamily="65" charset="-120"/>
              <a:ea typeface="標楷體" pitchFamily="65" charset="-120"/>
              <a:cs typeface="Arial Unicode MS" pitchFamily="34" charset="-120"/>
            </a:endParaRPr>
          </a:p>
          <a:p>
            <a:pPr>
              <a:spcBef>
                <a:spcPts val="600"/>
              </a:spcBef>
            </a:pPr>
            <a:r>
              <a:rPr lang="zh-TW" altLang="zh-TW" sz="2000" dirty="0" smtClean="0">
                <a:solidFill>
                  <a:srgbClr val="000000"/>
                </a:solidFill>
                <a:latin typeface="標楷體" pitchFamily="65" charset="-120"/>
                <a:ea typeface="標楷體" pitchFamily="65" charset="-120"/>
              </a:rPr>
              <a:t>工程概論ⅠⅡ</a:t>
            </a:r>
          </a:p>
          <a:p>
            <a:pPr>
              <a:spcBef>
                <a:spcPts val="600"/>
              </a:spcBef>
            </a:pPr>
            <a:r>
              <a:rPr lang="zh-TW" altLang="zh-TW" sz="2000" dirty="0" smtClean="0">
                <a:solidFill>
                  <a:srgbClr val="000000"/>
                </a:solidFill>
                <a:latin typeface="標楷體" pitchFamily="65" charset="-120"/>
                <a:ea typeface="標楷體" pitchFamily="65" charset="-120"/>
              </a:rPr>
              <a:t>製圖實習ⅠⅡ</a:t>
            </a:r>
          </a:p>
          <a:p>
            <a:pPr>
              <a:spcBef>
                <a:spcPts val="600"/>
              </a:spcBef>
            </a:pPr>
            <a:r>
              <a:rPr lang="zh-TW" altLang="zh-TW" sz="2000" dirty="0" smtClean="0">
                <a:solidFill>
                  <a:srgbClr val="000000"/>
                </a:solidFill>
                <a:latin typeface="標楷體" pitchFamily="65" charset="-120"/>
                <a:ea typeface="標楷體" pitchFamily="65" charset="-120"/>
              </a:rPr>
              <a:t>測量實習ⅠⅡ</a:t>
            </a:r>
          </a:p>
          <a:p>
            <a:pPr>
              <a:spcBef>
                <a:spcPts val="600"/>
              </a:spcBef>
            </a:pPr>
            <a:r>
              <a:rPr lang="zh-TW" altLang="zh-TW" sz="2000" dirty="0" smtClean="0">
                <a:solidFill>
                  <a:srgbClr val="000000"/>
                </a:solidFill>
                <a:latin typeface="標楷體" pitchFamily="65" charset="-120"/>
                <a:ea typeface="標楷體" pitchFamily="65" charset="-120"/>
              </a:rPr>
              <a:t>工程材料ⅠⅡ</a:t>
            </a:r>
          </a:p>
          <a:p>
            <a:pPr>
              <a:spcBef>
                <a:spcPts val="600"/>
              </a:spcBef>
            </a:pPr>
            <a:r>
              <a:rPr lang="zh-TW" altLang="zh-TW" sz="2000" dirty="0" smtClean="0">
                <a:solidFill>
                  <a:srgbClr val="000000"/>
                </a:solidFill>
                <a:latin typeface="標楷體" pitchFamily="65" charset="-120"/>
                <a:ea typeface="標楷體" pitchFamily="65" charset="-120"/>
              </a:rPr>
              <a:t>工程力學ⅠⅡ</a:t>
            </a:r>
          </a:p>
          <a:p>
            <a:pPr>
              <a:spcBef>
                <a:spcPts val="600"/>
              </a:spcBef>
            </a:pPr>
            <a:r>
              <a:rPr lang="zh-TW" altLang="zh-TW" dirty="0" smtClean="0">
                <a:solidFill>
                  <a:srgbClr val="000000"/>
                </a:solidFill>
                <a:latin typeface="標楷體" pitchFamily="65" charset="-120"/>
                <a:ea typeface="標楷體" pitchFamily="65" charset="-120"/>
              </a:rPr>
              <a:t>電腦繪圖實習ⅠⅡ</a:t>
            </a:r>
            <a:endParaRPr lang="en-US" altLang="zh-TW" dirty="0" smtClean="0">
              <a:solidFill>
                <a:srgbClr val="000000"/>
              </a:solidFill>
              <a:latin typeface="標楷體" pitchFamily="65" charset="-120"/>
              <a:ea typeface="標楷體" pitchFamily="65" charset="-120"/>
            </a:endParaRPr>
          </a:p>
          <a:p>
            <a:pPr>
              <a:spcBef>
                <a:spcPts val="600"/>
              </a:spcBef>
            </a:pPr>
            <a:endParaRPr lang="en-US" altLang="zh-TW" dirty="0" smtClean="0">
              <a:solidFill>
                <a:srgbClr val="000066"/>
              </a:solidFill>
              <a:latin typeface="標楷體" pitchFamily="65" charset="-120"/>
              <a:ea typeface="標楷體" pitchFamily="65" charset="-120"/>
            </a:endParaRPr>
          </a:p>
          <a:p>
            <a:pPr>
              <a:spcBef>
                <a:spcPts val="600"/>
              </a:spcBef>
            </a:pPr>
            <a:endParaRPr lang="en-US" altLang="zh-TW" dirty="0" smtClean="0">
              <a:solidFill>
                <a:srgbClr val="000066"/>
              </a:solidFill>
              <a:latin typeface="標楷體" pitchFamily="65" charset="-120"/>
              <a:ea typeface="標楷體" pitchFamily="65" charset="-120"/>
            </a:endParaRPr>
          </a:p>
          <a:p>
            <a:pPr>
              <a:spcBef>
                <a:spcPts val="600"/>
              </a:spcBef>
            </a:pPr>
            <a:endParaRPr lang="zh-TW" altLang="zh-TW" dirty="0" smtClean="0">
              <a:solidFill>
                <a:srgbClr val="000066"/>
              </a:solidFill>
              <a:latin typeface="標楷體" pitchFamily="65" charset="-120"/>
              <a:ea typeface="標楷體" pitchFamily="65" charset="-120"/>
            </a:endParaRPr>
          </a:p>
          <a:p>
            <a:pPr>
              <a:spcBef>
                <a:spcPts val="600"/>
              </a:spcBef>
            </a:pPr>
            <a:endParaRPr lang="zh-TW" altLang="en-US" sz="2400" dirty="0" smtClean="0">
              <a:solidFill>
                <a:srgbClr val="003300"/>
              </a:solidFill>
              <a:latin typeface="標楷體" pitchFamily="65" charset="-120"/>
              <a:ea typeface="標楷體" pitchFamily="65" charset="-120"/>
            </a:endParaRPr>
          </a:p>
        </p:txBody>
      </p:sp>
      <p:sp>
        <p:nvSpPr>
          <p:cNvPr id="21" name="矩形 20"/>
          <p:cNvSpPr/>
          <p:nvPr/>
        </p:nvSpPr>
        <p:spPr>
          <a:xfrm>
            <a:off x="3707904" y="1700808"/>
            <a:ext cx="2376264" cy="504056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400" b="1" dirty="0" smtClean="0">
                <a:solidFill>
                  <a:srgbClr val="0000FF"/>
                </a:solidFill>
                <a:latin typeface="標楷體" pitchFamily="65" charset="-120"/>
                <a:ea typeface="標楷體" pitchFamily="65" charset="-120"/>
              </a:rPr>
              <a:t>建築系</a:t>
            </a:r>
          </a:p>
          <a:p>
            <a:r>
              <a:rPr lang="zh-TW" altLang="zh-TW" sz="1400" b="1" dirty="0" smtClean="0">
                <a:solidFill>
                  <a:srgbClr val="0000FF"/>
                </a:solidFill>
                <a:latin typeface="標楷體" pitchFamily="65" charset="-120"/>
                <a:ea typeface="標楷體" pitchFamily="65" charset="-120"/>
              </a:rPr>
              <a:t>營建工程系</a:t>
            </a:r>
          </a:p>
          <a:p>
            <a:r>
              <a:rPr lang="zh-TW" altLang="zh-TW" sz="1400" b="1" dirty="0" smtClean="0">
                <a:solidFill>
                  <a:srgbClr val="0000FF"/>
                </a:solidFill>
                <a:latin typeface="標楷體" pitchFamily="65" charset="-120"/>
                <a:ea typeface="標楷體" pitchFamily="65" charset="-120"/>
              </a:rPr>
              <a:t>土木工程系</a:t>
            </a:r>
          </a:p>
          <a:p>
            <a:r>
              <a:rPr lang="zh-TW" altLang="zh-TW" sz="1400" b="1" dirty="0" smtClean="0">
                <a:solidFill>
                  <a:srgbClr val="0000FF"/>
                </a:solidFill>
                <a:latin typeface="標楷體" pitchFamily="65" charset="-120"/>
                <a:ea typeface="標楷體" pitchFamily="65" charset="-120"/>
              </a:rPr>
              <a:t>室內設計系</a:t>
            </a:r>
          </a:p>
          <a:p>
            <a:r>
              <a:rPr lang="zh-TW" altLang="zh-TW" sz="1400" b="1" dirty="0" smtClean="0">
                <a:solidFill>
                  <a:srgbClr val="0000FF"/>
                </a:solidFill>
                <a:latin typeface="標楷體" pitchFamily="65" charset="-120"/>
                <a:ea typeface="標楷體" pitchFamily="65" charset="-120"/>
              </a:rPr>
              <a:t>土木工程與環境資源管理系</a:t>
            </a:r>
          </a:p>
          <a:p>
            <a:r>
              <a:rPr lang="zh-TW" altLang="zh-TW" sz="1400" b="1" dirty="0" smtClean="0">
                <a:solidFill>
                  <a:srgbClr val="0000FF"/>
                </a:solidFill>
                <a:latin typeface="標楷體" pitchFamily="65" charset="-120"/>
                <a:ea typeface="標楷體" pitchFamily="65" charset="-120"/>
              </a:rPr>
              <a:t>空間設計系</a:t>
            </a:r>
            <a:endParaRPr lang="en-US" altLang="zh-TW" sz="1400" b="1" dirty="0" smtClean="0">
              <a:solidFill>
                <a:srgbClr val="0000FF"/>
              </a:solidFill>
              <a:latin typeface="標楷體" pitchFamily="65" charset="-120"/>
              <a:ea typeface="標楷體" pitchFamily="65" charset="-120"/>
            </a:endParaRPr>
          </a:p>
          <a:p>
            <a:r>
              <a:rPr lang="zh-TW" altLang="zh-TW" sz="1400" b="1" dirty="0" smtClean="0">
                <a:solidFill>
                  <a:srgbClr val="0000FF"/>
                </a:solidFill>
                <a:latin typeface="標楷體" pitchFamily="65" charset="-120"/>
                <a:ea typeface="標楷體" pitchFamily="65" charset="-120"/>
              </a:rPr>
              <a:t>景觀系</a:t>
            </a:r>
          </a:p>
          <a:p>
            <a:r>
              <a:rPr lang="zh-TW" altLang="zh-TW" sz="1400" b="1" dirty="0" smtClean="0">
                <a:solidFill>
                  <a:srgbClr val="0000FF"/>
                </a:solidFill>
                <a:latin typeface="標楷體" pitchFamily="65" charset="-120"/>
                <a:ea typeface="標楷體" pitchFamily="65" charset="-120"/>
              </a:rPr>
              <a:t>環境與安全衛生工程系</a:t>
            </a:r>
          </a:p>
          <a:p>
            <a:r>
              <a:rPr lang="zh-TW" altLang="zh-TW" sz="1400" b="1" dirty="0" smtClean="0">
                <a:solidFill>
                  <a:srgbClr val="0000FF"/>
                </a:solidFill>
                <a:latin typeface="標楷體" pitchFamily="65" charset="-120"/>
                <a:ea typeface="標楷體" pitchFamily="65" charset="-120"/>
              </a:rPr>
              <a:t>土木工程系土木工程資訊組</a:t>
            </a:r>
          </a:p>
          <a:p>
            <a:pPr indent="628650"/>
            <a:r>
              <a:rPr lang="zh-TW" altLang="zh-TW" sz="1400" b="1" dirty="0" smtClean="0">
                <a:solidFill>
                  <a:srgbClr val="0000FF"/>
                </a:solidFill>
                <a:latin typeface="標楷體" pitchFamily="65" charset="-120"/>
                <a:ea typeface="標楷體" pitchFamily="65" charset="-120"/>
              </a:rPr>
              <a:t>工程技術組</a:t>
            </a:r>
          </a:p>
          <a:p>
            <a:pPr indent="628650"/>
            <a:r>
              <a:rPr lang="zh-TW" altLang="zh-TW" sz="1400" b="1" dirty="0" smtClean="0">
                <a:solidFill>
                  <a:srgbClr val="0000FF"/>
                </a:solidFill>
                <a:latin typeface="標楷體" pitchFamily="65" charset="-120"/>
                <a:ea typeface="標楷體" pitchFamily="65" charset="-120"/>
              </a:rPr>
              <a:t>防災設計與管理組</a:t>
            </a:r>
          </a:p>
          <a:p>
            <a:pPr indent="628650"/>
            <a:r>
              <a:rPr lang="zh-TW" altLang="zh-TW" sz="1400" b="1" dirty="0" smtClean="0">
                <a:solidFill>
                  <a:srgbClr val="0000FF"/>
                </a:solidFill>
                <a:latin typeface="標楷體" pitchFamily="65" charset="-120"/>
                <a:ea typeface="標楷體" pitchFamily="65" charset="-120"/>
              </a:rPr>
              <a:t>智慧工程科技組</a:t>
            </a:r>
          </a:p>
          <a:p>
            <a:pPr indent="628650"/>
            <a:r>
              <a:rPr lang="zh-TW" altLang="zh-TW" sz="1400" b="1" dirty="0" smtClean="0">
                <a:solidFill>
                  <a:srgbClr val="0000FF"/>
                </a:solidFill>
                <a:latin typeface="標楷體" pitchFamily="65" charset="-120"/>
                <a:ea typeface="標楷體" pitchFamily="65" charset="-120"/>
              </a:rPr>
              <a:t>資訊應用組</a:t>
            </a:r>
          </a:p>
          <a:p>
            <a:pPr indent="628650"/>
            <a:r>
              <a:rPr lang="zh-TW" altLang="zh-TW" sz="1400" b="1" dirty="0" smtClean="0">
                <a:solidFill>
                  <a:srgbClr val="0000FF"/>
                </a:solidFill>
                <a:latin typeface="標楷體" pitchFamily="65" charset="-120"/>
                <a:ea typeface="標楷體" pitchFamily="65" charset="-120"/>
              </a:rPr>
              <a:t>數位多媒體設計組</a:t>
            </a:r>
          </a:p>
          <a:p>
            <a:r>
              <a:rPr lang="zh-TW" altLang="zh-TW" sz="1400" b="1" dirty="0" smtClean="0">
                <a:solidFill>
                  <a:srgbClr val="0000FF"/>
                </a:solidFill>
                <a:latin typeface="標楷體" pitchFamily="65" charset="-120"/>
                <a:ea typeface="標楷體" pitchFamily="65" charset="-120"/>
              </a:rPr>
              <a:t>土木與防災設計系</a:t>
            </a:r>
          </a:p>
          <a:p>
            <a:r>
              <a:rPr lang="zh-TW" altLang="zh-TW" sz="1400" b="1" dirty="0" smtClean="0">
                <a:solidFill>
                  <a:srgbClr val="0000FF"/>
                </a:solidFill>
                <a:latin typeface="標楷體" pitchFamily="65" charset="-120"/>
                <a:ea typeface="標楷體" pitchFamily="65" charset="-120"/>
              </a:rPr>
              <a:t>土木與空間資訊系</a:t>
            </a:r>
            <a:r>
              <a:rPr lang="zh-TW" altLang="zh-TW" sz="1200" b="1" dirty="0" smtClean="0">
                <a:solidFill>
                  <a:srgbClr val="0000FF"/>
                </a:solidFill>
                <a:latin typeface="標楷體" pitchFamily="65" charset="-120"/>
                <a:ea typeface="標楷體" pitchFamily="65" charset="-120"/>
              </a:rPr>
              <a:t>工程技術組</a:t>
            </a:r>
            <a:endParaRPr lang="zh-TW" altLang="zh-TW" sz="1400" b="1" dirty="0" smtClean="0">
              <a:solidFill>
                <a:srgbClr val="0000FF"/>
              </a:solidFill>
              <a:latin typeface="標楷體" pitchFamily="65" charset="-120"/>
              <a:ea typeface="標楷體" pitchFamily="65" charset="-120"/>
            </a:endParaRPr>
          </a:p>
          <a:p>
            <a:r>
              <a:rPr lang="zh-TW" altLang="zh-TW" sz="1400" b="1" dirty="0" smtClean="0">
                <a:solidFill>
                  <a:srgbClr val="0000FF"/>
                </a:solidFill>
                <a:latin typeface="標楷體" pitchFamily="65" charset="-120"/>
                <a:ea typeface="標楷體" pitchFamily="65" charset="-120"/>
              </a:rPr>
              <a:t>土木與空間資訊系</a:t>
            </a:r>
            <a:r>
              <a:rPr lang="zh-TW" altLang="zh-TW" sz="1200" b="1" dirty="0" smtClean="0">
                <a:solidFill>
                  <a:srgbClr val="0000FF"/>
                </a:solidFill>
                <a:latin typeface="標楷體" pitchFamily="65" charset="-120"/>
                <a:ea typeface="標楷體" pitchFamily="65" charset="-120"/>
              </a:rPr>
              <a:t>空間資訊組</a:t>
            </a:r>
            <a:endParaRPr lang="zh-TW" altLang="zh-TW" sz="1400" b="1" dirty="0" smtClean="0">
              <a:solidFill>
                <a:srgbClr val="0000FF"/>
              </a:solidFill>
              <a:latin typeface="標楷體" pitchFamily="65" charset="-120"/>
              <a:ea typeface="標楷體" pitchFamily="65" charset="-120"/>
            </a:endParaRPr>
          </a:p>
          <a:p>
            <a:pPr marL="809625" indent="-809625"/>
            <a:r>
              <a:rPr lang="zh-TW" altLang="zh-TW" sz="1400" b="1" dirty="0" smtClean="0">
                <a:solidFill>
                  <a:srgbClr val="0000FF"/>
                </a:solidFill>
                <a:latin typeface="標楷體" pitchFamily="65" charset="-120"/>
                <a:ea typeface="標楷體" pitchFamily="65" charset="-120"/>
              </a:rPr>
              <a:t>文化創意設計與數位整合學位學程</a:t>
            </a:r>
          </a:p>
          <a:p>
            <a:r>
              <a:rPr lang="zh-TW" altLang="zh-TW" sz="1400" b="1" dirty="0" smtClean="0">
                <a:solidFill>
                  <a:srgbClr val="0000FF"/>
                </a:solidFill>
                <a:latin typeface="標楷體" pitchFamily="65" charset="-120"/>
                <a:ea typeface="標楷體" pitchFamily="65" charset="-120"/>
              </a:rPr>
              <a:t>水土保持系</a:t>
            </a:r>
            <a:endParaRPr lang="en-US" altLang="zh-TW" sz="1400" b="1" dirty="0" smtClean="0">
              <a:solidFill>
                <a:srgbClr val="0000FF"/>
              </a:solidFill>
              <a:latin typeface="標楷體" pitchFamily="65" charset="-120"/>
              <a:ea typeface="標楷體" pitchFamily="65" charset="-120"/>
            </a:endParaRPr>
          </a:p>
          <a:p>
            <a:r>
              <a:rPr lang="zh-TW" altLang="zh-TW" sz="1400" b="1" dirty="0" smtClean="0">
                <a:solidFill>
                  <a:srgbClr val="0000FF"/>
                </a:solidFill>
                <a:latin typeface="標楷體" pitchFamily="65" charset="-120"/>
                <a:ea typeface="標楷體" pitchFamily="65" charset="-120"/>
              </a:rPr>
              <a:t>休閒遊憩系</a:t>
            </a:r>
            <a:endParaRPr lang="zh-TW" altLang="zh-TW" sz="1400" dirty="0" smtClean="0">
              <a:solidFill>
                <a:srgbClr val="000066"/>
              </a:solidFill>
              <a:latin typeface="標楷體" pitchFamily="65" charset="-120"/>
              <a:ea typeface="標楷體" pitchFamily="65" charset="-120"/>
            </a:endParaRPr>
          </a:p>
          <a:p>
            <a:endParaRPr lang="zh-TW" altLang="zh-TW" sz="1400" dirty="0" smtClean="0">
              <a:solidFill>
                <a:srgbClr val="000066"/>
              </a:solidFill>
              <a:latin typeface="標楷體" pitchFamily="65" charset="-120"/>
              <a:ea typeface="標楷體" pitchFamily="65" charset="-120"/>
            </a:endParaRPr>
          </a:p>
          <a:p>
            <a:endParaRPr lang="zh-TW" altLang="zh-TW" sz="1400" dirty="0" smtClean="0">
              <a:solidFill>
                <a:srgbClr val="000066"/>
              </a:solidFill>
              <a:latin typeface="標楷體" pitchFamily="65" charset="-120"/>
              <a:ea typeface="標楷體" pitchFamily="65" charset="-120"/>
            </a:endParaRPr>
          </a:p>
        </p:txBody>
      </p:sp>
      <p:sp>
        <p:nvSpPr>
          <p:cNvPr id="22" name="矩形 21"/>
          <p:cNvSpPr/>
          <p:nvPr/>
        </p:nvSpPr>
        <p:spPr>
          <a:xfrm>
            <a:off x="6012160" y="1700808"/>
            <a:ext cx="3131840" cy="4968552"/>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1400" b="1" dirty="0" smtClean="0">
                <a:solidFill>
                  <a:srgbClr val="0000FF"/>
                </a:solidFill>
                <a:latin typeface="標楷體" pitchFamily="65" charset="-120"/>
                <a:ea typeface="標楷體" pitchFamily="65" charset="-120"/>
              </a:rPr>
              <a:t>材料科學與工程系</a:t>
            </a:r>
          </a:p>
          <a:p>
            <a:r>
              <a:rPr lang="zh-TW" altLang="zh-TW" sz="1400" b="1" dirty="0" smtClean="0">
                <a:solidFill>
                  <a:srgbClr val="0000FF"/>
                </a:solidFill>
                <a:latin typeface="標楷體" pitchFamily="65" charset="-120"/>
                <a:ea typeface="標楷體" pitchFamily="65" charset="-120"/>
              </a:rPr>
              <a:t>房仲與物業管理系</a:t>
            </a:r>
          </a:p>
          <a:p>
            <a:r>
              <a:rPr lang="zh-TW" altLang="zh-TW" sz="1400" b="1" dirty="0" smtClean="0">
                <a:solidFill>
                  <a:srgbClr val="0000FF"/>
                </a:solidFill>
                <a:latin typeface="標楷體" pitchFamily="65" charset="-120"/>
                <a:ea typeface="標楷體" pitchFamily="65" charset="-120"/>
              </a:rPr>
              <a:t>房地產開發與管理系</a:t>
            </a:r>
          </a:p>
          <a:p>
            <a:r>
              <a:rPr lang="zh-TW" altLang="zh-TW" sz="1400" b="1" dirty="0" smtClean="0">
                <a:solidFill>
                  <a:srgbClr val="0000FF"/>
                </a:solidFill>
                <a:latin typeface="標楷體" pitchFamily="65" charset="-120"/>
                <a:ea typeface="標楷體" pitchFamily="65" charset="-120"/>
              </a:rPr>
              <a:t>建築系室內設計組</a:t>
            </a:r>
          </a:p>
          <a:p>
            <a:r>
              <a:rPr lang="zh-TW" altLang="zh-TW" sz="1400" b="1" dirty="0" smtClean="0">
                <a:solidFill>
                  <a:srgbClr val="0000FF"/>
                </a:solidFill>
                <a:latin typeface="標楷體" pitchFamily="65" charset="-120"/>
                <a:ea typeface="標楷體" pitchFamily="65" charset="-120"/>
              </a:rPr>
              <a:t>建築系建築科技組</a:t>
            </a:r>
          </a:p>
          <a:p>
            <a:r>
              <a:rPr lang="zh-TW" altLang="zh-TW" sz="1400" b="1" dirty="0" smtClean="0">
                <a:solidFill>
                  <a:srgbClr val="0000FF"/>
                </a:solidFill>
                <a:latin typeface="標楷體" pitchFamily="65" charset="-120"/>
                <a:ea typeface="標楷體" pitchFamily="65" charset="-120"/>
              </a:rPr>
              <a:t>建築系建築組</a:t>
            </a:r>
          </a:p>
          <a:p>
            <a:r>
              <a:rPr lang="zh-TW" altLang="zh-TW" sz="1400" b="1" dirty="0" smtClean="0">
                <a:solidFill>
                  <a:srgbClr val="0000FF"/>
                </a:solidFill>
                <a:latin typeface="標楷體" pitchFamily="65" charset="-120"/>
                <a:ea typeface="標楷體" pitchFamily="65" charset="-120"/>
              </a:rPr>
              <a:t>建築系建築設計組</a:t>
            </a:r>
          </a:p>
          <a:p>
            <a:r>
              <a:rPr lang="zh-TW" altLang="zh-TW" sz="1400" b="1" dirty="0" smtClean="0">
                <a:solidFill>
                  <a:srgbClr val="0000FF"/>
                </a:solidFill>
                <a:latin typeface="標楷體" pitchFamily="65" charset="-120"/>
                <a:ea typeface="標楷體" pitchFamily="65" charset="-120"/>
              </a:rPr>
              <a:t>建築與室內設計系室內設計組</a:t>
            </a:r>
          </a:p>
          <a:p>
            <a:r>
              <a:rPr lang="zh-TW" altLang="zh-TW" sz="1400" b="1" dirty="0" smtClean="0">
                <a:solidFill>
                  <a:srgbClr val="0000FF"/>
                </a:solidFill>
                <a:latin typeface="標楷體" pitchFamily="65" charset="-120"/>
                <a:ea typeface="標楷體" pitchFamily="65" charset="-120"/>
              </a:rPr>
              <a:t>建築與室內設計系建築組</a:t>
            </a:r>
          </a:p>
          <a:p>
            <a:r>
              <a:rPr lang="zh-TW" altLang="zh-TW" sz="1400" b="1" dirty="0" smtClean="0">
                <a:solidFill>
                  <a:srgbClr val="0000FF"/>
                </a:solidFill>
                <a:latin typeface="標楷體" pitchFamily="65" charset="-120"/>
                <a:ea typeface="標楷體" pitchFamily="65" charset="-120"/>
              </a:rPr>
              <a:t>建築與室內設計系建築設計組</a:t>
            </a:r>
          </a:p>
          <a:p>
            <a:r>
              <a:rPr lang="zh-TW" altLang="zh-TW" sz="1400" b="1" dirty="0" smtClean="0">
                <a:solidFill>
                  <a:srgbClr val="0000FF"/>
                </a:solidFill>
                <a:latin typeface="標楷體" pitchFamily="65" charset="-120"/>
                <a:ea typeface="標楷體" pitchFamily="65" charset="-120"/>
              </a:rPr>
              <a:t>消防系</a:t>
            </a:r>
          </a:p>
          <a:p>
            <a:r>
              <a:rPr lang="zh-TW" altLang="zh-TW" sz="1400" b="1" dirty="0" smtClean="0">
                <a:solidFill>
                  <a:srgbClr val="0000FF"/>
                </a:solidFill>
                <a:latin typeface="標楷體" pitchFamily="65" charset="-120"/>
                <a:ea typeface="標楷體" pitchFamily="65" charset="-120"/>
              </a:rPr>
              <a:t>商業設計系</a:t>
            </a:r>
          </a:p>
          <a:p>
            <a:r>
              <a:rPr lang="zh-TW" altLang="zh-TW" sz="1400" b="1" dirty="0" smtClean="0">
                <a:solidFill>
                  <a:srgbClr val="0000FF"/>
                </a:solidFill>
                <a:latin typeface="標楷體" pitchFamily="65" charset="-120"/>
                <a:ea typeface="標楷體" pitchFamily="65" charset="-120"/>
              </a:rPr>
              <a:t>創意生活設計系</a:t>
            </a:r>
          </a:p>
          <a:p>
            <a:r>
              <a:rPr lang="zh-TW" altLang="zh-TW" sz="1400" b="1" dirty="0" smtClean="0">
                <a:solidFill>
                  <a:srgbClr val="0000FF"/>
                </a:solidFill>
                <a:latin typeface="標楷體" pitchFamily="65" charset="-120"/>
                <a:ea typeface="標楷體" pitchFamily="65" charset="-120"/>
              </a:rPr>
              <a:t>創意商品設計系</a:t>
            </a:r>
          </a:p>
          <a:p>
            <a:r>
              <a:rPr lang="zh-TW" altLang="zh-TW" sz="1400" b="1" dirty="0" smtClean="0">
                <a:solidFill>
                  <a:srgbClr val="0000FF"/>
                </a:solidFill>
                <a:latin typeface="標楷體" pitchFamily="65" charset="-120"/>
                <a:ea typeface="標楷體" pitchFamily="65" charset="-120"/>
              </a:rPr>
              <a:t>創意設計學士班</a:t>
            </a:r>
          </a:p>
          <a:p>
            <a:r>
              <a:rPr lang="zh-TW" altLang="zh-TW" sz="1400" b="1" dirty="0" smtClean="0">
                <a:solidFill>
                  <a:srgbClr val="0000FF"/>
                </a:solidFill>
                <a:latin typeface="標楷體" pitchFamily="65" charset="-120"/>
                <a:ea typeface="標楷體" pitchFamily="65" charset="-120"/>
              </a:rPr>
              <a:t>電腦與通訊工程系資通訊網路應用組</a:t>
            </a:r>
          </a:p>
          <a:p>
            <a:r>
              <a:rPr lang="zh-TW" altLang="zh-TW" sz="1400" b="1" dirty="0" smtClean="0">
                <a:solidFill>
                  <a:srgbClr val="0000FF"/>
                </a:solidFill>
                <a:latin typeface="標楷體" pitchFamily="65" charset="-120"/>
                <a:ea typeface="標楷體" pitchFamily="65" charset="-120"/>
              </a:rPr>
              <a:t>綠環境設計學位學程</a:t>
            </a:r>
          </a:p>
          <a:p>
            <a:r>
              <a:rPr lang="zh-TW" altLang="zh-TW" sz="1400" b="1" dirty="0" smtClean="0">
                <a:solidFill>
                  <a:srgbClr val="0000FF"/>
                </a:solidFill>
                <a:latin typeface="標楷體" pitchFamily="65" charset="-120"/>
                <a:ea typeface="標楷體" pitchFamily="65" charset="-120"/>
              </a:rPr>
              <a:t>應用空間資訊系</a:t>
            </a:r>
          </a:p>
          <a:p>
            <a:r>
              <a:rPr lang="zh-TW" altLang="zh-TW" sz="1400" b="1" dirty="0" smtClean="0">
                <a:solidFill>
                  <a:srgbClr val="0000FF"/>
                </a:solidFill>
                <a:latin typeface="標楷體" pitchFamily="65" charset="-120"/>
                <a:ea typeface="標楷體" pitchFamily="65" charset="-120"/>
              </a:rPr>
              <a:t>營建科技系</a:t>
            </a:r>
          </a:p>
          <a:p>
            <a:r>
              <a:rPr lang="zh-TW" altLang="zh-TW" sz="1400" b="1" dirty="0" smtClean="0">
                <a:solidFill>
                  <a:srgbClr val="0000FF"/>
                </a:solidFill>
                <a:latin typeface="標楷體" pitchFamily="65" charset="-120"/>
                <a:ea typeface="標楷體" pitchFamily="65" charset="-120"/>
              </a:rPr>
              <a:t>營建與空間設計系綠營建設計組</a:t>
            </a:r>
          </a:p>
          <a:p>
            <a:r>
              <a:rPr lang="zh-TW" altLang="zh-TW" sz="1400" b="1" dirty="0" smtClean="0">
                <a:solidFill>
                  <a:srgbClr val="0000FF"/>
                </a:solidFill>
                <a:latin typeface="標楷體" pitchFamily="65" charset="-120"/>
                <a:ea typeface="標楷體" pitchFamily="65" charset="-120"/>
              </a:rPr>
              <a:t>環境工程系休閒環境管理組</a:t>
            </a:r>
          </a:p>
          <a:p>
            <a:r>
              <a:rPr lang="zh-TW" altLang="zh-TW" sz="1400" b="1" dirty="0" smtClean="0">
                <a:solidFill>
                  <a:srgbClr val="0000FF"/>
                </a:solidFill>
                <a:latin typeface="標楷體" pitchFamily="65" charset="-120"/>
                <a:ea typeface="標楷體" pitchFamily="65" charset="-120"/>
              </a:rPr>
              <a:t>觀光與生態旅遊系</a:t>
            </a:r>
            <a:endParaRPr lang="zh-TW" altLang="zh-TW" sz="14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422639831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按鈕形 6"/>
          <p:cNvSpPr/>
          <p:nvPr/>
        </p:nvSpPr>
        <p:spPr>
          <a:xfrm>
            <a:off x="251520" y="1772816"/>
            <a:ext cx="2808312" cy="648072"/>
          </a:xfrm>
          <a:prstGeom prst="bevel">
            <a:avLst/>
          </a:prstGeom>
          <a:solidFill>
            <a:srgbClr val="FF99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b="1" dirty="0" smtClean="0">
                <a:solidFill>
                  <a:srgbClr val="0000FF"/>
                </a:solidFill>
                <a:latin typeface="標楷體" pitchFamily="65" charset="-120"/>
                <a:ea typeface="標楷體" pitchFamily="65" charset="-120"/>
              </a:rPr>
              <a:t>學些甚麼</a:t>
            </a:r>
            <a:endParaRPr lang="zh-TW" altLang="en-US" sz="2800" b="1" dirty="0">
              <a:solidFill>
                <a:srgbClr val="0000FF"/>
              </a:solidFill>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en-US" b="1" dirty="0" smtClean="0">
                <a:solidFill>
                  <a:srgbClr val="0000FF"/>
                </a:solidFill>
                <a:latin typeface="標楷體" pitchFamily="65" charset="-120"/>
                <a:ea typeface="標楷體" pitchFamily="65" charset="-120"/>
              </a:rPr>
              <a:t>除土木建築群必修課程外</a:t>
            </a:r>
            <a:endParaRPr lang="en-US" altLang="zh-TW" b="1" dirty="0" smtClean="0">
              <a:solidFill>
                <a:srgbClr val="0000FF"/>
              </a:solidFill>
              <a:latin typeface="標楷體" pitchFamily="65" charset="-120"/>
              <a:ea typeface="標楷體" pitchFamily="65" charset="-120"/>
            </a:endParaRPr>
          </a:p>
          <a:p>
            <a:pPr>
              <a:spcBef>
                <a:spcPts val="600"/>
              </a:spcBef>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工程圖學</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a:spcBef>
                <a:spcPts val="600"/>
              </a:spcBef>
            </a:pPr>
            <a:r>
              <a:rPr kumimoji="1" lang="zh-TW"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工程測量</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a:spcBef>
                <a:spcPts val="600"/>
              </a:spcBef>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材料試驗</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a:spcBef>
                <a:spcPts val="600"/>
              </a:spcBef>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基本設計實習</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a:spcBef>
                <a:spcPts val="600"/>
              </a:spcBef>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表現技巧</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a:spcBef>
                <a:spcPts val="600"/>
              </a:spcBef>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造形設計</a:t>
            </a:r>
            <a:endPar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a:spcBef>
                <a:spcPts val="600"/>
              </a:spcBef>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地理資訊系統</a:t>
            </a:r>
            <a:r>
              <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(GIS)</a:t>
            </a:r>
          </a:p>
          <a:p>
            <a:pPr>
              <a:spcBef>
                <a:spcPts val="600"/>
              </a:spcBef>
            </a:pPr>
            <a:r>
              <a:rPr kumimoji="1" lang="zh-TW" altLang="en-US"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衛星定位系統</a:t>
            </a:r>
            <a:r>
              <a:rPr kumimoji="1" lang="en-US"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rPr>
              <a:t>(GPS)</a:t>
            </a:r>
            <a:endParaRPr kumimoji="1" lang="zh-TW" altLang="zh-TW" b="1" dirty="0" smtClean="0">
              <a:solidFill>
                <a:srgbClr val="0000FF"/>
              </a:solidFill>
              <a:effectLst>
                <a:outerShdw blurRad="50800" dist="38100" algn="tr" rotWithShape="0">
                  <a:prstClr val="black">
                    <a:alpha val="40000"/>
                  </a:prstClr>
                </a:outerShdw>
              </a:effectLst>
              <a:latin typeface="標楷體" pitchFamily="65" charset="-120"/>
              <a:ea typeface="標楷體" pitchFamily="65" charset="-120"/>
            </a:endParaRPr>
          </a:p>
          <a:p>
            <a:pPr fontAlgn="base">
              <a:spcBef>
                <a:spcPts val="1200"/>
              </a:spcBef>
              <a:spcAft>
                <a:spcPct val="0"/>
              </a:spcAft>
              <a:buClr>
                <a:schemeClr val="hlink"/>
              </a:buClr>
              <a:buSzPct val="60000"/>
            </a:pPr>
            <a:r>
              <a:rPr lang="zh-TW" altLang="en-US" sz="2000" b="1" dirty="0" smtClean="0">
                <a:solidFill>
                  <a:srgbClr val="660066"/>
                </a:solidFill>
                <a:latin typeface="標楷體" pitchFamily="65" charset="-120"/>
                <a:ea typeface="標楷體" pitchFamily="65" charset="-120"/>
              </a:rPr>
              <a:t>專題製作</a:t>
            </a:r>
            <a:endParaRPr lang="en-US" altLang="zh-TW" sz="2000" dirty="0" smtClean="0">
              <a:solidFill>
                <a:srgbClr val="0000FF"/>
              </a:solidFill>
              <a:latin typeface="標楷體" pitchFamily="65" charset="-120"/>
              <a:ea typeface="標楷體" pitchFamily="65" charset="-120"/>
            </a:endParaRPr>
          </a:p>
        </p:txBody>
      </p:sp>
      <p:sp>
        <p:nvSpPr>
          <p:cNvPr id="16" name="按鈕形 15"/>
          <p:cNvSpPr/>
          <p:nvPr/>
        </p:nvSpPr>
        <p:spPr>
          <a:xfrm>
            <a:off x="3131840" y="1772816"/>
            <a:ext cx="2808312" cy="648072"/>
          </a:xfrm>
          <a:prstGeom prst="bevel">
            <a:avLst/>
          </a:prstGeom>
          <a:solidFill>
            <a:srgbClr val="CC66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dirty="0" smtClean="0">
                <a:solidFill>
                  <a:srgbClr val="0000FF"/>
                </a:solidFill>
                <a:latin typeface="標楷體" pitchFamily="65" charset="-120"/>
                <a:ea typeface="標楷體" pitchFamily="65" charset="-120"/>
              </a:rPr>
              <a:t>升學主要相關</a:t>
            </a:r>
            <a:endParaRPr lang="zh-TW" altLang="en-US" sz="2800" dirty="0">
              <a:solidFill>
                <a:srgbClr val="0000FF"/>
              </a:solidFill>
              <a:latin typeface="標楷體" pitchFamily="65" charset="-120"/>
              <a:ea typeface="標楷體" pitchFamily="65" charset="-120"/>
            </a:endParaRPr>
          </a:p>
        </p:txBody>
      </p:sp>
      <p:sp>
        <p:nvSpPr>
          <p:cNvPr id="17" name="按鈕形 16"/>
          <p:cNvSpPr/>
          <p:nvPr/>
        </p:nvSpPr>
        <p:spPr>
          <a:xfrm>
            <a:off x="3131840" y="2348880"/>
            <a:ext cx="2808312"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9" name="矩形 18"/>
          <p:cNvSpPr/>
          <p:nvPr/>
        </p:nvSpPr>
        <p:spPr>
          <a:xfrm>
            <a:off x="3203848" y="2421344"/>
            <a:ext cx="2664296"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zh-TW" dirty="0" smtClean="0">
                <a:solidFill>
                  <a:srgbClr val="0000FF"/>
                </a:solidFill>
                <a:latin typeface="標楷體" pitchFamily="65" charset="-120"/>
                <a:ea typeface="標楷體" pitchFamily="65" charset="-120"/>
              </a:rPr>
              <a:t>建築系</a:t>
            </a:r>
            <a:r>
              <a:rPr lang="zh-TW" altLang="en-US" dirty="0" smtClean="0">
                <a:solidFill>
                  <a:srgbClr val="0000FF"/>
                </a:solidFill>
                <a:latin typeface="標楷體" pitchFamily="65" charset="-120"/>
                <a:ea typeface="標楷體" pitchFamily="65" charset="-120"/>
              </a:rPr>
              <a:t>、</a:t>
            </a:r>
            <a:r>
              <a:rPr lang="zh-TW" altLang="zh-TW" dirty="0" smtClean="0">
                <a:solidFill>
                  <a:srgbClr val="0000FF"/>
                </a:solidFill>
                <a:latin typeface="標楷體" pitchFamily="65" charset="-120"/>
                <a:ea typeface="標楷體" pitchFamily="65" charset="-120"/>
              </a:rPr>
              <a:t>景觀系</a:t>
            </a:r>
            <a:endParaRPr lang="en-US" altLang="zh-TW" dirty="0" smtClean="0">
              <a:solidFill>
                <a:srgbClr val="0000FF"/>
              </a:solidFill>
              <a:latin typeface="標楷體" pitchFamily="65" charset="-120"/>
              <a:ea typeface="標楷體" pitchFamily="65" charset="-120"/>
            </a:endParaRPr>
          </a:p>
          <a:p>
            <a:r>
              <a:rPr lang="zh-TW" altLang="zh-TW" dirty="0" smtClean="0">
                <a:solidFill>
                  <a:srgbClr val="0000FF"/>
                </a:solidFill>
                <a:latin typeface="標楷體" pitchFamily="65" charset="-120"/>
                <a:ea typeface="標楷體" pitchFamily="65" charset="-120"/>
              </a:rPr>
              <a:t>營建工程系 </a:t>
            </a:r>
          </a:p>
          <a:p>
            <a:r>
              <a:rPr lang="zh-TW" altLang="zh-TW" dirty="0" smtClean="0">
                <a:solidFill>
                  <a:srgbClr val="0000FF"/>
                </a:solidFill>
                <a:latin typeface="標楷體" pitchFamily="65" charset="-120"/>
                <a:ea typeface="標楷體" pitchFamily="65" charset="-120"/>
              </a:rPr>
              <a:t>土木工程系 </a:t>
            </a:r>
          </a:p>
          <a:p>
            <a:r>
              <a:rPr lang="zh-TW" altLang="zh-TW" dirty="0" smtClean="0">
                <a:solidFill>
                  <a:srgbClr val="0000FF"/>
                </a:solidFill>
                <a:latin typeface="標楷體" pitchFamily="65" charset="-120"/>
                <a:ea typeface="標楷體" pitchFamily="65" charset="-120"/>
              </a:rPr>
              <a:t>水土保持系 </a:t>
            </a:r>
          </a:p>
          <a:p>
            <a:r>
              <a:rPr lang="zh-TW" altLang="zh-TW" dirty="0" smtClean="0">
                <a:solidFill>
                  <a:srgbClr val="0000FF"/>
                </a:solidFill>
                <a:latin typeface="標楷體" pitchFamily="65" charset="-120"/>
                <a:ea typeface="標楷體" pitchFamily="65" charset="-120"/>
              </a:rPr>
              <a:t>休閒遊憩系 </a:t>
            </a:r>
          </a:p>
          <a:p>
            <a:r>
              <a:rPr lang="zh-TW" altLang="zh-TW" dirty="0" smtClean="0">
                <a:solidFill>
                  <a:srgbClr val="0000FF"/>
                </a:solidFill>
                <a:latin typeface="標楷體" pitchFamily="65" charset="-120"/>
                <a:ea typeface="標楷體" pitchFamily="65" charset="-120"/>
              </a:rPr>
              <a:t>創意設計學士班 </a:t>
            </a:r>
          </a:p>
          <a:p>
            <a:r>
              <a:rPr lang="zh-TW" altLang="zh-TW" dirty="0" smtClean="0">
                <a:solidFill>
                  <a:srgbClr val="0000FF"/>
                </a:solidFill>
                <a:latin typeface="標楷體" pitchFamily="65" charset="-120"/>
                <a:ea typeface="標楷體" pitchFamily="65" charset="-120"/>
              </a:rPr>
              <a:t>建築與室內設計系 </a:t>
            </a:r>
          </a:p>
          <a:p>
            <a:r>
              <a:rPr lang="zh-TW" altLang="zh-TW" dirty="0" smtClean="0">
                <a:solidFill>
                  <a:srgbClr val="0000FF"/>
                </a:solidFill>
                <a:latin typeface="標楷體" pitchFamily="65" charset="-120"/>
                <a:ea typeface="標楷體" pitchFamily="65" charset="-120"/>
              </a:rPr>
              <a:t>室內設計系</a:t>
            </a:r>
            <a:r>
              <a:rPr lang="zh-TW" altLang="en-US" dirty="0" smtClean="0">
                <a:solidFill>
                  <a:srgbClr val="0000FF"/>
                </a:solidFill>
                <a:latin typeface="標楷體" pitchFamily="65" charset="-120"/>
                <a:ea typeface="標楷體" pitchFamily="65" charset="-120"/>
              </a:rPr>
              <a:t>、</a:t>
            </a:r>
            <a:r>
              <a:rPr lang="zh-TW" altLang="zh-TW" dirty="0" smtClean="0">
                <a:solidFill>
                  <a:srgbClr val="0000FF"/>
                </a:solidFill>
                <a:latin typeface="標楷體" pitchFamily="65" charset="-120"/>
                <a:ea typeface="標楷體" pitchFamily="65" charset="-120"/>
              </a:rPr>
              <a:t>消防系 </a:t>
            </a:r>
          </a:p>
          <a:p>
            <a:r>
              <a:rPr lang="zh-TW" altLang="zh-TW" dirty="0" smtClean="0">
                <a:solidFill>
                  <a:srgbClr val="0000FF"/>
                </a:solidFill>
                <a:latin typeface="標楷體" pitchFamily="65" charset="-120"/>
                <a:ea typeface="標楷體" pitchFamily="65" charset="-120"/>
              </a:rPr>
              <a:t>應用空間資訊系 </a:t>
            </a:r>
          </a:p>
          <a:p>
            <a:r>
              <a:rPr lang="zh-TW" altLang="zh-TW" dirty="0" smtClean="0">
                <a:solidFill>
                  <a:srgbClr val="0000FF"/>
                </a:solidFill>
                <a:latin typeface="標楷體" pitchFamily="65" charset="-120"/>
                <a:ea typeface="標楷體" pitchFamily="65" charset="-120"/>
              </a:rPr>
              <a:t>房仲與物業管理系 </a:t>
            </a:r>
          </a:p>
          <a:p>
            <a:r>
              <a:rPr lang="zh-TW" altLang="zh-TW" dirty="0" smtClean="0">
                <a:solidFill>
                  <a:srgbClr val="0000FF"/>
                </a:solidFill>
                <a:latin typeface="標楷體" pitchFamily="65" charset="-120"/>
                <a:ea typeface="標楷體" pitchFamily="65" charset="-120"/>
              </a:rPr>
              <a:t>綠環境設計學位學程 </a:t>
            </a:r>
          </a:p>
          <a:p>
            <a:pPr marL="1524000" indent="-1524000"/>
            <a:r>
              <a:rPr lang="zh-TW" altLang="zh-TW" dirty="0" smtClean="0">
                <a:solidFill>
                  <a:srgbClr val="0000FF"/>
                </a:solidFill>
                <a:latin typeface="標楷體" pitchFamily="65" charset="-120"/>
                <a:ea typeface="標楷體" pitchFamily="65" charset="-120"/>
              </a:rPr>
              <a:t>文化創意設計與數位整合學位學程</a:t>
            </a:r>
          </a:p>
          <a:p>
            <a:r>
              <a:rPr lang="zh-TW" altLang="en-US" b="1" dirty="0" smtClean="0">
                <a:solidFill>
                  <a:srgbClr val="FF00FF"/>
                </a:solidFill>
                <a:latin typeface="標楷體" pitchFamily="65" charset="-120"/>
                <a:ea typeface="標楷體" pitchFamily="65" charset="-120"/>
              </a:rPr>
              <a:t>其他土木與建築群相關系</a:t>
            </a:r>
            <a:endParaRPr lang="en-US" altLang="zh-TW" b="1" dirty="0" smtClean="0">
              <a:solidFill>
                <a:srgbClr val="FF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9933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b="1" dirty="0" smtClean="0">
                <a:solidFill>
                  <a:srgbClr val="00FF99"/>
                </a:solidFill>
                <a:latin typeface="標楷體" pitchFamily="65" charset="-120"/>
                <a:ea typeface="標楷體" pitchFamily="65" charset="-120"/>
              </a:rPr>
              <a:t>未來主要從事</a:t>
            </a:r>
            <a:endParaRPr lang="zh-TW" altLang="en-US" sz="2800" b="1" dirty="0">
              <a:solidFill>
                <a:srgbClr val="00FF99"/>
              </a:solidFill>
              <a:latin typeface="標楷體" pitchFamily="65" charset="-120"/>
              <a:ea typeface="標楷體" pitchFamily="65" charset="-120"/>
            </a:endParaRP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rtlCol="0" anchor="ctr"/>
          <a:lstStyle/>
          <a:p>
            <a:r>
              <a:rPr lang="zh-TW" altLang="zh-TW" b="1" dirty="0" smtClean="0">
                <a:solidFill>
                  <a:srgbClr val="0000FF"/>
                </a:solidFill>
                <a:latin typeface="標楷體" pitchFamily="65" charset="-120"/>
                <a:ea typeface="標楷體" pitchFamily="65" charset="-120"/>
              </a:rPr>
              <a:t>建築師、建築工程師</a:t>
            </a:r>
            <a:endParaRPr lang="zh-TW" altLang="zh-TW"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土木、結構技師</a:t>
            </a:r>
            <a:r>
              <a:rPr lang="zh-TW" altLang="zh-TW" dirty="0" smtClean="0">
                <a:solidFill>
                  <a:srgbClr val="0000FF"/>
                </a:solidFill>
                <a:latin typeface="標楷體" pitchFamily="65" charset="-120"/>
                <a:ea typeface="標楷體" pitchFamily="65" charset="-120"/>
              </a:rPr>
              <a:t> </a:t>
            </a:r>
          </a:p>
          <a:p>
            <a:pPr>
              <a:spcBef>
                <a:spcPts val="900"/>
              </a:spcBef>
            </a:pPr>
            <a:r>
              <a:rPr lang="zh-TW" altLang="zh-TW" b="1" dirty="0" smtClean="0">
                <a:solidFill>
                  <a:srgbClr val="0000FF"/>
                </a:solidFill>
                <a:latin typeface="標楷體" pitchFamily="65" charset="-120"/>
                <a:ea typeface="標楷體" pitchFamily="65" charset="-120"/>
              </a:rPr>
              <a:t>視覺設計師、平面設計師</a:t>
            </a:r>
            <a:r>
              <a:rPr lang="zh-TW" altLang="zh-TW" dirty="0" smtClean="0">
                <a:solidFill>
                  <a:srgbClr val="0000FF"/>
                </a:solidFill>
                <a:latin typeface="標楷體" pitchFamily="65" charset="-120"/>
                <a:ea typeface="標楷體" pitchFamily="65" charset="-120"/>
              </a:rPr>
              <a:t> </a:t>
            </a:r>
          </a:p>
          <a:p>
            <a:r>
              <a:rPr lang="zh-TW" altLang="zh-TW" b="1" dirty="0" smtClean="0">
                <a:solidFill>
                  <a:srgbClr val="0000FF"/>
                </a:solidFill>
                <a:latin typeface="標楷體" pitchFamily="65" charset="-120"/>
                <a:ea typeface="標楷體" pitchFamily="65" charset="-120"/>
              </a:rPr>
              <a:t>景觀設計師、場景工程師</a:t>
            </a:r>
            <a:r>
              <a:rPr lang="zh-TW" altLang="zh-TW" dirty="0" smtClean="0">
                <a:solidFill>
                  <a:srgbClr val="0000FF"/>
                </a:solidFill>
                <a:latin typeface="標楷體" pitchFamily="65" charset="-120"/>
                <a:ea typeface="標楷體" pitchFamily="65" charset="-120"/>
              </a:rPr>
              <a:t> </a:t>
            </a:r>
          </a:p>
          <a:p>
            <a:r>
              <a:rPr lang="zh-TW" altLang="zh-TW" b="1" dirty="0" smtClean="0">
                <a:solidFill>
                  <a:srgbClr val="0000FF"/>
                </a:solidFill>
                <a:latin typeface="標楷體" pitchFamily="65" charset="-120"/>
                <a:ea typeface="標楷體" pitchFamily="65" charset="-120"/>
              </a:rPr>
              <a:t>室內設計、裝修工程師 </a:t>
            </a:r>
            <a:r>
              <a:rPr lang="zh-TW" altLang="en-US" b="1" dirty="0" smtClean="0">
                <a:solidFill>
                  <a:srgbClr val="0000FF"/>
                </a:solidFill>
                <a:latin typeface="標楷體" pitchFamily="65" charset="-120"/>
                <a:ea typeface="標楷體" pitchFamily="65" charset="-120"/>
              </a:rPr>
              <a:t>。</a:t>
            </a:r>
            <a:endParaRPr lang="zh-TW" altLang="zh-TW" dirty="0" smtClean="0">
              <a:solidFill>
                <a:srgbClr val="0000FF"/>
              </a:solidFill>
              <a:latin typeface="標楷體" pitchFamily="65" charset="-120"/>
              <a:ea typeface="標楷體" pitchFamily="65" charset="-120"/>
            </a:endParaRPr>
          </a:p>
          <a:p>
            <a:pPr>
              <a:spcBef>
                <a:spcPts val="1200"/>
              </a:spcBef>
            </a:pPr>
            <a:r>
              <a:rPr lang="zh-TW" altLang="zh-TW" b="1" dirty="0" smtClean="0">
                <a:solidFill>
                  <a:srgbClr val="0000FF"/>
                </a:solidFill>
                <a:latin typeface="標楷體" pitchFamily="65" charset="-120"/>
                <a:ea typeface="標楷體" pitchFamily="65" charset="-120"/>
              </a:rPr>
              <a:t>各類營建材料供應商、房屋仲介人員、施工及監造人員、設計繪圖員</a:t>
            </a:r>
            <a:r>
              <a:rPr lang="en-US" altLang="zh-TW" b="1" dirty="0" smtClean="0">
                <a:solidFill>
                  <a:srgbClr val="0000FF"/>
                </a:solidFill>
                <a:latin typeface="標楷體" pitchFamily="65" charset="-120"/>
                <a:ea typeface="標楷體" pitchFamily="65" charset="-120"/>
              </a:rPr>
              <a:t>(</a:t>
            </a:r>
            <a:r>
              <a:rPr lang="zh-TW" altLang="zh-TW" b="1" dirty="0" smtClean="0">
                <a:solidFill>
                  <a:srgbClr val="0000FF"/>
                </a:solidFill>
                <a:latin typeface="標楷體" pitchFamily="65" charset="-120"/>
                <a:ea typeface="標楷體" pitchFamily="65" charset="-120"/>
              </a:rPr>
              <a:t>含電</a:t>
            </a:r>
            <a:r>
              <a:rPr lang="zh-TW" altLang="en-US" b="1" dirty="0" smtClean="0">
                <a:solidFill>
                  <a:srgbClr val="0000FF"/>
                </a:solidFill>
                <a:latin typeface="標楷體" pitchFamily="65" charset="-120"/>
                <a:ea typeface="標楷體" pitchFamily="65" charset="-120"/>
              </a:rPr>
              <a:t>腦</a:t>
            </a:r>
            <a:r>
              <a:rPr lang="zh-TW" altLang="zh-TW" b="1" dirty="0" smtClean="0">
                <a:solidFill>
                  <a:srgbClr val="0000FF"/>
                </a:solidFill>
                <a:latin typeface="標楷體" pitchFamily="65" charset="-120"/>
                <a:ea typeface="標楷體" pitchFamily="65" charset="-120"/>
              </a:rPr>
              <a:t>繪</a:t>
            </a:r>
            <a:r>
              <a:rPr lang="zh-TW" altLang="en-US" b="1" dirty="0" smtClean="0">
                <a:solidFill>
                  <a:srgbClr val="0000FF"/>
                </a:solidFill>
                <a:latin typeface="標楷體" pitchFamily="65" charset="-120"/>
                <a:ea typeface="標楷體" pitchFamily="65" charset="-120"/>
              </a:rPr>
              <a:t>圖</a:t>
            </a:r>
            <a:r>
              <a:rPr lang="en-US" altLang="zh-TW" b="1" dirty="0" smtClean="0">
                <a:solidFill>
                  <a:srgbClr val="0000FF"/>
                </a:solidFill>
                <a:latin typeface="標楷體" pitchFamily="65" charset="-120"/>
                <a:ea typeface="標楷體" pitchFamily="65" charset="-120"/>
              </a:rPr>
              <a:t>)</a:t>
            </a:r>
            <a:r>
              <a:rPr lang="zh-TW" altLang="zh-TW" b="1" dirty="0" smtClean="0">
                <a:solidFill>
                  <a:srgbClr val="0000FF"/>
                </a:solidFill>
                <a:latin typeface="標楷體" pitchFamily="65" charset="-120"/>
                <a:ea typeface="標楷體" pitchFamily="65" charset="-120"/>
              </a:rPr>
              <a:t>、測量人員、</a:t>
            </a:r>
            <a:endParaRPr lang="en-US" altLang="zh-TW" b="1" dirty="0" smtClean="0">
              <a:solidFill>
                <a:srgbClr val="0000FF"/>
              </a:solidFill>
              <a:latin typeface="標楷體" pitchFamily="65" charset="-120"/>
              <a:ea typeface="標楷體" pitchFamily="65" charset="-120"/>
            </a:endParaRPr>
          </a:p>
          <a:p>
            <a:r>
              <a:rPr lang="zh-TW" altLang="zh-TW" b="1" dirty="0" smtClean="0">
                <a:solidFill>
                  <a:srgbClr val="0000FF"/>
                </a:solidFill>
                <a:latin typeface="標楷體" pitchFamily="65" charset="-120"/>
                <a:ea typeface="標楷體" pitchFamily="65" charset="-120"/>
              </a:rPr>
              <a:t>室內設計人員、工程估價與管理人員、土地代書、景觀工程人員、材料檢驗人員等工作。</a:t>
            </a:r>
            <a:endParaRPr lang="zh-TW" altLang="en-US" b="1" dirty="0">
              <a:solidFill>
                <a:srgbClr val="0000FF"/>
              </a:solidFill>
              <a:latin typeface="標楷體" pitchFamily="65" charset="-120"/>
              <a:ea typeface="標楷體" pitchFamily="65" charset="-120"/>
            </a:endParaRPr>
          </a:p>
        </p:txBody>
      </p:sp>
      <p:sp>
        <p:nvSpPr>
          <p:cNvPr id="13" name="內容版面配置區 2"/>
          <p:cNvSpPr txBox="1">
            <a:spLocks/>
          </p:cNvSpPr>
          <p:nvPr/>
        </p:nvSpPr>
        <p:spPr>
          <a:xfrm>
            <a:off x="251520" y="1052736"/>
            <a:ext cx="7488832" cy="576064"/>
          </a:xfrm>
          <a:prstGeom prst="rect">
            <a:avLst/>
          </a:prstGeom>
          <a:solidFill>
            <a:srgbClr val="FFFF66"/>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◆土木與建築群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建築科</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sp>
        <p:nvSpPr>
          <p:cNvPr id="23"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土木與建築群 </a:t>
            </a:r>
            <a:r>
              <a:rPr lang="zh-TW" altLang="en-US" sz="3400" b="1" dirty="0" smtClean="0">
                <a:solidFill>
                  <a:srgbClr val="0000FF"/>
                </a:solidFill>
                <a:effectLst/>
                <a:latin typeface="標楷體" pitchFamily="65" charset="-120"/>
                <a:ea typeface="標楷體" pitchFamily="65" charset="-120"/>
              </a:rPr>
              <a:t>各科簡介</a:t>
            </a:r>
            <a:r>
              <a:rPr lang="en-US" altLang="zh-TW" sz="3400" b="1" dirty="0" smtClean="0">
                <a:solidFill>
                  <a:srgbClr val="0000FF"/>
                </a:solidFill>
                <a:effectLst/>
                <a:latin typeface="標楷體" pitchFamily="65" charset="-120"/>
                <a:ea typeface="標楷體" pitchFamily="65" charset="-120"/>
              </a:rPr>
              <a:t>(</a:t>
            </a:r>
            <a:r>
              <a:rPr lang="en-US" altLang="zh-TW" sz="3400" b="1" dirty="0" smtClean="0">
                <a:solidFill>
                  <a:srgbClr val="FF00FF"/>
                </a:solidFill>
                <a:effectLst/>
                <a:latin typeface="標楷體" pitchFamily="65" charset="-120"/>
                <a:ea typeface="標楷體" pitchFamily="65" charset="-120"/>
              </a:rPr>
              <a:t>1A</a:t>
            </a:r>
            <a:r>
              <a:rPr lang="en-US" altLang="zh-TW" sz="3400" b="1" dirty="0" smtClean="0">
                <a:solidFill>
                  <a:srgbClr val="0000FF"/>
                </a:solidFill>
                <a:effectLst/>
                <a:latin typeface="標楷體" pitchFamily="65" charset="-120"/>
                <a:ea typeface="標楷體" pitchFamily="65" charset="-120"/>
              </a:rPr>
              <a:t>/1)</a:t>
            </a:r>
            <a:endParaRPr lang="zh-TW" altLang="en-US" sz="3400" b="1" dirty="0">
              <a:solidFill>
                <a:srgbClr val="0000FF"/>
              </a:solidFill>
              <a:effectLst/>
              <a:latin typeface="標楷體" pitchFamily="65" charset="-120"/>
              <a:ea typeface="標楷體" pitchFamily="65" charset="-120"/>
            </a:endParaRPr>
          </a:p>
        </p:txBody>
      </p:sp>
    </p:spTree>
    <p:extLst>
      <p:ext uri="{BB962C8B-B14F-4D97-AF65-F5344CB8AC3E}">
        <p14:creationId xmlns:p14="http://schemas.microsoft.com/office/powerpoint/2010/main" val="73136251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www.thvs.tp.edu.tw/11/2/image/obj_top.gif"/>
          <p:cNvPicPr>
            <a:picLocks noChangeAspect="1" noChangeArrowheads="1"/>
          </p:cNvPicPr>
          <p:nvPr/>
        </p:nvPicPr>
        <p:blipFill>
          <a:blip r:embed="rId2" cstate="screen"/>
          <a:srcRect/>
          <a:stretch>
            <a:fillRect/>
          </a:stretch>
        </p:blipFill>
        <p:spPr bwMode="auto">
          <a:xfrm>
            <a:off x="2915816" y="3645024"/>
            <a:ext cx="5616624" cy="1109457"/>
          </a:xfrm>
          <a:prstGeom prst="rect">
            <a:avLst/>
          </a:prstGeom>
          <a:noFill/>
        </p:spPr>
      </p:pic>
      <p:sp>
        <p:nvSpPr>
          <p:cNvPr id="7" name="按鈕形 6"/>
          <p:cNvSpPr/>
          <p:nvPr/>
        </p:nvSpPr>
        <p:spPr>
          <a:xfrm>
            <a:off x="251520" y="1772816"/>
            <a:ext cx="2808312" cy="648072"/>
          </a:xfrm>
          <a:prstGeom prst="bevel">
            <a:avLst/>
          </a:prstGeom>
          <a:solidFill>
            <a:srgbClr val="FF99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2800" b="1" dirty="0" smtClean="0">
                <a:solidFill>
                  <a:srgbClr val="0000FF"/>
                </a:solidFill>
                <a:latin typeface="標楷體" pitchFamily="65" charset="-120"/>
                <a:ea typeface="標楷體" pitchFamily="65" charset="-120"/>
              </a:rPr>
              <a:t>提醒事項</a:t>
            </a:r>
            <a:endParaRPr lang="zh-TW" altLang="en-US" sz="2800" b="1" dirty="0">
              <a:solidFill>
                <a:srgbClr val="0000FF"/>
              </a:solidFill>
              <a:latin typeface="標楷體" pitchFamily="65" charset="-120"/>
              <a:ea typeface="標楷體" pitchFamily="65" charset="-120"/>
            </a:endParaRPr>
          </a:p>
        </p:txBody>
      </p:sp>
      <p:sp>
        <p:nvSpPr>
          <p:cNvPr id="14" name="按鈕形 13"/>
          <p:cNvSpPr/>
          <p:nvPr/>
        </p:nvSpPr>
        <p:spPr>
          <a:xfrm>
            <a:off x="251520" y="2348880"/>
            <a:ext cx="2808312" cy="4248000"/>
          </a:xfrm>
          <a:prstGeom prst="beve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800" dirty="0">
              <a:latin typeface="標楷體" pitchFamily="65" charset="-120"/>
              <a:ea typeface="標楷體" pitchFamily="65" charset="-120"/>
            </a:endParaRPr>
          </a:p>
        </p:txBody>
      </p:sp>
      <p:sp>
        <p:nvSpPr>
          <p:cNvPr id="15" name="矩形 14"/>
          <p:cNvSpPr/>
          <p:nvPr/>
        </p:nvSpPr>
        <p:spPr>
          <a:xfrm>
            <a:off x="323528" y="2421344"/>
            <a:ext cx="2664296"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rtlCol="0" anchor="ctr"/>
          <a:lstStyle/>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最古老的行業之一，只要有住屋需求，居住品質要求，就有建築科系存在的必要。</a:t>
            </a:r>
            <a:endParaRPr lang="en-US" altLang="zh-TW"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a:spcBef>
                <a:spcPct val="20000"/>
              </a:spcBef>
            </a:pPr>
            <a:r>
              <a:rPr lang="zh-TW" altLang="en-US"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部分課程需於室外操作，也有工地現場觀摩。</a:t>
            </a:r>
            <a:endParaRPr lang="en-US" altLang="zh-TW" sz="20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a:spcBef>
                <a:spcPct val="20000"/>
              </a:spcBef>
            </a:pPr>
            <a:r>
              <a:rPr lang="zh-TW" altLang="en-US" sz="2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室內設計及建築設計需有空間及美學概念。</a:t>
            </a:r>
            <a:endParaRPr lang="en-US" altLang="zh-TW" sz="2000" b="1" dirty="0" smtClean="0">
              <a:solidFill>
                <a:srgbClr val="0000FF"/>
              </a:solidFill>
              <a:latin typeface="標楷體" pitchFamily="65" charset="-120"/>
              <a:ea typeface="標楷體" pitchFamily="65" charset="-120"/>
            </a:endParaRPr>
          </a:p>
        </p:txBody>
      </p:sp>
      <p:sp>
        <p:nvSpPr>
          <p:cNvPr id="36" name="Text Box 16"/>
          <p:cNvSpPr txBox="1">
            <a:spLocks noChangeArrowheads="1"/>
          </p:cNvSpPr>
          <p:nvPr/>
        </p:nvSpPr>
        <p:spPr bwMode="auto">
          <a:xfrm>
            <a:off x="2987824" y="6237312"/>
            <a:ext cx="1820863" cy="366713"/>
          </a:xfrm>
          <a:prstGeom prst="rect">
            <a:avLst/>
          </a:prstGeom>
          <a:noFill/>
          <a:ln w="9525">
            <a:noFill/>
            <a:miter lim="800000"/>
            <a:headEnd/>
            <a:tailEnd/>
          </a:ln>
        </p:spPr>
        <p:txBody>
          <a:bodyPr>
            <a:spAutoFit/>
          </a:bodyPr>
          <a:lstStyle/>
          <a:p>
            <a:endParaRPr kumimoji="1" lang="zh-TW" altLang="zh-TW">
              <a:ea typeface="新細明體" pitchFamily="18" charset="-120"/>
            </a:endParaRPr>
          </a:p>
        </p:txBody>
      </p:sp>
      <p:sp>
        <p:nvSpPr>
          <p:cNvPr id="16" name="內容版面配置區 2"/>
          <p:cNvSpPr txBox="1">
            <a:spLocks/>
          </p:cNvSpPr>
          <p:nvPr/>
        </p:nvSpPr>
        <p:spPr>
          <a:xfrm>
            <a:off x="251520" y="1052736"/>
            <a:ext cx="7488832" cy="576064"/>
          </a:xfrm>
          <a:prstGeom prst="rect">
            <a:avLst/>
          </a:prstGeom>
          <a:solidFill>
            <a:srgbClr val="FFFF66"/>
          </a:solidFill>
        </p:spPr>
        <p:style>
          <a:lnRef idx="1">
            <a:schemeClr val="accent2"/>
          </a:lnRef>
          <a:fillRef idx="2">
            <a:schemeClr val="accent2"/>
          </a:fillRef>
          <a:effectRef idx="1">
            <a:schemeClr val="accent2"/>
          </a:effectRef>
          <a:fontRef idx="minor">
            <a:schemeClr val="dk1"/>
          </a:fontRef>
        </p:style>
        <p:txBody>
          <a:bodyPr vert="horz" lIns="36000" tIns="36000" rIns="36000" bIns="3600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lvl="0" indent="-342900">
              <a:spcBef>
                <a:spcPct val="20000"/>
              </a:spcBef>
            </a:pPr>
            <a:r>
              <a:rPr lang="zh-TW" altLang="en-US"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◆土木與建築群</a:t>
            </a:r>
            <a:r>
              <a:rPr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建築科</a:t>
            </a:r>
            <a:endParaRPr kumimoji="0" lang="en-US" altLang="zh-TW" sz="3200" b="1" i="0" u="none" strike="noStrike" kern="1200" spc="50" normalizeH="0" baseline="0" noProof="0" dirty="0" smtClean="0">
              <a:ln w="11430"/>
              <a:solidFill>
                <a:srgbClr val="006600"/>
              </a:solidFill>
              <a:effectLst>
                <a:outerShdw blurRad="76200" dist="50800" dir="5400000" algn="tl" rotWithShape="0">
                  <a:srgbClr val="000000">
                    <a:alpha val="65000"/>
                  </a:srgbClr>
                </a:outerShdw>
              </a:effectLst>
              <a:uLnTx/>
              <a:uFillTx/>
              <a:latin typeface="標楷體" pitchFamily="65" charset="-120"/>
              <a:ea typeface="標楷體" pitchFamily="65" charset="-120"/>
              <a:cs typeface="Segoe UI" pitchFamily="34" charset="0"/>
            </a:endParaRPr>
          </a:p>
        </p:txBody>
      </p:sp>
      <p:pic>
        <p:nvPicPr>
          <p:cNvPr id="49160" name="Picture 8" descr="http://www.thvs.tp.edu.tw/11/2/image/facilities/a1.jpg"/>
          <p:cNvPicPr>
            <a:picLocks noChangeAspect="1" noChangeArrowheads="1"/>
          </p:cNvPicPr>
          <p:nvPr/>
        </p:nvPicPr>
        <p:blipFill>
          <a:blip r:embed="rId3" cstate="screen"/>
          <a:srcRect/>
          <a:stretch>
            <a:fillRect/>
          </a:stretch>
        </p:blipFill>
        <p:spPr bwMode="auto">
          <a:xfrm>
            <a:off x="3203848" y="4869160"/>
            <a:ext cx="3528392" cy="1728192"/>
          </a:xfrm>
          <a:prstGeom prst="rect">
            <a:avLst/>
          </a:prstGeom>
          <a:noFill/>
        </p:spPr>
      </p:pic>
      <p:pic>
        <p:nvPicPr>
          <p:cNvPr id="23" name="Picture 19" descr="IMG_0349"/>
          <p:cNvPicPr>
            <a:picLocks noGrp="1" noChangeAspect="1" noChangeArrowheads="1"/>
          </p:cNvPicPr>
          <p:nvPr>
            <p:ph sz="quarter" idx="4294967295"/>
          </p:nvPr>
        </p:nvPicPr>
        <p:blipFill>
          <a:blip r:embed="rId4" cstate="screen"/>
          <a:srcRect/>
          <a:stretch>
            <a:fillRect/>
          </a:stretch>
        </p:blipFill>
        <p:spPr bwMode="auto">
          <a:xfrm>
            <a:off x="3131840" y="1772816"/>
            <a:ext cx="2808312" cy="1800525"/>
          </a:xfrm>
          <a:prstGeom prst="rect">
            <a:avLst/>
          </a:prstGeom>
          <a:noFill/>
          <a:ln>
            <a:miter lim="800000"/>
            <a:headEnd/>
            <a:tailEnd/>
          </a:ln>
        </p:spPr>
      </p:pic>
      <p:pic>
        <p:nvPicPr>
          <p:cNvPr id="24" name="Picture 7" descr="39-3鄭誌勛-外景"/>
          <p:cNvPicPr>
            <a:picLocks noChangeAspect="1" noChangeArrowheads="1"/>
          </p:cNvPicPr>
          <p:nvPr/>
        </p:nvPicPr>
        <p:blipFill>
          <a:blip r:embed="rId5" cstate="screen"/>
          <a:srcRect/>
          <a:stretch>
            <a:fillRect/>
          </a:stretch>
        </p:blipFill>
        <p:spPr bwMode="auto">
          <a:xfrm>
            <a:off x="5940152" y="1772816"/>
            <a:ext cx="2771775" cy="1846262"/>
          </a:xfrm>
          <a:prstGeom prst="rect">
            <a:avLst/>
          </a:prstGeom>
          <a:noFill/>
        </p:spPr>
      </p:pic>
      <p:sp>
        <p:nvSpPr>
          <p:cNvPr id="18" name="標題 1"/>
          <p:cNvSpPr>
            <a:spLocks noGrp="1"/>
          </p:cNvSpPr>
          <p:nvPr>
            <p:ph type="title"/>
          </p:nvPr>
        </p:nvSpPr>
        <p:spPr>
          <a:xfrm>
            <a:off x="1150938" y="548680"/>
            <a:ext cx="6949454" cy="507206"/>
          </a:xfrm>
        </p:spPr>
        <p:txBody>
          <a:bodyPr>
            <a:noAutofit/>
          </a:bodyPr>
          <a:lstStyle/>
          <a:p>
            <a:pPr lvl="0"/>
            <a:r>
              <a:rPr lang="zh-TW" altLang="en-US" sz="3400" b="1" dirty="0" smtClean="0">
                <a:solidFill>
                  <a:srgbClr val="FF0000"/>
                </a:solidFill>
                <a:latin typeface="標楷體" pitchFamily="65" charset="-120"/>
                <a:ea typeface="標楷體" pitchFamily="65" charset="-120"/>
              </a:rPr>
              <a:t>土木與建築群 </a:t>
            </a:r>
            <a:r>
              <a:rPr lang="zh-TW" altLang="en-US" sz="3400" b="1" dirty="0" smtClean="0">
                <a:solidFill>
                  <a:srgbClr val="0000FF"/>
                </a:solidFill>
                <a:effectLst/>
                <a:latin typeface="標楷體" pitchFamily="65" charset="-120"/>
                <a:ea typeface="標楷體" pitchFamily="65" charset="-120"/>
              </a:rPr>
              <a:t>各科簡介</a:t>
            </a:r>
            <a:r>
              <a:rPr lang="en-US" altLang="zh-TW" sz="3400" b="1" dirty="0" smtClean="0">
                <a:solidFill>
                  <a:srgbClr val="0000FF"/>
                </a:solidFill>
                <a:effectLst/>
                <a:latin typeface="標楷體" pitchFamily="65" charset="-120"/>
                <a:ea typeface="標楷體" pitchFamily="65" charset="-120"/>
              </a:rPr>
              <a:t>(</a:t>
            </a:r>
            <a:r>
              <a:rPr lang="en-US" altLang="zh-TW" sz="3400" b="1" dirty="0" smtClean="0">
                <a:solidFill>
                  <a:srgbClr val="FF00FF"/>
                </a:solidFill>
                <a:effectLst/>
                <a:latin typeface="標楷體" pitchFamily="65" charset="-120"/>
                <a:ea typeface="標楷體" pitchFamily="65" charset="-120"/>
              </a:rPr>
              <a:t>1B</a:t>
            </a:r>
            <a:r>
              <a:rPr lang="en-US" altLang="zh-TW" sz="3400" b="1" dirty="0" smtClean="0">
                <a:solidFill>
                  <a:srgbClr val="0000FF"/>
                </a:solidFill>
                <a:effectLst/>
                <a:latin typeface="標楷體" pitchFamily="65" charset="-120"/>
                <a:ea typeface="標楷體" pitchFamily="65" charset="-120"/>
              </a:rPr>
              <a:t>/1)</a:t>
            </a:r>
            <a:endParaRPr lang="zh-TW" altLang="en-US" sz="3400" b="1" dirty="0">
              <a:solidFill>
                <a:srgbClr val="0000FF"/>
              </a:solidFill>
              <a:effectLst/>
              <a:latin typeface="標楷體" pitchFamily="65" charset="-120"/>
              <a:ea typeface="標楷體" pitchFamily="65" charset="-120"/>
            </a:endParaRPr>
          </a:p>
        </p:txBody>
      </p:sp>
      <p:pic>
        <p:nvPicPr>
          <p:cNvPr id="17" name="Picture 19" descr="專題製作儀器設備及操作照片2"/>
          <p:cNvPicPr>
            <a:picLocks noChangeAspect="1" noChangeArrowheads="1"/>
          </p:cNvPicPr>
          <p:nvPr/>
        </p:nvPicPr>
        <p:blipFill>
          <a:blip r:embed="rId6" cstate="screen">
            <a:lum bright="24000"/>
          </a:blip>
          <a:srcRect/>
          <a:stretch>
            <a:fillRect/>
          </a:stretch>
        </p:blipFill>
        <p:spPr bwMode="auto">
          <a:xfrm>
            <a:off x="6876256" y="3717032"/>
            <a:ext cx="1944216"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076374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02840" y="635000"/>
            <a:ext cx="8229600" cy="706438"/>
          </a:xfrm>
        </p:spPr>
        <p:txBody>
          <a:bodyPr/>
          <a:lstStyle/>
          <a:p>
            <a:pPr fontAlgn="auto">
              <a:spcAft>
                <a:spcPts val="0"/>
              </a:spcAft>
              <a:defRPr/>
            </a:pPr>
            <a:r>
              <a:rPr lang="zh-TW" altLang="en-US" sz="4000" dirty="0" smtClean="0">
                <a:solidFill>
                  <a:srgbClr val="0000FF"/>
                </a:solidFill>
                <a:effectLst/>
                <a:latin typeface="標楷體" pitchFamily="65" charset="-120"/>
                <a:ea typeface="標楷體" pitchFamily="65" charset="-120"/>
              </a:rPr>
              <a:t>群課程與升學科大之對應</a:t>
            </a:r>
            <a:endParaRPr lang="zh-TW" altLang="en-US" sz="4000" dirty="0">
              <a:solidFill>
                <a:srgbClr val="0000FF"/>
              </a:solidFill>
              <a:effectLst/>
              <a:latin typeface="標楷體" pitchFamily="65" charset="-120"/>
              <a:ea typeface="標楷體" pitchFamily="65" charset="-120"/>
            </a:endParaRPr>
          </a:p>
        </p:txBody>
      </p:sp>
      <p:sp>
        <p:nvSpPr>
          <p:cNvPr id="24" name="內容版面配置區 2"/>
          <p:cNvSpPr txBox="1">
            <a:spLocks/>
          </p:cNvSpPr>
          <p:nvPr/>
        </p:nvSpPr>
        <p:spPr>
          <a:xfrm>
            <a:off x="745232" y="1268760"/>
            <a:ext cx="2818656" cy="576064"/>
          </a:xfrm>
          <a:prstGeom prst="rect">
            <a:avLst/>
          </a:prstGeom>
        </p:spPr>
        <p:txBody>
          <a:bodyPr lIns="36000" tIns="36000" rIns="36000" bIns="3600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0" hangingPunct="0">
              <a:spcBef>
                <a:spcPct val="20000"/>
              </a:spcBef>
              <a:defRPr/>
            </a:pP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endPar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467544" y="1889573"/>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lang="zh-TW" altLang="en-US" sz="2000" b="1" dirty="0">
                <a:solidFill>
                  <a:srgbClr val="0000FF"/>
                </a:solidFill>
                <a:latin typeface="標楷體" pitchFamily="65" charset="-120"/>
                <a:ea typeface="標楷體" pitchFamily="65" charset="-120"/>
              </a:rPr>
              <a:t>商業經營科</a:t>
            </a:r>
          </a:p>
        </p:txBody>
      </p:sp>
      <p:sp>
        <p:nvSpPr>
          <p:cNvPr id="12" name="圓角矩形 11"/>
          <p:cNvSpPr/>
          <p:nvPr/>
        </p:nvSpPr>
        <p:spPr>
          <a:xfrm>
            <a:off x="457200" y="3204000"/>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kumimoji="0" lang="zh-TW" altLang="en-US" sz="2000" b="1" dirty="0">
                <a:solidFill>
                  <a:srgbClr val="0000FF"/>
                </a:solidFill>
                <a:latin typeface="標楷體" pitchFamily="65" charset="-120"/>
                <a:ea typeface="標楷體" pitchFamily="65" charset="-120"/>
              </a:rPr>
              <a:t>會計事務科</a:t>
            </a:r>
          </a:p>
        </p:txBody>
      </p:sp>
      <p:sp>
        <p:nvSpPr>
          <p:cNvPr id="14" name="圓角矩形 13"/>
          <p:cNvSpPr/>
          <p:nvPr/>
        </p:nvSpPr>
        <p:spPr>
          <a:xfrm>
            <a:off x="457200" y="4500000"/>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kumimoji="0" lang="zh-TW" altLang="en-US" sz="2000" b="1" dirty="0">
                <a:solidFill>
                  <a:srgbClr val="0000FF"/>
                </a:solidFill>
                <a:latin typeface="標楷體" pitchFamily="65" charset="-120"/>
                <a:ea typeface="標楷體" pitchFamily="65" charset="-120"/>
              </a:rPr>
              <a:t>流通管理科</a:t>
            </a:r>
          </a:p>
        </p:txBody>
      </p:sp>
      <p:sp>
        <p:nvSpPr>
          <p:cNvPr id="15" name="圓角矩形 14"/>
          <p:cNvSpPr/>
          <p:nvPr/>
        </p:nvSpPr>
        <p:spPr>
          <a:xfrm>
            <a:off x="457200" y="5148000"/>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kumimoji="0" lang="zh-TW" altLang="en-US" sz="2000" b="1" dirty="0">
                <a:solidFill>
                  <a:srgbClr val="0000FF"/>
                </a:solidFill>
                <a:latin typeface="標楷體" pitchFamily="65" charset="-120"/>
                <a:ea typeface="標楷體" pitchFamily="65" charset="-120"/>
              </a:rPr>
              <a:t>航運管理科</a:t>
            </a:r>
          </a:p>
        </p:txBody>
      </p:sp>
      <p:sp>
        <p:nvSpPr>
          <p:cNvPr id="25" name="圓角矩形 24"/>
          <p:cNvSpPr/>
          <p:nvPr/>
        </p:nvSpPr>
        <p:spPr>
          <a:xfrm>
            <a:off x="467544" y="3852000"/>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kumimoji="0" lang="zh-TW" altLang="en-US" sz="2000" b="1" dirty="0">
                <a:solidFill>
                  <a:srgbClr val="0000FF"/>
                </a:solidFill>
                <a:latin typeface="標楷體" pitchFamily="65" charset="-120"/>
                <a:ea typeface="標楷體" pitchFamily="65" charset="-120"/>
              </a:rPr>
              <a:t>資料處理科</a:t>
            </a:r>
          </a:p>
        </p:txBody>
      </p:sp>
      <p:sp>
        <p:nvSpPr>
          <p:cNvPr id="30" name="圓角矩形 29"/>
          <p:cNvSpPr/>
          <p:nvPr/>
        </p:nvSpPr>
        <p:spPr>
          <a:xfrm>
            <a:off x="472194" y="2556000"/>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lang="zh-TW" altLang="en-US" sz="2000" b="1" dirty="0">
                <a:solidFill>
                  <a:srgbClr val="0000FF"/>
                </a:solidFill>
                <a:latin typeface="標楷體" pitchFamily="65" charset="-120"/>
                <a:ea typeface="標楷體" pitchFamily="65" charset="-120"/>
              </a:rPr>
              <a:t>國際貿易科</a:t>
            </a:r>
          </a:p>
        </p:txBody>
      </p:sp>
      <p:sp>
        <p:nvSpPr>
          <p:cNvPr id="34" name="內容版面配置區 2"/>
          <p:cNvSpPr txBox="1">
            <a:spLocks/>
          </p:cNvSpPr>
          <p:nvPr/>
        </p:nvSpPr>
        <p:spPr>
          <a:xfrm>
            <a:off x="3563888" y="1268760"/>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graphicFrame>
        <p:nvGraphicFramePr>
          <p:cNvPr id="37" name="表格 36"/>
          <p:cNvGraphicFramePr>
            <a:graphicFrameLocks noGrp="1"/>
          </p:cNvGraphicFramePr>
          <p:nvPr/>
        </p:nvGraphicFramePr>
        <p:xfrm>
          <a:off x="1763713" y="1916113"/>
          <a:ext cx="1592262" cy="4249747"/>
        </p:xfrm>
        <a:graphic>
          <a:graphicData uri="http://schemas.openxmlformats.org/drawingml/2006/table">
            <a:tbl>
              <a:tblPr/>
              <a:tblGrid>
                <a:gridCol w="1393230"/>
                <a:gridCol w="199032"/>
              </a:tblGrid>
              <a:tr h="146543">
                <a:tc>
                  <a:txBody>
                    <a:bodyPr/>
                    <a:lstStyle/>
                    <a:p>
                      <a:pPr algn="l" fontAlgn="b"/>
                      <a:r>
                        <a:rPr lang="zh-TW" altLang="en-US" sz="800" b="0" i="0" u="none" strike="noStrike" dirty="0">
                          <a:solidFill>
                            <a:srgbClr val="000000"/>
                          </a:solidFill>
                          <a:latin typeface="新細明體"/>
                        </a:rPr>
                        <a:t>機械工程系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TW" sz="800" b="0" i="0" u="none" strike="noStrike">
                          <a:solidFill>
                            <a:srgbClr val="000000"/>
                          </a:solidFill>
                          <a:latin typeface="新細明體"/>
                        </a:rPr>
                        <a:t>23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46543">
                <a:tc>
                  <a:txBody>
                    <a:bodyPr/>
                    <a:lstStyle/>
                    <a:p>
                      <a:pPr algn="l" fontAlgn="b"/>
                      <a:r>
                        <a:rPr lang="zh-TW" altLang="en-US" sz="800" b="0" i="0" u="none" strike="noStrike">
                          <a:solidFill>
                            <a:srgbClr val="000000"/>
                          </a:solidFill>
                          <a:latin typeface="新細明體"/>
                        </a:rPr>
                        <a:t>工業工程與管理系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11</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電機工程系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6</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工業管理系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5</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商品設計系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4</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自動化工程系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材料科學與工程系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創意產品設計系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資訊管理系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環境與安全衛生工程系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工業設計系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生物醫學工程系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光電工程系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材料工程系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視光系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資訊工程系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電子工程系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電腦與通訊工程系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數位科技設計系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機械工程系設計製造組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機械工程系微奈米技術組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機械工程系機電組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機械與電腦輔助工程系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環境工程系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環境工程與科學系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職業安全衛生系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醫學影像暨放射科學系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dirty="0">
                          <a:solidFill>
                            <a:srgbClr val="000000"/>
                          </a:solidFill>
                          <a:latin typeface="新細明體"/>
                        </a:rPr>
                        <a:t>土木工程系資訊應用組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1</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土木工程與環境資源管理系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dirty="0">
                          <a:solidFill>
                            <a:srgbClr val="000000"/>
                          </a:solidFill>
                          <a:latin typeface="新細明體"/>
                        </a:rPr>
                        <a:t>1</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graphicFrame>
        <p:nvGraphicFramePr>
          <p:cNvPr id="42" name="表格 41"/>
          <p:cNvGraphicFramePr>
            <a:graphicFrameLocks noGrp="1"/>
          </p:cNvGraphicFramePr>
          <p:nvPr/>
        </p:nvGraphicFramePr>
        <p:xfrm>
          <a:off x="3419475" y="1916113"/>
          <a:ext cx="1244600" cy="4249737"/>
        </p:xfrm>
        <a:graphic>
          <a:graphicData uri="http://schemas.openxmlformats.org/drawingml/2006/table">
            <a:tbl>
              <a:tblPr/>
              <a:tblGrid>
                <a:gridCol w="1244600"/>
              </a:tblGrid>
              <a:tr h="130985">
                <a:tc>
                  <a:txBody>
                    <a:bodyPr/>
                    <a:lstStyle/>
                    <a:p>
                      <a:pPr algn="l" fontAlgn="b"/>
                      <a:r>
                        <a:rPr lang="zh-TW" altLang="en-US" sz="700" b="0" i="0" u="none" strike="noStrike" dirty="0">
                          <a:solidFill>
                            <a:srgbClr val="000000"/>
                          </a:solidFill>
                          <a:latin typeface="新細明體"/>
                        </a:rPr>
                        <a:t>土木與防災設計系（台北校區）</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土木與空間資訊系工程技術組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土木與空間資訊系空間資訊組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工商業設計系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工業工程與管理系（台北校區）</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工業工程與管理系工業工程組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工業工程與管理系經營管理組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237714">
                <a:tc>
                  <a:txBody>
                    <a:bodyPr/>
                    <a:lstStyle/>
                    <a:p>
                      <a:pPr algn="l" fontAlgn="b"/>
                      <a:r>
                        <a:rPr lang="zh-TW" altLang="en-US" sz="700" b="0" i="0" u="none" strike="noStrike">
                          <a:solidFill>
                            <a:srgbClr val="000000"/>
                          </a:solidFill>
                          <a:latin typeface="新細明體"/>
                        </a:rPr>
                        <a:t>工業教育與技術學系（機械專長）</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237714">
                <a:tc>
                  <a:txBody>
                    <a:bodyPr/>
                    <a:lstStyle/>
                    <a:p>
                      <a:pPr algn="l" fontAlgn="b"/>
                      <a:r>
                        <a:rPr lang="zh-TW" altLang="en-US" sz="700" b="0" i="0" u="none" strike="noStrike" dirty="0">
                          <a:solidFill>
                            <a:srgbClr val="000000"/>
                          </a:solidFill>
                          <a:latin typeface="新細明體"/>
                        </a:rPr>
                        <a:t>工業設計系機械與電腦輔助設計組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工業管理系經營管理組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工業管理系資訊應用組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化工與材料工程系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化學工程與材料科技系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文化創意與數位媒體設計系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dirty="0">
                          <a:solidFill>
                            <a:srgbClr val="000000"/>
                          </a:solidFill>
                          <a:latin typeface="新細明體"/>
                        </a:rPr>
                        <a:t>牙體技術暨材料系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生物機電工程系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生物機電工程學系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生活產品設計系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237714">
                <a:tc>
                  <a:txBody>
                    <a:bodyPr/>
                    <a:lstStyle/>
                    <a:p>
                      <a:pPr algn="l" fontAlgn="b"/>
                      <a:r>
                        <a:rPr lang="zh-TW" altLang="en-US" sz="700" b="0" i="0" u="none" strike="noStrike">
                          <a:solidFill>
                            <a:srgbClr val="000000"/>
                          </a:solidFill>
                          <a:latin typeface="新細明體"/>
                        </a:rPr>
                        <a:t>生活應用科技系綠色材料科技組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企業經營管理系工業管理組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企業管理系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企業管理系工商管理組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企業管理系流通管理組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多媒體與遊戲設計系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安全科技與管理系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自動化控制系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冷凍空調與能源系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材料與纖維系材料應用科技組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材料與纖維系流行織品設計組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dirty="0">
                          <a:solidFill>
                            <a:srgbClr val="000000"/>
                          </a:solidFill>
                          <a:latin typeface="新細明體"/>
                        </a:rPr>
                        <a:t>材料製造科技學位學程</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3" name="表格 42"/>
          <p:cNvGraphicFramePr>
            <a:graphicFrameLocks noGrp="1"/>
          </p:cNvGraphicFramePr>
          <p:nvPr/>
        </p:nvGraphicFramePr>
        <p:xfrm>
          <a:off x="4716463" y="1916113"/>
          <a:ext cx="1309687" cy="4262448"/>
        </p:xfrm>
        <a:graphic>
          <a:graphicData uri="http://schemas.openxmlformats.org/drawingml/2006/table">
            <a:tbl>
              <a:tblPr/>
              <a:tblGrid>
                <a:gridCol w="1309687"/>
              </a:tblGrid>
              <a:tr h="134158">
                <a:tc>
                  <a:txBody>
                    <a:bodyPr/>
                    <a:lstStyle/>
                    <a:p>
                      <a:pPr algn="l" fontAlgn="b"/>
                      <a:r>
                        <a:rPr lang="zh-TW" altLang="en-US" sz="800" b="0" i="0" u="none" strike="noStrike" dirty="0">
                          <a:solidFill>
                            <a:srgbClr val="000000"/>
                          </a:solidFill>
                          <a:latin typeface="新細明體"/>
                        </a:rPr>
                        <a:t>車輛系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科技商品設計系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飛機工程系機械組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消防系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珠寶系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能源與冷凍空調工程系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能源應用工程系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航空機械系（新竹校區）</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dirty="0">
                          <a:solidFill>
                            <a:srgbClr val="000000"/>
                          </a:solidFill>
                          <a:latin typeface="新細明體"/>
                        </a:rPr>
                        <a:t>航運技術系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財務金融系投資理財組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動力機械工程系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動力機械科</a:t>
                      </a:r>
                      <a:r>
                        <a:rPr lang="en-US" altLang="zh-TW" sz="800" b="0" i="0" u="none" strike="noStrike">
                          <a:solidFill>
                            <a:srgbClr val="000000"/>
                          </a:solidFill>
                          <a:latin typeface="新細明體"/>
                        </a:rPr>
                        <a:t>(</a:t>
                      </a:r>
                      <a:r>
                        <a:rPr lang="zh-TW" altLang="en-US" sz="800" b="0" i="0" u="none" strike="noStrike">
                          <a:solidFill>
                            <a:srgbClr val="000000"/>
                          </a:solidFill>
                          <a:latin typeface="新細明體"/>
                        </a:rPr>
                        <a:t>二專部</a:t>
                      </a:r>
                      <a:r>
                        <a:rPr lang="en-US" altLang="zh-TW" sz="800" b="0" i="0" u="none" strike="noStrike">
                          <a:solidFill>
                            <a:srgbClr val="000000"/>
                          </a:solidFill>
                          <a:latin typeface="新細明體"/>
                        </a:rPr>
                        <a:t>)</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商務科技管理系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理財經營管理系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造船及海洋工程系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創意商品設計與管理系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創意產品科技應用系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創意設計學位學程</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創新產品設計系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創新設計工程系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創新設計與創業管理系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視覺傳達設計系動畫設計組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資訊工程系（新竹校區）</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253012">
                <a:tc>
                  <a:txBody>
                    <a:bodyPr/>
                    <a:lstStyle/>
                    <a:p>
                      <a:pPr algn="l" fontAlgn="b"/>
                      <a:r>
                        <a:rPr lang="zh-TW" altLang="en-US" sz="800" b="0" i="0" u="none" strike="noStrike">
                          <a:solidFill>
                            <a:srgbClr val="000000"/>
                          </a:solidFill>
                          <a:latin typeface="新細明體"/>
                        </a:rPr>
                        <a:t>資訊工程系多媒體組（台北校區）</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資訊科技系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253012">
                <a:tc>
                  <a:txBody>
                    <a:bodyPr/>
                    <a:lstStyle/>
                    <a:p>
                      <a:pPr algn="l" fontAlgn="b"/>
                      <a:r>
                        <a:rPr lang="zh-TW" altLang="en-US" sz="800" b="0" i="0" u="none" strike="noStrike">
                          <a:solidFill>
                            <a:srgbClr val="000000"/>
                          </a:solidFill>
                          <a:latin typeface="新細明體"/>
                        </a:rPr>
                        <a:t>資訊科技與管理系資訊管理組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資訊網路系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遊戲與產品設計系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dirty="0">
                          <a:solidFill>
                            <a:srgbClr val="000000"/>
                          </a:solidFill>
                          <a:latin typeface="新細明體"/>
                        </a:rPr>
                        <a:t>運動健康與休閒系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4" name="表格 43"/>
          <p:cNvGraphicFramePr>
            <a:graphicFrameLocks noGrp="1"/>
          </p:cNvGraphicFramePr>
          <p:nvPr/>
        </p:nvGraphicFramePr>
        <p:xfrm>
          <a:off x="6011863" y="1916113"/>
          <a:ext cx="1311275" cy="4321188"/>
        </p:xfrm>
        <a:graphic>
          <a:graphicData uri="http://schemas.openxmlformats.org/drawingml/2006/table">
            <a:tbl>
              <a:tblPr/>
              <a:tblGrid>
                <a:gridCol w="1311275"/>
              </a:tblGrid>
              <a:tr h="139908">
                <a:tc>
                  <a:txBody>
                    <a:bodyPr/>
                    <a:lstStyle/>
                    <a:p>
                      <a:pPr algn="l" fontAlgn="b"/>
                      <a:r>
                        <a:rPr lang="zh-TW" altLang="en-US" sz="800" b="0" i="0" u="none" strike="noStrike" dirty="0">
                          <a:solidFill>
                            <a:srgbClr val="000000"/>
                          </a:solidFill>
                          <a:latin typeface="新細明體"/>
                        </a:rPr>
                        <a:t>運籌管理系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電子工程系民生應用電子組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263856">
                <a:tc>
                  <a:txBody>
                    <a:bodyPr/>
                    <a:lstStyle/>
                    <a:p>
                      <a:pPr algn="l" fontAlgn="b"/>
                      <a:r>
                        <a:rPr lang="zh-TW" altLang="en-US" sz="800" b="0" i="0" u="none" strike="noStrike" dirty="0">
                          <a:solidFill>
                            <a:srgbClr val="000000"/>
                          </a:solidFill>
                          <a:latin typeface="新細明體"/>
                        </a:rPr>
                        <a:t>電腦與通訊工程系行動裝置應用組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電腦與通訊系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電腦與通訊系（新竹校區）</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電腦輔助工業設計系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電腦應用工程系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電機工程系（台北校區）</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電機工程系動力機電組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電機工程系電機與控制組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電機工程系綠色能源組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電機與能源科技系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電機與資訊技術系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電機與電子工程系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管理與資訊系工業管理組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數位內容科技系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模具工程系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模具工程系光電模具組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模具工程系精微模具組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輪機工程系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機械工程系（台北校區）</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機械工程系先進車輛組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機械工程系光機電組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機械工程系自動化控制組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機械工程系汽車組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機械工程系車輛組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機械工程系飛機修護組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機械工程系電機與控制組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機械工程系精密設計組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dirty="0">
                          <a:solidFill>
                            <a:srgbClr val="000000"/>
                          </a:solidFill>
                          <a:latin typeface="新細明體"/>
                        </a:rPr>
                        <a:t>機械工程系精密機械組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7" name="矩形 16"/>
          <p:cNvSpPr/>
          <p:nvPr/>
        </p:nvSpPr>
        <p:spPr>
          <a:xfrm>
            <a:off x="1692275" y="1773238"/>
            <a:ext cx="2016125" cy="4392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kumimoji="0" lang="zh-TW" altLang="en-US" sz="2400" b="1" dirty="0">
                <a:solidFill>
                  <a:srgbClr val="0000FF"/>
                </a:solidFill>
                <a:latin typeface="標楷體" pitchFamily="65" charset="-120"/>
                <a:ea typeface="標楷體" pitchFamily="65" charset="-120"/>
                <a:cs typeface="Arial Unicode MS" pitchFamily="34" charset="-120"/>
              </a:rPr>
              <a:t>部定必修科目</a:t>
            </a:r>
            <a:endParaRPr kumimoji="0" lang="en-US" altLang="zh-TW" sz="2400" b="1" dirty="0">
              <a:solidFill>
                <a:srgbClr val="0000FF"/>
              </a:solidFill>
              <a:latin typeface="標楷體" pitchFamily="65" charset="-120"/>
              <a:ea typeface="標楷體" pitchFamily="65" charset="-120"/>
              <a:cs typeface="Arial Unicode MS" pitchFamily="34" charset="-120"/>
            </a:endParaRPr>
          </a:p>
          <a:p>
            <a:pPr eaLnBrk="0" hangingPunct="0">
              <a:spcBef>
                <a:spcPts val="1200"/>
              </a:spcBef>
              <a:defRPr/>
            </a:pPr>
            <a:r>
              <a:rPr kumimoji="0" lang="zh-TW" altLang="en-US" sz="2400" b="1" dirty="0">
                <a:solidFill>
                  <a:srgbClr val="660066"/>
                </a:solidFill>
                <a:latin typeface="標楷體" pitchFamily="65" charset="-120"/>
                <a:ea typeface="標楷體" pitchFamily="65" charset="-120"/>
              </a:rPr>
              <a:t>商業概論</a:t>
            </a:r>
            <a:r>
              <a:rPr kumimoji="0" lang="zh-TW" altLang="zh-TW" sz="2400" b="1" dirty="0">
                <a:solidFill>
                  <a:srgbClr val="660066"/>
                </a:solidFill>
                <a:latin typeface="標楷體" pitchFamily="65" charset="-120"/>
                <a:ea typeface="標楷體" pitchFamily="65" charset="-120"/>
              </a:rPr>
              <a:t>ⅠⅡ</a:t>
            </a:r>
            <a:endParaRPr kumimoji="0" lang="en-US" altLang="zh-TW" sz="2400" b="1" dirty="0">
              <a:solidFill>
                <a:srgbClr val="660066"/>
              </a:solidFill>
              <a:latin typeface="標楷體" pitchFamily="65" charset="-120"/>
              <a:ea typeface="標楷體" pitchFamily="65" charset="-120"/>
            </a:endParaRPr>
          </a:p>
          <a:p>
            <a:pPr eaLnBrk="0" hangingPunct="0">
              <a:spcBef>
                <a:spcPts val="1200"/>
              </a:spcBef>
              <a:defRPr/>
            </a:pPr>
            <a:r>
              <a:rPr kumimoji="0" lang="zh-TW" altLang="en-US" b="1" dirty="0">
                <a:solidFill>
                  <a:srgbClr val="660066"/>
                </a:solidFill>
                <a:latin typeface="標楷體" pitchFamily="65" charset="-120"/>
                <a:ea typeface="標楷體" pitchFamily="65" charset="-120"/>
              </a:rPr>
              <a:t>計算機概論</a:t>
            </a:r>
            <a:r>
              <a:rPr kumimoji="0" lang="zh-TW" altLang="zh-TW" b="1" dirty="0">
                <a:solidFill>
                  <a:srgbClr val="660066"/>
                </a:solidFill>
                <a:latin typeface="標楷體" pitchFamily="65" charset="-120"/>
                <a:ea typeface="標楷體" pitchFamily="65" charset="-120"/>
              </a:rPr>
              <a:t>Ⅰ</a:t>
            </a:r>
            <a:r>
              <a:rPr kumimoji="0" lang="en-US" altLang="zh-TW" b="1" dirty="0">
                <a:solidFill>
                  <a:srgbClr val="660066"/>
                </a:solidFill>
                <a:latin typeface="標楷體" pitchFamily="65" charset="-120"/>
                <a:ea typeface="標楷體" pitchFamily="65" charset="-120"/>
              </a:rPr>
              <a:t>-</a:t>
            </a:r>
            <a:r>
              <a:rPr kumimoji="0" lang="zh-TW" altLang="en-US" b="1" dirty="0">
                <a:solidFill>
                  <a:srgbClr val="660066"/>
                </a:solidFill>
                <a:latin typeface="標楷體" pitchFamily="65" charset="-120"/>
                <a:ea typeface="標楷體" pitchFamily="65" charset="-120"/>
              </a:rPr>
              <a:t> </a:t>
            </a:r>
            <a:r>
              <a:rPr kumimoji="0" lang="en-US" altLang="zh-TW" b="1" dirty="0">
                <a:solidFill>
                  <a:srgbClr val="660066"/>
                </a:solidFill>
                <a:latin typeface="標楷體"/>
                <a:ea typeface="標楷體"/>
              </a:rPr>
              <a:t>Ⅳ</a:t>
            </a:r>
            <a:endParaRPr kumimoji="0" lang="en-US" altLang="zh-TW" b="1" dirty="0">
              <a:solidFill>
                <a:srgbClr val="660066"/>
              </a:solidFill>
              <a:latin typeface="標楷體" pitchFamily="65" charset="-120"/>
              <a:ea typeface="標楷體" pitchFamily="65" charset="-120"/>
            </a:endParaRPr>
          </a:p>
          <a:p>
            <a:pPr eaLnBrk="0" hangingPunct="0">
              <a:spcBef>
                <a:spcPts val="600"/>
              </a:spcBef>
              <a:defRPr/>
            </a:pPr>
            <a:r>
              <a:rPr kumimoji="0" lang="zh-TW" altLang="en-US" sz="2400" b="1" dirty="0">
                <a:solidFill>
                  <a:srgbClr val="660066"/>
                </a:solidFill>
                <a:latin typeface="標楷體" pitchFamily="65" charset="-120"/>
                <a:ea typeface="標楷體" pitchFamily="65" charset="-120"/>
              </a:rPr>
              <a:t>經濟學</a:t>
            </a:r>
            <a:r>
              <a:rPr kumimoji="0" lang="zh-TW" altLang="zh-TW" sz="2400" b="1" dirty="0">
                <a:solidFill>
                  <a:srgbClr val="660066"/>
                </a:solidFill>
                <a:latin typeface="標楷體" pitchFamily="65" charset="-120"/>
                <a:ea typeface="標楷體" pitchFamily="65" charset="-120"/>
              </a:rPr>
              <a:t>ⅠⅡ</a:t>
            </a:r>
            <a:endParaRPr kumimoji="0" lang="en-US" altLang="zh-TW" sz="2400" b="1" dirty="0">
              <a:solidFill>
                <a:srgbClr val="660066"/>
              </a:solidFill>
              <a:latin typeface="標楷體" pitchFamily="65" charset="-120"/>
              <a:ea typeface="標楷體" pitchFamily="65" charset="-120"/>
            </a:endParaRPr>
          </a:p>
          <a:p>
            <a:pPr eaLnBrk="0" hangingPunct="0">
              <a:spcBef>
                <a:spcPts val="600"/>
              </a:spcBef>
              <a:defRPr/>
            </a:pPr>
            <a:r>
              <a:rPr kumimoji="0" lang="zh-TW" altLang="en-US" sz="2400" b="1" dirty="0">
                <a:solidFill>
                  <a:srgbClr val="660066"/>
                </a:solidFill>
                <a:latin typeface="標楷體" pitchFamily="65" charset="-120"/>
                <a:ea typeface="標楷體" pitchFamily="65" charset="-120"/>
              </a:rPr>
              <a:t>會計學</a:t>
            </a:r>
            <a:r>
              <a:rPr kumimoji="0" lang="zh-TW" altLang="zh-TW" sz="2400" b="1" dirty="0">
                <a:solidFill>
                  <a:srgbClr val="660066"/>
                </a:solidFill>
                <a:latin typeface="標楷體" pitchFamily="65" charset="-120"/>
                <a:ea typeface="標楷體" pitchFamily="65" charset="-120"/>
              </a:rPr>
              <a:t>Ⅰ</a:t>
            </a:r>
            <a:r>
              <a:rPr kumimoji="0" lang="en-US" altLang="zh-TW" sz="2400" b="1" dirty="0">
                <a:solidFill>
                  <a:srgbClr val="660066"/>
                </a:solidFill>
                <a:latin typeface="標楷體" pitchFamily="65" charset="-120"/>
                <a:ea typeface="標楷體" pitchFamily="65" charset="-120"/>
              </a:rPr>
              <a:t>-</a:t>
            </a:r>
            <a:r>
              <a:rPr kumimoji="0" lang="zh-TW" altLang="en-US" sz="2400" b="1" dirty="0">
                <a:solidFill>
                  <a:srgbClr val="660066"/>
                </a:solidFill>
                <a:latin typeface="標楷體" pitchFamily="65" charset="-120"/>
                <a:ea typeface="標楷體" pitchFamily="65" charset="-120"/>
              </a:rPr>
              <a:t> </a:t>
            </a:r>
            <a:r>
              <a:rPr kumimoji="0" lang="en-US" altLang="zh-TW" sz="2400" b="1" dirty="0">
                <a:solidFill>
                  <a:srgbClr val="660066"/>
                </a:solidFill>
                <a:latin typeface="標楷體" pitchFamily="65" charset="-120"/>
                <a:ea typeface="標楷體" pitchFamily="65" charset="-120"/>
              </a:rPr>
              <a:t>Ⅳ</a:t>
            </a:r>
          </a:p>
          <a:p>
            <a:pPr eaLnBrk="0" hangingPunct="0">
              <a:spcBef>
                <a:spcPts val="600"/>
              </a:spcBef>
              <a:defRPr/>
            </a:pPr>
            <a:endParaRPr kumimoji="0" lang="en-US" altLang="zh-TW" sz="2400" b="1" dirty="0">
              <a:solidFill>
                <a:srgbClr val="0000FF"/>
              </a:solidFill>
              <a:latin typeface="標楷體" pitchFamily="65" charset="-120"/>
              <a:ea typeface="標楷體" pitchFamily="65" charset="-120"/>
            </a:endParaRPr>
          </a:p>
          <a:p>
            <a:pPr eaLnBrk="0" hangingPunct="0">
              <a:spcBef>
                <a:spcPts val="600"/>
              </a:spcBef>
              <a:defRPr/>
            </a:pPr>
            <a:endParaRPr kumimoji="0" lang="en-US" altLang="zh-TW" sz="2400" b="1" dirty="0">
              <a:solidFill>
                <a:srgbClr val="0000FF"/>
              </a:solidFill>
              <a:latin typeface="標楷體" pitchFamily="65" charset="-120"/>
              <a:ea typeface="標楷體" pitchFamily="65" charset="-120"/>
            </a:endParaRPr>
          </a:p>
          <a:p>
            <a:pPr eaLnBrk="0" hangingPunct="0">
              <a:spcBef>
                <a:spcPts val="600"/>
              </a:spcBef>
              <a:defRPr/>
            </a:pPr>
            <a:endParaRPr kumimoji="0" lang="en-US" altLang="zh-TW" sz="2400" b="1" dirty="0">
              <a:solidFill>
                <a:srgbClr val="0000FF"/>
              </a:solidFill>
              <a:latin typeface="標楷體" pitchFamily="65" charset="-120"/>
              <a:ea typeface="標楷體" pitchFamily="65" charset="-120"/>
            </a:endParaRPr>
          </a:p>
          <a:p>
            <a:pPr eaLnBrk="0" hangingPunct="0">
              <a:spcBef>
                <a:spcPts val="600"/>
              </a:spcBef>
              <a:defRPr/>
            </a:pPr>
            <a:endParaRPr kumimoji="0" lang="en-US" altLang="zh-TW" sz="2400" b="1" dirty="0">
              <a:solidFill>
                <a:srgbClr val="0000FF"/>
              </a:solidFill>
              <a:latin typeface="標楷體" pitchFamily="65" charset="-120"/>
              <a:ea typeface="標楷體" pitchFamily="65" charset="-120"/>
            </a:endParaRPr>
          </a:p>
        </p:txBody>
      </p:sp>
      <p:sp>
        <p:nvSpPr>
          <p:cNvPr id="18" name="矩形 17"/>
          <p:cNvSpPr/>
          <p:nvPr/>
        </p:nvSpPr>
        <p:spPr>
          <a:xfrm>
            <a:off x="3708400" y="1844675"/>
            <a:ext cx="2303463" cy="467995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kumimoji="0" lang="zh-TW" altLang="en-US" sz="1500" b="1" dirty="0">
                <a:solidFill>
                  <a:srgbClr val="000066"/>
                </a:solidFill>
                <a:latin typeface="標楷體" pitchFamily="65" charset="-120"/>
                <a:ea typeface="標楷體" pitchFamily="65" charset="-120"/>
              </a:rPr>
              <a:t>人力資源發展系</a:t>
            </a:r>
          </a:p>
          <a:p>
            <a:pPr eaLnBrk="0" hangingPunct="0">
              <a:defRPr/>
            </a:pPr>
            <a:r>
              <a:rPr kumimoji="0" lang="zh-TW" altLang="en-US" sz="1500" b="1" dirty="0">
                <a:solidFill>
                  <a:srgbClr val="000066"/>
                </a:solidFill>
                <a:latin typeface="標楷體" pitchFamily="65" charset="-120"/>
                <a:ea typeface="標楷體" pitchFamily="65" charset="-120"/>
              </a:rPr>
              <a:t>工業工程與管理系</a:t>
            </a:r>
          </a:p>
          <a:p>
            <a:pPr eaLnBrk="0" hangingPunct="0">
              <a:defRPr/>
            </a:pPr>
            <a:r>
              <a:rPr kumimoji="0" lang="zh-TW" altLang="en-US" sz="1500" b="1" dirty="0">
                <a:solidFill>
                  <a:srgbClr val="000066"/>
                </a:solidFill>
                <a:latin typeface="標楷體" pitchFamily="65" charset="-120"/>
                <a:ea typeface="標楷體" pitchFamily="65" charset="-120"/>
              </a:rPr>
              <a:t>工業管理系</a:t>
            </a:r>
          </a:p>
          <a:p>
            <a:pPr eaLnBrk="0" hangingPunct="0">
              <a:defRPr/>
            </a:pPr>
            <a:r>
              <a:rPr kumimoji="0" lang="zh-TW" altLang="en-US" sz="1500" b="1" dirty="0">
                <a:solidFill>
                  <a:srgbClr val="000066"/>
                </a:solidFill>
                <a:latin typeface="標楷體" pitchFamily="65" charset="-120"/>
                <a:ea typeface="標楷體" pitchFamily="65" charset="-120"/>
              </a:rPr>
              <a:t>不動產經營系</a:t>
            </a:r>
          </a:p>
          <a:p>
            <a:pPr eaLnBrk="0" hangingPunct="0">
              <a:defRPr/>
            </a:pPr>
            <a:r>
              <a:rPr kumimoji="0" lang="zh-TW" altLang="en-US" sz="1500" b="1" dirty="0">
                <a:solidFill>
                  <a:srgbClr val="000066"/>
                </a:solidFill>
                <a:latin typeface="標楷體" pitchFamily="65" charset="-120"/>
                <a:ea typeface="標楷體" pitchFamily="65" charset="-120"/>
              </a:rPr>
              <a:t>文化事業發展系</a:t>
            </a:r>
          </a:p>
          <a:p>
            <a:pPr eaLnBrk="0" hangingPunct="0">
              <a:defRPr/>
            </a:pPr>
            <a:r>
              <a:rPr kumimoji="0" lang="zh-TW" altLang="en-US" sz="1500" b="1" dirty="0">
                <a:solidFill>
                  <a:srgbClr val="000066"/>
                </a:solidFill>
                <a:latin typeface="標楷體" pitchFamily="65" charset="-120"/>
                <a:ea typeface="標楷體" pitchFamily="65" charset="-120"/>
              </a:rPr>
              <a:t>企業管理系</a:t>
            </a:r>
          </a:p>
          <a:p>
            <a:pPr eaLnBrk="0" hangingPunct="0">
              <a:defRPr/>
            </a:pPr>
            <a:r>
              <a:rPr kumimoji="0" lang="zh-TW" altLang="en-US" sz="1500" b="1" dirty="0">
                <a:solidFill>
                  <a:srgbClr val="000066"/>
                </a:solidFill>
                <a:latin typeface="標楷體" pitchFamily="65" charset="-120"/>
                <a:ea typeface="標楷體" pitchFamily="65" charset="-120"/>
              </a:rPr>
              <a:t>休閒事業經營系</a:t>
            </a:r>
          </a:p>
          <a:p>
            <a:pPr eaLnBrk="0" hangingPunct="0">
              <a:defRPr/>
            </a:pPr>
            <a:r>
              <a:rPr kumimoji="0" lang="zh-TW" altLang="en-US" sz="1500" b="1" dirty="0">
                <a:solidFill>
                  <a:srgbClr val="000066"/>
                </a:solidFill>
                <a:latin typeface="標楷體" pitchFamily="65" charset="-120"/>
                <a:ea typeface="標楷體" pitchFamily="65" charset="-120"/>
              </a:rPr>
              <a:t>休閒運動健康系</a:t>
            </a:r>
          </a:p>
          <a:p>
            <a:pPr eaLnBrk="0" hangingPunct="0">
              <a:defRPr/>
            </a:pPr>
            <a:r>
              <a:rPr kumimoji="0" lang="zh-TW" altLang="en-US" sz="1500" b="1" dirty="0">
                <a:solidFill>
                  <a:srgbClr val="000066"/>
                </a:solidFill>
                <a:latin typeface="標楷體" pitchFamily="65" charset="-120"/>
                <a:ea typeface="標楷體" pitchFamily="65" charset="-120"/>
              </a:rPr>
              <a:t>老人服務事業管理系</a:t>
            </a:r>
          </a:p>
          <a:p>
            <a:pPr eaLnBrk="0" hangingPunct="0">
              <a:defRPr/>
            </a:pPr>
            <a:r>
              <a:rPr kumimoji="0" lang="zh-TW" altLang="en-US" sz="1500" b="1" dirty="0">
                <a:solidFill>
                  <a:srgbClr val="000066"/>
                </a:solidFill>
                <a:latin typeface="標楷體" pitchFamily="65" charset="-120"/>
                <a:ea typeface="標楷體" pitchFamily="65" charset="-120"/>
              </a:rPr>
              <a:t>行銷與物流管理系</a:t>
            </a:r>
          </a:p>
          <a:p>
            <a:pPr eaLnBrk="0" hangingPunct="0">
              <a:defRPr/>
            </a:pPr>
            <a:r>
              <a:rPr kumimoji="0" lang="zh-TW" altLang="en-US" sz="1500" b="1" dirty="0">
                <a:solidFill>
                  <a:srgbClr val="000066"/>
                </a:solidFill>
                <a:latin typeface="標楷體" pitchFamily="65" charset="-120"/>
                <a:ea typeface="標楷體" pitchFamily="65" charset="-120"/>
              </a:rPr>
              <a:t>行銷與流通管理系</a:t>
            </a:r>
          </a:p>
          <a:p>
            <a:pPr eaLnBrk="0" hangingPunct="0">
              <a:defRPr/>
            </a:pPr>
            <a:r>
              <a:rPr kumimoji="0" lang="zh-TW" altLang="en-US" sz="1500" b="1" dirty="0">
                <a:solidFill>
                  <a:srgbClr val="000066"/>
                </a:solidFill>
                <a:latin typeface="標楷體" pitchFamily="65" charset="-120"/>
                <a:ea typeface="標楷體" pitchFamily="65" charset="-120"/>
              </a:rPr>
              <a:t>社會工作系</a:t>
            </a:r>
          </a:p>
          <a:p>
            <a:pPr eaLnBrk="0" hangingPunct="0">
              <a:defRPr/>
            </a:pPr>
            <a:r>
              <a:rPr kumimoji="0" lang="zh-TW" altLang="en-US" sz="1500" b="1" dirty="0">
                <a:solidFill>
                  <a:srgbClr val="000066"/>
                </a:solidFill>
                <a:latin typeface="標楷體" pitchFamily="65" charset="-120"/>
                <a:ea typeface="標楷體" pitchFamily="65" charset="-120"/>
              </a:rPr>
              <a:t>金融系</a:t>
            </a:r>
          </a:p>
          <a:p>
            <a:pPr eaLnBrk="0" hangingPunct="0">
              <a:defRPr/>
            </a:pPr>
            <a:r>
              <a:rPr kumimoji="0" lang="zh-TW" altLang="en-US" sz="1500" b="1" dirty="0">
                <a:solidFill>
                  <a:srgbClr val="000066"/>
                </a:solidFill>
                <a:latin typeface="標楷體" pitchFamily="65" charset="-120"/>
                <a:ea typeface="標楷體" pitchFamily="65" charset="-120"/>
              </a:rPr>
              <a:t>保險金融管理系</a:t>
            </a:r>
          </a:p>
          <a:p>
            <a:pPr eaLnBrk="0" hangingPunct="0">
              <a:defRPr/>
            </a:pPr>
            <a:r>
              <a:rPr kumimoji="0" lang="zh-TW" altLang="en-US" sz="1500" b="1" dirty="0">
                <a:solidFill>
                  <a:srgbClr val="000066"/>
                </a:solidFill>
                <a:latin typeface="標楷體" pitchFamily="65" charset="-120"/>
                <a:ea typeface="標楷體" pitchFamily="65" charset="-120"/>
              </a:rPr>
              <a:t>流通管理系</a:t>
            </a:r>
          </a:p>
          <a:p>
            <a:pPr eaLnBrk="0" hangingPunct="0">
              <a:defRPr/>
            </a:pPr>
            <a:r>
              <a:rPr kumimoji="0" lang="zh-TW" altLang="en-US" sz="1500" b="1" dirty="0">
                <a:solidFill>
                  <a:srgbClr val="000066"/>
                </a:solidFill>
                <a:latin typeface="標楷體" pitchFamily="65" charset="-120"/>
                <a:ea typeface="標楷體" pitchFamily="65" charset="-120"/>
              </a:rPr>
              <a:t>風險管理與保險系</a:t>
            </a:r>
          </a:p>
          <a:p>
            <a:pPr eaLnBrk="0" hangingPunct="0">
              <a:defRPr/>
            </a:pPr>
            <a:r>
              <a:rPr kumimoji="0" lang="zh-TW" altLang="en-US" sz="1500" b="1" dirty="0">
                <a:solidFill>
                  <a:srgbClr val="000066"/>
                </a:solidFill>
                <a:latin typeface="標楷體" pitchFamily="65" charset="-120"/>
                <a:ea typeface="標楷體" pitchFamily="65" charset="-120"/>
              </a:rPr>
              <a:t>海事資訊科技系</a:t>
            </a:r>
          </a:p>
          <a:p>
            <a:pPr eaLnBrk="0" hangingPunct="0">
              <a:defRPr/>
            </a:pPr>
            <a:r>
              <a:rPr kumimoji="0" lang="zh-TW" altLang="en-US" sz="1500" b="1" dirty="0">
                <a:solidFill>
                  <a:srgbClr val="000066"/>
                </a:solidFill>
                <a:latin typeface="標楷體" pitchFamily="65" charset="-120"/>
                <a:ea typeface="標楷體" pitchFamily="65" charset="-120"/>
              </a:rPr>
              <a:t>海洋休閒管理系</a:t>
            </a:r>
          </a:p>
          <a:p>
            <a:pPr eaLnBrk="0" hangingPunct="0">
              <a:defRPr/>
            </a:pPr>
            <a:r>
              <a:rPr kumimoji="0" lang="zh-TW" altLang="en-US" sz="1500" b="1" dirty="0">
                <a:solidFill>
                  <a:srgbClr val="000066"/>
                </a:solidFill>
                <a:latin typeface="標楷體" pitchFamily="65" charset="-120"/>
                <a:ea typeface="標楷體" pitchFamily="65" charset="-120"/>
              </a:rPr>
              <a:t>海洋運動與遊憩系</a:t>
            </a:r>
          </a:p>
        </p:txBody>
      </p:sp>
      <p:sp>
        <p:nvSpPr>
          <p:cNvPr id="19" name="矩形 18"/>
          <p:cNvSpPr/>
          <p:nvPr/>
        </p:nvSpPr>
        <p:spPr>
          <a:xfrm>
            <a:off x="6011863" y="1844675"/>
            <a:ext cx="2664593" cy="467995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kumimoji="0" lang="zh-TW" altLang="en-US" sz="1500" b="1" dirty="0">
                <a:solidFill>
                  <a:srgbClr val="000066"/>
                </a:solidFill>
                <a:latin typeface="標楷體" pitchFamily="65" charset="-120"/>
                <a:ea typeface="標楷體" pitchFamily="65" charset="-120"/>
              </a:rPr>
              <a:t>航運管理系</a:t>
            </a:r>
          </a:p>
          <a:p>
            <a:pPr eaLnBrk="0" hangingPunct="0">
              <a:defRPr/>
            </a:pPr>
            <a:r>
              <a:rPr kumimoji="0" lang="zh-TW" altLang="en-US" sz="1500" b="1" dirty="0">
                <a:solidFill>
                  <a:srgbClr val="000066"/>
                </a:solidFill>
                <a:latin typeface="標楷體" pitchFamily="65" charset="-120"/>
                <a:ea typeface="標楷體" pitchFamily="65" charset="-120"/>
              </a:rPr>
              <a:t>財政稅務系</a:t>
            </a:r>
          </a:p>
          <a:p>
            <a:pPr eaLnBrk="0" hangingPunct="0">
              <a:defRPr/>
            </a:pPr>
            <a:r>
              <a:rPr kumimoji="0" lang="zh-TW" altLang="en-US" sz="1500" b="1" dirty="0">
                <a:solidFill>
                  <a:srgbClr val="000066"/>
                </a:solidFill>
                <a:latin typeface="標楷體" pitchFamily="65" charset="-120"/>
                <a:ea typeface="標楷體" pitchFamily="65" charset="-120"/>
              </a:rPr>
              <a:t>財務金融系</a:t>
            </a:r>
          </a:p>
          <a:p>
            <a:pPr eaLnBrk="0" hangingPunct="0">
              <a:defRPr/>
            </a:pPr>
            <a:r>
              <a:rPr kumimoji="0" lang="zh-TW" altLang="en-US" sz="1500" b="1" dirty="0">
                <a:solidFill>
                  <a:srgbClr val="000066"/>
                </a:solidFill>
                <a:latin typeface="標楷體" pitchFamily="65" charset="-120"/>
                <a:ea typeface="標楷體" pitchFamily="65" charset="-120"/>
              </a:rPr>
              <a:t>財務管理系</a:t>
            </a:r>
          </a:p>
          <a:p>
            <a:pPr eaLnBrk="0" hangingPunct="0">
              <a:defRPr/>
            </a:pPr>
            <a:r>
              <a:rPr kumimoji="0" lang="zh-TW" altLang="en-US" sz="1500" b="1" dirty="0">
                <a:solidFill>
                  <a:srgbClr val="000066"/>
                </a:solidFill>
                <a:latin typeface="標楷體" pitchFamily="65" charset="-120"/>
                <a:ea typeface="標楷體" pitchFamily="65" charset="-120"/>
              </a:rPr>
              <a:t>健康事業管理系</a:t>
            </a:r>
          </a:p>
          <a:p>
            <a:pPr eaLnBrk="0" hangingPunct="0">
              <a:defRPr/>
            </a:pPr>
            <a:r>
              <a:rPr kumimoji="0" lang="zh-TW" altLang="en-US" sz="1500" b="1" dirty="0">
                <a:solidFill>
                  <a:srgbClr val="000066"/>
                </a:solidFill>
                <a:latin typeface="標楷體" pitchFamily="65" charset="-120"/>
                <a:ea typeface="標楷體" pitchFamily="65" charset="-120"/>
              </a:rPr>
              <a:t>商業自動化與管理系</a:t>
            </a:r>
          </a:p>
          <a:p>
            <a:pPr eaLnBrk="0" hangingPunct="0">
              <a:defRPr/>
            </a:pPr>
            <a:r>
              <a:rPr kumimoji="0" lang="zh-TW" altLang="en-US" sz="1500" b="1" dirty="0">
                <a:solidFill>
                  <a:srgbClr val="000066"/>
                </a:solidFill>
                <a:latin typeface="標楷體" pitchFamily="65" charset="-120"/>
                <a:ea typeface="標楷體" pitchFamily="65" charset="-120"/>
              </a:rPr>
              <a:t>國際企業系</a:t>
            </a:r>
          </a:p>
          <a:p>
            <a:pPr eaLnBrk="0" hangingPunct="0">
              <a:defRPr/>
            </a:pPr>
            <a:r>
              <a:rPr kumimoji="0" lang="zh-TW" altLang="en-US" sz="1500" b="1" dirty="0">
                <a:solidFill>
                  <a:srgbClr val="000066"/>
                </a:solidFill>
                <a:latin typeface="標楷體" pitchFamily="65" charset="-120"/>
                <a:ea typeface="標楷體" pitchFamily="65" charset="-120"/>
              </a:rPr>
              <a:t>國際商務系</a:t>
            </a:r>
          </a:p>
          <a:p>
            <a:pPr eaLnBrk="0" hangingPunct="0">
              <a:defRPr/>
            </a:pPr>
            <a:r>
              <a:rPr kumimoji="0" lang="zh-TW" altLang="en-US" sz="1500" b="1" dirty="0">
                <a:solidFill>
                  <a:srgbClr val="000066"/>
                </a:solidFill>
                <a:latin typeface="標楷體" pitchFamily="65" charset="-120"/>
                <a:ea typeface="標楷體" pitchFamily="65" charset="-120"/>
              </a:rPr>
              <a:t>國際貿易系</a:t>
            </a:r>
          </a:p>
          <a:p>
            <a:pPr eaLnBrk="0" hangingPunct="0">
              <a:defRPr/>
            </a:pPr>
            <a:r>
              <a:rPr kumimoji="0" lang="zh-TW" altLang="en-US" sz="1500" b="1" dirty="0">
                <a:solidFill>
                  <a:srgbClr val="000066"/>
                </a:solidFill>
                <a:latin typeface="標楷體" pitchFamily="65" charset="-120"/>
                <a:ea typeface="標楷體" pitchFamily="65" charset="-120"/>
              </a:rPr>
              <a:t>會計系</a:t>
            </a:r>
          </a:p>
          <a:p>
            <a:pPr eaLnBrk="0" hangingPunct="0">
              <a:defRPr/>
            </a:pPr>
            <a:r>
              <a:rPr kumimoji="0" lang="zh-TW" altLang="en-US" sz="1500" b="1" dirty="0">
                <a:solidFill>
                  <a:srgbClr val="000066"/>
                </a:solidFill>
                <a:latin typeface="標楷體" pitchFamily="65" charset="-120"/>
                <a:ea typeface="標楷體" pitchFamily="65" charset="-120"/>
              </a:rPr>
              <a:t>會計資訊系</a:t>
            </a:r>
          </a:p>
          <a:p>
            <a:pPr eaLnBrk="0" hangingPunct="0">
              <a:defRPr/>
            </a:pPr>
            <a:r>
              <a:rPr kumimoji="0" lang="zh-TW" altLang="en-US" sz="1500" b="1" dirty="0">
                <a:solidFill>
                  <a:srgbClr val="000066"/>
                </a:solidFill>
                <a:latin typeface="標楷體" pitchFamily="65" charset="-120"/>
                <a:ea typeface="標楷體" pitchFamily="65" charset="-120"/>
              </a:rPr>
              <a:t>經濟學系</a:t>
            </a:r>
          </a:p>
          <a:p>
            <a:pPr eaLnBrk="0" hangingPunct="0">
              <a:defRPr/>
            </a:pPr>
            <a:r>
              <a:rPr kumimoji="0" lang="zh-TW" altLang="en-US" sz="1500" b="1" dirty="0">
                <a:solidFill>
                  <a:srgbClr val="000066"/>
                </a:solidFill>
                <a:latin typeface="標楷體" pitchFamily="65" charset="-120"/>
                <a:ea typeface="標楷體" pitchFamily="65" charset="-120"/>
              </a:rPr>
              <a:t>經營管理系</a:t>
            </a:r>
          </a:p>
          <a:p>
            <a:pPr eaLnBrk="0" hangingPunct="0">
              <a:defRPr/>
            </a:pPr>
            <a:r>
              <a:rPr kumimoji="0" lang="zh-TW" altLang="en-US" sz="1500" b="1" dirty="0">
                <a:solidFill>
                  <a:srgbClr val="000066"/>
                </a:solidFill>
                <a:latin typeface="標楷體" pitchFamily="65" charset="-120"/>
                <a:ea typeface="標楷體" pitchFamily="65" charset="-120"/>
              </a:rPr>
              <a:t>資訊管理科</a:t>
            </a:r>
          </a:p>
          <a:p>
            <a:pPr eaLnBrk="0" hangingPunct="0">
              <a:defRPr/>
            </a:pPr>
            <a:r>
              <a:rPr kumimoji="0" lang="zh-TW" altLang="en-US" sz="1500" b="1" dirty="0">
                <a:solidFill>
                  <a:srgbClr val="000066"/>
                </a:solidFill>
                <a:latin typeface="標楷體" pitchFamily="65" charset="-120"/>
                <a:ea typeface="標楷體" pitchFamily="65" charset="-120"/>
              </a:rPr>
              <a:t>資訊與財金管理系</a:t>
            </a:r>
          </a:p>
          <a:p>
            <a:pPr eaLnBrk="0" hangingPunct="0">
              <a:defRPr/>
            </a:pPr>
            <a:r>
              <a:rPr kumimoji="0" lang="zh-TW" altLang="en-US" sz="1500" b="1" dirty="0">
                <a:solidFill>
                  <a:srgbClr val="000066"/>
                </a:solidFill>
                <a:latin typeface="標楷體" pitchFamily="65" charset="-120"/>
                <a:ea typeface="標楷體" pitchFamily="65" charset="-120"/>
              </a:rPr>
              <a:t>運動與休閒學系</a:t>
            </a:r>
          </a:p>
          <a:p>
            <a:pPr eaLnBrk="0" hangingPunct="0">
              <a:defRPr/>
            </a:pPr>
            <a:r>
              <a:rPr kumimoji="0" lang="zh-TW" altLang="en-US" sz="1500" b="1" dirty="0">
                <a:solidFill>
                  <a:srgbClr val="000066"/>
                </a:solidFill>
                <a:latin typeface="標楷體" pitchFamily="65" charset="-120"/>
                <a:ea typeface="標楷體" pitchFamily="65" charset="-120"/>
              </a:rPr>
              <a:t>運籌管理系</a:t>
            </a:r>
          </a:p>
          <a:p>
            <a:pPr eaLnBrk="0" hangingPunct="0">
              <a:defRPr/>
            </a:pPr>
            <a:r>
              <a:rPr kumimoji="0" lang="zh-TW" altLang="en-US" sz="1500" b="1" dirty="0">
                <a:solidFill>
                  <a:srgbClr val="000066"/>
                </a:solidFill>
                <a:latin typeface="標楷體" pitchFamily="65" charset="-120"/>
                <a:ea typeface="標楷體" pitchFamily="65" charset="-120"/>
              </a:rPr>
              <a:t>餐旅暨會展行銷管理系</a:t>
            </a:r>
          </a:p>
          <a:p>
            <a:pPr eaLnBrk="0" hangingPunct="0">
              <a:defRPr/>
            </a:pPr>
            <a:r>
              <a:rPr kumimoji="0" lang="zh-TW" altLang="en-US" sz="1500" b="1" dirty="0">
                <a:solidFill>
                  <a:srgbClr val="000066"/>
                </a:solidFill>
                <a:latin typeface="標楷體" pitchFamily="65" charset="-120"/>
                <a:ea typeface="標楷體" pitchFamily="65" charset="-120"/>
              </a:rPr>
              <a:t>觀光休閒系</a:t>
            </a:r>
          </a:p>
          <a:p>
            <a:pPr eaLnBrk="0" hangingPunct="0">
              <a:defRPr/>
            </a:pPr>
            <a:r>
              <a:rPr kumimoji="0" lang="zh-TW" altLang="en-US" sz="1500" b="1" dirty="0">
                <a:solidFill>
                  <a:srgbClr val="000066"/>
                </a:solidFill>
                <a:latin typeface="標楷體" pitchFamily="65" charset="-120"/>
                <a:ea typeface="標楷體" pitchFamily="65" charset="-120"/>
              </a:rPr>
              <a:t>觀光管理系</a:t>
            </a:r>
          </a:p>
        </p:txBody>
      </p:sp>
      <p:sp>
        <p:nvSpPr>
          <p:cNvPr id="29" name="圓角矩形 28"/>
          <p:cNvSpPr/>
          <p:nvPr/>
        </p:nvSpPr>
        <p:spPr>
          <a:xfrm>
            <a:off x="457200" y="5805264"/>
            <a:ext cx="1224136" cy="57606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kumimoji="0" lang="zh-TW" altLang="en-US" sz="2000" b="1" dirty="0">
                <a:solidFill>
                  <a:srgbClr val="0000FF"/>
                </a:solidFill>
                <a:latin typeface="標楷體" pitchFamily="65" charset="-120"/>
                <a:ea typeface="標楷體" pitchFamily="65" charset="-120"/>
              </a:rPr>
              <a:t>電子商務</a:t>
            </a:r>
            <a:r>
              <a:rPr kumimoji="0" lang="zh-TW" altLang="zh-TW" sz="2000" b="1" dirty="0">
                <a:solidFill>
                  <a:srgbClr val="0000FF"/>
                </a:solidFill>
                <a:latin typeface="標楷體" pitchFamily="65" charset="-120"/>
                <a:ea typeface="標楷體" pitchFamily="65" charset="-120"/>
              </a:rPr>
              <a:t>科</a:t>
            </a:r>
            <a:endParaRPr kumimoji="0" lang="zh-TW" altLang="en-US" sz="20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2523185307"/>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124744"/>
            <a:ext cx="4968552"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r>
              <a:rPr kumimoji="0"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5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商業經營科</a:t>
            </a:r>
            <a:endParaRPr lang="en-US" altLang="zh-TW" sz="35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學些甚麼</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200" b="1" dirty="0">
                <a:solidFill>
                  <a:srgbClr val="0000FF"/>
                </a:solidFill>
                <a:latin typeface="標楷體" pitchFamily="65" charset="-120"/>
                <a:ea typeface="標楷體" pitchFamily="65" charset="-120"/>
              </a:rPr>
              <a:t>除商業與管理群必修課程外</a:t>
            </a:r>
            <a:endParaRPr kumimoji="0" lang="en-US" altLang="zh-TW" sz="2200" b="1" dirty="0">
              <a:solidFill>
                <a:srgbClr val="0000FF"/>
              </a:solidFill>
              <a:latin typeface="標楷體" pitchFamily="65" charset="-120"/>
              <a:ea typeface="標楷體" pitchFamily="65" charset="-120"/>
            </a:endParaRPr>
          </a:p>
          <a:p>
            <a:pPr eaLnBrk="0" hangingPunct="0">
              <a:spcBef>
                <a:spcPts val="600"/>
              </a:spcBef>
              <a:defRPr/>
            </a:pPr>
            <a:r>
              <a:rPr kumimoji="0" lang="zh-TW" altLang="en-US" sz="2200" b="1" dirty="0">
                <a:solidFill>
                  <a:srgbClr val="333399">
                    <a:lumMod val="50000"/>
                  </a:srgbClr>
                </a:solidFill>
                <a:latin typeface="標楷體" pitchFamily="65" charset="-120"/>
                <a:ea typeface="標楷體" pitchFamily="65" charset="-120"/>
              </a:rPr>
              <a:t>英語基本會話</a:t>
            </a:r>
            <a:br>
              <a:rPr kumimoji="0" lang="zh-TW" altLang="en-US" sz="2200" b="1" dirty="0">
                <a:solidFill>
                  <a:srgbClr val="333399">
                    <a:lumMod val="50000"/>
                  </a:srgbClr>
                </a:solidFill>
                <a:latin typeface="標楷體" pitchFamily="65" charset="-120"/>
                <a:ea typeface="標楷體" pitchFamily="65" charset="-120"/>
              </a:rPr>
            </a:br>
            <a:r>
              <a:rPr kumimoji="0" lang="zh-TW" altLang="en-US" sz="2200" b="1" dirty="0">
                <a:solidFill>
                  <a:srgbClr val="333399">
                    <a:lumMod val="50000"/>
                  </a:srgbClr>
                </a:solidFill>
                <a:latin typeface="標楷體" pitchFamily="65" charset="-120"/>
                <a:ea typeface="標楷體" pitchFamily="65" charset="-120"/>
              </a:rPr>
              <a:t>會計記帳</a:t>
            </a:r>
            <a:endParaRPr kumimoji="0" lang="en-US" altLang="zh-TW" sz="2200" b="1" dirty="0">
              <a:solidFill>
                <a:srgbClr val="333399">
                  <a:lumMod val="50000"/>
                </a:srgbClr>
              </a:solidFill>
              <a:latin typeface="標楷體" pitchFamily="65" charset="-120"/>
              <a:ea typeface="標楷體" pitchFamily="65" charset="-120"/>
            </a:endParaRPr>
          </a:p>
          <a:p>
            <a:pPr eaLnBrk="0" hangingPunct="0">
              <a:defRPr/>
            </a:pPr>
            <a:r>
              <a:rPr kumimoji="0" lang="zh-TW" altLang="en-US" sz="2200" b="1" dirty="0">
                <a:solidFill>
                  <a:srgbClr val="333399">
                    <a:lumMod val="50000"/>
                  </a:srgbClr>
                </a:solidFill>
                <a:latin typeface="標楷體" pitchFamily="65" charset="-120"/>
                <a:ea typeface="標楷體" pitchFamily="65" charset="-120"/>
              </a:rPr>
              <a:t>基本商店經營</a:t>
            </a:r>
            <a:br>
              <a:rPr kumimoji="0" lang="zh-TW" altLang="en-US" sz="2200" b="1" dirty="0">
                <a:solidFill>
                  <a:srgbClr val="333399">
                    <a:lumMod val="50000"/>
                  </a:srgbClr>
                </a:solidFill>
                <a:latin typeface="標楷體" pitchFamily="65" charset="-120"/>
                <a:ea typeface="標楷體" pitchFamily="65" charset="-120"/>
              </a:rPr>
            </a:br>
            <a:r>
              <a:rPr kumimoji="0" lang="zh-TW" altLang="en-US" sz="2200" b="1" dirty="0">
                <a:solidFill>
                  <a:srgbClr val="333399">
                    <a:lumMod val="50000"/>
                  </a:srgbClr>
                </a:solidFill>
                <a:latin typeface="標楷體" pitchFamily="65" charset="-120"/>
                <a:ea typeface="標楷體" pitchFamily="65" charset="-120"/>
              </a:rPr>
              <a:t>電腦文書處理</a:t>
            </a:r>
            <a:endParaRPr kumimoji="0" lang="en-US" altLang="zh-TW" sz="2200" b="1" dirty="0">
              <a:solidFill>
                <a:srgbClr val="333399">
                  <a:lumMod val="50000"/>
                </a:srgbClr>
              </a:solidFill>
              <a:latin typeface="標楷體" pitchFamily="65" charset="-120"/>
              <a:ea typeface="標楷體" pitchFamily="65" charset="-120"/>
            </a:endParaRPr>
          </a:p>
          <a:p>
            <a:pPr eaLnBrk="0" hangingPunct="0">
              <a:defRPr/>
            </a:pPr>
            <a:r>
              <a:rPr kumimoji="0" lang="zh-TW" altLang="en-US" sz="2200" b="1" dirty="0">
                <a:solidFill>
                  <a:srgbClr val="333399">
                    <a:lumMod val="50000"/>
                  </a:srgbClr>
                </a:solidFill>
                <a:latin typeface="標楷體" pitchFamily="65" charset="-120"/>
                <a:ea typeface="標楷體" pitchFamily="65" charset="-120"/>
              </a:rPr>
              <a:t>網路資源應用</a:t>
            </a:r>
            <a:br>
              <a:rPr kumimoji="0" lang="zh-TW" altLang="en-US" sz="2200" b="1" dirty="0">
                <a:solidFill>
                  <a:srgbClr val="333399">
                    <a:lumMod val="50000"/>
                  </a:srgbClr>
                </a:solidFill>
                <a:latin typeface="標楷體" pitchFamily="65" charset="-120"/>
                <a:ea typeface="標楷體" pitchFamily="65" charset="-120"/>
              </a:rPr>
            </a:br>
            <a:r>
              <a:rPr kumimoji="0" lang="zh-TW" altLang="en-US" sz="2200" b="1" dirty="0">
                <a:solidFill>
                  <a:srgbClr val="333399">
                    <a:lumMod val="50000"/>
                  </a:srgbClr>
                </a:solidFill>
                <a:latin typeface="標楷體" pitchFamily="65" charset="-120"/>
                <a:ea typeface="標楷體" pitchFamily="65" charset="-120"/>
              </a:rPr>
              <a:t>商品行銷</a:t>
            </a:r>
            <a:endParaRPr kumimoji="0" lang="en-US" altLang="zh-TW" sz="2200" b="1" dirty="0">
              <a:solidFill>
                <a:srgbClr val="333399">
                  <a:lumMod val="50000"/>
                </a:srgbClr>
              </a:solidFill>
              <a:latin typeface="標楷體" pitchFamily="65" charset="-120"/>
              <a:ea typeface="標楷體" pitchFamily="65" charset="-120"/>
            </a:endParaRPr>
          </a:p>
          <a:p>
            <a:pPr eaLnBrk="0" hangingPunct="0">
              <a:defRPr/>
            </a:pPr>
            <a:r>
              <a:rPr kumimoji="0" lang="zh-TW" altLang="en-US" sz="2200" b="1" dirty="0">
                <a:solidFill>
                  <a:srgbClr val="333399">
                    <a:lumMod val="50000"/>
                  </a:srgbClr>
                </a:solidFill>
                <a:latin typeface="標楷體" pitchFamily="65" charset="-120"/>
                <a:ea typeface="標楷體" pitchFamily="65" charset="-120"/>
              </a:rPr>
              <a:t>人際關係溝通</a:t>
            </a:r>
            <a:br>
              <a:rPr kumimoji="0" lang="zh-TW" altLang="en-US" sz="2200" b="1" dirty="0">
                <a:solidFill>
                  <a:srgbClr val="333399">
                    <a:lumMod val="50000"/>
                  </a:srgbClr>
                </a:solidFill>
                <a:latin typeface="標楷體" pitchFamily="65" charset="-120"/>
                <a:ea typeface="標楷體" pitchFamily="65" charset="-120"/>
              </a:rPr>
            </a:br>
            <a:r>
              <a:rPr kumimoji="0" lang="zh-TW" altLang="en-US" sz="2200" b="1" dirty="0">
                <a:solidFill>
                  <a:srgbClr val="333399">
                    <a:lumMod val="50000"/>
                  </a:srgbClr>
                </a:solidFill>
                <a:latin typeface="標楷體" pitchFamily="65" charset="-120"/>
                <a:ea typeface="標楷體" pitchFamily="65" charset="-120"/>
              </a:rPr>
              <a:t>經濟情勢基礎分析</a:t>
            </a:r>
            <a:r>
              <a:rPr kumimoji="0" lang="zh-TW" altLang="en-US" sz="1600" b="1" dirty="0">
                <a:solidFill>
                  <a:srgbClr val="0000FF"/>
                </a:solidFill>
                <a:latin typeface="標楷體" pitchFamily="65" charset="-120"/>
                <a:ea typeface="標楷體" pitchFamily="65" charset="-120"/>
              </a:rPr>
              <a:t/>
            </a:r>
            <a:br>
              <a:rPr kumimoji="0" lang="zh-TW" altLang="en-US" sz="1600" b="1" dirty="0">
                <a:solidFill>
                  <a:srgbClr val="0000FF"/>
                </a:solidFill>
                <a:latin typeface="標楷體" pitchFamily="65" charset="-120"/>
                <a:ea typeface="標楷體" pitchFamily="65" charset="-120"/>
              </a:rPr>
            </a:br>
            <a:r>
              <a:rPr kumimoji="0" lang="zh-TW" altLang="en-US" sz="1600" b="1" dirty="0">
                <a:solidFill>
                  <a:srgbClr val="0000FF"/>
                </a:solidFill>
                <a:latin typeface="標楷體" pitchFamily="65" charset="-120"/>
                <a:ea typeface="標楷體" pitchFamily="65" charset="-120"/>
              </a:rPr>
              <a:t> </a:t>
            </a:r>
            <a:endParaRPr kumimoji="0" lang="en-US" altLang="zh-TW" sz="1600" b="1" dirty="0">
              <a:solidFill>
                <a:srgbClr val="0000FF"/>
              </a:solidFill>
              <a:latin typeface="標楷體" pitchFamily="65" charset="-120"/>
              <a:ea typeface="標楷體" pitchFamily="65" charset="-120"/>
            </a:endParaRPr>
          </a:p>
          <a:p>
            <a:pPr eaLnBrk="0" hangingPunct="0">
              <a:defRPr/>
            </a:pPr>
            <a:r>
              <a:rPr kumimoji="0" lang="zh-TW" altLang="en-US" sz="2200" b="1" dirty="0">
                <a:solidFill>
                  <a:srgbClr val="660066"/>
                </a:solidFill>
                <a:latin typeface="標楷體" pitchFamily="65" charset="-120"/>
                <a:ea typeface="標楷體" pitchFamily="65" charset="-120"/>
              </a:rPr>
              <a:t>專題製作</a:t>
            </a:r>
            <a:endParaRPr kumimoji="0" lang="en-US" altLang="zh-TW" sz="2200" b="1" dirty="0">
              <a:solidFill>
                <a:srgbClr val="0000FF"/>
              </a:solidFill>
              <a:latin typeface="標楷體" pitchFamily="65" charset="-120"/>
              <a:ea typeface="標楷體" pitchFamily="65" charset="-120"/>
            </a:endParaRPr>
          </a:p>
        </p:txBody>
      </p:sp>
      <p:sp>
        <p:nvSpPr>
          <p:cNvPr id="16" name="按鈕形 15"/>
          <p:cNvSpPr/>
          <p:nvPr/>
        </p:nvSpPr>
        <p:spPr>
          <a:xfrm>
            <a:off x="3132138" y="1773238"/>
            <a:ext cx="2808287" cy="6477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升學主要相關</a:t>
            </a:r>
          </a:p>
        </p:txBody>
      </p:sp>
      <p:sp>
        <p:nvSpPr>
          <p:cNvPr id="17" name="按鈕形 16"/>
          <p:cNvSpPr/>
          <p:nvPr/>
        </p:nvSpPr>
        <p:spPr>
          <a:xfrm>
            <a:off x="3132138" y="2349500"/>
            <a:ext cx="2808287" cy="424815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9" name="矩形 18"/>
          <p:cNvSpPr/>
          <p:nvPr/>
        </p:nvSpPr>
        <p:spPr>
          <a:xfrm>
            <a:off x="3203575" y="2420938"/>
            <a:ext cx="2663825" cy="4103687"/>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000" b="1" dirty="0">
                <a:solidFill>
                  <a:srgbClr val="FF00FF"/>
                </a:solidFill>
                <a:latin typeface="標楷體" pitchFamily="65" charset="-120"/>
                <a:ea typeface="標楷體" pitchFamily="65" charset="-120"/>
              </a:rPr>
              <a:t>企業管理系</a:t>
            </a:r>
          </a:p>
          <a:p>
            <a:pPr eaLnBrk="0" hangingPunct="0">
              <a:defRPr/>
            </a:pPr>
            <a:r>
              <a:rPr kumimoji="0" lang="zh-TW" altLang="en-US" sz="2000" b="1" dirty="0">
                <a:solidFill>
                  <a:srgbClr val="FF00FF"/>
                </a:solidFill>
                <a:latin typeface="標楷體" pitchFamily="65" charset="-120"/>
                <a:ea typeface="標楷體" pitchFamily="65" charset="-120"/>
              </a:rPr>
              <a:t>工業工程與管理系</a:t>
            </a:r>
          </a:p>
          <a:p>
            <a:pPr eaLnBrk="0" hangingPunct="0">
              <a:defRPr/>
            </a:pPr>
            <a:r>
              <a:rPr kumimoji="0" lang="zh-TW" altLang="en-US" sz="2000" b="1" dirty="0">
                <a:solidFill>
                  <a:srgbClr val="FF00FF"/>
                </a:solidFill>
                <a:latin typeface="標楷體" pitchFamily="65" charset="-120"/>
                <a:ea typeface="標楷體" pitchFamily="65" charset="-120"/>
              </a:rPr>
              <a:t>企業管理系</a:t>
            </a:r>
          </a:p>
          <a:p>
            <a:pPr eaLnBrk="0" hangingPunct="0">
              <a:defRPr/>
            </a:pPr>
            <a:r>
              <a:rPr kumimoji="0" lang="zh-TW" altLang="en-US" sz="2000" b="1" dirty="0">
                <a:solidFill>
                  <a:srgbClr val="FF00FF"/>
                </a:solidFill>
                <a:latin typeface="標楷體" pitchFamily="65" charset="-120"/>
                <a:ea typeface="標楷體" pitchFamily="65" charset="-120"/>
              </a:rPr>
              <a:t>財務金融系</a:t>
            </a:r>
          </a:p>
          <a:p>
            <a:pPr eaLnBrk="0" hangingPunct="0">
              <a:defRPr/>
            </a:pPr>
            <a:r>
              <a:rPr kumimoji="0" lang="zh-TW" altLang="en-US" sz="2000" b="1" dirty="0">
                <a:solidFill>
                  <a:srgbClr val="FF00FF"/>
                </a:solidFill>
                <a:latin typeface="標楷體" pitchFamily="65" charset="-120"/>
                <a:ea typeface="標楷體" pitchFamily="65" charset="-120"/>
              </a:rPr>
              <a:t>會計系</a:t>
            </a:r>
          </a:p>
          <a:p>
            <a:pPr eaLnBrk="0" hangingPunct="0">
              <a:defRPr/>
            </a:pPr>
            <a:r>
              <a:rPr kumimoji="0" lang="zh-TW" altLang="en-US" sz="2000" b="1" dirty="0">
                <a:solidFill>
                  <a:srgbClr val="FF00FF"/>
                </a:solidFill>
                <a:latin typeface="標楷體" pitchFamily="65" charset="-120"/>
                <a:ea typeface="標楷體" pitchFamily="65" charset="-120"/>
              </a:rPr>
              <a:t>經營管理系</a:t>
            </a:r>
          </a:p>
          <a:p>
            <a:pPr eaLnBrk="0" hangingPunct="0">
              <a:defRPr/>
            </a:pPr>
            <a:r>
              <a:rPr kumimoji="0" lang="zh-TW" altLang="en-US" sz="2000" b="1" dirty="0">
                <a:solidFill>
                  <a:srgbClr val="FF00FF"/>
                </a:solidFill>
                <a:latin typeface="標楷體" pitchFamily="65" charset="-120"/>
                <a:ea typeface="標楷體" pitchFamily="65" charset="-120"/>
              </a:rPr>
              <a:t>資訊與財金管理系</a:t>
            </a:r>
          </a:p>
          <a:p>
            <a:pPr eaLnBrk="0" hangingPunct="0">
              <a:defRPr/>
            </a:pPr>
            <a:r>
              <a:rPr kumimoji="0" lang="zh-TW" altLang="en-US" sz="2000" b="1" dirty="0">
                <a:solidFill>
                  <a:srgbClr val="FF00FF"/>
                </a:solidFill>
                <a:latin typeface="標楷體" pitchFamily="65" charset="-120"/>
                <a:ea typeface="標楷體" pitchFamily="65" charset="-120"/>
              </a:rPr>
              <a:t>行銷與流通管理系</a:t>
            </a:r>
          </a:p>
          <a:p>
            <a:pPr eaLnBrk="0" hangingPunct="0">
              <a:defRPr/>
            </a:pPr>
            <a:r>
              <a:rPr kumimoji="0" lang="zh-TW" altLang="en-US" sz="2000" b="1" dirty="0">
                <a:solidFill>
                  <a:srgbClr val="FF00FF"/>
                </a:solidFill>
                <a:latin typeface="標楷體" pitchFamily="65" charset="-120"/>
                <a:ea typeface="標楷體" pitchFamily="65" charset="-120"/>
              </a:rPr>
              <a:t>會計資訊系</a:t>
            </a:r>
          </a:p>
          <a:p>
            <a:pPr eaLnBrk="0" hangingPunct="0">
              <a:defRPr/>
            </a:pPr>
            <a:r>
              <a:rPr kumimoji="0" lang="zh-TW" altLang="en-US" sz="2000" b="1" dirty="0">
                <a:solidFill>
                  <a:srgbClr val="FF00FF"/>
                </a:solidFill>
                <a:latin typeface="標楷體" pitchFamily="65" charset="-120"/>
                <a:ea typeface="標楷體" pitchFamily="65" charset="-120"/>
              </a:rPr>
              <a:t>財政稅務系</a:t>
            </a:r>
          </a:p>
          <a:p>
            <a:pPr eaLnBrk="0" hangingPunct="0">
              <a:defRPr/>
            </a:pPr>
            <a:r>
              <a:rPr kumimoji="0" lang="zh-TW" altLang="en-US" sz="2000" b="1" dirty="0">
                <a:solidFill>
                  <a:srgbClr val="FF00FF"/>
                </a:solidFill>
                <a:latin typeface="標楷體" pitchFamily="65" charset="-120"/>
                <a:ea typeface="標楷體" pitchFamily="65" charset="-120"/>
              </a:rPr>
              <a:t>國際商務系</a:t>
            </a:r>
          </a:p>
          <a:p>
            <a:pPr eaLnBrk="0" hangingPunct="0">
              <a:defRPr/>
            </a:pPr>
            <a:r>
              <a:rPr kumimoji="0" lang="zh-TW" altLang="en-US" sz="2000" b="1" dirty="0">
                <a:solidFill>
                  <a:srgbClr val="FF00FF"/>
                </a:solidFill>
                <a:latin typeface="標楷體" pitchFamily="65" charset="-120"/>
                <a:ea typeface="標楷體" pitchFamily="65" charset="-120"/>
              </a:rPr>
              <a:t>其他商業與管理群相關系</a:t>
            </a:r>
            <a:endParaRPr kumimoji="0" lang="en-US" altLang="zh-TW" sz="2000" b="1" dirty="0">
              <a:solidFill>
                <a:srgbClr val="FF00FF"/>
              </a:solidFill>
              <a:latin typeface="標楷體" pitchFamily="65" charset="-120"/>
              <a:ea typeface="標楷體" pitchFamily="65" charset="-120"/>
            </a:endParaRPr>
          </a:p>
        </p:txBody>
      </p:sp>
      <p:sp>
        <p:nvSpPr>
          <p:cNvPr id="20" name="按鈕形 19"/>
          <p:cNvSpPr/>
          <p:nvPr/>
        </p:nvSpPr>
        <p:spPr>
          <a:xfrm>
            <a:off x="6011863" y="1773238"/>
            <a:ext cx="2808287" cy="6477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800000"/>
                </a:solidFill>
                <a:latin typeface="標楷體" pitchFamily="65" charset="-120"/>
                <a:ea typeface="標楷體" pitchFamily="65" charset="-120"/>
              </a:rPr>
              <a:t>未來主要從事</a:t>
            </a:r>
          </a:p>
        </p:txBody>
      </p:sp>
      <p:sp>
        <p:nvSpPr>
          <p:cNvPr id="21" name="按鈕形 20"/>
          <p:cNvSpPr/>
          <p:nvPr/>
        </p:nvSpPr>
        <p:spPr>
          <a:xfrm>
            <a:off x="6011863" y="2349500"/>
            <a:ext cx="2808287" cy="424815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22" name="矩形 21"/>
          <p:cNvSpPr/>
          <p:nvPr/>
        </p:nvSpPr>
        <p:spPr>
          <a:xfrm>
            <a:off x="6084888" y="2420938"/>
            <a:ext cx="2663825" cy="4103687"/>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800" b="1" dirty="0">
                <a:solidFill>
                  <a:srgbClr val="0000FF"/>
                </a:solidFill>
                <a:latin typeface="標楷體" pitchFamily="65" charset="-120"/>
                <a:ea typeface="標楷體" pitchFamily="65" charset="-120"/>
              </a:rPr>
              <a:t>管理人員</a:t>
            </a:r>
            <a:br>
              <a:rPr kumimoji="0" lang="zh-TW" altLang="en-US" sz="2800" b="1" dirty="0">
                <a:solidFill>
                  <a:srgbClr val="0000FF"/>
                </a:solidFill>
                <a:latin typeface="標楷體" pitchFamily="65" charset="-120"/>
                <a:ea typeface="標楷體" pitchFamily="65" charset="-120"/>
              </a:rPr>
            </a:br>
            <a:r>
              <a:rPr kumimoji="0" lang="zh-TW" altLang="en-US" sz="2800" b="1" dirty="0">
                <a:solidFill>
                  <a:srgbClr val="0000FF"/>
                </a:solidFill>
                <a:latin typeface="標楷體" pitchFamily="65" charset="-120"/>
                <a:ea typeface="標楷體" pitchFamily="65" charset="-120"/>
              </a:rPr>
              <a:t>業務人員</a:t>
            </a:r>
            <a:endParaRPr kumimoji="0" lang="en-US" altLang="zh-TW" sz="2800" b="1" dirty="0">
              <a:solidFill>
                <a:srgbClr val="0000FF"/>
              </a:solidFill>
              <a:latin typeface="標楷體" pitchFamily="65" charset="-120"/>
              <a:ea typeface="標楷體" pitchFamily="65" charset="-120"/>
            </a:endParaRPr>
          </a:p>
          <a:p>
            <a:pPr eaLnBrk="0" hangingPunct="0">
              <a:defRPr/>
            </a:pPr>
            <a:r>
              <a:rPr kumimoji="0" lang="zh-TW" altLang="en-US" sz="2800" b="1" dirty="0">
                <a:solidFill>
                  <a:srgbClr val="0000FF"/>
                </a:solidFill>
                <a:latin typeface="標楷體" pitchFamily="65" charset="-120"/>
                <a:ea typeface="標楷體" pitchFamily="65" charset="-120"/>
              </a:rPr>
              <a:t>銷售人員</a:t>
            </a:r>
            <a:endParaRPr kumimoji="0" lang="en-US" altLang="zh-TW" sz="2800" b="1" dirty="0">
              <a:solidFill>
                <a:srgbClr val="0000FF"/>
              </a:solidFill>
              <a:latin typeface="標楷體" pitchFamily="65" charset="-120"/>
              <a:ea typeface="標楷體" pitchFamily="65" charset="-120"/>
            </a:endParaRPr>
          </a:p>
          <a:p>
            <a:pPr eaLnBrk="0" hangingPunct="0">
              <a:defRPr/>
            </a:pPr>
            <a:r>
              <a:rPr kumimoji="0" lang="zh-TW" altLang="en-US" sz="2800" b="1" dirty="0">
                <a:solidFill>
                  <a:srgbClr val="0000FF"/>
                </a:solidFill>
                <a:latin typeface="標楷體" pitchFamily="65" charset="-120"/>
                <a:ea typeface="標楷體" pitchFamily="65" charset="-120"/>
              </a:rPr>
              <a:t>會計人員</a:t>
            </a:r>
            <a:br>
              <a:rPr kumimoji="0" lang="zh-TW" altLang="en-US" sz="2800" b="1" dirty="0">
                <a:solidFill>
                  <a:srgbClr val="0000FF"/>
                </a:solidFill>
                <a:latin typeface="標楷體" pitchFamily="65" charset="-120"/>
                <a:ea typeface="標楷體" pitchFamily="65" charset="-120"/>
              </a:rPr>
            </a:br>
            <a:r>
              <a:rPr kumimoji="0" lang="zh-TW" altLang="en-US" sz="2800" b="1" dirty="0">
                <a:solidFill>
                  <a:srgbClr val="0000FF"/>
                </a:solidFill>
                <a:latin typeface="標楷體" pitchFamily="65" charset="-120"/>
                <a:ea typeface="標楷體" pitchFamily="65" charset="-120"/>
              </a:rPr>
              <a:t>出納人員</a:t>
            </a:r>
            <a:br>
              <a:rPr kumimoji="0" lang="zh-TW" altLang="en-US" sz="2800" b="1" dirty="0">
                <a:solidFill>
                  <a:srgbClr val="0000FF"/>
                </a:solidFill>
                <a:latin typeface="標楷體" pitchFamily="65" charset="-120"/>
                <a:ea typeface="標楷體" pitchFamily="65" charset="-120"/>
              </a:rPr>
            </a:br>
            <a:r>
              <a:rPr kumimoji="0" lang="zh-TW" altLang="en-US" sz="2800" b="1" dirty="0">
                <a:solidFill>
                  <a:srgbClr val="0000FF"/>
                </a:solidFill>
                <a:latin typeface="標楷體" pitchFamily="65" charset="-120"/>
                <a:ea typeface="標楷體" pitchFamily="65" charset="-120"/>
              </a:rPr>
              <a:t>國貿人員</a:t>
            </a: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p:txBody>
      </p:sp>
      <p:sp>
        <p:nvSpPr>
          <p:cNvPr id="17420"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商業與管理群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1A</a:t>
            </a:r>
            <a:r>
              <a:rPr lang="en-US" altLang="zh-TW" sz="3400" b="1" dirty="0" smtClean="0">
                <a:solidFill>
                  <a:srgbClr val="0000FF"/>
                </a:solidFill>
                <a:latin typeface="標楷體" pitchFamily="65" charset="-120"/>
                <a:ea typeface="標楷體" pitchFamily="65" charset="-120"/>
              </a:rPr>
              <a:t>/3)</a:t>
            </a:r>
            <a:endParaRPr lang="zh-TW" altLang="en-US" sz="3400" b="1"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52231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投影片編號版面配置區 5"/>
          <p:cNvSpPr>
            <a:spLocks noGrp="1"/>
          </p:cNvSpPr>
          <p:nvPr>
            <p:ph type="sldNum" sz="quarter" idx="12"/>
          </p:nvPr>
        </p:nvSpPr>
        <p:spPr bwMode="auto">
          <a:noFill/>
          <a:ln>
            <a:miter lim="800000"/>
            <a:headEnd/>
            <a:tailEnd/>
          </a:ln>
        </p:spPr>
        <p:txBody>
          <a:bodyPr/>
          <a:lstStyle/>
          <a:p>
            <a:fld id="{8E3D42D2-B6E1-479A-BBEE-AB4710650903}" type="slidenum">
              <a:rPr lang="zh-TW" altLang="en-US" smtClean="0"/>
              <a:pPr/>
              <a:t>18</a:t>
            </a:fld>
            <a:endParaRPr lang="en-US" altLang="zh-TW"/>
          </a:p>
        </p:txBody>
      </p:sp>
      <p:sp>
        <p:nvSpPr>
          <p:cNvPr id="47106" name="Rectangle 3"/>
          <p:cNvSpPr>
            <a:spLocks noGrp="1"/>
          </p:cNvSpPr>
          <p:nvPr>
            <p:ph type="body" idx="4294967295"/>
          </p:nvPr>
        </p:nvSpPr>
        <p:spPr>
          <a:xfrm>
            <a:off x="395297" y="1484313"/>
            <a:ext cx="8435975" cy="5175250"/>
          </a:xfrm>
        </p:spPr>
        <p:txBody>
          <a:bodyPr/>
          <a:lstStyle/>
          <a:p>
            <a:pPr marL="609600" indent="-609600">
              <a:buFont typeface="Arial" charset="0"/>
              <a:buNone/>
            </a:pPr>
            <a:r>
              <a:rPr lang="en-US" altLang="zh-TW" sz="2800" b="1" dirty="0" smtClean="0">
                <a:solidFill>
                  <a:schemeClr val="accent2"/>
                </a:solidFill>
              </a:rPr>
              <a:t>107</a:t>
            </a:r>
            <a:r>
              <a:rPr lang="zh-TW" altLang="en-US" sz="2800" b="1" dirty="0" smtClean="0">
                <a:solidFill>
                  <a:schemeClr val="accent2"/>
                </a:solidFill>
              </a:rPr>
              <a:t>學年</a:t>
            </a:r>
            <a:r>
              <a:rPr lang="zh-TW" altLang="en-US" sz="2800" b="1" dirty="0">
                <a:solidFill>
                  <a:schemeClr val="accent2"/>
                </a:solidFill>
              </a:rPr>
              <a:t>度宜蘭區國中技藝技能優良學生甄審入學高級中等學校專業群科</a:t>
            </a:r>
            <a:r>
              <a:rPr lang="en-US" altLang="zh-TW" sz="2800" b="1" dirty="0">
                <a:solidFill>
                  <a:schemeClr val="accent2"/>
                </a:solidFill>
              </a:rPr>
              <a:t>(</a:t>
            </a:r>
            <a:r>
              <a:rPr lang="zh-TW" altLang="en-US" sz="2800" b="1" dirty="0">
                <a:solidFill>
                  <a:schemeClr val="accent2"/>
                </a:solidFill>
              </a:rPr>
              <a:t>職業類科</a:t>
            </a:r>
            <a:r>
              <a:rPr lang="en-US" altLang="zh-TW" sz="2800" b="1" dirty="0">
                <a:solidFill>
                  <a:schemeClr val="accent2"/>
                </a:solidFill>
              </a:rPr>
              <a:t>)</a:t>
            </a:r>
            <a:r>
              <a:rPr lang="zh-TW" altLang="en-US" sz="2800" b="1" dirty="0">
                <a:solidFill>
                  <a:schemeClr val="accent2"/>
                </a:solidFill>
              </a:rPr>
              <a:t>招生學校</a:t>
            </a:r>
          </a:p>
          <a:p>
            <a:pPr marL="609600" indent="-609600">
              <a:buFont typeface="Arial" charset="0"/>
              <a:buAutoNum type="alphaUcPeriod"/>
            </a:pPr>
            <a:r>
              <a:rPr lang="zh-TW" altLang="en-US" sz="2800" b="1" dirty="0"/>
              <a:t>國立蘇澳高級海事水產職業學校</a:t>
            </a:r>
            <a:r>
              <a:rPr lang="en-US" altLang="zh-TW" sz="2800" b="1" dirty="0" smtClean="0"/>
              <a:t>(</a:t>
            </a:r>
            <a:r>
              <a:rPr lang="zh-TW" altLang="en-US" sz="2800" b="1" dirty="0"/>
              <a:t>含進修部</a:t>
            </a:r>
            <a:r>
              <a:rPr lang="en-US" altLang="zh-TW" sz="2800" b="1" dirty="0" smtClean="0"/>
              <a:t>)</a:t>
            </a:r>
            <a:endParaRPr lang="en-US" altLang="zh-TW" sz="2800" b="1" dirty="0"/>
          </a:p>
          <a:p>
            <a:pPr marL="609600" indent="-609600">
              <a:buFont typeface="Arial" charset="0"/>
              <a:buAutoNum type="alphaUcPeriod"/>
            </a:pPr>
            <a:r>
              <a:rPr lang="zh-TW" altLang="en-US" sz="2800" b="1" dirty="0"/>
              <a:t>國立羅東高級商業職業學校</a:t>
            </a:r>
            <a:r>
              <a:rPr lang="en-US" altLang="zh-TW" sz="2800" b="1" dirty="0"/>
              <a:t>(</a:t>
            </a:r>
            <a:r>
              <a:rPr lang="zh-TW" altLang="en-US" sz="2800" b="1" dirty="0" smtClean="0"/>
              <a:t>含進修</a:t>
            </a:r>
            <a:r>
              <a:rPr lang="zh-TW" altLang="en-US" sz="2800" b="1" dirty="0"/>
              <a:t>部</a:t>
            </a:r>
            <a:r>
              <a:rPr lang="en-US" altLang="zh-TW" sz="2800" b="1" dirty="0" smtClean="0"/>
              <a:t>)</a:t>
            </a:r>
            <a:endParaRPr lang="en-US" altLang="zh-TW" sz="2800" b="1" dirty="0"/>
          </a:p>
          <a:p>
            <a:pPr marL="609600" indent="-609600">
              <a:buFont typeface="Arial" charset="0"/>
              <a:buAutoNum type="alphaUcPeriod"/>
            </a:pPr>
            <a:r>
              <a:rPr lang="zh-TW" altLang="en-US" sz="2800" b="1" dirty="0"/>
              <a:t>國立頭城高級家事商業職業學校</a:t>
            </a:r>
            <a:r>
              <a:rPr lang="en-US" altLang="zh-TW" sz="2800" b="1" dirty="0" smtClean="0"/>
              <a:t>(</a:t>
            </a:r>
            <a:r>
              <a:rPr lang="zh-TW" altLang="en-US" sz="2800" b="1" dirty="0"/>
              <a:t>含進修部</a:t>
            </a:r>
            <a:r>
              <a:rPr lang="en-US" altLang="zh-TW" sz="2800" b="1" dirty="0" smtClean="0"/>
              <a:t>)</a:t>
            </a:r>
            <a:endParaRPr lang="en-US" altLang="zh-TW" sz="2800" b="1" dirty="0"/>
          </a:p>
          <a:p>
            <a:pPr marL="609600" indent="-609600">
              <a:buFont typeface="Arial" charset="0"/>
              <a:buAutoNum type="alphaUcPeriod"/>
            </a:pPr>
            <a:r>
              <a:rPr lang="zh-TW" altLang="en-US" sz="2800" b="1" dirty="0"/>
              <a:t>國立宜蘭高級商業職業學校</a:t>
            </a:r>
            <a:r>
              <a:rPr lang="en-US" altLang="zh-TW" sz="2800" b="1" dirty="0" smtClean="0"/>
              <a:t>(</a:t>
            </a:r>
            <a:r>
              <a:rPr lang="zh-TW" altLang="en-US" sz="2800" b="1" dirty="0"/>
              <a:t>含進修部</a:t>
            </a:r>
            <a:r>
              <a:rPr lang="en-US" altLang="zh-TW" sz="2800" b="1" dirty="0" smtClean="0"/>
              <a:t>)</a:t>
            </a:r>
            <a:endParaRPr lang="en-US" altLang="zh-TW" sz="2800" b="1" dirty="0"/>
          </a:p>
          <a:p>
            <a:pPr marL="609600" indent="-609600">
              <a:buFont typeface="Arial" charset="0"/>
              <a:buAutoNum type="alphaUcPeriod"/>
            </a:pPr>
            <a:r>
              <a:rPr lang="zh-TW" altLang="en-US" sz="2800" b="1" dirty="0"/>
              <a:t>國立羅東高級工業職業學校</a:t>
            </a:r>
            <a:r>
              <a:rPr lang="en-US" altLang="zh-TW" sz="2800" b="1" dirty="0" smtClean="0"/>
              <a:t>(</a:t>
            </a:r>
            <a:r>
              <a:rPr lang="zh-TW" altLang="en-US" sz="2800" b="1" dirty="0"/>
              <a:t>含進修部</a:t>
            </a:r>
            <a:r>
              <a:rPr lang="en-US" altLang="zh-TW" sz="2800" b="1" dirty="0" smtClean="0"/>
              <a:t>)</a:t>
            </a:r>
            <a:endParaRPr lang="zh-TW" altLang="en-US" sz="2800" b="1" dirty="0"/>
          </a:p>
        </p:txBody>
      </p:sp>
      <p:sp>
        <p:nvSpPr>
          <p:cNvPr id="47107" name="Rectangle 5"/>
          <p:cNvSpPr>
            <a:spLocks/>
          </p:cNvSpPr>
          <p:nvPr/>
        </p:nvSpPr>
        <p:spPr bwMode="auto">
          <a:xfrm>
            <a:off x="468313" y="549275"/>
            <a:ext cx="8229600" cy="1143000"/>
          </a:xfrm>
          <a:prstGeom prst="rect">
            <a:avLst/>
          </a:prstGeom>
          <a:noFill/>
          <a:ln w="9525">
            <a:noFill/>
            <a:miter lim="800000"/>
            <a:headEnd/>
            <a:tailEnd/>
          </a:ln>
        </p:spPr>
        <p:txBody>
          <a:bodyPr anchor="ctr"/>
          <a:lstStyle/>
          <a:p>
            <a:pPr marL="838200" indent="-838200" algn="ctr" eaLnBrk="0" hangingPunct="0"/>
            <a:r>
              <a:rPr kumimoji="0" lang="zh-TW" altLang="en-US" sz="4400" dirty="0">
                <a:latin typeface="Calibri" pitchFamily="34" charset="0"/>
              </a:rPr>
              <a:t>三</a:t>
            </a:r>
            <a:r>
              <a:rPr kumimoji="0" lang="en-US" altLang="zh-TW" sz="4400" dirty="0">
                <a:latin typeface="Calibri" pitchFamily="34" charset="0"/>
              </a:rPr>
              <a:t>-1-1-</a:t>
            </a:r>
            <a:r>
              <a:rPr kumimoji="0" lang="zh-TW" altLang="en-US" sz="4400" dirty="0">
                <a:latin typeface="Calibri" pitchFamily="34" charset="0"/>
              </a:rPr>
              <a:t>技優甄審</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商業與管理群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1B</a:t>
            </a:r>
            <a:r>
              <a:rPr lang="en-US" altLang="zh-TW" sz="3400" b="1" dirty="0" smtClean="0">
                <a:solidFill>
                  <a:srgbClr val="0000FF"/>
                </a:solidFill>
                <a:latin typeface="標楷體" pitchFamily="65" charset="-120"/>
                <a:ea typeface="標楷體" pitchFamily="65" charset="-120"/>
              </a:rPr>
              <a:t>/3)</a:t>
            </a:r>
            <a:endParaRPr lang="zh-TW" altLang="en-US" sz="3400" b="1" dirty="0" smtClean="0">
              <a:solidFill>
                <a:srgbClr val="0000FF"/>
              </a:solidFill>
              <a:latin typeface="標楷體" pitchFamily="65" charset="-120"/>
              <a:ea typeface="標楷體" pitchFamily="65" charset="-120"/>
            </a:endParaRPr>
          </a:p>
        </p:txBody>
      </p:sp>
      <p:sp>
        <p:nvSpPr>
          <p:cNvPr id="11" name="內容版面配置區 2"/>
          <p:cNvSpPr txBox="1">
            <a:spLocks/>
          </p:cNvSpPr>
          <p:nvPr/>
        </p:nvSpPr>
        <p:spPr>
          <a:xfrm>
            <a:off x="251520" y="1124744"/>
            <a:ext cx="5472608"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nSpc>
                <a:spcPct val="90000"/>
              </a:lnSpc>
              <a:spcBef>
                <a:spcPct val="20000"/>
              </a:spcBef>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r>
              <a:rPr kumimoji="0"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商業經營科</a:t>
            </a:r>
            <a:endParaRPr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提醒事項</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marL="182563" indent="-182563" eaLnBrk="0" hangingPunct="0">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重視英文能力</a:t>
            </a:r>
            <a:endParaRPr kumimoji="0" lang="en-US" altLang="zh-TW" sz="2400" b="1" dirty="0">
              <a:solidFill>
                <a:srgbClr val="FF00FF"/>
              </a:solidFill>
              <a:latin typeface="標楷體" pitchFamily="65" charset="-120"/>
              <a:ea typeface="標楷體" pitchFamily="65" charset="-120"/>
            </a:endParaRPr>
          </a:p>
          <a:p>
            <a:pPr marL="182563" indent="-182563" eaLnBrk="0" hangingPunct="0">
              <a:spcBef>
                <a:spcPts val="600"/>
              </a:spcBef>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重視電腦文書</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處理能力</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000" b="1" dirty="0">
              <a:solidFill>
                <a:srgbClr val="0000FF"/>
              </a:solidFill>
              <a:latin typeface="標楷體" pitchFamily="65" charset="-120"/>
              <a:ea typeface="標楷體" pitchFamily="65" charset="-120"/>
            </a:endParaRPr>
          </a:p>
        </p:txBody>
      </p:sp>
      <p:pic>
        <p:nvPicPr>
          <p:cNvPr id="18441" name="內容版面配置區 5"/>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3221038" y="1773238"/>
            <a:ext cx="3602037" cy="2700337"/>
          </a:xfrm>
        </p:spPr>
      </p:pic>
      <p:pic>
        <p:nvPicPr>
          <p:cNvPr id="18442" name="Picture 3" descr="DSC_07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575" y="4370388"/>
            <a:ext cx="3624263"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4" descr="P10101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7838" y="1773238"/>
            <a:ext cx="2284412"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84799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124744"/>
            <a:ext cx="4968552"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r>
              <a:rPr kumimoji="0"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國際貿易科</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學些甚麼</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400" b="1" dirty="0">
                <a:solidFill>
                  <a:srgbClr val="0000FF"/>
                </a:solidFill>
                <a:latin typeface="標楷體" pitchFamily="65" charset="-120"/>
                <a:ea typeface="標楷體" pitchFamily="65" charset="-120"/>
              </a:rPr>
              <a:t>除商業與管理群必修課程外</a:t>
            </a:r>
            <a:endParaRPr kumimoji="0" lang="en-US" altLang="zh-TW" sz="2400" b="1" dirty="0">
              <a:solidFill>
                <a:srgbClr val="0000FF"/>
              </a:solidFill>
              <a:latin typeface="標楷體" pitchFamily="65" charset="-120"/>
              <a:ea typeface="標楷體" pitchFamily="65" charset="-120"/>
            </a:endParaRPr>
          </a:p>
          <a:p>
            <a:pPr eaLnBrk="0" hangingPunct="0">
              <a:defRPr/>
            </a:pPr>
            <a:endParaRPr kumimoji="0" lang="en-US" altLang="zh-TW" sz="2400" b="1" dirty="0">
              <a:solidFill>
                <a:srgbClr val="0000FF"/>
              </a:solidFill>
              <a:latin typeface="標楷體" pitchFamily="65" charset="-120"/>
              <a:ea typeface="標楷體" pitchFamily="65" charset="-120"/>
            </a:endParaRPr>
          </a:p>
          <a:p>
            <a:pPr eaLnBrk="0" hangingPunct="0">
              <a:defRPr/>
            </a:pPr>
            <a:r>
              <a:rPr kumimoji="0" lang="zh-TW" altLang="en-US" sz="2400" b="1" dirty="0">
                <a:solidFill>
                  <a:srgbClr val="333399">
                    <a:lumMod val="50000"/>
                  </a:srgbClr>
                </a:solidFill>
                <a:latin typeface="標楷體" pitchFamily="65" charset="-120"/>
                <a:ea typeface="標楷體" pitchFamily="65" charset="-120"/>
              </a:rPr>
              <a:t>英語基本會話</a:t>
            </a:r>
            <a:br>
              <a:rPr kumimoji="0" lang="zh-TW" altLang="en-US" sz="2400" b="1" dirty="0">
                <a:solidFill>
                  <a:srgbClr val="333399">
                    <a:lumMod val="50000"/>
                  </a:srgbClr>
                </a:solidFill>
                <a:latin typeface="標楷體" pitchFamily="65" charset="-120"/>
                <a:ea typeface="標楷體" pitchFamily="65" charset="-120"/>
              </a:rPr>
            </a:br>
            <a:r>
              <a:rPr kumimoji="0" lang="zh-TW" altLang="en-US" sz="2400" b="1" dirty="0">
                <a:solidFill>
                  <a:srgbClr val="333399">
                    <a:lumMod val="50000"/>
                  </a:srgbClr>
                </a:solidFill>
                <a:latin typeface="標楷體" pitchFamily="65" charset="-120"/>
                <a:ea typeface="標楷體" pitchFamily="65" charset="-120"/>
              </a:rPr>
              <a:t>會計記帳</a:t>
            </a:r>
            <a:endParaRPr kumimoji="0" lang="en-US" altLang="zh-TW" sz="2400" b="1" dirty="0">
              <a:solidFill>
                <a:srgbClr val="333399">
                  <a:lumMod val="50000"/>
                </a:srgbClr>
              </a:solidFill>
              <a:latin typeface="標楷體" pitchFamily="65" charset="-120"/>
              <a:ea typeface="標楷體" pitchFamily="65" charset="-120"/>
            </a:endParaRPr>
          </a:p>
          <a:p>
            <a:pPr eaLnBrk="0" hangingPunct="0">
              <a:defRPr/>
            </a:pPr>
            <a:r>
              <a:rPr kumimoji="0" lang="zh-TW" altLang="en-US" sz="2400" b="1" dirty="0">
                <a:solidFill>
                  <a:srgbClr val="333399">
                    <a:lumMod val="50000"/>
                  </a:srgbClr>
                </a:solidFill>
                <a:latin typeface="標楷體" pitchFamily="65" charset="-120"/>
                <a:ea typeface="標楷體" pitchFamily="65" charset="-120"/>
              </a:rPr>
              <a:t>電腦文書處理</a:t>
            </a:r>
            <a:endParaRPr kumimoji="0" lang="en-US" altLang="zh-TW" sz="2400" b="1" dirty="0">
              <a:solidFill>
                <a:srgbClr val="333399">
                  <a:lumMod val="50000"/>
                </a:srgbClr>
              </a:solidFill>
              <a:latin typeface="標楷體" pitchFamily="65" charset="-120"/>
              <a:ea typeface="標楷體" pitchFamily="65" charset="-120"/>
            </a:endParaRPr>
          </a:p>
          <a:p>
            <a:pPr eaLnBrk="0" hangingPunct="0">
              <a:defRPr/>
            </a:pPr>
            <a:r>
              <a:rPr kumimoji="0" lang="zh-TW" altLang="en-US" sz="2400" b="1" dirty="0">
                <a:solidFill>
                  <a:srgbClr val="333399">
                    <a:lumMod val="50000"/>
                  </a:srgbClr>
                </a:solidFill>
                <a:latin typeface="標楷體" pitchFamily="65" charset="-120"/>
                <a:ea typeface="標楷體" pitchFamily="65" charset="-120"/>
              </a:rPr>
              <a:t>網路資源應用</a:t>
            </a:r>
            <a:br>
              <a:rPr kumimoji="0" lang="zh-TW" altLang="en-US" sz="2400" b="1" dirty="0">
                <a:solidFill>
                  <a:srgbClr val="333399">
                    <a:lumMod val="50000"/>
                  </a:srgbClr>
                </a:solidFill>
                <a:latin typeface="標楷體" pitchFamily="65" charset="-120"/>
                <a:ea typeface="標楷體" pitchFamily="65" charset="-120"/>
              </a:rPr>
            </a:br>
            <a:r>
              <a:rPr kumimoji="0" lang="zh-TW" altLang="en-US" sz="2400" b="1" dirty="0">
                <a:solidFill>
                  <a:srgbClr val="333399">
                    <a:lumMod val="50000"/>
                  </a:srgbClr>
                </a:solidFill>
                <a:latin typeface="標楷體" pitchFamily="65" charset="-120"/>
                <a:ea typeface="標楷體" pitchFamily="65" charset="-120"/>
              </a:rPr>
              <a:t>人際關係溝通</a:t>
            </a:r>
            <a:br>
              <a:rPr kumimoji="0" lang="zh-TW" altLang="en-US" sz="2400" b="1" dirty="0">
                <a:solidFill>
                  <a:srgbClr val="333399">
                    <a:lumMod val="50000"/>
                  </a:srgbClr>
                </a:solidFill>
                <a:latin typeface="標楷體" pitchFamily="65" charset="-120"/>
                <a:ea typeface="標楷體" pitchFamily="65" charset="-120"/>
              </a:rPr>
            </a:br>
            <a:r>
              <a:rPr kumimoji="0" lang="zh-TW" altLang="en-US" sz="2400" b="1" dirty="0">
                <a:solidFill>
                  <a:srgbClr val="333399">
                    <a:lumMod val="50000"/>
                  </a:srgbClr>
                </a:solidFill>
                <a:latin typeface="標楷體" pitchFamily="65" charset="-120"/>
                <a:ea typeface="標楷體" pitchFamily="65" charset="-120"/>
              </a:rPr>
              <a:t>經濟情勢基礎分析</a:t>
            </a:r>
            <a:r>
              <a:rPr kumimoji="0" lang="zh-TW" altLang="en-US" sz="1600" b="1" dirty="0">
                <a:solidFill>
                  <a:srgbClr val="0000FF"/>
                </a:solidFill>
                <a:latin typeface="標楷體" pitchFamily="65" charset="-120"/>
                <a:ea typeface="標楷體" pitchFamily="65" charset="-120"/>
              </a:rPr>
              <a:t/>
            </a:r>
            <a:br>
              <a:rPr kumimoji="0" lang="zh-TW" altLang="en-US" sz="1600" b="1" dirty="0">
                <a:solidFill>
                  <a:srgbClr val="0000FF"/>
                </a:solidFill>
                <a:latin typeface="標楷體" pitchFamily="65" charset="-120"/>
                <a:ea typeface="標楷體" pitchFamily="65" charset="-120"/>
              </a:rPr>
            </a:br>
            <a:r>
              <a:rPr kumimoji="0" lang="zh-TW" altLang="en-US" sz="1600" b="1" dirty="0">
                <a:solidFill>
                  <a:srgbClr val="0000FF"/>
                </a:solidFill>
                <a:latin typeface="標楷體" pitchFamily="65" charset="-120"/>
                <a:ea typeface="標楷體" pitchFamily="65" charset="-120"/>
              </a:rPr>
              <a:t> </a:t>
            </a:r>
            <a:endParaRPr kumimoji="0" lang="en-US" altLang="zh-TW" sz="1600" b="1" dirty="0">
              <a:solidFill>
                <a:srgbClr val="0000FF"/>
              </a:solidFill>
              <a:latin typeface="標楷體" pitchFamily="65" charset="-120"/>
              <a:ea typeface="標楷體" pitchFamily="65" charset="-120"/>
            </a:endParaRPr>
          </a:p>
          <a:p>
            <a:pPr eaLnBrk="0" hangingPunct="0">
              <a:defRPr/>
            </a:pPr>
            <a:r>
              <a:rPr kumimoji="0" lang="zh-TW" altLang="en-US" sz="2400" b="1" dirty="0">
                <a:solidFill>
                  <a:srgbClr val="660066"/>
                </a:solidFill>
                <a:latin typeface="標楷體" pitchFamily="65" charset="-120"/>
                <a:ea typeface="標楷體" pitchFamily="65" charset="-120"/>
              </a:rPr>
              <a:t>專題製作</a:t>
            </a:r>
            <a:endParaRPr kumimoji="0" lang="en-US" altLang="zh-TW" sz="2400" b="1" dirty="0">
              <a:solidFill>
                <a:srgbClr val="0000FF"/>
              </a:solidFill>
              <a:latin typeface="標楷體" pitchFamily="65" charset="-120"/>
              <a:ea typeface="標楷體" pitchFamily="65" charset="-120"/>
            </a:endParaRPr>
          </a:p>
        </p:txBody>
      </p:sp>
      <p:sp>
        <p:nvSpPr>
          <p:cNvPr id="16" name="按鈕形 15"/>
          <p:cNvSpPr/>
          <p:nvPr/>
        </p:nvSpPr>
        <p:spPr>
          <a:xfrm>
            <a:off x="3132138" y="1773238"/>
            <a:ext cx="2808287" cy="6477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升學主要相關</a:t>
            </a:r>
          </a:p>
        </p:txBody>
      </p:sp>
      <p:sp>
        <p:nvSpPr>
          <p:cNvPr id="17" name="按鈕形 16"/>
          <p:cNvSpPr/>
          <p:nvPr/>
        </p:nvSpPr>
        <p:spPr>
          <a:xfrm>
            <a:off x="3132138" y="2349500"/>
            <a:ext cx="2808287" cy="424815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9" name="矩形 18"/>
          <p:cNvSpPr/>
          <p:nvPr/>
        </p:nvSpPr>
        <p:spPr>
          <a:xfrm>
            <a:off x="3203575" y="2420938"/>
            <a:ext cx="2663825" cy="4103687"/>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000" b="1" dirty="0">
                <a:solidFill>
                  <a:srgbClr val="FF00FF"/>
                </a:solidFill>
                <a:latin typeface="標楷體" pitchFamily="65" charset="-120"/>
                <a:ea typeface="標楷體" pitchFamily="65" charset="-120"/>
              </a:rPr>
              <a:t>企業管理系</a:t>
            </a:r>
          </a:p>
          <a:p>
            <a:pPr eaLnBrk="0" hangingPunct="0">
              <a:defRPr/>
            </a:pPr>
            <a:r>
              <a:rPr kumimoji="0" lang="zh-TW" altLang="en-US" sz="2000" b="1" dirty="0">
                <a:solidFill>
                  <a:srgbClr val="FF00FF"/>
                </a:solidFill>
                <a:latin typeface="標楷體" pitchFamily="65" charset="-120"/>
                <a:ea typeface="標楷體" pitchFamily="65" charset="-120"/>
              </a:rPr>
              <a:t>工業工程與管理系</a:t>
            </a:r>
          </a:p>
          <a:p>
            <a:pPr eaLnBrk="0" hangingPunct="0">
              <a:defRPr/>
            </a:pPr>
            <a:r>
              <a:rPr kumimoji="0" lang="zh-TW" altLang="en-US" sz="2000" b="1" dirty="0">
                <a:solidFill>
                  <a:srgbClr val="FF00FF"/>
                </a:solidFill>
                <a:latin typeface="標楷體" pitchFamily="65" charset="-120"/>
                <a:ea typeface="標楷體" pitchFamily="65" charset="-120"/>
              </a:rPr>
              <a:t>企業管理系</a:t>
            </a:r>
          </a:p>
          <a:p>
            <a:pPr eaLnBrk="0" hangingPunct="0">
              <a:defRPr/>
            </a:pPr>
            <a:r>
              <a:rPr kumimoji="0" lang="zh-TW" altLang="en-US" sz="2000" b="1" dirty="0">
                <a:solidFill>
                  <a:srgbClr val="FF00FF"/>
                </a:solidFill>
                <a:latin typeface="標楷體" pitchFamily="65" charset="-120"/>
                <a:ea typeface="標楷體" pitchFamily="65" charset="-120"/>
              </a:rPr>
              <a:t>財務金融系</a:t>
            </a:r>
          </a:p>
          <a:p>
            <a:pPr eaLnBrk="0" hangingPunct="0">
              <a:defRPr/>
            </a:pPr>
            <a:r>
              <a:rPr kumimoji="0" lang="zh-TW" altLang="en-US" sz="2000" b="1" dirty="0">
                <a:solidFill>
                  <a:srgbClr val="FF00FF"/>
                </a:solidFill>
                <a:latin typeface="標楷體" pitchFamily="65" charset="-120"/>
                <a:ea typeface="標楷體" pitchFamily="65" charset="-120"/>
              </a:rPr>
              <a:t>會計系</a:t>
            </a:r>
          </a:p>
          <a:p>
            <a:pPr eaLnBrk="0" hangingPunct="0">
              <a:defRPr/>
            </a:pPr>
            <a:r>
              <a:rPr kumimoji="0" lang="zh-TW" altLang="en-US" sz="2000" b="1" dirty="0">
                <a:solidFill>
                  <a:srgbClr val="FF00FF"/>
                </a:solidFill>
                <a:latin typeface="標楷體" pitchFamily="65" charset="-120"/>
                <a:ea typeface="標楷體" pitchFamily="65" charset="-120"/>
              </a:rPr>
              <a:t>經營管理系</a:t>
            </a:r>
          </a:p>
          <a:p>
            <a:pPr eaLnBrk="0" hangingPunct="0">
              <a:defRPr/>
            </a:pPr>
            <a:r>
              <a:rPr kumimoji="0" lang="zh-TW" altLang="en-US" sz="2000" b="1" dirty="0">
                <a:solidFill>
                  <a:srgbClr val="FF00FF"/>
                </a:solidFill>
                <a:latin typeface="標楷體" pitchFamily="65" charset="-120"/>
                <a:ea typeface="標楷體" pitchFamily="65" charset="-120"/>
              </a:rPr>
              <a:t>資訊與財金管理系</a:t>
            </a:r>
          </a:p>
          <a:p>
            <a:pPr eaLnBrk="0" hangingPunct="0">
              <a:defRPr/>
            </a:pPr>
            <a:r>
              <a:rPr kumimoji="0" lang="zh-TW" altLang="en-US" sz="2000" b="1" dirty="0">
                <a:solidFill>
                  <a:srgbClr val="FF00FF"/>
                </a:solidFill>
                <a:latin typeface="標楷體" pitchFamily="65" charset="-120"/>
                <a:ea typeface="標楷體" pitchFamily="65" charset="-120"/>
              </a:rPr>
              <a:t>行銷與流通管理系</a:t>
            </a:r>
          </a:p>
          <a:p>
            <a:pPr eaLnBrk="0" hangingPunct="0">
              <a:defRPr/>
            </a:pPr>
            <a:r>
              <a:rPr kumimoji="0" lang="zh-TW" altLang="en-US" sz="2000" b="1" dirty="0">
                <a:solidFill>
                  <a:srgbClr val="FF00FF"/>
                </a:solidFill>
                <a:latin typeface="標楷體" pitchFamily="65" charset="-120"/>
                <a:ea typeface="標楷體" pitchFamily="65" charset="-120"/>
              </a:rPr>
              <a:t>會計資訊系</a:t>
            </a:r>
          </a:p>
          <a:p>
            <a:pPr eaLnBrk="0" hangingPunct="0">
              <a:defRPr/>
            </a:pPr>
            <a:r>
              <a:rPr kumimoji="0" lang="zh-TW" altLang="en-US" sz="2000" b="1" dirty="0">
                <a:solidFill>
                  <a:srgbClr val="FF00FF"/>
                </a:solidFill>
                <a:latin typeface="標楷體" pitchFamily="65" charset="-120"/>
                <a:ea typeface="標楷體" pitchFamily="65" charset="-120"/>
              </a:rPr>
              <a:t>財政稅務系</a:t>
            </a:r>
          </a:p>
          <a:p>
            <a:pPr eaLnBrk="0" hangingPunct="0">
              <a:defRPr/>
            </a:pPr>
            <a:r>
              <a:rPr kumimoji="0" lang="zh-TW" altLang="en-US" sz="2000" b="1" dirty="0">
                <a:solidFill>
                  <a:srgbClr val="FF00FF"/>
                </a:solidFill>
                <a:latin typeface="標楷體" pitchFamily="65" charset="-120"/>
                <a:ea typeface="標楷體" pitchFamily="65" charset="-120"/>
              </a:rPr>
              <a:t>國際商務系</a:t>
            </a:r>
          </a:p>
          <a:p>
            <a:pPr eaLnBrk="0" hangingPunct="0">
              <a:defRPr/>
            </a:pPr>
            <a:r>
              <a:rPr kumimoji="0" lang="zh-TW" altLang="en-US" sz="2000" b="1" dirty="0">
                <a:solidFill>
                  <a:srgbClr val="FF00FF"/>
                </a:solidFill>
                <a:latin typeface="標楷體" pitchFamily="65" charset="-120"/>
                <a:ea typeface="標楷體" pitchFamily="65" charset="-120"/>
              </a:rPr>
              <a:t>其他商業與管理群相關系</a:t>
            </a:r>
            <a:endParaRPr kumimoji="0" lang="en-US" altLang="zh-TW" sz="2000" b="1" dirty="0">
              <a:solidFill>
                <a:srgbClr val="FF00FF"/>
              </a:solidFill>
              <a:latin typeface="標楷體" pitchFamily="65" charset="-120"/>
              <a:ea typeface="標楷體" pitchFamily="65" charset="-120"/>
            </a:endParaRPr>
          </a:p>
        </p:txBody>
      </p:sp>
      <p:sp>
        <p:nvSpPr>
          <p:cNvPr id="20" name="按鈕形 19"/>
          <p:cNvSpPr/>
          <p:nvPr/>
        </p:nvSpPr>
        <p:spPr>
          <a:xfrm>
            <a:off x="6011863" y="1773238"/>
            <a:ext cx="2808287" cy="6477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800000"/>
                </a:solidFill>
                <a:latin typeface="標楷體" pitchFamily="65" charset="-120"/>
                <a:ea typeface="標楷體" pitchFamily="65" charset="-120"/>
              </a:rPr>
              <a:t>未來主要從事</a:t>
            </a:r>
          </a:p>
        </p:txBody>
      </p:sp>
      <p:sp>
        <p:nvSpPr>
          <p:cNvPr id="21" name="按鈕形 20"/>
          <p:cNvSpPr/>
          <p:nvPr/>
        </p:nvSpPr>
        <p:spPr>
          <a:xfrm>
            <a:off x="6011863" y="2349500"/>
            <a:ext cx="2808287" cy="424815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22" name="矩形 21"/>
          <p:cNvSpPr/>
          <p:nvPr/>
        </p:nvSpPr>
        <p:spPr>
          <a:xfrm>
            <a:off x="6084888" y="2420938"/>
            <a:ext cx="2663825" cy="4103687"/>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800" b="1" dirty="0">
                <a:solidFill>
                  <a:srgbClr val="0000FF"/>
                </a:solidFill>
                <a:latin typeface="標楷體" pitchFamily="65" charset="-120"/>
                <a:ea typeface="標楷體" pitchFamily="65" charset="-120"/>
              </a:rPr>
              <a:t> 管理人員</a:t>
            </a:r>
            <a:br>
              <a:rPr kumimoji="0" lang="zh-TW" altLang="en-US" sz="2800" b="1" dirty="0">
                <a:solidFill>
                  <a:srgbClr val="0000FF"/>
                </a:solidFill>
                <a:latin typeface="標楷體" pitchFamily="65" charset="-120"/>
                <a:ea typeface="標楷體" pitchFamily="65" charset="-120"/>
              </a:rPr>
            </a:br>
            <a:r>
              <a:rPr kumimoji="0" lang="zh-TW" altLang="en-US" sz="2800" b="1" dirty="0">
                <a:solidFill>
                  <a:srgbClr val="0000FF"/>
                </a:solidFill>
                <a:latin typeface="標楷體" pitchFamily="65" charset="-120"/>
                <a:ea typeface="標楷體" pitchFamily="65" charset="-120"/>
              </a:rPr>
              <a:t> 業務人員</a:t>
            </a:r>
            <a:endParaRPr kumimoji="0" lang="en-US" altLang="zh-TW" sz="2800" b="1" dirty="0">
              <a:solidFill>
                <a:srgbClr val="0000FF"/>
              </a:solidFill>
              <a:latin typeface="標楷體" pitchFamily="65" charset="-120"/>
              <a:ea typeface="標楷體" pitchFamily="65" charset="-120"/>
            </a:endParaRPr>
          </a:p>
          <a:p>
            <a:pPr eaLnBrk="0" hangingPunct="0">
              <a:defRPr/>
            </a:pPr>
            <a:r>
              <a:rPr kumimoji="0" lang="zh-TW" altLang="en-US" sz="2800" b="1" dirty="0">
                <a:solidFill>
                  <a:srgbClr val="0000FF"/>
                </a:solidFill>
                <a:latin typeface="標楷體" pitchFamily="65" charset="-120"/>
                <a:ea typeface="標楷體" pitchFamily="65" charset="-120"/>
              </a:rPr>
              <a:t> 銷售人員</a:t>
            </a:r>
            <a:endParaRPr kumimoji="0" lang="en-US" altLang="zh-TW" sz="2800" b="1" dirty="0">
              <a:solidFill>
                <a:srgbClr val="0000FF"/>
              </a:solidFill>
              <a:latin typeface="標楷體" pitchFamily="65" charset="-120"/>
              <a:ea typeface="標楷體" pitchFamily="65" charset="-120"/>
            </a:endParaRPr>
          </a:p>
          <a:p>
            <a:pPr eaLnBrk="0" hangingPunct="0">
              <a:defRPr/>
            </a:pPr>
            <a:r>
              <a:rPr kumimoji="0" lang="zh-TW" altLang="en-US" sz="2800" b="1" dirty="0">
                <a:solidFill>
                  <a:srgbClr val="0000FF"/>
                </a:solidFill>
                <a:latin typeface="標楷體" pitchFamily="65" charset="-120"/>
                <a:ea typeface="標楷體" pitchFamily="65" charset="-120"/>
              </a:rPr>
              <a:t> 會計人員</a:t>
            </a:r>
            <a:br>
              <a:rPr kumimoji="0" lang="zh-TW" altLang="en-US" sz="2800" b="1" dirty="0">
                <a:solidFill>
                  <a:srgbClr val="0000FF"/>
                </a:solidFill>
                <a:latin typeface="標楷體" pitchFamily="65" charset="-120"/>
                <a:ea typeface="標楷體" pitchFamily="65" charset="-120"/>
              </a:rPr>
            </a:br>
            <a:r>
              <a:rPr kumimoji="0" lang="zh-TW" altLang="en-US" sz="2800" b="1" dirty="0">
                <a:solidFill>
                  <a:srgbClr val="0000FF"/>
                </a:solidFill>
                <a:latin typeface="標楷體" pitchFamily="65" charset="-120"/>
                <a:ea typeface="標楷體" pitchFamily="65" charset="-120"/>
              </a:rPr>
              <a:t> 出納人員</a:t>
            </a:r>
            <a:br>
              <a:rPr kumimoji="0" lang="zh-TW" altLang="en-US" sz="2800" b="1" dirty="0">
                <a:solidFill>
                  <a:srgbClr val="0000FF"/>
                </a:solidFill>
                <a:latin typeface="標楷體" pitchFamily="65" charset="-120"/>
                <a:ea typeface="標楷體" pitchFamily="65" charset="-120"/>
              </a:rPr>
            </a:br>
            <a:r>
              <a:rPr kumimoji="0" lang="zh-TW" altLang="en-US" sz="2800" b="1" dirty="0">
                <a:solidFill>
                  <a:srgbClr val="0000FF"/>
                </a:solidFill>
                <a:latin typeface="標楷體" pitchFamily="65" charset="-120"/>
                <a:ea typeface="標楷體" pitchFamily="65" charset="-120"/>
              </a:rPr>
              <a:t> 國貿人員</a:t>
            </a: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p:txBody>
      </p:sp>
      <p:sp>
        <p:nvSpPr>
          <p:cNvPr id="19468"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商業與管理群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2A</a:t>
            </a:r>
            <a:r>
              <a:rPr lang="en-US" altLang="zh-TW" sz="3400" b="1" dirty="0" smtClean="0">
                <a:solidFill>
                  <a:srgbClr val="0000FF"/>
                </a:solidFill>
                <a:latin typeface="標楷體" pitchFamily="65" charset="-120"/>
                <a:ea typeface="標楷體" pitchFamily="65" charset="-120"/>
              </a:rPr>
              <a:t>/3)</a:t>
            </a:r>
            <a:endParaRPr lang="zh-TW" altLang="en-US" sz="3400" b="1"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233530483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商業與管理群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2B</a:t>
            </a:r>
            <a:r>
              <a:rPr lang="en-US" altLang="zh-TW" sz="3400" b="1" dirty="0" smtClean="0">
                <a:solidFill>
                  <a:srgbClr val="0000FF"/>
                </a:solidFill>
                <a:latin typeface="標楷體" pitchFamily="65" charset="-120"/>
                <a:ea typeface="標楷體" pitchFamily="65" charset="-120"/>
              </a:rPr>
              <a:t>/3)</a:t>
            </a:r>
            <a:endParaRPr lang="zh-TW" altLang="en-US" sz="3400" b="1" dirty="0" smtClean="0">
              <a:solidFill>
                <a:srgbClr val="0000FF"/>
              </a:solidFill>
              <a:latin typeface="標楷體" pitchFamily="65" charset="-120"/>
              <a:ea typeface="標楷體" pitchFamily="65" charset="-120"/>
            </a:endParaRPr>
          </a:p>
        </p:txBody>
      </p:sp>
      <p:sp>
        <p:nvSpPr>
          <p:cNvPr id="11" name="內容版面配置區 2"/>
          <p:cNvSpPr txBox="1">
            <a:spLocks/>
          </p:cNvSpPr>
          <p:nvPr/>
        </p:nvSpPr>
        <p:spPr>
          <a:xfrm>
            <a:off x="251520" y="1124744"/>
            <a:ext cx="5472608"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fontAlgn="auto">
              <a:spcBef>
                <a:spcPct val="20000"/>
              </a:spcBef>
              <a:spcAft>
                <a:spcPts val="0"/>
              </a:spcAft>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kumimoji="0"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r>
              <a:rPr kumimoji="0" lang="en-US" altLang="zh-TW"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國際貿易科</a:t>
            </a:r>
            <a:endParaRPr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zh-TW" altLang="en-US" sz="2800" dirty="0">
                <a:latin typeface="標楷體" pitchFamily="65" charset="-120"/>
                <a:ea typeface="標楷體" pitchFamily="65" charset="-120"/>
              </a:rPr>
              <a:t>提醒事項</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zh-TW" altLang="en-US" sz="2800" dirty="0">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marL="182563" indent="-182563" fontAlgn="auto">
              <a:spcBef>
                <a:spcPts val="0"/>
              </a:spcBef>
              <a:spcAft>
                <a:spcPts val="0"/>
              </a:spcAft>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重視英文能力</a:t>
            </a:r>
            <a:endParaRPr kumimoji="0" lang="en-US" altLang="zh-TW" sz="2400" b="1" dirty="0">
              <a:solidFill>
                <a:srgbClr val="FF00FF"/>
              </a:solidFill>
              <a:latin typeface="標楷體" pitchFamily="65" charset="-120"/>
              <a:ea typeface="標楷體" pitchFamily="65" charset="-120"/>
            </a:endParaRPr>
          </a:p>
          <a:p>
            <a:pPr marL="182563" indent="-182563" fontAlgn="auto">
              <a:spcBef>
                <a:spcPts val="600"/>
              </a:spcBef>
              <a:spcAft>
                <a:spcPts val="0"/>
              </a:spcAft>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重視電腦文書</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ts val="600"/>
              </a:spcBef>
              <a:spcAft>
                <a:spcPts val="0"/>
              </a:spcAft>
              <a:defRPr/>
            </a:pPr>
            <a:r>
              <a:rPr kumimoji="0" lang="zh-TW" altLang="en-US" sz="2400"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a:t>
            </a: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處理能力</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ts val="600"/>
              </a:spcBef>
              <a:spcAft>
                <a:spcPts val="0"/>
              </a:spcAft>
              <a:defRPr/>
            </a:pP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ts val="600"/>
              </a:spcBef>
              <a:spcAft>
                <a:spcPts val="0"/>
              </a:spcAft>
              <a:defRPr/>
            </a:pPr>
            <a:endParaRPr kumimoji="0" lang="en-US" altLang="zh-TW" sz="2800"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ts val="600"/>
              </a:spcBef>
              <a:spcAft>
                <a:spcPts val="0"/>
              </a:spcAft>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ts val="600"/>
              </a:spcBef>
              <a:spcAft>
                <a:spcPts val="0"/>
              </a:spcAft>
              <a:defRPr/>
            </a:pPr>
            <a:endParaRPr kumimoji="0" lang="en-US" altLang="zh-TW" sz="2800"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ts val="600"/>
              </a:spcBef>
              <a:spcAft>
                <a:spcPts val="0"/>
              </a:spcAft>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ts val="600"/>
              </a:spcBef>
              <a:spcAft>
                <a:spcPts val="0"/>
              </a:spcAft>
              <a:defRPr/>
            </a:pPr>
            <a:endParaRPr kumimoji="0" lang="en-US" altLang="zh-TW" sz="2000" dirty="0">
              <a:solidFill>
                <a:srgbClr val="0000FF"/>
              </a:solidFill>
              <a:latin typeface="標楷體" pitchFamily="65" charset="-120"/>
              <a:ea typeface="標楷體" pitchFamily="65" charset="-120"/>
            </a:endParaRPr>
          </a:p>
        </p:txBody>
      </p:sp>
      <p:pic>
        <p:nvPicPr>
          <p:cNvPr id="20489" name="Picture 4" descr="P10101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7838" y="1773238"/>
            <a:ext cx="2284412"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25" y="1773238"/>
            <a:ext cx="3732213" cy="2627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91" name="圖片 19" descr="國貿科教師企業參訪.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5625" y="4349750"/>
            <a:ext cx="373221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8551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124744"/>
            <a:ext cx="4968552"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r>
              <a:rPr kumimoji="0"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資料處理科</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學些甚麼</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200" b="1" dirty="0">
                <a:solidFill>
                  <a:srgbClr val="0000FF"/>
                </a:solidFill>
                <a:latin typeface="標楷體" pitchFamily="65" charset="-120"/>
                <a:ea typeface="標楷體" pitchFamily="65" charset="-120"/>
              </a:rPr>
              <a:t>除商業與管理群必修課程外</a:t>
            </a:r>
            <a:endParaRPr kumimoji="0" lang="en-US" altLang="zh-TW" sz="2200" b="1" dirty="0">
              <a:solidFill>
                <a:srgbClr val="0000FF"/>
              </a:solidFill>
              <a:latin typeface="標楷體" pitchFamily="65" charset="-120"/>
              <a:ea typeface="標楷體" pitchFamily="65" charset="-120"/>
            </a:endParaRPr>
          </a:p>
          <a:p>
            <a:pPr eaLnBrk="0" hangingPunct="0">
              <a:defRPr/>
            </a:pPr>
            <a:endParaRPr kumimoji="0" lang="en-US" altLang="zh-TW" sz="2200" b="1" dirty="0">
              <a:solidFill>
                <a:srgbClr val="0000FF"/>
              </a:solidFill>
              <a:latin typeface="標楷體" pitchFamily="65" charset="-120"/>
              <a:ea typeface="標楷體" pitchFamily="65" charset="-120"/>
            </a:endParaRPr>
          </a:p>
          <a:p>
            <a:pPr eaLnBrk="0" hangingPunct="0">
              <a:defRPr/>
            </a:pPr>
            <a:r>
              <a:rPr kumimoji="0" lang="zh-TW" altLang="en-US" sz="2200" b="1" dirty="0">
                <a:solidFill>
                  <a:srgbClr val="333399">
                    <a:lumMod val="50000"/>
                  </a:srgbClr>
                </a:solidFill>
                <a:latin typeface="標楷體" pitchFamily="65" charset="-120"/>
                <a:ea typeface="標楷體" pitchFamily="65" charset="-120"/>
              </a:rPr>
              <a:t>英語基本會話能力</a:t>
            </a:r>
            <a:br>
              <a:rPr kumimoji="0" lang="zh-TW" altLang="en-US" sz="2200" b="1" dirty="0">
                <a:solidFill>
                  <a:srgbClr val="333399">
                    <a:lumMod val="50000"/>
                  </a:srgbClr>
                </a:solidFill>
                <a:latin typeface="標楷體" pitchFamily="65" charset="-120"/>
                <a:ea typeface="標楷體" pitchFamily="65" charset="-120"/>
              </a:rPr>
            </a:br>
            <a:r>
              <a:rPr kumimoji="0" lang="zh-TW" altLang="en-US" sz="2200" b="1" dirty="0">
                <a:solidFill>
                  <a:srgbClr val="333399">
                    <a:lumMod val="50000"/>
                  </a:srgbClr>
                </a:solidFill>
                <a:latin typeface="標楷體" pitchFamily="65" charset="-120"/>
                <a:ea typeface="標楷體" pitchFamily="65" charset="-120"/>
              </a:rPr>
              <a:t>會計記帳</a:t>
            </a:r>
            <a:endParaRPr kumimoji="0" lang="en-US" altLang="zh-TW" sz="2200" b="1" dirty="0">
              <a:solidFill>
                <a:srgbClr val="333399">
                  <a:lumMod val="50000"/>
                </a:srgbClr>
              </a:solidFill>
              <a:latin typeface="標楷體" pitchFamily="65" charset="-120"/>
              <a:ea typeface="標楷體" pitchFamily="65" charset="-120"/>
            </a:endParaRPr>
          </a:p>
          <a:p>
            <a:pPr eaLnBrk="0" hangingPunct="0">
              <a:defRPr/>
            </a:pPr>
            <a:r>
              <a:rPr kumimoji="0" lang="zh-TW" altLang="en-US" sz="2200" b="1" dirty="0">
                <a:solidFill>
                  <a:srgbClr val="333399">
                    <a:lumMod val="50000"/>
                  </a:srgbClr>
                </a:solidFill>
                <a:latin typeface="標楷體" pitchFamily="65" charset="-120"/>
                <a:ea typeface="標楷體" pitchFamily="65" charset="-120"/>
              </a:rPr>
              <a:t>電腦文書處理技能</a:t>
            </a:r>
            <a:endParaRPr kumimoji="0" lang="en-US" altLang="zh-TW" sz="2200" b="1" dirty="0">
              <a:solidFill>
                <a:srgbClr val="333399">
                  <a:lumMod val="50000"/>
                </a:srgbClr>
              </a:solidFill>
              <a:latin typeface="標楷體" pitchFamily="65" charset="-120"/>
              <a:ea typeface="標楷體" pitchFamily="65" charset="-120"/>
            </a:endParaRPr>
          </a:p>
          <a:p>
            <a:pPr eaLnBrk="0" hangingPunct="0">
              <a:defRPr/>
            </a:pPr>
            <a:r>
              <a:rPr kumimoji="0" lang="zh-TW" altLang="en-US" sz="2200" b="1" dirty="0">
                <a:solidFill>
                  <a:srgbClr val="333399">
                    <a:lumMod val="50000"/>
                  </a:srgbClr>
                </a:solidFill>
                <a:latin typeface="標楷體" pitchFamily="65" charset="-120"/>
                <a:ea typeface="標楷體" pitchFamily="65" charset="-120"/>
              </a:rPr>
              <a:t>網路資源應用</a:t>
            </a:r>
            <a:br>
              <a:rPr kumimoji="0" lang="zh-TW" altLang="en-US" sz="2200" b="1" dirty="0">
                <a:solidFill>
                  <a:srgbClr val="333399">
                    <a:lumMod val="50000"/>
                  </a:srgbClr>
                </a:solidFill>
                <a:latin typeface="標楷體" pitchFamily="65" charset="-120"/>
                <a:ea typeface="標楷體" pitchFamily="65" charset="-120"/>
              </a:rPr>
            </a:br>
            <a:r>
              <a:rPr kumimoji="0" lang="zh-TW" altLang="en-US" sz="2200" b="1" dirty="0">
                <a:solidFill>
                  <a:srgbClr val="333399">
                    <a:lumMod val="50000"/>
                  </a:srgbClr>
                </a:solidFill>
                <a:latin typeface="標楷體" pitchFamily="65" charset="-120"/>
                <a:ea typeface="標楷體" pitchFamily="65" charset="-120"/>
              </a:rPr>
              <a:t>人際關係溝通</a:t>
            </a:r>
            <a:br>
              <a:rPr kumimoji="0" lang="zh-TW" altLang="en-US" sz="2200" b="1" dirty="0">
                <a:solidFill>
                  <a:srgbClr val="333399">
                    <a:lumMod val="50000"/>
                  </a:srgbClr>
                </a:solidFill>
                <a:latin typeface="標楷體" pitchFamily="65" charset="-120"/>
                <a:ea typeface="標楷體" pitchFamily="65" charset="-120"/>
              </a:rPr>
            </a:br>
            <a:r>
              <a:rPr kumimoji="0" lang="zh-TW" altLang="en-US" sz="2200" b="1" dirty="0">
                <a:solidFill>
                  <a:srgbClr val="333399">
                    <a:lumMod val="50000"/>
                  </a:srgbClr>
                </a:solidFill>
                <a:latin typeface="標楷體" pitchFamily="65" charset="-120"/>
                <a:ea typeface="標楷體" pitchFamily="65" charset="-120"/>
              </a:rPr>
              <a:t>經濟情勢基礎分析</a:t>
            </a:r>
            <a:r>
              <a:rPr kumimoji="0" lang="zh-TW" altLang="en-US" sz="2200" b="1" dirty="0">
                <a:solidFill>
                  <a:srgbClr val="0000FF"/>
                </a:solidFill>
                <a:latin typeface="標楷體" pitchFamily="65" charset="-120"/>
                <a:ea typeface="標楷體" pitchFamily="65" charset="-120"/>
              </a:rPr>
              <a:t/>
            </a:r>
            <a:br>
              <a:rPr kumimoji="0" lang="zh-TW" altLang="en-US" sz="2200" b="1" dirty="0">
                <a:solidFill>
                  <a:srgbClr val="0000FF"/>
                </a:solidFill>
                <a:latin typeface="標楷體" pitchFamily="65" charset="-120"/>
                <a:ea typeface="標楷體" pitchFamily="65" charset="-120"/>
              </a:rPr>
            </a:br>
            <a:r>
              <a:rPr kumimoji="0" lang="zh-TW" altLang="en-US" sz="2200" b="1" dirty="0">
                <a:solidFill>
                  <a:srgbClr val="0000FF"/>
                </a:solidFill>
                <a:latin typeface="標楷體" pitchFamily="65" charset="-120"/>
                <a:ea typeface="標楷體" pitchFamily="65" charset="-120"/>
              </a:rPr>
              <a:t> </a:t>
            </a:r>
            <a:endParaRPr kumimoji="0" lang="en-US" altLang="zh-TW" sz="2200" b="1" dirty="0">
              <a:solidFill>
                <a:srgbClr val="0000FF"/>
              </a:solidFill>
              <a:latin typeface="標楷體" pitchFamily="65" charset="-120"/>
              <a:ea typeface="標楷體" pitchFamily="65" charset="-120"/>
            </a:endParaRPr>
          </a:p>
          <a:p>
            <a:pPr eaLnBrk="0" hangingPunct="0">
              <a:defRPr/>
            </a:pPr>
            <a:r>
              <a:rPr kumimoji="0" lang="zh-TW" altLang="en-US" sz="2200" b="1" dirty="0">
                <a:solidFill>
                  <a:srgbClr val="660066"/>
                </a:solidFill>
                <a:latin typeface="標楷體" pitchFamily="65" charset="-120"/>
                <a:ea typeface="標楷體" pitchFamily="65" charset="-120"/>
              </a:rPr>
              <a:t>專題製作</a:t>
            </a:r>
            <a:endParaRPr kumimoji="0" lang="en-US" altLang="zh-TW" sz="2200" b="1" dirty="0">
              <a:solidFill>
                <a:srgbClr val="0000FF"/>
              </a:solidFill>
              <a:latin typeface="標楷體" pitchFamily="65" charset="-120"/>
              <a:ea typeface="標楷體" pitchFamily="65" charset="-120"/>
            </a:endParaRPr>
          </a:p>
        </p:txBody>
      </p:sp>
      <p:sp>
        <p:nvSpPr>
          <p:cNvPr id="16" name="按鈕形 15"/>
          <p:cNvSpPr/>
          <p:nvPr/>
        </p:nvSpPr>
        <p:spPr>
          <a:xfrm>
            <a:off x="3132138" y="1773238"/>
            <a:ext cx="2808287" cy="6477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升學主要相關</a:t>
            </a:r>
          </a:p>
        </p:txBody>
      </p:sp>
      <p:sp>
        <p:nvSpPr>
          <p:cNvPr id="17" name="按鈕形 16"/>
          <p:cNvSpPr/>
          <p:nvPr/>
        </p:nvSpPr>
        <p:spPr>
          <a:xfrm>
            <a:off x="3132138" y="2349500"/>
            <a:ext cx="2808287" cy="424815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9" name="矩形 18"/>
          <p:cNvSpPr/>
          <p:nvPr/>
        </p:nvSpPr>
        <p:spPr>
          <a:xfrm>
            <a:off x="3203575" y="2420938"/>
            <a:ext cx="2663825" cy="4103687"/>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000" b="1" dirty="0">
                <a:solidFill>
                  <a:srgbClr val="FF00FF"/>
                </a:solidFill>
                <a:latin typeface="標楷體" pitchFamily="65" charset="-120"/>
                <a:ea typeface="標楷體" pitchFamily="65" charset="-120"/>
              </a:rPr>
              <a:t>企業管理系</a:t>
            </a:r>
          </a:p>
          <a:p>
            <a:pPr eaLnBrk="0" hangingPunct="0">
              <a:defRPr/>
            </a:pPr>
            <a:r>
              <a:rPr kumimoji="0" lang="zh-TW" altLang="en-US" sz="2000" b="1" dirty="0">
                <a:solidFill>
                  <a:srgbClr val="FF00FF"/>
                </a:solidFill>
                <a:latin typeface="標楷體" pitchFamily="65" charset="-120"/>
                <a:ea typeface="標楷體" pitchFamily="65" charset="-120"/>
              </a:rPr>
              <a:t>工業工程與管理系</a:t>
            </a:r>
          </a:p>
          <a:p>
            <a:pPr eaLnBrk="0" hangingPunct="0">
              <a:defRPr/>
            </a:pPr>
            <a:r>
              <a:rPr kumimoji="0" lang="zh-TW" altLang="en-US" sz="2000" b="1" dirty="0">
                <a:solidFill>
                  <a:srgbClr val="FF00FF"/>
                </a:solidFill>
                <a:latin typeface="標楷體" pitchFamily="65" charset="-120"/>
                <a:ea typeface="標楷體" pitchFamily="65" charset="-120"/>
              </a:rPr>
              <a:t>企業管理系</a:t>
            </a:r>
          </a:p>
          <a:p>
            <a:pPr eaLnBrk="0" hangingPunct="0">
              <a:defRPr/>
            </a:pPr>
            <a:r>
              <a:rPr kumimoji="0" lang="zh-TW" altLang="en-US" sz="2000" b="1" dirty="0">
                <a:solidFill>
                  <a:srgbClr val="FF00FF"/>
                </a:solidFill>
                <a:latin typeface="標楷體" pitchFamily="65" charset="-120"/>
                <a:ea typeface="標楷體" pitchFamily="65" charset="-120"/>
              </a:rPr>
              <a:t>財務金融系</a:t>
            </a:r>
          </a:p>
          <a:p>
            <a:pPr eaLnBrk="0" hangingPunct="0">
              <a:defRPr/>
            </a:pPr>
            <a:r>
              <a:rPr kumimoji="0" lang="zh-TW" altLang="en-US" sz="2000" b="1" dirty="0">
                <a:solidFill>
                  <a:srgbClr val="FF00FF"/>
                </a:solidFill>
                <a:latin typeface="標楷體" pitchFamily="65" charset="-120"/>
                <a:ea typeface="標楷體" pitchFamily="65" charset="-120"/>
              </a:rPr>
              <a:t>經營管理系</a:t>
            </a:r>
          </a:p>
          <a:p>
            <a:pPr eaLnBrk="0" hangingPunct="0">
              <a:defRPr/>
            </a:pPr>
            <a:r>
              <a:rPr kumimoji="0" lang="zh-TW" altLang="en-US" sz="2000" b="1" dirty="0">
                <a:solidFill>
                  <a:srgbClr val="FF00FF"/>
                </a:solidFill>
                <a:latin typeface="標楷體" pitchFamily="65" charset="-120"/>
                <a:ea typeface="標楷體" pitchFamily="65" charset="-120"/>
              </a:rPr>
              <a:t>資訊與財金管理系</a:t>
            </a:r>
          </a:p>
          <a:p>
            <a:pPr eaLnBrk="0" hangingPunct="0">
              <a:defRPr/>
            </a:pPr>
            <a:r>
              <a:rPr kumimoji="0" lang="zh-TW" altLang="en-US" sz="2000" b="1" dirty="0">
                <a:solidFill>
                  <a:srgbClr val="FF00FF"/>
                </a:solidFill>
                <a:latin typeface="標楷體" pitchFamily="65" charset="-120"/>
                <a:ea typeface="標楷體" pitchFamily="65" charset="-120"/>
              </a:rPr>
              <a:t>行銷與流通管理系</a:t>
            </a:r>
          </a:p>
          <a:p>
            <a:pPr eaLnBrk="0" hangingPunct="0">
              <a:defRPr/>
            </a:pPr>
            <a:r>
              <a:rPr kumimoji="0" lang="zh-TW" altLang="en-US" sz="2000" b="1" dirty="0">
                <a:solidFill>
                  <a:srgbClr val="FF00FF"/>
                </a:solidFill>
                <a:latin typeface="標楷體" pitchFamily="65" charset="-120"/>
                <a:ea typeface="標楷體" pitchFamily="65" charset="-120"/>
              </a:rPr>
              <a:t>會計資訊系</a:t>
            </a:r>
          </a:p>
          <a:p>
            <a:pPr eaLnBrk="0" hangingPunct="0">
              <a:defRPr/>
            </a:pPr>
            <a:r>
              <a:rPr kumimoji="0" lang="zh-TW" altLang="en-US" sz="2000" b="1" dirty="0">
                <a:solidFill>
                  <a:srgbClr val="FF00FF"/>
                </a:solidFill>
                <a:latin typeface="標楷體" pitchFamily="65" charset="-120"/>
                <a:ea typeface="標楷體" pitchFamily="65" charset="-120"/>
              </a:rPr>
              <a:t>財政稅務系</a:t>
            </a:r>
          </a:p>
          <a:p>
            <a:pPr eaLnBrk="0" hangingPunct="0">
              <a:defRPr/>
            </a:pPr>
            <a:r>
              <a:rPr kumimoji="0" lang="zh-TW" altLang="en-US" sz="2000" b="1" dirty="0">
                <a:solidFill>
                  <a:srgbClr val="FF00FF"/>
                </a:solidFill>
                <a:latin typeface="標楷體" pitchFamily="65" charset="-120"/>
                <a:ea typeface="標楷體" pitchFamily="65" charset="-120"/>
              </a:rPr>
              <a:t>資訊管理系</a:t>
            </a:r>
            <a:endParaRPr kumimoji="0" lang="en-US" altLang="zh-TW" sz="2000" b="1" dirty="0">
              <a:solidFill>
                <a:srgbClr val="FF00FF"/>
              </a:solidFill>
              <a:latin typeface="標楷體" pitchFamily="65" charset="-120"/>
              <a:ea typeface="標楷體" pitchFamily="65" charset="-120"/>
            </a:endParaRPr>
          </a:p>
          <a:p>
            <a:pPr eaLnBrk="0" hangingPunct="0">
              <a:defRPr/>
            </a:pPr>
            <a:endParaRPr kumimoji="0" lang="zh-TW" altLang="en-US" sz="2000" b="1" dirty="0">
              <a:solidFill>
                <a:srgbClr val="FF00FF"/>
              </a:solidFill>
              <a:latin typeface="標楷體" pitchFamily="65" charset="-120"/>
              <a:ea typeface="標楷體" pitchFamily="65" charset="-120"/>
            </a:endParaRPr>
          </a:p>
          <a:p>
            <a:pPr eaLnBrk="0" hangingPunct="0">
              <a:defRPr/>
            </a:pPr>
            <a:r>
              <a:rPr kumimoji="0" lang="zh-TW" altLang="en-US" sz="2000" b="1" dirty="0">
                <a:solidFill>
                  <a:srgbClr val="FF00FF"/>
                </a:solidFill>
                <a:latin typeface="標楷體" pitchFamily="65" charset="-120"/>
                <a:ea typeface="標楷體" pitchFamily="65" charset="-120"/>
              </a:rPr>
              <a:t>其他商業與管理群相關系</a:t>
            </a:r>
            <a:endParaRPr kumimoji="0" lang="en-US" altLang="zh-TW" sz="2000" b="1" dirty="0">
              <a:solidFill>
                <a:srgbClr val="FF00FF"/>
              </a:solidFill>
              <a:latin typeface="標楷體" pitchFamily="65" charset="-120"/>
              <a:ea typeface="標楷體" pitchFamily="65" charset="-120"/>
            </a:endParaRPr>
          </a:p>
        </p:txBody>
      </p:sp>
      <p:sp>
        <p:nvSpPr>
          <p:cNvPr id="20" name="按鈕形 19"/>
          <p:cNvSpPr/>
          <p:nvPr/>
        </p:nvSpPr>
        <p:spPr>
          <a:xfrm>
            <a:off x="6011863" y="1773238"/>
            <a:ext cx="2808287" cy="6477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800000"/>
                </a:solidFill>
                <a:latin typeface="標楷體" pitchFamily="65" charset="-120"/>
                <a:ea typeface="標楷體" pitchFamily="65" charset="-120"/>
              </a:rPr>
              <a:t>未來主要從事</a:t>
            </a:r>
          </a:p>
        </p:txBody>
      </p:sp>
      <p:sp>
        <p:nvSpPr>
          <p:cNvPr id="21" name="按鈕形 20"/>
          <p:cNvSpPr/>
          <p:nvPr/>
        </p:nvSpPr>
        <p:spPr>
          <a:xfrm>
            <a:off x="6011863" y="2349500"/>
            <a:ext cx="2808287" cy="424815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22" name="矩形 21"/>
          <p:cNvSpPr/>
          <p:nvPr/>
        </p:nvSpPr>
        <p:spPr>
          <a:xfrm>
            <a:off x="6084888" y="2420938"/>
            <a:ext cx="2663825" cy="4103687"/>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800" b="1" dirty="0">
                <a:solidFill>
                  <a:srgbClr val="0000FF"/>
                </a:solidFill>
                <a:latin typeface="標楷體" pitchFamily="65" charset="-120"/>
                <a:ea typeface="標楷體" pitchFamily="65" charset="-120"/>
              </a:rPr>
              <a:t>軟體操作人員</a:t>
            </a:r>
          </a:p>
          <a:p>
            <a:pPr eaLnBrk="0" hangingPunct="0">
              <a:defRPr/>
            </a:pPr>
            <a:r>
              <a:rPr kumimoji="0" lang="zh-TW" altLang="en-US" sz="2800" b="1" dirty="0">
                <a:solidFill>
                  <a:srgbClr val="0000FF"/>
                </a:solidFill>
                <a:latin typeface="標楷體" pitchFamily="65" charset="-120"/>
                <a:ea typeface="標楷體" pitchFamily="65" charset="-120"/>
              </a:rPr>
              <a:t>網頁設計人員</a:t>
            </a:r>
          </a:p>
          <a:p>
            <a:pPr eaLnBrk="0" hangingPunct="0">
              <a:defRPr/>
            </a:pPr>
            <a:r>
              <a:rPr kumimoji="0" lang="zh-TW" altLang="en-US" sz="2800" b="1" dirty="0">
                <a:solidFill>
                  <a:srgbClr val="0000FF"/>
                </a:solidFill>
                <a:latin typeface="標楷體" pitchFamily="65" charset="-120"/>
                <a:ea typeface="標楷體" pitchFamily="65" charset="-120"/>
              </a:rPr>
              <a:t>程式設計師</a:t>
            </a:r>
            <a:endParaRPr kumimoji="0" lang="en-US" altLang="zh-TW" sz="2800" b="1" dirty="0">
              <a:solidFill>
                <a:srgbClr val="0000FF"/>
              </a:solidFill>
              <a:latin typeface="標楷體" pitchFamily="65" charset="-120"/>
              <a:ea typeface="標楷體" pitchFamily="65" charset="-120"/>
            </a:endParaRPr>
          </a:p>
          <a:p>
            <a:pPr eaLnBrk="0" hangingPunct="0">
              <a:defRPr/>
            </a:pPr>
            <a:r>
              <a:rPr kumimoji="0" lang="zh-TW" altLang="en-US" sz="2800" b="1" dirty="0">
                <a:solidFill>
                  <a:srgbClr val="0000FF"/>
                </a:solidFill>
                <a:latin typeface="標楷體" pitchFamily="65" charset="-120"/>
                <a:ea typeface="標楷體" pitchFamily="65" charset="-120"/>
              </a:rPr>
              <a:t>電腦硬體組裝</a:t>
            </a:r>
          </a:p>
          <a:p>
            <a:pPr eaLnBrk="0" hangingPunct="0">
              <a:defRPr/>
            </a:pPr>
            <a:r>
              <a:rPr kumimoji="0" lang="zh-TW" altLang="en-US" sz="2800" b="1" dirty="0">
                <a:solidFill>
                  <a:srgbClr val="0000FF"/>
                </a:solidFill>
                <a:latin typeface="標楷體" pitchFamily="65" charset="-120"/>
                <a:ea typeface="標楷體" pitchFamily="65" charset="-120"/>
              </a:rPr>
              <a:t>業務人員</a:t>
            </a: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zh-TW" altLang="en-US"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a:p>
            <a:pPr eaLnBrk="0" hangingPunct="0">
              <a:defRPr/>
            </a:pPr>
            <a:endParaRPr kumimoji="0" lang="en-US" altLang="zh-TW" sz="2800" b="1" dirty="0">
              <a:solidFill>
                <a:srgbClr val="0000FF"/>
              </a:solidFill>
              <a:latin typeface="標楷體" pitchFamily="65" charset="-120"/>
              <a:ea typeface="標楷體" pitchFamily="65" charset="-120"/>
            </a:endParaRPr>
          </a:p>
        </p:txBody>
      </p:sp>
      <p:sp>
        <p:nvSpPr>
          <p:cNvPr id="23564"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商業與管理群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3A</a:t>
            </a:r>
            <a:r>
              <a:rPr lang="en-US" altLang="zh-TW" sz="3400" b="1" dirty="0" smtClean="0">
                <a:solidFill>
                  <a:srgbClr val="0000FF"/>
                </a:solidFill>
                <a:latin typeface="標楷體" pitchFamily="65" charset="-120"/>
                <a:ea typeface="標楷體" pitchFamily="65" charset="-120"/>
              </a:rPr>
              <a:t>/3)</a:t>
            </a:r>
            <a:endParaRPr lang="zh-TW" altLang="en-US" sz="3400" b="1"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217512053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商業與管理群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3B</a:t>
            </a:r>
            <a:r>
              <a:rPr lang="en-US" altLang="zh-TW" sz="3400" b="1" dirty="0" smtClean="0">
                <a:solidFill>
                  <a:srgbClr val="0000FF"/>
                </a:solidFill>
                <a:latin typeface="標楷體" pitchFamily="65" charset="-120"/>
                <a:ea typeface="標楷體" pitchFamily="65" charset="-120"/>
              </a:rPr>
              <a:t>/3)</a:t>
            </a:r>
            <a:endParaRPr lang="zh-TW" altLang="en-US" sz="3400" b="1" dirty="0" smtClean="0">
              <a:solidFill>
                <a:srgbClr val="0000FF"/>
              </a:solidFill>
              <a:latin typeface="標楷體" pitchFamily="65" charset="-120"/>
              <a:ea typeface="標楷體" pitchFamily="65" charset="-120"/>
            </a:endParaRPr>
          </a:p>
        </p:txBody>
      </p:sp>
      <p:sp>
        <p:nvSpPr>
          <p:cNvPr id="11" name="內容版面配置區 2"/>
          <p:cNvSpPr txBox="1">
            <a:spLocks/>
          </p:cNvSpPr>
          <p:nvPr/>
        </p:nvSpPr>
        <p:spPr>
          <a:xfrm>
            <a:off x="251520" y="1124744"/>
            <a:ext cx="5472608"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r>
              <a:rPr kumimoji="0"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資料處理科</a:t>
            </a:r>
            <a:endParaRPr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提醒事項</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marL="182563" indent="-182563" eaLnBrk="0" hangingPunct="0">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重視英文能力</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重視邏輯思考 </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能力</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重視電腦文書</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r>
              <a:rPr kumimoji="0"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處理能力</a:t>
            </a: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spcBef>
                <a:spcPts val="600"/>
              </a:spcBef>
              <a:defRPr/>
            </a:pPr>
            <a:endParaRPr kumimoji="0" lang="en-US" altLang="zh-TW" sz="2000" b="1" dirty="0">
              <a:solidFill>
                <a:srgbClr val="0000FF"/>
              </a:solidFill>
              <a:latin typeface="標楷體" pitchFamily="65" charset="-120"/>
              <a:ea typeface="標楷體" pitchFamily="65" charset="-120"/>
            </a:endParaRPr>
          </a:p>
        </p:txBody>
      </p:sp>
      <p:pic>
        <p:nvPicPr>
          <p:cNvPr id="24585" name="Picture 13" descr="C:\Documents and Settings\tea_user\桌面\新資料夾\硬體裝修課程.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0550" y="1789113"/>
            <a:ext cx="3621088"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2" descr="IMGP14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0550" y="4184650"/>
            <a:ext cx="38481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6" descr="遠距教室"/>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6875463" y="1789113"/>
            <a:ext cx="2017712" cy="48085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885702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內容版面配置區 2"/>
          <p:cNvSpPr txBox="1">
            <a:spLocks/>
          </p:cNvSpPr>
          <p:nvPr/>
        </p:nvSpPr>
        <p:spPr>
          <a:xfrm>
            <a:off x="467544" y="1268760"/>
            <a:ext cx="2890664"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0" hangingPunct="0">
              <a:spcBef>
                <a:spcPct val="20000"/>
              </a:spcBef>
              <a:defRPr/>
            </a:pPr>
            <a:r>
              <a:rPr kumimoji="0" lang="zh-TW" altLang="en-US" sz="3200" b="1" spc="50" dirty="0">
                <a:ln w="11430"/>
                <a:solidFill>
                  <a:srgbClr val="FF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a:t>
            </a:r>
            <a:r>
              <a:rPr kumimoji="0" lang="zh-TW" altLang="en-US" sz="3300" b="1" spc="50" dirty="0">
                <a:ln w="11430"/>
                <a:solidFill>
                  <a:srgbClr val="FF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群</a:t>
            </a:r>
            <a:endParaRPr kumimoji="0" lang="en-US" altLang="zh-TW" sz="3300" b="1" spc="50" dirty="0">
              <a:ln w="11430"/>
              <a:solidFill>
                <a:srgbClr val="FF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0" name="矩形 19"/>
          <p:cNvSpPr/>
          <p:nvPr/>
        </p:nvSpPr>
        <p:spPr>
          <a:xfrm>
            <a:off x="1763713" y="1844675"/>
            <a:ext cx="2160587" cy="4392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kumimoji="0" lang="zh-TW" altLang="en-US" sz="2400" b="1" dirty="0">
                <a:solidFill>
                  <a:srgbClr val="0000FF"/>
                </a:solidFill>
                <a:latin typeface="標楷體" pitchFamily="65" charset="-120"/>
                <a:ea typeface="標楷體" pitchFamily="65" charset="-120"/>
                <a:cs typeface="Arial Unicode MS" pitchFamily="34" charset="-120"/>
              </a:rPr>
              <a:t>部定必修科目</a:t>
            </a:r>
            <a:endParaRPr kumimoji="0" lang="en-US" altLang="zh-TW" sz="2400" b="1" dirty="0">
              <a:solidFill>
                <a:srgbClr val="0000FF"/>
              </a:solidFill>
              <a:latin typeface="標楷體" pitchFamily="65" charset="-120"/>
              <a:ea typeface="標楷體" pitchFamily="65" charset="-120"/>
              <a:cs typeface="Arial Unicode MS" pitchFamily="34" charset="-120"/>
            </a:endParaRPr>
          </a:p>
          <a:p>
            <a:pPr eaLnBrk="0" hangingPunct="0">
              <a:spcBef>
                <a:spcPts val="600"/>
              </a:spcBef>
              <a:defRPr/>
            </a:pPr>
            <a:r>
              <a:rPr kumimoji="0" lang="zh-TW" altLang="zh-TW" sz="2000" b="1" dirty="0">
                <a:solidFill>
                  <a:srgbClr val="000000"/>
                </a:solidFill>
                <a:latin typeface="標楷體" pitchFamily="65" charset="-120"/>
                <a:ea typeface="標楷體" pitchFamily="65" charset="-120"/>
              </a:rPr>
              <a:t>繪畫基礎ⅠⅡ</a:t>
            </a:r>
          </a:p>
          <a:p>
            <a:pPr eaLnBrk="0" hangingPunct="0">
              <a:spcBef>
                <a:spcPts val="600"/>
              </a:spcBef>
              <a:defRPr/>
            </a:pPr>
            <a:r>
              <a:rPr kumimoji="0" lang="zh-TW" altLang="en-US" sz="2000" b="1" dirty="0">
                <a:solidFill>
                  <a:srgbClr val="000000"/>
                </a:solidFill>
                <a:latin typeface="標楷體" pitchFamily="65" charset="-120"/>
                <a:ea typeface="標楷體" pitchFamily="65" charset="-120"/>
              </a:rPr>
              <a:t>基本設計</a:t>
            </a:r>
            <a:r>
              <a:rPr kumimoji="0" lang="zh-TW" altLang="zh-TW" sz="2000" b="1" dirty="0">
                <a:solidFill>
                  <a:srgbClr val="000000"/>
                </a:solidFill>
                <a:latin typeface="標楷體" pitchFamily="65" charset="-120"/>
                <a:ea typeface="標楷體" pitchFamily="65" charset="-120"/>
              </a:rPr>
              <a:t>ⅠⅡ</a:t>
            </a:r>
          </a:p>
          <a:p>
            <a:pPr eaLnBrk="0" hangingPunct="0">
              <a:spcBef>
                <a:spcPts val="600"/>
              </a:spcBef>
              <a:defRPr/>
            </a:pPr>
            <a:r>
              <a:rPr kumimoji="0" lang="zh-TW" altLang="en-US" sz="2000" b="1" dirty="0">
                <a:solidFill>
                  <a:srgbClr val="000000"/>
                </a:solidFill>
                <a:latin typeface="標楷體" pitchFamily="65" charset="-120"/>
                <a:ea typeface="標楷體" pitchFamily="65" charset="-120"/>
              </a:rPr>
              <a:t>基礎圖學</a:t>
            </a:r>
            <a:r>
              <a:rPr kumimoji="0" lang="zh-TW" altLang="zh-TW" sz="2000" b="1" dirty="0">
                <a:solidFill>
                  <a:srgbClr val="000000"/>
                </a:solidFill>
                <a:latin typeface="標楷體" pitchFamily="65" charset="-120"/>
                <a:ea typeface="標楷體" pitchFamily="65" charset="-120"/>
              </a:rPr>
              <a:t>ⅠⅡ</a:t>
            </a:r>
          </a:p>
          <a:p>
            <a:pPr eaLnBrk="0" hangingPunct="0">
              <a:spcBef>
                <a:spcPts val="600"/>
              </a:spcBef>
              <a:defRPr/>
            </a:pPr>
            <a:r>
              <a:rPr kumimoji="0" lang="zh-TW" altLang="zh-TW" sz="2000" b="1" dirty="0">
                <a:solidFill>
                  <a:srgbClr val="000000"/>
                </a:solidFill>
                <a:latin typeface="標楷體" pitchFamily="65" charset="-120"/>
                <a:ea typeface="標楷體" pitchFamily="65" charset="-120"/>
              </a:rPr>
              <a:t>色彩原理</a:t>
            </a:r>
            <a:endParaRPr kumimoji="0" lang="en-US" altLang="zh-TW" sz="2000" b="1" dirty="0">
              <a:solidFill>
                <a:srgbClr val="000000"/>
              </a:solidFill>
              <a:latin typeface="標楷體" pitchFamily="65" charset="-120"/>
              <a:ea typeface="標楷體" pitchFamily="65" charset="-120"/>
            </a:endParaRPr>
          </a:p>
          <a:p>
            <a:pPr eaLnBrk="0" hangingPunct="0">
              <a:spcBef>
                <a:spcPts val="600"/>
              </a:spcBef>
              <a:defRPr/>
            </a:pPr>
            <a:r>
              <a:rPr kumimoji="0" lang="zh-TW" altLang="zh-TW" sz="2000" b="1" dirty="0">
                <a:solidFill>
                  <a:srgbClr val="000000"/>
                </a:solidFill>
                <a:latin typeface="標楷體" pitchFamily="65" charset="-120"/>
                <a:ea typeface="標楷體" pitchFamily="65" charset="-120"/>
              </a:rPr>
              <a:t>設計與生活</a:t>
            </a:r>
            <a:endParaRPr kumimoji="0" lang="en-US" altLang="zh-TW" sz="2000" b="1" dirty="0">
              <a:solidFill>
                <a:srgbClr val="000000"/>
              </a:solidFill>
              <a:latin typeface="標楷體" pitchFamily="65" charset="-120"/>
              <a:ea typeface="標楷體" pitchFamily="65" charset="-120"/>
            </a:endParaRPr>
          </a:p>
          <a:p>
            <a:pPr eaLnBrk="0" hangingPunct="0">
              <a:spcBef>
                <a:spcPts val="600"/>
              </a:spcBef>
              <a:defRPr/>
            </a:pPr>
            <a:r>
              <a:rPr kumimoji="0" lang="zh-TW" altLang="zh-TW" sz="2000" b="1" dirty="0">
                <a:solidFill>
                  <a:srgbClr val="000000"/>
                </a:solidFill>
                <a:latin typeface="標楷體" pitchFamily="65" charset="-120"/>
                <a:ea typeface="標楷體" pitchFamily="65" charset="-120"/>
              </a:rPr>
              <a:t>造形原理</a:t>
            </a:r>
            <a:endParaRPr kumimoji="0" lang="en-US" altLang="zh-TW" sz="2000" b="1" dirty="0">
              <a:solidFill>
                <a:srgbClr val="000000"/>
              </a:solidFill>
              <a:latin typeface="標楷體" pitchFamily="65" charset="-120"/>
              <a:ea typeface="標楷體" pitchFamily="65" charset="-120"/>
            </a:endParaRPr>
          </a:p>
          <a:p>
            <a:pPr eaLnBrk="0" hangingPunct="0">
              <a:spcBef>
                <a:spcPts val="600"/>
              </a:spcBef>
              <a:defRPr/>
            </a:pPr>
            <a:r>
              <a:rPr kumimoji="0" lang="zh-TW" altLang="zh-TW" sz="2000" b="1" dirty="0">
                <a:solidFill>
                  <a:srgbClr val="000000"/>
                </a:solidFill>
                <a:latin typeface="標楷體" pitchFamily="65" charset="-120"/>
                <a:ea typeface="標楷體" pitchFamily="65" charset="-120"/>
              </a:rPr>
              <a:t>數位設計基礎</a:t>
            </a:r>
            <a:endParaRPr kumimoji="0" lang="en-US" altLang="zh-TW" sz="2000" b="1" dirty="0">
              <a:solidFill>
                <a:srgbClr val="000000"/>
              </a:solidFill>
              <a:latin typeface="標楷體" pitchFamily="65" charset="-120"/>
              <a:ea typeface="標楷體" pitchFamily="65" charset="-120"/>
            </a:endParaRPr>
          </a:p>
          <a:p>
            <a:pPr eaLnBrk="0" hangingPunct="0">
              <a:spcBef>
                <a:spcPts val="600"/>
              </a:spcBef>
              <a:defRPr/>
            </a:pPr>
            <a:r>
              <a:rPr kumimoji="0" lang="zh-TW" altLang="zh-TW" sz="2000" b="1" dirty="0">
                <a:solidFill>
                  <a:srgbClr val="000000"/>
                </a:solidFill>
                <a:latin typeface="標楷體" pitchFamily="65" charset="-120"/>
                <a:ea typeface="標楷體" pitchFamily="65" charset="-120"/>
              </a:rPr>
              <a:t>設計概論</a:t>
            </a:r>
            <a:endParaRPr kumimoji="0" lang="en-US" altLang="zh-TW" sz="2000" b="1" dirty="0">
              <a:solidFill>
                <a:srgbClr val="000000"/>
              </a:solidFill>
              <a:latin typeface="標楷體" pitchFamily="65" charset="-120"/>
              <a:ea typeface="標楷體" pitchFamily="65" charset="-120"/>
            </a:endParaRPr>
          </a:p>
          <a:p>
            <a:pPr eaLnBrk="0" hangingPunct="0">
              <a:spcBef>
                <a:spcPts val="600"/>
              </a:spcBef>
              <a:defRPr/>
            </a:pPr>
            <a:r>
              <a:rPr kumimoji="0" lang="zh-TW" altLang="zh-TW" sz="2000" b="1" dirty="0">
                <a:solidFill>
                  <a:srgbClr val="000000"/>
                </a:solidFill>
                <a:latin typeface="標楷體" pitchFamily="65" charset="-120"/>
                <a:ea typeface="標楷體" pitchFamily="65" charset="-120"/>
              </a:rPr>
              <a:t>創意潛能開發</a:t>
            </a:r>
            <a:endParaRPr kumimoji="0" lang="en-US" altLang="zh-TW" sz="2000" b="1" dirty="0">
              <a:solidFill>
                <a:srgbClr val="000000"/>
              </a:solidFill>
              <a:latin typeface="標楷體" pitchFamily="65" charset="-120"/>
              <a:ea typeface="標楷體" pitchFamily="65" charset="-120"/>
            </a:endParaRPr>
          </a:p>
          <a:p>
            <a:pPr eaLnBrk="0" hangingPunct="0">
              <a:spcBef>
                <a:spcPts val="600"/>
              </a:spcBef>
              <a:defRPr/>
            </a:pPr>
            <a:endParaRPr kumimoji="0" lang="en-US" altLang="zh-TW" b="1" dirty="0">
              <a:solidFill>
                <a:srgbClr val="000000"/>
              </a:solidFill>
              <a:latin typeface="標楷體" pitchFamily="65" charset="-120"/>
              <a:ea typeface="標楷體" pitchFamily="65" charset="-120"/>
            </a:endParaRPr>
          </a:p>
        </p:txBody>
      </p:sp>
      <p:sp>
        <p:nvSpPr>
          <p:cNvPr id="21" name="矩形 20"/>
          <p:cNvSpPr/>
          <p:nvPr/>
        </p:nvSpPr>
        <p:spPr>
          <a:xfrm>
            <a:off x="3708400" y="1844675"/>
            <a:ext cx="2376488" cy="4897438"/>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ts val="300"/>
              </a:spcBef>
              <a:defRPr/>
            </a:pPr>
            <a:r>
              <a:rPr kumimoji="0" lang="zh-TW" altLang="en-US" sz="1400" b="1" dirty="0">
                <a:solidFill>
                  <a:srgbClr val="000000"/>
                </a:solidFill>
                <a:latin typeface="標楷體" pitchFamily="65" charset="-120"/>
                <a:ea typeface="標楷體" pitchFamily="65" charset="-120"/>
              </a:rPr>
              <a:t>工商業設計系商業設計組 工商業設計系工業設計組</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工業設計系產品設計組</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工業設計系家具與室內設計</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室內設計系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空間設計系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建築系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工業設計系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商業設計系 </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視覺傳達設計系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建築與室內設計系室內組 數位媒體設計系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互動設計系視覺傳達設計組 互動設計系媒體設計組</a:t>
            </a:r>
            <a:endParaRPr kumimoji="0" lang="zh-TW" altLang="zh-TW" sz="1400" b="1" dirty="0">
              <a:solidFill>
                <a:srgbClr val="000066"/>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多媒體設計系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創意生活設計系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創新設計工程系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創意設計學士班</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生活產品設計系</a:t>
            </a:r>
            <a:endParaRPr kumimoji="0" lang="zh-TW" altLang="zh-TW" sz="1400" b="1" dirty="0">
              <a:solidFill>
                <a:srgbClr val="000066"/>
              </a:solidFill>
              <a:latin typeface="標楷體" pitchFamily="65" charset="-120"/>
              <a:ea typeface="標楷體" pitchFamily="65" charset="-120"/>
            </a:endParaRPr>
          </a:p>
        </p:txBody>
      </p:sp>
      <p:sp>
        <p:nvSpPr>
          <p:cNvPr id="22" name="矩形 21"/>
          <p:cNvSpPr/>
          <p:nvPr/>
        </p:nvSpPr>
        <p:spPr>
          <a:xfrm>
            <a:off x="6011863" y="1844675"/>
            <a:ext cx="2808609" cy="49022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ts val="300"/>
              </a:spcBef>
              <a:defRPr/>
            </a:pPr>
            <a:r>
              <a:rPr kumimoji="0" lang="zh-TW" altLang="en-US" sz="1400" b="1" dirty="0">
                <a:solidFill>
                  <a:srgbClr val="000000"/>
                </a:solidFill>
                <a:latin typeface="標楷體" pitchFamily="65" charset="-120"/>
                <a:ea typeface="標楷體" pitchFamily="65" charset="-120"/>
              </a:rPr>
              <a:t>景觀系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土木工程系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土木與空間</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土木與空間資訊系空間資訊組</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建築與室內設計系建築設計組</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建築與室內設計系室內設計組</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流行設計系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文化資產維護系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文化事業發展系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文化創意產業系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休閒遊憩系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資訊系工程技術組</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木材科學與設計系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資訊多媒體應用系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行銷管理系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資訊工程系</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資訊管理系數位創新應用組</a:t>
            </a:r>
            <a:endParaRPr kumimoji="0" lang="en-US" altLang="zh-TW" sz="1400" b="1" dirty="0">
              <a:solidFill>
                <a:srgbClr val="000000"/>
              </a:solidFill>
              <a:latin typeface="標楷體" pitchFamily="65" charset="-120"/>
              <a:ea typeface="標楷體" pitchFamily="65" charset="-120"/>
            </a:endParaRPr>
          </a:p>
          <a:p>
            <a:pPr eaLnBrk="0" hangingPunct="0">
              <a:spcBef>
                <a:spcPts val="300"/>
              </a:spcBef>
              <a:defRPr/>
            </a:pPr>
            <a:r>
              <a:rPr kumimoji="0" lang="zh-TW" altLang="en-US" sz="1400" b="1" dirty="0">
                <a:solidFill>
                  <a:srgbClr val="000000"/>
                </a:solidFill>
                <a:latin typeface="標楷體" pitchFamily="65" charset="-120"/>
                <a:ea typeface="標楷體" pitchFamily="65" charset="-120"/>
              </a:rPr>
              <a:t>動畫與遊戲設計系</a:t>
            </a:r>
            <a:endParaRPr kumimoji="0" lang="zh-TW" altLang="zh-TW" sz="1400" b="1" dirty="0">
              <a:solidFill>
                <a:srgbClr val="000000"/>
              </a:solidFill>
              <a:latin typeface="標楷體" pitchFamily="65" charset="-120"/>
              <a:ea typeface="標楷體" pitchFamily="65" charset="-120"/>
            </a:endParaRPr>
          </a:p>
        </p:txBody>
      </p:sp>
      <p:sp>
        <p:nvSpPr>
          <p:cNvPr id="13" name="標題 1"/>
          <p:cNvSpPr>
            <a:spLocks noGrp="1"/>
          </p:cNvSpPr>
          <p:nvPr>
            <p:ph type="title" idx="4294967295"/>
          </p:nvPr>
        </p:nvSpPr>
        <p:spPr>
          <a:xfrm>
            <a:off x="914400" y="635000"/>
            <a:ext cx="8229600" cy="706438"/>
          </a:xfrm>
        </p:spPr>
        <p:txBody>
          <a:bodyPr/>
          <a:lstStyle/>
          <a:p>
            <a:pPr fontAlgn="auto">
              <a:spcAft>
                <a:spcPts val="0"/>
              </a:spcAft>
              <a:defRPr/>
            </a:pPr>
            <a:r>
              <a:rPr lang="zh-TW" altLang="en-US" sz="4000" dirty="0" smtClean="0">
                <a:solidFill>
                  <a:srgbClr val="0000FF"/>
                </a:solidFill>
                <a:effectLst/>
                <a:latin typeface="標楷體" pitchFamily="65" charset="-120"/>
                <a:ea typeface="標楷體" pitchFamily="65" charset="-120"/>
              </a:rPr>
              <a:t>群課程與升學科大之對應</a:t>
            </a:r>
            <a:endParaRPr lang="zh-TW" altLang="en-US" sz="4000" dirty="0">
              <a:solidFill>
                <a:srgbClr val="0000FF"/>
              </a:solidFill>
              <a:effectLst/>
              <a:latin typeface="標楷體" pitchFamily="65" charset="-120"/>
              <a:ea typeface="標楷體" pitchFamily="65" charset="-120"/>
            </a:endParaRPr>
          </a:p>
        </p:txBody>
      </p:sp>
      <p:sp>
        <p:nvSpPr>
          <p:cNvPr id="14" name="內容版面配置區 2"/>
          <p:cNvSpPr txBox="1">
            <a:spLocks/>
          </p:cNvSpPr>
          <p:nvPr/>
        </p:nvSpPr>
        <p:spPr>
          <a:xfrm>
            <a:off x="3563888" y="1268760"/>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8" name="圓角矩形 17"/>
          <p:cNvSpPr/>
          <p:nvPr/>
        </p:nvSpPr>
        <p:spPr>
          <a:xfrm>
            <a:off x="360360" y="1988840"/>
            <a:ext cx="1440160" cy="434484"/>
          </a:xfrm>
          <a:prstGeom prst="roundRect">
            <a:avLst/>
          </a:prstGeom>
          <a:solidFill>
            <a:srgbClr val="FFFF66"/>
          </a:solidFill>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r>
              <a:rPr kumimoji="0" lang="zh-TW" altLang="en-US" b="1" dirty="0">
                <a:solidFill>
                  <a:srgbClr val="0000FF"/>
                </a:solidFill>
                <a:latin typeface="標楷體" pitchFamily="65" charset="-120"/>
                <a:ea typeface="標楷體" pitchFamily="65" charset="-120"/>
              </a:rPr>
              <a:t>廣告設計科</a:t>
            </a:r>
          </a:p>
        </p:txBody>
      </p:sp>
      <p:sp>
        <p:nvSpPr>
          <p:cNvPr id="19" name="圓角矩形 18"/>
          <p:cNvSpPr/>
          <p:nvPr/>
        </p:nvSpPr>
        <p:spPr>
          <a:xfrm>
            <a:off x="369644" y="2552416"/>
            <a:ext cx="1440160" cy="429612"/>
          </a:xfrm>
          <a:prstGeom prst="roundRect">
            <a:avLst/>
          </a:prstGeom>
          <a:solidFill>
            <a:srgbClr val="FFFF66"/>
          </a:solidFill>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r>
              <a:rPr kumimoji="0" lang="zh-TW" altLang="en-US" b="1" dirty="0">
                <a:solidFill>
                  <a:srgbClr val="0000FF"/>
                </a:solidFill>
                <a:latin typeface="標楷體" pitchFamily="65" charset="-120"/>
                <a:ea typeface="標楷體" pitchFamily="65" charset="-120"/>
              </a:rPr>
              <a:t>室內設計科</a:t>
            </a:r>
          </a:p>
        </p:txBody>
      </p:sp>
      <p:sp>
        <p:nvSpPr>
          <p:cNvPr id="23" name="圓角矩形 22"/>
          <p:cNvSpPr/>
          <p:nvPr/>
        </p:nvSpPr>
        <p:spPr>
          <a:xfrm>
            <a:off x="360360" y="3100448"/>
            <a:ext cx="1440160" cy="504056"/>
          </a:xfrm>
          <a:prstGeom prst="roundRect">
            <a:avLst/>
          </a:prstGeom>
          <a:solidFill>
            <a:srgbClr val="FFFF66"/>
          </a:solidFill>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r>
              <a:rPr kumimoji="0" lang="zh-TW" altLang="en-US" b="1" dirty="0">
                <a:solidFill>
                  <a:srgbClr val="0000FF"/>
                </a:solidFill>
                <a:latin typeface="標楷體" pitchFamily="65" charset="-120"/>
                <a:ea typeface="標楷體" pitchFamily="65" charset="-120"/>
              </a:rPr>
              <a:t>多媒體設計科</a:t>
            </a:r>
          </a:p>
        </p:txBody>
      </p:sp>
    </p:spTree>
    <p:extLst>
      <p:ext uri="{BB962C8B-B14F-4D97-AF65-F5344CB8AC3E}">
        <p14:creationId xmlns:p14="http://schemas.microsoft.com/office/powerpoint/2010/main" val="712596682"/>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124744"/>
            <a:ext cx="4176464"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fontAlgn="auto" hangingPunct="0">
              <a:spcBef>
                <a:spcPct val="20000"/>
              </a:spcBef>
              <a:spcAft>
                <a:spcPts val="0"/>
              </a:spcAft>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r>
              <a:rPr kumimoji="0"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500" b="1" spc="50" dirty="0" smtClean="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多媒體設計</a:t>
            </a:r>
            <a:r>
              <a:rPr lang="zh-TW" altLang="en-US" sz="35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a:t>
            </a:r>
            <a:endParaRPr lang="en-US" altLang="zh-TW" sz="35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r>
              <a:rPr kumimoji="0" lang="zh-TW" altLang="en-US" sz="2800" b="1" dirty="0">
                <a:solidFill>
                  <a:srgbClr val="FFFFFF"/>
                </a:solidFill>
                <a:latin typeface="標楷體" pitchFamily="65" charset="-120"/>
                <a:ea typeface="標楷體" pitchFamily="65" charset="-120"/>
              </a:rPr>
              <a:t>學些甚麼</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algn="ctr" eaLnBrk="0" hangingPunct="0">
              <a:defRPr/>
            </a:pPr>
            <a:r>
              <a:rPr kumimoji="0" lang="zh-TW" altLang="en-US" sz="2200" b="1" dirty="0">
                <a:solidFill>
                  <a:srgbClr val="0000FF"/>
                </a:solidFill>
                <a:latin typeface="標楷體" pitchFamily="65" charset="-120"/>
                <a:ea typeface="標楷體" pitchFamily="65" charset="-120"/>
              </a:rPr>
              <a:t>除設計群必修課程</a:t>
            </a:r>
            <a:r>
              <a:rPr kumimoji="0" lang="zh-TW" altLang="en-US" sz="2200" b="1" dirty="0" smtClean="0">
                <a:solidFill>
                  <a:srgbClr val="0000FF"/>
                </a:solidFill>
                <a:latin typeface="標楷體" pitchFamily="65" charset="-120"/>
                <a:ea typeface="標楷體" pitchFamily="65" charset="-120"/>
              </a:rPr>
              <a:t>外</a:t>
            </a:r>
            <a:endParaRPr kumimoji="0" lang="en-US" altLang="zh-TW" sz="2200" b="1" dirty="0" smtClean="0">
              <a:solidFill>
                <a:srgbClr val="0000FF"/>
              </a:solidFill>
              <a:latin typeface="標楷體" pitchFamily="65" charset="-120"/>
              <a:ea typeface="標楷體" pitchFamily="65" charset="-120"/>
            </a:endParaRPr>
          </a:p>
          <a:p>
            <a:pPr algn="ctr" eaLnBrk="0" hangingPunct="0">
              <a:defRPr/>
            </a:pPr>
            <a:endParaRPr kumimoji="0" lang="en-US" altLang="zh-TW" sz="2200" b="1" dirty="0">
              <a:solidFill>
                <a:srgbClr val="0000FF"/>
              </a:solidFill>
              <a:latin typeface="標楷體" pitchFamily="65" charset="-120"/>
              <a:ea typeface="標楷體" pitchFamily="65" charset="-120"/>
            </a:endParaRPr>
          </a:p>
          <a:p>
            <a:pPr eaLnBrk="0" hangingPunct="0">
              <a:defRPr/>
            </a:pPr>
            <a:r>
              <a:rPr kumimoji="0" lang="zh-TW" altLang="en-US" sz="2000" b="1" dirty="0" smtClean="0">
                <a:solidFill>
                  <a:srgbClr val="0000FF"/>
                </a:solidFill>
                <a:latin typeface="標楷體" pitchFamily="65" charset="-120"/>
                <a:ea typeface="標楷體" pitchFamily="65" charset="-120"/>
              </a:rPr>
              <a:t>繪畫</a:t>
            </a:r>
            <a:r>
              <a:rPr kumimoji="0" lang="zh-TW" altLang="en-US" sz="2000" b="1" dirty="0">
                <a:solidFill>
                  <a:srgbClr val="0000FF"/>
                </a:solidFill>
                <a:latin typeface="標楷體" pitchFamily="65" charset="-120"/>
                <a:ea typeface="標楷體" pitchFamily="65" charset="-120"/>
              </a:rPr>
              <a:t>基礎 設計基礎 </a:t>
            </a:r>
            <a:endParaRPr kumimoji="0" lang="en-US" altLang="zh-TW" sz="2000" b="1" dirty="0" smtClean="0">
              <a:solidFill>
                <a:srgbClr val="0000FF"/>
              </a:solidFill>
              <a:latin typeface="標楷體" pitchFamily="65" charset="-120"/>
              <a:ea typeface="標楷體" pitchFamily="65" charset="-120"/>
            </a:endParaRPr>
          </a:p>
          <a:p>
            <a:pPr eaLnBrk="0" hangingPunct="0">
              <a:defRPr/>
            </a:pPr>
            <a:r>
              <a:rPr kumimoji="0" lang="zh-TW" altLang="en-US" sz="2000" b="1" dirty="0" smtClean="0">
                <a:solidFill>
                  <a:srgbClr val="0000FF"/>
                </a:solidFill>
                <a:latin typeface="標楷體" pitchFamily="65" charset="-120"/>
                <a:ea typeface="標楷體" pitchFamily="65" charset="-120"/>
              </a:rPr>
              <a:t>色彩</a:t>
            </a:r>
            <a:r>
              <a:rPr kumimoji="0" lang="zh-TW" altLang="en-US" sz="2000" b="1" dirty="0">
                <a:solidFill>
                  <a:srgbClr val="0000FF"/>
                </a:solidFill>
                <a:latin typeface="標楷體" pitchFamily="65" charset="-120"/>
                <a:ea typeface="標楷體" pitchFamily="65" charset="-120"/>
              </a:rPr>
              <a:t>原理 圖學基礎 </a:t>
            </a:r>
            <a:endParaRPr kumimoji="0" lang="en-US" altLang="zh-TW" sz="2000" b="1" dirty="0" smtClean="0">
              <a:solidFill>
                <a:srgbClr val="0000FF"/>
              </a:solidFill>
              <a:latin typeface="標楷體" pitchFamily="65" charset="-120"/>
              <a:ea typeface="標楷體" pitchFamily="65" charset="-120"/>
            </a:endParaRPr>
          </a:p>
          <a:p>
            <a:pPr eaLnBrk="0" hangingPunct="0">
              <a:defRPr/>
            </a:pPr>
            <a:r>
              <a:rPr kumimoji="0" lang="zh-TW" altLang="en-US" sz="2000" b="1" dirty="0" smtClean="0">
                <a:solidFill>
                  <a:srgbClr val="0000FF"/>
                </a:solidFill>
                <a:latin typeface="標楷體" pitchFamily="65" charset="-120"/>
                <a:ea typeface="標楷體" pitchFamily="65" charset="-120"/>
              </a:rPr>
              <a:t>電腦繪圖 </a:t>
            </a:r>
            <a:r>
              <a:rPr kumimoji="0" lang="zh-TW" altLang="en-US" sz="2000" b="1" dirty="0">
                <a:solidFill>
                  <a:srgbClr val="0000FF"/>
                </a:solidFill>
                <a:latin typeface="標楷體" pitchFamily="65" charset="-120"/>
                <a:ea typeface="標楷體" pitchFamily="65" charset="-120"/>
              </a:rPr>
              <a:t>商業</a:t>
            </a:r>
            <a:r>
              <a:rPr kumimoji="0" lang="zh-TW" altLang="en-US" sz="2000" b="1" dirty="0" smtClean="0">
                <a:solidFill>
                  <a:srgbClr val="0000FF"/>
                </a:solidFill>
                <a:latin typeface="標楷體" pitchFamily="65" charset="-120"/>
                <a:ea typeface="標楷體" pitchFamily="65" charset="-120"/>
              </a:rPr>
              <a:t>攝影</a:t>
            </a:r>
            <a:endParaRPr kumimoji="0" lang="en-US" altLang="zh-TW" sz="2000" b="1" dirty="0" smtClean="0">
              <a:solidFill>
                <a:srgbClr val="0000FF"/>
              </a:solidFill>
              <a:latin typeface="標楷體" pitchFamily="65" charset="-120"/>
              <a:ea typeface="標楷體" pitchFamily="65" charset="-120"/>
            </a:endParaRPr>
          </a:p>
          <a:p>
            <a:pPr eaLnBrk="0" hangingPunct="0">
              <a:defRPr/>
            </a:pPr>
            <a:r>
              <a:rPr kumimoji="0" lang="zh-TW" altLang="en-US" b="1" dirty="0" smtClean="0">
                <a:solidFill>
                  <a:srgbClr val="0000FF"/>
                </a:solidFill>
                <a:latin typeface="標楷體" pitchFamily="65" charset="-120"/>
                <a:ea typeface="標楷體" pitchFamily="65" charset="-120"/>
              </a:rPr>
              <a:t>表現技法  創意</a:t>
            </a:r>
            <a:r>
              <a:rPr kumimoji="0" lang="zh-TW" altLang="en-US" b="1" dirty="0">
                <a:solidFill>
                  <a:srgbClr val="0000FF"/>
                </a:solidFill>
                <a:latin typeface="標楷體" pitchFamily="65" charset="-120"/>
                <a:ea typeface="標楷體" pitchFamily="65" charset="-120"/>
              </a:rPr>
              <a:t>潛能開發 </a:t>
            </a:r>
            <a:r>
              <a:rPr kumimoji="0" lang="zh-TW" altLang="en-US" sz="2000" b="1" dirty="0">
                <a:solidFill>
                  <a:srgbClr val="0000FF"/>
                </a:solidFill>
                <a:latin typeface="標楷體" pitchFamily="65" charset="-120"/>
                <a:ea typeface="標楷體" pitchFamily="65" charset="-120"/>
              </a:rPr>
              <a:t>編排設計 設計概論 </a:t>
            </a:r>
            <a:endParaRPr kumimoji="0" lang="en-US" altLang="zh-TW" sz="2000" b="1" dirty="0" smtClean="0">
              <a:solidFill>
                <a:srgbClr val="0000FF"/>
              </a:solidFill>
              <a:latin typeface="標楷體" pitchFamily="65" charset="-120"/>
              <a:ea typeface="標楷體" pitchFamily="65" charset="-120"/>
            </a:endParaRPr>
          </a:p>
          <a:p>
            <a:pPr eaLnBrk="0" hangingPunct="0">
              <a:defRPr/>
            </a:pPr>
            <a:r>
              <a:rPr kumimoji="0" lang="zh-TW" altLang="en-US" sz="2000" b="1" dirty="0" smtClean="0">
                <a:solidFill>
                  <a:srgbClr val="0000FF"/>
                </a:solidFill>
                <a:latin typeface="標楷體" pitchFamily="65" charset="-120"/>
                <a:ea typeface="標楷體" pitchFamily="65" charset="-120"/>
              </a:rPr>
              <a:t>造形</a:t>
            </a:r>
            <a:r>
              <a:rPr kumimoji="0" lang="zh-TW" altLang="en-US" sz="2000" b="1" dirty="0">
                <a:solidFill>
                  <a:srgbClr val="0000FF"/>
                </a:solidFill>
                <a:latin typeface="標楷體" pitchFamily="65" charset="-120"/>
                <a:ea typeface="標楷體" pitchFamily="65" charset="-120"/>
              </a:rPr>
              <a:t>原理 展示設計 </a:t>
            </a:r>
            <a:endParaRPr kumimoji="0" lang="en-US" altLang="zh-TW" sz="2000" b="1" dirty="0" smtClean="0">
              <a:solidFill>
                <a:srgbClr val="0000FF"/>
              </a:solidFill>
              <a:latin typeface="標楷體" pitchFamily="65" charset="-120"/>
              <a:ea typeface="標楷體" pitchFamily="65" charset="-120"/>
            </a:endParaRPr>
          </a:p>
          <a:p>
            <a:pPr eaLnBrk="0" hangingPunct="0">
              <a:defRPr/>
            </a:pPr>
            <a:r>
              <a:rPr kumimoji="0" lang="zh-TW" altLang="en-US" sz="2000" b="1" dirty="0" smtClean="0">
                <a:solidFill>
                  <a:srgbClr val="0000FF"/>
                </a:solidFill>
                <a:latin typeface="標楷體" pitchFamily="65" charset="-120"/>
                <a:ea typeface="標楷體" pitchFamily="65" charset="-120"/>
              </a:rPr>
              <a:t>包裝</a:t>
            </a:r>
            <a:r>
              <a:rPr kumimoji="0" lang="zh-TW" altLang="en-US" sz="2000" b="1" dirty="0">
                <a:solidFill>
                  <a:srgbClr val="0000FF"/>
                </a:solidFill>
                <a:latin typeface="標楷體" pitchFamily="65" charset="-120"/>
                <a:ea typeface="標楷體" pitchFamily="65" charset="-120"/>
              </a:rPr>
              <a:t>設計 多媒體設計 廣告設計 </a:t>
            </a:r>
            <a:endParaRPr kumimoji="0" lang="en-US" altLang="zh-TW" sz="2200" b="1" dirty="0" smtClean="0">
              <a:solidFill>
                <a:srgbClr val="0000FF"/>
              </a:solidFill>
              <a:latin typeface="標楷體" pitchFamily="65" charset="-120"/>
              <a:ea typeface="標楷體" pitchFamily="65" charset="-120"/>
            </a:endParaRPr>
          </a:p>
          <a:p>
            <a:pPr eaLnBrk="0" hangingPunct="0">
              <a:spcBef>
                <a:spcPts val="1200"/>
              </a:spcBef>
              <a:defRPr/>
            </a:pPr>
            <a:r>
              <a:rPr kumimoji="0" lang="zh-TW" altLang="en-US" sz="2200" b="1" dirty="0" smtClean="0">
                <a:solidFill>
                  <a:srgbClr val="660066"/>
                </a:solidFill>
                <a:latin typeface="標楷體" pitchFamily="65" charset="-120"/>
                <a:ea typeface="標楷體" pitchFamily="65" charset="-120"/>
              </a:rPr>
              <a:t>專題</a:t>
            </a:r>
            <a:r>
              <a:rPr kumimoji="0" lang="zh-TW" altLang="en-US" sz="2200" b="1" dirty="0">
                <a:solidFill>
                  <a:srgbClr val="660066"/>
                </a:solidFill>
                <a:latin typeface="標楷體" pitchFamily="65" charset="-120"/>
                <a:ea typeface="標楷體" pitchFamily="65" charset="-120"/>
              </a:rPr>
              <a:t>製作 </a:t>
            </a:r>
            <a:endParaRPr kumimoji="0" lang="en-US" altLang="zh-TW" sz="2200" b="1" dirty="0">
              <a:solidFill>
                <a:srgbClr val="660066"/>
              </a:solidFill>
              <a:latin typeface="標楷體" pitchFamily="65" charset="-120"/>
              <a:ea typeface="標楷體" pitchFamily="65" charset="-120"/>
            </a:endParaRPr>
          </a:p>
        </p:txBody>
      </p:sp>
      <p:sp>
        <p:nvSpPr>
          <p:cNvPr id="16" name="按鈕形 15"/>
          <p:cNvSpPr/>
          <p:nvPr/>
        </p:nvSpPr>
        <p:spPr>
          <a:xfrm>
            <a:off x="3132138" y="1773238"/>
            <a:ext cx="2808287" cy="6477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r>
              <a:rPr kumimoji="0" lang="zh-TW" altLang="en-US" sz="2800" b="1" dirty="0">
                <a:solidFill>
                  <a:srgbClr val="FFFFFF"/>
                </a:solidFill>
                <a:latin typeface="標楷體" pitchFamily="65" charset="-120"/>
                <a:ea typeface="標楷體" pitchFamily="65" charset="-120"/>
              </a:rPr>
              <a:t>升學主要相關</a:t>
            </a:r>
          </a:p>
        </p:txBody>
      </p:sp>
      <p:sp>
        <p:nvSpPr>
          <p:cNvPr id="17" name="按鈕形 16"/>
          <p:cNvSpPr/>
          <p:nvPr/>
        </p:nvSpPr>
        <p:spPr>
          <a:xfrm>
            <a:off x="3132138" y="2349500"/>
            <a:ext cx="2808287" cy="424815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endParaRPr kumimoji="0" lang="zh-TW" altLang="en-US" sz="2800" b="1" dirty="0">
              <a:solidFill>
                <a:srgbClr val="FFFFFF"/>
              </a:solidFill>
              <a:latin typeface="標楷體" pitchFamily="65" charset="-120"/>
              <a:ea typeface="標楷體" pitchFamily="65" charset="-120"/>
            </a:endParaRPr>
          </a:p>
        </p:txBody>
      </p:sp>
      <p:sp>
        <p:nvSpPr>
          <p:cNvPr id="19" name="矩形 18"/>
          <p:cNvSpPr/>
          <p:nvPr/>
        </p:nvSpPr>
        <p:spPr>
          <a:xfrm>
            <a:off x="3203575" y="2420938"/>
            <a:ext cx="2663825" cy="4103687"/>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工商業設計系</a:t>
            </a:r>
            <a:endParaRPr kumimoji="0" lang="en-US" altLang="zh-TW" sz="2000" b="1" dirty="0">
              <a:solidFill>
                <a:srgbClr val="FF00FF"/>
              </a:solidFill>
              <a:latin typeface="標楷體" pitchFamily="65" charset="-120"/>
              <a:ea typeface="標楷體" pitchFamily="65" charset="-120"/>
            </a:endParaRP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室內設計系</a:t>
            </a: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工業設計系</a:t>
            </a: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商業設計系 </a:t>
            </a: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視覺傳達設計系</a:t>
            </a: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多媒體設計系</a:t>
            </a: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創意生活設計系</a:t>
            </a: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生活產品設計系</a:t>
            </a:r>
            <a:endParaRPr kumimoji="0" lang="en-US" altLang="zh-TW" sz="2000" b="1" dirty="0">
              <a:solidFill>
                <a:srgbClr val="FF00FF"/>
              </a:solidFill>
              <a:latin typeface="標楷體" pitchFamily="65" charset="-120"/>
              <a:ea typeface="標楷體" pitchFamily="65" charset="-120"/>
            </a:endParaRPr>
          </a:p>
          <a:p>
            <a:pPr eaLnBrk="0" fontAlgn="auto" hangingPunct="0">
              <a:spcBef>
                <a:spcPts val="300"/>
              </a:spcBef>
              <a:spcAft>
                <a:spcPts val="0"/>
              </a:spcAft>
              <a:defRPr/>
            </a:pPr>
            <a:r>
              <a:rPr kumimoji="0" lang="zh-TW" altLang="en-US" sz="2000" b="1" dirty="0">
                <a:solidFill>
                  <a:srgbClr val="FF00FF"/>
                </a:solidFill>
                <a:latin typeface="標楷體" pitchFamily="65" charset="-120"/>
                <a:ea typeface="標楷體" pitchFamily="65" charset="-120"/>
              </a:rPr>
              <a:t>流行設計系</a:t>
            </a:r>
            <a:endParaRPr kumimoji="0" lang="en-US" altLang="zh-TW" sz="2000" b="1" dirty="0">
              <a:solidFill>
                <a:srgbClr val="FF00FF"/>
              </a:solidFill>
              <a:latin typeface="標楷體" pitchFamily="65" charset="-120"/>
              <a:ea typeface="標楷體" pitchFamily="65" charset="-120"/>
            </a:endParaRPr>
          </a:p>
          <a:p>
            <a:pPr eaLnBrk="0" fontAlgn="auto" hangingPunct="0">
              <a:spcBef>
                <a:spcPts val="300"/>
              </a:spcBef>
              <a:spcAft>
                <a:spcPts val="0"/>
              </a:spcAft>
              <a:defRPr/>
            </a:pPr>
            <a:r>
              <a:rPr kumimoji="0" lang="zh-TW" altLang="en-US" sz="2000" b="1" dirty="0">
                <a:solidFill>
                  <a:srgbClr val="FF00FF"/>
                </a:solidFill>
                <a:latin typeface="標楷體" pitchFamily="65" charset="-120"/>
                <a:ea typeface="標楷體" pitchFamily="65" charset="-120"/>
              </a:rPr>
              <a:t>文化資產維護系</a:t>
            </a:r>
            <a:endParaRPr kumimoji="0" lang="en-US" altLang="zh-TW" sz="2000" b="1" dirty="0">
              <a:solidFill>
                <a:srgbClr val="FF00FF"/>
              </a:solidFill>
              <a:latin typeface="標楷體" pitchFamily="65" charset="-120"/>
              <a:ea typeface="標楷體" pitchFamily="65" charset="-120"/>
            </a:endParaRPr>
          </a:p>
          <a:p>
            <a:pPr eaLnBrk="0" fontAlgn="auto" hangingPunct="0">
              <a:spcBef>
                <a:spcPts val="0"/>
              </a:spcBef>
              <a:spcAft>
                <a:spcPts val="0"/>
              </a:spcAft>
              <a:defRPr/>
            </a:pPr>
            <a:endParaRPr kumimoji="0" lang="zh-TW" altLang="en-US" sz="2000" b="1" dirty="0">
              <a:solidFill>
                <a:srgbClr val="FF00FF"/>
              </a:solidFill>
              <a:latin typeface="標楷體" pitchFamily="65" charset="-120"/>
              <a:ea typeface="標楷體" pitchFamily="65" charset="-120"/>
            </a:endParaRPr>
          </a:p>
          <a:p>
            <a:pPr eaLnBrk="0" fontAlgn="auto" hangingPunct="0">
              <a:spcBef>
                <a:spcPts val="0"/>
              </a:spcBef>
              <a:spcAft>
                <a:spcPts val="0"/>
              </a:spcAft>
              <a:defRPr/>
            </a:pPr>
            <a:r>
              <a:rPr kumimoji="0" lang="zh-TW" altLang="en-US" sz="2000" b="1" dirty="0">
                <a:solidFill>
                  <a:srgbClr val="FF00FF"/>
                </a:solidFill>
                <a:latin typeface="標楷體" pitchFamily="65" charset="-120"/>
                <a:ea typeface="標楷體" pitchFamily="65" charset="-120"/>
              </a:rPr>
              <a:t>其他設計群相關系</a:t>
            </a:r>
            <a:endParaRPr kumimoji="0" lang="en-US" altLang="zh-TW" sz="2000" b="1" dirty="0">
              <a:solidFill>
                <a:srgbClr val="FF00FF"/>
              </a:solidFill>
              <a:latin typeface="標楷體" pitchFamily="65" charset="-120"/>
              <a:ea typeface="標楷體" pitchFamily="65" charset="-120"/>
            </a:endParaRPr>
          </a:p>
          <a:p>
            <a:pPr eaLnBrk="0" fontAlgn="auto" hangingPunct="0">
              <a:spcBef>
                <a:spcPts val="0"/>
              </a:spcBef>
              <a:spcAft>
                <a:spcPts val="0"/>
              </a:spcAft>
              <a:defRPr/>
            </a:pPr>
            <a:endParaRPr kumimoji="0" lang="en-US" altLang="zh-TW" sz="2000" b="1" dirty="0">
              <a:solidFill>
                <a:srgbClr val="FF00FF"/>
              </a:solidFill>
              <a:latin typeface="標楷體" pitchFamily="65" charset="-120"/>
              <a:ea typeface="標楷體" pitchFamily="65" charset="-120"/>
            </a:endParaRPr>
          </a:p>
        </p:txBody>
      </p:sp>
      <p:sp>
        <p:nvSpPr>
          <p:cNvPr id="20" name="按鈕形 19"/>
          <p:cNvSpPr/>
          <p:nvPr/>
        </p:nvSpPr>
        <p:spPr>
          <a:xfrm>
            <a:off x="6011863" y="1773238"/>
            <a:ext cx="2808287" cy="6477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r>
              <a:rPr kumimoji="0" lang="zh-TW" altLang="en-US" sz="2800" b="1" dirty="0">
                <a:solidFill>
                  <a:srgbClr val="800000"/>
                </a:solidFill>
                <a:latin typeface="標楷體" pitchFamily="65" charset="-120"/>
                <a:ea typeface="標楷體" pitchFamily="65" charset="-120"/>
              </a:rPr>
              <a:t>未來主要從事</a:t>
            </a:r>
          </a:p>
        </p:txBody>
      </p:sp>
      <p:sp>
        <p:nvSpPr>
          <p:cNvPr id="21" name="按鈕形 20"/>
          <p:cNvSpPr/>
          <p:nvPr/>
        </p:nvSpPr>
        <p:spPr>
          <a:xfrm>
            <a:off x="6011863" y="2349500"/>
            <a:ext cx="2808287" cy="424815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endParaRPr kumimoji="0" lang="zh-TW" altLang="en-US" sz="2800" b="1" dirty="0">
              <a:solidFill>
                <a:srgbClr val="FFFFFF"/>
              </a:solidFill>
              <a:latin typeface="標楷體" pitchFamily="65" charset="-120"/>
              <a:ea typeface="標楷體" pitchFamily="65" charset="-120"/>
            </a:endParaRPr>
          </a:p>
        </p:txBody>
      </p:sp>
      <p:sp>
        <p:nvSpPr>
          <p:cNvPr id="22" name="矩形 21"/>
          <p:cNvSpPr/>
          <p:nvPr/>
        </p:nvSpPr>
        <p:spPr>
          <a:xfrm>
            <a:off x="6084888" y="2420938"/>
            <a:ext cx="2663825" cy="4103687"/>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eaLnBrk="0" hangingPunct="0">
              <a:defRPr/>
            </a:pPr>
            <a:r>
              <a:rPr kumimoji="0" lang="zh-TW" altLang="en-US" sz="2400" b="1" dirty="0">
                <a:solidFill>
                  <a:srgbClr val="0000FF"/>
                </a:solidFill>
                <a:latin typeface="標楷體" pitchFamily="65" charset="-120"/>
                <a:ea typeface="標楷體" pitchFamily="65" charset="-120"/>
              </a:rPr>
              <a:t>廣告設計</a:t>
            </a:r>
          </a:p>
          <a:p>
            <a:pPr eaLnBrk="0" hangingPunct="0">
              <a:defRPr/>
            </a:pPr>
            <a:r>
              <a:rPr kumimoji="0" lang="zh-TW" altLang="en-US" sz="2400" b="1" dirty="0">
                <a:solidFill>
                  <a:srgbClr val="0000FF"/>
                </a:solidFill>
                <a:latin typeface="標楷體" pitchFamily="65" charset="-120"/>
                <a:ea typeface="標楷體" pitchFamily="65" charset="-120"/>
              </a:rPr>
              <a:t>印刷設計</a:t>
            </a:r>
          </a:p>
          <a:p>
            <a:pPr eaLnBrk="0" hangingPunct="0">
              <a:defRPr/>
            </a:pPr>
            <a:r>
              <a:rPr kumimoji="0" lang="zh-TW" altLang="en-US" sz="2400" b="1" dirty="0">
                <a:solidFill>
                  <a:srgbClr val="0000FF"/>
                </a:solidFill>
                <a:latin typeface="標楷體" pitchFamily="65" charset="-120"/>
                <a:ea typeface="標楷體" pitchFamily="65" charset="-120"/>
              </a:rPr>
              <a:t>包裝設計</a:t>
            </a:r>
          </a:p>
          <a:p>
            <a:pPr eaLnBrk="0" hangingPunct="0">
              <a:defRPr/>
            </a:pPr>
            <a:r>
              <a:rPr kumimoji="0" lang="zh-TW" altLang="en-US" sz="2400" b="1" dirty="0">
                <a:solidFill>
                  <a:srgbClr val="0000FF"/>
                </a:solidFill>
                <a:latin typeface="標楷體" pitchFamily="65" charset="-120"/>
                <a:ea typeface="標楷體" pitchFamily="65" charset="-120"/>
              </a:rPr>
              <a:t>商業攝影</a:t>
            </a:r>
          </a:p>
          <a:p>
            <a:pPr eaLnBrk="0" hangingPunct="0">
              <a:defRPr/>
            </a:pPr>
            <a:r>
              <a:rPr kumimoji="0" lang="zh-TW" altLang="en-US" sz="2400" b="1" dirty="0">
                <a:solidFill>
                  <a:srgbClr val="0000FF"/>
                </a:solidFill>
                <a:latin typeface="標楷體" pitchFamily="65" charset="-120"/>
                <a:ea typeface="標楷體" pitchFamily="65" charset="-120"/>
              </a:rPr>
              <a:t>展示設計</a:t>
            </a:r>
          </a:p>
          <a:p>
            <a:pPr eaLnBrk="0" hangingPunct="0">
              <a:defRPr/>
            </a:pPr>
            <a:r>
              <a:rPr kumimoji="0" lang="zh-TW" altLang="en-US" sz="2400" b="1" dirty="0">
                <a:solidFill>
                  <a:srgbClr val="0000FF"/>
                </a:solidFill>
                <a:latin typeface="標楷體" pitchFamily="65" charset="-120"/>
                <a:ea typeface="標楷體" pitchFamily="65" charset="-120"/>
              </a:rPr>
              <a:t>動畫設計</a:t>
            </a:r>
          </a:p>
          <a:p>
            <a:pPr eaLnBrk="0" hangingPunct="0">
              <a:defRPr/>
            </a:pPr>
            <a:r>
              <a:rPr kumimoji="0" lang="zh-TW" altLang="en-US" sz="2400" b="1" dirty="0">
                <a:solidFill>
                  <a:srgbClr val="0000FF"/>
                </a:solidFill>
                <a:latin typeface="標楷體" pitchFamily="65" charset="-120"/>
                <a:ea typeface="標楷體" pitchFamily="65" charset="-120"/>
              </a:rPr>
              <a:t>網頁設計</a:t>
            </a:r>
            <a:endParaRPr kumimoji="0" lang="en-US" altLang="zh-TW" sz="2400" b="1" dirty="0">
              <a:solidFill>
                <a:srgbClr val="0000FF"/>
              </a:solidFill>
              <a:latin typeface="標楷體" pitchFamily="65" charset="-120"/>
              <a:ea typeface="標楷體" pitchFamily="65" charset="-120"/>
            </a:endParaRPr>
          </a:p>
          <a:p>
            <a:pPr eaLnBrk="0" hangingPunct="0">
              <a:defRPr/>
            </a:pPr>
            <a:r>
              <a:rPr kumimoji="0" lang="zh-TW" altLang="en-US" sz="2400" b="1" dirty="0">
                <a:solidFill>
                  <a:srgbClr val="0000FF"/>
                </a:solidFill>
                <a:latin typeface="標楷體" pitchFamily="65" charset="-120"/>
                <a:ea typeface="標楷體" pitchFamily="65" charset="-120"/>
              </a:rPr>
              <a:t>影視</a:t>
            </a:r>
            <a:r>
              <a:rPr kumimoji="0" lang="zh-TW" altLang="en-US" sz="2400" b="1" dirty="0" smtClean="0">
                <a:solidFill>
                  <a:srgbClr val="0000FF"/>
                </a:solidFill>
                <a:latin typeface="標楷體" pitchFamily="65" charset="-120"/>
                <a:ea typeface="標楷體" pitchFamily="65" charset="-120"/>
              </a:rPr>
              <a:t>傳播</a:t>
            </a:r>
            <a:endParaRPr kumimoji="0" lang="en-US" altLang="zh-TW" sz="2400" b="1" dirty="0" smtClean="0">
              <a:solidFill>
                <a:srgbClr val="0000FF"/>
              </a:solidFill>
              <a:latin typeface="標楷體" pitchFamily="65" charset="-120"/>
              <a:ea typeface="標楷體" pitchFamily="65" charset="-120"/>
            </a:endParaRPr>
          </a:p>
          <a:p>
            <a:pPr eaLnBrk="0" hangingPunct="0">
              <a:defRPr/>
            </a:pPr>
            <a:endParaRPr kumimoji="0" lang="en-US" altLang="zh-TW" sz="2400" b="1" dirty="0">
              <a:solidFill>
                <a:srgbClr val="0000FF"/>
              </a:solidFill>
              <a:latin typeface="標楷體" pitchFamily="65" charset="-120"/>
              <a:ea typeface="標楷體" pitchFamily="65" charset="-120"/>
            </a:endParaRPr>
          </a:p>
          <a:p>
            <a:pPr eaLnBrk="0" hangingPunct="0">
              <a:defRPr/>
            </a:pPr>
            <a:endParaRPr kumimoji="0" lang="zh-TW" altLang="en-US" sz="2400" b="1" dirty="0">
              <a:solidFill>
                <a:srgbClr val="0000FF"/>
              </a:solidFill>
              <a:latin typeface="標楷體" pitchFamily="65" charset="-120"/>
              <a:ea typeface="標楷體" pitchFamily="65" charset="-120"/>
            </a:endParaRPr>
          </a:p>
          <a:p>
            <a:pPr algn="ctr" eaLnBrk="0" hangingPunct="0">
              <a:defRPr/>
            </a:pPr>
            <a:endParaRPr kumimoji="0" lang="en-US" altLang="zh-TW" sz="2800" b="1" dirty="0">
              <a:solidFill>
                <a:srgbClr val="0000FF"/>
              </a:solidFill>
              <a:latin typeface="標楷體" pitchFamily="65" charset="-120"/>
              <a:ea typeface="標楷體" pitchFamily="65" charset="-120"/>
            </a:endParaRPr>
          </a:p>
        </p:txBody>
      </p:sp>
      <p:sp>
        <p:nvSpPr>
          <p:cNvPr id="26636"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設計群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1A</a:t>
            </a:r>
            <a:r>
              <a:rPr lang="en-US" altLang="zh-TW" sz="3400" b="1" dirty="0" smtClean="0">
                <a:solidFill>
                  <a:srgbClr val="0000FF"/>
                </a:solidFill>
                <a:latin typeface="標楷體" pitchFamily="65" charset="-120"/>
                <a:ea typeface="標楷體" pitchFamily="65" charset="-120"/>
              </a:rPr>
              <a:t>/1)</a:t>
            </a:r>
            <a:endParaRPr lang="zh-TW" altLang="en-US" sz="3400" b="1"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25861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1150938" y="617538"/>
            <a:ext cx="6950075" cy="508000"/>
          </a:xfrm>
        </p:spPr>
        <p:txBody>
          <a:bodyPr>
            <a:normAutofit fontScale="90000"/>
          </a:bodyPr>
          <a:lstStyle/>
          <a:p>
            <a:r>
              <a:rPr lang="zh-TW" altLang="en-US" sz="3400" b="1" dirty="0" smtClean="0">
                <a:solidFill>
                  <a:srgbClr val="FF0000"/>
                </a:solidFill>
                <a:latin typeface="標楷體" pitchFamily="65" charset="-120"/>
                <a:ea typeface="標楷體" pitchFamily="65" charset="-120"/>
              </a:rPr>
              <a:t>設計群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1B</a:t>
            </a:r>
            <a:r>
              <a:rPr lang="en-US" altLang="zh-TW" sz="3400" b="1" dirty="0" smtClean="0">
                <a:solidFill>
                  <a:srgbClr val="0000FF"/>
                </a:solidFill>
                <a:latin typeface="標楷體" pitchFamily="65" charset="-120"/>
                <a:ea typeface="標楷體" pitchFamily="65" charset="-120"/>
              </a:rPr>
              <a:t>/1)</a:t>
            </a:r>
            <a:endParaRPr lang="zh-TW" altLang="en-US" sz="3400" b="1" dirty="0" smtClean="0">
              <a:solidFill>
                <a:srgbClr val="0000FF"/>
              </a:solidFill>
              <a:latin typeface="標楷體" pitchFamily="65" charset="-120"/>
              <a:ea typeface="標楷體" pitchFamily="65" charset="-120"/>
            </a:endParaRPr>
          </a:p>
        </p:txBody>
      </p:sp>
      <p:sp>
        <p:nvSpPr>
          <p:cNvPr id="11" name="內容版面配置區 2"/>
          <p:cNvSpPr txBox="1">
            <a:spLocks/>
          </p:cNvSpPr>
          <p:nvPr/>
        </p:nvSpPr>
        <p:spPr>
          <a:xfrm>
            <a:off x="251520" y="1124744"/>
            <a:ext cx="4176464"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fontAlgn="auto" hangingPunct="0">
              <a:spcBef>
                <a:spcPct val="20000"/>
              </a:spcBef>
              <a:spcAft>
                <a:spcPts val="0"/>
              </a:spcAft>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r>
              <a:rPr kumimoji="0" lang="en-US" altLang="zh-TW" sz="3200" b="1" spc="50" dirty="0" smtClean="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多媒體設計科</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r>
              <a:rPr kumimoji="0" lang="zh-TW" altLang="en-US" sz="2800" b="1" dirty="0">
                <a:solidFill>
                  <a:srgbClr val="FFFFFF"/>
                </a:solidFill>
                <a:latin typeface="標楷體" pitchFamily="65" charset="-120"/>
                <a:ea typeface="標楷體" pitchFamily="65" charset="-120"/>
              </a:rPr>
              <a:t>提醒事項</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fontAlgn="auto" hangingPunct="0">
              <a:spcBef>
                <a:spcPts val="0"/>
              </a:spcBef>
              <a:spcAft>
                <a:spcPts val="0"/>
              </a:spcAft>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lvl1pPr marL="182563" indent="-182563">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eaLnBrk="0" hangingPunct="0">
              <a:defRPr/>
            </a:pP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rPr>
              <a:t></a:t>
            </a: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rPr>
              <a:t>本科學生注重美感</a:t>
            </a:r>
            <a:r>
              <a:rPr kumimoji="0" lang="zh-TW" altLang="en-US" sz="2200" b="1" dirty="0" smtClean="0">
                <a:solidFill>
                  <a:srgbClr val="000000"/>
                </a:solidFill>
                <a:effectLst>
                  <a:outerShdw blurRad="38100" dist="38100" dir="2700000" algn="tl">
                    <a:srgbClr val="FFFFFF"/>
                  </a:outerShdw>
                </a:effectLst>
                <a:latin typeface="標楷體" pitchFamily="65" charset="-120"/>
                <a:ea typeface="標楷體" pitchFamily="65" charset="-120"/>
              </a:rPr>
              <a:t>與創意</a:t>
            </a: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rPr>
              <a:t>表現能力的</a:t>
            </a:r>
            <a:r>
              <a:rPr kumimoji="0" lang="zh-TW" altLang="en-US" sz="2200" b="1" dirty="0" smtClean="0">
                <a:solidFill>
                  <a:srgbClr val="000000"/>
                </a:solidFill>
                <a:effectLst>
                  <a:outerShdw blurRad="38100" dist="38100" dir="2700000" algn="tl">
                    <a:srgbClr val="FFFFFF"/>
                  </a:outerShdw>
                </a:effectLst>
                <a:latin typeface="標楷體" pitchFamily="65" charset="-120"/>
                <a:ea typeface="標楷體" pitchFamily="65" charset="-120"/>
              </a:rPr>
              <a:t>培養</a:t>
            </a:r>
            <a:endPar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endParaRPr>
          </a:p>
          <a:p>
            <a:pPr eaLnBrk="0" hangingPunct="0">
              <a:defRPr/>
            </a:pP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rPr>
              <a:t></a:t>
            </a: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rPr>
              <a:t>需有敏銳的觀察力</a:t>
            </a:r>
            <a:r>
              <a:rPr kumimoji="0" lang="zh-TW" altLang="en-US" sz="2200" b="1" dirty="0" smtClean="0">
                <a:solidFill>
                  <a:srgbClr val="000000"/>
                </a:solidFill>
                <a:effectLst>
                  <a:outerShdw blurRad="38100" dist="38100" dir="2700000" algn="tl">
                    <a:srgbClr val="FFFFFF"/>
                  </a:outerShdw>
                </a:effectLst>
                <a:latin typeface="標楷體" pitchFamily="65" charset="-120"/>
                <a:ea typeface="標楷體" pitchFamily="65" charset="-120"/>
              </a:rPr>
              <a:t>、耐性</a:t>
            </a: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rPr>
              <a:t>與溝通</a:t>
            </a:r>
            <a:r>
              <a:rPr kumimoji="0" lang="zh-TW" altLang="en-US" sz="2200" b="1" dirty="0" smtClean="0">
                <a:solidFill>
                  <a:srgbClr val="000000"/>
                </a:solidFill>
                <a:effectLst>
                  <a:outerShdw blurRad="38100" dist="38100" dir="2700000" algn="tl">
                    <a:srgbClr val="FFFFFF"/>
                  </a:outerShdw>
                </a:effectLst>
                <a:latin typeface="標楷體" pitchFamily="65" charset="-120"/>
                <a:ea typeface="標楷體" pitchFamily="65" charset="-120"/>
              </a:rPr>
              <a:t>能力</a:t>
            </a:r>
            <a:endPar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endParaRPr>
          </a:p>
          <a:p>
            <a:pPr eaLnBrk="0" hangingPunct="0">
              <a:defRPr/>
            </a:pP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rPr>
              <a:t>專業科目作業量較</a:t>
            </a:r>
            <a:r>
              <a:rPr kumimoji="0" lang="zh-TW" altLang="en-US" sz="2200" b="1" dirty="0" smtClean="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rPr>
              <a:t>多需</a:t>
            </a: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rPr>
              <a:t>有強烈興趣者較宜</a:t>
            </a:r>
            <a:endParaRPr kumimoji="0" lang="zh-TW" altLang="en-US" sz="2200" b="1" dirty="0">
              <a:solidFill>
                <a:srgbClr val="000000"/>
              </a:solidFill>
              <a:latin typeface="標楷體" pitchFamily="65" charset="-120"/>
              <a:ea typeface="標楷體" pitchFamily="65" charset="-120"/>
            </a:endParaRPr>
          </a:p>
          <a:p>
            <a:pPr eaLnBrk="0" hangingPunct="0">
              <a:defRPr/>
            </a:pPr>
            <a:r>
              <a:rPr kumimoji="0" lang="zh-TW" altLang="en-US" sz="2200" b="1" dirty="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rPr>
              <a:t>辨色力異常者</a:t>
            </a:r>
            <a:r>
              <a:rPr kumimoji="0" lang="zh-TW" altLang="en-US" sz="2200" b="1" dirty="0" smtClean="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rPr>
              <a:t>不宜</a:t>
            </a:r>
            <a:endParaRPr kumimoji="0" lang="en-US" altLang="zh-TW" sz="2200" b="1" dirty="0" smtClean="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endParaRPr>
          </a:p>
          <a:p>
            <a:pPr eaLnBrk="0" hangingPunct="0">
              <a:defRPr/>
            </a:pPr>
            <a:endParaRPr kumimoji="0" lang="en-US" altLang="zh-TW" sz="2200" b="1" dirty="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endParaRPr>
          </a:p>
          <a:p>
            <a:pPr eaLnBrk="0" hangingPunct="0">
              <a:defRPr/>
            </a:pPr>
            <a:endParaRPr kumimoji="0" lang="en-US" altLang="zh-TW" sz="2200" b="1" dirty="0" smtClean="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endParaRPr>
          </a:p>
          <a:p>
            <a:pPr eaLnBrk="0" hangingPunct="0">
              <a:defRPr/>
            </a:pPr>
            <a:endParaRPr kumimoji="0" lang="en-US" altLang="zh-TW" sz="2200" b="1" dirty="0">
              <a:solidFill>
                <a:srgbClr val="000000"/>
              </a:solidFill>
              <a:effectLst>
                <a:outerShdw blurRad="38100" dist="38100" dir="2700000" algn="tl">
                  <a:srgbClr val="FFFFFF"/>
                </a:outerShdw>
              </a:effectLst>
              <a:latin typeface="標楷體" pitchFamily="65" charset="-120"/>
              <a:ea typeface="標楷體" pitchFamily="65" charset="-120"/>
              <a:sym typeface="Wingdings" pitchFamily="2" charset="2"/>
            </a:endParaRPr>
          </a:p>
        </p:txBody>
      </p:sp>
      <p:pic>
        <p:nvPicPr>
          <p:cNvPr id="27657" name="Picture 6" descr="針筆表現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138" y="1773238"/>
            <a:ext cx="29527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1773238"/>
            <a:ext cx="28797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63" y="4076700"/>
            <a:ext cx="2376487"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7850" y="4014788"/>
            <a:ext cx="3541713"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451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302840" y="635000"/>
            <a:ext cx="8229600" cy="706438"/>
          </a:xfrm>
        </p:spPr>
        <p:txBody>
          <a:bodyPr/>
          <a:lstStyle/>
          <a:p>
            <a:pPr fontAlgn="auto">
              <a:spcAft>
                <a:spcPts val="0"/>
              </a:spcAft>
              <a:defRPr/>
            </a:pPr>
            <a:r>
              <a:rPr lang="zh-TW" altLang="en-US" sz="4000" dirty="0" smtClean="0">
                <a:solidFill>
                  <a:srgbClr val="0000FF"/>
                </a:solidFill>
                <a:effectLst/>
                <a:latin typeface="標楷體" pitchFamily="65" charset="-120"/>
                <a:ea typeface="標楷體" pitchFamily="65" charset="-120"/>
              </a:rPr>
              <a:t>群課程與升學科大之對應</a:t>
            </a:r>
            <a:endParaRPr lang="zh-TW" altLang="en-US" sz="4000" dirty="0">
              <a:solidFill>
                <a:srgbClr val="0000FF"/>
              </a:solidFill>
              <a:effectLst/>
              <a:latin typeface="標楷體" pitchFamily="65" charset="-120"/>
              <a:ea typeface="標楷體" pitchFamily="65" charset="-120"/>
            </a:endParaRPr>
          </a:p>
        </p:txBody>
      </p:sp>
      <p:sp>
        <p:nvSpPr>
          <p:cNvPr id="24" name="內容版面配置區 2"/>
          <p:cNvSpPr txBox="1">
            <a:spLocks/>
          </p:cNvSpPr>
          <p:nvPr/>
        </p:nvSpPr>
        <p:spPr>
          <a:xfrm>
            <a:off x="745232" y="1268760"/>
            <a:ext cx="2818656"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0" hangingPunct="0">
              <a:spcBef>
                <a:spcPct val="20000"/>
              </a:spcBef>
              <a:defRPr/>
            </a:pP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◆外語群</a:t>
            </a:r>
            <a:endPar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34" name="內容版面配置區 2"/>
          <p:cNvSpPr txBox="1">
            <a:spLocks/>
          </p:cNvSpPr>
          <p:nvPr/>
        </p:nvSpPr>
        <p:spPr>
          <a:xfrm>
            <a:off x="3563888" y="1268760"/>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kumimoji="0"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kumimoji="0"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graphicFrame>
        <p:nvGraphicFramePr>
          <p:cNvPr id="37" name="表格 36"/>
          <p:cNvGraphicFramePr>
            <a:graphicFrameLocks noGrp="1"/>
          </p:cNvGraphicFramePr>
          <p:nvPr/>
        </p:nvGraphicFramePr>
        <p:xfrm>
          <a:off x="1763713" y="1916113"/>
          <a:ext cx="1592262" cy="4249747"/>
        </p:xfrm>
        <a:graphic>
          <a:graphicData uri="http://schemas.openxmlformats.org/drawingml/2006/table">
            <a:tbl>
              <a:tblPr/>
              <a:tblGrid>
                <a:gridCol w="1393230"/>
                <a:gridCol w="199032"/>
              </a:tblGrid>
              <a:tr h="146543">
                <a:tc>
                  <a:txBody>
                    <a:bodyPr/>
                    <a:lstStyle/>
                    <a:p>
                      <a:pPr algn="l" fontAlgn="b"/>
                      <a:r>
                        <a:rPr lang="zh-TW" altLang="en-US" sz="800" b="0" i="0" u="none" strike="noStrike" dirty="0">
                          <a:solidFill>
                            <a:srgbClr val="000000"/>
                          </a:solidFill>
                          <a:latin typeface="新細明體"/>
                        </a:rPr>
                        <a:t>機械工程系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TW" sz="800" b="0" i="0" u="none" strike="noStrike">
                          <a:solidFill>
                            <a:srgbClr val="000000"/>
                          </a:solidFill>
                          <a:latin typeface="新細明體"/>
                        </a:rPr>
                        <a:t>23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46543">
                <a:tc>
                  <a:txBody>
                    <a:bodyPr/>
                    <a:lstStyle/>
                    <a:p>
                      <a:pPr algn="l" fontAlgn="b"/>
                      <a:r>
                        <a:rPr lang="zh-TW" altLang="en-US" sz="800" b="0" i="0" u="none" strike="noStrike">
                          <a:solidFill>
                            <a:srgbClr val="000000"/>
                          </a:solidFill>
                          <a:latin typeface="新細明體"/>
                        </a:rPr>
                        <a:t>工業工程與管理系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11</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電機工程系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6</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工業管理系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5</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商品設計系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4</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自動化工程系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材料科學與工程系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創意產品設計系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資訊管理系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環境與安全衛生工程系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3</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工業設計系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生物醫學工程系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光電工程系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材料工程系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視光系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資訊工程系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電子工程系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電腦與通訊工程系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數位科技設計系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機械工程系設計製造組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機械工程系微奈米技術組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機械工程系機電組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機械與電腦輔助工程系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環境工程系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環境工程與科學系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職業安全衛生系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醫學影像暨放射科學系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2</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dirty="0">
                          <a:solidFill>
                            <a:srgbClr val="000000"/>
                          </a:solidFill>
                          <a:latin typeface="新細明體"/>
                        </a:rPr>
                        <a:t>土木工程系資訊應用組</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a:solidFill>
                            <a:srgbClr val="000000"/>
                          </a:solidFill>
                          <a:latin typeface="新細明體"/>
                        </a:rPr>
                        <a:t>1</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46543">
                <a:tc>
                  <a:txBody>
                    <a:bodyPr/>
                    <a:lstStyle/>
                    <a:p>
                      <a:pPr algn="l" fontAlgn="b"/>
                      <a:r>
                        <a:rPr lang="zh-TW" altLang="en-US" sz="800" b="0" i="0" u="none" strike="noStrike">
                          <a:solidFill>
                            <a:srgbClr val="000000"/>
                          </a:solidFill>
                          <a:latin typeface="新細明體"/>
                        </a:rPr>
                        <a:t>土木工程與環境資源管理系</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altLang="zh-TW" sz="800" b="0" i="0" u="none" strike="noStrike" dirty="0">
                          <a:solidFill>
                            <a:srgbClr val="000000"/>
                          </a:solidFill>
                          <a:latin typeface="新細明體"/>
                        </a:rPr>
                        <a:t>1</a:t>
                      </a:r>
                    </a:p>
                  </a:txBody>
                  <a:tcPr marL="5192" marR="5192" marT="5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graphicFrame>
        <p:nvGraphicFramePr>
          <p:cNvPr id="42" name="表格 41"/>
          <p:cNvGraphicFramePr>
            <a:graphicFrameLocks noGrp="1"/>
          </p:cNvGraphicFramePr>
          <p:nvPr/>
        </p:nvGraphicFramePr>
        <p:xfrm>
          <a:off x="3419475" y="1916113"/>
          <a:ext cx="1244600" cy="4249737"/>
        </p:xfrm>
        <a:graphic>
          <a:graphicData uri="http://schemas.openxmlformats.org/drawingml/2006/table">
            <a:tbl>
              <a:tblPr/>
              <a:tblGrid>
                <a:gridCol w="1244600"/>
              </a:tblGrid>
              <a:tr h="130985">
                <a:tc>
                  <a:txBody>
                    <a:bodyPr/>
                    <a:lstStyle/>
                    <a:p>
                      <a:pPr algn="l" fontAlgn="b"/>
                      <a:r>
                        <a:rPr lang="zh-TW" altLang="en-US" sz="700" b="0" i="0" u="none" strike="noStrike" dirty="0">
                          <a:solidFill>
                            <a:srgbClr val="000000"/>
                          </a:solidFill>
                          <a:latin typeface="新細明體"/>
                        </a:rPr>
                        <a:t>土木與防災設計系（台北校區）</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土木與空間資訊系工程技術組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土木與空間資訊系空間資訊組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工商業設計系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工業工程與管理系（台北校區）</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工業工程與管理系工業工程組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工業工程與管理系經營管理組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237714">
                <a:tc>
                  <a:txBody>
                    <a:bodyPr/>
                    <a:lstStyle/>
                    <a:p>
                      <a:pPr algn="l" fontAlgn="b"/>
                      <a:r>
                        <a:rPr lang="zh-TW" altLang="en-US" sz="700" b="0" i="0" u="none" strike="noStrike">
                          <a:solidFill>
                            <a:srgbClr val="000000"/>
                          </a:solidFill>
                          <a:latin typeface="新細明體"/>
                        </a:rPr>
                        <a:t>工業教育與技術學系（機械專長）</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237714">
                <a:tc>
                  <a:txBody>
                    <a:bodyPr/>
                    <a:lstStyle/>
                    <a:p>
                      <a:pPr algn="l" fontAlgn="b"/>
                      <a:r>
                        <a:rPr lang="zh-TW" altLang="en-US" sz="700" b="0" i="0" u="none" strike="noStrike" dirty="0">
                          <a:solidFill>
                            <a:srgbClr val="000000"/>
                          </a:solidFill>
                          <a:latin typeface="新細明體"/>
                        </a:rPr>
                        <a:t>工業設計系機械與電腦輔助設計組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工業管理系經營管理組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工業管理系資訊應用組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化工與材料工程系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化學工程與材料科技系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文化創意與數位媒體設計系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dirty="0">
                          <a:solidFill>
                            <a:srgbClr val="000000"/>
                          </a:solidFill>
                          <a:latin typeface="新細明體"/>
                        </a:rPr>
                        <a:t>牙體技術暨材料系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生物機電工程系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生物機電工程學系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生活產品設計系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237714">
                <a:tc>
                  <a:txBody>
                    <a:bodyPr/>
                    <a:lstStyle/>
                    <a:p>
                      <a:pPr algn="l" fontAlgn="b"/>
                      <a:r>
                        <a:rPr lang="zh-TW" altLang="en-US" sz="700" b="0" i="0" u="none" strike="noStrike">
                          <a:solidFill>
                            <a:srgbClr val="000000"/>
                          </a:solidFill>
                          <a:latin typeface="新細明體"/>
                        </a:rPr>
                        <a:t>生活應用科技系綠色材料科技組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企業經營管理系工業管理組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企業管理系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企業管理系工商管理組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企業管理系流通管理組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多媒體與遊戲設計系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安全科技與管理系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自動化控制系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冷凍空調與能源系</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材料與纖維系材料應用科技組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a:solidFill>
                            <a:srgbClr val="000000"/>
                          </a:solidFill>
                          <a:latin typeface="新細明體"/>
                        </a:rPr>
                        <a:t>材料與纖維系流行織品設計組</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r h="130985">
                <a:tc>
                  <a:txBody>
                    <a:bodyPr/>
                    <a:lstStyle/>
                    <a:p>
                      <a:pPr algn="l" fontAlgn="b"/>
                      <a:r>
                        <a:rPr lang="zh-TW" altLang="en-US" sz="700" b="0" i="0" u="none" strike="noStrike" dirty="0">
                          <a:solidFill>
                            <a:srgbClr val="000000"/>
                          </a:solidFill>
                          <a:latin typeface="新細明體"/>
                        </a:rPr>
                        <a:t>材料製造科技學位學程</a:t>
                      </a:r>
                    </a:p>
                  </a:txBody>
                  <a:tcPr marL="4638" marR="4638" marT="4640"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3" name="表格 42"/>
          <p:cNvGraphicFramePr>
            <a:graphicFrameLocks noGrp="1"/>
          </p:cNvGraphicFramePr>
          <p:nvPr/>
        </p:nvGraphicFramePr>
        <p:xfrm>
          <a:off x="4716463" y="1916113"/>
          <a:ext cx="1309687" cy="4262448"/>
        </p:xfrm>
        <a:graphic>
          <a:graphicData uri="http://schemas.openxmlformats.org/drawingml/2006/table">
            <a:tbl>
              <a:tblPr/>
              <a:tblGrid>
                <a:gridCol w="1309687"/>
              </a:tblGrid>
              <a:tr h="134158">
                <a:tc>
                  <a:txBody>
                    <a:bodyPr/>
                    <a:lstStyle/>
                    <a:p>
                      <a:pPr algn="l" fontAlgn="b"/>
                      <a:r>
                        <a:rPr lang="zh-TW" altLang="en-US" sz="800" b="0" i="0" u="none" strike="noStrike" dirty="0">
                          <a:solidFill>
                            <a:srgbClr val="000000"/>
                          </a:solidFill>
                          <a:latin typeface="新細明體"/>
                        </a:rPr>
                        <a:t>車輛系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科技商品設計系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飛機工程系機械組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消防系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珠寶系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能源與冷凍空調工程系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能源應用工程系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航空機械系（新竹校區）</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dirty="0">
                          <a:solidFill>
                            <a:srgbClr val="000000"/>
                          </a:solidFill>
                          <a:latin typeface="新細明體"/>
                        </a:rPr>
                        <a:t>航運技術系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財務金融系投資理財組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動力機械工程系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動力機械科</a:t>
                      </a:r>
                      <a:r>
                        <a:rPr lang="en-US" altLang="zh-TW" sz="800" b="0" i="0" u="none" strike="noStrike">
                          <a:solidFill>
                            <a:srgbClr val="000000"/>
                          </a:solidFill>
                          <a:latin typeface="新細明體"/>
                        </a:rPr>
                        <a:t>(</a:t>
                      </a:r>
                      <a:r>
                        <a:rPr lang="zh-TW" altLang="en-US" sz="800" b="0" i="0" u="none" strike="noStrike">
                          <a:solidFill>
                            <a:srgbClr val="000000"/>
                          </a:solidFill>
                          <a:latin typeface="新細明體"/>
                        </a:rPr>
                        <a:t>二專部</a:t>
                      </a:r>
                      <a:r>
                        <a:rPr lang="en-US" altLang="zh-TW" sz="800" b="0" i="0" u="none" strike="noStrike">
                          <a:solidFill>
                            <a:srgbClr val="000000"/>
                          </a:solidFill>
                          <a:latin typeface="新細明體"/>
                        </a:rPr>
                        <a:t>)</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商務科技管理系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理財經營管理系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造船及海洋工程系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創意商品設計與管理系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創意產品科技應用系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創意設計學位學程</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創新產品設計系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創新設計工程系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創新設計與創業管理系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視覺傳達設計系動畫設計組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資訊工程系（新竹校區）</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253012">
                <a:tc>
                  <a:txBody>
                    <a:bodyPr/>
                    <a:lstStyle/>
                    <a:p>
                      <a:pPr algn="l" fontAlgn="b"/>
                      <a:r>
                        <a:rPr lang="zh-TW" altLang="en-US" sz="800" b="0" i="0" u="none" strike="noStrike">
                          <a:solidFill>
                            <a:srgbClr val="000000"/>
                          </a:solidFill>
                          <a:latin typeface="新細明體"/>
                        </a:rPr>
                        <a:t>資訊工程系多媒體組（台北校區）</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資訊科技系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253012">
                <a:tc>
                  <a:txBody>
                    <a:bodyPr/>
                    <a:lstStyle/>
                    <a:p>
                      <a:pPr algn="l" fontAlgn="b"/>
                      <a:r>
                        <a:rPr lang="zh-TW" altLang="en-US" sz="800" b="0" i="0" u="none" strike="noStrike">
                          <a:solidFill>
                            <a:srgbClr val="000000"/>
                          </a:solidFill>
                          <a:latin typeface="新細明體"/>
                        </a:rPr>
                        <a:t>資訊科技與管理系資訊管理組</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資訊網路系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a:solidFill>
                            <a:srgbClr val="000000"/>
                          </a:solidFill>
                          <a:latin typeface="新細明體"/>
                        </a:rPr>
                        <a:t>遊戲與產品設計系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r h="134158">
                <a:tc>
                  <a:txBody>
                    <a:bodyPr/>
                    <a:lstStyle/>
                    <a:p>
                      <a:pPr algn="l" fontAlgn="b"/>
                      <a:r>
                        <a:rPr lang="zh-TW" altLang="en-US" sz="800" b="0" i="0" u="none" strike="noStrike" dirty="0">
                          <a:solidFill>
                            <a:srgbClr val="000000"/>
                          </a:solidFill>
                          <a:latin typeface="新細明體"/>
                        </a:rPr>
                        <a:t>運動健康與休閒系</a:t>
                      </a:r>
                    </a:p>
                  </a:txBody>
                  <a:tcPr marL="4881" marR="4881" marT="4885"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44" name="表格 43"/>
          <p:cNvGraphicFramePr>
            <a:graphicFrameLocks noGrp="1"/>
          </p:cNvGraphicFramePr>
          <p:nvPr/>
        </p:nvGraphicFramePr>
        <p:xfrm>
          <a:off x="6011863" y="1916113"/>
          <a:ext cx="1311275" cy="4321188"/>
        </p:xfrm>
        <a:graphic>
          <a:graphicData uri="http://schemas.openxmlformats.org/drawingml/2006/table">
            <a:tbl>
              <a:tblPr/>
              <a:tblGrid>
                <a:gridCol w="1311275"/>
              </a:tblGrid>
              <a:tr h="139908">
                <a:tc>
                  <a:txBody>
                    <a:bodyPr/>
                    <a:lstStyle/>
                    <a:p>
                      <a:pPr algn="l" fontAlgn="b"/>
                      <a:r>
                        <a:rPr lang="zh-TW" altLang="en-US" sz="800" b="0" i="0" u="none" strike="noStrike" dirty="0">
                          <a:solidFill>
                            <a:srgbClr val="000000"/>
                          </a:solidFill>
                          <a:latin typeface="新細明體"/>
                        </a:rPr>
                        <a:t>運籌管理系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電子工程系民生應用電子組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263856">
                <a:tc>
                  <a:txBody>
                    <a:bodyPr/>
                    <a:lstStyle/>
                    <a:p>
                      <a:pPr algn="l" fontAlgn="b"/>
                      <a:r>
                        <a:rPr lang="zh-TW" altLang="en-US" sz="800" b="0" i="0" u="none" strike="noStrike" dirty="0">
                          <a:solidFill>
                            <a:srgbClr val="000000"/>
                          </a:solidFill>
                          <a:latin typeface="新細明體"/>
                        </a:rPr>
                        <a:t>電腦與通訊工程系行動裝置應用組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電腦與通訊系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電腦與通訊系（新竹校區）</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電腦輔助工業設計系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電腦應用工程系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電機工程系（台北校區）</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電機工程系動力機電組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電機工程系電機與控制組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電機工程系綠色能源組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電機與能源科技系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電機與資訊技術系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電機與電子工程系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管理與資訊系工業管理組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數位內容科技系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模具工程系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模具工程系光電模具組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模具工程系精微模具組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輪機工程系</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機械工程系（台北校區）</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機械工程系先進車輛組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機械工程系光機電組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機械工程系自動化控制組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機械工程系汽車組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機械工程系車輛組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機械工程系飛機修護組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機械工程系電機與控制組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a:solidFill>
                            <a:srgbClr val="000000"/>
                          </a:solidFill>
                          <a:latin typeface="新細明體"/>
                        </a:rPr>
                        <a:t>機械工程系精密設計組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r h="139908">
                <a:tc>
                  <a:txBody>
                    <a:bodyPr/>
                    <a:lstStyle/>
                    <a:p>
                      <a:pPr algn="l" fontAlgn="b"/>
                      <a:r>
                        <a:rPr lang="zh-TW" altLang="en-US" sz="800" b="0" i="0" u="none" strike="noStrike" dirty="0">
                          <a:solidFill>
                            <a:srgbClr val="000000"/>
                          </a:solidFill>
                          <a:latin typeface="新細明體"/>
                        </a:rPr>
                        <a:t>機械工程系精密機械組</a:t>
                      </a:r>
                    </a:p>
                  </a:txBody>
                  <a:tcPr marL="4887" marR="4887" marT="4886"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7" name="矩形 16"/>
          <p:cNvSpPr/>
          <p:nvPr/>
        </p:nvSpPr>
        <p:spPr>
          <a:xfrm>
            <a:off x="1619250" y="1773238"/>
            <a:ext cx="2089150" cy="4392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kumimoji="0" lang="zh-TW" altLang="en-US" sz="2400" b="1" dirty="0">
                <a:solidFill>
                  <a:srgbClr val="0000FF"/>
                </a:solidFill>
                <a:latin typeface="標楷體" pitchFamily="65" charset="-120"/>
                <a:ea typeface="標楷體" pitchFamily="65" charset="-120"/>
                <a:cs typeface="Arial Unicode MS" pitchFamily="34" charset="-120"/>
              </a:rPr>
              <a:t>部定必修科目</a:t>
            </a:r>
            <a:endParaRPr kumimoji="0" lang="en-US" altLang="zh-TW" sz="2400" b="1" dirty="0">
              <a:solidFill>
                <a:srgbClr val="0000FF"/>
              </a:solidFill>
              <a:latin typeface="標楷體" pitchFamily="65" charset="-120"/>
              <a:ea typeface="標楷體" pitchFamily="65" charset="-120"/>
              <a:cs typeface="Arial Unicode MS" pitchFamily="34" charset="-120"/>
            </a:endParaRPr>
          </a:p>
          <a:p>
            <a:pPr eaLnBrk="0" hangingPunct="0">
              <a:spcBef>
                <a:spcPts val="1200"/>
              </a:spcBef>
              <a:defRPr/>
            </a:pPr>
            <a:r>
              <a:rPr kumimoji="0" lang="zh-TW" altLang="en-US" sz="2400" b="1" dirty="0">
                <a:solidFill>
                  <a:srgbClr val="660066"/>
                </a:solidFill>
                <a:latin typeface="標楷體" pitchFamily="65" charset="-120"/>
                <a:ea typeface="標楷體" pitchFamily="65" charset="-120"/>
              </a:rPr>
              <a:t>商業概論</a:t>
            </a:r>
            <a:r>
              <a:rPr kumimoji="0" lang="zh-TW" altLang="zh-TW" sz="2400" b="1" dirty="0">
                <a:solidFill>
                  <a:srgbClr val="660066"/>
                </a:solidFill>
                <a:latin typeface="標楷體" pitchFamily="65" charset="-120"/>
                <a:ea typeface="標楷體" pitchFamily="65" charset="-120"/>
              </a:rPr>
              <a:t>ⅠⅡ</a:t>
            </a:r>
            <a:endParaRPr kumimoji="0" lang="en-US" altLang="zh-TW" sz="2400" b="1" dirty="0">
              <a:solidFill>
                <a:srgbClr val="660066"/>
              </a:solidFill>
              <a:latin typeface="標楷體" pitchFamily="65" charset="-120"/>
              <a:ea typeface="標楷體" pitchFamily="65" charset="-120"/>
            </a:endParaRPr>
          </a:p>
          <a:p>
            <a:pPr eaLnBrk="0" hangingPunct="0">
              <a:spcBef>
                <a:spcPts val="1200"/>
              </a:spcBef>
              <a:defRPr/>
            </a:pPr>
            <a:r>
              <a:rPr kumimoji="0" lang="zh-TW" altLang="en-US" b="1" dirty="0">
                <a:solidFill>
                  <a:srgbClr val="660066"/>
                </a:solidFill>
                <a:latin typeface="標楷體" pitchFamily="65" charset="-120"/>
                <a:ea typeface="標楷體" pitchFamily="65" charset="-120"/>
              </a:rPr>
              <a:t>計算機概論</a:t>
            </a:r>
            <a:r>
              <a:rPr kumimoji="0" lang="zh-TW" altLang="zh-TW" b="1" dirty="0">
                <a:solidFill>
                  <a:srgbClr val="660066"/>
                </a:solidFill>
                <a:latin typeface="標楷體" pitchFamily="65" charset="-120"/>
                <a:ea typeface="標楷體" pitchFamily="65" charset="-120"/>
              </a:rPr>
              <a:t>Ⅰ</a:t>
            </a:r>
            <a:r>
              <a:rPr kumimoji="0" lang="en-US" altLang="zh-TW" b="1" dirty="0">
                <a:solidFill>
                  <a:srgbClr val="660066"/>
                </a:solidFill>
                <a:latin typeface="標楷體" pitchFamily="65" charset="-120"/>
                <a:ea typeface="標楷體" pitchFamily="65" charset="-120"/>
              </a:rPr>
              <a:t>-</a:t>
            </a:r>
            <a:r>
              <a:rPr kumimoji="0" lang="zh-TW" altLang="en-US" b="1" dirty="0">
                <a:solidFill>
                  <a:srgbClr val="660066"/>
                </a:solidFill>
                <a:latin typeface="標楷體" pitchFamily="65" charset="-120"/>
                <a:ea typeface="標楷體" pitchFamily="65" charset="-120"/>
              </a:rPr>
              <a:t> </a:t>
            </a:r>
            <a:r>
              <a:rPr kumimoji="0" lang="en-US" altLang="zh-TW" b="1" dirty="0">
                <a:solidFill>
                  <a:srgbClr val="660066"/>
                </a:solidFill>
                <a:latin typeface="標楷體"/>
                <a:ea typeface="標楷體"/>
              </a:rPr>
              <a:t>Ⅳ</a:t>
            </a:r>
            <a:endParaRPr kumimoji="0" lang="en-US" altLang="zh-TW" b="1" dirty="0">
              <a:solidFill>
                <a:srgbClr val="660066"/>
              </a:solidFill>
              <a:latin typeface="標楷體" pitchFamily="65" charset="-120"/>
              <a:ea typeface="標楷體" pitchFamily="65" charset="-120"/>
            </a:endParaRPr>
          </a:p>
          <a:p>
            <a:pPr eaLnBrk="0" hangingPunct="0">
              <a:spcBef>
                <a:spcPts val="600"/>
              </a:spcBef>
              <a:defRPr/>
            </a:pPr>
            <a:r>
              <a:rPr kumimoji="0" lang="zh-TW" altLang="en-US" sz="2000" b="1" dirty="0">
                <a:solidFill>
                  <a:srgbClr val="660066"/>
                </a:solidFill>
                <a:latin typeface="標楷體" pitchFamily="65" charset="-120"/>
                <a:ea typeface="標楷體" pitchFamily="65" charset="-120"/>
              </a:rPr>
              <a:t>英文組：</a:t>
            </a:r>
            <a:endParaRPr kumimoji="0" lang="en-US" altLang="zh-TW" sz="2000" b="1" dirty="0">
              <a:solidFill>
                <a:srgbClr val="660066"/>
              </a:solidFill>
              <a:latin typeface="標楷體" pitchFamily="65" charset="-120"/>
              <a:ea typeface="標楷體" pitchFamily="65" charset="-120"/>
            </a:endParaRPr>
          </a:p>
          <a:p>
            <a:pPr eaLnBrk="0" hangingPunct="0">
              <a:spcBef>
                <a:spcPts val="0"/>
              </a:spcBef>
              <a:defRPr/>
            </a:pPr>
            <a:r>
              <a:rPr kumimoji="0" lang="zh-TW" altLang="en-US" sz="1600" b="1" dirty="0">
                <a:solidFill>
                  <a:srgbClr val="0F6FC6">
                    <a:lumMod val="50000"/>
                  </a:srgbClr>
                </a:solidFill>
                <a:latin typeface="標楷體" pitchFamily="65" charset="-120"/>
                <a:ea typeface="標楷體" pitchFamily="65" charset="-120"/>
              </a:rPr>
              <a:t>英語閱讀與習作</a:t>
            </a:r>
            <a:r>
              <a:rPr kumimoji="0" lang="zh-TW" altLang="zh-TW" sz="1600" b="1" dirty="0">
                <a:solidFill>
                  <a:srgbClr val="0F6FC6">
                    <a:lumMod val="50000"/>
                  </a:srgbClr>
                </a:solidFill>
                <a:latin typeface="標楷體" pitchFamily="65" charset="-120"/>
                <a:ea typeface="標楷體" pitchFamily="65" charset="-120"/>
              </a:rPr>
              <a:t>ⅠⅡ</a:t>
            </a:r>
            <a:endParaRPr kumimoji="0" lang="en-US" altLang="zh-TW" sz="1600" b="1" dirty="0">
              <a:solidFill>
                <a:srgbClr val="0F6FC6">
                  <a:lumMod val="50000"/>
                </a:srgbClr>
              </a:solidFill>
              <a:latin typeface="標楷體" pitchFamily="65" charset="-120"/>
              <a:ea typeface="標楷體" pitchFamily="65" charset="-120"/>
            </a:endParaRPr>
          </a:p>
          <a:p>
            <a:pPr eaLnBrk="0" hangingPunct="0">
              <a:spcBef>
                <a:spcPts val="0"/>
              </a:spcBef>
              <a:defRPr/>
            </a:pPr>
            <a:r>
              <a:rPr kumimoji="0" lang="zh-TW" altLang="en-US" sz="1600" b="1" dirty="0">
                <a:solidFill>
                  <a:srgbClr val="0F6FC6">
                    <a:lumMod val="50000"/>
                  </a:srgbClr>
                </a:solidFill>
                <a:latin typeface="標楷體" pitchFamily="65" charset="-120"/>
                <a:ea typeface="標楷體" pitchFamily="65" charset="-120"/>
              </a:rPr>
              <a:t>英語閱讀與寫作</a:t>
            </a:r>
            <a:r>
              <a:rPr kumimoji="0" lang="zh-TW" altLang="zh-TW" sz="1600" b="1" dirty="0">
                <a:solidFill>
                  <a:srgbClr val="0F6FC6">
                    <a:lumMod val="50000"/>
                  </a:srgbClr>
                </a:solidFill>
                <a:latin typeface="標楷體" pitchFamily="65" charset="-120"/>
                <a:ea typeface="標楷體" pitchFamily="65" charset="-120"/>
              </a:rPr>
              <a:t>ⅠⅡ</a:t>
            </a:r>
            <a:endParaRPr kumimoji="0" lang="en-US" altLang="zh-TW" sz="1600" b="1" dirty="0">
              <a:solidFill>
                <a:srgbClr val="0F6FC6">
                  <a:lumMod val="50000"/>
                </a:srgbClr>
              </a:solidFill>
              <a:latin typeface="標楷體" pitchFamily="65" charset="-120"/>
              <a:ea typeface="標楷體" pitchFamily="65" charset="-120"/>
            </a:endParaRPr>
          </a:p>
          <a:p>
            <a:pPr eaLnBrk="0" hangingPunct="0">
              <a:spcBef>
                <a:spcPts val="600"/>
              </a:spcBef>
              <a:defRPr/>
            </a:pPr>
            <a:r>
              <a:rPr kumimoji="0" lang="zh-TW" altLang="en-US" sz="2000" b="1" dirty="0">
                <a:solidFill>
                  <a:srgbClr val="660066"/>
                </a:solidFill>
                <a:latin typeface="標楷體" pitchFamily="65" charset="-120"/>
                <a:ea typeface="標楷體" pitchFamily="65" charset="-120"/>
              </a:rPr>
              <a:t>日文組</a:t>
            </a:r>
            <a:r>
              <a:rPr kumimoji="0" lang="en-US" altLang="zh-TW" sz="2000" b="1" dirty="0">
                <a:solidFill>
                  <a:srgbClr val="660066"/>
                </a:solidFill>
                <a:latin typeface="標楷體" pitchFamily="65" charset="-120"/>
                <a:ea typeface="標楷體" pitchFamily="65" charset="-120"/>
              </a:rPr>
              <a:t>:</a:t>
            </a:r>
          </a:p>
          <a:p>
            <a:pPr eaLnBrk="0" hangingPunct="0">
              <a:spcBef>
                <a:spcPts val="600"/>
              </a:spcBef>
              <a:defRPr/>
            </a:pPr>
            <a:r>
              <a:rPr kumimoji="0" lang="zh-TW" altLang="en-US" sz="1600" b="1" dirty="0">
                <a:solidFill>
                  <a:srgbClr val="0F6FC6">
                    <a:lumMod val="50000"/>
                  </a:srgbClr>
                </a:solidFill>
                <a:latin typeface="標楷體" pitchFamily="65" charset="-120"/>
                <a:ea typeface="標楷體" pitchFamily="65" charset="-120"/>
              </a:rPr>
              <a:t>日文閱讀與翻譯</a:t>
            </a:r>
            <a:endParaRPr kumimoji="0" lang="en-US" altLang="zh-TW" sz="1600" b="1" dirty="0">
              <a:solidFill>
                <a:srgbClr val="0F6FC6">
                  <a:lumMod val="50000"/>
                </a:srgbClr>
              </a:solidFill>
              <a:latin typeface="標楷體" pitchFamily="65" charset="-120"/>
              <a:ea typeface="標楷體" pitchFamily="65" charset="-120"/>
            </a:endParaRPr>
          </a:p>
          <a:p>
            <a:pPr eaLnBrk="0" hangingPunct="0">
              <a:spcBef>
                <a:spcPts val="600"/>
              </a:spcBef>
              <a:defRPr/>
            </a:pPr>
            <a:r>
              <a:rPr kumimoji="0" lang="zh-TW" altLang="zh-TW" sz="1600" b="1" dirty="0">
                <a:solidFill>
                  <a:srgbClr val="0F6FC6">
                    <a:lumMod val="50000"/>
                  </a:srgbClr>
                </a:solidFill>
                <a:latin typeface="標楷體" pitchFamily="65" charset="-120"/>
                <a:ea typeface="標楷體" pitchFamily="65" charset="-120"/>
              </a:rPr>
              <a:t>Ⅰ</a:t>
            </a:r>
            <a:r>
              <a:rPr kumimoji="0" lang="en-US" altLang="zh-TW" sz="1600" b="1" dirty="0">
                <a:solidFill>
                  <a:srgbClr val="0F6FC6">
                    <a:lumMod val="50000"/>
                  </a:srgbClr>
                </a:solidFill>
                <a:latin typeface="標楷體" pitchFamily="65" charset="-120"/>
                <a:ea typeface="標楷體" pitchFamily="65" charset="-120"/>
              </a:rPr>
              <a:t>-</a:t>
            </a:r>
            <a:r>
              <a:rPr kumimoji="0" lang="zh-TW" altLang="en-US" sz="1600" b="1" dirty="0">
                <a:solidFill>
                  <a:srgbClr val="0F6FC6">
                    <a:lumMod val="50000"/>
                  </a:srgbClr>
                </a:solidFill>
                <a:latin typeface="標楷體" pitchFamily="65" charset="-120"/>
                <a:ea typeface="標楷體" pitchFamily="65" charset="-120"/>
              </a:rPr>
              <a:t> </a:t>
            </a:r>
            <a:r>
              <a:rPr kumimoji="0" lang="en-US" altLang="zh-TW" sz="1600" b="1" dirty="0">
                <a:solidFill>
                  <a:srgbClr val="0F6FC6">
                    <a:lumMod val="50000"/>
                  </a:srgbClr>
                </a:solidFill>
                <a:latin typeface="標楷體"/>
                <a:ea typeface="標楷體"/>
              </a:rPr>
              <a:t>Ⅳ</a:t>
            </a:r>
          </a:p>
          <a:p>
            <a:pPr eaLnBrk="0" hangingPunct="0">
              <a:spcBef>
                <a:spcPts val="600"/>
              </a:spcBef>
              <a:defRPr/>
            </a:pPr>
            <a:endParaRPr kumimoji="0" lang="en-US" altLang="zh-TW" sz="1600" b="1" dirty="0">
              <a:solidFill>
                <a:srgbClr val="660066"/>
              </a:solidFill>
              <a:latin typeface="標楷體"/>
              <a:ea typeface="標楷體"/>
            </a:endParaRPr>
          </a:p>
          <a:p>
            <a:pPr eaLnBrk="0" hangingPunct="0">
              <a:spcBef>
                <a:spcPts val="600"/>
              </a:spcBef>
              <a:defRPr/>
            </a:pPr>
            <a:endParaRPr kumimoji="0" lang="en-US" altLang="zh-TW" b="1" dirty="0">
              <a:solidFill>
                <a:srgbClr val="0000FF"/>
              </a:solidFill>
              <a:latin typeface="標楷體" pitchFamily="65" charset="-120"/>
              <a:ea typeface="標楷體" pitchFamily="65" charset="-120"/>
            </a:endParaRPr>
          </a:p>
          <a:p>
            <a:pPr eaLnBrk="0" hangingPunct="0">
              <a:spcBef>
                <a:spcPts val="600"/>
              </a:spcBef>
              <a:defRPr/>
            </a:pPr>
            <a:endParaRPr kumimoji="0" lang="en-US" altLang="zh-TW" sz="2400" b="1" dirty="0">
              <a:solidFill>
                <a:srgbClr val="0000FF"/>
              </a:solidFill>
              <a:latin typeface="標楷體" pitchFamily="65" charset="-120"/>
              <a:ea typeface="標楷體" pitchFamily="65" charset="-120"/>
            </a:endParaRPr>
          </a:p>
        </p:txBody>
      </p:sp>
      <p:sp>
        <p:nvSpPr>
          <p:cNvPr id="18" name="矩形 17"/>
          <p:cNvSpPr/>
          <p:nvPr/>
        </p:nvSpPr>
        <p:spPr>
          <a:xfrm>
            <a:off x="3708400" y="1844675"/>
            <a:ext cx="2303463" cy="467995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kumimoji="0" lang="zh-TW" altLang="en-US" sz="1500" b="1" dirty="0">
                <a:solidFill>
                  <a:srgbClr val="000066"/>
                </a:solidFill>
                <a:latin typeface="標楷體" pitchFamily="65" charset="-120"/>
                <a:ea typeface="標楷體" pitchFamily="65" charset="-120"/>
              </a:rPr>
              <a:t>英文學系</a:t>
            </a:r>
          </a:p>
          <a:p>
            <a:pPr eaLnBrk="0" hangingPunct="0">
              <a:defRPr/>
            </a:pPr>
            <a:r>
              <a:rPr kumimoji="0" lang="zh-TW" altLang="en-US" sz="1500" b="1" dirty="0">
                <a:solidFill>
                  <a:srgbClr val="000066"/>
                </a:solidFill>
                <a:latin typeface="標楷體" pitchFamily="65" charset="-120"/>
                <a:ea typeface="標楷體" pitchFamily="65" charset="-120"/>
              </a:rPr>
              <a:t>英美語文學系</a:t>
            </a:r>
          </a:p>
          <a:p>
            <a:pPr eaLnBrk="0" hangingPunct="0">
              <a:defRPr/>
            </a:pPr>
            <a:r>
              <a:rPr kumimoji="0" lang="zh-TW" altLang="en-US" sz="1500" b="1" dirty="0">
                <a:solidFill>
                  <a:srgbClr val="000066"/>
                </a:solidFill>
                <a:latin typeface="標楷體" pitchFamily="65" charset="-120"/>
                <a:ea typeface="標楷體" pitchFamily="65" charset="-120"/>
              </a:rPr>
              <a:t>英國語文系</a:t>
            </a:r>
          </a:p>
          <a:p>
            <a:pPr eaLnBrk="0" hangingPunct="0">
              <a:defRPr/>
            </a:pPr>
            <a:r>
              <a:rPr kumimoji="0" lang="zh-TW" altLang="en-US" sz="1500" b="1" dirty="0">
                <a:solidFill>
                  <a:srgbClr val="000066"/>
                </a:solidFill>
                <a:latin typeface="標楷體" pitchFamily="65" charset="-120"/>
                <a:ea typeface="標楷體" pitchFamily="65" charset="-120"/>
              </a:rPr>
              <a:t>英國語文學系</a:t>
            </a:r>
          </a:p>
          <a:p>
            <a:pPr eaLnBrk="0" hangingPunct="0">
              <a:defRPr/>
            </a:pPr>
            <a:r>
              <a:rPr kumimoji="0" lang="zh-TW" altLang="en-US" sz="1500" b="1" dirty="0">
                <a:solidFill>
                  <a:srgbClr val="000066"/>
                </a:solidFill>
                <a:latin typeface="標楷體" pitchFamily="65" charset="-120"/>
                <a:ea typeface="標楷體" pitchFamily="65" charset="-120"/>
              </a:rPr>
              <a:t>德國語文系</a:t>
            </a:r>
          </a:p>
          <a:p>
            <a:pPr eaLnBrk="0" hangingPunct="0">
              <a:defRPr/>
            </a:pPr>
            <a:r>
              <a:rPr kumimoji="0" lang="zh-TW" altLang="en-US" sz="1500" b="1" dirty="0">
                <a:solidFill>
                  <a:srgbClr val="000066"/>
                </a:solidFill>
                <a:latin typeface="標楷體" pitchFamily="65" charset="-120"/>
                <a:ea typeface="標楷體" pitchFamily="65" charset="-120"/>
              </a:rPr>
              <a:t>歐洲語文學系</a:t>
            </a:r>
          </a:p>
          <a:p>
            <a:pPr eaLnBrk="0" hangingPunct="0">
              <a:defRPr/>
            </a:pPr>
            <a:r>
              <a:rPr kumimoji="0" lang="zh-TW" altLang="en-US" sz="1500" b="1" dirty="0">
                <a:solidFill>
                  <a:srgbClr val="000066"/>
                </a:solidFill>
                <a:latin typeface="標楷體" pitchFamily="65" charset="-120"/>
                <a:ea typeface="標楷體" pitchFamily="65" charset="-120"/>
              </a:rPr>
              <a:t>應用外語系</a:t>
            </a:r>
          </a:p>
          <a:p>
            <a:pPr eaLnBrk="0" hangingPunct="0">
              <a:defRPr/>
            </a:pPr>
            <a:r>
              <a:rPr kumimoji="0" lang="zh-TW" altLang="en-US" sz="1500" b="1" dirty="0">
                <a:solidFill>
                  <a:srgbClr val="000066"/>
                </a:solidFill>
                <a:latin typeface="標楷體" pitchFamily="65" charset="-120"/>
                <a:ea typeface="標楷體" pitchFamily="65" charset="-120"/>
              </a:rPr>
              <a:t>應用英文系</a:t>
            </a:r>
          </a:p>
          <a:p>
            <a:pPr eaLnBrk="0" hangingPunct="0">
              <a:defRPr/>
            </a:pPr>
            <a:r>
              <a:rPr kumimoji="0" lang="zh-TW" altLang="en-US" sz="1500" b="1" dirty="0">
                <a:solidFill>
                  <a:srgbClr val="000066"/>
                </a:solidFill>
                <a:latin typeface="標楷體" pitchFamily="65" charset="-120"/>
                <a:ea typeface="標楷體" pitchFamily="65" charset="-120"/>
              </a:rPr>
              <a:t>應用英語系</a:t>
            </a:r>
          </a:p>
          <a:p>
            <a:pPr eaLnBrk="0" hangingPunct="0">
              <a:defRPr/>
            </a:pPr>
            <a:r>
              <a:rPr kumimoji="0" lang="zh-TW" altLang="en-US" sz="1500" b="1" dirty="0">
                <a:solidFill>
                  <a:srgbClr val="000066"/>
                </a:solidFill>
                <a:latin typeface="標楷體" pitchFamily="65" charset="-120"/>
                <a:ea typeface="標楷體" pitchFamily="65" charset="-120"/>
              </a:rPr>
              <a:t>應用英語學系</a:t>
            </a:r>
          </a:p>
          <a:p>
            <a:pPr eaLnBrk="0" hangingPunct="0">
              <a:defRPr/>
            </a:pPr>
            <a:r>
              <a:rPr kumimoji="0" lang="zh-TW" altLang="en-US" sz="1500" b="1" dirty="0">
                <a:solidFill>
                  <a:srgbClr val="000066"/>
                </a:solidFill>
                <a:latin typeface="標楷體" pitchFamily="65" charset="-120"/>
                <a:ea typeface="標楷體" pitchFamily="65" charset="-120"/>
              </a:rPr>
              <a:t>應用財務金融系</a:t>
            </a:r>
          </a:p>
          <a:p>
            <a:pPr eaLnBrk="0" hangingPunct="0">
              <a:defRPr/>
            </a:pPr>
            <a:r>
              <a:rPr kumimoji="0" lang="zh-TW" altLang="en-US" sz="1500" b="1" dirty="0">
                <a:solidFill>
                  <a:srgbClr val="000066"/>
                </a:solidFill>
                <a:latin typeface="標楷體" pitchFamily="65" charset="-120"/>
                <a:ea typeface="標楷體" pitchFamily="65" charset="-120"/>
              </a:rPr>
              <a:t>應用德語系</a:t>
            </a:r>
          </a:p>
          <a:p>
            <a:pPr eaLnBrk="0" hangingPunct="0">
              <a:defRPr/>
            </a:pPr>
            <a:r>
              <a:rPr kumimoji="0" lang="zh-TW" altLang="en-US" sz="1500" b="1" dirty="0">
                <a:solidFill>
                  <a:srgbClr val="000066"/>
                </a:solidFill>
                <a:latin typeface="標楷體" pitchFamily="65" charset="-120"/>
                <a:ea typeface="標楷體" pitchFamily="65" charset="-120"/>
              </a:rPr>
              <a:t>翻譯系</a:t>
            </a:r>
          </a:p>
          <a:p>
            <a:pPr eaLnBrk="0" hangingPunct="0">
              <a:defRPr/>
            </a:pPr>
            <a:r>
              <a:rPr kumimoji="0" lang="zh-TW" altLang="en-US" sz="1500" b="1" dirty="0">
                <a:solidFill>
                  <a:srgbClr val="000066"/>
                </a:solidFill>
                <a:latin typeface="標楷體" pitchFamily="65" charset="-120"/>
                <a:ea typeface="標楷體" pitchFamily="65" charset="-120"/>
              </a:rPr>
              <a:t>翻譯學系</a:t>
            </a:r>
          </a:p>
          <a:p>
            <a:pPr eaLnBrk="0" hangingPunct="0">
              <a:defRPr/>
            </a:pPr>
            <a:r>
              <a:rPr kumimoji="0" lang="zh-TW" altLang="en-US" sz="1500" b="1" dirty="0">
                <a:solidFill>
                  <a:srgbClr val="000066"/>
                </a:solidFill>
                <a:latin typeface="標楷體" pitchFamily="65" charset="-120"/>
                <a:ea typeface="標楷體" pitchFamily="65" charset="-120"/>
              </a:rPr>
              <a:t>企業管理系</a:t>
            </a:r>
          </a:p>
          <a:p>
            <a:pPr eaLnBrk="0" hangingPunct="0">
              <a:defRPr/>
            </a:pPr>
            <a:r>
              <a:rPr kumimoji="0" lang="zh-TW" altLang="en-US" sz="1500" b="1" dirty="0">
                <a:solidFill>
                  <a:srgbClr val="000066"/>
                </a:solidFill>
                <a:latin typeface="標楷體" pitchFamily="65" charset="-120"/>
                <a:ea typeface="標楷體" pitchFamily="65" charset="-120"/>
              </a:rPr>
              <a:t>國際企業系</a:t>
            </a:r>
          </a:p>
          <a:p>
            <a:pPr eaLnBrk="0" hangingPunct="0">
              <a:defRPr/>
            </a:pPr>
            <a:r>
              <a:rPr kumimoji="0" lang="zh-TW" altLang="en-US" sz="1500" b="1" dirty="0">
                <a:solidFill>
                  <a:srgbClr val="000066"/>
                </a:solidFill>
                <a:latin typeface="標楷體" pitchFamily="65" charset="-120"/>
                <a:ea typeface="標楷體" pitchFamily="65" charset="-120"/>
              </a:rPr>
              <a:t>國際企業經營系</a:t>
            </a:r>
          </a:p>
          <a:p>
            <a:pPr eaLnBrk="0" hangingPunct="0">
              <a:defRPr/>
            </a:pPr>
            <a:r>
              <a:rPr kumimoji="0" lang="zh-TW" altLang="en-US" sz="1500" b="1" dirty="0">
                <a:solidFill>
                  <a:srgbClr val="000066"/>
                </a:solidFill>
                <a:latin typeface="標楷體" pitchFamily="65" charset="-120"/>
                <a:ea typeface="標楷體" pitchFamily="65" charset="-120"/>
              </a:rPr>
              <a:t>國際事務系</a:t>
            </a:r>
          </a:p>
          <a:p>
            <a:pPr eaLnBrk="0" hangingPunct="0">
              <a:defRPr/>
            </a:pPr>
            <a:r>
              <a:rPr kumimoji="0" lang="zh-TW" altLang="en-US" sz="1500" b="1" dirty="0">
                <a:solidFill>
                  <a:srgbClr val="000066"/>
                </a:solidFill>
                <a:latin typeface="標楷體" pitchFamily="65" charset="-120"/>
                <a:ea typeface="標楷體" pitchFamily="65" charset="-120"/>
              </a:rPr>
              <a:t>國際商務系</a:t>
            </a:r>
          </a:p>
          <a:p>
            <a:pPr eaLnBrk="0" hangingPunct="0">
              <a:defRPr/>
            </a:pPr>
            <a:r>
              <a:rPr kumimoji="0" lang="zh-TW" altLang="en-US" sz="1500" b="1" dirty="0">
                <a:solidFill>
                  <a:srgbClr val="000066"/>
                </a:solidFill>
                <a:latin typeface="標楷體" pitchFamily="65" charset="-120"/>
                <a:ea typeface="標楷體" pitchFamily="65" charset="-120"/>
              </a:rPr>
              <a:t>國際貿易系</a:t>
            </a:r>
          </a:p>
        </p:txBody>
      </p:sp>
      <p:sp>
        <p:nvSpPr>
          <p:cNvPr id="19" name="矩形 18"/>
          <p:cNvSpPr/>
          <p:nvPr/>
        </p:nvSpPr>
        <p:spPr>
          <a:xfrm>
            <a:off x="6011863" y="1844675"/>
            <a:ext cx="2808609" cy="482441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kumimoji="0" lang="zh-TW" altLang="en-US" sz="1500" b="1" dirty="0">
                <a:solidFill>
                  <a:srgbClr val="000066"/>
                </a:solidFill>
                <a:latin typeface="標楷體" pitchFamily="65" charset="-120"/>
                <a:ea typeface="標楷體" pitchFamily="65" charset="-120"/>
              </a:rPr>
              <a:t>日本語文系</a:t>
            </a:r>
          </a:p>
          <a:p>
            <a:pPr eaLnBrk="0" hangingPunct="0">
              <a:defRPr/>
            </a:pPr>
            <a:r>
              <a:rPr kumimoji="0" lang="zh-TW" altLang="en-US" sz="1500" b="1" dirty="0">
                <a:solidFill>
                  <a:srgbClr val="000066"/>
                </a:solidFill>
                <a:latin typeface="標楷體" pitchFamily="65" charset="-120"/>
                <a:ea typeface="標楷體" pitchFamily="65" charset="-120"/>
              </a:rPr>
              <a:t>外國語文學系</a:t>
            </a:r>
          </a:p>
          <a:p>
            <a:pPr eaLnBrk="0" hangingPunct="0">
              <a:defRPr/>
            </a:pPr>
            <a:r>
              <a:rPr kumimoji="0" lang="zh-TW" altLang="en-US" sz="1500" b="1" dirty="0">
                <a:solidFill>
                  <a:srgbClr val="000066"/>
                </a:solidFill>
                <a:latin typeface="標楷體" pitchFamily="65" charset="-120"/>
                <a:ea typeface="標楷體" pitchFamily="65" charset="-120"/>
              </a:rPr>
              <a:t>外語教學系</a:t>
            </a:r>
          </a:p>
          <a:p>
            <a:pPr eaLnBrk="0" hangingPunct="0">
              <a:defRPr/>
            </a:pPr>
            <a:r>
              <a:rPr kumimoji="0" lang="zh-TW" altLang="en-US" sz="1500" b="1" dirty="0">
                <a:solidFill>
                  <a:srgbClr val="000066"/>
                </a:solidFill>
                <a:latin typeface="標楷體" pitchFamily="65" charset="-120"/>
                <a:ea typeface="標楷體" pitchFamily="65" charset="-120"/>
              </a:rPr>
              <a:t>休閒事業經營系</a:t>
            </a:r>
          </a:p>
          <a:p>
            <a:pPr eaLnBrk="0" hangingPunct="0">
              <a:defRPr/>
            </a:pPr>
            <a:r>
              <a:rPr kumimoji="0" lang="zh-TW" altLang="en-US" sz="1500" b="1" dirty="0">
                <a:solidFill>
                  <a:srgbClr val="000066"/>
                </a:solidFill>
                <a:latin typeface="標楷體" pitchFamily="65" charset="-120"/>
                <a:ea typeface="標楷體" pitchFamily="65" charset="-120"/>
              </a:rPr>
              <a:t>行銷管理系</a:t>
            </a:r>
          </a:p>
          <a:p>
            <a:pPr eaLnBrk="0" hangingPunct="0">
              <a:defRPr/>
            </a:pPr>
            <a:r>
              <a:rPr kumimoji="0" lang="zh-TW" altLang="en-US" sz="1500" b="1" dirty="0">
                <a:solidFill>
                  <a:srgbClr val="000066"/>
                </a:solidFill>
                <a:latin typeface="標楷體" pitchFamily="65" charset="-120"/>
                <a:ea typeface="標楷體" pitchFamily="65" charset="-120"/>
              </a:rPr>
              <a:t>行銷與服務管理系</a:t>
            </a:r>
          </a:p>
          <a:p>
            <a:pPr eaLnBrk="0" hangingPunct="0">
              <a:defRPr/>
            </a:pPr>
            <a:r>
              <a:rPr kumimoji="0" lang="zh-TW" altLang="en-US" sz="1500" b="1" dirty="0">
                <a:solidFill>
                  <a:srgbClr val="000066"/>
                </a:solidFill>
                <a:latin typeface="標楷體" pitchFamily="65" charset="-120"/>
                <a:ea typeface="標楷體" pitchFamily="65" charset="-120"/>
              </a:rPr>
              <a:t>行銷與流通管理系</a:t>
            </a:r>
          </a:p>
          <a:p>
            <a:pPr eaLnBrk="0" hangingPunct="0">
              <a:defRPr/>
            </a:pPr>
            <a:r>
              <a:rPr kumimoji="0" lang="zh-TW" altLang="en-US" sz="1500" b="1" dirty="0">
                <a:solidFill>
                  <a:srgbClr val="000066"/>
                </a:solidFill>
                <a:latin typeface="標楷體" pitchFamily="65" charset="-120"/>
                <a:ea typeface="標楷體" pitchFamily="65" charset="-120"/>
              </a:rPr>
              <a:t>西班牙語文系</a:t>
            </a:r>
          </a:p>
          <a:p>
            <a:pPr eaLnBrk="0" hangingPunct="0">
              <a:defRPr/>
            </a:pPr>
            <a:r>
              <a:rPr kumimoji="0" lang="zh-TW" altLang="en-US" sz="1500" b="1" dirty="0">
                <a:solidFill>
                  <a:srgbClr val="000066"/>
                </a:solidFill>
                <a:latin typeface="標楷體" pitchFamily="65" charset="-120"/>
                <a:ea typeface="標楷體" pitchFamily="65" charset="-120"/>
              </a:rPr>
              <a:t>兒童教育暨事業經營系</a:t>
            </a:r>
          </a:p>
          <a:p>
            <a:pPr eaLnBrk="0" hangingPunct="0">
              <a:defRPr/>
            </a:pPr>
            <a:r>
              <a:rPr kumimoji="0" lang="zh-TW" altLang="en-US" sz="1500" b="1" dirty="0">
                <a:solidFill>
                  <a:srgbClr val="000066"/>
                </a:solidFill>
                <a:latin typeface="標楷體" pitchFamily="65" charset="-120"/>
                <a:ea typeface="標楷體" pitchFamily="65" charset="-120"/>
              </a:rPr>
              <a:t>法國語文系</a:t>
            </a:r>
          </a:p>
          <a:p>
            <a:pPr eaLnBrk="0" hangingPunct="0">
              <a:defRPr/>
            </a:pPr>
            <a:r>
              <a:rPr kumimoji="0" lang="zh-TW" altLang="en-US" sz="1500" b="1" dirty="0">
                <a:solidFill>
                  <a:srgbClr val="000066"/>
                </a:solidFill>
                <a:latin typeface="標楷體" pitchFamily="65" charset="-120"/>
                <a:ea typeface="標楷體" pitchFamily="65" charset="-120"/>
              </a:rPr>
              <a:t>保險金融管理系</a:t>
            </a:r>
          </a:p>
          <a:p>
            <a:pPr eaLnBrk="0" hangingPunct="0">
              <a:defRPr/>
            </a:pPr>
            <a:r>
              <a:rPr kumimoji="0" lang="zh-TW" altLang="en-US" sz="1500" b="1" dirty="0">
                <a:solidFill>
                  <a:srgbClr val="000066"/>
                </a:solidFill>
                <a:latin typeface="標楷體" pitchFamily="65" charset="-120"/>
                <a:ea typeface="標楷體" pitchFamily="65" charset="-120"/>
              </a:rPr>
              <a:t>風險管理與保險系</a:t>
            </a:r>
          </a:p>
          <a:p>
            <a:pPr eaLnBrk="0" hangingPunct="0">
              <a:defRPr/>
            </a:pPr>
            <a:r>
              <a:rPr kumimoji="0" lang="zh-TW" altLang="en-US" sz="1500" b="1" dirty="0">
                <a:solidFill>
                  <a:srgbClr val="000066"/>
                </a:solidFill>
                <a:latin typeface="標楷體" pitchFamily="65" charset="-120"/>
                <a:ea typeface="標楷體" pitchFamily="65" charset="-120"/>
              </a:rPr>
              <a:t>旅遊文化發展學位學程</a:t>
            </a:r>
          </a:p>
          <a:p>
            <a:pPr eaLnBrk="0" hangingPunct="0">
              <a:defRPr/>
            </a:pPr>
            <a:r>
              <a:rPr kumimoji="0" lang="zh-TW" altLang="en-US" sz="1500" b="1" dirty="0">
                <a:solidFill>
                  <a:srgbClr val="000066"/>
                </a:solidFill>
                <a:latin typeface="標楷體" pitchFamily="65" charset="-120"/>
                <a:ea typeface="標楷體" pitchFamily="65" charset="-120"/>
              </a:rPr>
              <a:t>旅館與會展管理系</a:t>
            </a:r>
          </a:p>
          <a:p>
            <a:pPr eaLnBrk="0" hangingPunct="0">
              <a:defRPr/>
            </a:pPr>
            <a:r>
              <a:rPr kumimoji="0" lang="zh-TW" altLang="en-US" sz="1500" b="1" dirty="0">
                <a:solidFill>
                  <a:srgbClr val="000066"/>
                </a:solidFill>
                <a:latin typeface="標楷體" pitchFamily="65" charset="-120"/>
                <a:ea typeface="標楷體" pitchFamily="65" charset="-120"/>
              </a:rPr>
              <a:t>海空物流與行銷系</a:t>
            </a:r>
          </a:p>
          <a:p>
            <a:pPr eaLnBrk="0" hangingPunct="0">
              <a:defRPr/>
            </a:pPr>
            <a:r>
              <a:rPr kumimoji="0" lang="zh-TW" altLang="en-US" sz="1500" b="1" dirty="0">
                <a:solidFill>
                  <a:srgbClr val="000066"/>
                </a:solidFill>
                <a:latin typeface="標楷體" pitchFamily="65" charset="-120"/>
                <a:ea typeface="標楷體" pitchFamily="65" charset="-120"/>
              </a:rPr>
              <a:t>海洋休閒觀光系</a:t>
            </a:r>
          </a:p>
          <a:p>
            <a:pPr eaLnBrk="0" hangingPunct="0">
              <a:defRPr/>
            </a:pPr>
            <a:r>
              <a:rPr kumimoji="0" lang="zh-TW" altLang="en-US" sz="1500" b="1" dirty="0">
                <a:solidFill>
                  <a:srgbClr val="000066"/>
                </a:solidFill>
                <a:latin typeface="標楷體" pitchFamily="65" charset="-120"/>
                <a:ea typeface="標楷體" pitchFamily="65" charset="-120"/>
              </a:rPr>
              <a:t>航空服務管理系</a:t>
            </a:r>
          </a:p>
          <a:p>
            <a:pPr eaLnBrk="0" hangingPunct="0">
              <a:defRPr/>
            </a:pPr>
            <a:r>
              <a:rPr kumimoji="0" lang="zh-TW" altLang="en-US" sz="1500" b="1" dirty="0">
                <a:solidFill>
                  <a:srgbClr val="000066"/>
                </a:solidFill>
                <a:latin typeface="標楷體" pitchFamily="65" charset="-120"/>
                <a:ea typeface="標楷體" pitchFamily="65" charset="-120"/>
              </a:rPr>
              <a:t>航空暨運輸服務管理系</a:t>
            </a:r>
          </a:p>
          <a:p>
            <a:pPr eaLnBrk="0" hangingPunct="0">
              <a:defRPr/>
            </a:pPr>
            <a:r>
              <a:rPr kumimoji="0" lang="zh-TW" altLang="en-US" sz="1500" b="1" dirty="0">
                <a:solidFill>
                  <a:srgbClr val="000066"/>
                </a:solidFill>
                <a:latin typeface="標楷體" pitchFamily="65" charset="-120"/>
                <a:ea typeface="標楷體" pitchFamily="65" charset="-120"/>
              </a:rPr>
              <a:t>航運管理系</a:t>
            </a:r>
          </a:p>
          <a:p>
            <a:pPr eaLnBrk="0" hangingPunct="0">
              <a:defRPr/>
            </a:pPr>
            <a:r>
              <a:rPr kumimoji="0" lang="zh-TW" altLang="en-US" sz="1500" b="1" dirty="0">
                <a:solidFill>
                  <a:srgbClr val="000066"/>
                </a:solidFill>
                <a:latin typeface="標楷體" pitchFamily="65" charset="-120"/>
                <a:ea typeface="標楷體" pitchFamily="65" charset="-120"/>
              </a:rPr>
              <a:t>商務暨觀光英語系</a:t>
            </a:r>
          </a:p>
          <a:p>
            <a:pPr eaLnBrk="0" hangingPunct="0">
              <a:defRPr/>
            </a:pPr>
            <a:r>
              <a:rPr kumimoji="0" lang="zh-TW" altLang="en-US" sz="1500" b="1" dirty="0">
                <a:solidFill>
                  <a:srgbClr val="000066"/>
                </a:solidFill>
                <a:latin typeface="標楷體" pitchFamily="65" charset="-120"/>
                <a:ea typeface="標楷體" pitchFamily="65" charset="-120"/>
              </a:rPr>
              <a:t>會展與觀光系</a:t>
            </a:r>
          </a:p>
        </p:txBody>
      </p:sp>
      <p:sp>
        <p:nvSpPr>
          <p:cNvPr id="10" name="圓角矩形 9"/>
          <p:cNvSpPr/>
          <p:nvPr/>
        </p:nvSpPr>
        <p:spPr>
          <a:xfrm>
            <a:off x="386448" y="1916832"/>
            <a:ext cx="1224136" cy="1152128"/>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kumimoji="0" lang="zh-TW" altLang="en-US" sz="2000" b="1" dirty="0">
                <a:solidFill>
                  <a:srgbClr val="0000FF"/>
                </a:solidFill>
                <a:latin typeface="標楷體" pitchFamily="65" charset="-120"/>
                <a:ea typeface="標楷體" pitchFamily="65" charset="-120"/>
              </a:rPr>
              <a:t>應用外語科</a:t>
            </a:r>
            <a:r>
              <a:rPr kumimoji="0" lang="en-US" altLang="zh-TW" sz="2000" b="1" dirty="0">
                <a:solidFill>
                  <a:srgbClr val="0000FF"/>
                </a:solidFill>
                <a:latin typeface="標楷體" pitchFamily="65" charset="-120"/>
                <a:ea typeface="標楷體" pitchFamily="65" charset="-120"/>
              </a:rPr>
              <a:t>(</a:t>
            </a:r>
            <a:r>
              <a:rPr kumimoji="0" lang="zh-TW" altLang="en-US" sz="2000" b="1" dirty="0">
                <a:solidFill>
                  <a:srgbClr val="0000FF"/>
                </a:solidFill>
                <a:latin typeface="標楷體" pitchFamily="65" charset="-120"/>
                <a:ea typeface="標楷體" pitchFamily="65" charset="-120"/>
              </a:rPr>
              <a:t>英文組</a:t>
            </a:r>
            <a:r>
              <a:rPr kumimoji="0" lang="en-US" altLang="zh-TW" sz="2000" b="1" dirty="0">
                <a:solidFill>
                  <a:srgbClr val="0000FF"/>
                </a:solidFill>
                <a:latin typeface="標楷體" pitchFamily="65" charset="-120"/>
                <a:ea typeface="標楷體" pitchFamily="65" charset="-120"/>
              </a:rPr>
              <a:t>)</a:t>
            </a:r>
            <a:endParaRPr kumimoji="0" lang="zh-TW" altLang="en-US" sz="2000" b="1" dirty="0">
              <a:solidFill>
                <a:srgbClr val="0000FF"/>
              </a:solidFill>
              <a:latin typeface="標楷體" pitchFamily="65" charset="-120"/>
              <a:ea typeface="標楷體" pitchFamily="65" charset="-120"/>
            </a:endParaRPr>
          </a:p>
        </p:txBody>
      </p:sp>
      <p:sp>
        <p:nvSpPr>
          <p:cNvPr id="30" name="圓角矩形 29"/>
          <p:cNvSpPr/>
          <p:nvPr/>
        </p:nvSpPr>
        <p:spPr>
          <a:xfrm>
            <a:off x="386448" y="3136580"/>
            <a:ext cx="1224136" cy="1116124"/>
          </a:xfrm>
          <a:prstGeom prst="roundRect">
            <a:avLst/>
          </a:prstGeom>
          <a:solidFill>
            <a:srgbClr val="CC99FF"/>
          </a:solidFill>
        </p:spPr>
        <p:style>
          <a:lnRef idx="3">
            <a:schemeClr val="lt1"/>
          </a:lnRef>
          <a:fillRef idx="1">
            <a:schemeClr val="accent4"/>
          </a:fillRef>
          <a:effectRef idx="1">
            <a:schemeClr val="accent4"/>
          </a:effectRef>
          <a:fontRef idx="minor">
            <a:schemeClr val="lt1"/>
          </a:fontRef>
        </p:style>
        <p:txBody>
          <a:bodyPr anchor="ctr"/>
          <a:lstStyle/>
          <a:p>
            <a:pPr algn="ctr" eaLnBrk="0" hangingPunct="0">
              <a:defRPr/>
            </a:pPr>
            <a:r>
              <a:rPr kumimoji="0" lang="zh-TW" altLang="en-US" sz="2000" b="1" dirty="0">
                <a:solidFill>
                  <a:srgbClr val="0000FF"/>
                </a:solidFill>
                <a:latin typeface="標楷體" pitchFamily="65" charset="-120"/>
                <a:ea typeface="標楷體" pitchFamily="65" charset="-120"/>
              </a:rPr>
              <a:t>應用外語科</a:t>
            </a:r>
            <a:r>
              <a:rPr kumimoji="0" lang="en-US" altLang="zh-TW" sz="2000" b="1" dirty="0">
                <a:solidFill>
                  <a:srgbClr val="0000FF"/>
                </a:solidFill>
                <a:latin typeface="標楷體" pitchFamily="65" charset="-120"/>
                <a:ea typeface="標楷體" pitchFamily="65" charset="-120"/>
              </a:rPr>
              <a:t>(</a:t>
            </a:r>
            <a:r>
              <a:rPr kumimoji="0" lang="zh-TW" altLang="en-US" sz="2000" b="1" dirty="0">
                <a:solidFill>
                  <a:srgbClr val="0000FF"/>
                </a:solidFill>
                <a:latin typeface="標楷體" pitchFamily="65" charset="-120"/>
                <a:ea typeface="標楷體" pitchFamily="65" charset="-120"/>
              </a:rPr>
              <a:t>日文組</a:t>
            </a:r>
            <a:r>
              <a:rPr kumimoji="0" lang="en-US" altLang="zh-TW" sz="2000" b="1" dirty="0">
                <a:solidFill>
                  <a:srgbClr val="0000FF"/>
                </a:solidFill>
                <a:latin typeface="標楷體" pitchFamily="65" charset="-120"/>
                <a:ea typeface="標楷體" pitchFamily="65" charset="-120"/>
              </a:rPr>
              <a:t>)</a:t>
            </a:r>
            <a:endParaRPr kumimoji="0" lang="zh-TW" altLang="en-US" sz="2000" b="1"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2970628752"/>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1124744"/>
            <a:ext cx="5688632"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◆外語群</a:t>
            </a:r>
            <a:r>
              <a:rPr kumimoji="0"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應用外語科</a:t>
            </a:r>
            <a:r>
              <a:rPr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英文組</a:t>
            </a:r>
            <a:r>
              <a:rPr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學些甚麼</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200" b="1" dirty="0">
                <a:solidFill>
                  <a:srgbClr val="0000FF"/>
                </a:solidFill>
                <a:latin typeface="標楷體" pitchFamily="65" charset="-120"/>
                <a:ea typeface="標楷體" pitchFamily="65" charset="-120"/>
              </a:rPr>
              <a:t>除外語群必修課程外</a:t>
            </a:r>
            <a:endParaRPr kumimoji="0" lang="en-US" altLang="zh-TW" sz="2200" b="1" dirty="0">
              <a:solidFill>
                <a:srgbClr val="0000FF"/>
              </a:solidFill>
              <a:latin typeface="標楷體" pitchFamily="65" charset="-120"/>
              <a:ea typeface="標楷體" pitchFamily="65" charset="-120"/>
            </a:endParaRPr>
          </a:p>
          <a:p>
            <a:pPr eaLnBrk="0" hangingPunct="0">
              <a:defRPr/>
            </a:pPr>
            <a:endParaRPr kumimoji="0" lang="en-US" altLang="zh-TW" sz="2200" b="1" dirty="0">
              <a:solidFill>
                <a:srgbClr val="0000FF"/>
              </a:solidFill>
              <a:latin typeface="標楷體" pitchFamily="65" charset="-120"/>
              <a:ea typeface="標楷體" pitchFamily="65" charset="-120"/>
            </a:endParaRPr>
          </a:p>
          <a:p>
            <a:pPr eaLnBrk="0" hangingPunct="0">
              <a:defRPr/>
            </a:pPr>
            <a:r>
              <a:rPr kumimoji="0" lang="zh-TW" altLang="en-US" sz="2000" b="1" dirty="0">
                <a:solidFill>
                  <a:srgbClr val="0000FF"/>
                </a:solidFill>
                <a:latin typeface="標楷體" pitchFamily="65" charset="-120"/>
                <a:ea typeface="標楷體" pitchFamily="65" charset="-120"/>
              </a:rPr>
              <a:t>深化加強英語文聽說讀寫能力</a:t>
            </a:r>
          </a:p>
          <a:p>
            <a:pPr eaLnBrk="0" hangingPunct="0">
              <a:defRPr/>
            </a:pPr>
            <a:r>
              <a:rPr kumimoji="0" lang="zh-TW" altLang="en-US" sz="2000" b="1" dirty="0">
                <a:solidFill>
                  <a:srgbClr val="0000FF"/>
                </a:solidFill>
                <a:latin typeface="標楷體" pitchFamily="65" charset="-120"/>
                <a:ea typeface="標楷體" pitchFamily="65" charset="-120"/>
              </a:rPr>
              <a:t>歐美文化的基本了解</a:t>
            </a:r>
          </a:p>
          <a:p>
            <a:pPr eaLnBrk="0" hangingPunct="0">
              <a:defRPr/>
            </a:pPr>
            <a:r>
              <a:rPr kumimoji="0" lang="zh-TW" altLang="en-US" sz="2000" b="1" dirty="0">
                <a:solidFill>
                  <a:srgbClr val="0000FF"/>
                </a:solidFill>
                <a:latin typeface="標楷體" pitchFamily="65" charset="-120"/>
                <a:ea typeface="標楷體" pitchFamily="65" charset="-120"/>
              </a:rPr>
              <a:t>商業行銷財務基本知識</a:t>
            </a:r>
          </a:p>
          <a:p>
            <a:pPr eaLnBrk="0" hangingPunct="0">
              <a:defRPr/>
            </a:pPr>
            <a:r>
              <a:rPr kumimoji="0" lang="zh-TW" altLang="en-US" sz="2000" b="1" dirty="0">
                <a:solidFill>
                  <a:srgbClr val="0000FF"/>
                </a:solidFill>
                <a:latin typeface="標楷體" pitchFamily="65" charset="-120"/>
                <a:ea typeface="標楷體" pitchFamily="65" charset="-120"/>
              </a:rPr>
              <a:t>基本文書處理技能</a:t>
            </a:r>
          </a:p>
          <a:p>
            <a:pPr eaLnBrk="0" hangingPunct="0">
              <a:defRPr/>
            </a:pPr>
            <a:r>
              <a:rPr kumimoji="0" lang="zh-TW" altLang="en-US" sz="2000" b="1" dirty="0">
                <a:solidFill>
                  <a:srgbClr val="0000FF"/>
                </a:solidFill>
                <a:latin typeface="標楷體" pitchFamily="65" charset="-120"/>
                <a:ea typeface="標楷體" pitchFamily="65" charset="-120"/>
              </a:rPr>
              <a:t>正確的職業價值觀念及敬業的服務態度</a:t>
            </a:r>
          </a:p>
          <a:p>
            <a:pPr eaLnBrk="0" hangingPunct="0">
              <a:defRPr/>
            </a:pPr>
            <a:r>
              <a:rPr kumimoji="0" lang="zh-TW" altLang="en-US" sz="2000" b="1" dirty="0">
                <a:solidFill>
                  <a:srgbClr val="0000FF"/>
                </a:solidFill>
                <a:latin typeface="標楷體" pitchFamily="65" charset="-120"/>
                <a:ea typeface="標楷體" pitchFamily="65" charset="-120"/>
              </a:rPr>
              <a:t>團隊合作的處世精神</a:t>
            </a:r>
          </a:p>
          <a:p>
            <a:pPr eaLnBrk="0" hangingPunct="0">
              <a:defRPr/>
            </a:pPr>
            <a:r>
              <a:rPr kumimoji="0" lang="zh-TW" altLang="en-US" sz="2000" b="1" dirty="0">
                <a:solidFill>
                  <a:srgbClr val="0000FF"/>
                </a:solidFill>
                <a:latin typeface="標楷體" pitchFamily="65" charset="-120"/>
                <a:ea typeface="標楷體" pitchFamily="65" charset="-120"/>
              </a:rPr>
              <a:t>尊重多元文化</a:t>
            </a:r>
          </a:p>
          <a:p>
            <a:pPr eaLnBrk="0" hangingPunct="0">
              <a:defRPr/>
            </a:pPr>
            <a:endParaRPr kumimoji="0" lang="zh-TW" altLang="en-US" sz="2200" b="1" dirty="0">
              <a:solidFill>
                <a:srgbClr val="333399">
                  <a:lumMod val="50000"/>
                </a:srgbClr>
              </a:solidFill>
              <a:latin typeface="標楷體" pitchFamily="65" charset="-120"/>
              <a:ea typeface="標楷體" pitchFamily="65" charset="-120"/>
            </a:endParaRPr>
          </a:p>
          <a:p>
            <a:pPr eaLnBrk="0" hangingPunct="0">
              <a:defRPr/>
            </a:pPr>
            <a:r>
              <a:rPr kumimoji="0" lang="zh-TW" altLang="en-US" sz="2200" b="1" dirty="0">
                <a:solidFill>
                  <a:srgbClr val="660066"/>
                </a:solidFill>
                <a:latin typeface="標楷體" pitchFamily="65" charset="-120"/>
                <a:ea typeface="標楷體" pitchFamily="65" charset="-120"/>
              </a:rPr>
              <a:t>專題製作</a:t>
            </a:r>
            <a:endParaRPr kumimoji="0" lang="en-US" altLang="zh-TW" sz="2200" b="1" dirty="0">
              <a:solidFill>
                <a:srgbClr val="0000FF"/>
              </a:solidFill>
              <a:latin typeface="標楷體" pitchFamily="65" charset="-120"/>
              <a:ea typeface="標楷體" pitchFamily="65" charset="-120"/>
            </a:endParaRPr>
          </a:p>
        </p:txBody>
      </p:sp>
      <p:sp>
        <p:nvSpPr>
          <p:cNvPr id="16" name="按鈕形 15"/>
          <p:cNvSpPr/>
          <p:nvPr/>
        </p:nvSpPr>
        <p:spPr>
          <a:xfrm>
            <a:off x="3132138" y="1773238"/>
            <a:ext cx="2808287" cy="6477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升學主要相關</a:t>
            </a:r>
          </a:p>
        </p:txBody>
      </p:sp>
      <p:sp>
        <p:nvSpPr>
          <p:cNvPr id="17" name="按鈕形 16"/>
          <p:cNvSpPr/>
          <p:nvPr/>
        </p:nvSpPr>
        <p:spPr>
          <a:xfrm>
            <a:off x="3132138" y="2349500"/>
            <a:ext cx="2808287" cy="424815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9" name="矩形 18"/>
          <p:cNvSpPr/>
          <p:nvPr/>
        </p:nvSpPr>
        <p:spPr>
          <a:xfrm>
            <a:off x="3203575" y="2420938"/>
            <a:ext cx="2663825" cy="4103687"/>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000" b="1" dirty="0">
                <a:solidFill>
                  <a:srgbClr val="FF00FF"/>
                </a:solidFill>
                <a:latin typeface="標楷體" pitchFamily="65" charset="-120"/>
                <a:ea typeface="標楷體" pitchFamily="65" charset="-120"/>
              </a:rPr>
              <a:t>英美語文學系</a:t>
            </a:r>
          </a:p>
          <a:p>
            <a:pPr eaLnBrk="0" hangingPunct="0">
              <a:defRPr/>
            </a:pPr>
            <a:r>
              <a:rPr kumimoji="0" lang="zh-TW" altLang="en-US" sz="2000" b="1" dirty="0">
                <a:solidFill>
                  <a:srgbClr val="FF00FF"/>
                </a:solidFill>
                <a:latin typeface="標楷體" pitchFamily="65" charset="-120"/>
                <a:ea typeface="標楷體" pitchFamily="65" charset="-120"/>
              </a:rPr>
              <a:t>歐洲語文學系</a:t>
            </a:r>
          </a:p>
          <a:p>
            <a:pPr eaLnBrk="0" hangingPunct="0">
              <a:defRPr/>
            </a:pPr>
            <a:r>
              <a:rPr kumimoji="0" lang="zh-TW" altLang="en-US" sz="2000" b="1" dirty="0">
                <a:solidFill>
                  <a:srgbClr val="FF00FF"/>
                </a:solidFill>
                <a:latin typeface="標楷體" pitchFamily="65" charset="-120"/>
                <a:ea typeface="標楷體" pitchFamily="65" charset="-120"/>
              </a:rPr>
              <a:t>應用外語系</a:t>
            </a:r>
          </a:p>
          <a:p>
            <a:pPr eaLnBrk="0" hangingPunct="0">
              <a:defRPr/>
            </a:pPr>
            <a:r>
              <a:rPr kumimoji="0" lang="zh-TW" altLang="en-US" sz="2000" b="1" dirty="0">
                <a:solidFill>
                  <a:srgbClr val="FF00FF"/>
                </a:solidFill>
                <a:latin typeface="標楷體" pitchFamily="65" charset="-120"/>
                <a:ea typeface="標楷體" pitchFamily="65" charset="-120"/>
              </a:rPr>
              <a:t>應用英語系</a:t>
            </a:r>
          </a:p>
          <a:p>
            <a:pPr eaLnBrk="0" hangingPunct="0">
              <a:defRPr/>
            </a:pPr>
            <a:r>
              <a:rPr kumimoji="0" lang="zh-TW" altLang="en-US" sz="2000" b="1" dirty="0">
                <a:solidFill>
                  <a:srgbClr val="FF00FF"/>
                </a:solidFill>
                <a:latin typeface="標楷體" pitchFamily="65" charset="-120"/>
                <a:ea typeface="標楷體" pitchFamily="65" charset="-120"/>
              </a:rPr>
              <a:t>應用財務金融系</a:t>
            </a:r>
          </a:p>
          <a:p>
            <a:pPr eaLnBrk="0" hangingPunct="0">
              <a:defRPr/>
            </a:pPr>
            <a:r>
              <a:rPr kumimoji="0" lang="zh-TW" altLang="en-US" sz="2000" b="1" dirty="0">
                <a:solidFill>
                  <a:srgbClr val="FF00FF"/>
                </a:solidFill>
                <a:latin typeface="標楷體" pitchFamily="65" charset="-120"/>
                <a:ea typeface="標楷體" pitchFamily="65" charset="-120"/>
              </a:rPr>
              <a:t>應用德語系</a:t>
            </a:r>
          </a:p>
          <a:p>
            <a:pPr eaLnBrk="0" hangingPunct="0">
              <a:defRPr/>
            </a:pPr>
            <a:r>
              <a:rPr kumimoji="0" lang="zh-TW" altLang="en-US" sz="2000" b="1" dirty="0">
                <a:solidFill>
                  <a:srgbClr val="FF00FF"/>
                </a:solidFill>
                <a:latin typeface="標楷體" pitchFamily="65" charset="-120"/>
                <a:ea typeface="標楷體" pitchFamily="65" charset="-120"/>
              </a:rPr>
              <a:t>西班牙語系</a:t>
            </a:r>
            <a:endParaRPr kumimoji="0" lang="en-US" altLang="zh-TW" sz="2000" b="1" dirty="0">
              <a:solidFill>
                <a:srgbClr val="FF00FF"/>
              </a:solidFill>
              <a:latin typeface="標楷體" pitchFamily="65" charset="-120"/>
              <a:ea typeface="標楷體" pitchFamily="65" charset="-120"/>
            </a:endParaRPr>
          </a:p>
          <a:p>
            <a:pPr eaLnBrk="0" hangingPunct="0">
              <a:defRPr/>
            </a:pPr>
            <a:r>
              <a:rPr kumimoji="0" lang="zh-TW" altLang="en-US" sz="2000" b="1" dirty="0">
                <a:solidFill>
                  <a:srgbClr val="FF00FF"/>
                </a:solidFill>
                <a:latin typeface="標楷體" pitchFamily="65" charset="-120"/>
                <a:ea typeface="標楷體" pitchFamily="65" charset="-120"/>
              </a:rPr>
              <a:t>企業管理系</a:t>
            </a:r>
          </a:p>
          <a:p>
            <a:pPr eaLnBrk="0" hangingPunct="0">
              <a:defRPr/>
            </a:pPr>
            <a:r>
              <a:rPr kumimoji="0" lang="zh-TW" altLang="en-US" sz="2000" b="1" dirty="0">
                <a:solidFill>
                  <a:srgbClr val="FF00FF"/>
                </a:solidFill>
                <a:latin typeface="標楷體" pitchFamily="65" charset="-120"/>
                <a:ea typeface="標楷體" pitchFamily="65" charset="-120"/>
              </a:rPr>
              <a:t>國際企業系</a:t>
            </a:r>
            <a:endParaRPr kumimoji="0" lang="en-US" altLang="zh-TW" sz="2000" b="1" dirty="0">
              <a:solidFill>
                <a:srgbClr val="FF00FF"/>
              </a:solidFill>
              <a:latin typeface="標楷體" pitchFamily="65" charset="-120"/>
              <a:ea typeface="標楷體" pitchFamily="65" charset="-120"/>
            </a:endParaRPr>
          </a:p>
          <a:p>
            <a:pPr eaLnBrk="0" hangingPunct="0">
              <a:defRPr/>
            </a:pPr>
            <a:r>
              <a:rPr kumimoji="0" lang="zh-TW" altLang="en-US" sz="2000" b="1" dirty="0">
                <a:solidFill>
                  <a:srgbClr val="FF00FF"/>
                </a:solidFill>
                <a:latin typeface="標楷體" pitchFamily="65" charset="-120"/>
                <a:ea typeface="標楷體" pitchFamily="65" charset="-120"/>
              </a:rPr>
              <a:t>商務暨觀光英語系</a:t>
            </a:r>
          </a:p>
          <a:p>
            <a:pPr eaLnBrk="0" hangingPunct="0">
              <a:defRPr/>
            </a:pPr>
            <a:r>
              <a:rPr kumimoji="0" lang="zh-TW" altLang="en-US" sz="2000" b="1" dirty="0">
                <a:solidFill>
                  <a:srgbClr val="FF00FF"/>
                </a:solidFill>
                <a:latin typeface="標楷體" pitchFamily="65" charset="-120"/>
                <a:ea typeface="標楷體" pitchFamily="65" charset="-120"/>
              </a:rPr>
              <a:t>會展與觀光系</a:t>
            </a:r>
          </a:p>
          <a:p>
            <a:pPr eaLnBrk="0" hangingPunct="0">
              <a:defRPr/>
            </a:pPr>
            <a:endParaRPr kumimoji="0" lang="zh-TW" altLang="en-US" sz="2000" b="1" dirty="0">
              <a:solidFill>
                <a:srgbClr val="FF00FF"/>
              </a:solidFill>
              <a:latin typeface="標楷體" pitchFamily="65" charset="-120"/>
              <a:ea typeface="標楷體" pitchFamily="65" charset="-120"/>
            </a:endParaRPr>
          </a:p>
          <a:p>
            <a:pPr eaLnBrk="0" hangingPunct="0">
              <a:defRPr/>
            </a:pPr>
            <a:r>
              <a:rPr kumimoji="0" lang="zh-TW" altLang="en-US" sz="2000" b="1" dirty="0">
                <a:solidFill>
                  <a:srgbClr val="FF00FF"/>
                </a:solidFill>
                <a:latin typeface="標楷體" pitchFamily="65" charset="-120"/>
                <a:ea typeface="標楷體" pitchFamily="65" charset="-120"/>
              </a:rPr>
              <a:t>其他外語群相關系</a:t>
            </a:r>
            <a:endParaRPr kumimoji="0" lang="en-US" altLang="zh-TW" sz="2000" b="1" dirty="0">
              <a:solidFill>
                <a:srgbClr val="FF00FF"/>
              </a:solidFill>
              <a:latin typeface="標楷體" pitchFamily="65" charset="-120"/>
              <a:ea typeface="標楷體" pitchFamily="65" charset="-120"/>
            </a:endParaRPr>
          </a:p>
        </p:txBody>
      </p:sp>
      <p:sp>
        <p:nvSpPr>
          <p:cNvPr id="20" name="按鈕形 19"/>
          <p:cNvSpPr/>
          <p:nvPr/>
        </p:nvSpPr>
        <p:spPr>
          <a:xfrm>
            <a:off x="6011863" y="1773238"/>
            <a:ext cx="2808287" cy="6477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800000"/>
                </a:solidFill>
                <a:latin typeface="標楷體" pitchFamily="65" charset="-120"/>
                <a:ea typeface="標楷體" pitchFamily="65" charset="-120"/>
              </a:rPr>
              <a:t>未來主要從事</a:t>
            </a:r>
          </a:p>
        </p:txBody>
      </p:sp>
      <p:sp>
        <p:nvSpPr>
          <p:cNvPr id="21" name="按鈕形 20"/>
          <p:cNvSpPr/>
          <p:nvPr/>
        </p:nvSpPr>
        <p:spPr>
          <a:xfrm>
            <a:off x="6011863" y="2349500"/>
            <a:ext cx="2808287" cy="424815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22" name="矩形 21"/>
          <p:cNvSpPr/>
          <p:nvPr/>
        </p:nvSpPr>
        <p:spPr>
          <a:xfrm>
            <a:off x="6084888" y="2420938"/>
            <a:ext cx="2663825" cy="4103687"/>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eaLnBrk="0" hangingPunct="0">
              <a:defRPr/>
            </a:pPr>
            <a:r>
              <a:rPr kumimoji="0" lang="zh-TW" altLang="en-US" sz="2200" b="1" dirty="0">
                <a:solidFill>
                  <a:srgbClr val="0000FF"/>
                </a:solidFill>
                <a:latin typeface="標楷體" pitchFamily="65" charset="-120"/>
                <a:ea typeface="標楷體" pitchFamily="65" charset="-120"/>
              </a:rPr>
              <a:t>服務業、教育、國際貿易、商業金融、大眾傳播、文化出版、餐旅、觀光旅遊</a:t>
            </a:r>
            <a:endParaRPr kumimoji="0" lang="en-US" altLang="zh-TW" sz="2200" b="1" dirty="0">
              <a:solidFill>
                <a:srgbClr val="0000FF"/>
              </a:solidFill>
              <a:latin typeface="標楷體" pitchFamily="65" charset="-120"/>
              <a:ea typeface="標楷體" pitchFamily="65" charset="-120"/>
            </a:endParaRPr>
          </a:p>
          <a:p>
            <a:pPr eaLnBrk="0" hangingPunct="0">
              <a:defRPr/>
            </a:pPr>
            <a:endParaRPr kumimoji="0" lang="zh-TW" altLang="en-US" sz="2200" b="1" dirty="0">
              <a:solidFill>
                <a:srgbClr val="0000FF"/>
              </a:solidFill>
              <a:latin typeface="標楷體" pitchFamily="65" charset="-120"/>
              <a:ea typeface="標楷體" pitchFamily="65" charset="-120"/>
            </a:endParaRPr>
          </a:p>
          <a:p>
            <a:pPr eaLnBrk="0" hangingPunct="0">
              <a:defRPr/>
            </a:pPr>
            <a:r>
              <a:rPr kumimoji="0" lang="zh-TW" altLang="en-US" sz="2200" b="1" dirty="0">
                <a:solidFill>
                  <a:srgbClr val="0000FF"/>
                </a:solidFill>
                <a:latin typeface="標楷體" pitchFamily="65" charset="-120"/>
                <a:ea typeface="標楷體" pitchFamily="65" charset="-120"/>
              </a:rPr>
              <a:t>行政秘書、口筆譯人員、外語教師、著作出版、媒體記者、公關人員</a:t>
            </a:r>
          </a:p>
          <a:p>
            <a:pPr eaLnBrk="0" hangingPunct="0">
              <a:defRPr/>
            </a:pPr>
            <a:endParaRPr kumimoji="0" lang="zh-TW" altLang="en-US" sz="2000" b="1" dirty="0">
              <a:solidFill>
                <a:srgbClr val="0000FF"/>
              </a:solidFill>
              <a:latin typeface="標楷體" pitchFamily="65" charset="-120"/>
              <a:ea typeface="標楷體" pitchFamily="65" charset="-120"/>
            </a:endParaRPr>
          </a:p>
          <a:p>
            <a:pPr eaLnBrk="0" hangingPunct="0">
              <a:defRPr/>
            </a:pPr>
            <a:endParaRPr kumimoji="0" lang="en-US" altLang="zh-TW" sz="2000" b="1" dirty="0">
              <a:solidFill>
                <a:srgbClr val="0000FF"/>
              </a:solidFill>
              <a:latin typeface="標楷體" pitchFamily="65" charset="-120"/>
              <a:ea typeface="標楷體" pitchFamily="65" charset="-120"/>
            </a:endParaRPr>
          </a:p>
        </p:txBody>
      </p:sp>
      <p:sp>
        <p:nvSpPr>
          <p:cNvPr id="33804" name="標題 1"/>
          <p:cNvSpPr>
            <a:spLocks noGrp="1"/>
          </p:cNvSpPr>
          <p:nvPr>
            <p:ph type="title"/>
          </p:nvPr>
        </p:nvSpPr>
        <p:spPr>
          <a:xfrm>
            <a:off x="1150938" y="476672"/>
            <a:ext cx="6950075" cy="648866"/>
          </a:xfrm>
        </p:spPr>
        <p:txBody>
          <a:bodyPr>
            <a:normAutofit/>
          </a:bodyPr>
          <a:lstStyle/>
          <a:p>
            <a:r>
              <a:rPr lang="zh-TW" altLang="en-US" sz="3400" b="1" dirty="0" smtClean="0">
                <a:solidFill>
                  <a:srgbClr val="FF0000"/>
                </a:solidFill>
                <a:latin typeface="標楷體" pitchFamily="65" charset="-120"/>
                <a:ea typeface="標楷體" pitchFamily="65" charset="-120"/>
              </a:rPr>
              <a:t>外語群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1A</a:t>
            </a:r>
            <a:r>
              <a:rPr lang="en-US" altLang="zh-TW" sz="3400" b="1" dirty="0" smtClean="0">
                <a:solidFill>
                  <a:srgbClr val="0000FF"/>
                </a:solidFill>
                <a:latin typeface="標楷體" pitchFamily="65" charset="-120"/>
                <a:ea typeface="標楷體" pitchFamily="65" charset="-120"/>
              </a:rPr>
              <a:t>/6)</a:t>
            </a:r>
            <a:endParaRPr lang="zh-TW" altLang="en-US" sz="3400" b="1"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777014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編號版面配置區 5"/>
          <p:cNvSpPr>
            <a:spLocks noGrp="1"/>
          </p:cNvSpPr>
          <p:nvPr>
            <p:ph type="sldNum" sz="quarter" idx="12"/>
          </p:nvPr>
        </p:nvSpPr>
        <p:spPr bwMode="auto">
          <a:noFill/>
          <a:ln>
            <a:miter lim="800000"/>
            <a:headEnd/>
            <a:tailEnd/>
          </a:ln>
        </p:spPr>
        <p:txBody>
          <a:bodyPr/>
          <a:lstStyle/>
          <a:p>
            <a:fld id="{8D1F6834-AE54-44D7-ACF5-22CA14BEEAA0}" type="slidenum">
              <a:rPr lang="zh-TW" altLang="en-US" smtClean="0"/>
              <a:pPr/>
              <a:t>19</a:t>
            </a:fld>
            <a:endParaRPr lang="en-US" altLang="zh-TW"/>
          </a:p>
        </p:txBody>
      </p:sp>
      <p:sp>
        <p:nvSpPr>
          <p:cNvPr id="3" name="投影片編號版面配置區 2"/>
          <p:cNvSpPr txBox="1">
            <a:spLocks noGrp="1"/>
          </p:cNvSpPr>
          <p:nvPr/>
        </p:nvSpPr>
        <p:spPr>
          <a:xfrm>
            <a:off x="6553200" y="6356368"/>
            <a:ext cx="2133600" cy="365125"/>
          </a:xfrm>
          <a:prstGeom prst="rect">
            <a:avLst/>
          </a:prstGeom>
          <a:noFill/>
        </p:spPr>
        <p:txBody>
          <a:bodyPr anchor="ctr"/>
          <a:lstStyle/>
          <a:p>
            <a:pPr algn="r" fontAlgn="auto">
              <a:spcBef>
                <a:spcPts val="0"/>
              </a:spcBef>
              <a:spcAft>
                <a:spcPts val="0"/>
              </a:spcAft>
              <a:defRPr/>
            </a:pPr>
            <a:fld id="{54024028-F429-405E-8988-10D3FA2F0AFF}" type="slidenum">
              <a:rPr kumimoji="0" lang="zh-TW" altLang="en-US" sz="1200">
                <a:solidFill>
                  <a:schemeClr val="tx1">
                    <a:tint val="75000"/>
                  </a:schemeClr>
                </a:solidFill>
                <a:latin typeface="Arial" pitchFamily="34" charset="0"/>
                <a:ea typeface="新細明體" pitchFamily="18" charset="-120"/>
              </a:rPr>
              <a:pPr algn="r" fontAlgn="auto">
                <a:spcBef>
                  <a:spcPts val="0"/>
                </a:spcBef>
                <a:spcAft>
                  <a:spcPts val="0"/>
                </a:spcAft>
                <a:defRPr/>
              </a:pPr>
              <a:t>19</a:t>
            </a:fld>
            <a:endParaRPr kumimoji="0" lang="zh-TW" altLang="en-US" sz="1200">
              <a:solidFill>
                <a:schemeClr val="tx1">
                  <a:tint val="75000"/>
                </a:schemeClr>
              </a:solidFill>
              <a:latin typeface="Arial" pitchFamily="34" charset="0"/>
              <a:ea typeface="新細明體" pitchFamily="18" charset="-120"/>
            </a:endParaRPr>
          </a:p>
        </p:txBody>
      </p:sp>
      <p:sp>
        <p:nvSpPr>
          <p:cNvPr id="4" name="標題 1"/>
          <p:cNvSpPr txBox="1">
            <a:spLocks/>
          </p:cNvSpPr>
          <p:nvPr/>
        </p:nvSpPr>
        <p:spPr bwMode="auto">
          <a:xfrm>
            <a:off x="611188" y="260350"/>
            <a:ext cx="8229600" cy="1143000"/>
          </a:xfrm>
          <a:prstGeom prst="rect">
            <a:avLst/>
          </a:prstGeom>
          <a:noFill/>
          <a:ln w="9525">
            <a:noFill/>
            <a:miter lim="800000"/>
            <a:headEnd/>
            <a:tailEnd/>
          </a:ln>
        </p:spPr>
        <p:txBody>
          <a:bodyPr anchor="ctr">
            <a:normAutofit/>
          </a:bodyPr>
          <a:lstStyle/>
          <a:p>
            <a:pPr algn="ctr" fontAlgn="auto">
              <a:spcBef>
                <a:spcPts val="0"/>
              </a:spcBef>
              <a:spcAft>
                <a:spcPts val="0"/>
              </a:spcAft>
              <a:defRPr/>
            </a:pPr>
            <a:r>
              <a:rPr kumimoji="0" lang="zh-TW" altLang="en-US" sz="4400" b="1">
                <a:solidFill>
                  <a:srgbClr val="000099"/>
                </a:solidFill>
                <a:effectLst>
                  <a:outerShdw blurRad="38100" dist="38100" dir="2700000" algn="tl">
                    <a:srgbClr val="C0C0C0"/>
                  </a:outerShdw>
                </a:effectLst>
                <a:latin typeface="標楷體" pitchFamily="65" charset="-120"/>
                <a:ea typeface="標楷體" pitchFamily="65" charset="-120"/>
              </a:rPr>
              <a:t>國中技藝技能優良學生甄審入學</a:t>
            </a:r>
          </a:p>
        </p:txBody>
      </p:sp>
      <p:sp>
        <p:nvSpPr>
          <p:cNvPr id="4120" name="Text Box 24"/>
          <p:cNvSpPr txBox="1">
            <a:spLocks noChangeArrowheads="1"/>
          </p:cNvSpPr>
          <p:nvPr/>
        </p:nvSpPr>
        <p:spPr bwMode="auto">
          <a:xfrm>
            <a:off x="250825" y="1196976"/>
            <a:ext cx="8713788" cy="5522913"/>
          </a:xfrm>
          <a:prstGeom prst="rect">
            <a:avLst/>
          </a:prstGeom>
          <a:noFill/>
          <a:ln w="9525">
            <a:noFill/>
            <a:miter lim="800000"/>
            <a:headEnd/>
            <a:tailEnd/>
          </a:ln>
          <a:effectLst>
            <a:prstShdw prst="shdw17" dist="17961" dir="2700000">
              <a:schemeClr val="accent1">
                <a:gamma/>
                <a:shade val="60000"/>
                <a:invGamma/>
              </a:schemeClr>
            </a:prstShdw>
          </a:effectLst>
        </p:spPr>
        <p:txBody>
          <a:bodyPr lIns="90000" tIns="46800" rIns="90000" bIns="46800">
            <a:spAutoFit/>
          </a:bodyPr>
          <a:lstStyle/>
          <a:p>
            <a:pPr marL="85725" fontAlgn="auto">
              <a:lnSpc>
                <a:spcPct val="105000"/>
              </a:lnSpc>
              <a:spcBef>
                <a:spcPts val="0"/>
              </a:spcBef>
              <a:spcAft>
                <a:spcPts val="0"/>
              </a:spcAft>
              <a:defRPr/>
            </a:pPr>
            <a:r>
              <a:rPr kumimoji="0" lang="zh-TW" altLang="en-US" sz="2800" b="1" dirty="0">
                <a:latin typeface="標楷體" pitchFamily="65" charset="-120"/>
                <a:ea typeface="標楷體" pitchFamily="65" charset="-120"/>
              </a:rPr>
              <a:t>辦理方式：</a:t>
            </a:r>
            <a:r>
              <a:rPr kumimoji="0" lang="zh-TW" altLang="en-US" sz="2800" b="1" dirty="0">
                <a:solidFill>
                  <a:srgbClr val="FF3300"/>
                </a:solidFill>
                <a:latin typeface="標楷體" pitchFamily="65" charset="-120"/>
                <a:ea typeface="標楷體" pitchFamily="65" charset="-120"/>
              </a:rPr>
              <a:t>先於宜蘭區免試入學</a:t>
            </a:r>
            <a:r>
              <a:rPr kumimoji="0" lang="zh-TW" altLang="en-US" sz="2800" b="1" dirty="0">
                <a:latin typeface="標楷體" pitchFamily="65" charset="-120"/>
                <a:ea typeface="標楷體" pitchFamily="65" charset="-120"/>
              </a:rPr>
              <a:t>作業辦理。</a:t>
            </a:r>
          </a:p>
          <a:p>
            <a:pPr marL="85725" fontAlgn="auto">
              <a:lnSpc>
                <a:spcPct val="105000"/>
              </a:lnSpc>
              <a:spcBef>
                <a:spcPts val="0"/>
              </a:spcBef>
              <a:spcAft>
                <a:spcPts val="0"/>
              </a:spcAft>
              <a:defRPr/>
            </a:pPr>
            <a:r>
              <a:rPr kumimoji="0" lang="zh-TW" altLang="en-US" sz="2800" b="1" dirty="0">
                <a:latin typeface="標楷體" pitchFamily="65" charset="-120"/>
                <a:ea typeface="標楷體" pitchFamily="65" charset="-120"/>
              </a:rPr>
              <a:t>志願選填：每名學生以</a:t>
            </a:r>
            <a:r>
              <a:rPr kumimoji="0" lang="zh-TW" altLang="en-US" sz="2800" b="1" dirty="0">
                <a:solidFill>
                  <a:srgbClr val="FF3300"/>
                </a:solidFill>
                <a:latin typeface="標楷體" pitchFamily="65" charset="-120"/>
                <a:ea typeface="標楷體" pitchFamily="65" charset="-120"/>
              </a:rPr>
              <a:t>單一選科</a:t>
            </a:r>
            <a:r>
              <a:rPr kumimoji="0" lang="zh-TW" altLang="en-US" sz="2800" b="1" dirty="0">
                <a:latin typeface="標楷體" pitchFamily="65" charset="-120"/>
                <a:ea typeface="標楷體" pitchFamily="65" charset="-120"/>
              </a:rPr>
              <a:t>、</a:t>
            </a:r>
            <a:r>
              <a:rPr kumimoji="0" lang="zh-TW" altLang="en-US" sz="2800" b="1" dirty="0">
                <a:solidFill>
                  <a:srgbClr val="FF3300"/>
                </a:solidFill>
                <a:latin typeface="標楷體" pitchFamily="65" charset="-120"/>
                <a:ea typeface="標楷體" pitchFamily="65" charset="-120"/>
              </a:rPr>
              <a:t>志願多校</a:t>
            </a:r>
            <a:r>
              <a:rPr kumimoji="0" lang="zh-TW" altLang="en-US" sz="2800" b="1" dirty="0">
                <a:latin typeface="標楷體" pitchFamily="65" charset="-120"/>
                <a:ea typeface="標楷體" pitchFamily="65" charset="-120"/>
              </a:rPr>
              <a:t>為原則。</a:t>
            </a:r>
          </a:p>
          <a:p>
            <a:pPr marL="85725" fontAlgn="auto">
              <a:lnSpc>
                <a:spcPct val="105000"/>
              </a:lnSpc>
              <a:spcBef>
                <a:spcPts val="0"/>
              </a:spcBef>
              <a:spcAft>
                <a:spcPts val="0"/>
              </a:spcAft>
              <a:defRPr/>
            </a:pPr>
            <a:r>
              <a:rPr kumimoji="0" lang="zh-TW" altLang="en-US" sz="2800" b="1" dirty="0">
                <a:latin typeface="標楷體" pitchFamily="65" charset="-120"/>
                <a:ea typeface="標楷體" pitchFamily="65" charset="-120"/>
              </a:rPr>
              <a:t>資格條件：參加</a:t>
            </a:r>
            <a:r>
              <a:rPr kumimoji="0" lang="zh-TW" altLang="en-US" sz="2800" b="1" dirty="0">
                <a:solidFill>
                  <a:srgbClr val="FF3300"/>
                </a:solidFill>
                <a:latin typeface="標楷體" pitchFamily="65" charset="-120"/>
                <a:ea typeface="標楷體" pitchFamily="65" charset="-120"/>
              </a:rPr>
              <a:t>技藝技能競賽、科學展覽績優者</a:t>
            </a:r>
            <a:r>
              <a:rPr kumimoji="0" lang="zh-TW" altLang="en-US" sz="2800" b="1" dirty="0">
                <a:latin typeface="標楷體" pitchFamily="65" charset="-120"/>
                <a:ea typeface="標楷體" pitchFamily="65" charset="-120"/>
              </a:rPr>
              <a:t>，</a:t>
            </a:r>
          </a:p>
          <a:p>
            <a:pPr marL="265113" indent="-179388" fontAlgn="auto">
              <a:lnSpc>
                <a:spcPct val="105000"/>
              </a:lnSpc>
              <a:spcBef>
                <a:spcPts val="0"/>
              </a:spcBef>
              <a:spcAft>
                <a:spcPts val="0"/>
              </a:spcAft>
              <a:defRPr/>
            </a:pPr>
            <a:r>
              <a:rPr kumimoji="0" lang="zh-TW" altLang="en-US" sz="2800" b="1" dirty="0">
                <a:latin typeface="標楷體" pitchFamily="65" charset="-120"/>
                <a:ea typeface="標楷體" pitchFamily="65" charset="-120"/>
              </a:rPr>
              <a:t>           或</a:t>
            </a:r>
            <a:r>
              <a:rPr kumimoji="0" lang="zh-TW" altLang="en-US" sz="2800" b="1" dirty="0">
                <a:solidFill>
                  <a:srgbClr val="FF3300"/>
                </a:solidFill>
                <a:latin typeface="標楷體" pitchFamily="65" charset="-120"/>
                <a:ea typeface="標楷體" pitchFamily="65" charset="-120"/>
              </a:rPr>
              <a:t>國中應屆畢（結）業生技藝教育課程成</a:t>
            </a:r>
          </a:p>
          <a:p>
            <a:pPr marL="265113" indent="-179388" fontAlgn="auto">
              <a:lnSpc>
                <a:spcPct val="105000"/>
              </a:lnSpc>
              <a:spcBef>
                <a:spcPts val="0"/>
              </a:spcBef>
              <a:spcAft>
                <a:spcPts val="0"/>
              </a:spcAft>
              <a:defRPr/>
            </a:pPr>
            <a:r>
              <a:rPr kumimoji="0" lang="zh-TW" altLang="en-US" sz="2800" b="1" dirty="0">
                <a:solidFill>
                  <a:srgbClr val="FF3300"/>
                </a:solidFill>
                <a:latin typeface="標楷體" pitchFamily="65" charset="-120"/>
                <a:ea typeface="標楷體" pitchFamily="65" charset="-120"/>
              </a:rPr>
              <a:t>           績優良者</a:t>
            </a:r>
            <a:r>
              <a:rPr kumimoji="0" lang="zh-TW" altLang="en-US" sz="2800" b="1" dirty="0">
                <a:latin typeface="標楷體" pitchFamily="65" charset="-120"/>
                <a:ea typeface="標楷體" pitchFamily="65" charset="-120"/>
              </a:rPr>
              <a:t>。</a:t>
            </a:r>
            <a:endParaRPr kumimoji="0" lang="en-US" altLang="zh-TW" sz="2800" b="1" dirty="0">
              <a:latin typeface="標楷體" pitchFamily="65" charset="-120"/>
              <a:ea typeface="標楷體" pitchFamily="65" charset="-120"/>
            </a:endParaRPr>
          </a:p>
          <a:p>
            <a:pPr marL="265113" indent="-179388" fontAlgn="auto">
              <a:lnSpc>
                <a:spcPct val="105000"/>
              </a:lnSpc>
              <a:spcBef>
                <a:spcPts val="0"/>
              </a:spcBef>
              <a:spcAft>
                <a:spcPts val="0"/>
              </a:spcAft>
              <a:defRPr/>
            </a:pPr>
            <a:r>
              <a:rPr lang="en-US" altLang="en-US" sz="2800" dirty="0"/>
              <a:t>*</a:t>
            </a:r>
            <a:r>
              <a:rPr lang="zh-TW" altLang="en-US" dirty="0"/>
              <a:t>以技藝技能優良身分入學者，以就讀高級中等學校相關專業群科</a:t>
            </a:r>
            <a:r>
              <a:rPr lang="en-US" altLang="zh-TW" dirty="0"/>
              <a:t>(</a:t>
            </a:r>
            <a:r>
              <a:rPr lang="zh-TW" altLang="en-US" dirty="0"/>
              <a:t>職業類科</a:t>
            </a:r>
            <a:r>
              <a:rPr lang="en-US" altLang="zh-TW" dirty="0"/>
              <a:t>)</a:t>
            </a:r>
            <a:r>
              <a:rPr lang="zh-TW" altLang="en-US" dirty="0"/>
              <a:t>為限。 </a:t>
            </a:r>
            <a:endParaRPr kumimoji="0" lang="zh-TW" altLang="en-US" b="1" dirty="0">
              <a:latin typeface="標楷體" pitchFamily="65" charset="-120"/>
              <a:ea typeface="標楷體" pitchFamily="65" charset="-120"/>
            </a:endParaRPr>
          </a:p>
          <a:p>
            <a:pPr marL="85725" fontAlgn="auto">
              <a:lnSpc>
                <a:spcPct val="105000"/>
              </a:lnSpc>
              <a:spcBef>
                <a:spcPts val="0"/>
              </a:spcBef>
              <a:spcAft>
                <a:spcPts val="0"/>
              </a:spcAft>
              <a:defRPr/>
            </a:pPr>
            <a:r>
              <a:rPr kumimoji="0" lang="zh-TW" altLang="en-US" sz="2800" b="1" dirty="0">
                <a:latin typeface="標楷體" pitchFamily="65" charset="-120"/>
                <a:ea typeface="標楷體" pitchFamily="65" charset="-120"/>
              </a:rPr>
              <a:t>分發方式：依總積分高低順序及志願順序分發相關職</a:t>
            </a:r>
          </a:p>
          <a:p>
            <a:pPr marL="265113" indent="-179388" fontAlgn="auto">
              <a:lnSpc>
                <a:spcPct val="105000"/>
              </a:lnSpc>
              <a:spcBef>
                <a:spcPts val="0"/>
              </a:spcBef>
              <a:spcAft>
                <a:spcPts val="0"/>
              </a:spcAft>
              <a:defRPr/>
            </a:pPr>
            <a:r>
              <a:rPr kumimoji="0" lang="zh-TW" altLang="en-US" sz="2800" b="1" dirty="0">
                <a:latin typeface="標楷體" pitchFamily="65" charset="-120"/>
                <a:ea typeface="標楷體" pitchFamily="65" charset="-120"/>
              </a:rPr>
              <a:t>           業群科就讀；同分者，參酌各招生區免試</a:t>
            </a:r>
          </a:p>
          <a:p>
            <a:pPr marL="265113" indent="-179388" fontAlgn="auto">
              <a:lnSpc>
                <a:spcPct val="105000"/>
              </a:lnSpc>
              <a:spcBef>
                <a:spcPts val="0"/>
              </a:spcBef>
              <a:spcAft>
                <a:spcPts val="0"/>
              </a:spcAft>
              <a:defRPr/>
            </a:pPr>
            <a:r>
              <a:rPr kumimoji="0" lang="zh-TW" altLang="en-US" sz="2800" b="1" dirty="0">
                <a:latin typeface="標楷體" pitchFamily="65" charset="-120"/>
                <a:ea typeface="標楷體" pitchFamily="65" charset="-120"/>
              </a:rPr>
              <a:t>           入學超額比序條件積分對照表高低順序分</a:t>
            </a:r>
          </a:p>
          <a:p>
            <a:pPr marL="265113" indent="-179388" fontAlgn="auto">
              <a:lnSpc>
                <a:spcPct val="105000"/>
              </a:lnSpc>
              <a:spcBef>
                <a:spcPts val="0"/>
              </a:spcBef>
              <a:spcAft>
                <a:spcPts val="0"/>
              </a:spcAft>
              <a:defRPr/>
            </a:pPr>
            <a:r>
              <a:rPr kumimoji="0" lang="zh-TW" altLang="en-US" sz="2800" b="1" dirty="0">
                <a:latin typeface="標楷體" pitchFamily="65" charset="-120"/>
                <a:ea typeface="標楷體" pitchFamily="65" charset="-120"/>
              </a:rPr>
              <a:t>           發。</a:t>
            </a:r>
          </a:p>
          <a:p>
            <a:pPr marL="85725" fontAlgn="auto">
              <a:lnSpc>
                <a:spcPct val="105000"/>
              </a:lnSpc>
              <a:spcBef>
                <a:spcPts val="0"/>
              </a:spcBef>
              <a:spcAft>
                <a:spcPts val="0"/>
              </a:spcAft>
              <a:defRPr/>
            </a:pPr>
            <a:r>
              <a:rPr kumimoji="0" lang="zh-TW" altLang="en-US" sz="2800" b="1" dirty="0">
                <a:latin typeface="標楷體" pitchFamily="65" charset="-120"/>
                <a:ea typeface="標楷體" pitchFamily="65" charset="-120"/>
              </a:rPr>
              <a:t>錄取名額：國立學校每班內含二名，私立學校每班外</a:t>
            </a:r>
          </a:p>
          <a:p>
            <a:pPr marL="265113" indent="-179388" fontAlgn="auto">
              <a:lnSpc>
                <a:spcPct val="105000"/>
              </a:lnSpc>
              <a:spcBef>
                <a:spcPts val="0"/>
              </a:spcBef>
              <a:spcAft>
                <a:spcPts val="0"/>
              </a:spcAft>
              <a:defRPr/>
            </a:pPr>
            <a:r>
              <a:rPr kumimoji="0" lang="zh-TW" altLang="en-US" sz="2800" b="1" dirty="0">
                <a:latin typeface="標楷體" pitchFamily="65" charset="-120"/>
                <a:ea typeface="標楷體" pitchFamily="65" charset="-120"/>
              </a:rPr>
              <a:t>           加二名。</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1150938" y="404664"/>
            <a:ext cx="6950075" cy="720874"/>
          </a:xfrm>
        </p:spPr>
        <p:txBody>
          <a:bodyPr>
            <a:normAutofit/>
          </a:bodyPr>
          <a:lstStyle/>
          <a:p>
            <a:r>
              <a:rPr lang="zh-TW" altLang="en-US" sz="3400" b="1" dirty="0" smtClean="0">
                <a:solidFill>
                  <a:srgbClr val="FF0000"/>
                </a:solidFill>
                <a:latin typeface="標楷體" pitchFamily="65" charset="-120"/>
                <a:ea typeface="標楷體" pitchFamily="65" charset="-120"/>
              </a:rPr>
              <a:t>外語群</a:t>
            </a:r>
            <a:r>
              <a:rPr lang="zh-TW" altLang="en-US" sz="3400" b="1" dirty="0" smtClean="0">
                <a:solidFill>
                  <a:srgbClr val="0000FF"/>
                </a:solidFill>
                <a:latin typeface="標楷體" pitchFamily="65" charset="-120"/>
                <a:ea typeface="標楷體" pitchFamily="65" charset="-120"/>
              </a:rPr>
              <a:t>各科簡介</a:t>
            </a:r>
            <a:r>
              <a:rPr lang="en-US" altLang="zh-TW" sz="3400" b="1" dirty="0" smtClean="0">
                <a:solidFill>
                  <a:srgbClr val="0000FF"/>
                </a:solidFill>
                <a:latin typeface="標楷體" pitchFamily="65" charset="-120"/>
                <a:ea typeface="標楷體" pitchFamily="65" charset="-120"/>
              </a:rPr>
              <a:t>(</a:t>
            </a:r>
            <a:r>
              <a:rPr lang="en-US" altLang="zh-TW" sz="3400" b="1" dirty="0" smtClean="0">
                <a:solidFill>
                  <a:srgbClr val="FF00FF"/>
                </a:solidFill>
                <a:latin typeface="標楷體" pitchFamily="65" charset="-120"/>
                <a:ea typeface="標楷體" pitchFamily="65" charset="-120"/>
              </a:rPr>
              <a:t>2B</a:t>
            </a:r>
            <a:r>
              <a:rPr lang="en-US" altLang="zh-TW" sz="3400" b="1" dirty="0" smtClean="0">
                <a:solidFill>
                  <a:srgbClr val="0000FF"/>
                </a:solidFill>
                <a:latin typeface="標楷體" pitchFamily="65" charset="-120"/>
                <a:ea typeface="標楷體" pitchFamily="65" charset="-120"/>
              </a:rPr>
              <a:t>/6)</a:t>
            </a:r>
            <a:endParaRPr lang="zh-TW" altLang="en-US" sz="3400" b="1" dirty="0" smtClean="0">
              <a:solidFill>
                <a:srgbClr val="0000FF"/>
              </a:solidFill>
              <a:latin typeface="標楷體" pitchFamily="65" charset="-120"/>
              <a:ea typeface="標楷體" pitchFamily="65" charset="-120"/>
            </a:endParaRPr>
          </a:p>
        </p:txBody>
      </p:sp>
      <p:sp>
        <p:nvSpPr>
          <p:cNvPr id="11" name="內容版面配置區 2"/>
          <p:cNvSpPr txBox="1">
            <a:spLocks/>
          </p:cNvSpPr>
          <p:nvPr/>
        </p:nvSpPr>
        <p:spPr>
          <a:xfrm>
            <a:off x="251520" y="1124744"/>
            <a:ext cx="5544616"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0" hangingPunct="0">
              <a:spcBef>
                <a:spcPct val="20000"/>
              </a:spcBef>
              <a:defRPr/>
            </a:pPr>
            <a:r>
              <a:rPr kumimoji="0"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◆外語群</a:t>
            </a:r>
            <a:r>
              <a:rPr kumimoji="0"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應用外語科</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英文組</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0825" y="1773238"/>
            <a:ext cx="2808288" cy="647700"/>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kumimoji="0" lang="zh-TW" altLang="en-US" sz="2800" b="1" dirty="0">
                <a:solidFill>
                  <a:srgbClr val="FFFFFF"/>
                </a:solidFill>
                <a:latin typeface="標楷體" pitchFamily="65" charset="-120"/>
                <a:ea typeface="標楷體" pitchFamily="65" charset="-120"/>
              </a:rPr>
              <a:t>提醒事項</a:t>
            </a:r>
          </a:p>
        </p:txBody>
      </p:sp>
      <p:sp>
        <p:nvSpPr>
          <p:cNvPr id="14" name="按鈕形 13"/>
          <p:cNvSpPr/>
          <p:nvPr/>
        </p:nvSpPr>
        <p:spPr>
          <a:xfrm>
            <a:off x="250825" y="2349500"/>
            <a:ext cx="2808288" cy="424815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kumimoji="0" lang="zh-TW" altLang="en-US" sz="2800" b="1" dirty="0">
              <a:solidFill>
                <a:srgbClr val="FFFFFF"/>
              </a:solidFill>
              <a:latin typeface="標楷體" pitchFamily="65" charset="-120"/>
              <a:ea typeface="標楷體" pitchFamily="65" charset="-120"/>
            </a:endParaRPr>
          </a:p>
        </p:txBody>
      </p:sp>
      <p:sp>
        <p:nvSpPr>
          <p:cNvPr id="15" name="矩形 14"/>
          <p:cNvSpPr/>
          <p:nvPr/>
        </p:nvSpPr>
        <p:spPr>
          <a:xfrm>
            <a:off x="323850" y="2420938"/>
            <a:ext cx="2663825" cy="4103687"/>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marL="182563" indent="-182563" eaLnBrk="0" hangingPunct="0">
              <a:defRPr/>
            </a:pPr>
            <a:r>
              <a:rPr kumimoji="0" lang="zh-TW" altLang="en-US"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適合對語文學習</a:t>
            </a:r>
            <a:endParaRPr kumimoji="0" lang="en-US" altLang="zh-TW"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r>
              <a:rPr kumimoji="0" lang="zh-TW" altLang="en-US"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有高度興趣者</a:t>
            </a:r>
          </a:p>
          <a:p>
            <a:pPr marL="182563" indent="-182563" eaLnBrk="0" hangingPunct="0">
              <a:defRPr/>
            </a:pPr>
            <a:r>
              <a:rPr kumimoji="0" lang="zh-TW" altLang="en-US"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會有溝通表達能</a:t>
            </a:r>
            <a:endParaRPr kumimoji="0" lang="en-US" altLang="zh-TW"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r>
              <a:rPr kumimoji="0" lang="zh-TW" altLang="en-US"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力的訓練</a:t>
            </a:r>
            <a:endParaRPr kumimoji="0" lang="en-US" altLang="zh-TW"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r>
              <a:rPr kumimoji="0" lang="zh-TW" altLang="en-US"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語文學習為基礎</a:t>
            </a:r>
            <a:endParaRPr kumimoji="0" lang="en-US" altLang="zh-TW"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r>
              <a:rPr kumimoji="0" lang="zh-TW" altLang="en-US"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及工具，未來發</a:t>
            </a:r>
            <a:endParaRPr kumimoji="0" lang="en-US" altLang="zh-TW"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r>
              <a:rPr kumimoji="0" lang="zh-TW" altLang="en-US"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rPr>
              <a:t>   展進路較寬廣</a:t>
            </a:r>
            <a:endParaRPr kumimoji="0" lang="en-US" altLang="zh-TW" sz="2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endParaRPr kumimoji="0" lang="en-US" altLang="zh-TW" sz="2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endParaRPr kumimoji="0" lang="en-US" altLang="zh-TW" sz="2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endParaRPr kumimoji="0" lang="en-US" altLang="zh-TW" sz="2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eaLnBrk="0" hangingPunct="0">
              <a:defRPr/>
            </a:pPr>
            <a:endParaRPr kumimoji="0" lang="zh-TW" altLang="en-US" sz="2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sym typeface="Wingdings"/>
            </a:endParaRPr>
          </a:p>
        </p:txBody>
      </p:sp>
      <p:pic>
        <p:nvPicPr>
          <p:cNvPr id="34825" name="圖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789113"/>
            <a:ext cx="3048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圖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4198938"/>
            <a:ext cx="295275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113" y="1773238"/>
            <a:ext cx="29527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4211638"/>
            <a:ext cx="304165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41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9525" y="2595563"/>
            <a:ext cx="9144000" cy="2903537"/>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652" name="文字方塊 4"/>
          <p:cNvSpPr txBox="1">
            <a:spLocks noChangeArrowheads="1"/>
          </p:cNvSpPr>
          <p:nvPr/>
        </p:nvSpPr>
        <p:spPr bwMode="auto">
          <a:xfrm>
            <a:off x="778308" y="2854325"/>
            <a:ext cx="7677872" cy="2252924"/>
          </a:xfrm>
          <a:prstGeom prst="rect">
            <a:avLst/>
          </a:prstGeom>
          <a:noFill/>
          <a:ln w="9525">
            <a:noFill/>
            <a:miter lim="800000"/>
            <a:headEnd/>
            <a:tailEnd/>
          </a:ln>
        </p:spPr>
        <p:txBody>
          <a:bodyPr wrap="none">
            <a:spAutoFit/>
          </a:bodyPr>
          <a:lstStyle/>
          <a:p>
            <a:pPr algn="ctr">
              <a:lnSpc>
                <a:spcPct val="130000"/>
              </a:lnSpc>
              <a:defRPr/>
            </a:pPr>
            <a:r>
              <a:rPr lang="zh-TW" altLang="en-US" sz="6000" b="1" dirty="0">
                <a:solidFill>
                  <a:srgbClr val="CCECFF"/>
                </a:solidFill>
                <a:latin typeface="微軟正黑體" pitchFamily="34" charset="-120"/>
                <a:ea typeface="微軟正黑體" pitchFamily="34" charset="-120"/>
              </a:rPr>
              <a:t>適性入學宣導網站</a:t>
            </a:r>
            <a:endParaRPr lang="en-US" altLang="zh-TW" sz="6000" b="1" dirty="0">
              <a:solidFill>
                <a:srgbClr val="CCECFF"/>
              </a:solidFill>
              <a:latin typeface="微軟正黑體" pitchFamily="34" charset="-120"/>
              <a:ea typeface="微軟正黑體" pitchFamily="34" charset="-120"/>
            </a:endParaRPr>
          </a:p>
          <a:p>
            <a:pPr algn="ctr">
              <a:lnSpc>
                <a:spcPct val="130000"/>
              </a:lnSpc>
              <a:defRPr/>
            </a:pPr>
            <a:r>
              <a:rPr lang="en-US" altLang="zh-TW" sz="4800" b="1" dirty="0">
                <a:solidFill>
                  <a:srgbClr val="CCECFF"/>
                </a:solidFill>
                <a:effectLst>
                  <a:outerShdw blurRad="38100" dist="38100" dir="2700000" algn="tl">
                    <a:srgbClr val="000000">
                      <a:alpha val="43137"/>
                    </a:srgbClr>
                  </a:outerShdw>
                </a:effectLst>
                <a:hlinkClick r:id="rId2"/>
              </a:rPr>
              <a:t>http://adapt.k12ea.gov.tw/</a:t>
            </a:r>
            <a:endParaRPr lang="en-US" altLang="zh-TW" sz="4800" b="1" dirty="0">
              <a:solidFill>
                <a:srgbClr val="CCECFF"/>
              </a:solidFill>
              <a:latin typeface="微軟正黑體" pitchFamily="34" charset="-120"/>
              <a:ea typeface="微軟正黑體" pitchFamily="34" charset="-120"/>
            </a:endParaRPr>
          </a:p>
        </p:txBody>
      </p:sp>
      <p:cxnSp>
        <p:nvCxnSpPr>
          <p:cNvPr id="22" name="直線接點 21"/>
          <p:cNvCxnSpPr/>
          <p:nvPr/>
        </p:nvCxnSpPr>
        <p:spPr>
          <a:xfrm>
            <a:off x="9525" y="2668588"/>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98425" y="5368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9" name="圖片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575" y="120332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629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編號版面配置區 5"/>
          <p:cNvSpPr>
            <a:spLocks noGrp="1"/>
          </p:cNvSpPr>
          <p:nvPr>
            <p:ph type="sldNum" sz="quarter" idx="12"/>
          </p:nvPr>
        </p:nvSpPr>
        <p:spPr bwMode="auto">
          <a:noFill/>
          <a:ln>
            <a:miter lim="800000"/>
            <a:headEnd/>
            <a:tailEnd/>
          </a:ln>
        </p:spPr>
        <p:txBody>
          <a:bodyPr/>
          <a:lstStyle/>
          <a:p>
            <a:fld id="{8D2A752F-5B5D-4471-833C-8FD3BF613E28}" type="slidenum">
              <a:rPr lang="zh-TW" altLang="en-US" smtClean="0"/>
              <a:pPr/>
              <a:t>20</a:t>
            </a:fld>
            <a:endParaRPr lang="en-US" altLang="zh-TW"/>
          </a:p>
        </p:txBody>
      </p:sp>
      <p:sp>
        <p:nvSpPr>
          <p:cNvPr id="50178" name="Rectangle 2"/>
          <p:cNvSpPr>
            <a:spLocks noGrp="1"/>
          </p:cNvSpPr>
          <p:nvPr>
            <p:ph type="title" idx="4294967295"/>
          </p:nvPr>
        </p:nvSpPr>
        <p:spPr/>
        <p:txBody>
          <a:bodyPr/>
          <a:lstStyle/>
          <a:p>
            <a:pPr marL="838200" indent="-838200"/>
            <a:r>
              <a:rPr lang="zh-TW" altLang="en-US" dirty="0"/>
              <a:t>三</a:t>
            </a:r>
            <a:r>
              <a:rPr lang="en-US" altLang="zh-TW" dirty="0"/>
              <a:t>-1-2-</a:t>
            </a:r>
            <a:r>
              <a:rPr lang="zh-TW" altLang="en-US" dirty="0"/>
              <a:t>直升入學</a:t>
            </a:r>
            <a:endParaRPr lang="en-US" altLang="en-US" dirty="0">
              <a:ea typeface="新細明體" charset="-120"/>
            </a:endParaRPr>
          </a:p>
        </p:txBody>
      </p:sp>
      <p:sp>
        <p:nvSpPr>
          <p:cNvPr id="50179" name="Rectangle 3"/>
          <p:cNvSpPr>
            <a:spLocks noGrp="1"/>
          </p:cNvSpPr>
          <p:nvPr>
            <p:ph type="body" idx="4294967295"/>
          </p:nvPr>
        </p:nvSpPr>
        <p:spPr>
          <a:xfrm>
            <a:off x="468313" y="1628779"/>
            <a:ext cx="8229600" cy="4525963"/>
          </a:xfrm>
        </p:spPr>
        <p:txBody>
          <a:bodyPr/>
          <a:lstStyle/>
          <a:p>
            <a:pPr marL="609600" indent="-609600">
              <a:buFont typeface="Arial" charset="0"/>
              <a:buNone/>
            </a:pPr>
            <a:r>
              <a:rPr lang="en-US" altLang="zh-TW" b="1" dirty="0" smtClean="0">
                <a:solidFill>
                  <a:schemeClr val="accent2"/>
                </a:solidFill>
              </a:rPr>
              <a:t>107</a:t>
            </a:r>
            <a:r>
              <a:rPr lang="zh-TW" altLang="en-US" b="1" dirty="0" smtClean="0">
                <a:solidFill>
                  <a:schemeClr val="accent2"/>
                </a:solidFill>
              </a:rPr>
              <a:t>學年</a:t>
            </a:r>
            <a:r>
              <a:rPr lang="zh-TW" altLang="en-US" b="1" dirty="0">
                <a:solidFill>
                  <a:schemeClr val="accent2"/>
                </a:solidFill>
              </a:rPr>
              <a:t>度宜蘭區高級中等學校直升入學招生學校一覽表</a:t>
            </a:r>
          </a:p>
          <a:p>
            <a:pPr marL="609600" indent="-609600">
              <a:buFont typeface="Arial" charset="0"/>
              <a:buAutoNum type="alphaUcPeriod"/>
            </a:pPr>
            <a:r>
              <a:rPr lang="zh-TW" altLang="en-US" b="1" dirty="0">
                <a:latin typeface="標楷體" panose="03000509000000000000" pitchFamily="65" charset="-120"/>
                <a:ea typeface="標楷體" panose="03000509000000000000" pitchFamily="65" charset="-120"/>
              </a:rPr>
              <a:t>私立中道高級中學</a:t>
            </a:r>
          </a:p>
          <a:p>
            <a:pPr marL="609600" indent="-609600">
              <a:buFont typeface="Arial" charset="0"/>
              <a:buAutoNum type="alphaUcPeriod"/>
            </a:pPr>
            <a:r>
              <a:rPr lang="zh-TW" altLang="en-US" b="1" dirty="0">
                <a:latin typeface="標楷體" panose="03000509000000000000" pitchFamily="65" charset="-120"/>
                <a:ea typeface="標楷體" panose="03000509000000000000" pitchFamily="65" charset="-120"/>
              </a:rPr>
              <a:t>私立慧燈高級中學</a:t>
            </a:r>
            <a:endParaRPr lang="en-US" altLang="zh-TW" b="1" dirty="0">
              <a:latin typeface="標楷體" panose="03000509000000000000" pitchFamily="65" charset="-120"/>
              <a:ea typeface="標楷體" panose="03000509000000000000" pitchFamily="65" charset="-120"/>
            </a:endParaRPr>
          </a:p>
          <a:p>
            <a:pPr marL="609600" indent="-609600">
              <a:buFont typeface="Arial" charset="0"/>
              <a:buAutoNum type="alphaUcPeriod"/>
            </a:pPr>
            <a:r>
              <a:rPr lang="zh-TW" altLang="en-US" b="1" dirty="0">
                <a:latin typeface="標楷體" panose="03000509000000000000" pitchFamily="65" charset="-120"/>
                <a:ea typeface="標楷體" panose="03000509000000000000" pitchFamily="65" charset="-120"/>
              </a:rPr>
              <a:t>縣立南澳高級中學</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0" indent="0">
              <a:buNone/>
            </a:pPr>
            <a:r>
              <a:rPr lang="en-US" altLang="zh-TW" b="1" dirty="0" smtClean="0">
                <a:solidFill>
                  <a:schemeClr val="accent2"/>
                </a:solidFill>
              </a:rPr>
              <a:t>107</a:t>
            </a:r>
            <a:r>
              <a:rPr lang="zh-TW" altLang="en-US" b="1" dirty="0" smtClean="0">
                <a:solidFill>
                  <a:schemeClr val="accent2"/>
                </a:solidFill>
              </a:rPr>
              <a:t>學年</a:t>
            </a:r>
            <a:r>
              <a:rPr lang="zh-TW" altLang="en-US" b="1" dirty="0">
                <a:solidFill>
                  <a:schemeClr val="accent2"/>
                </a:solidFill>
              </a:rPr>
              <a:t>度宜蘭區高級中等學校實驗教育優先免試入學招生學校：</a:t>
            </a:r>
            <a:endParaRPr lang="en-US" altLang="zh-TW" b="1" dirty="0">
              <a:solidFill>
                <a:schemeClr val="accent2"/>
              </a:solidFill>
            </a:endParaRPr>
          </a:p>
          <a:p>
            <a:pPr marL="0" indent="0">
              <a:buNone/>
            </a:pPr>
            <a:endParaRPr lang="en-US" altLang="zh-TW" b="1" dirty="0">
              <a:solidFill>
                <a:schemeClr val="accent2"/>
              </a:solidFill>
            </a:endParaRPr>
          </a:p>
          <a:p>
            <a:pPr marL="0" indent="0">
              <a:buNone/>
            </a:pPr>
            <a:r>
              <a:rPr lang="zh-TW" altLang="en-US" b="1" dirty="0"/>
              <a:t>慈心華德福實驗高級中學</a:t>
            </a:r>
          </a:p>
          <a:p>
            <a:pPr lvl="0">
              <a:lnSpc>
                <a:spcPct val="150000"/>
              </a:lnSpc>
            </a:pPr>
            <a:r>
              <a:rPr lang="zh-TW" altLang="en-US" sz="2400" dirty="0">
                <a:solidFill>
                  <a:srgbClr val="0070C0"/>
                </a:solidFill>
                <a:latin typeface="Arial" panose="020B0604020202020204" pitchFamily="34" charset="0"/>
                <a:cs typeface="Arial" panose="020B0604020202020204" pitchFamily="34" charset="0"/>
              </a:rPr>
              <a:t>符合宜蘭區高級中等學校免試入學作業要點招生作業之招生對象且於國民中學階段參與實驗教育之國民中學畢業生 </a:t>
            </a:r>
            <a:endParaRPr lang="en-US" altLang="zh-TW" sz="2400" dirty="0">
              <a:solidFill>
                <a:srgbClr val="0070C0"/>
              </a:solidFill>
              <a:latin typeface="Arial" panose="020B0604020202020204" pitchFamily="34" charset="0"/>
              <a:cs typeface="Arial" panose="020B0604020202020204" pitchFamily="34" charset="0"/>
            </a:endParaRPr>
          </a:p>
          <a:p>
            <a:pPr marL="0" indent="0">
              <a:buNone/>
            </a:pPr>
            <a:endParaRPr lang="zh-TW" altLang="en-US" dirty="0"/>
          </a:p>
        </p:txBody>
      </p:sp>
      <p:sp>
        <p:nvSpPr>
          <p:cNvPr id="4" name="投影片編號版面配置區 3"/>
          <p:cNvSpPr>
            <a:spLocks noGrp="1"/>
          </p:cNvSpPr>
          <p:nvPr>
            <p:ph type="sldNum" sz="quarter" idx="12"/>
          </p:nvPr>
        </p:nvSpPr>
        <p:spPr/>
        <p:txBody>
          <a:bodyPr/>
          <a:lstStyle/>
          <a:p>
            <a:pPr>
              <a:defRPr/>
            </a:pPr>
            <a:fld id="{2E997B97-64E7-4908-9D5D-1B65EA9A6186}" type="slidenum">
              <a:rPr lang="zh-TW" altLang="en-US" smtClean="0"/>
              <a:pPr>
                <a:defRPr/>
              </a:pPr>
              <a:t>21</a:t>
            </a:fld>
            <a:endParaRPr lang="en-US" altLang="zh-TW"/>
          </a:p>
        </p:txBody>
      </p:sp>
      <p:sp>
        <p:nvSpPr>
          <p:cNvPr id="5" name="Rectangle 2"/>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marL="838200" indent="-838200"/>
            <a:r>
              <a:rPr kumimoji="0" lang="zh-TW" altLang="en-US" dirty="0"/>
              <a:t>三</a:t>
            </a:r>
            <a:r>
              <a:rPr kumimoji="0" lang="en-US" altLang="zh-TW" dirty="0"/>
              <a:t>-1-</a:t>
            </a:r>
            <a:r>
              <a:rPr lang="en-US" altLang="zh-TW" dirty="0"/>
              <a:t> 3 </a:t>
            </a:r>
            <a:r>
              <a:rPr kumimoji="0" lang="en-US" altLang="zh-TW" dirty="0"/>
              <a:t>-</a:t>
            </a:r>
            <a:r>
              <a:rPr kumimoji="0" lang="zh-TW" altLang="en-US" dirty="0"/>
              <a:t>優先免試入學</a:t>
            </a:r>
            <a:endParaRPr kumimoji="0" lang="en-US" altLang="en-US" dirty="0">
              <a:ea typeface="新細明體" charset="-120"/>
            </a:endParaRPr>
          </a:p>
        </p:txBody>
      </p:sp>
    </p:spTree>
    <p:extLst>
      <p:ext uri="{BB962C8B-B14F-4D97-AF65-F5344CB8AC3E}">
        <p14:creationId xmlns:p14="http://schemas.microsoft.com/office/powerpoint/2010/main" val="3761571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6"/>
            <a:ext cx="8382000" cy="4525963"/>
          </a:xfrm>
        </p:spPr>
        <p:txBody>
          <a:bodyPr/>
          <a:lstStyle/>
          <a:p>
            <a:pPr marL="0" indent="0">
              <a:buNone/>
            </a:pPr>
            <a:r>
              <a:rPr lang="en-US" altLang="zh-TW" b="1" dirty="0" smtClean="0">
                <a:solidFill>
                  <a:schemeClr val="accent2"/>
                </a:solidFill>
              </a:rPr>
              <a:t>107</a:t>
            </a:r>
            <a:r>
              <a:rPr lang="zh-TW" altLang="en-US" b="1" dirty="0" smtClean="0">
                <a:solidFill>
                  <a:schemeClr val="accent2"/>
                </a:solidFill>
              </a:rPr>
              <a:t>學年</a:t>
            </a:r>
            <a:r>
              <a:rPr lang="zh-TW" altLang="en-US" b="1" dirty="0">
                <a:solidFill>
                  <a:schemeClr val="accent2"/>
                </a:solidFill>
              </a:rPr>
              <a:t>度宜蘭區高級中等學校學習區完全免試入學招生學校：</a:t>
            </a:r>
            <a:endParaRPr lang="en-US" altLang="zh-TW" b="1" dirty="0">
              <a:solidFill>
                <a:schemeClr val="accent2"/>
              </a:solidFill>
            </a:endParaRPr>
          </a:p>
          <a:p>
            <a:pPr marL="0" indent="0">
              <a:buNone/>
            </a:pPr>
            <a:r>
              <a:rPr lang="zh-TW" altLang="en-US" b="1" dirty="0" smtClean="0"/>
              <a:t>國立</a:t>
            </a:r>
            <a:r>
              <a:rPr lang="zh-TW" altLang="en-US" b="1" dirty="0"/>
              <a:t>蘇澳高級海事職業學校</a:t>
            </a:r>
            <a:r>
              <a:rPr lang="en-US" altLang="zh-TW" b="1" dirty="0"/>
              <a:t>(</a:t>
            </a:r>
            <a:r>
              <a:rPr lang="en-US" altLang="zh-TW" b="1" dirty="0" smtClean="0"/>
              <a:t>67%)</a:t>
            </a:r>
            <a:endParaRPr lang="zh-TW" altLang="en-US" b="1" dirty="0"/>
          </a:p>
          <a:p>
            <a:pPr marL="0" indent="0">
              <a:buNone/>
            </a:pPr>
            <a:r>
              <a:rPr lang="zh-TW" altLang="en-US" sz="2400" b="1" dirty="0" smtClean="0">
                <a:solidFill>
                  <a:srgbClr val="0070C0"/>
                </a:solidFill>
              </a:rPr>
              <a:t> </a:t>
            </a:r>
            <a:r>
              <a:rPr lang="en-US" altLang="zh-TW" sz="2400" b="1" dirty="0" smtClean="0">
                <a:solidFill>
                  <a:srgbClr val="0070C0"/>
                </a:solidFill>
              </a:rPr>
              <a:t>(</a:t>
            </a:r>
            <a:r>
              <a:rPr lang="zh-TW" altLang="en-US" sz="2400" b="1" dirty="0" smtClean="0">
                <a:solidFill>
                  <a:srgbClr val="0070C0"/>
                </a:solidFill>
              </a:rPr>
              <a:t>溪南各國中</a:t>
            </a:r>
            <a:r>
              <a:rPr lang="en-US" altLang="zh-TW" sz="2400" b="1" dirty="0" smtClean="0">
                <a:solidFill>
                  <a:srgbClr val="0070C0"/>
                </a:solidFill>
              </a:rPr>
              <a:t>)</a:t>
            </a:r>
          </a:p>
          <a:p>
            <a:pPr marL="0" indent="0">
              <a:buNone/>
            </a:pPr>
            <a:r>
              <a:rPr lang="zh-TW" altLang="en-US" b="1" dirty="0" smtClean="0"/>
              <a:t>國立</a:t>
            </a:r>
            <a:r>
              <a:rPr lang="zh-TW" altLang="en-US" b="1" dirty="0"/>
              <a:t>頭城</a:t>
            </a:r>
            <a:r>
              <a:rPr lang="zh-TW" altLang="en-US" b="1" dirty="0" smtClean="0"/>
              <a:t>高級家事商業職業學校</a:t>
            </a:r>
            <a:r>
              <a:rPr lang="en-US" altLang="zh-TW" b="1" dirty="0" smtClean="0"/>
              <a:t>(89%)</a:t>
            </a:r>
            <a:endParaRPr lang="en-US" altLang="zh-TW" b="1" dirty="0">
              <a:solidFill>
                <a:srgbClr val="7030A0"/>
              </a:solidFill>
            </a:endParaRPr>
          </a:p>
          <a:p>
            <a:pPr marL="0" indent="0">
              <a:buNone/>
            </a:pPr>
            <a:r>
              <a:rPr lang="zh-TW" altLang="en-US" sz="2400" b="1" dirty="0">
                <a:solidFill>
                  <a:srgbClr val="0070C0"/>
                </a:solidFill>
              </a:rPr>
              <a:t> </a:t>
            </a:r>
            <a:r>
              <a:rPr lang="en-US" altLang="zh-TW" sz="2400" b="1" dirty="0">
                <a:solidFill>
                  <a:srgbClr val="0070C0"/>
                </a:solidFill>
              </a:rPr>
              <a:t>(</a:t>
            </a:r>
            <a:r>
              <a:rPr lang="zh-TW" altLang="en-US" sz="2400" b="1" dirty="0" smtClean="0">
                <a:solidFill>
                  <a:srgbClr val="0070C0"/>
                </a:solidFill>
              </a:rPr>
              <a:t>溪北各</a:t>
            </a:r>
            <a:r>
              <a:rPr lang="zh-TW" altLang="en-US" sz="2400" b="1" dirty="0">
                <a:solidFill>
                  <a:srgbClr val="0070C0"/>
                </a:solidFill>
              </a:rPr>
              <a:t>國中</a:t>
            </a:r>
            <a:r>
              <a:rPr lang="en-US" altLang="zh-TW" sz="2400" b="1" dirty="0">
                <a:solidFill>
                  <a:srgbClr val="0070C0"/>
                </a:solidFill>
              </a:rPr>
              <a:t>)</a:t>
            </a:r>
            <a:endParaRPr lang="zh-TW" altLang="en-US" sz="2400" dirty="0"/>
          </a:p>
        </p:txBody>
      </p:sp>
      <p:sp>
        <p:nvSpPr>
          <p:cNvPr id="4" name="投影片編號版面配置區 3"/>
          <p:cNvSpPr>
            <a:spLocks noGrp="1"/>
          </p:cNvSpPr>
          <p:nvPr>
            <p:ph type="sldNum" sz="quarter" idx="12"/>
          </p:nvPr>
        </p:nvSpPr>
        <p:spPr/>
        <p:txBody>
          <a:bodyPr/>
          <a:lstStyle/>
          <a:p>
            <a:pPr>
              <a:defRPr/>
            </a:pPr>
            <a:fld id="{2E997B97-64E7-4908-9D5D-1B65EA9A6186}" type="slidenum">
              <a:rPr lang="zh-TW" altLang="en-US" smtClean="0"/>
              <a:pPr>
                <a:defRPr/>
              </a:pPr>
              <a:t>22</a:t>
            </a:fld>
            <a:endParaRPr lang="en-US" altLang="zh-TW"/>
          </a:p>
        </p:txBody>
      </p:sp>
      <p:sp>
        <p:nvSpPr>
          <p:cNvPr id="5" name="Rectangle 2"/>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marL="838200" indent="-838200"/>
            <a:r>
              <a:rPr kumimoji="0" lang="zh-TW" altLang="en-US" dirty="0"/>
              <a:t>三</a:t>
            </a:r>
            <a:r>
              <a:rPr kumimoji="0" lang="en-US" altLang="zh-TW" dirty="0"/>
              <a:t>-1-</a:t>
            </a:r>
            <a:r>
              <a:rPr lang="en-US" altLang="zh-TW" dirty="0"/>
              <a:t> 4 </a:t>
            </a:r>
            <a:r>
              <a:rPr kumimoji="0" lang="en-US" altLang="zh-TW" dirty="0"/>
              <a:t>–</a:t>
            </a:r>
            <a:r>
              <a:rPr kumimoji="0" lang="zh-TW" altLang="en-US" dirty="0"/>
              <a:t>學習區完全免試入學</a:t>
            </a:r>
            <a:endParaRPr kumimoji="0" lang="en-US" altLang="en-US" dirty="0">
              <a:ea typeface="新細明體" charset="-120"/>
            </a:endParaRPr>
          </a:p>
        </p:txBody>
      </p:sp>
    </p:spTree>
    <p:extLst>
      <p:ext uri="{BB962C8B-B14F-4D97-AF65-F5344CB8AC3E}">
        <p14:creationId xmlns:p14="http://schemas.microsoft.com/office/powerpoint/2010/main" val="2845803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投影片編號版面配置區 5"/>
          <p:cNvSpPr>
            <a:spLocks noGrp="1"/>
          </p:cNvSpPr>
          <p:nvPr>
            <p:ph type="sldNum" sz="quarter" idx="12"/>
          </p:nvPr>
        </p:nvSpPr>
        <p:spPr bwMode="auto">
          <a:noFill/>
          <a:ln>
            <a:miter lim="800000"/>
            <a:headEnd/>
            <a:tailEnd/>
          </a:ln>
        </p:spPr>
        <p:txBody>
          <a:bodyPr/>
          <a:lstStyle/>
          <a:p>
            <a:fld id="{8950F79E-94A0-482C-A298-9905C84DD885}" type="slidenum">
              <a:rPr lang="zh-TW" altLang="en-US" smtClean="0"/>
              <a:pPr/>
              <a:t>23</a:t>
            </a:fld>
            <a:endParaRPr lang="en-US" altLang="zh-TW"/>
          </a:p>
        </p:txBody>
      </p:sp>
      <p:sp>
        <p:nvSpPr>
          <p:cNvPr id="51202" name="Rectangle 4"/>
          <p:cNvSpPr>
            <a:spLocks noGrp="1"/>
          </p:cNvSpPr>
          <p:nvPr>
            <p:ph type="title" idx="4294967295"/>
          </p:nvPr>
        </p:nvSpPr>
        <p:spPr>
          <a:xfrm>
            <a:off x="468313" y="1268413"/>
            <a:ext cx="8229600" cy="1143000"/>
          </a:xfrm>
        </p:spPr>
        <p:txBody>
          <a:bodyPr/>
          <a:lstStyle/>
          <a:p>
            <a:pPr marL="838200" indent="-838200"/>
            <a:r>
              <a:rPr lang="zh-TW" altLang="en-US" dirty="0"/>
              <a:t>三</a:t>
            </a:r>
            <a:r>
              <a:rPr lang="en-US" altLang="zh-TW" dirty="0"/>
              <a:t>-1-5-</a:t>
            </a:r>
            <a:r>
              <a:rPr lang="zh-TW" altLang="en-US" dirty="0"/>
              <a:t>宜蘭區免試</a:t>
            </a:r>
            <a:endParaRPr lang="en-US" altLang="en-US" dirty="0">
              <a:ea typeface="新細明體" charset="-120"/>
            </a:endParaRPr>
          </a:p>
        </p:txBody>
      </p:sp>
      <p:sp>
        <p:nvSpPr>
          <p:cNvPr id="4" name="內容版面配置區 2"/>
          <p:cNvSpPr>
            <a:spLocks noGrp="1"/>
          </p:cNvSpPr>
          <p:nvPr>
            <p:ph idx="1"/>
          </p:nvPr>
        </p:nvSpPr>
        <p:spPr>
          <a:xfrm>
            <a:off x="529537" y="3501009"/>
            <a:ext cx="8604448" cy="1944216"/>
          </a:xfrm>
        </p:spPr>
        <p:txBody>
          <a:bodyPr>
            <a:normAutofit/>
          </a:bodyPr>
          <a:lstStyle/>
          <a:p>
            <a:pPr>
              <a:lnSpc>
                <a:spcPts val="5500"/>
              </a:lnSpc>
              <a:spcBef>
                <a:spcPts val="0"/>
              </a:spcBef>
            </a:pPr>
            <a:r>
              <a:rPr lang="zh-TW" altLang="en-US" sz="3600" b="1" dirty="0" smtClean="0"/>
              <a:t>報名</a:t>
            </a:r>
            <a:r>
              <a:rPr lang="zh-TW" altLang="en-US" sz="3600" b="1" dirty="0"/>
              <a:t>人數</a:t>
            </a:r>
            <a:r>
              <a:rPr lang="en-US" altLang="zh-TW" sz="4800" b="1" dirty="0">
                <a:solidFill>
                  <a:srgbClr val="0000FF"/>
                </a:solidFill>
              </a:rPr>
              <a:t>&lt;=</a:t>
            </a:r>
            <a:r>
              <a:rPr lang="zh-TW" altLang="en-US" sz="3600" b="1" dirty="0"/>
              <a:t>招生人數時，則全部</a:t>
            </a:r>
            <a:r>
              <a:rPr lang="zh-TW" altLang="en-US" sz="3600" b="1" dirty="0" smtClean="0"/>
              <a:t>錄取</a:t>
            </a:r>
            <a:endParaRPr lang="en-US" altLang="zh-TW" sz="3600" b="1" dirty="0" smtClean="0"/>
          </a:p>
          <a:p>
            <a:pPr>
              <a:lnSpc>
                <a:spcPts val="5500"/>
              </a:lnSpc>
              <a:spcBef>
                <a:spcPts val="0"/>
              </a:spcBef>
            </a:pPr>
            <a:r>
              <a:rPr lang="zh-TW" altLang="en-US" sz="3600" b="1" dirty="0" smtClean="0"/>
              <a:t>報名人數</a:t>
            </a:r>
            <a:r>
              <a:rPr lang="en-US" altLang="zh-TW" sz="4800" b="1" dirty="0" smtClean="0">
                <a:solidFill>
                  <a:srgbClr val="FF0000"/>
                </a:solidFill>
              </a:rPr>
              <a:t>&gt;</a:t>
            </a:r>
            <a:r>
              <a:rPr lang="zh-TW" altLang="en-US" sz="3600" b="1" dirty="0" smtClean="0"/>
              <a:t>招生</a:t>
            </a:r>
            <a:r>
              <a:rPr lang="zh-TW" altLang="en-US" sz="3600" b="1" dirty="0"/>
              <a:t>人數時，則進行超額比</a:t>
            </a:r>
            <a:r>
              <a:rPr lang="zh-TW" altLang="en-US" sz="3600" b="1" dirty="0" smtClean="0"/>
              <a:t>序</a:t>
            </a:r>
            <a:endParaRPr lang="zh-TW" altLang="en-US" sz="3600" b="1" dirty="0"/>
          </a:p>
          <a:p>
            <a:pPr>
              <a:lnSpc>
                <a:spcPts val="5500"/>
              </a:lnSpc>
              <a:spcBef>
                <a:spcPts val="0"/>
              </a:spcBef>
            </a:pPr>
            <a:endParaRPr lang="zh-TW" altLang="en-US" sz="3600" b="1" dirty="0">
              <a:solidFill>
                <a:srgbClr val="0000FF"/>
              </a:solidFill>
              <a:effectLst>
                <a:outerShdw blurRad="38100" dist="38100" dir="2700000" algn="tl">
                  <a:srgbClr val="000000">
                    <a:alpha val="43137"/>
                  </a:srgbClr>
                </a:outerShdw>
              </a:effectLst>
            </a:endParaRPr>
          </a:p>
          <a:p>
            <a:pPr>
              <a:lnSpc>
                <a:spcPts val="5500"/>
              </a:lnSpc>
              <a:spcBef>
                <a:spcPts val="0"/>
              </a:spcBef>
            </a:pPr>
            <a:endParaRPr lang="zh-TW" altLang="en-US" sz="36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53"/>
          <p:cNvGraphicFramePr>
            <a:graphicFrameLocks noGrp="1" noChangeAspect="1"/>
          </p:cNvGraphicFramePr>
          <p:nvPr>
            <p:ph idx="4294967295"/>
            <p:extLst/>
          </p:nvPr>
        </p:nvGraphicFramePr>
        <p:xfrm>
          <a:off x="22225" y="420688"/>
          <a:ext cx="8831263" cy="6934200"/>
        </p:xfrm>
        <a:graphic>
          <a:graphicData uri="http://schemas.openxmlformats.org/presentationml/2006/ole">
            <mc:AlternateContent xmlns:mc="http://schemas.openxmlformats.org/markup-compatibility/2006">
              <mc:Choice xmlns:v="urn:schemas-microsoft-com:vml" Requires="v">
                <p:oleObj spid="_x0000_s448531" name="Document" r:id="rId5" imgW="6065547" imgH="4763167" progId="Word.Document.8">
                  <p:embed/>
                </p:oleObj>
              </mc:Choice>
              <mc:Fallback>
                <p:oleObj name="Document" r:id="rId5" imgW="6065547" imgH="4763167" progId="Word.Document.8">
                  <p:embed/>
                  <p:pic>
                    <p:nvPicPr>
                      <p:cNvPr id="0" name=""/>
                      <p:cNvPicPr>
                        <a:picLocks noGrp="1" noChangeAspect="1" noChangeArrowheads="1"/>
                      </p:cNvPicPr>
                      <p:nvPr/>
                    </p:nvPicPr>
                    <p:blipFill>
                      <a:blip r:embed="rId6"/>
                      <a:srcRect/>
                      <a:stretch>
                        <a:fillRect/>
                      </a:stretch>
                    </p:blipFill>
                    <p:spPr bwMode="auto">
                      <a:xfrm>
                        <a:off x="22225" y="420688"/>
                        <a:ext cx="88312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5" name="Rectangle 2"/>
          <p:cNvSpPr>
            <a:spLocks noGrp="1" noChangeArrowheads="1"/>
          </p:cNvSpPr>
          <p:nvPr>
            <p:ph type="title" idx="4294967295"/>
          </p:nvPr>
        </p:nvSpPr>
        <p:spPr>
          <a:xfrm>
            <a:off x="468313" y="-100013"/>
            <a:ext cx="8229600" cy="561976"/>
          </a:xfrm>
        </p:spPr>
        <p:txBody>
          <a:bodyPr rtlCol="0">
            <a:normAutofit fontScale="90000"/>
          </a:bodyPr>
          <a:lstStyle/>
          <a:p>
            <a:pPr eaLnBrk="1" fontAlgn="auto" hangingPunct="1">
              <a:spcAft>
                <a:spcPts val="0"/>
              </a:spcAft>
              <a:defRPr/>
            </a:pPr>
            <a:r>
              <a:rPr lang="zh-TW" altLang="en-US" sz="2800" dirty="0" smtClean="0">
                <a:solidFill>
                  <a:schemeClr val="tx2"/>
                </a:solidFill>
                <a:latin typeface="標楷體" panose="03000509000000000000" pitchFamily="65" charset="-120"/>
                <a:ea typeface="標楷體" panose="03000509000000000000" pitchFamily="65" charset="-120"/>
              </a:rPr>
              <a:t>超額比序項目積分表</a:t>
            </a:r>
            <a:r>
              <a:rPr lang="en-US" altLang="zh-TW" sz="2000" dirty="0" smtClean="0">
                <a:solidFill>
                  <a:schemeClr val="tx2"/>
                </a:solidFill>
                <a:latin typeface="標楷體" panose="03000509000000000000" pitchFamily="65" charset="-120"/>
                <a:ea typeface="標楷體" panose="03000509000000000000" pitchFamily="65" charset="-120"/>
              </a:rPr>
              <a:t>(1/2)</a:t>
            </a:r>
            <a:r>
              <a:rPr lang="en-US" altLang="zh-TW" sz="4000" dirty="0" smtClean="0">
                <a:solidFill>
                  <a:schemeClr val="tx2"/>
                </a:solidFill>
                <a:latin typeface="標楷體" panose="03000509000000000000" pitchFamily="65" charset="-120"/>
                <a:ea typeface="標楷體" panose="03000509000000000000" pitchFamily="65" charset="-120"/>
              </a:rPr>
              <a:t> </a:t>
            </a:r>
          </a:p>
        </p:txBody>
      </p:sp>
    </p:spTree>
    <p:extLst>
      <p:ext uri="{BB962C8B-B14F-4D97-AF65-F5344CB8AC3E}">
        <p14:creationId xmlns:p14="http://schemas.microsoft.com/office/powerpoint/2010/main" val="367386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3" name="Object 53"/>
          <p:cNvGraphicFramePr>
            <a:graphicFrameLocks noGrp="1" noChangeAspect="1"/>
          </p:cNvGraphicFramePr>
          <p:nvPr>
            <p:ph idx="4294967295"/>
            <p:extLst/>
          </p:nvPr>
        </p:nvGraphicFramePr>
        <p:xfrm>
          <a:off x="484188" y="1162050"/>
          <a:ext cx="8035925" cy="5626100"/>
        </p:xfrm>
        <a:graphic>
          <a:graphicData uri="http://schemas.openxmlformats.org/presentationml/2006/ole">
            <mc:AlternateContent xmlns:mc="http://schemas.openxmlformats.org/markup-compatibility/2006">
              <mc:Choice xmlns:v="urn:schemas-microsoft-com:vml" Requires="v">
                <p:oleObj spid="_x0000_s449555" name="Document" r:id="rId5" imgW="6852416" imgH="4798079" progId="Word.Document.8">
                  <p:embed/>
                </p:oleObj>
              </mc:Choice>
              <mc:Fallback>
                <p:oleObj name="Document" r:id="rId5" imgW="6852416" imgH="4798079" progId="Word.Document.8">
                  <p:embed/>
                  <p:pic>
                    <p:nvPicPr>
                      <p:cNvPr id="0" name=""/>
                      <p:cNvPicPr>
                        <a:picLocks noGrp="1" noChangeAspect="1" noChangeArrowheads="1"/>
                      </p:cNvPicPr>
                      <p:nvPr/>
                    </p:nvPicPr>
                    <p:blipFill>
                      <a:blip r:embed="rId6"/>
                      <a:srcRect/>
                      <a:stretch>
                        <a:fillRect/>
                      </a:stretch>
                    </p:blipFill>
                    <p:spPr bwMode="auto">
                      <a:xfrm>
                        <a:off x="484188" y="1162050"/>
                        <a:ext cx="8035925" cy="562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Rectangle 2"/>
          <p:cNvSpPr txBox="1">
            <a:spLocks noChangeArrowheads="1"/>
          </p:cNvSpPr>
          <p:nvPr/>
        </p:nvSpPr>
        <p:spPr bwMode="auto">
          <a:xfrm>
            <a:off x="468313" y="471280"/>
            <a:ext cx="8229600" cy="56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90000" lnSpcReduction="10000"/>
          </a:bodyPr>
          <a:lstStyle>
            <a:lvl1pPr algn="l" rtl="0" eaLnBrk="0" fontAlgn="base" hangingPunct="0">
              <a:lnSpc>
                <a:spcPct val="90000"/>
              </a:lnSpc>
              <a:spcBef>
                <a:spcPct val="0"/>
              </a:spcBef>
              <a:spcAft>
                <a:spcPct val="0"/>
              </a:spcAft>
              <a:defRPr lang="zh-TW" sz="3600" kern="1200">
                <a:solidFill>
                  <a:srgbClr val="4D290B"/>
                </a:solidFill>
                <a:latin typeface="+mj-lt"/>
                <a:ea typeface="+mj-ea"/>
                <a:cs typeface="Microsoft JhengHei UI"/>
              </a:defRPr>
            </a:lvl1pPr>
            <a:lvl2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2pPr>
            <a:lvl3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3pPr>
            <a:lvl4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4pPr>
            <a:lvl5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5pPr>
            <a:lvl6pPr marL="4572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6pPr>
            <a:lvl7pPr marL="9144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7pPr>
            <a:lvl8pPr marL="13716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8pPr>
            <a:lvl9pPr marL="18288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9pPr>
          </a:lstStyle>
          <a:p>
            <a:pPr algn="ctr" eaLnBrk="1" fontAlgn="auto" hangingPunct="1">
              <a:spcAft>
                <a:spcPts val="0"/>
              </a:spcAft>
              <a:defRPr/>
            </a:pPr>
            <a:r>
              <a:rPr altLang="en-US" sz="2800" dirty="0" smtClean="0">
                <a:solidFill>
                  <a:srgbClr val="1F497D"/>
                </a:solidFill>
                <a:latin typeface="標楷體" panose="03000509000000000000" pitchFamily="65" charset="-120"/>
                <a:ea typeface="標楷體" panose="03000509000000000000" pitchFamily="65" charset="-120"/>
              </a:rPr>
              <a:t>超額比序項目積分表</a:t>
            </a:r>
            <a:r>
              <a:rPr lang="en-US" altLang="zh-TW" sz="2000" dirty="0" smtClean="0">
                <a:solidFill>
                  <a:srgbClr val="1F497D"/>
                </a:solidFill>
                <a:latin typeface="標楷體" panose="03000509000000000000" pitchFamily="65" charset="-120"/>
                <a:ea typeface="標楷體" panose="03000509000000000000" pitchFamily="65" charset="-120"/>
              </a:rPr>
              <a:t>(2/2)</a:t>
            </a:r>
            <a:r>
              <a:rPr altLang="en-US" sz="4000" dirty="0" smtClean="0">
                <a:solidFill>
                  <a:srgbClr val="1F497D"/>
                </a:solidFill>
                <a:latin typeface="標楷體" panose="03000509000000000000" pitchFamily="65" charset="-120"/>
                <a:ea typeface="標楷體" panose="03000509000000000000" pitchFamily="65" charset="-120"/>
              </a:rPr>
              <a:t> </a:t>
            </a:r>
          </a:p>
        </p:txBody>
      </p:sp>
    </p:spTree>
    <p:extLst>
      <p:ext uri="{BB962C8B-B14F-4D97-AF65-F5344CB8AC3E}">
        <p14:creationId xmlns:p14="http://schemas.microsoft.com/office/powerpoint/2010/main" val="331993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D38074-6DDD-4F55-858C-1251C36FC3F7}" type="slidenum">
              <a:rPr lang="zh-TW" altLang="en-US" smtClean="0">
                <a:solidFill>
                  <a:srgbClr val="898989"/>
                </a:solidFill>
                <a:latin typeface="Arial" charset="0"/>
                <a:ea typeface="新細明體" charset="-120"/>
              </a:rPr>
              <a:pPr fontAlgn="base">
                <a:spcBef>
                  <a:spcPct val="0"/>
                </a:spcBef>
                <a:spcAft>
                  <a:spcPct val="0"/>
                </a:spcAft>
              </a:pPr>
              <a:t>26</a:t>
            </a:fld>
            <a:endParaRPr lang="en-US" altLang="zh-TW">
              <a:solidFill>
                <a:srgbClr val="898989"/>
              </a:solidFill>
              <a:latin typeface="Arial" charset="0"/>
              <a:ea typeface="新細明體" charset="-120"/>
            </a:endParaRPr>
          </a:p>
        </p:txBody>
      </p:sp>
      <p:sp>
        <p:nvSpPr>
          <p:cNvPr id="67586" name="標題 1"/>
          <p:cNvSpPr>
            <a:spLocks noGrp="1"/>
          </p:cNvSpPr>
          <p:nvPr>
            <p:ph type="title" idx="4294967295"/>
          </p:nvPr>
        </p:nvSpPr>
        <p:spPr>
          <a:xfrm>
            <a:off x="1130300" y="260350"/>
            <a:ext cx="6884988" cy="1003300"/>
          </a:xfrm>
        </p:spPr>
        <p:txBody>
          <a:bodyPr/>
          <a:lstStyle/>
          <a:p>
            <a:pPr eaLnBrk="1" hangingPunct="1"/>
            <a:r>
              <a:rPr lang="zh-TW" altLang="en-US">
                <a:latin typeface="標楷體" pitchFamily="65" charset="-120"/>
                <a:ea typeface="標楷體" pitchFamily="65" charset="-120"/>
              </a:rPr>
              <a:t>宜蘭區免試入學</a:t>
            </a:r>
          </a:p>
        </p:txBody>
      </p:sp>
      <p:graphicFrame>
        <p:nvGraphicFramePr>
          <p:cNvPr id="5" name="內容版面配置區 4"/>
          <p:cNvGraphicFramePr>
            <a:graphicFrameLocks noGrp="1"/>
          </p:cNvGraphicFramePr>
          <p:nvPr>
            <p:ph idx="4294967295"/>
          </p:nvPr>
        </p:nvGraphicFramePr>
        <p:xfrm>
          <a:off x="457200" y="1785930"/>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588" name="矩形 3"/>
          <p:cNvSpPr>
            <a:spLocks noChangeArrowheads="1"/>
          </p:cNvSpPr>
          <p:nvPr/>
        </p:nvSpPr>
        <p:spPr bwMode="auto">
          <a:xfrm>
            <a:off x="2428884" y="1143017"/>
            <a:ext cx="5248553" cy="584775"/>
          </a:xfrm>
          <a:prstGeom prst="rect">
            <a:avLst/>
          </a:prstGeom>
          <a:noFill/>
          <a:ln w="9525">
            <a:noFill/>
            <a:miter lim="800000"/>
            <a:headEnd/>
            <a:tailEnd/>
          </a:ln>
        </p:spPr>
        <p:txBody>
          <a:bodyPr wrap="none">
            <a:spAutoFit/>
          </a:bodyPr>
          <a:lstStyle/>
          <a:p>
            <a:r>
              <a:rPr kumimoji="0" lang="zh-TW" altLang="en-US" sz="3200" b="1">
                <a:solidFill>
                  <a:srgbClr val="006600"/>
                </a:solidFill>
                <a:latin typeface="微軟正黑體" pitchFamily="34" charset="-120"/>
                <a:ea typeface="微軟正黑體" pitchFamily="34" charset="-120"/>
              </a:rPr>
              <a:t>超額比序項目積分採計</a:t>
            </a:r>
            <a:r>
              <a:rPr kumimoji="0" lang="en-US" altLang="zh-TW" sz="3200" b="1">
                <a:solidFill>
                  <a:srgbClr val="006600"/>
                </a:solidFill>
                <a:latin typeface="微軟正黑體" pitchFamily="34" charset="-120"/>
                <a:ea typeface="微軟正黑體" pitchFamily="34" charset="-120"/>
              </a:rPr>
              <a:t>(1/5)</a:t>
            </a:r>
            <a:endParaRPr kumimoji="0" lang="zh-TW" altLang="en-US" sz="3200" b="1">
              <a:solidFill>
                <a:srgbClr val="006600"/>
              </a:solidFill>
              <a:latin typeface="微軟正黑體" pitchFamily="34" charset="-120"/>
              <a:ea typeface="微軟正黑體" pitchFamily="34" charset="-120"/>
            </a:endParaRPr>
          </a:p>
        </p:txBody>
      </p:sp>
      <p:sp>
        <p:nvSpPr>
          <p:cNvPr id="2" name="圓角矩形 1"/>
          <p:cNvSpPr/>
          <p:nvPr/>
        </p:nvSpPr>
        <p:spPr>
          <a:xfrm>
            <a:off x="2898784" y="2565400"/>
            <a:ext cx="4392613" cy="431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圓角矩形 6"/>
          <p:cNvSpPr/>
          <p:nvPr/>
        </p:nvSpPr>
        <p:spPr>
          <a:xfrm>
            <a:off x="2887672" y="2133600"/>
            <a:ext cx="5500687" cy="431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圓角矩形 7"/>
          <p:cNvSpPr/>
          <p:nvPr/>
        </p:nvSpPr>
        <p:spPr>
          <a:xfrm>
            <a:off x="3441700" y="4724400"/>
            <a:ext cx="2425700" cy="4333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971031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F8BAD3-FCC6-4713-8EF6-48F7584C297C}" type="slidenum">
              <a:rPr lang="zh-TW" altLang="en-US" smtClean="0">
                <a:solidFill>
                  <a:srgbClr val="898989"/>
                </a:solidFill>
                <a:latin typeface="Arial" charset="0"/>
                <a:ea typeface="新細明體" charset="-120"/>
              </a:rPr>
              <a:pPr fontAlgn="base">
                <a:spcBef>
                  <a:spcPct val="0"/>
                </a:spcBef>
                <a:spcAft>
                  <a:spcPct val="0"/>
                </a:spcAft>
              </a:pPr>
              <a:t>27</a:t>
            </a:fld>
            <a:endParaRPr lang="en-US" altLang="zh-TW">
              <a:solidFill>
                <a:srgbClr val="898989"/>
              </a:solidFill>
              <a:latin typeface="Arial" charset="0"/>
              <a:ea typeface="新細明體" charset="-120"/>
            </a:endParaRPr>
          </a:p>
        </p:txBody>
      </p:sp>
      <p:graphicFrame>
        <p:nvGraphicFramePr>
          <p:cNvPr id="5" name="內容版面配置區 4"/>
          <p:cNvGraphicFramePr>
            <a:graphicFrameLocks noGrp="1"/>
          </p:cNvGraphicFramePr>
          <p:nvPr>
            <p:ph idx="4294967295"/>
          </p:nvPr>
        </p:nvGraphicFramePr>
        <p:xfrm>
          <a:off x="457200" y="1785930"/>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635" name="矩形 3"/>
          <p:cNvSpPr>
            <a:spLocks noChangeArrowheads="1"/>
          </p:cNvSpPr>
          <p:nvPr/>
        </p:nvSpPr>
        <p:spPr bwMode="auto">
          <a:xfrm>
            <a:off x="2124084" y="620714"/>
            <a:ext cx="5248553" cy="584775"/>
          </a:xfrm>
          <a:prstGeom prst="rect">
            <a:avLst/>
          </a:prstGeom>
          <a:noFill/>
          <a:ln w="9525">
            <a:noFill/>
            <a:miter lim="800000"/>
            <a:headEnd/>
            <a:tailEnd/>
          </a:ln>
        </p:spPr>
        <p:txBody>
          <a:bodyPr wrap="none">
            <a:spAutoFit/>
          </a:bodyPr>
          <a:lstStyle/>
          <a:p>
            <a:r>
              <a:rPr kumimoji="0" lang="zh-TW" altLang="en-US" sz="3200" b="1">
                <a:solidFill>
                  <a:srgbClr val="006600"/>
                </a:solidFill>
                <a:latin typeface="微軟正黑體" pitchFamily="34" charset="-120"/>
                <a:ea typeface="微軟正黑體" pitchFamily="34" charset="-120"/>
              </a:rPr>
              <a:t>超額比序項目積分採計</a:t>
            </a:r>
            <a:r>
              <a:rPr kumimoji="0" lang="en-US" altLang="zh-TW" sz="3200" b="1">
                <a:solidFill>
                  <a:srgbClr val="006600"/>
                </a:solidFill>
                <a:latin typeface="微軟正黑體" pitchFamily="34" charset="-120"/>
                <a:ea typeface="微軟正黑體" pitchFamily="34" charset="-120"/>
              </a:rPr>
              <a:t>(2/5)</a:t>
            </a:r>
            <a:endParaRPr kumimoji="0" lang="zh-TW" altLang="en-US" sz="3200" b="1">
              <a:solidFill>
                <a:srgbClr val="006600"/>
              </a:solidFill>
              <a:latin typeface="微軟正黑體" pitchFamily="34" charset="-120"/>
              <a:ea typeface="微軟正黑體" pitchFamily="34" charset="-120"/>
            </a:endParaRPr>
          </a:p>
        </p:txBody>
      </p:sp>
      <p:graphicFrame>
        <p:nvGraphicFramePr>
          <p:cNvPr id="2" name="資料庫圖表 1"/>
          <p:cNvGraphicFramePr/>
          <p:nvPr>
            <p:extLst>
              <p:ext uri="{D42A27DB-BD31-4B8C-83A1-F6EECF244321}">
                <p14:modId xmlns:p14="http://schemas.microsoft.com/office/powerpoint/2010/main" val="131071445"/>
              </p:ext>
            </p:extLst>
          </p:nvPr>
        </p:nvGraphicFramePr>
        <p:xfrm>
          <a:off x="179512" y="989438"/>
          <a:ext cx="8964488" cy="57519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圓角矩形 7"/>
          <p:cNvSpPr/>
          <p:nvPr/>
        </p:nvSpPr>
        <p:spPr>
          <a:xfrm>
            <a:off x="3108334" y="2174893"/>
            <a:ext cx="919163" cy="360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圓角矩形 8"/>
          <p:cNvSpPr/>
          <p:nvPr/>
        </p:nvSpPr>
        <p:spPr>
          <a:xfrm>
            <a:off x="7394576" y="3819525"/>
            <a:ext cx="1152525" cy="3587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圓角矩形 13"/>
          <p:cNvSpPr/>
          <p:nvPr/>
        </p:nvSpPr>
        <p:spPr>
          <a:xfrm>
            <a:off x="7610484" y="2174893"/>
            <a:ext cx="919163" cy="360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圓角矩形 14"/>
          <p:cNvSpPr/>
          <p:nvPr/>
        </p:nvSpPr>
        <p:spPr>
          <a:xfrm>
            <a:off x="7431089" y="4927618"/>
            <a:ext cx="1152525" cy="360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圓角矩形 15"/>
          <p:cNvSpPr/>
          <p:nvPr/>
        </p:nvSpPr>
        <p:spPr>
          <a:xfrm>
            <a:off x="7404100" y="6210318"/>
            <a:ext cx="1150938" cy="3587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7335845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4" grpId="0" animBg="1"/>
      <p:bldP spid="14" grpId="1" animBg="1"/>
      <p:bldP spid="15" grpId="0" animBg="1"/>
      <p:bldP spid="15" grpId="1" animBg="1"/>
      <p:bldP spid="16" grpId="0" animBg="1"/>
      <p:bldP spid="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5" name="矩形 3"/>
          <p:cNvSpPr>
            <a:spLocks noChangeArrowheads="1"/>
          </p:cNvSpPr>
          <p:nvPr/>
        </p:nvSpPr>
        <p:spPr bwMode="auto">
          <a:xfrm>
            <a:off x="1706915" y="404664"/>
            <a:ext cx="5880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3600" b="1" dirty="0">
                <a:solidFill>
                  <a:srgbClr val="006600"/>
                </a:solidFill>
                <a:latin typeface="微軟正黑體" pitchFamily="34" charset="-120"/>
                <a:ea typeface="微軟正黑體" pitchFamily="34" charset="-120"/>
              </a:rPr>
              <a:t>超額比序項目積分採計</a:t>
            </a:r>
            <a:r>
              <a:rPr kumimoji="0" lang="en-US" altLang="zh-TW" sz="3600" b="1" dirty="0">
                <a:solidFill>
                  <a:srgbClr val="006600"/>
                </a:solidFill>
                <a:latin typeface="微軟正黑體" pitchFamily="34" charset="-120"/>
                <a:ea typeface="微軟正黑體" pitchFamily="34" charset="-120"/>
              </a:rPr>
              <a:t>(3/5)</a:t>
            </a:r>
            <a:endParaRPr kumimoji="0" lang="zh-TW" altLang="en-US" sz="3600" b="1" dirty="0">
              <a:solidFill>
                <a:srgbClr val="006600"/>
              </a:solidFill>
              <a:latin typeface="微軟正黑體" pitchFamily="34" charset="-120"/>
              <a:ea typeface="微軟正黑體" pitchFamily="34" charset="-120"/>
            </a:endParaRPr>
          </a:p>
        </p:txBody>
      </p:sp>
      <p:graphicFrame>
        <p:nvGraphicFramePr>
          <p:cNvPr id="2" name="資料庫圖表 1"/>
          <p:cNvGraphicFramePr/>
          <p:nvPr>
            <p:extLst>
              <p:ext uri="{D42A27DB-BD31-4B8C-83A1-F6EECF244321}">
                <p14:modId xmlns:p14="http://schemas.microsoft.com/office/powerpoint/2010/main" val="3247850275"/>
              </p:ext>
            </p:extLst>
          </p:nvPr>
        </p:nvGraphicFramePr>
        <p:xfrm>
          <a:off x="228725" y="1098976"/>
          <a:ext cx="8496943" cy="57519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7" name="直線接點 16"/>
          <p:cNvCxnSpPr>
            <a:endCxn id="25" idx="1"/>
          </p:cNvCxnSpPr>
          <p:nvPr/>
        </p:nvCxnSpPr>
        <p:spPr>
          <a:xfrm>
            <a:off x="6443663" y="3284538"/>
            <a:ext cx="1081087" cy="755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443663" y="3284538"/>
            <a:ext cx="1081087" cy="1822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443663" y="3284538"/>
            <a:ext cx="1081087" cy="3024187"/>
          </a:xfrm>
          <a:prstGeom prst="line">
            <a:avLst/>
          </a:prstGeom>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7524750" y="3641725"/>
            <a:ext cx="1368425" cy="795338"/>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100" b="1" dirty="0">
                <a:solidFill>
                  <a:srgbClr val="FF0066"/>
                </a:solidFill>
                <a:latin typeface="標楷體" pitchFamily="65" charset="-120"/>
                <a:ea typeface="標楷體" pitchFamily="65" charset="-120"/>
              </a:rPr>
              <a:t>語文社會</a:t>
            </a:r>
            <a:endParaRPr lang="en-US" altLang="zh-TW" sz="2100" b="1" dirty="0">
              <a:solidFill>
                <a:srgbClr val="FF0066"/>
              </a:solidFill>
              <a:latin typeface="標楷體" pitchFamily="65" charset="-120"/>
              <a:ea typeface="標楷體" pitchFamily="65" charset="-120"/>
            </a:endParaRPr>
          </a:p>
          <a:p>
            <a:pPr algn="ctr" eaLnBrk="1" hangingPunct="1">
              <a:defRPr/>
            </a:pPr>
            <a:r>
              <a:rPr lang="zh-TW" altLang="en-US" sz="2000" b="1" dirty="0" smtClean="0">
                <a:solidFill>
                  <a:schemeClr val="tx1"/>
                </a:solidFill>
                <a:latin typeface="標楷體" panose="03000509000000000000" pitchFamily="65" charset="-120"/>
                <a:ea typeface="標楷體" panose="03000509000000000000" pitchFamily="65" charset="-120"/>
              </a:rPr>
              <a:t>上限</a:t>
            </a:r>
            <a:r>
              <a:rPr lang="en-US" altLang="zh-TW" sz="2000" b="1" dirty="0" smtClean="0">
                <a:solidFill>
                  <a:schemeClr val="tx1"/>
                </a:solidFill>
                <a:latin typeface="標楷體" panose="03000509000000000000" pitchFamily="65" charset="-120"/>
                <a:ea typeface="標楷體" panose="03000509000000000000" pitchFamily="65" charset="-120"/>
              </a:rPr>
              <a:t>2</a:t>
            </a:r>
            <a:r>
              <a:rPr lang="zh-TW" altLang="en-US" sz="2000" b="1" dirty="0" smtClean="0">
                <a:solidFill>
                  <a:schemeClr val="tx1"/>
                </a:solidFill>
                <a:latin typeface="標楷體" panose="03000509000000000000" pitchFamily="65" charset="-120"/>
                <a:ea typeface="標楷體" panose="03000509000000000000" pitchFamily="65" charset="-120"/>
              </a:rPr>
              <a:t>分</a:t>
            </a:r>
            <a:endParaRPr lang="zh-TW" altLang="en-US" sz="2100" dirty="0">
              <a:solidFill>
                <a:schemeClr val="tx1"/>
              </a:solidFill>
              <a:latin typeface="標楷體" pitchFamily="65" charset="-120"/>
              <a:ea typeface="標楷體" pitchFamily="65" charset="-120"/>
            </a:endParaRPr>
          </a:p>
        </p:txBody>
      </p:sp>
      <p:sp>
        <p:nvSpPr>
          <p:cNvPr id="27" name="圓角矩形 26"/>
          <p:cNvSpPr/>
          <p:nvPr/>
        </p:nvSpPr>
        <p:spPr>
          <a:xfrm>
            <a:off x="7497763" y="4710113"/>
            <a:ext cx="1368425" cy="795337"/>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100" b="1" dirty="0">
                <a:solidFill>
                  <a:srgbClr val="FF0066"/>
                </a:solidFill>
                <a:latin typeface="標楷體" pitchFamily="65" charset="-120"/>
                <a:ea typeface="標楷體" pitchFamily="65" charset="-120"/>
              </a:rPr>
              <a:t>科學數理</a:t>
            </a:r>
            <a:r>
              <a:rPr lang="zh-TW" altLang="en-US" sz="2000" b="1" dirty="0" smtClean="0">
                <a:solidFill>
                  <a:schemeClr val="tx1"/>
                </a:solidFill>
                <a:latin typeface="標楷體" panose="03000509000000000000" pitchFamily="65" charset="-120"/>
                <a:ea typeface="標楷體" panose="03000509000000000000" pitchFamily="65" charset="-120"/>
              </a:rPr>
              <a:t>上限</a:t>
            </a:r>
            <a:r>
              <a:rPr lang="en-US" altLang="zh-TW" sz="2000" b="1" dirty="0" smtClean="0">
                <a:solidFill>
                  <a:schemeClr val="tx1"/>
                </a:solidFill>
                <a:latin typeface="標楷體" panose="03000509000000000000" pitchFamily="65" charset="-120"/>
                <a:ea typeface="標楷體" panose="03000509000000000000" pitchFamily="65" charset="-120"/>
              </a:rPr>
              <a:t>2</a:t>
            </a:r>
            <a:r>
              <a:rPr lang="zh-TW" altLang="en-US" sz="2000" b="1" dirty="0" smtClean="0">
                <a:solidFill>
                  <a:schemeClr val="tx1"/>
                </a:solidFill>
                <a:latin typeface="標楷體" panose="03000509000000000000" pitchFamily="65" charset="-120"/>
                <a:ea typeface="標楷體" panose="03000509000000000000" pitchFamily="65" charset="-120"/>
              </a:rPr>
              <a:t>分</a:t>
            </a:r>
            <a:endParaRPr lang="zh-TW" altLang="en-US" sz="2100" dirty="0">
              <a:solidFill>
                <a:schemeClr val="tx1"/>
              </a:solidFill>
              <a:latin typeface="標楷體" pitchFamily="65" charset="-120"/>
              <a:ea typeface="標楷體" pitchFamily="65" charset="-120"/>
            </a:endParaRPr>
          </a:p>
        </p:txBody>
      </p:sp>
      <p:sp>
        <p:nvSpPr>
          <p:cNvPr id="28" name="圓角矩形 27"/>
          <p:cNvSpPr/>
          <p:nvPr/>
        </p:nvSpPr>
        <p:spPr>
          <a:xfrm>
            <a:off x="7497763" y="5800725"/>
            <a:ext cx="1368425" cy="795338"/>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100" b="1" dirty="0">
                <a:solidFill>
                  <a:srgbClr val="FF0066"/>
                </a:solidFill>
                <a:latin typeface="標楷體" pitchFamily="65" charset="-120"/>
                <a:ea typeface="標楷體" pitchFamily="65" charset="-120"/>
              </a:rPr>
              <a:t>藝術技能</a:t>
            </a:r>
            <a:r>
              <a:rPr lang="zh-TW" altLang="en-US" sz="2000" b="1" dirty="0" smtClean="0">
                <a:solidFill>
                  <a:schemeClr val="tx1"/>
                </a:solidFill>
                <a:latin typeface="標楷體" panose="03000509000000000000" pitchFamily="65" charset="-120"/>
                <a:ea typeface="標楷體" panose="03000509000000000000" pitchFamily="65" charset="-120"/>
              </a:rPr>
              <a:t>上限</a:t>
            </a:r>
            <a:r>
              <a:rPr lang="en-US" altLang="zh-TW" sz="2000" b="1" dirty="0" smtClean="0">
                <a:solidFill>
                  <a:schemeClr val="tx1"/>
                </a:solidFill>
                <a:latin typeface="標楷體" panose="03000509000000000000" pitchFamily="65" charset="-120"/>
                <a:ea typeface="標楷體" panose="03000509000000000000" pitchFamily="65" charset="-120"/>
              </a:rPr>
              <a:t>2</a:t>
            </a:r>
            <a:r>
              <a:rPr lang="zh-TW" altLang="en-US" sz="2000" b="1" dirty="0" smtClean="0">
                <a:solidFill>
                  <a:schemeClr val="tx1"/>
                </a:solidFill>
                <a:latin typeface="標楷體" panose="03000509000000000000" pitchFamily="65" charset="-120"/>
                <a:ea typeface="標楷體" panose="03000509000000000000" pitchFamily="65" charset="-120"/>
              </a:rPr>
              <a:t>分</a:t>
            </a:r>
            <a:endParaRPr lang="zh-TW" altLang="en-US" sz="2100" dirty="0">
              <a:solidFill>
                <a:schemeClr val="tx1"/>
              </a:solidFill>
              <a:latin typeface="標楷體" pitchFamily="65" charset="-120"/>
              <a:ea typeface="標楷體" pitchFamily="65" charset="-120"/>
            </a:endParaRPr>
          </a:p>
        </p:txBody>
      </p:sp>
      <p:sp>
        <p:nvSpPr>
          <p:cNvPr id="9" name="圓角矩形 8"/>
          <p:cNvSpPr/>
          <p:nvPr/>
        </p:nvSpPr>
        <p:spPr>
          <a:xfrm>
            <a:off x="7632700" y="4016375"/>
            <a:ext cx="1152525" cy="360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圓角矩形 14"/>
          <p:cNvSpPr/>
          <p:nvPr/>
        </p:nvSpPr>
        <p:spPr>
          <a:xfrm>
            <a:off x="7605713" y="5097463"/>
            <a:ext cx="1152525" cy="3603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圓角矩形 15"/>
          <p:cNvSpPr/>
          <p:nvPr/>
        </p:nvSpPr>
        <p:spPr>
          <a:xfrm>
            <a:off x="7605713" y="6215063"/>
            <a:ext cx="1152525" cy="3270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 name="圓角矩形 29"/>
          <p:cNvSpPr/>
          <p:nvPr/>
        </p:nvSpPr>
        <p:spPr>
          <a:xfrm>
            <a:off x="1016000" y="2708275"/>
            <a:ext cx="1512888" cy="5762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圓角矩形 18"/>
          <p:cNvSpPr/>
          <p:nvPr/>
        </p:nvSpPr>
        <p:spPr>
          <a:xfrm>
            <a:off x="1000032" y="4184968"/>
            <a:ext cx="1744662" cy="15113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49109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6"/>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30"/>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9" grpId="0" animBg="1"/>
      <p:bldP spid="9" grpId="1" animBg="1"/>
      <p:bldP spid="15" grpId="0" animBg="1"/>
      <p:bldP spid="15" grpId="1" animBg="1"/>
      <p:bldP spid="16" grpId="0" animBg="1"/>
      <p:bldP spid="16" grpId="1" animBg="1"/>
      <p:bldP spid="30" grpId="0" animBg="1"/>
      <p:bldP spid="30" grpId="1"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41DA39-963F-4310-8511-465B6E8E834E}" type="slidenum">
              <a:rPr lang="zh-TW" altLang="en-US" smtClean="0">
                <a:solidFill>
                  <a:srgbClr val="898989"/>
                </a:solidFill>
                <a:latin typeface="Arial" charset="0"/>
                <a:ea typeface="新細明體" charset="-120"/>
              </a:rPr>
              <a:pPr fontAlgn="base">
                <a:spcBef>
                  <a:spcPct val="0"/>
                </a:spcBef>
                <a:spcAft>
                  <a:spcPct val="0"/>
                </a:spcAft>
              </a:pPr>
              <a:t>29</a:t>
            </a:fld>
            <a:endParaRPr lang="en-US" altLang="zh-TW">
              <a:solidFill>
                <a:srgbClr val="898989"/>
              </a:solidFill>
              <a:latin typeface="Arial" charset="0"/>
              <a:ea typeface="新細明體" charset="-120"/>
            </a:endParaRPr>
          </a:p>
        </p:txBody>
      </p:sp>
      <p:sp>
        <p:nvSpPr>
          <p:cNvPr id="73730" name="標題 1"/>
          <p:cNvSpPr>
            <a:spLocks noGrp="1"/>
          </p:cNvSpPr>
          <p:nvPr>
            <p:ph type="title" idx="4294967295"/>
          </p:nvPr>
        </p:nvSpPr>
        <p:spPr>
          <a:xfrm>
            <a:off x="1130300" y="260350"/>
            <a:ext cx="6884988" cy="1003300"/>
          </a:xfrm>
        </p:spPr>
        <p:txBody>
          <a:bodyPr/>
          <a:lstStyle/>
          <a:p>
            <a:pPr eaLnBrk="1" hangingPunct="1"/>
            <a:r>
              <a:rPr lang="zh-TW" altLang="en-US">
                <a:latin typeface="標楷體" pitchFamily="65" charset="-120"/>
                <a:ea typeface="標楷體" pitchFamily="65" charset="-120"/>
              </a:rPr>
              <a:t>宜蘭區免試入學</a:t>
            </a:r>
          </a:p>
        </p:txBody>
      </p:sp>
      <p:graphicFrame>
        <p:nvGraphicFramePr>
          <p:cNvPr id="5" name="內容版面配置區 4"/>
          <p:cNvGraphicFramePr>
            <a:graphicFrameLocks noGrp="1"/>
          </p:cNvGraphicFramePr>
          <p:nvPr>
            <p:ph idx="4294967295"/>
          </p:nvPr>
        </p:nvGraphicFramePr>
        <p:xfrm>
          <a:off x="467544" y="2060848"/>
          <a:ext cx="8435280" cy="3005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732" name="矩形 3"/>
          <p:cNvSpPr>
            <a:spLocks noChangeArrowheads="1"/>
          </p:cNvSpPr>
          <p:nvPr/>
        </p:nvSpPr>
        <p:spPr bwMode="auto">
          <a:xfrm>
            <a:off x="2428884" y="1143017"/>
            <a:ext cx="5248553" cy="584775"/>
          </a:xfrm>
          <a:prstGeom prst="rect">
            <a:avLst/>
          </a:prstGeom>
          <a:noFill/>
          <a:ln w="9525">
            <a:noFill/>
            <a:miter lim="800000"/>
            <a:headEnd/>
            <a:tailEnd/>
          </a:ln>
        </p:spPr>
        <p:txBody>
          <a:bodyPr wrap="none">
            <a:spAutoFit/>
          </a:bodyPr>
          <a:lstStyle/>
          <a:p>
            <a:r>
              <a:rPr kumimoji="0" lang="zh-TW" altLang="en-US" sz="3200" b="1">
                <a:solidFill>
                  <a:srgbClr val="006600"/>
                </a:solidFill>
                <a:latin typeface="微軟正黑體" pitchFamily="34" charset="-120"/>
                <a:ea typeface="微軟正黑體" pitchFamily="34" charset="-120"/>
              </a:rPr>
              <a:t>超額比序項目積分採計</a:t>
            </a:r>
            <a:r>
              <a:rPr kumimoji="0" lang="en-US" altLang="zh-TW" sz="3200" b="1">
                <a:solidFill>
                  <a:srgbClr val="006600"/>
                </a:solidFill>
                <a:latin typeface="微軟正黑體" pitchFamily="34" charset="-120"/>
                <a:ea typeface="微軟正黑體" pitchFamily="34" charset="-120"/>
              </a:rPr>
              <a:t>(4/5)</a:t>
            </a:r>
            <a:endParaRPr kumimoji="0" lang="zh-TW" altLang="en-US" sz="3200" b="1">
              <a:solidFill>
                <a:srgbClr val="006600"/>
              </a:solidFill>
              <a:latin typeface="微軟正黑體" pitchFamily="34" charset="-120"/>
              <a:ea typeface="微軟正黑體" pitchFamily="34" charset="-120"/>
            </a:endParaRPr>
          </a:p>
        </p:txBody>
      </p:sp>
      <p:sp>
        <p:nvSpPr>
          <p:cNvPr id="9" name="圓角矩形 8"/>
          <p:cNvSpPr/>
          <p:nvPr/>
        </p:nvSpPr>
        <p:spPr>
          <a:xfrm>
            <a:off x="617538" y="2924175"/>
            <a:ext cx="1744662" cy="115252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2828425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9525" y="2595563"/>
            <a:ext cx="9144000" cy="2903537"/>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652" name="文字方塊 4"/>
          <p:cNvSpPr txBox="1">
            <a:spLocks noChangeArrowheads="1"/>
          </p:cNvSpPr>
          <p:nvPr/>
        </p:nvSpPr>
        <p:spPr bwMode="auto">
          <a:xfrm>
            <a:off x="216042" y="2854325"/>
            <a:ext cx="8802411" cy="1692771"/>
          </a:xfrm>
          <a:prstGeom prst="rect">
            <a:avLst/>
          </a:prstGeom>
          <a:noFill/>
          <a:ln w="9525">
            <a:noFill/>
            <a:miter lim="800000"/>
            <a:headEnd/>
            <a:tailEnd/>
          </a:ln>
        </p:spPr>
        <p:txBody>
          <a:bodyPr wrap="none">
            <a:spAutoFit/>
          </a:bodyPr>
          <a:lstStyle/>
          <a:p>
            <a:pPr algn="ctr">
              <a:lnSpc>
                <a:spcPct val="130000"/>
              </a:lnSpc>
              <a:defRPr/>
            </a:pPr>
            <a:r>
              <a:rPr lang="zh-TW" altLang="en-US" sz="4800" b="1" dirty="0" smtClean="0">
                <a:solidFill>
                  <a:srgbClr val="CCECFF"/>
                </a:solidFill>
                <a:latin typeface="微軟正黑體" pitchFamily="34" charset="-120"/>
                <a:ea typeface="微軟正黑體" pitchFamily="34" charset="-120"/>
              </a:rPr>
              <a:t>壯圍國中國三適性入學宣導資訊</a:t>
            </a:r>
            <a:endParaRPr lang="en-US" altLang="zh-TW" sz="4800" b="1" dirty="0" smtClean="0">
              <a:solidFill>
                <a:srgbClr val="CCECFF"/>
              </a:solidFill>
              <a:latin typeface="微軟正黑體" pitchFamily="34" charset="-120"/>
              <a:ea typeface="微軟正黑體" pitchFamily="34" charset="-120"/>
            </a:endParaRPr>
          </a:p>
          <a:p>
            <a:pPr algn="ctr">
              <a:lnSpc>
                <a:spcPct val="130000"/>
              </a:lnSpc>
              <a:defRPr/>
            </a:pPr>
            <a:r>
              <a:rPr lang="en-US" altLang="zh-TW" sz="3200" b="1" dirty="0" smtClean="0">
                <a:solidFill>
                  <a:srgbClr val="CCECFF"/>
                </a:solidFill>
                <a:effectLst>
                  <a:outerShdw blurRad="38100" dist="38100" dir="2700000" algn="tl">
                    <a:srgbClr val="000000">
                      <a:alpha val="43137"/>
                    </a:srgbClr>
                  </a:outerShdw>
                </a:effectLst>
                <a:hlinkClick r:id="rId2"/>
              </a:rPr>
              <a:t>http</a:t>
            </a:r>
            <a:r>
              <a:rPr lang="en-US" altLang="zh-TW" sz="3200" b="1" dirty="0">
                <a:solidFill>
                  <a:srgbClr val="CCECFF"/>
                </a:solidFill>
                <a:effectLst>
                  <a:outerShdw blurRad="38100" dist="38100" dir="2700000" algn="tl">
                    <a:srgbClr val="000000">
                      <a:alpha val="43137"/>
                    </a:srgbClr>
                  </a:outerShdw>
                </a:effectLst>
                <a:hlinkClick r:id="rId2"/>
              </a:rPr>
              <a:t>://</a:t>
            </a:r>
            <a:r>
              <a:rPr lang="en-US" altLang="zh-TW" sz="3200" b="1" dirty="0" err="1">
                <a:solidFill>
                  <a:srgbClr val="CCECFF"/>
                </a:solidFill>
                <a:effectLst>
                  <a:outerShdw blurRad="38100" dist="38100" dir="2700000" algn="tl">
                    <a:srgbClr val="000000">
                      <a:alpha val="43137"/>
                    </a:srgbClr>
                  </a:outerShdw>
                </a:effectLst>
                <a:hlinkClick r:id="rId2"/>
              </a:rPr>
              <a:t>blog.ilc.edu.tw</a:t>
            </a:r>
            <a:r>
              <a:rPr lang="en-US" altLang="zh-TW" sz="3200" b="1" dirty="0">
                <a:solidFill>
                  <a:srgbClr val="CCECFF"/>
                </a:solidFill>
                <a:effectLst>
                  <a:outerShdw blurRad="38100" dist="38100" dir="2700000" algn="tl">
                    <a:srgbClr val="000000">
                      <a:alpha val="43137"/>
                    </a:srgbClr>
                  </a:outerShdw>
                </a:effectLst>
                <a:hlinkClick r:id="rId2"/>
              </a:rPr>
              <a:t>/blog/blog/21502</a:t>
            </a:r>
            <a:endParaRPr lang="en-US" altLang="zh-TW" sz="3200" b="1" dirty="0">
              <a:solidFill>
                <a:srgbClr val="CCECFF"/>
              </a:solidFill>
              <a:latin typeface="微軟正黑體" pitchFamily="34" charset="-120"/>
              <a:ea typeface="微軟正黑體" pitchFamily="34" charset="-120"/>
            </a:endParaRPr>
          </a:p>
        </p:txBody>
      </p:sp>
      <p:cxnSp>
        <p:nvCxnSpPr>
          <p:cNvPr id="22" name="直線接點 21"/>
          <p:cNvCxnSpPr/>
          <p:nvPr/>
        </p:nvCxnSpPr>
        <p:spPr>
          <a:xfrm>
            <a:off x="9525" y="2668588"/>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98425" y="5368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9" name="圖片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575" y="120332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161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0C8C7E-C467-410C-A520-76B65A64725D}" type="slidenum">
              <a:rPr lang="zh-TW" altLang="en-US" smtClean="0">
                <a:solidFill>
                  <a:srgbClr val="898989"/>
                </a:solidFill>
                <a:latin typeface="Arial" charset="0"/>
                <a:ea typeface="新細明體" charset="-120"/>
              </a:rPr>
              <a:pPr fontAlgn="base">
                <a:spcBef>
                  <a:spcPct val="0"/>
                </a:spcBef>
                <a:spcAft>
                  <a:spcPct val="0"/>
                </a:spcAft>
              </a:pPr>
              <a:t>30</a:t>
            </a:fld>
            <a:endParaRPr lang="en-US" altLang="zh-TW">
              <a:solidFill>
                <a:srgbClr val="898989"/>
              </a:solidFill>
              <a:latin typeface="Arial" charset="0"/>
              <a:ea typeface="新細明體" charset="-120"/>
            </a:endParaRPr>
          </a:p>
        </p:txBody>
      </p:sp>
      <p:sp>
        <p:nvSpPr>
          <p:cNvPr id="75778" name="標題 1"/>
          <p:cNvSpPr>
            <a:spLocks noGrp="1"/>
          </p:cNvSpPr>
          <p:nvPr>
            <p:ph type="title" idx="4294967295"/>
          </p:nvPr>
        </p:nvSpPr>
        <p:spPr>
          <a:xfrm>
            <a:off x="1304925" y="431800"/>
            <a:ext cx="6884988" cy="1003300"/>
          </a:xfrm>
        </p:spPr>
        <p:txBody>
          <a:bodyPr/>
          <a:lstStyle/>
          <a:p>
            <a:pPr eaLnBrk="1" hangingPunct="1"/>
            <a:r>
              <a:rPr lang="zh-TW" altLang="en-US">
                <a:latin typeface="標楷體" pitchFamily="65" charset="-120"/>
                <a:ea typeface="標楷體" pitchFamily="65" charset="-120"/>
              </a:rPr>
              <a:t>宜蘭區免試入學</a:t>
            </a:r>
          </a:p>
        </p:txBody>
      </p:sp>
      <p:graphicFrame>
        <p:nvGraphicFramePr>
          <p:cNvPr id="5" name="內容版面配置區 4"/>
          <p:cNvGraphicFramePr>
            <a:graphicFrameLocks noGrp="1"/>
          </p:cNvGraphicFramePr>
          <p:nvPr>
            <p:ph idx="4294967295"/>
          </p:nvPr>
        </p:nvGraphicFramePr>
        <p:xfrm>
          <a:off x="395536" y="2457981"/>
          <a:ext cx="8435280" cy="2795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5780" name="矩形 3"/>
          <p:cNvSpPr>
            <a:spLocks noChangeArrowheads="1"/>
          </p:cNvSpPr>
          <p:nvPr/>
        </p:nvSpPr>
        <p:spPr bwMode="auto">
          <a:xfrm>
            <a:off x="2124084" y="1435102"/>
            <a:ext cx="5248553" cy="584775"/>
          </a:xfrm>
          <a:prstGeom prst="rect">
            <a:avLst/>
          </a:prstGeom>
          <a:noFill/>
          <a:ln w="9525">
            <a:noFill/>
            <a:miter lim="800000"/>
            <a:headEnd/>
            <a:tailEnd/>
          </a:ln>
        </p:spPr>
        <p:txBody>
          <a:bodyPr wrap="none">
            <a:spAutoFit/>
          </a:bodyPr>
          <a:lstStyle/>
          <a:p>
            <a:r>
              <a:rPr kumimoji="0" lang="zh-TW" altLang="en-US" sz="3200" b="1">
                <a:solidFill>
                  <a:srgbClr val="006600"/>
                </a:solidFill>
                <a:latin typeface="微軟正黑體" pitchFamily="34" charset="-120"/>
                <a:ea typeface="微軟正黑體" pitchFamily="34" charset="-120"/>
              </a:rPr>
              <a:t>超額比序項目積分採計</a:t>
            </a:r>
            <a:r>
              <a:rPr kumimoji="0" lang="en-US" altLang="zh-TW" sz="3200" b="1">
                <a:solidFill>
                  <a:srgbClr val="006600"/>
                </a:solidFill>
                <a:latin typeface="微軟正黑體" pitchFamily="34" charset="-120"/>
                <a:ea typeface="微軟正黑體" pitchFamily="34" charset="-120"/>
              </a:rPr>
              <a:t>(5/5)</a:t>
            </a:r>
            <a:endParaRPr kumimoji="0" lang="zh-TW" altLang="en-US" sz="3200" b="1">
              <a:solidFill>
                <a:srgbClr val="006600"/>
              </a:solidFill>
              <a:latin typeface="微軟正黑體" pitchFamily="34" charset="-120"/>
              <a:ea typeface="微軟正黑體" pitchFamily="34" charset="-120"/>
            </a:endParaRPr>
          </a:p>
        </p:txBody>
      </p:sp>
      <p:sp>
        <p:nvSpPr>
          <p:cNvPr id="6" name="圓角矩形圖說文字 5"/>
          <p:cNvSpPr/>
          <p:nvPr/>
        </p:nvSpPr>
        <p:spPr>
          <a:xfrm>
            <a:off x="3059122" y="4941888"/>
            <a:ext cx="2808287" cy="1439862"/>
          </a:xfrm>
          <a:prstGeom prst="wedgeRoundRectCallout">
            <a:avLst>
              <a:gd name="adj1" fmla="val -49682"/>
              <a:gd name="adj2" fmla="val -23952"/>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4000" b="1" dirty="0">
                <a:solidFill>
                  <a:srgbClr val="000066"/>
                </a:solidFill>
                <a:latin typeface="微軟正黑體" pitchFamily="34" charset="-120"/>
                <a:ea typeface="微軟正黑體" pitchFamily="34" charset="-120"/>
              </a:rPr>
              <a:t>合計</a:t>
            </a:r>
            <a:r>
              <a:rPr kumimoji="0" lang="en-US" altLang="zh-TW" sz="4000" b="1" dirty="0" smtClean="0">
                <a:solidFill>
                  <a:srgbClr val="000066"/>
                </a:solidFill>
                <a:latin typeface="微軟正黑體" pitchFamily="34" charset="-120"/>
                <a:ea typeface="微軟正黑體" pitchFamily="34" charset="-120"/>
              </a:rPr>
              <a:t>46</a:t>
            </a:r>
            <a:r>
              <a:rPr kumimoji="0" lang="zh-TW" altLang="en-US" sz="4000" b="1" dirty="0" smtClean="0">
                <a:solidFill>
                  <a:srgbClr val="000066"/>
                </a:solidFill>
                <a:latin typeface="微軟正黑體" pitchFamily="34" charset="-120"/>
                <a:ea typeface="微軟正黑體" pitchFamily="34" charset="-120"/>
              </a:rPr>
              <a:t>分</a:t>
            </a:r>
            <a:endParaRPr kumimoji="0" lang="zh-TW" altLang="en-US" sz="4000" b="1" dirty="0">
              <a:solidFill>
                <a:srgbClr val="00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26206015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F46350-89FB-4C09-B3B5-BA140220A139}" type="slidenum">
              <a:rPr lang="zh-TW" altLang="en-US" smtClean="0">
                <a:solidFill>
                  <a:srgbClr val="898989"/>
                </a:solidFill>
                <a:latin typeface="Arial" charset="0"/>
                <a:ea typeface="新細明體" charset="-120"/>
              </a:rPr>
              <a:pPr fontAlgn="base">
                <a:spcBef>
                  <a:spcPct val="0"/>
                </a:spcBef>
                <a:spcAft>
                  <a:spcPct val="0"/>
                </a:spcAft>
              </a:pPr>
              <a:t>31</a:t>
            </a:fld>
            <a:endParaRPr lang="en-US" altLang="zh-TW">
              <a:solidFill>
                <a:srgbClr val="898989"/>
              </a:solidFill>
              <a:latin typeface="Arial" charset="0"/>
              <a:ea typeface="新細明體" charset="-120"/>
            </a:endParaRPr>
          </a:p>
        </p:txBody>
      </p:sp>
      <p:graphicFrame>
        <p:nvGraphicFramePr>
          <p:cNvPr id="154776" name="Group 152"/>
          <p:cNvGraphicFramePr>
            <a:graphicFrameLocks noGrp="1"/>
          </p:cNvGraphicFramePr>
          <p:nvPr>
            <p:ph idx="4294967295"/>
            <p:extLst>
              <p:ext uri="{D42A27DB-BD31-4B8C-83A1-F6EECF244321}">
                <p14:modId xmlns:p14="http://schemas.microsoft.com/office/powerpoint/2010/main" val="4184232864"/>
              </p:ext>
            </p:extLst>
          </p:nvPr>
        </p:nvGraphicFramePr>
        <p:xfrm>
          <a:off x="900117" y="765179"/>
          <a:ext cx="7704137" cy="5675315"/>
        </p:xfrm>
        <a:graphic>
          <a:graphicData uri="http://schemas.openxmlformats.org/drawingml/2006/table">
            <a:tbl>
              <a:tblPr/>
              <a:tblGrid>
                <a:gridCol w="433387">
                  <a:extLst>
                    <a:ext uri="{9D8B030D-6E8A-4147-A177-3AD203B41FA5}">
                      <a16:colId xmlns:a16="http://schemas.microsoft.com/office/drawing/2014/main" xmlns="" val="20000"/>
                    </a:ext>
                  </a:extLst>
                </a:gridCol>
                <a:gridCol w="2087563">
                  <a:extLst>
                    <a:ext uri="{9D8B030D-6E8A-4147-A177-3AD203B41FA5}">
                      <a16:colId xmlns:a16="http://schemas.microsoft.com/office/drawing/2014/main" xmlns="" val="20001"/>
                    </a:ext>
                  </a:extLst>
                </a:gridCol>
                <a:gridCol w="5183187">
                  <a:extLst>
                    <a:ext uri="{9D8B030D-6E8A-4147-A177-3AD203B41FA5}">
                      <a16:colId xmlns:a16="http://schemas.microsoft.com/office/drawing/2014/main" xmlns="" val="20002"/>
                    </a:ext>
                  </a:extLst>
                </a:gridCol>
              </a:tblGrid>
              <a:tr h="407988">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項目</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積分結算基準日</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4200">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a:t>
                      </a: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畢業資格</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採計至</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107</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月</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31</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日</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星期四</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24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時截止</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85788">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2.</a:t>
                      </a: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均衡學習</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採計至</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107</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月</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31</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日</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星期四</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24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時截止</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17538">
                <a:tc rowSpan="4">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３</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多</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元</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學</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習</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表</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現</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3-1</a:t>
                      </a: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品德表現</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採計至</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107</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月</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31</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日</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星期四</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24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時截止</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19125">
                <a:tc vMerge="1">
                  <a:txBody>
                    <a:bodyPr/>
                    <a:lstStyle/>
                    <a:p>
                      <a:endParaRPr lang="zh-TW"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3-2</a:t>
                      </a: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服務表現</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採計至</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107</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月</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30</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日</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星期一</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24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時截止</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17538">
                <a:tc vMerge="1">
                  <a:txBody>
                    <a:bodyPr/>
                    <a:lstStyle/>
                    <a:p>
                      <a:endParaRPr lang="zh-TW"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3-3</a:t>
                      </a: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競賽表現</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採計至</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107</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月</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30</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日</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星期一</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24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時截止</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1074738">
                <a:tc vMerge="1">
                  <a:txBody>
                    <a:bodyPr/>
                    <a:lstStyle/>
                    <a:p>
                      <a:endParaRPr lang="zh-TW"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3-4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體適能表現</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採計至</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107</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月</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30</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日</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星期一</a:t>
                      </a:r>
                      <a:r>
                        <a:rPr kumimoji="1" lang="en-US" altLang="zh-TW" sz="20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1" lang="en-US" altLang="zh-TW"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24</a:t>
                      </a: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時截止</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84200">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4.</a:t>
                      </a: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適性發展</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依實際積分採計</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84200">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國中教育會考表現</a:t>
                      </a:r>
                      <a:endParaRPr kumimoji="1" lang="zh-TW" altLang="en-US" sz="20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依實際積分採計</a:t>
                      </a:r>
                      <a:endParaRPr kumimoji="1" lang="zh-TW" altLang="en-US" sz="2000" b="0" i="0" u="none" strike="noStrike" cap="none" normalizeH="0" baseline="0" dirty="0">
                        <a:ln>
                          <a:noFill/>
                        </a:ln>
                        <a:solidFill>
                          <a:schemeClr val="tx1"/>
                        </a:solidFill>
                        <a:effectLst/>
                        <a:latin typeface="Arial"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7552481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sz="quarter" idx="1"/>
          </p:nvPr>
        </p:nvSpPr>
        <p:spPr>
          <a:xfrm>
            <a:off x="226629" y="1447875"/>
            <a:ext cx="8712968" cy="5400600"/>
          </a:xfrm>
        </p:spPr>
        <p:txBody>
          <a:bodyPr/>
          <a:lstStyle/>
          <a:p>
            <a:pPr>
              <a:spcBef>
                <a:spcPts val="0"/>
              </a:spcBef>
            </a:pPr>
            <a:r>
              <a:rPr lang="zh-TW" altLang="en-US" dirty="0" smtClean="0"/>
              <a:t>步驟一</a:t>
            </a:r>
            <a:endParaRPr lang="en-US" altLang="zh-TW" dirty="0" smtClean="0"/>
          </a:p>
          <a:p>
            <a:pPr lvl="1" algn="just">
              <a:spcBef>
                <a:spcPts val="0"/>
              </a:spcBef>
            </a:pPr>
            <a:r>
              <a:rPr lang="zh-TW" altLang="en-US" sz="3200" b="1" dirty="0">
                <a:solidFill>
                  <a:srgbClr val="FF0000"/>
                </a:solidFill>
                <a:effectLst>
                  <a:outerShdw blurRad="38100" dist="38100" dir="2700000" algn="tl">
                    <a:srgbClr val="000000">
                      <a:alpha val="43137"/>
                    </a:srgbClr>
                  </a:outerShdw>
                </a:effectLst>
              </a:rPr>
              <a:t>分配名額至各校</a:t>
            </a:r>
            <a:r>
              <a:rPr lang="zh-TW" altLang="zh-TW" sz="3200" b="1" dirty="0">
                <a:solidFill>
                  <a:srgbClr val="FF0000"/>
                </a:solidFill>
                <a:effectLst>
                  <a:outerShdw blurRad="38100" dist="38100" dir="2700000" algn="tl">
                    <a:srgbClr val="000000">
                      <a:alpha val="43137"/>
                    </a:srgbClr>
                  </a:outerShdw>
                </a:effectLst>
              </a:rPr>
              <a:t>，依</a:t>
            </a:r>
            <a:r>
              <a:rPr lang="zh-TW" altLang="en-US" sz="3200" b="1" dirty="0">
                <a:solidFill>
                  <a:srgbClr val="FF0000"/>
                </a:solidFill>
                <a:effectLst>
                  <a:outerShdw blurRad="38100" dist="38100" dir="2700000" algn="tl">
                    <a:srgbClr val="000000">
                      <a:alpha val="43137"/>
                    </a:srgbClr>
                  </a:outerShdw>
                </a:effectLst>
              </a:rPr>
              <a:t>第一志願校內比</a:t>
            </a:r>
            <a:r>
              <a:rPr lang="zh-TW" altLang="en-US" sz="3200" b="1" dirty="0" smtClean="0">
                <a:solidFill>
                  <a:srgbClr val="FF0000"/>
                </a:solidFill>
                <a:effectLst>
                  <a:outerShdw blurRad="38100" dist="38100" dir="2700000" algn="tl">
                    <a:srgbClr val="000000">
                      <a:alpha val="43137"/>
                    </a:srgbClr>
                  </a:outerShdw>
                </a:effectLst>
              </a:rPr>
              <a:t>序</a:t>
            </a:r>
            <a:r>
              <a:rPr lang="en-US" altLang="zh-TW" sz="2400" dirty="0" smtClean="0"/>
              <a:t>(</a:t>
            </a:r>
            <a:r>
              <a:rPr lang="zh-TW" altLang="zh-TW" sz="2600" dirty="0" smtClean="0">
                <a:latin typeface="Times New Roman" panose="02020603050405020304" pitchFamily="18" charset="0"/>
                <a:cs typeface="Times New Roman" panose="02020603050405020304" pitchFamily="18" charset="0"/>
              </a:rPr>
              <a:t>各</a:t>
            </a:r>
            <a:r>
              <a:rPr lang="zh-TW" altLang="zh-TW" sz="2600" dirty="0">
                <a:latin typeface="Times New Roman" panose="02020603050405020304" pitchFamily="18" charset="0"/>
                <a:cs typeface="Times New Roman" panose="02020603050405020304" pitchFamily="18" charset="0"/>
              </a:rPr>
              <a:t>國中就縣內各高級中等學校所提撥</a:t>
            </a:r>
            <a:r>
              <a:rPr lang="en-US" altLang="zh-TW" sz="2600" dirty="0">
                <a:latin typeface="Times New Roman" panose="02020603050405020304" pitchFamily="18" charset="0"/>
                <a:cs typeface="Times New Roman" panose="02020603050405020304" pitchFamily="18" charset="0"/>
              </a:rPr>
              <a:t>50%</a:t>
            </a:r>
            <a:r>
              <a:rPr lang="zh-TW" altLang="zh-TW" sz="2600" dirty="0">
                <a:latin typeface="Times New Roman" panose="02020603050405020304" pitchFamily="18" charset="0"/>
                <a:cs typeface="Times New Roman" panose="02020603050405020304" pitchFamily="18" charset="0"/>
              </a:rPr>
              <a:t>免試入學名額，依各國中畢業生比率設定各校分配名額，惟技術型高級中等學校</a:t>
            </a:r>
            <a:r>
              <a:rPr lang="en-US" altLang="zh-TW" sz="2600"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高職</a:t>
            </a:r>
            <a:r>
              <a:rPr lang="en-US" altLang="zh-TW" sz="2600"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之單科單班及進修部、辦理學習區完全免試學校科別、縣立慈心華德福教育實驗高級中等學校所提供</a:t>
            </a:r>
            <a:r>
              <a:rPr lang="en-US" altLang="zh-TW" sz="2600" dirty="0">
                <a:latin typeface="Times New Roman" panose="02020603050405020304" pitchFamily="18" charset="0"/>
                <a:cs typeface="Times New Roman" panose="02020603050405020304" pitchFamily="18" charset="0"/>
              </a:rPr>
              <a:t>50%</a:t>
            </a:r>
            <a:r>
              <a:rPr lang="zh-TW" altLang="zh-TW" sz="2600" dirty="0">
                <a:latin typeface="Times New Roman" panose="02020603050405020304" pitchFamily="18" charset="0"/>
                <a:cs typeface="Times New Roman" panose="02020603050405020304" pitchFamily="18" charset="0"/>
              </a:rPr>
              <a:t>名額係供全區各國中按第一志願及比序積分高低</a:t>
            </a:r>
            <a:r>
              <a:rPr lang="zh-TW" altLang="zh-TW" sz="2600" dirty="0" smtClean="0">
                <a:latin typeface="Times New Roman" panose="02020603050405020304" pitchFamily="18" charset="0"/>
                <a:cs typeface="Times New Roman" panose="02020603050405020304" pitchFamily="18" charset="0"/>
              </a:rPr>
              <a:t>分發</a:t>
            </a:r>
            <a:r>
              <a:rPr lang="en-US" altLang="zh-TW" sz="2600" dirty="0" smtClean="0">
                <a:latin typeface="Times New Roman" panose="02020603050405020304" pitchFamily="18" charset="0"/>
                <a:cs typeface="Times New Roman" panose="02020603050405020304" pitchFamily="18" charset="0"/>
              </a:rPr>
              <a:t>)</a:t>
            </a:r>
            <a:r>
              <a:rPr lang="zh-TW" altLang="zh-TW" sz="2600" dirty="0" smtClean="0">
                <a:latin typeface="Times New Roman" panose="02020603050405020304" pitchFamily="18" charset="0"/>
                <a:cs typeface="Times New Roman" panose="02020603050405020304" pitchFamily="18" charset="0"/>
              </a:rPr>
              <a:t>。</a:t>
            </a:r>
            <a:endParaRPr lang="en-US" altLang="zh-TW" sz="2600" dirty="0" smtClean="0">
              <a:latin typeface="Times New Roman" panose="02020603050405020304" pitchFamily="18" charset="0"/>
              <a:cs typeface="Times New Roman" panose="02020603050405020304" pitchFamily="18" charset="0"/>
            </a:endParaRPr>
          </a:p>
          <a:p>
            <a:pPr>
              <a:spcBef>
                <a:spcPts val="0"/>
              </a:spcBef>
            </a:pPr>
            <a:r>
              <a:rPr lang="zh-TW" altLang="en-US" dirty="0" smtClean="0">
                <a:latin typeface="Times New Roman" panose="02020603050405020304" pitchFamily="18" charset="0"/>
                <a:cs typeface="Times New Roman" panose="02020603050405020304" pitchFamily="18" charset="0"/>
              </a:rPr>
              <a:t>步驟二</a:t>
            </a:r>
            <a:endParaRPr lang="en-US" altLang="zh-TW" dirty="0">
              <a:latin typeface="Times New Roman" panose="02020603050405020304" pitchFamily="18" charset="0"/>
              <a:cs typeface="Times New Roman" panose="02020603050405020304" pitchFamily="18" charset="0"/>
            </a:endParaRPr>
          </a:p>
          <a:p>
            <a:pPr lvl="1" algn="just">
              <a:spcBef>
                <a:spcPts val="0"/>
              </a:spcBef>
            </a:pPr>
            <a:r>
              <a:rPr lang="zh-TW" altLang="en-US" sz="3200" b="1" dirty="0">
                <a:solidFill>
                  <a:srgbClr val="FF0000"/>
                </a:solidFill>
                <a:effectLst>
                  <a:outerShdw blurRad="38100" dist="38100" dir="2700000" algn="tl">
                    <a:srgbClr val="000000">
                      <a:alpha val="43137"/>
                    </a:srgbClr>
                  </a:outerShdw>
                </a:effectLst>
              </a:rPr>
              <a:t>依第一志願全縣比</a:t>
            </a:r>
            <a:r>
              <a:rPr lang="zh-TW" altLang="en-US" sz="3200" b="1" dirty="0" smtClean="0">
                <a:solidFill>
                  <a:srgbClr val="FF0000"/>
                </a:solidFill>
                <a:effectLst>
                  <a:outerShdw blurRad="38100" dist="38100" dir="2700000" algn="tl">
                    <a:srgbClr val="000000">
                      <a:alpha val="43137"/>
                    </a:srgbClr>
                  </a:outerShdw>
                </a:effectLst>
              </a:rPr>
              <a:t>序</a:t>
            </a:r>
            <a:r>
              <a:rPr lang="en-US" altLang="zh-TW" sz="2400" dirty="0" smtClean="0"/>
              <a:t>(</a:t>
            </a:r>
            <a:r>
              <a:rPr lang="zh-TW" altLang="zh-TW" sz="2600" dirty="0" smtClean="0">
                <a:latin typeface="Times New Roman" panose="02020603050405020304" pitchFamily="18" charset="0"/>
                <a:cs typeface="Times New Roman" panose="02020603050405020304" pitchFamily="18" charset="0"/>
              </a:rPr>
              <a:t>各</a:t>
            </a:r>
            <a:r>
              <a:rPr lang="zh-TW" altLang="zh-TW" sz="2600" dirty="0">
                <a:latin typeface="Times New Roman" panose="02020603050405020304" pitchFamily="18" charset="0"/>
                <a:cs typeface="Times New Roman" panose="02020603050405020304" pitchFamily="18" charset="0"/>
              </a:rPr>
              <a:t>高級中等學校</a:t>
            </a:r>
            <a:r>
              <a:rPr lang="en-US" altLang="zh-TW" sz="2600"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含進修部</a:t>
            </a:r>
            <a:r>
              <a:rPr lang="en-US" altLang="zh-TW" sz="2600" dirty="0" smtClean="0">
                <a:latin typeface="Times New Roman" panose="02020603050405020304" pitchFamily="18" charset="0"/>
                <a:cs typeface="Times New Roman" panose="02020603050405020304" pitchFamily="18" charset="0"/>
              </a:rPr>
              <a:t>)</a:t>
            </a:r>
            <a:r>
              <a:rPr lang="zh-TW" altLang="zh-TW" sz="2600" dirty="0" smtClean="0">
                <a:latin typeface="Times New Roman" panose="02020603050405020304" pitchFamily="18" charset="0"/>
                <a:cs typeface="Times New Roman" panose="02020603050405020304" pitchFamily="18" charset="0"/>
              </a:rPr>
              <a:t>提撥</a:t>
            </a:r>
            <a:r>
              <a:rPr lang="en-US" altLang="zh-TW" sz="2600" dirty="0">
                <a:latin typeface="Times New Roman" panose="02020603050405020304" pitchFamily="18" charset="0"/>
                <a:cs typeface="Times New Roman" panose="02020603050405020304" pitchFamily="18" charset="0"/>
              </a:rPr>
              <a:t>25%</a:t>
            </a:r>
            <a:r>
              <a:rPr lang="zh-TW" altLang="zh-TW" sz="2600" dirty="0">
                <a:latin typeface="Times New Roman" panose="02020603050405020304" pitchFamily="18" charset="0"/>
                <a:cs typeface="Times New Roman" panose="02020603050405020304" pitchFamily="18" charset="0"/>
              </a:rPr>
              <a:t>及完全免試、優先免試、直升入學、專長生入學、技優生甄審入學</a:t>
            </a:r>
            <a:r>
              <a:rPr lang="zh-TW" altLang="zh-TW" sz="2600" b="1"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步驟</a:t>
            </a:r>
            <a:r>
              <a:rPr lang="en-US" altLang="zh-TW" sz="2600" dirty="0">
                <a:latin typeface="Times New Roman" panose="02020603050405020304" pitchFamily="18" charset="0"/>
                <a:cs typeface="Times New Roman" panose="02020603050405020304" pitchFamily="18" charset="0"/>
              </a:rPr>
              <a:t>1</a:t>
            </a:r>
            <a:r>
              <a:rPr lang="zh-TW" altLang="zh-TW" sz="2600" dirty="0">
                <a:latin typeface="Times New Roman" panose="02020603050405020304" pitchFamily="18" charset="0"/>
                <a:cs typeface="Times New Roman" panose="02020603050405020304" pitchFamily="18" charset="0"/>
              </a:rPr>
              <a:t>回流</a:t>
            </a:r>
            <a:r>
              <a:rPr lang="zh-TW" altLang="zh-TW" sz="2600" dirty="0" smtClean="0">
                <a:latin typeface="Times New Roman" panose="02020603050405020304" pitchFamily="18" charset="0"/>
                <a:cs typeface="Times New Roman" panose="02020603050405020304" pitchFamily="18" charset="0"/>
              </a:rPr>
              <a:t>名額</a:t>
            </a:r>
            <a:r>
              <a:rPr lang="en-US" altLang="zh-TW" sz="2600" dirty="0" smtClean="0">
                <a:latin typeface="Times New Roman" panose="02020603050405020304" pitchFamily="18" charset="0"/>
                <a:cs typeface="Times New Roman" panose="02020603050405020304" pitchFamily="18" charset="0"/>
              </a:rPr>
              <a:t>)</a:t>
            </a:r>
            <a:r>
              <a:rPr lang="zh-TW" altLang="en-US" sz="2600" dirty="0" smtClean="0">
                <a:latin typeface="Times New Roman" panose="02020603050405020304" pitchFamily="18" charset="0"/>
                <a:cs typeface="Times New Roman" panose="02020603050405020304" pitchFamily="18" charset="0"/>
              </a:rPr>
              <a:t>。</a:t>
            </a:r>
            <a:endParaRPr lang="zh-TW" altLang="en-US" sz="2600" dirty="0">
              <a:latin typeface="Times New Roman" panose="02020603050405020304" pitchFamily="18" charset="0"/>
              <a:cs typeface="Times New Roman" panose="02020603050405020304" pitchFamily="18" charset="0"/>
            </a:endParaRPr>
          </a:p>
        </p:txBody>
      </p:sp>
      <p:sp>
        <p:nvSpPr>
          <p:cNvPr id="2" name="投影片編號版面配置區 1"/>
          <p:cNvSpPr>
            <a:spLocks noGrp="1"/>
          </p:cNvSpPr>
          <p:nvPr>
            <p:ph type="sldNum" sz="quarter" idx="4294967295"/>
          </p:nvPr>
        </p:nvSpPr>
        <p:spPr>
          <a:xfrm>
            <a:off x="0" y="1271588"/>
            <a:ext cx="533400" cy="244475"/>
          </a:xfrm>
          <a:prstGeom prst="rect">
            <a:avLst/>
          </a:prstGeom>
        </p:spPr>
        <p:txBody>
          <a:bodyPr>
            <a:normAutofit fontScale="92500" lnSpcReduction="10000"/>
          </a:bodyPr>
          <a:lstStyle/>
          <a:p>
            <a:pPr>
              <a:defRPr/>
            </a:pPr>
            <a:fld id="{41EA5D6A-17DD-4F09-B72C-0A9482F5C271}" type="slidenum">
              <a:rPr lang="zh-TW" altLang="en-US" smtClean="0"/>
              <a:pPr>
                <a:defRPr/>
              </a:pPr>
              <a:t>32</a:t>
            </a:fld>
            <a:endParaRPr lang="en-US" altLang="zh-TW"/>
          </a:p>
        </p:txBody>
      </p:sp>
      <p:sp>
        <p:nvSpPr>
          <p:cNvPr id="7" name="標題 1"/>
          <p:cNvSpPr txBox="1">
            <a:spLocks/>
          </p:cNvSpPr>
          <p:nvPr/>
        </p:nvSpPr>
        <p:spPr bwMode="auto">
          <a:xfrm>
            <a:off x="468313" y="4762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zh-TW" altLang="en-US" dirty="0" smtClean="0"/>
              <a:t>超額比序分發原則</a:t>
            </a:r>
            <a:endParaRPr kumimoji="0" lang="zh-TW" altLang="en-US" dirty="0"/>
          </a:p>
        </p:txBody>
      </p:sp>
    </p:spTree>
    <p:extLst>
      <p:ext uri="{BB962C8B-B14F-4D97-AF65-F5344CB8AC3E}">
        <p14:creationId xmlns:p14="http://schemas.microsoft.com/office/powerpoint/2010/main" val="12879555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sz="quarter" idx="1"/>
          </p:nvPr>
        </p:nvSpPr>
        <p:spPr>
          <a:xfrm>
            <a:off x="457200" y="1600200"/>
            <a:ext cx="8363272" cy="5069160"/>
          </a:xfrm>
        </p:spPr>
        <p:txBody>
          <a:bodyPr/>
          <a:lstStyle/>
          <a:p>
            <a:r>
              <a:rPr lang="zh-TW" altLang="en-US" dirty="0" smtClean="0"/>
              <a:t>步驟三</a:t>
            </a:r>
            <a:endParaRPr lang="en-US" altLang="zh-TW" dirty="0" smtClean="0"/>
          </a:p>
          <a:p>
            <a:pPr lvl="1"/>
            <a:r>
              <a:rPr lang="zh-TW" altLang="en-US" sz="3200" b="1" dirty="0">
                <a:solidFill>
                  <a:srgbClr val="FF0000"/>
                </a:solidFill>
                <a:effectLst>
                  <a:outerShdw blurRad="38100" dist="38100" dir="2700000" algn="tl">
                    <a:srgbClr val="000000">
                      <a:alpha val="43137"/>
                    </a:srgbClr>
                  </a:outerShdw>
                </a:effectLst>
              </a:rPr>
              <a:t>全縣學生比序，先比積分再看</a:t>
            </a:r>
            <a:r>
              <a:rPr lang="zh-TW" altLang="en-US" sz="3200" b="1" dirty="0" smtClean="0">
                <a:solidFill>
                  <a:srgbClr val="FF0000"/>
                </a:solidFill>
                <a:effectLst>
                  <a:outerShdw blurRad="38100" dist="38100" dir="2700000" algn="tl">
                    <a:srgbClr val="000000">
                      <a:alpha val="43137"/>
                    </a:srgbClr>
                  </a:outerShdw>
                </a:effectLst>
              </a:rPr>
              <a:t>志願</a:t>
            </a:r>
            <a:r>
              <a:rPr lang="en-US" altLang="zh-TW" sz="2600" dirty="0" smtClean="0"/>
              <a:t>(</a:t>
            </a:r>
            <a:r>
              <a:rPr lang="zh-TW" altLang="zh-TW" sz="2600" dirty="0" smtClean="0">
                <a:latin typeface="Times New Roman" panose="02020603050405020304" pitchFamily="18" charset="0"/>
                <a:cs typeface="Times New Roman" panose="02020603050405020304" pitchFamily="18" charset="0"/>
              </a:rPr>
              <a:t>各</a:t>
            </a:r>
            <a:r>
              <a:rPr lang="zh-TW" altLang="zh-TW" sz="2600" dirty="0">
                <a:latin typeface="Times New Roman" panose="02020603050405020304" pitchFamily="18" charset="0"/>
                <a:cs typeface="Times New Roman" panose="02020603050405020304" pitchFamily="18" charset="0"/>
              </a:rPr>
              <a:t>高級中等學校</a:t>
            </a:r>
            <a:r>
              <a:rPr lang="en-US" altLang="zh-TW" sz="2600"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含進修部</a:t>
            </a:r>
            <a:r>
              <a:rPr lang="en-US" altLang="zh-TW" sz="2600"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所提撥</a:t>
            </a:r>
            <a:r>
              <a:rPr lang="en-US" altLang="zh-TW" sz="2600" dirty="0">
                <a:latin typeface="Times New Roman" panose="02020603050405020304" pitchFamily="18" charset="0"/>
                <a:cs typeface="Times New Roman" panose="02020603050405020304" pitchFamily="18" charset="0"/>
              </a:rPr>
              <a:t>25 %</a:t>
            </a:r>
            <a:r>
              <a:rPr lang="zh-TW" altLang="zh-TW" sz="2600" dirty="0">
                <a:latin typeface="Times New Roman" panose="02020603050405020304" pitchFamily="18" charset="0"/>
                <a:cs typeface="Times New Roman" panose="02020603050405020304" pitchFamily="18" charset="0"/>
              </a:rPr>
              <a:t>名額及步驟</a:t>
            </a:r>
            <a:r>
              <a:rPr lang="en-US" altLang="zh-TW" sz="2600" dirty="0">
                <a:latin typeface="Times New Roman" panose="02020603050405020304" pitchFamily="18" charset="0"/>
                <a:cs typeface="Times New Roman" panose="02020603050405020304" pitchFamily="18" charset="0"/>
              </a:rPr>
              <a:t>2</a:t>
            </a:r>
            <a:r>
              <a:rPr lang="zh-TW" altLang="zh-TW" sz="2600" dirty="0">
                <a:latin typeface="Times New Roman" panose="02020603050405020304" pitchFamily="18" charset="0"/>
                <a:cs typeface="Times New Roman" panose="02020603050405020304" pitchFamily="18" charset="0"/>
              </a:rPr>
              <a:t>回流名額，依比序項目積分</a:t>
            </a:r>
            <a:r>
              <a:rPr lang="en-US" altLang="zh-TW" sz="2600"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不含加權</a:t>
            </a:r>
            <a:r>
              <a:rPr lang="en-US" altLang="zh-TW" sz="2600" dirty="0">
                <a:latin typeface="Times New Roman" panose="02020603050405020304" pitchFamily="18" charset="0"/>
                <a:cs typeface="Times New Roman" panose="02020603050405020304" pitchFamily="18" charset="0"/>
              </a:rPr>
              <a:t>)</a:t>
            </a:r>
            <a:r>
              <a:rPr lang="zh-TW" altLang="zh-TW" sz="2600" dirty="0">
                <a:latin typeface="Times New Roman" panose="02020603050405020304" pitchFamily="18" charset="0"/>
                <a:cs typeface="Times New Roman" panose="02020603050405020304" pitchFamily="18" charset="0"/>
              </a:rPr>
              <a:t>高低，按學生選填志願逐一檢視</a:t>
            </a:r>
            <a:r>
              <a:rPr lang="zh-TW" altLang="zh-TW" sz="2600" dirty="0" smtClean="0">
                <a:latin typeface="Times New Roman" panose="02020603050405020304" pitchFamily="18" charset="0"/>
                <a:cs typeface="Times New Roman" panose="02020603050405020304" pitchFamily="18" charset="0"/>
              </a:rPr>
              <a:t>分發</a:t>
            </a:r>
            <a:r>
              <a:rPr lang="en-US" altLang="zh-TW" sz="2600" dirty="0" smtClean="0">
                <a:latin typeface="Times New Roman" panose="02020603050405020304" pitchFamily="18" charset="0"/>
                <a:cs typeface="Times New Roman" panose="02020603050405020304" pitchFamily="18" charset="0"/>
              </a:rPr>
              <a:t>)</a:t>
            </a:r>
            <a:endParaRPr lang="en-US" altLang="zh-TW" sz="2600" b="1" dirty="0" smtClean="0">
              <a:latin typeface="Times New Roman" panose="02020603050405020304" pitchFamily="18" charset="0"/>
              <a:cs typeface="Times New Roman" panose="02020603050405020304" pitchFamily="18" charset="0"/>
            </a:endParaRPr>
          </a:p>
          <a:p>
            <a:r>
              <a:rPr lang="zh-TW" altLang="en-US" dirty="0" smtClean="0">
                <a:latin typeface="Times New Roman" panose="02020603050405020304" pitchFamily="18" charset="0"/>
                <a:cs typeface="Times New Roman" panose="02020603050405020304" pitchFamily="18" charset="0"/>
              </a:rPr>
              <a:t>其中</a:t>
            </a:r>
            <a:r>
              <a:rPr lang="zh-TW" altLang="zh-TW" dirty="0" smtClean="0">
                <a:latin typeface="Times New Roman" panose="02020603050405020304" pitchFamily="18" charset="0"/>
                <a:cs typeface="Times New Roman" panose="02020603050405020304" pitchFamily="18" charset="0"/>
              </a:rPr>
              <a:t>步驟</a:t>
            </a:r>
            <a:r>
              <a:rPr lang="zh-TW" altLang="zh-TW" dirty="0">
                <a:latin typeface="Times New Roman" panose="02020603050405020304" pitchFamily="18" charset="0"/>
                <a:cs typeface="Times New Roman" panose="02020603050405020304" pitchFamily="18" charset="0"/>
              </a:rPr>
              <a:t>一及步驟二採計加權積分，步驟三不採計加權積分</a:t>
            </a:r>
            <a:r>
              <a:rPr lang="zh-TW" altLang="zh-TW" dirty="0" smtClean="0">
                <a:latin typeface="Times New Roman" panose="02020603050405020304" pitchFamily="18" charset="0"/>
                <a:cs typeface="Times New Roman" panose="02020603050405020304" pitchFamily="18" charset="0"/>
              </a:rPr>
              <a:t>。</a:t>
            </a:r>
            <a:endParaRPr lang="en-US" altLang="zh-TW" dirty="0" smtClean="0">
              <a:solidFill>
                <a:srgbClr val="FF0066"/>
              </a:solidFill>
              <a:latin typeface="Times New Roman" panose="02020603050405020304" pitchFamily="18" charset="0"/>
              <a:cs typeface="Times New Roman" panose="02020603050405020304" pitchFamily="18" charset="0"/>
            </a:endParaRPr>
          </a:p>
        </p:txBody>
      </p:sp>
      <p:sp>
        <p:nvSpPr>
          <p:cNvPr id="2" name="投影片編號版面配置區 1"/>
          <p:cNvSpPr>
            <a:spLocks noGrp="1"/>
          </p:cNvSpPr>
          <p:nvPr>
            <p:ph type="sldNum" sz="quarter" idx="4294967295"/>
          </p:nvPr>
        </p:nvSpPr>
        <p:spPr>
          <a:xfrm>
            <a:off x="0" y="1271588"/>
            <a:ext cx="533400" cy="244475"/>
          </a:xfrm>
          <a:prstGeom prst="rect">
            <a:avLst/>
          </a:prstGeom>
        </p:spPr>
        <p:txBody>
          <a:bodyPr>
            <a:normAutofit fontScale="92500" lnSpcReduction="10000"/>
          </a:bodyPr>
          <a:lstStyle/>
          <a:p>
            <a:pPr>
              <a:defRPr/>
            </a:pPr>
            <a:fld id="{41EA5D6A-17DD-4F09-B72C-0A9482F5C271}" type="slidenum">
              <a:rPr lang="zh-TW" altLang="en-US" smtClean="0"/>
              <a:pPr>
                <a:defRPr/>
              </a:pPr>
              <a:t>33</a:t>
            </a:fld>
            <a:endParaRPr lang="en-US" altLang="zh-TW"/>
          </a:p>
        </p:txBody>
      </p:sp>
      <p:sp>
        <p:nvSpPr>
          <p:cNvPr id="7" name="標題 1"/>
          <p:cNvSpPr txBox="1">
            <a:spLocks/>
          </p:cNvSpPr>
          <p:nvPr/>
        </p:nvSpPr>
        <p:spPr bwMode="auto">
          <a:xfrm>
            <a:off x="468313" y="4762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zh-TW" altLang="en-US" dirty="0" smtClean="0"/>
              <a:t>超額比序分發原則</a:t>
            </a:r>
            <a:endParaRPr kumimoji="0" lang="zh-TW" altLang="en-US" dirty="0"/>
          </a:p>
        </p:txBody>
      </p:sp>
    </p:spTree>
    <p:extLst>
      <p:ext uri="{BB962C8B-B14F-4D97-AF65-F5344CB8AC3E}">
        <p14:creationId xmlns:p14="http://schemas.microsoft.com/office/powerpoint/2010/main" val="2696306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投影片編號版面配置區 5"/>
          <p:cNvSpPr>
            <a:spLocks noGrp="1"/>
          </p:cNvSpPr>
          <p:nvPr>
            <p:ph type="sldNum" sz="quarter" idx="12"/>
          </p:nvPr>
        </p:nvSpPr>
        <p:spPr bwMode="auto">
          <a:noFill/>
          <a:ln>
            <a:miter lim="800000"/>
            <a:headEnd/>
            <a:tailEnd/>
          </a:ln>
        </p:spPr>
        <p:txBody>
          <a:bodyPr/>
          <a:lstStyle/>
          <a:p>
            <a:fld id="{5A0EB4FD-66A3-4C2F-9C14-9AEED6DE0657}" type="slidenum">
              <a:rPr lang="zh-TW" altLang="en-US" smtClean="0"/>
              <a:pPr/>
              <a:t>34</a:t>
            </a:fld>
            <a:endParaRPr lang="en-US" altLang="zh-TW"/>
          </a:p>
        </p:txBody>
      </p:sp>
      <p:sp>
        <p:nvSpPr>
          <p:cNvPr id="437250" name="標題 1"/>
          <p:cNvSpPr>
            <a:spLocks noGrp="1"/>
          </p:cNvSpPr>
          <p:nvPr>
            <p:ph type="title"/>
          </p:nvPr>
        </p:nvSpPr>
        <p:spPr>
          <a:xfrm>
            <a:off x="468313" y="404813"/>
            <a:ext cx="8229600" cy="1143000"/>
          </a:xfrm>
        </p:spPr>
        <p:txBody>
          <a:bodyPr/>
          <a:lstStyle/>
          <a:p>
            <a:r>
              <a:rPr lang="zh-TW" altLang="en-US" sz="2800">
                <a:solidFill>
                  <a:srgbClr val="FF0000"/>
                </a:solidFill>
              </a:rPr>
              <a:t>超額比序規則</a:t>
            </a:r>
          </a:p>
        </p:txBody>
      </p:sp>
      <p:sp>
        <p:nvSpPr>
          <p:cNvPr id="437251" name="內容版面配置區 2"/>
          <p:cNvSpPr>
            <a:spLocks noGrp="1"/>
          </p:cNvSpPr>
          <p:nvPr>
            <p:ph idx="1"/>
          </p:nvPr>
        </p:nvSpPr>
        <p:spPr/>
        <p:txBody>
          <a:bodyPr/>
          <a:lstStyle/>
          <a:p>
            <a:pPr>
              <a:buFontTx/>
              <a:buBlip>
                <a:blip r:embed="rId2"/>
              </a:buBlip>
            </a:pPr>
            <a:r>
              <a:rPr lang="zh-TW" altLang="en-US" sz="2800"/>
              <a:t>積分採計規範：</a:t>
            </a:r>
            <a:endParaRPr lang="en-US" altLang="zh-TW" sz="2800"/>
          </a:p>
          <a:p>
            <a:pPr lvl="1">
              <a:buFontTx/>
              <a:buBlip>
                <a:blip r:embed="rId3"/>
              </a:buBlip>
            </a:pPr>
            <a:r>
              <a:rPr lang="zh-TW" altLang="zh-TW" sz="2400"/>
              <a:t>申請超額時上列項目應全數採計</a:t>
            </a:r>
            <a:endParaRPr lang="en-US" altLang="zh-TW" sz="2400"/>
          </a:p>
          <a:p>
            <a:pPr>
              <a:buFontTx/>
              <a:buBlip>
                <a:blip r:embed="rId2"/>
              </a:buBlip>
            </a:pPr>
            <a:endParaRPr lang="en-US" altLang="zh-TW" sz="2800"/>
          </a:p>
          <a:p>
            <a:pPr>
              <a:buFontTx/>
              <a:buBlip>
                <a:blip r:embed="rId2"/>
              </a:buBlip>
            </a:pPr>
            <a:r>
              <a:rPr lang="zh-TW" altLang="en-US" sz="2800"/>
              <a:t>總分同分時，再依各分項分數比序的順序：</a:t>
            </a:r>
            <a:endParaRPr lang="en-US" altLang="zh-TW" sz="2800"/>
          </a:p>
          <a:p>
            <a:pPr lvl="1">
              <a:buFontTx/>
              <a:buBlip>
                <a:blip r:embed="rId3"/>
              </a:buBlip>
            </a:pPr>
            <a:r>
              <a:rPr lang="zh-TW" altLang="zh-TW" sz="2400"/>
              <a:t>畢業資格</a:t>
            </a:r>
            <a:r>
              <a:rPr lang="en-US" altLang="zh-TW" sz="2400">
                <a:sym typeface="Wingdings" pitchFamily="2" charset="2"/>
              </a:rPr>
              <a:t></a:t>
            </a:r>
            <a:r>
              <a:rPr lang="zh-TW" altLang="zh-TW" sz="2400"/>
              <a:t>均衡學習</a:t>
            </a:r>
            <a:r>
              <a:rPr lang="en-US" altLang="zh-TW" sz="2400">
                <a:sym typeface="Wingdings" pitchFamily="2" charset="2"/>
              </a:rPr>
              <a:t></a:t>
            </a:r>
            <a:r>
              <a:rPr lang="zh-TW" altLang="zh-TW" sz="2400"/>
              <a:t>品德表現</a:t>
            </a:r>
            <a:r>
              <a:rPr lang="en-US" altLang="zh-TW" sz="2400">
                <a:sym typeface="Wingdings" pitchFamily="2" charset="2"/>
              </a:rPr>
              <a:t></a:t>
            </a:r>
            <a:r>
              <a:rPr lang="zh-TW" altLang="zh-TW" sz="2400"/>
              <a:t>服務表現</a:t>
            </a:r>
            <a:r>
              <a:rPr lang="en-US" altLang="zh-TW" sz="2400">
                <a:sym typeface="Wingdings" pitchFamily="2" charset="2"/>
              </a:rPr>
              <a:t></a:t>
            </a:r>
            <a:r>
              <a:rPr lang="zh-TW" altLang="zh-TW" sz="2400"/>
              <a:t>低收入戶</a:t>
            </a:r>
            <a:r>
              <a:rPr lang="en-US" altLang="zh-TW" sz="2400">
                <a:sym typeface="Wingdings" pitchFamily="2" charset="2"/>
              </a:rPr>
              <a:t></a:t>
            </a:r>
            <a:r>
              <a:rPr lang="zh-TW" altLang="zh-TW" sz="2400"/>
              <a:t>中低收入戶</a:t>
            </a:r>
            <a:r>
              <a:rPr lang="en-US" altLang="zh-TW" sz="2400">
                <a:sym typeface="Wingdings" pitchFamily="2" charset="2"/>
              </a:rPr>
              <a:t></a:t>
            </a:r>
            <a:r>
              <a:rPr lang="zh-TW" altLang="zh-TW" sz="2400"/>
              <a:t>體適能</a:t>
            </a:r>
            <a:r>
              <a:rPr lang="en-US" altLang="zh-TW" sz="2400">
                <a:sym typeface="Wingdings" pitchFamily="2" charset="2"/>
              </a:rPr>
              <a:t></a:t>
            </a:r>
            <a:r>
              <a:rPr lang="zh-TW" altLang="zh-TW" sz="2400"/>
              <a:t>適性發展</a:t>
            </a:r>
            <a:r>
              <a:rPr lang="en-US" altLang="zh-TW" sz="2400">
                <a:sym typeface="Wingdings" pitchFamily="2" charset="2"/>
              </a:rPr>
              <a:t></a:t>
            </a:r>
            <a:r>
              <a:rPr lang="zh-TW" altLang="zh-TW" sz="2400"/>
              <a:t>競賽表現</a:t>
            </a:r>
            <a:r>
              <a:rPr lang="en-US" altLang="zh-TW" sz="2400">
                <a:sym typeface="Wingdings" pitchFamily="2" charset="2"/>
              </a:rPr>
              <a:t></a:t>
            </a:r>
            <a:r>
              <a:rPr lang="zh-TW" altLang="zh-TW" sz="2400"/>
              <a:t>國中教育會考總級分</a:t>
            </a:r>
            <a:r>
              <a:rPr lang="en-US" altLang="zh-TW" sz="2400">
                <a:sym typeface="Wingdings" pitchFamily="2" charset="2"/>
              </a:rPr>
              <a:t></a:t>
            </a:r>
            <a:r>
              <a:rPr lang="zh-TW" altLang="zh-TW" sz="2400"/>
              <a:t>寫作</a:t>
            </a:r>
            <a:r>
              <a:rPr lang="en-US" altLang="zh-TW" sz="2400">
                <a:sym typeface="Wingdings" pitchFamily="2" charset="2"/>
              </a:rPr>
              <a:t></a:t>
            </a:r>
            <a:r>
              <a:rPr lang="zh-TW" altLang="zh-TW" sz="2400"/>
              <a:t>國</a:t>
            </a:r>
            <a:r>
              <a:rPr lang="en-US" altLang="zh-TW" sz="2400">
                <a:sym typeface="Wingdings" pitchFamily="2" charset="2"/>
              </a:rPr>
              <a:t></a:t>
            </a:r>
            <a:r>
              <a:rPr lang="zh-TW" altLang="zh-TW" sz="2400"/>
              <a:t>英</a:t>
            </a:r>
            <a:r>
              <a:rPr lang="en-US" altLang="zh-TW" sz="2400">
                <a:sym typeface="Wingdings" pitchFamily="2" charset="2"/>
              </a:rPr>
              <a:t></a:t>
            </a:r>
            <a:r>
              <a:rPr lang="zh-TW" altLang="zh-TW" sz="2400"/>
              <a:t>數</a:t>
            </a:r>
            <a:r>
              <a:rPr lang="en-US" altLang="zh-TW" sz="2400">
                <a:sym typeface="Wingdings" pitchFamily="2" charset="2"/>
              </a:rPr>
              <a:t></a:t>
            </a:r>
            <a:r>
              <a:rPr lang="zh-TW" altLang="zh-TW" sz="2400"/>
              <a:t>社</a:t>
            </a:r>
            <a:r>
              <a:rPr lang="en-US" altLang="zh-TW" sz="2400">
                <a:sym typeface="Wingdings" pitchFamily="2" charset="2"/>
              </a:rPr>
              <a:t></a:t>
            </a:r>
            <a:r>
              <a:rPr lang="zh-TW" altLang="zh-TW" sz="2400"/>
              <a:t>自</a:t>
            </a:r>
            <a:r>
              <a:rPr lang="en-US" altLang="zh-TW" sz="2400">
                <a:sym typeface="Wingdings" pitchFamily="2" charset="2"/>
              </a:rPr>
              <a:t></a:t>
            </a:r>
            <a:r>
              <a:rPr lang="zh-TW" altLang="zh-TW" sz="2400"/>
              <a:t>國中教育會考成績標示</a:t>
            </a:r>
            <a:r>
              <a:rPr lang="en-US" altLang="zh-TW" sz="2400"/>
              <a:t>(</a:t>
            </a:r>
            <a:r>
              <a:rPr lang="zh-TW" altLang="zh-TW" sz="2400"/>
              <a:t>就國中教育會考之國文、英語、數學、社會、自然各單科依序按成績標示</a:t>
            </a:r>
            <a:r>
              <a:rPr lang="en-US" altLang="zh-TW" sz="2400"/>
              <a:t>(A++&gt;A+&gt;A&gt;B++&gt;B+&gt;B&gt;C)</a:t>
            </a:r>
            <a:r>
              <a:rPr lang="zh-TW" altLang="zh-TW" sz="2400"/>
              <a:t>為順序</a:t>
            </a:r>
            <a:r>
              <a:rPr lang="en-US" altLang="zh-TW" sz="2400"/>
              <a:t>)</a:t>
            </a:r>
            <a:r>
              <a:rPr lang="zh-TW" altLang="zh-TW" sz="2400"/>
              <a:t>，若經超額比序後仍超額時，則增額錄取</a:t>
            </a:r>
            <a:r>
              <a:rPr lang="zh-TW" altLang="en-US" sz="2400"/>
              <a:t>。</a:t>
            </a:r>
            <a:endParaRPr lang="zh-TW" altLang="zh-TW"/>
          </a:p>
          <a:p>
            <a:pPr>
              <a:buFont typeface="Arial" charset="0"/>
              <a:buNone/>
            </a:pPr>
            <a:endParaRPr lang="zh-TW" altLang="en-US"/>
          </a:p>
        </p:txBody>
      </p:sp>
    </p:spTree>
    <p:extLst>
      <p:ext uri="{BB962C8B-B14F-4D97-AF65-F5344CB8AC3E}">
        <p14:creationId xmlns:p14="http://schemas.microsoft.com/office/powerpoint/2010/main" val="1688806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投影片編號版面配置區 5"/>
          <p:cNvSpPr>
            <a:spLocks noGrp="1"/>
          </p:cNvSpPr>
          <p:nvPr>
            <p:ph type="sldNum" sz="quarter" idx="4294967295"/>
          </p:nvPr>
        </p:nvSpPr>
        <p:spPr bwMode="auto">
          <a:xfrm>
            <a:off x="6553200" y="6356368"/>
            <a:ext cx="2133600" cy="365125"/>
          </a:xfrm>
          <a:prstGeom prst="rect">
            <a:avLst/>
          </a:prstGeom>
          <a:noFill/>
          <a:ln>
            <a:miter lim="800000"/>
            <a:headEnd/>
            <a:tailEnd/>
          </a:ln>
        </p:spPr>
        <p:txBody>
          <a:bodyPr/>
          <a:lstStyle/>
          <a:p>
            <a:fld id="{36B43863-FD42-4DB6-97D2-686321712084}" type="slidenum">
              <a:rPr lang="zh-TW" altLang="en-US" smtClean="0"/>
              <a:pPr/>
              <a:t>35</a:t>
            </a:fld>
            <a:endParaRPr lang="en-US" altLang="zh-TW"/>
          </a:p>
        </p:txBody>
      </p:sp>
      <p:sp>
        <p:nvSpPr>
          <p:cNvPr id="58371" name="投影片編號版面配置區 3"/>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endParaRPr kumimoji="0" lang="zh-TW" altLang="en-US" sz="1600"/>
          </a:p>
        </p:txBody>
      </p:sp>
      <p:grpSp>
        <p:nvGrpSpPr>
          <p:cNvPr id="58372" name="Group 5"/>
          <p:cNvGrpSpPr>
            <a:grpSpLocks/>
          </p:cNvGrpSpPr>
          <p:nvPr/>
        </p:nvGrpSpPr>
        <p:grpSpPr bwMode="auto">
          <a:xfrm>
            <a:off x="1187459" y="836613"/>
            <a:ext cx="6823075" cy="5753100"/>
            <a:chOff x="883" y="2146"/>
            <a:chExt cx="10744" cy="9060"/>
          </a:xfrm>
        </p:grpSpPr>
        <p:sp>
          <p:nvSpPr>
            <p:cNvPr id="58374" name="流程圖: 結束點 17"/>
            <p:cNvSpPr>
              <a:spLocks noChangeArrowheads="1"/>
            </p:cNvSpPr>
            <p:nvPr/>
          </p:nvSpPr>
          <p:spPr bwMode="auto">
            <a:xfrm>
              <a:off x="9891" y="3320"/>
              <a:ext cx="1509" cy="699"/>
            </a:xfrm>
            <a:prstGeom prst="flowChartTerminator">
              <a:avLst/>
            </a:prstGeom>
            <a:solidFill>
              <a:srgbClr val="FFCC66"/>
            </a:solidFill>
            <a:ln w="15875">
              <a:solidFill>
                <a:srgbClr val="000000"/>
              </a:solidFill>
              <a:miter lim="800000"/>
              <a:headEnd/>
              <a:tailEnd/>
            </a:ln>
          </p:spPr>
          <p:txBody>
            <a:bodyPr/>
            <a:lstStyle/>
            <a:p>
              <a:r>
                <a:rPr lang="zh-TW" altLang="en-US" sz="1200" b="1">
                  <a:latin typeface="華康細黑體"/>
                  <a:ea typeface="華康細黑體"/>
                  <a:cs typeface="華康細黑體"/>
                </a:rPr>
                <a:t>報到入學</a:t>
              </a:r>
              <a:endParaRPr lang="zh-TW" altLang="en-US"/>
            </a:p>
          </p:txBody>
        </p:sp>
        <p:grpSp>
          <p:nvGrpSpPr>
            <p:cNvPr id="58375" name="Group 7"/>
            <p:cNvGrpSpPr>
              <a:grpSpLocks/>
            </p:cNvGrpSpPr>
            <p:nvPr/>
          </p:nvGrpSpPr>
          <p:grpSpPr bwMode="auto">
            <a:xfrm>
              <a:off x="883" y="2146"/>
              <a:ext cx="10744" cy="9060"/>
              <a:chOff x="883" y="2146"/>
              <a:chExt cx="10744" cy="9060"/>
            </a:xfrm>
          </p:grpSpPr>
          <p:sp>
            <p:nvSpPr>
              <p:cNvPr id="58376" name="文字方塊 49"/>
              <p:cNvSpPr txBox="1">
                <a:spLocks noChangeArrowheads="1"/>
              </p:cNvSpPr>
              <p:nvPr/>
            </p:nvSpPr>
            <p:spPr bwMode="auto">
              <a:xfrm>
                <a:off x="7022" y="5943"/>
                <a:ext cx="540" cy="720"/>
              </a:xfrm>
              <a:prstGeom prst="rect">
                <a:avLst/>
              </a:prstGeom>
              <a:noFill/>
              <a:ln w="9525">
                <a:noFill/>
                <a:miter lim="800000"/>
                <a:headEnd/>
                <a:tailEnd/>
              </a:ln>
            </p:spPr>
            <p:txBody>
              <a:bodyPr/>
              <a:lstStyle/>
              <a:p>
                <a:r>
                  <a:rPr lang="zh-TW" altLang="en-US" sz="1200">
                    <a:latin typeface="華康細黑體"/>
                    <a:ea typeface="華康細黑體"/>
                    <a:cs typeface="華康細黑體"/>
                  </a:rPr>
                  <a:t>否</a:t>
                </a:r>
                <a:endParaRPr lang="zh-TW" altLang="en-US"/>
              </a:p>
            </p:txBody>
          </p:sp>
          <p:grpSp>
            <p:nvGrpSpPr>
              <p:cNvPr id="58377" name="Group 9"/>
              <p:cNvGrpSpPr>
                <a:grpSpLocks/>
              </p:cNvGrpSpPr>
              <p:nvPr/>
            </p:nvGrpSpPr>
            <p:grpSpPr bwMode="auto">
              <a:xfrm>
                <a:off x="883" y="2146"/>
                <a:ext cx="10744" cy="9060"/>
                <a:chOff x="883" y="1832"/>
                <a:chExt cx="10744" cy="9060"/>
              </a:xfrm>
            </p:grpSpPr>
            <p:sp>
              <p:nvSpPr>
                <p:cNvPr id="58378" name="直線接點 55"/>
                <p:cNvSpPr>
                  <a:spLocks noChangeShapeType="1"/>
                </p:cNvSpPr>
                <p:nvPr/>
              </p:nvSpPr>
              <p:spPr bwMode="auto">
                <a:xfrm>
                  <a:off x="5181" y="3388"/>
                  <a:ext cx="618" cy="0"/>
                </a:xfrm>
                <a:prstGeom prst="line">
                  <a:avLst/>
                </a:prstGeom>
                <a:noFill/>
                <a:ln w="15875">
                  <a:solidFill>
                    <a:srgbClr val="000000"/>
                  </a:solidFill>
                  <a:round/>
                  <a:headEnd/>
                  <a:tailEnd type="triangle" w="med" len="med"/>
                </a:ln>
              </p:spPr>
              <p:txBody>
                <a:bodyPr/>
                <a:lstStyle/>
                <a:p>
                  <a:endParaRPr lang="zh-TW" altLang="en-US"/>
                </a:p>
              </p:txBody>
            </p:sp>
            <p:grpSp>
              <p:nvGrpSpPr>
                <p:cNvPr id="58379" name="Group 11"/>
                <p:cNvGrpSpPr>
                  <a:grpSpLocks/>
                </p:cNvGrpSpPr>
                <p:nvPr/>
              </p:nvGrpSpPr>
              <p:grpSpPr bwMode="auto">
                <a:xfrm>
                  <a:off x="883" y="1832"/>
                  <a:ext cx="10744" cy="9060"/>
                  <a:chOff x="883" y="1829"/>
                  <a:chExt cx="10744" cy="9060"/>
                </a:xfrm>
              </p:grpSpPr>
              <p:grpSp>
                <p:nvGrpSpPr>
                  <p:cNvPr id="58380" name="Group 12"/>
                  <p:cNvGrpSpPr>
                    <a:grpSpLocks/>
                  </p:cNvGrpSpPr>
                  <p:nvPr/>
                </p:nvGrpSpPr>
                <p:grpSpPr bwMode="auto">
                  <a:xfrm>
                    <a:off x="1700" y="4613"/>
                    <a:ext cx="4957" cy="1282"/>
                    <a:chOff x="1700" y="4613"/>
                    <a:chExt cx="4957" cy="1282"/>
                  </a:xfrm>
                </p:grpSpPr>
                <p:sp>
                  <p:nvSpPr>
                    <p:cNvPr id="58440" name="流程圖: 程序 48"/>
                    <p:cNvSpPr>
                      <a:spLocks noChangeArrowheads="1"/>
                    </p:cNvSpPr>
                    <p:nvPr/>
                  </p:nvSpPr>
                  <p:spPr bwMode="auto">
                    <a:xfrm>
                      <a:off x="1700" y="4613"/>
                      <a:ext cx="4298" cy="1282"/>
                    </a:xfrm>
                    <a:prstGeom prst="flowChartProcess">
                      <a:avLst/>
                    </a:prstGeom>
                    <a:gradFill rotWithShape="1">
                      <a:gsLst>
                        <a:gs pos="0">
                          <a:srgbClr val="FFFF99"/>
                        </a:gs>
                        <a:gs pos="100000">
                          <a:srgbClr val="FFFF99"/>
                        </a:gs>
                      </a:gsLst>
                      <a:lin ang="2700000" scaled="1"/>
                    </a:gradFill>
                    <a:ln w="15875">
                      <a:solidFill>
                        <a:srgbClr val="000000"/>
                      </a:solidFill>
                      <a:miter lim="800000"/>
                      <a:headEnd/>
                      <a:tailEnd/>
                    </a:ln>
                  </p:spPr>
                  <p:txBody>
                    <a:bodyPr/>
                    <a:lstStyle/>
                    <a:p>
                      <a:pPr algn="just">
                        <a:lnSpc>
                          <a:spcPct val="104000"/>
                        </a:lnSpc>
                      </a:pPr>
                      <a:r>
                        <a:rPr lang="en-US" altLang="zh-TW" sz="1100" b="1" dirty="0">
                          <a:latin typeface="華康細黑體"/>
                          <a:ea typeface="華康細黑體"/>
                          <a:cs typeface="華康細黑體"/>
                        </a:rPr>
                        <a:t>&lt;</a:t>
                      </a:r>
                      <a:r>
                        <a:rPr lang="zh-TW" altLang="en-US" sz="1100" b="1" dirty="0">
                          <a:latin typeface="華康細黑體"/>
                          <a:ea typeface="華康細黑體"/>
                          <a:cs typeface="華康細黑體"/>
                        </a:rPr>
                        <a:t>步驟二</a:t>
                      </a:r>
                      <a:r>
                        <a:rPr lang="en-US" altLang="zh-TW" sz="1100" b="1" dirty="0">
                          <a:latin typeface="華康細黑體"/>
                          <a:ea typeface="華康細黑體"/>
                          <a:cs typeface="華康細黑體"/>
                        </a:rPr>
                        <a:t>&gt;</a:t>
                      </a:r>
                      <a:endParaRPr lang="en-US" altLang="zh-TW" sz="1100" dirty="0">
                        <a:solidFill>
                          <a:srgbClr val="000000"/>
                        </a:solidFill>
                        <a:latin typeface="華康細黑體"/>
                        <a:ea typeface="華康細黑體"/>
                        <a:cs typeface="華康細黑體"/>
                      </a:endParaRPr>
                    </a:p>
                    <a:p>
                      <a:pPr algn="just">
                        <a:lnSpc>
                          <a:spcPct val="104000"/>
                        </a:lnSpc>
                      </a:pPr>
                      <a:r>
                        <a:rPr lang="zh-TW" altLang="zh-TW" sz="900" dirty="0"/>
                        <a:t>各高級中等學校</a:t>
                      </a:r>
                      <a:r>
                        <a:rPr lang="en-US" altLang="zh-TW" sz="900" b="1" dirty="0"/>
                        <a:t>(</a:t>
                      </a:r>
                      <a:r>
                        <a:rPr lang="zh-TW" altLang="zh-TW" sz="900" b="1" dirty="0"/>
                        <a:t>含進修部</a:t>
                      </a:r>
                      <a:r>
                        <a:rPr lang="en-US" altLang="zh-TW" sz="900" b="1" dirty="0"/>
                        <a:t>)</a:t>
                      </a:r>
                      <a:r>
                        <a:rPr lang="zh-TW" altLang="zh-TW" sz="900" b="1" dirty="0"/>
                        <a:t>所提撥</a:t>
                      </a:r>
                      <a:r>
                        <a:rPr lang="en-US" altLang="zh-TW" sz="900" b="1" dirty="0"/>
                        <a:t>25%</a:t>
                      </a:r>
                      <a:r>
                        <a:rPr lang="zh-TW" altLang="zh-TW" sz="900" b="1" dirty="0"/>
                        <a:t>及完全免試、優先免試、直升入學、專長生入學、技優生甄審入學、</a:t>
                      </a:r>
                      <a:r>
                        <a:rPr lang="zh-TW" altLang="zh-TW" sz="900" dirty="0"/>
                        <a:t>步驟</a:t>
                      </a:r>
                      <a:r>
                        <a:rPr lang="en-US" altLang="zh-TW" sz="900" dirty="0"/>
                        <a:t>1</a:t>
                      </a:r>
                      <a:r>
                        <a:rPr lang="zh-TW" altLang="zh-TW" sz="900" dirty="0"/>
                        <a:t>回流名額</a:t>
                      </a:r>
                      <a:r>
                        <a:rPr lang="zh-TW" altLang="zh-TW" sz="900" b="1" dirty="0"/>
                        <a:t>，</a:t>
                      </a:r>
                      <a:r>
                        <a:rPr lang="zh-TW" altLang="zh-TW" sz="900" dirty="0"/>
                        <a:t>按第一志願及比序總積分高低分發</a:t>
                      </a:r>
                      <a:endParaRPr lang="zh-TW" altLang="en-US" dirty="0"/>
                    </a:p>
                  </p:txBody>
                </p:sp>
                <p:sp>
                  <p:nvSpPr>
                    <p:cNvPr id="58441" name="直線接點 55"/>
                    <p:cNvSpPr>
                      <a:spLocks noChangeShapeType="1"/>
                    </p:cNvSpPr>
                    <p:nvPr/>
                  </p:nvSpPr>
                  <p:spPr bwMode="auto">
                    <a:xfrm>
                      <a:off x="6039" y="5284"/>
                      <a:ext cx="618" cy="0"/>
                    </a:xfrm>
                    <a:prstGeom prst="line">
                      <a:avLst/>
                    </a:prstGeom>
                    <a:noFill/>
                    <a:ln w="15875">
                      <a:solidFill>
                        <a:srgbClr val="000000"/>
                      </a:solidFill>
                      <a:round/>
                      <a:headEnd/>
                      <a:tailEnd type="triangle" w="med" len="med"/>
                    </a:ln>
                  </p:spPr>
                  <p:txBody>
                    <a:bodyPr/>
                    <a:lstStyle/>
                    <a:p>
                      <a:endParaRPr lang="zh-TW" altLang="en-US"/>
                    </a:p>
                  </p:txBody>
                </p:sp>
              </p:grpSp>
              <p:grpSp>
                <p:nvGrpSpPr>
                  <p:cNvPr id="58381" name="Group 15"/>
                  <p:cNvGrpSpPr>
                    <a:grpSpLocks/>
                  </p:cNvGrpSpPr>
                  <p:nvPr/>
                </p:nvGrpSpPr>
                <p:grpSpPr bwMode="auto">
                  <a:xfrm>
                    <a:off x="883" y="1829"/>
                    <a:ext cx="10744" cy="9060"/>
                    <a:chOff x="883" y="1829"/>
                    <a:chExt cx="10744" cy="9060"/>
                  </a:xfrm>
                </p:grpSpPr>
                <p:grpSp>
                  <p:nvGrpSpPr>
                    <p:cNvPr id="58382" name="Group 16"/>
                    <p:cNvGrpSpPr>
                      <a:grpSpLocks/>
                    </p:cNvGrpSpPr>
                    <p:nvPr/>
                  </p:nvGrpSpPr>
                  <p:grpSpPr bwMode="auto">
                    <a:xfrm>
                      <a:off x="3133" y="9915"/>
                      <a:ext cx="8494" cy="974"/>
                      <a:chOff x="3133" y="9915"/>
                      <a:chExt cx="8494" cy="974"/>
                    </a:xfrm>
                  </p:grpSpPr>
                  <p:sp>
                    <p:nvSpPr>
                      <p:cNvPr id="58437" name="手繪多邊形 16"/>
                      <p:cNvSpPr>
                        <a:spLocks/>
                      </p:cNvSpPr>
                      <p:nvPr/>
                    </p:nvSpPr>
                    <p:spPr bwMode="auto">
                      <a:xfrm>
                        <a:off x="8367" y="10355"/>
                        <a:ext cx="1751" cy="417"/>
                      </a:xfrm>
                      <a:custGeom>
                        <a:avLst/>
                        <a:gdLst>
                          <a:gd name="T0" fmla="*/ 0 w 538"/>
                          <a:gd name="T1" fmla="*/ 0 h 1"/>
                          <a:gd name="T2" fmla="*/ 2147483647 w 538"/>
                          <a:gd name="T3" fmla="*/ 0 h 1"/>
                          <a:gd name="T4" fmla="*/ 0 60000 65536"/>
                          <a:gd name="T5" fmla="*/ 0 60000 65536"/>
                          <a:gd name="T6" fmla="*/ 0 w 538"/>
                          <a:gd name="T7" fmla="*/ 0 h 1"/>
                          <a:gd name="T8" fmla="*/ 538 w 538"/>
                          <a:gd name="T9" fmla="*/ 1 h 1"/>
                        </a:gdLst>
                        <a:ahLst/>
                        <a:cxnLst>
                          <a:cxn ang="T4">
                            <a:pos x="T0" y="T1"/>
                          </a:cxn>
                          <a:cxn ang="T5">
                            <a:pos x="T2" y="T3"/>
                          </a:cxn>
                        </a:cxnLst>
                        <a:rect l="T6" t="T7" r="T8" b="T9"/>
                        <a:pathLst>
                          <a:path w="538" h="1">
                            <a:moveTo>
                              <a:pt x="0" y="0"/>
                            </a:moveTo>
                            <a:lnTo>
                              <a:pt x="538" y="0"/>
                            </a:lnTo>
                          </a:path>
                        </a:pathLst>
                      </a:custGeom>
                      <a:noFill/>
                      <a:ln w="15875">
                        <a:solidFill>
                          <a:srgbClr val="000000"/>
                        </a:solidFill>
                        <a:round/>
                        <a:headEnd/>
                        <a:tailEnd type="triangle" w="med" len="med"/>
                      </a:ln>
                    </p:spPr>
                    <p:txBody>
                      <a:bodyPr/>
                      <a:lstStyle/>
                      <a:p>
                        <a:endParaRPr lang="zh-TW" altLang="en-US"/>
                      </a:p>
                    </p:txBody>
                  </p:sp>
                  <p:sp>
                    <p:nvSpPr>
                      <p:cNvPr id="58438" name="文字方塊 18"/>
                      <p:cNvSpPr txBox="1">
                        <a:spLocks noChangeArrowheads="1"/>
                      </p:cNvSpPr>
                      <p:nvPr/>
                    </p:nvSpPr>
                    <p:spPr bwMode="auto">
                      <a:xfrm>
                        <a:off x="3133" y="9915"/>
                        <a:ext cx="5694" cy="974"/>
                      </a:xfrm>
                      <a:prstGeom prst="rect">
                        <a:avLst/>
                      </a:prstGeom>
                      <a:gradFill rotWithShape="1">
                        <a:gsLst>
                          <a:gs pos="0">
                            <a:srgbClr val="CCECFF"/>
                          </a:gs>
                          <a:gs pos="100000">
                            <a:srgbClr val="CCECFF"/>
                          </a:gs>
                        </a:gsLst>
                        <a:lin ang="5400000" scaled="1"/>
                      </a:gradFill>
                      <a:ln w="15875">
                        <a:solidFill>
                          <a:srgbClr val="000000"/>
                        </a:solidFill>
                        <a:miter lim="800000"/>
                        <a:headEnd/>
                        <a:tailEnd/>
                      </a:ln>
                    </p:spPr>
                    <p:txBody>
                      <a:bodyPr/>
                      <a:lstStyle/>
                      <a:p>
                        <a:r>
                          <a:rPr lang="zh-TW" altLang="zh-TW" sz="1200" dirty="0"/>
                          <a:t>至最後一個選填志願仍未錄取者，得參加高中或高職辦理之續招，續招之辦理方式由主管機關另訂之。</a:t>
                        </a:r>
                        <a:endParaRPr lang="zh-TW" altLang="en-US" dirty="0"/>
                      </a:p>
                    </p:txBody>
                  </p:sp>
                  <p:sp>
                    <p:nvSpPr>
                      <p:cNvPr id="58439" name="流程圖: 結束點 17"/>
                      <p:cNvSpPr>
                        <a:spLocks noChangeArrowheads="1"/>
                      </p:cNvSpPr>
                      <p:nvPr/>
                    </p:nvSpPr>
                    <p:spPr bwMode="auto">
                      <a:xfrm>
                        <a:off x="10118" y="10004"/>
                        <a:ext cx="1509" cy="699"/>
                      </a:xfrm>
                      <a:prstGeom prst="flowChartTerminator">
                        <a:avLst/>
                      </a:prstGeom>
                      <a:solidFill>
                        <a:srgbClr val="FFCC66"/>
                      </a:solidFill>
                      <a:ln w="15875">
                        <a:solidFill>
                          <a:srgbClr val="000000"/>
                        </a:solidFill>
                        <a:miter lim="800000"/>
                        <a:headEnd/>
                        <a:tailEnd/>
                      </a:ln>
                    </p:spPr>
                    <p:txBody>
                      <a:bodyPr/>
                      <a:lstStyle/>
                      <a:p>
                        <a:r>
                          <a:rPr lang="zh-TW" altLang="en-US" sz="1200" b="1">
                            <a:latin typeface="華康細黑體"/>
                            <a:ea typeface="華康細黑體"/>
                            <a:cs typeface="華康細黑體"/>
                          </a:rPr>
                          <a:t>報到入學</a:t>
                        </a:r>
                        <a:endParaRPr lang="zh-TW" altLang="en-US"/>
                      </a:p>
                    </p:txBody>
                  </p:sp>
                </p:grpSp>
                <p:cxnSp>
                  <p:nvCxnSpPr>
                    <p:cNvPr id="58383" name="AutoShape 20"/>
                    <p:cNvCxnSpPr>
                      <a:cxnSpLocks noChangeShapeType="1"/>
                    </p:cNvCxnSpPr>
                    <p:nvPr/>
                  </p:nvCxnSpPr>
                  <p:spPr bwMode="auto">
                    <a:xfrm>
                      <a:off x="6156" y="9628"/>
                      <a:ext cx="0" cy="279"/>
                    </a:xfrm>
                    <a:prstGeom prst="straightConnector1">
                      <a:avLst/>
                    </a:prstGeom>
                    <a:noFill/>
                    <a:ln w="12700">
                      <a:solidFill>
                        <a:srgbClr val="000000"/>
                      </a:solidFill>
                      <a:prstDash val="dash"/>
                      <a:round/>
                      <a:headEnd/>
                      <a:tailEnd type="triangle" w="med" len="med"/>
                    </a:ln>
                  </p:spPr>
                </p:cxnSp>
                <p:grpSp>
                  <p:nvGrpSpPr>
                    <p:cNvPr id="58384" name="Group 21"/>
                    <p:cNvGrpSpPr>
                      <a:grpSpLocks/>
                    </p:cNvGrpSpPr>
                    <p:nvPr/>
                  </p:nvGrpSpPr>
                  <p:grpSpPr bwMode="auto">
                    <a:xfrm>
                      <a:off x="883" y="1829"/>
                      <a:ext cx="10713" cy="7785"/>
                      <a:chOff x="883" y="1829"/>
                      <a:chExt cx="10713" cy="7785"/>
                    </a:xfrm>
                  </p:grpSpPr>
                  <p:sp>
                    <p:nvSpPr>
                      <p:cNvPr id="58385" name="文字方塊 27"/>
                      <p:cNvSpPr txBox="1">
                        <a:spLocks noChangeArrowheads="1"/>
                      </p:cNvSpPr>
                      <p:nvPr/>
                    </p:nvSpPr>
                    <p:spPr bwMode="auto">
                      <a:xfrm>
                        <a:off x="7231" y="8598"/>
                        <a:ext cx="599" cy="653"/>
                      </a:xfrm>
                      <a:prstGeom prst="rect">
                        <a:avLst/>
                      </a:prstGeom>
                      <a:noFill/>
                      <a:ln w="9525">
                        <a:noFill/>
                        <a:miter lim="800000"/>
                        <a:headEnd/>
                        <a:tailEnd/>
                      </a:ln>
                    </p:spPr>
                    <p:txBody>
                      <a:bodyPr/>
                      <a:lstStyle/>
                      <a:p>
                        <a:r>
                          <a:rPr lang="zh-TW" altLang="en-US" sz="1200">
                            <a:latin typeface="華康細黑體"/>
                            <a:ea typeface="華康細黑體"/>
                            <a:cs typeface="華康細黑體"/>
                          </a:rPr>
                          <a:t>否</a:t>
                        </a:r>
                        <a:endParaRPr lang="zh-TW" altLang="en-US"/>
                      </a:p>
                    </p:txBody>
                  </p:sp>
                  <p:grpSp>
                    <p:nvGrpSpPr>
                      <p:cNvPr id="58386" name="Group 23"/>
                      <p:cNvGrpSpPr>
                        <a:grpSpLocks/>
                      </p:cNvGrpSpPr>
                      <p:nvPr/>
                    </p:nvGrpSpPr>
                    <p:grpSpPr bwMode="auto">
                      <a:xfrm>
                        <a:off x="883" y="1829"/>
                        <a:ext cx="10713" cy="7785"/>
                        <a:chOff x="883" y="1829"/>
                        <a:chExt cx="10713" cy="7785"/>
                      </a:xfrm>
                    </p:grpSpPr>
                    <p:sp>
                      <p:nvSpPr>
                        <p:cNvPr id="58387" name="直線接點 19"/>
                        <p:cNvSpPr>
                          <a:spLocks noChangeShapeType="1"/>
                        </p:cNvSpPr>
                        <p:nvPr/>
                      </p:nvSpPr>
                      <p:spPr bwMode="auto">
                        <a:xfrm flipH="1" flipV="1">
                          <a:off x="3373" y="9184"/>
                          <a:ext cx="1808" cy="0"/>
                        </a:xfrm>
                        <a:prstGeom prst="line">
                          <a:avLst/>
                        </a:prstGeom>
                        <a:noFill/>
                        <a:ln w="15875">
                          <a:solidFill>
                            <a:srgbClr val="000000"/>
                          </a:solidFill>
                          <a:round/>
                          <a:headEnd/>
                          <a:tailEnd/>
                        </a:ln>
                      </p:spPr>
                      <p:txBody>
                        <a:bodyPr/>
                        <a:lstStyle/>
                        <a:p>
                          <a:endParaRPr lang="zh-TW" altLang="en-US"/>
                        </a:p>
                      </p:txBody>
                    </p:sp>
                    <p:sp>
                      <p:nvSpPr>
                        <p:cNvPr id="58388" name="文字方塊 26"/>
                        <p:cNvSpPr txBox="1">
                          <a:spLocks noChangeArrowheads="1"/>
                        </p:cNvSpPr>
                        <p:nvPr/>
                      </p:nvSpPr>
                      <p:spPr bwMode="auto">
                        <a:xfrm>
                          <a:off x="4066" y="8608"/>
                          <a:ext cx="540" cy="741"/>
                        </a:xfrm>
                        <a:prstGeom prst="rect">
                          <a:avLst/>
                        </a:prstGeom>
                        <a:noFill/>
                        <a:ln w="9525">
                          <a:noFill/>
                          <a:miter lim="800000"/>
                          <a:headEnd/>
                          <a:tailEnd/>
                        </a:ln>
                      </p:spPr>
                      <p:txBody>
                        <a:bodyPr/>
                        <a:lstStyle/>
                        <a:p>
                          <a:r>
                            <a:rPr lang="zh-TW" altLang="en-US" sz="1200">
                              <a:latin typeface="華康細黑體"/>
                              <a:ea typeface="華康細黑體"/>
                              <a:cs typeface="華康細黑體"/>
                            </a:rPr>
                            <a:t>是</a:t>
                          </a:r>
                          <a:endParaRPr lang="zh-TW" altLang="en-US"/>
                        </a:p>
                      </p:txBody>
                    </p:sp>
                    <p:sp>
                      <p:nvSpPr>
                        <p:cNvPr id="58389" name="直線接點 41"/>
                        <p:cNvSpPr>
                          <a:spLocks noChangeShapeType="1"/>
                        </p:cNvSpPr>
                        <p:nvPr/>
                      </p:nvSpPr>
                      <p:spPr bwMode="auto">
                        <a:xfrm flipH="1">
                          <a:off x="3373" y="8221"/>
                          <a:ext cx="0" cy="963"/>
                        </a:xfrm>
                        <a:prstGeom prst="line">
                          <a:avLst/>
                        </a:prstGeom>
                        <a:noFill/>
                        <a:ln w="15875">
                          <a:solidFill>
                            <a:srgbClr val="000000"/>
                          </a:solidFill>
                          <a:round/>
                          <a:headEnd/>
                          <a:tailEnd/>
                        </a:ln>
                      </p:spPr>
                      <p:txBody>
                        <a:bodyPr/>
                        <a:lstStyle/>
                        <a:p>
                          <a:endParaRPr lang="zh-TW" altLang="en-US"/>
                        </a:p>
                      </p:txBody>
                    </p:sp>
                    <p:grpSp>
                      <p:nvGrpSpPr>
                        <p:cNvPr id="58390" name="Group 27"/>
                        <p:cNvGrpSpPr>
                          <a:grpSpLocks/>
                        </p:cNvGrpSpPr>
                        <p:nvPr/>
                      </p:nvGrpSpPr>
                      <p:grpSpPr bwMode="auto">
                        <a:xfrm>
                          <a:off x="883" y="1829"/>
                          <a:ext cx="10713" cy="7785"/>
                          <a:chOff x="883" y="1829"/>
                          <a:chExt cx="10713" cy="7785"/>
                        </a:xfrm>
                      </p:grpSpPr>
                      <p:sp>
                        <p:nvSpPr>
                          <p:cNvPr id="58391" name="文字方塊 49"/>
                          <p:cNvSpPr txBox="1">
                            <a:spLocks noChangeArrowheads="1"/>
                          </p:cNvSpPr>
                          <p:nvPr/>
                        </p:nvSpPr>
                        <p:spPr bwMode="auto">
                          <a:xfrm>
                            <a:off x="6182" y="3746"/>
                            <a:ext cx="540" cy="720"/>
                          </a:xfrm>
                          <a:prstGeom prst="rect">
                            <a:avLst/>
                          </a:prstGeom>
                          <a:noFill/>
                          <a:ln w="9525">
                            <a:noFill/>
                            <a:miter lim="800000"/>
                            <a:headEnd/>
                            <a:tailEnd/>
                          </a:ln>
                        </p:spPr>
                        <p:txBody>
                          <a:bodyPr/>
                          <a:lstStyle/>
                          <a:p>
                            <a:r>
                              <a:rPr lang="zh-TW" altLang="en-US" sz="1200">
                                <a:latin typeface="華康細黑體"/>
                                <a:ea typeface="華康細黑體"/>
                                <a:cs typeface="華康細黑體"/>
                              </a:rPr>
                              <a:t>否</a:t>
                            </a:r>
                            <a:endParaRPr lang="zh-TW" altLang="en-US"/>
                          </a:p>
                        </p:txBody>
                      </p:sp>
                      <p:grpSp>
                        <p:nvGrpSpPr>
                          <p:cNvPr id="58392" name="Group 29"/>
                          <p:cNvGrpSpPr>
                            <a:grpSpLocks/>
                          </p:cNvGrpSpPr>
                          <p:nvPr/>
                        </p:nvGrpSpPr>
                        <p:grpSpPr bwMode="auto">
                          <a:xfrm>
                            <a:off x="883" y="1829"/>
                            <a:ext cx="10713" cy="7785"/>
                            <a:chOff x="883" y="1829"/>
                            <a:chExt cx="10713" cy="7785"/>
                          </a:xfrm>
                        </p:grpSpPr>
                        <p:grpSp>
                          <p:nvGrpSpPr>
                            <p:cNvPr id="58393" name="Group 30"/>
                            <p:cNvGrpSpPr>
                              <a:grpSpLocks/>
                            </p:cNvGrpSpPr>
                            <p:nvPr/>
                          </p:nvGrpSpPr>
                          <p:grpSpPr bwMode="auto">
                            <a:xfrm>
                              <a:off x="2510" y="6111"/>
                              <a:ext cx="9086" cy="3503"/>
                              <a:chOff x="2510" y="6111"/>
                              <a:chExt cx="9086" cy="3503"/>
                            </a:xfrm>
                          </p:grpSpPr>
                          <p:sp>
                            <p:nvSpPr>
                              <p:cNvPr id="58420" name="文字方塊 25"/>
                              <p:cNvSpPr txBox="1">
                                <a:spLocks noChangeArrowheads="1"/>
                              </p:cNvSpPr>
                              <p:nvPr/>
                            </p:nvSpPr>
                            <p:spPr bwMode="auto">
                              <a:xfrm>
                                <a:off x="9432" y="8487"/>
                                <a:ext cx="443" cy="764"/>
                              </a:xfrm>
                              <a:prstGeom prst="rect">
                                <a:avLst/>
                              </a:prstGeom>
                              <a:noFill/>
                              <a:ln w="9525">
                                <a:noFill/>
                                <a:miter lim="800000"/>
                                <a:headEnd/>
                                <a:tailEnd/>
                              </a:ln>
                            </p:spPr>
                            <p:txBody>
                              <a:bodyPr/>
                              <a:lstStyle/>
                              <a:p>
                                <a:r>
                                  <a:rPr lang="zh-TW" altLang="en-US" sz="1200">
                                    <a:latin typeface="華康細黑體"/>
                                    <a:ea typeface="華康細黑體"/>
                                    <a:cs typeface="華康細黑體"/>
                                  </a:rPr>
                                  <a:t>是</a:t>
                                </a:r>
                                <a:endParaRPr lang="zh-TW" altLang="en-US"/>
                              </a:p>
                            </p:txBody>
                          </p:sp>
                          <p:sp>
                            <p:nvSpPr>
                              <p:cNvPr id="58421" name="手繪多邊形 20"/>
                              <p:cNvSpPr>
                                <a:spLocks/>
                              </p:cNvSpPr>
                              <p:nvPr/>
                            </p:nvSpPr>
                            <p:spPr bwMode="auto">
                              <a:xfrm>
                                <a:off x="7134" y="9181"/>
                                <a:ext cx="826" cy="246"/>
                              </a:xfrm>
                              <a:custGeom>
                                <a:avLst/>
                                <a:gdLst>
                                  <a:gd name="T0" fmla="*/ 0 w 588"/>
                                  <a:gd name="T1" fmla="*/ 0 h 1"/>
                                  <a:gd name="T2" fmla="*/ 2147483647 w 588"/>
                                  <a:gd name="T3" fmla="*/ 0 h 1"/>
                                  <a:gd name="T4" fmla="*/ 0 60000 65536"/>
                                  <a:gd name="T5" fmla="*/ 0 60000 65536"/>
                                  <a:gd name="T6" fmla="*/ 0 w 588"/>
                                  <a:gd name="T7" fmla="*/ 0 h 1"/>
                                  <a:gd name="T8" fmla="*/ 588 w 588"/>
                                  <a:gd name="T9" fmla="*/ 1 h 1"/>
                                </a:gdLst>
                                <a:ahLst/>
                                <a:cxnLst>
                                  <a:cxn ang="T4">
                                    <a:pos x="T0" y="T1"/>
                                  </a:cxn>
                                  <a:cxn ang="T5">
                                    <a:pos x="T2" y="T3"/>
                                  </a:cxn>
                                </a:cxnLst>
                                <a:rect l="T6" t="T7" r="T8" b="T9"/>
                                <a:pathLst>
                                  <a:path w="588" h="1">
                                    <a:moveTo>
                                      <a:pt x="0" y="0"/>
                                    </a:moveTo>
                                    <a:lnTo>
                                      <a:pt x="588" y="0"/>
                                    </a:lnTo>
                                  </a:path>
                                </a:pathLst>
                              </a:custGeom>
                              <a:noFill/>
                              <a:ln w="15875">
                                <a:solidFill>
                                  <a:srgbClr val="000000"/>
                                </a:solidFill>
                                <a:round/>
                                <a:headEnd/>
                                <a:tailEnd type="triangle" w="med" len="med"/>
                              </a:ln>
                            </p:spPr>
                            <p:txBody>
                              <a:bodyPr/>
                              <a:lstStyle/>
                              <a:p>
                                <a:endParaRPr lang="zh-TW" altLang="en-US"/>
                              </a:p>
                            </p:txBody>
                          </p:sp>
                          <p:sp>
                            <p:nvSpPr>
                              <p:cNvPr id="58422" name="流程圖: 決策 23"/>
                              <p:cNvSpPr>
                                <a:spLocks noChangeArrowheads="1"/>
                              </p:cNvSpPr>
                              <p:nvPr/>
                            </p:nvSpPr>
                            <p:spPr bwMode="auto">
                              <a:xfrm>
                                <a:off x="5181" y="8746"/>
                                <a:ext cx="1953" cy="868"/>
                              </a:xfrm>
                              <a:prstGeom prst="flowChartDecision">
                                <a:avLst/>
                              </a:prstGeom>
                              <a:gradFill rotWithShape="1">
                                <a:gsLst>
                                  <a:gs pos="0">
                                    <a:srgbClr val="DDDDDD"/>
                                  </a:gs>
                                  <a:gs pos="100000">
                                    <a:srgbClr val="DDDDDD"/>
                                  </a:gs>
                                </a:gsLst>
                                <a:lin ang="5400000" scaled="1"/>
                              </a:gradFill>
                              <a:ln w="15875">
                                <a:solidFill>
                                  <a:srgbClr val="000000"/>
                                </a:solidFill>
                                <a:miter lim="800000"/>
                                <a:headEnd/>
                                <a:tailEnd/>
                              </a:ln>
                            </p:spPr>
                            <p:txBody>
                              <a:bodyPr/>
                              <a:lstStyle/>
                              <a:p>
                                <a:pPr algn="ctr"/>
                                <a:r>
                                  <a:rPr lang="zh-TW" altLang="en-US" sz="1200">
                                    <a:latin typeface="華康細黑體"/>
                                    <a:ea typeface="華康細黑體"/>
                                    <a:cs typeface="華康細黑體"/>
                                  </a:rPr>
                                  <a:t>額滿</a:t>
                                </a:r>
                                <a:endParaRPr lang="zh-TW" altLang="en-US"/>
                              </a:p>
                            </p:txBody>
                          </p:sp>
                          <p:sp>
                            <p:nvSpPr>
                              <p:cNvPr id="58423" name="流程圖: 決策 24"/>
                              <p:cNvSpPr>
                                <a:spLocks noChangeArrowheads="1"/>
                              </p:cNvSpPr>
                              <p:nvPr/>
                            </p:nvSpPr>
                            <p:spPr bwMode="auto">
                              <a:xfrm>
                                <a:off x="7960" y="8756"/>
                                <a:ext cx="1616" cy="858"/>
                              </a:xfrm>
                              <a:prstGeom prst="flowChartDecision">
                                <a:avLst/>
                              </a:prstGeom>
                              <a:solidFill>
                                <a:srgbClr val="CCFF99"/>
                              </a:solidFill>
                              <a:ln w="15875">
                                <a:solidFill>
                                  <a:srgbClr val="000000"/>
                                </a:solidFill>
                                <a:miter lim="800000"/>
                                <a:headEnd/>
                                <a:tailEnd/>
                              </a:ln>
                            </p:spPr>
                            <p:txBody>
                              <a:bodyPr/>
                              <a:lstStyle/>
                              <a:p>
                                <a:pPr algn="ctr"/>
                                <a:r>
                                  <a:rPr lang="zh-TW" altLang="en-US" sz="1200" b="1">
                                    <a:latin typeface="華康細黑體"/>
                                    <a:ea typeface="華康細黑體"/>
                                    <a:cs typeface="華康細黑體"/>
                                  </a:rPr>
                                  <a:t>錄取</a:t>
                                </a:r>
                                <a:endParaRPr lang="zh-TW" altLang="en-US"/>
                              </a:p>
                            </p:txBody>
                          </p:sp>
                          <p:sp>
                            <p:nvSpPr>
                              <p:cNvPr id="58424" name="流程圖: 結束點 17"/>
                              <p:cNvSpPr>
                                <a:spLocks noChangeArrowheads="1"/>
                              </p:cNvSpPr>
                              <p:nvPr/>
                            </p:nvSpPr>
                            <p:spPr bwMode="auto">
                              <a:xfrm>
                                <a:off x="10087" y="8811"/>
                                <a:ext cx="1509" cy="699"/>
                              </a:xfrm>
                              <a:prstGeom prst="flowChartTerminator">
                                <a:avLst/>
                              </a:prstGeom>
                              <a:solidFill>
                                <a:srgbClr val="FFCC66"/>
                              </a:solidFill>
                              <a:ln w="15875">
                                <a:solidFill>
                                  <a:srgbClr val="000000"/>
                                </a:solidFill>
                                <a:miter lim="800000"/>
                                <a:headEnd/>
                                <a:tailEnd/>
                              </a:ln>
                            </p:spPr>
                            <p:txBody>
                              <a:bodyPr/>
                              <a:lstStyle/>
                              <a:p>
                                <a:r>
                                  <a:rPr lang="zh-TW" altLang="en-US" sz="1200" b="1">
                                    <a:latin typeface="華康細黑體"/>
                                    <a:ea typeface="華康細黑體"/>
                                    <a:cs typeface="華康細黑體"/>
                                  </a:rPr>
                                  <a:t>報到入學</a:t>
                                </a:r>
                                <a:endParaRPr lang="zh-TW" altLang="en-US"/>
                              </a:p>
                            </p:txBody>
                          </p:sp>
                          <p:sp>
                            <p:nvSpPr>
                              <p:cNvPr id="58425" name="手繪多邊形 45"/>
                              <p:cNvSpPr>
                                <a:spLocks/>
                              </p:cNvSpPr>
                              <p:nvPr/>
                            </p:nvSpPr>
                            <p:spPr bwMode="auto">
                              <a:xfrm>
                                <a:off x="9576" y="9178"/>
                                <a:ext cx="542" cy="397"/>
                              </a:xfrm>
                              <a:custGeom>
                                <a:avLst/>
                                <a:gdLst>
                                  <a:gd name="T0" fmla="*/ 0 w 588"/>
                                  <a:gd name="T1" fmla="*/ 0 h 1"/>
                                  <a:gd name="T2" fmla="*/ 1429020885 w 588"/>
                                  <a:gd name="T3" fmla="*/ 0 h 1"/>
                                  <a:gd name="T4" fmla="*/ 0 60000 65536"/>
                                  <a:gd name="T5" fmla="*/ 0 60000 65536"/>
                                  <a:gd name="T6" fmla="*/ 0 w 588"/>
                                  <a:gd name="T7" fmla="*/ 0 h 1"/>
                                  <a:gd name="T8" fmla="*/ 588 w 588"/>
                                  <a:gd name="T9" fmla="*/ 1 h 1"/>
                                </a:gdLst>
                                <a:ahLst/>
                                <a:cxnLst>
                                  <a:cxn ang="T4">
                                    <a:pos x="T0" y="T1"/>
                                  </a:cxn>
                                  <a:cxn ang="T5">
                                    <a:pos x="T2" y="T3"/>
                                  </a:cxn>
                                </a:cxnLst>
                                <a:rect l="T6" t="T7" r="T8" b="T9"/>
                                <a:pathLst>
                                  <a:path w="588" h="1">
                                    <a:moveTo>
                                      <a:pt x="0" y="0"/>
                                    </a:moveTo>
                                    <a:lnTo>
                                      <a:pt x="588" y="0"/>
                                    </a:lnTo>
                                  </a:path>
                                </a:pathLst>
                              </a:custGeom>
                              <a:noFill/>
                              <a:ln w="15875">
                                <a:solidFill>
                                  <a:srgbClr val="000000"/>
                                </a:solidFill>
                                <a:round/>
                                <a:headEnd/>
                                <a:tailEnd type="triangle" w="med" len="med"/>
                              </a:ln>
                            </p:spPr>
                            <p:txBody>
                              <a:bodyPr/>
                              <a:lstStyle/>
                              <a:p>
                                <a:endParaRPr lang="zh-TW" altLang="en-US"/>
                              </a:p>
                            </p:txBody>
                          </p:sp>
                          <p:grpSp>
                            <p:nvGrpSpPr>
                              <p:cNvPr id="58426" name="Group 37"/>
                              <p:cNvGrpSpPr>
                                <a:grpSpLocks/>
                              </p:cNvGrpSpPr>
                              <p:nvPr/>
                            </p:nvGrpSpPr>
                            <p:grpSpPr bwMode="auto">
                              <a:xfrm>
                                <a:off x="2510" y="6111"/>
                                <a:ext cx="9078" cy="2393"/>
                                <a:chOff x="2510" y="6111"/>
                                <a:chExt cx="9078" cy="2393"/>
                              </a:xfrm>
                            </p:grpSpPr>
                            <p:sp>
                              <p:nvSpPr>
                                <p:cNvPr id="58427" name="文字方塊 33"/>
                                <p:cNvSpPr txBox="1">
                                  <a:spLocks noChangeArrowheads="1"/>
                                </p:cNvSpPr>
                                <p:nvPr/>
                              </p:nvSpPr>
                              <p:spPr bwMode="auto">
                                <a:xfrm>
                                  <a:off x="7837" y="7459"/>
                                  <a:ext cx="599" cy="723"/>
                                </a:xfrm>
                                <a:prstGeom prst="rect">
                                  <a:avLst/>
                                </a:prstGeom>
                                <a:noFill/>
                                <a:ln w="9525">
                                  <a:noFill/>
                                  <a:miter lim="800000"/>
                                  <a:headEnd/>
                                  <a:tailEnd/>
                                </a:ln>
                              </p:spPr>
                              <p:txBody>
                                <a:bodyPr/>
                                <a:lstStyle/>
                                <a:p>
                                  <a:r>
                                    <a:rPr lang="zh-TW" altLang="en-US" sz="1200">
                                      <a:latin typeface="華康細黑體"/>
                                      <a:ea typeface="華康細黑體"/>
                                      <a:cs typeface="華康細黑體"/>
                                    </a:rPr>
                                    <a:t>否</a:t>
                                  </a:r>
                                  <a:endParaRPr lang="zh-TW" altLang="en-US"/>
                                </a:p>
                              </p:txBody>
                            </p:sp>
                            <p:sp>
                              <p:nvSpPr>
                                <p:cNvPr id="58428" name="流程圖: 決策 38"/>
                                <p:cNvSpPr>
                                  <a:spLocks noChangeArrowheads="1"/>
                                </p:cNvSpPr>
                                <p:nvPr/>
                              </p:nvSpPr>
                              <p:spPr bwMode="auto">
                                <a:xfrm>
                                  <a:off x="7465" y="6746"/>
                                  <a:ext cx="1616" cy="858"/>
                                </a:xfrm>
                                <a:prstGeom prst="flowChartDecision">
                                  <a:avLst/>
                                </a:prstGeom>
                                <a:solidFill>
                                  <a:srgbClr val="CCFF99"/>
                                </a:solidFill>
                                <a:ln w="15875">
                                  <a:solidFill>
                                    <a:srgbClr val="000000"/>
                                  </a:solidFill>
                                  <a:miter lim="800000"/>
                                  <a:headEnd/>
                                  <a:tailEnd/>
                                </a:ln>
                              </p:spPr>
                              <p:txBody>
                                <a:bodyPr/>
                                <a:lstStyle/>
                                <a:p>
                                  <a:pPr algn="ctr"/>
                                  <a:r>
                                    <a:rPr lang="zh-TW" altLang="en-US" sz="1200" b="1">
                                      <a:latin typeface="華康細黑體"/>
                                      <a:ea typeface="華康細黑體"/>
                                      <a:cs typeface="華康細黑體"/>
                                    </a:rPr>
                                    <a:t>錄取</a:t>
                                  </a:r>
                                  <a:endParaRPr lang="zh-TW" altLang="en-US"/>
                                </a:p>
                              </p:txBody>
                            </p:sp>
                            <p:sp>
                              <p:nvSpPr>
                                <p:cNvPr id="58429" name="流程圖: 結束點 17"/>
                                <p:cNvSpPr>
                                  <a:spLocks noChangeArrowheads="1"/>
                                </p:cNvSpPr>
                                <p:nvPr/>
                              </p:nvSpPr>
                              <p:spPr bwMode="auto">
                                <a:xfrm>
                                  <a:off x="10079" y="6785"/>
                                  <a:ext cx="1509" cy="699"/>
                                </a:xfrm>
                                <a:prstGeom prst="flowChartTerminator">
                                  <a:avLst/>
                                </a:prstGeom>
                                <a:solidFill>
                                  <a:srgbClr val="FFCC66"/>
                                </a:solidFill>
                                <a:ln w="15875">
                                  <a:solidFill>
                                    <a:srgbClr val="000000"/>
                                  </a:solidFill>
                                  <a:miter lim="800000"/>
                                  <a:headEnd/>
                                  <a:tailEnd/>
                                </a:ln>
                              </p:spPr>
                              <p:txBody>
                                <a:bodyPr/>
                                <a:lstStyle/>
                                <a:p>
                                  <a:r>
                                    <a:rPr lang="zh-TW" altLang="en-US" sz="1200" b="1">
                                      <a:latin typeface="華康細黑體"/>
                                      <a:ea typeface="華康細黑體"/>
                                      <a:cs typeface="華康細黑體"/>
                                    </a:rPr>
                                    <a:t>報到入學</a:t>
                                  </a:r>
                                  <a:endParaRPr lang="zh-TW" altLang="en-US"/>
                                </a:p>
                              </p:txBody>
                            </p:sp>
                            <p:sp>
                              <p:nvSpPr>
                                <p:cNvPr id="58430" name="直線接點 55"/>
                                <p:cNvSpPr>
                                  <a:spLocks noChangeShapeType="1"/>
                                </p:cNvSpPr>
                                <p:nvPr/>
                              </p:nvSpPr>
                              <p:spPr bwMode="auto">
                                <a:xfrm>
                                  <a:off x="6847" y="7205"/>
                                  <a:ext cx="618" cy="0"/>
                                </a:xfrm>
                                <a:prstGeom prst="line">
                                  <a:avLst/>
                                </a:prstGeom>
                                <a:noFill/>
                                <a:ln w="15875">
                                  <a:solidFill>
                                    <a:srgbClr val="000000"/>
                                  </a:solidFill>
                                  <a:round/>
                                  <a:headEnd/>
                                  <a:tailEnd type="triangle" w="med" len="med"/>
                                </a:ln>
                              </p:spPr>
                              <p:txBody>
                                <a:bodyPr/>
                                <a:lstStyle/>
                                <a:p>
                                  <a:endParaRPr lang="zh-TW" altLang="en-US"/>
                                </a:p>
                              </p:txBody>
                            </p:sp>
                            <p:grpSp>
                              <p:nvGrpSpPr>
                                <p:cNvPr id="58431" name="Group 42"/>
                                <p:cNvGrpSpPr>
                                  <a:grpSpLocks/>
                                </p:cNvGrpSpPr>
                                <p:nvPr/>
                              </p:nvGrpSpPr>
                              <p:grpSpPr bwMode="auto">
                                <a:xfrm>
                                  <a:off x="2510" y="6111"/>
                                  <a:ext cx="5778" cy="2393"/>
                                  <a:chOff x="2510" y="6111"/>
                                  <a:chExt cx="5778" cy="2393"/>
                                </a:xfrm>
                              </p:grpSpPr>
                              <p:sp>
                                <p:nvSpPr>
                                  <p:cNvPr id="58432" name="流程圖: 程序 37"/>
                                  <p:cNvSpPr>
                                    <a:spLocks noChangeArrowheads="1"/>
                                  </p:cNvSpPr>
                                  <p:nvPr/>
                                </p:nvSpPr>
                                <p:spPr bwMode="auto">
                                  <a:xfrm>
                                    <a:off x="2510" y="6111"/>
                                    <a:ext cx="4298" cy="1493"/>
                                  </a:xfrm>
                                  <a:prstGeom prst="flowChartProcess">
                                    <a:avLst/>
                                  </a:prstGeom>
                                  <a:gradFill rotWithShape="1">
                                    <a:gsLst>
                                      <a:gs pos="0">
                                        <a:srgbClr val="99CCFF"/>
                                      </a:gs>
                                      <a:gs pos="100000">
                                        <a:srgbClr val="99CCFF"/>
                                      </a:gs>
                                    </a:gsLst>
                                    <a:lin ang="2700000" scaled="1"/>
                                  </a:gradFill>
                                  <a:ln w="15875">
                                    <a:solidFill>
                                      <a:srgbClr val="000000"/>
                                    </a:solidFill>
                                    <a:miter lim="800000"/>
                                    <a:headEnd/>
                                    <a:tailEnd/>
                                  </a:ln>
                                </p:spPr>
                                <p:txBody>
                                  <a:bodyPr/>
                                  <a:lstStyle/>
                                  <a:p>
                                    <a:pPr algn="just">
                                      <a:lnSpc>
                                        <a:spcPct val="104000"/>
                                      </a:lnSpc>
                                    </a:pPr>
                                    <a:r>
                                      <a:rPr lang="en-US" altLang="zh-TW" sz="1100" b="1" dirty="0">
                                        <a:latin typeface="華康細黑體"/>
                                        <a:ea typeface="華康細黑體"/>
                                        <a:cs typeface="華康細黑體"/>
                                      </a:rPr>
                                      <a:t>&lt;</a:t>
                                    </a:r>
                                    <a:r>
                                      <a:rPr lang="zh-TW" altLang="en-US" sz="1100" b="1" dirty="0">
                                        <a:latin typeface="華康細黑體"/>
                                        <a:ea typeface="華康細黑體"/>
                                        <a:cs typeface="華康細黑體"/>
                                      </a:rPr>
                                      <a:t>步驟三</a:t>
                                    </a:r>
                                    <a:r>
                                      <a:rPr lang="en-US" altLang="zh-TW" sz="1100" b="1" dirty="0">
                                        <a:latin typeface="華康細黑體"/>
                                        <a:ea typeface="華康細黑體"/>
                                        <a:cs typeface="華康細黑體"/>
                                      </a:rPr>
                                      <a:t>&gt;</a:t>
                                    </a:r>
                                    <a:endParaRPr lang="en-US" altLang="zh-TW" sz="1100" dirty="0">
                                      <a:latin typeface="華康細黑體"/>
                                      <a:ea typeface="華康細黑體"/>
                                      <a:cs typeface="華康細黑體"/>
                                    </a:endParaRPr>
                                  </a:p>
                                  <a:p>
                                    <a:pPr algn="just">
                                      <a:lnSpc>
                                        <a:spcPct val="104000"/>
                                      </a:lnSpc>
                                    </a:pPr>
                                    <a:r>
                                      <a:rPr lang="zh-TW" altLang="zh-TW" sz="900" b="1" dirty="0"/>
                                      <a:t>各</a:t>
                                    </a:r>
                                    <a:r>
                                      <a:rPr lang="zh-TW" altLang="zh-TW" sz="900" dirty="0"/>
                                      <a:t>高級中等學校</a:t>
                                    </a:r>
                                    <a:r>
                                      <a:rPr lang="en-US" altLang="zh-TW" sz="900" dirty="0"/>
                                      <a:t>(</a:t>
                                    </a:r>
                                    <a:r>
                                      <a:rPr lang="zh-TW" altLang="zh-TW" sz="900" dirty="0"/>
                                      <a:t>含進修部</a:t>
                                    </a:r>
                                    <a:r>
                                      <a:rPr lang="en-US" altLang="zh-TW" sz="900" dirty="0"/>
                                      <a:t>)</a:t>
                                    </a:r>
                                    <a:r>
                                      <a:rPr lang="zh-TW" altLang="zh-TW" sz="900" b="1" dirty="0"/>
                                      <a:t>所提撥</a:t>
                                    </a:r>
                                    <a:r>
                                      <a:rPr lang="en-US" altLang="zh-TW" sz="900" b="1" dirty="0"/>
                                      <a:t>25 %</a:t>
                                    </a:r>
                                    <a:r>
                                      <a:rPr lang="zh-TW" altLang="zh-TW" sz="900" b="1" dirty="0"/>
                                      <a:t>名額</a:t>
                                    </a:r>
                                    <a:r>
                                      <a:rPr lang="zh-TW" altLang="zh-TW" sz="900" dirty="0"/>
                                      <a:t>及步驟</a:t>
                                    </a:r>
                                    <a:r>
                                      <a:rPr lang="en-US" altLang="zh-TW" sz="900" dirty="0"/>
                                      <a:t>2</a:t>
                                    </a:r>
                                    <a:r>
                                      <a:rPr lang="zh-TW" altLang="zh-TW" sz="900" dirty="0"/>
                                      <a:t>回流名額，依比序項目積分</a:t>
                                    </a:r>
                                    <a:r>
                                      <a:rPr lang="en-US" altLang="zh-TW" sz="900" dirty="0"/>
                                      <a:t>(</a:t>
                                    </a:r>
                                    <a:r>
                                      <a:rPr lang="zh-TW" altLang="zh-TW" sz="900" dirty="0"/>
                                      <a:t>不含加權</a:t>
                                    </a:r>
                                    <a:r>
                                      <a:rPr lang="en-US" altLang="zh-TW" sz="900" dirty="0"/>
                                      <a:t>)</a:t>
                                    </a:r>
                                    <a:r>
                                      <a:rPr lang="zh-TW" altLang="zh-TW" sz="900" dirty="0"/>
                                      <a:t>高低，按學生選填志願逐一檢視分發</a:t>
                                    </a:r>
                                    <a:endParaRPr lang="zh-TW" altLang="en-US" dirty="0"/>
                                  </a:p>
                                </p:txBody>
                              </p:sp>
                              <p:sp>
                                <p:nvSpPr>
                                  <p:cNvPr id="58433" name="流程圖: 程序 29"/>
                                  <p:cNvSpPr>
                                    <a:spLocks noChangeArrowheads="1"/>
                                  </p:cNvSpPr>
                                  <p:nvPr/>
                                </p:nvSpPr>
                                <p:spPr bwMode="auto">
                                  <a:xfrm>
                                    <a:off x="5407" y="7963"/>
                                    <a:ext cx="1440" cy="541"/>
                                  </a:xfrm>
                                  <a:prstGeom prst="flowChartProcess">
                                    <a:avLst/>
                                  </a:prstGeom>
                                  <a:gradFill rotWithShape="1">
                                    <a:gsLst>
                                      <a:gs pos="0">
                                        <a:srgbClr val="DDDDDD"/>
                                      </a:gs>
                                      <a:gs pos="100000">
                                        <a:srgbClr val="DDDDDD"/>
                                      </a:gs>
                                    </a:gsLst>
                                    <a:lin ang="2700000" scaled="1"/>
                                  </a:gradFill>
                                  <a:ln w="15875">
                                    <a:solidFill>
                                      <a:srgbClr val="000000"/>
                                    </a:solidFill>
                                    <a:miter lim="800000"/>
                                    <a:headEnd/>
                                    <a:tailEnd/>
                                  </a:ln>
                                </p:spPr>
                                <p:txBody>
                                  <a:bodyPr/>
                                  <a:lstStyle/>
                                  <a:p>
                                    <a:r>
                                      <a:rPr lang="zh-TW" altLang="en-US" sz="1100">
                                        <a:latin typeface="華康細黑體"/>
                                        <a:ea typeface="華康細黑體"/>
                                        <a:cs typeface="華康細黑體"/>
                                      </a:rPr>
                                      <a:t>下一個志願</a:t>
                                    </a:r>
                                    <a:endParaRPr lang="zh-TW" altLang="en-US"/>
                                  </a:p>
                                </p:txBody>
                              </p:sp>
                              <p:sp>
                                <p:nvSpPr>
                                  <p:cNvPr id="58434" name="直線接點 41"/>
                                  <p:cNvSpPr>
                                    <a:spLocks noChangeShapeType="1"/>
                                  </p:cNvSpPr>
                                  <p:nvPr/>
                                </p:nvSpPr>
                                <p:spPr bwMode="auto">
                                  <a:xfrm flipH="1">
                                    <a:off x="8273" y="7604"/>
                                    <a:ext cx="0" cy="700"/>
                                  </a:xfrm>
                                  <a:prstGeom prst="line">
                                    <a:avLst/>
                                  </a:prstGeom>
                                  <a:noFill/>
                                  <a:ln w="15875">
                                    <a:solidFill>
                                      <a:srgbClr val="000000"/>
                                    </a:solidFill>
                                    <a:round/>
                                    <a:headEnd/>
                                    <a:tailEnd/>
                                  </a:ln>
                                </p:spPr>
                                <p:txBody>
                                  <a:bodyPr/>
                                  <a:lstStyle/>
                                  <a:p>
                                    <a:endParaRPr lang="zh-TW" altLang="en-US"/>
                                  </a:p>
                                </p:txBody>
                              </p:sp>
                              <p:cxnSp>
                                <p:nvCxnSpPr>
                                  <p:cNvPr id="58435" name="AutoShape 46"/>
                                  <p:cNvCxnSpPr>
                                    <a:cxnSpLocks noChangeShapeType="1"/>
                                  </p:cNvCxnSpPr>
                                  <p:nvPr/>
                                </p:nvCxnSpPr>
                                <p:spPr bwMode="auto">
                                  <a:xfrm flipH="1">
                                    <a:off x="6847" y="8304"/>
                                    <a:ext cx="1441" cy="0"/>
                                  </a:xfrm>
                                  <a:prstGeom prst="straightConnector1">
                                    <a:avLst/>
                                  </a:prstGeom>
                                  <a:noFill/>
                                  <a:ln w="12700">
                                    <a:solidFill>
                                      <a:srgbClr val="000000"/>
                                    </a:solidFill>
                                    <a:round/>
                                    <a:headEnd/>
                                    <a:tailEnd type="triangle" w="med" len="med"/>
                                  </a:ln>
                                </p:spPr>
                              </p:cxnSp>
                              <p:sp>
                                <p:nvSpPr>
                                  <p:cNvPr id="58436" name="直線接點 55"/>
                                  <p:cNvSpPr>
                                    <a:spLocks noChangeShapeType="1"/>
                                  </p:cNvSpPr>
                                  <p:nvPr/>
                                </p:nvSpPr>
                                <p:spPr bwMode="auto">
                                  <a:xfrm>
                                    <a:off x="3373" y="8221"/>
                                    <a:ext cx="2001" cy="0"/>
                                  </a:xfrm>
                                  <a:prstGeom prst="line">
                                    <a:avLst/>
                                  </a:prstGeom>
                                  <a:noFill/>
                                  <a:ln w="15875">
                                    <a:solidFill>
                                      <a:srgbClr val="000000"/>
                                    </a:solidFill>
                                    <a:round/>
                                    <a:headEnd/>
                                    <a:tailEnd type="triangle" w="med" len="med"/>
                                  </a:ln>
                                </p:spPr>
                                <p:txBody>
                                  <a:bodyPr/>
                                  <a:lstStyle/>
                                  <a:p>
                                    <a:endParaRPr lang="zh-TW" altLang="en-US"/>
                                  </a:p>
                                </p:txBody>
                              </p:sp>
                            </p:grpSp>
                          </p:grpSp>
                        </p:grpSp>
                        <p:grpSp>
                          <p:nvGrpSpPr>
                            <p:cNvPr id="58394" name="Group 48"/>
                            <p:cNvGrpSpPr>
                              <a:grpSpLocks/>
                            </p:cNvGrpSpPr>
                            <p:nvPr/>
                          </p:nvGrpSpPr>
                          <p:grpSpPr bwMode="auto">
                            <a:xfrm>
                              <a:off x="883" y="1829"/>
                              <a:ext cx="10596" cy="5747"/>
                              <a:chOff x="883" y="1829"/>
                              <a:chExt cx="10596" cy="5747"/>
                            </a:xfrm>
                          </p:grpSpPr>
                          <p:sp>
                            <p:nvSpPr>
                              <p:cNvPr id="58395" name="文字方塊 47"/>
                              <p:cNvSpPr txBox="1">
                                <a:spLocks noChangeArrowheads="1"/>
                              </p:cNvSpPr>
                              <p:nvPr/>
                            </p:nvSpPr>
                            <p:spPr bwMode="auto">
                              <a:xfrm>
                                <a:off x="8273" y="4638"/>
                                <a:ext cx="540" cy="737"/>
                              </a:xfrm>
                              <a:prstGeom prst="rect">
                                <a:avLst/>
                              </a:prstGeom>
                              <a:noFill/>
                              <a:ln w="9525">
                                <a:noFill/>
                                <a:miter lim="800000"/>
                                <a:headEnd/>
                                <a:tailEnd/>
                              </a:ln>
                            </p:spPr>
                            <p:txBody>
                              <a:bodyPr/>
                              <a:lstStyle/>
                              <a:p>
                                <a:r>
                                  <a:rPr lang="zh-TW" altLang="en-US" sz="1200">
                                    <a:latin typeface="華康細黑體"/>
                                    <a:ea typeface="華康細黑體"/>
                                    <a:cs typeface="華康細黑體"/>
                                  </a:rPr>
                                  <a:t>是</a:t>
                                </a:r>
                                <a:endParaRPr lang="zh-TW" altLang="en-US"/>
                              </a:p>
                            </p:txBody>
                          </p:sp>
                          <p:grpSp>
                            <p:nvGrpSpPr>
                              <p:cNvPr id="58396" name="Group 50"/>
                              <p:cNvGrpSpPr>
                                <a:grpSpLocks/>
                              </p:cNvGrpSpPr>
                              <p:nvPr/>
                            </p:nvGrpSpPr>
                            <p:grpSpPr bwMode="auto">
                              <a:xfrm>
                                <a:off x="883" y="1829"/>
                                <a:ext cx="10596" cy="5747"/>
                                <a:chOff x="883" y="1829"/>
                                <a:chExt cx="10596" cy="5747"/>
                              </a:xfrm>
                            </p:grpSpPr>
                            <p:sp>
                              <p:nvSpPr>
                                <p:cNvPr id="58397" name="文字方塊 51"/>
                                <p:cNvSpPr txBox="1">
                                  <a:spLocks noChangeArrowheads="1"/>
                                </p:cNvSpPr>
                                <p:nvPr/>
                              </p:nvSpPr>
                              <p:spPr bwMode="auto">
                                <a:xfrm>
                                  <a:off x="7562" y="2786"/>
                                  <a:ext cx="540" cy="732"/>
                                </a:xfrm>
                                <a:prstGeom prst="rect">
                                  <a:avLst/>
                                </a:prstGeom>
                                <a:noFill/>
                                <a:ln w="9525">
                                  <a:noFill/>
                                  <a:miter lim="800000"/>
                                  <a:headEnd/>
                                  <a:tailEnd/>
                                </a:ln>
                              </p:spPr>
                              <p:txBody>
                                <a:bodyPr/>
                                <a:lstStyle/>
                                <a:p>
                                  <a:r>
                                    <a:rPr lang="zh-TW" altLang="en-US" sz="1200">
                                      <a:latin typeface="華康細黑體"/>
                                      <a:ea typeface="華康細黑體"/>
                                      <a:cs typeface="華康細黑體"/>
                                    </a:rPr>
                                    <a:t>是</a:t>
                                  </a:r>
                                  <a:endParaRPr lang="zh-TW" altLang="en-US"/>
                                </a:p>
                              </p:txBody>
                            </p:sp>
                            <p:grpSp>
                              <p:nvGrpSpPr>
                                <p:cNvPr id="58398" name="Group 52"/>
                                <p:cNvGrpSpPr>
                                  <a:grpSpLocks/>
                                </p:cNvGrpSpPr>
                                <p:nvPr/>
                              </p:nvGrpSpPr>
                              <p:grpSpPr bwMode="auto">
                                <a:xfrm>
                                  <a:off x="883" y="1829"/>
                                  <a:ext cx="10596" cy="5747"/>
                                  <a:chOff x="883" y="1829"/>
                                  <a:chExt cx="10596" cy="5747"/>
                                </a:xfrm>
                              </p:grpSpPr>
                              <p:sp>
                                <p:nvSpPr>
                                  <p:cNvPr id="58399" name="文字方塊 39"/>
                                  <p:cNvSpPr txBox="1">
                                    <a:spLocks noChangeArrowheads="1"/>
                                  </p:cNvSpPr>
                                  <p:nvPr/>
                                </p:nvSpPr>
                                <p:spPr bwMode="auto">
                                  <a:xfrm>
                                    <a:off x="9081" y="6564"/>
                                    <a:ext cx="540" cy="793"/>
                                  </a:xfrm>
                                  <a:prstGeom prst="rect">
                                    <a:avLst/>
                                  </a:prstGeom>
                                  <a:noFill/>
                                  <a:ln w="9525">
                                    <a:noFill/>
                                    <a:miter lim="800000"/>
                                    <a:headEnd/>
                                    <a:tailEnd/>
                                  </a:ln>
                                </p:spPr>
                                <p:txBody>
                                  <a:bodyPr/>
                                  <a:lstStyle/>
                                  <a:p>
                                    <a:r>
                                      <a:rPr lang="zh-TW" altLang="en-US" sz="1200">
                                        <a:latin typeface="華康細黑體"/>
                                        <a:ea typeface="華康細黑體"/>
                                        <a:cs typeface="華康細黑體"/>
                                      </a:rPr>
                                      <a:t>是</a:t>
                                    </a:r>
                                    <a:endParaRPr lang="zh-TW" altLang="en-US"/>
                                  </a:p>
                                </p:txBody>
                              </p:sp>
                              <p:grpSp>
                                <p:nvGrpSpPr>
                                  <p:cNvPr id="58400" name="Group 54"/>
                                  <p:cNvGrpSpPr>
                                    <a:grpSpLocks/>
                                  </p:cNvGrpSpPr>
                                  <p:nvPr/>
                                </p:nvGrpSpPr>
                                <p:grpSpPr bwMode="auto">
                                  <a:xfrm>
                                    <a:off x="883" y="1829"/>
                                    <a:ext cx="10596" cy="5747"/>
                                    <a:chOff x="883" y="1829"/>
                                    <a:chExt cx="10596" cy="5747"/>
                                  </a:xfrm>
                                </p:grpSpPr>
                                <p:sp>
                                  <p:nvSpPr>
                                    <p:cNvPr id="58401" name="直線接點 41"/>
                                    <p:cNvSpPr>
                                      <a:spLocks noChangeShapeType="1"/>
                                    </p:cNvSpPr>
                                    <p:nvPr/>
                                  </p:nvSpPr>
                                  <p:spPr bwMode="auto">
                                    <a:xfrm flipH="1">
                                      <a:off x="7465" y="5704"/>
                                      <a:ext cx="0" cy="900"/>
                                    </a:xfrm>
                                    <a:prstGeom prst="line">
                                      <a:avLst/>
                                    </a:prstGeom>
                                    <a:noFill/>
                                    <a:ln w="15875">
                                      <a:solidFill>
                                        <a:srgbClr val="000000"/>
                                      </a:solidFill>
                                      <a:round/>
                                      <a:headEnd/>
                                      <a:tailEnd/>
                                    </a:ln>
                                  </p:spPr>
                                  <p:txBody>
                                    <a:bodyPr/>
                                    <a:lstStyle/>
                                    <a:p>
                                      <a:endParaRPr lang="zh-TW" altLang="en-US"/>
                                    </a:p>
                                  </p:txBody>
                                </p:sp>
                                <p:cxnSp>
                                  <p:nvCxnSpPr>
                                    <p:cNvPr id="58402" name="AutoShape 56"/>
                                    <p:cNvCxnSpPr>
                                      <a:cxnSpLocks noChangeShapeType="1"/>
                                    </p:cNvCxnSpPr>
                                    <p:nvPr/>
                                  </p:nvCxnSpPr>
                                  <p:spPr bwMode="auto">
                                    <a:xfrm flipH="1">
                                      <a:off x="6821" y="6574"/>
                                      <a:ext cx="622" cy="1"/>
                                    </a:xfrm>
                                    <a:prstGeom prst="straightConnector1">
                                      <a:avLst/>
                                    </a:prstGeom>
                                    <a:noFill/>
                                    <a:ln w="12700">
                                      <a:solidFill>
                                        <a:srgbClr val="000000"/>
                                      </a:solidFill>
                                      <a:round/>
                                      <a:headEnd/>
                                      <a:tailEnd type="triangle" w="med" len="med"/>
                                    </a:ln>
                                  </p:spPr>
                                </p:cxnSp>
                                <p:sp>
                                  <p:nvSpPr>
                                    <p:cNvPr id="58403" name="手繪多邊形 45"/>
                                    <p:cNvSpPr>
                                      <a:spLocks/>
                                    </p:cNvSpPr>
                                    <p:nvPr/>
                                  </p:nvSpPr>
                                  <p:spPr bwMode="auto">
                                    <a:xfrm>
                                      <a:off x="9094" y="7179"/>
                                      <a:ext cx="993" cy="397"/>
                                    </a:xfrm>
                                    <a:custGeom>
                                      <a:avLst/>
                                      <a:gdLst>
                                        <a:gd name="T0" fmla="*/ 0 w 588"/>
                                        <a:gd name="T1" fmla="*/ 0 h 1"/>
                                        <a:gd name="T2" fmla="*/ 2147483647 w 588"/>
                                        <a:gd name="T3" fmla="*/ 0 h 1"/>
                                        <a:gd name="T4" fmla="*/ 0 60000 65536"/>
                                        <a:gd name="T5" fmla="*/ 0 60000 65536"/>
                                        <a:gd name="T6" fmla="*/ 0 w 588"/>
                                        <a:gd name="T7" fmla="*/ 0 h 1"/>
                                        <a:gd name="T8" fmla="*/ 588 w 588"/>
                                        <a:gd name="T9" fmla="*/ 1 h 1"/>
                                      </a:gdLst>
                                      <a:ahLst/>
                                      <a:cxnLst>
                                        <a:cxn ang="T4">
                                          <a:pos x="T0" y="T1"/>
                                        </a:cxn>
                                        <a:cxn ang="T5">
                                          <a:pos x="T2" y="T3"/>
                                        </a:cxn>
                                      </a:cxnLst>
                                      <a:rect l="T6" t="T7" r="T8" b="T9"/>
                                      <a:pathLst>
                                        <a:path w="588" h="1">
                                          <a:moveTo>
                                            <a:pt x="0" y="0"/>
                                          </a:moveTo>
                                          <a:lnTo>
                                            <a:pt x="588" y="0"/>
                                          </a:lnTo>
                                        </a:path>
                                      </a:pathLst>
                                    </a:custGeom>
                                    <a:noFill/>
                                    <a:ln w="15875">
                                      <a:solidFill>
                                        <a:srgbClr val="000000"/>
                                      </a:solidFill>
                                      <a:round/>
                                      <a:headEnd/>
                                      <a:tailEnd type="triangle" w="med" len="med"/>
                                    </a:ln>
                                  </p:spPr>
                                  <p:txBody>
                                    <a:bodyPr/>
                                    <a:lstStyle/>
                                    <a:p>
                                      <a:endParaRPr lang="zh-TW" altLang="en-US"/>
                                    </a:p>
                                  </p:txBody>
                                </p:sp>
                                <p:grpSp>
                                  <p:nvGrpSpPr>
                                    <p:cNvPr id="58404" name="Group 58"/>
                                    <p:cNvGrpSpPr>
                                      <a:grpSpLocks/>
                                    </p:cNvGrpSpPr>
                                    <p:nvPr/>
                                  </p:nvGrpSpPr>
                                  <p:grpSpPr bwMode="auto">
                                    <a:xfrm>
                                      <a:off x="883" y="1829"/>
                                      <a:ext cx="10596" cy="3875"/>
                                      <a:chOff x="883" y="1829"/>
                                      <a:chExt cx="10596" cy="3875"/>
                                    </a:xfrm>
                                  </p:grpSpPr>
                                  <p:grpSp>
                                    <p:nvGrpSpPr>
                                      <p:cNvPr id="58405" name="Group 59"/>
                                      <p:cNvGrpSpPr>
                                        <a:grpSpLocks/>
                                      </p:cNvGrpSpPr>
                                      <p:nvPr/>
                                    </p:nvGrpSpPr>
                                    <p:grpSpPr bwMode="auto">
                                      <a:xfrm>
                                        <a:off x="5998" y="3830"/>
                                        <a:ext cx="5481" cy="1874"/>
                                        <a:chOff x="5998" y="3830"/>
                                        <a:chExt cx="5481" cy="1874"/>
                                      </a:xfrm>
                                    </p:grpSpPr>
                                    <p:sp>
                                      <p:nvSpPr>
                                        <p:cNvPr id="58414" name="直線接點 41"/>
                                        <p:cNvSpPr>
                                          <a:spLocks noChangeShapeType="1"/>
                                        </p:cNvSpPr>
                                        <p:nvPr/>
                                      </p:nvSpPr>
                                      <p:spPr bwMode="auto">
                                        <a:xfrm flipH="1">
                                          <a:off x="6620" y="3830"/>
                                          <a:ext cx="0" cy="900"/>
                                        </a:xfrm>
                                        <a:prstGeom prst="line">
                                          <a:avLst/>
                                        </a:prstGeom>
                                        <a:noFill/>
                                        <a:ln w="15875">
                                          <a:solidFill>
                                            <a:srgbClr val="000000"/>
                                          </a:solidFill>
                                          <a:round/>
                                          <a:headEnd/>
                                          <a:tailEnd/>
                                        </a:ln>
                                      </p:spPr>
                                      <p:txBody>
                                        <a:bodyPr/>
                                        <a:lstStyle/>
                                        <a:p>
                                          <a:endParaRPr lang="zh-TW" altLang="en-US"/>
                                        </a:p>
                                      </p:txBody>
                                    </p:sp>
                                    <p:cxnSp>
                                      <p:nvCxnSpPr>
                                        <p:cNvPr id="58415" name="AutoShape 61"/>
                                        <p:cNvCxnSpPr>
                                          <a:cxnSpLocks noChangeShapeType="1"/>
                                        </p:cNvCxnSpPr>
                                        <p:nvPr/>
                                      </p:nvCxnSpPr>
                                      <p:spPr bwMode="auto">
                                        <a:xfrm flipH="1">
                                          <a:off x="5998" y="4731"/>
                                          <a:ext cx="622" cy="0"/>
                                        </a:xfrm>
                                        <a:prstGeom prst="straightConnector1">
                                          <a:avLst/>
                                        </a:prstGeom>
                                        <a:noFill/>
                                        <a:ln w="12700">
                                          <a:solidFill>
                                            <a:srgbClr val="000000"/>
                                          </a:solidFill>
                                          <a:round/>
                                          <a:headEnd/>
                                          <a:tailEnd type="triangle" w="med" len="med"/>
                                        </a:ln>
                                      </p:spPr>
                                    </p:cxnSp>
                                    <p:grpSp>
                                      <p:nvGrpSpPr>
                                        <p:cNvPr id="58416" name="Group 62"/>
                                        <p:cNvGrpSpPr>
                                          <a:grpSpLocks/>
                                        </p:cNvGrpSpPr>
                                        <p:nvPr/>
                                      </p:nvGrpSpPr>
                                      <p:grpSpPr bwMode="auto">
                                        <a:xfrm>
                                          <a:off x="6657" y="4846"/>
                                          <a:ext cx="4822" cy="858"/>
                                          <a:chOff x="6657" y="4846"/>
                                          <a:chExt cx="4822" cy="858"/>
                                        </a:xfrm>
                                      </p:grpSpPr>
                                      <p:sp>
                                        <p:nvSpPr>
                                          <p:cNvPr id="58417" name="流程圖: 決策 46"/>
                                          <p:cNvSpPr>
                                            <a:spLocks noChangeArrowheads="1"/>
                                          </p:cNvSpPr>
                                          <p:nvPr/>
                                        </p:nvSpPr>
                                        <p:spPr bwMode="auto">
                                          <a:xfrm>
                                            <a:off x="6657" y="4846"/>
                                            <a:ext cx="1616" cy="858"/>
                                          </a:xfrm>
                                          <a:prstGeom prst="flowChartDecision">
                                            <a:avLst/>
                                          </a:prstGeom>
                                          <a:solidFill>
                                            <a:srgbClr val="CCFF99"/>
                                          </a:solidFill>
                                          <a:ln w="15875">
                                            <a:solidFill>
                                              <a:srgbClr val="000000"/>
                                            </a:solidFill>
                                            <a:miter lim="800000"/>
                                            <a:headEnd/>
                                            <a:tailEnd/>
                                          </a:ln>
                                        </p:spPr>
                                        <p:txBody>
                                          <a:bodyPr/>
                                          <a:lstStyle/>
                                          <a:p>
                                            <a:pPr algn="ctr"/>
                                            <a:r>
                                              <a:rPr lang="zh-TW" altLang="en-US" sz="1200" b="1">
                                                <a:latin typeface="華康細黑體"/>
                                                <a:ea typeface="華康細黑體"/>
                                                <a:cs typeface="華康細黑體"/>
                                              </a:rPr>
                                              <a:t>錄取</a:t>
                                            </a:r>
                                            <a:endParaRPr lang="zh-TW" altLang="en-US"/>
                                          </a:p>
                                        </p:txBody>
                                      </p:sp>
                                      <p:sp>
                                        <p:nvSpPr>
                                          <p:cNvPr id="58418" name="流程圖: 結束點 17"/>
                                          <p:cNvSpPr>
                                            <a:spLocks noChangeArrowheads="1"/>
                                          </p:cNvSpPr>
                                          <p:nvPr/>
                                        </p:nvSpPr>
                                        <p:spPr bwMode="auto">
                                          <a:xfrm>
                                            <a:off x="9970" y="4927"/>
                                            <a:ext cx="1509" cy="699"/>
                                          </a:xfrm>
                                          <a:prstGeom prst="flowChartTerminator">
                                            <a:avLst/>
                                          </a:prstGeom>
                                          <a:solidFill>
                                            <a:srgbClr val="FFCC66"/>
                                          </a:solidFill>
                                          <a:ln w="15875">
                                            <a:solidFill>
                                              <a:srgbClr val="000000"/>
                                            </a:solidFill>
                                            <a:miter lim="800000"/>
                                            <a:headEnd/>
                                            <a:tailEnd/>
                                          </a:ln>
                                        </p:spPr>
                                        <p:txBody>
                                          <a:bodyPr/>
                                          <a:lstStyle/>
                                          <a:p>
                                            <a:r>
                                              <a:rPr lang="zh-TW" altLang="en-US" sz="1200" b="1">
                                                <a:latin typeface="華康細黑體"/>
                                                <a:ea typeface="華康細黑體"/>
                                                <a:cs typeface="華康細黑體"/>
                                              </a:rPr>
                                              <a:t>報到入學</a:t>
                                            </a:r>
                                            <a:endParaRPr lang="zh-TW" altLang="en-US"/>
                                          </a:p>
                                        </p:txBody>
                                      </p:sp>
                                      <p:sp>
                                        <p:nvSpPr>
                                          <p:cNvPr id="58419" name="手繪多邊形 45"/>
                                          <p:cNvSpPr>
                                            <a:spLocks/>
                                          </p:cNvSpPr>
                                          <p:nvPr/>
                                        </p:nvSpPr>
                                        <p:spPr bwMode="auto">
                                          <a:xfrm>
                                            <a:off x="8291" y="5255"/>
                                            <a:ext cx="1679" cy="397"/>
                                          </a:xfrm>
                                          <a:custGeom>
                                            <a:avLst/>
                                            <a:gdLst>
                                              <a:gd name="T0" fmla="*/ 0 w 588"/>
                                              <a:gd name="T1" fmla="*/ 0 h 1"/>
                                              <a:gd name="T2" fmla="*/ 2147483647 w 588"/>
                                              <a:gd name="T3" fmla="*/ 0 h 1"/>
                                              <a:gd name="T4" fmla="*/ 0 60000 65536"/>
                                              <a:gd name="T5" fmla="*/ 0 60000 65536"/>
                                              <a:gd name="T6" fmla="*/ 0 w 588"/>
                                              <a:gd name="T7" fmla="*/ 0 h 1"/>
                                              <a:gd name="T8" fmla="*/ 588 w 588"/>
                                              <a:gd name="T9" fmla="*/ 1 h 1"/>
                                            </a:gdLst>
                                            <a:ahLst/>
                                            <a:cxnLst>
                                              <a:cxn ang="T4">
                                                <a:pos x="T0" y="T1"/>
                                              </a:cxn>
                                              <a:cxn ang="T5">
                                                <a:pos x="T2" y="T3"/>
                                              </a:cxn>
                                            </a:cxnLst>
                                            <a:rect l="T6" t="T7" r="T8" b="T9"/>
                                            <a:pathLst>
                                              <a:path w="588" h="1">
                                                <a:moveTo>
                                                  <a:pt x="0" y="0"/>
                                                </a:moveTo>
                                                <a:lnTo>
                                                  <a:pt x="588" y="0"/>
                                                </a:lnTo>
                                              </a:path>
                                            </a:pathLst>
                                          </a:custGeom>
                                          <a:noFill/>
                                          <a:ln w="15875">
                                            <a:solidFill>
                                              <a:srgbClr val="000000"/>
                                            </a:solidFill>
                                            <a:round/>
                                            <a:headEnd/>
                                            <a:tailEnd type="triangle" w="med" len="med"/>
                                          </a:ln>
                                        </p:spPr>
                                        <p:txBody>
                                          <a:bodyPr/>
                                          <a:lstStyle/>
                                          <a:p>
                                            <a:endParaRPr lang="zh-TW" altLang="en-US"/>
                                          </a:p>
                                        </p:txBody>
                                      </p:sp>
                                    </p:grpSp>
                                  </p:grpSp>
                                  <p:grpSp>
                                    <p:nvGrpSpPr>
                                      <p:cNvPr id="58406" name="Group 66"/>
                                      <p:cNvGrpSpPr>
                                        <a:grpSpLocks/>
                                      </p:cNvGrpSpPr>
                                      <p:nvPr/>
                                    </p:nvGrpSpPr>
                                    <p:grpSpPr bwMode="auto">
                                      <a:xfrm>
                                        <a:off x="883" y="1829"/>
                                        <a:ext cx="10345" cy="2509"/>
                                        <a:chOff x="883" y="1829"/>
                                        <a:chExt cx="10345" cy="2509"/>
                                      </a:xfrm>
                                    </p:grpSpPr>
                                    <p:sp>
                                      <p:nvSpPr>
                                        <p:cNvPr id="58407" name="流程圖: 程序 56"/>
                                        <p:cNvSpPr>
                                          <a:spLocks noChangeArrowheads="1"/>
                                        </p:cNvSpPr>
                                        <p:nvPr/>
                                      </p:nvSpPr>
                                      <p:spPr bwMode="auto">
                                        <a:xfrm>
                                          <a:off x="883" y="2630"/>
                                          <a:ext cx="4298" cy="1708"/>
                                        </a:xfrm>
                                        <a:prstGeom prst="flowChartProcess">
                                          <a:avLst/>
                                        </a:prstGeom>
                                        <a:gradFill rotWithShape="0">
                                          <a:gsLst>
                                            <a:gs pos="0">
                                              <a:srgbClr val="FFCCFF"/>
                                            </a:gs>
                                            <a:gs pos="100000">
                                              <a:srgbClr val="FFCCFF"/>
                                            </a:gs>
                                          </a:gsLst>
                                          <a:lin ang="5400000" scaled="1"/>
                                        </a:gradFill>
                                        <a:ln w="15875">
                                          <a:solidFill>
                                            <a:srgbClr val="000000"/>
                                          </a:solidFill>
                                          <a:miter lim="800000"/>
                                          <a:headEnd/>
                                          <a:tailEnd/>
                                        </a:ln>
                                      </p:spPr>
                                      <p:txBody>
                                        <a:bodyPr/>
                                        <a:lstStyle/>
                                        <a:p>
                                          <a:pPr algn="just">
                                            <a:lnSpc>
                                              <a:spcPct val="96000"/>
                                            </a:lnSpc>
                                          </a:pPr>
                                          <a:r>
                                            <a:rPr lang="en-US" altLang="zh-TW" sz="1100" b="1" dirty="0">
                                              <a:latin typeface="華康細黑體"/>
                                              <a:ea typeface="華康細黑體"/>
                                              <a:cs typeface="華康細黑體"/>
                                            </a:rPr>
                                            <a:t>&lt;</a:t>
                                          </a:r>
                                          <a:r>
                                            <a:rPr lang="zh-TW" altLang="en-US" sz="1100" b="1" dirty="0">
                                              <a:latin typeface="華康細黑體"/>
                                              <a:ea typeface="華康細黑體"/>
                                              <a:cs typeface="華康細黑體"/>
                                            </a:rPr>
                                            <a:t>步驟一</a:t>
                                          </a:r>
                                          <a:r>
                                            <a:rPr lang="en-US" altLang="zh-TW" sz="1100" b="1" dirty="0">
                                              <a:latin typeface="華康細黑體"/>
                                              <a:ea typeface="華康細黑體"/>
                                              <a:cs typeface="華康細黑體"/>
                                            </a:rPr>
                                            <a:t>&gt;</a:t>
                                          </a:r>
                                          <a:endParaRPr lang="en-US" altLang="zh-TW" sz="1100" dirty="0">
                                            <a:latin typeface="華康細黑體"/>
                                            <a:ea typeface="華康細黑體"/>
                                            <a:cs typeface="華康細黑體"/>
                                          </a:endParaRPr>
                                        </a:p>
                                        <a:p>
                                          <a:pPr algn="just">
                                            <a:lnSpc>
                                              <a:spcPct val="104000"/>
                                            </a:lnSpc>
                                          </a:pPr>
                                          <a:r>
                                            <a:rPr lang="zh-TW" altLang="zh-TW" sz="900" dirty="0"/>
                                            <a:t>各國中就縣內各高級中等學校所提撥</a:t>
                                          </a:r>
                                          <a:r>
                                            <a:rPr lang="en-US" altLang="zh-TW" sz="900" dirty="0"/>
                                            <a:t>50%</a:t>
                                          </a:r>
                                          <a:r>
                                            <a:rPr lang="zh-TW" altLang="zh-TW" sz="900" dirty="0"/>
                                            <a:t>免試入學名額，依各國中畢業生比率設定各校分配名額，惟技術型高級中等學校</a:t>
                                          </a:r>
                                          <a:r>
                                            <a:rPr lang="en-US" altLang="zh-TW" sz="900" dirty="0"/>
                                            <a:t>(</a:t>
                                          </a:r>
                                          <a:r>
                                            <a:rPr lang="zh-TW" altLang="zh-TW" sz="900" dirty="0"/>
                                            <a:t>高職</a:t>
                                          </a:r>
                                          <a:r>
                                            <a:rPr lang="en-US" altLang="zh-TW" sz="900" dirty="0"/>
                                            <a:t>)</a:t>
                                          </a:r>
                                          <a:r>
                                            <a:rPr lang="zh-TW" altLang="zh-TW" sz="900" dirty="0"/>
                                            <a:t>之單科單班及進修部、辦理學習區完全免試學校科別、縣立慈心華德福教育實驗高級中等學校所提供</a:t>
                                          </a:r>
                                          <a:r>
                                            <a:rPr lang="en-US" altLang="zh-TW" sz="900" dirty="0"/>
                                            <a:t>50%</a:t>
                                          </a:r>
                                          <a:r>
                                            <a:rPr lang="zh-TW" altLang="zh-TW" sz="900" dirty="0"/>
                                            <a:t>名額係供全區各國中按第一志願及比序積分高低分發。</a:t>
                                          </a:r>
                                          <a:endParaRPr lang="zh-TW" altLang="en-US" sz="1600" dirty="0"/>
                                        </a:p>
                                      </p:txBody>
                                    </p:sp>
                                    <p:sp>
                                      <p:nvSpPr>
                                        <p:cNvPr id="58408" name="流程圖: 準備作業 58"/>
                                        <p:cNvSpPr>
                                          <a:spLocks noChangeArrowheads="1"/>
                                        </p:cNvSpPr>
                                        <p:nvPr/>
                                      </p:nvSpPr>
                                      <p:spPr bwMode="auto">
                                        <a:xfrm>
                                          <a:off x="1611" y="1873"/>
                                          <a:ext cx="3104" cy="540"/>
                                        </a:xfrm>
                                        <a:prstGeom prst="flowChartPreparation">
                                          <a:avLst/>
                                        </a:prstGeom>
                                        <a:solidFill>
                                          <a:srgbClr val="CCFF99"/>
                                        </a:solidFill>
                                        <a:ln w="15875">
                                          <a:solidFill>
                                            <a:srgbClr val="000000"/>
                                          </a:solidFill>
                                          <a:miter lim="800000"/>
                                          <a:headEnd/>
                                          <a:tailEnd/>
                                        </a:ln>
                                      </p:spPr>
                                      <p:txBody>
                                        <a:bodyPr/>
                                        <a:lstStyle/>
                                        <a:p>
                                          <a:r>
                                            <a:rPr lang="zh-TW" altLang="en-US" sz="1200" b="1">
                                              <a:latin typeface="華康細黑體"/>
                                              <a:ea typeface="華康細黑體"/>
                                              <a:cs typeface="華康細黑體"/>
                                            </a:rPr>
                                            <a:t>分發作業開始</a:t>
                                          </a:r>
                                        </a:p>
                                        <a:p>
                                          <a:endParaRPr lang="zh-TW" altLang="en-US"/>
                                        </a:p>
                                      </p:txBody>
                                    </p:sp>
                                    <p:cxnSp>
                                      <p:nvCxnSpPr>
                                        <p:cNvPr id="58409" name="直線單箭頭接點 57"/>
                                        <p:cNvCxnSpPr>
                                          <a:cxnSpLocks noChangeShapeType="1"/>
                                        </p:cNvCxnSpPr>
                                        <p:nvPr/>
                                      </p:nvCxnSpPr>
                                      <p:spPr bwMode="auto">
                                        <a:xfrm rot="16200000" flipH="1">
                                          <a:off x="3025" y="2514"/>
                                          <a:ext cx="211" cy="5"/>
                                        </a:xfrm>
                                        <a:prstGeom prst="bentConnector3">
                                          <a:avLst>
                                            <a:gd name="adj1" fmla="val 49764"/>
                                          </a:avLst>
                                        </a:prstGeom>
                                        <a:noFill/>
                                        <a:ln w="15875">
                                          <a:solidFill>
                                            <a:srgbClr val="000000"/>
                                          </a:solidFill>
                                          <a:miter lim="800000"/>
                                          <a:headEnd/>
                                          <a:tailEnd type="triangle" w="med" len="med"/>
                                        </a:ln>
                                      </p:spPr>
                                    </p:cxnSp>
                                    <p:sp>
                                      <p:nvSpPr>
                                        <p:cNvPr id="58410" name="流程圖: 決策 54"/>
                                        <p:cNvSpPr>
                                          <a:spLocks noChangeArrowheads="1"/>
                                        </p:cNvSpPr>
                                        <p:nvPr/>
                                      </p:nvSpPr>
                                      <p:spPr bwMode="auto">
                                        <a:xfrm>
                                          <a:off x="5799" y="2972"/>
                                          <a:ext cx="1616" cy="858"/>
                                        </a:xfrm>
                                        <a:prstGeom prst="flowChartDecision">
                                          <a:avLst/>
                                        </a:prstGeom>
                                        <a:solidFill>
                                          <a:srgbClr val="CCFF99"/>
                                        </a:solidFill>
                                        <a:ln w="15875">
                                          <a:solidFill>
                                            <a:srgbClr val="000000"/>
                                          </a:solidFill>
                                          <a:miter lim="800000"/>
                                          <a:headEnd/>
                                          <a:tailEnd/>
                                        </a:ln>
                                      </p:spPr>
                                      <p:txBody>
                                        <a:bodyPr/>
                                        <a:lstStyle/>
                                        <a:p>
                                          <a:pPr algn="ctr"/>
                                          <a:r>
                                            <a:rPr lang="zh-TW" altLang="en-US" sz="1200" b="1">
                                              <a:latin typeface="華康細黑體"/>
                                              <a:ea typeface="華康細黑體"/>
                                              <a:cs typeface="華康細黑體"/>
                                            </a:rPr>
                                            <a:t>錄取</a:t>
                                          </a:r>
                                          <a:endParaRPr lang="zh-TW" altLang="en-US"/>
                                        </a:p>
                                      </p:txBody>
                                    </p:sp>
                                    <p:sp>
                                      <p:nvSpPr>
                                        <p:cNvPr id="58411" name="矩形 91"/>
                                        <p:cNvSpPr>
                                          <a:spLocks/>
                                        </p:cNvSpPr>
                                        <p:nvPr/>
                                      </p:nvSpPr>
                                      <p:spPr bwMode="auto">
                                        <a:xfrm>
                                          <a:off x="6620" y="1829"/>
                                          <a:ext cx="4608" cy="907"/>
                                        </a:xfrm>
                                        <a:prstGeom prst="rect">
                                          <a:avLst/>
                                        </a:prstGeom>
                                        <a:solidFill>
                                          <a:srgbClr val="DAEEF3"/>
                                        </a:solidFill>
                                        <a:ln w="25400">
                                          <a:solidFill>
                                            <a:srgbClr val="000000"/>
                                          </a:solidFill>
                                          <a:prstDash val="sysDash"/>
                                          <a:miter lim="800000"/>
                                          <a:headEnd/>
                                          <a:tailEnd/>
                                        </a:ln>
                                      </p:spPr>
                                      <p:txBody>
                                        <a:bodyPr anchor="ctr"/>
                                        <a:lstStyle/>
                                        <a:p>
                                          <a:pPr algn="just">
                                            <a:lnSpc>
                                              <a:spcPct val="104000"/>
                                            </a:lnSpc>
                                          </a:pPr>
                                          <a:r>
                                            <a:rPr lang="zh-TW" altLang="zh-TW" sz="1100" dirty="0"/>
                                            <a:t>完全免試、優先免試、直升入學、專長生入學、技優生甄審入學，仍有餘額，則平均回流於步驟二及步驟三。</a:t>
                                          </a:r>
                                          <a:endParaRPr lang="zh-TW" altLang="en-US" dirty="0"/>
                                        </a:p>
                                      </p:txBody>
                                    </p:sp>
                                    <p:sp>
                                      <p:nvSpPr>
                                        <p:cNvPr id="58412" name="手繪多邊形 45"/>
                                        <p:cNvSpPr>
                                          <a:spLocks/>
                                        </p:cNvSpPr>
                                        <p:nvPr/>
                                      </p:nvSpPr>
                                      <p:spPr bwMode="auto">
                                        <a:xfrm>
                                          <a:off x="7430" y="3388"/>
                                          <a:ext cx="2381" cy="397"/>
                                        </a:xfrm>
                                        <a:custGeom>
                                          <a:avLst/>
                                          <a:gdLst>
                                            <a:gd name="T0" fmla="*/ 0 w 588"/>
                                            <a:gd name="T1" fmla="*/ 0 h 1"/>
                                            <a:gd name="T2" fmla="*/ 2147483647 w 588"/>
                                            <a:gd name="T3" fmla="*/ 0 h 1"/>
                                            <a:gd name="T4" fmla="*/ 0 60000 65536"/>
                                            <a:gd name="T5" fmla="*/ 0 60000 65536"/>
                                            <a:gd name="T6" fmla="*/ 0 w 588"/>
                                            <a:gd name="T7" fmla="*/ 0 h 1"/>
                                            <a:gd name="T8" fmla="*/ 588 w 588"/>
                                            <a:gd name="T9" fmla="*/ 1 h 1"/>
                                          </a:gdLst>
                                          <a:ahLst/>
                                          <a:cxnLst>
                                            <a:cxn ang="T4">
                                              <a:pos x="T0" y="T1"/>
                                            </a:cxn>
                                            <a:cxn ang="T5">
                                              <a:pos x="T2" y="T3"/>
                                            </a:cxn>
                                          </a:cxnLst>
                                          <a:rect l="T6" t="T7" r="T8" b="T9"/>
                                          <a:pathLst>
                                            <a:path w="588" h="1">
                                              <a:moveTo>
                                                <a:pt x="0" y="0"/>
                                              </a:moveTo>
                                              <a:lnTo>
                                                <a:pt x="588" y="0"/>
                                              </a:lnTo>
                                            </a:path>
                                          </a:pathLst>
                                        </a:custGeom>
                                        <a:noFill/>
                                        <a:ln w="15875">
                                          <a:solidFill>
                                            <a:srgbClr val="000000"/>
                                          </a:solidFill>
                                          <a:round/>
                                          <a:headEnd/>
                                          <a:tailEnd type="triangle" w="med" len="med"/>
                                        </a:ln>
                                      </p:spPr>
                                      <p:txBody>
                                        <a:bodyPr/>
                                        <a:lstStyle/>
                                        <a:p>
                                          <a:endParaRPr lang="zh-TW" altLang="en-US"/>
                                        </a:p>
                                      </p:txBody>
                                    </p:sp>
                                    <p:cxnSp>
                                      <p:nvCxnSpPr>
                                        <p:cNvPr id="58413" name="AutoShape 73"/>
                                        <p:cNvCxnSpPr>
                                          <a:cxnSpLocks noChangeShapeType="1"/>
                                        </p:cNvCxnSpPr>
                                        <p:nvPr/>
                                      </p:nvCxnSpPr>
                                      <p:spPr bwMode="auto">
                                        <a:xfrm flipH="1">
                                          <a:off x="4715" y="2121"/>
                                          <a:ext cx="1827" cy="22"/>
                                        </a:xfrm>
                                        <a:prstGeom prst="straightConnector1">
                                          <a:avLst/>
                                        </a:prstGeom>
                                        <a:noFill/>
                                        <a:ln w="12700">
                                          <a:solidFill>
                                            <a:srgbClr val="00B0F0"/>
                                          </a:solidFill>
                                          <a:prstDash val="dash"/>
                                          <a:round/>
                                          <a:headEnd/>
                                          <a:tailEnd type="triangle" w="med" len="med"/>
                                        </a:ln>
                                      </p:spPr>
                                    </p:cxnSp>
                                  </p:grpSp>
                                </p:grpSp>
                              </p:grpSp>
                            </p:grpSp>
                          </p:grpSp>
                        </p:grpSp>
                      </p:grpSp>
                    </p:grpSp>
                  </p:grpSp>
                </p:grpSp>
              </p:grpSp>
            </p:grpSp>
          </p:grpSp>
        </p:grpSp>
      </p:grpSp>
      <p:sp>
        <p:nvSpPr>
          <p:cNvPr id="59466" name="Line 74"/>
          <p:cNvSpPr>
            <a:spLocks noChangeShapeType="1"/>
          </p:cNvSpPr>
          <p:nvPr/>
        </p:nvSpPr>
        <p:spPr bwMode="auto">
          <a:xfrm flipH="1">
            <a:off x="4572000" y="5084781"/>
            <a:ext cx="0" cy="142875"/>
          </a:xfrm>
          <a:prstGeom prst="line">
            <a:avLst/>
          </a:prstGeom>
          <a:noFill/>
          <a:ln w="9525">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zh-TW" altLang="en-US"/>
          </a:p>
        </p:txBody>
      </p:sp>
      <p:sp>
        <p:nvSpPr>
          <p:cNvPr id="75" name="標題 4"/>
          <p:cNvSpPr>
            <a:spLocks noGrp="1"/>
          </p:cNvSpPr>
          <p:nvPr>
            <p:ph type="ctrTitle"/>
          </p:nvPr>
        </p:nvSpPr>
        <p:spPr>
          <a:xfrm>
            <a:off x="837903" y="-73660"/>
            <a:ext cx="7772400" cy="1109663"/>
          </a:xfrm>
        </p:spPr>
        <p:txBody>
          <a:bodyPr/>
          <a:lstStyle/>
          <a:p>
            <a:r>
              <a:rPr lang="zh-TW" altLang="en-US" dirty="0"/>
              <a:t>宜蘭區免入入學分發作業流程</a:t>
            </a:r>
          </a:p>
        </p:txBody>
      </p:sp>
    </p:spTree>
    <p:extLst>
      <p:ext uri="{BB962C8B-B14F-4D97-AF65-F5344CB8AC3E}">
        <p14:creationId xmlns:p14="http://schemas.microsoft.com/office/powerpoint/2010/main" val="37443369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idx="4294967295"/>
          </p:nvPr>
        </p:nvSpPr>
        <p:spPr>
          <a:xfrm>
            <a:off x="508301" y="142856"/>
            <a:ext cx="8229600" cy="1143000"/>
          </a:xfrm>
        </p:spPr>
        <p:txBody>
          <a:bodyPr>
            <a:normAutofit fontScale="90000"/>
          </a:bodyPr>
          <a:lstStyle/>
          <a:p>
            <a:pPr>
              <a:defRPr/>
            </a:pPr>
            <a:r>
              <a:rPr lang="zh-TW" altLang="en-US" dirty="0">
                <a:latin typeface="標楷體" pitchFamily="65" charset="-120"/>
                <a:ea typeface="標楷體" pitchFamily="65" charset="-120"/>
              </a:rPr>
              <a:t>宜蘭縣後期中等教育資源供需分析</a:t>
            </a:r>
          </a:p>
        </p:txBody>
      </p:sp>
      <p:graphicFrame>
        <p:nvGraphicFramePr>
          <p:cNvPr id="197635" name="Object 3"/>
          <p:cNvGraphicFramePr>
            <a:graphicFrameLocks noChangeAspect="1"/>
          </p:cNvGraphicFramePr>
          <p:nvPr>
            <p:extLst>
              <p:ext uri="{D42A27DB-BD31-4B8C-83A1-F6EECF244321}">
                <p14:modId xmlns:p14="http://schemas.microsoft.com/office/powerpoint/2010/main" val="1447340314"/>
              </p:ext>
            </p:extLst>
          </p:nvPr>
        </p:nvGraphicFramePr>
        <p:xfrm>
          <a:off x="611560" y="1052736"/>
          <a:ext cx="8269287" cy="6362700"/>
        </p:xfrm>
        <a:graphic>
          <a:graphicData uri="http://schemas.openxmlformats.org/presentationml/2006/ole">
            <mc:AlternateContent xmlns:mc="http://schemas.openxmlformats.org/markup-compatibility/2006">
              <mc:Choice xmlns:v="urn:schemas-microsoft-com:vml" Requires="v">
                <p:oleObj spid="_x0000_s450579" name="Document" r:id="rId5" imgW="5035951" imgH="3879499" progId="Word.Document.8">
                  <p:embed/>
                </p:oleObj>
              </mc:Choice>
              <mc:Fallback>
                <p:oleObj name="Document" r:id="rId5" imgW="5035951" imgH="3879499" progId="Word.Document.8">
                  <p:embed/>
                  <p:pic>
                    <p:nvPicPr>
                      <p:cNvPr id="0" name=""/>
                      <p:cNvPicPr>
                        <a:picLocks noChangeAspect="1" noChangeArrowheads="1"/>
                      </p:cNvPicPr>
                      <p:nvPr/>
                    </p:nvPicPr>
                    <p:blipFill>
                      <a:blip r:embed="rId6"/>
                      <a:srcRect/>
                      <a:stretch>
                        <a:fillRect/>
                      </a:stretch>
                    </p:blipFill>
                    <p:spPr bwMode="auto">
                      <a:xfrm>
                        <a:off x="611560" y="1052736"/>
                        <a:ext cx="8269287" cy="6362700"/>
                      </a:xfrm>
                      <a:prstGeom prst="rect">
                        <a:avLst/>
                      </a:prstGeom>
                      <a:noFill/>
                      <a:extLst/>
                    </p:spPr>
                  </p:pic>
                </p:oleObj>
              </mc:Fallback>
            </mc:AlternateContent>
          </a:graphicData>
        </a:graphic>
      </p:graphicFrame>
      <p:sp>
        <p:nvSpPr>
          <p:cNvPr id="5" name="橢圓 4"/>
          <p:cNvSpPr/>
          <p:nvPr/>
        </p:nvSpPr>
        <p:spPr>
          <a:xfrm>
            <a:off x="2843808" y="1057328"/>
            <a:ext cx="2088232" cy="866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876256" y="4005064"/>
            <a:ext cx="1071570"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爆炸 1 1"/>
          <p:cNvSpPr/>
          <p:nvPr/>
        </p:nvSpPr>
        <p:spPr>
          <a:xfrm>
            <a:off x="6367925" y="4969776"/>
            <a:ext cx="2088232" cy="178460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未含五專招生名額</a:t>
            </a:r>
            <a:endParaRPr lang="zh-TW" altLang="en-US" dirty="0"/>
          </a:p>
        </p:txBody>
      </p:sp>
    </p:spTree>
    <p:extLst>
      <p:ext uri="{BB962C8B-B14F-4D97-AF65-F5344CB8AC3E}">
        <p14:creationId xmlns:p14="http://schemas.microsoft.com/office/powerpoint/2010/main" val="211524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411" name="Group 91"/>
          <p:cNvGraphicFramePr>
            <a:graphicFrameLocks noGrp="1"/>
          </p:cNvGraphicFramePr>
          <p:nvPr>
            <p:ph idx="4294967295"/>
            <p:extLst>
              <p:ext uri="{D42A27DB-BD31-4B8C-83A1-F6EECF244321}">
                <p14:modId xmlns:p14="http://schemas.microsoft.com/office/powerpoint/2010/main" val="1449007724"/>
              </p:ext>
            </p:extLst>
          </p:nvPr>
        </p:nvGraphicFramePr>
        <p:xfrm>
          <a:off x="827096" y="1484318"/>
          <a:ext cx="7561327" cy="4772025"/>
        </p:xfrm>
        <a:graphic>
          <a:graphicData uri="http://schemas.openxmlformats.org/drawingml/2006/table">
            <a:tbl>
              <a:tblPr/>
              <a:tblGrid>
                <a:gridCol w="4518865">
                  <a:extLst>
                    <a:ext uri="{9D8B030D-6E8A-4147-A177-3AD203B41FA5}">
                      <a16:colId xmlns:a16="http://schemas.microsoft.com/office/drawing/2014/main" xmlns="" val="20000"/>
                    </a:ext>
                  </a:extLst>
                </a:gridCol>
                <a:gridCol w="3042462">
                  <a:extLst>
                    <a:ext uri="{9D8B030D-6E8A-4147-A177-3AD203B41FA5}">
                      <a16:colId xmlns:a16="http://schemas.microsoft.com/office/drawing/2014/main" xmlns="" val="20001"/>
                    </a:ext>
                  </a:extLst>
                </a:gridCol>
              </a:tblGrid>
              <a:tr h="1200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FFFFFF"/>
                          </a:solidFill>
                          <a:effectLst/>
                          <a:latin typeface="Calibri" pitchFamily="34" charset="0"/>
                          <a:ea typeface="新細明體" charset="-120"/>
                        </a:rPr>
                        <a:t> </a:t>
                      </a:r>
                      <a:endParaRPr kumimoji="0" lang="zh-TW" altLang="zh-TW" sz="2800" b="1" i="0" u="none" strike="noStrike" cap="none" normalizeH="0" baseline="0" dirty="0">
                        <a:ln>
                          <a:noFill/>
                        </a:ln>
                        <a:solidFill>
                          <a:srgbClr val="FFFFFF"/>
                        </a:solidFill>
                        <a:effectLst/>
                        <a:latin typeface="Times New Roman" pitchFamily="18" charset="0"/>
                        <a:ea typeface="新細明體" charset="-12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Calibri" pitchFamily="34" charset="0"/>
                          <a:ea typeface="新細明體" charset="-120"/>
                        </a:rPr>
                        <a:t>公私立高中職</a:t>
                      </a:r>
                      <a:r>
                        <a:rPr kumimoji="0" lang="en-US" altLang="zh-TW" sz="2800" b="1" i="0" u="none" strike="noStrike" cap="none" normalizeH="0" baseline="0" dirty="0">
                          <a:ln>
                            <a:noFill/>
                          </a:ln>
                          <a:solidFill>
                            <a:srgbClr val="FFFFFF"/>
                          </a:solidFill>
                          <a:effectLst/>
                          <a:latin typeface="Calibri" pitchFamily="34" charset="0"/>
                          <a:ea typeface="新細明體" charset="-120"/>
                        </a:rPr>
                        <a:t>(</a:t>
                      </a:r>
                      <a:r>
                        <a:rPr kumimoji="0" lang="zh-TW" altLang="en-US" sz="2800" b="1" i="0" u="none" strike="noStrike" cap="none" normalizeH="0" baseline="0" dirty="0">
                          <a:ln>
                            <a:noFill/>
                          </a:ln>
                          <a:solidFill>
                            <a:srgbClr val="FFFFFF"/>
                          </a:solidFill>
                          <a:effectLst/>
                          <a:latin typeface="Calibri" pitchFamily="34" charset="0"/>
                          <a:ea typeface="新細明體" charset="-120"/>
                        </a:rPr>
                        <a:t>含五專</a:t>
                      </a:r>
                      <a:r>
                        <a:rPr kumimoji="0" lang="en-US" altLang="zh-TW" sz="2800" b="1" i="0" u="none" strike="noStrike" cap="none" normalizeH="0" baseline="0" dirty="0">
                          <a:ln>
                            <a:noFill/>
                          </a:ln>
                          <a:solidFill>
                            <a:srgbClr val="FFFFFF"/>
                          </a:solidFill>
                          <a:effectLst/>
                          <a:latin typeface="Calibri" pitchFamily="34" charset="0"/>
                          <a:ea typeface="新細明體" charset="-120"/>
                        </a:rPr>
                        <a:t>)</a:t>
                      </a:r>
                      <a:endParaRPr kumimoji="0" lang="zh-TW" altLang="en-US" sz="2800" b="1" i="0" u="none" strike="noStrike" cap="none" normalizeH="0" baseline="0" dirty="0">
                        <a:ln>
                          <a:noFill/>
                        </a:ln>
                        <a:solidFill>
                          <a:srgbClr val="FFFFFF"/>
                        </a:solidFill>
                        <a:effectLst/>
                        <a:latin typeface="Times New Roman" pitchFamily="18"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200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Calibri" pitchFamily="34" charset="0"/>
                          <a:ea typeface="新細明體" charset="-120"/>
                        </a:rPr>
                        <a:t>第</a:t>
                      </a:r>
                      <a:r>
                        <a:rPr kumimoji="0" lang="en-US" altLang="zh-TW" sz="2800" b="1" i="0" u="none" strike="noStrike" cap="none" normalizeH="0" baseline="0">
                          <a:ln>
                            <a:noFill/>
                          </a:ln>
                          <a:solidFill>
                            <a:srgbClr val="FFFFFF"/>
                          </a:solidFill>
                          <a:effectLst/>
                          <a:latin typeface="Calibri" pitchFamily="34" charset="0"/>
                          <a:ea typeface="新細明體" charset="-120"/>
                        </a:rPr>
                        <a:t>1</a:t>
                      </a:r>
                      <a:r>
                        <a:rPr kumimoji="0" lang="zh-TW" altLang="en-US" sz="2800" b="1" i="0" u="none" strike="noStrike" cap="none" normalizeH="0" baseline="0">
                          <a:ln>
                            <a:noFill/>
                          </a:ln>
                          <a:solidFill>
                            <a:srgbClr val="FFFFFF"/>
                          </a:solidFill>
                          <a:effectLst/>
                          <a:latin typeface="Calibri" pitchFamily="34" charset="0"/>
                          <a:ea typeface="新細明體" charset="-120"/>
                        </a:rPr>
                        <a:t>志願錄取人數比率</a:t>
                      </a:r>
                      <a:endParaRPr kumimoji="0" lang="zh-TW" altLang="en-US" sz="2800" b="1" i="0" u="none" strike="noStrike" cap="none" normalizeH="0" baseline="0">
                        <a:ln>
                          <a:noFill/>
                        </a:ln>
                        <a:solidFill>
                          <a:srgbClr val="FFFFFF"/>
                        </a:solidFill>
                        <a:effectLst/>
                        <a:latin typeface="Times New Roman" pitchFamily="18"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新細明體" charset="-120"/>
                        </a:rPr>
                        <a:t>82.60%</a:t>
                      </a:r>
                      <a:endParaRPr kumimoji="0" lang="zh-TW" altLang="zh-TW" sz="2800" b="0" i="0" u="none" strike="noStrike" cap="none" normalizeH="0" baseline="0" dirty="0">
                        <a:ln>
                          <a:noFill/>
                        </a:ln>
                        <a:solidFill>
                          <a:srgbClr val="000000"/>
                        </a:solidFill>
                        <a:effectLst/>
                        <a:latin typeface="Times New Roman" pitchFamily="18"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xmlns="" val="10001"/>
                  </a:ext>
                </a:extLst>
              </a:tr>
              <a:tr h="1171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Calibri" pitchFamily="34" charset="0"/>
                          <a:ea typeface="新細明體" charset="-120"/>
                        </a:rPr>
                        <a:t>前</a:t>
                      </a:r>
                      <a:r>
                        <a:rPr kumimoji="0" lang="en-US" altLang="zh-TW" sz="2800" b="1" i="0" u="none" strike="noStrike" cap="none" normalizeH="0" baseline="0">
                          <a:ln>
                            <a:noFill/>
                          </a:ln>
                          <a:solidFill>
                            <a:srgbClr val="FFFFFF"/>
                          </a:solidFill>
                          <a:effectLst/>
                          <a:latin typeface="Calibri" pitchFamily="34" charset="0"/>
                          <a:ea typeface="新細明體" charset="-120"/>
                        </a:rPr>
                        <a:t>3</a:t>
                      </a:r>
                      <a:r>
                        <a:rPr kumimoji="0" lang="zh-TW" altLang="en-US" sz="2800" b="1" i="0" u="none" strike="noStrike" cap="none" normalizeH="0" baseline="0">
                          <a:ln>
                            <a:noFill/>
                          </a:ln>
                          <a:solidFill>
                            <a:srgbClr val="FFFFFF"/>
                          </a:solidFill>
                          <a:effectLst/>
                          <a:latin typeface="Calibri" pitchFamily="34" charset="0"/>
                          <a:ea typeface="新細明體" charset="-120"/>
                        </a:rPr>
                        <a:t>志願錄取人數比率</a:t>
                      </a:r>
                      <a:endParaRPr kumimoji="0" lang="zh-TW" altLang="en-US" sz="2800" b="1" i="0" u="none" strike="noStrike" cap="none" normalizeH="0" baseline="0">
                        <a:ln>
                          <a:noFill/>
                        </a:ln>
                        <a:solidFill>
                          <a:srgbClr val="FFFFFF"/>
                        </a:solidFill>
                        <a:effectLst/>
                        <a:latin typeface="Times New Roman" pitchFamily="18"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新細明體" charset="-120"/>
                        </a:rPr>
                        <a:t>96.41%</a:t>
                      </a:r>
                      <a:endParaRPr kumimoji="0" lang="zh-TW" altLang="zh-TW" sz="2800" b="0" i="0" u="none" strike="noStrike" cap="none" normalizeH="0" baseline="0" dirty="0">
                        <a:ln>
                          <a:noFill/>
                        </a:ln>
                        <a:solidFill>
                          <a:srgbClr val="000000"/>
                        </a:solidFill>
                        <a:effectLst/>
                        <a:latin typeface="Times New Roman" pitchFamily="18"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extLst>
                  <a:ext uri="{0D108BD9-81ED-4DB2-BD59-A6C34878D82A}">
                    <a16:rowId xmlns:a16="http://schemas.microsoft.com/office/drawing/2014/main" xmlns="" val="10002"/>
                  </a:ext>
                </a:extLst>
              </a:tr>
              <a:tr h="1200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Calibri" pitchFamily="34" charset="0"/>
                          <a:ea typeface="新細明體" charset="-120"/>
                        </a:rPr>
                        <a:t>前</a:t>
                      </a:r>
                      <a:r>
                        <a:rPr kumimoji="0" lang="en-US" altLang="zh-TW" sz="2800" b="1" i="0" u="none" strike="noStrike" cap="none" normalizeH="0" baseline="0">
                          <a:ln>
                            <a:noFill/>
                          </a:ln>
                          <a:solidFill>
                            <a:srgbClr val="FFFFFF"/>
                          </a:solidFill>
                          <a:effectLst/>
                          <a:latin typeface="Calibri" pitchFamily="34" charset="0"/>
                          <a:ea typeface="新細明體" charset="-120"/>
                        </a:rPr>
                        <a:t>5</a:t>
                      </a:r>
                      <a:r>
                        <a:rPr kumimoji="0" lang="zh-TW" altLang="en-US" sz="2800" b="1" i="0" u="none" strike="noStrike" cap="none" normalizeH="0" baseline="0">
                          <a:ln>
                            <a:noFill/>
                          </a:ln>
                          <a:solidFill>
                            <a:srgbClr val="FFFFFF"/>
                          </a:solidFill>
                          <a:effectLst/>
                          <a:latin typeface="Calibri" pitchFamily="34" charset="0"/>
                          <a:ea typeface="新細明體" charset="-120"/>
                        </a:rPr>
                        <a:t>志願錄取人數比率</a:t>
                      </a:r>
                      <a:endParaRPr kumimoji="0" lang="zh-TW" altLang="en-US" sz="2800" b="1" i="0" u="none" strike="noStrike" cap="none" normalizeH="0" baseline="0">
                        <a:ln>
                          <a:noFill/>
                        </a:ln>
                        <a:solidFill>
                          <a:srgbClr val="FFFFFF"/>
                        </a:solidFill>
                        <a:effectLst/>
                        <a:latin typeface="Times New Roman" pitchFamily="18"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新細明體" charset="-120"/>
                        </a:rPr>
                        <a:t>98.63</a:t>
                      </a:r>
                      <a:r>
                        <a:rPr kumimoji="0" lang="en-US" altLang="zh-TW" sz="2800" b="0" i="0" u="none" strike="noStrike" cap="none" normalizeH="0" baseline="0" dirty="0">
                          <a:ln>
                            <a:noFill/>
                          </a:ln>
                          <a:solidFill>
                            <a:srgbClr val="000000"/>
                          </a:solidFill>
                          <a:effectLst/>
                          <a:latin typeface="Calibri" pitchFamily="34" charset="0"/>
                          <a:ea typeface="新細明體" charset="-120"/>
                        </a:rPr>
                        <a:t>%</a:t>
                      </a:r>
                      <a:endParaRPr kumimoji="0" lang="zh-TW" altLang="zh-TW" sz="2800" b="0" i="0" u="none" strike="noStrike" cap="none" normalizeH="0" baseline="0" dirty="0">
                        <a:ln>
                          <a:noFill/>
                        </a:ln>
                        <a:solidFill>
                          <a:srgbClr val="000000"/>
                        </a:solidFill>
                        <a:effectLst/>
                        <a:latin typeface="Times New Roman" pitchFamily="18"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xmlns="" val="10003"/>
                  </a:ext>
                </a:extLst>
              </a:tr>
            </a:tbl>
          </a:graphicData>
        </a:graphic>
      </p:graphicFrame>
      <p:sp>
        <p:nvSpPr>
          <p:cNvPr id="3" name="標題 1"/>
          <p:cNvSpPr>
            <a:spLocks noGrp="1"/>
          </p:cNvSpPr>
          <p:nvPr>
            <p:ph type="title" idx="4294967295"/>
          </p:nvPr>
        </p:nvSpPr>
        <p:spPr>
          <a:xfrm>
            <a:off x="457200" y="274638"/>
            <a:ext cx="8229600" cy="1143000"/>
          </a:xfrm>
        </p:spPr>
        <p:txBody>
          <a:bodyPr>
            <a:normAutofit/>
          </a:bodyPr>
          <a:lstStyle/>
          <a:p>
            <a:pPr>
              <a:defRPr/>
            </a:pPr>
            <a:r>
              <a:rPr lang="en-US" altLang="zh-TW" dirty="0" smtClean="0">
                <a:latin typeface="標楷體" pitchFamily="65" charset="-120"/>
                <a:ea typeface="標楷體" pitchFamily="65" charset="-120"/>
              </a:rPr>
              <a:t>106</a:t>
            </a:r>
            <a:r>
              <a:rPr lang="zh-TW" altLang="en-US" dirty="0" smtClean="0">
                <a:latin typeface="標楷體" pitchFamily="65" charset="-120"/>
                <a:ea typeface="標楷體" pitchFamily="65" charset="-120"/>
              </a:rPr>
              <a:t>學年</a:t>
            </a:r>
            <a:r>
              <a:rPr lang="zh-TW" altLang="en-US" dirty="0">
                <a:latin typeface="標楷體" pitchFamily="65" charset="-120"/>
                <a:ea typeface="標楷體" pitchFamily="65" charset="-120"/>
              </a:rPr>
              <a:t>度適性入學比率</a:t>
            </a:r>
          </a:p>
        </p:txBody>
      </p:sp>
    </p:spTree>
    <p:extLst>
      <p:ext uri="{BB962C8B-B14F-4D97-AF65-F5344CB8AC3E}">
        <p14:creationId xmlns:p14="http://schemas.microsoft.com/office/powerpoint/2010/main" val="2497758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p:cNvGraphicFramePr>
            <a:graphicFrameLocks noGrp="1"/>
          </p:cNvGraphicFramePr>
          <p:nvPr>
            <p:ph idx="4294967295"/>
            <p:extLst>
              <p:ext uri="{D42A27DB-BD31-4B8C-83A1-F6EECF244321}">
                <p14:modId xmlns:p14="http://schemas.microsoft.com/office/powerpoint/2010/main" val="501346064"/>
              </p:ext>
            </p:extLst>
          </p:nvPr>
        </p:nvGraphicFramePr>
        <p:xfrm>
          <a:off x="539750" y="1628778"/>
          <a:ext cx="8424738" cy="4420237"/>
        </p:xfrm>
        <a:graphic>
          <a:graphicData uri="http://schemas.openxmlformats.org/drawingml/2006/table">
            <a:tbl>
              <a:tblPr/>
              <a:tblGrid>
                <a:gridCol w="1477857">
                  <a:extLst>
                    <a:ext uri="{9D8B030D-6E8A-4147-A177-3AD203B41FA5}">
                      <a16:colId xmlns:a16="http://schemas.microsoft.com/office/drawing/2014/main" xmlns="" val="20000"/>
                    </a:ext>
                  </a:extLst>
                </a:gridCol>
                <a:gridCol w="3713472">
                  <a:extLst>
                    <a:ext uri="{9D8B030D-6E8A-4147-A177-3AD203B41FA5}">
                      <a16:colId xmlns:a16="http://schemas.microsoft.com/office/drawing/2014/main" xmlns="" val="20001"/>
                    </a:ext>
                  </a:extLst>
                </a:gridCol>
                <a:gridCol w="3233409">
                  <a:extLst>
                    <a:ext uri="{9D8B030D-6E8A-4147-A177-3AD203B41FA5}">
                      <a16:colId xmlns:a16="http://schemas.microsoft.com/office/drawing/2014/main" xmlns="" val="20002"/>
                    </a:ext>
                  </a:extLst>
                </a:gridCol>
              </a:tblGrid>
              <a:tr h="5760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Calibri" pitchFamily="34" charset="0"/>
                          <a:ea typeface="新細明體" charset="-120"/>
                        </a:rPr>
                        <a:t>身分別</a:t>
                      </a:r>
                      <a:r>
                        <a:rPr kumimoji="0" lang="en-US" altLang="zh-TW" sz="2400" b="1" i="0" u="none" strike="noStrike" cap="none" normalizeH="0" baseline="0" dirty="0">
                          <a:ln>
                            <a:noFill/>
                          </a:ln>
                          <a:solidFill>
                            <a:srgbClr val="FFFFFF"/>
                          </a:solidFill>
                          <a:effectLst/>
                          <a:latin typeface="Calibri" pitchFamily="34" charset="0"/>
                          <a:ea typeface="新細明體" charset="-120"/>
                        </a:rPr>
                        <a:t>	</a:t>
                      </a:r>
                      <a:endParaRPr kumimoji="0" lang="zh-TW" altLang="en-US" sz="2400" b="1" i="0" u="none" strike="noStrike" cap="none" normalizeH="0" baseline="0" dirty="0">
                        <a:ln>
                          <a:noFill/>
                        </a:ln>
                        <a:solidFill>
                          <a:srgbClr val="FFFFFF"/>
                        </a:solidFill>
                        <a:effectLst/>
                        <a:latin typeface="Calibri" pitchFamily="34" charset="0"/>
                        <a:ea typeface="新細明體"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Calibri" pitchFamily="34" charset="0"/>
                          <a:ea typeface="新細明體" charset="-120"/>
                        </a:rPr>
                        <a:t>公私立高中</a:t>
                      </a:r>
                      <a:r>
                        <a:rPr kumimoji="0" lang="zh-TW" altLang="en-US" sz="2400" b="1" i="0" u="none" strike="noStrike" cap="none" normalizeH="0" baseline="0" dirty="0" smtClean="0">
                          <a:ln>
                            <a:noFill/>
                          </a:ln>
                          <a:solidFill>
                            <a:srgbClr val="FFFFFF"/>
                          </a:solidFill>
                          <a:effectLst/>
                          <a:latin typeface="Calibri" pitchFamily="34" charset="0"/>
                          <a:ea typeface="新細明體" charset="-120"/>
                        </a:rPr>
                        <a:t>職</a:t>
                      </a:r>
                      <a:r>
                        <a:rPr kumimoji="0" lang="en-US" altLang="zh-TW" sz="2400" b="1" i="0" u="none" strike="noStrike" cap="none" normalizeH="0" baseline="0" dirty="0" smtClean="0">
                          <a:ln>
                            <a:noFill/>
                          </a:ln>
                          <a:solidFill>
                            <a:srgbClr val="FFFFFF"/>
                          </a:solidFill>
                          <a:effectLst/>
                          <a:latin typeface="Calibri" pitchFamily="34" charset="0"/>
                          <a:ea typeface="新細明體" charset="-120"/>
                        </a:rPr>
                        <a:t>(</a:t>
                      </a:r>
                      <a:r>
                        <a:rPr kumimoji="0" lang="zh-TW" altLang="en-US" sz="2400" b="1" i="0" u="none" strike="noStrike" cap="none" normalizeH="0" baseline="0" dirty="0" smtClean="0">
                          <a:ln>
                            <a:noFill/>
                          </a:ln>
                          <a:solidFill>
                            <a:srgbClr val="FFFFFF"/>
                          </a:solidFill>
                          <a:effectLst/>
                          <a:latin typeface="Calibri" pitchFamily="34" charset="0"/>
                          <a:ea typeface="新細明體" charset="-120"/>
                        </a:rPr>
                        <a:t>含五專</a:t>
                      </a:r>
                      <a:r>
                        <a:rPr kumimoji="0" lang="en-US" altLang="zh-TW" sz="2400" b="1" i="0" u="none" strike="noStrike" cap="none" normalizeH="0" baseline="0" dirty="0" smtClean="0">
                          <a:ln>
                            <a:noFill/>
                          </a:ln>
                          <a:solidFill>
                            <a:srgbClr val="FFFFFF"/>
                          </a:solidFill>
                          <a:effectLst/>
                          <a:latin typeface="Calibri" pitchFamily="34" charset="0"/>
                          <a:ea typeface="新細明體" charset="-120"/>
                        </a:rPr>
                        <a:t>)</a:t>
                      </a:r>
                      <a:r>
                        <a:rPr kumimoji="0" lang="zh-TW" altLang="en-US" sz="2400" b="1" i="0" u="none" strike="noStrike" cap="none" normalizeH="0" baseline="0" dirty="0" smtClean="0">
                          <a:ln>
                            <a:noFill/>
                          </a:ln>
                          <a:solidFill>
                            <a:srgbClr val="FFFFFF"/>
                          </a:solidFill>
                          <a:effectLst/>
                          <a:latin typeface="Calibri" pitchFamily="34" charset="0"/>
                          <a:ea typeface="新細明體" charset="-120"/>
                        </a:rPr>
                        <a:t>招生</a:t>
                      </a:r>
                      <a:r>
                        <a:rPr kumimoji="0" lang="zh-TW" altLang="en-US" sz="2400" b="1" i="0" u="none" strike="noStrike" cap="none" normalizeH="0" baseline="0" dirty="0">
                          <a:ln>
                            <a:noFill/>
                          </a:ln>
                          <a:solidFill>
                            <a:srgbClr val="FFFFFF"/>
                          </a:solidFill>
                          <a:effectLst/>
                          <a:latin typeface="Calibri" pitchFamily="34" charset="0"/>
                          <a:ea typeface="新細明體" charset="-120"/>
                        </a:rPr>
                        <a:t>名額</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Calibri" pitchFamily="34" charset="0"/>
                          <a:ea typeface="新細明體" charset="-120"/>
                        </a:rPr>
                        <a:t>公私立高中</a:t>
                      </a:r>
                      <a:r>
                        <a:rPr kumimoji="0" lang="zh-TW" altLang="en-US" sz="2400" b="1" i="0" u="none" strike="noStrike" cap="none" normalizeH="0" baseline="0" dirty="0" smtClean="0">
                          <a:ln>
                            <a:noFill/>
                          </a:ln>
                          <a:solidFill>
                            <a:srgbClr val="FFFFFF"/>
                          </a:solidFill>
                          <a:effectLst/>
                          <a:latin typeface="Calibri" pitchFamily="34" charset="0"/>
                          <a:ea typeface="新細明體" charset="-120"/>
                        </a:rPr>
                        <a:t>職</a:t>
                      </a:r>
                      <a:r>
                        <a:rPr kumimoji="0" lang="en-US" altLang="zh-TW" sz="2400" b="1" i="0" u="none" strike="noStrike" cap="none" normalizeH="0" baseline="0" dirty="0" smtClean="0">
                          <a:ln>
                            <a:noFill/>
                          </a:ln>
                          <a:solidFill>
                            <a:srgbClr val="FFFFFF"/>
                          </a:solidFill>
                          <a:effectLst/>
                          <a:latin typeface="Calibri" pitchFamily="34" charset="0"/>
                          <a:ea typeface="新細明體" charset="-120"/>
                        </a:rPr>
                        <a:t>(</a:t>
                      </a:r>
                      <a:r>
                        <a:rPr kumimoji="0" lang="zh-TW" altLang="en-US" sz="2400" b="1" i="0" u="none" strike="noStrike" cap="none" normalizeH="0" baseline="0" dirty="0" smtClean="0">
                          <a:ln>
                            <a:noFill/>
                          </a:ln>
                          <a:solidFill>
                            <a:srgbClr val="FFFFFF"/>
                          </a:solidFill>
                          <a:effectLst/>
                          <a:latin typeface="Calibri" pitchFamily="34" charset="0"/>
                          <a:ea typeface="新細明體" charset="-120"/>
                        </a:rPr>
                        <a:t>含五專</a:t>
                      </a:r>
                      <a:r>
                        <a:rPr kumimoji="0" lang="en-US" altLang="zh-TW" sz="2400" b="1" i="0" u="none" strike="noStrike" cap="none" normalizeH="0" baseline="0" dirty="0" smtClean="0">
                          <a:ln>
                            <a:noFill/>
                          </a:ln>
                          <a:solidFill>
                            <a:srgbClr val="FFFFFF"/>
                          </a:solidFill>
                          <a:effectLst/>
                          <a:latin typeface="Calibri" pitchFamily="34" charset="0"/>
                          <a:ea typeface="新細明體" charset="-120"/>
                        </a:rPr>
                        <a:t>)</a:t>
                      </a:r>
                      <a:r>
                        <a:rPr kumimoji="0" lang="zh-TW" altLang="en-US" sz="2400" b="1" i="0" u="none" strike="noStrike" cap="none" normalizeH="0" baseline="0" dirty="0" smtClean="0">
                          <a:ln>
                            <a:noFill/>
                          </a:ln>
                          <a:solidFill>
                            <a:srgbClr val="FFFFFF"/>
                          </a:solidFill>
                          <a:effectLst/>
                          <a:latin typeface="Calibri" pitchFamily="34" charset="0"/>
                          <a:ea typeface="新細明體" charset="-120"/>
                        </a:rPr>
                        <a:t>錄取</a:t>
                      </a:r>
                      <a:r>
                        <a:rPr kumimoji="0" lang="zh-TW" altLang="en-US" sz="2400" b="1" i="0" u="none" strike="noStrike" cap="none" normalizeH="0" baseline="0" dirty="0">
                          <a:ln>
                            <a:noFill/>
                          </a:ln>
                          <a:solidFill>
                            <a:srgbClr val="FFFFFF"/>
                          </a:solidFill>
                          <a:effectLst/>
                          <a:latin typeface="Calibri" pitchFamily="34" charset="0"/>
                          <a:ea typeface="新細明體" charset="-120"/>
                        </a:rPr>
                        <a:t>名額</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960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Calibri" pitchFamily="34" charset="0"/>
                          <a:ea typeface="新細明體" charset="-120"/>
                        </a:rPr>
                        <a:t>一般生</a:t>
                      </a:r>
                      <a:r>
                        <a:rPr kumimoji="0" lang="en-US" altLang="zh-TW" sz="2400" b="1" i="0" u="none" strike="noStrike" cap="none" normalizeH="0" baseline="0">
                          <a:ln>
                            <a:noFill/>
                          </a:ln>
                          <a:solidFill>
                            <a:srgbClr val="FFFFFF"/>
                          </a:solidFill>
                          <a:effectLst/>
                          <a:latin typeface="Calibri" pitchFamily="34" charset="0"/>
                          <a:ea typeface="新細明體" charset="-120"/>
                        </a:rPr>
                        <a:t>	</a:t>
                      </a:r>
                      <a:endParaRPr kumimoji="0" lang="zh-TW" altLang="en-US" sz="2400" b="1" i="0" u="none" strike="noStrike" cap="none" normalizeH="0" baseline="0">
                        <a:ln>
                          <a:noFill/>
                        </a:ln>
                        <a:solidFill>
                          <a:srgbClr val="FFFFFF"/>
                        </a:solidFill>
                        <a:effectLst/>
                        <a:latin typeface="Calibri" pitchFamily="34"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標楷體" pitchFamily="65" charset="-120"/>
                        </a:rPr>
                        <a:t>4,973</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新細明體" charset="-120"/>
                        </a:rPr>
                        <a:t>3,724</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xmlns="" val="10001"/>
                  </a:ext>
                </a:extLst>
              </a:tr>
              <a:tr h="963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Calibri" pitchFamily="34" charset="0"/>
                          <a:ea typeface="新細明體" charset="-120"/>
                        </a:rPr>
                        <a:t>身障生</a:t>
                      </a:r>
                      <a:r>
                        <a:rPr kumimoji="0" lang="en-US" altLang="zh-TW" sz="2400" b="1" i="0" u="none" strike="noStrike" cap="none" normalizeH="0" baseline="0">
                          <a:ln>
                            <a:noFill/>
                          </a:ln>
                          <a:solidFill>
                            <a:srgbClr val="FFFFFF"/>
                          </a:solidFill>
                          <a:effectLst/>
                          <a:latin typeface="Calibri" pitchFamily="34" charset="0"/>
                          <a:ea typeface="新細明體" charset="-120"/>
                        </a:rPr>
                        <a:t>	</a:t>
                      </a:r>
                      <a:endParaRPr kumimoji="0" lang="zh-TW" altLang="en-US" sz="2400" b="1" i="0" u="none" strike="noStrike" cap="none" normalizeH="0" baseline="0">
                        <a:ln>
                          <a:noFill/>
                        </a:ln>
                        <a:solidFill>
                          <a:srgbClr val="FFFFFF"/>
                        </a:solidFill>
                        <a:effectLst/>
                        <a:latin typeface="Calibri" pitchFamily="34" charset="0"/>
                        <a:ea typeface="新細明體"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Calibri" pitchFamily="34" charset="0"/>
                          <a:ea typeface="新細明體" charset="-120"/>
                        </a:rPr>
                        <a:t>120</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新細明體" charset="-120"/>
                        </a:rPr>
                        <a:t>68</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extLst>
                  <a:ext uri="{0D108BD9-81ED-4DB2-BD59-A6C34878D82A}">
                    <a16:rowId xmlns:a16="http://schemas.microsoft.com/office/drawing/2014/main" xmlns="" val="10002"/>
                  </a:ext>
                </a:extLst>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Calibri" pitchFamily="34" charset="0"/>
                          <a:ea typeface="新細明體" charset="-120"/>
                        </a:rPr>
                        <a:t>原住民</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新細明體" charset="-120"/>
                        </a:rPr>
                        <a:t>120</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新細明體" charset="-120"/>
                        </a:rPr>
                        <a:t>163</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xmlns="" val="10003"/>
                  </a:ext>
                </a:extLst>
              </a:tr>
              <a:tr h="534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Calibri" pitchFamily="34" charset="0"/>
                          <a:ea typeface="新細明體" charset="-120"/>
                        </a:rPr>
                        <a:t>小計</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標楷體" pitchFamily="65" charset="-120"/>
                        </a:rPr>
                        <a:t>5,213</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Calibri" pitchFamily="34" charset="0"/>
                          <a:ea typeface="標楷體" pitchFamily="65" charset="-120"/>
                        </a:rPr>
                        <a:t>3,955</a:t>
                      </a:r>
                      <a:endParaRPr kumimoji="0" lang="zh-TW" altLang="zh-TW" sz="2800" b="0" i="0" u="none" strike="noStrike" cap="none" normalizeH="0" baseline="0" dirty="0">
                        <a:ln>
                          <a:noFill/>
                        </a:ln>
                        <a:solidFill>
                          <a:srgbClr val="000000"/>
                        </a:solidFill>
                        <a:effectLst/>
                        <a:latin typeface="Calibri" pitchFamily="34" charset="0"/>
                        <a:ea typeface="新細明體"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extLst>
                  <a:ext uri="{0D108BD9-81ED-4DB2-BD59-A6C34878D82A}">
                    <a16:rowId xmlns:a16="http://schemas.microsoft.com/office/drawing/2014/main" xmlns="" val="10004"/>
                  </a:ext>
                </a:extLst>
              </a:tr>
              <a:tr h="604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Calibri" pitchFamily="34" charset="0"/>
                          <a:ea typeface="新細明體" charset="-120"/>
                        </a:rPr>
                        <a:t>未錄取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FF0000"/>
                          </a:solidFill>
                          <a:effectLst/>
                          <a:latin typeface="Calibri" pitchFamily="34" charset="0"/>
                          <a:ea typeface="新細明體" charset="-120"/>
                        </a:rPr>
                        <a:t>11</a:t>
                      </a:r>
                      <a:endParaRPr kumimoji="0" lang="zh-TW" altLang="en-US" sz="2800" b="0" i="0" u="none" strike="noStrike" cap="none" normalizeH="0" baseline="0" dirty="0">
                        <a:ln>
                          <a:noFill/>
                        </a:ln>
                        <a:solidFill>
                          <a:srgbClr val="FF0000"/>
                        </a:solidFill>
                        <a:effectLst/>
                        <a:latin typeface="Calibri" pitchFamily="34" charset="0"/>
                        <a:ea typeface="新細明體"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hMerge="1">
                  <a:txBody>
                    <a:bodyPr/>
                    <a:lstStyle/>
                    <a:p>
                      <a:endParaRPr lang="zh-TW" altLang="en-US"/>
                    </a:p>
                  </a:txBody>
                  <a:tcPr/>
                </a:tc>
                <a:extLst>
                  <a:ext uri="{0D108BD9-81ED-4DB2-BD59-A6C34878D82A}">
                    <a16:rowId xmlns:a16="http://schemas.microsoft.com/office/drawing/2014/main" xmlns="" val="10005"/>
                  </a:ext>
                </a:extLst>
              </a:tr>
            </a:tbl>
          </a:graphicData>
        </a:graphic>
      </p:graphicFrame>
      <p:sp>
        <p:nvSpPr>
          <p:cNvPr id="3" name="標題 1"/>
          <p:cNvSpPr>
            <a:spLocks noGrp="1"/>
          </p:cNvSpPr>
          <p:nvPr>
            <p:ph type="title" idx="4294967295"/>
          </p:nvPr>
        </p:nvSpPr>
        <p:spPr>
          <a:xfrm>
            <a:off x="457200" y="274638"/>
            <a:ext cx="8229600" cy="1143000"/>
          </a:xfrm>
        </p:spPr>
        <p:txBody>
          <a:bodyPr>
            <a:normAutofit/>
          </a:bodyPr>
          <a:lstStyle/>
          <a:p>
            <a:pPr>
              <a:defRPr/>
            </a:pPr>
            <a:r>
              <a:rPr lang="zh-TW" altLang="en-US" dirty="0">
                <a:latin typeface="標楷體" pitchFamily="65" charset="-120"/>
                <a:ea typeface="標楷體" pitchFamily="65" charset="-120"/>
              </a:rPr>
              <a:t>招生錄取分析</a:t>
            </a:r>
          </a:p>
        </p:txBody>
      </p:sp>
    </p:spTree>
    <p:extLst>
      <p:ext uri="{BB962C8B-B14F-4D97-AF65-F5344CB8AC3E}">
        <p14:creationId xmlns:p14="http://schemas.microsoft.com/office/powerpoint/2010/main" val="3420508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a:xfrm>
            <a:off x="755576" y="332656"/>
            <a:ext cx="7772400" cy="1470025"/>
          </a:xfrm>
        </p:spPr>
        <p:txBody>
          <a:bodyPr>
            <a:normAutofit/>
          </a:bodyPr>
          <a:lstStyle/>
          <a:p>
            <a:r>
              <a:rPr lang="en-US" altLang="zh-TW" b="1" dirty="0" smtClean="0">
                <a:solidFill>
                  <a:srgbClr val="0000FF"/>
                </a:solidFill>
                <a:effectLst>
                  <a:outerShdw blurRad="38100" dist="38100" dir="2700000" algn="tl">
                    <a:srgbClr val="000000">
                      <a:alpha val="43137"/>
                    </a:srgbClr>
                  </a:outerShdw>
                </a:effectLst>
              </a:rPr>
              <a:t>107</a:t>
            </a:r>
            <a:r>
              <a:rPr lang="zh-TW" altLang="en-US" b="1" dirty="0" smtClean="0">
                <a:solidFill>
                  <a:srgbClr val="0000FF"/>
                </a:solidFill>
                <a:effectLst>
                  <a:outerShdw blurRad="38100" dist="38100" dir="2700000" algn="tl">
                    <a:srgbClr val="000000">
                      <a:alpha val="43137"/>
                    </a:srgbClr>
                  </a:outerShdw>
                </a:effectLst>
              </a:rPr>
              <a:t>年各高中職</a:t>
            </a:r>
            <a:r>
              <a:rPr lang="en-US" altLang="zh-TW" b="1" dirty="0" smtClean="0">
                <a:solidFill>
                  <a:srgbClr val="0000FF"/>
                </a:solidFill>
                <a:effectLst>
                  <a:outerShdw blurRad="38100" dist="38100" dir="2700000" algn="tl">
                    <a:srgbClr val="000000">
                      <a:alpha val="43137"/>
                    </a:srgbClr>
                  </a:outerShdw>
                </a:effectLst>
              </a:rPr>
              <a:t/>
            </a:r>
            <a:br>
              <a:rPr lang="en-US" altLang="zh-TW" b="1" dirty="0" smtClean="0">
                <a:solidFill>
                  <a:srgbClr val="0000FF"/>
                </a:solidFill>
                <a:effectLst>
                  <a:outerShdw blurRad="38100" dist="38100" dir="2700000" algn="tl">
                    <a:srgbClr val="000000">
                      <a:alpha val="43137"/>
                    </a:srgbClr>
                  </a:outerShdw>
                </a:effectLst>
              </a:rPr>
            </a:br>
            <a:r>
              <a:rPr lang="zh-TW" altLang="en-US" b="1" dirty="0" smtClean="0">
                <a:solidFill>
                  <a:srgbClr val="0000FF"/>
                </a:solidFill>
                <a:effectLst>
                  <a:outerShdw blurRad="38100" dist="38100" dir="2700000" algn="tl">
                    <a:srgbClr val="000000">
                      <a:alpha val="43137"/>
                    </a:srgbClr>
                  </a:outerShdw>
                </a:effectLst>
              </a:rPr>
              <a:t>步驟一分配至壯</a:t>
            </a:r>
            <a:r>
              <a:rPr lang="zh-TW" altLang="en-US" b="1" dirty="0">
                <a:solidFill>
                  <a:srgbClr val="0000FF"/>
                </a:solidFill>
                <a:effectLst>
                  <a:outerShdw blurRad="38100" dist="38100" dir="2700000" algn="tl">
                    <a:srgbClr val="000000">
                      <a:alpha val="43137"/>
                    </a:srgbClr>
                  </a:outerShdw>
                </a:effectLst>
              </a:rPr>
              <a:t>圍國中名額</a:t>
            </a:r>
            <a:endParaRPr lang="zh-TW" altLang="en-US" dirty="0"/>
          </a:p>
        </p:txBody>
      </p:sp>
      <p:graphicFrame>
        <p:nvGraphicFramePr>
          <p:cNvPr id="2" name="表格 1"/>
          <p:cNvGraphicFramePr>
            <a:graphicFrameLocks noGrp="1"/>
          </p:cNvGraphicFramePr>
          <p:nvPr>
            <p:extLst>
              <p:ext uri="{D42A27DB-BD31-4B8C-83A1-F6EECF244321}">
                <p14:modId xmlns:p14="http://schemas.microsoft.com/office/powerpoint/2010/main" val="121244034"/>
              </p:ext>
            </p:extLst>
          </p:nvPr>
        </p:nvGraphicFramePr>
        <p:xfrm>
          <a:off x="611560" y="1697808"/>
          <a:ext cx="7992889" cy="5160192"/>
        </p:xfrm>
        <a:graphic>
          <a:graphicData uri="http://schemas.openxmlformats.org/drawingml/2006/table">
            <a:tbl>
              <a:tblPr firstRow="1" bandRow="1">
                <a:tableStyleId>{5C22544A-7EE6-4342-B048-85BDC9FD1C3A}</a:tableStyleId>
              </a:tblPr>
              <a:tblGrid>
                <a:gridCol w="2171537"/>
                <a:gridCol w="1510635"/>
                <a:gridCol w="377659"/>
                <a:gridCol w="2517650"/>
                <a:gridCol w="1415408"/>
              </a:tblGrid>
              <a:tr h="568416">
                <a:tc>
                  <a:txBody>
                    <a:bodyPr/>
                    <a:lstStyle/>
                    <a:p>
                      <a:r>
                        <a:rPr lang="zh-TW" altLang="en-US" dirty="0" smtClean="0"/>
                        <a:t>   學          校</a:t>
                      </a:r>
                      <a:endParaRPr lang="zh-TW" altLang="en-US" dirty="0"/>
                    </a:p>
                  </a:txBody>
                  <a:tcPr/>
                </a:tc>
                <a:tc>
                  <a:txBody>
                    <a:bodyPr/>
                    <a:lstStyle/>
                    <a:p>
                      <a:r>
                        <a:rPr lang="zh-TW" altLang="en-US" dirty="0" smtClean="0"/>
                        <a:t>  名     額</a:t>
                      </a:r>
                      <a:endParaRPr lang="zh-TW" altLang="en-US" dirty="0"/>
                    </a:p>
                  </a:txBody>
                  <a:tcPr/>
                </a:tc>
                <a:tc>
                  <a:txBody>
                    <a:bodyPr/>
                    <a:lstStyle/>
                    <a:p>
                      <a:endParaRPr lang="zh-TW" altLang="en-US" dirty="0"/>
                    </a:p>
                  </a:txBody>
                  <a:tcPr/>
                </a:tc>
                <a:tc>
                  <a:txBody>
                    <a:bodyPr/>
                    <a:lstStyle/>
                    <a:p>
                      <a:r>
                        <a:rPr lang="zh-TW" altLang="en-US" dirty="0" smtClean="0"/>
                        <a:t>   學                   校</a:t>
                      </a:r>
                      <a:endParaRPr lang="zh-TW" altLang="en-US" dirty="0"/>
                    </a:p>
                  </a:txBody>
                  <a:tcPr/>
                </a:tc>
                <a:tc>
                  <a:txBody>
                    <a:bodyPr/>
                    <a:lstStyle/>
                    <a:p>
                      <a:r>
                        <a:rPr lang="zh-TW" altLang="en-US" dirty="0" smtClean="0"/>
                        <a:t>名    額</a:t>
                      </a:r>
                      <a:endParaRPr lang="zh-TW" altLang="en-US" dirty="0"/>
                    </a:p>
                  </a:txBody>
                  <a:tcPr/>
                </a:tc>
              </a:tr>
              <a:tr h="101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國立宜蘭高中</a:t>
                      </a:r>
                    </a:p>
                  </a:txBody>
                  <a:tcPr/>
                </a:tc>
                <a:tc>
                  <a:txBody>
                    <a:bodyPr/>
                    <a:lstStyle/>
                    <a:p>
                      <a:pPr algn="ctr"/>
                      <a:r>
                        <a:rPr lang="zh-TW" altLang="en-US" sz="2400" b="1" dirty="0" smtClean="0"/>
                        <a:t>男 </a:t>
                      </a:r>
                      <a:r>
                        <a:rPr lang="en-US" altLang="zh-TW" sz="2400" b="1" dirty="0" smtClean="0">
                          <a:solidFill>
                            <a:srgbClr val="FF0000"/>
                          </a:solidFill>
                        </a:rPr>
                        <a:t>12</a:t>
                      </a:r>
                      <a:r>
                        <a:rPr lang="zh-TW" altLang="en-US" sz="2400" b="1" dirty="0" smtClean="0"/>
                        <a:t> 名</a:t>
                      </a:r>
                      <a:endParaRPr lang="en-US" altLang="zh-TW" sz="24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t>女  </a:t>
                      </a:r>
                      <a:r>
                        <a:rPr lang="en-US" altLang="zh-TW" sz="2400" b="1" dirty="0" smtClean="0">
                          <a:solidFill>
                            <a:srgbClr val="FF0000"/>
                          </a:solidFill>
                        </a:rPr>
                        <a:t>1</a:t>
                      </a:r>
                      <a:r>
                        <a:rPr lang="zh-TW" altLang="en-US" sz="2400" b="1" dirty="0" smtClean="0"/>
                        <a:t>名</a:t>
                      </a:r>
                      <a:endParaRPr lang="en-US" altLang="zh-TW" sz="2400" b="1" dirty="0" smtClean="0"/>
                    </a:p>
                    <a:p>
                      <a:pPr algn="ctr"/>
                      <a:endParaRPr lang="zh-TW" altLang="en-US" sz="2400" b="1" dirty="0"/>
                    </a:p>
                  </a:txBody>
                  <a:tcPr/>
                </a:tc>
                <a:tc>
                  <a:txBody>
                    <a:bodyPr/>
                    <a:lstStyle/>
                    <a:p>
                      <a:endParaRPr lang="zh-TW" altLang="en-US" sz="2400" b="1"/>
                    </a:p>
                  </a:txBody>
                  <a:tcPr/>
                </a:tc>
                <a:tc>
                  <a:txBody>
                    <a:bodyPr/>
                    <a:lstStyle/>
                    <a:p>
                      <a:r>
                        <a:rPr lang="zh-TW" altLang="en-US" sz="2400" b="1" dirty="0" smtClean="0"/>
                        <a:t>國立宜蘭高商</a:t>
                      </a:r>
                      <a:endParaRPr lang="zh-TW" altLang="en-US" sz="2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綜高</a:t>
                      </a:r>
                      <a:r>
                        <a:rPr lang="en-US" altLang="zh-TW" sz="2400" b="1" dirty="0" smtClean="0">
                          <a:solidFill>
                            <a:srgbClr val="FF0000"/>
                          </a:solidFill>
                        </a:rPr>
                        <a:t>4</a:t>
                      </a:r>
                      <a:r>
                        <a:rPr lang="zh-TW" altLang="en-US" sz="2400" b="1" dirty="0" smtClean="0"/>
                        <a:t>名</a:t>
                      </a:r>
                      <a:endParaRPr lang="en-US" altLang="zh-TW" sz="2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國貿</a:t>
                      </a:r>
                      <a:r>
                        <a:rPr lang="en-US" altLang="zh-TW" sz="2400" b="1" dirty="0" smtClean="0">
                          <a:solidFill>
                            <a:srgbClr val="FF0000"/>
                          </a:solidFill>
                        </a:rPr>
                        <a:t>4</a:t>
                      </a:r>
                      <a:r>
                        <a:rPr lang="zh-TW" altLang="en-US" sz="2400" b="1" dirty="0" smtClean="0"/>
                        <a:t>名</a:t>
                      </a:r>
                      <a:endParaRPr lang="en-US" altLang="zh-TW" sz="2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資處</a:t>
                      </a:r>
                      <a:r>
                        <a:rPr lang="en-US" altLang="zh-TW" sz="2400" b="1" dirty="0" smtClean="0">
                          <a:solidFill>
                            <a:srgbClr val="FF0000"/>
                          </a:solidFill>
                        </a:rPr>
                        <a:t>2</a:t>
                      </a:r>
                      <a:r>
                        <a:rPr lang="zh-TW" altLang="en-US" sz="2400" b="1" dirty="0" smtClean="0"/>
                        <a:t>名</a:t>
                      </a:r>
                      <a:endParaRPr lang="en-US" altLang="zh-TW" sz="2400" b="1" dirty="0" smtClean="0"/>
                    </a:p>
                  </a:txBody>
                  <a:tcPr/>
                </a:tc>
              </a:tr>
              <a:tr h="978724">
                <a:tc>
                  <a:txBody>
                    <a:bodyPr/>
                    <a:lstStyle/>
                    <a:p>
                      <a:r>
                        <a:rPr lang="zh-TW" altLang="en-US" sz="2400" b="1" dirty="0" smtClean="0"/>
                        <a:t>國立羅東高中</a:t>
                      </a:r>
                      <a:endParaRPr lang="zh-TW"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FF0000"/>
                          </a:solidFill>
                        </a:rPr>
                        <a:t>1</a:t>
                      </a:r>
                      <a:r>
                        <a:rPr lang="zh-TW" altLang="en-US" sz="2400" b="1" dirty="0" smtClean="0"/>
                        <a:t>名</a:t>
                      </a:r>
                      <a:endParaRPr lang="en-US" altLang="zh-TW" sz="2400" b="1" dirty="0" smtClean="0"/>
                    </a:p>
                    <a:p>
                      <a:pPr algn="ctr"/>
                      <a:endParaRPr lang="zh-TW" altLang="en-US" sz="2400" b="1" dirty="0"/>
                    </a:p>
                  </a:txBody>
                  <a:tcPr/>
                </a:tc>
                <a:tc>
                  <a:txBody>
                    <a:bodyPr/>
                    <a:lstStyle/>
                    <a:p>
                      <a:endParaRPr lang="zh-TW" altLang="en-US" sz="2400" b="1"/>
                    </a:p>
                  </a:txBody>
                  <a:tcPr/>
                </a:tc>
                <a:tc>
                  <a:txBody>
                    <a:bodyPr/>
                    <a:lstStyle/>
                    <a:p>
                      <a:r>
                        <a:rPr lang="zh-TW" altLang="en-US" sz="2400" b="1" dirty="0" smtClean="0"/>
                        <a:t>國立羅東高工</a:t>
                      </a:r>
                      <a:endParaRPr lang="zh-TW" altLang="en-US" sz="2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電子</a:t>
                      </a:r>
                      <a:r>
                        <a:rPr lang="en-US" altLang="zh-TW" sz="2400" b="1" dirty="0" smtClean="0">
                          <a:solidFill>
                            <a:srgbClr val="FF0000"/>
                          </a:solidFill>
                        </a:rPr>
                        <a:t>1</a:t>
                      </a:r>
                      <a:r>
                        <a:rPr lang="zh-TW" altLang="en-US" sz="2400" b="1" dirty="0" smtClean="0"/>
                        <a:t>名</a:t>
                      </a:r>
                      <a:endParaRPr lang="en-US" altLang="zh-TW" sz="2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電機</a:t>
                      </a:r>
                      <a:r>
                        <a:rPr lang="en-US" altLang="zh-TW" sz="2400" b="1" dirty="0" smtClean="0">
                          <a:solidFill>
                            <a:srgbClr val="FF0000"/>
                          </a:solidFill>
                        </a:rPr>
                        <a:t>1</a:t>
                      </a:r>
                      <a:r>
                        <a:rPr lang="zh-TW" altLang="en-US" sz="2400" b="1" dirty="0" smtClean="0"/>
                        <a:t>名</a:t>
                      </a:r>
                      <a:endParaRPr lang="en-US" altLang="zh-TW" sz="2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建築</a:t>
                      </a:r>
                      <a:r>
                        <a:rPr lang="en-US" altLang="zh-TW" sz="2400" b="1" dirty="0" smtClean="0">
                          <a:solidFill>
                            <a:srgbClr val="FF0000"/>
                          </a:solidFill>
                        </a:rPr>
                        <a:t>1</a:t>
                      </a:r>
                      <a:r>
                        <a:rPr lang="zh-TW" altLang="en-US" sz="2400" b="1" dirty="0" smtClean="0"/>
                        <a:t>名</a:t>
                      </a:r>
                      <a:endParaRPr lang="en-US" altLang="zh-TW" sz="2400" b="1" dirty="0" smtClean="0"/>
                    </a:p>
                  </a:txBody>
                  <a:tcPr/>
                </a:tc>
              </a:tr>
              <a:tr h="685107">
                <a:tc>
                  <a:txBody>
                    <a:bodyPr/>
                    <a:lstStyle/>
                    <a:p>
                      <a:r>
                        <a:rPr lang="zh-TW" altLang="en-US" sz="2400" b="1" dirty="0" smtClean="0"/>
                        <a:t>國立蘭陽女中</a:t>
                      </a:r>
                      <a:endParaRPr lang="zh-TW"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FF0000"/>
                          </a:solidFill>
                        </a:rPr>
                        <a:t>13</a:t>
                      </a:r>
                      <a:r>
                        <a:rPr lang="zh-TW" altLang="en-US" sz="2400" b="1" dirty="0" smtClean="0"/>
                        <a:t>名</a:t>
                      </a:r>
                      <a:endParaRPr lang="en-US" altLang="zh-TW" sz="2400" b="1" dirty="0" smtClean="0"/>
                    </a:p>
                    <a:p>
                      <a:pPr algn="ctr"/>
                      <a:endParaRPr lang="zh-TW" altLang="en-US" sz="2400" b="1" dirty="0"/>
                    </a:p>
                  </a:txBody>
                  <a:tcPr/>
                </a:tc>
                <a:tc>
                  <a:txBody>
                    <a:bodyPr/>
                    <a:lstStyle/>
                    <a:p>
                      <a:endParaRPr lang="zh-TW" altLang="en-US" sz="2400" b="1"/>
                    </a:p>
                  </a:txBody>
                  <a:tcPr/>
                </a:tc>
                <a:tc>
                  <a:txBody>
                    <a:bodyPr/>
                    <a:lstStyle/>
                    <a:p>
                      <a:r>
                        <a:rPr lang="zh-TW" altLang="en-US" sz="2400" b="1" dirty="0" smtClean="0"/>
                        <a:t>國立羅東高商</a:t>
                      </a:r>
                      <a:endParaRPr lang="zh-TW" altLang="en-US" sz="2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綜高</a:t>
                      </a:r>
                      <a:r>
                        <a:rPr lang="en-US" altLang="zh-TW" sz="2400" b="1" dirty="0" smtClean="0">
                          <a:solidFill>
                            <a:srgbClr val="FF0000"/>
                          </a:solidFill>
                        </a:rPr>
                        <a:t>1</a:t>
                      </a:r>
                      <a:r>
                        <a:rPr lang="zh-TW" altLang="en-US" sz="2400" b="1" dirty="0" smtClean="0"/>
                        <a:t>名</a:t>
                      </a:r>
                      <a:endParaRPr lang="en-US" altLang="zh-TW" sz="2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資處</a:t>
                      </a:r>
                      <a:r>
                        <a:rPr lang="en-US" altLang="zh-TW" sz="2400" b="1" dirty="0" smtClean="0">
                          <a:solidFill>
                            <a:srgbClr val="FF0000"/>
                          </a:solidFill>
                        </a:rPr>
                        <a:t>1</a:t>
                      </a:r>
                      <a:r>
                        <a:rPr lang="zh-TW" altLang="en-US" sz="2400" b="1" dirty="0" smtClean="0"/>
                        <a:t>名</a:t>
                      </a:r>
                      <a:endParaRPr lang="en-US" altLang="zh-TW" sz="2400" b="1" dirty="0" smtClean="0"/>
                    </a:p>
                  </a:txBody>
                  <a:tcPr/>
                </a:tc>
              </a:tr>
              <a:tr h="685107">
                <a:tc>
                  <a:txBody>
                    <a:bodyPr/>
                    <a:lstStyle/>
                    <a:p>
                      <a:r>
                        <a:rPr lang="zh-TW" altLang="en-US" sz="2400" b="1" dirty="0" smtClean="0"/>
                        <a:t>私立慧燈中學</a:t>
                      </a:r>
                      <a:endParaRPr lang="zh-TW"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FF0000"/>
                          </a:solidFill>
                        </a:rPr>
                        <a:t>3</a:t>
                      </a:r>
                      <a:r>
                        <a:rPr lang="zh-TW" altLang="en-US" sz="2400" b="1" dirty="0" smtClean="0"/>
                        <a:t>名</a:t>
                      </a:r>
                      <a:endParaRPr lang="en-US" altLang="zh-TW" sz="2400" b="1" dirty="0" smtClean="0"/>
                    </a:p>
                    <a:p>
                      <a:pPr algn="ctr"/>
                      <a:endParaRPr lang="zh-TW" altLang="en-US" sz="2400" b="1" dirty="0"/>
                    </a:p>
                  </a:txBody>
                  <a:tcPr/>
                </a:tc>
                <a:tc>
                  <a:txBody>
                    <a:bodyPr/>
                    <a:lstStyle/>
                    <a:p>
                      <a:endParaRPr lang="zh-TW" altLang="en-US" sz="2400" b="1"/>
                    </a:p>
                  </a:txBody>
                  <a:tcPr/>
                </a:tc>
                <a:tc>
                  <a:txBody>
                    <a:bodyPr/>
                    <a:lstStyle/>
                    <a:p>
                      <a:r>
                        <a:rPr lang="zh-TW" altLang="en-US" sz="2400" b="1" dirty="0" smtClean="0"/>
                        <a:t>頭城家商</a:t>
                      </a:r>
                      <a:endParaRPr lang="zh-TW" altLang="en-US" sz="2400" b="1" dirty="0"/>
                    </a:p>
                  </a:txBody>
                  <a:tcPr/>
                </a:tc>
                <a:tc>
                  <a:txBody>
                    <a:bodyPr/>
                    <a:lstStyle/>
                    <a:p>
                      <a:r>
                        <a:rPr lang="zh-TW" altLang="en-US" sz="2400" b="1" dirty="0" smtClean="0"/>
                        <a:t>學習區完全免試</a:t>
                      </a:r>
                      <a:endParaRPr lang="zh-TW" altLang="en-US" sz="2400" b="1" dirty="0"/>
                    </a:p>
                  </a:txBody>
                  <a:tcPr/>
                </a:tc>
              </a:tr>
              <a:tr h="568416">
                <a:tc>
                  <a:txBody>
                    <a:bodyPr/>
                    <a:lstStyle/>
                    <a:p>
                      <a:r>
                        <a:rPr lang="zh-TW" altLang="en-US" sz="2400" b="1" dirty="0" smtClean="0"/>
                        <a:t>私立中道中學</a:t>
                      </a:r>
                      <a:endParaRPr lang="zh-TW" alt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FF0000"/>
                          </a:solidFill>
                        </a:rPr>
                        <a:t>3</a:t>
                      </a:r>
                      <a:r>
                        <a:rPr lang="zh-TW" altLang="en-US" sz="2400" b="1" dirty="0" smtClean="0"/>
                        <a:t>名</a:t>
                      </a:r>
                      <a:endParaRPr lang="en-US" altLang="zh-TW" sz="2400" b="1" dirty="0" smtClean="0"/>
                    </a:p>
                  </a:txBody>
                  <a:tcPr/>
                </a:tc>
                <a:tc>
                  <a:txBody>
                    <a:bodyPr/>
                    <a:lstStyle/>
                    <a:p>
                      <a:endParaRPr lang="zh-TW" altLang="en-US" sz="2400" b="1"/>
                    </a:p>
                  </a:txBody>
                  <a:tcPr/>
                </a:tc>
                <a:tc>
                  <a:txBody>
                    <a:bodyPr/>
                    <a:lstStyle/>
                    <a:p>
                      <a:endParaRPr lang="zh-TW" altLang="en-US" sz="2400" b="1" dirty="0"/>
                    </a:p>
                  </a:txBody>
                  <a:tcPr/>
                </a:tc>
                <a:tc>
                  <a:txBody>
                    <a:bodyPr/>
                    <a:lstStyle/>
                    <a:p>
                      <a:endParaRPr lang="zh-TW" altLang="en-US" sz="2400" b="1" dirty="0"/>
                    </a:p>
                  </a:txBody>
                  <a:tcPr/>
                </a:tc>
              </a:tr>
            </a:tbl>
          </a:graphicData>
        </a:graphic>
      </p:graphicFrame>
    </p:spTree>
    <p:extLst>
      <p:ext uri="{BB962C8B-B14F-4D97-AF65-F5344CB8AC3E}">
        <p14:creationId xmlns:p14="http://schemas.microsoft.com/office/powerpoint/2010/main" val="4292499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投影片編號版面配置區 5"/>
          <p:cNvSpPr>
            <a:spLocks noGrp="1"/>
          </p:cNvSpPr>
          <p:nvPr>
            <p:ph type="sldNum" sz="quarter" idx="12"/>
          </p:nvPr>
        </p:nvSpPr>
        <p:spPr bwMode="auto">
          <a:noFill/>
          <a:ln>
            <a:miter lim="800000"/>
            <a:headEnd/>
            <a:tailEnd/>
          </a:ln>
        </p:spPr>
        <p:txBody>
          <a:bodyPr/>
          <a:lstStyle/>
          <a:p>
            <a:fld id="{1D1D80FE-579D-4BA7-B472-423D8DE89CD6}" type="slidenum">
              <a:rPr lang="zh-TW" altLang="en-US" smtClean="0"/>
              <a:pPr/>
              <a:t>4</a:t>
            </a:fld>
            <a:endParaRPr lang="en-US" altLang="zh-TW"/>
          </a:p>
        </p:txBody>
      </p:sp>
      <p:sp>
        <p:nvSpPr>
          <p:cNvPr id="31746" name="Rectangle 2"/>
          <p:cNvSpPr>
            <a:spLocks noGrp="1"/>
          </p:cNvSpPr>
          <p:nvPr>
            <p:ph type="title" idx="4294967295"/>
          </p:nvPr>
        </p:nvSpPr>
        <p:spPr>
          <a:xfrm>
            <a:off x="323850" y="908050"/>
            <a:ext cx="8229600" cy="1143000"/>
          </a:xfrm>
        </p:spPr>
        <p:txBody>
          <a:bodyPr/>
          <a:lstStyle/>
          <a:p>
            <a:r>
              <a:rPr lang="zh-TW" altLang="en-US" dirty="0">
                <a:ea typeface="標楷體" pitchFamily="65" charset="-120"/>
              </a:rPr>
              <a:t>大綱</a:t>
            </a:r>
          </a:p>
        </p:txBody>
      </p:sp>
      <p:sp>
        <p:nvSpPr>
          <p:cNvPr id="31747" name="Rectangle 3"/>
          <p:cNvSpPr>
            <a:spLocks noGrp="1"/>
          </p:cNvSpPr>
          <p:nvPr>
            <p:ph type="body" idx="4294967295"/>
          </p:nvPr>
        </p:nvSpPr>
        <p:spPr>
          <a:xfrm>
            <a:off x="468313" y="1989142"/>
            <a:ext cx="8229600" cy="4103687"/>
          </a:xfrm>
        </p:spPr>
        <p:txBody>
          <a:bodyPr/>
          <a:lstStyle/>
          <a:p>
            <a:pPr marL="812800" indent="-812800">
              <a:buFont typeface="Arial" charset="0"/>
              <a:buAutoNum type="ea1ChtPeriod"/>
            </a:pPr>
            <a:r>
              <a:rPr lang="zh-TW" altLang="en-US" sz="3600" dirty="0">
                <a:ea typeface="標楷體" pitchFamily="65" charset="-120"/>
              </a:rPr>
              <a:t>十二年國民基本教育概述</a:t>
            </a:r>
          </a:p>
          <a:p>
            <a:pPr marL="812800" indent="-812800">
              <a:buFont typeface="Arial" charset="0"/>
              <a:buAutoNum type="ea1ChtPeriod"/>
            </a:pPr>
            <a:r>
              <a:rPr lang="zh-TW" altLang="en-US" sz="3600" dirty="0">
                <a:ea typeface="標楷體" pitchFamily="65" charset="-120"/>
              </a:rPr>
              <a:t>免學費方案</a:t>
            </a:r>
          </a:p>
          <a:p>
            <a:pPr marL="812800" indent="-812800">
              <a:buFont typeface="Arial" charset="0"/>
              <a:buAutoNum type="ea1ChtPeriod"/>
            </a:pPr>
            <a:r>
              <a:rPr lang="zh-TW" altLang="en-US" sz="3600" dirty="0">
                <a:ea typeface="標楷體" pitchFamily="65" charset="-120"/>
              </a:rPr>
              <a:t>宜蘭區適性</a:t>
            </a:r>
            <a:r>
              <a:rPr lang="zh-TW" altLang="en-US" sz="3600" dirty="0" smtClean="0">
                <a:ea typeface="標楷體" pitchFamily="65" charset="-120"/>
              </a:rPr>
              <a:t>入學</a:t>
            </a:r>
            <a:endParaRPr lang="en-US" altLang="zh-TW" sz="3600" dirty="0" smtClean="0">
              <a:ea typeface="標楷體" pitchFamily="65" charset="-120"/>
            </a:endParaRPr>
          </a:p>
          <a:p>
            <a:pPr marL="812800" indent="-812800">
              <a:buFont typeface="Arial" charset="0"/>
              <a:buAutoNum type="ea1ChtPeriod"/>
            </a:pPr>
            <a:r>
              <a:rPr lang="zh-TW" altLang="en-US" sz="3600" dirty="0" smtClean="0">
                <a:ea typeface="標楷體" pitchFamily="65" charset="-120"/>
              </a:rPr>
              <a:t>五專</a:t>
            </a:r>
            <a:r>
              <a:rPr lang="zh-TW" altLang="en-US" sz="3600" dirty="0">
                <a:ea typeface="標楷體" pitchFamily="65" charset="-120"/>
              </a:rPr>
              <a:t>免試</a:t>
            </a:r>
          </a:p>
          <a:p>
            <a:pPr marL="812800" indent="-812800">
              <a:buFont typeface="Arial" charset="0"/>
              <a:buAutoNum type="ea1ChtPeriod"/>
            </a:pPr>
            <a:r>
              <a:rPr lang="zh-TW" altLang="en-US" sz="3600" dirty="0">
                <a:ea typeface="標楷體" pitchFamily="65" charset="-120"/>
              </a:rPr>
              <a:t>教育會考</a:t>
            </a:r>
          </a:p>
          <a:p>
            <a:pPr marL="812800" indent="-812800">
              <a:buFont typeface="Arial" charset="0"/>
              <a:buAutoNum type="ea1ChtPeriod"/>
            </a:pPr>
            <a:r>
              <a:rPr lang="zh-TW" altLang="en-US" sz="3600" dirty="0">
                <a:ea typeface="標楷體" pitchFamily="65" charset="-120"/>
              </a:rPr>
              <a:t>志願選填與適性輔導</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分區免試入學報名流程</a:t>
            </a:r>
          </a:p>
        </p:txBody>
      </p:sp>
      <p:sp>
        <p:nvSpPr>
          <p:cNvPr id="3" name="矩形 2"/>
          <p:cNvSpPr/>
          <p:nvPr/>
        </p:nvSpPr>
        <p:spPr>
          <a:xfrm>
            <a:off x="443541" y="1815636"/>
            <a:ext cx="2252571" cy="1356805"/>
          </a:xfrm>
          <a:prstGeom prst="rect">
            <a:avLst/>
          </a:prstGeom>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anose="03000509000000000000" pitchFamily="65" charset="-120"/>
                <a:ea typeface="標楷體" panose="03000509000000000000" pitchFamily="65" charset="-120"/>
              </a:rPr>
              <a:t>參加國中教育會考</a:t>
            </a:r>
            <a:endParaRPr lang="en-US" altLang="zh-TW" sz="1900" dirty="0">
              <a:latin typeface="標楷體" panose="03000509000000000000" pitchFamily="65" charset="-120"/>
              <a:ea typeface="標楷體" panose="03000509000000000000" pitchFamily="65" charset="-120"/>
            </a:endParaRPr>
          </a:p>
        </p:txBody>
      </p:sp>
      <p:sp>
        <p:nvSpPr>
          <p:cNvPr id="4" name="矩形 3"/>
          <p:cNvSpPr/>
          <p:nvPr/>
        </p:nvSpPr>
        <p:spPr>
          <a:xfrm>
            <a:off x="443541" y="3410931"/>
            <a:ext cx="2252571" cy="1362219"/>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anose="03000509000000000000" pitchFamily="65" charset="-120"/>
                <a:ea typeface="標楷體" panose="03000509000000000000" pitchFamily="65" charset="-120"/>
              </a:rPr>
              <a:t>申請變更就學區</a:t>
            </a:r>
            <a:endParaRPr lang="en-US" altLang="zh-TW" sz="1900" dirty="0">
              <a:latin typeface="標楷體" panose="03000509000000000000" pitchFamily="65" charset="-120"/>
              <a:ea typeface="標楷體" panose="03000509000000000000" pitchFamily="65" charset="-120"/>
            </a:endParaRPr>
          </a:p>
          <a:p>
            <a:pPr algn="ctr"/>
            <a:endParaRPr lang="en-US" altLang="zh-TW" sz="1100" dirty="0">
              <a:latin typeface="標楷體" panose="03000509000000000000" pitchFamily="65" charset="-120"/>
              <a:ea typeface="標楷體" panose="03000509000000000000" pitchFamily="65" charset="-120"/>
            </a:endParaRPr>
          </a:p>
          <a:p>
            <a:pPr algn="ctr"/>
            <a:r>
              <a:rPr lang="en-US" altLang="zh-TW" sz="1900" dirty="0">
                <a:latin typeface="標楷體" panose="03000509000000000000" pitchFamily="65" charset="-120"/>
                <a:ea typeface="標楷體" panose="03000509000000000000" pitchFamily="65" charset="-120"/>
              </a:rPr>
              <a:t>(</a:t>
            </a:r>
            <a:r>
              <a:rPr lang="zh-TW" altLang="en-US" sz="1900" dirty="0">
                <a:latin typeface="標楷體" panose="03000509000000000000" pitchFamily="65" charset="-120"/>
                <a:ea typeface="標楷體" panose="03000509000000000000" pitchFamily="65" charset="-120"/>
              </a:rPr>
              <a:t>有需要者申請</a:t>
            </a:r>
            <a:r>
              <a:rPr lang="en-US" altLang="zh-TW" sz="1900" dirty="0">
                <a:latin typeface="標楷體" panose="03000509000000000000" pitchFamily="65" charset="-120"/>
                <a:ea typeface="標楷體" panose="03000509000000000000" pitchFamily="65" charset="-120"/>
              </a:rPr>
              <a:t>)</a:t>
            </a:r>
            <a:endParaRPr lang="zh-TW" altLang="en-US" sz="1900" dirty="0">
              <a:latin typeface="標楷體" panose="03000509000000000000" pitchFamily="65" charset="-120"/>
              <a:ea typeface="標楷體" panose="03000509000000000000" pitchFamily="65" charset="-120"/>
            </a:endParaRPr>
          </a:p>
        </p:txBody>
      </p:sp>
      <p:sp>
        <p:nvSpPr>
          <p:cNvPr id="5" name="矩形 4"/>
          <p:cNvSpPr/>
          <p:nvPr/>
        </p:nvSpPr>
        <p:spPr>
          <a:xfrm>
            <a:off x="443541" y="5043112"/>
            <a:ext cx="2252571" cy="1362219"/>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anose="03000509000000000000" pitchFamily="65" charset="-120"/>
                <a:ea typeface="標楷體" panose="03000509000000000000" pitchFamily="65" charset="-120"/>
              </a:rPr>
              <a:t>多元學習表現</a:t>
            </a:r>
            <a:endParaRPr lang="en-US" altLang="zh-TW" sz="1900" dirty="0">
              <a:latin typeface="標楷體" panose="03000509000000000000" pitchFamily="65" charset="-120"/>
              <a:ea typeface="標楷體" panose="03000509000000000000" pitchFamily="65" charset="-120"/>
            </a:endParaRPr>
          </a:p>
          <a:p>
            <a:pPr algn="ctr"/>
            <a:r>
              <a:rPr lang="zh-TW" altLang="en-US" sz="1900" dirty="0">
                <a:latin typeface="標楷體" panose="03000509000000000000" pitchFamily="65" charset="-120"/>
                <a:ea typeface="標楷體" panose="03000509000000000000" pitchFamily="65" charset="-120"/>
              </a:rPr>
              <a:t>積分審查</a:t>
            </a:r>
          </a:p>
        </p:txBody>
      </p:sp>
      <p:cxnSp>
        <p:nvCxnSpPr>
          <p:cNvPr id="7" name="直線單箭頭接點 6"/>
          <p:cNvCxnSpPr/>
          <p:nvPr/>
        </p:nvCxnSpPr>
        <p:spPr>
          <a:xfrm>
            <a:off x="1499659" y="3175473"/>
            <a:ext cx="0" cy="23848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1563243" y="4867465"/>
            <a:ext cx="7757" cy="16840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333560" y="1828755"/>
            <a:ext cx="2390568" cy="1362219"/>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anose="03000509000000000000" pitchFamily="65" charset="-120"/>
                <a:ea typeface="標楷體" panose="03000509000000000000" pitchFamily="65" charset="-120"/>
              </a:rPr>
              <a:t>個別序位查詢</a:t>
            </a:r>
          </a:p>
        </p:txBody>
      </p:sp>
      <p:sp>
        <p:nvSpPr>
          <p:cNvPr id="10" name="矩形 9"/>
          <p:cNvSpPr/>
          <p:nvPr/>
        </p:nvSpPr>
        <p:spPr>
          <a:xfrm>
            <a:off x="3333560" y="3437933"/>
            <a:ext cx="2390568" cy="1362219"/>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anose="03000509000000000000" pitchFamily="65" charset="-120"/>
                <a:ea typeface="標楷體" panose="03000509000000000000" pitchFamily="65" charset="-120"/>
              </a:rPr>
              <a:t>選填志願</a:t>
            </a:r>
          </a:p>
        </p:txBody>
      </p:sp>
      <p:sp>
        <p:nvSpPr>
          <p:cNvPr id="11" name="矩形 10"/>
          <p:cNvSpPr/>
          <p:nvPr/>
        </p:nvSpPr>
        <p:spPr>
          <a:xfrm>
            <a:off x="3333560" y="5045680"/>
            <a:ext cx="2390568" cy="1362219"/>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anose="03000509000000000000" pitchFamily="65" charset="-120"/>
                <a:ea typeface="標楷體" panose="03000509000000000000" pitchFamily="65" charset="-120"/>
              </a:rPr>
              <a:t>報名</a:t>
            </a:r>
            <a:endParaRPr lang="en-US" altLang="zh-TW" sz="1900" dirty="0">
              <a:latin typeface="標楷體" panose="03000509000000000000" pitchFamily="65" charset="-120"/>
              <a:ea typeface="標楷體" panose="03000509000000000000" pitchFamily="65" charset="-120"/>
            </a:endParaRPr>
          </a:p>
          <a:p>
            <a:pPr algn="ctr"/>
            <a:r>
              <a:rPr lang="zh-TW" altLang="en-US" sz="1900" dirty="0">
                <a:latin typeface="標楷體" panose="03000509000000000000" pitchFamily="65" charset="-120"/>
                <a:ea typeface="標楷體" panose="03000509000000000000" pitchFamily="65" charset="-120"/>
              </a:rPr>
              <a:t>集體報名</a:t>
            </a:r>
            <a:endParaRPr lang="en-US" altLang="zh-TW" sz="1900" dirty="0">
              <a:latin typeface="標楷體" panose="03000509000000000000" pitchFamily="65" charset="-120"/>
              <a:ea typeface="標楷體" panose="03000509000000000000" pitchFamily="65" charset="-120"/>
            </a:endParaRPr>
          </a:p>
          <a:p>
            <a:pPr algn="ctr"/>
            <a:r>
              <a:rPr lang="zh-TW" altLang="en-US" sz="1900" dirty="0">
                <a:latin typeface="標楷體" panose="03000509000000000000" pitchFamily="65" charset="-120"/>
                <a:ea typeface="標楷體" panose="03000509000000000000" pitchFamily="65" charset="-120"/>
              </a:rPr>
              <a:t>個別報名</a:t>
            </a:r>
          </a:p>
        </p:txBody>
      </p:sp>
      <p:cxnSp>
        <p:nvCxnSpPr>
          <p:cNvPr id="12" name="肘形接點 11"/>
          <p:cNvCxnSpPr>
            <a:stCxn id="5" idx="3"/>
            <a:endCxn id="9" idx="1"/>
          </p:cNvCxnSpPr>
          <p:nvPr/>
        </p:nvCxnSpPr>
        <p:spPr>
          <a:xfrm flipV="1">
            <a:off x="2696112" y="2509864"/>
            <a:ext cx="637448" cy="3214357"/>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4528844" y="3206475"/>
            <a:ext cx="0" cy="2225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4528844" y="4855965"/>
            <a:ext cx="0" cy="1822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6405901" y="1842824"/>
            <a:ext cx="2390568" cy="1362219"/>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2100" dirty="0">
                <a:latin typeface="標楷體" panose="03000509000000000000" pitchFamily="65" charset="-120"/>
                <a:ea typeface="標楷體" panose="03000509000000000000" pitchFamily="65" charset="-120"/>
              </a:rPr>
              <a:t>放榜</a:t>
            </a:r>
          </a:p>
        </p:txBody>
      </p:sp>
      <p:sp>
        <p:nvSpPr>
          <p:cNvPr id="16" name="矩形 15"/>
          <p:cNvSpPr/>
          <p:nvPr/>
        </p:nvSpPr>
        <p:spPr>
          <a:xfrm>
            <a:off x="6405901" y="3422432"/>
            <a:ext cx="2390568" cy="1362219"/>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2100" dirty="0">
                <a:latin typeface="標楷體" panose="03000509000000000000" pitchFamily="65" charset="-120"/>
                <a:ea typeface="標楷體" panose="03000509000000000000" pitchFamily="65" charset="-120"/>
              </a:rPr>
              <a:t>報到</a:t>
            </a:r>
          </a:p>
        </p:txBody>
      </p:sp>
      <p:sp>
        <p:nvSpPr>
          <p:cNvPr id="17" name="矩形 16"/>
          <p:cNvSpPr/>
          <p:nvPr/>
        </p:nvSpPr>
        <p:spPr>
          <a:xfrm>
            <a:off x="6405901" y="5026677"/>
            <a:ext cx="2390568" cy="1362219"/>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2100" dirty="0">
                <a:latin typeface="標楷體" panose="03000509000000000000" pitchFamily="65" charset="-120"/>
                <a:ea typeface="標楷體" panose="03000509000000000000" pitchFamily="65" charset="-120"/>
              </a:rPr>
              <a:t>放棄錄取資格</a:t>
            </a:r>
          </a:p>
        </p:txBody>
      </p:sp>
      <p:cxnSp>
        <p:nvCxnSpPr>
          <p:cNvPr id="18" name="直線單箭頭接點 17"/>
          <p:cNvCxnSpPr/>
          <p:nvPr/>
        </p:nvCxnSpPr>
        <p:spPr>
          <a:xfrm>
            <a:off x="7601185" y="3228045"/>
            <a:ext cx="0" cy="2058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7601185" y="4830657"/>
            <a:ext cx="0" cy="1862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11" idx="3"/>
            <a:endCxn id="15" idx="1"/>
          </p:cNvCxnSpPr>
          <p:nvPr/>
        </p:nvCxnSpPr>
        <p:spPr>
          <a:xfrm flipV="1">
            <a:off x="5724128" y="2523933"/>
            <a:ext cx="681773" cy="3202856"/>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4338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個別序位查詢服務</a:t>
            </a:r>
          </a:p>
        </p:txBody>
      </p:sp>
      <p:sp>
        <p:nvSpPr>
          <p:cNvPr id="3" name="內容版面配置區 2"/>
          <p:cNvSpPr>
            <a:spLocks noGrp="1"/>
          </p:cNvSpPr>
          <p:nvPr>
            <p:ph idx="1"/>
          </p:nvPr>
        </p:nvSpPr>
        <p:spPr>
          <a:xfrm>
            <a:off x="490786" y="1984248"/>
            <a:ext cx="8162429" cy="3172945"/>
          </a:xfrm>
        </p:spPr>
        <p:txBody>
          <a:bodyPr/>
          <a:lstStyle/>
          <a:p>
            <a:pPr algn="l"/>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提供學生在各就學區比序之序位區間，作為學生選填志願之參考。</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pP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學年度開放之日期</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719982" lvl="1">
              <a:spcBef>
                <a:spcPts val="8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各就學區</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不含基北區</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t>
            </a:r>
          </a:p>
          <a:p>
            <a:pPr marL="719982" lvl="1">
              <a:spcBef>
                <a:spcPts val="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基北區：</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t>
            </a:r>
          </a:p>
          <a:p>
            <a:pPr lvl="1"/>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25734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錄取、報到、報到後放棄</a:t>
            </a:r>
          </a:p>
        </p:txBody>
      </p:sp>
      <p:sp>
        <p:nvSpPr>
          <p:cNvPr id="3" name="內容版面配置區 2"/>
          <p:cNvSpPr>
            <a:spLocks noGrp="1"/>
          </p:cNvSpPr>
          <p:nvPr>
            <p:ph idx="1"/>
          </p:nvPr>
        </p:nvSpPr>
        <p:spPr>
          <a:xfrm>
            <a:off x="635562" y="2180862"/>
            <a:ext cx="4914547" cy="3498839"/>
          </a:xfrm>
        </p:spPr>
        <p:txBody>
          <a:bodyPr>
            <a:norm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錄取報到</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選擇就讀，依規定日期報到</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未報到視同放棄錄取資格</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1600"/>
              </a:spcBef>
            </a:pP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放棄錄取資格</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報到後仍有時間考慮是否就讀</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若決定不就讀，得辦理放棄錄取資格。</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1600"/>
              </a:spcBef>
            </a:pP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已報到學生將無法參加後續招生管道</a:t>
            </a:r>
            <a:endPar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6102554" y="2342879"/>
            <a:ext cx="1733809" cy="756084"/>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zh-TW" altLang="en-US" sz="1900" dirty="0">
                <a:latin typeface="標楷體" pitchFamily="65" charset="-120"/>
                <a:ea typeface="標楷體" pitchFamily="65" charset="-120"/>
              </a:rPr>
              <a:t>錄取公告</a:t>
            </a:r>
          </a:p>
        </p:txBody>
      </p:sp>
      <p:sp>
        <p:nvSpPr>
          <p:cNvPr id="5" name="矩形 4"/>
          <p:cNvSpPr/>
          <p:nvPr/>
        </p:nvSpPr>
        <p:spPr>
          <a:xfrm>
            <a:off x="6102554" y="3585018"/>
            <a:ext cx="1733809" cy="756084"/>
          </a:xfrm>
          <a:prstGeom prst="rect">
            <a:avLst/>
          </a:prstGeom>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標楷體" pitchFamily="65" charset="-120"/>
                <a:ea typeface="標楷體" pitchFamily="65" charset="-120"/>
              </a:rPr>
              <a:t>報到</a:t>
            </a:r>
          </a:p>
        </p:txBody>
      </p:sp>
      <p:cxnSp>
        <p:nvCxnSpPr>
          <p:cNvPr id="7" name="直線單箭頭接點 6"/>
          <p:cNvCxnSpPr/>
          <p:nvPr/>
        </p:nvCxnSpPr>
        <p:spPr>
          <a:xfrm>
            <a:off x="6969459" y="3098963"/>
            <a:ext cx="0" cy="486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102554" y="4881162"/>
            <a:ext cx="1733809" cy="756084"/>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lIns="121917" tIns="60958" rIns="121917" bIns="60958" rtlCol="0" anchor="ctr"/>
          <a:lstStyle/>
          <a:p>
            <a:pPr algn="ctr"/>
            <a:r>
              <a:rPr lang="zh-TW" altLang="en-US" sz="1900" dirty="0">
                <a:latin typeface="標楷體" pitchFamily="65" charset="-120"/>
                <a:ea typeface="標楷體" pitchFamily="65" charset="-120"/>
              </a:rPr>
              <a:t>放棄錄取資格</a:t>
            </a:r>
          </a:p>
        </p:txBody>
      </p:sp>
      <p:cxnSp>
        <p:nvCxnSpPr>
          <p:cNvPr id="9" name="直線單箭頭接點 8"/>
          <p:cNvCxnSpPr>
            <a:endCxn id="8" idx="0"/>
          </p:cNvCxnSpPr>
          <p:nvPr/>
        </p:nvCxnSpPr>
        <p:spPr>
          <a:xfrm>
            <a:off x="6969459" y="4341102"/>
            <a:ext cx="0" cy="5400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089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學年度技優及實用技能重要日程</a:t>
            </a:r>
          </a:p>
        </p:txBody>
      </p:sp>
      <p:sp>
        <p:nvSpPr>
          <p:cNvPr id="3" name="內容版面配置區 2"/>
          <p:cNvSpPr>
            <a:spLocks noGrp="1"/>
          </p:cNvSpPr>
          <p:nvPr>
            <p:ph idx="1"/>
          </p:nvPr>
        </p:nvSpPr>
        <p:spPr>
          <a:xfrm>
            <a:off x="2267747" y="1654805"/>
            <a:ext cx="4224467" cy="3886431"/>
          </a:xfrm>
        </p:spPr>
        <p:txBody>
          <a:bodyPr>
            <a:normAutofit/>
          </a:bodyPr>
          <a:lstStyle/>
          <a:p>
            <a:pPr>
              <a:lnSpc>
                <a:spcPct val="110000"/>
              </a:lnSpc>
              <a:spcBef>
                <a:spcPts val="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報名</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lnSpc>
                <a:spcPct val="110000"/>
              </a:lnSpc>
              <a:spcBef>
                <a:spcPts val="0"/>
              </a:spcBef>
            </a:pP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23-24</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p>
          <a:p>
            <a:pPr>
              <a:lnSpc>
                <a:spcPct val="110000"/>
              </a:lnSpc>
              <a:spcBef>
                <a:spcPts val="16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錄取公告</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星期二</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p>
          <a:p>
            <a:pPr>
              <a:spcBef>
                <a:spcPts val="16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報到</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p>
          <a:p>
            <a:pPr>
              <a:spcBef>
                <a:spcPts val="16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放棄錄取資格</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4062052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en-US" altLang="zh-TW" sz="43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學年度分區免試入學重要日程</a:t>
            </a:r>
          </a:p>
        </p:txBody>
      </p:sp>
      <p:sp>
        <p:nvSpPr>
          <p:cNvPr id="3" name="內容版面配置區 2"/>
          <p:cNvSpPr>
            <a:spLocks noGrp="1"/>
          </p:cNvSpPr>
          <p:nvPr>
            <p:ph idx="1"/>
          </p:nvPr>
        </p:nvSpPr>
        <p:spPr>
          <a:xfrm>
            <a:off x="1019606" y="1654803"/>
            <a:ext cx="7104789" cy="4942549"/>
          </a:xfrm>
        </p:spPr>
        <p:txBody>
          <a:bodyPr>
            <a:noAutofit/>
          </a:bodyPr>
          <a:lstStyle/>
          <a:p>
            <a:pPr>
              <a:spcBef>
                <a:spcPts val="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公告實際招生名額及個別序位開放查詢</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各就學區：</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基北區：</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截止時間：</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詳各就學區免試入學簡章</a:t>
            </a:r>
            <a:r>
              <a:rPr lang="en-US" altLang="zh-TW"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報名截止日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星期二</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p>
          <a:p>
            <a:pPr marL="479988" lvl="1"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實際報名日期詳</a:t>
            </a:r>
            <a:r>
              <a:rPr lang="zh-TW" altLang="en-US"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各就學區免試入學簡章</a:t>
            </a:r>
            <a:endParaRPr lang="en-US" altLang="zh-TW"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錄取公告</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800"/>
              </a:spcBef>
            </a:pP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星期二</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上午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點</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報到</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800"/>
              </a:spcBef>
            </a:pP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上午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點至</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點</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放棄錄取資格</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下午</a:t>
            </a:r>
            <a:r>
              <a:rPr lang="en-US" altLang="zh-TW" sz="19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點</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284552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5"/>
          <p:cNvSpPr>
            <a:spLocks noGrp="1"/>
          </p:cNvSpPr>
          <p:nvPr>
            <p:ph type="title"/>
          </p:nvPr>
        </p:nvSpPr>
        <p:spPr>
          <a:xfrm>
            <a:off x="2273744" y="1772816"/>
            <a:ext cx="4794533" cy="2160240"/>
          </a:xfrm>
        </p:spPr>
        <p:txBody>
          <a:bodyPr>
            <a:normAutofit/>
          </a:bodyPr>
          <a:lstStyle/>
          <a:p>
            <a:r>
              <a:rPr lang="zh-TW" altLang="en-US" sz="67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免試續招</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203" y="4965171"/>
            <a:ext cx="2560325" cy="1737364"/>
          </a:xfrm>
          <a:prstGeom prst="rect">
            <a:avLst/>
          </a:prstGeom>
        </p:spPr>
      </p:pic>
    </p:spTree>
    <p:extLst>
      <p:ext uri="{BB962C8B-B14F-4D97-AF65-F5344CB8AC3E}">
        <p14:creationId xmlns:p14="http://schemas.microsoft.com/office/powerpoint/2010/main" val="3930973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免試續招</a:t>
            </a:r>
            <a:r>
              <a:rPr lang="en-US" altLang="zh-TW" sz="4300" dirty="0">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43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685326" y="1654803"/>
            <a:ext cx="7727101" cy="4270475"/>
          </a:xfrm>
        </p:spPr>
        <p:txBody>
          <a:bodyPr>
            <a:noAutofit/>
          </a:bodyPr>
          <a:lstStyle/>
          <a:p>
            <a:pPr>
              <a:spcBef>
                <a:spcPts val="0"/>
              </a:spcBef>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學校辦理免試續招之條件</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8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國立學校</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marL="719982" lvl="2"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續招前之各招生管道最終錄取且報到學生之平均班級人數，未達</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普通型高級中等學校</a:t>
            </a:r>
            <a:r>
              <a:rPr lang="zh-TW" altLang="en-US"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三十五</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技術型高級中等學校</a:t>
            </a:r>
            <a:r>
              <a:rPr lang="zh-TW" altLang="en-US"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三十五</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人或</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綜合型高級中等學校</a:t>
            </a:r>
            <a:r>
              <a:rPr lang="zh-TW" altLang="en-US"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三十五</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9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719982" lvl="2"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最終錄取且報到學生之平均班級人數，包括外加特殊身分學生，但未計特色招生甄選入學及考試分發入學未招滿之班級及學生數。</a:t>
            </a:r>
            <a:endParaRPr lang="en-US" altLang="zh-TW" sz="15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8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私立學校</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marL="719982" lvl="2"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續招前之各招生管道最終錄取且報到學生總數，</a:t>
            </a:r>
            <a:r>
              <a:rPr lang="zh-TW" altLang="en-US" sz="19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未達該校核定總招生名額</a:t>
            </a: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marL="719982" lvl="2" indent="-239994">
              <a:spcBef>
                <a:spcPts val="0"/>
              </a:spcBef>
            </a:pPr>
            <a:r>
              <a:rPr lang="zh-TW" altLang="en-US" sz="1900" dirty="0">
                <a:latin typeface="Times New Roman" panose="02020603050405020304" pitchFamily="18" charset="0"/>
                <a:ea typeface="標楷體" panose="03000509000000000000" pitchFamily="65" charset="-120"/>
                <a:cs typeface="Times New Roman" panose="02020603050405020304" pitchFamily="18" charset="0"/>
              </a:rPr>
              <a:t>最終錄取且報到之學生總數，不包括以外加名額錄取之學生，且未計特色招生甄選入學及考試分發入學未招滿之班級及學生數。 </a:t>
            </a:r>
            <a:endParaRPr lang="zh-TW" altLang="en-US" sz="15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54886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免試續招</a:t>
            </a:r>
            <a:r>
              <a:rPr lang="en-US" altLang="zh-TW" sz="4300" dirty="0">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43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1019606" y="1654803"/>
            <a:ext cx="7104789" cy="4366485"/>
          </a:xfrm>
        </p:spPr>
        <p:txBody>
          <a:bodyPr>
            <a:normAutofit/>
          </a:bodyPr>
          <a:lstStyle/>
          <a:p>
            <a:pPr>
              <a:spcBef>
                <a:spcPts val="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免試續招不受就學區限制</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pPr>
            <a:r>
              <a:rPr lang="zh-TW" altLang="zh-TW" sz="2100" dirty="0">
                <a:latin typeface="Times New Roman" panose="02020603050405020304" pitchFamily="18" charset="0"/>
                <a:ea typeface="標楷體" panose="03000509000000000000" pitchFamily="65" charset="-120"/>
                <a:cs typeface="Times New Roman" panose="02020603050405020304" pitchFamily="18" charset="0"/>
              </a:rPr>
              <a:t>學校申請辦理免試續招，</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應</a:t>
            </a:r>
            <a:r>
              <a:rPr lang="zh-TW" altLang="zh-TW" sz="2100" dirty="0">
                <a:latin typeface="Times New Roman" panose="02020603050405020304" pitchFamily="18" charset="0"/>
                <a:ea typeface="標楷體" panose="03000509000000000000" pitchFamily="65" charset="-120"/>
                <a:cs typeface="Times New Roman" panose="02020603050405020304" pitchFamily="18" charset="0"/>
              </a:rPr>
              <a:t>依各就學區免試入學作業要點規定辦理。</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學生報名資格</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尚未有學校就讀之學生。</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marL="479988" lvl="1" indent="-239994">
              <a:spcBef>
                <a:spcPts val="0"/>
              </a:spcBef>
            </a:pP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參加技藝技能優良甄審入學、免試入學</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包括直升入學</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或特色招生考試分發入學、甄選入學獲錄取，並向錄取學校完成報到手續者，</a:t>
            </a:r>
            <a:r>
              <a:rPr lang="zh-TW" altLang="en-US" sz="21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因特殊因素必須離開原錄取報到學校所在之就學區</a:t>
            </a: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，經提出證明文件並取得原報到學校書面同意後，始得報名參加。</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marL="719982" lvl="2" indent="-239994">
              <a:spcBef>
                <a:spcPts val="800"/>
              </a:spcBef>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學生因父母、其他法定代理人工作地異動，須搬家遷徙。</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marL="719982" lvl="2" indent="-239994">
              <a:spcBef>
                <a:spcPts val="0"/>
              </a:spcBef>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家庭特殊境遇，須進行安置。</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781010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投影片編號版面配置區 5"/>
          <p:cNvSpPr>
            <a:spLocks noGrp="1"/>
          </p:cNvSpPr>
          <p:nvPr>
            <p:ph type="sldNum" sz="quarter" idx="12"/>
          </p:nvPr>
        </p:nvSpPr>
        <p:spPr bwMode="auto">
          <a:noFill/>
          <a:ln>
            <a:miter lim="800000"/>
            <a:headEnd/>
            <a:tailEnd/>
          </a:ln>
        </p:spPr>
        <p:txBody>
          <a:bodyPr/>
          <a:lstStyle/>
          <a:p>
            <a:fld id="{7917D88D-2EAA-4F90-9CA1-922817FF2A27}" type="slidenum">
              <a:rPr lang="zh-TW" altLang="en-US" smtClean="0"/>
              <a:pPr/>
              <a:t>48</a:t>
            </a:fld>
            <a:endParaRPr lang="en-US" altLang="zh-TW"/>
          </a:p>
        </p:txBody>
      </p:sp>
      <p:sp>
        <p:nvSpPr>
          <p:cNvPr id="445442" name="標題 1"/>
          <p:cNvSpPr>
            <a:spLocks noGrp="1"/>
          </p:cNvSpPr>
          <p:nvPr>
            <p:ph type="title"/>
          </p:nvPr>
        </p:nvSpPr>
        <p:spPr>
          <a:xfrm>
            <a:off x="179388" y="1052513"/>
            <a:ext cx="8229600" cy="1143000"/>
          </a:xfrm>
        </p:spPr>
        <p:txBody>
          <a:bodyPr/>
          <a:lstStyle/>
          <a:p>
            <a:r>
              <a:rPr lang="zh-TW" altLang="en-US"/>
              <a:t>三</a:t>
            </a:r>
            <a:r>
              <a:rPr lang="en-US" altLang="zh-TW"/>
              <a:t>-2 </a:t>
            </a:r>
            <a:r>
              <a:rPr lang="zh-TW" altLang="en-US"/>
              <a:t>特色招生甄選入學</a:t>
            </a:r>
          </a:p>
        </p:txBody>
      </p:sp>
      <p:sp>
        <p:nvSpPr>
          <p:cNvPr id="445443" name="內容版面配置區 2"/>
          <p:cNvSpPr>
            <a:spLocks noGrp="1"/>
          </p:cNvSpPr>
          <p:nvPr>
            <p:ph idx="1"/>
          </p:nvPr>
        </p:nvSpPr>
        <p:spPr>
          <a:xfrm>
            <a:off x="1619250" y="2133618"/>
            <a:ext cx="7067550" cy="1871663"/>
          </a:xfrm>
        </p:spPr>
        <p:txBody>
          <a:bodyPr/>
          <a:lstStyle/>
          <a:p>
            <a:pPr>
              <a:buFontTx/>
              <a:buNone/>
            </a:pPr>
            <a:r>
              <a:rPr lang="en-US" altLang="zh-TW" sz="4000" dirty="0"/>
              <a:t>1.</a:t>
            </a:r>
            <a:r>
              <a:rPr lang="zh-TW" altLang="en-US" sz="4000" dirty="0"/>
              <a:t>藝才班</a:t>
            </a:r>
            <a:endParaRPr lang="en-US" altLang="zh-TW" sz="4000" dirty="0"/>
          </a:p>
          <a:p>
            <a:pPr>
              <a:buFontTx/>
              <a:buNone/>
            </a:pPr>
            <a:r>
              <a:rPr lang="en-US" altLang="zh-TW" sz="4000" dirty="0"/>
              <a:t>2.</a:t>
            </a:r>
            <a:r>
              <a:rPr lang="zh-TW" altLang="en-US" sz="4000" dirty="0"/>
              <a:t>體育班</a:t>
            </a:r>
          </a:p>
        </p:txBody>
      </p:sp>
      <p:sp>
        <p:nvSpPr>
          <p:cNvPr id="445444" name="投影片編號版面配置區 3"/>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endParaRPr kumimoji="0" lang="zh-TW" altLang="en-US" sz="1400" b="1">
              <a:solidFill>
                <a:srgbClr val="00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投影片編號版面配置區 5"/>
          <p:cNvSpPr>
            <a:spLocks noGrp="1"/>
          </p:cNvSpPr>
          <p:nvPr>
            <p:ph type="sldNum" sz="quarter" idx="12"/>
          </p:nvPr>
        </p:nvSpPr>
        <p:spPr bwMode="auto">
          <a:noFill/>
          <a:ln>
            <a:miter lim="800000"/>
            <a:headEnd/>
            <a:tailEnd/>
          </a:ln>
        </p:spPr>
        <p:txBody>
          <a:bodyPr/>
          <a:lstStyle/>
          <a:p>
            <a:fld id="{E1B6CA1F-0FC9-4F65-9A5B-B81BCD6DFE61}" type="slidenum">
              <a:rPr lang="zh-TW" altLang="en-US" smtClean="0"/>
              <a:pPr/>
              <a:t>49</a:t>
            </a:fld>
            <a:endParaRPr lang="en-US" altLang="zh-TW"/>
          </a:p>
        </p:txBody>
      </p:sp>
      <p:sp>
        <p:nvSpPr>
          <p:cNvPr id="446466" name="標題 1"/>
          <p:cNvSpPr>
            <a:spLocks noGrp="1"/>
          </p:cNvSpPr>
          <p:nvPr>
            <p:ph type="title"/>
          </p:nvPr>
        </p:nvSpPr>
        <p:spPr>
          <a:xfrm>
            <a:off x="468315" y="765193"/>
            <a:ext cx="8280400" cy="854075"/>
          </a:xfrm>
        </p:spPr>
        <p:txBody>
          <a:bodyPr anchor="t"/>
          <a:lstStyle/>
          <a:p>
            <a:r>
              <a:rPr lang="zh-TW" altLang="en-US" sz="4000" dirty="0">
                <a:solidFill>
                  <a:srgbClr val="C00000"/>
                </a:solidFill>
              </a:rPr>
              <a:t>三</a:t>
            </a:r>
            <a:r>
              <a:rPr lang="en-US" altLang="zh-TW" sz="4000" dirty="0">
                <a:solidFill>
                  <a:srgbClr val="C00000"/>
                </a:solidFill>
              </a:rPr>
              <a:t>-2- 1</a:t>
            </a:r>
            <a:r>
              <a:rPr lang="zh-TW" altLang="en-US" sz="4800" dirty="0">
                <a:latin typeface="Calibri" pitchFamily="34" charset="0"/>
              </a:rPr>
              <a:t> </a:t>
            </a:r>
            <a:r>
              <a:rPr lang="zh-TW" altLang="en-US" sz="4000" dirty="0">
                <a:solidFill>
                  <a:srgbClr val="C00000"/>
                </a:solidFill>
              </a:rPr>
              <a:t>藝術才能班</a:t>
            </a:r>
          </a:p>
        </p:txBody>
      </p:sp>
      <p:sp>
        <p:nvSpPr>
          <p:cNvPr id="446467" name="內容版面配置區 2"/>
          <p:cNvSpPr>
            <a:spLocks noGrp="1"/>
          </p:cNvSpPr>
          <p:nvPr>
            <p:ph idx="1"/>
          </p:nvPr>
        </p:nvSpPr>
        <p:spPr>
          <a:xfrm>
            <a:off x="611190" y="1700231"/>
            <a:ext cx="7632700" cy="3324225"/>
          </a:xfrm>
        </p:spPr>
        <p:txBody>
          <a:bodyPr/>
          <a:lstStyle/>
          <a:p>
            <a:pPr>
              <a:buFontTx/>
              <a:buBlip>
                <a:blip r:embed="rId3"/>
              </a:buBlip>
            </a:pPr>
            <a:r>
              <a:rPr lang="zh-TW" altLang="en-US" dirty="0">
                <a:solidFill>
                  <a:srgbClr val="000000"/>
                </a:solidFill>
              </a:rPr>
              <a:t>分為</a:t>
            </a:r>
            <a:r>
              <a:rPr lang="zh-TW" altLang="en-US" b="1" dirty="0">
                <a:solidFill>
                  <a:srgbClr val="000000"/>
                </a:solidFill>
              </a:rPr>
              <a:t>音樂班、美術班、舞蹈班、戲劇班</a:t>
            </a:r>
            <a:r>
              <a:rPr lang="zh-TW" altLang="en-US" dirty="0">
                <a:solidFill>
                  <a:srgbClr val="000000"/>
                </a:solidFill>
              </a:rPr>
              <a:t>等四類。</a:t>
            </a:r>
            <a:endParaRPr lang="en-US" altLang="zh-TW" dirty="0">
              <a:solidFill>
                <a:srgbClr val="000000"/>
              </a:solidFill>
            </a:endParaRPr>
          </a:p>
          <a:p>
            <a:pPr>
              <a:buFontTx/>
              <a:buBlip>
                <a:blip r:embed="rId3"/>
              </a:buBlip>
            </a:pPr>
            <a:r>
              <a:rPr lang="zh-TW" altLang="en-US" dirty="0">
                <a:solidFill>
                  <a:srgbClr val="000000"/>
                </a:solidFill>
              </a:rPr>
              <a:t>藝術才能班甄選入學以聯合辦理為原則。國中非藝術才能班學生亦可報考，且</a:t>
            </a:r>
            <a:r>
              <a:rPr lang="zh-TW" altLang="en-US" b="1" dirty="0">
                <a:solidFill>
                  <a:srgbClr val="FF3300"/>
                </a:solidFill>
              </a:rPr>
              <a:t>不受免試就學區之限制</a:t>
            </a:r>
            <a:r>
              <a:rPr lang="zh-TW" altLang="en-US" dirty="0">
                <a:solidFill>
                  <a:srgbClr val="000000"/>
                </a:solidFill>
              </a:rPr>
              <a:t>，但僅能向一區（校）報名術科測驗及申請分發。</a:t>
            </a:r>
          </a:p>
        </p:txBody>
      </p:sp>
      <p:sp>
        <p:nvSpPr>
          <p:cNvPr id="446468" name="投影片編號版面配置區 3"/>
          <p:cNvSpPr txBox="1">
            <a:spLocks noGrp="1"/>
          </p:cNvSpPr>
          <p:nvPr/>
        </p:nvSpPr>
        <p:spPr bwMode="auto">
          <a:xfrm>
            <a:off x="276225" y="6484938"/>
            <a:ext cx="571500" cy="228600"/>
          </a:xfrm>
          <a:prstGeom prst="rect">
            <a:avLst/>
          </a:prstGeom>
          <a:noFill/>
          <a:ln w="9525">
            <a:noFill/>
            <a:miter lim="800000"/>
            <a:headEnd/>
            <a:tailEnd/>
          </a:ln>
        </p:spPr>
        <p:txBody>
          <a:bodyPr anchor="ctr"/>
          <a:lstStyle/>
          <a:p>
            <a:pPr algn="r"/>
            <a:fld id="{A9CB11BF-0B6B-4D92-B7B2-B8B44536B1C2}" type="slidenum">
              <a:rPr kumimoji="0" lang="zh-TW" altLang="en-US" sz="1200" b="1">
                <a:solidFill>
                  <a:srgbClr val="000000"/>
                </a:solidFill>
                <a:ea typeface="Microsoft JhengHei UI"/>
                <a:cs typeface="Microsoft JhengHei UI"/>
              </a:rPr>
              <a:pPr algn="r"/>
              <a:t>49</a:t>
            </a:fld>
            <a:endParaRPr kumimoji="0" lang="en-US" altLang="zh-TW" sz="1200" b="1">
              <a:solidFill>
                <a:srgbClr val="000000"/>
              </a:solidFill>
              <a:ea typeface="Microsoft JhengHei UI"/>
              <a:cs typeface="Microsoft JhengHei UI"/>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投影片編號版面配置區 5"/>
          <p:cNvSpPr>
            <a:spLocks noGrp="1"/>
          </p:cNvSpPr>
          <p:nvPr>
            <p:ph type="sldNum" sz="quarter" idx="12"/>
          </p:nvPr>
        </p:nvSpPr>
        <p:spPr bwMode="auto">
          <a:noFill/>
          <a:ln>
            <a:miter lim="800000"/>
            <a:headEnd/>
            <a:tailEnd/>
          </a:ln>
        </p:spPr>
        <p:txBody>
          <a:bodyPr/>
          <a:lstStyle/>
          <a:p>
            <a:fld id="{40425419-5417-4ADD-B6F1-8216F948FE1B}" type="slidenum">
              <a:rPr lang="zh-TW" altLang="en-US" smtClean="0"/>
              <a:pPr/>
              <a:t>5</a:t>
            </a:fld>
            <a:endParaRPr lang="en-US" altLang="zh-TW"/>
          </a:p>
        </p:txBody>
      </p:sp>
      <p:sp>
        <p:nvSpPr>
          <p:cNvPr id="32770" name="Rectangle 2"/>
          <p:cNvSpPr>
            <a:spLocks noGrp="1"/>
          </p:cNvSpPr>
          <p:nvPr>
            <p:ph type="title" idx="4294967295"/>
          </p:nvPr>
        </p:nvSpPr>
        <p:spPr/>
        <p:txBody>
          <a:bodyPr/>
          <a:lstStyle/>
          <a:p>
            <a:r>
              <a:rPr lang="zh-TW" altLang="en-US"/>
              <a:t>一、十二年國民基本教育概述</a:t>
            </a:r>
          </a:p>
        </p:txBody>
      </p:sp>
      <p:pic>
        <p:nvPicPr>
          <p:cNvPr id="32771" name="內容版面配置區 5" descr="1030117-A版宣導手冊-印刷檔_頁面_07.jpg"/>
          <p:cNvPicPr>
            <a:picLocks noGrp="1" noChangeAspect="1"/>
          </p:cNvPicPr>
          <p:nvPr>
            <p:ph type="body" idx="4294967295"/>
          </p:nvPr>
        </p:nvPicPr>
        <p:blipFill>
          <a:blip r:embed="rId2" cstate="print"/>
          <a:srcRect/>
          <a:stretch>
            <a:fillRect/>
          </a:stretch>
        </p:blipFill>
        <p:spPr>
          <a:xfrm>
            <a:off x="539750" y="1263650"/>
            <a:ext cx="7848600" cy="544671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457200" y="274638"/>
            <a:ext cx="8229600" cy="850900"/>
          </a:xfrm>
        </p:spPr>
        <p:txBody>
          <a:bodyPr/>
          <a:lstStyle/>
          <a:p>
            <a:r>
              <a:rPr altLang="en-US" sz="4000" dirty="0" err="1">
                <a:latin typeface="Arial" panose="020B0604020202020204" pitchFamily="34" charset="0"/>
                <a:cs typeface="Arial" panose="020B0604020202020204" pitchFamily="34" charset="0"/>
              </a:rPr>
              <a:t>甄選入學聯合分發重要日程</a:t>
            </a:r>
            <a:r>
              <a:rPr lang="en-US" altLang="zh-TW" sz="4000" dirty="0">
                <a:latin typeface="Arial" panose="020B0604020202020204" pitchFamily="34" charset="0"/>
                <a:cs typeface="Arial" panose="020B0604020202020204" pitchFamily="34" charset="0"/>
              </a:rPr>
              <a:t>(</a:t>
            </a:r>
            <a:r>
              <a:rPr lang="en-US" altLang="zh-TW" sz="4000" dirty="0" smtClean="0">
                <a:latin typeface="Arial" panose="020B0604020202020204" pitchFamily="34" charset="0"/>
                <a:cs typeface="Arial" panose="020B0604020202020204" pitchFamily="34" charset="0"/>
              </a:rPr>
              <a:t>107</a:t>
            </a:r>
            <a:r>
              <a:rPr altLang="en-US" sz="4000" dirty="0" smtClean="0">
                <a:solidFill>
                  <a:schemeClr val="tx2"/>
                </a:solidFill>
                <a:latin typeface="Arial" panose="020B0604020202020204" pitchFamily="34" charset="0"/>
                <a:cs typeface="Arial" panose="020B0604020202020204" pitchFamily="34" charset="0"/>
              </a:rPr>
              <a:t>年</a:t>
            </a:r>
            <a:r>
              <a:rPr lang="en-US" altLang="zh-TW" sz="4000" dirty="0" smtClean="0">
                <a:solidFill>
                  <a:schemeClr val="tx2"/>
                </a:solidFill>
                <a:latin typeface="Arial" panose="020B0604020202020204" pitchFamily="34" charset="0"/>
                <a:cs typeface="Arial" panose="020B0604020202020204" pitchFamily="34" charset="0"/>
              </a:rPr>
              <a:t>)</a:t>
            </a:r>
            <a:endParaRPr altLang="en-US" sz="4000" dirty="0" smtClean="0">
              <a:solidFill>
                <a:schemeClr val="tx2"/>
              </a:solidFill>
              <a:latin typeface="Arial" panose="020B0604020202020204" pitchFamily="34" charset="0"/>
              <a:cs typeface="Arial" panose="020B0604020202020204" pitchFamily="34" charset="0"/>
            </a:endParaRPr>
          </a:p>
        </p:txBody>
      </p:sp>
      <p:graphicFrame>
        <p:nvGraphicFramePr>
          <p:cNvPr id="10" name="內容版面配置區 9"/>
          <p:cNvGraphicFramePr>
            <a:graphicFrameLocks noGrp="1"/>
          </p:cNvGraphicFramePr>
          <p:nvPr>
            <p:ph idx="1"/>
            <p:extLst>
              <p:ext uri="{D42A27DB-BD31-4B8C-83A1-F6EECF244321}">
                <p14:modId xmlns:p14="http://schemas.microsoft.com/office/powerpoint/2010/main" val="945034810"/>
              </p:ext>
            </p:extLst>
          </p:nvPr>
        </p:nvGraphicFramePr>
        <p:xfrm>
          <a:off x="179512" y="1124744"/>
          <a:ext cx="8856984" cy="5257280"/>
        </p:xfrm>
        <a:graphic>
          <a:graphicData uri="http://schemas.openxmlformats.org/drawingml/2006/table">
            <a:tbl>
              <a:tblPr firstRow="1" bandRow="1">
                <a:tableStyleId>{EB344D84-9AFB-497E-A393-DC336BA19D2E}</a:tableStyleId>
              </a:tblPr>
              <a:tblGrid>
                <a:gridCol w="1097562"/>
                <a:gridCol w="2272962"/>
                <a:gridCol w="1567560"/>
                <a:gridCol w="2586474"/>
                <a:gridCol w="1332426"/>
              </a:tblGrid>
              <a:tr h="1094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藝才班</a:t>
                      </a: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marL="91444" marR="91444" marT="45719" marB="45719" anchor="ctr"/>
                </a:tc>
                <a:tc>
                  <a:txBody>
                    <a:bodyPr/>
                    <a:lstStyle/>
                    <a:p>
                      <a:pPr algn="ct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術科測驗</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報名</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1444" marR="91444" marT="45719" marB="45719" anchor="ctr"/>
                </a:tc>
                <a:tc>
                  <a:txBody>
                    <a:bodyPr/>
                    <a:lstStyle/>
                    <a:p>
                      <a:pPr algn="ct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術科測驗</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1444" marR="91444" marT="45719" marB="45719" anchor="ctr"/>
                </a:tc>
                <a:tc>
                  <a:txBody>
                    <a:bodyPr/>
                    <a:lstStyle/>
                    <a:p>
                      <a:pPr algn="ct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分發報名</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1444" marR="91444" marT="45719" marB="45719" anchor="ctr"/>
                </a:tc>
                <a:tc>
                  <a:txBody>
                    <a:bodyPr/>
                    <a:lstStyle/>
                    <a:p>
                      <a:pPr algn="ct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分發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報到</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1444" marR="91444" marT="45719" marB="45719" anchor="ctr"/>
                </a:tc>
              </a:tr>
              <a:tr h="10950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音樂班</a:t>
                      </a:r>
                      <a:endParaRPr lang="en-US" altLang="zh-TW" sz="2400" b="1" dirty="0" smtClean="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3.1.(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四</a:t>
                      </a:r>
                      <a:r>
                        <a:rPr lang="en-US" altLang="zh-TW" sz="2400" dirty="0" smtClean="0">
                          <a:latin typeface="Arial" panose="020B0604020202020204" pitchFamily="34" charset="0"/>
                          <a:ea typeface="標楷體" panose="03000509000000000000" pitchFamily="65" charset="-120"/>
                          <a:cs typeface="Arial" panose="020B0604020202020204" pitchFamily="34" charset="0"/>
                        </a:rPr>
                        <a:t>)-3.7.(</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4.14.(</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六</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p>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日</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6.11.(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一</a:t>
                      </a:r>
                      <a:r>
                        <a:rPr lang="en-US" altLang="zh-TW" sz="2400" dirty="0" smtClean="0">
                          <a:latin typeface="Arial" panose="020B0604020202020204" pitchFamily="34" charset="0"/>
                          <a:ea typeface="標楷體" panose="03000509000000000000" pitchFamily="65" charset="-120"/>
                          <a:cs typeface="Arial" panose="020B0604020202020204" pitchFamily="34" charset="0"/>
                        </a:rPr>
                        <a:t>)-6.15.(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7.11.(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r>
              <a:tr h="11387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美術班</a:t>
                      </a:r>
                      <a:endParaRPr lang="en-US" altLang="zh-TW" sz="2400" b="1" dirty="0" smtClean="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3.1.(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四</a:t>
                      </a:r>
                      <a:r>
                        <a:rPr lang="en-US" altLang="zh-TW" sz="2400" dirty="0" smtClean="0">
                          <a:latin typeface="Arial" panose="020B0604020202020204" pitchFamily="34" charset="0"/>
                          <a:ea typeface="標楷體" panose="03000509000000000000" pitchFamily="65" charset="-120"/>
                          <a:cs typeface="Arial" panose="020B0604020202020204" pitchFamily="34" charset="0"/>
                        </a:rPr>
                        <a:t>)-3.7.(</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4.14.(</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六</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p>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日</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6.11.(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一</a:t>
                      </a:r>
                      <a:r>
                        <a:rPr lang="en-US" altLang="zh-TW" sz="2400" dirty="0" smtClean="0">
                          <a:latin typeface="Arial" panose="020B0604020202020204" pitchFamily="34" charset="0"/>
                          <a:ea typeface="標楷體" panose="03000509000000000000" pitchFamily="65" charset="-120"/>
                          <a:cs typeface="Arial" panose="020B0604020202020204" pitchFamily="34" charset="0"/>
                        </a:rPr>
                        <a:t>)-6.15.(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7.11.(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r>
              <a:tr h="10511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舞蹈班</a:t>
                      </a:r>
                      <a:endParaRPr lang="en-US" altLang="zh-TW" sz="2400" b="1" dirty="0" smtClean="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3.1.(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四</a:t>
                      </a:r>
                      <a:r>
                        <a:rPr lang="en-US" altLang="zh-TW" sz="2400" dirty="0" smtClean="0">
                          <a:latin typeface="Arial" panose="020B0604020202020204" pitchFamily="34" charset="0"/>
                          <a:ea typeface="標楷體" panose="03000509000000000000" pitchFamily="65" charset="-120"/>
                          <a:cs typeface="Arial" panose="020B0604020202020204" pitchFamily="34" charset="0"/>
                        </a:rPr>
                        <a:t>)-3.7.(</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4.14.(</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六</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p>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日</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6.11.(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一</a:t>
                      </a:r>
                      <a:r>
                        <a:rPr lang="en-US" altLang="zh-TW" sz="2400" dirty="0" smtClean="0">
                          <a:latin typeface="Arial" panose="020B0604020202020204" pitchFamily="34" charset="0"/>
                          <a:ea typeface="標楷體" panose="03000509000000000000" pitchFamily="65" charset="-120"/>
                          <a:cs typeface="Arial" panose="020B0604020202020204" pitchFamily="34" charset="0"/>
                        </a:rPr>
                        <a:t>)-6.15.(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7.11.(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A50021"/>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tc>
              </a:tr>
              <a:tr h="8773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戲劇班</a:t>
                      </a:r>
                      <a:endParaRPr lang="en-US" altLang="zh-TW" sz="2400" b="1" dirty="0" smtClean="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3.1.(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四</a:t>
                      </a:r>
                      <a:r>
                        <a:rPr lang="en-US" altLang="zh-TW" sz="2400" dirty="0" smtClean="0">
                          <a:latin typeface="Arial" panose="020B0604020202020204" pitchFamily="34" charset="0"/>
                          <a:ea typeface="標楷體" panose="03000509000000000000" pitchFamily="65" charset="-120"/>
                          <a:cs typeface="Arial" panose="020B0604020202020204" pitchFamily="34" charset="0"/>
                        </a:rPr>
                        <a:t>)-3.7.(</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4.14.(</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六</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p>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日</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en-US" altLang="zh-TW" sz="2400" b="1" dirty="0" smtClean="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6.11.(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一</a:t>
                      </a:r>
                      <a:r>
                        <a:rPr lang="en-US" altLang="zh-TW" sz="2400" dirty="0" smtClean="0">
                          <a:latin typeface="Arial" panose="020B0604020202020204" pitchFamily="34" charset="0"/>
                          <a:ea typeface="標楷體" panose="03000509000000000000" pitchFamily="65" charset="-120"/>
                          <a:cs typeface="Arial" panose="020B0604020202020204" pitchFamily="34" charset="0"/>
                        </a:rPr>
                        <a:t>)-6.15.(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Arial" panose="020B0604020202020204" pitchFamily="34" charset="0"/>
                          <a:ea typeface="標楷體" panose="03000509000000000000" pitchFamily="65" charset="-120"/>
                          <a:cs typeface="Arial" panose="020B0604020202020204" pitchFamily="34" charset="0"/>
                        </a:rPr>
                        <a:t>7.11.(</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44" marR="91444" marT="45719" marB="45719" anchor="ctr">
                    <a:solidFill>
                      <a:schemeClr val="accent6">
                        <a:lumMod val="60000"/>
                        <a:lumOff val="40000"/>
                      </a:schemeClr>
                    </a:solidFill>
                  </a:tcPr>
                </a:tc>
              </a:tr>
            </a:tbl>
          </a:graphicData>
        </a:graphic>
      </p:graphicFrame>
      <p:sp>
        <p:nvSpPr>
          <p:cNvPr id="63529" name="投影片編號版面配置區 3"/>
          <p:cNvSpPr>
            <a:spLocks noGrp="1"/>
          </p:cNvSpPr>
          <p:nvPr>
            <p:ph type="sldNum" sz="quarter" idx="4294967295"/>
          </p:nvPr>
        </p:nvSpPr>
        <p:spPr bwMode="auto">
          <a:xfrm>
            <a:off x="798513" y="6019800"/>
            <a:ext cx="5715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BC791F9F-698F-405A-BD85-34261AFBDCBE}" type="slidenum">
              <a:rPr lang="zh-TW" altLang="en-US" sz="1000" smtClean="0">
                <a:solidFill>
                  <a:srgbClr val="9A5315"/>
                </a:solidFill>
                <a:latin typeface="Arial" pitchFamily="34" charset="0"/>
                <a:ea typeface="新細明體" pitchFamily="18" charset="-120"/>
              </a:rPr>
              <a:pPr>
                <a:spcBef>
                  <a:spcPct val="0"/>
                </a:spcBef>
                <a:buFontTx/>
                <a:buNone/>
              </a:pPr>
              <a:t>50</a:t>
            </a:fld>
            <a:endParaRPr lang="zh-TW" altLang="en-US" sz="1000" smtClean="0">
              <a:solidFill>
                <a:srgbClr val="9A5315"/>
              </a:solidFill>
              <a:latin typeface="Arial" pitchFamily="34" charset="0"/>
              <a:ea typeface="新細明體" pitchFamily="18" charset="-120"/>
            </a:endParaRPr>
          </a:p>
        </p:txBody>
      </p:sp>
    </p:spTree>
    <p:extLst>
      <p:ext uri="{BB962C8B-B14F-4D97-AF65-F5344CB8AC3E}">
        <p14:creationId xmlns:p14="http://schemas.microsoft.com/office/powerpoint/2010/main" val="288268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467544" y="404664"/>
            <a:ext cx="8229600" cy="850900"/>
          </a:xfrm>
        </p:spPr>
        <p:txBody>
          <a:bodyPr/>
          <a:lstStyle/>
          <a:p>
            <a:r>
              <a:rPr altLang="en-US" dirty="0" err="1">
                <a:latin typeface="Arial" panose="020B0604020202020204" pitchFamily="34" charset="0"/>
                <a:cs typeface="Arial" panose="020B0604020202020204" pitchFamily="34" charset="0"/>
              </a:rPr>
              <a:t>甄選入學重要日程</a:t>
            </a:r>
            <a:r>
              <a:rPr lang="en-US" altLang="zh-TW" dirty="0">
                <a:latin typeface="Arial" panose="020B0604020202020204" pitchFamily="34" charset="0"/>
                <a:cs typeface="Arial" panose="020B0604020202020204" pitchFamily="34" charset="0"/>
              </a:rPr>
              <a:t>(</a:t>
            </a:r>
            <a:r>
              <a:rPr lang="en-US" altLang="zh-TW" dirty="0" smtClean="0">
                <a:latin typeface="Arial" panose="020B0604020202020204" pitchFamily="34" charset="0"/>
                <a:cs typeface="Arial" panose="020B0604020202020204" pitchFamily="34" charset="0"/>
              </a:rPr>
              <a:t>107</a:t>
            </a:r>
            <a:r>
              <a:rPr altLang="en-US" dirty="0" smtClean="0">
                <a:latin typeface="Arial" panose="020B0604020202020204" pitchFamily="34" charset="0"/>
                <a:cs typeface="Arial" panose="020B0604020202020204" pitchFamily="34" charset="0"/>
              </a:rPr>
              <a:t>年</a:t>
            </a:r>
            <a:r>
              <a:rPr lang="en-US" altLang="zh-TW" dirty="0">
                <a:latin typeface="Arial" panose="020B0604020202020204" pitchFamily="34" charset="0"/>
                <a:cs typeface="Arial" panose="020B0604020202020204" pitchFamily="34" charset="0"/>
              </a:rPr>
              <a:t>)</a:t>
            </a:r>
            <a:endParaRPr altLang="en-US" dirty="0">
              <a:latin typeface="Arial" panose="020B0604020202020204" pitchFamily="34" charset="0"/>
              <a:cs typeface="Arial" panose="020B0604020202020204" pitchFamily="34" charset="0"/>
            </a:endParaRPr>
          </a:p>
        </p:txBody>
      </p:sp>
      <p:graphicFrame>
        <p:nvGraphicFramePr>
          <p:cNvPr id="10" name="內容版面配置區 9"/>
          <p:cNvGraphicFramePr>
            <a:graphicFrameLocks noGrp="1"/>
          </p:cNvGraphicFramePr>
          <p:nvPr>
            <p:ph idx="1"/>
            <p:extLst>
              <p:ext uri="{D42A27DB-BD31-4B8C-83A1-F6EECF244321}">
                <p14:modId xmlns:p14="http://schemas.microsoft.com/office/powerpoint/2010/main" val="2388242258"/>
              </p:ext>
            </p:extLst>
          </p:nvPr>
        </p:nvGraphicFramePr>
        <p:xfrm>
          <a:off x="395536" y="1196752"/>
          <a:ext cx="8353426" cy="2011636"/>
        </p:xfrm>
        <a:graphic>
          <a:graphicData uri="http://schemas.openxmlformats.org/drawingml/2006/table">
            <a:tbl>
              <a:tblPr firstRow="1" bandRow="1">
                <a:tableStyleId>{F5AB1C69-6EDB-4FF4-983F-18BD219EF322}</a:tableStyleId>
              </a:tblPr>
              <a:tblGrid>
                <a:gridCol w="1224456"/>
                <a:gridCol w="1886634"/>
                <a:gridCol w="1310584"/>
                <a:gridCol w="1310584"/>
                <a:gridCol w="1310584"/>
                <a:gridCol w="1310584"/>
              </a:tblGrid>
              <a:tr h="719817">
                <a:tc>
                  <a:txBody>
                    <a:bodyPr/>
                    <a:lstStyle/>
                    <a:p>
                      <a:pPr algn="ctr"/>
                      <a:endParaRPr lang="en-US" altLang="zh-TW" sz="2400" b="1" dirty="0" smtClean="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r>
                        <a:rPr lang="zh-TW" altLang="en-US" sz="2400" dirty="0" smtClean="0">
                          <a:latin typeface="Arial" panose="020B0604020202020204" pitchFamily="34" charset="0"/>
                          <a:ea typeface="標楷體" panose="03000509000000000000" pitchFamily="65" charset="-120"/>
                          <a:cs typeface="Arial" panose="020B0604020202020204" pitchFamily="34" charset="0"/>
                        </a:rPr>
                        <a:t>報名</a:t>
                      </a: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r>
                        <a:rPr lang="zh-TW" altLang="en-US" sz="2400" u="none" strike="noStrike" kern="1200" baseline="0" dirty="0" smtClean="0">
                          <a:latin typeface="Arial" panose="020B0604020202020204" pitchFamily="34" charset="0"/>
                          <a:ea typeface="標楷體" panose="03000509000000000000" pitchFamily="65" charset="-120"/>
                          <a:cs typeface="Arial" panose="020B0604020202020204" pitchFamily="34" charset="0"/>
                        </a:rPr>
                        <a:t>科學能力檢定</a:t>
                      </a: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Arial" panose="020B0604020202020204" pitchFamily="34" charset="0"/>
                          <a:ea typeface="標楷體" panose="03000509000000000000" pitchFamily="65" charset="-120"/>
                          <a:cs typeface="Arial" panose="020B0604020202020204" pitchFamily="34" charset="0"/>
                        </a:rPr>
                        <a:t>實驗實作與面談</a:t>
                      </a:r>
                      <a:endParaRPr lang="zh-TW" altLang="en-US" sz="20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報到</a:t>
                      </a: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r>
              <a:tr h="10057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科學班</a:t>
                      </a:r>
                      <a:endParaRPr lang="en-US" altLang="zh-TW" sz="2400" b="1" dirty="0" smtClean="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3.8.(</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四</a:t>
                      </a:r>
                      <a:r>
                        <a:rPr lang="en-US" altLang="zh-TW" sz="2400" dirty="0" smtClean="0">
                          <a:latin typeface="Arial" panose="020B0604020202020204" pitchFamily="34" charset="0"/>
                          <a:ea typeface="標楷體" panose="03000509000000000000" pitchFamily="65" charset="-120"/>
                          <a:cs typeface="Arial" panose="020B0604020202020204" pitchFamily="34" charset="0"/>
                        </a:rPr>
                        <a:t>)-3.9(</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3.17.(</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六</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3</a:t>
                      </a:r>
                      <a:r>
                        <a:rPr lang="zh-TW" altLang="en-US" sz="2400" dirty="0" smtClean="0">
                          <a:latin typeface="Arial" panose="020B0604020202020204" pitchFamily="34" charset="0"/>
                          <a:ea typeface="標楷體" panose="03000509000000000000" pitchFamily="65" charset="-120"/>
                          <a:cs typeface="Arial" panose="020B0604020202020204" pitchFamily="34" charset="0"/>
                        </a:rPr>
                        <a:t>月中旬至</a:t>
                      </a:r>
                      <a:r>
                        <a:rPr lang="en-US" altLang="zh-TW" sz="2400" dirty="0" smtClean="0">
                          <a:latin typeface="Arial" panose="020B0604020202020204" pitchFamily="34" charset="0"/>
                          <a:ea typeface="標楷體" panose="03000509000000000000" pitchFamily="65" charset="-120"/>
                          <a:cs typeface="Arial" panose="020B0604020202020204" pitchFamily="34" charset="0"/>
                        </a:rPr>
                        <a:t>4</a:t>
                      </a:r>
                      <a:r>
                        <a:rPr lang="zh-TW" altLang="en-US" sz="2400" dirty="0" smtClean="0">
                          <a:latin typeface="Arial" panose="020B0604020202020204" pitchFamily="34" charset="0"/>
                          <a:ea typeface="標楷體" panose="03000509000000000000" pitchFamily="65" charset="-120"/>
                          <a:cs typeface="Arial" panose="020B0604020202020204" pitchFamily="34" charset="0"/>
                        </a:rPr>
                        <a:t>月上旬</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4.13.(</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c>
                  <a:txBody>
                    <a:bodyPr/>
                    <a:lstStyle/>
                    <a:p>
                      <a:pPr algn="ct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09" marB="45709" anchor="ctr"/>
                </a:tc>
              </a:tr>
            </a:tbl>
          </a:graphicData>
        </a:graphic>
      </p:graphicFrame>
      <p:sp>
        <p:nvSpPr>
          <p:cNvPr id="64538" name="投影片編號版面配置區 3"/>
          <p:cNvSpPr>
            <a:spLocks noGrp="1"/>
          </p:cNvSpPr>
          <p:nvPr>
            <p:ph type="sldNum" sz="quarter" idx="4294967295"/>
          </p:nvPr>
        </p:nvSpPr>
        <p:spPr bwMode="auto">
          <a:xfrm>
            <a:off x="798513" y="6019800"/>
            <a:ext cx="5715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A4F9E34C-527F-4C35-9C27-99BBC7800EA3}" type="slidenum">
              <a:rPr lang="zh-TW" altLang="en-US" sz="1000" smtClean="0">
                <a:solidFill>
                  <a:srgbClr val="9A5315"/>
                </a:solidFill>
                <a:latin typeface="Arial" pitchFamily="34" charset="0"/>
                <a:ea typeface="新細明體" pitchFamily="18" charset="-120"/>
              </a:rPr>
              <a:pPr>
                <a:spcBef>
                  <a:spcPct val="0"/>
                </a:spcBef>
                <a:buFontTx/>
                <a:buNone/>
              </a:pPr>
              <a:t>51</a:t>
            </a:fld>
            <a:endParaRPr lang="zh-TW" altLang="en-US" sz="1000" smtClean="0">
              <a:solidFill>
                <a:srgbClr val="9A5315"/>
              </a:solidFill>
              <a:latin typeface="Arial" pitchFamily="34" charset="0"/>
              <a:ea typeface="新細明體" pitchFamily="18" charset="-120"/>
            </a:endParaRPr>
          </a:p>
        </p:txBody>
      </p:sp>
      <p:graphicFrame>
        <p:nvGraphicFramePr>
          <p:cNvPr id="5" name="內容版面配置區 9"/>
          <p:cNvGraphicFramePr>
            <a:graphicFrameLocks/>
          </p:cNvGraphicFramePr>
          <p:nvPr>
            <p:extLst>
              <p:ext uri="{D42A27DB-BD31-4B8C-83A1-F6EECF244321}">
                <p14:modId xmlns:p14="http://schemas.microsoft.com/office/powerpoint/2010/main" val="3077009058"/>
              </p:ext>
            </p:extLst>
          </p:nvPr>
        </p:nvGraphicFramePr>
        <p:xfrm>
          <a:off x="395288" y="3284538"/>
          <a:ext cx="8353424" cy="1645904"/>
        </p:xfrm>
        <a:graphic>
          <a:graphicData uri="http://schemas.openxmlformats.org/drawingml/2006/table">
            <a:tbl>
              <a:tblPr firstRow="1" bandRow="1">
                <a:tableStyleId>{93296810-A885-4BE3-A3E7-6D5BEEA58F35}</a:tableStyleId>
              </a:tblPr>
              <a:tblGrid>
                <a:gridCol w="1224456"/>
                <a:gridCol w="2304201"/>
                <a:gridCol w="1368119"/>
                <a:gridCol w="1152216"/>
                <a:gridCol w="1152216"/>
                <a:gridCol w="1152216"/>
              </a:tblGrid>
              <a:tr h="719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400" b="1" dirty="0" smtClean="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報名</a:t>
                      </a:r>
                      <a:endParaRPr lang="zh-TW" altLang="en-US" sz="2400"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zh-TW" altLang="en-US" sz="2400" dirty="0" smtClean="0">
                          <a:latin typeface="Arial" panose="020B0604020202020204" pitchFamily="34" charset="0"/>
                          <a:ea typeface="標楷體" panose="03000509000000000000" pitchFamily="65" charset="-120"/>
                          <a:cs typeface="Arial" panose="020B0604020202020204" pitchFamily="34" charset="0"/>
                        </a:rPr>
                        <a:t>術科測驗</a:t>
                      </a: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zh-TW" altLang="en-US" sz="2400" dirty="0" smtClean="0">
                          <a:latin typeface="Arial" panose="020B0604020202020204" pitchFamily="34" charset="0"/>
                          <a:ea typeface="標楷體" panose="03000509000000000000" pitchFamily="65" charset="-120"/>
                          <a:cs typeface="Arial" panose="020B0604020202020204" pitchFamily="34" charset="0"/>
                        </a:rPr>
                        <a:t>放榜</a:t>
                      </a: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報到</a:t>
                      </a: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r>
              <a:tr h="719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體育班</a:t>
                      </a:r>
                      <a:endParaRPr lang="en-US" altLang="zh-TW" sz="2400" b="1" dirty="0" smtClean="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4.30.(</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一</a:t>
                      </a:r>
                      <a:r>
                        <a:rPr lang="en-US" altLang="zh-TW" sz="2400" dirty="0" smtClean="0">
                          <a:latin typeface="Arial" panose="020B0604020202020204" pitchFamily="34" charset="0"/>
                          <a:ea typeface="標楷體" panose="03000509000000000000" pitchFamily="65" charset="-120"/>
                          <a:cs typeface="Arial" panose="020B0604020202020204" pitchFamily="34" charset="0"/>
                        </a:rPr>
                        <a:t>)-5.2.(</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5.5.(</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六</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5.8.(</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二</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7.13</a:t>
                      </a:r>
                      <a:br>
                        <a:rPr lang="en-US" altLang="zh-TW" sz="2400" dirty="0" smtClean="0">
                          <a:latin typeface="Arial" panose="020B0604020202020204" pitchFamily="34" charset="0"/>
                          <a:ea typeface="標楷體" panose="03000509000000000000" pitchFamily="65" charset="-120"/>
                          <a:cs typeface="Arial" panose="020B0604020202020204" pitchFamily="34" charset="0"/>
                        </a:rPr>
                      </a:b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前</a:t>
                      </a: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endParaRPr lang="zh-TW" altLang="en-US" sz="2400" b="1" dirty="0">
                        <a:solidFill>
                          <a:srgbClr val="660066"/>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r>
            </a:tbl>
          </a:graphicData>
        </a:graphic>
      </p:graphicFrame>
      <p:graphicFrame>
        <p:nvGraphicFramePr>
          <p:cNvPr id="6" name="內容版面配置區 9"/>
          <p:cNvGraphicFramePr>
            <a:graphicFrameLocks/>
          </p:cNvGraphicFramePr>
          <p:nvPr>
            <p:extLst>
              <p:ext uri="{D42A27DB-BD31-4B8C-83A1-F6EECF244321}">
                <p14:modId xmlns:p14="http://schemas.microsoft.com/office/powerpoint/2010/main" val="3985634224"/>
              </p:ext>
            </p:extLst>
          </p:nvPr>
        </p:nvGraphicFramePr>
        <p:xfrm>
          <a:off x="395536" y="5013176"/>
          <a:ext cx="8353425" cy="1645904"/>
        </p:xfrm>
        <a:graphic>
          <a:graphicData uri="http://schemas.openxmlformats.org/drawingml/2006/table">
            <a:tbl>
              <a:tblPr firstRow="1" bandRow="1">
                <a:tableStyleId>{7DF18680-E054-41AD-8BC1-D1AEF772440D}</a:tableStyleId>
              </a:tblPr>
              <a:tblGrid>
                <a:gridCol w="1224457"/>
                <a:gridCol w="2304202"/>
                <a:gridCol w="1368120"/>
                <a:gridCol w="1224108"/>
                <a:gridCol w="1080323"/>
                <a:gridCol w="1152215"/>
              </a:tblGrid>
              <a:tr h="719931">
                <a:tc>
                  <a:txBody>
                    <a:bodyPr/>
                    <a:lstStyle/>
                    <a:p>
                      <a:pPr algn="ctr"/>
                      <a:endParaRPr lang="en-US" altLang="zh-TW" sz="2400" b="1" dirty="0" smtClean="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zh-TW" altLang="en-US" sz="2400" dirty="0" smtClean="0">
                          <a:latin typeface="Arial" panose="020B0604020202020204" pitchFamily="34" charset="0"/>
                          <a:ea typeface="標楷體" panose="03000509000000000000" pitchFamily="65" charset="-120"/>
                          <a:cs typeface="Arial" panose="020B0604020202020204" pitchFamily="34" charset="0"/>
                        </a:rPr>
                        <a:t>報名</a:t>
                      </a:r>
                      <a:endParaRPr lang="zh-TW" altLang="en-US" sz="2400"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術科測驗</a:t>
                      </a:r>
                      <a:endParaRPr lang="zh-TW" altLang="en-US" sz="2400"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成績公告</a:t>
                      </a:r>
                      <a:endParaRPr lang="zh-TW" altLang="en-US" sz="2400"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放榜</a:t>
                      </a:r>
                      <a:endParaRPr lang="zh-TW" altLang="en-US" sz="2400"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報到</a:t>
                      </a:r>
                      <a:endParaRPr lang="zh-TW" altLang="en-US" sz="2400" b="1" dirty="0">
                        <a:solidFill>
                          <a:schemeClr val="bg1"/>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r>
              <a:tr h="719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latin typeface="Arial" panose="020B0604020202020204" pitchFamily="34" charset="0"/>
                          <a:ea typeface="標楷體" panose="03000509000000000000" pitchFamily="65" charset="-120"/>
                          <a:cs typeface="Arial" panose="020B0604020202020204" pitchFamily="34" charset="0"/>
                        </a:rPr>
                        <a:t>專業群科</a:t>
                      </a:r>
                      <a:endParaRPr lang="en-US" altLang="zh-TW" sz="2400" b="1" dirty="0" smtClean="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3.19.(</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一</a:t>
                      </a:r>
                      <a:r>
                        <a:rPr lang="en-US" altLang="zh-TW" sz="2400" dirty="0" smtClean="0">
                          <a:latin typeface="Arial" panose="020B0604020202020204" pitchFamily="34" charset="0"/>
                          <a:ea typeface="標楷體" panose="03000509000000000000" pitchFamily="65" charset="-120"/>
                          <a:cs typeface="Arial" panose="020B0604020202020204" pitchFamily="34" charset="0"/>
                        </a:rPr>
                        <a:t>)-3.23.(</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五</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4.28.(</a:t>
                      </a:r>
                      <a:r>
                        <a:rPr lang="zh-TW" altLang="en-US" sz="2400" dirty="0" smtClean="0">
                          <a:latin typeface="Arial" panose="020B0604020202020204" pitchFamily="34" charset="0"/>
                          <a:ea typeface="標楷體" panose="03000509000000000000" pitchFamily="65" charset="-120"/>
                          <a:cs typeface="Arial" panose="020B0604020202020204" pitchFamily="34" charset="0"/>
                        </a:rPr>
                        <a:t>六</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p>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4.29.(</a:t>
                      </a:r>
                      <a:r>
                        <a:rPr lang="zh-TW" altLang="en-US" sz="2400" dirty="0" smtClean="0">
                          <a:latin typeface="Arial" panose="020B0604020202020204" pitchFamily="34" charset="0"/>
                          <a:ea typeface="標楷體" panose="03000509000000000000" pitchFamily="65" charset="-120"/>
                          <a:cs typeface="Arial" panose="020B0604020202020204" pitchFamily="34" charset="0"/>
                        </a:rPr>
                        <a:t>日</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5.21.</a:t>
                      </a:r>
                      <a:br>
                        <a:rPr lang="en-US" altLang="zh-TW" sz="2400" dirty="0" smtClean="0">
                          <a:latin typeface="Arial" panose="020B0604020202020204" pitchFamily="34" charset="0"/>
                          <a:ea typeface="標楷體" panose="03000509000000000000" pitchFamily="65" charset="-120"/>
                          <a:cs typeface="Arial" panose="020B0604020202020204" pitchFamily="34" charset="0"/>
                        </a:rPr>
                      </a:b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一</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6.12</a:t>
                      </a:r>
                      <a:br>
                        <a:rPr lang="en-US" altLang="zh-TW" sz="2400" dirty="0" smtClean="0">
                          <a:latin typeface="Arial" panose="020B0604020202020204" pitchFamily="34" charset="0"/>
                          <a:ea typeface="標楷體" panose="03000509000000000000" pitchFamily="65" charset="-120"/>
                          <a:cs typeface="Arial" panose="020B0604020202020204" pitchFamily="34" charset="0"/>
                        </a:rPr>
                      </a:b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二</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c>
                  <a:txBody>
                    <a:bodyPr/>
                    <a:lstStyle/>
                    <a:p>
                      <a:pPr algn="ctr"/>
                      <a:r>
                        <a:rPr lang="en-US" altLang="zh-TW" sz="2400" dirty="0" smtClean="0">
                          <a:latin typeface="Arial" panose="020B0604020202020204" pitchFamily="34" charset="0"/>
                          <a:ea typeface="標楷體" panose="03000509000000000000" pitchFamily="65" charset="-120"/>
                          <a:cs typeface="Arial" panose="020B0604020202020204" pitchFamily="34" charset="0"/>
                        </a:rPr>
                        <a:t>6.13.</a:t>
                      </a:r>
                      <a:br>
                        <a:rPr lang="en-US" altLang="zh-TW" sz="2400" dirty="0" smtClean="0">
                          <a:latin typeface="Arial" panose="020B0604020202020204" pitchFamily="34" charset="0"/>
                          <a:ea typeface="標楷體" panose="03000509000000000000" pitchFamily="65" charset="-120"/>
                          <a:cs typeface="Arial" panose="020B0604020202020204" pitchFamily="34" charset="0"/>
                        </a:rPr>
                      </a:b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r>
                        <a:rPr lang="zh-TW" altLang="en-US" sz="2400" dirty="0" smtClean="0">
                          <a:latin typeface="Arial" panose="020B0604020202020204" pitchFamily="34" charset="0"/>
                          <a:ea typeface="標楷體" panose="03000509000000000000" pitchFamily="65" charset="-120"/>
                          <a:cs typeface="Arial" panose="020B0604020202020204" pitchFamily="34" charset="0"/>
                        </a:rPr>
                        <a:t>三</a:t>
                      </a:r>
                      <a:r>
                        <a:rPr lang="en-US" altLang="zh-TW" sz="2400" dirty="0" smtClean="0">
                          <a:latin typeface="Arial" panose="020B0604020202020204" pitchFamily="34" charset="0"/>
                          <a:ea typeface="標楷體" panose="03000509000000000000" pitchFamily="65" charset="-120"/>
                          <a:cs typeface="Arial" panose="020B0604020202020204" pitchFamily="34" charset="0"/>
                        </a:rPr>
                        <a:t>)</a:t>
                      </a:r>
                      <a:endParaRPr lang="zh-TW" altLang="en-US" sz="2400" b="1" dirty="0">
                        <a:solidFill>
                          <a:srgbClr val="C00000"/>
                        </a:solidFill>
                        <a:latin typeface="Arial" panose="020B0604020202020204" pitchFamily="34" charset="0"/>
                        <a:ea typeface="標楷體" panose="03000509000000000000" pitchFamily="65" charset="-120"/>
                        <a:cs typeface="Arial" panose="020B0604020202020204" pitchFamily="34" charset="0"/>
                      </a:endParaRPr>
                    </a:p>
                  </a:txBody>
                  <a:tcPr marL="91438" marR="91438" marT="45716" marB="45716" anchor="ctr"/>
                </a:tc>
              </a:tr>
            </a:tbl>
          </a:graphicData>
        </a:graphic>
      </p:graphicFrame>
    </p:spTree>
    <p:extLst>
      <p:ext uri="{BB962C8B-B14F-4D97-AF65-F5344CB8AC3E}">
        <p14:creationId xmlns:p14="http://schemas.microsoft.com/office/powerpoint/2010/main" val="172883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投影片編號版面配置區 5"/>
          <p:cNvSpPr>
            <a:spLocks noGrp="1"/>
          </p:cNvSpPr>
          <p:nvPr>
            <p:ph type="sldNum" sz="quarter" idx="12"/>
          </p:nvPr>
        </p:nvSpPr>
        <p:spPr bwMode="auto">
          <a:noFill/>
          <a:ln>
            <a:miter lim="800000"/>
            <a:headEnd/>
            <a:tailEnd/>
          </a:ln>
        </p:spPr>
        <p:txBody>
          <a:bodyPr/>
          <a:lstStyle/>
          <a:p>
            <a:fld id="{3A6038D2-5897-4558-A9E6-D535AB4006FB}" type="slidenum">
              <a:rPr lang="zh-TW" altLang="en-US" smtClean="0"/>
              <a:pPr/>
              <a:t>52</a:t>
            </a:fld>
            <a:endParaRPr lang="en-US" altLang="zh-TW"/>
          </a:p>
        </p:txBody>
      </p:sp>
      <p:sp>
        <p:nvSpPr>
          <p:cNvPr id="448514" name="標題 1"/>
          <p:cNvSpPr>
            <a:spLocks noGrp="1"/>
          </p:cNvSpPr>
          <p:nvPr>
            <p:ph type="title" idx="4294967295"/>
          </p:nvPr>
        </p:nvSpPr>
        <p:spPr>
          <a:xfrm>
            <a:off x="468315" y="765193"/>
            <a:ext cx="8280400" cy="854075"/>
          </a:xfrm>
        </p:spPr>
        <p:txBody>
          <a:bodyPr anchor="t"/>
          <a:lstStyle/>
          <a:p>
            <a:r>
              <a:rPr lang="zh-TW" altLang="en-US" sz="4000" dirty="0">
                <a:solidFill>
                  <a:srgbClr val="C00000"/>
                </a:solidFill>
                <a:latin typeface="標楷體" pitchFamily="65" charset="-120"/>
                <a:ea typeface="標楷體" pitchFamily="65" charset="-120"/>
              </a:rPr>
              <a:t>三</a:t>
            </a:r>
            <a:r>
              <a:rPr lang="en-US" altLang="zh-TW" sz="4000" dirty="0">
                <a:solidFill>
                  <a:srgbClr val="C00000"/>
                </a:solidFill>
                <a:latin typeface="標楷體" pitchFamily="65" charset="-120"/>
                <a:ea typeface="標楷體" pitchFamily="65" charset="-120"/>
              </a:rPr>
              <a:t>-</a:t>
            </a:r>
            <a:r>
              <a:rPr lang="en-US" altLang="zh-TW" sz="4000" dirty="0" smtClean="0">
                <a:solidFill>
                  <a:srgbClr val="C00000"/>
                </a:solidFill>
                <a:latin typeface="標楷體" pitchFamily="65" charset="-120"/>
                <a:ea typeface="標楷體" pitchFamily="65" charset="-120"/>
              </a:rPr>
              <a:t>2-1</a:t>
            </a:r>
            <a:r>
              <a:rPr lang="zh-TW" altLang="en-US" sz="4800" dirty="0" smtClean="0">
                <a:ea typeface="標楷體" pitchFamily="65" charset="-120"/>
              </a:rPr>
              <a:t> </a:t>
            </a:r>
            <a:r>
              <a:rPr lang="zh-TW" altLang="en-US" sz="4000" dirty="0">
                <a:solidFill>
                  <a:srgbClr val="C00000"/>
                </a:solidFill>
                <a:latin typeface="標楷體" pitchFamily="65" charset="-120"/>
                <a:ea typeface="標楷體" pitchFamily="65" charset="-120"/>
              </a:rPr>
              <a:t>藝術才能班</a:t>
            </a:r>
          </a:p>
        </p:txBody>
      </p:sp>
      <p:sp>
        <p:nvSpPr>
          <p:cNvPr id="448515" name="內容版面配置區 2"/>
          <p:cNvSpPr>
            <a:spLocks noGrp="1"/>
          </p:cNvSpPr>
          <p:nvPr>
            <p:ph idx="4294967295"/>
          </p:nvPr>
        </p:nvSpPr>
        <p:spPr>
          <a:xfrm>
            <a:off x="611190" y="1700220"/>
            <a:ext cx="7632700" cy="4105275"/>
          </a:xfrm>
        </p:spPr>
        <p:txBody>
          <a:bodyPr/>
          <a:lstStyle/>
          <a:p>
            <a:pPr>
              <a:buFontTx/>
              <a:buBlip>
                <a:blip r:embed="rId3"/>
              </a:buBlip>
            </a:pPr>
            <a:r>
              <a:rPr lang="en-US" altLang="zh-TW" dirty="0" smtClean="0">
                <a:solidFill>
                  <a:srgbClr val="000000"/>
                </a:solidFill>
                <a:latin typeface="標楷體" pitchFamily="65" charset="-120"/>
                <a:ea typeface="標楷體" pitchFamily="65" charset="-120"/>
              </a:rPr>
              <a:t>107</a:t>
            </a:r>
            <a:r>
              <a:rPr lang="zh-TW" altLang="en-US" dirty="0" smtClean="0">
                <a:solidFill>
                  <a:srgbClr val="000000"/>
                </a:solidFill>
                <a:latin typeface="標楷體" pitchFamily="65" charset="-120"/>
                <a:ea typeface="標楷體" pitchFamily="65" charset="-120"/>
              </a:rPr>
              <a:t>學年</a:t>
            </a:r>
            <a:r>
              <a:rPr lang="zh-TW" altLang="en-US" dirty="0">
                <a:solidFill>
                  <a:srgbClr val="000000"/>
                </a:solidFill>
                <a:latin typeface="標楷體" pitchFamily="65" charset="-120"/>
                <a:ea typeface="標楷體" pitchFamily="65" charset="-120"/>
              </a:rPr>
              <a:t>度宜蘭縣內藝術才能班計有</a:t>
            </a:r>
            <a:r>
              <a:rPr lang="en-US" altLang="zh-TW" dirty="0">
                <a:solidFill>
                  <a:srgbClr val="000000"/>
                </a:solidFill>
                <a:latin typeface="標楷體" pitchFamily="65" charset="-120"/>
                <a:ea typeface="標楷體" pitchFamily="65" charset="-120"/>
              </a:rPr>
              <a:t>3</a:t>
            </a:r>
            <a:r>
              <a:rPr lang="zh-TW" altLang="en-US" dirty="0">
                <a:solidFill>
                  <a:srgbClr val="000000"/>
                </a:solidFill>
                <a:latin typeface="標楷體" pitchFamily="65" charset="-120"/>
                <a:ea typeface="標楷體" pitchFamily="65" charset="-120"/>
              </a:rPr>
              <a:t>校</a:t>
            </a:r>
          </a:p>
          <a:p>
            <a:pPr>
              <a:buFontTx/>
              <a:buBlip>
                <a:blip r:embed="rId3"/>
              </a:buBlip>
            </a:pPr>
            <a:r>
              <a:rPr lang="zh-TW" altLang="en-US" dirty="0">
                <a:solidFill>
                  <a:srgbClr val="000000"/>
                </a:solidFill>
                <a:latin typeface="標楷體" pitchFamily="65" charset="-120"/>
                <a:ea typeface="標楷體" pitchFamily="65" charset="-120"/>
              </a:rPr>
              <a:t>羅東高中</a:t>
            </a:r>
            <a:r>
              <a:rPr lang="zh-TW" altLang="en-US" b="1" dirty="0">
                <a:solidFill>
                  <a:srgbClr val="000000"/>
                </a:solidFill>
                <a:latin typeface="標楷體" pitchFamily="65" charset="-120"/>
                <a:ea typeface="標楷體" pitchFamily="65" charset="-120"/>
              </a:rPr>
              <a:t>音樂</a:t>
            </a:r>
            <a:r>
              <a:rPr lang="zh-TW" altLang="en-US" b="1" dirty="0" smtClean="0">
                <a:solidFill>
                  <a:srgbClr val="000000"/>
                </a:solidFill>
                <a:latin typeface="標楷體" pitchFamily="65" charset="-120"/>
                <a:ea typeface="標楷體" pitchFamily="65" charset="-120"/>
              </a:rPr>
              <a:t>班</a:t>
            </a:r>
            <a:r>
              <a:rPr lang="en-US" altLang="zh-TW" b="1" dirty="0" smtClean="0">
                <a:solidFill>
                  <a:srgbClr val="000000"/>
                </a:solidFill>
                <a:latin typeface="標楷體" pitchFamily="65" charset="-120"/>
                <a:ea typeface="標楷體" pitchFamily="65" charset="-120"/>
              </a:rPr>
              <a:t>30</a:t>
            </a:r>
            <a:r>
              <a:rPr lang="zh-TW" altLang="en-US" b="1" dirty="0" smtClean="0">
                <a:solidFill>
                  <a:srgbClr val="000000"/>
                </a:solidFill>
                <a:latin typeface="標楷體" pitchFamily="65" charset="-120"/>
                <a:ea typeface="標楷體" pitchFamily="65" charset="-120"/>
              </a:rPr>
              <a:t>名</a:t>
            </a:r>
            <a:endParaRPr lang="en-US" altLang="zh-TW" b="1" dirty="0">
              <a:solidFill>
                <a:srgbClr val="000000"/>
              </a:solidFill>
              <a:latin typeface="標楷體" pitchFamily="65" charset="-120"/>
              <a:ea typeface="標楷體" pitchFamily="65" charset="-120"/>
            </a:endParaRPr>
          </a:p>
          <a:p>
            <a:pPr>
              <a:buFontTx/>
              <a:buBlip>
                <a:blip r:embed="rId3"/>
              </a:buBlip>
            </a:pPr>
            <a:r>
              <a:rPr lang="zh-TW" altLang="en-US" dirty="0">
                <a:solidFill>
                  <a:srgbClr val="000000"/>
                </a:solidFill>
                <a:latin typeface="標楷體" pitchFamily="65" charset="-120"/>
                <a:ea typeface="標楷體" pitchFamily="65" charset="-120"/>
              </a:rPr>
              <a:t>宜蘭高中</a:t>
            </a:r>
            <a:r>
              <a:rPr lang="zh-TW" altLang="en-US" b="1" dirty="0">
                <a:solidFill>
                  <a:srgbClr val="000000"/>
                </a:solidFill>
                <a:latin typeface="標楷體" pitchFamily="65" charset="-120"/>
                <a:ea typeface="標楷體" pitchFamily="65" charset="-120"/>
              </a:rPr>
              <a:t>美術</a:t>
            </a:r>
            <a:r>
              <a:rPr lang="zh-TW" altLang="en-US" b="1" dirty="0" smtClean="0">
                <a:solidFill>
                  <a:srgbClr val="000000"/>
                </a:solidFill>
                <a:latin typeface="標楷體" pitchFamily="65" charset="-120"/>
                <a:ea typeface="標楷體" pitchFamily="65" charset="-120"/>
              </a:rPr>
              <a:t>班</a:t>
            </a:r>
            <a:r>
              <a:rPr lang="en-US" altLang="zh-TW" b="1" dirty="0" smtClean="0">
                <a:solidFill>
                  <a:srgbClr val="000000"/>
                </a:solidFill>
                <a:latin typeface="標楷體" pitchFamily="65" charset="-120"/>
                <a:ea typeface="標楷體" pitchFamily="65" charset="-120"/>
              </a:rPr>
              <a:t>30</a:t>
            </a:r>
            <a:r>
              <a:rPr lang="zh-TW" altLang="en-US" b="1" dirty="0" smtClean="0">
                <a:solidFill>
                  <a:srgbClr val="000000"/>
                </a:solidFill>
                <a:latin typeface="標楷體" pitchFamily="65" charset="-120"/>
                <a:ea typeface="標楷體" pitchFamily="65" charset="-120"/>
              </a:rPr>
              <a:t>名</a:t>
            </a:r>
            <a:endParaRPr lang="en-US" altLang="zh-TW" b="1" dirty="0">
              <a:solidFill>
                <a:srgbClr val="000000"/>
              </a:solidFill>
              <a:latin typeface="標楷體" pitchFamily="65" charset="-120"/>
              <a:ea typeface="標楷體" pitchFamily="65" charset="-120"/>
            </a:endParaRPr>
          </a:p>
          <a:p>
            <a:pPr>
              <a:buBlip>
                <a:blip r:embed="rId3"/>
              </a:buBlip>
            </a:pPr>
            <a:r>
              <a:rPr lang="zh-TW" altLang="en-US" dirty="0">
                <a:solidFill>
                  <a:srgbClr val="000000"/>
                </a:solidFill>
                <a:latin typeface="標楷體" pitchFamily="65" charset="-120"/>
                <a:ea typeface="標楷體" pitchFamily="65" charset="-120"/>
              </a:rPr>
              <a:t>蘭陽女中</a:t>
            </a:r>
            <a:r>
              <a:rPr lang="zh-TW" altLang="en-US" b="1" dirty="0">
                <a:solidFill>
                  <a:srgbClr val="000000"/>
                </a:solidFill>
                <a:latin typeface="標楷體" pitchFamily="65" charset="-120"/>
                <a:ea typeface="標楷體" pitchFamily="65" charset="-120"/>
              </a:rPr>
              <a:t>舞蹈</a:t>
            </a:r>
            <a:r>
              <a:rPr lang="zh-TW" altLang="en-US" b="1" dirty="0" smtClean="0">
                <a:solidFill>
                  <a:srgbClr val="000000"/>
                </a:solidFill>
                <a:latin typeface="標楷體" pitchFamily="65" charset="-120"/>
                <a:ea typeface="標楷體" pitchFamily="65" charset="-120"/>
              </a:rPr>
              <a:t>班</a:t>
            </a:r>
            <a:r>
              <a:rPr lang="en-US" altLang="zh-TW" b="1" dirty="0">
                <a:solidFill>
                  <a:srgbClr val="000000"/>
                </a:solidFill>
                <a:latin typeface="標楷體" pitchFamily="65" charset="-120"/>
                <a:ea typeface="標楷體" pitchFamily="65" charset="-120"/>
              </a:rPr>
              <a:t>30</a:t>
            </a:r>
            <a:r>
              <a:rPr lang="zh-TW" altLang="en-US" b="1" dirty="0">
                <a:solidFill>
                  <a:srgbClr val="000000"/>
                </a:solidFill>
                <a:latin typeface="標楷體" pitchFamily="65" charset="-120"/>
                <a:ea typeface="標楷體" pitchFamily="65" charset="-120"/>
              </a:rPr>
              <a:t>名</a:t>
            </a:r>
            <a:r>
              <a:rPr lang="en-US" altLang="zh-TW" b="1" dirty="0">
                <a:solidFill>
                  <a:srgbClr val="000000"/>
                </a:solidFill>
                <a:latin typeface="標楷體" pitchFamily="65" charset="-120"/>
                <a:ea typeface="標楷體" pitchFamily="65" charset="-120"/>
              </a:rPr>
              <a:t>(5</a:t>
            </a:r>
            <a:r>
              <a:rPr lang="zh-TW" altLang="en-US" b="1" dirty="0">
                <a:solidFill>
                  <a:srgbClr val="000000"/>
                </a:solidFill>
                <a:latin typeface="標楷體" pitchFamily="65" charset="-120"/>
                <a:ea typeface="標楷體" pitchFamily="65" charset="-120"/>
              </a:rPr>
              <a:t>男</a:t>
            </a:r>
            <a:r>
              <a:rPr lang="en-US" altLang="zh-TW" b="1" dirty="0">
                <a:solidFill>
                  <a:srgbClr val="000000"/>
                </a:solidFill>
                <a:latin typeface="標楷體" pitchFamily="65" charset="-120"/>
                <a:ea typeface="標楷體" pitchFamily="65" charset="-120"/>
              </a:rPr>
              <a:t>23</a:t>
            </a:r>
            <a:r>
              <a:rPr lang="zh-TW" altLang="en-US" b="1" dirty="0">
                <a:solidFill>
                  <a:srgbClr val="000000"/>
                </a:solidFill>
                <a:latin typeface="標楷體" pitchFamily="65" charset="-120"/>
                <a:ea typeface="標楷體" pitchFamily="65" charset="-120"/>
              </a:rPr>
              <a:t>女</a:t>
            </a:r>
            <a:r>
              <a:rPr lang="en-US" altLang="zh-TW" b="1" dirty="0">
                <a:solidFill>
                  <a:srgbClr val="000000"/>
                </a:solidFill>
                <a:latin typeface="標楷體" pitchFamily="65" charset="-120"/>
                <a:ea typeface="標楷體" pitchFamily="65" charset="-120"/>
              </a:rPr>
              <a:t>)</a:t>
            </a:r>
          </a:p>
          <a:p>
            <a:pPr algn="ctr">
              <a:buNone/>
            </a:pPr>
            <a:r>
              <a:rPr lang="zh-TW" altLang="en-US" b="1" dirty="0">
                <a:solidFill>
                  <a:srgbClr val="002060"/>
                </a:solidFill>
                <a:latin typeface="標楷體" panose="03000509000000000000" pitchFamily="65" charset="-120"/>
                <a:ea typeface="標楷體" panose="03000509000000000000" pitchFamily="65" charset="-120"/>
                <a:cs typeface="Arial" panose="020B0604020202020204" pitchFamily="34" charset="0"/>
              </a:rPr>
              <a:t>以競賽</a:t>
            </a:r>
            <a:r>
              <a:rPr lang="zh-TW" altLang="en-US" b="1" dirty="0" smtClean="0">
                <a:solidFill>
                  <a:srgbClr val="002060"/>
                </a:solidFill>
                <a:latin typeface="標楷體" panose="03000509000000000000" pitchFamily="65" charset="-120"/>
                <a:ea typeface="標楷體" panose="03000509000000000000" pitchFamily="65" charset="-120"/>
                <a:cs typeface="Arial" panose="020B0604020202020204" pitchFamily="34" charset="0"/>
              </a:rPr>
              <a:t>表現入學 </a:t>
            </a:r>
            <a:r>
              <a:rPr lang="en-US" altLang="zh-TW" b="1" dirty="0">
                <a:solidFill>
                  <a:srgbClr val="002060"/>
                </a:solidFill>
                <a:latin typeface="標楷體" panose="03000509000000000000" pitchFamily="65" charset="-120"/>
                <a:ea typeface="標楷體" panose="03000509000000000000" pitchFamily="65" charset="-120"/>
                <a:cs typeface="Arial" panose="020B0604020202020204" pitchFamily="34" charset="0"/>
              </a:rPr>
              <a:t>2</a:t>
            </a:r>
            <a:r>
              <a:rPr lang="zh-TW" altLang="en-US" b="1" dirty="0">
                <a:solidFill>
                  <a:srgbClr val="002060"/>
                </a:solidFill>
                <a:latin typeface="標楷體" panose="03000509000000000000" pitchFamily="65" charset="-120"/>
                <a:ea typeface="標楷體" panose="03000509000000000000" pitchFamily="65" charset="-120"/>
                <a:cs typeface="Arial" panose="020B0604020202020204" pitchFamily="34" charset="0"/>
              </a:rPr>
              <a:t>名</a:t>
            </a:r>
            <a:endParaRPr lang="en-US" altLang="zh-TW" b="1" dirty="0">
              <a:solidFill>
                <a:srgbClr val="002060"/>
              </a:solidFill>
              <a:latin typeface="標楷體" panose="03000509000000000000" pitchFamily="65" charset="-120"/>
              <a:ea typeface="標楷體" panose="03000509000000000000" pitchFamily="65" charset="-120"/>
              <a:cs typeface="Arial" panose="020B0604020202020204" pitchFamily="34" charset="0"/>
            </a:endParaRPr>
          </a:p>
          <a:p>
            <a:pPr>
              <a:buNone/>
            </a:pPr>
            <a:r>
              <a:rPr lang="en-US" altLang="zh-TW" b="1" dirty="0">
                <a:solidFill>
                  <a:srgbClr val="002060"/>
                </a:solidFill>
                <a:latin typeface="標楷體" panose="03000509000000000000" pitchFamily="65" charset="-120"/>
                <a:ea typeface="標楷體" panose="03000509000000000000" pitchFamily="65" charset="-120"/>
                <a:cs typeface="Arial" panose="020B0604020202020204" pitchFamily="34" charset="0"/>
              </a:rPr>
              <a:t>             </a:t>
            </a:r>
            <a:r>
              <a:rPr lang="en-US" altLang="zh-TW" b="1" dirty="0" smtClean="0">
                <a:solidFill>
                  <a:srgbClr val="002060"/>
                </a:solidFill>
                <a:latin typeface="標楷體" panose="03000509000000000000" pitchFamily="65" charset="-120"/>
                <a:ea typeface="標楷體" panose="03000509000000000000" pitchFamily="65" charset="-120"/>
                <a:cs typeface="Arial" panose="020B0604020202020204" pitchFamily="34" charset="0"/>
              </a:rPr>
              <a:t>     </a:t>
            </a:r>
            <a:r>
              <a:rPr lang="en-US" altLang="zh-TW" b="1" dirty="0">
                <a:solidFill>
                  <a:srgbClr val="002060"/>
                </a:solidFill>
                <a:latin typeface="標楷體" panose="03000509000000000000" pitchFamily="65" charset="-120"/>
                <a:ea typeface="標楷體" panose="03000509000000000000" pitchFamily="65" charset="-120"/>
                <a:cs typeface="Arial" panose="020B0604020202020204" pitchFamily="34" charset="0"/>
              </a:rPr>
              <a:t>(</a:t>
            </a:r>
            <a:r>
              <a:rPr lang="zh-TW" altLang="en-US" b="1" dirty="0">
                <a:solidFill>
                  <a:srgbClr val="002060"/>
                </a:solidFill>
                <a:latin typeface="標楷體" panose="03000509000000000000" pitchFamily="65" charset="-120"/>
                <a:ea typeface="標楷體" panose="03000509000000000000" pitchFamily="65" charset="-120"/>
                <a:cs typeface="Arial" panose="020B0604020202020204" pitchFamily="34" charset="0"/>
              </a:rPr>
              <a:t>男女兼收</a:t>
            </a:r>
            <a:r>
              <a:rPr lang="en-US" altLang="zh-TW" b="1" dirty="0" smtClean="0">
                <a:solidFill>
                  <a:srgbClr val="002060"/>
                </a:solidFill>
                <a:latin typeface="標楷體" panose="03000509000000000000" pitchFamily="65" charset="-120"/>
                <a:ea typeface="標楷體" panose="03000509000000000000" pitchFamily="65" charset="-120"/>
                <a:cs typeface="Arial" panose="020B0604020202020204" pitchFamily="34" charset="0"/>
              </a:rPr>
              <a:t>)</a:t>
            </a:r>
            <a:endParaRPr lang="en-US" altLang="zh-TW" b="1" dirty="0">
              <a:solidFill>
                <a:srgbClr val="002060"/>
              </a:solidFill>
              <a:latin typeface="標楷體" panose="03000509000000000000" pitchFamily="65" charset="-120"/>
              <a:ea typeface="標楷體" panose="03000509000000000000" pitchFamily="65" charset="-120"/>
              <a:cs typeface="Arial" panose="020B0604020202020204" pitchFamily="34" charset="0"/>
            </a:endParaRPr>
          </a:p>
        </p:txBody>
      </p:sp>
      <p:sp>
        <p:nvSpPr>
          <p:cNvPr id="448516" name="投影片編號版面配置區 3"/>
          <p:cNvSpPr txBox="1">
            <a:spLocks noGrp="1"/>
          </p:cNvSpPr>
          <p:nvPr/>
        </p:nvSpPr>
        <p:spPr bwMode="auto">
          <a:xfrm>
            <a:off x="276225" y="6484938"/>
            <a:ext cx="571500" cy="228600"/>
          </a:xfrm>
          <a:prstGeom prst="rect">
            <a:avLst/>
          </a:prstGeom>
          <a:noFill/>
          <a:ln w="9525">
            <a:noFill/>
            <a:miter lim="800000"/>
            <a:headEnd/>
            <a:tailEnd/>
          </a:ln>
        </p:spPr>
        <p:txBody>
          <a:bodyPr anchor="ctr"/>
          <a:lstStyle/>
          <a:p>
            <a:pPr algn="r"/>
            <a:fld id="{13224487-63C9-4571-B2FF-3AA0652193A7}" type="slidenum">
              <a:rPr kumimoji="0" lang="zh-TW" altLang="en-US" sz="1200" b="1">
                <a:solidFill>
                  <a:srgbClr val="000000"/>
                </a:solidFill>
                <a:ea typeface="Microsoft JhengHei UI"/>
                <a:cs typeface="Microsoft JhengHei UI"/>
              </a:rPr>
              <a:pPr algn="r"/>
              <a:t>52</a:t>
            </a:fld>
            <a:endParaRPr kumimoji="0" lang="en-US" altLang="zh-TW" sz="1200" b="1">
              <a:solidFill>
                <a:srgbClr val="000000"/>
              </a:solidFill>
              <a:ea typeface="Microsoft JhengHei UI"/>
              <a:cs typeface="Microsoft JhengHei UI"/>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投影片編號版面配置區 5"/>
          <p:cNvSpPr>
            <a:spLocks noGrp="1"/>
          </p:cNvSpPr>
          <p:nvPr>
            <p:ph type="sldNum" sz="quarter" idx="12"/>
          </p:nvPr>
        </p:nvSpPr>
        <p:spPr bwMode="auto">
          <a:noFill/>
          <a:ln>
            <a:miter lim="800000"/>
            <a:headEnd/>
            <a:tailEnd/>
          </a:ln>
        </p:spPr>
        <p:txBody>
          <a:bodyPr/>
          <a:lstStyle/>
          <a:p>
            <a:fld id="{4B1C7973-466F-43B4-AB96-4A175460DF15}" type="slidenum">
              <a:rPr lang="zh-TW" altLang="en-US" smtClean="0"/>
              <a:pPr/>
              <a:t>53</a:t>
            </a:fld>
            <a:endParaRPr lang="en-US" altLang="zh-TW"/>
          </a:p>
        </p:txBody>
      </p:sp>
      <p:sp>
        <p:nvSpPr>
          <p:cNvPr id="450562" name="標題 1"/>
          <p:cNvSpPr>
            <a:spLocks noGrp="1"/>
          </p:cNvSpPr>
          <p:nvPr>
            <p:ph type="title"/>
          </p:nvPr>
        </p:nvSpPr>
        <p:spPr>
          <a:xfrm>
            <a:off x="1116015" y="476250"/>
            <a:ext cx="7632700" cy="731838"/>
          </a:xfrm>
        </p:spPr>
        <p:txBody>
          <a:bodyPr/>
          <a:lstStyle/>
          <a:p>
            <a:r>
              <a:rPr lang="zh-TW" altLang="en-US" sz="4000" dirty="0">
                <a:solidFill>
                  <a:srgbClr val="C00000"/>
                </a:solidFill>
              </a:rPr>
              <a:t>三</a:t>
            </a:r>
            <a:r>
              <a:rPr lang="en-US" altLang="zh-TW" sz="4000" dirty="0">
                <a:solidFill>
                  <a:srgbClr val="C00000"/>
                </a:solidFill>
              </a:rPr>
              <a:t>-</a:t>
            </a:r>
            <a:r>
              <a:rPr lang="en-US" altLang="zh-TW" sz="4000" dirty="0" smtClean="0">
                <a:solidFill>
                  <a:srgbClr val="C00000"/>
                </a:solidFill>
              </a:rPr>
              <a:t>2-1</a:t>
            </a:r>
            <a:r>
              <a:rPr lang="zh-TW" altLang="en-US" sz="4800" dirty="0" smtClean="0">
                <a:latin typeface="Calibri" pitchFamily="34" charset="0"/>
              </a:rPr>
              <a:t> </a:t>
            </a:r>
            <a:r>
              <a:rPr lang="zh-TW" altLang="en-US" sz="4000" dirty="0">
                <a:solidFill>
                  <a:srgbClr val="C00000"/>
                </a:solidFill>
              </a:rPr>
              <a:t>藝術才能班</a:t>
            </a:r>
          </a:p>
        </p:txBody>
      </p:sp>
      <p:sp>
        <p:nvSpPr>
          <p:cNvPr id="3" name="內容版面配置區 2"/>
          <p:cNvSpPr>
            <a:spLocks noGrp="1"/>
          </p:cNvSpPr>
          <p:nvPr>
            <p:ph idx="1"/>
          </p:nvPr>
        </p:nvSpPr>
        <p:spPr>
          <a:xfrm>
            <a:off x="179397" y="1412875"/>
            <a:ext cx="8785225" cy="5329238"/>
          </a:xfrm>
        </p:spPr>
        <p:txBody>
          <a:bodyPr rtlCol="0">
            <a:noAutofit/>
          </a:bodyPr>
          <a:lstStyle/>
          <a:p>
            <a:pPr>
              <a:lnSpc>
                <a:spcPct val="80000"/>
              </a:lnSpc>
              <a:defRPr/>
            </a:pPr>
            <a:r>
              <a:rPr altLang="en-US" dirty="0">
                <a:solidFill>
                  <a:srgbClr val="000000"/>
                </a:solidFill>
              </a:rPr>
              <a:t>招生作業分</a:t>
            </a:r>
            <a:r>
              <a:rPr altLang="en-US" b="1" dirty="0">
                <a:solidFill>
                  <a:srgbClr val="000000"/>
                </a:solidFill>
              </a:rPr>
              <a:t>術科測驗</a:t>
            </a:r>
            <a:r>
              <a:rPr altLang="en-US" dirty="0">
                <a:solidFill>
                  <a:srgbClr val="000000"/>
                </a:solidFill>
              </a:rPr>
              <a:t>及</a:t>
            </a:r>
            <a:r>
              <a:rPr altLang="en-US" b="1" dirty="0">
                <a:solidFill>
                  <a:srgbClr val="000000"/>
                </a:solidFill>
              </a:rPr>
              <a:t>分發作業</a:t>
            </a:r>
            <a:r>
              <a:rPr altLang="en-US" dirty="0">
                <a:solidFill>
                  <a:srgbClr val="000000"/>
                </a:solidFill>
              </a:rPr>
              <a:t>二階段辦理：</a:t>
            </a:r>
            <a:endParaRPr lang="en-US" altLang="zh-TW" dirty="0">
              <a:solidFill>
                <a:srgbClr val="000000"/>
              </a:solidFill>
            </a:endParaRPr>
          </a:p>
          <a:p>
            <a:pPr>
              <a:lnSpc>
                <a:spcPct val="80000"/>
              </a:lnSpc>
              <a:buFont typeface="Arial" pitchFamily="34" charset="0"/>
              <a:buNone/>
              <a:defRPr/>
            </a:pPr>
            <a:r>
              <a:rPr altLang="en-US" dirty="0">
                <a:solidFill>
                  <a:srgbClr val="000000"/>
                </a:solidFill>
              </a:rPr>
              <a:t>  </a:t>
            </a:r>
            <a:r>
              <a:rPr lang="en-US" altLang="zh-TW" dirty="0">
                <a:solidFill>
                  <a:srgbClr val="000000"/>
                </a:solidFill>
              </a:rPr>
              <a:t>(</a:t>
            </a:r>
            <a:r>
              <a:rPr altLang="en-US" dirty="0">
                <a:solidFill>
                  <a:srgbClr val="000000"/>
                </a:solidFill>
              </a:rPr>
              <a:t>一）</a:t>
            </a:r>
            <a:r>
              <a:rPr altLang="en-US" b="1" dirty="0">
                <a:solidFill>
                  <a:srgbClr val="000000"/>
                </a:solidFill>
              </a:rPr>
              <a:t>術科測驗</a:t>
            </a:r>
            <a:r>
              <a:rPr altLang="en-US" dirty="0">
                <a:solidFill>
                  <a:srgbClr val="000000"/>
                </a:solidFill>
              </a:rPr>
              <a:t>：不得施以學科成就測驗</a:t>
            </a:r>
            <a:endParaRPr lang="en-US" altLang="zh-TW" dirty="0">
              <a:solidFill>
                <a:srgbClr val="000000"/>
              </a:solidFill>
            </a:endParaRPr>
          </a:p>
          <a:p>
            <a:pPr marL="0" indent="0">
              <a:spcBef>
                <a:spcPct val="0"/>
              </a:spcBef>
              <a:buFont typeface="Arial" pitchFamily="34" charset="0"/>
              <a:buNone/>
              <a:defRPr/>
            </a:pPr>
            <a:r>
              <a:rPr kumimoji="1" altLang="en-US" dirty="0">
                <a:solidFill>
                  <a:srgbClr val="000000"/>
                </a:solidFill>
              </a:rPr>
              <a:t>      </a:t>
            </a:r>
            <a:r>
              <a:rPr lang="en-US" altLang="zh-TW" dirty="0">
                <a:solidFill>
                  <a:srgbClr val="000000"/>
                </a:solidFill>
              </a:rPr>
              <a:t>1.</a:t>
            </a:r>
            <a:r>
              <a:rPr altLang="en-US" dirty="0">
                <a:solidFill>
                  <a:srgbClr val="000000"/>
                </a:solidFill>
              </a:rPr>
              <a:t>音樂班考主修</a:t>
            </a:r>
            <a:r>
              <a:rPr lang="en-US" altLang="zh-TW" dirty="0">
                <a:solidFill>
                  <a:srgbClr val="000000"/>
                </a:solidFill>
              </a:rPr>
              <a:t>(</a:t>
            </a:r>
            <a:r>
              <a:rPr altLang="en-US" dirty="0">
                <a:solidFill>
                  <a:srgbClr val="000000"/>
                </a:solidFill>
              </a:rPr>
              <a:t>樂器</a:t>
            </a:r>
            <a:r>
              <a:rPr lang="en-US" altLang="zh-TW" dirty="0">
                <a:solidFill>
                  <a:srgbClr val="000000"/>
                </a:solidFill>
              </a:rPr>
              <a:t>)</a:t>
            </a:r>
            <a:r>
              <a:rPr altLang="en-US" dirty="0">
                <a:solidFill>
                  <a:srgbClr val="000000"/>
                </a:solidFill>
              </a:rPr>
              <a:t>、副修</a:t>
            </a:r>
            <a:r>
              <a:rPr lang="en-US" altLang="zh-TW" dirty="0">
                <a:solidFill>
                  <a:srgbClr val="000000"/>
                </a:solidFill>
              </a:rPr>
              <a:t>(</a:t>
            </a:r>
            <a:r>
              <a:rPr altLang="en-US" dirty="0">
                <a:solidFill>
                  <a:srgbClr val="000000"/>
                </a:solidFill>
              </a:rPr>
              <a:t>樂器</a:t>
            </a:r>
            <a:r>
              <a:rPr lang="en-US" altLang="zh-TW" dirty="0">
                <a:solidFill>
                  <a:srgbClr val="000000"/>
                </a:solidFill>
              </a:rPr>
              <a:t>)</a:t>
            </a:r>
            <a:r>
              <a:rPr altLang="en-US" dirty="0">
                <a:solidFill>
                  <a:srgbClr val="000000"/>
                </a:solidFill>
              </a:rPr>
              <a:t>、 </a:t>
            </a:r>
            <a:endParaRPr lang="en-US" altLang="zh-TW" dirty="0">
              <a:solidFill>
                <a:srgbClr val="000000"/>
              </a:solidFill>
            </a:endParaRPr>
          </a:p>
          <a:p>
            <a:pPr marL="0" indent="0">
              <a:spcBef>
                <a:spcPct val="0"/>
              </a:spcBef>
              <a:buFont typeface="Arial" pitchFamily="34" charset="0"/>
              <a:buNone/>
              <a:defRPr/>
            </a:pPr>
            <a:r>
              <a:rPr lang="en-US" altLang="zh-TW" dirty="0">
                <a:solidFill>
                  <a:srgbClr val="000000"/>
                </a:solidFill>
              </a:rPr>
              <a:t>        </a:t>
            </a:r>
            <a:r>
              <a:rPr altLang="en-US" dirty="0" err="1">
                <a:solidFill>
                  <a:srgbClr val="000000"/>
                </a:solidFill>
              </a:rPr>
              <a:t>視唱、聽寫、</a:t>
            </a:r>
            <a:r>
              <a:rPr altLang="en-US" dirty="0" err="1" smtClean="0">
                <a:solidFill>
                  <a:srgbClr val="000000"/>
                </a:solidFill>
              </a:rPr>
              <a:t>樂理及基礎</a:t>
            </a:r>
            <a:r>
              <a:rPr lang="zh-TW" altLang="en-US" dirty="0" smtClean="0">
                <a:solidFill>
                  <a:srgbClr val="000000"/>
                </a:solidFill>
              </a:rPr>
              <a:t>合</a:t>
            </a:r>
            <a:r>
              <a:rPr altLang="en-US" dirty="0" err="1" smtClean="0">
                <a:solidFill>
                  <a:srgbClr val="000000"/>
                </a:solidFill>
              </a:rPr>
              <a:t>聲</a:t>
            </a:r>
            <a:r>
              <a:rPr lang="en-US" altLang="zh-TW" dirty="0" err="1">
                <a:solidFill>
                  <a:srgbClr val="000000"/>
                </a:solidFill>
              </a:rPr>
              <a:t>5</a:t>
            </a:r>
            <a:r>
              <a:rPr altLang="en-US" dirty="0" err="1">
                <a:solidFill>
                  <a:srgbClr val="000000"/>
                </a:solidFill>
              </a:rPr>
              <a:t>科</a:t>
            </a:r>
            <a:r>
              <a:rPr altLang="en-US" dirty="0">
                <a:solidFill>
                  <a:srgbClr val="000000"/>
                </a:solidFill>
              </a:rPr>
              <a:t> </a:t>
            </a:r>
          </a:p>
          <a:p>
            <a:pPr marL="0" indent="0">
              <a:spcBef>
                <a:spcPct val="0"/>
              </a:spcBef>
              <a:buFont typeface="Arial" pitchFamily="34" charset="0"/>
              <a:buNone/>
              <a:defRPr/>
            </a:pPr>
            <a:r>
              <a:rPr altLang="en-US" dirty="0">
                <a:solidFill>
                  <a:srgbClr val="000000"/>
                </a:solidFill>
              </a:rPr>
              <a:t>      </a:t>
            </a:r>
            <a:r>
              <a:rPr lang="en-US" altLang="zh-TW" dirty="0">
                <a:solidFill>
                  <a:srgbClr val="000000"/>
                </a:solidFill>
              </a:rPr>
              <a:t>2.</a:t>
            </a:r>
            <a:r>
              <a:rPr altLang="en-US" dirty="0">
                <a:solidFill>
                  <a:srgbClr val="000000"/>
                </a:solidFill>
              </a:rPr>
              <a:t>美術班考素描、水彩、水墨及書法</a:t>
            </a:r>
            <a:r>
              <a:rPr lang="en-US" altLang="zh-TW" dirty="0">
                <a:solidFill>
                  <a:srgbClr val="000000"/>
                </a:solidFill>
              </a:rPr>
              <a:t>4</a:t>
            </a:r>
          </a:p>
          <a:p>
            <a:pPr marL="0" indent="0">
              <a:spcBef>
                <a:spcPct val="0"/>
              </a:spcBef>
              <a:buFont typeface="Arial" pitchFamily="34" charset="0"/>
              <a:buNone/>
              <a:defRPr/>
            </a:pPr>
            <a:r>
              <a:rPr lang="en-US" altLang="zh-TW" dirty="0">
                <a:solidFill>
                  <a:srgbClr val="000000"/>
                </a:solidFill>
              </a:rPr>
              <a:t>        </a:t>
            </a:r>
            <a:r>
              <a:rPr altLang="en-US" dirty="0">
                <a:solidFill>
                  <a:srgbClr val="000000"/>
                </a:solidFill>
              </a:rPr>
              <a:t>科；舞蹈班考芭蕾、現代舞、中國舞</a:t>
            </a:r>
            <a:endParaRPr lang="en-US" altLang="zh-TW" dirty="0">
              <a:solidFill>
                <a:srgbClr val="000000"/>
              </a:solidFill>
            </a:endParaRPr>
          </a:p>
          <a:p>
            <a:pPr marL="0" indent="0">
              <a:spcBef>
                <a:spcPct val="0"/>
              </a:spcBef>
              <a:buFont typeface="Arial" pitchFamily="34" charset="0"/>
              <a:buNone/>
              <a:defRPr/>
            </a:pPr>
            <a:r>
              <a:rPr lang="en-US" altLang="zh-TW" dirty="0">
                <a:solidFill>
                  <a:srgbClr val="000000"/>
                </a:solidFill>
              </a:rPr>
              <a:t>       </a:t>
            </a:r>
            <a:r>
              <a:rPr altLang="en-US" dirty="0">
                <a:solidFill>
                  <a:srgbClr val="000000"/>
                </a:solidFill>
              </a:rPr>
              <a:t>、即興與創作</a:t>
            </a:r>
            <a:r>
              <a:rPr lang="en-US" altLang="zh-TW" dirty="0">
                <a:solidFill>
                  <a:srgbClr val="000000"/>
                </a:solidFill>
              </a:rPr>
              <a:t>4</a:t>
            </a:r>
            <a:r>
              <a:rPr altLang="en-US" dirty="0">
                <a:solidFill>
                  <a:srgbClr val="000000"/>
                </a:solidFill>
              </a:rPr>
              <a:t>科 </a:t>
            </a:r>
          </a:p>
          <a:p>
            <a:pPr>
              <a:lnSpc>
                <a:spcPct val="80000"/>
              </a:lnSpc>
              <a:spcBef>
                <a:spcPts val="600"/>
              </a:spcBef>
              <a:buFont typeface="Arial" pitchFamily="34" charset="0"/>
              <a:buNone/>
              <a:defRPr/>
            </a:pPr>
            <a:r>
              <a:rPr altLang="en-US" dirty="0">
                <a:solidFill>
                  <a:srgbClr val="000000"/>
                </a:solidFill>
              </a:rPr>
              <a:t> （二）</a:t>
            </a:r>
            <a:r>
              <a:rPr altLang="en-US" b="1" dirty="0">
                <a:solidFill>
                  <a:srgbClr val="000000"/>
                </a:solidFill>
              </a:rPr>
              <a:t>分發作業</a:t>
            </a:r>
            <a:r>
              <a:rPr altLang="en-US" dirty="0">
                <a:solidFill>
                  <a:srgbClr val="000000"/>
                </a:solidFill>
              </a:rPr>
              <a:t>：以術科測驗分數及學生志</a:t>
            </a:r>
            <a:r>
              <a:rPr lang="en-US" altLang="zh-TW" dirty="0">
                <a:solidFill>
                  <a:srgbClr val="000000"/>
                </a:solidFill>
              </a:rPr>
              <a:t>   </a:t>
            </a:r>
          </a:p>
          <a:p>
            <a:pPr>
              <a:lnSpc>
                <a:spcPct val="80000"/>
              </a:lnSpc>
              <a:spcBef>
                <a:spcPts val="600"/>
              </a:spcBef>
              <a:buFont typeface="Arial" pitchFamily="34" charset="0"/>
              <a:buNone/>
              <a:defRPr/>
            </a:pPr>
            <a:r>
              <a:rPr lang="en-US" altLang="zh-TW" dirty="0">
                <a:solidFill>
                  <a:srgbClr val="000000"/>
                </a:solidFill>
              </a:rPr>
              <a:t>       </a:t>
            </a:r>
            <a:r>
              <a:rPr altLang="en-US" dirty="0">
                <a:solidFill>
                  <a:srgbClr val="000000"/>
                </a:solidFill>
              </a:rPr>
              <a:t>願作為入學依據，並</a:t>
            </a:r>
            <a:r>
              <a:rPr altLang="en-US" b="1" dirty="0">
                <a:solidFill>
                  <a:srgbClr val="C00000"/>
                </a:solidFill>
              </a:rPr>
              <a:t>得以國民中學教育</a:t>
            </a:r>
            <a:endParaRPr lang="en-US" altLang="zh-TW" b="1" dirty="0">
              <a:solidFill>
                <a:srgbClr val="C00000"/>
              </a:solidFill>
            </a:endParaRPr>
          </a:p>
          <a:p>
            <a:pPr>
              <a:lnSpc>
                <a:spcPct val="80000"/>
              </a:lnSpc>
              <a:spcBef>
                <a:spcPts val="600"/>
              </a:spcBef>
              <a:buFont typeface="Arial" pitchFamily="34" charset="0"/>
              <a:buNone/>
              <a:defRPr/>
            </a:pPr>
            <a:r>
              <a:rPr lang="en-US" altLang="zh-TW" b="1" dirty="0">
                <a:solidFill>
                  <a:srgbClr val="C00000"/>
                </a:solidFill>
              </a:rPr>
              <a:t>       </a:t>
            </a:r>
            <a:r>
              <a:rPr altLang="en-US" b="1" dirty="0">
                <a:solidFill>
                  <a:srgbClr val="C00000"/>
                </a:solidFill>
              </a:rPr>
              <a:t>會考成績為入學門檻。</a:t>
            </a:r>
            <a:endParaRPr lang="en-US" altLang="zh-TW" b="1" dirty="0">
              <a:solidFill>
                <a:srgbClr val="C00000"/>
              </a:solidFill>
            </a:endParaRPr>
          </a:p>
        </p:txBody>
      </p:sp>
      <p:sp>
        <p:nvSpPr>
          <p:cNvPr id="450564" name="投影片編號版面配置區 3"/>
          <p:cNvSpPr txBox="1">
            <a:spLocks noGrp="1"/>
          </p:cNvSpPr>
          <p:nvPr/>
        </p:nvSpPr>
        <p:spPr bwMode="auto">
          <a:xfrm>
            <a:off x="330200" y="6411913"/>
            <a:ext cx="571500" cy="228600"/>
          </a:xfrm>
          <a:prstGeom prst="rect">
            <a:avLst/>
          </a:prstGeom>
          <a:noFill/>
          <a:ln w="9525">
            <a:noFill/>
            <a:miter lim="800000"/>
            <a:headEnd/>
            <a:tailEnd/>
          </a:ln>
        </p:spPr>
        <p:txBody>
          <a:bodyPr anchor="ctr"/>
          <a:lstStyle/>
          <a:p>
            <a:pPr algn="r"/>
            <a:fld id="{BA9F6BD2-8948-4F48-B178-E383705E7A5A}" type="slidenum">
              <a:rPr kumimoji="0" lang="zh-TW" altLang="en-US" sz="1200" b="1">
                <a:solidFill>
                  <a:srgbClr val="000000"/>
                </a:solidFill>
                <a:ea typeface="Microsoft JhengHei UI"/>
                <a:cs typeface="Microsoft JhengHei UI"/>
              </a:rPr>
              <a:pPr algn="r"/>
              <a:t>53</a:t>
            </a:fld>
            <a:endParaRPr kumimoji="0" lang="en-US" altLang="zh-TW" sz="1200" b="1">
              <a:solidFill>
                <a:srgbClr val="000000"/>
              </a:solidFill>
              <a:ea typeface="Microsoft JhengHei UI"/>
              <a:cs typeface="Microsoft JhengHei UI"/>
            </a:endParaRP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229600" cy="1143000"/>
          </a:xfrm>
        </p:spPr>
        <p:txBody>
          <a:bodyPr>
            <a:normAutofit fontScale="90000"/>
          </a:bodyPr>
          <a:lstStyle/>
          <a:p>
            <a:r>
              <a:rPr lang="zh-TW" altLang="en-US" dirty="0" smtClean="0"/>
              <a:t>特色招生甄選入學</a:t>
            </a:r>
            <a:r>
              <a:rPr lang="en-US" altLang="zh-TW" dirty="0" smtClean="0"/>
              <a:t>—</a:t>
            </a:r>
            <a:r>
              <a:rPr lang="zh-TW" altLang="en-US" dirty="0" smtClean="0"/>
              <a:t>藝術才能班</a:t>
            </a:r>
            <a:r>
              <a:rPr lang="en-US" altLang="zh-TW" dirty="0" smtClean="0"/>
              <a:t>(2)</a:t>
            </a:r>
            <a:endParaRPr lang="zh-TW" altLang="en-US" dirty="0"/>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575556" y="2387314"/>
            <a:ext cx="3600400" cy="3777989"/>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3600" dirty="0" smtClean="0">
                <a:latin typeface="微軟正黑體" panose="020B0604030504040204" pitchFamily="34" charset="-120"/>
                <a:ea typeface="微軟正黑體" panose="020B0604030504040204" pitchFamily="34" charset="-120"/>
              </a:rPr>
              <a:t>競賽表現</a:t>
            </a:r>
            <a:endParaRPr lang="en-US" altLang="zh-TW" sz="3600" dirty="0">
              <a:latin typeface="微軟正黑體" panose="020B0604030504040204" pitchFamily="34" charset="-120"/>
              <a:ea typeface="微軟正黑體" panose="020B0604030504040204" pitchFamily="34" charset="-120"/>
            </a:endParaRPr>
          </a:p>
          <a:p>
            <a:pPr algn="ctr"/>
            <a:endParaRPr lang="en-US" altLang="zh-TW" sz="2000" dirty="0"/>
          </a:p>
          <a:p>
            <a:pPr marL="342900" indent="-342900">
              <a:buFont typeface="Wingdings" panose="05000000000000000000" pitchFamily="2" charset="2"/>
              <a:buChar char="ü"/>
            </a:pPr>
            <a:r>
              <a:rPr lang="zh-TW" altLang="en-US" sz="2000" dirty="0" smtClean="0"/>
              <a:t>競賽表現特別優異者，可提出書面審查資料</a:t>
            </a:r>
            <a:endParaRPr lang="en-US" altLang="zh-TW" sz="2000" dirty="0" smtClean="0"/>
          </a:p>
          <a:p>
            <a:pPr marL="342900" indent="-342900">
              <a:buFont typeface="Wingdings" panose="05000000000000000000" pitchFamily="2" charset="2"/>
              <a:buChar char="ü"/>
            </a:pPr>
            <a:r>
              <a:rPr lang="zh-TW" altLang="en-US" sz="2000" dirty="0" smtClean="0"/>
              <a:t>依「高中藝術才能美術（音樂類、舞蹈類）類學生競賽表現採認參照標準」進行書面審查。</a:t>
            </a:r>
            <a:endParaRPr lang="en-US" altLang="zh-TW" sz="2000" dirty="0" smtClean="0"/>
          </a:p>
          <a:p>
            <a:pPr marL="342900" indent="-342900">
              <a:buFont typeface="Wingdings" panose="05000000000000000000" pitchFamily="2" charset="2"/>
              <a:buChar char="ü"/>
            </a:pPr>
            <a:r>
              <a:rPr lang="zh-TW" altLang="en-US" sz="2000" dirty="0" smtClean="0"/>
              <a:t>經鑑輔會鑑定通過後，即可報到入學。</a:t>
            </a:r>
            <a:endParaRPr lang="zh-TW" altLang="en-US" sz="2000" dirty="0"/>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4860032" y="2385501"/>
            <a:ext cx="3600400" cy="3779802"/>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600" dirty="0" smtClean="0">
                <a:latin typeface="微軟正黑體" panose="020B0604030504040204" pitchFamily="34" charset="-120"/>
                <a:ea typeface="微軟正黑體" panose="020B0604030504040204" pitchFamily="34" charset="-120"/>
              </a:rPr>
              <a:t>術科測驗</a:t>
            </a:r>
            <a:endParaRPr lang="en-US" altLang="zh-TW" sz="2000" dirty="0"/>
          </a:p>
          <a:p>
            <a:pPr algn="ctr"/>
            <a:endParaRPr lang="en-US" altLang="zh-TW" sz="2000" dirty="0"/>
          </a:p>
          <a:p>
            <a:pPr marL="442913" indent="-266700">
              <a:buFont typeface="Wingdings" panose="05000000000000000000" pitchFamily="2" charset="2"/>
              <a:buChar char="ü"/>
            </a:pPr>
            <a:r>
              <a:rPr lang="zh-TW" altLang="en-US" sz="2000" dirty="0" smtClean="0"/>
              <a:t>招生作業分</a:t>
            </a:r>
            <a:r>
              <a:rPr lang="zh-TW" altLang="en-US" sz="2000" b="1" dirty="0" smtClean="0">
                <a:solidFill>
                  <a:schemeClr val="accent3">
                    <a:lumMod val="75000"/>
                  </a:schemeClr>
                </a:solidFill>
              </a:rPr>
              <a:t>術科測驗</a:t>
            </a:r>
            <a:r>
              <a:rPr lang="zh-TW" altLang="en-US" sz="2000" dirty="0" smtClean="0"/>
              <a:t>及</a:t>
            </a:r>
            <a:r>
              <a:rPr lang="zh-TW" altLang="en-US" sz="2000" b="1" dirty="0" smtClean="0">
                <a:solidFill>
                  <a:schemeClr val="accent3">
                    <a:lumMod val="75000"/>
                  </a:schemeClr>
                </a:solidFill>
              </a:rPr>
              <a:t>分發作業</a:t>
            </a:r>
            <a:r>
              <a:rPr lang="zh-TW" altLang="en-US" sz="2000" dirty="0" smtClean="0"/>
              <a:t>二階段辦理。</a:t>
            </a:r>
            <a:endParaRPr lang="en-US" altLang="zh-TW" sz="2000" dirty="0"/>
          </a:p>
          <a:p>
            <a:pPr marL="442913" indent="-266700">
              <a:buFont typeface="Wingdings" panose="05000000000000000000" pitchFamily="2" charset="2"/>
              <a:buChar char="ü"/>
            </a:pPr>
            <a:r>
              <a:rPr lang="zh-TW" altLang="en-US" sz="2000" dirty="0" smtClean="0"/>
              <a:t>術科測驗：不得施以學科成就測驗</a:t>
            </a:r>
            <a:endParaRPr lang="en-US" altLang="zh-TW" sz="2000" dirty="0" smtClean="0"/>
          </a:p>
          <a:p>
            <a:pPr marL="442913" indent="-266700">
              <a:buFont typeface="Wingdings" panose="05000000000000000000" pitchFamily="2" charset="2"/>
              <a:buChar char="ü"/>
            </a:pPr>
            <a:r>
              <a:rPr lang="zh-TW" altLang="en-US" sz="2000" dirty="0" smtClean="0"/>
              <a:t>分發作業：以術科測驗分數及學生志願作為入學依據，並得以國民中學教育會考績為入學門檻。</a:t>
            </a:r>
            <a:endParaRPr lang="zh-TW" altLang="en-US" sz="2000" dirty="0"/>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899592" y="1628800"/>
            <a:ext cx="2952328" cy="864096"/>
          </a:xfrm>
          <a:prstGeom prst="flowChartProcess">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管道</a:t>
            </a:r>
            <a:r>
              <a:rPr lang="zh-TW" altLang="en-US" sz="3200" dirty="0" smtClean="0"/>
              <a:t>一</a:t>
            </a:r>
            <a:endParaRPr lang="zh-TW" altLang="en-US" sz="3200" dirty="0"/>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5192592" y="1628800"/>
            <a:ext cx="2952328" cy="864096"/>
          </a:xfrm>
          <a:prstGeom prst="flowChartProcess">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200" dirty="0" smtClean="0"/>
              <a:t>管道二</a:t>
            </a:r>
            <a:endParaRPr lang="zh-TW" altLang="en-US" sz="3200" dirty="0"/>
          </a:p>
        </p:txBody>
      </p:sp>
    </p:spTree>
    <p:extLst>
      <p:ext uri="{BB962C8B-B14F-4D97-AF65-F5344CB8AC3E}">
        <p14:creationId xmlns:p14="http://schemas.microsoft.com/office/powerpoint/2010/main" val="3803364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投影片編號版面配置區 5"/>
          <p:cNvSpPr>
            <a:spLocks noGrp="1"/>
          </p:cNvSpPr>
          <p:nvPr>
            <p:ph type="sldNum" sz="quarter" idx="12"/>
          </p:nvPr>
        </p:nvSpPr>
        <p:spPr bwMode="auto">
          <a:noFill/>
          <a:ln>
            <a:miter lim="800000"/>
            <a:headEnd/>
            <a:tailEnd/>
          </a:ln>
        </p:spPr>
        <p:txBody>
          <a:bodyPr/>
          <a:lstStyle/>
          <a:p>
            <a:fld id="{90D5669E-77D8-4793-B0CF-AB30EFFA8670}" type="slidenum">
              <a:rPr lang="zh-TW" altLang="en-US" smtClean="0"/>
              <a:pPr/>
              <a:t>55</a:t>
            </a:fld>
            <a:endParaRPr lang="en-US" altLang="zh-TW"/>
          </a:p>
        </p:txBody>
      </p:sp>
      <p:sp>
        <p:nvSpPr>
          <p:cNvPr id="454658" name="標題 1"/>
          <p:cNvSpPr>
            <a:spLocks noGrp="1"/>
          </p:cNvSpPr>
          <p:nvPr>
            <p:ph type="title"/>
          </p:nvPr>
        </p:nvSpPr>
        <p:spPr>
          <a:xfrm>
            <a:off x="827089" y="1341456"/>
            <a:ext cx="7188200" cy="700087"/>
          </a:xfrm>
        </p:spPr>
        <p:txBody>
          <a:bodyPr anchor="t"/>
          <a:lstStyle/>
          <a:p>
            <a:r>
              <a:rPr lang="zh-TW" altLang="en-US" dirty="0">
                <a:solidFill>
                  <a:srgbClr val="C00000"/>
                </a:solidFill>
              </a:rPr>
              <a:t>三</a:t>
            </a:r>
            <a:r>
              <a:rPr lang="en-US" altLang="zh-TW" dirty="0">
                <a:solidFill>
                  <a:srgbClr val="C00000"/>
                </a:solidFill>
              </a:rPr>
              <a:t>-2- 2</a:t>
            </a:r>
            <a:r>
              <a:rPr lang="en-US" altLang="zh-TW" dirty="0">
                <a:solidFill>
                  <a:srgbClr val="FF0000"/>
                </a:solidFill>
                <a:latin typeface="Calibri" pitchFamily="34" charset="0"/>
              </a:rPr>
              <a:t> </a:t>
            </a:r>
            <a:r>
              <a:rPr lang="zh-TW" altLang="en-US" dirty="0">
                <a:solidFill>
                  <a:srgbClr val="C00000"/>
                </a:solidFill>
              </a:rPr>
              <a:t>體育班</a:t>
            </a:r>
          </a:p>
        </p:txBody>
      </p:sp>
      <p:sp>
        <p:nvSpPr>
          <p:cNvPr id="454659" name="內容版面配置區 2"/>
          <p:cNvSpPr>
            <a:spLocks noGrp="1"/>
          </p:cNvSpPr>
          <p:nvPr>
            <p:ph idx="1"/>
          </p:nvPr>
        </p:nvSpPr>
        <p:spPr>
          <a:xfrm>
            <a:off x="395289" y="2133600"/>
            <a:ext cx="8424862" cy="4248150"/>
          </a:xfrm>
        </p:spPr>
        <p:txBody>
          <a:bodyPr/>
          <a:lstStyle/>
          <a:p>
            <a:pPr>
              <a:buFontTx/>
              <a:buNone/>
            </a:pPr>
            <a:r>
              <a:rPr lang="en-US" altLang="zh-TW" dirty="0" smtClean="0">
                <a:solidFill>
                  <a:srgbClr val="000000"/>
                </a:solidFill>
              </a:rPr>
              <a:t>107</a:t>
            </a:r>
            <a:r>
              <a:rPr lang="zh-TW" altLang="zh-TW" dirty="0" smtClean="0">
                <a:solidFill>
                  <a:srgbClr val="000000"/>
                </a:solidFill>
              </a:rPr>
              <a:t>學年</a:t>
            </a:r>
            <a:r>
              <a:rPr lang="zh-TW" altLang="zh-TW" dirty="0">
                <a:solidFill>
                  <a:srgbClr val="000000"/>
                </a:solidFill>
              </a:rPr>
              <a:t>度</a:t>
            </a:r>
            <a:r>
              <a:rPr lang="zh-TW" altLang="en-US" dirty="0">
                <a:solidFill>
                  <a:srgbClr val="6600CC"/>
                </a:solidFill>
              </a:rPr>
              <a:t>宜蘭縣內</a:t>
            </a:r>
            <a:r>
              <a:rPr lang="zh-TW" altLang="zh-TW" dirty="0">
                <a:solidFill>
                  <a:srgbClr val="000000"/>
                </a:solidFill>
              </a:rPr>
              <a:t>計有</a:t>
            </a:r>
            <a:r>
              <a:rPr lang="en-US" altLang="zh-TW" dirty="0">
                <a:solidFill>
                  <a:srgbClr val="FF0000"/>
                </a:solidFill>
              </a:rPr>
              <a:t>4</a:t>
            </a:r>
            <a:r>
              <a:rPr lang="zh-TW" altLang="zh-TW" dirty="0">
                <a:solidFill>
                  <a:srgbClr val="FF0000"/>
                </a:solidFill>
              </a:rPr>
              <a:t>校</a:t>
            </a:r>
            <a:endParaRPr lang="zh-TW" altLang="en-US" dirty="0">
              <a:solidFill>
                <a:srgbClr val="FF0000"/>
              </a:solidFill>
            </a:endParaRPr>
          </a:p>
          <a:p>
            <a:pPr>
              <a:buFontTx/>
              <a:buNone/>
            </a:pPr>
            <a:r>
              <a:rPr lang="zh-TW" altLang="en-US" dirty="0">
                <a:solidFill>
                  <a:srgbClr val="FF0000"/>
                </a:solidFill>
              </a:rPr>
              <a:t>宜中</a:t>
            </a:r>
            <a:r>
              <a:rPr lang="zh-TW" altLang="en-US" dirty="0">
                <a:latin typeface="Calibri" pitchFamily="34" charset="0"/>
                <a:ea typeface="新細明體" charset="-120"/>
              </a:rPr>
              <a:t>：足球</a:t>
            </a:r>
            <a:r>
              <a:rPr lang="en-US" altLang="zh-TW" dirty="0">
                <a:latin typeface="Calibri" pitchFamily="34" charset="0"/>
                <a:ea typeface="新細明體" charset="-120"/>
              </a:rPr>
              <a:t>/ </a:t>
            </a:r>
            <a:r>
              <a:rPr lang="zh-TW" altLang="en-US" dirty="0">
                <a:latin typeface="Calibri" pitchFamily="34" charset="0"/>
                <a:ea typeface="新細明體" charset="-120"/>
              </a:rPr>
              <a:t>籃球</a:t>
            </a:r>
            <a:r>
              <a:rPr lang="en-US" altLang="zh-TW" dirty="0">
                <a:latin typeface="Calibri" pitchFamily="34" charset="0"/>
                <a:ea typeface="新細明體" charset="-120"/>
              </a:rPr>
              <a:t>/</a:t>
            </a:r>
            <a:r>
              <a:rPr lang="zh-TW" altLang="en-US" dirty="0">
                <a:latin typeface="Calibri" pitchFamily="34" charset="0"/>
                <a:ea typeface="新細明體" charset="-120"/>
              </a:rPr>
              <a:t>田徑</a:t>
            </a:r>
            <a:endParaRPr lang="zh-TW" altLang="en-US" dirty="0">
              <a:solidFill>
                <a:srgbClr val="FF0000"/>
              </a:solidFill>
            </a:endParaRPr>
          </a:p>
          <a:p>
            <a:pPr>
              <a:buFontTx/>
              <a:buNone/>
            </a:pPr>
            <a:r>
              <a:rPr lang="zh-TW" altLang="en-US" dirty="0">
                <a:solidFill>
                  <a:srgbClr val="FF0000"/>
                </a:solidFill>
              </a:rPr>
              <a:t>羅高</a:t>
            </a:r>
            <a:r>
              <a:rPr lang="zh-TW" altLang="en-US" dirty="0">
                <a:latin typeface="Calibri" pitchFamily="34" charset="0"/>
                <a:ea typeface="新細明體" charset="-120"/>
              </a:rPr>
              <a:t>：田徑</a:t>
            </a:r>
            <a:r>
              <a:rPr lang="en-US" altLang="zh-TW" dirty="0">
                <a:latin typeface="Calibri" pitchFamily="34" charset="0"/>
                <a:ea typeface="新細明體" charset="-120"/>
              </a:rPr>
              <a:t>/</a:t>
            </a:r>
            <a:r>
              <a:rPr lang="zh-TW" altLang="en-US" dirty="0">
                <a:latin typeface="Calibri" pitchFamily="34" charset="0"/>
                <a:ea typeface="新細明體" charset="-120"/>
              </a:rPr>
              <a:t>划船</a:t>
            </a:r>
            <a:r>
              <a:rPr lang="en-US" altLang="zh-TW" dirty="0" smtClean="0">
                <a:latin typeface="Calibri" pitchFamily="34" charset="0"/>
                <a:ea typeface="新細明體" charset="-120"/>
              </a:rPr>
              <a:t>/</a:t>
            </a:r>
            <a:r>
              <a:rPr lang="zh-TW" altLang="en-US" dirty="0" smtClean="0">
                <a:latin typeface="Calibri" pitchFamily="34" charset="0"/>
                <a:ea typeface="新細明體" charset="-120"/>
              </a:rPr>
              <a:t>輕艇</a:t>
            </a:r>
            <a:endParaRPr lang="zh-TW" altLang="en-US" dirty="0">
              <a:solidFill>
                <a:srgbClr val="FF0000"/>
              </a:solidFill>
            </a:endParaRPr>
          </a:p>
          <a:p>
            <a:pPr>
              <a:buFontTx/>
              <a:buNone/>
            </a:pPr>
            <a:r>
              <a:rPr lang="zh-TW" altLang="en-US" dirty="0">
                <a:solidFill>
                  <a:srgbClr val="FF0000"/>
                </a:solidFill>
              </a:rPr>
              <a:t>蘇澳海事</a:t>
            </a:r>
            <a:r>
              <a:rPr lang="zh-TW" altLang="en-US" dirty="0">
                <a:latin typeface="Calibri" pitchFamily="34" charset="0"/>
                <a:ea typeface="新細明體" charset="-120"/>
              </a:rPr>
              <a:t>：棒球</a:t>
            </a:r>
            <a:r>
              <a:rPr lang="en-US" altLang="zh-TW" dirty="0">
                <a:latin typeface="Calibri" pitchFamily="34" charset="0"/>
                <a:ea typeface="新細明體" charset="-120"/>
              </a:rPr>
              <a:t>/</a:t>
            </a:r>
            <a:r>
              <a:rPr lang="zh-TW" altLang="en-US" dirty="0">
                <a:latin typeface="Calibri" pitchFamily="34" charset="0"/>
                <a:ea typeface="新細明體" charset="-120"/>
              </a:rPr>
              <a:t>籃球</a:t>
            </a:r>
            <a:r>
              <a:rPr lang="en-US" altLang="zh-TW" dirty="0">
                <a:latin typeface="Calibri" pitchFamily="34" charset="0"/>
                <a:ea typeface="新細明體" charset="-120"/>
              </a:rPr>
              <a:t>/</a:t>
            </a:r>
            <a:r>
              <a:rPr lang="zh-TW" altLang="en-US" dirty="0">
                <a:latin typeface="Calibri" pitchFamily="34" charset="0"/>
                <a:ea typeface="新細明體" charset="-120"/>
              </a:rPr>
              <a:t>柔道</a:t>
            </a:r>
            <a:endParaRPr lang="zh-TW" altLang="en-US" dirty="0">
              <a:solidFill>
                <a:srgbClr val="FF0000"/>
              </a:solidFill>
            </a:endParaRPr>
          </a:p>
          <a:p>
            <a:pPr>
              <a:buFontTx/>
              <a:buNone/>
            </a:pPr>
            <a:r>
              <a:rPr lang="zh-TW" altLang="en-US" dirty="0">
                <a:solidFill>
                  <a:srgbClr val="FF0000"/>
                </a:solidFill>
              </a:rPr>
              <a:t>南澳高中</a:t>
            </a:r>
            <a:r>
              <a:rPr lang="zh-TW" altLang="en-US" dirty="0">
                <a:latin typeface="Calibri" pitchFamily="34" charset="0"/>
                <a:ea typeface="新細明體" charset="-120"/>
              </a:rPr>
              <a:t>：籃球</a:t>
            </a:r>
            <a:r>
              <a:rPr lang="en-US" altLang="zh-TW" dirty="0">
                <a:latin typeface="Calibri" pitchFamily="34" charset="0"/>
                <a:ea typeface="新細明體" charset="-120"/>
              </a:rPr>
              <a:t>/</a:t>
            </a:r>
            <a:r>
              <a:rPr lang="zh-TW" altLang="en-US" dirty="0">
                <a:latin typeface="Calibri" pitchFamily="34" charset="0"/>
                <a:ea typeface="新細明體" charset="-120"/>
              </a:rPr>
              <a:t>足球 </a:t>
            </a:r>
            <a:r>
              <a:rPr lang="en-US" altLang="zh-TW" dirty="0">
                <a:latin typeface="Calibri" pitchFamily="34" charset="0"/>
                <a:ea typeface="新細明體" charset="-120"/>
              </a:rPr>
              <a:t>/</a:t>
            </a:r>
            <a:r>
              <a:rPr lang="zh-TW" altLang="en-US" dirty="0">
                <a:latin typeface="Calibri" pitchFamily="34" charset="0"/>
                <a:ea typeface="新細明體" charset="-120"/>
              </a:rPr>
              <a:t>柔道</a:t>
            </a:r>
            <a:endParaRPr lang="en-US" altLang="zh-TW" dirty="0"/>
          </a:p>
          <a:p>
            <a:pPr>
              <a:buFontTx/>
              <a:buChar char="•"/>
            </a:pPr>
            <a:endParaRPr lang="zh-TW" altLang="en-US" b="1" dirty="0">
              <a:solidFill>
                <a:srgbClr val="FF0000"/>
              </a:solidFill>
            </a:endParaRPr>
          </a:p>
        </p:txBody>
      </p:sp>
      <p:sp>
        <p:nvSpPr>
          <p:cNvPr id="454660" name="投影片編號版面配置區 3"/>
          <p:cNvSpPr txBox="1">
            <a:spLocks noGrp="1"/>
          </p:cNvSpPr>
          <p:nvPr/>
        </p:nvSpPr>
        <p:spPr bwMode="auto">
          <a:xfrm>
            <a:off x="385763" y="6426200"/>
            <a:ext cx="571500" cy="228600"/>
          </a:xfrm>
          <a:prstGeom prst="rect">
            <a:avLst/>
          </a:prstGeom>
          <a:noFill/>
          <a:ln w="9525">
            <a:noFill/>
            <a:miter lim="800000"/>
            <a:headEnd/>
            <a:tailEnd/>
          </a:ln>
        </p:spPr>
        <p:txBody>
          <a:bodyPr anchor="ctr"/>
          <a:lstStyle/>
          <a:p>
            <a:pPr algn="r"/>
            <a:fld id="{AA80E5E9-E5A3-4697-8624-B23E5AA16832}" type="slidenum">
              <a:rPr kumimoji="0" lang="zh-TW" altLang="en-US" sz="1200" b="1">
                <a:solidFill>
                  <a:srgbClr val="000000"/>
                </a:solidFill>
                <a:ea typeface="Microsoft JhengHei UI"/>
                <a:cs typeface="Microsoft JhengHei UI"/>
              </a:rPr>
              <a:pPr algn="r"/>
              <a:t>55</a:t>
            </a:fld>
            <a:endParaRPr kumimoji="0" lang="en-US" altLang="zh-TW" sz="1200" b="1">
              <a:solidFill>
                <a:srgbClr val="000000"/>
              </a:solidFill>
              <a:ea typeface="Microsoft JhengHei UI"/>
              <a:cs typeface="Microsoft JhengHei UI"/>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宜蘭專長生入學</a:t>
            </a:r>
            <a:endParaRPr lang="zh-TW" altLang="en-US" dirty="0"/>
          </a:p>
        </p:txBody>
      </p:sp>
      <p:sp>
        <p:nvSpPr>
          <p:cNvPr id="3" name="內容版面配置區 2"/>
          <p:cNvSpPr>
            <a:spLocks noGrp="1"/>
          </p:cNvSpPr>
          <p:nvPr>
            <p:ph idx="1"/>
          </p:nvPr>
        </p:nvSpPr>
        <p:spPr>
          <a:xfrm>
            <a:off x="457200" y="1600200"/>
            <a:ext cx="8229600" cy="4853136"/>
          </a:xfrm>
        </p:spPr>
        <p:txBody>
          <a:bodyPr/>
          <a:lstStyle/>
          <a:p>
            <a:pPr marL="514350" indent="-514350">
              <a:buNone/>
            </a:pPr>
            <a:endParaRPr lang="en-US" altLang="zh-TW" dirty="0" smtClean="0"/>
          </a:p>
          <a:p>
            <a:pPr marL="514350" indent="-514350">
              <a:buFont typeface="Arial" pitchFamily="34" charset="0"/>
              <a:buChar char="•"/>
            </a:pPr>
            <a:r>
              <a:rPr lang="zh-TW" altLang="en-US" sz="3600" dirty="0" smtClean="0"/>
              <a:t>非單獨成班，各項目招生名額分散於不同科別。</a:t>
            </a:r>
            <a:endParaRPr lang="en-US" altLang="zh-TW" sz="3600" dirty="0" smtClean="0"/>
          </a:p>
          <a:p>
            <a:pPr marL="514350" indent="-514350">
              <a:buFont typeface="Arial" pitchFamily="34" charset="0"/>
              <a:buChar char="•"/>
            </a:pPr>
            <a:r>
              <a:rPr lang="zh-TW" altLang="en-US" sz="3600" dirty="0" smtClean="0">
                <a:latin typeface="Arial" panose="020B0604020202020204" pitchFamily="34" charset="0"/>
                <a:cs typeface="Arial" panose="020B0604020202020204" pitchFamily="34" charset="0"/>
              </a:rPr>
              <a:t>報名單一專長類別項目，選填</a:t>
            </a:r>
            <a:r>
              <a:rPr lang="en-US" altLang="zh-TW" sz="3600" dirty="0" smtClean="0">
                <a:latin typeface="Arial" panose="020B0604020202020204" pitchFamily="34" charset="0"/>
                <a:cs typeface="Arial" panose="020B0604020202020204" pitchFamily="34" charset="0"/>
              </a:rPr>
              <a:t>3</a:t>
            </a:r>
            <a:r>
              <a:rPr lang="zh-TW" altLang="en-US" sz="3600" dirty="0" smtClean="0">
                <a:latin typeface="Arial" panose="020B0604020202020204" pitchFamily="34" charset="0"/>
                <a:cs typeface="Arial" panose="020B0604020202020204" pitchFamily="34" charset="0"/>
              </a:rPr>
              <a:t>個志願科別做為分發志願。</a:t>
            </a:r>
            <a:endParaRPr lang="en-US" altLang="zh-TW" sz="3600" dirty="0" smtClean="0">
              <a:latin typeface="Arial" panose="020B0604020202020204" pitchFamily="34" charset="0"/>
              <a:cs typeface="Arial" panose="020B0604020202020204" pitchFamily="34" charset="0"/>
            </a:endParaRPr>
          </a:p>
          <a:p>
            <a:pPr>
              <a:buFont typeface="Arial" pitchFamily="34" charset="0"/>
              <a:buChar char="•"/>
            </a:pPr>
            <a:r>
              <a:rPr lang="zh-TW" altLang="en-US" sz="3600" b="1" dirty="0" smtClean="0">
                <a:solidFill>
                  <a:srgbClr val="FF0000"/>
                </a:solidFill>
              </a:rPr>
              <a:t>按志願順序分發</a:t>
            </a:r>
            <a:r>
              <a:rPr lang="zh-TW" altLang="en-US" sz="3600" dirty="0" smtClean="0"/>
              <a:t>，若有超額者則先比較比序項目總積分，同分時再依序比較各項目積分。</a:t>
            </a:r>
            <a:endParaRPr lang="zh-TW" altLang="en-US" sz="3600" dirty="0"/>
          </a:p>
        </p:txBody>
      </p:sp>
      <p:sp>
        <p:nvSpPr>
          <p:cNvPr id="4" name="圓角矩形 3"/>
          <p:cNvSpPr/>
          <p:nvPr/>
        </p:nvSpPr>
        <p:spPr>
          <a:xfrm>
            <a:off x="714348" y="1571612"/>
            <a:ext cx="300039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latin typeface="標楷體" panose="03000509000000000000" pitchFamily="65" charset="-120"/>
                <a:ea typeface="標楷體" panose="03000509000000000000" pitchFamily="65" charset="-120"/>
              </a:rPr>
              <a:t>體育專長生</a:t>
            </a:r>
            <a:endParaRPr lang="zh-TW" altLang="en-US" sz="3600" b="1" dirty="0">
              <a:latin typeface="標楷體" panose="03000509000000000000" pitchFamily="65" charset="-120"/>
              <a:ea typeface="標楷體" panose="03000509000000000000" pitchFamily="65" charset="-120"/>
            </a:endParaRPr>
          </a:p>
        </p:txBody>
      </p:sp>
      <p:sp>
        <p:nvSpPr>
          <p:cNvPr id="5" name="圓角矩形 4"/>
          <p:cNvSpPr/>
          <p:nvPr/>
        </p:nvSpPr>
        <p:spPr>
          <a:xfrm>
            <a:off x="4714876" y="1571612"/>
            <a:ext cx="371477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latin typeface="標楷體" panose="03000509000000000000" pitchFamily="65" charset="-120"/>
                <a:ea typeface="標楷體" panose="03000509000000000000" pitchFamily="65" charset="-120"/>
              </a:rPr>
              <a:t>藝術才能專長生</a:t>
            </a:r>
            <a:endParaRPr lang="zh-TW" altLang="en-US"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251323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428596" y="1357298"/>
            <a:ext cx="8143932" cy="4929222"/>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sz="4000" dirty="0" smtClean="0"/>
              <a:t>宜蘭專長生招生學校及名額</a:t>
            </a:r>
            <a:r>
              <a:rPr lang="en-US" altLang="zh-TW" sz="4000" dirty="0" smtClean="0"/>
              <a:t>(1/2)</a:t>
            </a:r>
            <a:endParaRPr lang="zh-TW" altLang="en-US" sz="4000" dirty="0"/>
          </a:p>
        </p:txBody>
      </p:sp>
      <p:sp>
        <p:nvSpPr>
          <p:cNvPr id="3" name="內容版面配置區 2"/>
          <p:cNvSpPr>
            <a:spLocks noGrp="1"/>
          </p:cNvSpPr>
          <p:nvPr>
            <p:ph idx="1"/>
          </p:nvPr>
        </p:nvSpPr>
        <p:spPr/>
        <p:txBody>
          <a:bodyPr/>
          <a:lstStyle/>
          <a:p>
            <a:pPr marL="514350" indent="-514350">
              <a:buNone/>
            </a:pPr>
            <a:r>
              <a:rPr lang="zh-TW" altLang="en-US" sz="3600" dirty="0" smtClean="0">
                <a:solidFill>
                  <a:srgbClr val="C00000"/>
                </a:solidFill>
                <a:latin typeface="Arial" panose="020B0604020202020204" pitchFamily="34" charset="0"/>
                <a:cs typeface="Arial" panose="020B0604020202020204" pitchFamily="34" charset="0"/>
              </a:rPr>
              <a:t>蘭女</a:t>
            </a:r>
            <a:r>
              <a:rPr lang="zh-TW" altLang="en-US" sz="3600" dirty="0" smtClean="0">
                <a:latin typeface="Arial" panose="020B0604020202020204" pitchFamily="34" charset="0"/>
                <a:cs typeface="Arial" panose="020B0604020202020204" pitchFamily="34" charset="0"/>
              </a:rPr>
              <a:t>：</a:t>
            </a:r>
            <a:r>
              <a:rPr lang="zh-TW" altLang="en-US" sz="3600" dirty="0" smtClean="0">
                <a:solidFill>
                  <a:srgbClr val="0000FF"/>
                </a:solidFill>
                <a:latin typeface="Arial" panose="020B0604020202020204" pitchFamily="34" charset="0"/>
                <a:cs typeface="Arial" panose="020B0604020202020204" pitchFamily="34" charset="0"/>
              </a:rPr>
              <a:t>田徑</a:t>
            </a:r>
            <a:r>
              <a:rPr lang="en-US" altLang="zh-TW" sz="3600" dirty="0" smtClean="0">
                <a:latin typeface="Arial" panose="020B0604020202020204" pitchFamily="34" charset="0"/>
                <a:cs typeface="Arial" panose="020B0604020202020204" pitchFamily="34" charset="0"/>
              </a:rPr>
              <a:t>5</a:t>
            </a:r>
            <a:r>
              <a:rPr lang="zh-TW" altLang="en-US" sz="3600" dirty="0" smtClean="0">
                <a:latin typeface="Arial" panose="020B0604020202020204" pitchFamily="34" charset="0"/>
                <a:cs typeface="Arial" panose="020B0604020202020204" pitchFamily="34" charset="0"/>
              </a:rPr>
              <a:t>女。</a:t>
            </a:r>
            <a:endParaRPr lang="en-US" altLang="zh-TW" sz="3600" dirty="0" smtClean="0">
              <a:latin typeface="Arial" panose="020B0604020202020204" pitchFamily="34" charset="0"/>
              <a:cs typeface="Arial" panose="020B0604020202020204" pitchFamily="34" charset="0"/>
            </a:endParaRPr>
          </a:p>
          <a:p>
            <a:pPr marL="514350" indent="-514350">
              <a:buNone/>
            </a:pPr>
            <a:r>
              <a:rPr lang="zh-TW" altLang="en-US" sz="3600" dirty="0" smtClean="0">
                <a:solidFill>
                  <a:srgbClr val="C00000"/>
                </a:solidFill>
                <a:latin typeface="Arial" panose="020B0604020202020204" pitchFamily="34" charset="0"/>
                <a:cs typeface="Arial" panose="020B0604020202020204" pitchFamily="34" charset="0"/>
              </a:rPr>
              <a:t>蘇海</a:t>
            </a:r>
            <a:r>
              <a:rPr lang="zh-TW" altLang="en-US" sz="3600" dirty="0" smtClean="0">
                <a:latin typeface="Arial" panose="020B0604020202020204" pitchFamily="34" charset="0"/>
                <a:cs typeface="Arial" panose="020B0604020202020204" pitchFamily="34" charset="0"/>
              </a:rPr>
              <a:t>：</a:t>
            </a:r>
            <a:r>
              <a:rPr lang="zh-TW" altLang="en-US" sz="3600" dirty="0" smtClean="0">
                <a:solidFill>
                  <a:srgbClr val="0000FF"/>
                </a:solidFill>
                <a:latin typeface="Arial" panose="020B0604020202020204" pitchFamily="34" charset="0"/>
                <a:cs typeface="Arial" panose="020B0604020202020204" pitchFamily="34" charset="0"/>
              </a:rPr>
              <a:t>籃球</a:t>
            </a:r>
            <a:r>
              <a:rPr lang="en-US" altLang="zh-TW" sz="3600" dirty="0" smtClean="0">
                <a:latin typeface="Arial" panose="020B0604020202020204" pitchFamily="34" charset="0"/>
                <a:cs typeface="Arial" panose="020B0604020202020204" pitchFamily="34" charset="0"/>
              </a:rPr>
              <a:t>3</a:t>
            </a:r>
            <a:r>
              <a:rPr lang="zh-TW" altLang="en-US" sz="3600" dirty="0" smtClean="0">
                <a:latin typeface="Arial" panose="020B0604020202020204" pitchFamily="34" charset="0"/>
                <a:cs typeface="Arial" panose="020B0604020202020204" pitchFamily="34" charset="0"/>
              </a:rPr>
              <a:t>名、</a:t>
            </a:r>
            <a:r>
              <a:rPr lang="zh-TW" altLang="en-US" sz="3600" dirty="0" smtClean="0">
                <a:solidFill>
                  <a:srgbClr val="0000FF"/>
                </a:solidFill>
                <a:latin typeface="Arial" panose="020B0604020202020204" pitchFamily="34" charset="0"/>
                <a:cs typeface="Arial" panose="020B0604020202020204" pitchFamily="34" charset="0"/>
              </a:rPr>
              <a:t>柔道</a:t>
            </a:r>
            <a:r>
              <a:rPr lang="en-US" altLang="zh-TW" sz="3600" dirty="0" smtClean="0">
                <a:latin typeface="Arial" panose="020B0604020202020204" pitchFamily="34" charset="0"/>
                <a:cs typeface="Arial" panose="020B0604020202020204" pitchFamily="34" charset="0"/>
              </a:rPr>
              <a:t>1</a:t>
            </a:r>
            <a:r>
              <a:rPr lang="zh-TW" altLang="en-US" sz="3600" dirty="0" smtClean="0">
                <a:latin typeface="Arial" panose="020B0604020202020204" pitchFamily="34" charset="0"/>
                <a:cs typeface="Arial" panose="020B0604020202020204" pitchFamily="34" charset="0"/>
              </a:rPr>
              <a:t>名、</a:t>
            </a:r>
            <a:r>
              <a:rPr lang="zh-TW" altLang="en-US" sz="3600" dirty="0" smtClean="0">
                <a:solidFill>
                  <a:srgbClr val="0000FF"/>
                </a:solidFill>
                <a:latin typeface="Arial" panose="020B0604020202020204" pitchFamily="34" charset="0"/>
                <a:cs typeface="Arial" panose="020B0604020202020204" pitchFamily="34" charset="0"/>
              </a:rPr>
              <a:t>棒球</a:t>
            </a:r>
            <a:r>
              <a:rPr lang="en-US" altLang="zh-TW" sz="3600" dirty="0" smtClean="0">
                <a:latin typeface="Arial" panose="020B0604020202020204" pitchFamily="34" charset="0"/>
                <a:cs typeface="Arial" panose="020B0604020202020204" pitchFamily="34" charset="0"/>
              </a:rPr>
              <a:t>2</a:t>
            </a:r>
            <a:r>
              <a:rPr lang="zh-TW" altLang="en-US" sz="3600" dirty="0" smtClean="0">
                <a:latin typeface="Arial" panose="020B0604020202020204" pitchFamily="34" charset="0"/>
                <a:cs typeface="Arial" panose="020B0604020202020204" pitchFamily="34" charset="0"/>
              </a:rPr>
              <a:t>名</a:t>
            </a:r>
            <a:endParaRPr lang="en-US" altLang="zh-TW" sz="3600" dirty="0" smtClean="0">
              <a:latin typeface="Arial" panose="020B0604020202020204" pitchFamily="34" charset="0"/>
              <a:cs typeface="Arial" panose="020B0604020202020204" pitchFamily="34" charset="0"/>
            </a:endParaRPr>
          </a:p>
          <a:p>
            <a:pPr marL="514350" indent="-514350">
              <a:buNone/>
            </a:pPr>
            <a:r>
              <a:rPr lang="en-US" altLang="zh-TW" sz="3600" dirty="0">
                <a:latin typeface="Arial" panose="020B0604020202020204" pitchFamily="34" charset="0"/>
                <a:cs typeface="Arial" panose="020B0604020202020204" pitchFamily="34" charset="0"/>
              </a:rPr>
              <a:t> </a:t>
            </a:r>
            <a:r>
              <a:rPr lang="en-US" altLang="zh-TW" sz="3600" dirty="0" smtClean="0">
                <a:latin typeface="Arial" panose="020B0604020202020204" pitchFamily="34" charset="0"/>
                <a:cs typeface="Arial" panose="020B0604020202020204" pitchFamily="34" charset="0"/>
              </a:rPr>
              <a:t>          </a:t>
            </a:r>
            <a:r>
              <a:rPr lang="zh-TW" altLang="en-US" sz="3600" dirty="0" smtClean="0">
                <a:solidFill>
                  <a:srgbClr val="0000FF"/>
                </a:solidFill>
                <a:latin typeface="Arial" panose="020B0604020202020204" pitchFamily="34" charset="0"/>
                <a:cs typeface="Arial" panose="020B0604020202020204" pitchFamily="34" charset="0"/>
              </a:rPr>
              <a:t>羽球</a:t>
            </a:r>
            <a:r>
              <a:rPr lang="en-US" altLang="zh-TW" sz="3600" dirty="0" smtClean="0">
                <a:latin typeface="Arial" panose="020B0604020202020204" pitchFamily="34" charset="0"/>
                <a:cs typeface="Arial" panose="020B0604020202020204" pitchFamily="34" charset="0"/>
              </a:rPr>
              <a:t>3</a:t>
            </a:r>
            <a:r>
              <a:rPr lang="zh-TW" altLang="en-US" sz="3600" dirty="0" smtClean="0">
                <a:latin typeface="Arial" panose="020B0604020202020204" pitchFamily="34" charset="0"/>
                <a:cs typeface="Arial" panose="020B0604020202020204" pitchFamily="34" charset="0"/>
              </a:rPr>
              <a:t>名、</a:t>
            </a:r>
            <a:r>
              <a:rPr lang="zh-TW" altLang="en-US" sz="3600" dirty="0" smtClean="0">
                <a:solidFill>
                  <a:srgbClr val="0000FF"/>
                </a:solidFill>
                <a:latin typeface="Arial" panose="020B0604020202020204" pitchFamily="34" charset="0"/>
                <a:cs typeface="Arial" panose="020B0604020202020204" pitchFamily="34" charset="0"/>
              </a:rPr>
              <a:t>游泳</a:t>
            </a:r>
            <a:r>
              <a:rPr lang="en-US" altLang="zh-TW" sz="3600" dirty="0" smtClean="0">
                <a:latin typeface="Arial" panose="020B0604020202020204" pitchFamily="34" charset="0"/>
                <a:cs typeface="Arial" panose="020B0604020202020204" pitchFamily="34" charset="0"/>
              </a:rPr>
              <a:t>3</a:t>
            </a:r>
            <a:r>
              <a:rPr lang="zh-TW" altLang="en-US" sz="3600" dirty="0" smtClean="0">
                <a:latin typeface="Arial" panose="020B0604020202020204" pitchFamily="34" charset="0"/>
                <a:cs typeface="Arial" panose="020B0604020202020204" pitchFamily="34" charset="0"/>
              </a:rPr>
              <a:t>名 。</a:t>
            </a:r>
            <a:endParaRPr lang="en-US" altLang="zh-TW" sz="3600" dirty="0" smtClean="0">
              <a:latin typeface="Arial" panose="020B0604020202020204" pitchFamily="34" charset="0"/>
              <a:cs typeface="Arial" panose="020B0604020202020204" pitchFamily="34" charset="0"/>
            </a:endParaRPr>
          </a:p>
          <a:p>
            <a:pPr marL="514350" indent="-514350">
              <a:buNone/>
            </a:pPr>
            <a:r>
              <a:rPr lang="zh-TW" altLang="en-US" sz="3600" dirty="0" smtClean="0">
                <a:solidFill>
                  <a:srgbClr val="C00000"/>
                </a:solidFill>
                <a:latin typeface="Arial" panose="020B0604020202020204" pitchFamily="34" charset="0"/>
                <a:cs typeface="Arial" panose="020B0604020202020204" pitchFamily="34" charset="0"/>
              </a:rPr>
              <a:t>羅商</a:t>
            </a:r>
            <a:r>
              <a:rPr lang="zh-TW" altLang="en-US" sz="3600" dirty="0" smtClean="0">
                <a:latin typeface="Arial" panose="020B0604020202020204" pitchFamily="34" charset="0"/>
                <a:cs typeface="Arial" panose="020B0604020202020204" pitchFamily="34" charset="0"/>
              </a:rPr>
              <a:t>：</a:t>
            </a:r>
            <a:r>
              <a:rPr lang="zh-TW" altLang="en-US" sz="3600" dirty="0" smtClean="0">
                <a:solidFill>
                  <a:srgbClr val="0000FF"/>
                </a:solidFill>
                <a:latin typeface="Arial" panose="020B0604020202020204" pitchFamily="34" charset="0"/>
                <a:cs typeface="Arial" panose="020B0604020202020204" pitchFamily="34" charset="0"/>
              </a:rPr>
              <a:t>棒球</a:t>
            </a:r>
            <a:r>
              <a:rPr lang="en-US" altLang="zh-TW" sz="3600" dirty="0" smtClean="0">
                <a:latin typeface="Arial" panose="020B0604020202020204" pitchFamily="34" charset="0"/>
                <a:cs typeface="Arial" panose="020B0604020202020204" pitchFamily="34" charset="0"/>
              </a:rPr>
              <a:t>8</a:t>
            </a:r>
            <a:r>
              <a:rPr lang="zh-TW" altLang="en-US" sz="3600" dirty="0" smtClean="0">
                <a:latin typeface="Arial" panose="020B0604020202020204" pitchFamily="34" charset="0"/>
                <a:cs typeface="Arial" panose="020B0604020202020204" pitchFamily="34" charset="0"/>
              </a:rPr>
              <a:t>名、</a:t>
            </a:r>
            <a:r>
              <a:rPr lang="zh-TW" altLang="en-US" sz="3600" dirty="0" smtClean="0">
                <a:solidFill>
                  <a:srgbClr val="0000FF"/>
                </a:solidFill>
                <a:latin typeface="Arial" panose="020B0604020202020204" pitchFamily="34" charset="0"/>
                <a:cs typeface="Arial" panose="020B0604020202020204" pitchFamily="34" charset="0"/>
              </a:rPr>
              <a:t>籃球</a:t>
            </a:r>
            <a:r>
              <a:rPr lang="en-US" altLang="zh-TW" sz="3600" dirty="0" smtClean="0">
                <a:latin typeface="Arial" panose="020B0604020202020204" pitchFamily="34" charset="0"/>
                <a:cs typeface="Arial" panose="020B0604020202020204" pitchFamily="34" charset="0"/>
              </a:rPr>
              <a:t>5</a:t>
            </a:r>
            <a:r>
              <a:rPr lang="zh-TW" altLang="en-US" sz="3600" dirty="0" smtClean="0">
                <a:latin typeface="Arial" panose="020B0604020202020204" pitchFamily="34" charset="0"/>
                <a:cs typeface="Arial" panose="020B0604020202020204" pitchFamily="34" charset="0"/>
              </a:rPr>
              <a:t>男、</a:t>
            </a:r>
            <a:r>
              <a:rPr lang="zh-TW" altLang="en-US" sz="3600" dirty="0" smtClean="0">
                <a:solidFill>
                  <a:srgbClr val="0000FF"/>
                </a:solidFill>
                <a:latin typeface="Arial" panose="020B0604020202020204" pitchFamily="34" charset="0"/>
                <a:cs typeface="Arial" panose="020B0604020202020204" pitchFamily="34" charset="0"/>
              </a:rPr>
              <a:t>國術</a:t>
            </a:r>
            <a:r>
              <a:rPr lang="en-US" altLang="zh-TW" sz="3600" dirty="0" smtClean="0">
                <a:latin typeface="Arial" panose="020B0604020202020204" pitchFamily="34" charset="0"/>
                <a:cs typeface="Arial" panose="020B0604020202020204" pitchFamily="34" charset="0"/>
              </a:rPr>
              <a:t>7</a:t>
            </a:r>
            <a:r>
              <a:rPr lang="zh-TW" altLang="en-US" sz="3600" dirty="0">
                <a:latin typeface="Arial" panose="020B0604020202020204" pitchFamily="34" charset="0"/>
                <a:cs typeface="Arial" panose="020B0604020202020204" pitchFamily="34" charset="0"/>
              </a:rPr>
              <a:t>名</a:t>
            </a:r>
            <a:r>
              <a:rPr lang="zh-TW" altLang="en-US" sz="3600" dirty="0" smtClean="0">
                <a:latin typeface="Arial" panose="020B0604020202020204" pitchFamily="34" charset="0"/>
                <a:cs typeface="Arial" panose="020B0604020202020204" pitchFamily="34" charset="0"/>
              </a:rPr>
              <a:t>、 </a:t>
            </a:r>
            <a:endParaRPr lang="en-US" altLang="zh-TW" sz="3600" dirty="0" smtClean="0">
              <a:latin typeface="Arial" panose="020B0604020202020204" pitchFamily="34" charset="0"/>
              <a:cs typeface="Arial" panose="020B0604020202020204" pitchFamily="34" charset="0"/>
            </a:endParaRPr>
          </a:p>
          <a:p>
            <a:pPr marL="514350" indent="-514350">
              <a:buNone/>
            </a:pPr>
            <a:r>
              <a:rPr lang="zh-TW" altLang="en-US" sz="3600" dirty="0">
                <a:solidFill>
                  <a:srgbClr val="0000FF"/>
                </a:solidFill>
                <a:latin typeface="Arial" panose="020B0604020202020204" pitchFamily="34" charset="0"/>
                <a:cs typeface="Arial" panose="020B0604020202020204" pitchFamily="34" charset="0"/>
              </a:rPr>
              <a:t> </a:t>
            </a:r>
            <a:r>
              <a:rPr lang="zh-TW" altLang="en-US" sz="3600" dirty="0" smtClean="0">
                <a:solidFill>
                  <a:srgbClr val="0000FF"/>
                </a:solidFill>
                <a:latin typeface="Arial" panose="020B0604020202020204" pitchFamily="34" charset="0"/>
                <a:cs typeface="Arial" panose="020B0604020202020204" pitchFamily="34" charset="0"/>
              </a:rPr>
              <a:t>          體操</a:t>
            </a:r>
            <a:r>
              <a:rPr lang="en-US" altLang="zh-TW" sz="3600" dirty="0" smtClean="0">
                <a:latin typeface="Arial" panose="020B0604020202020204" pitchFamily="34" charset="0"/>
                <a:cs typeface="Arial" panose="020B0604020202020204" pitchFamily="34" charset="0"/>
              </a:rPr>
              <a:t>2</a:t>
            </a:r>
            <a:r>
              <a:rPr lang="zh-TW" altLang="en-US" sz="3600" dirty="0" smtClean="0">
                <a:latin typeface="Arial" panose="020B0604020202020204" pitchFamily="34" charset="0"/>
                <a:cs typeface="Arial" panose="020B0604020202020204" pitchFamily="34" charset="0"/>
              </a:rPr>
              <a:t>名</a:t>
            </a:r>
            <a:r>
              <a:rPr lang="zh-TW" altLang="en-US" sz="3600" dirty="0">
                <a:latin typeface="Arial" panose="020B0604020202020204" pitchFamily="34" charset="0"/>
                <a:cs typeface="Arial" panose="020B0604020202020204" pitchFamily="34" charset="0"/>
              </a:rPr>
              <a:t>、</a:t>
            </a:r>
            <a:r>
              <a:rPr lang="zh-TW" altLang="en-US" sz="3600" dirty="0" smtClean="0">
                <a:solidFill>
                  <a:srgbClr val="0000FF"/>
                </a:solidFill>
                <a:latin typeface="Arial" panose="020B0604020202020204" pitchFamily="34" charset="0"/>
                <a:cs typeface="Arial" panose="020B0604020202020204" pitchFamily="34" charset="0"/>
              </a:rPr>
              <a:t>桌球</a:t>
            </a:r>
            <a:r>
              <a:rPr lang="en-US" altLang="zh-TW" sz="3600" dirty="0" smtClean="0">
                <a:latin typeface="Arial" panose="020B0604020202020204" pitchFamily="34" charset="0"/>
                <a:cs typeface="Arial" panose="020B0604020202020204" pitchFamily="34" charset="0"/>
              </a:rPr>
              <a:t>4</a:t>
            </a:r>
            <a:r>
              <a:rPr lang="zh-TW" altLang="en-US" sz="3600" dirty="0">
                <a:latin typeface="Arial" panose="020B0604020202020204" pitchFamily="34" charset="0"/>
                <a:cs typeface="Arial" panose="020B0604020202020204" pitchFamily="34" charset="0"/>
              </a:rPr>
              <a:t>名、</a:t>
            </a:r>
            <a:r>
              <a:rPr lang="zh-TW" altLang="en-US" sz="3600" dirty="0" smtClean="0">
                <a:solidFill>
                  <a:srgbClr val="0000FF"/>
                </a:solidFill>
                <a:latin typeface="Arial" panose="020B0604020202020204" pitchFamily="34" charset="0"/>
                <a:cs typeface="Arial" panose="020B0604020202020204" pitchFamily="34" charset="0"/>
              </a:rPr>
              <a:t>游泳</a:t>
            </a:r>
            <a:r>
              <a:rPr lang="en-US" altLang="zh-TW" sz="3600" dirty="0">
                <a:latin typeface="Arial" panose="020B0604020202020204" pitchFamily="34" charset="0"/>
                <a:cs typeface="Arial" panose="020B0604020202020204" pitchFamily="34" charset="0"/>
              </a:rPr>
              <a:t>4</a:t>
            </a:r>
            <a:r>
              <a:rPr lang="zh-TW" altLang="en-US" sz="3600" dirty="0" smtClean="0">
                <a:latin typeface="Arial" panose="020B0604020202020204" pitchFamily="34" charset="0"/>
                <a:cs typeface="Arial" panose="020B0604020202020204" pitchFamily="34" charset="0"/>
              </a:rPr>
              <a:t>名、</a:t>
            </a:r>
            <a:endParaRPr lang="en-US" altLang="zh-TW" sz="3600" dirty="0" smtClean="0">
              <a:latin typeface="Arial" panose="020B0604020202020204" pitchFamily="34" charset="0"/>
              <a:cs typeface="Arial" panose="020B0604020202020204" pitchFamily="34" charset="0"/>
            </a:endParaRPr>
          </a:p>
          <a:p>
            <a:pPr marL="514350" indent="-514350">
              <a:buNone/>
            </a:pPr>
            <a:r>
              <a:rPr lang="zh-TW" altLang="en-US" sz="3600" dirty="0" smtClean="0">
                <a:solidFill>
                  <a:srgbClr val="0000FF"/>
                </a:solidFill>
                <a:latin typeface="Arial" panose="020B0604020202020204" pitchFamily="34" charset="0"/>
                <a:cs typeface="Arial" panose="020B0604020202020204" pitchFamily="34" charset="0"/>
              </a:rPr>
              <a:t>           美術</a:t>
            </a:r>
            <a:r>
              <a:rPr lang="en-US" altLang="zh-TW" sz="3600" dirty="0" smtClean="0">
                <a:latin typeface="Arial" panose="020B0604020202020204" pitchFamily="34" charset="0"/>
                <a:cs typeface="Arial" panose="020B0604020202020204" pitchFamily="34" charset="0"/>
              </a:rPr>
              <a:t>11</a:t>
            </a:r>
            <a:r>
              <a:rPr lang="zh-TW" altLang="en-US" sz="3600" dirty="0">
                <a:latin typeface="Arial" panose="020B0604020202020204" pitchFamily="34" charset="0"/>
                <a:cs typeface="Arial" panose="020B0604020202020204" pitchFamily="34" charset="0"/>
              </a:rPr>
              <a:t>名</a:t>
            </a:r>
            <a:r>
              <a:rPr lang="zh-TW" altLang="en-US" sz="3600" dirty="0" smtClean="0">
                <a:latin typeface="Arial" panose="020B0604020202020204" pitchFamily="34" charset="0"/>
                <a:cs typeface="Arial" panose="020B0604020202020204" pitchFamily="34" charset="0"/>
              </a:rPr>
              <a:t>、</a:t>
            </a:r>
            <a:r>
              <a:rPr lang="zh-TW" altLang="en-US" sz="3600" dirty="0" smtClean="0">
                <a:solidFill>
                  <a:srgbClr val="0000FF"/>
                </a:solidFill>
                <a:latin typeface="Arial" panose="020B0604020202020204" pitchFamily="34" charset="0"/>
                <a:cs typeface="Arial" panose="020B0604020202020204" pitchFamily="34" charset="0"/>
              </a:rPr>
              <a:t>管樂</a:t>
            </a:r>
            <a:r>
              <a:rPr lang="en-US" altLang="zh-TW" sz="3600" dirty="0" smtClean="0">
                <a:latin typeface="Arial" panose="020B0604020202020204" pitchFamily="34" charset="0"/>
                <a:cs typeface="Arial" panose="020B0604020202020204" pitchFamily="34" charset="0"/>
              </a:rPr>
              <a:t>2</a:t>
            </a:r>
            <a:r>
              <a:rPr lang="zh-TW" altLang="en-US" sz="3600" dirty="0" smtClean="0">
                <a:latin typeface="Arial" panose="020B0604020202020204" pitchFamily="34" charset="0"/>
                <a:cs typeface="Arial" panose="020B0604020202020204" pitchFamily="34" charset="0"/>
              </a:rPr>
              <a:t>名。</a:t>
            </a:r>
            <a:endParaRPr lang="en-US" altLang="zh-TW" sz="3600" dirty="0" smtClean="0">
              <a:latin typeface="Arial" panose="020B0604020202020204" pitchFamily="34" charset="0"/>
              <a:cs typeface="Arial" panose="020B0604020202020204" pitchFamily="34" charset="0"/>
            </a:endParaRPr>
          </a:p>
          <a:p>
            <a:pPr marL="514350" indent="-514350">
              <a:buNone/>
            </a:pPr>
            <a:endParaRPr lang="en-US" altLang="zh-TW" sz="4000" dirty="0" smtClean="0"/>
          </a:p>
        </p:txBody>
      </p:sp>
    </p:spTree>
    <p:extLst>
      <p:ext uri="{BB962C8B-B14F-4D97-AF65-F5344CB8AC3E}">
        <p14:creationId xmlns:p14="http://schemas.microsoft.com/office/powerpoint/2010/main" val="269686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357158" y="1357298"/>
            <a:ext cx="8143932" cy="4857784"/>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sz="4000" dirty="0" smtClean="0"/>
              <a:t>宜蘭專長生招生學校及名額</a:t>
            </a:r>
            <a:r>
              <a:rPr lang="en-US" altLang="zh-TW" sz="4000" dirty="0" smtClean="0"/>
              <a:t>(2/2)</a:t>
            </a:r>
            <a:endParaRPr lang="zh-TW" altLang="en-US" sz="4000" dirty="0"/>
          </a:p>
        </p:txBody>
      </p:sp>
      <p:sp>
        <p:nvSpPr>
          <p:cNvPr id="3" name="內容版面配置區 2"/>
          <p:cNvSpPr>
            <a:spLocks noGrp="1"/>
          </p:cNvSpPr>
          <p:nvPr>
            <p:ph idx="1"/>
          </p:nvPr>
        </p:nvSpPr>
        <p:spPr/>
        <p:txBody>
          <a:bodyPr/>
          <a:lstStyle/>
          <a:p>
            <a:pPr marL="514350" indent="-514350">
              <a:buNone/>
            </a:pPr>
            <a:r>
              <a:rPr lang="zh-TW" altLang="en-US" dirty="0" smtClean="0">
                <a:solidFill>
                  <a:srgbClr val="C00000"/>
                </a:solidFill>
                <a:latin typeface="Arial" panose="020B0604020202020204" pitchFamily="34" charset="0"/>
                <a:cs typeface="Arial" panose="020B0604020202020204" pitchFamily="34" charset="0"/>
              </a:rPr>
              <a:t>頭商</a:t>
            </a:r>
            <a:r>
              <a:rPr lang="zh-TW" altLang="en-US" dirty="0" smtClean="0">
                <a:latin typeface="Arial" panose="020B0604020202020204" pitchFamily="34" charset="0"/>
                <a:cs typeface="Arial" panose="020B0604020202020204" pitchFamily="34" charset="0"/>
              </a:rPr>
              <a:t>：</a:t>
            </a:r>
            <a:r>
              <a:rPr lang="zh-TW" altLang="en-US" dirty="0" smtClean="0">
                <a:solidFill>
                  <a:srgbClr val="0000FF"/>
                </a:solidFill>
                <a:latin typeface="Arial" panose="020B0604020202020204" pitchFamily="34" charset="0"/>
                <a:cs typeface="Arial" panose="020B0604020202020204" pitchFamily="34" charset="0"/>
              </a:rPr>
              <a:t>田徑</a:t>
            </a:r>
            <a:r>
              <a:rPr lang="en-US" altLang="zh-TW" dirty="0" smtClean="0">
                <a:latin typeface="Arial" panose="020B0604020202020204" pitchFamily="34" charset="0"/>
                <a:cs typeface="Arial" panose="020B0604020202020204" pitchFamily="34" charset="0"/>
              </a:rPr>
              <a:t>8</a:t>
            </a:r>
            <a:r>
              <a:rPr lang="zh-TW" altLang="en-US" dirty="0" smtClean="0">
                <a:latin typeface="Arial" panose="020B0604020202020204" pitchFamily="34" charset="0"/>
                <a:cs typeface="Arial" panose="020B0604020202020204" pitchFamily="34" charset="0"/>
              </a:rPr>
              <a:t>名、</a:t>
            </a:r>
            <a:r>
              <a:rPr lang="zh-TW" altLang="en-US" dirty="0">
                <a:solidFill>
                  <a:srgbClr val="0000FF"/>
                </a:solidFill>
                <a:latin typeface="Arial" panose="020B0604020202020204" pitchFamily="34" charset="0"/>
                <a:cs typeface="Arial" panose="020B0604020202020204" pitchFamily="34" charset="0"/>
              </a:rPr>
              <a:t>籃球</a:t>
            </a:r>
            <a:r>
              <a:rPr lang="en-US" altLang="zh-TW" dirty="0" smtClean="0">
                <a:latin typeface="Arial" panose="020B0604020202020204" pitchFamily="34" charset="0"/>
                <a:cs typeface="Arial" panose="020B0604020202020204" pitchFamily="34" charset="0"/>
              </a:rPr>
              <a:t>8</a:t>
            </a:r>
            <a:r>
              <a:rPr lang="zh-TW" altLang="en-US" dirty="0" smtClean="0">
                <a:latin typeface="Arial" panose="020B0604020202020204" pitchFamily="34" charset="0"/>
                <a:cs typeface="Arial" panose="020B0604020202020204" pitchFamily="34" charset="0"/>
              </a:rPr>
              <a:t>男、</a:t>
            </a:r>
            <a:r>
              <a:rPr lang="zh-TW" altLang="en-US" dirty="0" smtClean="0">
                <a:solidFill>
                  <a:srgbClr val="0000FF"/>
                </a:solidFill>
                <a:latin typeface="Arial" panose="020B0604020202020204" pitchFamily="34" charset="0"/>
                <a:cs typeface="Arial" panose="020B0604020202020204" pitchFamily="34" charset="0"/>
              </a:rPr>
              <a:t>桌球</a:t>
            </a:r>
            <a:r>
              <a:rPr lang="en-US" altLang="zh-TW" dirty="0" smtClean="0">
                <a:latin typeface="Arial" panose="020B0604020202020204" pitchFamily="34" charset="0"/>
                <a:cs typeface="Arial" panose="020B0604020202020204" pitchFamily="34" charset="0"/>
              </a:rPr>
              <a:t>2</a:t>
            </a:r>
            <a:r>
              <a:rPr lang="zh-TW" altLang="en-US" dirty="0" smtClean="0">
                <a:latin typeface="Arial" panose="020B0604020202020204" pitchFamily="34" charset="0"/>
                <a:cs typeface="Arial" panose="020B0604020202020204" pitchFamily="34" charset="0"/>
              </a:rPr>
              <a:t>名、</a:t>
            </a:r>
            <a:endParaRPr lang="en-US" altLang="zh-TW" dirty="0" smtClean="0">
              <a:latin typeface="Arial" panose="020B0604020202020204" pitchFamily="34" charset="0"/>
              <a:cs typeface="Arial" panose="020B0604020202020204" pitchFamily="34" charset="0"/>
            </a:endParaRPr>
          </a:p>
          <a:p>
            <a:pPr marL="514350" indent="-514350">
              <a:buNone/>
            </a:pPr>
            <a:r>
              <a:rPr lang="zh-TW" altLang="en-US" dirty="0" smtClean="0">
                <a:solidFill>
                  <a:srgbClr val="0000FF"/>
                </a:solidFill>
                <a:latin typeface="Arial" panose="020B0604020202020204" pitchFamily="34" charset="0"/>
                <a:cs typeface="Arial" panose="020B0604020202020204" pitchFamily="34" charset="0"/>
              </a:rPr>
              <a:t>           羽球</a:t>
            </a:r>
            <a:r>
              <a:rPr lang="en-US" altLang="zh-TW" dirty="0">
                <a:latin typeface="Arial" panose="020B0604020202020204" pitchFamily="34" charset="0"/>
                <a:cs typeface="Arial" panose="020B0604020202020204" pitchFamily="34" charset="0"/>
              </a:rPr>
              <a:t>4</a:t>
            </a:r>
            <a:r>
              <a:rPr lang="zh-TW" altLang="en-US" dirty="0" smtClean="0">
                <a:latin typeface="Arial" panose="020B0604020202020204" pitchFamily="34" charset="0"/>
                <a:cs typeface="Arial" panose="020B0604020202020204" pitchFamily="34" charset="0"/>
              </a:rPr>
              <a:t>名、</a:t>
            </a:r>
            <a:r>
              <a:rPr lang="zh-TW" altLang="en-US" dirty="0">
                <a:solidFill>
                  <a:srgbClr val="0000FF"/>
                </a:solidFill>
                <a:latin typeface="Arial" panose="020B0604020202020204" pitchFamily="34" charset="0"/>
                <a:cs typeface="Arial" panose="020B0604020202020204" pitchFamily="34" charset="0"/>
              </a:rPr>
              <a:t>管樂</a:t>
            </a:r>
            <a:r>
              <a:rPr lang="en-US" altLang="zh-TW" dirty="0" smtClean="0">
                <a:latin typeface="Arial" panose="020B0604020202020204" pitchFamily="34" charset="0"/>
                <a:cs typeface="Arial" panose="020B0604020202020204" pitchFamily="34" charset="0"/>
              </a:rPr>
              <a:t>9</a:t>
            </a:r>
            <a:r>
              <a:rPr lang="zh-TW" altLang="en-US" dirty="0" smtClean="0">
                <a:latin typeface="Arial" panose="020B0604020202020204" pitchFamily="34" charset="0"/>
                <a:cs typeface="Arial" panose="020B0604020202020204" pitchFamily="34" charset="0"/>
              </a:rPr>
              <a:t>名。</a:t>
            </a:r>
            <a:endParaRPr lang="en-US" altLang="zh-TW" dirty="0" smtClean="0">
              <a:latin typeface="Arial" panose="020B0604020202020204" pitchFamily="34" charset="0"/>
              <a:cs typeface="Arial" panose="020B0604020202020204" pitchFamily="34" charset="0"/>
            </a:endParaRPr>
          </a:p>
          <a:p>
            <a:pPr marL="514350" indent="-514350">
              <a:buNone/>
            </a:pPr>
            <a:r>
              <a:rPr lang="zh-TW" altLang="en-US" dirty="0" smtClean="0">
                <a:solidFill>
                  <a:srgbClr val="C00000"/>
                </a:solidFill>
                <a:latin typeface="Arial" panose="020B0604020202020204" pitchFamily="34" charset="0"/>
                <a:cs typeface="Arial" panose="020B0604020202020204" pitchFamily="34" charset="0"/>
              </a:rPr>
              <a:t>宜商</a:t>
            </a:r>
            <a:r>
              <a:rPr lang="zh-TW" altLang="en-US" dirty="0" smtClean="0">
                <a:latin typeface="Arial" panose="020B0604020202020204" pitchFamily="34" charset="0"/>
                <a:cs typeface="Arial" panose="020B0604020202020204" pitchFamily="34" charset="0"/>
              </a:rPr>
              <a:t>：</a:t>
            </a:r>
            <a:r>
              <a:rPr lang="zh-TW" altLang="en-US" dirty="0" smtClean="0">
                <a:solidFill>
                  <a:srgbClr val="0000FF"/>
                </a:solidFill>
                <a:latin typeface="Arial" panose="020B0604020202020204" pitchFamily="34" charset="0"/>
                <a:cs typeface="Arial" panose="020B0604020202020204" pitchFamily="34" charset="0"/>
              </a:rPr>
              <a:t>田徑</a:t>
            </a:r>
            <a:r>
              <a:rPr lang="en-US" altLang="zh-TW" dirty="0">
                <a:latin typeface="Arial" panose="020B0604020202020204" pitchFamily="34" charset="0"/>
                <a:cs typeface="Arial" panose="020B0604020202020204" pitchFamily="34" charset="0"/>
              </a:rPr>
              <a:t>8</a:t>
            </a:r>
            <a:r>
              <a:rPr lang="zh-TW" altLang="en-US" dirty="0" smtClean="0">
                <a:latin typeface="Arial" panose="020B0604020202020204" pitchFamily="34" charset="0"/>
                <a:cs typeface="Arial" panose="020B0604020202020204" pitchFamily="34" charset="0"/>
              </a:rPr>
              <a:t>女、</a:t>
            </a:r>
            <a:r>
              <a:rPr lang="zh-TW" altLang="en-US" dirty="0" smtClean="0">
                <a:solidFill>
                  <a:srgbClr val="0000FF"/>
                </a:solidFill>
                <a:latin typeface="Arial" panose="020B0604020202020204" pitchFamily="34" charset="0"/>
                <a:cs typeface="Arial" panose="020B0604020202020204" pitchFamily="34" charset="0"/>
              </a:rPr>
              <a:t>籃球</a:t>
            </a:r>
            <a:r>
              <a:rPr lang="en-US" altLang="zh-TW" dirty="0" smtClean="0">
                <a:latin typeface="Arial" panose="020B0604020202020204" pitchFamily="34" charset="0"/>
                <a:cs typeface="Arial" panose="020B0604020202020204" pitchFamily="34" charset="0"/>
              </a:rPr>
              <a:t>6</a:t>
            </a:r>
            <a:r>
              <a:rPr lang="zh-TW" altLang="en-US" dirty="0" smtClean="0">
                <a:latin typeface="Arial" panose="020B0604020202020204" pitchFamily="34" charset="0"/>
                <a:cs typeface="Arial" panose="020B0604020202020204" pitchFamily="34" charset="0"/>
              </a:rPr>
              <a:t>女、</a:t>
            </a:r>
            <a:r>
              <a:rPr lang="zh-TW" altLang="en-US" dirty="0" smtClean="0">
                <a:solidFill>
                  <a:srgbClr val="0000FF"/>
                </a:solidFill>
                <a:latin typeface="Arial" panose="020B0604020202020204" pitchFamily="34" charset="0"/>
                <a:cs typeface="Arial" panose="020B0604020202020204" pitchFamily="34" charset="0"/>
              </a:rPr>
              <a:t>管樂</a:t>
            </a:r>
            <a:r>
              <a:rPr lang="en-US" altLang="zh-TW" dirty="0" smtClean="0">
                <a:latin typeface="Arial" panose="020B0604020202020204" pitchFamily="34" charset="0"/>
                <a:cs typeface="Arial" panose="020B0604020202020204" pitchFamily="34" charset="0"/>
              </a:rPr>
              <a:t>4</a:t>
            </a:r>
            <a:r>
              <a:rPr lang="zh-TW" altLang="en-US" dirty="0" smtClean="0">
                <a:latin typeface="Arial" panose="020B0604020202020204" pitchFamily="34" charset="0"/>
                <a:cs typeface="Arial" panose="020B0604020202020204" pitchFamily="34" charset="0"/>
              </a:rPr>
              <a:t>名、</a:t>
            </a:r>
            <a:endParaRPr lang="en-US" altLang="zh-TW" dirty="0" smtClean="0">
              <a:latin typeface="Arial" panose="020B0604020202020204" pitchFamily="34" charset="0"/>
              <a:cs typeface="Arial" panose="020B0604020202020204" pitchFamily="34" charset="0"/>
            </a:endParaRPr>
          </a:p>
          <a:p>
            <a:pPr marL="514350" indent="-514350">
              <a:buNone/>
            </a:pPr>
            <a:r>
              <a:rPr lang="en-US" altLang="zh-TW" dirty="0" smtClean="0">
                <a:latin typeface="Arial" panose="020B0604020202020204" pitchFamily="34" charset="0"/>
                <a:cs typeface="Arial" panose="020B0604020202020204" pitchFamily="34" charset="0"/>
              </a:rPr>
              <a:t>           </a:t>
            </a:r>
            <a:r>
              <a:rPr lang="zh-TW" altLang="en-US" dirty="0" smtClean="0">
                <a:solidFill>
                  <a:srgbClr val="0000FF"/>
                </a:solidFill>
                <a:latin typeface="Arial" panose="020B0604020202020204" pitchFamily="34" charset="0"/>
                <a:cs typeface="Arial" panose="020B0604020202020204" pitchFamily="34" charset="0"/>
              </a:rPr>
              <a:t>國樂</a:t>
            </a:r>
            <a:r>
              <a:rPr lang="en-US" altLang="zh-TW" dirty="0" smtClean="0">
                <a:latin typeface="Arial" panose="020B0604020202020204" pitchFamily="34" charset="0"/>
                <a:cs typeface="Arial" panose="020B0604020202020204" pitchFamily="34" charset="0"/>
              </a:rPr>
              <a:t>6</a:t>
            </a:r>
            <a:r>
              <a:rPr lang="zh-TW" altLang="en-US" dirty="0" smtClean="0">
                <a:latin typeface="Arial" panose="020B0604020202020204" pitchFamily="34" charset="0"/>
                <a:cs typeface="Arial" panose="020B0604020202020204" pitchFamily="34" charset="0"/>
              </a:rPr>
              <a:t>名、</a:t>
            </a:r>
            <a:r>
              <a:rPr lang="zh-TW" altLang="en-US" dirty="0" smtClean="0">
                <a:solidFill>
                  <a:srgbClr val="0000FF"/>
                </a:solidFill>
                <a:latin typeface="Arial" panose="020B0604020202020204" pitchFamily="34" charset="0"/>
                <a:cs typeface="Arial" panose="020B0604020202020204" pitchFamily="34" charset="0"/>
              </a:rPr>
              <a:t>美術</a:t>
            </a:r>
            <a:r>
              <a:rPr lang="en-US" altLang="zh-TW" dirty="0">
                <a:latin typeface="Arial" panose="020B0604020202020204" pitchFamily="34" charset="0"/>
                <a:cs typeface="Arial" panose="020B0604020202020204" pitchFamily="34" charset="0"/>
              </a:rPr>
              <a:t>7</a:t>
            </a:r>
            <a:r>
              <a:rPr lang="zh-TW" altLang="en-US" dirty="0" smtClean="0">
                <a:latin typeface="Arial" panose="020B0604020202020204" pitchFamily="34" charset="0"/>
                <a:cs typeface="Arial" panose="020B0604020202020204" pitchFamily="34" charset="0"/>
              </a:rPr>
              <a:t>名、</a:t>
            </a:r>
            <a:r>
              <a:rPr lang="zh-TW" altLang="en-US" dirty="0" smtClean="0">
                <a:solidFill>
                  <a:srgbClr val="0000FF"/>
                </a:solidFill>
                <a:latin typeface="Arial" panose="020B0604020202020204" pitchFamily="34" charset="0"/>
                <a:cs typeface="Arial" panose="020B0604020202020204" pitchFamily="34" charset="0"/>
              </a:rPr>
              <a:t>創意戲曲</a:t>
            </a:r>
            <a:r>
              <a:rPr lang="en-US" altLang="zh-TW" dirty="0" smtClean="0">
                <a:latin typeface="Arial" panose="020B0604020202020204" pitchFamily="34" charset="0"/>
                <a:cs typeface="Arial" panose="020B0604020202020204" pitchFamily="34" charset="0"/>
              </a:rPr>
              <a:t>2</a:t>
            </a:r>
            <a:r>
              <a:rPr lang="zh-TW" altLang="en-US" dirty="0" smtClean="0">
                <a:latin typeface="Arial" panose="020B0604020202020204" pitchFamily="34" charset="0"/>
                <a:cs typeface="Arial" panose="020B0604020202020204" pitchFamily="34" charset="0"/>
              </a:rPr>
              <a:t>名、</a:t>
            </a:r>
            <a:endParaRPr lang="en-US" altLang="zh-TW" dirty="0" smtClean="0">
              <a:latin typeface="Arial" panose="020B0604020202020204" pitchFamily="34" charset="0"/>
              <a:cs typeface="Arial" panose="020B0604020202020204" pitchFamily="34" charset="0"/>
            </a:endParaRPr>
          </a:p>
          <a:p>
            <a:pPr marL="514350" indent="-514350">
              <a:buNone/>
            </a:pPr>
            <a:r>
              <a:rPr lang="zh-TW" altLang="en-US" dirty="0" smtClean="0">
                <a:latin typeface="Arial" panose="020B0604020202020204" pitchFamily="34" charset="0"/>
                <a:cs typeface="Arial" panose="020B0604020202020204" pitchFamily="34" charset="0"/>
              </a:rPr>
              <a:t>           </a:t>
            </a:r>
            <a:r>
              <a:rPr lang="zh-TW" altLang="en-US" dirty="0" smtClean="0">
                <a:solidFill>
                  <a:srgbClr val="0000FF"/>
                </a:solidFill>
                <a:latin typeface="Arial" panose="020B0604020202020204" pitchFamily="34" charset="0"/>
                <a:cs typeface="Arial" panose="020B0604020202020204" pitchFamily="34" charset="0"/>
              </a:rPr>
              <a:t>醒獅</a:t>
            </a:r>
            <a:r>
              <a:rPr lang="en-US" altLang="zh-TW" dirty="0" smtClean="0">
                <a:latin typeface="Arial" panose="020B0604020202020204" pitchFamily="34" charset="0"/>
                <a:cs typeface="Arial" panose="020B0604020202020204" pitchFamily="34" charset="0"/>
              </a:rPr>
              <a:t>4</a:t>
            </a:r>
            <a:r>
              <a:rPr lang="zh-TW" altLang="en-US" dirty="0" smtClean="0">
                <a:latin typeface="Arial" panose="020B0604020202020204" pitchFamily="34" charset="0"/>
                <a:cs typeface="Arial" panose="020B0604020202020204" pitchFamily="34" charset="0"/>
              </a:rPr>
              <a:t>名。</a:t>
            </a:r>
            <a:endParaRPr lang="en-US" altLang="zh-TW" dirty="0" smtClean="0">
              <a:latin typeface="Arial" panose="020B0604020202020204" pitchFamily="34" charset="0"/>
              <a:cs typeface="Arial" panose="020B0604020202020204" pitchFamily="34" charset="0"/>
            </a:endParaRPr>
          </a:p>
          <a:p>
            <a:pPr marL="514350" indent="-514350">
              <a:buNone/>
            </a:pPr>
            <a:r>
              <a:rPr lang="zh-TW" altLang="en-US" dirty="0" smtClean="0">
                <a:solidFill>
                  <a:srgbClr val="C00000"/>
                </a:solidFill>
                <a:latin typeface="Arial" panose="020B0604020202020204" pitchFamily="34" charset="0"/>
                <a:cs typeface="Arial" panose="020B0604020202020204" pitchFamily="34" charset="0"/>
              </a:rPr>
              <a:t>羅工</a:t>
            </a:r>
            <a:r>
              <a:rPr lang="zh-TW" altLang="en-US" dirty="0" smtClean="0">
                <a:latin typeface="Arial" panose="020B0604020202020204" pitchFamily="34" charset="0"/>
                <a:cs typeface="Arial" panose="020B0604020202020204" pitchFamily="34" charset="0"/>
              </a:rPr>
              <a:t>：</a:t>
            </a:r>
            <a:r>
              <a:rPr lang="zh-TW" altLang="en-US" dirty="0" smtClean="0">
                <a:solidFill>
                  <a:srgbClr val="0000FF"/>
                </a:solidFill>
                <a:latin typeface="Arial" panose="020B0604020202020204" pitchFamily="34" charset="0"/>
                <a:cs typeface="Arial" panose="020B0604020202020204" pitchFamily="34" charset="0"/>
              </a:rPr>
              <a:t>管樂</a:t>
            </a:r>
            <a:r>
              <a:rPr lang="en-US" altLang="zh-TW" dirty="0" smtClean="0">
                <a:latin typeface="Arial" panose="020B0604020202020204" pitchFamily="34" charset="0"/>
                <a:cs typeface="Arial" panose="020B0604020202020204" pitchFamily="34" charset="0"/>
              </a:rPr>
              <a:t>5</a:t>
            </a:r>
            <a:r>
              <a:rPr lang="zh-TW" altLang="en-US" dirty="0" smtClean="0">
                <a:latin typeface="Arial" panose="020B0604020202020204" pitchFamily="34" charset="0"/>
                <a:cs typeface="Arial" panose="020B0604020202020204" pitchFamily="34" charset="0"/>
              </a:rPr>
              <a:t>名、</a:t>
            </a:r>
            <a:r>
              <a:rPr lang="zh-TW" altLang="en-US" dirty="0" smtClean="0">
                <a:solidFill>
                  <a:srgbClr val="0000FF"/>
                </a:solidFill>
                <a:latin typeface="Arial" panose="020B0604020202020204" pitchFamily="34" charset="0"/>
                <a:cs typeface="Arial" panose="020B0604020202020204" pitchFamily="34" charset="0"/>
              </a:rPr>
              <a:t>美術</a:t>
            </a:r>
            <a:r>
              <a:rPr lang="en-US" altLang="zh-TW" dirty="0" smtClean="0">
                <a:latin typeface="Arial" panose="020B0604020202020204" pitchFamily="34" charset="0"/>
                <a:cs typeface="Arial" panose="020B0604020202020204" pitchFamily="34" charset="0"/>
              </a:rPr>
              <a:t>4</a:t>
            </a:r>
            <a:r>
              <a:rPr lang="zh-TW" altLang="en-US" dirty="0" smtClean="0">
                <a:latin typeface="Arial" panose="020B0604020202020204" pitchFamily="34" charset="0"/>
                <a:cs typeface="Arial" panose="020B0604020202020204" pitchFamily="34" charset="0"/>
              </a:rPr>
              <a:t>名。</a:t>
            </a:r>
            <a:endParaRPr lang="en-US" altLang="zh-TW"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10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投影片編號版面配置區 5"/>
          <p:cNvSpPr>
            <a:spLocks noGrp="1"/>
          </p:cNvSpPr>
          <p:nvPr>
            <p:ph type="sldNum" sz="quarter" idx="12"/>
          </p:nvPr>
        </p:nvSpPr>
        <p:spPr bwMode="auto">
          <a:noFill/>
          <a:ln>
            <a:miter lim="800000"/>
            <a:headEnd/>
            <a:tailEnd/>
          </a:ln>
        </p:spPr>
        <p:txBody>
          <a:bodyPr/>
          <a:lstStyle/>
          <a:p>
            <a:fld id="{81CC9271-DA0E-4A91-86F9-594C670B0C9E}" type="slidenum">
              <a:rPr lang="zh-TW" altLang="en-US" smtClean="0"/>
              <a:pPr/>
              <a:t>59</a:t>
            </a:fld>
            <a:endParaRPr lang="en-US" altLang="zh-TW"/>
          </a:p>
        </p:txBody>
      </p:sp>
      <p:sp>
        <p:nvSpPr>
          <p:cNvPr id="460802" name="標題 1"/>
          <p:cNvSpPr>
            <a:spLocks noGrp="1"/>
          </p:cNvSpPr>
          <p:nvPr>
            <p:ph type="title"/>
          </p:nvPr>
        </p:nvSpPr>
        <p:spPr>
          <a:xfrm>
            <a:off x="468313" y="1484313"/>
            <a:ext cx="8229600" cy="1143000"/>
          </a:xfrm>
        </p:spPr>
        <p:txBody>
          <a:bodyPr/>
          <a:lstStyle/>
          <a:p>
            <a:r>
              <a:rPr lang="zh-TW" altLang="en-US"/>
              <a:t>三</a:t>
            </a:r>
            <a:r>
              <a:rPr lang="en-US" altLang="zh-TW"/>
              <a:t>-3 </a:t>
            </a:r>
            <a:r>
              <a:rPr lang="zh-TW" altLang="en-US"/>
              <a:t>其他</a:t>
            </a:r>
          </a:p>
        </p:txBody>
      </p:sp>
      <p:sp>
        <p:nvSpPr>
          <p:cNvPr id="460803" name="內容版面配置區 2"/>
          <p:cNvSpPr>
            <a:spLocks noGrp="1"/>
          </p:cNvSpPr>
          <p:nvPr>
            <p:ph idx="1"/>
          </p:nvPr>
        </p:nvSpPr>
        <p:spPr>
          <a:xfrm>
            <a:off x="468313" y="2708275"/>
            <a:ext cx="8229600" cy="2736850"/>
          </a:xfrm>
        </p:spPr>
        <p:txBody>
          <a:bodyPr/>
          <a:lstStyle/>
          <a:p>
            <a:pPr>
              <a:buFontTx/>
              <a:buNone/>
            </a:pPr>
            <a:r>
              <a:rPr lang="en-US" altLang="zh-TW" sz="3600" dirty="0">
                <a:latin typeface="Calibri" pitchFamily="34" charset="0"/>
              </a:rPr>
              <a:t>1.</a:t>
            </a:r>
            <a:r>
              <a:rPr lang="zh-TW" altLang="en-US" sz="3600" dirty="0"/>
              <a:t>身心障礙學生適性輔導就學安置</a:t>
            </a:r>
            <a:endParaRPr lang="en-US" altLang="zh-TW" sz="3600" dirty="0"/>
          </a:p>
          <a:p>
            <a:pPr>
              <a:buFontTx/>
              <a:buNone/>
            </a:pPr>
            <a:r>
              <a:rPr lang="en-US" altLang="zh-TW" sz="3600" dirty="0">
                <a:latin typeface="Calibri" pitchFamily="34" charset="0"/>
              </a:rPr>
              <a:t>2.</a:t>
            </a:r>
            <a:r>
              <a:rPr lang="zh-TW" altLang="en-US" sz="3600" dirty="0">
                <a:latin typeface="Calibri" pitchFamily="34" charset="0"/>
              </a:rPr>
              <a:t>原住民等</a:t>
            </a:r>
            <a:r>
              <a:rPr lang="zh-TW" altLang="en-US" sz="3600" dirty="0"/>
              <a:t>特殊身分學生 </a:t>
            </a:r>
            <a:endParaRPr lang="en-US" altLang="zh-TW" sz="3600" dirty="0"/>
          </a:p>
          <a:p>
            <a:pPr>
              <a:buFontTx/>
              <a:buNone/>
            </a:pPr>
            <a:r>
              <a:rPr lang="en-US" altLang="zh-TW" sz="3600" dirty="0">
                <a:latin typeface="Calibri" pitchFamily="34" charset="0"/>
              </a:rPr>
              <a:t>3.</a:t>
            </a:r>
            <a:r>
              <a:rPr lang="zh-TW" altLang="en-US" sz="3600" dirty="0">
                <a:latin typeface="Calibri" pitchFamily="34" charset="0"/>
              </a:rPr>
              <a:t> </a:t>
            </a:r>
            <a:r>
              <a:rPr lang="zh-TW" altLang="en-US" sz="3600" dirty="0"/>
              <a:t>實用技能學程</a:t>
            </a:r>
          </a:p>
          <a:p>
            <a:pPr>
              <a:buFontTx/>
              <a:buNone/>
            </a:pPr>
            <a:r>
              <a:rPr lang="en-US" altLang="zh-TW" sz="3600" dirty="0">
                <a:latin typeface="Calibri" pitchFamily="34" charset="0"/>
              </a:rPr>
              <a:t>4.</a:t>
            </a:r>
            <a:r>
              <a:rPr lang="zh-TW" altLang="en-US" sz="3600" dirty="0"/>
              <a:t>運動績優單獨招生</a:t>
            </a:r>
            <a:r>
              <a:rPr lang="zh-TW" altLang="en-US" dirty="0">
                <a:latin typeface="Calibri" pitchFamily="34" charset="0"/>
                <a:ea typeface="新細明體" charset="-120"/>
              </a:rPr>
              <a:t>、</a:t>
            </a:r>
            <a:r>
              <a:rPr kumimoji="1" lang="zh-TW" altLang="en-US" sz="3600" dirty="0">
                <a:latin typeface="Calibri" pitchFamily="34" charset="0"/>
              </a:rPr>
              <a:t>甄選入學</a:t>
            </a:r>
          </a:p>
        </p:txBody>
      </p:sp>
      <p:sp>
        <p:nvSpPr>
          <p:cNvPr id="460804" name="投影片編號版面配置區 3"/>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endParaRPr kumimoji="0" lang="zh-TW" altLang="en-US" sz="1400" b="1">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投影片編號版面配置區 5"/>
          <p:cNvSpPr>
            <a:spLocks noGrp="1"/>
          </p:cNvSpPr>
          <p:nvPr>
            <p:ph type="sldNum" sz="quarter" idx="12"/>
          </p:nvPr>
        </p:nvSpPr>
        <p:spPr bwMode="auto">
          <a:noFill/>
          <a:ln>
            <a:miter lim="800000"/>
            <a:headEnd/>
            <a:tailEnd/>
          </a:ln>
        </p:spPr>
        <p:txBody>
          <a:bodyPr/>
          <a:lstStyle/>
          <a:p>
            <a:fld id="{65204C62-4CCB-4A76-BD82-8EB21CE8420A}" type="slidenum">
              <a:rPr lang="zh-TW" altLang="en-US" smtClean="0"/>
              <a:pPr/>
              <a:t>6</a:t>
            </a:fld>
            <a:endParaRPr lang="en-US" altLang="zh-TW"/>
          </a:p>
        </p:txBody>
      </p:sp>
      <p:sp>
        <p:nvSpPr>
          <p:cNvPr id="33794" name="Rectangle 2"/>
          <p:cNvSpPr>
            <a:spLocks noGrp="1"/>
          </p:cNvSpPr>
          <p:nvPr>
            <p:ph type="title" idx="4294967295"/>
          </p:nvPr>
        </p:nvSpPr>
        <p:spPr/>
        <p:txBody>
          <a:bodyPr/>
          <a:lstStyle/>
          <a:p>
            <a:r>
              <a:rPr lang="zh-TW" altLang="en-US"/>
              <a:t>二、免學費方案</a:t>
            </a:r>
          </a:p>
        </p:txBody>
      </p:sp>
      <p:graphicFrame>
        <p:nvGraphicFramePr>
          <p:cNvPr id="59455" name="Group 63"/>
          <p:cNvGraphicFramePr>
            <a:graphicFrameLocks noGrp="1"/>
          </p:cNvGraphicFramePr>
          <p:nvPr>
            <p:ph idx="4294967295"/>
          </p:nvPr>
        </p:nvGraphicFramePr>
        <p:xfrm>
          <a:off x="468313" y="1196975"/>
          <a:ext cx="8229600" cy="3515236"/>
        </p:xfrm>
        <a:graphic>
          <a:graphicData uri="http://schemas.openxmlformats.org/drawingml/2006/table">
            <a:tbl>
              <a:tblPr/>
              <a:tblGrid>
                <a:gridCol w="1646238">
                  <a:extLst>
                    <a:ext uri="{9D8B030D-6E8A-4147-A177-3AD203B41FA5}">
                      <a16:colId xmlns:a16="http://schemas.microsoft.com/office/drawing/2014/main" xmlns="" val="20000"/>
                    </a:ext>
                  </a:extLst>
                </a:gridCol>
                <a:gridCol w="1646237">
                  <a:extLst>
                    <a:ext uri="{9D8B030D-6E8A-4147-A177-3AD203B41FA5}">
                      <a16:colId xmlns:a16="http://schemas.microsoft.com/office/drawing/2014/main" xmlns="" val="20001"/>
                    </a:ext>
                  </a:extLst>
                </a:gridCol>
                <a:gridCol w="1644650">
                  <a:extLst>
                    <a:ext uri="{9D8B030D-6E8A-4147-A177-3AD203B41FA5}">
                      <a16:colId xmlns:a16="http://schemas.microsoft.com/office/drawing/2014/main" xmlns="" val="20002"/>
                    </a:ext>
                  </a:extLst>
                </a:gridCol>
                <a:gridCol w="1646238">
                  <a:extLst>
                    <a:ext uri="{9D8B030D-6E8A-4147-A177-3AD203B41FA5}">
                      <a16:colId xmlns:a16="http://schemas.microsoft.com/office/drawing/2014/main" xmlns="" val="20003"/>
                    </a:ext>
                  </a:extLst>
                </a:gridCol>
                <a:gridCol w="1646237">
                  <a:extLst>
                    <a:ext uri="{9D8B030D-6E8A-4147-A177-3AD203B41FA5}">
                      <a16:colId xmlns:a16="http://schemas.microsoft.com/office/drawing/2014/main" xmlns="" val="20004"/>
                    </a:ext>
                  </a:extLst>
                </a:gridCol>
              </a:tblGrid>
              <a:tr h="620713">
                <a:tc rowSpan="2">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2800" b="0" i="0" u="none" strike="noStrike" cap="none" normalizeH="0" baseline="0">
                        <a:ln>
                          <a:noFill/>
                        </a:ln>
                        <a:solidFill>
                          <a:schemeClr val="tx1"/>
                        </a:solidFill>
                        <a:effectLst/>
                        <a:latin typeface="Calibri" pitchFamily="34" charset="0"/>
                        <a:ea typeface="新細明體" charset="-12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高中（每學期）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高職（每學期） </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0"/>
                  </a:ext>
                </a:extLst>
              </a:tr>
              <a:tr h="620713">
                <a:tc vMerge="1">
                  <a:txBody>
                    <a:bodyPr/>
                    <a:lstStyle/>
                    <a:p>
                      <a:endParaRPr lang="zh-TW" alt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補助金額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補助金額 </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1"/>
                  </a:ext>
                </a:extLst>
              </a:tr>
              <a:tr h="1032384">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   家戶</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年所得</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公立</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私立</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公立</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0" i="0" u="none" strike="noStrike" cap="none" normalizeH="0" baseline="0">
                          <a:ln>
                            <a:noFill/>
                          </a:ln>
                          <a:solidFill>
                            <a:schemeClr val="tx1"/>
                          </a:solidFill>
                          <a:effectLst/>
                          <a:latin typeface="Calibri" pitchFamily="34" charset="0"/>
                          <a:ea typeface="新細明體" charset="-120"/>
                        </a:rPr>
                        <a:t>私立</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2071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148</a:t>
                      </a: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萬以上 </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不補助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不補助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免學費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免學費 </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2071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148</a:t>
                      </a: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萬以下 </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免學費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免學費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免學費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免學費 </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59456" name="Text Box 64"/>
          <p:cNvSpPr txBox="1">
            <a:spLocks noChangeArrowheads="1"/>
          </p:cNvSpPr>
          <p:nvPr/>
        </p:nvSpPr>
        <p:spPr bwMode="auto">
          <a:xfrm>
            <a:off x="395290" y="4725144"/>
            <a:ext cx="80645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altLang="zh-TW" sz="3200" dirty="0">
                <a:solidFill>
                  <a:srgbClr val="FF0000"/>
                </a:solidFill>
              </a:rPr>
              <a:t>※</a:t>
            </a:r>
            <a:r>
              <a:rPr lang="zh-TW" altLang="en-US" sz="3200" dirty="0">
                <a:solidFill>
                  <a:srgbClr val="FF0000"/>
                </a:solidFill>
              </a:rPr>
              <a:t>五專前三年比照高職</a:t>
            </a:r>
          </a:p>
          <a:p>
            <a:pPr>
              <a:defRPr/>
            </a:pPr>
            <a:r>
              <a:rPr lang="en-US" altLang="zh-TW" sz="3200" dirty="0">
                <a:solidFill>
                  <a:srgbClr val="FF0000"/>
                </a:solidFill>
              </a:rPr>
              <a:t>※</a:t>
            </a:r>
            <a:r>
              <a:rPr lang="zh-TW" altLang="en-US" sz="3200" dirty="0">
                <a:solidFill>
                  <a:srgbClr val="FF0000"/>
                </a:solidFill>
              </a:rPr>
              <a:t>綜高</a:t>
            </a:r>
            <a:r>
              <a:rPr lang="en-US" altLang="zh-TW" sz="3200" dirty="0">
                <a:solidFill>
                  <a:srgbClr val="FF0000"/>
                </a:solidFill>
              </a:rPr>
              <a:t>:</a:t>
            </a:r>
            <a:r>
              <a:rPr lang="zh-TW" altLang="en-US" sz="3200" dirty="0">
                <a:solidFill>
                  <a:srgbClr val="FF0000"/>
                </a:solidFill>
              </a:rPr>
              <a:t>高一比照高職免學費，高二高三專門 </a:t>
            </a:r>
          </a:p>
          <a:p>
            <a:pPr>
              <a:defRPr/>
            </a:pPr>
            <a:r>
              <a:rPr lang="zh-TW" altLang="en-US" sz="3200" dirty="0">
                <a:solidFill>
                  <a:srgbClr val="FF0000"/>
                </a:solidFill>
              </a:rPr>
              <a:t>    學程比照高職，學術學程比照</a:t>
            </a:r>
            <a:r>
              <a:rPr lang="zh-TW" altLang="en-US" sz="3200" dirty="0" smtClean="0">
                <a:solidFill>
                  <a:srgbClr val="FF0000"/>
                </a:solidFill>
              </a:rPr>
              <a:t>高中</a:t>
            </a:r>
            <a:endParaRPr lang="en-US" altLang="zh-TW" sz="3200" dirty="0" smtClean="0">
              <a:solidFill>
                <a:srgbClr val="FF0000"/>
              </a:solidFill>
            </a:endParaRPr>
          </a:p>
          <a:p>
            <a:pPr>
              <a:defRPr/>
            </a:pPr>
            <a:r>
              <a:rPr lang="en-US" altLang="zh-TW" sz="3200" dirty="0" smtClean="0">
                <a:solidFill>
                  <a:srgbClr val="FF0000"/>
                </a:solidFill>
              </a:rPr>
              <a:t>※</a:t>
            </a:r>
            <a:r>
              <a:rPr lang="zh-TW" altLang="en-US" sz="3200" dirty="0">
                <a:solidFill>
                  <a:srgbClr val="FF0000"/>
                </a:solidFill>
              </a:rPr>
              <a:t>產</a:t>
            </a:r>
            <a:r>
              <a:rPr lang="zh-TW" altLang="en-US" sz="3200" dirty="0" smtClean="0">
                <a:solidFill>
                  <a:srgbClr val="FF0000"/>
                </a:solidFill>
              </a:rPr>
              <a:t>特</a:t>
            </a:r>
            <a:r>
              <a:rPr lang="zh-TW" altLang="en-US" sz="3200" dirty="0">
                <a:solidFill>
                  <a:srgbClr val="FF0000"/>
                </a:solidFill>
              </a:rPr>
              <a:t>免</a:t>
            </a:r>
            <a:r>
              <a:rPr lang="zh-TW" altLang="en-US" sz="3200" dirty="0" smtClean="0">
                <a:solidFill>
                  <a:srgbClr val="FF0000"/>
                </a:solidFill>
              </a:rPr>
              <a:t>學</a:t>
            </a:r>
            <a:r>
              <a:rPr lang="zh-TW" altLang="en-US" sz="3200" dirty="0" smtClean="0">
                <a:solidFill>
                  <a:srgbClr val="FF0000"/>
                </a:solidFill>
                <a:latin typeface="新細明體"/>
                <a:ea typeface="新細明體"/>
              </a:rPr>
              <a:t>、雜</a:t>
            </a:r>
            <a:r>
              <a:rPr lang="zh-TW" altLang="en-US" sz="3200" dirty="0" smtClean="0">
                <a:solidFill>
                  <a:srgbClr val="FF0000"/>
                </a:solidFill>
              </a:rPr>
              <a:t>費</a:t>
            </a:r>
            <a:endParaRPr lang="en-US" altLang="zh-TW" sz="3200"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投影片編號版面配置區 5"/>
          <p:cNvSpPr>
            <a:spLocks noGrp="1"/>
          </p:cNvSpPr>
          <p:nvPr>
            <p:ph type="sldNum" sz="quarter" idx="12"/>
          </p:nvPr>
        </p:nvSpPr>
        <p:spPr bwMode="auto">
          <a:noFill/>
          <a:ln>
            <a:miter lim="800000"/>
            <a:headEnd/>
            <a:tailEnd/>
          </a:ln>
        </p:spPr>
        <p:txBody>
          <a:bodyPr/>
          <a:lstStyle/>
          <a:p>
            <a:fld id="{9CE9F0E3-4D2E-4D7D-96F0-FB35265C6384}" type="slidenum">
              <a:rPr lang="zh-TW" altLang="en-US" smtClean="0"/>
              <a:pPr/>
              <a:t>60</a:t>
            </a:fld>
            <a:endParaRPr lang="en-US" altLang="zh-TW"/>
          </a:p>
        </p:txBody>
      </p:sp>
      <p:sp>
        <p:nvSpPr>
          <p:cNvPr id="3" name="內容版面配置區 2"/>
          <p:cNvSpPr>
            <a:spLocks noGrp="1"/>
          </p:cNvSpPr>
          <p:nvPr>
            <p:ph idx="1"/>
          </p:nvPr>
        </p:nvSpPr>
        <p:spPr>
          <a:xfrm>
            <a:off x="468313" y="1484313"/>
            <a:ext cx="8229600" cy="5141912"/>
          </a:xfrm>
        </p:spPr>
        <p:txBody>
          <a:bodyPr>
            <a:normAutofit fontScale="92500" lnSpcReduction="10000"/>
          </a:bodyPr>
          <a:lstStyle/>
          <a:p>
            <a:pPr>
              <a:buFont typeface="Wingdings" pitchFamily="2" charset="2"/>
              <a:buChar char="l"/>
              <a:defRPr/>
            </a:pPr>
            <a:r>
              <a:rPr lang="zh-TW" altLang="en-US" sz="3000" b="1" u="sng" dirty="0">
                <a:solidFill>
                  <a:srgbClr val="FF0000"/>
                </a:solidFill>
                <a:effectLst>
                  <a:outerShdw blurRad="38100" dist="38100" dir="2700000" algn="tl">
                    <a:srgbClr val="000000">
                      <a:alpha val="43137"/>
                    </a:srgbClr>
                  </a:outerShdw>
                </a:effectLst>
                <a:sym typeface="Wingdings" pitchFamily="2" charset="2"/>
              </a:rPr>
              <a:t>未參加適性輔導安置</a:t>
            </a:r>
            <a:r>
              <a:rPr lang="zh-TW" altLang="en-US" sz="3000" dirty="0">
                <a:sym typeface="Wingdings" pitchFamily="2" charset="2"/>
              </a:rPr>
              <a:t>：得直接參加免試入學或特色招生</a:t>
            </a:r>
            <a:endParaRPr lang="en-US" altLang="zh-TW" sz="3000" dirty="0">
              <a:sym typeface="Wingdings" pitchFamily="2" charset="2"/>
            </a:endParaRPr>
          </a:p>
          <a:p>
            <a:pPr>
              <a:buFont typeface="Wingdings" pitchFamily="2" charset="2"/>
              <a:buChar char="l"/>
              <a:defRPr/>
            </a:pPr>
            <a:endParaRPr lang="en-US" altLang="zh-TW" sz="3000" dirty="0">
              <a:sym typeface="Wingdings" pitchFamily="2" charset="2"/>
            </a:endParaRPr>
          </a:p>
          <a:p>
            <a:pPr>
              <a:buFont typeface="Wingdings" pitchFamily="2" charset="2"/>
              <a:buChar char="l"/>
              <a:defRPr/>
            </a:pPr>
            <a:endParaRPr lang="en-US" altLang="zh-TW" sz="3000" dirty="0">
              <a:sym typeface="Wingdings" pitchFamily="2" charset="2"/>
            </a:endParaRPr>
          </a:p>
          <a:p>
            <a:pPr marL="620713">
              <a:buFont typeface="Wingdings" pitchFamily="2" charset="2"/>
              <a:buChar char="Ø"/>
              <a:defRPr/>
            </a:pPr>
            <a:r>
              <a:rPr lang="zh-TW" altLang="en-US" sz="3000" dirty="0">
                <a:sym typeface="Wingdings" pitchFamily="2" charset="2"/>
              </a:rPr>
              <a:t>如免試入學或特色招生均未獲錄取，又未參加適性輔導安置者，則可申請</a:t>
            </a:r>
            <a:r>
              <a:rPr lang="zh-TW" altLang="en-US" sz="3000" u="sng" dirty="0">
                <a:sym typeface="Wingdings" pitchFamily="2" charset="2"/>
              </a:rPr>
              <a:t>餘額安置（本項安置名額係經前項安置學生放棄後餘額，非另外協調學校開放之外加缺額）</a:t>
            </a:r>
            <a:r>
              <a:rPr lang="zh-TW" altLang="en-US" sz="3000" dirty="0">
                <a:sym typeface="Wingdings" pitchFamily="2" charset="2"/>
              </a:rPr>
              <a:t>。</a:t>
            </a:r>
            <a:endParaRPr lang="en-US" altLang="zh-TW" sz="3000" dirty="0">
              <a:sym typeface="Wingdings" pitchFamily="2" charset="2"/>
            </a:endParaRPr>
          </a:p>
          <a:p>
            <a:pPr marL="620713">
              <a:buFont typeface="Wingdings" pitchFamily="2" charset="2"/>
              <a:buChar char="Ø"/>
              <a:defRPr/>
            </a:pPr>
            <a:r>
              <a:rPr lang="zh-TW" altLang="en-US" sz="3000" dirty="0">
                <a:sym typeface="Wingdings" pitchFamily="2" charset="2"/>
              </a:rPr>
              <a:t>參加免試入學之優待措施：招生額滿之學校應</a:t>
            </a:r>
            <a:r>
              <a:rPr lang="zh-TW" altLang="en-US" sz="3000" dirty="0">
                <a:solidFill>
                  <a:srgbClr val="FF0000"/>
                </a:solidFill>
                <a:sym typeface="Wingdings" pitchFamily="2" charset="2"/>
              </a:rPr>
              <a:t>外加</a:t>
            </a:r>
            <a:r>
              <a:rPr lang="en-US" altLang="zh-TW" sz="3000" dirty="0">
                <a:solidFill>
                  <a:srgbClr val="FF0000"/>
                </a:solidFill>
                <a:sym typeface="Wingdings" pitchFamily="2" charset="2"/>
              </a:rPr>
              <a:t>2%</a:t>
            </a:r>
            <a:r>
              <a:rPr lang="zh-TW" altLang="en-US" sz="3000" dirty="0">
                <a:solidFill>
                  <a:srgbClr val="FF0000"/>
                </a:solidFill>
                <a:sym typeface="Wingdings" pitchFamily="2" charset="2"/>
              </a:rPr>
              <a:t>名額</a:t>
            </a:r>
            <a:endParaRPr lang="en-US" altLang="zh-TW" sz="3000" dirty="0">
              <a:solidFill>
                <a:srgbClr val="FF0000"/>
              </a:solidFill>
              <a:sym typeface="Wingdings" pitchFamily="2" charset="2"/>
            </a:endParaRPr>
          </a:p>
          <a:p>
            <a:pPr marL="620713">
              <a:buFont typeface="Wingdings" pitchFamily="2" charset="2"/>
              <a:buChar char="Ø"/>
              <a:defRPr/>
            </a:pPr>
            <a:r>
              <a:rPr lang="zh-TW" altLang="en-US" sz="3000" dirty="0">
                <a:sym typeface="Wingdings" pitchFamily="2" charset="2"/>
              </a:rPr>
              <a:t>參加特色招生之優待措施：</a:t>
            </a:r>
            <a:r>
              <a:rPr lang="zh-TW" altLang="en-US" sz="3000" dirty="0">
                <a:solidFill>
                  <a:srgbClr val="FF0000"/>
                </a:solidFill>
                <a:sym typeface="Wingdings" pitchFamily="2" charset="2"/>
              </a:rPr>
              <a:t>成績總分加</a:t>
            </a:r>
            <a:r>
              <a:rPr lang="en-US" altLang="zh-TW" sz="3000" dirty="0">
                <a:solidFill>
                  <a:srgbClr val="FF0000"/>
                </a:solidFill>
                <a:sym typeface="Wingdings" pitchFamily="2" charset="2"/>
              </a:rPr>
              <a:t>25%</a:t>
            </a:r>
            <a:r>
              <a:rPr lang="zh-TW" altLang="en-US" sz="3000" dirty="0">
                <a:solidFill>
                  <a:srgbClr val="FF0000"/>
                </a:solidFill>
                <a:sym typeface="Wingdings" pitchFamily="2" charset="2"/>
              </a:rPr>
              <a:t>，外加</a:t>
            </a:r>
            <a:r>
              <a:rPr lang="en-US" altLang="zh-TW" sz="3000" dirty="0">
                <a:solidFill>
                  <a:srgbClr val="FF0000"/>
                </a:solidFill>
                <a:sym typeface="Wingdings" pitchFamily="2" charset="2"/>
              </a:rPr>
              <a:t>2%</a:t>
            </a:r>
            <a:r>
              <a:rPr lang="zh-TW" altLang="en-US" sz="3000" dirty="0">
                <a:solidFill>
                  <a:srgbClr val="FF0000"/>
                </a:solidFill>
                <a:sym typeface="Wingdings" pitchFamily="2" charset="2"/>
              </a:rPr>
              <a:t>名額</a:t>
            </a:r>
            <a:endParaRPr lang="en-US" altLang="zh-TW" sz="3000" dirty="0">
              <a:solidFill>
                <a:srgbClr val="FF0000"/>
              </a:solidFill>
              <a:sym typeface="Wingdings" pitchFamily="2" charset="2"/>
            </a:endParaRPr>
          </a:p>
          <a:p>
            <a:pPr>
              <a:defRPr/>
            </a:pPr>
            <a:endParaRPr lang="zh-TW" altLang="en-US" dirty="0"/>
          </a:p>
        </p:txBody>
      </p:sp>
      <p:sp>
        <p:nvSpPr>
          <p:cNvPr id="4" name="左大括弧 3"/>
          <p:cNvSpPr/>
          <p:nvPr/>
        </p:nvSpPr>
        <p:spPr>
          <a:xfrm>
            <a:off x="1757365" y="2547956"/>
            <a:ext cx="360362" cy="465137"/>
          </a:xfrm>
          <a:prstGeom prst="leftBrace">
            <a:avLst/>
          </a:prstGeom>
          <a:ln w="31750"/>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zh-TW" altLang="en-US" b="1" dirty="0"/>
          </a:p>
        </p:txBody>
      </p:sp>
      <p:sp>
        <p:nvSpPr>
          <p:cNvPr id="461828" name="文字方塊 4"/>
          <p:cNvSpPr txBox="1">
            <a:spLocks noChangeArrowheads="1"/>
          </p:cNvSpPr>
          <p:nvPr/>
        </p:nvSpPr>
        <p:spPr bwMode="auto">
          <a:xfrm>
            <a:off x="2124084" y="2349518"/>
            <a:ext cx="6119813" cy="830997"/>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  錄取</a:t>
            </a:r>
            <a:r>
              <a:rPr kumimoji="0" lang="en-US" altLang="zh-TW" sz="2400" b="1">
                <a:latin typeface="標楷體" pitchFamily="65" charset="-120"/>
                <a:ea typeface="標楷體" pitchFamily="65" charset="-120"/>
                <a:sym typeface="Wingdings" pitchFamily="2" charset="2"/>
              </a:rPr>
              <a:t></a:t>
            </a:r>
            <a:r>
              <a:rPr kumimoji="0" lang="zh-TW" altLang="en-US" sz="2400" b="1">
                <a:latin typeface="標楷體" pitchFamily="65" charset="-120"/>
                <a:ea typeface="標楷體" pitchFamily="65" charset="-120"/>
                <a:sym typeface="Wingdings" pitchFamily="2" charset="2"/>
              </a:rPr>
              <a:t>報到入學</a:t>
            </a:r>
            <a:endParaRPr kumimoji="0" lang="en-US" altLang="zh-TW" sz="2400" b="1">
              <a:latin typeface="標楷體" pitchFamily="65" charset="-120"/>
              <a:ea typeface="標楷體" pitchFamily="65" charset="-120"/>
              <a:sym typeface="Wingdings" pitchFamily="2" charset="2"/>
            </a:endParaRPr>
          </a:p>
          <a:p>
            <a:r>
              <a:rPr kumimoji="0" lang="zh-TW" altLang="en-US" sz="2400" b="1">
                <a:latin typeface="標楷體" pitchFamily="65" charset="-120"/>
                <a:ea typeface="標楷體" pitchFamily="65" charset="-120"/>
                <a:sym typeface="Wingdings" pitchFamily="2" charset="2"/>
              </a:rPr>
              <a:t>未錄取</a:t>
            </a:r>
            <a:r>
              <a:rPr kumimoji="0" lang="en-US" altLang="zh-TW" sz="2400" b="1">
                <a:latin typeface="標楷體" pitchFamily="65" charset="-120"/>
                <a:ea typeface="標楷體" pitchFamily="65" charset="-120"/>
                <a:sym typeface="Wingdings" pitchFamily="2" charset="2"/>
              </a:rPr>
              <a:t></a:t>
            </a:r>
            <a:r>
              <a:rPr kumimoji="0" lang="zh-TW" altLang="en-US" sz="2400" b="1">
                <a:latin typeface="標楷體" pitchFamily="65" charset="-120"/>
                <a:ea typeface="標楷體" pitchFamily="65" charset="-120"/>
                <a:sym typeface="Wingdings" pitchFamily="2" charset="2"/>
              </a:rPr>
              <a:t>得個案申請餘額安置</a:t>
            </a:r>
            <a:endParaRPr kumimoji="0" lang="zh-TW" altLang="en-US" sz="2400" b="1">
              <a:latin typeface="標楷體" pitchFamily="65" charset="-120"/>
              <a:ea typeface="標楷體" pitchFamily="65" charset="-120"/>
            </a:endParaRPr>
          </a:p>
        </p:txBody>
      </p:sp>
      <p:sp>
        <p:nvSpPr>
          <p:cNvPr id="461829" name="標題 5"/>
          <p:cNvSpPr>
            <a:spLocks noGrp="1"/>
          </p:cNvSpPr>
          <p:nvPr>
            <p:ph type="title"/>
          </p:nvPr>
        </p:nvSpPr>
        <p:spPr/>
        <p:txBody>
          <a:bodyPr/>
          <a:lstStyle/>
          <a:p>
            <a:endParaRPr lang="zh-TW" altLang="en-US"/>
          </a:p>
        </p:txBody>
      </p:sp>
      <p:sp>
        <p:nvSpPr>
          <p:cNvPr id="7" name="標題 1"/>
          <p:cNvSpPr txBox="1">
            <a:spLocks/>
          </p:cNvSpPr>
          <p:nvPr/>
        </p:nvSpPr>
        <p:spPr bwMode="auto">
          <a:xfrm>
            <a:off x="262186" y="259631"/>
            <a:ext cx="8229600" cy="1143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57150">
            <a:solidFill>
              <a:srgbClr val="FF0000"/>
            </a:solidFill>
            <a:prstDash val="dash"/>
            <a:miter lim="800000"/>
            <a:headEnd/>
            <a:tailEnd/>
          </a:ln>
          <a:effectLst>
            <a:glow rad="228600">
              <a:schemeClr val="accent6">
                <a:satMod val="175000"/>
                <a:alpha val="40000"/>
              </a:schemeClr>
            </a:glow>
          </a:effectLst>
        </p:spPr>
        <p:txBody>
          <a:bodyPr anchor="ctr">
            <a:normAutofit/>
          </a:bodyPr>
          <a:lstStyle/>
          <a:p>
            <a:pPr algn="ctr" eaLnBrk="0" hangingPunct="0">
              <a:defRPr/>
            </a:pPr>
            <a:r>
              <a:rPr kumimoji="0" lang="zh-TW" altLang="en-US" sz="3200" dirty="0">
                <a:latin typeface="標楷體" pitchFamily="65" charset="-120"/>
                <a:ea typeface="標楷體" pitchFamily="65" charset="-120"/>
              </a:rPr>
              <a:t>三</a:t>
            </a:r>
            <a:r>
              <a:rPr kumimoji="0" lang="en-US" altLang="zh-TW" sz="3200" dirty="0">
                <a:latin typeface="標楷體" pitchFamily="65" charset="-120"/>
                <a:ea typeface="標楷體" pitchFamily="65" charset="-120"/>
              </a:rPr>
              <a:t>-3-1</a:t>
            </a:r>
            <a:r>
              <a:rPr kumimoji="0" lang="zh-TW" altLang="en-US" sz="3200" dirty="0">
                <a:latin typeface="標楷體" pitchFamily="65" charset="-120"/>
                <a:ea typeface="標楷體" pitchFamily="65" charset="-120"/>
              </a:rPr>
              <a:t>身心障礙學生適性輔導就學安置</a:t>
            </a:r>
          </a:p>
        </p:txBody>
      </p:sp>
      <p:sp>
        <p:nvSpPr>
          <p:cNvPr id="461833" name="投影片編號版面配置區 1"/>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r>
              <a:rPr kumimoji="0" lang="en-US" altLang="zh-TW" sz="1400" b="1"/>
              <a:t>23</a:t>
            </a:r>
            <a:endParaRPr kumimoji="0" lang="zh-TW" altLang="en-US" sz="1400" b="1"/>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投影片編號版面配置區 5"/>
          <p:cNvSpPr>
            <a:spLocks noGrp="1"/>
          </p:cNvSpPr>
          <p:nvPr>
            <p:ph type="sldNum" sz="quarter" idx="12"/>
          </p:nvPr>
        </p:nvSpPr>
        <p:spPr bwMode="auto">
          <a:noFill/>
          <a:ln>
            <a:miter lim="800000"/>
            <a:headEnd/>
            <a:tailEnd/>
          </a:ln>
        </p:spPr>
        <p:txBody>
          <a:bodyPr/>
          <a:lstStyle/>
          <a:p>
            <a:fld id="{A5F37494-987A-40D8-AF42-7398D51C0B9B}" type="slidenum">
              <a:rPr lang="zh-TW" altLang="en-US" smtClean="0"/>
              <a:pPr/>
              <a:t>61</a:t>
            </a:fld>
            <a:endParaRPr lang="en-US" altLang="zh-TW"/>
          </a:p>
        </p:txBody>
      </p:sp>
      <p:sp>
        <p:nvSpPr>
          <p:cNvPr id="462850" name="投影片編號版面配置區 5"/>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fld id="{EFB0DB31-1F16-4321-8227-84F4D3AD10D6}" type="slidenum">
              <a:rPr kumimoji="0" lang="zh-TW" altLang="en-US" sz="1400" b="1"/>
              <a:pPr algn="r"/>
              <a:t>61</a:t>
            </a:fld>
            <a:endParaRPr kumimoji="0" lang="en-US" altLang="zh-TW" sz="1400" b="1"/>
          </a:p>
        </p:txBody>
      </p:sp>
      <p:sp>
        <p:nvSpPr>
          <p:cNvPr id="3" name="內容版面配置區 2"/>
          <p:cNvSpPr>
            <a:spLocks noGrp="1"/>
          </p:cNvSpPr>
          <p:nvPr>
            <p:ph idx="1"/>
          </p:nvPr>
        </p:nvSpPr>
        <p:spPr>
          <a:xfrm>
            <a:off x="1597" y="1484313"/>
            <a:ext cx="9037637" cy="5257800"/>
          </a:xfrm>
        </p:spPr>
        <p:txBody>
          <a:bodyPr>
            <a:normAutofit/>
          </a:bodyPr>
          <a:lstStyle/>
          <a:p>
            <a:pPr>
              <a:lnSpc>
                <a:spcPts val="3800"/>
              </a:lnSpc>
              <a:defRPr/>
            </a:pPr>
            <a:r>
              <a:rPr lang="zh-TW" altLang="en-US" sz="3500" b="1">
                <a:solidFill>
                  <a:srgbClr val="FF0000"/>
                </a:solidFill>
                <a:effectLst>
                  <a:outerShdw blurRad="38100" dist="38100" dir="2700000" algn="tl">
                    <a:srgbClr val="C0C0C0"/>
                  </a:outerShdw>
                </a:effectLst>
              </a:rPr>
              <a:t>免試入學</a:t>
            </a:r>
            <a:r>
              <a:rPr lang="en-US" altLang="zh-TW" sz="3600"/>
              <a:t/>
            </a:r>
            <a:br>
              <a:rPr lang="en-US" altLang="zh-TW" sz="3600"/>
            </a:br>
            <a:r>
              <a:rPr lang="en-US" altLang="zh-TW" sz="3600"/>
              <a:t>   </a:t>
            </a:r>
            <a:r>
              <a:rPr lang="zh-TW" altLang="en-US" sz="3100" b="1"/>
              <a:t>先同一般生比序。</a:t>
            </a:r>
            <a:endParaRPr lang="en-US" altLang="zh-TW" sz="3100" b="1"/>
          </a:p>
          <a:p>
            <a:pPr>
              <a:lnSpc>
                <a:spcPts val="3800"/>
              </a:lnSpc>
              <a:buFontTx/>
              <a:buNone/>
              <a:defRPr/>
            </a:pPr>
            <a:r>
              <a:rPr lang="zh-TW" altLang="en-US" sz="3000" b="1">
                <a:sym typeface="Wingdings" pitchFamily="2" charset="2"/>
              </a:rPr>
              <a:t>          錄取 </a:t>
            </a:r>
            <a:r>
              <a:rPr lang="en-US" altLang="zh-TW" sz="3000" b="1">
                <a:sym typeface="Wingdings" pitchFamily="2" charset="2"/>
              </a:rPr>
              <a:t></a:t>
            </a:r>
            <a:r>
              <a:rPr lang="zh-TW" altLang="en-US" sz="3000" b="1">
                <a:sym typeface="Wingdings" pitchFamily="2" charset="2"/>
              </a:rPr>
              <a:t> 報到入學</a:t>
            </a:r>
            <a:endParaRPr lang="en-US" altLang="zh-TW" sz="3000" b="1">
              <a:sym typeface="Wingdings" pitchFamily="2" charset="2"/>
            </a:endParaRPr>
          </a:p>
          <a:p>
            <a:pPr>
              <a:lnSpc>
                <a:spcPts val="3800"/>
              </a:lnSpc>
              <a:spcBef>
                <a:spcPct val="0"/>
              </a:spcBef>
              <a:buFontTx/>
              <a:buNone/>
              <a:defRPr/>
            </a:pPr>
            <a:r>
              <a:rPr lang="zh-TW" altLang="en-US" sz="3000" b="1"/>
              <a:t>         未錄取 </a:t>
            </a:r>
            <a:r>
              <a:rPr lang="en-US" altLang="zh-TW" sz="3000" b="1">
                <a:sym typeface="Wingdings" pitchFamily="2" charset="2"/>
              </a:rPr>
              <a:t> </a:t>
            </a:r>
            <a:r>
              <a:rPr lang="zh-TW" altLang="en-US" sz="3000" b="1">
                <a:solidFill>
                  <a:srgbClr val="000066"/>
                </a:solidFill>
                <a:sym typeface="Wingdings" pitchFamily="2" charset="2"/>
              </a:rPr>
              <a:t>就</a:t>
            </a:r>
            <a:r>
              <a:rPr lang="zh-TW" altLang="en-US" sz="3000" b="1" u="sng">
                <a:solidFill>
                  <a:srgbClr val="000066"/>
                </a:solidFill>
                <a:effectLst>
                  <a:outerShdw blurRad="38100" dist="38100" dir="2700000" algn="tl">
                    <a:srgbClr val="C0C0C0"/>
                  </a:outerShdw>
                </a:effectLst>
              </a:rPr>
              <a:t>額外增加</a:t>
            </a:r>
            <a:r>
              <a:rPr lang="zh-TW" altLang="en-US" sz="3000" b="1">
                <a:solidFill>
                  <a:srgbClr val="000066"/>
                </a:solidFill>
              </a:rPr>
              <a:t>的名額 </a:t>
            </a:r>
            <a:r>
              <a:rPr lang="en-US" altLang="zh-TW" sz="3000" b="1">
                <a:solidFill>
                  <a:srgbClr val="000066"/>
                </a:solidFill>
                <a:effectLst>
                  <a:outerShdw blurRad="38100" dist="38100" dir="2700000" algn="tl">
                    <a:srgbClr val="C0C0C0"/>
                  </a:outerShdw>
                </a:effectLst>
              </a:rPr>
              <a:t>(2%)</a:t>
            </a:r>
            <a:r>
              <a:rPr lang="zh-TW" altLang="en-US" sz="3000" b="1">
                <a:solidFill>
                  <a:srgbClr val="000066"/>
                </a:solidFill>
                <a:effectLst>
                  <a:outerShdw blurRad="38100" dist="38100" dir="2700000" algn="tl">
                    <a:srgbClr val="C0C0C0"/>
                  </a:outerShdw>
                </a:effectLst>
              </a:rPr>
              <a:t>錄取；</a:t>
            </a:r>
            <a:endParaRPr lang="en-US" altLang="zh-TW" sz="3000" b="1">
              <a:solidFill>
                <a:srgbClr val="000066"/>
              </a:solidFill>
            </a:endParaRPr>
          </a:p>
          <a:p>
            <a:pPr>
              <a:lnSpc>
                <a:spcPts val="3800"/>
              </a:lnSpc>
              <a:spcBef>
                <a:spcPct val="0"/>
              </a:spcBef>
              <a:buFontTx/>
              <a:buNone/>
              <a:defRPr/>
            </a:pPr>
            <a:r>
              <a:rPr lang="zh-TW" altLang="en-US" sz="3000" b="1">
                <a:solidFill>
                  <a:srgbClr val="000066"/>
                </a:solidFill>
              </a:rPr>
              <a:t>          如同身分的</a:t>
            </a:r>
            <a:r>
              <a:rPr lang="zh-TW" altLang="en-US" b="1">
                <a:latin typeface="Calibri" pitchFamily="34" charset="0"/>
                <a:ea typeface="新細明體" charset="-120"/>
              </a:rPr>
              <a:t>特殊身分學生</a:t>
            </a:r>
            <a:r>
              <a:rPr lang="zh-TW" altLang="en-US" sz="3000" b="1">
                <a:solidFill>
                  <a:srgbClr val="000066"/>
                </a:solidFill>
              </a:rPr>
              <a:t>超額，另採比 </a:t>
            </a:r>
          </a:p>
          <a:p>
            <a:pPr>
              <a:lnSpc>
                <a:spcPts val="3800"/>
              </a:lnSpc>
              <a:spcBef>
                <a:spcPct val="0"/>
              </a:spcBef>
              <a:buFontTx/>
              <a:buNone/>
              <a:defRPr/>
            </a:pPr>
            <a:r>
              <a:rPr lang="zh-TW" altLang="en-US" sz="3000" b="1">
                <a:solidFill>
                  <a:srgbClr val="000066"/>
                </a:solidFill>
              </a:rPr>
              <a:t>          序競爭。</a:t>
            </a:r>
            <a:r>
              <a:rPr lang="zh-TW" altLang="en-US" sz="3000">
                <a:sym typeface="Wingdings" pitchFamily="2" charset="2"/>
              </a:rPr>
              <a:t> </a:t>
            </a:r>
            <a:r>
              <a:rPr lang="zh-TW" altLang="en-US" sz="3000" b="1"/>
              <a:t> </a:t>
            </a:r>
            <a:endParaRPr lang="en-US" altLang="zh-TW" sz="3000" b="1"/>
          </a:p>
          <a:p>
            <a:pPr>
              <a:lnSpc>
                <a:spcPts val="3800"/>
              </a:lnSpc>
              <a:spcBef>
                <a:spcPct val="0"/>
              </a:spcBef>
              <a:buFontTx/>
              <a:buNone/>
              <a:defRPr/>
            </a:pPr>
            <a:endParaRPr lang="en-US" altLang="zh-TW" sz="3000" b="1"/>
          </a:p>
          <a:p>
            <a:pPr>
              <a:lnSpc>
                <a:spcPts val="3200"/>
              </a:lnSpc>
              <a:spcBef>
                <a:spcPct val="0"/>
              </a:spcBef>
              <a:defRPr/>
            </a:pPr>
            <a:r>
              <a:rPr lang="zh-TW" altLang="en-US" sz="3500" b="1">
                <a:solidFill>
                  <a:srgbClr val="FF0000"/>
                </a:solidFill>
                <a:effectLst>
                  <a:outerShdw blurRad="38100" dist="38100" dir="2700000" algn="tl">
                    <a:srgbClr val="C0C0C0"/>
                  </a:outerShdw>
                </a:effectLst>
              </a:rPr>
              <a:t>特色招生：</a:t>
            </a:r>
            <a:r>
              <a:rPr lang="en-US" altLang="zh-TW" sz="3500" b="1"/>
              <a:t/>
            </a:r>
            <a:br>
              <a:rPr lang="en-US" altLang="zh-TW" sz="3500" b="1"/>
            </a:br>
            <a:r>
              <a:rPr lang="zh-TW" altLang="en-US" sz="2800" b="1">
                <a:solidFill>
                  <a:srgbClr val="000066"/>
                </a:solidFill>
              </a:rPr>
              <a:t>考試以加分優待，</a:t>
            </a:r>
            <a:r>
              <a:rPr lang="zh-TW" altLang="en-US" sz="2800" b="1"/>
              <a:t>但以</a:t>
            </a:r>
            <a:r>
              <a:rPr lang="zh-TW" altLang="en-US" sz="2800" b="1" u="sng">
                <a:solidFill>
                  <a:srgbClr val="FF0000"/>
                </a:solidFill>
                <a:effectLst>
                  <a:outerShdw blurRad="38100" dist="38100" dir="2700000" algn="tl">
                    <a:srgbClr val="C0C0C0"/>
                  </a:outerShdw>
                </a:effectLst>
              </a:rPr>
              <a:t>外加名額</a:t>
            </a:r>
            <a:r>
              <a:rPr lang="zh-TW" altLang="en-US" sz="2800" b="1"/>
              <a:t>不占一般生名額的方式辦理，至多只增</a:t>
            </a:r>
            <a:r>
              <a:rPr lang="zh-TW" altLang="en-US" sz="2800" b="1" u="sng">
                <a:solidFill>
                  <a:srgbClr val="000099"/>
                </a:solidFill>
                <a:effectLst>
                  <a:outerShdw blurRad="38100" dist="38100" dir="2700000" algn="tl">
                    <a:srgbClr val="C0C0C0"/>
                  </a:outerShdw>
                </a:effectLst>
              </a:rPr>
              <a:t>該校招生額度的</a:t>
            </a:r>
            <a:r>
              <a:rPr lang="en-US" altLang="zh-TW" sz="2800" b="1" u="sng">
                <a:solidFill>
                  <a:srgbClr val="FF0000"/>
                </a:solidFill>
                <a:effectLst>
                  <a:outerShdw blurRad="38100" dist="38100" dir="2700000" algn="tl">
                    <a:srgbClr val="C0C0C0"/>
                  </a:outerShdw>
                </a:effectLst>
              </a:rPr>
              <a:t>2</a:t>
            </a:r>
            <a:r>
              <a:rPr lang="zh-TW" altLang="en-US" sz="2800" b="1" u="sng">
                <a:solidFill>
                  <a:srgbClr val="FF0000"/>
                </a:solidFill>
                <a:effectLst>
                  <a:outerShdw blurRad="38100" dist="38100" dir="2700000" algn="tl">
                    <a:srgbClr val="C0C0C0"/>
                  </a:outerShdw>
                </a:effectLst>
              </a:rPr>
              <a:t>％</a:t>
            </a:r>
            <a:r>
              <a:rPr lang="zh-TW" altLang="en-US" sz="2800" b="1" u="sng">
                <a:solidFill>
                  <a:srgbClr val="000099"/>
                </a:solidFill>
                <a:effectLst>
                  <a:outerShdw blurRad="38100" dist="38100" dir="2700000" algn="tl">
                    <a:srgbClr val="C0C0C0"/>
                  </a:outerShdw>
                </a:effectLst>
              </a:rPr>
              <a:t>。</a:t>
            </a:r>
            <a:endParaRPr lang="en-US" altLang="zh-TW" sz="2800" b="1" u="sng">
              <a:solidFill>
                <a:srgbClr val="000099"/>
              </a:solidFill>
              <a:effectLst>
                <a:outerShdw blurRad="38100" dist="38100" dir="2700000" algn="tl">
                  <a:srgbClr val="C0C0C0"/>
                </a:outerShdw>
              </a:effectLst>
            </a:endParaRPr>
          </a:p>
        </p:txBody>
      </p:sp>
      <p:sp>
        <p:nvSpPr>
          <p:cNvPr id="21507" name="標題 1"/>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76200">
            <a:solidFill>
              <a:srgbClr val="FF0000"/>
            </a:solidFill>
            <a:prstDash val="dash"/>
          </a:ln>
          <a:effectLst>
            <a:glow rad="228600">
              <a:schemeClr val="accent6">
                <a:satMod val="175000"/>
                <a:alpha val="40000"/>
              </a:schemeClr>
            </a:glow>
          </a:effectLst>
          <a:extLst/>
        </p:spPr>
        <p:txBody>
          <a:bodyPr>
            <a:normAutofit/>
          </a:bodyPr>
          <a:lstStyle/>
          <a:p>
            <a:pPr>
              <a:defRPr/>
            </a:pPr>
            <a:r>
              <a:rPr lang="zh-TW" altLang="en-US" sz="3600" dirty="0"/>
              <a:t>三</a:t>
            </a:r>
            <a:r>
              <a:rPr lang="en-US" altLang="zh-TW" sz="3600" dirty="0"/>
              <a:t>-3-2</a:t>
            </a:r>
            <a:r>
              <a:rPr lang="zh-TW" altLang="en-US" sz="3600" dirty="0"/>
              <a:t> 原住民等</a:t>
            </a:r>
            <a:r>
              <a:rPr lang="zh-TW" altLang="en-US" sz="3600" b="1" dirty="0">
                <a:latin typeface="Arial" charset="0"/>
              </a:rPr>
              <a:t>特殊身分學生</a:t>
            </a:r>
            <a:r>
              <a:rPr lang="zh-TW" altLang="en-US" sz="1800" dirty="0">
                <a:latin typeface="Arial" charset="0"/>
                <a:ea typeface="新細明體" charset="-120"/>
              </a:rPr>
              <a:t> </a:t>
            </a:r>
          </a:p>
        </p:txBody>
      </p:sp>
      <p:sp>
        <p:nvSpPr>
          <p:cNvPr id="5" name="向右箭號 4"/>
          <p:cNvSpPr/>
          <p:nvPr/>
        </p:nvSpPr>
        <p:spPr>
          <a:xfrm>
            <a:off x="554040" y="2890856"/>
            <a:ext cx="576262"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 name="左大括弧 7"/>
          <p:cNvSpPr/>
          <p:nvPr/>
        </p:nvSpPr>
        <p:spPr>
          <a:xfrm>
            <a:off x="1116014" y="2708275"/>
            <a:ext cx="287337" cy="865188"/>
          </a:xfrm>
          <a:prstGeom prst="leftBrace">
            <a:avLst>
              <a:gd name="adj1" fmla="val 22288"/>
              <a:gd name="adj2" fmla="val 50000"/>
            </a:avLst>
          </a:prstGeom>
          <a:ln w="28575">
            <a:solidFill>
              <a:schemeClr val="tx1"/>
            </a:solidFill>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kumimoji="0" lang="zh-TW" altLang="en-US"/>
          </a:p>
        </p:txBody>
      </p:sp>
      <p:sp>
        <p:nvSpPr>
          <p:cNvPr id="9" name="向右箭號 8"/>
          <p:cNvSpPr/>
          <p:nvPr/>
        </p:nvSpPr>
        <p:spPr>
          <a:xfrm>
            <a:off x="250834" y="2060593"/>
            <a:ext cx="5746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083A2E-0581-4E32-967B-DE81C839B49C}" type="slidenum">
              <a:rPr lang="zh-TW" altLang="en-US" smtClean="0">
                <a:solidFill>
                  <a:srgbClr val="898989"/>
                </a:solidFill>
                <a:latin typeface="Arial" charset="0"/>
                <a:ea typeface="新細明體" charset="-120"/>
              </a:rPr>
              <a:pPr fontAlgn="base">
                <a:spcBef>
                  <a:spcPct val="0"/>
                </a:spcBef>
                <a:spcAft>
                  <a:spcPct val="0"/>
                </a:spcAft>
              </a:pPr>
              <a:t>62</a:t>
            </a:fld>
            <a:endParaRPr lang="en-US" altLang="zh-TW">
              <a:solidFill>
                <a:srgbClr val="898989"/>
              </a:solidFill>
              <a:latin typeface="Arial" charset="0"/>
              <a:ea typeface="新細明體" charset="-120"/>
            </a:endParaRPr>
          </a:p>
        </p:txBody>
      </p:sp>
      <p:sp>
        <p:nvSpPr>
          <p:cNvPr id="3" name="投影片編號版面配置區 2"/>
          <p:cNvSpPr txBox="1">
            <a:spLocks noGrp="1"/>
          </p:cNvSpPr>
          <p:nvPr/>
        </p:nvSpPr>
        <p:spPr>
          <a:xfrm>
            <a:off x="6553200" y="6356368"/>
            <a:ext cx="2133600" cy="365125"/>
          </a:xfrm>
          <a:prstGeom prst="rect">
            <a:avLst/>
          </a:prstGeom>
          <a:noFill/>
        </p:spPr>
        <p:txBody>
          <a:bodyPr anchor="ctr"/>
          <a:lstStyle/>
          <a:p>
            <a:pPr algn="r" fontAlgn="auto">
              <a:spcBef>
                <a:spcPts val="0"/>
              </a:spcBef>
              <a:spcAft>
                <a:spcPts val="0"/>
              </a:spcAft>
              <a:defRPr/>
            </a:pPr>
            <a:fld id="{B3629F07-0401-465D-89A2-A5F00A7296E8}" type="slidenum">
              <a:rPr kumimoji="0" lang="zh-TW" altLang="en-US" sz="1200">
                <a:solidFill>
                  <a:schemeClr val="tx1">
                    <a:tint val="75000"/>
                  </a:schemeClr>
                </a:solidFill>
                <a:latin typeface="Arial" pitchFamily="34" charset="0"/>
                <a:ea typeface="新細明體" pitchFamily="18" charset="-120"/>
              </a:rPr>
              <a:pPr algn="r" fontAlgn="auto">
                <a:spcBef>
                  <a:spcPts val="0"/>
                </a:spcBef>
                <a:spcAft>
                  <a:spcPts val="0"/>
                </a:spcAft>
                <a:defRPr/>
              </a:pPr>
              <a:t>62</a:t>
            </a:fld>
            <a:endParaRPr kumimoji="0" lang="zh-TW" altLang="en-US" sz="1200">
              <a:solidFill>
                <a:schemeClr val="tx1">
                  <a:tint val="75000"/>
                </a:schemeClr>
              </a:solidFill>
              <a:latin typeface="Arial" pitchFamily="34" charset="0"/>
              <a:ea typeface="新細明體" pitchFamily="18" charset="-120"/>
            </a:endParaRPr>
          </a:p>
        </p:txBody>
      </p:sp>
      <p:sp>
        <p:nvSpPr>
          <p:cNvPr id="463875" name="標題 1"/>
          <p:cNvSpPr txBox="1">
            <a:spLocks/>
          </p:cNvSpPr>
          <p:nvPr/>
        </p:nvSpPr>
        <p:spPr bwMode="auto">
          <a:xfrm>
            <a:off x="611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三</a:t>
            </a:r>
            <a:r>
              <a:rPr kumimoji="0" lang="en-US" altLang="zh-TW" sz="3600" dirty="0">
                <a:latin typeface="標楷體" pitchFamily="65" charset="-120"/>
                <a:ea typeface="標楷體" pitchFamily="65" charset="-120"/>
              </a:rPr>
              <a:t>-3-3</a:t>
            </a:r>
            <a:r>
              <a:rPr kumimoji="0" lang="zh-TW" altLang="en-US" sz="3600" dirty="0">
                <a:latin typeface="標楷體" pitchFamily="65" charset="-120"/>
                <a:ea typeface="標楷體" pitchFamily="65" charset="-120"/>
              </a:rPr>
              <a:t> 實用技能班</a:t>
            </a:r>
          </a:p>
        </p:txBody>
      </p:sp>
      <p:grpSp>
        <p:nvGrpSpPr>
          <p:cNvPr id="463876" name="群組 4"/>
          <p:cNvGrpSpPr>
            <a:grpSpLocks/>
          </p:cNvGrpSpPr>
          <p:nvPr/>
        </p:nvGrpSpPr>
        <p:grpSpPr bwMode="auto">
          <a:xfrm>
            <a:off x="250826" y="1196975"/>
            <a:ext cx="2665413" cy="647700"/>
            <a:chOff x="0" y="1963"/>
            <a:chExt cx="2862469" cy="648072"/>
          </a:xfrm>
        </p:grpSpPr>
        <p:sp>
          <p:nvSpPr>
            <p:cNvPr id="6" name="圓角矩形 5"/>
            <p:cNvSpPr/>
            <p:nvPr/>
          </p:nvSpPr>
          <p:spPr>
            <a:xfrm>
              <a:off x="0" y="1963"/>
              <a:ext cx="2862469" cy="648072"/>
            </a:xfrm>
            <a:prstGeom prst="roundRect">
              <a:avLst/>
            </a:prstGeom>
          </p:spPr>
          <p:style>
            <a:lnRef idx="1">
              <a:schemeClr val="accent3"/>
            </a:lnRef>
            <a:fillRef idx="2">
              <a:schemeClr val="accent3"/>
            </a:fillRef>
            <a:effectRef idx="1">
              <a:schemeClr val="accent3"/>
            </a:effectRef>
            <a:fontRef idx="minor">
              <a:schemeClr val="dk1"/>
            </a:fontRef>
          </p:style>
        </p:sp>
        <p:sp>
          <p:nvSpPr>
            <p:cNvPr id="7" name="圓角矩形 4"/>
            <p:cNvSpPr/>
            <p:nvPr/>
          </p:nvSpPr>
          <p:spPr>
            <a:xfrm>
              <a:off x="63268" y="65231"/>
              <a:ext cx="2735933" cy="584804"/>
            </a:xfrm>
            <a:prstGeom prst="rect">
              <a:avLst/>
            </a:prstGeom>
          </p:spPr>
          <p:style>
            <a:lnRef idx="0">
              <a:scrgbClr r="0" g="0" b="0"/>
            </a:lnRef>
            <a:fillRef idx="0">
              <a:scrgbClr r="0" g="0" b="0"/>
            </a:fillRef>
            <a:effectRef idx="0">
              <a:scrgbClr r="0" g="0" b="0"/>
            </a:effectRef>
            <a:fontRef idx="minor">
              <a:schemeClr val="dk1"/>
            </a:fontRef>
          </p:style>
          <p:txBody>
            <a:bodyPr lIns="137160" tIns="68580" rIns="137160" bIns="68580" spcCol="1270" anchor="ctr"/>
            <a:lstStyle/>
            <a:p>
              <a:pPr algn="ctr" defTabSz="1600200" fontAlgn="auto">
                <a:lnSpc>
                  <a:spcPct val="90000"/>
                </a:lnSpc>
                <a:spcBef>
                  <a:spcPts val="0"/>
                </a:spcBef>
                <a:spcAft>
                  <a:spcPct val="35000"/>
                </a:spcAft>
                <a:defRPr/>
              </a:pPr>
              <a:r>
                <a:rPr kumimoji="0" lang="zh-TW" alt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標楷體" pitchFamily="65" charset="-120"/>
                  <a:ea typeface="標楷體" pitchFamily="65" charset="-120"/>
                </a:rPr>
                <a:t>免試入學</a:t>
              </a:r>
            </a:p>
          </p:txBody>
        </p:sp>
      </p:grpSp>
      <p:grpSp>
        <p:nvGrpSpPr>
          <p:cNvPr id="463877" name="群組 10"/>
          <p:cNvGrpSpPr>
            <a:grpSpLocks/>
          </p:cNvGrpSpPr>
          <p:nvPr/>
        </p:nvGrpSpPr>
        <p:grpSpPr bwMode="auto">
          <a:xfrm>
            <a:off x="179390" y="1844675"/>
            <a:ext cx="3095625" cy="647700"/>
            <a:chOff x="0" y="1963"/>
            <a:chExt cx="2862469" cy="648072"/>
          </a:xfrm>
        </p:grpSpPr>
        <p:sp>
          <p:nvSpPr>
            <p:cNvPr id="2" name="圓角矩形 11"/>
            <p:cNvSpPr/>
            <p:nvPr/>
          </p:nvSpPr>
          <p:spPr>
            <a:xfrm>
              <a:off x="0" y="1963"/>
              <a:ext cx="2862469" cy="648072"/>
            </a:xfrm>
            <a:prstGeom prst="roundRect">
              <a:avLst/>
            </a:prstGeom>
          </p:spPr>
          <p:style>
            <a:lnRef idx="1">
              <a:schemeClr val="accent2"/>
            </a:lnRef>
            <a:fillRef idx="2">
              <a:schemeClr val="accent2"/>
            </a:fillRef>
            <a:effectRef idx="1">
              <a:schemeClr val="accent2"/>
            </a:effectRef>
            <a:fontRef idx="minor">
              <a:schemeClr val="dk1"/>
            </a:fontRef>
          </p:style>
        </p:sp>
        <p:sp>
          <p:nvSpPr>
            <p:cNvPr id="5" name="圓角矩形 4"/>
            <p:cNvSpPr/>
            <p:nvPr/>
          </p:nvSpPr>
          <p:spPr>
            <a:xfrm>
              <a:off x="63121" y="65499"/>
              <a:ext cx="2736227" cy="584536"/>
            </a:xfrm>
            <a:prstGeom prst="rect">
              <a:avLst/>
            </a:prstGeom>
          </p:spPr>
          <p:style>
            <a:lnRef idx="0">
              <a:scrgbClr r="0" g="0" b="0"/>
            </a:lnRef>
            <a:fillRef idx="0">
              <a:scrgbClr r="0" g="0" b="0"/>
            </a:fillRef>
            <a:effectRef idx="0">
              <a:scrgbClr r="0" g="0" b="0"/>
            </a:effectRef>
            <a:fontRef idx="minor">
              <a:schemeClr val="dk1"/>
            </a:fontRef>
          </p:style>
          <p:txBody>
            <a:bodyPr lIns="137160" tIns="68580" rIns="137160" bIns="68580" anchor="ctr"/>
            <a:lstStyle/>
            <a:p>
              <a:pPr algn="ctr" defTabSz="1600200">
                <a:lnSpc>
                  <a:spcPct val="90000"/>
                </a:lnSpc>
                <a:spcAft>
                  <a:spcPct val="35000"/>
                </a:spcAft>
                <a:defRPr/>
              </a:pPr>
              <a:r>
                <a:rPr kumimoji="0" lang="zh-TW" altLang="en-US" sz="2400" b="1">
                  <a:solidFill>
                    <a:srgbClr val="000000"/>
                  </a:solidFill>
                  <a:latin typeface="標楷體" pitchFamily="65" charset="-120"/>
                  <a:ea typeface="標楷體" pitchFamily="65" charset="-120"/>
                </a:rPr>
                <a:t>輔導分發順序</a:t>
              </a:r>
              <a:endParaRPr kumimoji="0" lang="zh-TW" altLang="en-US" sz="2400" b="1">
                <a:solidFill>
                  <a:srgbClr val="000000"/>
                </a:solidFill>
                <a:latin typeface="標楷體" pitchFamily="65" charset="-120"/>
              </a:endParaRPr>
            </a:p>
          </p:txBody>
        </p:sp>
      </p:grpSp>
      <p:sp>
        <p:nvSpPr>
          <p:cNvPr id="30" name="圓角化同側角落矩形 4"/>
          <p:cNvSpPr/>
          <p:nvPr/>
        </p:nvSpPr>
        <p:spPr>
          <a:xfrm>
            <a:off x="296246" y="2839201"/>
            <a:ext cx="8459941" cy="1177525"/>
          </a:xfrm>
          <a:prstGeom prst="rect">
            <a:avLst/>
          </a:prstGeom>
        </p:spPr>
        <p:style>
          <a:lnRef idx="0">
            <a:schemeClr val="accent5"/>
          </a:lnRef>
          <a:fillRef idx="3">
            <a:schemeClr val="accent5"/>
          </a:fillRef>
          <a:effectRef idx="3">
            <a:schemeClr val="accent5"/>
          </a:effectRef>
          <a:fontRef idx="minor">
            <a:schemeClr val="lt1"/>
          </a:fontRef>
        </p:style>
        <p:txBody>
          <a:bodyPr lIns="99060" tIns="49530" rIns="99060" bIns="49530" anchor="ctr"/>
          <a:lstStyle/>
          <a:p>
            <a:pPr>
              <a:defRPr/>
            </a:pPr>
            <a:r>
              <a:rPr kumimoji="0" lang="zh-TW" altLang="en-US" b="1">
                <a:solidFill>
                  <a:srgbClr val="7030A0"/>
                </a:solidFill>
                <a:latin typeface="標楷體" pitchFamily="65" charset="-120"/>
                <a:ea typeface="標楷體" pitchFamily="65" charset="-120"/>
              </a:rPr>
              <a:t>   </a:t>
            </a:r>
            <a:r>
              <a:rPr kumimoji="0" lang="zh-TW" altLang="en-US" b="1">
                <a:solidFill>
                  <a:srgbClr val="0000FF"/>
                </a:solidFill>
                <a:latin typeface="標楷體" pitchFamily="65" charset="-120"/>
                <a:ea typeface="標楷體" pitchFamily="65" charset="-120"/>
              </a:rPr>
              <a:t>優先順序</a:t>
            </a:r>
            <a:r>
              <a:rPr kumimoji="0" lang="en-US" altLang="zh-TW" b="1">
                <a:solidFill>
                  <a:srgbClr val="0000FF"/>
                </a:solidFill>
                <a:latin typeface="標楷體" pitchFamily="65" charset="-120"/>
                <a:ea typeface="標楷體" pitchFamily="65" charset="-120"/>
              </a:rPr>
              <a:t>:</a:t>
            </a:r>
            <a:r>
              <a:rPr kumimoji="0" lang="zh-TW" altLang="zh-TW" b="1">
                <a:solidFill>
                  <a:srgbClr val="0000FF"/>
                </a:solidFill>
                <a:latin typeface="標楷體" pitchFamily="65" charset="-120"/>
                <a:ea typeface="標楷體" pitchFamily="65" charset="-120"/>
              </a:rPr>
              <a:t>曾選習國中技藝教育應屆畢(結)業生 </a:t>
            </a:r>
            <a:r>
              <a:rPr kumimoji="0" lang="en-US" altLang="zh-TW" b="1">
                <a:solidFill>
                  <a:srgbClr val="0000FF"/>
                </a:solidFill>
                <a:latin typeface="標楷體" pitchFamily="65" charset="-120"/>
                <a:ea typeface="標楷體" pitchFamily="65" charset="-120"/>
              </a:rPr>
              <a:t>&gt; </a:t>
            </a:r>
            <a:r>
              <a:rPr kumimoji="0" lang="zh-TW" altLang="zh-TW" b="1">
                <a:solidFill>
                  <a:srgbClr val="0000FF"/>
                </a:solidFill>
                <a:latin typeface="標楷體" pitchFamily="65" charset="-120"/>
                <a:ea typeface="標楷體" pitchFamily="65" charset="-120"/>
              </a:rPr>
              <a:t>曾選習國中技藝教育非應屆畢(結)業生 </a:t>
            </a:r>
            <a:r>
              <a:rPr kumimoji="0" lang="en-US" altLang="zh-TW" b="1">
                <a:solidFill>
                  <a:srgbClr val="0000FF"/>
                </a:solidFill>
                <a:latin typeface="標楷體" pitchFamily="65" charset="-120"/>
                <a:ea typeface="標楷體" pitchFamily="65" charset="-120"/>
              </a:rPr>
              <a:t>&gt;  </a:t>
            </a:r>
            <a:r>
              <a:rPr kumimoji="0" lang="zh-TW" altLang="en-US" b="1">
                <a:solidFill>
                  <a:srgbClr val="0000FF"/>
                </a:solidFill>
                <a:latin typeface="標楷體" pitchFamily="65" charset="-120"/>
                <a:ea typeface="標楷體" pitchFamily="65" charset="-120"/>
              </a:rPr>
              <a:t>未</a:t>
            </a:r>
            <a:r>
              <a:rPr kumimoji="0" lang="zh-TW" altLang="zh-TW" b="1">
                <a:solidFill>
                  <a:srgbClr val="0000FF"/>
                </a:solidFill>
                <a:latin typeface="標楷體" pitchFamily="65" charset="-120"/>
                <a:ea typeface="標楷體" pitchFamily="65" charset="-120"/>
              </a:rPr>
              <a:t>曾選習國中技藝教育應屆畢(結)業生</a:t>
            </a:r>
            <a:r>
              <a:rPr kumimoji="0" lang="zh-TW" altLang="zh-TW">
                <a:solidFill>
                  <a:schemeClr val="tx1"/>
                </a:solidFill>
                <a:latin typeface="標楷體" pitchFamily="65" charset="-120"/>
                <a:ea typeface="標楷體" pitchFamily="65" charset="-120"/>
              </a:rPr>
              <a:t>  </a:t>
            </a:r>
            <a:r>
              <a:rPr kumimoji="0" lang="en-US" altLang="zh-TW" b="1">
                <a:solidFill>
                  <a:srgbClr val="0000FF"/>
                </a:solidFill>
                <a:latin typeface="標楷體" pitchFamily="65" charset="-120"/>
                <a:ea typeface="標楷體" pitchFamily="65" charset="-120"/>
              </a:rPr>
              <a:t>&gt;  </a:t>
            </a:r>
            <a:r>
              <a:rPr kumimoji="0" lang="zh-TW" altLang="en-US" b="1">
                <a:solidFill>
                  <a:srgbClr val="0000FF"/>
                </a:solidFill>
                <a:latin typeface="標楷體" pitchFamily="65" charset="-120"/>
                <a:ea typeface="標楷體" pitchFamily="65" charset="-120"/>
              </a:rPr>
              <a:t>未</a:t>
            </a:r>
            <a:r>
              <a:rPr kumimoji="0" lang="zh-TW" altLang="zh-TW" b="1">
                <a:solidFill>
                  <a:srgbClr val="0000FF"/>
                </a:solidFill>
                <a:latin typeface="標楷體" pitchFamily="65" charset="-120"/>
                <a:ea typeface="標楷體" pitchFamily="65" charset="-120"/>
              </a:rPr>
              <a:t>曾選習國中技藝教育非應屆畢(結)業生 </a:t>
            </a:r>
            <a:r>
              <a:rPr kumimoji="0" lang="en-US" altLang="zh-TW" b="1">
                <a:solidFill>
                  <a:srgbClr val="0000FF"/>
                </a:solidFill>
                <a:latin typeface="標楷體" pitchFamily="65" charset="-120"/>
                <a:ea typeface="標楷體" pitchFamily="65" charset="-120"/>
              </a:rPr>
              <a:t>&gt;</a:t>
            </a:r>
            <a:r>
              <a:rPr kumimoji="0" lang="en-US" altLang="zh-TW">
                <a:solidFill>
                  <a:schemeClr val="tx1"/>
                </a:solidFill>
                <a:latin typeface="標楷體" pitchFamily="65" charset="-120"/>
                <a:ea typeface="標楷體" pitchFamily="65" charset="-120"/>
              </a:rPr>
              <a:t> </a:t>
            </a:r>
            <a:endParaRPr kumimoji="0" lang="zh-TW" altLang="zh-TW">
              <a:solidFill>
                <a:schemeClr val="tx1"/>
              </a:solidFill>
              <a:latin typeface="標楷體" pitchFamily="65" charset="-120"/>
              <a:ea typeface="標楷體" pitchFamily="65" charset="-120"/>
            </a:endParaRPr>
          </a:p>
        </p:txBody>
      </p:sp>
      <p:sp>
        <p:nvSpPr>
          <p:cNvPr id="36" name="圓角化同側角落矩形 4"/>
          <p:cNvSpPr/>
          <p:nvPr/>
        </p:nvSpPr>
        <p:spPr>
          <a:xfrm>
            <a:off x="3231283" y="1185764"/>
            <a:ext cx="5904656" cy="7200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99060" tIns="49530" rIns="99060" bIns="49530" spcCol="1270" anchor="ctr"/>
          <a:lstStyle/>
          <a:p>
            <a:pPr marL="228600" lvl="1" indent="-228600" defTabSz="1155700" fontAlgn="auto">
              <a:lnSpc>
                <a:spcPct val="90000"/>
              </a:lnSpc>
              <a:spcBef>
                <a:spcPts val="0"/>
              </a:spcBef>
              <a:spcAft>
                <a:spcPct val="15000"/>
              </a:spcAft>
              <a:defRPr/>
            </a:pPr>
            <a:r>
              <a:rPr kumimoji="0" lang="zh-TW" altLang="zh-TW"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itchFamily="65" charset="-120"/>
                <a:ea typeface="標楷體" pitchFamily="65" charset="-120"/>
              </a:rPr>
              <a:t>依十二年國民基本教育免試就學區成立分</a:t>
            </a:r>
            <a:endParaRPr kumimoji="0" lang="en-US" altLang="zh-TW"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itchFamily="65" charset="-120"/>
              <a:ea typeface="標楷體" pitchFamily="65" charset="-120"/>
            </a:endParaRPr>
          </a:p>
          <a:p>
            <a:pPr marL="228600" lvl="1" indent="-228600" defTabSz="1155700" fontAlgn="auto">
              <a:lnSpc>
                <a:spcPct val="90000"/>
              </a:lnSpc>
              <a:spcBef>
                <a:spcPts val="0"/>
              </a:spcBef>
              <a:spcAft>
                <a:spcPct val="15000"/>
              </a:spcAft>
              <a:defRPr/>
            </a:pPr>
            <a:r>
              <a:rPr kumimoji="0" lang="zh-TW" altLang="zh-TW"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itchFamily="65" charset="-120"/>
                <a:ea typeface="標楷體" pitchFamily="65" charset="-120"/>
              </a:rPr>
              <a:t>區小組，辦理輔導分發 。</a:t>
            </a:r>
            <a:endParaRPr kumimoji="0"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itchFamily="65" charset="-120"/>
              <a:ea typeface="標楷體" pitchFamily="65" charset="-120"/>
            </a:endParaRPr>
          </a:p>
        </p:txBody>
      </p:sp>
      <p:grpSp>
        <p:nvGrpSpPr>
          <p:cNvPr id="463882" name="群組 36"/>
          <p:cNvGrpSpPr>
            <a:grpSpLocks/>
          </p:cNvGrpSpPr>
          <p:nvPr/>
        </p:nvGrpSpPr>
        <p:grpSpPr bwMode="auto">
          <a:xfrm rot="5400000">
            <a:off x="2897990" y="1358107"/>
            <a:ext cx="484187" cy="304800"/>
            <a:chOff x="3524904" y="1574184"/>
            <a:chExt cx="485371" cy="304001"/>
          </a:xfrm>
        </p:grpSpPr>
        <p:sp>
          <p:nvSpPr>
            <p:cNvPr id="38" name="向右箭號 37"/>
            <p:cNvSpPr/>
            <p:nvPr/>
          </p:nvSpPr>
          <p:spPr>
            <a:xfrm rot="16200000">
              <a:off x="3615588" y="1483499"/>
              <a:ext cx="304001" cy="485371"/>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向右箭號 4"/>
            <p:cNvSpPr/>
            <p:nvPr/>
          </p:nvSpPr>
          <p:spPr>
            <a:xfrm rot="16200000">
              <a:off x="3661505" y="1626489"/>
              <a:ext cx="212167" cy="29122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889000" fontAlgn="auto">
                <a:lnSpc>
                  <a:spcPct val="90000"/>
                </a:lnSpc>
                <a:spcBef>
                  <a:spcPts val="0"/>
                </a:spcBef>
                <a:spcAft>
                  <a:spcPct val="35000"/>
                </a:spcAft>
                <a:defRPr/>
              </a:pPr>
              <a:endParaRPr kumimoji="0" lang="zh-TW" altLang="en-US" sz="2000"/>
            </a:p>
          </p:txBody>
        </p:sp>
      </p:grpSp>
      <p:grpSp>
        <p:nvGrpSpPr>
          <p:cNvPr id="463883" name="群組 39"/>
          <p:cNvGrpSpPr>
            <a:grpSpLocks/>
          </p:cNvGrpSpPr>
          <p:nvPr/>
        </p:nvGrpSpPr>
        <p:grpSpPr bwMode="auto">
          <a:xfrm rot="10800000">
            <a:off x="1187450" y="2492393"/>
            <a:ext cx="484188" cy="303213"/>
            <a:chOff x="3524904" y="1574184"/>
            <a:chExt cx="485371" cy="304001"/>
          </a:xfrm>
        </p:grpSpPr>
        <p:sp>
          <p:nvSpPr>
            <p:cNvPr id="8" name="向右箭號 40"/>
            <p:cNvSpPr/>
            <p:nvPr/>
          </p:nvSpPr>
          <p:spPr>
            <a:xfrm rot="16200000">
              <a:off x="3615590" y="1483498"/>
              <a:ext cx="304001" cy="485371"/>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向右箭號 4"/>
            <p:cNvSpPr>
              <a:spLocks noChangeArrowheads="1"/>
            </p:cNvSpPr>
            <p:nvPr/>
          </p:nvSpPr>
          <p:spPr bwMode="auto">
            <a:xfrm rot="-5400000">
              <a:off x="3660951" y="1597285"/>
              <a:ext cx="213278" cy="291222"/>
            </a:xfrm>
            <a:prstGeom prst="rect">
              <a:avLst/>
            </a:prstGeom>
            <a:noFill/>
            <a:ln w="9525">
              <a:noFill/>
              <a:miter lim="800000"/>
              <a:headEnd/>
              <a:tailEnd/>
            </a:ln>
          </p:spPr>
          <p:txBody>
            <a:bodyPr rot="10800000" vert="eaVert" lIns="0" tIns="0" rIns="0" bIns="0" anchor="ctr"/>
            <a:lstStyle/>
            <a:p>
              <a:pPr algn="ctr" defTabSz="889000" fontAlgn="auto">
                <a:lnSpc>
                  <a:spcPct val="90000"/>
                </a:lnSpc>
                <a:spcBef>
                  <a:spcPts val="0"/>
                </a:spcBef>
                <a:spcAft>
                  <a:spcPct val="35000"/>
                </a:spcAft>
                <a:defRPr/>
              </a:pPr>
              <a:endParaRPr kumimoji="0" lang="zh-TW" altLang="en-US" sz="2000">
                <a:solidFill>
                  <a:schemeClr val="lt1"/>
                </a:solidFill>
                <a:latin typeface="+mn-lt"/>
                <a:ea typeface="+mn-ea"/>
              </a:endParaRPr>
            </a:p>
          </p:txBody>
        </p:sp>
      </p:grpSp>
      <p:sp>
        <p:nvSpPr>
          <p:cNvPr id="71702" name="Text Box 22"/>
          <p:cNvSpPr txBox="1">
            <a:spLocks noChangeArrowheads="1"/>
          </p:cNvSpPr>
          <p:nvPr/>
        </p:nvSpPr>
        <p:spPr bwMode="auto">
          <a:xfrm>
            <a:off x="1331913" y="5254633"/>
            <a:ext cx="7129462" cy="21698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kumimoji="0" lang="zh-TW" altLang="zh-TW" b="1">
                <a:solidFill>
                  <a:srgbClr val="0000FF"/>
                </a:solidFill>
              </a:rPr>
              <a:t>1.參加國中技藝競賽或成果展獲獎者</a:t>
            </a:r>
            <a:endParaRPr kumimoji="0" lang="zh-TW" altLang="en-US" b="1">
              <a:solidFill>
                <a:srgbClr val="0000FF"/>
              </a:solidFill>
            </a:endParaRPr>
          </a:p>
          <a:p>
            <a:pPr>
              <a:defRPr/>
            </a:pPr>
            <a:r>
              <a:rPr kumimoji="0" lang="zh-TW" altLang="zh-TW" b="1">
                <a:solidFill>
                  <a:srgbClr val="0000FF"/>
                </a:solidFill>
              </a:rPr>
              <a:t>2.家戶年所得高低：低者優先</a:t>
            </a:r>
          </a:p>
          <a:p>
            <a:pPr>
              <a:defRPr/>
            </a:pPr>
            <a:r>
              <a:rPr kumimoji="0" lang="en-US" altLang="zh-TW" b="1">
                <a:solidFill>
                  <a:srgbClr val="0000FF"/>
                </a:solidFill>
              </a:rPr>
              <a:t>3.</a:t>
            </a:r>
            <a:r>
              <a:rPr kumimoji="0" lang="zh-TW" altLang="zh-TW" b="1">
                <a:solidFill>
                  <a:srgbClr val="0000FF"/>
                </a:solidFill>
              </a:rPr>
              <a:t>國中技藝教育職群綜合表現積分(1.特殊表現得分2.相關職群轉化分數 3.選習之所有職群平均分數 4.選習技藝教育修習點數 5.全年修習職群數 6.全年修習節數 )</a:t>
            </a:r>
          </a:p>
          <a:p>
            <a:pPr>
              <a:defRPr/>
            </a:pPr>
            <a:r>
              <a:rPr kumimoji="0" lang="en-US" altLang="zh-TW" b="1">
                <a:solidFill>
                  <a:srgbClr val="0000FF"/>
                </a:solidFill>
              </a:rPr>
              <a:t>  </a:t>
            </a:r>
            <a:endParaRPr kumimoji="0" lang="zh-TW" altLang="zh-TW" b="1">
              <a:solidFill>
                <a:srgbClr val="0000FF"/>
              </a:solidFill>
            </a:endParaRPr>
          </a:p>
          <a:p>
            <a:pPr>
              <a:spcBef>
                <a:spcPct val="50000"/>
              </a:spcBef>
              <a:defRPr/>
            </a:pPr>
            <a:endParaRPr lang="zh-TW" altLang="en-US"/>
          </a:p>
        </p:txBody>
      </p:sp>
      <p:grpSp>
        <p:nvGrpSpPr>
          <p:cNvPr id="463885" name="群組 10"/>
          <p:cNvGrpSpPr>
            <a:grpSpLocks/>
          </p:cNvGrpSpPr>
          <p:nvPr/>
        </p:nvGrpSpPr>
        <p:grpSpPr bwMode="auto">
          <a:xfrm>
            <a:off x="1258890" y="4292600"/>
            <a:ext cx="6337300" cy="647700"/>
            <a:chOff x="0" y="1963"/>
            <a:chExt cx="2862469" cy="648072"/>
          </a:xfrm>
        </p:grpSpPr>
        <p:sp>
          <p:nvSpPr>
            <p:cNvPr id="12" name="圓角矩形 11"/>
            <p:cNvSpPr/>
            <p:nvPr/>
          </p:nvSpPr>
          <p:spPr>
            <a:xfrm>
              <a:off x="0" y="1963"/>
              <a:ext cx="2862469" cy="648072"/>
            </a:xfrm>
            <a:prstGeom prst="roundRect">
              <a:avLst/>
            </a:prstGeom>
          </p:spPr>
          <p:style>
            <a:lnRef idx="1">
              <a:schemeClr val="accent2"/>
            </a:lnRef>
            <a:fillRef idx="2">
              <a:schemeClr val="accent2"/>
            </a:fillRef>
            <a:effectRef idx="1">
              <a:schemeClr val="accent2"/>
            </a:effectRef>
            <a:fontRef idx="minor">
              <a:schemeClr val="dk1"/>
            </a:fontRef>
          </p:style>
        </p:sp>
        <p:sp>
          <p:nvSpPr>
            <p:cNvPr id="13" name="圓角矩形 4"/>
            <p:cNvSpPr/>
            <p:nvPr/>
          </p:nvSpPr>
          <p:spPr>
            <a:xfrm>
              <a:off x="63101" y="65499"/>
              <a:ext cx="2736268" cy="584536"/>
            </a:xfrm>
            <a:prstGeom prst="rect">
              <a:avLst/>
            </a:prstGeom>
          </p:spPr>
          <p:style>
            <a:lnRef idx="0">
              <a:scrgbClr r="0" g="0" b="0"/>
            </a:lnRef>
            <a:fillRef idx="0">
              <a:scrgbClr r="0" g="0" b="0"/>
            </a:fillRef>
            <a:effectRef idx="0">
              <a:scrgbClr r="0" g="0" b="0"/>
            </a:effectRef>
            <a:fontRef idx="minor">
              <a:schemeClr val="dk1"/>
            </a:fontRef>
          </p:style>
          <p:txBody>
            <a:bodyPr lIns="137160" tIns="68580" rIns="137160" bIns="68580" anchor="ctr"/>
            <a:lstStyle/>
            <a:p>
              <a:pPr algn="ctr" defTabSz="1600200">
                <a:lnSpc>
                  <a:spcPct val="90000"/>
                </a:lnSpc>
                <a:spcAft>
                  <a:spcPct val="35000"/>
                </a:spcAft>
                <a:defRPr/>
              </a:pPr>
              <a:r>
                <a:rPr kumimoji="0" lang="zh-TW" altLang="en-US" sz="2400" b="1">
                  <a:solidFill>
                    <a:srgbClr val="000000"/>
                  </a:solidFill>
                  <a:latin typeface="標楷體" pitchFamily="65" charset="-120"/>
                </a:rPr>
                <a:t>同志願申請人超過招生名額分發順序</a:t>
              </a:r>
            </a:p>
          </p:txBody>
        </p:sp>
      </p:grpSp>
      <p:grpSp>
        <p:nvGrpSpPr>
          <p:cNvPr id="463886" name="群組 39"/>
          <p:cNvGrpSpPr>
            <a:grpSpLocks/>
          </p:cNvGrpSpPr>
          <p:nvPr/>
        </p:nvGrpSpPr>
        <p:grpSpPr bwMode="auto">
          <a:xfrm rot="10800000">
            <a:off x="1692275" y="4005263"/>
            <a:ext cx="484188" cy="303212"/>
            <a:chOff x="3524904" y="1574184"/>
            <a:chExt cx="485371" cy="304001"/>
          </a:xfrm>
        </p:grpSpPr>
        <p:sp>
          <p:nvSpPr>
            <p:cNvPr id="10" name="向右箭號 40"/>
            <p:cNvSpPr/>
            <p:nvPr/>
          </p:nvSpPr>
          <p:spPr>
            <a:xfrm rot="16200000">
              <a:off x="3615589" y="1483499"/>
              <a:ext cx="304001" cy="485371"/>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向右箭號 4"/>
            <p:cNvSpPr>
              <a:spLocks noChangeArrowheads="1"/>
            </p:cNvSpPr>
            <p:nvPr/>
          </p:nvSpPr>
          <p:spPr bwMode="auto">
            <a:xfrm rot="-5400000">
              <a:off x="3672090" y="1597285"/>
              <a:ext cx="213279" cy="291223"/>
            </a:xfrm>
            <a:prstGeom prst="rect">
              <a:avLst/>
            </a:prstGeom>
            <a:noFill/>
            <a:ln w="9525">
              <a:noFill/>
              <a:miter lim="800000"/>
              <a:headEnd/>
              <a:tailEnd/>
            </a:ln>
          </p:spPr>
          <p:txBody>
            <a:bodyPr rot="10800000" vert="eaVert" lIns="0" tIns="0" rIns="0" bIns="0" anchor="ctr"/>
            <a:lstStyle/>
            <a:p>
              <a:pPr algn="ctr" defTabSz="889000" fontAlgn="auto">
                <a:lnSpc>
                  <a:spcPct val="90000"/>
                </a:lnSpc>
                <a:spcBef>
                  <a:spcPts val="0"/>
                </a:spcBef>
                <a:spcAft>
                  <a:spcPct val="35000"/>
                </a:spcAft>
                <a:defRPr/>
              </a:pPr>
              <a:endParaRPr kumimoji="0" lang="zh-TW" altLang="en-US" sz="2000">
                <a:solidFill>
                  <a:schemeClr val="lt1"/>
                </a:solidFill>
                <a:latin typeface="+mn-lt"/>
                <a:ea typeface="+mn-ea"/>
              </a:endParaRPr>
            </a:p>
          </p:txBody>
        </p:sp>
      </p:grpSp>
      <p:grpSp>
        <p:nvGrpSpPr>
          <p:cNvPr id="463887" name="群組 39"/>
          <p:cNvGrpSpPr>
            <a:grpSpLocks/>
          </p:cNvGrpSpPr>
          <p:nvPr/>
        </p:nvGrpSpPr>
        <p:grpSpPr bwMode="auto">
          <a:xfrm rot="10800000">
            <a:off x="2339975" y="4941888"/>
            <a:ext cx="484188" cy="303212"/>
            <a:chOff x="3524904" y="1574184"/>
            <a:chExt cx="485371" cy="304001"/>
          </a:xfrm>
        </p:grpSpPr>
        <p:sp>
          <p:nvSpPr>
            <p:cNvPr id="41" name="向右箭號 40"/>
            <p:cNvSpPr/>
            <p:nvPr/>
          </p:nvSpPr>
          <p:spPr>
            <a:xfrm rot="16200000">
              <a:off x="3615589" y="1483499"/>
              <a:ext cx="304001" cy="485371"/>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2" name="向右箭號 4"/>
            <p:cNvSpPr>
              <a:spLocks noChangeArrowheads="1"/>
            </p:cNvSpPr>
            <p:nvPr/>
          </p:nvSpPr>
          <p:spPr bwMode="auto">
            <a:xfrm rot="-5400000">
              <a:off x="3660951" y="1597285"/>
              <a:ext cx="213279" cy="291222"/>
            </a:xfrm>
            <a:prstGeom prst="rect">
              <a:avLst/>
            </a:prstGeom>
            <a:noFill/>
            <a:ln w="9525">
              <a:noFill/>
              <a:miter lim="800000"/>
              <a:headEnd/>
              <a:tailEnd/>
            </a:ln>
          </p:spPr>
          <p:txBody>
            <a:bodyPr rot="10800000" vert="eaVert" lIns="0" tIns="0" rIns="0" bIns="0" anchor="ctr"/>
            <a:lstStyle/>
            <a:p>
              <a:pPr algn="ctr" defTabSz="889000" fontAlgn="auto">
                <a:lnSpc>
                  <a:spcPct val="90000"/>
                </a:lnSpc>
                <a:spcBef>
                  <a:spcPts val="0"/>
                </a:spcBef>
                <a:spcAft>
                  <a:spcPct val="35000"/>
                </a:spcAft>
                <a:defRPr/>
              </a:pPr>
              <a:endParaRPr kumimoji="0" lang="zh-TW" altLang="en-US" sz="2000">
                <a:solidFill>
                  <a:schemeClr val="lt1"/>
                </a:solidFill>
                <a:latin typeface="+mn-lt"/>
                <a:ea typeface="+mn-ea"/>
              </a:endParaRP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AE38B3-6425-4791-86CE-2473BF28C375}" type="slidenum">
              <a:rPr lang="zh-TW" altLang="en-US" smtClean="0">
                <a:solidFill>
                  <a:srgbClr val="898989"/>
                </a:solidFill>
                <a:latin typeface="Arial" charset="0"/>
                <a:ea typeface="新細明體" charset="-120"/>
              </a:rPr>
              <a:pPr fontAlgn="base">
                <a:spcBef>
                  <a:spcPct val="0"/>
                </a:spcBef>
                <a:spcAft>
                  <a:spcPct val="0"/>
                </a:spcAft>
              </a:pPr>
              <a:t>63</a:t>
            </a:fld>
            <a:endParaRPr lang="en-US" altLang="zh-TW">
              <a:solidFill>
                <a:srgbClr val="898989"/>
              </a:solidFill>
              <a:latin typeface="Arial" charset="0"/>
              <a:ea typeface="新細明體" charset="-120"/>
            </a:endParaRPr>
          </a:p>
        </p:txBody>
      </p:sp>
      <p:sp>
        <p:nvSpPr>
          <p:cNvPr id="465922" name="標題 1"/>
          <p:cNvSpPr>
            <a:spLocks noGrp="1"/>
          </p:cNvSpPr>
          <p:nvPr>
            <p:ph type="title"/>
          </p:nvPr>
        </p:nvSpPr>
        <p:spPr>
          <a:xfrm>
            <a:off x="539750" y="836613"/>
            <a:ext cx="8229600" cy="1143000"/>
          </a:xfrm>
        </p:spPr>
        <p:txBody>
          <a:bodyPr/>
          <a:lstStyle/>
          <a:p>
            <a:r>
              <a:rPr lang="zh-TW" altLang="en-US" sz="3600" dirty="0">
                <a:latin typeface="標楷體" pitchFamily="65" charset="-120"/>
                <a:ea typeface="標楷體" pitchFamily="65" charset="-120"/>
              </a:rPr>
              <a:t>三</a:t>
            </a:r>
            <a:r>
              <a:rPr lang="en-US" altLang="zh-TW" sz="3600" dirty="0">
                <a:latin typeface="標楷體" pitchFamily="65" charset="-120"/>
                <a:ea typeface="標楷體" pitchFamily="65" charset="-120"/>
              </a:rPr>
              <a:t>-3-4</a:t>
            </a:r>
            <a:r>
              <a:rPr lang="zh-TW" altLang="en-US" sz="3600" dirty="0">
                <a:latin typeface="標楷體" pitchFamily="65" charset="-120"/>
                <a:ea typeface="標楷體" pitchFamily="65" charset="-120"/>
              </a:rPr>
              <a:t>運動績優招生</a:t>
            </a:r>
          </a:p>
        </p:txBody>
      </p:sp>
      <p:sp>
        <p:nvSpPr>
          <p:cNvPr id="465923" name="投影片編號版面配置區 2"/>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fld id="{98B13892-FD02-4FE3-B953-B1300066DE08}" type="slidenum">
              <a:rPr kumimoji="0" lang="zh-TW" altLang="en-US" sz="1200">
                <a:solidFill>
                  <a:srgbClr val="898989"/>
                </a:solidFill>
              </a:rPr>
              <a:pPr algn="r"/>
              <a:t>63</a:t>
            </a:fld>
            <a:endParaRPr kumimoji="0" lang="en-US" altLang="zh-TW" sz="1200">
              <a:solidFill>
                <a:srgbClr val="898989"/>
              </a:solidFill>
            </a:endParaRPr>
          </a:p>
        </p:txBody>
      </p:sp>
      <p:sp>
        <p:nvSpPr>
          <p:cNvPr id="71684" name="Rectangle 4"/>
          <p:cNvSpPr>
            <a:spLocks noChangeArrowheads="1"/>
          </p:cNvSpPr>
          <p:nvPr/>
        </p:nvSpPr>
        <p:spPr bwMode="auto">
          <a:xfrm>
            <a:off x="468322" y="4123579"/>
            <a:ext cx="8423275"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kumimoji="0" lang="zh-TW" altLang="en-US" sz="3200" b="1" dirty="0">
                <a:solidFill>
                  <a:srgbClr val="FF0000"/>
                </a:solidFill>
              </a:rPr>
              <a:t>運動績優</a:t>
            </a:r>
            <a:r>
              <a:rPr lang="zh-TW" altLang="en-US" sz="3200" b="1" dirty="0">
                <a:solidFill>
                  <a:srgbClr val="FF0000"/>
                </a:solidFill>
              </a:rPr>
              <a:t>單獨招生</a:t>
            </a:r>
          </a:p>
          <a:p>
            <a:pPr>
              <a:defRPr/>
            </a:pPr>
            <a:r>
              <a:rPr lang="zh-TW" altLang="en-US" sz="3200" dirty="0"/>
              <a:t>       羅工：籃球；棒球；橄欖球</a:t>
            </a:r>
          </a:p>
          <a:p>
            <a:pPr>
              <a:defRPr/>
            </a:pPr>
            <a:r>
              <a:rPr kumimoji="0" lang="zh-TW" altLang="en-US" sz="3200" b="1" dirty="0">
                <a:solidFill>
                  <a:srgbClr val="FF0000"/>
                </a:solidFill>
              </a:rPr>
              <a:t>運動績優</a:t>
            </a:r>
            <a:r>
              <a:rPr lang="zh-TW" altLang="en-US" sz="3200" b="1" dirty="0">
                <a:solidFill>
                  <a:srgbClr val="FF0000"/>
                </a:solidFill>
              </a:rPr>
              <a:t>甄選入學</a:t>
            </a:r>
          </a:p>
          <a:p>
            <a:pPr>
              <a:defRPr/>
            </a:pPr>
            <a:r>
              <a:rPr lang="zh-TW" altLang="en-US" sz="3200" dirty="0"/>
              <a:t>      宜商：田徑 </a:t>
            </a:r>
          </a:p>
        </p:txBody>
      </p:sp>
      <p:sp>
        <p:nvSpPr>
          <p:cNvPr id="71685" name="Rectangle 5"/>
          <p:cNvSpPr>
            <a:spLocks noChangeArrowheads="1"/>
          </p:cNvSpPr>
          <p:nvPr/>
        </p:nvSpPr>
        <p:spPr bwMode="auto">
          <a:xfrm>
            <a:off x="1187459" y="1916122"/>
            <a:ext cx="6926263"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zh-TW" altLang="zh-TW" sz="3200">
                <a:solidFill>
                  <a:srgbClr val="9A5315"/>
                </a:solidFill>
              </a:rPr>
              <a:t>其招生規定由各校擬訂，報主管機關核定；除依</a:t>
            </a:r>
            <a:r>
              <a:rPr lang="zh-TW" altLang="en-US" sz="3200">
                <a:solidFill>
                  <a:srgbClr val="9A5315"/>
                </a:solidFill>
              </a:rPr>
              <a:t>中等以上學校運動成績優良學生升學輔導辦法</a:t>
            </a:r>
            <a:r>
              <a:rPr lang="zh-TW" altLang="zh-TW" sz="3200">
                <a:solidFill>
                  <a:srgbClr val="9A5315"/>
                </a:solidFill>
              </a:rPr>
              <a:t>第</a:t>
            </a:r>
            <a:r>
              <a:rPr lang="en-US" altLang="zh-TW" sz="3200">
                <a:solidFill>
                  <a:srgbClr val="9A5315"/>
                </a:solidFill>
              </a:rPr>
              <a:t>19</a:t>
            </a:r>
            <a:r>
              <a:rPr lang="zh-TW" altLang="zh-TW" sz="3200">
                <a:solidFill>
                  <a:srgbClr val="9A5315"/>
                </a:solidFill>
              </a:rPr>
              <a:t>條第</a:t>
            </a:r>
            <a:r>
              <a:rPr lang="en-US" altLang="zh-TW" sz="3200">
                <a:solidFill>
                  <a:srgbClr val="9A5315"/>
                </a:solidFill>
              </a:rPr>
              <a:t>2</a:t>
            </a:r>
            <a:r>
              <a:rPr lang="zh-TW" altLang="zh-TW" sz="3200">
                <a:solidFill>
                  <a:srgbClr val="9A5315"/>
                </a:solidFill>
              </a:rPr>
              <a:t>項規定條件，並</a:t>
            </a:r>
            <a:r>
              <a:rPr lang="zh-TW" altLang="en-US" sz="3200">
                <a:solidFill>
                  <a:srgbClr val="9A5315"/>
                </a:solidFill>
              </a:rPr>
              <a:t>由</a:t>
            </a:r>
            <a:r>
              <a:rPr lang="zh-TW" altLang="zh-TW" sz="3200">
                <a:solidFill>
                  <a:srgbClr val="9A5315"/>
                </a:solidFill>
              </a:rPr>
              <a:t>主管教育行政機關核准</a:t>
            </a:r>
            <a:endParaRPr lang="zh-TW" altLang="en-US" sz="3200">
              <a:solidFill>
                <a:srgbClr val="9A5315"/>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投影片編號版面配置區 1"/>
          <p:cNvSpPr txBox="1">
            <a:spLocks noGrp="1"/>
          </p:cNvSpPr>
          <p:nvPr/>
        </p:nvSpPr>
        <p:spPr bwMode="auto">
          <a:xfrm>
            <a:off x="6988175" y="6248400"/>
            <a:ext cx="1905000" cy="457200"/>
          </a:xfrm>
          <a:prstGeom prst="rect">
            <a:avLst/>
          </a:prstGeom>
          <a:noFill/>
          <a:ln w="9525">
            <a:noFill/>
            <a:miter lim="800000"/>
            <a:headEnd/>
            <a:tailEnd/>
          </a:ln>
        </p:spPr>
        <p:txBody>
          <a:bodyPr anchor="ctr"/>
          <a:lstStyle/>
          <a:p>
            <a:fld id="{0ED28334-8FDD-4A1F-9200-ADC33F1D07B5}" type="slidenum">
              <a:rPr lang="en-US" altLang="zh-TW">
                <a:latin typeface="Times New Roman" pitchFamily="18" charset="0"/>
              </a:rPr>
              <a:pPr/>
              <a:t>64</a:t>
            </a:fld>
            <a:endParaRPr lang="en-US" altLang="zh-TW">
              <a:latin typeface="Times New Roman" pitchFamily="18" charset="0"/>
            </a:endParaRPr>
          </a:p>
        </p:txBody>
      </p:sp>
      <p:sp>
        <p:nvSpPr>
          <p:cNvPr id="466946" name="Rectangle 93"/>
          <p:cNvSpPr>
            <a:spLocks noChangeArrowheads="1"/>
          </p:cNvSpPr>
          <p:nvPr/>
        </p:nvSpPr>
        <p:spPr bwMode="auto">
          <a:xfrm>
            <a:off x="2" y="1125556"/>
            <a:ext cx="684213" cy="71437"/>
          </a:xfrm>
          <a:prstGeom prst="rect">
            <a:avLst/>
          </a:prstGeom>
          <a:solidFill>
            <a:srgbClr val="008000"/>
          </a:solidFill>
          <a:ln w="9525">
            <a:solidFill>
              <a:srgbClr val="008000"/>
            </a:solidFill>
            <a:miter lim="800000"/>
            <a:headEnd/>
            <a:tailEnd/>
          </a:ln>
        </p:spPr>
        <p:txBody>
          <a:bodyPr wrap="none" anchor="ctr"/>
          <a:lstStyle/>
          <a:p>
            <a:endParaRPr lang="zh-TW" altLang="en-US" sz="3200">
              <a:latin typeface="Times New Roman" pitchFamily="18" charset="0"/>
            </a:endParaRPr>
          </a:p>
        </p:txBody>
      </p:sp>
      <p:sp>
        <p:nvSpPr>
          <p:cNvPr id="466947" name="Rectangle 92"/>
          <p:cNvSpPr>
            <a:spLocks noChangeArrowheads="1"/>
          </p:cNvSpPr>
          <p:nvPr/>
        </p:nvSpPr>
        <p:spPr bwMode="auto">
          <a:xfrm>
            <a:off x="755650" y="1125556"/>
            <a:ext cx="8388350" cy="46037"/>
          </a:xfrm>
          <a:prstGeom prst="rect">
            <a:avLst/>
          </a:prstGeom>
          <a:solidFill>
            <a:schemeClr val="hlink"/>
          </a:solidFill>
          <a:ln w="9525">
            <a:solidFill>
              <a:schemeClr val="tx1"/>
            </a:solidFill>
            <a:miter lim="800000"/>
            <a:headEnd/>
            <a:tailEnd/>
          </a:ln>
        </p:spPr>
        <p:txBody>
          <a:bodyPr wrap="none" anchor="ctr"/>
          <a:lstStyle/>
          <a:p>
            <a:endParaRPr lang="zh-TW" altLang="en-US" sz="3200">
              <a:latin typeface="Times New Roman" pitchFamily="18" charset="0"/>
            </a:endParaRPr>
          </a:p>
        </p:txBody>
      </p:sp>
      <p:pic>
        <p:nvPicPr>
          <p:cNvPr id="466948" name="Picture 5"/>
          <p:cNvPicPr>
            <a:picLocks noChangeAspect="1"/>
          </p:cNvPicPr>
          <p:nvPr/>
        </p:nvPicPr>
        <p:blipFill>
          <a:blip r:embed="rId2" cstate="print"/>
          <a:srcRect/>
          <a:stretch>
            <a:fillRect/>
          </a:stretch>
        </p:blipFill>
        <p:spPr bwMode="auto">
          <a:xfrm>
            <a:off x="1" y="4572000"/>
            <a:ext cx="2444750" cy="2286000"/>
          </a:xfrm>
          <a:prstGeom prst="rect">
            <a:avLst/>
          </a:prstGeom>
          <a:noFill/>
          <a:ln w="9525">
            <a:noFill/>
            <a:miter lim="800000"/>
            <a:headEnd/>
            <a:tailEnd/>
          </a:ln>
        </p:spPr>
      </p:pic>
      <p:sp>
        <p:nvSpPr>
          <p:cNvPr id="39" name="手繪多邊形 38"/>
          <p:cNvSpPr/>
          <p:nvPr/>
        </p:nvSpPr>
        <p:spPr bwMode="auto">
          <a:xfrm>
            <a:off x="1403359" y="1412882"/>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eaLnBrk="0" hangingPunct="0">
              <a:lnSpc>
                <a:spcPts val="3700"/>
              </a:lnSpc>
              <a:defRPr/>
            </a:pPr>
            <a:r>
              <a:rPr lang="zh-TW" altLang="en-US" sz="2800" b="1" dirty="0"/>
              <a:t>甄審</a:t>
            </a:r>
            <a:endParaRPr lang="en-US" altLang="zh-TW" sz="2800" b="1" dirty="0"/>
          </a:p>
        </p:txBody>
      </p:sp>
      <p:sp>
        <p:nvSpPr>
          <p:cNvPr id="40" name="手繪多邊形 39"/>
          <p:cNvSpPr/>
          <p:nvPr/>
        </p:nvSpPr>
        <p:spPr bwMode="auto">
          <a:xfrm>
            <a:off x="1403359" y="2133606"/>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eaLnBrk="0" hangingPunct="0">
              <a:lnSpc>
                <a:spcPts val="3000"/>
              </a:lnSpc>
              <a:spcAft>
                <a:spcPts val="0"/>
              </a:spcAft>
              <a:defRPr/>
            </a:pPr>
            <a:r>
              <a:rPr lang="zh-TW" altLang="en-US" dirty="0"/>
              <a:t>甄審係以國際運動競賽成就為報名門檻，作為分發之標準，為外加招生名額。</a:t>
            </a:r>
          </a:p>
        </p:txBody>
      </p:sp>
      <p:grpSp>
        <p:nvGrpSpPr>
          <p:cNvPr id="466951" name="群組 3"/>
          <p:cNvGrpSpPr>
            <a:grpSpLocks/>
          </p:cNvGrpSpPr>
          <p:nvPr/>
        </p:nvGrpSpPr>
        <p:grpSpPr bwMode="auto">
          <a:xfrm>
            <a:off x="3708401" y="1412881"/>
            <a:ext cx="4608513" cy="4322763"/>
            <a:chOff x="1613324" y="2376765"/>
            <a:chExt cx="1984096" cy="3077303"/>
          </a:xfrm>
        </p:grpSpPr>
        <p:sp>
          <p:nvSpPr>
            <p:cNvPr id="42" name="手繪多邊形 41"/>
            <p:cNvSpPr/>
            <p:nvPr/>
          </p:nvSpPr>
          <p:spPr>
            <a:xfrm>
              <a:off x="1613324" y="2376765"/>
              <a:ext cx="930878"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eaLnBrk="0" hangingPunct="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889837"/>
              <a:ext cx="930878"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eaLnBrk="0" hangingPunct="0">
                <a:lnSpc>
                  <a:spcPts val="3000"/>
                </a:lnSpc>
                <a:spcAft>
                  <a:spcPts val="0"/>
                </a:spcAft>
                <a:defRPr/>
              </a:pPr>
              <a:r>
                <a:rPr lang="zh-TW" altLang="zh-TW" sz="2300" dirty="0"/>
                <a:t>以</a:t>
              </a:r>
              <a:r>
                <a:rPr lang="zh-TW" altLang="zh-TW" sz="2300" dirty="0">
                  <a:solidFill>
                    <a:srgbClr val="FF0000"/>
                  </a:solidFill>
                </a:rPr>
                <a:t>運動競賽成就</a:t>
              </a:r>
              <a:r>
                <a:rPr lang="zh-TW" altLang="zh-TW" sz="2300" dirty="0"/>
                <a:t>為報名門檻，並加考</a:t>
              </a:r>
              <a:r>
                <a:rPr lang="zh-TW" altLang="zh-TW" sz="2300" dirty="0">
                  <a:solidFill>
                    <a:srgbClr val="FF0000"/>
                  </a:solidFill>
                </a:rPr>
                <a:t>學科</a:t>
              </a:r>
              <a:r>
                <a:rPr lang="en-US" altLang="zh-TW" sz="2300" dirty="0"/>
                <a:t>(</a:t>
              </a:r>
              <a:r>
                <a:rPr lang="zh-TW" altLang="zh-TW" sz="2300" dirty="0"/>
                <a:t>國、英、數、自然及社會</a:t>
              </a:r>
              <a:r>
                <a:rPr lang="en-US" altLang="zh-TW" sz="2300" dirty="0"/>
                <a:t>)</a:t>
              </a:r>
              <a:r>
                <a:rPr lang="zh-TW" altLang="zh-TW" sz="2300" dirty="0"/>
                <a:t>及部分專長須參加</a:t>
              </a:r>
              <a:r>
                <a:rPr lang="zh-TW" altLang="zh-TW" sz="2300" dirty="0">
                  <a:solidFill>
                    <a:srgbClr val="FF0000"/>
                  </a:solidFill>
                </a:rPr>
                <a:t>術科</a:t>
              </a:r>
              <a:r>
                <a:rPr lang="zh-TW" altLang="zh-TW" sz="2300" dirty="0"/>
                <a:t>檢定，為內含之招生名額。</a:t>
              </a:r>
            </a:p>
            <a:p>
              <a:pPr marL="0" lvl="1" defTabSz="1289050" eaLnBrk="0" hangingPunct="0">
                <a:lnSpc>
                  <a:spcPts val="3500"/>
                </a:lnSpc>
                <a:spcAft>
                  <a:spcPts val="0"/>
                </a:spcAft>
                <a:defRPr/>
              </a:pPr>
              <a:endParaRPr lang="en-US" altLang="zh-TW" sz="2300" dirty="0">
                <a:latin typeface="+mj-ea"/>
                <a:ea typeface="+mj-ea"/>
              </a:endParaRPr>
            </a:p>
          </p:txBody>
        </p:sp>
        <p:sp>
          <p:nvSpPr>
            <p:cNvPr id="44" name="手繪多邊形 43"/>
            <p:cNvSpPr/>
            <p:nvPr/>
          </p:nvSpPr>
          <p:spPr>
            <a:xfrm>
              <a:off x="2581109" y="2376765"/>
              <a:ext cx="1016311" cy="46899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eaLnBrk="0" hangingPunct="0">
                <a:lnSpc>
                  <a:spcPct val="90000"/>
                </a:lnSpc>
                <a:spcAft>
                  <a:spcPct val="35000"/>
                </a:spcAft>
                <a:defRPr/>
              </a:pPr>
              <a:endParaRPr lang="zh-TW" altLang="en-US" sz="2900">
                <a:solidFill>
                  <a:schemeClr val="tx1"/>
                </a:solidFill>
              </a:endParaRPr>
            </a:p>
          </p:txBody>
        </p:sp>
        <p:sp>
          <p:nvSpPr>
            <p:cNvPr id="45" name="手繪多邊形 44"/>
            <p:cNvSpPr/>
            <p:nvPr/>
          </p:nvSpPr>
          <p:spPr>
            <a:xfrm>
              <a:off x="2575641" y="2866105"/>
              <a:ext cx="1021779"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eaLnBrk="0" hangingPunct="0">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p:cNvSpPr/>
          <p:nvPr/>
        </p:nvSpPr>
        <p:spPr>
          <a:xfrm>
            <a:off x="3659188" y="1484314"/>
            <a:ext cx="2208212" cy="566822"/>
          </a:xfrm>
          <a:prstGeom prst="rect">
            <a:avLst/>
          </a:prstGeom>
        </p:spPr>
        <p:txBody>
          <a:bodyPr>
            <a:spAutoFit/>
          </a:bodyPr>
          <a:lstStyle/>
          <a:p>
            <a:pPr algn="ctr" eaLnBrk="0" hangingPunct="0">
              <a:lnSpc>
                <a:spcPts val="3700"/>
              </a:lnSpc>
              <a:defRPr/>
            </a:pPr>
            <a:r>
              <a:rPr lang="zh-TW" altLang="en-US" sz="2800" b="1" kern="0" dirty="0">
                <a:solidFill>
                  <a:schemeClr val="bg1"/>
                </a:solidFill>
                <a:latin typeface="+mj-ea"/>
                <a:ea typeface="+mj-ea"/>
              </a:rPr>
              <a:t>甄試</a:t>
            </a:r>
          </a:p>
        </p:txBody>
      </p:sp>
      <p:sp>
        <p:nvSpPr>
          <p:cNvPr id="16" name="矩形 15"/>
          <p:cNvSpPr/>
          <p:nvPr/>
        </p:nvSpPr>
        <p:spPr>
          <a:xfrm>
            <a:off x="6011872" y="1493840"/>
            <a:ext cx="2281237" cy="566737"/>
          </a:xfrm>
          <a:prstGeom prst="rect">
            <a:avLst/>
          </a:prstGeom>
        </p:spPr>
        <p:txBody>
          <a:bodyPr>
            <a:spAutoFit/>
          </a:bodyPr>
          <a:lstStyle/>
          <a:p>
            <a:pPr algn="ctr" eaLnBrk="0" hangingPunct="0">
              <a:lnSpc>
                <a:spcPts val="3700"/>
              </a:lnSpc>
              <a:defRPr/>
            </a:pPr>
            <a:r>
              <a:rPr lang="zh-TW" altLang="en-US" sz="2800" b="1" kern="0" dirty="0">
                <a:solidFill>
                  <a:schemeClr val="bg1"/>
                </a:solidFill>
                <a:latin typeface="+mj-ea"/>
                <a:ea typeface="+mj-ea"/>
              </a:rPr>
              <a:t>單獨招生</a:t>
            </a:r>
          </a:p>
        </p:txBody>
      </p:sp>
      <p:sp>
        <p:nvSpPr>
          <p:cNvPr id="466954" name="矩形 3"/>
          <p:cNvSpPr>
            <a:spLocks noChangeArrowheads="1"/>
          </p:cNvSpPr>
          <p:nvPr/>
        </p:nvSpPr>
        <p:spPr bwMode="auto">
          <a:xfrm>
            <a:off x="592138" y="404813"/>
            <a:ext cx="8551862" cy="641350"/>
          </a:xfrm>
          <a:prstGeom prst="rect">
            <a:avLst/>
          </a:prstGeom>
          <a:noFill/>
          <a:ln w="9525">
            <a:noFill/>
            <a:miter lim="800000"/>
            <a:headEnd/>
            <a:tailEnd/>
          </a:ln>
        </p:spPr>
        <p:txBody>
          <a:bodyPr>
            <a:spAutoFit/>
          </a:bodyPr>
          <a:lstStyle/>
          <a:p>
            <a:pPr algn="ctr"/>
            <a:r>
              <a:rPr kumimoji="0" lang="zh-TW" altLang="en-US" sz="3600" dirty="0">
                <a:latin typeface="標楷體" pitchFamily="65" charset="-120"/>
                <a:ea typeface="標楷體" pitchFamily="65" charset="-120"/>
              </a:rPr>
              <a:t>三</a:t>
            </a:r>
            <a:r>
              <a:rPr kumimoji="0" lang="en-US" altLang="zh-TW" sz="3600" dirty="0">
                <a:latin typeface="標楷體" pitchFamily="65" charset="-120"/>
                <a:ea typeface="標楷體" pitchFamily="65" charset="-120"/>
              </a:rPr>
              <a:t>-3-4</a:t>
            </a:r>
            <a:r>
              <a:rPr kumimoji="0" lang="zh-TW" altLang="en-US" sz="3600" dirty="0">
                <a:latin typeface="標楷體" pitchFamily="65" charset="-120"/>
                <a:ea typeface="標楷體" pitchFamily="65" charset="-120"/>
              </a:rPr>
              <a:t>運動績優招生</a:t>
            </a:r>
          </a:p>
        </p:txBody>
      </p:sp>
      <p:sp>
        <p:nvSpPr>
          <p:cNvPr id="18" name="向下箭號 17"/>
          <p:cNvSpPr/>
          <p:nvPr/>
        </p:nvSpPr>
        <p:spPr>
          <a:xfrm>
            <a:off x="4572003" y="5734068"/>
            <a:ext cx="682625" cy="360363"/>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eaLnBrk="0" hangingPunct="0">
              <a:defRPr/>
            </a:pPr>
            <a:endParaRPr lang="zh-TW" altLang="en-US"/>
          </a:p>
        </p:txBody>
      </p:sp>
      <p:sp>
        <p:nvSpPr>
          <p:cNvPr id="449553" name="AutoShape 12"/>
          <p:cNvSpPr>
            <a:spLocks noChangeArrowheads="1"/>
          </p:cNvSpPr>
          <p:nvPr/>
        </p:nvSpPr>
        <p:spPr bwMode="auto">
          <a:xfrm>
            <a:off x="-180974" y="6021406"/>
            <a:ext cx="9828213"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p>
            <a:pPr algn="ctr">
              <a:lnSpc>
                <a:spcPts val="3500"/>
              </a:lnSpc>
              <a:defRPr/>
            </a:pPr>
            <a:r>
              <a:rPr lang="zh-TW" altLang="en-US" sz="3200" b="1">
                <a:latin typeface="標楷體" pitchFamily="65" charset="-120"/>
                <a:ea typeface="標楷體" pitchFamily="65" charset="-120"/>
                <a:cs typeface="Times New Roman" pitchFamily="18" charset="0"/>
              </a:rPr>
              <a:t>甄審及甄試由教育部辦理，單獨招生由學校辦理。</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其他</a:t>
            </a:r>
            <a:r>
              <a:rPr lang="en-US" altLang="zh-TW" dirty="0"/>
              <a:t>—</a:t>
            </a:r>
            <a:r>
              <a:rPr lang="zh-TW" altLang="en-US" dirty="0" smtClean="0"/>
              <a:t>身心</a:t>
            </a:r>
            <a:r>
              <a:rPr lang="zh-TW" altLang="en-US" dirty="0"/>
              <a:t>障礙生適性輔導安置</a:t>
            </a:r>
          </a:p>
        </p:txBody>
      </p:sp>
      <p:sp>
        <p:nvSpPr>
          <p:cNvPr id="3" name="內容版面配置區 2"/>
          <p:cNvSpPr>
            <a:spLocks noGrp="1"/>
          </p:cNvSpPr>
          <p:nvPr>
            <p:ph idx="1"/>
          </p:nvPr>
        </p:nvSpPr>
        <p:spPr/>
        <p:txBody>
          <a:bodyPr>
            <a:normAutofit fontScale="92500"/>
          </a:bodyPr>
          <a:lstStyle/>
          <a:p>
            <a:pPr marL="363538" indent="-363538"/>
            <a:r>
              <a:rPr lang="zh-TW" altLang="en-US" dirty="0" smtClean="0"/>
              <a:t>參加身心障礙學生適性輔導安置之學生，亦可參加免試入學或特色招生，並得擇一錄取結果報到。</a:t>
            </a:r>
            <a:endParaRPr lang="en-US" altLang="zh-TW" dirty="0" smtClean="0"/>
          </a:p>
          <a:p>
            <a:r>
              <a:rPr lang="zh-TW" altLang="en-US" dirty="0" smtClean="0"/>
              <a:t>國立學校之承辦學校：</a:t>
            </a:r>
            <a:r>
              <a:rPr lang="zh-TW" altLang="en-US" b="1" u="sng" dirty="0" smtClean="0">
                <a:solidFill>
                  <a:srgbClr val="FF0000"/>
                </a:solidFill>
              </a:rPr>
              <a:t>國立二林工商</a:t>
            </a:r>
            <a:endParaRPr lang="en-US" altLang="zh-TW" b="1" u="sng" dirty="0" smtClean="0">
              <a:solidFill>
                <a:srgbClr val="FF0000"/>
              </a:solidFill>
            </a:endParaRPr>
          </a:p>
          <a:p>
            <a:pPr lvl="1"/>
            <a:r>
              <a:rPr lang="zh-TW" altLang="en-US" dirty="0" smtClean="0"/>
              <a:t>報名日期：</a:t>
            </a:r>
            <a:r>
              <a:rPr lang="en-US" altLang="zh-TW" dirty="0" smtClean="0"/>
              <a:t>107.02.21-107.03.05 </a:t>
            </a:r>
            <a:r>
              <a:rPr lang="zh-TW" altLang="en-US" dirty="0"/>
              <a:t>	</a:t>
            </a:r>
          </a:p>
          <a:p>
            <a:pPr lvl="1"/>
            <a:r>
              <a:rPr lang="zh-TW" altLang="en-US" dirty="0" smtClean="0"/>
              <a:t>放榜日期：</a:t>
            </a:r>
            <a:r>
              <a:rPr lang="en-US" altLang="zh-TW" dirty="0" smtClean="0"/>
              <a:t>107.06.06</a:t>
            </a:r>
            <a:endParaRPr lang="en-US" altLang="zh-TW" dirty="0"/>
          </a:p>
          <a:p>
            <a:pPr lvl="1"/>
            <a:r>
              <a:rPr lang="zh-TW" altLang="en-US" dirty="0" smtClean="0"/>
              <a:t>報到日期：</a:t>
            </a:r>
            <a:r>
              <a:rPr lang="en-US" altLang="zh-TW" dirty="0" smtClean="0"/>
              <a:t>107.07.13</a:t>
            </a:r>
          </a:p>
          <a:p>
            <a:pPr lvl="1"/>
            <a:r>
              <a:rPr lang="zh-TW" altLang="en-US" dirty="0"/>
              <a:t>以上僅供</a:t>
            </a:r>
            <a:r>
              <a:rPr lang="zh-TW" altLang="en-US" dirty="0" smtClean="0"/>
              <a:t>參考，以簡章為準。</a:t>
            </a:r>
            <a:endParaRPr lang="en-US" altLang="zh-TW" dirty="0" smtClean="0"/>
          </a:p>
          <a:p>
            <a:pPr marL="363538" indent="-363538"/>
            <a:r>
              <a:rPr lang="zh-TW" altLang="en-US" dirty="0" smtClean="0"/>
              <a:t>臺北市、新北市、臺中市及高雄市獨立辦理。</a:t>
            </a:r>
            <a:endParaRPr lang="zh-TW" altLang="en-US" dirty="0"/>
          </a:p>
        </p:txBody>
      </p:sp>
    </p:spTree>
    <p:extLst>
      <p:ext uri="{BB962C8B-B14F-4D97-AF65-F5344CB8AC3E}">
        <p14:creationId xmlns:p14="http://schemas.microsoft.com/office/powerpoint/2010/main" val="2105191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其他</a:t>
            </a:r>
            <a:r>
              <a:rPr lang="en-US" altLang="zh-TW" dirty="0"/>
              <a:t>—</a:t>
            </a:r>
            <a:r>
              <a:rPr lang="zh-TW" altLang="en-US" dirty="0" smtClean="0"/>
              <a:t>運動</a:t>
            </a:r>
            <a:r>
              <a:rPr lang="zh-TW" altLang="en-US" dirty="0"/>
              <a:t>績</a:t>
            </a:r>
            <a:r>
              <a:rPr lang="zh-TW" altLang="en-US" dirty="0" smtClean="0"/>
              <a:t>優甄審、甄試與獨招</a:t>
            </a:r>
            <a:endParaRPr lang="zh-TW" altLang="en-US" dirty="0"/>
          </a:p>
        </p:txBody>
      </p:sp>
      <p:sp>
        <p:nvSpPr>
          <p:cNvPr id="3" name="內容版面配置區 2"/>
          <p:cNvSpPr>
            <a:spLocks noGrp="1"/>
          </p:cNvSpPr>
          <p:nvPr>
            <p:ph idx="1"/>
          </p:nvPr>
        </p:nvSpPr>
        <p:spPr/>
        <p:txBody>
          <a:bodyPr>
            <a:normAutofit/>
          </a:bodyPr>
          <a:lstStyle/>
          <a:p>
            <a:r>
              <a:rPr lang="zh-TW" altLang="en-US" dirty="0" smtClean="0"/>
              <a:t>運動績優甄審入學</a:t>
            </a:r>
            <a:endParaRPr lang="en-US" altLang="zh-TW" dirty="0" smtClean="0"/>
          </a:p>
          <a:p>
            <a:pPr lvl="1"/>
            <a:r>
              <a:rPr lang="zh-TW" altLang="en-US" dirty="0" smtClean="0"/>
              <a:t>中等以上</a:t>
            </a:r>
            <a:r>
              <a:rPr lang="zh-TW" altLang="en-US" dirty="0"/>
              <a:t>學校運動成績優良學生輔導</a:t>
            </a:r>
            <a:r>
              <a:rPr lang="zh-TW" altLang="en-US" dirty="0" smtClean="0"/>
              <a:t>委員會</a:t>
            </a:r>
            <a:endParaRPr lang="en-US" altLang="zh-TW" dirty="0" smtClean="0"/>
          </a:p>
          <a:p>
            <a:pPr lvl="1"/>
            <a:r>
              <a:rPr lang="zh-TW" altLang="en-US" dirty="0"/>
              <a:t>國立臺灣體育運動</a:t>
            </a:r>
            <a:r>
              <a:rPr lang="zh-TW" altLang="en-US" dirty="0" smtClean="0"/>
              <a:t>大學</a:t>
            </a:r>
            <a:endParaRPr lang="en-US" altLang="zh-TW" dirty="0" smtClean="0"/>
          </a:p>
          <a:p>
            <a:r>
              <a:rPr lang="zh-TW" altLang="en-US" dirty="0" smtClean="0"/>
              <a:t>運動</a:t>
            </a:r>
            <a:r>
              <a:rPr lang="zh-TW" altLang="en-US" dirty="0"/>
              <a:t>績優甄試</a:t>
            </a:r>
            <a:r>
              <a:rPr lang="zh-TW" altLang="en-US" dirty="0" smtClean="0"/>
              <a:t>入學</a:t>
            </a:r>
            <a:endParaRPr lang="en-US" altLang="zh-TW" dirty="0" smtClean="0"/>
          </a:p>
          <a:p>
            <a:pPr lvl="1"/>
            <a:r>
              <a:rPr lang="zh-TW" altLang="en-US" dirty="0"/>
              <a:t>中等以上學校運動成績優良學生輔導</a:t>
            </a:r>
            <a:r>
              <a:rPr lang="zh-TW" altLang="en-US" dirty="0" smtClean="0"/>
              <a:t>委員會</a:t>
            </a:r>
            <a:endParaRPr lang="en-US" altLang="zh-TW" dirty="0" smtClean="0"/>
          </a:p>
          <a:p>
            <a:pPr lvl="1"/>
            <a:r>
              <a:rPr lang="zh-TW" altLang="en-US" dirty="0" smtClean="0"/>
              <a:t>國立臺灣</a:t>
            </a:r>
            <a:r>
              <a:rPr lang="zh-TW" altLang="en-US" dirty="0"/>
              <a:t>體育運動</a:t>
            </a:r>
            <a:r>
              <a:rPr lang="zh-TW" altLang="en-US" dirty="0" smtClean="0"/>
              <a:t>大學</a:t>
            </a:r>
            <a:endParaRPr lang="en-US" altLang="zh-TW" dirty="0"/>
          </a:p>
          <a:p>
            <a:r>
              <a:rPr lang="zh-TW" altLang="en-US" dirty="0" smtClean="0"/>
              <a:t>運動績優獨招</a:t>
            </a:r>
            <a:endParaRPr lang="en-US" altLang="zh-TW" dirty="0" smtClean="0"/>
          </a:p>
          <a:p>
            <a:pPr lvl="1"/>
            <a:r>
              <a:rPr lang="zh-TW" altLang="en-US" dirty="0"/>
              <a:t>教育部體育</a:t>
            </a:r>
            <a:r>
              <a:rPr lang="zh-TW" altLang="en-US" dirty="0" smtClean="0"/>
              <a:t>署學校體育組</a:t>
            </a:r>
            <a:endParaRPr lang="zh-TW" altLang="en-US" dirty="0"/>
          </a:p>
        </p:txBody>
      </p:sp>
    </p:spTree>
    <p:extLst>
      <p:ext uri="{BB962C8B-B14F-4D97-AF65-F5344CB8AC3E}">
        <p14:creationId xmlns:p14="http://schemas.microsoft.com/office/powerpoint/2010/main" val="14255543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特殊身分學生入學</a:t>
            </a:r>
            <a:endParaRPr lang="zh-TW" altLang="en-US" dirty="0"/>
          </a:p>
        </p:txBody>
      </p:sp>
      <p:sp>
        <p:nvSpPr>
          <p:cNvPr id="3" name="內容版面配置區 2"/>
          <p:cNvSpPr>
            <a:spLocks noGrp="1"/>
          </p:cNvSpPr>
          <p:nvPr>
            <p:ph idx="1"/>
          </p:nvPr>
        </p:nvSpPr>
        <p:spPr>
          <a:xfrm>
            <a:off x="395536" y="1412776"/>
            <a:ext cx="8229600" cy="5069160"/>
          </a:xfrm>
        </p:spPr>
        <p:txBody>
          <a:bodyPr>
            <a:normAutofit fontScale="92500" lnSpcReduction="20000"/>
          </a:bodyPr>
          <a:lstStyle/>
          <a:p>
            <a:r>
              <a:rPr lang="zh-TW" altLang="en-US" dirty="0" smtClean="0"/>
              <a:t>特殊身分學生包括</a:t>
            </a:r>
            <a:endParaRPr lang="en-US" altLang="zh-TW" dirty="0" smtClean="0"/>
          </a:p>
          <a:p>
            <a:pPr lvl="1"/>
            <a:r>
              <a:rPr lang="zh-TW" altLang="en-US" dirty="0" smtClean="0"/>
              <a:t>原住民生、身心障礙生、蒙藏生、</a:t>
            </a:r>
            <a:r>
              <a:rPr lang="zh-TW" altLang="en-US" dirty="0"/>
              <a:t>政府派赴國外工作子女、境外優秀科學技術人才子女、僑生、</a:t>
            </a:r>
            <a:r>
              <a:rPr lang="zh-TW" altLang="en-US" dirty="0" smtClean="0"/>
              <a:t>退伍軍人。</a:t>
            </a:r>
            <a:endParaRPr lang="en-US" altLang="zh-TW" dirty="0" smtClean="0"/>
          </a:p>
          <a:p>
            <a:r>
              <a:rPr lang="zh-TW" altLang="en-US" dirty="0"/>
              <a:t>外加</a:t>
            </a:r>
            <a:r>
              <a:rPr lang="zh-TW" altLang="en-US" dirty="0" smtClean="0"/>
              <a:t>名額</a:t>
            </a:r>
            <a:endParaRPr lang="en-US" altLang="zh-TW" dirty="0" smtClean="0"/>
          </a:p>
          <a:p>
            <a:pPr lvl="1"/>
            <a:r>
              <a:rPr lang="zh-TW" altLang="en-US" dirty="0"/>
              <a:t>各</a:t>
            </a:r>
            <a:r>
              <a:rPr lang="zh-TW" altLang="en-US" dirty="0" smtClean="0"/>
              <a:t>管道均提供原核定名額</a:t>
            </a:r>
            <a:r>
              <a:rPr lang="en-US" altLang="zh-TW" dirty="0" smtClean="0"/>
              <a:t>2%</a:t>
            </a:r>
            <a:r>
              <a:rPr lang="en-US" altLang="zh-TW" dirty="0"/>
              <a:t>(</a:t>
            </a:r>
            <a:r>
              <a:rPr lang="zh-TW" altLang="en-US" dirty="0"/>
              <a:t>無條件進入</a:t>
            </a:r>
            <a:r>
              <a:rPr lang="en-US" altLang="zh-TW" dirty="0" smtClean="0"/>
              <a:t>)</a:t>
            </a:r>
            <a:r>
              <a:rPr lang="zh-TW" altLang="en-US" dirty="0" smtClean="0"/>
              <a:t>之外加名額。</a:t>
            </a:r>
            <a:endParaRPr lang="en-US" altLang="zh-TW" dirty="0" smtClean="0"/>
          </a:p>
          <a:p>
            <a:pPr lvl="1"/>
            <a:r>
              <a:rPr lang="zh-TW" altLang="en-US" dirty="0"/>
              <a:t>先以原始分數與一般生比序，若未錄取，則依相關規定加分後，進行外加名額比序，不佔一般生名額</a:t>
            </a:r>
            <a:r>
              <a:rPr lang="zh-TW" altLang="en-US" dirty="0" smtClean="0"/>
              <a:t>。</a:t>
            </a:r>
            <a:endParaRPr lang="en-US" altLang="zh-TW" dirty="0" smtClean="0"/>
          </a:p>
          <a:p>
            <a:pPr lvl="1"/>
            <a:r>
              <a:rPr lang="zh-TW" altLang="en-US" dirty="0"/>
              <a:t>免試</a:t>
            </a:r>
            <a:r>
              <a:rPr lang="zh-TW" altLang="en-US" dirty="0" smtClean="0"/>
              <a:t>入學之外加名額無最低錄取標準，但特色招生之外加名額，特殊身分學生於加分後，必須達一般生之最低錄取標準，方得錄取。</a:t>
            </a:r>
            <a:endParaRPr lang="en-US" altLang="zh-TW" dirty="0" smtClean="0"/>
          </a:p>
        </p:txBody>
      </p:sp>
    </p:spTree>
    <p:extLst>
      <p:ext uri="{BB962C8B-B14F-4D97-AF65-F5344CB8AC3E}">
        <p14:creationId xmlns:p14="http://schemas.microsoft.com/office/powerpoint/2010/main" val="13688064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10DDA9-5FBC-4C98-8A2A-9E39222CBBB2}" type="slidenum">
              <a:rPr lang="zh-TW" altLang="en-US" smtClean="0">
                <a:solidFill>
                  <a:srgbClr val="898989"/>
                </a:solidFill>
                <a:latin typeface="Arial" charset="0"/>
                <a:ea typeface="新細明體" charset="-120"/>
              </a:rPr>
              <a:pPr fontAlgn="base">
                <a:spcBef>
                  <a:spcPct val="0"/>
                </a:spcBef>
                <a:spcAft>
                  <a:spcPct val="0"/>
                </a:spcAft>
              </a:pPr>
              <a:t>68</a:t>
            </a:fld>
            <a:endParaRPr lang="en-US" altLang="zh-TW">
              <a:solidFill>
                <a:srgbClr val="898989"/>
              </a:solidFill>
              <a:latin typeface="Arial" charset="0"/>
              <a:ea typeface="新細明體" charset="-120"/>
            </a:endParaRPr>
          </a:p>
        </p:txBody>
      </p:sp>
      <p:sp>
        <p:nvSpPr>
          <p:cNvPr id="468994" name="Rectangle 2"/>
          <p:cNvSpPr>
            <a:spLocks noGrp="1"/>
          </p:cNvSpPr>
          <p:nvPr>
            <p:ph type="title" idx="4294967295"/>
          </p:nvPr>
        </p:nvSpPr>
        <p:spPr>
          <a:xfrm>
            <a:off x="323850" y="1628775"/>
            <a:ext cx="8229600" cy="1143000"/>
          </a:xfrm>
        </p:spPr>
        <p:txBody>
          <a:bodyPr/>
          <a:lstStyle/>
          <a:p>
            <a:r>
              <a:rPr lang="zh-TW" altLang="en-US"/>
              <a:t>四、五專免試</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88640"/>
            <a:ext cx="8229600" cy="1143000"/>
          </a:xfrm>
        </p:spPr>
        <p:txBody>
          <a:bodyPr/>
          <a:lstStyle/>
          <a:p>
            <a:r>
              <a:rPr lang="zh-TW" altLang="en-US" dirty="0" smtClean="0"/>
              <a:t>五專免試入學</a:t>
            </a:r>
            <a:endParaRPr lang="zh-TW" altLang="en-US" dirty="0"/>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575556" y="1484784"/>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smtClean="0"/>
              <a:t>五專</a:t>
            </a:r>
            <a:r>
              <a:rPr lang="zh-TW" altLang="zh-TW" sz="2000" dirty="0"/>
              <a:t>優先免試入學之免試就學區為全國一區</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招收對象為</a:t>
            </a:r>
            <a:r>
              <a:rPr lang="zh-TW" altLang="zh-TW" sz="2000" b="1" dirty="0">
                <a:solidFill>
                  <a:srgbClr val="FF0000"/>
                </a:solidFill>
              </a:rPr>
              <a:t>國中應屆畢業生</a:t>
            </a:r>
            <a:r>
              <a:rPr lang="zh-TW" altLang="en-US" sz="2000" dirty="0"/>
              <a:t>。</a:t>
            </a:r>
            <a:endParaRPr lang="en-US" altLang="zh-TW" sz="2000" dirty="0"/>
          </a:p>
          <a:p>
            <a:pPr marL="342900" indent="-342900">
              <a:lnSpc>
                <a:spcPct val="125000"/>
              </a:lnSpc>
              <a:buFont typeface="Wingdings" panose="05000000000000000000" pitchFamily="2" charset="2"/>
              <a:buChar char="ü"/>
            </a:pPr>
            <a:r>
              <a:rPr lang="zh-TW" altLang="zh-TW" sz="2000" dirty="0" smtClean="0"/>
              <a:t>可依志向網路選填</a:t>
            </a:r>
            <a:r>
              <a:rPr lang="en-US" altLang="zh-TW" sz="2000" dirty="0" smtClean="0"/>
              <a:t>30</a:t>
            </a:r>
            <a:r>
              <a:rPr lang="zh-TW" altLang="zh-TW" sz="2000" dirty="0" smtClean="0"/>
              <a:t>個校科（組）為志願，經由招生委員會以電腦統一分發</a:t>
            </a:r>
            <a:r>
              <a:rPr lang="zh-TW" altLang="en-US" sz="2000" dirty="0" smtClean="0"/>
              <a:t>。</a:t>
            </a:r>
            <a:endParaRPr lang="en-US" altLang="zh-TW" sz="2000" dirty="0" smtClean="0"/>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4860032" y="1484784"/>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smtClean="0"/>
          </a:p>
          <a:p>
            <a:pPr marL="342900" lvl="1" indent="-342900">
              <a:lnSpc>
                <a:spcPct val="125000"/>
              </a:lnSpc>
              <a:buFont typeface="Wingdings" panose="05000000000000000000" pitchFamily="2" charset="2"/>
              <a:buChar char="ü"/>
            </a:pPr>
            <a:r>
              <a:rPr lang="zh-TW" altLang="zh-TW" sz="2000" dirty="0" smtClean="0"/>
              <a:t>全國</a:t>
            </a:r>
            <a:r>
              <a:rPr lang="zh-TW" altLang="zh-TW" sz="2000" dirty="0"/>
              <a:t>一區，分北、中、南三個招生委員會辦理</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學生可分別向北、中、南區聯合免試入學招生委員會報名，但各區限選擇一所五專招生學校申請</a:t>
            </a:r>
            <a:r>
              <a:rPr lang="zh-TW" altLang="zh-TW" sz="2000" dirty="0" smtClean="0"/>
              <a:t>。</a:t>
            </a:r>
            <a:endParaRPr lang="en-US" altLang="zh-TW" sz="2000" dirty="0"/>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899592" y="1628800"/>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smtClean="0"/>
              <a:t>優先免試</a:t>
            </a:r>
            <a:endParaRPr lang="zh-TW" altLang="en-US" sz="3200" dirty="0"/>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5192592" y="1628800"/>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smtClean="0"/>
              <a:t>聯合免試</a:t>
            </a:r>
            <a:endParaRPr lang="zh-TW" altLang="en-US" sz="3200" dirty="0"/>
          </a:p>
        </p:txBody>
      </p:sp>
      <p:sp>
        <p:nvSpPr>
          <p:cNvPr id="9" name="綵帶 (向上) 8"/>
          <p:cNvSpPr/>
          <p:nvPr/>
        </p:nvSpPr>
        <p:spPr>
          <a:xfrm>
            <a:off x="827584" y="5229200"/>
            <a:ext cx="3096344" cy="792087"/>
          </a:xfrm>
          <a:prstGeom prst="ribbon2">
            <a:avLst>
              <a:gd name="adj1" fmla="val 16667"/>
              <a:gd name="adj2" fmla="val 6537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dirty="0" smtClean="0"/>
              <a:t>107</a:t>
            </a:r>
            <a:r>
              <a:rPr lang="zh-TW" altLang="en-US" dirty="0" smtClean="0"/>
              <a:t>學年度新增</a:t>
            </a:r>
            <a:endParaRPr lang="zh-TW" altLang="en-US" dirty="0"/>
          </a:p>
        </p:txBody>
      </p:sp>
      <p:sp>
        <p:nvSpPr>
          <p:cNvPr id="10" name="綵帶 (向上) 9"/>
          <p:cNvSpPr/>
          <p:nvPr/>
        </p:nvSpPr>
        <p:spPr>
          <a:xfrm>
            <a:off x="5192592" y="5253669"/>
            <a:ext cx="3096344" cy="792087"/>
          </a:xfrm>
          <a:prstGeom prst="ribbon2">
            <a:avLst>
              <a:gd name="adj1" fmla="val 16667"/>
              <a:gd name="adj2" fmla="val 6537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dirty="0" smtClean="0"/>
              <a:t>107</a:t>
            </a:r>
            <a:r>
              <a:rPr lang="zh-TW" altLang="en-US" dirty="0" smtClean="0"/>
              <a:t>學年度不再分配名額至各就學區</a:t>
            </a:r>
            <a:endParaRPr lang="zh-TW" altLang="en-US" dirty="0"/>
          </a:p>
        </p:txBody>
      </p:sp>
    </p:spTree>
    <p:extLst>
      <p:ext uri="{BB962C8B-B14F-4D97-AF65-F5344CB8AC3E}">
        <p14:creationId xmlns:p14="http://schemas.microsoft.com/office/powerpoint/2010/main" val="935655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免試入學就</a:t>
            </a:r>
            <a:r>
              <a:rPr lang="zh-TW" altLang="en-US" dirty="0" smtClean="0"/>
              <a:t>學區</a:t>
            </a:r>
            <a:endParaRPr lang="zh-TW" altLang="en-US" dirty="0"/>
          </a:p>
        </p:txBody>
      </p:sp>
      <p:sp>
        <p:nvSpPr>
          <p:cNvPr id="3" name="內容版面配置區 2"/>
          <p:cNvSpPr>
            <a:spLocks noGrp="1"/>
          </p:cNvSpPr>
          <p:nvPr>
            <p:ph idx="1"/>
          </p:nvPr>
        </p:nvSpPr>
        <p:spPr/>
        <p:txBody>
          <a:bodyPr>
            <a:normAutofit lnSpcReduction="10000"/>
          </a:bodyPr>
          <a:lstStyle/>
          <a:p>
            <a:r>
              <a:rPr lang="zh-TW" altLang="en-US" dirty="0" smtClean="0"/>
              <a:t>高級中等學校免試入學分為</a:t>
            </a:r>
            <a:r>
              <a:rPr lang="en-US" altLang="zh-TW" dirty="0" smtClean="0"/>
              <a:t>15</a:t>
            </a:r>
            <a:r>
              <a:rPr lang="zh-TW" altLang="en-US" dirty="0" smtClean="0"/>
              <a:t>個就學區</a:t>
            </a:r>
            <a:endParaRPr lang="en-US" altLang="zh-TW" dirty="0" smtClean="0"/>
          </a:p>
          <a:p>
            <a:pPr lvl="1"/>
            <a:r>
              <a:rPr lang="zh-TW" altLang="en-US" b="1" dirty="0">
                <a:solidFill>
                  <a:schemeClr val="accent2">
                    <a:lumMod val="75000"/>
                  </a:schemeClr>
                </a:solidFill>
                <a:latin typeface="標楷體" pitchFamily="65" charset="-120"/>
              </a:rPr>
              <a:t>基北區</a:t>
            </a:r>
            <a:r>
              <a:rPr lang="zh-TW" altLang="en-US" b="1" dirty="0">
                <a:solidFill>
                  <a:schemeClr val="accent2">
                    <a:lumMod val="75000"/>
                  </a:schemeClr>
                </a:solidFill>
              </a:rPr>
              <a:t>、</a:t>
            </a:r>
            <a:r>
              <a:rPr lang="zh-TW" altLang="en-US" b="1" dirty="0">
                <a:solidFill>
                  <a:schemeClr val="accent2">
                    <a:lumMod val="75000"/>
                  </a:schemeClr>
                </a:solidFill>
                <a:latin typeface="標楷體" pitchFamily="65" charset="-120"/>
              </a:rPr>
              <a:t>桃連區</a:t>
            </a:r>
            <a:r>
              <a:rPr lang="zh-TW" altLang="en-US" b="1" dirty="0">
                <a:solidFill>
                  <a:schemeClr val="accent2">
                    <a:lumMod val="75000"/>
                  </a:schemeClr>
                </a:solidFill>
              </a:rPr>
              <a:t>、</a:t>
            </a:r>
            <a:r>
              <a:rPr lang="zh-TW" altLang="en-US" b="1" dirty="0">
                <a:solidFill>
                  <a:schemeClr val="accent2">
                    <a:lumMod val="75000"/>
                  </a:schemeClr>
                </a:solidFill>
                <a:latin typeface="標楷體" pitchFamily="65" charset="-120"/>
              </a:rPr>
              <a:t>竹苗區、中投區、彰化區</a:t>
            </a:r>
            <a:r>
              <a:rPr lang="en-US" altLang="zh-TW" b="1" dirty="0">
                <a:solidFill>
                  <a:schemeClr val="accent2">
                    <a:lumMod val="75000"/>
                  </a:schemeClr>
                </a:solidFill>
                <a:latin typeface="標楷體" pitchFamily="65" charset="-120"/>
              </a:rPr>
              <a:t/>
            </a:r>
            <a:br>
              <a:rPr lang="en-US" altLang="zh-TW" b="1" dirty="0">
                <a:solidFill>
                  <a:schemeClr val="accent2">
                    <a:lumMod val="75000"/>
                  </a:schemeClr>
                </a:solidFill>
                <a:latin typeface="標楷體" pitchFamily="65" charset="-120"/>
              </a:rPr>
            </a:br>
            <a:r>
              <a:rPr lang="zh-TW" altLang="en-US" b="1" dirty="0">
                <a:solidFill>
                  <a:schemeClr val="accent2">
                    <a:lumMod val="75000"/>
                  </a:schemeClr>
                </a:solidFill>
                <a:latin typeface="標楷體" pitchFamily="65" charset="-120"/>
              </a:rPr>
              <a:t>雲林區、嘉義區、臺南區、高雄區、屏東區</a:t>
            </a:r>
            <a:r>
              <a:rPr lang="en-US" altLang="zh-TW" b="1" dirty="0">
                <a:solidFill>
                  <a:schemeClr val="accent2">
                    <a:lumMod val="75000"/>
                  </a:schemeClr>
                </a:solidFill>
                <a:latin typeface="標楷體" pitchFamily="65" charset="-120"/>
              </a:rPr>
              <a:t/>
            </a:r>
            <a:br>
              <a:rPr lang="en-US" altLang="zh-TW" b="1" dirty="0">
                <a:solidFill>
                  <a:schemeClr val="accent2">
                    <a:lumMod val="75000"/>
                  </a:schemeClr>
                </a:solidFill>
                <a:latin typeface="標楷體" pitchFamily="65" charset="-120"/>
              </a:rPr>
            </a:br>
            <a:r>
              <a:rPr lang="zh-TW" altLang="en-US" b="1" dirty="0">
                <a:solidFill>
                  <a:schemeClr val="accent2">
                    <a:lumMod val="75000"/>
                  </a:schemeClr>
                </a:solidFill>
                <a:latin typeface="標楷體" pitchFamily="65" charset="-120"/>
              </a:rPr>
              <a:t>宜蘭區、花蓮區、臺東區、澎湖區、金門區</a:t>
            </a:r>
            <a:endParaRPr lang="en-US" altLang="zh-TW" dirty="0" smtClean="0"/>
          </a:p>
          <a:p>
            <a:pPr marL="450850" indent="-450850"/>
            <a:r>
              <a:rPr lang="zh-TW" altLang="en-US" dirty="0"/>
              <a:t>國中學生應以其具畢業或同等學力資格之國民中學學籍所在之</a:t>
            </a:r>
            <a:r>
              <a:rPr lang="zh-TW" altLang="en-US" dirty="0" smtClean="0"/>
              <a:t>就學區參加免試入學。</a:t>
            </a:r>
            <a:endParaRPr lang="en-US" altLang="zh-TW" dirty="0" smtClean="0"/>
          </a:p>
          <a:p>
            <a:pPr marL="450850" indent="-450850"/>
            <a:r>
              <a:rPr lang="zh-TW" altLang="en-US" dirty="0"/>
              <a:t>因戶籍遷徙或其他特殊理由</a:t>
            </a:r>
            <a:r>
              <a:rPr lang="zh-TW" altLang="en-US" dirty="0" smtClean="0"/>
              <a:t>，可於規定期限內</a:t>
            </a:r>
            <a:r>
              <a:rPr lang="zh-TW" altLang="en-US" dirty="0"/>
              <a:t>申請</a:t>
            </a:r>
            <a:r>
              <a:rPr lang="zh-TW" altLang="en-US" dirty="0" smtClean="0"/>
              <a:t>變更</a:t>
            </a:r>
            <a:r>
              <a:rPr lang="zh-TW" altLang="en-US" dirty="0"/>
              <a:t>就</a:t>
            </a:r>
            <a:r>
              <a:rPr lang="zh-TW" altLang="en-US" dirty="0" smtClean="0"/>
              <a:t>學區。</a:t>
            </a:r>
            <a:endParaRPr lang="en-US" altLang="zh-TW" dirty="0" smtClean="0"/>
          </a:p>
        </p:txBody>
      </p:sp>
    </p:spTree>
    <p:extLst>
      <p:ext uri="{BB962C8B-B14F-4D97-AF65-F5344CB8AC3E}">
        <p14:creationId xmlns:p14="http://schemas.microsoft.com/office/powerpoint/2010/main" val="9343914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10DDA9-5FBC-4C98-8A2A-9E39222CBBB2}" type="slidenum">
              <a:rPr lang="zh-TW" altLang="en-US" smtClean="0">
                <a:solidFill>
                  <a:srgbClr val="898989"/>
                </a:solidFill>
                <a:latin typeface="Arial" charset="0"/>
                <a:ea typeface="新細明體" charset="-120"/>
              </a:rPr>
              <a:pPr fontAlgn="base">
                <a:spcBef>
                  <a:spcPct val="0"/>
                </a:spcBef>
                <a:spcAft>
                  <a:spcPct val="0"/>
                </a:spcAft>
              </a:pPr>
              <a:t>70</a:t>
            </a:fld>
            <a:endParaRPr lang="en-US" altLang="zh-TW">
              <a:solidFill>
                <a:srgbClr val="898989"/>
              </a:solidFill>
              <a:latin typeface="Arial" charset="0"/>
              <a:ea typeface="新細明體" charset="-120"/>
            </a:endParaRPr>
          </a:p>
        </p:txBody>
      </p:sp>
      <p:sp>
        <p:nvSpPr>
          <p:cNvPr id="468994" name="Rectangle 2"/>
          <p:cNvSpPr>
            <a:spLocks noGrp="1"/>
          </p:cNvSpPr>
          <p:nvPr>
            <p:ph type="title" idx="4294967295"/>
          </p:nvPr>
        </p:nvSpPr>
        <p:spPr>
          <a:xfrm>
            <a:off x="323850" y="1628775"/>
            <a:ext cx="8229600" cy="1143000"/>
          </a:xfrm>
        </p:spPr>
        <p:txBody>
          <a:bodyPr/>
          <a:lstStyle/>
          <a:p>
            <a:r>
              <a:rPr lang="zh-TW" altLang="en-US" dirty="0" smtClean="0"/>
              <a:t>五專優先免試入學</a:t>
            </a:r>
            <a:endParaRPr lang="zh-TW" altLang="en-US" dirty="0"/>
          </a:p>
        </p:txBody>
      </p:sp>
    </p:spTree>
    <p:extLst>
      <p:ext uri="{BB962C8B-B14F-4D97-AF65-F5344CB8AC3E}">
        <p14:creationId xmlns:p14="http://schemas.microsoft.com/office/powerpoint/2010/main" val="36917741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421646" y="18159"/>
            <a:ext cx="7886700" cy="758280"/>
          </a:xfrm>
        </p:spPr>
        <p:txBody>
          <a:bodyPr>
            <a:normAutofit fontScale="90000"/>
          </a:bodyPr>
          <a:lstStyle/>
          <a:p>
            <a:r>
              <a:rPr lang="zh-TW" altLang="en-US" b="1" dirty="0" smtClean="0">
                <a:solidFill>
                  <a:srgbClr val="7030A0"/>
                </a:solidFill>
              </a:rPr>
              <a:t>五專優先</a:t>
            </a:r>
            <a:r>
              <a:rPr lang="zh-TW" altLang="en-US" b="1" dirty="0">
                <a:solidFill>
                  <a:srgbClr val="7030A0"/>
                </a:solidFill>
              </a:rPr>
              <a:t>免試</a:t>
            </a:r>
            <a:r>
              <a:rPr lang="zh-TW" altLang="en-US" b="1" dirty="0" smtClean="0">
                <a:solidFill>
                  <a:srgbClr val="7030A0"/>
                </a:solidFill>
                <a:latin typeface="標楷體" panose="03000509000000000000" pitchFamily="65" charset="-120"/>
                <a:ea typeface="標楷體" panose="03000509000000000000" pitchFamily="65" charset="-120"/>
              </a:rPr>
              <a:t>招生學校</a:t>
            </a:r>
            <a:endParaRPr lang="zh-TW" altLang="en-US" sz="3300" dirty="0">
              <a:solidFill>
                <a:srgbClr val="7030A0"/>
              </a:solidFill>
              <a:latin typeface="Book Antiqua" panose="02040602050305030304" pitchFamily="18" charset="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209470493"/>
              </p:ext>
            </p:extLst>
          </p:nvPr>
        </p:nvGraphicFramePr>
        <p:xfrm>
          <a:off x="107504" y="1052069"/>
          <a:ext cx="9036498" cy="5674360"/>
        </p:xfrm>
        <a:graphic>
          <a:graphicData uri="http://schemas.openxmlformats.org/drawingml/2006/table">
            <a:tbl>
              <a:tblPr firstRow="1" bandRow="1">
                <a:tableStyleId>{5C22544A-7EE6-4342-B048-85BDC9FD1C3A}</a:tableStyleId>
              </a:tblPr>
              <a:tblGrid>
                <a:gridCol w="521002"/>
                <a:gridCol w="1637793"/>
                <a:gridCol w="553537"/>
                <a:gridCol w="1349963"/>
                <a:gridCol w="624185"/>
                <a:gridCol w="1658441"/>
                <a:gridCol w="546618"/>
                <a:gridCol w="2144959"/>
              </a:tblGrid>
              <a:tr h="370840">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r>
              <a:tr h="370840">
                <a:tc>
                  <a:txBody>
                    <a:bodyPr/>
                    <a:lstStyle/>
                    <a:p>
                      <a:pPr algn="ctr">
                        <a:lnSpc>
                          <a:spcPts val="2300"/>
                        </a:lnSpc>
                      </a:pPr>
                      <a:r>
                        <a:rPr lang="en-US" altLang="zh-TW" dirty="0" smtClean="0">
                          <a:latin typeface="Book Antiqua" panose="02040602050305030304" pitchFamily="18" charset="0"/>
                          <a:ea typeface="標楷體" panose="03000509000000000000" pitchFamily="65" charset="-120"/>
                        </a:rPr>
                        <a:t>104</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spcAft>
                          <a:spcPts val="0"/>
                        </a:spcAft>
                      </a:pPr>
                      <a:r>
                        <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51435" marR="51435" marT="3810" marB="3810" anchor="ctr"/>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國立高雄應用科大</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聖約翰科大</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中華醫事科大</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國立高雄海洋科大</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臺北城市科大</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a:t>
                      </a: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（康寧醫護暨管理專科學校）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gridSpan="2">
                  <a:txBody>
                    <a:bodyPr/>
                    <a:lstStyle/>
                    <a:p>
                      <a:endParaRPr lang="zh-TW" altLang="en-US" dirty="0">
                        <a:latin typeface="Book Antiqua" panose="02040602050305030304" pitchFamily="18" charset="0"/>
                        <a:ea typeface="標楷體" panose="03000509000000000000" pitchFamily="65" charset="-120"/>
                      </a:endParaRPr>
                    </a:p>
                  </a:txBody>
                  <a:tcPr marL="68580" marR="68580">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gridSpan="2">
                  <a:txBody>
                    <a:bodyPr/>
                    <a:lstStyle/>
                    <a:p>
                      <a:endParaRPr lang="zh-TW" altLang="en-US" dirty="0">
                        <a:latin typeface="Book Antiqua" panose="02040602050305030304" pitchFamily="18" charset="0"/>
                        <a:ea typeface="標楷體" panose="03000509000000000000" pitchFamily="65" charset="-120"/>
                      </a:endParaRPr>
                    </a:p>
                  </a:txBody>
                  <a:tcPr marL="68580" marR="68580">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tr>
            </a:tbl>
          </a:graphicData>
        </a:graphic>
      </p:graphicFrame>
      <p:sp>
        <p:nvSpPr>
          <p:cNvPr id="7" name="文字方塊 6"/>
          <p:cNvSpPr txBox="1"/>
          <p:nvPr/>
        </p:nvSpPr>
        <p:spPr>
          <a:xfrm>
            <a:off x="426177" y="651959"/>
            <a:ext cx="8423912" cy="400110"/>
          </a:xfrm>
          <a:prstGeom prst="rect">
            <a:avLst/>
          </a:prstGeom>
          <a:noFill/>
        </p:spPr>
        <p:txBody>
          <a:bodyPr wrap="square" rtlCol="0">
            <a:spAutoFit/>
          </a:bodyPr>
          <a:lstStyle/>
          <a:p>
            <a:r>
              <a:rPr lang="en-US" altLang="zh-TW" sz="2000" b="1" dirty="0">
                <a:latin typeface="Book Antiqua" panose="02040602050305030304" pitchFamily="18" charset="0"/>
                <a:ea typeface="標楷體" panose="03000509000000000000" pitchFamily="65" charset="-120"/>
              </a:rPr>
              <a:t>107</a:t>
            </a:r>
            <a:r>
              <a:rPr lang="zh-TW" altLang="en-US" sz="2000" b="1" dirty="0">
                <a:latin typeface="Book Antiqua" panose="02040602050305030304" pitchFamily="18" charset="0"/>
                <a:ea typeface="標楷體" panose="03000509000000000000" pitchFamily="65" charset="-120"/>
              </a:rPr>
              <a:t>學年度五專優先免試</a:t>
            </a:r>
            <a:r>
              <a:rPr lang="zh-TW" altLang="en-US" sz="2000" b="1" dirty="0" smtClean="0">
                <a:latin typeface="Book Antiqua" panose="02040602050305030304" pitchFamily="18" charset="0"/>
                <a:ea typeface="標楷體" panose="03000509000000000000" pitchFamily="65" charset="-120"/>
              </a:rPr>
              <a:t>入學各</a:t>
            </a:r>
            <a:r>
              <a:rPr lang="zh-TW" altLang="en-US" sz="2000" b="1" dirty="0">
                <a:latin typeface="Book Antiqua" panose="02040602050305030304" pitchFamily="18" charset="0"/>
                <a:ea typeface="標楷體" panose="03000509000000000000" pitchFamily="65" charset="-120"/>
              </a:rPr>
              <a:t>招生</a:t>
            </a:r>
            <a:r>
              <a:rPr lang="zh-TW" altLang="en-US" sz="2000" b="1" dirty="0" smtClean="0">
                <a:latin typeface="Book Antiqua" panose="02040602050305030304" pitchFamily="18" charset="0"/>
                <a:ea typeface="標楷體" panose="03000509000000000000" pitchFamily="65" charset="-120"/>
              </a:rPr>
              <a:t>學校（計</a:t>
            </a:r>
            <a:r>
              <a:rPr lang="en-US" altLang="zh-TW" sz="2000" b="1" dirty="0" smtClean="0">
                <a:latin typeface="Book Antiqua" panose="02040602050305030304" pitchFamily="18" charset="0"/>
                <a:ea typeface="標楷體" panose="03000509000000000000" pitchFamily="65" charset="-120"/>
              </a:rPr>
              <a:t>46</a:t>
            </a:r>
            <a:r>
              <a:rPr lang="zh-TW" altLang="en-US" sz="2000" b="1" dirty="0" smtClean="0">
                <a:latin typeface="Book Antiqua" panose="02040602050305030304" pitchFamily="18" charset="0"/>
                <a:ea typeface="標楷體" panose="03000509000000000000" pitchFamily="65" charset="-120"/>
              </a:rPr>
              <a:t>校，其中</a:t>
            </a:r>
            <a:r>
              <a:rPr lang="en-US" altLang="zh-TW" sz="2000" b="1" dirty="0" smtClean="0">
                <a:latin typeface="Book Antiqua" panose="02040602050305030304" pitchFamily="18" charset="0"/>
                <a:ea typeface="標楷體" panose="03000509000000000000" pitchFamily="65" charset="-120"/>
              </a:rPr>
              <a:t>10</a:t>
            </a:r>
            <a:r>
              <a:rPr lang="zh-TW" altLang="en-US" sz="2000" b="1" dirty="0" smtClean="0">
                <a:latin typeface="Book Antiqua" panose="02040602050305030304" pitchFamily="18" charset="0"/>
                <a:ea typeface="標楷體" panose="03000509000000000000" pitchFamily="65" charset="-120"/>
              </a:rPr>
              <a:t>校為國立校院）</a:t>
            </a:r>
            <a:endParaRPr lang="zh-TW" altLang="en-US" sz="2000" b="1" dirty="0">
              <a:latin typeface="Book Antiqua" panose="02040602050305030304" pitchFamily="18" charset="0"/>
              <a:ea typeface="標楷體" panose="03000509000000000000" pitchFamily="65" charset="-120"/>
            </a:endParaRPr>
          </a:p>
        </p:txBody>
      </p:sp>
      <p:sp>
        <p:nvSpPr>
          <p:cNvPr id="4" name="投影片編號版面配置區 3"/>
          <p:cNvSpPr>
            <a:spLocks noGrp="1"/>
          </p:cNvSpPr>
          <p:nvPr>
            <p:ph type="sldNum" sz="quarter" idx="12"/>
          </p:nvPr>
        </p:nvSpPr>
        <p:spPr>
          <a:xfrm>
            <a:off x="6792689" y="6374619"/>
            <a:ext cx="2057400" cy="365125"/>
          </a:xfrm>
        </p:spPr>
        <p:txBody>
          <a:bodyPr/>
          <a:lstStyle/>
          <a:p>
            <a:fld id="{05C83C43-3175-4B50-B956-D0A00F06E388}" type="slidenum">
              <a:rPr lang="zh-TW" altLang="en-US" smtClean="0"/>
              <a:pPr/>
              <a:t>71</a:t>
            </a:fld>
            <a:endParaRPr lang="zh-TW" altLang="en-US" dirty="0"/>
          </a:p>
        </p:txBody>
      </p:sp>
    </p:spTree>
    <p:extLst>
      <p:ext uri="{BB962C8B-B14F-4D97-AF65-F5344CB8AC3E}">
        <p14:creationId xmlns:p14="http://schemas.microsoft.com/office/powerpoint/2010/main" val="4924118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33416" y="1944230"/>
            <a:ext cx="8153764" cy="3407954"/>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xmlns="" id="{7E7D8DEA-F04C-4722-B732-5554DEA9492A}"/>
              </a:ext>
            </a:extLst>
          </p:cNvPr>
          <p:cNvSpPr>
            <a:spLocks noGrp="1"/>
          </p:cNvSpPr>
          <p:nvPr>
            <p:ph type="title"/>
          </p:nvPr>
        </p:nvSpPr>
        <p:spPr>
          <a:xfrm>
            <a:off x="107504" y="32048"/>
            <a:ext cx="8726629" cy="1325563"/>
          </a:xfrm>
        </p:spPr>
        <p:txBody>
          <a:bodyPr/>
          <a:lstStyle/>
          <a:p>
            <a:r>
              <a:rPr lang="zh-TW" altLang="en-US" b="1" dirty="0" smtClean="0">
                <a:solidFill>
                  <a:srgbClr val="7030A0"/>
                </a:solidFill>
                <a:latin typeface="標楷體" panose="03000509000000000000" pitchFamily="65" charset="-120"/>
                <a:ea typeface="標楷體" panose="03000509000000000000" pitchFamily="65" charset="-120"/>
              </a:rPr>
              <a:t>五專優先免入學招生試</a:t>
            </a:r>
            <a:r>
              <a:rPr lang="zh-TW" altLang="en-US" b="1" dirty="0">
                <a:solidFill>
                  <a:srgbClr val="7030A0"/>
                </a:solidFill>
                <a:latin typeface="標楷體" panose="03000509000000000000" pitchFamily="65" charset="-120"/>
                <a:ea typeface="標楷體" panose="03000509000000000000" pitchFamily="65" charset="-120"/>
              </a:rPr>
              <a:t>務</a:t>
            </a:r>
            <a:r>
              <a:rPr lang="zh-TW" altLang="zh-TW" b="1" dirty="0" smtClean="0">
                <a:solidFill>
                  <a:srgbClr val="7030A0"/>
                </a:solidFill>
                <a:latin typeface="標楷體" panose="03000509000000000000" pitchFamily="65" charset="-120"/>
                <a:ea typeface="標楷體" panose="03000509000000000000" pitchFamily="65" charset="-120"/>
              </a:rPr>
              <a:t>辦理方式</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lstStyle/>
          <a:p>
            <a:fld id="{05C83C43-3175-4B50-B956-D0A00F06E388}" type="slidenum">
              <a:rPr lang="zh-TW" altLang="en-US" smtClean="0"/>
              <a:pPr/>
              <a:t>72</a:t>
            </a:fld>
            <a:endParaRPr lang="zh-TW" altLang="en-US" dirty="0"/>
          </a:p>
        </p:txBody>
      </p:sp>
      <p:sp>
        <p:nvSpPr>
          <p:cNvPr id="8" name="內容版面配置區 2"/>
          <p:cNvSpPr txBox="1">
            <a:spLocks/>
          </p:cNvSpPr>
          <p:nvPr/>
        </p:nvSpPr>
        <p:spPr>
          <a:xfrm>
            <a:off x="492442" y="1563397"/>
            <a:ext cx="8458235" cy="4457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pPr>
            <a:r>
              <a:rPr lang="zh-TW" altLang="en-US" sz="2400" spc="-150" dirty="0" smtClean="0">
                <a:latin typeface="華康儷楷書" panose="03000509000000000000" pitchFamily="65" charset="-120"/>
                <a:ea typeface="華康儷楷書" panose="03000509000000000000" pitchFamily="65" charset="-120"/>
              </a:rPr>
              <a:t>    </a:t>
            </a:r>
            <a:r>
              <a:rPr lang="zh-TW" altLang="en-US"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en-US" altLang="zh-TW" b="1" spc="-150" dirty="0" smtClean="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107</a:t>
            </a:r>
            <a:r>
              <a:rPr lang="zh-TW" altLang="zh-TW" b="1" spc="-150" dirty="0" smtClean="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招生</a:t>
            </a:r>
            <a:r>
              <a:rPr lang="en-US" altLang="zh-TW"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基本規範</a:t>
            </a:r>
            <a:r>
              <a:rPr lang="en-US" altLang="zh-TW" sz="2400" b="1" spc="-150" dirty="0" smtClean="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pc="-150" dirty="0" smtClean="0">
                <a:effectLst>
                  <a:glow rad="127000">
                    <a:schemeClr val="bg1">
                      <a:alpha val="91000"/>
                    </a:schemeClr>
                  </a:glow>
                </a:effectLst>
                <a:latin typeface="標楷體" pitchFamily="65" charset="-120"/>
                <a:ea typeface="標楷體" pitchFamily="65" charset="-120"/>
              </a:rPr>
              <a:t>為教育部核定五專招生總員額 </a:t>
            </a:r>
            <a:r>
              <a:rPr lang="en-US" altLang="zh-TW" b="1"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為限</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 </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約</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5,000~5,500</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名</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br>
              <a:rPr lang="en-US" altLang="zh-TW" dirty="0" smtClean="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smtClean="0">
                <a:effectLst>
                  <a:glow rad="127000">
                    <a:schemeClr val="bg1">
                      <a:alpha val="91000"/>
                    </a:schemeClr>
                  </a:glow>
                </a:effectLst>
                <a:latin typeface="Book Antiqua" pitchFamily="18" charset="0"/>
                <a:ea typeface="標楷體" pitchFamily="65" charset="-120"/>
              </a:rPr>
              <a:t>2.</a:t>
            </a:r>
            <a:r>
              <a:rPr lang="zh-TW" altLang="en-US" spc="-150" dirty="0" smtClean="0">
                <a:effectLst>
                  <a:glow rad="127000">
                    <a:schemeClr val="bg1">
                      <a:alpha val="91000"/>
                    </a:schemeClr>
                  </a:glow>
                </a:effectLst>
                <a:latin typeface="Book Antiqua" pitchFamily="18" charset="0"/>
                <a:ea typeface="標楷體" pitchFamily="65" charset="-120"/>
              </a:rPr>
              <a:t>  限定為</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pc="-150" dirty="0" smtClean="0">
                <a:effectLst>
                  <a:glow rad="127000">
                    <a:schemeClr val="bg1">
                      <a:alpha val="91000"/>
                    </a:schemeClr>
                  </a:glow>
                </a:effectLst>
                <a:latin typeface="Book Antiqua" pitchFamily="18" charset="0"/>
                <a:ea typeface="標楷體" pitchFamily="65" charset="-120"/>
              </a:rPr>
              <a:t>始具有報名資 格</a:t>
            </a:r>
            <a:endParaRPr lang="en-US" altLang="zh-TW"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None/>
            </a:pPr>
            <a:r>
              <a:rPr lang="zh-TW" altLang="en-US" spc="-150" dirty="0" smtClean="0">
                <a:effectLst>
                  <a:glow rad="127000">
                    <a:schemeClr val="bg1">
                      <a:alpha val="91000"/>
                    </a:schemeClr>
                  </a:glow>
                </a:effectLst>
                <a:latin typeface="Book Antiqua" pitchFamily="18" charset="0"/>
                <a:ea typeface="標楷體" pitchFamily="65" charset="-120"/>
              </a:rPr>
              <a:t>        </a:t>
            </a:r>
            <a:r>
              <a:rPr lang="en-US" altLang="zh-TW" spc="-150" dirty="0" smtClean="0">
                <a:effectLst>
                  <a:glow rad="127000">
                    <a:schemeClr val="bg1">
                      <a:alpha val="91000"/>
                    </a:schemeClr>
                  </a:glow>
                </a:effectLst>
                <a:latin typeface="Book Antiqua" pitchFamily="18" charset="0"/>
                <a:ea typeface="標楷體" pitchFamily="65" charset="-120"/>
              </a:rPr>
              <a:t>3.</a:t>
            </a:r>
            <a:r>
              <a:rPr lang="zh-TW" altLang="en-US" spc="-150" dirty="0" smtClean="0">
                <a:effectLst>
                  <a:glow rad="127000">
                    <a:schemeClr val="bg1">
                      <a:alpha val="91000"/>
                    </a:schemeClr>
                  </a:glow>
                </a:effectLst>
                <a:latin typeface="Book Antiqua" pitchFamily="18" charset="0"/>
                <a:ea typeface="標楷體" pitchFamily="65" charset="-120"/>
              </a:rPr>
              <a:t>  報名方式</a:t>
            </a:r>
            <a:r>
              <a:rPr lang="zh-TW" altLang="en-US" spc="-150" dirty="0" smtClean="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免試生報名時可選填至多 </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標楷體" pitchFamily="65" charset="-120"/>
                <a:ea typeface="標楷體" pitchFamily="65" charset="-120"/>
              </a:rPr>
              <a:t>採用</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smtClean="0">
                <a:effectLst>
                  <a:glow rad="127000">
                    <a:schemeClr val="bg1">
                      <a:alpha val="91000"/>
                    </a:schemeClr>
                  </a:glow>
                </a:effectLst>
                <a:latin typeface="標楷體" pitchFamily="65" charset="-120"/>
                <a:ea typeface="標楷體" pitchFamily="65" charset="-120"/>
              </a:rPr>
              <a:t>依免試生分發順位與志願序由</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共計</a:t>
            </a:r>
            <a:r>
              <a:rPr lang="en-US" altLang="zh-TW" spc="-150" dirty="0" smtClean="0">
                <a:effectLst>
                  <a:glow rad="127000">
                    <a:schemeClr val="bg1">
                      <a:alpha val="91000"/>
                    </a:schemeClr>
                  </a:glow>
                </a:effectLst>
                <a:latin typeface="Book Antiqua" pitchFamily="18" charset="0"/>
                <a:ea typeface="標楷體" pitchFamily="65" charset="-120"/>
              </a:rPr>
              <a:t>46</a:t>
            </a:r>
            <a:r>
              <a:rPr lang="zh-TW" altLang="en-US" spc="-150" dirty="0" smtClean="0">
                <a:effectLst>
                  <a:glow rad="127000">
                    <a:schemeClr val="bg1">
                      <a:alpha val="91000"/>
                    </a:schemeClr>
                  </a:glow>
                </a:effectLst>
                <a:latin typeface="Book Antiqua" pitchFamily="18" charset="0"/>
                <a:ea typeface="標楷體" pitchFamily="65" charset="-120"/>
              </a:rPr>
              <a:t>所</a:t>
            </a:r>
            <a:r>
              <a:rPr lang="zh-TW" altLang="zh-TW" spc="-150" dirty="0" smtClean="0">
                <a:effectLst>
                  <a:glow rad="127000">
                    <a:schemeClr val="bg1">
                      <a:alpha val="91000"/>
                    </a:schemeClr>
                  </a:glow>
                </a:effectLst>
                <a:latin typeface="Book Antiqua" pitchFamily="18" charset="0"/>
                <a:ea typeface="標楷體" pitchFamily="65" charset="-120"/>
              </a:rPr>
              <a:t>學校</a:t>
            </a:r>
            <a:r>
              <a:rPr lang="zh-TW" altLang="en-US" spc="-150" dirty="0" smtClean="0">
                <a:effectLst>
                  <a:glow rad="127000">
                    <a:schemeClr val="bg1">
                      <a:alpha val="91000"/>
                    </a:schemeClr>
                  </a:glow>
                </a:effectLst>
                <a:latin typeface="Book Antiqua" pitchFamily="18" charset="0"/>
                <a:ea typeface="標楷體" pitchFamily="65" charset="-120"/>
              </a:rPr>
              <a:t>參與招生</a:t>
            </a:r>
            <a:r>
              <a:rPr lang="zh-TW" altLang="zh-TW" spc="-150" dirty="0" smtClean="0">
                <a:effectLst>
                  <a:glow rad="127000">
                    <a:schemeClr val="bg1">
                      <a:alpha val="91000"/>
                    </a:schemeClr>
                  </a:glow>
                </a:effectLst>
                <a:latin typeface="Book Antiqua" pitchFamily="18" charset="0"/>
                <a:ea typeface="標楷體" pitchFamily="65" charset="-120"/>
              </a:rPr>
              <a:t>，提供國中應屆</a:t>
            </a:r>
            <a:r>
              <a:rPr lang="zh-TW" altLang="en-US" spc="-150" dirty="0" smtClean="0">
                <a:effectLst>
                  <a:glow rad="127000">
                    <a:schemeClr val="bg1">
                      <a:alpha val="91000"/>
                    </a:schemeClr>
                  </a:glow>
                </a:effectLst>
                <a:latin typeface="Book Antiqua" pitchFamily="18" charset="0"/>
                <a:ea typeface="標楷體" pitchFamily="65" charset="-120"/>
              </a:rPr>
              <a:t>畢業</a:t>
            </a:r>
            <a:r>
              <a:rPr lang="zh-TW" altLang="zh-TW" spc="-150" dirty="0" smtClean="0">
                <a:effectLst>
                  <a:glow rad="127000">
                    <a:schemeClr val="bg1">
                      <a:alpha val="91000"/>
                    </a:schemeClr>
                  </a:glow>
                </a:effectLst>
                <a:latin typeface="Book Antiqua" pitchFamily="18" charset="0"/>
                <a:ea typeface="標楷體" pitchFamily="65" charset="-120"/>
              </a:rPr>
              <a:t>生</a:t>
            </a:r>
            <a:r>
              <a:rPr lang="zh-TW" altLang="en-US" spc="-150" dirty="0" smtClean="0">
                <a:effectLst>
                  <a:glow rad="127000">
                    <a:schemeClr val="bg1">
                      <a:alpha val="91000"/>
                    </a:schemeClr>
                  </a:glow>
                </a:effectLst>
                <a:latin typeface="Book Antiqua" pitchFamily="18" charset="0"/>
                <a:ea typeface="標楷體" pitchFamily="65" charset="-120"/>
              </a:rPr>
              <a:t>選擇</a:t>
            </a:r>
            <a:r>
              <a:rPr lang="zh-TW" altLang="zh-TW" spc="-150" dirty="0" smtClean="0">
                <a:effectLst>
                  <a:glow rad="127000">
                    <a:schemeClr val="bg1">
                      <a:alpha val="91000"/>
                    </a:schemeClr>
                  </a:glow>
                </a:effectLst>
                <a:latin typeface="Book Antiqua" pitchFamily="18" charset="0"/>
                <a:ea typeface="標楷體" pitchFamily="65" charset="-120"/>
              </a:rPr>
              <a:t>入學五專機會</a:t>
            </a:r>
            <a:endParaRPr lang="en-US" altLang="zh-TW" sz="3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536575" indent="-536575">
              <a:lnSpc>
                <a:spcPct val="120000"/>
              </a:lnSpc>
              <a:spcBef>
                <a:spcPts val="2400"/>
              </a:spcBef>
              <a:buFont typeface="Arial" panose="020B0604020202020204" pitchFamily="34" charset="0"/>
              <a:buNone/>
            </a:pPr>
            <a:endParaRPr lang="en-US" altLang="zh-TW" sz="2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pPr>
            <a:endParaRPr lang="en-US" altLang="zh-TW" sz="2400" spc="-150" dirty="0" smtClean="0"/>
          </a:p>
          <a:p>
            <a:pPr marL="536575" indent="-536575" algn="just">
              <a:lnSpc>
                <a:spcPct val="120000"/>
              </a:lnSpc>
              <a:spcBef>
                <a:spcPts val="2400"/>
              </a:spcBef>
              <a:buFont typeface="Arial" panose="020B0604020202020204" pitchFamily="34" charset="0"/>
              <a:buNone/>
            </a:pPr>
            <a:endParaRPr lang="zh-TW" altLang="en-US" sz="2200" spc="-150" dirty="0">
              <a:solidFill>
                <a:srgbClr val="0000FF"/>
              </a:solidFill>
            </a:endParaRPr>
          </a:p>
        </p:txBody>
      </p:sp>
      <p:sp>
        <p:nvSpPr>
          <p:cNvPr id="3" name="內容版面配置區 2">
            <a:extLst>
              <a:ext uri="{FF2B5EF4-FFF2-40B4-BE49-F238E27FC236}">
                <a16:creationId xmlns:a16="http://schemas.microsoft.com/office/drawing/2014/main" xmlns="" id="{B23AE9D1-68B6-41C2-8D07-DBD5349AE7A7}"/>
              </a:ext>
            </a:extLst>
          </p:cNvPr>
          <p:cNvSpPr>
            <a:spLocks noGrp="1"/>
          </p:cNvSpPr>
          <p:nvPr>
            <p:ph idx="1"/>
          </p:nvPr>
        </p:nvSpPr>
        <p:spPr>
          <a:xfrm>
            <a:off x="735346" y="1062340"/>
            <a:ext cx="7972425" cy="765939"/>
          </a:xfrm>
        </p:spPr>
        <p:txBody>
          <a:bodyPr>
            <a:normAutofit fontScale="85000" lnSpcReduction="10000"/>
          </a:bodyPr>
          <a:lstStyle/>
          <a:p>
            <a:pPr marL="0" indent="0">
              <a:buNone/>
            </a:pPr>
            <a:r>
              <a:rPr lang="zh-TW" altLang="en-US" dirty="0" smtClean="0">
                <a:latin typeface="Book Antiqua" panose="02040602050305030304" pitchFamily="18" charset="0"/>
                <a:ea typeface="標楷體" panose="03000509000000000000" pitchFamily="65" charset="-120"/>
              </a:rPr>
              <a:t>（一）</a:t>
            </a:r>
            <a:r>
              <a:rPr lang="en-US" altLang="zh-TW" dirty="0" smtClean="0">
                <a:latin typeface="Book Antiqua" panose="02040602050305030304" pitchFamily="18" charset="0"/>
                <a:ea typeface="標楷體" panose="03000509000000000000" pitchFamily="65" charset="-120"/>
              </a:rPr>
              <a:t>107</a:t>
            </a:r>
            <a:r>
              <a:rPr lang="zh-TW" altLang="zh-TW" dirty="0">
                <a:latin typeface="標楷體" panose="03000509000000000000" pitchFamily="65" charset="-120"/>
                <a:ea typeface="標楷體" panose="03000509000000000000" pitchFamily="65" charset="-120"/>
              </a:rPr>
              <a:t>學年度</a:t>
            </a:r>
            <a:r>
              <a:rPr lang="zh-TW" altLang="zh-TW" dirty="0" smtClean="0">
                <a:latin typeface="標楷體" panose="03000509000000000000" pitchFamily="65" charset="-120"/>
                <a:ea typeface="標楷體" panose="03000509000000000000" pitchFamily="65" charset="-120"/>
              </a:rPr>
              <a:t>起五專</a:t>
            </a:r>
            <a:r>
              <a:rPr lang="zh-TW" altLang="zh-TW" dirty="0">
                <a:latin typeface="標楷體" panose="03000509000000000000" pitchFamily="65" charset="-120"/>
                <a:ea typeface="標楷體" panose="03000509000000000000" pitchFamily="65" charset="-120"/>
              </a:rPr>
              <a:t>優先免試入學</a:t>
            </a:r>
            <a:r>
              <a:rPr lang="zh-TW" altLang="zh-TW" dirty="0" smtClean="0">
                <a:latin typeface="標楷體" panose="03000509000000000000" pitchFamily="65" charset="-120"/>
                <a:ea typeface="標楷體" panose="03000509000000000000" pitchFamily="65" charset="-120"/>
              </a:rPr>
              <a:t>招生</a:t>
            </a:r>
            <a:r>
              <a:rPr lang="zh-TW" altLang="en-US" dirty="0" smtClean="0">
                <a:latin typeface="標楷體" panose="03000509000000000000" pitchFamily="65" charset="-120"/>
                <a:ea typeface="標楷體" panose="03000509000000000000" pitchFamily="65" charset="-120"/>
              </a:rPr>
              <a:t>方式</a:t>
            </a:r>
            <a:endParaRPr lang="zh-TW" altLang="en-US" dirty="0">
              <a:latin typeface="標楷體" panose="03000509000000000000" pitchFamily="65" charset="-120"/>
              <a:ea typeface="標楷體" panose="03000509000000000000" pitchFamily="65" charset="-120"/>
            </a:endParaRPr>
          </a:p>
        </p:txBody>
      </p:sp>
      <p:sp>
        <p:nvSpPr>
          <p:cNvPr id="7" name="內容版面配置區 2">
            <a:extLst>
              <a:ext uri="{FF2B5EF4-FFF2-40B4-BE49-F238E27FC236}">
                <a16:creationId xmlns:a16="http://schemas.microsoft.com/office/drawing/2014/main" xmlns="" id="{B23AE9D1-68B6-41C2-8D07-DBD5349AE7A7}"/>
              </a:ext>
            </a:extLst>
          </p:cNvPr>
          <p:cNvSpPr txBox="1">
            <a:spLocks/>
          </p:cNvSpPr>
          <p:nvPr/>
        </p:nvSpPr>
        <p:spPr>
          <a:xfrm>
            <a:off x="540045" y="6021288"/>
            <a:ext cx="7918515" cy="101264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4125" indent="-1254125">
              <a:buFont typeface="Arial" panose="020B0604020202020204" pitchFamily="34" charset="0"/>
              <a:buNone/>
            </a:pPr>
            <a:r>
              <a:rPr lang="zh-TW" altLang="en-US" dirty="0" smtClean="0">
                <a:latin typeface="Book Antiqua" panose="02040602050305030304" pitchFamily="18" charset="0"/>
                <a:ea typeface="標楷體" panose="03000509000000000000" pitchFamily="65" charset="-120"/>
              </a:rPr>
              <a:t>（二）本招生規定業經教育部</a:t>
            </a:r>
            <a:r>
              <a:rPr lang="en-US" altLang="zh-TW" dirty="0" smtClean="0">
                <a:latin typeface="Book Antiqua" panose="02040602050305030304" pitchFamily="18" charset="0"/>
                <a:ea typeface="標楷體" panose="03000509000000000000" pitchFamily="65" charset="-120"/>
              </a:rPr>
              <a:t>106</a:t>
            </a:r>
            <a:r>
              <a:rPr lang="zh-TW" altLang="en-US" dirty="0" smtClean="0">
                <a:latin typeface="Book Antiqua" panose="02040602050305030304" pitchFamily="18" charset="0"/>
                <a:ea typeface="標楷體" panose="03000509000000000000" pitchFamily="65" charset="-120"/>
              </a:rPr>
              <a:t>年</a:t>
            </a:r>
            <a:r>
              <a:rPr lang="en-US" altLang="zh-TW" dirty="0" smtClean="0">
                <a:latin typeface="Book Antiqua" panose="02040602050305030304" pitchFamily="18" charset="0"/>
                <a:ea typeface="標楷體" panose="03000509000000000000" pitchFamily="65" charset="-120"/>
              </a:rPr>
              <a:t>11</a:t>
            </a:r>
            <a:r>
              <a:rPr lang="zh-TW" altLang="en-US" dirty="0" smtClean="0">
                <a:latin typeface="Book Antiqua" panose="02040602050305030304" pitchFamily="18" charset="0"/>
                <a:ea typeface="標楷體" panose="03000509000000000000" pitchFamily="65" charset="-120"/>
              </a:rPr>
              <a:t>月</a:t>
            </a:r>
            <a:r>
              <a:rPr lang="en-US" altLang="zh-TW" dirty="0" smtClean="0">
                <a:latin typeface="Book Antiqua" panose="02040602050305030304" pitchFamily="18" charset="0"/>
                <a:ea typeface="標楷體" panose="03000509000000000000" pitchFamily="65" charset="-120"/>
              </a:rPr>
              <a:t>23</a:t>
            </a:r>
            <a:r>
              <a:rPr lang="zh-TW" altLang="en-US" dirty="0" smtClean="0">
                <a:latin typeface="Book Antiqua" panose="02040602050305030304" pitchFamily="18" charset="0"/>
                <a:ea typeface="標楷體" panose="03000509000000000000" pitchFamily="65" charset="-120"/>
              </a:rPr>
              <a:t>日臺教技</a:t>
            </a:r>
            <a:r>
              <a:rPr lang="en-US" altLang="zh-TW" dirty="0" smtClean="0">
                <a:latin typeface="Book Antiqua" panose="02040602050305030304" pitchFamily="18" charset="0"/>
                <a:ea typeface="標楷體" panose="03000509000000000000" pitchFamily="65" charset="-120"/>
              </a:rPr>
              <a:t>(</a:t>
            </a:r>
            <a:r>
              <a:rPr lang="zh-TW" altLang="en-US" dirty="0" smtClean="0">
                <a:latin typeface="Book Antiqua" panose="02040602050305030304" pitchFamily="18" charset="0"/>
                <a:ea typeface="標楷體" panose="03000509000000000000" pitchFamily="65" charset="-120"/>
              </a:rPr>
              <a:t>一</a:t>
            </a:r>
            <a:r>
              <a:rPr lang="en-US" altLang="zh-TW" dirty="0" smtClean="0">
                <a:latin typeface="Book Antiqua" panose="02040602050305030304" pitchFamily="18" charset="0"/>
                <a:ea typeface="標楷體" panose="03000509000000000000" pitchFamily="65" charset="-120"/>
              </a:rPr>
              <a:t>)</a:t>
            </a:r>
            <a:r>
              <a:rPr lang="zh-TW" altLang="en-US" dirty="0" smtClean="0">
                <a:latin typeface="Book Antiqua" panose="02040602050305030304" pitchFamily="18" charset="0"/>
                <a:ea typeface="標楷體" panose="03000509000000000000" pitchFamily="65" charset="-120"/>
              </a:rPr>
              <a:t>字</a:t>
            </a:r>
            <a:endParaRPr lang="en-US" altLang="zh-TW" dirty="0" smtClean="0">
              <a:latin typeface="Book Antiqua" panose="02040602050305030304" pitchFamily="18" charset="0"/>
              <a:ea typeface="標楷體" panose="03000509000000000000" pitchFamily="65" charset="-120"/>
            </a:endParaRPr>
          </a:p>
          <a:p>
            <a:pPr marL="1254125" indent="-1254125">
              <a:buFont typeface="Arial" panose="020B0604020202020204" pitchFamily="34" charset="0"/>
              <a:buNone/>
            </a:pPr>
            <a:r>
              <a:rPr lang="zh-TW" altLang="en-US" dirty="0">
                <a:latin typeface="Book Antiqua" panose="02040602050305030304" pitchFamily="18" charset="0"/>
                <a:ea typeface="標楷體" panose="03000509000000000000" pitchFamily="65" charset="-120"/>
              </a:rPr>
              <a:t> </a:t>
            </a:r>
            <a:r>
              <a:rPr lang="zh-TW" altLang="en-US" dirty="0" smtClean="0">
                <a:latin typeface="Book Antiqua" panose="02040602050305030304" pitchFamily="18" charset="0"/>
                <a:ea typeface="標楷體" panose="03000509000000000000" pitchFamily="65" charset="-120"/>
              </a:rPr>
              <a:t>           第</a:t>
            </a:r>
            <a:r>
              <a:rPr lang="en-US" altLang="zh-TW" dirty="0" smtClean="0">
                <a:latin typeface="Book Antiqua" panose="02040602050305030304" pitchFamily="18" charset="0"/>
                <a:ea typeface="標楷體" panose="03000509000000000000" pitchFamily="65" charset="-120"/>
              </a:rPr>
              <a:t>1060165728</a:t>
            </a:r>
            <a:r>
              <a:rPr lang="zh-TW" altLang="en-US" dirty="0" smtClean="0">
                <a:latin typeface="Book Antiqua" panose="02040602050305030304" pitchFamily="18" charset="0"/>
                <a:ea typeface="標楷體" panose="03000509000000000000" pitchFamily="65" charset="-120"/>
              </a:rPr>
              <a:t>號函核定。</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2930078" y="3348204"/>
            <a:ext cx="3960440" cy="444138"/>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306530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906C6C4A-A8F4-4FAD-BA0B-9646A286A340}"/>
              </a:ext>
            </a:extLst>
          </p:cNvPr>
          <p:cNvSpPr/>
          <p:nvPr/>
        </p:nvSpPr>
        <p:spPr>
          <a:xfrm>
            <a:off x="817124" y="1236438"/>
            <a:ext cx="7698226" cy="500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xmlns="" id="{070DF50B-8AA4-47B2-8D5E-F3945A5EBBBA}"/>
              </a:ext>
            </a:extLst>
          </p:cNvPr>
          <p:cNvSpPr>
            <a:spLocks noGrp="1"/>
          </p:cNvSpPr>
          <p:nvPr>
            <p:ph type="title"/>
          </p:nvPr>
        </p:nvSpPr>
        <p:spPr>
          <a:xfrm>
            <a:off x="628650" y="84138"/>
            <a:ext cx="7886700" cy="1325563"/>
          </a:xfrm>
        </p:spPr>
        <p:txBody>
          <a:bodyPr>
            <a:normAutofit/>
          </a:bodyPr>
          <a:lstStyle/>
          <a:p>
            <a:r>
              <a:rPr lang="zh-TW" altLang="en-US" b="1" dirty="0" smtClean="0">
                <a:solidFill>
                  <a:srgbClr val="7030A0"/>
                </a:solidFill>
                <a:latin typeface="標楷體" panose="03000509000000000000" pitchFamily="65" charset="-120"/>
                <a:ea typeface="標楷體" panose="03000509000000000000" pitchFamily="65" charset="-120"/>
              </a:rPr>
              <a:t>免試</a:t>
            </a:r>
            <a:r>
              <a:rPr lang="zh-TW" altLang="en-US" b="1" dirty="0">
                <a:solidFill>
                  <a:srgbClr val="7030A0"/>
                </a:solidFill>
                <a:latin typeface="標楷體" panose="03000509000000000000" pitchFamily="65" charset="-120"/>
                <a:ea typeface="標楷體" panose="03000509000000000000" pitchFamily="65" charset="-120"/>
              </a:rPr>
              <a:t>生</a:t>
            </a:r>
            <a:r>
              <a:rPr lang="zh-TW" altLang="zh-TW" b="1" dirty="0">
                <a:solidFill>
                  <a:srgbClr val="7030A0"/>
                </a:solidFill>
                <a:latin typeface="標楷體" panose="03000509000000000000" pitchFamily="65" charset="-120"/>
                <a:ea typeface="標楷體" panose="03000509000000000000" pitchFamily="65" charset="-120"/>
              </a:rPr>
              <a:t>比序積分採計項目</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xmlns="" id="{3940909A-AE94-40E7-A729-D584957B10DB}"/>
              </a:ext>
            </a:extLst>
          </p:cNvPr>
          <p:cNvSpPr>
            <a:spLocks noGrp="1"/>
          </p:cNvSpPr>
          <p:nvPr>
            <p:ph idx="1"/>
          </p:nvPr>
        </p:nvSpPr>
        <p:spPr>
          <a:xfrm>
            <a:off x="1160023" y="1349650"/>
            <a:ext cx="7198589" cy="4767263"/>
          </a:xfrm>
        </p:spPr>
        <p:txBody>
          <a:bodyPr>
            <a:noAutofit/>
          </a:bodyPr>
          <a:lstStyle/>
          <a:p>
            <a:pPr marL="0" indent="0">
              <a:buNone/>
            </a:pPr>
            <a:r>
              <a:rPr lang="zh-TW" altLang="en-US" sz="2000" b="1" dirty="0" smtClean="0">
                <a:latin typeface="標楷體" panose="03000509000000000000" pitchFamily="65" charset="-120"/>
                <a:ea typeface="標楷體" panose="03000509000000000000" pitchFamily="65" charset="-120"/>
              </a:rPr>
              <a:t>五專優先免試入學</a:t>
            </a:r>
            <a:r>
              <a:rPr lang="zh-TW" altLang="zh-TW" sz="2000" b="1" dirty="0" smtClean="0">
                <a:latin typeface="標楷體" panose="03000509000000000000" pitchFamily="65" charset="-120"/>
                <a:ea typeface="標楷體" panose="03000509000000000000" pitchFamily="65" charset="-120"/>
              </a:rPr>
              <a:t>招生</a:t>
            </a:r>
            <a:r>
              <a:rPr lang="zh-TW" altLang="en-US" sz="2000" b="1" dirty="0" smtClean="0">
                <a:latin typeface="標楷體" panose="03000509000000000000" pitchFamily="65" charset="-120"/>
                <a:ea typeface="標楷體" panose="03000509000000000000" pitchFamily="65" charset="-120"/>
              </a:rPr>
              <a:t>比序積分採計項目</a:t>
            </a:r>
            <a:r>
              <a:rPr lang="en-US" altLang="zh-TW" sz="2000" b="1" dirty="0" smtClean="0">
                <a:latin typeface="標楷體" panose="03000509000000000000" pitchFamily="65" charset="-120"/>
                <a:ea typeface="標楷體" panose="03000509000000000000" pitchFamily="65" charset="-120"/>
              </a:rPr>
              <a:t>:</a:t>
            </a:r>
          </a:p>
          <a:p>
            <a:pPr marL="806450" indent="-363538">
              <a:lnSpc>
                <a:spcPts val="2800"/>
              </a:lnSpc>
              <a:buNone/>
            </a:pP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 超額</a:t>
            </a:r>
            <a:r>
              <a:rPr lang="zh-TW" altLang="en-US" sz="1800" dirty="0">
                <a:latin typeface="標楷體" panose="03000509000000000000" pitchFamily="65" charset="-120"/>
                <a:ea typeface="標楷體" panose="03000509000000000000" pitchFamily="65" charset="-120"/>
              </a:rPr>
              <a:t>比序總積分之計算，採計免試生於國中就學期間</a:t>
            </a:r>
            <a:r>
              <a:rPr lang="zh-TW" altLang="en-US" sz="1800" dirty="0" smtClean="0">
                <a:latin typeface="標楷體" panose="03000509000000000000" pitchFamily="65" charset="-120"/>
                <a:ea typeface="標楷體" panose="03000509000000000000" pitchFamily="65" charset="-120"/>
              </a:rPr>
              <a:t>且至</a:t>
            </a:r>
            <a:r>
              <a:rPr lang="en-US" altLang="zh-TW" sz="1800" dirty="0" smtClean="0">
                <a:latin typeface="Book Antiqua" panose="02040602050305030304" pitchFamily="18" charset="0"/>
                <a:ea typeface="標楷體" panose="03000509000000000000" pitchFamily="65" charset="-120"/>
              </a:rPr>
              <a:t>107</a:t>
            </a:r>
            <a:r>
              <a:rPr lang="zh-TW" altLang="en-US" sz="1800" dirty="0" smtClean="0">
                <a:latin typeface="標楷體" panose="03000509000000000000" pitchFamily="65" charset="-120"/>
                <a:ea typeface="標楷體" panose="03000509000000000000" pitchFamily="65" charset="-120"/>
              </a:rPr>
              <a:t>年</a:t>
            </a:r>
            <a:r>
              <a:rPr lang="en-US" altLang="zh-TW" sz="1800" dirty="0" smtClean="0">
                <a:latin typeface="Book Antiqua" panose="02040602050305030304" pitchFamily="18" charset="0"/>
                <a:ea typeface="標楷體" panose="03000509000000000000" pitchFamily="65" charset="-120"/>
              </a:rPr>
              <a:t>5</a:t>
            </a:r>
            <a:r>
              <a:rPr lang="zh-TW" altLang="en-US" sz="1800" dirty="0" smtClean="0">
                <a:latin typeface="標楷體" panose="03000509000000000000" pitchFamily="65" charset="-120"/>
                <a:ea typeface="標楷體" panose="03000509000000000000" pitchFamily="65" charset="-120"/>
              </a:rPr>
              <a:t>月</a:t>
            </a:r>
            <a:r>
              <a:rPr lang="en-US" altLang="zh-TW" sz="1800" dirty="0" smtClean="0">
                <a:latin typeface="Book Antiqua" panose="02040602050305030304" pitchFamily="18" charset="0"/>
                <a:ea typeface="標楷體" panose="03000509000000000000" pitchFamily="65" charset="-120"/>
              </a:rPr>
              <a:t>14</a:t>
            </a:r>
            <a:r>
              <a:rPr lang="zh-TW" altLang="en-US" sz="1800" dirty="0" smtClean="0">
                <a:latin typeface="標楷體" panose="03000509000000000000" pitchFamily="65" charset="-120"/>
                <a:ea typeface="標楷體" panose="03000509000000000000" pitchFamily="65" charset="-120"/>
              </a:rPr>
              <a:t>日</a:t>
            </a:r>
            <a:r>
              <a:rPr lang="zh-TW" altLang="en-US" sz="1800" dirty="0">
                <a:latin typeface="標楷體" panose="03000509000000000000" pitchFamily="65" charset="-120"/>
                <a:ea typeface="標楷體" panose="03000509000000000000" pitchFamily="65" charset="-120"/>
              </a:rPr>
              <a:t>（星期一）（含）前取得之積分為限，其中「均衡學習」項目</a:t>
            </a:r>
            <a:r>
              <a:rPr lang="zh-TW" altLang="en-US" sz="1800" dirty="0" smtClean="0">
                <a:latin typeface="標楷體" panose="03000509000000000000" pitchFamily="65" charset="-120"/>
                <a:ea typeface="標楷體" panose="03000509000000000000" pitchFamily="65" charset="-120"/>
              </a:rPr>
              <a:t>積分</a:t>
            </a:r>
            <a:r>
              <a:rPr lang="zh-TW" altLang="en-US" sz="1800" dirty="0">
                <a:latin typeface="標楷體" panose="03000509000000000000" pitchFamily="65" charset="-120"/>
                <a:ea typeface="標楷體" panose="03000509000000000000" pitchFamily="65" charset="-120"/>
              </a:rPr>
              <a:t>採計國中在學期間七年級上、下學期、八年級上、下學期及九年級上學期等五</a:t>
            </a:r>
            <a:r>
              <a:rPr lang="zh-TW" altLang="en-US" sz="1800" dirty="0" smtClean="0">
                <a:latin typeface="標楷體" panose="03000509000000000000" pitchFamily="65" charset="-120"/>
                <a:ea typeface="標楷體" panose="03000509000000000000" pitchFamily="65" charset="-120"/>
              </a:rPr>
              <a:t>學期</a:t>
            </a:r>
            <a:r>
              <a:rPr lang="zh-TW" altLang="en-US" sz="1800" dirty="0">
                <a:latin typeface="標楷體" panose="03000509000000000000" pitchFamily="65" charset="-120"/>
                <a:ea typeface="標楷體" panose="03000509000000000000" pitchFamily="65" charset="-120"/>
              </a:rPr>
              <a:t>取得之積分。</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2000" b="1" dirty="0" smtClean="0">
                <a:solidFill>
                  <a:srgbClr val="C00000"/>
                </a:solidFill>
                <a:latin typeface="標楷體" panose="03000509000000000000" pitchFamily="65" charset="-120"/>
                <a:ea typeface="標楷體" panose="03000509000000000000" pitchFamily="65" charset="-120"/>
              </a:rPr>
              <a:t>一、</a:t>
            </a:r>
            <a:r>
              <a:rPr lang="zh-TW" altLang="zh-TW" sz="2000" b="1" dirty="0" smtClean="0">
                <a:solidFill>
                  <a:srgbClr val="C00000"/>
                </a:solidFill>
                <a:latin typeface="標楷體" panose="03000509000000000000" pitchFamily="65" charset="-120"/>
                <a:ea typeface="標楷體" panose="03000509000000000000" pitchFamily="65" charset="-120"/>
              </a:rPr>
              <a:t>國中</a:t>
            </a:r>
            <a:r>
              <a:rPr lang="zh-TW" altLang="zh-TW" sz="2000" b="1" dirty="0">
                <a:solidFill>
                  <a:srgbClr val="C00000"/>
                </a:solidFill>
                <a:latin typeface="標楷體" panose="03000509000000000000" pitchFamily="65" charset="-120"/>
                <a:ea typeface="標楷體" panose="03000509000000000000" pitchFamily="65" charset="-120"/>
              </a:rPr>
              <a:t>應屆畢業生在</a:t>
            </a:r>
            <a:r>
              <a:rPr lang="zh-TW" altLang="zh-TW" sz="2000" b="1" dirty="0" smtClean="0">
                <a:solidFill>
                  <a:srgbClr val="C00000"/>
                </a:solidFill>
                <a:latin typeface="標楷體" panose="03000509000000000000" pitchFamily="65" charset="-120"/>
                <a:ea typeface="標楷體" panose="03000509000000000000" pitchFamily="65" charset="-120"/>
              </a:rPr>
              <a:t>校</a:t>
            </a:r>
            <a:r>
              <a:rPr lang="zh-TW" altLang="en-US" sz="2000" b="1" dirty="0" smtClean="0">
                <a:solidFill>
                  <a:srgbClr val="C00000"/>
                </a:solidFill>
                <a:latin typeface="標楷體" panose="03000509000000000000" pitchFamily="65" charset="-120"/>
                <a:ea typeface="標楷體" panose="03000509000000000000" pitchFamily="65" charset="-120"/>
              </a:rPr>
              <a:t>比</a:t>
            </a:r>
            <a:r>
              <a:rPr lang="zh-TW" altLang="en-US" sz="2000" b="1" dirty="0">
                <a:solidFill>
                  <a:srgbClr val="C00000"/>
                </a:solidFill>
                <a:latin typeface="標楷體" panose="03000509000000000000" pitchFamily="65" charset="-120"/>
                <a:ea typeface="標楷體" panose="03000509000000000000" pitchFamily="65" charset="-120"/>
              </a:rPr>
              <a:t>序</a:t>
            </a:r>
            <a:r>
              <a:rPr lang="zh-TW" altLang="en-US" sz="2000" b="1" dirty="0" smtClean="0">
                <a:solidFill>
                  <a:srgbClr val="C00000"/>
                </a:solidFill>
                <a:latin typeface="標楷體" panose="03000509000000000000" pitchFamily="65" charset="-120"/>
                <a:ea typeface="標楷體" panose="03000509000000000000" pitchFamily="65" charset="-120"/>
              </a:rPr>
              <a:t>項目</a:t>
            </a:r>
            <a:endParaRPr lang="en-US" altLang="zh-TW" sz="2000" b="1" dirty="0" smtClean="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pPr>
            <a:r>
              <a:rPr lang="zh-TW" altLang="zh-TW" sz="1800" b="1" dirty="0">
                <a:solidFill>
                  <a:srgbClr val="0000FF"/>
                </a:solidFill>
                <a:latin typeface="標楷體" panose="03000509000000000000" pitchFamily="65" charset="-120"/>
                <a:ea typeface="標楷體" panose="03000509000000000000" pitchFamily="65" charset="-120"/>
              </a:rPr>
              <a:t>多元學習表現</a:t>
            </a:r>
            <a:r>
              <a:rPr lang="zh-TW" altLang="zh-TW" sz="1800" dirty="0">
                <a:latin typeface="標楷體" panose="03000509000000000000" pitchFamily="65" charset="-120"/>
                <a:ea typeface="標楷體" panose="03000509000000000000" pitchFamily="65" charset="-120"/>
              </a:rPr>
              <a:t>（</a:t>
            </a:r>
            <a:r>
              <a:rPr lang="zh-TW" altLang="zh-TW" sz="1800" dirty="0" smtClean="0">
                <a:latin typeface="標楷體" panose="03000509000000000000" pitchFamily="65" charset="-120"/>
                <a:ea typeface="標楷體" panose="03000509000000000000" pitchFamily="65" charset="-120"/>
              </a:rPr>
              <a:t>含競賽</a:t>
            </a:r>
            <a:r>
              <a:rPr lang="zh-TW" altLang="zh-TW" sz="1800" dirty="0">
                <a:latin typeface="標楷體" panose="03000509000000000000" pitchFamily="65" charset="-120"/>
                <a:ea typeface="標楷體" panose="03000509000000000000" pitchFamily="65" charset="-120"/>
              </a:rPr>
              <a:t>及</a:t>
            </a:r>
            <a:r>
              <a:rPr lang="zh-TW" altLang="zh-TW" sz="1800" dirty="0" smtClean="0">
                <a:latin typeface="標楷體" panose="03000509000000000000" pitchFamily="65" charset="-120"/>
                <a:ea typeface="標楷體" panose="03000509000000000000" pitchFamily="65" charset="-120"/>
              </a:rPr>
              <a:t>服務</a:t>
            </a:r>
            <a:r>
              <a:rPr lang="zh-TW" altLang="zh-TW" sz="1800" dirty="0">
                <a:latin typeface="標楷體" panose="03000509000000000000" pitchFamily="65" charset="-120"/>
                <a:ea typeface="標楷體" panose="03000509000000000000" pitchFamily="65" charset="-120"/>
              </a:rPr>
              <a:t>學習）</a:t>
            </a:r>
            <a:endParaRPr lang="en-US" altLang="zh-TW" sz="18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pPr>
            <a:r>
              <a:rPr lang="zh-TW" altLang="zh-TW" sz="1800" b="1" dirty="0">
                <a:solidFill>
                  <a:srgbClr val="0000FF"/>
                </a:solidFill>
                <a:latin typeface="標楷體" panose="03000509000000000000" pitchFamily="65" charset="-120"/>
                <a:ea typeface="標楷體" panose="03000509000000000000" pitchFamily="65" charset="-120"/>
              </a:rPr>
              <a:t>技藝優良</a:t>
            </a:r>
            <a:endParaRPr lang="en-US" altLang="zh-TW" sz="1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pPr>
            <a:r>
              <a:rPr lang="zh-TW" altLang="zh-TW" sz="1800" b="1" dirty="0">
                <a:solidFill>
                  <a:srgbClr val="0000FF"/>
                </a:solidFill>
                <a:latin typeface="標楷體" panose="03000509000000000000" pitchFamily="65" charset="-120"/>
                <a:ea typeface="標楷體" panose="03000509000000000000" pitchFamily="65" charset="-120"/>
              </a:rPr>
              <a:t>弱勢身分</a:t>
            </a:r>
            <a:endParaRPr lang="en-US" altLang="zh-TW" sz="1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pPr>
            <a:r>
              <a:rPr lang="zh-TW" altLang="zh-TW" sz="1800" b="1" dirty="0">
                <a:solidFill>
                  <a:srgbClr val="0000FF"/>
                </a:solidFill>
                <a:latin typeface="標楷體" panose="03000509000000000000" pitchFamily="65" charset="-120"/>
                <a:ea typeface="標楷體" panose="03000509000000000000" pitchFamily="65" charset="-120"/>
              </a:rPr>
              <a:t>均衡</a:t>
            </a:r>
            <a:r>
              <a:rPr lang="zh-TW" altLang="zh-TW" sz="1800" b="1" dirty="0" smtClean="0">
                <a:solidFill>
                  <a:srgbClr val="0000FF"/>
                </a:solidFill>
                <a:latin typeface="標楷體" panose="03000509000000000000" pitchFamily="65" charset="-120"/>
                <a:ea typeface="標楷體" panose="03000509000000000000" pitchFamily="65" charset="-120"/>
              </a:rPr>
              <a:t>學習</a:t>
            </a:r>
            <a:r>
              <a:rPr lang="en-US" altLang="zh-TW" sz="1800" b="1" dirty="0" smtClean="0">
                <a:solidFill>
                  <a:srgbClr val="0000FF"/>
                </a:solidFill>
                <a:latin typeface="標楷體" panose="03000509000000000000" pitchFamily="65" charset="-120"/>
                <a:ea typeface="標楷體" panose="03000509000000000000" pitchFamily="65" charset="-120"/>
              </a:rPr>
              <a:t/>
            </a:r>
            <a:br>
              <a:rPr lang="en-US" altLang="zh-TW" sz="1800" b="1" dirty="0" smtClean="0">
                <a:solidFill>
                  <a:srgbClr val="0000FF"/>
                </a:solidFill>
                <a:latin typeface="標楷體" panose="03000509000000000000" pitchFamily="65" charset="-120"/>
                <a:ea typeface="標楷體" panose="03000509000000000000" pitchFamily="65" charset="-120"/>
              </a:rPr>
            </a:br>
            <a:r>
              <a:rPr lang="zh-TW" altLang="zh-TW" sz="1800" dirty="0" smtClean="0">
                <a:latin typeface="標楷體" panose="03000509000000000000" pitchFamily="65" charset="-120"/>
                <a:ea typeface="標楷體" panose="03000509000000000000" pitchFamily="65" charset="-120"/>
              </a:rPr>
              <a:t>（</a:t>
            </a:r>
            <a:r>
              <a:rPr lang="zh-TW" altLang="zh-TW" sz="18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18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pPr>
            <a:r>
              <a:rPr lang="zh-TW" altLang="zh-TW" sz="1800" b="1" dirty="0" smtClean="0">
                <a:solidFill>
                  <a:srgbClr val="0000FF"/>
                </a:solidFill>
                <a:latin typeface="標楷體" panose="03000509000000000000" pitchFamily="65" charset="-120"/>
                <a:ea typeface="標楷體" panose="03000509000000000000" pitchFamily="65" charset="-120"/>
              </a:rPr>
              <a:t>志願序</a:t>
            </a:r>
            <a:endParaRPr lang="en-US" altLang="zh-TW" sz="1800" b="1" dirty="0" smtClean="0">
              <a:solidFill>
                <a:srgbClr val="0000FF"/>
              </a:solidFill>
              <a:latin typeface="標楷體" panose="03000509000000000000" pitchFamily="65" charset="-120"/>
              <a:ea typeface="標楷體" panose="03000509000000000000" pitchFamily="65" charset="-120"/>
            </a:endParaRPr>
          </a:p>
          <a:p>
            <a:pPr marL="0" lvl="1" indent="0">
              <a:spcBef>
                <a:spcPts val="1000"/>
              </a:spcBef>
              <a:buNone/>
            </a:pPr>
            <a:r>
              <a:rPr lang="zh-TW" altLang="en-US" sz="2000" b="1" dirty="0" smtClean="0">
                <a:solidFill>
                  <a:srgbClr val="C00000"/>
                </a:solidFill>
                <a:latin typeface="標楷體" panose="03000509000000000000" pitchFamily="65" charset="-120"/>
                <a:ea typeface="標楷體" panose="03000509000000000000" pitchFamily="65" charset="-120"/>
              </a:rPr>
              <a:t>二、國中</a:t>
            </a:r>
            <a:r>
              <a:rPr lang="zh-TW" altLang="en-US" sz="2000" b="1" dirty="0">
                <a:solidFill>
                  <a:srgbClr val="C00000"/>
                </a:solidFill>
                <a:latin typeface="標楷體" panose="03000509000000000000" pitchFamily="65" charset="-120"/>
                <a:ea typeface="標楷體" panose="03000509000000000000" pitchFamily="65" charset="-120"/>
              </a:rPr>
              <a:t>教育</a:t>
            </a:r>
            <a:r>
              <a:rPr lang="zh-TW" altLang="en-US" sz="2000" b="1" dirty="0" smtClean="0">
                <a:solidFill>
                  <a:srgbClr val="C00000"/>
                </a:solidFill>
                <a:latin typeface="標楷體" panose="03000509000000000000" pitchFamily="65" charset="-120"/>
                <a:ea typeface="標楷體" panose="03000509000000000000" pitchFamily="65" charset="-120"/>
              </a:rPr>
              <a:t>會考</a:t>
            </a:r>
            <a:r>
              <a:rPr lang="zh-TW" altLang="zh-TW" sz="1800" dirty="0">
                <a:latin typeface="標楷體" panose="03000509000000000000" pitchFamily="65" charset="-120"/>
                <a:ea typeface="標楷體" panose="03000509000000000000" pitchFamily="65" charset="-120"/>
              </a:rPr>
              <a:t>（含寫作測驗）</a:t>
            </a:r>
            <a:endParaRPr lang="en-US" altLang="zh-TW" sz="1800" dirty="0">
              <a:latin typeface="標楷體" panose="03000509000000000000" pitchFamily="65" charset="-120"/>
              <a:ea typeface="標楷體" panose="03000509000000000000" pitchFamily="65" charset="-120"/>
            </a:endParaRPr>
          </a:p>
          <a:p>
            <a:pPr marL="0" indent="0">
              <a:buNone/>
            </a:pPr>
            <a:endParaRPr lang="en-US" altLang="zh-TW" sz="2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lstStyle/>
          <a:p>
            <a:fld id="{05C83C43-3175-4B50-B956-D0A00F06E388}" type="slidenum">
              <a:rPr lang="zh-TW" altLang="en-US" smtClean="0"/>
              <a:pPr/>
              <a:t>73</a:t>
            </a:fld>
            <a:endParaRPr lang="zh-TW" altLang="en-US"/>
          </a:p>
        </p:txBody>
      </p:sp>
    </p:spTree>
    <p:extLst>
      <p:ext uri="{BB962C8B-B14F-4D97-AF65-F5344CB8AC3E}">
        <p14:creationId xmlns:p14="http://schemas.microsoft.com/office/powerpoint/2010/main" val="14258906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xmlns="" id="{507E7E64-AA15-47F5-BC4B-C9A9C96409D4}"/>
              </a:ext>
            </a:extLst>
          </p:cNvPr>
          <p:cNvGraphicFramePr>
            <a:graphicFrameLocks noGrp="1"/>
          </p:cNvGraphicFramePr>
          <p:nvPr>
            <p:extLst>
              <p:ext uri="{D42A27DB-BD31-4B8C-83A1-F6EECF244321}">
                <p14:modId xmlns:p14="http://schemas.microsoft.com/office/powerpoint/2010/main" val="3202262751"/>
              </p:ext>
            </p:extLst>
          </p:nvPr>
        </p:nvGraphicFramePr>
        <p:xfrm>
          <a:off x="12576" y="476672"/>
          <a:ext cx="9252522" cy="6442628"/>
        </p:xfrm>
        <a:graphic>
          <a:graphicData uri="http://schemas.openxmlformats.org/drawingml/2006/table">
            <a:tbl>
              <a:tblPr firstRow="1" bandRow="1">
                <a:tableStyleId>{5C22544A-7EE6-4342-B048-85BDC9FD1C3A}</a:tableStyleId>
              </a:tblPr>
              <a:tblGrid>
                <a:gridCol w="1009593">
                  <a:extLst>
                    <a:ext uri="{9D8B030D-6E8A-4147-A177-3AD203B41FA5}">
                      <a16:colId xmlns:a16="http://schemas.microsoft.com/office/drawing/2014/main" xmlns="" val="534659036"/>
                    </a:ext>
                  </a:extLst>
                </a:gridCol>
                <a:gridCol w="813527">
                  <a:extLst>
                    <a:ext uri="{9D8B030D-6E8A-4147-A177-3AD203B41FA5}">
                      <a16:colId xmlns:a16="http://schemas.microsoft.com/office/drawing/2014/main" xmlns="" val="3338494645"/>
                    </a:ext>
                  </a:extLst>
                </a:gridCol>
                <a:gridCol w="821421">
                  <a:extLst>
                    <a:ext uri="{9D8B030D-6E8A-4147-A177-3AD203B41FA5}">
                      <a16:colId xmlns:a16="http://schemas.microsoft.com/office/drawing/2014/main" xmlns="" val="3464380139"/>
                    </a:ext>
                  </a:extLst>
                </a:gridCol>
                <a:gridCol w="420664">
                  <a:extLst>
                    <a:ext uri="{9D8B030D-6E8A-4147-A177-3AD203B41FA5}">
                      <a16:colId xmlns:a16="http://schemas.microsoft.com/office/drawing/2014/main" xmlns="" val="1635924890"/>
                    </a:ext>
                  </a:extLst>
                </a:gridCol>
                <a:gridCol w="6187317">
                  <a:extLst>
                    <a:ext uri="{9D8B030D-6E8A-4147-A177-3AD203B41FA5}">
                      <a16:colId xmlns:a16="http://schemas.microsoft.com/office/drawing/2014/main" xmlns="" val="477924826"/>
                    </a:ext>
                  </a:extLst>
                </a:gridCol>
              </a:tblGrid>
              <a:tr h="385582">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746439952"/>
                  </a:ext>
                </a:extLst>
              </a:tr>
              <a:tr h="683057">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志願</a:t>
                      </a:r>
                      <a:r>
                        <a:rPr lang="zh-TW" altLang="en-US" sz="2100" b="1" i="0" u="none" strike="noStrike" kern="1200" baseline="0" dirty="0">
                          <a:solidFill>
                            <a:schemeClr val="dk1"/>
                          </a:solidFill>
                          <a:latin typeface="Book Antiqua" pitchFamily="18" charset="0"/>
                          <a:ea typeface="標楷體" pitchFamily="65" charset="-120"/>
                          <a:cs typeface="+mn-cs"/>
                        </a:rPr>
                        <a:t>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30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30551228"/>
                  </a:ext>
                </a:extLst>
              </a:tr>
              <a:tr h="565370">
                <a:tc rowSpan="3">
                  <a:txBody>
                    <a:bodyPr/>
                    <a:lstStyle/>
                    <a:p>
                      <a:pPr marL="0" indent="0" algn="l"/>
                      <a:r>
                        <a:rPr lang="zh-TW" altLang="en-US" sz="2100" b="1" i="0" u="none" strike="noStrike" kern="1200" baseline="0" dirty="0" smtClean="0">
                          <a:solidFill>
                            <a:schemeClr val="dk1"/>
                          </a:solidFill>
                          <a:latin typeface="Book Antiqua" pitchFamily="18" charset="0"/>
                          <a:ea typeface="標楷體" pitchFamily="65" charset="-120"/>
                          <a:cs typeface="+mn-cs"/>
                        </a:rPr>
                        <a:t>多元學  </a:t>
                      </a:r>
                      <a:r>
                        <a:rPr lang="en-US" altLang="zh-TW" sz="2100" b="1" i="0" u="none" strike="noStrike" kern="1200" baseline="0" dirty="0" smtClean="0">
                          <a:solidFill>
                            <a:schemeClr val="dk1"/>
                          </a:solidFill>
                          <a:latin typeface="Book Antiqua" pitchFamily="18" charset="0"/>
                          <a:ea typeface="標楷體" pitchFamily="65" charset="-120"/>
                          <a:cs typeface="+mn-cs"/>
                        </a:rPr>
                        <a:t/>
                      </a:r>
                      <a:br>
                        <a:rPr lang="en-US" altLang="zh-TW" sz="2100" b="1" i="0" u="none" strike="noStrike" kern="1200" baseline="0" dirty="0" smtClean="0">
                          <a:solidFill>
                            <a:schemeClr val="dk1"/>
                          </a:solidFill>
                          <a:latin typeface="Book Antiqua" pitchFamily="18" charset="0"/>
                          <a:ea typeface="標楷體" pitchFamily="65" charset="-120"/>
                          <a:cs typeface="+mn-cs"/>
                        </a:rPr>
                      </a:br>
                      <a:r>
                        <a:rPr lang="zh-TW" altLang="en-US" sz="2100" b="1" i="0" u="none" strike="noStrike" kern="1200" baseline="0" dirty="0" smtClean="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rowSpan="2">
                  <a:txBody>
                    <a:bodyPr/>
                    <a:lstStyle/>
                    <a:p>
                      <a:pPr algn="l">
                        <a:lnSpc>
                          <a:spcPts val="2200"/>
                        </a:lnSpc>
                      </a:pPr>
                      <a:r>
                        <a:rPr lang="zh-TW" altLang="en-US" sz="2100" b="1" i="0" u="none" strike="noStrike" kern="1200" baseline="0" dirty="0" smtClean="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L="68580" marR="685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簡章</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競賽項目：</a:t>
                      </a:r>
                      <a:r>
                        <a:rPr lang="en-US" altLang="zh-TW" sz="1800" b="0" i="0" u="none" strike="noStrike" kern="1200" baseline="0" dirty="0" smtClean="0">
                          <a:solidFill>
                            <a:srgbClr val="FF0000"/>
                          </a:solidFill>
                          <a:latin typeface="Book Antiqua" pitchFamily="18" charset="0"/>
                          <a:ea typeface="標楷體" pitchFamily="65" charset="-120"/>
                          <a:cs typeface="+mn-cs"/>
                        </a:rPr>
                        <a:t>7-1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en-US" altLang="zh-TW" sz="1800" b="0" i="0" u="none" strike="noStrike" kern="1200" baseline="0" dirty="0" smtClean="0">
                        <a:solidFill>
                          <a:srgbClr val="FF0000"/>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smtClean="0">
                          <a:solidFill>
                            <a:schemeClr val="dk1"/>
                          </a:solidFill>
                          <a:latin typeface="Book Antiqua" pitchFamily="18" charset="0"/>
                          <a:ea typeface="標楷體" pitchFamily="65" charset="-120"/>
                          <a:cs typeface="+mn-cs"/>
                        </a:rPr>
                        <a:t>107.5.14(</a:t>
                      </a:r>
                      <a:r>
                        <a:rPr lang="zh-TW" altLang="en-US" sz="1800" b="0" i="0" u="none" strike="noStrike" kern="1200" baseline="0" dirty="0" smtClean="0">
                          <a:solidFill>
                            <a:schemeClr val="dk1"/>
                          </a:solidFill>
                          <a:latin typeface="Book Antiqua" pitchFamily="18" charset="0"/>
                          <a:ea typeface="標楷體" pitchFamily="65" charset="-120"/>
                          <a:cs typeface="+mn-cs"/>
                        </a:rPr>
                        <a:t>含</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前為限</a:t>
                      </a:r>
                      <a:endParaRPr lang="zh-TW" altLang="en-US" sz="1800" dirty="0" smtClean="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163629787"/>
                  </a:ext>
                </a:extLst>
              </a:tr>
              <a:tr h="20142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分，同一學期同時擔任班級幹部、小老師或社團幹部，仍以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小時得 </a:t>
                      </a:r>
                      <a:r>
                        <a:rPr lang="en-US" altLang="zh-TW" sz="1800" b="0" i="0" u="none" strike="noStrike" kern="1200" baseline="0" dirty="0" smtClean="0">
                          <a:solidFill>
                            <a:srgbClr val="FF0000"/>
                          </a:solidFill>
                          <a:latin typeface="Book Antiqua" pitchFamily="18" charset="0"/>
                          <a:ea typeface="標楷體" pitchFamily="65" charset="-120"/>
                          <a:cs typeface="+mn-cs"/>
                        </a:rPr>
                        <a:t>0.25 </a:t>
                      </a:r>
                      <a:r>
                        <a:rPr lang="zh-TW" altLang="en-US" sz="1800" b="0" i="0" u="none" strike="noStrike" kern="1200" baseline="0" dirty="0" smtClean="0">
                          <a:solidFill>
                            <a:schemeClr val="dk1"/>
                          </a:solidFill>
                          <a:latin typeface="Book Antiqua" pitchFamily="18" charset="0"/>
                          <a:ea typeface="標楷體" pitchFamily="65" charset="-120"/>
                          <a:cs typeface="+mn-cs"/>
                        </a:rPr>
                        <a:t>分</a:t>
                      </a:r>
                      <a:endParaRPr lang="zh-TW" altLang="en-US" sz="1800" dirty="0" smtClean="0">
                        <a:solidFill>
                          <a:srgbClr val="FF0000"/>
                        </a:solidFill>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r>
              <a:tr h="955368">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smtClean="0">
                          <a:solidFill>
                            <a:srgbClr val="0000FF"/>
                          </a:solidFill>
                          <a:latin typeface="Book Antiqua" pitchFamily="18" charset="0"/>
                          <a:ea typeface="標楷體" pitchFamily="65" charset="-120"/>
                          <a:cs typeface="+mn-cs"/>
                        </a:rPr>
                        <a:t>服務學習</a:t>
                      </a:r>
                      <a:r>
                        <a:rPr lang="zh-TW" altLang="en-US" sz="2100" b="1" i="0" u="none" strike="noStrike" kern="1200" baseline="0" dirty="0">
                          <a:solidFill>
                            <a:srgbClr val="0000FF"/>
                          </a:solidFill>
                          <a:latin typeface="Book Antiqua" pitchFamily="18" charset="0"/>
                          <a:ea typeface="標楷體" pitchFamily="65" charset="-120"/>
                          <a:cs typeface="+mn-cs"/>
                        </a:rPr>
                        <a:t>	</a:t>
                      </a:r>
                      <a:endParaRPr lang="zh-TW" altLang="en-US" sz="2100" b="1" dirty="0">
                        <a:solidFill>
                          <a:srgbClr val="0000FF"/>
                        </a:solidFill>
                        <a:latin typeface="Book Antiqua" pitchFamily="18" charset="0"/>
                        <a:ea typeface="標楷體" pitchFamily="65" charset="-120"/>
                      </a:endParaRPr>
                    </a:p>
                  </a:txBody>
                  <a:tcPr marL="68580" marR="685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vMerge="1">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lang="zh-TW" altLang="en-US" sz="1800" dirty="0" smtClean="0">
                        <a:solidFill>
                          <a:srgbClr val="FF0000"/>
                        </a:solidFill>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技藝</a:t>
                      </a:r>
                      <a:r>
                        <a:rPr lang="zh-TW" altLang="en-US" sz="2100" b="1" i="0" u="none" strike="noStrike" kern="1200" baseline="0" dirty="0">
                          <a:solidFill>
                            <a:schemeClr val="dk1"/>
                          </a:solidFill>
                          <a:latin typeface="Book Antiqua" pitchFamily="18" charset="0"/>
                          <a:ea typeface="標楷體" pitchFamily="65" charset="-120"/>
                          <a:cs typeface="+mn-cs"/>
                        </a:rPr>
                        <a:t>優良 </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分以上：</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60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1.0</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smtClean="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069931879"/>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弱勢</a:t>
                      </a:r>
                      <a:r>
                        <a:rPr lang="zh-TW" altLang="en-US" sz="2100" b="1" i="0" u="none" strike="noStrike" kern="1200" baseline="0" dirty="0">
                          <a:solidFill>
                            <a:schemeClr val="dk1"/>
                          </a:solidFill>
                          <a:latin typeface="Book Antiqua" pitchFamily="18" charset="0"/>
                          <a:ea typeface="標楷體" pitchFamily="65" charset="-120"/>
                          <a:cs typeface="+mn-cs"/>
                        </a:rPr>
                        <a:t>身分 </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低收入戶：</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800" b="0" i="0" u="none" strike="noStrike" kern="1200" baseline="0" dirty="0" smtClean="0">
                          <a:solidFill>
                            <a:schemeClr val="dk1"/>
                          </a:solidFill>
                          <a:latin typeface="Book Antiqua" pitchFamily="18" charset="0"/>
                          <a:ea typeface="標楷體" pitchFamily="65" charset="-120"/>
                          <a:cs typeface="+mn-cs"/>
                        </a:rPr>
                        <a:t>)</a:t>
                      </a:r>
                      <a:endParaRPr lang="zh-TW" altLang="en-US" sz="1800" dirty="0" smtClean="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55903771"/>
                  </a:ext>
                </a:extLst>
              </a:tr>
              <a:tr h="416756">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均衡</a:t>
                      </a:r>
                      <a:r>
                        <a:rPr lang="zh-TW" altLang="en-US" sz="2100" b="1" i="0" u="none" strike="noStrike" kern="1200" baseline="0" dirty="0">
                          <a:solidFill>
                            <a:schemeClr val="dk1"/>
                          </a:solidFill>
                          <a:latin typeface="Book Antiqua" pitchFamily="18" charset="0"/>
                          <a:ea typeface="標楷體" pitchFamily="65" charset="-120"/>
                          <a:cs typeface="+mn-cs"/>
                        </a:rPr>
                        <a:t>學習</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60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600" b="0" i="0" u="none" strike="noStrike" kern="1200" baseline="0" dirty="0" smtClean="0">
                          <a:solidFill>
                            <a:schemeClr val="dk1"/>
                          </a:solidFill>
                          <a:latin typeface="Book Antiqua" pitchFamily="18" charset="0"/>
                          <a:ea typeface="標楷體" pitchFamily="65" charset="-120"/>
                          <a:cs typeface="+mn-cs"/>
                        </a:rPr>
                        <a:t>:</a:t>
                      </a:r>
                      <a:r>
                        <a:rPr lang="zh-TW" altLang="en-US" sz="1600" b="0" i="0" u="none" strike="noStrike" kern="1200" baseline="0" dirty="0">
                          <a:solidFill>
                            <a:schemeClr val="dk1"/>
                          </a:solidFill>
                          <a:latin typeface="Book Antiqua" pitchFamily="18" charset="0"/>
                          <a:ea typeface="標楷體" pitchFamily="65" charset="-120"/>
                          <a:cs typeface="+mn-cs"/>
                        </a:rPr>
                        <a:t>健體、藝文、綜合：</a:t>
                      </a:r>
                      <a:r>
                        <a:rPr lang="en-US" altLang="zh-TW" sz="1600" b="0" i="0" u="none" strike="noStrike" kern="1200" baseline="0" dirty="0">
                          <a:solidFill>
                            <a:srgbClr val="FF0000"/>
                          </a:solidFill>
                          <a:latin typeface="Book Antiqua" pitchFamily="18" charset="0"/>
                          <a:ea typeface="標楷體" pitchFamily="65" charset="-120"/>
                          <a:cs typeface="+mn-cs"/>
                        </a:rPr>
                        <a:t>7</a:t>
                      </a:r>
                      <a:r>
                        <a:rPr lang="zh-TW" altLang="en-US" sz="16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smtClean="0">
                          <a:solidFill>
                            <a:srgbClr val="FF0000"/>
                          </a:solidFill>
                          <a:latin typeface="Book Antiqua" pitchFamily="18" charset="0"/>
                          <a:ea typeface="標楷體" pitchFamily="65" charset="-120"/>
                          <a:cs typeface="+mn-cs"/>
                        </a:rPr>
                        <a:t>/</a:t>
                      </a:r>
                      <a:r>
                        <a:rPr lang="zh-TW" altLang="en-US" sz="1600" b="0" i="0" u="none" strike="noStrike" kern="1200" baseline="0" dirty="0" smtClean="0">
                          <a:solidFill>
                            <a:srgbClr val="FF0000"/>
                          </a:solidFill>
                          <a:latin typeface="Book Antiqua" pitchFamily="18" charset="0"/>
                          <a:ea typeface="標楷體" pitchFamily="65" charset="-120"/>
                          <a:cs typeface="+mn-cs"/>
                        </a:rPr>
                        <a:t>領域 </a:t>
                      </a:r>
                      <a:r>
                        <a:rPr lang="en-US" altLang="zh-TW" sz="1600" b="0" i="0" u="none" strike="noStrike" kern="1200" baseline="0" dirty="0" smtClean="0">
                          <a:solidFill>
                            <a:schemeClr val="dk1"/>
                          </a:solidFill>
                          <a:latin typeface="Book Antiqua" pitchFamily="18" charset="0"/>
                          <a:ea typeface="標楷體" pitchFamily="65" charset="-120"/>
                          <a:cs typeface="+mn-cs"/>
                        </a:rPr>
                        <a:t>(</a:t>
                      </a:r>
                      <a:r>
                        <a:rPr lang="zh-TW" altLang="en-US" sz="1600" b="0" i="0" u="none" strike="noStrike" kern="1200" baseline="0" dirty="0">
                          <a:solidFill>
                            <a:schemeClr val="dk1"/>
                          </a:solidFill>
                          <a:latin typeface="Book Antiqua" pitchFamily="18" charset="0"/>
                          <a:ea typeface="標楷體" pitchFamily="65" charset="-120"/>
                          <a:cs typeface="+mn-cs"/>
                        </a:rPr>
                        <a:t>五學期平均</a:t>
                      </a:r>
                      <a:r>
                        <a:rPr lang="zh-TW" altLang="en-US" sz="1600" b="0" i="0" u="none" strike="noStrike" kern="1200" baseline="0" dirty="0" smtClean="0">
                          <a:solidFill>
                            <a:schemeClr val="dk1"/>
                          </a:solidFill>
                          <a:latin typeface="Book Antiqua" pitchFamily="18" charset="0"/>
                          <a:ea typeface="標楷體" pitchFamily="65" charset="-120"/>
                          <a:cs typeface="+mn-cs"/>
                        </a:rPr>
                        <a:t>成績及格</a:t>
                      </a:r>
                      <a:r>
                        <a:rPr lang="en-US" altLang="zh-TW" sz="1600" b="0" i="0" u="none" strike="noStrike" kern="1200" baseline="0" dirty="0">
                          <a:solidFill>
                            <a:schemeClr val="dk1"/>
                          </a:solidFill>
                          <a:latin typeface="Book Antiqua" pitchFamily="18" charset="0"/>
                          <a:ea typeface="標楷體" pitchFamily="65" charset="-120"/>
                          <a:cs typeface="+mn-cs"/>
                        </a:rPr>
                        <a:t>)</a:t>
                      </a:r>
                      <a:endParaRPr lang="zh-TW" altLang="en-US" sz="1600"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563036681"/>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國中</a:t>
                      </a:r>
                      <a:r>
                        <a:rPr lang="zh-TW" altLang="en-US" sz="2100" b="1" i="0" u="none" strike="noStrike" kern="1200" baseline="0" dirty="0">
                          <a:solidFill>
                            <a:schemeClr val="dk1"/>
                          </a:solidFill>
                          <a:latin typeface="Book Antiqua" pitchFamily="18" charset="0"/>
                          <a:ea typeface="標楷體" pitchFamily="65" charset="-120"/>
                          <a:cs typeface="+mn-cs"/>
                        </a:rPr>
                        <a:t>教育會考</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zh-TW" altLang="en-US" sz="1800" b="0" i="0" u="none" strike="noStrike" kern="1200" baseline="0" dirty="0" smtClean="0">
                          <a:solidFill>
                            <a:schemeClr val="dk1"/>
                          </a:solidFill>
                          <a:latin typeface="Book Antiqua" pitchFamily="18" charset="0"/>
                          <a:ea typeface="標楷體" pitchFamily="65" charset="-120"/>
                          <a:cs typeface="+mn-cs"/>
                        </a:rPr>
                        <a:t> 、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B</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C</a:t>
                      </a: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6.4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4</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L="68580" marR="685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79188298"/>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寫作</a:t>
                      </a:r>
                      <a:r>
                        <a:rPr lang="zh-TW" altLang="en-US" sz="2100" b="1" i="0" u="none" strike="noStrike" kern="1200" baseline="0" dirty="0">
                          <a:solidFill>
                            <a:schemeClr val="dk1"/>
                          </a:solidFill>
                          <a:latin typeface="Book Antiqua" pitchFamily="18" charset="0"/>
                          <a:ea typeface="標楷體" pitchFamily="65" charset="-120"/>
                          <a:cs typeface="+mn-cs"/>
                        </a:rPr>
                        <a:t>測驗</a:t>
                      </a:r>
                      <a:endParaRPr lang="zh-TW" altLang="en-US" sz="2100" b="1"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4</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3</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級分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0.8</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0.6</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0.4</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0.2</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0.1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418439581"/>
                  </a:ext>
                </a:extLst>
              </a:tr>
              <a:tr h="452746">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421634550"/>
                  </a:ext>
                </a:extLst>
              </a:tr>
            </a:tbl>
          </a:graphicData>
        </a:graphic>
      </p:graphicFrame>
      <p:sp>
        <p:nvSpPr>
          <p:cNvPr id="3" name="投影片編號版面配置區 2"/>
          <p:cNvSpPr>
            <a:spLocks noGrp="1"/>
          </p:cNvSpPr>
          <p:nvPr>
            <p:ph type="sldNum" sz="quarter" idx="12"/>
          </p:nvPr>
        </p:nvSpPr>
        <p:spPr/>
        <p:txBody>
          <a:bodyPr/>
          <a:lstStyle/>
          <a:p>
            <a:fld id="{05C83C43-3175-4B50-B956-D0A00F06E388}" type="slidenum">
              <a:rPr lang="zh-TW" altLang="en-US" smtClean="0"/>
              <a:pPr/>
              <a:t>74</a:t>
            </a:fld>
            <a:endParaRPr lang="zh-TW" altLang="en-US"/>
          </a:p>
        </p:txBody>
      </p:sp>
      <p:sp>
        <p:nvSpPr>
          <p:cNvPr id="2" name="標題 1">
            <a:extLst>
              <a:ext uri="{FF2B5EF4-FFF2-40B4-BE49-F238E27FC236}">
                <a16:creationId xmlns:a16="http://schemas.microsoft.com/office/drawing/2014/main" xmlns="" id="{10CD9744-8BBF-4DAD-968C-2377D9B2C3E1}"/>
              </a:ext>
            </a:extLst>
          </p:cNvPr>
          <p:cNvSpPr>
            <a:spLocks noGrp="1"/>
          </p:cNvSpPr>
          <p:nvPr>
            <p:ph type="title"/>
          </p:nvPr>
        </p:nvSpPr>
        <p:spPr>
          <a:xfrm>
            <a:off x="467544" y="0"/>
            <a:ext cx="7886700" cy="480080"/>
          </a:xfrm>
        </p:spPr>
        <p:txBody>
          <a:bodyPr>
            <a:normAutofit fontScale="90000"/>
          </a:bodyPr>
          <a:lstStyle/>
          <a:p>
            <a:r>
              <a:rPr lang="zh-TW" altLang="en-US" b="1" dirty="0" smtClean="0">
                <a:solidFill>
                  <a:srgbClr val="7030A0"/>
                </a:solidFill>
                <a:latin typeface="標楷體" panose="03000509000000000000" pitchFamily="65" charset="-120"/>
                <a:ea typeface="標楷體" panose="03000509000000000000" pitchFamily="65" charset="-120"/>
              </a:rPr>
              <a:t>各項</a:t>
            </a:r>
            <a:r>
              <a:rPr lang="zh-TW" altLang="zh-TW" b="1" dirty="0" smtClean="0">
                <a:solidFill>
                  <a:srgbClr val="7030A0"/>
                </a:solidFill>
                <a:latin typeface="標楷體" panose="03000509000000000000" pitchFamily="65" charset="-120"/>
                <a:ea typeface="標楷體" panose="03000509000000000000" pitchFamily="65" charset="-120"/>
              </a:rPr>
              <a:t>比序積分採計</a:t>
            </a:r>
            <a:r>
              <a:rPr lang="zh-TW" altLang="en-US" b="1" dirty="0" smtClean="0">
                <a:solidFill>
                  <a:srgbClr val="7030A0"/>
                </a:solidFill>
                <a:latin typeface="標楷體" panose="03000509000000000000" pitchFamily="65" charset="-120"/>
                <a:ea typeface="標楷體" panose="03000509000000000000" pitchFamily="65" charset="-120"/>
              </a:rPr>
              <a:t>說明</a:t>
            </a:r>
            <a:endParaRPr lang="zh-TW" altLang="en-US" sz="3300" b="1" dirty="0">
              <a:latin typeface="Book Antiqua" panose="02040602050305030304" pitchFamily="18" charset="0"/>
            </a:endParaRPr>
          </a:p>
        </p:txBody>
      </p:sp>
    </p:spTree>
    <p:extLst>
      <p:ext uri="{BB962C8B-B14F-4D97-AF65-F5344CB8AC3E}">
        <p14:creationId xmlns:p14="http://schemas.microsoft.com/office/powerpoint/2010/main" val="26495454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61772" y="1473853"/>
            <a:ext cx="8353627" cy="4777423"/>
          </a:xfrm>
        </p:spPr>
        <p:txBody>
          <a:bodyPr/>
          <a:lstStyle/>
          <a:p>
            <a:pPr>
              <a:lnSpc>
                <a:spcPct val="120000"/>
              </a:lnSpc>
              <a:buFont typeface="Wingdings" panose="05000000000000000000" pitchFamily="2" charset="2"/>
              <a:buChar char="l"/>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標楷體" panose="03000509000000000000" pitchFamily="65" charset="-120"/>
                <a:ea typeface="標楷體" panose="03000509000000000000" pitchFamily="65" charset="-120"/>
              </a:rPr>
              <a:t>免試</a:t>
            </a:r>
            <a:r>
              <a:rPr lang="zh-TW" altLang="zh-TW" sz="3400" b="1" dirty="0">
                <a:solidFill>
                  <a:srgbClr val="0000FF"/>
                </a:solidFill>
                <a:latin typeface="標楷體" panose="03000509000000000000" pitchFamily="65" charset="-120"/>
                <a:ea typeface="標楷體" panose="03000509000000000000" pitchFamily="65" charset="-120"/>
              </a:rPr>
              <a:t>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dirty="0">
                <a:solidFill>
                  <a:srgbClr val="C00000"/>
                </a:solidFill>
                <a:latin typeface="標楷體" panose="03000509000000000000" pitchFamily="65" charset="-120"/>
                <a:ea typeface="標楷體" panose="03000509000000000000" pitchFamily="65" charset="-120"/>
              </a:rPr>
              <a:t>校科（組）</a:t>
            </a:r>
            <a:r>
              <a:rPr lang="zh-TW" altLang="zh-TW" sz="3400" b="1" u="sng" dirty="0" smtClean="0">
                <a:solidFill>
                  <a:srgbClr val="C00000"/>
                </a:solidFill>
                <a:latin typeface="標楷體" panose="03000509000000000000" pitchFamily="65" charset="-120"/>
                <a:ea typeface="標楷體" panose="03000509000000000000" pitchFamily="65" charset="-120"/>
              </a:rPr>
              <a:t>志願</a:t>
            </a:r>
            <a:r>
              <a:rPr lang="zh-TW" altLang="en-US" sz="3400" b="1" dirty="0" smtClean="0">
                <a:solidFill>
                  <a:srgbClr val="0000FF"/>
                </a:solidFill>
                <a:latin typeface="標楷體" panose="03000509000000000000" pitchFamily="65" charset="-120"/>
                <a:ea typeface="標楷體" panose="03000509000000000000" pitchFamily="65" charset="-120"/>
              </a:rPr>
              <a:t>，</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smtClean="0">
                <a:solidFill>
                  <a:srgbClr val="0000FF"/>
                </a:solidFill>
                <a:latin typeface="Book Antiqua" panose="02040602050305030304" pitchFamily="18" charset="0"/>
                <a:ea typeface="標楷體" panose="03000509000000000000" pitchFamily="65" charset="-120"/>
              </a:rPr>
              <a:t>5</a:t>
            </a:r>
            <a:r>
              <a:rPr lang="zh-TW" altLang="en-US" sz="3400" b="1" dirty="0" smtClean="0">
                <a:solidFill>
                  <a:srgbClr val="0000FF"/>
                </a:solidFill>
                <a:latin typeface="Book Antiqua" panose="02040602050305030304" pitchFamily="18" charset="0"/>
                <a:ea typeface="標楷體" panose="03000509000000000000" pitchFamily="65" charset="-120"/>
              </a:rPr>
              <a:t>志願為一組共</a:t>
            </a:r>
            <a:r>
              <a:rPr lang="en-US" altLang="zh-TW" sz="3400" b="1" dirty="0" smtClean="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組</a:t>
            </a:r>
            <a:r>
              <a:rPr lang="zh-TW" altLang="en-US" sz="3400" b="1" dirty="0" smtClean="0">
                <a:solidFill>
                  <a:srgbClr val="0000FF"/>
                </a:solidFill>
                <a:latin typeface="Book Antiqua" panose="02040602050305030304" pitchFamily="18" charset="0"/>
                <a:ea typeface="標楷體" panose="03000509000000000000" pitchFamily="65" charset="-120"/>
              </a:rPr>
              <a:t>，積分核分準則如下：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None/>
            </a:pPr>
            <a:endParaRPr lang="en-US" altLang="zh-TW" dirty="0" smtClean="0"/>
          </a:p>
          <a:p>
            <a:pPr marL="0" indent="0">
              <a:buNone/>
            </a:pPr>
            <a:endParaRPr lang="zh-TW" altLang="en-US" dirty="0"/>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140813" y="239711"/>
            <a:ext cx="7886700" cy="1325563"/>
          </a:xfrm>
        </p:spPr>
        <p:txBody>
          <a:bodyPr>
            <a:normAutofit/>
          </a:bodyPr>
          <a:lstStyle/>
          <a:p>
            <a:r>
              <a:rPr lang="zh-TW" altLang="en-US" sz="3800" b="1" dirty="0" smtClean="0">
                <a:solidFill>
                  <a:srgbClr val="7030A0"/>
                </a:solidFill>
                <a:latin typeface="標楷體" panose="03000509000000000000" pitchFamily="65" charset="-120"/>
                <a:ea typeface="標楷體" panose="03000509000000000000" pitchFamily="65" charset="-120"/>
              </a:rPr>
              <a:t>各項</a:t>
            </a:r>
            <a:r>
              <a:rPr lang="zh-TW" altLang="en-US" sz="3800" b="1" dirty="0">
                <a:solidFill>
                  <a:srgbClr val="7030A0"/>
                </a:solidFill>
                <a:latin typeface="標楷體" panose="03000509000000000000" pitchFamily="65" charset="-120"/>
                <a:ea typeface="標楷體" panose="03000509000000000000" pitchFamily="65" charset="-120"/>
              </a:rPr>
              <a:t>比序積分採計</a:t>
            </a:r>
            <a:r>
              <a:rPr lang="zh-TW" altLang="en-US" sz="3800" b="1" dirty="0" smtClean="0">
                <a:solidFill>
                  <a:srgbClr val="7030A0"/>
                </a:solidFill>
                <a:latin typeface="標楷體" panose="03000509000000000000" pitchFamily="65" charset="-120"/>
                <a:ea typeface="標楷體" panose="03000509000000000000" pitchFamily="65" charset="-120"/>
              </a:rPr>
              <a:t>說明</a:t>
            </a:r>
            <a:r>
              <a:rPr lang="en-US" altLang="zh-TW" sz="3800" b="1" dirty="0" smtClean="0">
                <a:solidFill>
                  <a:srgbClr val="7030A0"/>
                </a:solidFill>
                <a:latin typeface="標楷體" panose="03000509000000000000" pitchFamily="65" charset="-120"/>
                <a:ea typeface="標楷體" panose="03000509000000000000" pitchFamily="65" charset="-120"/>
              </a:rPr>
              <a:t>-</a:t>
            </a:r>
            <a:r>
              <a:rPr lang="zh-TW" altLang="en-US" sz="3800" b="1" dirty="0" smtClean="0">
                <a:solidFill>
                  <a:srgbClr val="7030A0"/>
                </a:solidFill>
                <a:latin typeface="標楷體" panose="03000509000000000000" pitchFamily="65" charset="-120"/>
                <a:ea typeface="標楷體" panose="03000509000000000000" pitchFamily="65" charset="-120"/>
              </a:rPr>
              <a:t>志願序</a:t>
            </a:r>
            <a:endParaRPr lang="zh-TW" altLang="en-US" sz="3800" b="1" dirty="0">
              <a:solidFill>
                <a:srgbClr val="7030A0"/>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487402822"/>
              </p:ext>
            </p:extLst>
          </p:nvPr>
        </p:nvGraphicFramePr>
        <p:xfrm>
          <a:off x="759971" y="3341691"/>
          <a:ext cx="7624057" cy="2540475"/>
        </p:xfrm>
        <a:graphic>
          <a:graphicData uri="http://schemas.openxmlformats.org/drawingml/2006/table">
            <a:tbl>
              <a:tblPr firstRow="1" bandRow="1">
                <a:tableStyleId>{5C22544A-7EE6-4342-B048-85BDC9FD1C3A}</a:tableStyleId>
              </a:tblPr>
              <a:tblGrid>
                <a:gridCol w="1089151"/>
                <a:gridCol w="1089151"/>
                <a:gridCol w="1089151"/>
                <a:gridCol w="1089151"/>
                <a:gridCol w="1089151"/>
                <a:gridCol w="1089151"/>
                <a:gridCol w="1089151"/>
              </a:tblGrid>
              <a:tr h="700243">
                <a:tc>
                  <a:txBody>
                    <a:bodyPr/>
                    <a:lstStyle/>
                    <a:p>
                      <a:pPr algn="ctr"/>
                      <a:r>
                        <a:rPr lang="zh-TW" altLang="en-US" sz="2600" b="1" dirty="0" smtClean="0">
                          <a:latin typeface="標楷體" panose="03000509000000000000" pitchFamily="65" charset="-120"/>
                          <a:ea typeface="標楷體" panose="03000509000000000000" pitchFamily="65" charset="-120"/>
                        </a:rPr>
                        <a:t>組 別</a:t>
                      </a:r>
                      <a:endParaRPr lang="zh-TW" altLang="en-US" sz="2600" b="1" dirty="0">
                        <a:latin typeface="標楷體" panose="03000509000000000000" pitchFamily="65" charset="-120"/>
                        <a:ea typeface="標楷體" panose="03000509000000000000" pitchFamily="65" charset="-120"/>
                      </a:endParaRPr>
                    </a:p>
                  </a:txBody>
                  <a:tcPr marL="68580" marR="68580"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1</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2</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3</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4</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5</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6</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marL="68580" marR="68580" anchor="ctr">
                    <a:solidFill>
                      <a:srgbClr val="0070C0"/>
                    </a:solidFill>
                  </a:tcPr>
                </a:tc>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標楷體" panose="03000509000000000000" pitchFamily="65" charset="-120"/>
                          <a:ea typeface="標楷體" panose="03000509000000000000" pitchFamily="65" charset="-120"/>
                        </a:rPr>
                        <a:t>志願序</a:t>
                      </a:r>
                      <a:endParaRPr lang="zh-TW" altLang="en-US" sz="2600" b="1" dirty="0">
                        <a:latin typeface="標楷體" panose="03000509000000000000" pitchFamily="65" charset="-120"/>
                        <a:ea typeface="標楷體" panose="03000509000000000000" pitchFamily="65" charset="-120"/>
                      </a:endParaRPr>
                    </a:p>
                  </a:txBody>
                  <a:tcPr marL="68580" marR="68580"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marL="68580" marR="68580" anchor="ctr">
                    <a:solidFill>
                      <a:schemeClr val="accent4">
                        <a:lumMod val="40000"/>
                        <a:lumOff val="60000"/>
                      </a:schemeClr>
                    </a:solidFill>
                  </a:tcPr>
                </a:tc>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solidFill>
                      <a:schemeClr val="accent2">
                        <a:lumMod val="40000"/>
                        <a:lumOff val="60000"/>
                      </a:schemeClr>
                    </a:solidFill>
                  </a:tcPr>
                </a:tc>
              </a:tr>
            </a:tbl>
          </a:graphicData>
        </a:graphic>
      </p:graphicFrame>
      <p:sp>
        <p:nvSpPr>
          <p:cNvPr id="7" name="副標題 2"/>
          <p:cNvSpPr txBox="1">
            <a:spLocks/>
          </p:cNvSpPr>
          <p:nvPr/>
        </p:nvSpPr>
        <p:spPr>
          <a:xfrm>
            <a:off x="0" y="5860166"/>
            <a:ext cx="9144000" cy="496184"/>
          </a:xfrm>
          <a:prstGeom prst="rect">
            <a:avLst/>
          </a:prstGeom>
          <a:solidFill>
            <a:schemeClr val="bg1">
              <a:lumMod val="95000"/>
            </a:schemeClr>
          </a:solidFill>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rcRect t="9474" r="10579" b="5344"/>
          <a:stretch>
            <a:fillRect/>
          </a:stretch>
        </p:blipFill>
        <p:spPr bwMode="auto">
          <a:xfrm>
            <a:off x="6720476" y="5626836"/>
            <a:ext cx="1277557" cy="96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p:txBody>
          <a:bodyPr/>
          <a:lstStyle/>
          <a:p>
            <a:fld id="{05C83C43-3175-4B50-B956-D0A00F06E388}" type="slidenum">
              <a:rPr lang="zh-TW" altLang="en-US" smtClean="0"/>
              <a:pPr/>
              <a:t>75</a:t>
            </a:fld>
            <a:endParaRPr lang="zh-TW" altLang="en-US" dirty="0"/>
          </a:p>
        </p:txBody>
      </p:sp>
    </p:spTree>
    <p:extLst>
      <p:ext uri="{BB962C8B-B14F-4D97-AF65-F5344CB8AC3E}">
        <p14:creationId xmlns:p14="http://schemas.microsoft.com/office/powerpoint/2010/main" val="37587622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31520" y="1713867"/>
            <a:ext cx="7430178" cy="2443101"/>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1" name="矩形 10"/>
          <p:cNvSpPr/>
          <p:nvPr/>
        </p:nvSpPr>
        <p:spPr>
          <a:xfrm>
            <a:off x="731520" y="4372824"/>
            <a:ext cx="7430179" cy="2408222"/>
          </a:xfrm>
          <a:prstGeom prst="rect">
            <a:avLst/>
          </a:prstGeom>
          <a:solidFill>
            <a:srgbClr val="EBFF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a:xfrm>
            <a:off x="6919659" y="6256768"/>
            <a:ext cx="2057400" cy="365125"/>
          </a:xfrm>
        </p:spPr>
        <p:txBody>
          <a:bodyPr/>
          <a:lstStyle/>
          <a:p>
            <a:fld id="{05C83C43-3175-4B50-B956-D0A00F06E388}" type="slidenum">
              <a:rPr lang="zh-TW" altLang="en-US" smtClean="0"/>
              <a:pPr/>
              <a:t>76</a:t>
            </a:fld>
            <a:endParaRPr lang="zh-TW" altLang="en-US"/>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114300" y="314485"/>
            <a:ext cx="7886700" cy="823652"/>
          </a:xfrm>
        </p:spPr>
        <p:txBody>
          <a:bodyPr>
            <a:normAutofit fontScale="90000"/>
          </a:bodyPr>
          <a:lstStyle/>
          <a:p>
            <a:r>
              <a:rPr lang="zh-TW" altLang="en-US" sz="3800" b="1" dirty="0" smtClean="0">
                <a:solidFill>
                  <a:srgbClr val="7030A0"/>
                </a:solidFill>
                <a:latin typeface="標楷體" panose="03000509000000000000" pitchFamily="65" charset="-120"/>
                <a:ea typeface="標楷體" panose="03000509000000000000" pitchFamily="65" charset="-120"/>
              </a:rPr>
              <a:t>各項</a:t>
            </a:r>
            <a:r>
              <a:rPr lang="zh-TW" altLang="en-US" sz="3800" b="1" dirty="0">
                <a:solidFill>
                  <a:srgbClr val="7030A0"/>
                </a:solidFill>
                <a:latin typeface="標楷體" panose="03000509000000000000" pitchFamily="65" charset="-120"/>
                <a:ea typeface="標楷體" panose="03000509000000000000" pitchFamily="65" charset="-120"/>
              </a:rPr>
              <a:t>比序積分採計說明</a:t>
            </a:r>
            <a:r>
              <a:rPr lang="en-US" altLang="zh-TW" sz="3800" b="1" dirty="0">
                <a:solidFill>
                  <a:srgbClr val="7030A0"/>
                </a:solidFill>
                <a:latin typeface="標楷體" panose="03000509000000000000" pitchFamily="65" charset="-120"/>
                <a:ea typeface="標楷體" panose="03000509000000000000" pitchFamily="65" charset="-120"/>
              </a:rPr>
              <a:t>-</a:t>
            </a:r>
            <a:r>
              <a:rPr lang="zh-TW" altLang="en-US" sz="3800" b="1" dirty="0" smtClean="0">
                <a:solidFill>
                  <a:srgbClr val="7030A0"/>
                </a:solidFill>
                <a:latin typeface="標楷體" panose="03000509000000000000" pitchFamily="65" charset="-120"/>
                <a:ea typeface="標楷體" panose="03000509000000000000" pitchFamily="65" charset="-120"/>
              </a:rPr>
              <a:t>多元學習表現</a:t>
            </a:r>
            <a:endParaRPr lang="zh-TW" altLang="en-US" sz="3800" b="1" dirty="0">
              <a:solidFill>
                <a:srgbClr val="7030A0"/>
              </a:solidFill>
              <a:latin typeface="標楷體" panose="03000509000000000000" pitchFamily="65" charset="-120"/>
              <a:ea typeface="標楷體" panose="03000509000000000000" pitchFamily="65" charset="-120"/>
            </a:endParaRPr>
          </a:p>
        </p:txBody>
      </p:sp>
      <p:sp>
        <p:nvSpPr>
          <p:cNvPr id="9" name="內容版面配置區 2"/>
          <p:cNvSpPr>
            <a:spLocks noGrp="1"/>
          </p:cNvSpPr>
          <p:nvPr>
            <p:ph idx="1"/>
          </p:nvPr>
        </p:nvSpPr>
        <p:spPr>
          <a:xfrm>
            <a:off x="731520" y="1251969"/>
            <a:ext cx="7886700" cy="5873931"/>
          </a:xfrm>
        </p:spPr>
        <p:txBody>
          <a:bodyPr>
            <a:normAutofit fontScale="40000" lnSpcReduction="20000"/>
          </a:bodyPr>
          <a:lstStyle/>
          <a:p>
            <a:pPr marL="0" indent="0">
              <a:lnSpc>
                <a:spcPct val="130000"/>
              </a:lnSpc>
              <a:spcAft>
                <a:spcPts val="600"/>
              </a:spcAft>
              <a:buNone/>
            </a:pPr>
            <a:r>
              <a:rPr lang="zh-TW" altLang="en-US" sz="4600" b="1" dirty="0" smtClean="0">
                <a:solidFill>
                  <a:srgbClr val="0000FF"/>
                </a:solidFill>
                <a:latin typeface="Book Antiqua" panose="02040602050305030304" pitchFamily="18" charset="0"/>
                <a:ea typeface="標楷體" panose="03000509000000000000" pitchFamily="65" charset="-120"/>
              </a:rPr>
              <a:t>多元學習表現</a:t>
            </a:r>
            <a:r>
              <a:rPr lang="zh-TW" altLang="en-US" sz="4600" b="1" dirty="0">
                <a:solidFill>
                  <a:srgbClr val="0000FF"/>
                </a:solidFill>
                <a:latin typeface="Book Antiqua" panose="02040602050305030304" pitchFamily="18" charset="0"/>
                <a:ea typeface="標楷體" panose="03000509000000000000" pitchFamily="65" charset="-120"/>
              </a:rPr>
              <a:t>（積分上限</a:t>
            </a:r>
            <a:r>
              <a:rPr lang="en-US" altLang="zh-TW" sz="4600" b="1" dirty="0">
                <a:solidFill>
                  <a:srgbClr val="0000FF"/>
                </a:solidFill>
                <a:latin typeface="Book Antiqua" panose="02040602050305030304" pitchFamily="18" charset="0"/>
                <a:ea typeface="標楷體" panose="03000509000000000000" pitchFamily="65" charset="-120"/>
              </a:rPr>
              <a:t>15</a:t>
            </a:r>
            <a:r>
              <a:rPr lang="zh-TW" altLang="en-US" sz="4600" b="1" dirty="0">
                <a:solidFill>
                  <a:srgbClr val="0000FF"/>
                </a:solidFill>
                <a:latin typeface="Book Antiqua" panose="02040602050305030304" pitchFamily="18" charset="0"/>
                <a:ea typeface="標楷體" panose="03000509000000000000" pitchFamily="65" charset="-120"/>
              </a:rPr>
              <a:t>分</a:t>
            </a:r>
            <a:r>
              <a:rPr lang="zh-TW" altLang="en-US" sz="4600" b="1" dirty="0" smtClean="0">
                <a:solidFill>
                  <a:srgbClr val="0000FF"/>
                </a:solidFill>
                <a:latin typeface="Book Antiqua" panose="02040602050305030304" pitchFamily="18" charset="0"/>
                <a:ea typeface="標楷體" panose="03000509000000000000" pitchFamily="65" charset="-120"/>
              </a:rPr>
              <a:t>）</a:t>
            </a:r>
            <a:endParaRPr lang="en-US" altLang="zh-TW" sz="4600" b="1" dirty="0" smtClean="0">
              <a:solidFill>
                <a:srgbClr val="0000FF"/>
              </a:solidFill>
              <a:latin typeface="Book Antiqua" panose="02040602050305030304" pitchFamily="18" charset="0"/>
              <a:ea typeface="標楷體" panose="03000509000000000000" pitchFamily="65" charset="-120"/>
            </a:endParaRPr>
          </a:p>
          <a:p>
            <a:pPr lvl="1">
              <a:lnSpc>
                <a:spcPct val="130000"/>
              </a:lnSpc>
              <a:spcAft>
                <a:spcPts val="600"/>
              </a:spcAft>
              <a:buFont typeface="Wingdings" panose="05000000000000000000" pitchFamily="2" charset="2"/>
              <a:buChar char="u"/>
            </a:pPr>
            <a:r>
              <a:rPr lang="zh-TW" altLang="en-US" sz="3600" b="1" dirty="0" smtClean="0">
                <a:solidFill>
                  <a:srgbClr val="0000FF"/>
                </a:solidFill>
                <a:latin typeface="Book Antiqua" panose="02040602050305030304" pitchFamily="18" charset="0"/>
                <a:ea typeface="標楷體" panose="03000509000000000000" pitchFamily="65" charset="-120"/>
              </a:rPr>
              <a:t>  競 賽</a:t>
            </a:r>
            <a:r>
              <a:rPr lang="zh-TW" altLang="en-US" sz="3600" b="1" dirty="0" smtClean="0">
                <a:solidFill>
                  <a:srgbClr val="7030A0"/>
                </a:solidFill>
                <a:latin typeface="Book Antiqua" panose="02040602050305030304" pitchFamily="18" charset="0"/>
                <a:ea typeface="標楷體" panose="03000509000000000000" pitchFamily="65" charset="-120"/>
              </a:rPr>
              <a:t>（積分上限</a:t>
            </a:r>
            <a:r>
              <a:rPr lang="en-US" altLang="zh-TW" sz="3600" b="1" dirty="0" smtClean="0">
                <a:solidFill>
                  <a:srgbClr val="7030A0"/>
                </a:solidFill>
                <a:latin typeface="Book Antiqua" panose="02040602050305030304" pitchFamily="18" charset="0"/>
                <a:ea typeface="標楷體" panose="03000509000000000000" pitchFamily="65" charset="-120"/>
              </a:rPr>
              <a:t>7</a:t>
            </a:r>
            <a:r>
              <a:rPr lang="zh-TW" altLang="en-US" sz="3600" b="1" dirty="0" smtClean="0">
                <a:solidFill>
                  <a:srgbClr val="7030A0"/>
                </a:solidFill>
                <a:latin typeface="Book Antiqua" panose="02040602050305030304" pitchFamily="18" charset="0"/>
                <a:ea typeface="標楷體" panose="03000509000000000000" pitchFamily="65" charset="-120"/>
              </a:rPr>
              <a:t>分）</a:t>
            </a:r>
          </a:p>
          <a:p>
            <a:pPr marL="971550" lvl="1" indent="-514350">
              <a:lnSpc>
                <a:spcPct val="130000"/>
              </a:lnSpc>
              <a:spcAft>
                <a:spcPts val="600"/>
              </a:spcAft>
              <a:buFont typeface="+mj-lt"/>
              <a:buAutoNum type="arabicParenR"/>
            </a:pPr>
            <a:r>
              <a:rPr lang="zh-TW" altLang="en-US" sz="3600" dirty="0" smtClean="0">
                <a:solidFill>
                  <a:schemeClr val="dk1"/>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3600" dirty="0" smtClean="0">
              <a:solidFill>
                <a:schemeClr val="dk1"/>
              </a:solidFill>
              <a:latin typeface="Book Antiqua" panose="02040602050305030304" pitchFamily="18" charset="0"/>
              <a:ea typeface="標楷體" panose="03000509000000000000" pitchFamily="65" charset="-120"/>
            </a:endParaRPr>
          </a:p>
          <a:p>
            <a:pPr marL="712788" lvl="1" indent="0" defTabSz="1611313">
              <a:lnSpc>
                <a:spcPct val="130000"/>
              </a:lnSpc>
              <a:spcBef>
                <a:spcPts val="0"/>
              </a:spcBef>
              <a:spcAft>
                <a:spcPts val="600"/>
              </a:spcAft>
              <a:buNone/>
            </a:pPr>
            <a:r>
              <a:rPr lang="zh-TW" altLang="en-US" sz="3600" dirty="0" smtClean="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3600" dirty="0" smtClean="0">
              <a:solidFill>
                <a:srgbClr val="C00000"/>
              </a:solidFill>
              <a:latin typeface="Book Antiqua" panose="02040602050305030304" pitchFamily="18" charset="0"/>
              <a:ea typeface="標楷體" panose="03000509000000000000" pitchFamily="65" charset="-120"/>
            </a:endParaRPr>
          </a:p>
          <a:p>
            <a:pPr marL="712788" lvl="1" indent="0" defTabSz="1611313">
              <a:lnSpc>
                <a:spcPct val="130000"/>
              </a:lnSpc>
              <a:spcBef>
                <a:spcPts val="0"/>
              </a:spcBef>
              <a:spcAft>
                <a:spcPts val="600"/>
              </a:spcAft>
              <a:buNone/>
            </a:pPr>
            <a:r>
              <a:rPr lang="zh-TW" altLang="en-US" sz="3600" dirty="0" smtClean="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3600" dirty="0" smtClean="0">
              <a:solidFill>
                <a:srgbClr val="C00000"/>
              </a:solidFill>
              <a:latin typeface="Book Antiqua" panose="02040602050305030304" pitchFamily="18" charset="0"/>
              <a:ea typeface="標楷體" panose="03000509000000000000" pitchFamily="65" charset="-120"/>
            </a:endParaRPr>
          </a:p>
          <a:p>
            <a:pPr marL="712788" lvl="1" indent="0" defTabSz="1611313">
              <a:lnSpc>
                <a:spcPct val="130000"/>
              </a:lnSpc>
              <a:spcBef>
                <a:spcPts val="0"/>
              </a:spcBef>
              <a:spcAft>
                <a:spcPts val="600"/>
              </a:spcAft>
              <a:buNone/>
            </a:pPr>
            <a:r>
              <a:rPr lang="zh-TW" altLang="en-US" sz="3600" dirty="0" smtClean="0">
                <a:solidFill>
                  <a:srgbClr val="C00000"/>
                </a:solidFill>
                <a:latin typeface="Book Antiqua" panose="02040602050305030304" pitchFamily="18" charset="0"/>
                <a:ea typeface="標楷體" panose="03000509000000000000" pitchFamily="65" charset="-120"/>
              </a:rPr>
              <a:t>    同學年度同項競賽擇優</a:t>
            </a:r>
            <a:r>
              <a:rPr lang="en-US" altLang="zh-TW" sz="3600" dirty="0" smtClean="0">
                <a:solidFill>
                  <a:srgbClr val="C00000"/>
                </a:solidFill>
                <a:latin typeface="Book Antiqua" panose="02040602050305030304" pitchFamily="18" charset="0"/>
                <a:ea typeface="標楷體" panose="03000509000000000000" pitchFamily="65" charset="-120"/>
              </a:rPr>
              <a:t>1</a:t>
            </a:r>
            <a:r>
              <a:rPr lang="zh-TW" altLang="en-US" sz="3600" dirty="0" smtClean="0">
                <a:solidFill>
                  <a:srgbClr val="C00000"/>
                </a:solidFill>
                <a:latin typeface="Book Antiqua" panose="02040602050305030304" pitchFamily="18" charset="0"/>
                <a:ea typeface="標楷體" panose="03000509000000000000" pitchFamily="65" charset="-120"/>
              </a:rPr>
              <a:t>次採計。</a:t>
            </a:r>
            <a:endParaRPr lang="en-US" altLang="zh-TW" sz="3600" dirty="0" smtClean="0">
              <a:solidFill>
                <a:srgbClr val="C00000"/>
              </a:solidFill>
              <a:latin typeface="Book Antiqua" panose="02040602050305030304" pitchFamily="18" charset="0"/>
              <a:ea typeface="標楷體" panose="03000509000000000000" pitchFamily="65" charset="-120"/>
            </a:endParaRPr>
          </a:p>
          <a:p>
            <a:pPr marL="971550" lvl="1" indent="-514350">
              <a:lnSpc>
                <a:spcPct val="130000"/>
              </a:lnSpc>
              <a:spcAft>
                <a:spcPts val="600"/>
              </a:spcAft>
              <a:buFont typeface="+mj-lt"/>
              <a:buAutoNum type="arabicParenR" startAt="2"/>
            </a:pPr>
            <a:r>
              <a:rPr lang="zh-TW" altLang="en-US" sz="3600" dirty="0" smtClean="0">
                <a:solidFill>
                  <a:schemeClr val="dk1"/>
                </a:solidFill>
                <a:latin typeface="Book Antiqua" panose="02040602050305030304" pitchFamily="18" charset="0"/>
                <a:ea typeface="標楷體" panose="03000509000000000000" pitchFamily="65" charset="-120"/>
              </a:rPr>
              <a:t>採計期間：</a:t>
            </a:r>
            <a:r>
              <a:rPr lang="zh-TW" altLang="en-US" sz="3600" dirty="0" smtClean="0">
                <a:latin typeface="Book Antiqua" panose="02040602050305030304" pitchFamily="18" charset="0"/>
                <a:ea typeface="標楷體" panose="03000509000000000000" pitchFamily="65" charset="-120"/>
              </a:rPr>
              <a:t>免試生</a:t>
            </a:r>
            <a:r>
              <a:rPr lang="zh-TW" altLang="en-US" sz="36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3600" b="1" u="sng" dirty="0" smtClean="0">
                <a:solidFill>
                  <a:srgbClr val="C00000"/>
                </a:solidFill>
                <a:latin typeface="Book Antiqua" panose="02040602050305030304" pitchFamily="18" charset="0"/>
                <a:ea typeface="標楷體" panose="03000509000000000000" pitchFamily="65" charset="-120"/>
              </a:rPr>
              <a:t>107</a:t>
            </a:r>
            <a:r>
              <a:rPr lang="zh-TW" altLang="en-US" sz="3600" b="1" u="sng" dirty="0" smtClean="0">
                <a:solidFill>
                  <a:srgbClr val="C00000"/>
                </a:solidFill>
                <a:latin typeface="Book Antiqua" panose="02040602050305030304" pitchFamily="18" charset="0"/>
                <a:ea typeface="標楷體" panose="03000509000000000000" pitchFamily="65" charset="-120"/>
              </a:rPr>
              <a:t>年</a:t>
            </a:r>
            <a:r>
              <a:rPr lang="en-US" altLang="zh-TW" sz="3600" b="1" u="sng" dirty="0" smtClean="0">
                <a:solidFill>
                  <a:srgbClr val="C00000"/>
                </a:solidFill>
                <a:latin typeface="Book Antiqua" panose="02040602050305030304" pitchFamily="18" charset="0"/>
                <a:ea typeface="標楷體" panose="03000509000000000000" pitchFamily="65" charset="-120"/>
              </a:rPr>
              <a:t>5</a:t>
            </a:r>
            <a:r>
              <a:rPr lang="zh-TW" altLang="en-US" sz="3600" b="1" u="sng" dirty="0" smtClean="0">
                <a:solidFill>
                  <a:srgbClr val="C00000"/>
                </a:solidFill>
                <a:latin typeface="Book Antiqua" panose="02040602050305030304" pitchFamily="18" charset="0"/>
                <a:ea typeface="標楷體" panose="03000509000000000000" pitchFamily="65" charset="-120"/>
              </a:rPr>
              <a:t>月</a:t>
            </a:r>
            <a:r>
              <a:rPr lang="en-US" altLang="zh-TW" sz="3600" b="1" u="sng" dirty="0" smtClean="0">
                <a:solidFill>
                  <a:srgbClr val="C00000"/>
                </a:solidFill>
                <a:latin typeface="Book Antiqua" panose="02040602050305030304" pitchFamily="18" charset="0"/>
                <a:ea typeface="標楷體" panose="03000509000000000000" pitchFamily="65" charset="-120"/>
              </a:rPr>
              <a:t>14</a:t>
            </a:r>
            <a:r>
              <a:rPr lang="zh-TW" altLang="en-US" sz="3600" b="1" u="sng" dirty="0" smtClean="0">
                <a:solidFill>
                  <a:srgbClr val="C00000"/>
                </a:solidFill>
                <a:latin typeface="Book Antiqua" panose="02040602050305030304" pitchFamily="18" charset="0"/>
                <a:ea typeface="標楷體" panose="03000509000000000000" pitchFamily="65" charset="-120"/>
              </a:rPr>
              <a:t>日（含）止</a:t>
            </a:r>
            <a:endParaRPr lang="en-US" altLang="zh-TW" sz="3600" b="1" u="sng" dirty="0">
              <a:solidFill>
                <a:srgbClr val="C00000"/>
              </a:solidFill>
              <a:latin typeface="Book Antiqua" panose="02040602050305030304" pitchFamily="18" charset="0"/>
              <a:ea typeface="標楷體" panose="03000509000000000000" pitchFamily="65" charset="-120"/>
            </a:endParaRPr>
          </a:p>
          <a:p>
            <a:pPr marL="457200" lvl="1" indent="0">
              <a:lnSpc>
                <a:spcPct val="130000"/>
              </a:lnSpc>
              <a:spcAft>
                <a:spcPts val="600"/>
              </a:spcAft>
              <a:buNone/>
            </a:pPr>
            <a:endParaRPr lang="en-US" altLang="zh-TW" sz="3200" b="1" dirty="0" smtClean="0">
              <a:solidFill>
                <a:srgbClr val="0000FF"/>
              </a:solidFill>
              <a:latin typeface="Book Antiqua" panose="02040602050305030304" pitchFamily="18" charset="0"/>
              <a:ea typeface="標楷體" panose="03000509000000000000" pitchFamily="65" charset="-120"/>
            </a:endParaRPr>
          </a:p>
          <a:p>
            <a:pPr lvl="1">
              <a:lnSpc>
                <a:spcPct val="130000"/>
              </a:lnSpc>
              <a:spcBef>
                <a:spcPts val="0"/>
              </a:spcBef>
              <a:spcAft>
                <a:spcPts val="600"/>
              </a:spcAft>
              <a:buFont typeface="Wingdings" panose="05000000000000000000" pitchFamily="2" charset="2"/>
              <a:buChar char="u"/>
            </a:pPr>
            <a:r>
              <a:rPr lang="zh-TW" altLang="en-US" sz="3600" b="1" dirty="0" smtClean="0">
                <a:solidFill>
                  <a:srgbClr val="0000FF"/>
                </a:solidFill>
                <a:latin typeface="Book Antiqua" panose="02040602050305030304" pitchFamily="18" charset="0"/>
                <a:ea typeface="標楷體" panose="03000509000000000000" pitchFamily="65" charset="-120"/>
              </a:rPr>
              <a:t>  服務學習</a:t>
            </a:r>
            <a:r>
              <a:rPr lang="zh-TW" altLang="en-US" sz="3600" b="1" dirty="0">
                <a:solidFill>
                  <a:srgbClr val="7030A0"/>
                </a:solidFill>
                <a:latin typeface="Book Antiqua" panose="02040602050305030304" pitchFamily="18" charset="0"/>
                <a:ea typeface="標楷體" panose="03000509000000000000" pitchFamily="65" charset="-120"/>
              </a:rPr>
              <a:t>（積分上限</a:t>
            </a:r>
            <a:r>
              <a:rPr lang="en-US" altLang="zh-TW" sz="3600" b="1" dirty="0">
                <a:solidFill>
                  <a:srgbClr val="7030A0"/>
                </a:solidFill>
                <a:latin typeface="Book Antiqua" panose="02040602050305030304" pitchFamily="18" charset="0"/>
                <a:ea typeface="標楷體" panose="03000509000000000000" pitchFamily="65" charset="-120"/>
              </a:rPr>
              <a:t>15</a:t>
            </a:r>
            <a:r>
              <a:rPr lang="zh-TW" altLang="en-US" sz="3600" b="1" dirty="0">
                <a:solidFill>
                  <a:srgbClr val="7030A0"/>
                </a:solidFill>
                <a:latin typeface="Book Antiqua" panose="02040602050305030304" pitchFamily="18" charset="0"/>
                <a:ea typeface="標楷體" panose="03000509000000000000" pitchFamily="65" charset="-120"/>
              </a:rPr>
              <a:t>分）</a:t>
            </a:r>
            <a:endParaRPr lang="en-US" altLang="zh-TW" sz="3600" b="1" dirty="0">
              <a:solidFill>
                <a:srgbClr val="7030A0"/>
              </a:solidFill>
              <a:latin typeface="Book Antiqua" panose="02040602050305030304" pitchFamily="18" charset="0"/>
              <a:ea typeface="標楷體" panose="03000509000000000000" pitchFamily="65" charset="-120"/>
            </a:endParaRPr>
          </a:p>
          <a:p>
            <a:pPr marL="971550" lvl="1" indent="-514350">
              <a:lnSpc>
                <a:spcPts val="1800"/>
              </a:lnSpc>
              <a:spcAft>
                <a:spcPts val="600"/>
              </a:spcAft>
              <a:buFont typeface="+mj-lt"/>
              <a:buAutoNum type="arabicParenR"/>
            </a:pPr>
            <a:r>
              <a:rPr lang="zh-TW" altLang="en-US" sz="3600" dirty="0" smtClean="0">
                <a:solidFill>
                  <a:schemeClr val="dk1"/>
                </a:solidFill>
                <a:latin typeface="Book Antiqua" panose="02040602050305030304" pitchFamily="18" charset="0"/>
                <a:ea typeface="標楷體" panose="03000509000000000000" pitchFamily="65" charset="-120"/>
              </a:rPr>
              <a:t>核分標準：</a:t>
            </a:r>
            <a:endParaRPr lang="en-US" altLang="zh-TW" sz="3600" dirty="0" smtClean="0">
              <a:solidFill>
                <a:schemeClr val="dk1"/>
              </a:solidFill>
              <a:latin typeface="Book Antiqua" panose="02040602050305030304" pitchFamily="18" charset="0"/>
              <a:ea typeface="標楷體" panose="03000509000000000000" pitchFamily="65" charset="-120"/>
            </a:endParaRPr>
          </a:p>
          <a:p>
            <a:pPr marL="987425" lvl="1" indent="0">
              <a:lnSpc>
                <a:spcPts val="1800"/>
              </a:lnSpc>
              <a:spcAft>
                <a:spcPts val="600"/>
              </a:spcAft>
              <a:buNone/>
            </a:pPr>
            <a:r>
              <a:rPr lang="zh-TW" altLang="en-US" sz="3600" dirty="0" smtClean="0">
                <a:solidFill>
                  <a:schemeClr val="dk1"/>
                </a:solidFill>
                <a:latin typeface="Book Antiqua" panose="02040602050305030304" pitchFamily="18" charset="0"/>
                <a:ea typeface="標楷體" panose="03000509000000000000" pitchFamily="65" charset="-120"/>
              </a:rPr>
              <a:t>擔任</a:t>
            </a:r>
            <a:r>
              <a:rPr lang="zh-TW" altLang="en-US" sz="3600" dirty="0">
                <a:solidFill>
                  <a:schemeClr val="dk1"/>
                </a:solidFill>
                <a:latin typeface="Book Antiqua" panose="02040602050305030304" pitchFamily="18" charset="0"/>
                <a:ea typeface="標楷體" panose="03000509000000000000" pitchFamily="65" charset="-120"/>
              </a:rPr>
              <a:t>班級幹部、小老師或社團幹部</a:t>
            </a:r>
            <a:r>
              <a:rPr lang="zh-TW" altLang="en-US" sz="3600" u="sng" dirty="0">
                <a:solidFill>
                  <a:srgbClr val="C00000"/>
                </a:solidFill>
                <a:latin typeface="Book Antiqua" panose="02040602050305030304" pitchFamily="18" charset="0"/>
                <a:ea typeface="標楷體" panose="03000509000000000000" pitchFamily="65" charset="-120"/>
              </a:rPr>
              <a:t>任滿一學期得</a:t>
            </a:r>
            <a:r>
              <a:rPr lang="en-US" altLang="zh-TW" sz="3600" u="sng" dirty="0">
                <a:solidFill>
                  <a:srgbClr val="C00000"/>
                </a:solidFill>
                <a:latin typeface="Book Antiqua" panose="02040602050305030304" pitchFamily="18" charset="0"/>
                <a:ea typeface="標楷體" panose="03000509000000000000" pitchFamily="65" charset="-120"/>
              </a:rPr>
              <a:t>2</a:t>
            </a:r>
            <a:r>
              <a:rPr lang="zh-TW" altLang="en-US" sz="3600" u="sng" dirty="0">
                <a:solidFill>
                  <a:srgbClr val="C00000"/>
                </a:solidFill>
                <a:latin typeface="Book Antiqua" panose="02040602050305030304" pitchFamily="18" charset="0"/>
                <a:ea typeface="標楷體" panose="03000509000000000000" pitchFamily="65" charset="-120"/>
              </a:rPr>
              <a:t>分</a:t>
            </a:r>
            <a:r>
              <a:rPr lang="zh-TW" altLang="en-US" sz="3600" dirty="0">
                <a:solidFill>
                  <a:schemeClr val="dk1"/>
                </a:solidFill>
                <a:latin typeface="Book Antiqua" panose="02040602050305030304" pitchFamily="18" charset="0"/>
                <a:ea typeface="標楷體" panose="03000509000000000000" pitchFamily="65" charset="-120"/>
              </a:rPr>
              <a:t>，同一學期同時擔任班級</a:t>
            </a:r>
            <a:r>
              <a:rPr lang="zh-TW" altLang="en-US" sz="3600" dirty="0" smtClean="0">
                <a:solidFill>
                  <a:schemeClr val="dk1"/>
                </a:solidFill>
                <a:latin typeface="Book Antiqua" panose="02040602050305030304" pitchFamily="18" charset="0"/>
                <a:ea typeface="標楷體" panose="03000509000000000000" pitchFamily="65" charset="-120"/>
              </a:rPr>
              <a:t>幹部 、小老師</a:t>
            </a:r>
            <a:endParaRPr lang="en-US" altLang="zh-TW" sz="3600" dirty="0" smtClean="0">
              <a:solidFill>
                <a:schemeClr val="dk1"/>
              </a:solidFill>
              <a:latin typeface="Book Antiqua" panose="02040602050305030304" pitchFamily="18" charset="0"/>
              <a:ea typeface="標楷體" panose="03000509000000000000" pitchFamily="65" charset="-120"/>
            </a:endParaRPr>
          </a:p>
          <a:p>
            <a:pPr marL="987425" lvl="1" indent="0">
              <a:lnSpc>
                <a:spcPts val="1800"/>
              </a:lnSpc>
              <a:spcAft>
                <a:spcPts val="600"/>
              </a:spcAft>
              <a:buNone/>
            </a:pPr>
            <a:r>
              <a:rPr lang="zh-TW" altLang="en-US" sz="3600" dirty="0" smtClean="0">
                <a:solidFill>
                  <a:schemeClr val="dk1"/>
                </a:solidFill>
                <a:latin typeface="Book Antiqua" panose="02040602050305030304" pitchFamily="18" charset="0"/>
                <a:ea typeface="標楷體" panose="03000509000000000000" pitchFamily="65" charset="-120"/>
              </a:rPr>
              <a:t>或社團幹部，</a:t>
            </a:r>
            <a:r>
              <a:rPr lang="zh-TW" altLang="en-US" sz="3600" u="sng" dirty="0" smtClean="0">
                <a:solidFill>
                  <a:srgbClr val="C00000"/>
                </a:solidFill>
                <a:latin typeface="Book Antiqua" panose="02040602050305030304" pitchFamily="18" charset="0"/>
                <a:ea typeface="標楷體" panose="03000509000000000000" pitchFamily="65" charset="-120"/>
              </a:rPr>
              <a:t>仍以</a:t>
            </a:r>
            <a:r>
              <a:rPr lang="en-US" altLang="zh-TW" sz="3600" u="sng" dirty="0" smtClean="0">
                <a:solidFill>
                  <a:srgbClr val="C00000"/>
                </a:solidFill>
                <a:latin typeface="Book Antiqua" panose="02040602050305030304" pitchFamily="18" charset="0"/>
                <a:ea typeface="標楷體" panose="03000509000000000000" pitchFamily="65" charset="-120"/>
              </a:rPr>
              <a:t>2</a:t>
            </a:r>
            <a:r>
              <a:rPr lang="zh-TW" altLang="en-US" sz="3600" u="sng" dirty="0" smtClean="0">
                <a:solidFill>
                  <a:srgbClr val="C00000"/>
                </a:solidFill>
                <a:latin typeface="Book Antiqua" panose="02040602050305030304" pitchFamily="18" charset="0"/>
                <a:ea typeface="標楷體" panose="03000509000000000000" pitchFamily="65" charset="-120"/>
              </a:rPr>
              <a:t>分採</a:t>
            </a:r>
            <a:r>
              <a:rPr lang="zh-TW" altLang="en-US" sz="3600" u="sng" dirty="0">
                <a:solidFill>
                  <a:srgbClr val="C00000"/>
                </a:solidFill>
                <a:latin typeface="Book Antiqua" panose="02040602050305030304" pitchFamily="18" charset="0"/>
                <a:ea typeface="標楷體" panose="03000509000000000000" pitchFamily="65" charset="-120"/>
              </a:rPr>
              <a:t>計</a:t>
            </a:r>
            <a:r>
              <a:rPr lang="zh-TW" altLang="en-US" sz="3600" dirty="0">
                <a:solidFill>
                  <a:schemeClr val="dk1"/>
                </a:solidFill>
                <a:latin typeface="Book Antiqua" panose="02040602050305030304" pitchFamily="18" charset="0"/>
                <a:ea typeface="標楷體" panose="03000509000000000000" pitchFamily="65" charset="-120"/>
              </a:rPr>
              <a:t>。班級幹部除副班長、副社長，其餘副級幹部皆不採</a:t>
            </a:r>
            <a:r>
              <a:rPr lang="zh-TW" altLang="en-US" sz="3600" dirty="0" smtClean="0">
                <a:solidFill>
                  <a:schemeClr val="dk1"/>
                </a:solidFill>
                <a:latin typeface="Book Antiqua" panose="02040602050305030304" pitchFamily="18" charset="0"/>
                <a:ea typeface="標楷體" panose="03000509000000000000" pitchFamily="65" charset="-120"/>
              </a:rPr>
              <a:t>計。</a:t>
            </a:r>
            <a:endParaRPr lang="en-US" altLang="zh-TW" sz="3600" dirty="0" smtClean="0">
              <a:solidFill>
                <a:schemeClr val="dk1"/>
              </a:solidFill>
              <a:latin typeface="Book Antiqua" panose="02040602050305030304" pitchFamily="18" charset="0"/>
              <a:ea typeface="標楷體" panose="03000509000000000000" pitchFamily="65" charset="-120"/>
            </a:endParaRPr>
          </a:p>
          <a:p>
            <a:pPr marL="457200" lvl="1" indent="530225">
              <a:lnSpc>
                <a:spcPts val="1800"/>
              </a:lnSpc>
              <a:spcAft>
                <a:spcPts val="600"/>
              </a:spcAft>
              <a:buNone/>
            </a:pPr>
            <a:r>
              <a:rPr lang="zh-TW" altLang="en-US" sz="3600" dirty="0" smtClean="0">
                <a:latin typeface="Book Antiqua" panose="02040602050305030304" pitchFamily="18" charset="0"/>
                <a:ea typeface="標楷體" panose="03000509000000000000" pitchFamily="65" charset="-120"/>
              </a:rPr>
              <a:t>參加校內服務學習課程及活動，或於校外參加志工服務或社區服務服務</a:t>
            </a:r>
            <a:r>
              <a:rPr lang="zh-TW" altLang="en-US" sz="3600" u="sng" dirty="0" smtClean="0">
                <a:solidFill>
                  <a:srgbClr val="C00000"/>
                </a:solidFill>
                <a:latin typeface="Book Antiqua" panose="02040602050305030304" pitchFamily="18" charset="0"/>
                <a:ea typeface="標楷體" panose="03000509000000000000" pitchFamily="65" charset="-120"/>
              </a:rPr>
              <a:t>每滿</a:t>
            </a:r>
            <a:r>
              <a:rPr lang="en-US" altLang="zh-TW" sz="3600" u="sng" dirty="0" smtClean="0">
                <a:solidFill>
                  <a:srgbClr val="C00000"/>
                </a:solidFill>
                <a:latin typeface="Book Antiqua" panose="02040602050305030304" pitchFamily="18" charset="0"/>
                <a:ea typeface="標楷體" panose="03000509000000000000" pitchFamily="65" charset="-120"/>
              </a:rPr>
              <a:t>1</a:t>
            </a:r>
            <a:r>
              <a:rPr lang="zh-TW" altLang="en-US" sz="3600" u="sng" dirty="0" smtClean="0">
                <a:solidFill>
                  <a:srgbClr val="C00000"/>
                </a:solidFill>
                <a:latin typeface="Book Antiqua" panose="02040602050305030304" pitchFamily="18" charset="0"/>
                <a:ea typeface="標楷體" panose="03000509000000000000" pitchFamily="65" charset="-120"/>
              </a:rPr>
              <a:t>小時得</a:t>
            </a:r>
            <a:r>
              <a:rPr lang="en-US" altLang="zh-TW" sz="3600" u="sng" dirty="0" smtClean="0">
                <a:solidFill>
                  <a:srgbClr val="C00000"/>
                </a:solidFill>
                <a:latin typeface="Book Antiqua" panose="02040602050305030304" pitchFamily="18" charset="0"/>
                <a:ea typeface="標楷體" panose="03000509000000000000" pitchFamily="65" charset="-120"/>
              </a:rPr>
              <a:t>0.25</a:t>
            </a:r>
            <a:r>
              <a:rPr lang="zh-TW" altLang="en-US" sz="3600" u="sng" dirty="0" smtClean="0">
                <a:solidFill>
                  <a:srgbClr val="C00000"/>
                </a:solidFill>
                <a:latin typeface="Book Antiqua" panose="02040602050305030304" pitchFamily="18" charset="0"/>
                <a:ea typeface="標楷體" panose="03000509000000000000" pitchFamily="65" charset="-120"/>
              </a:rPr>
              <a:t>分</a:t>
            </a:r>
            <a:r>
              <a:rPr lang="zh-TW" altLang="en-US" sz="3600" dirty="0" smtClean="0">
                <a:latin typeface="Book Antiqua" panose="02040602050305030304" pitchFamily="18" charset="0"/>
                <a:ea typeface="標楷體" panose="03000509000000000000" pitchFamily="65" charset="-120"/>
              </a:rPr>
              <a:t>。</a:t>
            </a:r>
            <a:endParaRPr lang="en-US" altLang="zh-TW" sz="3600" b="1" u="sng" dirty="0" smtClean="0">
              <a:solidFill>
                <a:srgbClr val="C00000"/>
              </a:solidFill>
              <a:latin typeface="Book Antiqua" panose="02040602050305030304" pitchFamily="18" charset="0"/>
              <a:ea typeface="標楷體" panose="03000509000000000000" pitchFamily="65" charset="-120"/>
            </a:endParaRPr>
          </a:p>
          <a:p>
            <a:pPr marL="987425" lvl="1" indent="-530225">
              <a:lnSpc>
                <a:spcPts val="1800"/>
              </a:lnSpc>
              <a:spcAft>
                <a:spcPts val="600"/>
              </a:spcAft>
              <a:buFont typeface="+mj-lt"/>
              <a:buAutoNum type="arabicParenR" startAt="2"/>
            </a:pPr>
            <a:r>
              <a:rPr lang="zh-TW" altLang="en-US" sz="3600" dirty="0" smtClean="0">
                <a:solidFill>
                  <a:schemeClr val="dk1"/>
                </a:solidFill>
                <a:latin typeface="Book Antiqua" panose="02040602050305030304" pitchFamily="18" charset="0"/>
                <a:ea typeface="標楷體" panose="03000509000000000000" pitchFamily="65" charset="-120"/>
              </a:rPr>
              <a:t>採計期間：</a:t>
            </a:r>
            <a:r>
              <a:rPr lang="zh-TW" altLang="en-US" sz="3600" b="1" u="sng" dirty="0">
                <a:solidFill>
                  <a:srgbClr val="C00000"/>
                </a:solidFill>
                <a:latin typeface="Book Antiqua" panose="02040602050305030304" pitchFamily="18" charset="0"/>
                <a:ea typeface="標楷體" panose="03000509000000000000" pitchFamily="65" charset="-120"/>
              </a:rPr>
              <a:t>國中就學期間至</a:t>
            </a:r>
            <a:r>
              <a:rPr lang="en-US" altLang="zh-TW" sz="3600" b="1" u="sng" dirty="0">
                <a:solidFill>
                  <a:srgbClr val="C00000"/>
                </a:solidFill>
                <a:latin typeface="Book Antiqua" panose="02040602050305030304" pitchFamily="18" charset="0"/>
                <a:ea typeface="標楷體" panose="03000509000000000000" pitchFamily="65" charset="-120"/>
              </a:rPr>
              <a:t>107</a:t>
            </a:r>
            <a:r>
              <a:rPr lang="zh-TW" altLang="en-US" sz="3600" b="1" u="sng" dirty="0">
                <a:solidFill>
                  <a:srgbClr val="C00000"/>
                </a:solidFill>
                <a:latin typeface="Book Antiqua" panose="02040602050305030304" pitchFamily="18" charset="0"/>
                <a:ea typeface="標楷體" panose="03000509000000000000" pitchFamily="65" charset="-120"/>
              </a:rPr>
              <a:t>年</a:t>
            </a:r>
            <a:r>
              <a:rPr lang="en-US" altLang="zh-TW" sz="3600" b="1" u="sng" dirty="0">
                <a:solidFill>
                  <a:srgbClr val="C00000"/>
                </a:solidFill>
                <a:latin typeface="Book Antiqua" panose="02040602050305030304" pitchFamily="18" charset="0"/>
                <a:ea typeface="標楷體" panose="03000509000000000000" pitchFamily="65" charset="-120"/>
              </a:rPr>
              <a:t>5</a:t>
            </a:r>
            <a:r>
              <a:rPr lang="zh-TW" altLang="en-US" sz="3600" b="1" u="sng" dirty="0">
                <a:solidFill>
                  <a:srgbClr val="C00000"/>
                </a:solidFill>
                <a:latin typeface="Book Antiqua" panose="02040602050305030304" pitchFamily="18" charset="0"/>
                <a:ea typeface="標楷體" panose="03000509000000000000" pitchFamily="65" charset="-120"/>
              </a:rPr>
              <a:t>月</a:t>
            </a:r>
            <a:r>
              <a:rPr lang="en-US" altLang="zh-TW" sz="3600" b="1" u="sng" dirty="0">
                <a:solidFill>
                  <a:srgbClr val="C00000"/>
                </a:solidFill>
                <a:latin typeface="Book Antiqua" panose="02040602050305030304" pitchFamily="18" charset="0"/>
                <a:ea typeface="標楷體" panose="03000509000000000000" pitchFamily="65" charset="-120"/>
              </a:rPr>
              <a:t>14</a:t>
            </a:r>
            <a:r>
              <a:rPr lang="zh-TW" altLang="en-US" sz="3600" b="1" u="sng" dirty="0">
                <a:solidFill>
                  <a:srgbClr val="C00000"/>
                </a:solidFill>
                <a:latin typeface="Book Antiqua" panose="02040602050305030304" pitchFamily="18" charset="0"/>
                <a:ea typeface="標楷體" panose="03000509000000000000" pitchFamily="65" charset="-120"/>
              </a:rPr>
              <a:t>日（含）</a:t>
            </a:r>
            <a:r>
              <a:rPr lang="zh-TW" altLang="en-US" sz="3600" b="1" u="sng" dirty="0" smtClean="0">
                <a:solidFill>
                  <a:srgbClr val="C00000"/>
                </a:solidFill>
                <a:latin typeface="Book Antiqua" panose="02040602050305030304" pitchFamily="18" charset="0"/>
                <a:ea typeface="標楷體" panose="03000509000000000000" pitchFamily="65" charset="-120"/>
              </a:rPr>
              <a:t>止</a:t>
            </a:r>
            <a:endParaRPr lang="en-US" altLang="zh-TW" sz="3600" b="1" dirty="0" smtClean="0">
              <a:solidFill>
                <a:schemeClr val="dk1"/>
              </a:solidFill>
              <a:latin typeface="Book Antiqua" panose="02040602050305030304" pitchFamily="18" charset="0"/>
              <a:ea typeface="標楷體" panose="03000509000000000000" pitchFamily="65" charset="-120"/>
            </a:endParaRPr>
          </a:p>
          <a:p>
            <a:pPr marL="457200" lvl="1" indent="0">
              <a:lnSpc>
                <a:spcPct val="130000"/>
              </a:lnSpc>
              <a:spcAft>
                <a:spcPts val="600"/>
              </a:spcAft>
              <a:buNone/>
            </a:pPr>
            <a:endParaRPr lang="en-US" altLang="zh-TW" sz="3400" b="1" dirty="0" smtClean="0">
              <a:solidFill>
                <a:srgbClr val="7030A0"/>
              </a:solidFill>
              <a:latin typeface="Book Antiqua" panose="02040602050305030304" pitchFamily="18" charset="0"/>
              <a:ea typeface="標楷體" panose="03000509000000000000" pitchFamily="65" charset="-120"/>
            </a:endParaRPr>
          </a:p>
          <a:p>
            <a:pPr marL="712788" lvl="1" indent="0" defTabSz="1611313">
              <a:lnSpc>
                <a:spcPct val="130000"/>
              </a:lnSpc>
              <a:spcBef>
                <a:spcPts val="0"/>
              </a:spcBef>
              <a:spcAft>
                <a:spcPts val="600"/>
              </a:spcAft>
              <a:buNone/>
            </a:pPr>
            <a:endParaRPr lang="en-US" altLang="zh-TW" sz="3400" dirty="0" smtClean="0">
              <a:solidFill>
                <a:schemeClr val="dk1"/>
              </a:solidFill>
              <a:latin typeface="Book Antiqua" panose="02040602050305030304" pitchFamily="18" charset="0"/>
              <a:ea typeface="標楷體" panose="03000509000000000000" pitchFamily="65" charset="-120"/>
            </a:endParaRPr>
          </a:p>
          <a:p>
            <a:endParaRPr lang="en-US" altLang="zh-TW" dirty="0" smtClean="0">
              <a:solidFill>
                <a:schemeClr val="dk1"/>
              </a:solidFill>
              <a:latin typeface="Book Antiqua" panose="02040602050305030304" pitchFamily="18" charset="0"/>
              <a:ea typeface="標楷體" panose="03000509000000000000" pitchFamily="65" charset="-120"/>
            </a:endParaRPr>
          </a:p>
          <a:p>
            <a:endParaRPr lang="en-US" altLang="zh-TW" dirty="0" smtClean="0">
              <a:latin typeface="Book Antiqua" panose="02040602050305030304" pitchFamily="18" charset="0"/>
            </a:endParaRPr>
          </a:p>
          <a:p>
            <a:endParaRPr lang="zh-TW" altLang="en-US" dirty="0">
              <a:latin typeface="Book Antiqua" panose="02040602050305030304" pitchFamily="18" charset="0"/>
            </a:endParaRPr>
          </a:p>
        </p:txBody>
      </p:sp>
    </p:spTree>
    <p:extLst>
      <p:ext uri="{BB962C8B-B14F-4D97-AF65-F5344CB8AC3E}">
        <p14:creationId xmlns:p14="http://schemas.microsoft.com/office/powerpoint/2010/main" val="20057022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42991" y="1484784"/>
            <a:ext cx="8182912" cy="1348739"/>
          </a:xfrm>
        </p:spPr>
        <p:txBody>
          <a:bodyPr>
            <a:noAutofit/>
          </a:bodyPr>
          <a:lstStyle/>
          <a:p>
            <a:pPr>
              <a:buFont typeface="Wingdings" panose="05000000000000000000" pitchFamily="2" charset="2"/>
              <a:buChar char="u"/>
            </a:pPr>
            <a:r>
              <a:rPr lang="zh-TW" altLang="en-US" sz="3000" dirty="0" smtClean="0">
                <a:latin typeface="標楷體" panose="03000509000000000000" pitchFamily="65" charset="-120"/>
                <a:ea typeface="標楷體" panose="03000509000000000000" pitchFamily="65" charset="-120"/>
              </a:rPr>
              <a:t>積分上限為</a:t>
            </a:r>
            <a:r>
              <a:rPr lang="en-US" altLang="zh-TW" sz="3000" dirty="0">
                <a:latin typeface="Book Antiqua" pitchFamily="18" charset="0"/>
                <a:ea typeface="標楷體" panose="03000509000000000000" pitchFamily="65" charset="-120"/>
              </a:rPr>
              <a:t>3</a:t>
            </a:r>
            <a:r>
              <a:rPr lang="zh-TW" altLang="en-US" sz="3000" dirty="0" smtClean="0">
                <a:latin typeface="標楷體" panose="03000509000000000000" pitchFamily="65" charset="-120"/>
                <a:ea typeface="標楷體" panose="03000509000000000000" pitchFamily="65" charset="-120"/>
              </a:rPr>
              <a:t>分，採計</a:t>
            </a:r>
            <a:r>
              <a:rPr lang="zh-TW" altLang="en-US" sz="3000" b="1" dirty="0" smtClean="0">
                <a:solidFill>
                  <a:srgbClr val="FF0000"/>
                </a:solidFill>
                <a:latin typeface="標楷體" panose="03000509000000000000" pitchFamily="65" charset="-120"/>
                <a:ea typeface="標楷體" panose="03000509000000000000" pitchFamily="65" charset="-120"/>
              </a:rPr>
              <a:t>「技藝教育」課程</a:t>
            </a:r>
            <a:r>
              <a:rPr lang="zh-TW" altLang="en-US" sz="3000" dirty="0" smtClean="0">
                <a:latin typeface="標楷體" panose="03000509000000000000" pitchFamily="65" charset="-120"/>
                <a:ea typeface="標楷體" panose="03000509000000000000" pitchFamily="65" charset="-120"/>
              </a:rPr>
              <a:t>平均總成績。</a:t>
            </a:r>
            <a:endParaRPr lang="en-US" altLang="zh-TW" sz="30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dirty="0" smtClean="0">
                <a:latin typeface="標楷體" panose="03000509000000000000" pitchFamily="65" charset="-120"/>
                <a:ea typeface="標楷體" panose="03000509000000000000" pitchFamily="65" charset="-120"/>
              </a:rPr>
              <a:t>單修一學期者以一學期成績計算，不須平均計算分數。</a:t>
            </a:r>
            <a:endParaRPr lang="zh-TW" altLang="en-US" sz="3000" dirty="0">
              <a:latin typeface="標楷體" panose="03000509000000000000" pitchFamily="65" charset="-120"/>
              <a:ea typeface="標楷體" panose="03000509000000000000" pitchFamily="65" charset="-120"/>
            </a:endParaRPr>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314325" y="410764"/>
            <a:ext cx="7886700" cy="1325563"/>
          </a:xfrm>
        </p:spPr>
        <p:txBody>
          <a:bodyPr>
            <a:normAutofit/>
          </a:bodyPr>
          <a:lstStyle/>
          <a:p>
            <a:r>
              <a:rPr lang="zh-TW" altLang="en-US" sz="4000" b="1" dirty="0" smtClean="0">
                <a:solidFill>
                  <a:srgbClr val="7030A0"/>
                </a:solidFill>
                <a:latin typeface="標楷體" panose="03000509000000000000" pitchFamily="65" charset="-120"/>
                <a:ea typeface="標楷體" panose="03000509000000000000" pitchFamily="65" charset="-120"/>
              </a:rPr>
              <a:t>各項</a:t>
            </a:r>
            <a:r>
              <a:rPr lang="zh-TW" altLang="en-US" sz="4000" b="1" dirty="0">
                <a:solidFill>
                  <a:srgbClr val="7030A0"/>
                </a:solidFill>
                <a:latin typeface="標楷體" panose="03000509000000000000" pitchFamily="65" charset="-120"/>
                <a:ea typeface="標楷體" panose="03000509000000000000" pitchFamily="65" charset="-120"/>
              </a:rPr>
              <a:t>比序積分採計說明</a:t>
            </a:r>
            <a:r>
              <a:rPr lang="en-US" altLang="zh-TW" sz="4000" b="1" dirty="0">
                <a:solidFill>
                  <a:srgbClr val="7030A0"/>
                </a:solidFill>
                <a:latin typeface="標楷體" panose="03000509000000000000" pitchFamily="65" charset="-120"/>
                <a:ea typeface="標楷體" panose="03000509000000000000" pitchFamily="65" charset="-120"/>
              </a:rPr>
              <a:t>-</a:t>
            </a:r>
            <a:r>
              <a:rPr lang="zh-TW" altLang="en-US" sz="4000" b="1" dirty="0" smtClean="0">
                <a:solidFill>
                  <a:srgbClr val="7030A0"/>
                </a:solidFill>
                <a:latin typeface="標楷體" panose="03000509000000000000" pitchFamily="65" charset="-120"/>
                <a:ea typeface="標楷體" panose="03000509000000000000" pitchFamily="65" charset="-120"/>
              </a:rPr>
              <a:t>技藝優良</a:t>
            </a:r>
            <a:endParaRPr lang="zh-TW" altLang="en-US" sz="4000" b="1" dirty="0">
              <a:solidFill>
                <a:srgbClr val="7030A0"/>
              </a:solidFill>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356656642"/>
              </p:ext>
            </p:extLst>
          </p:nvPr>
        </p:nvGraphicFramePr>
        <p:xfrm>
          <a:off x="1043610" y="3573016"/>
          <a:ext cx="7902134" cy="1616065"/>
        </p:xfrm>
        <a:graphic>
          <a:graphicData uri="http://schemas.openxmlformats.org/drawingml/2006/table">
            <a:tbl>
              <a:tblPr firstRow="1" bandRow="1">
                <a:tableStyleId>{5C22544A-7EE6-4342-B048-85BDC9FD1C3A}</a:tableStyleId>
              </a:tblPr>
              <a:tblGrid>
                <a:gridCol w="1656183"/>
                <a:gridCol w="1512168"/>
                <a:gridCol w="1512168"/>
                <a:gridCol w="1711422"/>
                <a:gridCol w="1510193"/>
              </a:tblGrid>
              <a:tr h="6347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solidFill>
                            <a:schemeClr val="tx1"/>
                          </a:solidFill>
                          <a:latin typeface="標楷體" panose="03000509000000000000" pitchFamily="65" charset="-120"/>
                          <a:ea typeface="標楷體" panose="03000509000000000000" pitchFamily="65" charset="-120"/>
                        </a:rPr>
                        <a:t>平均成績</a:t>
                      </a:r>
                      <a:endParaRPr lang="zh-TW" altLang="en-US" sz="2600" b="1" dirty="0">
                        <a:solidFill>
                          <a:schemeClr val="tx1"/>
                        </a:solidFill>
                        <a:latin typeface="標楷體" panose="03000509000000000000" pitchFamily="65" charset="-12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smtClean="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latin typeface="Book Antiqua" pitchFamily="18" charset="0"/>
                          <a:ea typeface="標楷體" pitchFamily="65" charset="-120"/>
                          <a:cs typeface="+mn-cs"/>
                        </a:rPr>
                        <a:t>89</a:t>
                      </a:r>
                      <a:r>
                        <a:rPr lang="en-US" altLang="zh-TW" sz="2800" b="1" kern="1200" baseline="30000" dirty="0" smtClean="0">
                          <a:solidFill>
                            <a:schemeClr val="dk1"/>
                          </a:solidFill>
                          <a:effectLst/>
                          <a:latin typeface="Book Antiqua" panose="02040602050305030304" pitchFamily="18" charset="0"/>
                          <a:ea typeface="+mn-ea"/>
                          <a:cs typeface="+mn-cs"/>
                        </a:rPr>
                        <a:t>+</a:t>
                      </a:r>
                      <a:r>
                        <a:rPr lang="en-US" altLang="zh-TW" sz="3200" b="0" dirty="0" smtClean="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79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69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981313">
                <a:tc>
                  <a:txBody>
                    <a:bodyPr/>
                    <a:lstStyle/>
                    <a:p>
                      <a:pPr algn="ctr"/>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sp>
        <p:nvSpPr>
          <p:cNvPr id="7" name="副標題 2"/>
          <p:cNvSpPr txBox="1">
            <a:spLocks/>
          </p:cNvSpPr>
          <p:nvPr/>
        </p:nvSpPr>
        <p:spPr>
          <a:xfrm>
            <a:off x="0" y="5860166"/>
            <a:ext cx="9144000" cy="496184"/>
          </a:xfrm>
          <a:prstGeom prst="rect">
            <a:avLst/>
          </a:prstGeom>
          <a:solidFill>
            <a:schemeClr val="bg1">
              <a:lumMod val="95000"/>
            </a:schemeClr>
          </a:solidFill>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rcRect t="9474" r="10579" b="5344"/>
          <a:stretch>
            <a:fillRect/>
          </a:stretch>
        </p:blipFill>
        <p:spPr bwMode="auto">
          <a:xfrm>
            <a:off x="535503" y="5578970"/>
            <a:ext cx="1161416" cy="8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p:txBody>
          <a:bodyPr/>
          <a:lstStyle/>
          <a:p>
            <a:fld id="{05C83C43-3175-4B50-B956-D0A00F06E388}" type="slidenum">
              <a:rPr lang="zh-TW" altLang="en-US" smtClean="0"/>
              <a:pPr/>
              <a:t>77</a:t>
            </a:fld>
            <a:endParaRPr lang="zh-TW" altLang="en-US" dirty="0"/>
          </a:p>
        </p:txBody>
      </p:sp>
      <p:sp>
        <p:nvSpPr>
          <p:cNvPr id="2" name="文字方塊 1"/>
          <p:cNvSpPr txBox="1"/>
          <p:nvPr/>
        </p:nvSpPr>
        <p:spPr>
          <a:xfrm>
            <a:off x="1704077" y="5253205"/>
            <a:ext cx="7038040" cy="769441"/>
          </a:xfrm>
          <a:prstGeom prst="rect">
            <a:avLst/>
          </a:prstGeom>
          <a:noFill/>
        </p:spPr>
        <p:txBody>
          <a:bodyPr wrap="square" rtlCol="0">
            <a:spAutoFit/>
          </a:bodyPr>
          <a:lstStyle/>
          <a:p>
            <a:pPr marL="631825" indent="-631825">
              <a:tabLst>
                <a:tab pos="631825" algn="l"/>
              </a:tabLst>
            </a:pPr>
            <a:r>
              <a:rPr lang="zh-TW" altLang="en-US" sz="2200" b="1" dirty="0">
                <a:solidFill>
                  <a:schemeClr val="dk1"/>
                </a:solidFill>
                <a:latin typeface="Book Antiqua" pitchFamily="18" charset="0"/>
                <a:ea typeface="標楷體" pitchFamily="65" charset="-120"/>
              </a:rPr>
              <a:t>註</a:t>
            </a:r>
            <a:r>
              <a:rPr lang="zh-TW" altLang="en-US" sz="2200" b="1" dirty="0" smtClean="0">
                <a:solidFill>
                  <a:schemeClr val="dk1"/>
                </a:solidFill>
                <a:latin typeface="Book Antiqua" pitchFamily="18" charset="0"/>
                <a:ea typeface="標楷體" pitchFamily="65" charset="-120"/>
              </a:rPr>
              <a:t>：</a:t>
            </a:r>
            <a:r>
              <a:rPr lang="en-US" altLang="zh-TW" sz="2200" b="1" dirty="0" smtClean="0">
                <a:solidFill>
                  <a:schemeClr val="dk1"/>
                </a:solidFill>
                <a:latin typeface="Book Antiqua" pitchFamily="18" charset="0"/>
                <a:ea typeface="標楷體" pitchFamily="65" charset="-120"/>
              </a:rPr>
              <a:t>	89</a:t>
            </a:r>
            <a:r>
              <a:rPr lang="en-US" altLang="zh-TW" sz="2200" b="1" baseline="30000" dirty="0" smtClean="0">
                <a:solidFill>
                  <a:schemeClr val="dk1"/>
                </a:solidFill>
                <a:latin typeface="Book Antiqua" panose="02040602050305030304" pitchFamily="18" charset="0"/>
              </a:rPr>
              <a:t>+</a:t>
            </a:r>
            <a:r>
              <a:rPr lang="en-US" altLang="zh-TW" sz="2200" b="1" dirty="0" smtClean="0">
                <a:solidFill>
                  <a:schemeClr val="dk1"/>
                </a:solidFill>
                <a:latin typeface="Book Antiqua" pitchFamily="18" charset="0"/>
                <a:ea typeface="標楷體" pitchFamily="65" charset="-120"/>
              </a:rPr>
              <a:t>~80</a:t>
            </a:r>
            <a:r>
              <a:rPr lang="zh-TW" altLang="en-US" sz="2200" b="1" dirty="0" smtClean="0">
                <a:solidFill>
                  <a:schemeClr val="dk1"/>
                </a:solidFill>
                <a:latin typeface="Book Antiqua" pitchFamily="18" charset="0"/>
                <a:ea typeface="標楷體" pitchFamily="65" charset="-120"/>
              </a:rPr>
              <a:t>係指</a:t>
            </a:r>
            <a:r>
              <a:rPr lang="en-US" altLang="zh-TW" sz="2200" b="1" dirty="0" smtClean="0">
                <a:solidFill>
                  <a:schemeClr val="dk1"/>
                </a:solidFill>
                <a:latin typeface="Book Antiqua" pitchFamily="18" charset="0"/>
                <a:ea typeface="標楷體" pitchFamily="65" charset="-120"/>
              </a:rPr>
              <a:t>80</a:t>
            </a:r>
            <a:r>
              <a:rPr lang="zh-TW" altLang="en-US" sz="2200" b="1" dirty="0" smtClean="0">
                <a:solidFill>
                  <a:schemeClr val="dk1"/>
                </a:solidFill>
                <a:latin typeface="Book Antiqua" pitchFamily="18" charset="0"/>
                <a:ea typeface="標楷體" pitchFamily="65" charset="-120"/>
              </a:rPr>
              <a:t>分以上未滿</a:t>
            </a:r>
            <a:r>
              <a:rPr lang="en-US" altLang="zh-TW" sz="2200" b="1" dirty="0" smtClean="0">
                <a:solidFill>
                  <a:schemeClr val="dk1"/>
                </a:solidFill>
                <a:latin typeface="Book Antiqua" pitchFamily="18" charset="0"/>
                <a:ea typeface="標楷體" pitchFamily="65" charset="-120"/>
              </a:rPr>
              <a:t>90</a:t>
            </a:r>
            <a:r>
              <a:rPr lang="zh-TW" altLang="en-US" sz="2200" b="1" dirty="0" smtClean="0">
                <a:solidFill>
                  <a:schemeClr val="dk1"/>
                </a:solidFill>
                <a:latin typeface="Book Antiqua" pitchFamily="18" charset="0"/>
                <a:ea typeface="標楷體" pitchFamily="65" charset="-120"/>
              </a:rPr>
              <a:t>分，</a:t>
            </a:r>
            <a:r>
              <a:rPr lang="en-US" altLang="zh-TW" sz="2200" b="1" dirty="0" smtClean="0">
                <a:solidFill>
                  <a:schemeClr val="dk1"/>
                </a:solidFill>
                <a:latin typeface="Book Antiqua" pitchFamily="18" charset="0"/>
                <a:ea typeface="標楷體" pitchFamily="65" charset="-120"/>
              </a:rPr>
              <a:t> 79</a:t>
            </a:r>
            <a:r>
              <a:rPr lang="en-US" altLang="zh-TW" sz="2200" b="1" baseline="30000" dirty="0" smtClean="0">
                <a:solidFill>
                  <a:schemeClr val="dk1"/>
                </a:solidFill>
                <a:latin typeface="Book Antiqua" panose="02040602050305030304" pitchFamily="18" charset="0"/>
              </a:rPr>
              <a:t>+</a:t>
            </a:r>
            <a:r>
              <a:rPr lang="en-US" altLang="zh-TW" sz="2200" b="1" dirty="0" smtClean="0">
                <a:solidFill>
                  <a:schemeClr val="dk1"/>
                </a:solidFill>
                <a:latin typeface="Book Antiqua" pitchFamily="18" charset="0"/>
                <a:ea typeface="標楷體" pitchFamily="65" charset="-120"/>
              </a:rPr>
              <a:t>~70</a:t>
            </a:r>
            <a:r>
              <a:rPr lang="zh-TW" altLang="en-US" sz="2200" b="1" dirty="0" smtClean="0">
                <a:solidFill>
                  <a:schemeClr val="dk1"/>
                </a:solidFill>
                <a:latin typeface="Book Antiqua" pitchFamily="18" charset="0"/>
                <a:ea typeface="標楷體" pitchFamily="65" charset="-120"/>
              </a:rPr>
              <a:t>係指</a:t>
            </a:r>
            <a:r>
              <a:rPr lang="en-US" altLang="zh-TW" sz="2200" b="1" dirty="0" smtClean="0">
                <a:solidFill>
                  <a:schemeClr val="dk1"/>
                </a:solidFill>
                <a:latin typeface="Book Antiqua" pitchFamily="18" charset="0"/>
                <a:ea typeface="標楷體" pitchFamily="65" charset="-120"/>
              </a:rPr>
              <a:t>70</a:t>
            </a:r>
            <a:r>
              <a:rPr lang="zh-TW" altLang="en-US" sz="2200" b="1" dirty="0" smtClean="0">
                <a:solidFill>
                  <a:schemeClr val="dk1"/>
                </a:solidFill>
                <a:latin typeface="Book Antiqua" pitchFamily="18" charset="0"/>
                <a:ea typeface="標楷體" pitchFamily="65" charset="-120"/>
              </a:rPr>
              <a:t>分以上未滿</a:t>
            </a:r>
            <a:r>
              <a:rPr lang="en-US" altLang="zh-TW" sz="2200" b="1" dirty="0" smtClean="0">
                <a:solidFill>
                  <a:schemeClr val="dk1"/>
                </a:solidFill>
                <a:latin typeface="Book Antiqua" pitchFamily="18" charset="0"/>
                <a:ea typeface="標楷體" pitchFamily="65" charset="-120"/>
              </a:rPr>
              <a:t>80</a:t>
            </a:r>
            <a:r>
              <a:rPr lang="zh-TW" altLang="en-US" sz="2200" b="1" dirty="0" smtClean="0">
                <a:solidFill>
                  <a:schemeClr val="dk1"/>
                </a:solidFill>
                <a:latin typeface="Book Antiqua" pitchFamily="18" charset="0"/>
                <a:ea typeface="標楷體" pitchFamily="65" charset="-120"/>
              </a:rPr>
              <a:t>分，</a:t>
            </a:r>
            <a:r>
              <a:rPr lang="en-US" altLang="zh-TW" sz="2200" b="1" dirty="0" smtClean="0">
                <a:solidFill>
                  <a:schemeClr val="dk1"/>
                </a:solidFill>
                <a:latin typeface="Book Antiqua" pitchFamily="18" charset="0"/>
                <a:ea typeface="標楷體" pitchFamily="65" charset="-120"/>
              </a:rPr>
              <a:t> 69</a:t>
            </a:r>
            <a:r>
              <a:rPr lang="en-US" altLang="zh-TW" sz="2200" b="1" baseline="30000" dirty="0" smtClean="0">
                <a:solidFill>
                  <a:schemeClr val="dk1"/>
                </a:solidFill>
                <a:latin typeface="Book Antiqua" panose="02040602050305030304" pitchFamily="18" charset="0"/>
              </a:rPr>
              <a:t>+</a:t>
            </a:r>
            <a:r>
              <a:rPr lang="en-US" altLang="zh-TW" sz="2200" b="1" dirty="0" smtClean="0">
                <a:solidFill>
                  <a:schemeClr val="dk1"/>
                </a:solidFill>
                <a:latin typeface="Book Antiqua" pitchFamily="18" charset="0"/>
                <a:ea typeface="標楷體" pitchFamily="65" charset="-120"/>
              </a:rPr>
              <a:t>~60</a:t>
            </a:r>
            <a:r>
              <a:rPr lang="zh-TW" altLang="en-US" sz="2200" b="1" dirty="0" smtClean="0">
                <a:solidFill>
                  <a:schemeClr val="dk1"/>
                </a:solidFill>
                <a:latin typeface="Book Antiqua" pitchFamily="18" charset="0"/>
                <a:ea typeface="標楷體" pitchFamily="65" charset="-120"/>
              </a:rPr>
              <a:t>係指</a:t>
            </a:r>
            <a:r>
              <a:rPr lang="en-US" altLang="zh-TW" sz="2200" b="1" dirty="0" smtClean="0">
                <a:solidFill>
                  <a:schemeClr val="dk1"/>
                </a:solidFill>
                <a:latin typeface="Book Antiqua" pitchFamily="18" charset="0"/>
                <a:ea typeface="標楷體" pitchFamily="65" charset="-120"/>
              </a:rPr>
              <a:t>60</a:t>
            </a:r>
            <a:r>
              <a:rPr lang="zh-TW" altLang="en-US" sz="2200" b="1" dirty="0" smtClean="0">
                <a:solidFill>
                  <a:schemeClr val="dk1"/>
                </a:solidFill>
                <a:latin typeface="Book Antiqua" pitchFamily="18" charset="0"/>
                <a:ea typeface="標楷體" pitchFamily="65" charset="-120"/>
              </a:rPr>
              <a:t>分以上未滿</a:t>
            </a:r>
            <a:r>
              <a:rPr lang="en-US" altLang="zh-TW" sz="2200" b="1" dirty="0" smtClean="0">
                <a:solidFill>
                  <a:schemeClr val="dk1"/>
                </a:solidFill>
                <a:latin typeface="Book Antiqua" pitchFamily="18" charset="0"/>
                <a:ea typeface="標楷體" pitchFamily="65" charset="-120"/>
              </a:rPr>
              <a:t>70</a:t>
            </a:r>
            <a:r>
              <a:rPr lang="zh-TW" altLang="en-US" sz="2200" b="1" dirty="0" smtClean="0">
                <a:solidFill>
                  <a:schemeClr val="dk1"/>
                </a:solidFill>
                <a:latin typeface="Book Antiqua" pitchFamily="18" charset="0"/>
                <a:ea typeface="標楷體" pitchFamily="65" charset="-120"/>
              </a:rPr>
              <a:t>分。</a:t>
            </a:r>
            <a:endParaRPr lang="zh-TW" altLang="en-US" sz="2200" b="1" dirty="0"/>
          </a:p>
        </p:txBody>
      </p:sp>
    </p:spTree>
    <p:extLst>
      <p:ext uri="{BB962C8B-B14F-4D97-AF65-F5344CB8AC3E}">
        <p14:creationId xmlns:p14="http://schemas.microsoft.com/office/powerpoint/2010/main" val="33010707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5C83C43-3175-4B50-B956-D0A00F06E388}" type="slidenum">
              <a:rPr lang="zh-TW" altLang="en-US" smtClean="0"/>
              <a:pPr/>
              <a:t>78</a:t>
            </a:fld>
            <a:endParaRPr lang="zh-TW" altLang="en-US" dirty="0"/>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500051" y="249971"/>
            <a:ext cx="7886700" cy="1004898"/>
          </a:xfrm>
        </p:spPr>
        <p:txBody>
          <a:bodyPr>
            <a:normAutofit/>
          </a:bodyPr>
          <a:lstStyle/>
          <a:p>
            <a:r>
              <a:rPr lang="zh-TW" altLang="en-US" sz="3800" b="1" dirty="0" smtClean="0">
                <a:solidFill>
                  <a:srgbClr val="7030A0"/>
                </a:solidFill>
                <a:latin typeface="標楷體" panose="03000509000000000000" pitchFamily="65" charset="-120"/>
                <a:ea typeface="標楷體" panose="03000509000000000000" pitchFamily="65" charset="-120"/>
              </a:rPr>
              <a:t>各項</a:t>
            </a:r>
            <a:r>
              <a:rPr lang="zh-TW" altLang="en-US" sz="3800" b="1" dirty="0">
                <a:solidFill>
                  <a:srgbClr val="7030A0"/>
                </a:solidFill>
                <a:latin typeface="標楷體" panose="03000509000000000000" pitchFamily="65" charset="-120"/>
                <a:ea typeface="標楷體" panose="03000509000000000000" pitchFamily="65" charset="-120"/>
              </a:rPr>
              <a:t>比序積分採計說明</a:t>
            </a:r>
            <a:r>
              <a:rPr lang="en-US" altLang="zh-TW" sz="3800" b="1" dirty="0">
                <a:solidFill>
                  <a:srgbClr val="7030A0"/>
                </a:solidFill>
                <a:latin typeface="標楷體" panose="03000509000000000000" pitchFamily="65" charset="-120"/>
                <a:ea typeface="標楷體" panose="03000509000000000000" pitchFamily="65" charset="-120"/>
              </a:rPr>
              <a:t>-</a:t>
            </a:r>
            <a:r>
              <a:rPr lang="zh-TW" altLang="en-US" sz="3800" b="1" dirty="0" smtClean="0">
                <a:solidFill>
                  <a:srgbClr val="7030A0"/>
                </a:solidFill>
                <a:latin typeface="標楷體" panose="03000509000000000000" pitchFamily="65" charset="-120"/>
                <a:ea typeface="標楷體" panose="03000509000000000000" pitchFamily="65" charset="-120"/>
              </a:rPr>
              <a:t>弱勢身</a:t>
            </a:r>
            <a:r>
              <a:rPr lang="zh-TW" altLang="en-US" sz="3800" b="1" dirty="0">
                <a:solidFill>
                  <a:srgbClr val="7030A0"/>
                </a:solidFill>
                <a:latin typeface="標楷體" panose="03000509000000000000" pitchFamily="65" charset="-120"/>
                <a:ea typeface="標楷體" panose="03000509000000000000" pitchFamily="65" charset="-120"/>
              </a:rPr>
              <a:t>分</a:t>
            </a:r>
          </a:p>
        </p:txBody>
      </p:sp>
      <p:sp>
        <p:nvSpPr>
          <p:cNvPr id="10" name="矩形 9"/>
          <p:cNvSpPr/>
          <p:nvPr/>
        </p:nvSpPr>
        <p:spPr>
          <a:xfrm>
            <a:off x="1064886" y="2559929"/>
            <a:ext cx="1296000" cy="1080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p:cNvSpPr/>
          <p:nvPr/>
        </p:nvSpPr>
        <p:spPr>
          <a:xfrm>
            <a:off x="1064886" y="1277342"/>
            <a:ext cx="1296000" cy="1080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7030A0"/>
                </a:solidFill>
                <a:latin typeface="Book Antiqua" pitchFamily="18" charset="0"/>
                <a:ea typeface="標楷體" pitchFamily="65" charset="-120"/>
              </a:rPr>
              <a:t>低收入戶</a:t>
            </a:r>
            <a:endParaRPr lang="en-US" altLang="zh-TW" sz="2400" b="1" dirty="0" smtClean="0">
              <a:solidFill>
                <a:srgbClr val="7030A0"/>
              </a:solidFill>
              <a:latin typeface="Book Antiqua" pitchFamily="18" charset="0"/>
              <a:ea typeface="標楷體" pitchFamily="65" charset="-120"/>
            </a:endParaRPr>
          </a:p>
          <a:p>
            <a:pPr algn="ctr"/>
            <a:r>
              <a:rPr lang="zh-TW" altLang="en-US" sz="2400" b="1" dirty="0" smtClean="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smtClean="0">
                <a:solidFill>
                  <a:srgbClr val="7030A0"/>
                </a:solidFill>
                <a:latin typeface="Book Antiqua" pitchFamily="18" charset="0"/>
                <a:ea typeface="標楷體" pitchFamily="65" charset="-120"/>
              </a:rPr>
              <a:t>分）</a:t>
            </a:r>
            <a:endParaRPr lang="en-US" altLang="zh-TW" sz="1400" b="1" dirty="0" smtClean="0">
              <a:solidFill>
                <a:srgbClr val="0033CC"/>
              </a:solidFill>
              <a:latin typeface="Book Antiqua" pitchFamily="18" charset="0"/>
              <a:ea typeface="標楷體" pitchFamily="65" charset="-120"/>
            </a:endParaRPr>
          </a:p>
        </p:txBody>
      </p:sp>
      <p:sp>
        <p:nvSpPr>
          <p:cNvPr id="12" name="矩形 11"/>
          <p:cNvSpPr/>
          <p:nvPr/>
        </p:nvSpPr>
        <p:spPr>
          <a:xfrm>
            <a:off x="1064886" y="3820900"/>
            <a:ext cx="1296000" cy="1080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7030A0"/>
                </a:solidFill>
                <a:latin typeface="Book Antiqua" pitchFamily="18" charset="0"/>
                <a:ea typeface="標楷體" pitchFamily="65" charset="-120"/>
              </a:rPr>
              <a:t>失業戶子女</a:t>
            </a:r>
            <a:endParaRPr lang="en-US" altLang="zh-TW" sz="2400" b="1" dirty="0" smtClean="0">
              <a:solidFill>
                <a:srgbClr val="7030A0"/>
              </a:solidFill>
              <a:latin typeface="Book Antiqua" pitchFamily="18" charset="0"/>
              <a:ea typeface="標楷體" pitchFamily="65" charset="-120"/>
            </a:endParaRPr>
          </a:p>
          <a:p>
            <a:pPr algn="ctr"/>
            <a:r>
              <a:rPr lang="zh-TW" altLang="en-US" sz="2400" b="1" dirty="0" smtClean="0">
                <a:solidFill>
                  <a:srgbClr val="7030A0"/>
                </a:solidFill>
                <a:latin typeface="Book Antiqua" pitchFamily="18" charset="0"/>
                <a:ea typeface="標楷體" pitchFamily="65" charset="-120"/>
              </a:rPr>
              <a:t>（</a:t>
            </a:r>
            <a:r>
              <a:rPr lang="en-US" altLang="zh-TW" sz="2400" b="1" dirty="0" smtClean="0">
                <a:solidFill>
                  <a:srgbClr val="7030A0"/>
                </a:solidFill>
                <a:latin typeface="Book Antiqua" pitchFamily="18" charset="0"/>
                <a:ea typeface="標楷體" pitchFamily="65" charset="-120"/>
              </a:rPr>
              <a:t>1.5</a:t>
            </a:r>
            <a:r>
              <a:rPr lang="zh-TW" altLang="en-US" sz="2400" b="1" dirty="0" smtClean="0">
                <a:solidFill>
                  <a:srgbClr val="7030A0"/>
                </a:solidFill>
                <a:latin typeface="Book Antiqua" pitchFamily="18" charset="0"/>
                <a:ea typeface="標楷體" pitchFamily="65" charset="-120"/>
              </a:rPr>
              <a:t>分）</a:t>
            </a:r>
            <a:endParaRPr lang="zh-TW" altLang="en-US" sz="1100" b="1" dirty="0" smtClean="0">
              <a:solidFill>
                <a:srgbClr val="0033CC"/>
              </a:solidFill>
              <a:latin typeface="Book Antiqua" pitchFamily="18" charset="0"/>
              <a:ea typeface="標楷體" pitchFamily="65" charset="-120"/>
            </a:endParaRPr>
          </a:p>
        </p:txBody>
      </p:sp>
      <p:sp>
        <p:nvSpPr>
          <p:cNvPr id="14" name="矩形 13"/>
          <p:cNvSpPr/>
          <p:nvPr/>
        </p:nvSpPr>
        <p:spPr>
          <a:xfrm>
            <a:off x="2538918" y="1282303"/>
            <a:ext cx="6208679" cy="3323987"/>
          </a:xfrm>
          <a:prstGeom prst="rect">
            <a:avLst/>
          </a:prstGeom>
        </p:spPr>
        <p:txBody>
          <a:bodyPr wrap="square">
            <a:spAutoFit/>
          </a:bodyPr>
          <a:lstStyle/>
          <a:p>
            <a:pPr marL="457200" indent="-457200">
              <a:lnSpc>
                <a:spcPts val="4200"/>
              </a:lnSpc>
              <a:buFont typeface="Wingdings" panose="05000000000000000000" pitchFamily="2" charset="2"/>
              <a:buChar char="l"/>
            </a:pPr>
            <a:r>
              <a:rPr lang="zh-TW" altLang="en-US" sz="2400" b="1" dirty="0" smtClean="0">
                <a:latin typeface="標楷體" panose="03000509000000000000" pitchFamily="65" charset="-120"/>
                <a:ea typeface="標楷體" panose="03000509000000000000" pitchFamily="65" charset="-120"/>
              </a:rPr>
              <a:t>凡屬縣市政府所</a:t>
            </a:r>
            <a:r>
              <a:rPr lang="zh-TW" altLang="en-US" sz="2400" b="1" dirty="0">
                <a:latin typeface="標楷體" panose="03000509000000000000" pitchFamily="65" charset="-120"/>
                <a:ea typeface="標楷體" panose="03000509000000000000" pitchFamily="65" charset="-120"/>
              </a:rPr>
              <a:t>界定</a:t>
            </a:r>
            <a:r>
              <a:rPr lang="zh-TW" altLang="en-US" sz="2400" b="1" dirty="0" smtClean="0">
                <a:latin typeface="標楷體" panose="03000509000000000000" pitchFamily="65" charset="-120"/>
                <a:ea typeface="標楷體" panose="03000509000000000000" pitchFamily="65" charset="-120"/>
              </a:rPr>
              <a:t>之</a:t>
            </a:r>
            <a:r>
              <a:rPr lang="zh-TW" altLang="en-US" sz="2400" b="1" u="sng" dirty="0" smtClean="0">
                <a:latin typeface="標楷體" panose="03000509000000000000" pitchFamily="65" charset="-120"/>
                <a:ea typeface="標楷體" panose="03000509000000000000" pitchFamily="65" charset="-120"/>
              </a:rPr>
              <a:t>低收入戶</a:t>
            </a:r>
            <a:r>
              <a:rPr lang="zh-TW" altLang="en-US" sz="2400" b="1" dirty="0" smtClean="0">
                <a:latin typeface="標楷體" panose="03000509000000000000" pitchFamily="65" charset="-120"/>
                <a:ea typeface="標楷體" panose="03000509000000000000" pitchFamily="65" charset="-120"/>
              </a:rPr>
              <a:t>及</a:t>
            </a:r>
            <a:r>
              <a:rPr lang="zh-TW" altLang="en-US" sz="2400" b="1" u="sng" dirty="0" smtClean="0">
                <a:latin typeface="標楷體" panose="03000509000000000000" pitchFamily="65" charset="-120"/>
                <a:ea typeface="標楷體" panose="03000509000000000000" pitchFamily="65" charset="-120"/>
              </a:rPr>
              <a:t>中</a:t>
            </a:r>
            <a:r>
              <a:rPr lang="zh-TW" altLang="en-US" sz="2400" b="1" u="sng" dirty="0">
                <a:latin typeface="標楷體" panose="03000509000000000000" pitchFamily="65" charset="-120"/>
                <a:ea typeface="標楷體" panose="03000509000000000000" pitchFamily="65" charset="-120"/>
              </a:rPr>
              <a:t>低收入戶</a:t>
            </a:r>
            <a:r>
              <a:rPr lang="zh-TW" altLang="en-US" sz="2400" b="1" dirty="0" smtClean="0">
                <a:latin typeface="標楷體" panose="03000509000000000000" pitchFamily="65" charset="-120"/>
                <a:ea typeface="標楷體" panose="03000509000000000000" pitchFamily="65" charset="-120"/>
              </a:rPr>
              <a:t>者報名</a:t>
            </a:r>
            <a:r>
              <a:rPr lang="zh-TW" altLang="en-US" sz="2400" b="1" dirty="0">
                <a:latin typeface="標楷體" panose="03000509000000000000" pitchFamily="65" charset="-120"/>
                <a:ea typeface="標楷體" panose="03000509000000000000" pitchFamily="65" charset="-120"/>
              </a:rPr>
              <a:t>時</a:t>
            </a:r>
            <a:r>
              <a:rPr lang="zh-TW" altLang="en-US" sz="2400" b="1" dirty="0" smtClean="0">
                <a:latin typeface="標楷體" panose="03000509000000000000" pitchFamily="65" charset="-120"/>
                <a:ea typeface="標楷體" panose="03000509000000000000" pitchFamily="65" charset="-120"/>
              </a:rPr>
              <a:t>繳交由</a:t>
            </a:r>
            <a:r>
              <a:rPr lang="zh-TW" altLang="en-US" sz="2400" b="1" dirty="0" smtClean="0">
                <a:solidFill>
                  <a:srgbClr val="0000FF"/>
                </a:solidFill>
                <a:latin typeface="標楷體" panose="03000509000000000000" pitchFamily="65" charset="-120"/>
                <a:ea typeface="標楷體" panose="03000509000000000000" pitchFamily="65" charset="-120"/>
              </a:rPr>
              <a:t>縣市政府</a:t>
            </a:r>
            <a:r>
              <a:rPr lang="en-US" altLang="zh-TW" sz="2400" b="1" dirty="0" smtClean="0">
                <a:solidFill>
                  <a:srgbClr val="0000FF"/>
                </a:solidFill>
                <a:latin typeface="標楷體" panose="03000509000000000000" pitchFamily="65" charset="-120"/>
                <a:ea typeface="標楷體" panose="03000509000000000000" pitchFamily="65" charset="-120"/>
              </a:rPr>
              <a:t>(</a:t>
            </a:r>
            <a:r>
              <a:rPr lang="zh-TW" altLang="en-US" sz="2400" b="1" dirty="0" smtClean="0">
                <a:solidFill>
                  <a:srgbClr val="0000FF"/>
                </a:solidFill>
                <a:latin typeface="標楷體" panose="03000509000000000000" pitchFamily="65" charset="-120"/>
                <a:ea typeface="標楷體" panose="03000509000000000000" pitchFamily="65" charset="-120"/>
              </a:rPr>
              <a:t>包含鄉</a:t>
            </a:r>
            <a:r>
              <a:rPr lang="zh-TW" altLang="en-US" sz="2400" b="1" dirty="0">
                <a:solidFill>
                  <a:srgbClr val="0000FF"/>
                </a:solidFill>
                <a:latin typeface="標楷體" panose="03000509000000000000" pitchFamily="65" charset="-120"/>
                <a:ea typeface="標楷體" panose="03000509000000000000" pitchFamily="65" charset="-120"/>
              </a:rPr>
              <a:t>、鎮、市、</a:t>
            </a:r>
            <a:r>
              <a:rPr lang="zh-TW" altLang="en-US" sz="2400" b="1" dirty="0" smtClean="0">
                <a:solidFill>
                  <a:srgbClr val="0000FF"/>
                </a:solidFill>
                <a:latin typeface="標楷體" panose="03000509000000000000" pitchFamily="65" charset="-120"/>
                <a:ea typeface="標楷體" panose="03000509000000000000" pitchFamily="65" charset="-120"/>
              </a:rPr>
              <a:t>區公所</a:t>
            </a:r>
            <a:r>
              <a:rPr lang="en-US" altLang="zh-TW" sz="2400" b="1" dirty="0">
                <a:solidFill>
                  <a:srgbClr val="0000FF"/>
                </a:solidFill>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開具</a:t>
            </a:r>
            <a:r>
              <a:rPr lang="zh-TW" altLang="en-US" sz="2400" b="1" dirty="0">
                <a:latin typeface="標楷體" panose="03000509000000000000" pitchFamily="65" charset="-120"/>
                <a:ea typeface="標楷體" panose="03000509000000000000" pitchFamily="65" charset="-120"/>
              </a:rPr>
              <a:t>之</a:t>
            </a:r>
            <a:r>
              <a:rPr lang="zh-TW" altLang="en-US" sz="2400" b="1" dirty="0">
                <a:solidFill>
                  <a:srgbClr val="FF0000"/>
                </a:solidFill>
                <a:latin typeface="標楷體" panose="03000509000000000000" pitchFamily="65" charset="-120"/>
                <a:ea typeface="標楷體" panose="03000509000000000000" pitchFamily="65" charset="-120"/>
              </a:rPr>
              <a:t>低收入戶或中低收入戶證明文件</a:t>
            </a:r>
            <a:r>
              <a:rPr lang="zh-TW" altLang="en-US" sz="2400" b="1" dirty="0" smtClean="0">
                <a:solidFill>
                  <a:srgbClr val="FF0000"/>
                </a:solidFill>
                <a:latin typeface="標楷體" panose="03000509000000000000" pitchFamily="65" charset="-120"/>
                <a:ea typeface="標楷體" panose="03000509000000000000" pitchFamily="65" charset="-120"/>
              </a:rPr>
              <a:t>影印本</a:t>
            </a:r>
            <a:r>
              <a:rPr lang="zh-TW" altLang="en-US" sz="2400" b="1" dirty="0" smtClean="0">
                <a:latin typeface="標楷體" panose="03000509000000000000" pitchFamily="65" charset="-120"/>
                <a:ea typeface="標楷體" panose="03000509000000000000" pitchFamily="65" charset="-120"/>
              </a:rPr>
              <a:t>（報名期間內有效之證明文件，</a:t>
            </a:r>
            <a:r>
              <a:rPr lang="zh-TW" altLang="en-US" sz="2400" b="1" u="sng" dirty="0" smtClean="0">
                <a:latin typeface="標楷體" panose="03000509000000000000" pitchFamily="65" charset="-120"/>
                <a:ea typeface="標楷體" panose="03000509000000000000" pitchFamily="65" charset="-120"/>
              </a:rPr>
              <a:t>非</a:t>
            </a:r>
            <a:r>
              <a:rPr lang="zh-TW" altLang="en-US" sz="2400" b="1" dirty="0" smtClean="0">
                <a:latin typeface="標楷體" panose="03000509000000000000" pitchFamily="65" charset="-120"/>
                <a:ea typeface="標楷體" panose="03000509000000000000" pitchFamily="65" charset="-120"/>
              </a:rPr>
              <a:t>清寒證明）及</a:t>
            </a:r>
            <a:r>
              <a:rPr lang="zh-TW" altLang="en-US" sz="2400" b="1" dirty="0">
                <a:solidFill>
                  <a:srgbClr val="FF0000"/>
                </a:solidFill>
                <a:latin typeface="標楷體" panose="03000509000000000000" pitchFamily="65" charset="-120"/>
                <a:ea typeface="標楷體" panose="03000509000000000000" pitchFamily="65" charset="-120"/>
              </a:rPr>
              <a:t>戶口名簿</a:t>
            </a:r>
            <a:r>
              <a:rPr lang="zh-TW" altLang="en-US" sz="2400" b="1" dirty="0" smtClean="0">
                <a:solidFill>
                  <a:srgbClr val="FF0000"/>
                </a:solidFill>
                <a:latin typeface="標楷體" panose="03000509000000000000" pitchFamily="65" charset="-120"/>
                <a:ea typeface="標楷體" panose="03000509000000000000" pitchFamily="65" charset="-120"/>
              </a:rPr>
              <a:t>影印本。</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15" name="矩形 14"/>
          <p:cNvSpPr/>
          <p:nvPr/>
        </p:nvSpPr>
        <p:spPr>
          <a:xfrm>
            <a:off x="2538917" y="3903550"/>
            <a:ext cx="6208679" cy="2785378"/>
          </a:xfrm>
          <a:prstGeom prst="rect">
            <a:avLst/>
          </a:prstGeom>
        </p:spPr>
        <p:txBody>
          <a:bodyPr wrap="square">
            <a:spAutoFit/>
          </a:bodyPr>
          <a:lstStyle/>
          <a:p>
            <a:pPr marL="457200" indent="-457200">
              <a:lnSpc>
                <a:spcPts val="4200"/>
              </a:lnSpc>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直系血親尊親屬支領失業給付之子女</a:t>
            </a:r>
            <a:r>
              <a:rPr lang="zh-TW" altLang="en-US" sz="2400" b="1" dirty="0" smtClean="0">
                <a:latin typeface="標楷體" panose="03000509000000000000" pitchFamily="65" charset="-120"/>
                <a:ea typeface="標楷體" panose="03000509000000000000" pitchFamily="65" charset="-120"/>
              </a:rPr>
              <a:t>，須檢附</a:t>
            </a:r>
            <a:r>
              <a:rPr lang="zh-TW" altLang="en-US" sz="2400" b="1" dirty="0" smtClean="0">
                <a:solidFill>
                  <a:srgbClr val="FF0000"/>
                </a:solidFill>
                <a:latin typeface="標楷體" panose="03000509000000000000" pitchFamily="65" charset="-120"/>
                <a:ea typeface="標楷體" panose="03000509000000000000" pitchFamily="65" charset="-120"/>
              </a:rPr>
              <a:t>公立就業服務機構核發</a:t>
            </a:r>
            <a:r>
              <a:rPr lang="zh-TW" altLang="en-US" sz="2400" b="1" dirty="0" smtClean="0">
                <a:latin typeface="標楷體" panose="03000509000000000000" pitchFamily="65" charset="-120"/>
                <a:ea typeface="標楷體" panose="03000509000000000000" pitchFamily="65" charset="-120"/>
              </a:rPr>
              <a:t>之</a:t>
            </a:r>
            <a:r>
              <a:rPr lang="zh-TW" altLang="en-US" sz="2400" b="1" dirty="0" smtClean="0">
                <a:solidFill>
                  <a:srgbClr val="0033CC"/>
                </a:solidFill>
                <a:latin typeface="標楷體" panose="03000509000000000000" pitchFamily="65" charset="-120"/>
                <a:ea typeface="標楷體" panose="03000509000000000000" pitchFamily="65" charset="-120"/>
              </a:rPr>
              <a:t>「</a:t>
            </a:r>
            <a:r>
              <a:rPr lang="zh-TW" altLang="en-US" sz="2400" b="1" u="sng" dirty="0" smtClean="0">
                <a:solidFill>
                  <a:srgbClr val="0033CC"/>
                </a:solidFill>
                <a:latin typeface="標楷體" panose="03000509000000000000" pitchFamily="65" charset="-120"/>
                <a:ea typeface="標楷體" panose="03000509000000000000" pitchFamily="65" charset="-120"/>
              </a:rPr>
              <a:t>就業保險失業</a:t>
            </a:r>
            <a:r>
              <a:rPr lang="en-US" altLang="zh-TW" sz="2400" b="1" u="sng" dirty="0" smtClean="0">
                <a:solidFill>
                  <a:srgbClr val="0033CC"/>
                </a:solidFill>
                <a:latin typeface="標楷體" panose="03000509000000000000" pitchFamily="65" charset="-120"/>
                <a:ea typeface="標楷體" panose="03000509000000000000" pitchFamily="65" charset="-120"/>
              </a:rPr>
              <a:t>(</a:t>
            </a:r>
            <a:r>
              <a:rPr lang="zh-TW" altLang="en-US" sz="2400" b="1" u="sng" dirty="0" smtClean="0">
                <a:solidFill>
                  <a:srgbClr val="0033CC"/>
                </a:solidFill>
                <a:latin typeface="標楷體" panose="03000509000000000000" pitchFamily="65" charset="-120"/>
                <a:ea typeface="標楷體" panose="03000509000000000000" pitchFamily="65" charset="-120"/>
              </a:rPr>
              <a:t>再</a:t>
            </a:r>
            <a:r>
              <a:rPr lang="en-US" altLang="zh-TW" sz="2400" b="1" u="sng" dirty="0" smtClean="0">
                <a:solidFill>
                  <a:srgbClr val="0033CC"/>
                </a:solidFill>
                <a:latin typeface="標楷體" panose="03000509000000000000" pitchFamily="65" charset="-120"/>
                <a:ea typeface="標楷體" panose="03000509000000000000" pitchFamily="65" charset="-120"/>
              </a:rPr>
              <a:t>)</a:t>
            </a:r>
            <a:r>
              <a:rPr lang="zh-TW" altLang="en-US" sz="2400" b="1" u="sng" dirty="0" smtClean="0">
                <a:solidFill>
                  <a:srgbClr val="0033CC"/>
                </a:solidFill>
                <a:latin typeface="標楷體" panose="03000509000000000000" pitchFamily="65" charset="-120"/>
                <a:ea typeface="標楷體" panose="03000509000000000000" pitchFamily="65" charset="-120"/>
              </a:rPr>
              <a:t>認定、</a:t>
            </a:r>
            <a:r>
              <a:rPr lang="zh-TW" altLang="en-US" sz="2400" b="1" u="sng" dirty="0">
                <a:solidFill>
                  <a:srgbClr val="0033CC"/>
                </a:solidFill>
                <a:latin typeface="標楷體" panose="03000509000000000000" pitchFamily="65" charset="-120"/>
                <a:ea typeface="標楷體" panose="03000509000000000000" pitchFamily="65" charset="-120"/>
              </a:rPr>
              <a:t>失業給付申請書暨給付收據」</a:t>
            </a:r>
            <a:r>
              <a:rPr lang="zh-TW" altLang="en-US" sz="2400" b="1" dirty="0">
                <a:latin typeface="標楷體" panose="03000509000000000000" pitchFamily="65" charset="-120"/>
                <a:ea typeface="標楷體" panose="03000509000000000000" pitchFamily="65" charset="-120"/>
              </a:rPr>
              <a:t>或</a:t>
            </a:r>
            <a:r>
              <a:rPr lang="zh-TW" altLang="en-US" sz="2400" b="1" dirty="0">
                <a:solidFill>
                  <a:srgbClr val="0033CC"/>
                </a:solidFill>
                <a:latin typeface="標楷體" panose="03000509000000000000" pitchFamily="65" charset="-120"/>
                <a:ea typeface="標楷體" panose="03000509000000000000" pitchFamily="65" charset="-120"/>
              </a:rPr>
              <a:t>「</a:t>
            </a:r>
            <a:r>
              <a:rPr lang="zh-TW" altLang="en-US" sz="2400" b="1" u="sng" dirty="0" smtClean="0">
                <a:solidFill>
                  <a:srgbClr val="0033CC"/>
                </a:solidFill>
                <a:latin typeface="標楷體" panose="03000509000000000000" pitchFamily="65" charset="-120"/>
                <a:ea typeface="標楷體" panose="03000509000000000000" pitchFamily="65" charset="-120"/>
              </a:rPr>
              <a:t>認定收執</a:t>
            </a:r>
            <a:r>
              <a:rPr lang="zh-TW" altLang="en-US" sz="2400" b="1" u="sng" dirty="0">
                <a:solidFill>
                  <a:srgbClr val="0033CC"/>
                </a:solidFill>
                <a:latin typeface="標楷體" panose="03000509000000000000" pitchFamily="65" charset="-120"/>
                <a:ea typeface="標楷體" panose="03000509000000000000" pitchFamily="65" charset="-120"/>
              </a:rPr>
              <a:t>聯</a:t>
            </a:r>
            <a:r>
              <a:rPr lang="zh-TW" altLang="en-US" sz="2400" b="1" u="sng" dirty="0" smtClean="0">
                <a:solidFill>
                  <a:srgbClr val="0033CC"/>
                </a:solidFill>
                <a:latin typeface="標楷體" panose="03000509000000000000" pitchFamily="65" charset="-120"/>
                <a:ea typeface="標楷體" panose="03000509000000000000" pitchFamily="65" charset="-120"/>
              </a:rPr>
              <a:t>」</a:t>
            </a:r>
            <a:r>
              <a:rPr lang="zh-TW" altLang="en-US" sz="2400" b="1" dirty="0" smtClean="0">
                <a:solidFill>
                  <a:srgbClr val="0033CC"/>
                </a:solidFill>
                <a:latin typeface="標楷體" panose="03000509000000000000" pitchFamily="65" charset="-120"/>
                <a:ea typeface="標楷體" panose="03000509000000000000" pitchFamily="65" charset="-120"/>
              </a:rPr>
              <a:t>，</a:t>
            </a:r>
            <a:r>
              <a:rPr lang="en-US" altLang="zh-TW" sz="2400" b="1" dirty="0" smtClean="0">
                <a:solidFill>
                  <a:srgbClr val="FF0000"/>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文件</a:t>
            </a:r>
            <a:r>
              <a:rPr lang="zh-TW" altLang="en-US" sz="2400" b="1" dirty="0">
                <a:solidFill>
                  <a:srgbClr val="FF0000"/>
                </a:solidFill>
                <a:latin typeface="標楷體" panose="03000509000000000000" pitchFamily="65" charset="-120"/>
                <a:ea typeface="標楷體" panose="03000509000000000000" pitchFamily="65" charset="-120"/>
              </a:rPr>
              <a:t>有效日期須於簡章報名期間</a:t>
            </a:r>
            <a:r>
              <a:rPr lang="zh-TW" altLang="en-US" sz="2400" b="1" dirty="0" smtClean="0">
                <a:solidFill>
                  <a:srgbClr val="FF0000"/>
                </a:solidFill>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及</a:t>
            </a:r>
            <a:r>
              <a:rPr lang="zh-TW" altLang="en-US" sz="2400" b="1" dirty="0" smtClean="0">
                <a:solidFill>
                  <a:srgbClr val="FF0000"/>
                </a:solidFill>
                <a:latin typeface="標楷體" panose="03000509000000000000" pitchFamily="65" charset="-120"/>
                <a:ea typeface="標楷體" panose="03000509000000000000" pitchFamily="65" charset="-120"/>
              </a:rPr>
              <a:t>戶口名簿影印本。</a:t>
            </a:r>
            <a:endParaRPr lang="zh-TW" altLang="en-US" sz="2400" b="1" dirty="0">
              <a:solidFill>
                <a:srgbClr val="FF0000"/>
              </a:solidFill>
              <a:latin typeface="標楷體" panose="03000509000000000000" pitchFamily="65" charset="-120"/>
              <a:ea typeface="標楷體" panose="03000509000000000000" pitchFamily="65" charset="-120"/>
            </a:endParaRPr>
          </a:p>
        </p:txBody>
      </p:sp>
      <p:sp>
        <p:nvSpPr>
          <p:cNvPr id="16" name="矩形 15"/>
          <p:cNvSpPr/>
          <p:nvPr/>
        </p:nvSpPr>
        <p:spPr>
          <a:xfrm>
            <a:off x="500050" y="1277342"/>
            <a:ext cx="542948" cy="487886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chemeClr val="bg1"/>
                </a:solidFill>
                <a:latin typeface="Book Antiqua" pitchFamily="18" charset="0"/>
                <a:ea typeface="標楷體" pitchFamily="65" charset="-120"/>
              </a:rPr>
              <a:t>符合其一身分者得</a:t>
            </a:r>
            <a:endParaRPr lang="en-US" altLang="zh-TW" sz="2400" b="1" dirty="0" smtClean="0">
              <a:solidFill>
                <a:schemeClr val="bg1"/>
              </a:solidFill>
              <a:latin typeface="Book Antiqua" pitchFamily="18" charset="0"/>
              <a:ea typeface="標楷體" pitchFamily="65" charset="-120"/>
            </a:endParaRPr>
          </a:p>
          <a:p>
            <a:pPr algn="ctr"/>
            <a:r>
              <a:rPr lang="en-US" altLang="zh-TW" sz="2400" b="1" dirty="0" smtClean="0">
                <a:solidFill>
                  <a:schemeClr val="bg1"/>
                </a:solidFill>
                <a:latin typeface="Book Antiqua" panose="02040602050305030304" pitchFamily="18" charset="0"/>
                <a:ea typeface="標楷體" pitchFamily="65" charset="-120"/>
                <a:cs typeface="Times New Roman" panose="02020603050405020304" pitchFamily="18" charset="0"/>
              </a:rPr>
              <a:t>3</a:t>
            </a:r>
          </a:p>
          <a:p>
            <a:pPr algn="ct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smtClean="0">
              <a:solidFill>
                <a:schemeClr val="bg1"/>
              </a:solidFill>
              <a:latin typeface="Book Antiqua" panose="02040602050305030304" pitchFamily="18" charset="0"/>
              <a:ea typeface="標楷體" pitchFamily="65" charset="-120"/>
              <a:cs typeface="Times New Roman" panose="02020603050405020304" pitchFamily="18" charset="0"/>
            </a:endParaRPr>
          </a:p>
          <a:p>
            <a:pPr algn="ctr"/>
            <a:r>
              <a:rPr lang="zh-TW" altLang="en-US" sz="2400" b="1" dirty="0" smtClean="0">
                <a:solidFill>
                  <a:schemeClr val="bg1"/>
                </a:solidFill>
                <a:latin typeface="Book Antiqua" pitchFamily="18" charset="0"/>
                <a:ea typeface="標楷體" pitchFamily="65" charset="-120"/>
              </a:rPr>
              <a:t>或</a:t>
            </a:r>
            <a:endParaRPr lang="en-US" altLang="zh-TW" sz="2400" b="1" dirty="0" smtClean="0">
              <a:solidFill>
                <a:schemeClr val="bg1"/>
              </a:solidFill>
              <a:latin typeface="Book Antiqua" pitchFamily="18" charset="0"/>
              <a:ea typeface="標楷體" pitchFamily="65" charset="-120"/>
            </a:endParaRPr>
          </a:p>
          <a:p>
            <a:pPr algn="ctr"/>
            <a:r>
              <a:rPr lang="en-US" altLang="zh-TW" sz="2400" b="1" dirty="0" smtClean="0">
                <a:solidFill>
                  <a:schemeClr val="bg1"/>
                </a:solidFill>
                <a:latin typeface="Book Antiqua" pitchFamily="18" charset="0"/>
                <a:ea typeface="標楷體" pitchFamily="65" charset="-120"/>
              </a:rPr>
              <a:t>1.5</a:t>
            </a:r>
          </a:p>
          <a:p>
            <a:pPr algn="ctr"/>
            <a:r>
              <a:rPr lang="zh-TW" altLang="en-US" sz="2400" b="1" dirty="0">
                <a:solidFill>
                  <a:schemeClr val="bg1"/>
                </a:solidFill>
                <a:latin typeface="Book Antiqua" pitchFamily="18" charset="0"/>
                <a:ea typeface="標楷體" pitchFamily="65" charset="-120"/>
              </a:rPr>
              <a:t>分</a:t>
            </a:r>
            <a:endParaRPr lang="en-US" altLang="zh-TW" sz="2400" b="1" dirty="0" smtClean="0">
              <a:solidFill>
                <a:schemeClr val="bg1"/>
              </a:solidFill>
              <a:latin typeface="Book Antiqua" pitchFamily="18" charset="0"/>
              <a:ea typeface="標楷體" pitchFamily="65" charset="-120"/>
            </a:endParaRPr>
          </a:p>
        </p:txBody>
      </p:sp>
      <p:sp>
        <p:nvSpPr>
          <p:cNvPr id="13" name="矩形 12"/>
          <p:cNvSpPr/>
          <p:nvPr/>
        </p:nvSpPr>
        <p:spPr>
          <a:xfrm>
            <a:off x="1064886" y="5070318"/>
            <a:ext cx="1296000" cy="1080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7030A0"/>
                </a:solidFill>
                <a:latin typeface="Book Antiqua" pitchFamily="18" charset="0"/>
                <a:ea typeface="標楷體" pitchFamily="65" charset="-120"/>
              </a:rPr>
              <a:t>特殊境遇</a:t>
            </a:r>
            <a:endParaRPr lang="en-US" altLang="zh-TW" sz="2000" b="1" dirty="0" smtClean="0">
              <a:solidFill>
                <a:srgbClr val="7030A0"/>
              </a:solidFill>
              <a:latin typeface="Book Antiqua" pitchFamily="18" charset="0"/>
              <a:ea typeface="標楷體" pitchFamily="65" charset="-120"/>
            </a:endParaRPr>
          </a:p>
          <a:p>
            <a:pPr algn="ctr"/>
            <a:r>
              <a:rPr lang="zh-TW" altLang="en-US" sz="2000" b="1" dirty="0" smtClean="0">
                <a:solidFill>
                  <a:srgbClr val="7030A0"/>
                </a:solidFill>
                <a:latin typeface="Book Antiqua" pitchFamily="18" charset="0"/>
                <a:ea typeface="標楷體" pitchFamily="65" charset="-120"/>
              </a:rPr>
              <a:t>家庭子女</a:t>
            </a:r>
            <a:endParaRPr lang="en-US" altLang="zh-TW" sz="2000" b="1" dirty="0" smtClean="0">
              <a:solidFill>
                <a:srgbClr val="7030A0"/>
              </a:solidFill>
              <a:latin typeface="Book Antiqua" pitchFamily="18" charset="0"/>
              <a:ea typeface="標楷體" pitchFamily="65" charset="-120"/>
            </a:endParaRPr>
          </a:p>
          <a:p>
            <a:pPr algn="ctr"/>
            <a:r>
              <a:rPr lang="zh-TW" altLang="en-US" sz="2000" b="1" dirty="0">
                <a:solidFill>
                  <a:srgbClr val="7030A0"/>
                </a:solidFill>
                <a:latin typeface="Book Antiqua" pitchFamily="18" charset="0"/>
                <a:ea typeface="標楷體" pitchFamily="65" charset="-120"/>
              </a:rPr>
              <a:t>（</a:t>
            </a:r>
            <a:r>
              <a:rPr lang="en-US" altLang="zh-TW" sz="2000" b="1" dirty="0" smtClean="0">
                <a:solidFill>
                  <a:srgbClr val="7030A0"/>
                </a:solidFill>
                <a:latin typeface="Book Antiqua" pitchFamily="18" charset="0"/>
                <a:ea typeface="標楷體" pitchFamily="65" charset="-120"/>
              </a:rPr>
              <a:t>1.5</a:t>
            </a:r>
            <a:r>
              <a:rPr lang="zh-TW" altLang="en-US" sz="2000" b="1" dirty="0" smtClean="0">
                <a:solidFill>
                  <a:srgbClr val="7030A0"/>
                </a:solidFill>
                <a:latin typeface="Book Antiqua" pitchFamily="18" charset="0"/>
                <a:ea typeface="標楷體" pitchFamily="65" charset="-120"/>
              </a:rPr>
              <a:t>分</a:t>
            </a:r>
            <a:r>
              <a:rPr lang="zh-TW" altLang="en-US" sz="2000" b="1" dirty="0">
                <a:solidFill>
                  <a:srgbClr val="7030A0"/>
                </a:solidFill>
                <a:latin typeface="Book Antiqua" pitchFamily="18" charset="0"/>
                <a:ea typeface="標楷體" pitchFamily="65" charset="-120"/>
              </a:rPr>
              <a:t>）</a:t>
            </a:r>
            <a:endParaRPr lang="zh-TW" altLang="en-US" sz="1050" b="1" dirty="0" smtClean="0">
              <a:solidFill>
                <a:srgbClr val="0033CC"/>
              </a:solidFill>
              <a:latin typeface="Book Antiqua" pitchFamily="18" charset="0"/>
              <a:ea typeface="標楷體" pitchFamily="65" charset="-120"/>
            </a:endParaRPr>
          </a:p>
        </p:txBody>
      </p:sp>
    </p:spTree>
    <p:extLst>
      <p:ext uri="{BB962C8B-B14F-4D97-AF65-F5344CB8AC3E}">
        <p14:creationId xmlns:p14="http://schemas.microsoft.com/office/powerpoint/2010/main" val="16487524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p:cNvSpPr txBox="1">
            <a:spLocks/>
          </p:cNvSpPr>
          <p:nvPr/>
        </p:nvSpPr>
        <p:spPr>
          <a:xfrm>
            <a:off x="0" y="5816098"/>
            <a:ext cx="9144000" cy="496184"/>
          </a:xfrm>
          <a:prstGeom prst="rect">
            <a:avLst/>
          </a:prstGeom>
          <a:solidFill>
            <a:schemeClr val="accent4">
              <a:lumMod val="20000"/>
              <a:lumOff val="80000"/>
            </a:schemeClr>
          </a:solidFill>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sp>
        <p:nvSpPr>
          <p:cNvPr id="3" name="內容版面配置區 2"/>
          <p:cNvSpPr>
            <a:spLocks noGrp="1"/>
          </p:cNvSpPr>
          <p:nvPr>
            <p:ph idx="1"/>
          </p:nvPr>
        </p:nvSpPr>
        <p:spPr>
          <a:xfrm>
            <a:off x="628650" y="1340768"/>
            <a:ext cx="7886700" cy="4351338"/>
          </a:xfrm>
        </p:spPr>
        <p:txBody>
          <a:bodyPr/>
          <a:lstStyle/>
          <a:p>
            <a:pPr>
              <a:lnSpc>
                <a:spcPct val="100000"/>
              </a:lnSpc>
              <a:spcBef>
                <a:spcPts val="600"/>
              </a:spcBef>
              <a:spcAft>
                <a:spcPts val="300"/>
              </a:spcAft>
              <a:buFont typeface="Wingdings" panose="05000000000000000000" pitchFamily="2" charset="2"/>
              <a:buChar char="l"/>
            </a:pPr>
            <a:r>
              <a:rPr lang="zh-TW" altLang="en-US" sz="4000" b="1" dirty="0" smtClean="0">
                <a:solidFill>
                  <a:srgbClr val="FF0000"/>
                </a:solidFill>
                <a:latin typeface="Book Antiqua" panose="02040602050305030304" pitchFamily="18" charset="0"/>
                <a:ea typeface="標楷體" panose="03000509000000000000" pitchFamily="65" charset="-120"/>
              </a:rPr>
              <a:t> </a:t>
            </a:r>
            <a:r>
              <a:rPr lang="zh-TW" altLang="zh-TW" sz="4000" b="1" dirty="0" smtClean="0">
                <a:solidFill>
                  <a:srgbClr val="FF0000"/>
                </a:solidFill>
                <a:latin typeface="Book Antiqua" panose="02040602050305030304" pitchFamily="18" charset="0"/>
                <a:ea typeface="標楷體" panose="03000509000000000000" pitchFamily="65" charset="-120"/>
              </a:rPr>
              <a:t>均衡</a:t>
            </a:r>
            <a:r>
              <a:rPr lang="zh-TW" altLang="zh-TW" sz="4000" b="1" dirty="0">
                <a:solidFill>
                  <a:srgbClr val="FF0000"/>
                </a:solidFill>
                <a:latin typeface="Book Antiqua" panose="02040602050305030304" pitchFamily="18" charset="0"/>
                <a:ea typeface="標楷體" panose="03000509000000000000" pitchFamily="65" charset="-120"/>
              </a:rPr>
              <a:t>學習</a:t>
            </a:r>
            <a:r>
              <a:rPr lang="zh-TW" altLang="en-US" sz="4000" b="1" dirty="0">
                <a:solidFill>
                  <a:srgbClr val="FF0000"/>
                </a:solidFill>
                <a:latin typeface="Book Antiqua" panose="02040602050305030304" pitchFamily="18" charset="0"/>
                <a:ea typeface="標楷體" panose="03000509000000000000" pitchFamily="65" charset="-120"/>
              </a:rPr>
              <a:t>（</a:t>
            </a:r>
            <a:r>
              <a:rPr lang="zh-TW" altLang="en-US" sz="4000" b="1" dirty="0" smtClean="0">
                <a:solidFill>
                  <a:srgbClr val="FF0000"/>
                </a:solidFill>
                <a:latin typeface="Book Antiqua" panose="02040602050305030304" pitchFamily="18" charset="0"/>
                <a:ea typeface="標楷體" panose="03000509000000000000" pitchFamily="65" charset="-120"/>
              </a:rPr>
              <a:t>上限</a:t>
            </a:r>
            <a:r>
              <a:rPr lang="en-US" altLang="zh-TW" sz="4000" b="1" dirty="0" smtClean="0">
                <a:solidFill>
                  <a:srgbClr val="FF0000"/>
                </a:solidFill>
                <a:latin typeface="Book Antiqua" panose="02040602050305030304" pitchFamily="18" charset="0"/>
                <a:ea typeface="標楷體" panose="03000509000000000000" pitchFamily="65" charset="-120"/>
              </a:rPr>
              <a:t>21</a:t>
            </a:r>
            <a:r>
              <a:rPr lang="zh-TW" altLang="en-US" sz="4000" b="1" dirty="0" smtClean="0">
                <a:solidFill>
                  <a:srgbClr val="FF0000"/>
                </a:solidFill>
                <a:latin typeface="Book Antiqua" panose="02040602050305030304" pitchFamily="18" charset="0"/>
                <a:ea typeface="標楷體" panose="03000509000000000000" pitchFamily="65" charset="-120"/>
              </a:rPr>
              <a:t>分</a:t>
            </a:r>
            <a:r>
              <a:rPr lang="zh-TW" altLang="en-US" sz="4000" b="1" dirty="0">
                <a:solidFill>
                  <a:srgbClr val="FF0000"/>
                </a:solidFill>
                <a:latin typeface="Book Antiqua" panose="02040602050305030304" pitchFamily="18" charset="0"/>
                <a:ea typeface="標楷體" panose="03000509000000000000" pitchFamily="65" charset="-120"/>
              </a:rPr>
              <a:t>）</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lvl="0" indent="-444500">
              <a:lnSpc>
                <a:spcPct val="130000"/>
              </a:lnSpc>
              <a:spcBef>
                <a:spcPts val="1200"/>
              </a:spcBef>
              <a:spcAft>
                <a:spcPts val="600"/>
              </a:spcAft>
              <a:buFont typeface="Wingdings" panose="05000000000000000000" pitchFamily="2" charset="2"/>
              <a:buChar char="Ø"/>
            </a:pPr>
            <a:r>
              <a:rPr lang="zh-TW" altLang="en-US" sz="3200" dirty="0" smtClean="0">
                <a:latin typeface="Book Antiqua" panose="02040602050305030304" pitchFamily="18" charset="0"/>
                <a:ea typeface="標楷體" panose="03000509000000000000" pitchFamily="65" charset="-120"/>
              </a:rPr>
              <a:t>核分標準：</a:t>
            </a:r>
            <a:r>
              <a:rPr lang="zh-TW" altLang="zh-TW" sz="3200" dirty="0" smtClean="0">
                <a:latin typeface="Book Antiqua" panose="02040602050305030304" pitchFamily="18" charset="0"/>
                <a:ea typeface="標楷體" panose="03000509000000000000" pitchFamily="65" charset="-120"/>
              </a:rPr>
              <a:t>採計</a:t>
            </a:r>
            <a:r>
              <a:rPr lang="zh-TW" altLang="zh-TW" sz="3200" b="1" u="sng" dirty="0" smtClean="0">
                <a:solidFill>
                  <a:srgbClr val="0000FF"/>
                </a:solidFill>
                <a:latin typeface="Book Antiqua" panose="02040602050305030304" pitchFamily="18" charset="0"/>
                <a:ea typeface="標楷體" panose="03000509000000000000" pitchFamily="65" charset="-120"/>
              </a:rPr>
              <a:t>健康與體育</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藝術與人文</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綜合活動</a:t>
            </a:r>
            <a:r>
              <a:rPr lang="en-US" altLang="zh-TW" sz="3200" b="1" dirty="0" smtClean="0">
                <a:solidFill>
                  <a:srgbClr val="0000FF"/>
                </a:solidFill>
                <a:latin typeface="Book Antiqua" panose="02040602050305030304" pitchFamily="18" charset="0"/>
                <a:ea typeface="標楷體" panose="03000509000000000000" pitchFamily="65" charset="-120"/>
              </a:rPr>
              <a:t/>
            </a:r>
            <a:br>
              <a:rPr lang="en-US" altLang="zh-TW" sz="3200" b="1" dirty="0" smtClean="0">
                <a:solidFill>
                  <a:srgbClr val="0000FF"/>
                </a:solidFill>
                <a:latin typeface="Book Antiqua" panose="02040602050305030304" pitchFamily="18" charset="0"/>
                <a:ea typeface="標楷體" panose="03000509000000000000" pitchFamily="65" charset="-120"/>
              </a:rPr>
            </a:br>
            <a:r>
              <a:rPr lang="zh-TW" altLang="zh-TW" sz="3200" dirty="0" smtClean="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a:t>
            </a:r>
            <a:r>
              <a:rPr lang="zh-TW" altLang="en-US" sz="3200" dirty="0" smtClean="0">
                <a:solidFill>
                  <a:srgbClr val="FF0000"/>
                </a:solidFill>
                <a:latin typeface="Book Antiqua" panose="02040602050305030304" pitchFamily="18" charset="0"/>
                <a:ea typeface="標楷體" panose="03000509000000000000" pitchFamily="65" charset="-120"/>
              </a:rPr>
              <a:t>成績，每領域及格者得</a:t>
            </a:r>
            <a:r>
              <a:rPr lang="en-US" altLang="zh-TW" sz="3200" b="1" dirty="0" smtClean="0">
                <a:solidFill>
                  <a:srgbClr val="FF0000"/>
                </a:solidFill>
                <a:latin typeface="Book Antiqua" panose="02040602050305030304" pitchFamily="18" charset="0"/>
                <a:ea typeface="標楷體" panose="03000509000000000000" pitchFamily="65" charset="-120"/>
              </a:rPr>
              <a:t>7</a:t>
            </a:r>
            <a:r>
              <a:rPr lang="zh-TW" altLang="en-US" sz="3200" b="1" dirty="0" smtClean="0">
                <a:solidFill>
                  <a:srgbClr val="FF0000"/>
                </a:solidFill>
                <a:latin typeface="Book Antiqua" panose="02040602050305030304" pitchFamily="18" charset="0"/>
                <a:ea typeface="標楷體" panose="03000509000000000000" pitchFamily="65" charset="-120"/>
              </a:rPr>
              <a:t>分</a:t>
            </a:r>
            <a:r>
              <a:rPr lang="zh-TW" altLang="en-US" sz="3200" dirty="0" smtClean="0">
                <a:solidFill>
                  <a:srgbClr val="FF0000"/>
                </a:solidFill>
                <a:latin typeface="Book Antiqua" panose="02040602050305030304" pitchFamily="18" charset="0"/>
                <a:ea typeface="標楷體" panose="03000509000000000000" pitchFamily="65" charset="-120"/>
              </a:rPr>
              <a:t>。</a:t>
            </a:r>
            <a:endParaRPr lang="en-US" altLang="zh-TW" sz="3200" dirty="0" smtClean="0">
              <a:solidFill>
                <a:srgbClr val="FF0000"/>
              </a:solidFill>
              <a:latin typeface="Book Antiqua" panose="02040602050305030304" pitchFamily="18" charset="0"/>
              <a:ea typeface="標楷體" panose="03000509000000000000" pitchFamily="65" charset="-120"/>
            </a:endParaRPr>
          </a:p>
          <a:p>
            <a:pPr marL="444500" lvl="0" indent="-444500">
              <a:lnSpc>
                <a:spcPct val="130000"/>
              </a:lnSpc>
              <a:spcBef>
                <a:spcPts val="1200"/>
              </a:spcBef>
              <a:spcAft>
                <a:spcPts val="600"/>
              </a:spcAft>
              <a:buFont typeface="Wingdings" panose="05000000000000000000" pitchFamily="2" charset="2"/>
              <a:buChar char="Ø"/>
            </a:pPr>
            <a:r>
              <a:rPr lang="zh-TW" altLang="en-US" sz="3200" dirty="0" smtClean="0">
                <a:latin typeface="Book Antiqua" panose="02040602050305030304" pitchFamily="18" charset="0"/>
                <a:ea typeface="標楷體" panose="03000509000000000000" pitchFamily="65" charset="-120"/>
              </a:rPr>
              <a:t>採計期間</a:t>
            </a:r>
            <a:r>
              <a:rPr lang="zh-TW" altLang="en-US" sz="3200" dirty="0">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七</a:t>
            </a:r>
            <a:r>
              <a:rPr lang="zh-TW" altLang="zh-TW" sz="3200" b="1" u="sng" dirty="0">
                <a:solidFill>
                  <a:srgbClr val="0000FF"/>
                </a:solidFill>
                <a:latin typeface="Book Antiqua" panose="02040602050305030304" pitchFamily="18" charset="0"/>
                <a:ea typeface="標楷體" panose="03000509000000000000" pitchFamily="65" charset="-120"/>
              </a:rPr>
              <a:t>年級上、下學期、八年級上、下學期</a:t>
            </a:r>
            <a:r>
              <a:rPr lang="zh-TW" altLang="zh-TW" sz="3200" b="1" u="sng" dirty="0" smtClean="0">
                <a:solidFill>
                  <a:srgbClr val="0000FF"/>
                </a:solidFill>
                <a:latin typeface="Book Antiqua" panose="02040602050305030304" pitchFamily="18" charset="0"/>
                <a:ea typeface="標楷體" panose="03000509000000000000" pitchFamily="65" charset="-120"/>
              </a:rPr>
              <a:t>及九</a:t>
            </a:r>
            <a:r>
              <a:rPr lang="zh-TW" altLang="zh-TW" sz="3200" b="1" u="sng" dirty="0">
                <a:solidFill>
                  <a:srgbClr val="0000FF"/>
                </a:solidFill>
                <a:latin typeface="Book Antiqua" panose="02040602050305030304" pitchFamily="18" charset="0"/>
                <a:ea typeface="標楷體" panose="03000509000000000000" pitchFamily="65" charset="-120"/>
              </a:rPr>
              <a:t>年級上學期</a:t>
            </a:r>
            <a:r>
              <a:rPr lang="zh-TW" altLang="zh-TW" sz="3200" dirty="0" smtClean="0">
                <a:latin typeface="Book Antiqua" panose="02040602050305030304" pitchFamily="18" charset="0"/>
                <a:ea typeface="標楷體" panose="03000509000000000000" pitchFamily="65" charset="-120"/>
              </a:rPr>
              <a:t>等</a:t>
            </a:r>
            <a:r>
              <a:rPr lang="en-US" altLang="zh-TW" sz="3200" dirty="0" smtClean="0">
                <a:latin typeface="Book Antiqua" panose="02040602050305030304" pitchFamily="18" charset="0"/>
                <a:ea typeface="標楷體" panose="03000509000000000000" pitchFamily="65" charset="-120"/>
              </a:rPr>
              <a:t>5</a:t>
            </a:r>
            <a:r>
              <a:rPr lang="zh-TW" altLang="zh-TW" sz="3200" dirty="0" smtClean="0">
                <a:latin typeface="Book Antiqua" panose="02040602050305030304" pitchFamily="18" charset="0"/>
                <a:ea typeface="標楷體" panose="03000509000000000000" pitchFamily="65" charset="-120"/>
              </a:rPr>
              <a:t>學期</a:t>
            </a:r>
            <a:r>
              <a:rPr lang="zh-TW" altLang="zh-TW" sz="3200" dirty="0">
                <a:latin typeface="Book Antiqua" panose="02040602050305030304" pitchFamily="18" charset="0"/>
                <a:ea typeface="標楷體" panose="03000509000000000000" pitchFamily="65" charset="-120"/>
              </a:rPr>
              <a:t>成績</a:t>
            </a:r>
            <a:r>
              <a:rPr lang="zh-TW" altLang="en-US" sz="3200" dirty="0" smtClean="0">
                <a:latin typeface="Book Antiqua" panose="02040602050305030304" pitchFamily="18" charset="0"/>
                <a:ea typeface="標楷體" panose="03000509000000000000" pitchFamily="65" charset="-120"/>
              </a:rPr>
              <a:t>。</a:t>
            </a:r>
            <a:endParaRPr lang="en-US" altLang="zh-TW" sz="3200" dirty="0" smtClean="0">
              <a:latin typeface="Book Antiqua" panose="02040602050305030304" pitchFamily="18" charset="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05C83C43-3175-4B50-B956-D0A00F06E388}" type="slidenum">
              <a:rPr lang="zh-TW" altLang="en-US" smtClean="0"/>
              <a:pPr/>
              <a:t>79</a:t>
            </a:fld>
            <a:endParaRPr lang="zh-TW" altLang="en-US"/>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461951" y="502603"/>
            <a:ext cx="7886700" cy="1126197"/>
          </a:xfrm>
        </p:spPr>
        <p:txBody>
          <a:bodyPr>
            <a:normAutofit/>
          </a:bodyPr>
          <a:lstStyle/>
          <a:p>
            <a:r>
              <a:rPr lang="zh-TW" altLang="en-US" sz="4000" b="1" dirty="0" smtClean="0">
                <a:solidFill>
                  <a:srgbClr val="7030A0"/>
                </a:solidFill>
                <a:latin typeface="標楷體" panose="03000509000000000000" pitchFamily="65" charset="-120"/>
                <a:ea typeface="標楷體" panose="03000509000000000000" pitchFamily="65" charset="-120"/>
              </a:rPr>
              <a:t>各項</a:t>
            </a:r>
            <a:r>
              <a:rPr lang="zh-TW" altLang="en-US" sz="4000" b="1" dirty="0">
                <a:solidFill>
                  <a:srgbClr val="7030A0"/>
                </a:solidFill>
                <a:latin typeface="標楷體" panose="03000509000000000000" pitchFamily="65" charset="-120"/>
                <a:ea typeface="標楷體" panose="03000509000000000000" pitchFamily="65" charset="-120"/>
              </a:rPr>
              <a:t>比序積分採計說明</a:t>
            </a:r>
            <a:r>
              <a:rPr lang="en-US" altLang="zh-TW" sz="4000" b="1" dirty="0">
                <a:solidFill>
                  <a:srgbClr val="7030A0"/>
                </a:solidFill>
                <a:latin typeface="標楷體" panose="03000509000000000000" pitchFamily="65" charset="-120"/>
                <a:ea typeface="標楷體" panose="03000509000000000000" pitchFamily="65" charset="-120"/>
              </a:rPr>
              <a:t>-</a:t>
            </a:r>
            <a:r>
              <a:rPr lang="zh-TW" altLang="en-US" sz="4000" b="1" dirty="0" smtClean="0">
                <a:solidFill>
                  <a:srgbClr val="7030A0"/>
                </a:solidFill>
                <a:latin typeface="標楷體" panose="03000509000000000000" pitchFamily="65" charset="-120"/>
                <a:ea typeface="標楷體" panose="03000509000000000000" pitchFamily="65" charset="-120"/>
              </a:rPr>
              <a:t>均衡學習</a:t>
            </a:r>
            <a:endParaRPr lang="zh-TW" altLang="en-US" sz="4000" b="1" dirty="0">
              <a:solidFill>
                <a:srgbClr val="7030A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25648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變更就學區申請</a:t>
            </a:r>
          </a:p>
        </p:txBody>
      </p:sp>
      <p:sp>
        <p:nvSpPr>
          <p:cNvPr id="3" name="內容版面配置區 2"/>
          <p:cNvSpPr>
            <a:spLocks noGrp="1"/>
          </p:cNvSpPr>
          <p:nvPr>
            <p:ph idx="1"/>
          </p:nvPr>
        </p:nvSpPr>
        <p:spPr>
          <a:xfrm>
            <a:off x="635564" y="1796819"/>
            <a:ext cx="3030109" cy="4224469"/>
          </a:xfrm>
        </p:spPr>
        <p:txBody>
          <a:bodyPr>
            <a:noAutofit/>
          </a:bodyPr>
          <a:lstStyle/>
          <a:p>
            <a:pPr>
              <a:spcBef>
                <a:spcPts val="0"/>
              </a:spcBef>
            </a:pP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申請日期</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marL="0" lvl="1" indent="239994">
              <a:spcBef>
                <a:spcPts val="0"/>
              </a:spcBef>
            </a:pP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107</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30</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107</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止</a:t>
            </a:r>
            <a:endPar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申請方式</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marL="0" lvl="1" indent="-239994">
              <a:spcBef>
                <a:spcPts val="0"/>
              </a:spcBef>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應屆畢業生</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含非學校型態實驗教育學生</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：由就讀國中學校集體辦理。</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marL="0" lvl="1" indent="-239994">
              <a:spcBef>
                <a:spcPts val="0"/>
              </a:spcBef>
            </a:pP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非應屆畢業生、具同等學力資格者、就讀海外設立之臺灣學校及大陸臺商子女學校者：</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由學生個別辦理。</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結果通知</a:t>
            </a:r>
            <a:endParaRPr lang="en-US" altLang="zh-TW" sz="2100" dirty="0">
              <a:latin typeface="Times New Roman" panose="02020603050405020304" pitchFamily="18" charset="0"/>
              <a:ea typeface="標楷體" panose="03000509000000000000" pitchFamily="65" charset="-120"/>
              <a:cs typeface="Times New Roman" panose="02020603050405020304" pitchFamily="18" charset="0"/>
            </a:endParaRPr>
          </a:p>
          <a:p>
            <a:pPr marL="0" lvl="1" indent="-239994">
              <a:spcBef>
                <a:spcPts val="0"/>
              </a:spcBef>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dirty="0">
                <a:latin typeface="Times New Roman" panose="02020603050405020304" pitchFamily="18" charset="0"/>
                <a:ea typeface="標楷體" panose="03000509000000000000" pitchFamily="65" charset="-120"/>
                <a:cs typeface="Times New Roman" panose="02020603050405020304" pitchFamily="18" charset="0"/>
              </a:rPr>
              <a:t>星期</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前，以書面通知。</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5100707" y="1806659"/>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r>
              <a:rPr lang="zh-TW" altLang="en-US" sz="1900" dirty="0">
                <a:solidFill>
                  <a:schemeClr val="tx1"/>
                </a:solidFill>
                <a:latin typeface="Times New Roman" panose="02020603050405020304" pitchFamily="18" charset="0"/>
                <a:ea typeface="標楷體" panose="03000509000000000000" pitchFamily="65" charset="-120"/>
              </a:rPr>
              <a:t>學生上網填寫</a:t>
            </a:r>
            <a:endParaRPr lang="en-US" altLang="zh-TW" sz="1900" dirty="0">
              <a:solidFill>
                <a:schemeClr val="tx1"/>
              </a:solidFill>
              <a:latin typeface="Times New Roman" panose="02020603050405020304" pitchFamily="18" charset="0"/>
              <a:ea typeface="標楷體" panose="03000509000000000000" pitchFamily="65" charset="-120"/>
            </a:endParaRPr>
          </a:p>
          <a:p>
            <a:pPr algn="ctr"/>
            <a:r>
              <a:rPr lang="zh-TW" altLang="en-US" sz="1900" dirty="0">
                <a:solidFill>
                  <a:schemeClr val="tx1"/>
                </a:solidFill>
                <a:latin typeface="Times New Roman" panose="02020603050405020304" pitchFamily="18" charset="0"/>
                <a:ea typeface="標楷體" panose="03000509000000000000" pitchFamily="65" charset="-120"/>
              </a:rPr>
              <a:t>變更就學申請表</a:t>
            </a:r>
          </a:p>
        </p:txBody>
      </p:sp>
      <p:sp>
        <p:nvSpPr>
          <p:cNvPr id="5" name="矩形 4"/>
          <p:cNvSpPr/>
          <p:nvPr/>
        </p:nvSpPr>
        <p:spPr>
          <a:xfrm>
            <a:off x="5106138" y="285293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r>
              <a:rPr lang="zh-TW" altLang="en-US" sz="1900" dirty="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1900"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r>
              <a:rPr lang="zh-TW" altLang="en-US" sz="1900" dirty="0">
                <a:solidFill>
                  <a:schemeClr val="accent3">
                    <a:lumMod val="20000"/>
                    <a:lumOff val="80000"/>
                  </a:schemeClr>
                </a:solidFill>
                <a:latin typeface="Times New Roman" panose="02020603050405020304" pitchFamily="18" charset="0"/>
                <a:ea typeface="標楷體" panose="03000509000000000000" pitchFamily="65" charset="-120"/>
              </a:rPr>
              <a:t>檢附證明文件</a:t>
            </a:r>
          </a:p>
        </p:txBody>
      </p:sp>
      <p:sp>
        <p:nvSpPr>
          <p:cNvPr id="7" name="矩形 6"/>
          <p:cNvSpPr/>
          <p:nvPr/>
        </p:nvSpPr>
        <p:spPr>
          <a:xfrm>
            <a:off x="4187958" y="410107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r>
              <a:rPr lang="zh-TW" altLang="en-US" sz="1900" dirty="0">
                <a:solidFill>
                  <a:schemeClr val="accent3">
                    <a:lumMod val="20000"/>
                    <a:lumOff val="80000"/>
                  </a:schemeClr>
                </a:solidFill>
                <a:latin typeface="Times New Roman" panose="02020603050405020304" pitchFamily="18" charset="0"/>
                <a:ea typeface="標楷體" panose="03000509000000000000" pitchFamily="65" charset="-120"/>
              </a:rPr>
              <a:t>向就讀國中教務處提出申請</a:t>
            </a:r>
          </a:p>
        </p:txBody>
      </p:sp>
      <p:sp>
        <p:nvSpPr>
          <p:cNvPr id="8" name="矩形 7"/>
          <p:cNvSpPr/>
          <p:nvPr/>
        </p:nvSpPr>
        <p:spPr>
          <a:xfrm>
            <a:off x="6362954" y="4098667"/>
            <a:ext cx="1833629"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lIns="121917" tIns="60958" rIns="121917" bIns="60958" rtlCol="0" anchor="ctr"/>
          <a:lstStyle/>
          <a:p>
            <a:pPr algn="ctr"/>
            <a:r>
              <a:rPr lang="zh-TW" altLang="en-US" sz="1900" dirty="0">
                <a:solidFill>
                  <a:schemeClr val="accent3">
                    <a:lumMod val="20000"/>
                    <a:lumOff val="80000"/>
                  </a:schemeClr>
                </a:solidFill>
                <a:latin typeface="Times New Roman" panose="02020603050405020304" pitchFamily="18" charset="0"/>
                <a:ea typeface="標楷體" panose="03000509000000000000" pitchFamily="65" charset="-120"/>
              </a:rPr>
              <a:t>自行掛號郵寄</a:t>
            </a:r>
            <a:endParaRPr lang="en-US" altLang="zh-TW" sz="1900"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9" name="圓角矩形 8"/>
          <p:cNvSpPr/>
          <p:nvPr/>
        </p:nvSpPr>
        <p:spPr>
          <a:xfrm>
            <a:off x="4680013" y="5523232"/>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zh-TW" altLang="en-US" sz="1900" dirty="0">
                <a:latin typeface="Times New Roman" panose="02020603050405020304" pitchFamily="18" charset="0"/>
                <a:ea typeface="標楷體" panose="03000509000000000000" pitchFamily="65" charset="-120"/>
              </a:rPr>
              <a:t>欲參加之就學區免試入學委員會</a:t>
            </a:r>
          </a:p>
        </p:txBody>
      </p:sp>
      <p:cxnSp>
        <p:nvCxnSpPr>
          <p:cNvPr id="10" name="直線單箭頭接點 9"/>
          <p:cNvCxnSpPr>
            <a:stCxn id="4" idx="2"/>
            <a:endCxn id="5" idx="0"/>
          </p:cNvCxnSpPr>
          <p:nvPr/>
        </p:nvCxnSpPr>
        <p:spPr>
          <a:xfrm>
            <a:off x="6103698" y="250655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5" idx="2"/>
            <a:endCxn id="7" idx="0"/>
          </p:cNvCxnSpPr>
          <p:nvPr/>
        </p:nvCxnSpPr>
        <p:spPr>
          <a:xfrm rot="5400000">
            <a:off x="5293325" y="328798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肘形接點 12"/>
          <p:cNvCxnSpPr>
            <a:stCxn id="7" idx="2"/>
            <a:endCxn id="9" idx="0"/>
          </p:cNvCxnSpPr>
          <p:nvPr/>
        </p:nvCxnSpPr>
        <p:spPr>
          <a:xfrm rot="16200000" flipH="1">
            <a:off x="5257187" y="466536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肘形接點 13"/>
          <p:cNvCxnSpPr>
            <a:stCxn id="8" idx="2"/>
            <a:endCxn id="9" idx="0"/>
          </p:cNvCxnSpPr>
          <p:nvPr/>
        </p:nvCxnSpPr>
        <p:spPr>
          <a:xfrm rot="5400000">
            <a:off x="6358939" y="4602402"/>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187959" y="3227799"/>
            <a:ext cx="672075" cy="861775"/>
          </a:xfrm>
          <a:prstGeom prst="rect">
            <a:avLst/>
          </a:prstGeom>
          <a:solidFill>
            <a:srgbClr val="FFFF00"/>
          </a:solidFill>
        </p:spPr>
        <p:txBody>
          <a:bodyPr wrap="square" lIns="121917" tIns="60958" rIns="121917" bIns="60958"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應屆畢業生</a:t>
            </a:r>
            <a:endParaRPr lang="zh-TW" altLang="en-US" sz="1600" dirty="0"/>
          </a:p>
        </p:txBody>
      </p:sp>
      <p:sp>
        <p:nvSpPr>
          <p:cNvPr id="16" name="文字方塊 15"/>
          <p:cNvSpPr txBox="1"/>
          <p:nvPr/>
        </p:nvSpPr>
        <p:spPr>
          <a:xfrm>
            <a:off x="7452320" y="3239300"/>
            <a:ext cx="732240" cy="861775"/>
          </a:xfrm>
          <a:prstGeom prst="rect">
            <a:avLst/>
          </a:prstGeom>
          <a:solidFill>
            <a:srgbClr val="FFFF00"/>
          </a:solidFill>
        </p:spPr>
        <p:txBody>
          <a:bodyPr wrap="square" lIns="121917" tIns="60958" rIns="121917" bIns="60958"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非應屆畢業生</a:t>
            </a:r>
            <a:endParaRPr lang="zh-TW" altLang="en-US" sz="1600" dirty="0"/>
          </a:p>
        </p:txBody>
      </p:sp>
      <p:cxnSp>
        <p:nvCxnSpPr>
          <p:cNvPr id="24" name="肘形接點 23"/>
          <p:cNvCxnSpPr>
            <a:endCxn id="8" idx="0"/>
          </p:cNvCxnSpPr>
          <p:nvPr/>
        </p:nvCxnSpPr>
        <p:spPr>
          <a:xfrm>
            <a:off x="6108171" y="3811474"/>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2623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5C83C43-3175-4B50-B956-D0A00F06E388}" type="slidenum">
              <a:rPr lang="zh-TW" altLang="en-US" smtClean="0"/>
              <a:pPr/>
              <a:t>80</a:t>
            </a:fld>
            <a:endParaRPr lang="zh-TW" altLang="en-US"/>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0" y="504828"/>
            <a:ext cx="9143999" cy="945193"/>
          </a:xfrm>
        </p:spPr>
        <p:txBody>
          <a:bodyPr>
            <a:normAutofit fontScale="90000"/>
          </a:bodyPr>
          <a:lstStyle/>
          <a:p>
            <a:r>
              <a:rPr lang="zh-TW" altLang="en-US" sz="4000" b="1" dirty="0" smtClean="0">
                <a:solidFill>
                  <a:srgbClr val="7030A0"/>
                </a:solidFill>
                <a:latin typeface="標楷體" panose="03000509000000000000" pitchFamily="65" charset="-120"/>
                <a:ea typeface="標楷體" panose="03000509000000000000" pitchFamily="65" charset="-120"/>
              </a:rPr>
              <a:t>各項</a:t>
            </a:r>
            <a:r>
              <a:rPr lang="zh-TW" altLang="en-US" sz="4000" b="1" dirty="0">
                <a:solidFill>
                  <a:srgbClr val="7030A0"/>
                </a:solidFill>
                <a:latin typeface="標楷體" panose="03000509000000000000" pitchFamily="65" charset="-120"/>
                <a:ea typeface="標楷體" panose="03000509000000000000" pitchFamily="65" charset="-120"/>
              </a:rPr>
              <a:t>比序積分採計說明</a:t>
            </a:r>
            <a:r>
              <a:rPr lang="en-US" altLang="zh-TW" sz="4000" b="1" dirty="0">
                <a:solidFill>
                  <a:srgbClr val="7030A0"/>
                </a:solidFill>
                <a:latin typeface="標楷體" panose="03000509000000000000" pitchFamily="65" charset="-120"/>
                <a:ea typeface="標楷體" panose="03000509000000000000" pitchFamily="65" charset="-120"/>
              </a:rPr>
              <a:t>-</a:t>
            </a:r>
            <a:r>
              <a:rPr lang="zh-TW" altLang="en-US" sz="4000" b="1" dirty="0">
                <a:solidFill>
                  <a:srgbClr val="7030A0"/>
                </a:solidFill>
                <a:latin typeface="標楷體" panose="03000509000000000000" pitchFamily="65" charset="-120"/>
                <a:ea typeface="標楷體" panose="03000509000000000000" pitchFamily="65" charset="-120"/>
              </a:rPr>
              <a:t>國中教育會考</a:t>
            </a:r>
            <a:r>
              <a:rPr lang="zh-TW" altLang="en-US" sz="2700" b="1" dirty="0">
                <a:solidFill>
                  <a:srgbClr val="7030A0"/>
                </a:solidFill>
                <a:ea typeface="標楷體" panose="03000509000000000000" pitchFamily="65" charset="-120"/>
              </a:rPr>
              <a:t>（</a:t>
            </a:r>
            <a:r>
              <a:rPr lang="en-US" altLang="zh-TW" sz="2700" b="1" dirty="0">
                <a:solidFill>
                  <a:srgbClr val="7030A0"/>
                </a:solidFill>
                <a:latin typeface="Book Antiqua" pitchFamily="18" charset="0"/>
                <a:ea typeface="標楷體" panose="03000509000000000000" pitchFamily="65" charset="-120"/>
              </a:rPr>
              <a:t>1</a:t>
            </a:r>
            <a:r>
              <a:rPr lang="en-US" altLang="zh-TW" sz="2700" b="1" dirty="0">
                <a:solidFill>
                  <a:srgbClr val="7030A0"/>
                </a:solidFill>
                <a:ea typeface="標楷體" panose="03000509000000000000" pitchFamily="65" charset="-120"/>
              </a:rPr>
              <a:t>/</a:t>
            </a:r>
            <a:r>
              <a:rPr lang="en-US" altLang="zh-TW" sz="2700" b="1" dirty="0">
                <a:solidFill>
                  <a:srgbClr val="7030A0"/>
                </a:solidFill>
                <a:latin typeface="Book Antiqua" pitchFamily="18" charset="0"/>
                <a:ea typeface="標楷體" panose="03000509000000000000" pitchFamily="65" charset="-120"/>
              </a:rPr>
              <a:t>2</a:t>
            </a:r>
            <a:r>
              <a:rPr lang="zh-TW" altLang="en-US" sz="2700" b="1" dirty="0">
                <a:solidFill>
                  <a:srgbClr val="7030A0"/>
                </a:solidFill>
                <a:ea typeface="標楷體" panose="03000509000000000000" pitchFamily="65" charset="-120"/>
              </a:rPr>
              <a:t>）</a:t>
            </a:r>
          </a:p>
        </p:txBody>
      </p:sp>
      <p:sp>
        <p:nvSpPr>
          <p:cNvPr id="6" name="內容版面配置區 2"/>
          <p:cNvSpPr>
            <a:spLocks noGrp="1"/>
          </p:cNvSpPr>
          <p:nvPr>
            <p:ph idx="1"/>
          </p:nvPr>
        </p:nvSpPr>
        <p:spPr>
          <a:xfrm>
            <a:off x="500051" y="1371246"/>
            <a:ext cx="8172450" cy="4708535"/>
          </a:xfrm>
        </p:spPr>
        <p:txBody>
          <a:bodyPr>
            <a:noAutofit/>
          </a:bodyPr>
          <a:lstStyle/>
          <a:p>
            <a:pPr>
              <a:lnSpc>
                <a:spcPct val="100000"/>
              </a:lnSpc>
              <a:spcBef>
                <a:spcPts val="600"/>
              </a:spcBef>
              <a:spcAft>
                <a:spcPts val="300"/>
              </a:spcAft>
              <a:buFont typeface="Wingdings" panose="05000000000000000000" pitchFamily="2" charset="2"/>
              <a:buChar char="l"/>
            </a:pPr>
            <a:r>
              <a:rPr lang="zh-TW" altLang="en-US" sz="4000" b="1" dirty="0" smtClean="0">
                <a:solidFill>
                  <a:srgbClr val="0000FF"/>
                </a:solidFill>
                <a:latin typeface="Book Antiqua" panose="02040602050305030304" pitchFamily="18" charset="0"/>
                <a:ea typeface="標楷體" panose="03000509000000000000" pitchFamily="65" charset="-120"/>
              </a:rPr>
              <a:t> </a:t>
            </a:r>
            <a:r>
              <a:rPr lang="zh-TW" altLang="zh-TW" sz="4000" b="1" dirty="0" smtClean="0">
                <a:solidFill>
                  <a:srgbClr val="0000FF"/>
                </a:solidFill>
                <a:latin typeface="Book Antiqua" panose="02040602050305030304" pitchFamily="18" charset="0"/>
                <a:ea typeface="標楷體" panose="03000509000000000000" pitchFamily="65" charset="-120"/>
              </a:rPr>
              <a:t>國中教育會考</a:t>
            </a:r>
            <a:r>
              <a:rPr lang="zh-TW" altLang="en-US" sz="4000" b="1" dirty="0" smtClean="0">
                <a:solidFill>
                  <a:srgbClr val="0000FF"/>
                </a:solidFill>
                <a:latin typeface="Book Antiqua" panose="02040602050305030304" pitchFamily="18" charset="0"/>
                <a:ea typeface="標楷體" panose="03000509000000000000" pitchFamily="65" charset="-120"/>
              </a:rPr>
              <a:t>（上限</a:t>
            </a:r>
            <a:r>
              <a:rPr lang="en-US" altLang="zh-TW" sz="4000" b="1" dirty="0" smtClean="0">
                <a:solidFill>
                  <a:srgbClr val="0000FF"/>
                </a:solidFill>
                <a:latin typeface="Book Antiqua" panose="02040602050305030304" pitchFamily="18" charset="0"/>
                <a:ea typeface="標楷體" panose="03000509000000000000" pitchFamily="65" charset="-120"/>
              </a:rPr>
              <a:t>32</a:t>
            </a:r>
            <a:r>
              <a:rPr lang="zh-TW" altLang="en-US" sz="4000" b="1" dirty="0" smtClean="0">
                <a:solidFill>
                  <a:srgbClr val="0000FF"/>
                </a:solidFill>
                <a:latin typeface="Book Antiqua" panose="02040602050305030304" pitchFamily="18" charset="0"/>
                <a:ea typeface="標楷體" panose="03000509000000000000" pitchFamily="65" charset="-120"/>
              </a:rPr>
              <a:t>分）</a:t>
            </a:r>
          </a:p>
          <a:p>
            <a:pPr lvl="0">
              <a:lnSpc>
                <a:spcPct val="100000"/>
              </a:lnSpc>
              <a:spcBef>
                <a:spcPts val="1200"/>
              </a:spcBef>
              <a:spcAft>
                <a:spcPts val="1200"/>
              </a:spcAft>
              <a:buFont typeface="Wingdings" panose="05000000000000000000" pitchFamily="2" charset="2"/>
              <a:buChar char="Ø"/>
            </a:pPr>
            <a:r>
              <a:rPr lang="zh-TW" altLang="en-US" b="1" dirty="0" smtClean="0">
                <a:solidFill>
                  <a:srgbClr val="002060"/>
                </a:solidFill>
                <a:latin typeface="Book Antiqua" panose="02040602050305030304" pitchFamily="18" charset="0"/>
                <a:ea typeface="標楷體" panose="03000509000000000000" pitchFamily="65" charset="-120"/>
              </a:rPr>
              <a:t>分項目為</a:t>
            </a:r>
            <a:r>
              <a:rPr lang="zh-TW" altLang="zh-TW" b="1" dirty="0" smtClean="0">
                <a:solidFill>
                  <a:srgbClr val="FF0000"/>
                </a:solidFill>
                <a:latin typeface="Book Antiqua" panose="02040602050305030304" pitchFamily="18" charset="0"/>
                <a:ea typeface="標楷體" panose="03000509000000000000" pitchFamily="65" charset="-120"/>
              </a:rPr>
              <a:t>「國文」、「數學</a:t>
            </a:r>
            <a:r>
              <a:rPr lang="zh-TW" altLang="zh-TW" b="1" dirty="0">
                <a:solidFill>
                  <a:srgbClr val="FF0000"/>
                </a:solidFill>
                <a:latin typeface="Book Antiqua" panose="02040602050305030304" pitchFamily="18" charset="0"/>
                <a:ea typeface="標楷體" panose="03000509000000000000" pitchFamily="65" charset="-120"/>
              </a:rPr>
              <a:t>」 、 </a:t>
            </a:r>
            <a:r>
              <a:rPr lang="zh-TW" altLang="zh-TW" b="1" dirty="0" smtClean="0">
                <a:solidFill>
                  <a:srgbClr val="FF0000"/>
                </a:solidFill>
                <a:latin typeface="Book Antiqua" panose="02040602050305030304" pitchFamily="18" charset="0"/>
                <a:ea typeface="標楷體" panose="03000509000000000000" pitchFamily="65" charset="-120"/>
              </a:rPr>
              <a:t>「</a:t>
            </a:r>
            <a:r>
              <a:rPr lang="zh-TW" altLang="zh-TW" b="1" dirty="0">
                <a:solidFill>
                  <a:srgbClr val="FF0000"/>
                </a:solidFill>
                <a:latin typeface="Book Antiqua" panose="02040602050305030304" pitchFamily="18" charset="0"/>
                <a:ea typeface="標楷體" panose="03000509000000000000" pitchFamily="65" charset="-120"/>
              </a:rPr>
              <a:t>英語」 、</a:t>
            </a:r>
            <a:r>
              <a:rPr lang="zh-TW" altLang="zh-TW" b="1" dirty="0" smtClean="0">
                <a:solidFill>
                  <a:srgbClr val="FF0000"/>
                </a:solidFill>
                <a:latin typeface="Book Antiqua" panose="02040602050305030304" pitchFamily="18" charset="0"/>
                <a:ea typeface="標楷體" panose="03000509000000000000" pitchFamily="65" charset="-120"/>
              </a:rPr>
              <a:t>「自然」及「社會</a:t>
            </a:r>
            <a:r>
              <a:rPr lang="zh-TW" altLang="zh-TW" b="1" dirty="0" smtClean="0">
                <a:solidFill>
                  <a:srgbClr val="FF0000"/>
                </a:solidFill>
                <a:latin typeface="Book Antiqua" panose="02040602050305030304" pitchFamily="18" charset="0"/>
                <a:ea typeface="微軟正黑體" panose="020B0604030504040204" pitchFamily="34" charset="-120"/>
              </a:rPr>
              <a:t>」</a:t>
            </a:r>
            <a:endParaRPr lang="en-US" altLang="zh-TW" b="1" dirty="0" smtClean="0">
              <a:solidFill>
                <a:srgbClr val="FF0000"/>
              </a:solidFill>
              <a:latin typeface="Book Antiqua" panose="02040602050305030304" pitchFamily="18" charset="0"/>
              <a:ea typeface="微軟正黑體" panose="020B0604030504040204" pitchFamily="34" charset="-120"/>
            </a:endParaRPr>
          </a:p>
          <a:p>
            <a:pPr marL="0" lvl="0" indent="0">
              <a:lnSpc>
                <a:spcPct val="100000"/>
              </a:lnSpc>
              <a:spcBef>
                <a:spcPts val="1200"/>
              </a:spcBef>
              <a:spcAft>
                <a:spcPts val="1200"/>
              </a:spcAft>
              <a:buNone/>
            </a:pPr>
            <a:endParaRPr lang="en-US" altLang="zh-TW" b="1" dirty="0" smtClean="0">
              <a:solidFill>
                <a:schemeClr val="accent6">
                  <a:lumMod val="50000"/>
                </a:schemeClr>
              </a:solidFill>
              <a:latin typeface="Book Antiqua" panose="02040602050305030304" pitchFamily="18" charset="0"/>
              <a:ea typeface="微軟正黑體" panose="020B0604030504040204" pitchFamily="34" charset="-120"/>
            </a:endParaRPr>
          </a:p>
          <a:p>
            <a:pPr marL="0" lvl="0" indent="0">
              <a:lnSpc>
                <a:spcPct val="100000"/>
              </a:lnSpc>
              <a:spcBef>
                <a:spcPts val="1200"/>
              </a:spcBef>
              <a:spcAft>
                <a:spcPts val="1200"/>
              </a:spcAft>
              <a:buNone/>
            </a:pPr>
            <a:endParaRPr lang="en-US" altLang="zh-TW" b="1" dirty="0" smtClean="0">
              <a:solidFill>
                <a:schemeClr val="accent6">
                  <a:lumMod val="50000"/>
                </a:schemeClr>
              </a:solidFill>
              <a:latin typeface="Book Antiqua" panose="02040602050305030304" pitchFamily="18" charset="0"/>
              <a:ea typeface="微軟正黑體" panose="020B0604030504040204" pitchFamily="34" charset="-120"/>
            </a:endParaRPr>
          </a:p>
          <a:p>
            <a:pPr marL="0" lvl="0" indent="0">
              <a:lnSpc>
                <a:spcPct val="110000"/>
              </a:lnSpc>
              <a:spcBef>
                <a:spcPts val="600"/>
              </a:spcBef>
              <a:spcAft>
                <a:spcPts val="600"/>
              </a:spcAft>
              <a:buNone/>
            </a:pPr>
            <a:endParaRPr lang="en-US" altLang="zh-TW" dirty="0" smtClean="0">
              <a:solidFill>
                <a:srgbClr val="002060"/>
              </a:solidFill>
              <a:latin typeface="Book Antiqua" panose="02040602050305030304" pitchFamily="18" charset="0"/>
              <a:ea typeface="微軟正黑體" panose="020B0604030504040204" pitchFamily="34" charset="-120"/>
            </a:endParaRPr>
          </a:p>
          <a:p>
            <a:pPr lvl="0" indent="393700">
              <a:lnSpc>
                <a:spcPct val="110000"/>
              </a:lnSpc>
              <a:spcBef>
                <a:spcPts val="600"/>
              </a:spcBef>
              <a:spcAft>
                <a:spcPts val="600"/>
              </a:spcAft>
              <a:buFont typeface="Wingdings" panose="05000000000000000000" pitchFamily="2" charset="2"/>
              <a:buChar char="Ø"/>
            </a:pPr>
            <a:r>
              <a:rPr lang="zh-TW" altLang="en-US" b="1" dirty="0" smtClean="0">
                <a:solidFill>
                  <a:srgbClr val="002060"/>
                </a:solidFill>
                <a:latin typeface="Book Antiqua" panose="02040602050305030304" pitchFamily="18" charset="0"/>
                <a:ea typeface="標楷體" panose="03000509000000000000" pitchFamily="65" charset="-120"/>
              </a:rPr>
              <a:t> </a:t>
            </a:r>
            <a:r>
              <a:rPr lang="zh-TW" altLang="zh-TW" b="1" dirty="0" smtClean="0">
                <a:solidFill>
                  <a:srgbClr val="002060"/>
                </a:solidFill>
                <a:latin typeface="Book Antiqua" panose="02040602050305030304" pitchFamily="18" charset="0"/>
                <a:ea typeface="標楷體" panose="03000509000000000000" pitchFamily="65" charset="-120"/>
              </a:rPr>
              <a:t>國中教育會考成績採計以</a:t>
            </a:r>
            <a:r>
              <a:rPr lang="en-US" altLang="zh-TW" b="1" u="sng" dirty="0" smtClean="0">
                <a:solidFill>
                  <a:srgbClr val="C00000"/>
                </a:solidFill>
                <a:latin typeface="Book Antiqua" panose="02040602050305030304" pitchFamily="18" charset="0"/>
                <a:ea typeface="標楷體" panose="03000509000000000000" pitchFamily="65" charset="-120"/>
              </a:rPr>
              <a:t>107</a:t>
            </a:r>
            <a:r>
              <a:rPr lang="zh-TW" altLang="zh-TW" b="1" u="sng" dirty="0" smtClean="0">
                <a:solidFill>
                  <a:srgbClr val="C00000"/>
                </a:solidFill>
                <a:latin typeface="Book Antiqua" panose="02040602050305030304" pitchFamily="18" charset="0"/>
                <a:ea typeface="標楷體" panose="03000509000000000000" pitchFamily="65" charset="-120"/>
              </a:rPr>
              <a:t>年度</a:t>
            </a:r>
            <a:r>
              <a:rPr lang="zh-TW" altLang="zh-TW" b="1" dirty="0" smtClean="0">
                <a:solidFill>
                  <a:srgbClr val="002060"/>
                </a:solidFill>
                <a:latin typeface="Book Antiqua" panose="02040602050305030304" pitchFamily="18" charset="0"/>
                <a:ea typeface="標楷體" panose="03000509000000000000" pitchFamily="65" charset="-120"/>
              </a:rPr>
              <a:t>取得之成績為準。</a:t>
            </a:r>
            <a:endParaRPr lang="zh-TW" altLang="en-US"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13484790"/>
              </p:ext>
            </p:extLst>
          </p:nvPr>
        </p:nvGraphicFramePr>
        <p:xfrm>
          <a:off x="827584" y="3212976"/>
          <a:ext cx="7821043" cy="2568939"/>
        </p:xfrm>
        <a:graphic>
          <a:graphicData uri="http://schemas.openxmlformats.org/drawingml/2006/table">
            <a:tbl>
              <a:tblPr firstRow="1" bandRow="1">
                <a:tableStyleId>{5C22544A-7EE6-4342-B048-85BDC9FD1C3A}</a:tableStyleId>
              </a:tblPr>
              <a:tblGrid>
                <a:gridCol w="988427"/>
                <a:gridCol w="976088"/>
                <a:gridCol w="976088"/>
                <a:gridCol w="976088"/>
                <a:gridCol w="976088"/>
                <a:gridCol w="976088"/>
                <a:gridCol w="976088"/>
                <a:gridCol w="976088"/>
              </a:tblGrid>
              <a:tr h="80777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endPar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endPar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endPar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endPar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smtClean="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13996">
                <a:tc>
                  <a:txBody>
                    <a:bodyPr/>
                    <a:lstStyle/>
                    <a:p>
                      <a:pPr algn="ctr"/>
                      <a:r>
                        <a:rPr lang="zh-TW" altLang="en-US" sz="3300" b="1" dirty="0" smtClean="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endPar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spTree>
    <p:extLst>
      <p:ext uri="{BB962C8B-B14F-4D97-AF65-F5344CB8AC3E}">
        <p14:creationId xmlns:p14="http://schemas.microsoft.com/office/powerpoint/2010/main" val="18991203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5C83C43-3175-4B50-B956-D0A00F06E388}" type="slidenum">
              <a:rPr lang="zh-TW" altLang="en-US" smtClean="0"/>
              <a:pPr/>
              <a:t>81</a:t>
            </a:fld>
            <a:endParaRPr lang="zh-TW" altLang="en-US"/>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0" y="445926"/>
            <a:ext cx="9144000" cy="1325563"/>
          </a:xfrm>
        </p:spPr>
        <p:txBody>
          <a:bodyPr>
            <a:normAutofit/>
          </a:bodyPr>
          <a:lstStyle/>
          <a:p>
            <a:r>
              <a:rPr lang="zh-TW" altLang="en-US" sz="4000" b="1" dirty="0" smtClean="0">
                <a:solidFill>
                  <a:srgbClr val="7030A0"/>
                </a:solidFill>
                <a:latin typeface="標楷體" panose="03000509000000000000" pitchFamily="65" charset="-120"/>
                <a:ea typeface="標楷體" panose="03000509000000000000" pitchFamily="65" charset="-120"/>
              </a:rPr>
              <a:t>各項</a:t>
            </a:r>
            <a:r>
              <a:rPr lang="zh-TW" altLang="en-US" sz="4000" b="1" dirty="0">
                <a:solidFill>
                  <a:srgbClr val="7030A0"/>
                </a:solidFill>
                <a:latin typeface="標楷體" panose="03000509000000000000" pitchFamily="65" charset="-120"/>
                <a:ea typeface="標楷體" panose="03000509000000000000" pitchFamily="65" charset="-120"/>
              </a:rPr>
              <a:t>比序積分採計說明</a:t>
            </a:r>
            <a:r>
              <a:rPr lang="en-US" altLang="zh-TW" sz="4000" b="1" dirty="0">
                <a:solidFill>
                  <a:srgbClr val="7030A0"/>
                </a:solidFill>
                <a:latin typeface="標楷體" panose="03000509000000000000" pitchFamily="65" charset="-120"/>
                <a:ea typeface="標楷體" panose="03000509000000000000" pitchFamily="65" charset="-120"/>
              </a:rPr>
              <a:t>-</a:t>
            </a:r>
            <a:r>
              <a:rPr lang="zh-TW" altLang="en-US" sz="4000" b="1" dirty="0">
                <a:solidFill>
                  <a:srgbClr val="7030A0"/>
                </a:solidFill>
                <a:latin typeface="標楷體" panose="03000509000000000000" pitchFamily="65" charset="-120"/>
                <a:ea typeface="標楷體" panose="03000509000000000000" pitchFamily="65" charset="-120"/>
              </a:rPr>
              <a:t>國中教育會考</a:t>
            </a:r>
            <a:r>
              <a:rPr lang="zh-TW" altLang="en-US" sz="2400" b="1" dirty="0">
                <a:solidFill>
                  <a:srgbClr val="7030A0"/>
                </a:solidFill>
                <a:ea typeface="標楷體" panose="03000509000000000000" pitchFamily="65" charset="-120"/>
              </a:rPr>
              <a:t>（</a:t>
            </a:r>
            <a:r>
              <a:rPr lang="en-US" altLang="zh-TW" sz="2400" b="1" dirty="0">
                <a:solidFill>
                  <a:srgbClr val="7030A0"/>
                </a:solidFill>
                <a:latin typeface="Book Antiqua" pitchFamily="18" charset="0"/>
                <a:ea typeface="標楷體" panose="03000509000000000000" pitchFamily="65" charset="-120"/>
              </a:rPr>
              <a:t>2</a:t>
            </a:r>
            <a:r>
              <a:rPr lang="en-US" altLang="zh-TW" sz="2400" b="1" dirty="0">
                <a:solidFill>
                  <a:srgbClr val="7030A0"/>
                </a:solidFill>
                <a:ea typeface="標楷體" panose="03000509000000000000" pitchFamily="65" charset="-120"/>
              </a:rPr>
              <a:t>/</a:t>
            </a:r>
            <a:r>
              <a:rPr lang="en-US" altLang="zh-TW" sz="2400" b="1" dirty="0">
                <a:solidFill>
                  <a:srgbClr val="7030A0"/>
                </a:solidFill>
                <a:latin typeface="Book Antiqua" pitchFamily="18" charset="0"/>
                <a:ea typeface="標楷體" panose="03000509000000000000" pitchFamily="65" charset="-120"/>
              </a:rPr>
              <a:t>2</a:t>
            </a:r>
            <a:r>
              <a:rPr lang="zh-TW" altLang="en-US" sz="2400" b="1" dirty="0">
                <a:solidFill>
                  <a:srgbClr val="7030A0"/>
                </a:solidFill>
                <a:ea typeface="標楷體" panose="03000509000000000000" pitchFamily="65" charset="-120"/>
              </a:rPr>
              <a:t>）</a:t>
            </a:r>
          </a:p>
        </p:txBody>
      </p:sp>
      <p:sp>
        <p:nvSpPr>
          <p:cNvPr id="6" name="文字方塊 5"/>
          <p:cNvSpPr txBox="1"/>
          <p:nvPr/>
        </p:nvSpPr>
        <p:spPr>
          <a:xfrm>
            <a:off x="658814" y="1850695"/>
            <a:ext cx="7894717" cy="5216813"/>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u"/>
            </a:pPr>
            <a:r>
              <a:rPr lang="zh-TW" altLang="en-US" sz="44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a:t>
            </a:r>
            <a:r>
              <a:rPr lang="zh-TW" altLang="en-US" sz="4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科組</a:t>
            </a:r>
            <a:r>
              <a:rPr lang="zh-TW" altLang="en-US" sz="4400" dirty="0" smtClean="0">
                <a:latin typeface="標楷體" panose="03000509000000000000" pitchFamily="65" charset="-120"/>
                <a:ea typeface="標楷體" panose="03000509000000000000" pitchFamily="65" charset="-120"/>
              </a:rPr>
              <a:t>，</a:t>
            </a:r>
            <a:r>
              <a:rPr lang="zh-TW" altLang="en-US" sz="4400" dirty="0" smtClean="0">
                <a:solidFill>
                  <a:srgbClr val="C00000"/>
                </a:solidFill>
                <a:latin typeface="標楷體" panose="03000509000000000000" pitchFamily="65" charset="-120"/>
                <a:ea typeface="標楷體" panose="03000509000000000000" pitchFamily="65" charset="-120"/>
              </a:rPr>
              <a:t>總積分計算項目</a:t>
            </a:r>
            <a:r>
              <a:rPr lang="zh-TW" altLang="en-US" sz="4400" u="sng" dirty="0" smtClean="0">
                <a:solidFill>
                  <a:srgbClr val="C00000"/>
                </a:solidFill>
                <a:latin typeface="標楷體" panose="03000509000000000000" pitchFamily="65" charset="-120"/>
                <a:ea typeface="標楷體" panose="03000509000000000000" pitchFamily="65" charset="-120"/>
              </a:rPr>
              <a:t>須採計國中教育會考成績</a:t>
            </a:r>
            <a:r>
              <a:rPr lang="zh-TW" altLang="en-US" sz="4400" dirty="0" smtClean="0">
                <a:solidFill>
                  <a:srgbClr val="C00000"/>
                </a:solidFill>
                <a:latin typeface="標楷體" panose="03000509000000000000" pitchFamily="65" charset="-120"/>
                <a:ea typeface="標楷體" panose="03000509000000000000" pitchFamily="65" charset="-120"/>
              </a:rPr>
              <a:t>。</a:t>
            </a:r>
            <a:endParaRPr lang="en-US" altLang="zh-TW" sz="4400" dirty="0" smtClean="0">
              <a:solidFill>
                <a:srgbClr val="C00000"/>
              </a:solidFill>
              <a:latin typeface="標楷體" panose="03000509000000000000" pitchFamily="65" charset="-120"/>
              <a:ea typeface="標楷體" panose="03000509000000000000" pitchFamily="65" charset="-120"/>
            </a:endParaRPr>
          </a:p>
          <a:p>
            <a:pPr marL="457200" indent="-457200">
              <a:spcBef>
                <a:spcPts val="2400"/>
              </a:spcBef>
              <a:spcAft>
                <a:spcPts val="2400"/>
              </a:spcAft>
              <a:buFont typeface="Wingdings" panose="05000000000000000000" pitchFamily="2" charset="2"/>
              <a:buChar char="u"/>
            </a:pPr>
            <a:r>
              <a:rPr lang="zh-TW" altLang="en-US" sz="4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44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4400" dirty="0" smtClean="0">
                <a:latin typeface="標楷體" panose="03000509000000000000" pitchFamily="65" charset="-120"/>
                <a:ea typeface="標楷體" panose="03000509000000000000" pitchFamily="65" charset="-120"/>
              </a:rPr>
              <a:t>之</a:t>
            </a:r>
            <a:r>
              <a:rPr lang="zh-TW" altLang="en-US" sz="4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4400" dirty="0" smtClean="0">
                <a:latin typeface="標楷體" panose="03000509000000000000" pitchFamily="65" charset="-120"/>
                <a:ea typeface="標楷體" panose="03000509000000000000" pitchFamily="65" charset="-120"/>
              </a:rPr>
              <a:t>，</a:t>
            </a:r>
            <a:r>
              <a:rPr lang="zh-TW" altLang="en-US" sz="4400" dirty="0" smtClean="0">
                <a:solidFill>
                  <a:srgbClr val="C00000"/>
                </a:solidFill>
                <a:latin typeface="標楷體" panose="03000509000000000000" pitchFamily="65" charset="-120"/>
                <a:ea typeface="標楷體" panose="03000509000000000000" pitchFamily="65" charset="-120"/>
              </a:rPr>
              <a:t>總積分計算項目由各校</a:t>
            </a:r>
            <a:r>
              <a:rPr lang="zh-TW" altLang="en-US" sz="4400" u="sng" dirty="0">
                <a:solidFill>
                  <a:srgbClr val="C00000"/>
                </a:solidFill>
                <a:latin typeface="標楷體" panose="03000509000000000000" pitchFamily="65" charset="-120"/>
                <a:ea typeface="標楷體" panose="03000509000000000000" pitchFamily="65" charset="-120"/>
              </a:rPr>
              <a:t>自行決定是否採計國中教育</a:t>
            </a:r>
            <a:r>
              <a:rPr lang="zh-TW" altLang="en-US" sz="4400" u="sng" dirty="0" smtClean="0">
                <a:solidFill>
                  <a:srgbClr val="C00000"/>
                </a:solidFill>
                <a:latin typeface="標楷體" panose="03000509000000000000" pitchFamily="65" charset="-120"/>
                <a:ea typeface="標楷體" panose="03000509000000000000" pitchFamily="65" charset="-120"/>
              </a:rPr>
              <a:t>會考成績</a:t>
            </a:r>
            <a:r>
              <a:rPr lang="zh-TW" altLang="en-US" sz="4400" dirty="0" smtClean="0">
                <a:solidFill>
                  <a:srgbClr val="C00000"/>
                </a:solidFill>
                <a:latin typeface="標楷體" panose="03000509000000000000" pitchFamily="65" charset="-120"/>
                <a:ea typeface="標楷體" panose="03000509000000000000" pitchFamily="65" charset="-120"/>
              </a:rPr>
              <a:t>。</a:t>
            </a:r>
            <a:endParaRPr lang="en-US" altLang="zh-TW" sz="4400" dirty="0" smtClean="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662556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5C83C43-3175-4B50-B956-D0A00F06E388}" type="slidenum">
              <a:rPr lang="zh-TW" altLang="en-US" smtClean="0"/>
              <a:pPr/>
              <a:t>82</a:t>
            </a:fld>
            <a:endParaRPr lang="zh-TW" altLang="en-US"/>
          </a:p>
        </p:txBody>
      </p:sp>
      <p:sp>
        <p:nvSpPr>
          <p:cNvPr id="5" name="標題 1">
            <a:extLst>
              <a:ext uri="{FF2B5EF4-FFF2-40B4-BE49-F238E27FC236}">
                <a16:creationId xmlns:a16="http://schemas.microsoft.com/office/drawing/2014/main" xmlns="" id="{070DF50B-8AA4-47B2-8D5E-F3945A5EBBBA}"/>
              </a:ext>
            </a:extLst>
          </p:cNvPr>
          <p:cNvSpPr>
            <a:spLocks noGrp="1"/>
          </p:cNvSpPr>
          <p:nvPr>
            <p:ph type="title"/>
          </p:nvPr>
        </p:nvSpPr>
        <p:spPr>
          <a:xfrm>
            <a:off x="495300" y="790124"/>
            <a:ext cx="8648700" cy="1325563"/>
          </a:xfrm>
        </p:spPr>
        <p:txBody>
          <a:bodyPr/>
          <a:lstStyle/>
          <a:p>
            <a:r>
              <a:rPr lang="zh-TW" altLang="en-US" b="1" dirty="0" smtClean="0">
                <a:solidFill>
                  <a:srgbClr val="7030A0"/>
                </a:solidFill>
                <a:latin typeface="標楷體" panose="03000509000000000000" pitchFamily="65" charset="-120"/>
                <a:ea typeface="標楷體" panose="03000509000000000000" pitchFamily="65" charset="-120"/>
              </a:rPr>
              <a:t>各項</a:t>
            </a:r>
            <a:r>
              <a:rPr lang="zh-TW" altLang="en-US" b="1" dirty="0">
                <a:solidFill>
                  <a:srgbClr val="7030A0"/>
                </a:solidFill>
                <a:latin typeface="標楷體" panose="03000509000000000000" pitchFamily="65" charset="-120"/>
                <a:ea typeface="標楷體" panose="03000509000000000000" pitchFamily="65" charset="-120"/>
              </a:rPr>
              <a:t>比序積分採計說明</a:t>
            </a:r>
            <a:r>
              <a:rPr lang="en-US" altLang="zh-TW" b="1" dirty="0">
                <a:solidFill>
                  <a:srgbClr val="7030A0"/>
                </a:solidFill>
                <a:latin typeface="標楷體" panose="03000509000000000000" pitchFamily="65" charset="-120"/>
                <a:ea typeface="標楷體" panose="03000509000000000000" pitchFamily="65" charset="-120"/>
              </a:rPr>
              <a:t>-</a:t>
            </a:r>
            <a:r>
              <a:rPr lang="zh-TW" altLang="en-US" b="1" dirty="0" smtClean="0">
                <a:solidFill>
                  <a:srgbClr val="7030A0"/>
                </a:solidFill>
                <a:latin typeface="標楷體" panose="03000509000000000000" pitchFamily="65" charset="-120"/>
                <a:ea typeface="標楷體" panose="03000509000000000000" pitchFamily="65" charset="-120"/>
              </a:rPr>
              <a:t>寫作測驗</a:t>
            </a:r>
            <a:endParaRPr lang="zh-TW" altLang="en-US" b="1" dirty="0">
              <a:solidFill>
                <a:srgbClr val="7030A0"/>
              </a:solidFill>
              <a:latin typeface="標楷體" panose="03000509000000000000" pitchFamily="65" charset="-120"/>
              <a:ea typeface="標楷體" panose="03000509000000000000" pitchFamily="65" charset="-120"/>
            </a:endParaRPr>
          </a:p>
        </p:txBody>
      </p:sp>
      <p:sp>
        <p:nvSpPr>
          <p:cNvPr id="7" name="內容版面配置區 2"/>
          <p:cNvSpPr>
            <a:spLocks noGrp="1"/>
          </p:cNvSpPr>
          <p:nvPr>
            <p:ph idx="1"/>
          </p:nvPr>
        </p:nvSpPr>
        <p:spPr>
          <a:xfrm>
            <a:off x="572486" y="2035640"/>
            <a:ext cx="7886700" cy="960653"/>
          </a:xfrm>
        </p:spPr>
        <p:txBody>
          <a:bodyPr>
            <a:noAutofit/>
          </a:bodyPr>
          <a:lstStyle/>
          <a:p>
            <a:pPr>
              <a:lnSpc>
                <a:spcPct val="100000"/>
              </a:lnSpc>
              <a:buFont typeface="Wingdings" panose="05000000000000000000" pitchFamily="2" charset="2"/>
              <a:buChar char="l"/>
            </a:pPr>
            <a:r>
              <a:rPr lang="zh-TW" altLang="en-US" sz="3600" b="1" dirty="0" smtClean="0">
                <a:solidFill>
                  <a:srgbClr val="0000FF"/>
                </a:solidFill>
                <a:latin typeface="標楷體" panose="03000509000000000000" pitchFamily="65" charset="-120"/>
                <a:ea typeface="標楷體" panose="03000509000000000000" pitchFamily="65" charset="-120"/>
              </a:rPr>
              <a:t>寫作測驗（上限</a:t>
            </a:r>
            <a:r>
              <a:rPr lang="en-US" altLang="zh-TW" sz="3600" b="1" dirty="0" smtClean="0">
                <a:solidFill>
                  <a:srgbClr val="0000FF"/>
                </a:solidFill>
                <a:latin typeface="Book Antiqua" panose="02040602050305030304" pitchFamily="18" charset="0"/>
                <a:ea typeface="標楷體" panose="03000509000000000000" pitchFamily="65" charset="-120"/>
              </a:rPr>
              <a:t>1</a:t>
            </a:r>
            <a:r>
              <a:rPr lang="zh-TW" altLang="en-US" sz="3600" b="1" dirty="0" smtClean="0">
                <a:solidFill>
                  <a:srgbClr val="0000FF"/>
                </a:solidFill>
                <a:latin typeface="標楷體" panose="03000509000000000000" pitchFamily="65" charset="-120"/>
                <a:ea typeface="標楷體" panose="03000509000000000000" pitchFamily="65" charset="-120"/>
              </a:rPr>
              <a:t>分</a:t>
            </a:r>
            <a:r>
              <a:rPr lang="zh-TW" altLang="en-US" sz="3600" b="1" dirty="0">
                <a:solidFill>
                  <a:srgbClr val="0000FF"/>
                </a:solidFill>
                <a:latin typeface="標楷體" panose="03000509000000000000" pitchFamily="65" charset="-120"/>
                <a:ea typeface="標楷體" panose="03000509000000000000" pitchFamily="65" charset="-120"/>
              </a:rPr>
              <a:t>）</a:t>
            </a:r>
          </a:p>
          <a:p>
            <a:pPr marL="0" indent="0">
              <a:lnSpc>
                <a:spcPct val="100000"/>
              </a:lnSpc>
              <a:buNone/>
            </a:pP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3319042483"/>
              </p:ext>
            </p:extLst>
          </p:nvPr>
        </p:nvGraphicFramePr>
        <p:xfrm>
          <a:off x="558444" y="2789007"/>
          <a:ext cx="7942865" cy="2110559"/>
        </p:xfrm>
        <a:graphic>
          <a:graphicData uri="http://schemas.openxmlformats.org/drawingml/2006/table">
            <a:tbl>
              <a:tblPr firstRow="1" bandRow="1">
                <a:tableStyleId>{5C22544A-7EE6-4342-B048-85BDC9FD1C3A}</a:tableStyleId>
              </a:tblPr>
              <a:tblGrid>
                <a:gridCol w="1467107"/>
                <a:gridCol w="1079293"/>
                <a:gridCol w="1079293"/>
                <a:gridCol w="1079293"/>
                <a:gridCol w="1079293"/>
                <a:gridCol w="1079293"/>
                <a:gridCol w="1079293"/>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latin typeface="標楷體" panose="03000509000000000000" pitchFamily="65" charset="-120"/>
                          <a:ea typeface="標楷體" panose="03000509000000000000" pitchFamily="65" charset="-120"/>
                        </a:rPr>
                        <a:t>寫作</a:t>
                      </a:r>
                      <a:endParaRPr lang="en-US" altLang="zh-TW" sz="3300" b="1" dirty="0" smtClean="0">
                        <a:solidFill>
                          <a:srgbClr val="0000FF"/>
                        </a:solidFill>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latin typeface="標楷體" panose="03000509000000000000" pitchFamily="65" charset="-120"/>
                          <a:ea typeface="標楷體" panose="03000509000000000000" pitchFamily="65" charset="-120"/>
                        </a:rPr>
                        <a:t>成績</a:t>
                      </a:r>
                      <a:endParaRPr lang="zh-TW" altLang="en-US" sz="3300" b="1" dirty="0">
                        <a:solidFill>
                          <a:srgbClr val="0000FF"/>
                        </a:solidFill>
                        <a:latin typeface="標楷體" panose="03000509000000000000" pitchFamily="65" charset="-12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smtClean="0">
                          <a:solidFill>
                            <a:srgbClr val="0000FF"/>
                          </a:solidFill>
                          <a:latin typeface="Book Antiqua" panose="02040602050305030304" pitchFamily="18" charset="0"/>
                          <a:ea typeface="標楷體" panose="03000509000000000000" pitchFamily="65" charset="-120"/>
                        </a:rPr>
                        <a:t>6</a:t>
                      </a:r>
                      <a:r>
                        <a:rPr lang="zh-TW" altLang="en-US" sz="3300" dirty="0" smtClean="0">
                          <a:solidFill>
                            <a:srgbClr val="0000FF"/>
                          </a:solidFill>
                          <a:latin typeface="Book Antiqua" panose="02040602050305030304" pitchFamily="18" charset="0"/>
                          <a:ea typeface="標楷體" panose="03000509000000000000" pitchFamily="65" charset="-120"/>
                        </a:rPr>
                        <a:t>級分</a:t>
                      </a:r>
                      <a:endParaRPr lang="zh-TW" altLang="en-US" sz="3300" dirty="0">
                        <a:solidFill>
                          <a:srgbClr val="0000FF"/>
                        </a:solidFill>
                        <a:latin typeface="Book Antiqua" panose="02040602050305030304" pitchFamily="18" charset="0"/>
                        <a:ea typeface="標楷體" panose="03000509000000000000" pitchFamily="65" charset="-12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1013279">
                <a:tc>
                  <a:txBody>
                    <a:bodyPr/>
                    <a:lstStyle/>
                    <a:p>
                      <a:pPr marL="0" algn="ctr" defTabSz="914400" rtl="0" eaLnBrk="1" latinLnBrk="0" hangingPunct="1"/>
                      <a:r>
                        <a:rPr lang="zh-TW" altLang="en-US"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spTree>
    <p:extLst>
      <p:ext uri="{BB962C8B-B14F-4D97-AF65-F5344CB8AC3E}">
        <p14:creationId xmlns:p14="http://schemas.microsoft.com/office/powerpoint/2010/main" val="22217386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a:ext uri="{FF2B5EF4-FFF2-40B4-BE49-F238E27FC236}">
                <a16:creationId xmlns:a16="http://schemas.microsoft.com/office/drawing/2014/main" xmlns="" id="{EDA39746-9DFE-4E41-8FFC-C3ADB70C9624}"/>
              </a:ext>
            </a:extLst>
          </p:cNvPr>
          <p:cNvSpPr/>
          <p:nvPr/>
        </p:nvSpPr>
        <p:spPr>
          <a:xfrm>
            <a:off x="7803104" y="2039708"/>
            <a:ext cx="1295481" cy="1227584"/>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2" name="標題 1">
            <a:extLst>
              <a:ext uri="{FF2B5EF4-FFF2-40B4-BE49-F238E27FC236}">
                <a16:creationId xmlns:a16="http://schemas.microsoft.com/office/drawing/2014/main" xmlns="" id="{5FDACF80-F17B-4524-B907-B5FD3C0EC1C9}"/>
              </a:ext>
            </a:extLst>
          </p:cNvPr>
          <p:cNvSpPr>
            <a:spLocks noGrp="1"/>
          </p:cNvSpPr>
          <p:nvPr>
            <p:ph type="title"/>
          </p:nvPr>
        </p:nvSpPr>
        <p:spPr/>
        <p:txBody>
          <a:bodyPr/>
          <a:lstStyle/>
          <a:p>
            <a:r>
              <a:rPr lang="zh-TW" altLang="en-US" b="1" dirty="0" smtClean="0">
                <a:solidFill>
                  <a:srgbClr val="7030A0"/>
                </a:solidFill>
                <a:latin typeface="標楷體" panose="03000509000000000000" pitchFamily="65" charset="-120"/>
                <a:ea typeface="標楷體" panose="03000509000000000000" pitchFamily="65" charset="-120"/>
              </a:rPr>
              <a:t>超額</a:t>
            </a:r>
            <a:r>
              <a:rPr lang="zh-TW" altLang="en-US" b="1" dirty="0">
                <a:solidFill>
                  <a:srgbClr val="7030A0"/>
                </a:solidFill>
                <a:latin typeface="標楷體" panose="03000509000000000000" pitchFamily="65" charset="-120"/>
                <a:ea typeface="標楷體" panose="03000509000000000000" pitchFamily="65" charset="-120"/>
              </a:rPr>
              <a:t>同分比序項目順序</a:t>
            </a:r>
          </a:p>
        </p:txBody>
      </p:sp>
      <p:sp>
        <p:nvSpPr>
          <p:cNvPr id="13" name="箭號: 五邊形 12">
            <a:extLst>
              <a:ext uri="{FF2B5EF4-FFF2-40B4-BE49-F238E27FC236}">
                <a16:creationId xmlns:a16="http://schemas.microsoft.com/office/drawing/2014/main" xmlns="" id="{EDA39746-9DFE-4E41-8FFC-C3ADB70C9624}"/>
              </a:ext>
            </a:extLst>
          </p:cNvPr>
          <p:cNvSpPr/>
          <p:nvPr/>
        </p:nvSpPr>
        <p:spPr>
          <a:xfrm>
            <a:off x="6835267" y="1530118"/>
            <a:ext cx="1295481" cy="1227584"/>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a:ext uri="{FF2B5EF4-FFF2-40B4-BE49-F238E27FC236}">
                <a16:creationId xmlns:a16="http://schemas.microsoft.com/office/drawing/2014/main" xmlns="" id="{E65FB60C-6221-4EFE-B7C0-B8924CDA03D1}"/>
              </a:ext>
            </a:extLst>
          </p:cNvPr>
          <p:cNvSpPr/>
          <p:nvPr/>
        </p:nvSpPr>
        <p:spPr>
          <a:xfrm>
            <a:off x="5777335" y="1982430"/>
            <a:ext cx="1308005" cy="1239451"/>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chemeClr val="tx1"/>
              </a:solidFill>
              <a:latin typeface="Book Antiqua" panose="02040602050305030304" pitchFamily="18" charset="0"/>
            </a:endParaRPr>
          </a:p>
        </p:txBody>
      </p:sp>
      <p:sp>
        <p:nvSpPr>
          <p:cNvPr id="11" name="箭號: 五邊形 10">
            <a:extLst>
              <a:ext uri="{FF2B5EF4-FFF2-40B4-BE49-F238E27FC236}">
                <a16:creationId xmlns:a16="http://schemas.microsoft.com/office/drawing/2014/main" xmlns="" id="{3C08076A-691A-4899-A39C-8BF5D0A3BFEE}"/>
              </a:ext>
            </a:extLst>
          </p:cNvPr>
          <p:cNvSpPr/>
          <p:nvPr/>
        </p:nvSpPr>
        <p:spPr>
          <a:xfrm>
            <a:off x="4636777" y="1545685"/>
            <a:ext cx="1306022" cy="1237572"/>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chemeClr val="tx1"/>
              </a:solidFill>
              <a:latin typeface="Book Antiqua" panose="02040602050305030304" pitchFamily="18" charset="0"/>
            </a:endParaRPr>
          </a:p>
        </p:txBody>
      </p:sp>
      <p:sp>
        <p:nvSpPr>
          <p:cNvPr id="9" name="箭號: 五邊形 8">
            <a:extLst>
              <a:ext uri="{FF2B5EF4-FFF2-40B4-BE49-F238E27FC236}">
                <a16:creationId xmlns:a16="http://schemas.microsoft.com/office/drawing/2014/main" xmlns="" id="{E2DD453B-3EB2-409C-B283-C4ADCB0B4F4F}"/>
              </a:ext>
            </a:extLst>
          </p:cNvPr>
          <p:cNvSpPr/>
          <p:nvPr/>
        </p:nvSpPr>
        <p:spPr>
          <a:xfrm>
            <a:off x="3514036" y="1990908"/>
            <a:ext cx="1290113" cy="1222497"/>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a:ext uri="{FF2B5EF4-FFF2-40B4-BE49-F238E27FC236}">
                <a16:creationId xmlns:a16="http://schemas.microsoft.com/office/drawing/2014/main" xmlns="" id="{75C45864-2892-4581-8FC1-D8452E64CDFB}"/>
              </a:ext>
            </a:extLst>
          </p:cNvPr>
          <p:cNvSpPr/>
          <p:nvPr/>
        </p:nvSpPr>
        <p:spPr>
          <a:xfrm>
            <a:off x="2327199" y="1552300"/>
            <a:ext cx="1308005" cy="1248141"/>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6300"/>
              </a:lnSpc>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a:ext uri="{FF2B5EF4-FFF2-40B4-BE49-F238E27FC236}">
                <a16:creationId xmlns:a16="http://schemas.microsoft.com/office/drawing/2014/main" xmlns="" id="{0ADDE330-E604-4CF2-BF89-64CFA9139E6F}"/>
              </a:ext>
            </a:extLst>
          </p:cNvPr>
          <p:cNvSpPr/>
          <p:nvPr/>
        </p:nvSpPr>
        <p:spPr>
          <a:xfrm>
            <a:off x="1248637" y="2039708"/>
            <a:ext cx="1279739" cy="1193348"/>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6300"/>
              </a:lnSpc>
            </a:pPr>
            <a:r>
              <a:rPr lang="en-US" altLang="zh-TW" sz="16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a:ext uri="{FF2B5EF4-FFF2-40B4-BE49-F238E27FC236}">
                <a16:creationId xmlns:a16="http://schemas.microsoft.com/office/drawing/2014/main" xmlns="" id="{96E77FB4-F856-4B57-A3A9-824D34D2A98F}"/>
              </a:ext>
            </a:extLst>
          </p:cNvPr>
          <p:cNvSpPr/>
          <p:nvPr/>
        </p:nvSpPr>
        <p:spPr>
          <a:xfrm>
            <a:off x="230983" y="1552299"/>
            <a:ext cx="1210818" cy="1147358"/>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a:ext uri="{FF2B5EF4-FFF2-40B4-BE49-F238E27FC236}">
                <a16:creationId xmlns:a16="http://schemas.microsoft.com/office/drawing/2014/main" xmlns="" id="{FC66796C-3D68-4BB0-AE31-5F627D7D322F}"/>
              </a:ext>
            </a:extLst>
          </p:cNvPr>
          <p:cNvSpPr/>
          <p:nvPr/>
        </p:nvSpPr>
        <p:spPr>
          <a:xfrm>
            <a:off x="7592096" y="3795856"/>
            <a:ext cx="1479124" cy="1435100"/>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4000"/>
              </a:lnSpc>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84138" algn="ctr"/>
            <a:r>
              <a:rPr lang="en-US" altLang="zh-TW" sz="1200" b="1" dirty="0" smtClean="0">
                <a:solidFill>
                  <a:schemeClr val="tx1"/>
                </a:solidFill>
                <a:latin typeface="Book Antiqua" panose="02040602050305030304" pitchFamily="18" charset="0"/>
                <a:ea typeface="標楷體" panose="03000509000000000000" pitchFamily="65" charset="-120"/>
              </a:rPr>
              <a:t>6&gt;5&gt;4&gt;</a:t>
            </a:r>
          </a:p>
          <a:p>
            <a:pPr indent="84138" algn="ctr"/>
            <a:r>
              <a:rPr lang="en-US" altLang="zh-TW" sz="1200" b="1" dirty="0" smtClean="0">
                <a:solidFill>
                  <a:schemeClr val="tx1"/>
                </a:solidFill>
                <a:latin typeface="Book Antiqua" panose="02040602050305030304" pitchFamily="18" charset="0"/>
                <a:ea typeface="標楷體" panose="03000509000000000000" pitchFamily="65" charset="-120"/>
              </a:rPr>
              <a:t>3&gt;2&gt;1&gt;</a:t>
            </a:r>
            <a:r>
              <a:rPr lang="zh-TW" altLang="en-US" sz="1200" b="1" dirty="0" smtClean="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a:ext uri="{FF2B5EF4-FFF2-40B4-BE49-F238E27FC236}">
                <a16:creationId xmlns:a16="http://schemas.microsoft.com/office/drawing/2014/main" xmlns="" id="{8C492F68-C312-4884-92D6-4601F7D71734}"/>
              </a:ext>
            </a:extLst>
          </p:cNvPr>
          <p:cNvSpPr/>
          <p:nvPr/>
        </p:nvSpPr>
        <p:spPr>
          <a:xfrm>
            <a:off x="6326392" y="4305446"/>
            <a:ext cx="1517897" cy="1435100"/>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5500"/>
              </a:lnSpc>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pt-BR" altLang="zh-TW" sz="1200" b="1" dirty="0" smtClean="0">
                <a:solidFill>
                  <a:schemeClr val="tx1"/>
                </a:solidFill>
                <a:latin typeface="Book Antiqua" panose="02040602050305030304" pitchFamily="18" charset="0"/>
                <a:ea typeface="標楷體" panose="03000509000000000000" pitchFamily="65" charset="-120"/>
              </a:rPr>
              <a:t>A++&gt; A+&gt; A&gt; B++&gt; B+&gt; B&gt; C&gt;</a:t>
            </a:r>
          </a:p>
          <a:p>
            <a:pPr algn="ctr"/>
            <a:r>
              <a:rPr lang="zh-TW" altLang="pt-BR" sz="1200" b="1" dirty="0" smtClean="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a:ext uri="{FF2B5EF4-FFF2-40B4-BE49-F238E27FC236}">
                <a16:creationId xmlns:a16="http://schemas.microsoft.com/office/drawing/2014/main" xmlns="" id="{10B252E7-89F5-4AFB-A7E7-EF49DB2F077B}"/>
              </a:ext>
            </a:extLst>
          </p:cNvPr>
          <p:cNvSpPr/>
          <p:nvPr/>
        </p:nvSpPr>
        <p:spPr>
          <a:xfrm>
            <a:off x="5062908" y="3803277"/>
            <a:ext cx="1393032" cy="1435100"/>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a:ext uri="{FF2B5EF4-FFF2-40B4-BE49-F238E27FC236}">
                <a16:creationId xmlns:a16="http://schemas.microsoft.com/office/drawing/2014/main" xmlns="" id="{186DF997-1270-45E7-8448-FF165D0807AE}"/>
              </a:ext>
            </a:extLst>
          </p:cNvPr>
          <p:cNvSpPr/>
          <p:nvPr/>
        </p:nvSpPr>
        <p:spPr>
          <a:xfrm>
            <a:off x="3882555" y="4256460"/>
            <a:ext cx="1393031" cy="1435100"/>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84138" algn="ct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a:ext uri="{FF2B5EF4-FFF2-40B4-BE49-F238E27FC236}">
                <a16:creationId xmlns:a16="http://schemas.microsoft.com/office/drawing/2014/main" xmlns="" id="{3EFE61F3-9B49-4512-B922-2B40DEC1C8F5}"/>
              </a:ext>
            </a:extLst>
          </p:cNvPr>
          <p:cNvSpPr/>
          <p:nvPr/>
        </p:nvSpPr>
        <p:spPr>
          <a:xfrm>
            <a:off x="2676826" y="3794791"/>
            <a:ext cx="1376363" cy="1435100"/>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sp>
        <p:nvSpPr>
          <p:cNvPr id="20" name="箭號: 五邊形 19">
            <a:extLst>
              <a:ext uri="{FF2B5EF4-FFF2-40B4-BE49-F238E27FC236}">
                <a16:creationId xmlns:a16="http://schemas.microsoft.com/office/drawing/2014/main" xmlns="" id="{982DF71A-9862-4BD2-9287-63D1C1952CA2}"/>
              </a:ext>
            </a:extLst>
          </p:cNvPr>
          <p:cNvSpPr/>
          <p:nvPr/>
        </p:nvSpPr>
        <p:spPr>
          <a:xfrm>
            <a:off x="1511645" y="4252422"/>
            <a:ext cx="1376363"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algn="r"/>
            <a:endParaRPr lang="zh-TW" altLang="en-US" sz="1400" b="1" dirty="0">
              <a:latin typeface="Book Antiqua" panose="02040602050305030304" pitchFamily="18" charset="0"/>
            </a:endParaRPr>
          </a:p>
        </p:txBody>
      </p:sp>
      <p:sp>
        <p:nvSpPr>
          <p:cNvPr id="21" name="箭號: 五邊形 20">
            <a:extLst>
              <a:ext uri="{FF2B5EF4-FFF2-40B4-BE49-F238E27FC236}">
                <a16:creationId xmlns:a16="http://schemas.microsoft.com/office/drawing/2014/main" xmlns="" id="{54B6600D-359F-44F1-BEF0-765092B6B59D}"/>
              </a:ext>
            </a:extLst>
          </p:cNvPr>
          <p:cNvSpPr/>
          <p:nvPr/>
        </p:nvSpPr>
        <p:spPr>
          <a:xfrm>
            <a:off x="247587" y="3798330"/>
            <a:ext cx="144780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000" b="1" dirty="0" smtClean="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sz="3000" b="1" dirty="0" smtClean="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05C83C43-3175-4B50-B956-D0A00F06E388}" type="slidenum">
              <a:rPr lang="zh-TW" altLang="en-US" smtClean="0"/>
              <a:pPr/>
              <a:t>83</a:t>
            </a:fld>
            <a:endParaRPr lang="zh-TW" altLang="en-US" dirty="0"/>
          </a:p>
        </p:txBody>
      </p:sp>
      <p:sp>
        <p:nvSpPr>
          <p:cNvPr id="5" name="文字方塊 4"/>
          <p:cNvSpPr txBox="1"/>
          <p:nvPr/>
        </p:nvSpPr>
        <p:spPr>
          <a:xfrm>
            <a:off x="247587" y="5869227"/>
            <a:ext cx="6340637" cy="984885"/>
          </a:xfrm>
          <a:prstGeom prst="rect">
            <a:avLst/>
          </a:prstGeom>
          <a:noFill/>
        </p:spPr>
        <p:txBody>
          <a:bodyPr wrap="square" rtlCol="0">
            <a:spAutoFit/>
          </a:bodyPr>
          <a:lstStyle/>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此為同分之參酌比序之分發順位</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積分採計</a:t>
            </a:r>
            <a:r>
              <a:rPr lang="zh-TW" altLang="en-US" sz="2000" b="1" dirty="0" smtClean="0">
                <a:solidFill>
                  <a:srgbClr val="FF0000"/>
                </a:solidFill>
                <a:latin typeface="標楷體" panose="03000509000000000000" pitchFamily="65" charset="-120"/>
                <a:ea typeface="標楷體" panose="03000509000000000000" pitchFamily="65" charset="-120"/>
              </a:rPr>
              <a:t>無論是否採計會考成績，但同分比序項目皆為一致標準，且均包含會考相關科目之比序</a:t>
            </a:r>
            <a:r>
              <a:rPr lang="zh-TW" altLang="en-US" sz="1600" dirty="0" smtClean="0">
                <a:latin typeface="標楷體" panose="03000509000000000000" pitchFamily="65" charset="-120"/>
                <a:ea typeface="標楷體" panose="03000509000000000000" pitchFamily="65" charset="-120"/>
              </a:rPr>
              <a:t>。</a:t>
            </a:r>
            <a:endParaRPr lang="zh-TW" altLang="en-US" sz="1600" dirty="0">
              <a:latin typeface="標楷體" panose="03000509000000000000" pitchFamily="65" charset="-120"/>
              <a:ea typeface="標楷體" panose="03000509000000000000" pitchFamily="65" charset="-120"/>
            </a:endParaRPr>
          </a:p>
        </p:txBody>
      </p:sp>
      <p:sp>
        <p:nvSpPr>
          <p:cNvPr id="4" name="文字方塊 3"/>
          <p:cNvSpPr txBox="1"/>
          <p:nvPr/>
        </p:nvSpPr>
        <p:spPr>
          <a:xfrm>
            <a:off x="-95833" y="1666659"/>
            <a:ext cx="1666077" cy="1223412"/>
          </a:xfrm>
          <a:prstGeom prst="rect">
            <a:avLst/>
          </a:prstGeom>
          <a:noFill/>
        </p:spPr>
        <p:txBody>
          <a:bodyPr wrap="square" rtlCol="0">
            <a:spAutoFit/>
          </a:bodyPr>
          <a:lstStyle/>
          <a:p>
            <a:pPr algn="ctr">
              <a:spcBef>
                <a:spcPts val="600"/>
              </a:spcBef>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a:lnSpc>
                <a:spcPts val="3300"/>
              </a:lnSpc>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endParaRPr lang="zh-TW" altLang="en-US" dirty="0"/>
          </a:p>
        </p:txBody>
      </p:sp>
      <p:sp>
        <p:nvSpPr>
          <p:cNvPr id="6" name="文字方塊 5"/>
          <p:cNvSpPr txBox="1"/>
          <p:nvPr/>
        </p:nvSpPr>
        <p:spPr>
          <a:xfrm>
            <a:off x="1132163" y="2066323"/>
            <a:ext cx="1212928" cy="1631216"/>
          </a:xfrm>
          <a:prstGeom prst="rect">
            <a:avLst/>
          </a:prstGeom>
          <a:noFill/>
        </p:spPr>
        <p:txBody>
          <a:bodyPr wrap="square" rtlCol="0">
            <a:spAutoFit/>
          </a:bodyPr>
          <a:lstStyle/>
          <a:p>
            <a:pPr algn="ctr"/>
            <a:r>
              <a:rPr lang="zh-TW" altLang="en-US" sz="2400" b="1" dirty="0" smtClean="0">
                <a:solidFill>
                  <a:srgbClr val="C00000"/>
                </a:solidFill>
                <a:latin typeface="Book Antiqua" panose="02040602050305030304" pitchFamily="18" charset="0"/>
                <a:ea typeface="標楷體" panose="03000509000000000000" pitchFamily="65" charset="-120"/>
              </a:rPr>
              <a:t>  </a:t>
            </a:r>
            <a:r>
              <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1</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p>
        </p:txBody>
      </p:sp>
      <p:sp>
        <p:nvSpPr>
          <p:cNvPr id="14" name="文字方塊 13"/>
          <p:cNvSpPr txBox="1"/>
          <p:nvPr/>
        </p:nvSpPr>
        <p:spPr>
          <a:xfrm>
            <a:off x="2327200" y="1531345"/>
            <a:ext cx="1129937" cy="1908215"/>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a:r>
              <a:rPr lang="en-US" altLang="zh-TW" sz="1400" b="1" dirty="0" smtClean="0">
                <a:latin typeface="Book Antiqua" panose="02040602050305030304" pitchFamily="18" charset="0"/>
                <a:ea typeface="標楷體" panose="03000509000000000000" pitchFamily="65" charset="-120"/>
              </a:rPr>
              <a:t>3</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2.5</a:t>
            </a:r>
            <a:r>
              <a:rPr lang="zh-TW" altLang="en-US" sz="1400" b="1" dirty="0" smtClean="0">
                <a:latin typeface="Book Antiqua" panose="02040602050305030304" pitchFamily="18" charset="0"/>
                <a:ea typeface="標楷體" panose="03000509000000000000" pitchFamily="65" charset="-120"/>
              </a:rPr>
              <a:t>、</a:t>
            </a:r>
            <a:endParaRPr lang="en-US" altLang="zh-TW" sz="1400" b="1" dirty="0" smtClean="0">
              <a:latin typeface="Book Antiqua" panose="02040602050305030304" pitchFamily="18" charset="0"/>
              <a:ea typeface="標楷體" panose="03000509000000000000" pitchFamily="65" charset="-120"/>
            </a:endParaRPr>
          </a:p>
          <a:p>
            <a:pPr indent="84138" algn="ctr"/>
            <a:r>
              <a:rPr lang="en-US" altLang="zh-TW" sz="1400" b="1" dirty="0" smtClean="0">
                <a:latin typeface="Book Antiqua" panose="02040602050305030304" pitchFamily="18" charset="0"/>
                <a:ea typeface="標楷體" panose="03000509000000000000" pitchFamily="65" charset="-120"/>
              </a:rPr>
              <a:t>1.5</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1</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a:p>
            <a:endParaRPr lang="zh-TW" altLang="en-US" dirty="0"/>
          </a:p>
        </p:txBody>
      </p:sp>
      <p:sp>
        <p:nvSpPr>
          <p:cNvPr id="23" name="文字方塊 22"/>
          <p:cNvSpPr txBox="1"/>
          <p:nvPr/>
        </p:nvSpPr>
        <p:spPr>
          <a:xfrm>
            <a:off x="3406559" y="2039709"/>
            <a:ext cx="1217648" cy="1323439"/>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a:p>
            <a:endParaRPr lang="zh-TW" altLang="en-US" dirty="0"/>
          </a:p>
        </p:txBody>
      </p:sp>
      <p:sp>
        <p:nvSpPr>
          <p:cNvPr id="24" name="文字方塊 23"/>
          <p:cNvSpPr txBox="1"/>
          <p:nvPr/>
        </p:nvSpPr>
        <p:spPr>
          <a:xfrm>
            <a:off x="4649084" y="1593780"/>
            <a:ext cx="1074137" cy="1692771"/>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endParaRPr lang="zh-TW" altLang="en-US" dirty="0"/>
          </a:p>
        </p:txBody>
      </p:sp>
      <p:sp>
        <p:nvSpPr>
          <p:cNvPr id="25" name="文字方塊 24"/>
          <p:cNvSpPr txBox="1"/>
          <p:nvPr/>
        </p:nvSpPr>
        <p:spPr>
          <a:xfrm>
            <a:off x="5657754" y="2003558"/>
            <a:ext cx="1258232" cy="1692771"/>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33</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b="1" dirty="0" smtClean="0">
              <a:latin typeface="Book Antiqua" panose="02040602050305030304" pitchFamily="18" charset="0"/>
            </a:endParaRPr>
          </a:p>
          <a:p>
            <a:endParaRPr lang="zh-TW" altLang="en-US" dirty="0"/>
          </a:p>
        </p:txBody>
      </p:sp>
      <p:sp>
        <p:nvSpPr>
          <p:cNvPr id="26" name="文字方塊 25"/>
          <p:cNvSpPr txBox="1"/>
          <p:nvPr/>
        </p:nvSpPr>
        <p:spPr>
          <a:xfrm>
            <a:off x="6798655" y="1608499"/>
            <a:ext cx="1111139" cy="1415772"/>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r>
              <a:rPr lang="en-US" altLang="zh-TW" sz="1400" b="1" i="1" dirty="0" smtClean="0">
                <a:latin typeface="Book Antiqua" panose="02040602050305030304" pitchFamily="18" charset="0"/>
                <a:ea typeface="標楷體" panose="03000509000000000000" pitchFamily="65" charset="-120"/>
              </a:rPr>
              <a:t>15~0</a:t>
            </a:r>
            <a:endParaRPr lang="zh-TW" altLang="en-US" dirty="0"/>
          </a:p>
        </p:txBody>
      </p:sp>
      <p:sp>
        <p:nvSpPr>
          <p:cNvPr id="27" name="文字方塊 26"/>
          <p:cNvSpPr txBox="1"/>
          <p:nvPr/>
        </p:nvSpPr>
        <p:spPr>
          <a:xfrm>
            <a:off x="7748895" y="2028038"/>
            <a:ext cx="1117181" cy="1846659"/>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a:p>
            <a:endParaRPr lang="zh-TW" altLang="en-US" sz="1400" dirty="0"/>
          </a:p>
        </p:txBody>
      </p:sp>
      <p:sp>
        <p:nvSpPr>
          <p:cNvPr id="28" name="文字方塊 27"/>
          <p:cNvSpPr txBox="1"/>
          <p:nvPr/>
        </p:nvSpPr>
        <p:spPr>
          <a:xfrm>
            <a:off x="1490339" y="4496004"/>
            <a:ext cx="1192621" cy="1384995"/>
          </a:xfrm>
          <a:prstGeom prst="rect">
            <a:avLst/>
          </a:prstGeom>
          <a:noFill/>
        </p:spPr>
        <p:txBody>
          <a:bodyPr wrap="square" rtlCol="0">
            <a:spAutoFit/>
          </a:bodyPr>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A++&gt; A+&gt; A&gt; B++&gt; B+&gt; B&gt;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a:p>
            <a:endParaRPr lang="zh-TW" altLang="en-US" dirty="0"/>
          </a:p>
        </p:txBody>
      </p:sp>
    </p:spTree>
    <p:extLst>
      <p:ext uri="{BB962C8B-B14F-4D97-AF65-F5344CB8AC3E}">
        <p14:creationId xmlns:p14="http://schemas.microsoft.com/office/powerpoint/2010/main" val="40993867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F64FD5D-44E4-4F14-88DE-FE20855BFD9D}"/>
              </a:ext>
            </a:extLst>
          </p:cNvPr>
          <p:cNvSpPr>
            <a:spLocks noGrp="1"/>
          </p:cNvSpPr>
          <p:nvPr>
            <p:ph type="title"/>
          </p:nvPr>
        </p:nvSpPr>
        <p:spPr>
          <a:xfrm>
            <a:off x="628650" y="-39524"/>
            <a:ext cx="7886700" cy="1325563"/>
          </a:xfrm>
        </p:spPr>
        <p:txBody>
          <a:bodyPr>
            <a:normAutofit/>
          </a:bodyPr>
          <a:lstStyle/>
          <a:p>
            <a:r>
              <a:rPr lang="zh-TW" altLang="en-US" sz="4000" b="1" dirty="0">
                <a:solidFill>
                  <a:srgbClr val="7030A0"/>
                </a:solidFill>
                <a:latin typeface="標楷體" panose="03000509000000000000" pitchFamily="65" charset="-120"/>
                <a:ea typeface="標楷體" panose="03000509000000000000" pitchFamily="65" charset="-120"/>
              </a:rPr>
              <a:t>九</a:t>
            </a:r>
            <a:r>
              <a:rPr lang="zh-TW" altLang="en-US" sz="4000" b="1" dirty="0" smtClean="0">
                <a:solidFill>
                  <a:srgbClr val="7030A0"/>
                </a:solidFill>
                <a:latin typeface="標楷體" panose="03000509000000000000" pitchFamily="65" charset="-120"/>
                <a:ea typeface="標楷體" panose="03000509000000000000" pitchFamily="65" charset="-120"/>
              </a:rPr>
              <a:t>、</a:t>
            </a:r>
            <a:r>
              <a:rPr lang="en-US" altLang="zh-TW" sz="4000" b="1" dirty="0" smtClean="0">
                <a:solidFill>
                  <a:srgbClr val="7030A0"/>
                </a:solidFill>
                <a:latin typeface="Book Antiqua" panose="02040602050305030304" pitchFamily="18" charset="0"/>
                <a:ea typeface="標楷體" panose="03000509000000000000" pitchFamily="65" charset="-120"/>
              </a:rPr>
              <a:t>107</a:t>
            </a:r>
            <a:r>
              <a:rPr lang="zh-TW" altLang="en-US" sz="4000" b="1" dirty="0" smtClean="0">
                <a:solidFill>
                  <a:srgbClr val="7030A0"/>
                </a:solidFill>
                <a:latin typeface="標楷體" panose="03000509000000000000" pitchFamily="65" charset="-120"/>
                <a:ea typeface="標楷體" panose="03000509000000000000" pitchFamily="65" charset="-120"/>
              </a:rPr>
              <a:t>學年度</a:t>
            </a:r>
            <a:r>
              <a:rPr lang="zh-TW" altLang="zh-TW" sz="4000" b="1" dirty="0" smtClean="0">
                <a:solidFill>
                  <a:srgbClr val="7030A0"/>
                </a:solidFill>
                <a:latin typeface="標楷體" panose="03000509000000000000" pitchFamily="65" charset="-120"/>
                <a:ea typeface="標楷體" panose="03000509000000000000" pitchFamily="65" charset="-120"/>
              </a:rPr>
              <a:t>辦理</a:t>
            </a:r>
            <a:r>
              <a:rPr lang="zh-TW" altLang="zh-TW" sz="4000" b="1" dirty="0">
                <a:solidFill>
                  <a:srgbClr val="7030A0"/>
                </a:solidFill>
                <a:latin typeface="標楷體" panose="03000509000000000000" pitchFamily="65" charset="-120"/>
                <a:ea typeface="標楷體" panose="03000509000000000000" pitchFamily="65" charset="-120"/>
              </a:rPr>
              <a:t>期</a:t>
            </a:r>
            <a:r>
              <a:rPr lang="zh-TW" altLang="zh-TW" sz="4000" b="1" dirty="0" smtClean="0">
                <a:solidFill>
                  <a:srgbClr val="7030A0"/>
                </a:solidFill>
                <a:latin typeface="標楷體" panose="03000509000000000000" pitchFamily="65" charset="-120"/>
                <a:ea typeface="標楷體" panose="03000509000000000000" pitchFamily="65" charset="-120"/>
              </a:rPr>
              <a:t>程</a:t>
            </a:r>
            <a:endParaRPr lang="zh-TW" altLang="en-US" sz="4000" b="1" dirty="0">
              <a:solidFill>
                <a:srgbClr val="7030A0"/>
              </a:solidFill>
            </a:endParaRPr>
          </a:p>
        </p:txBody>
      </p:sp>
      <p:graphicFrame>
        <p:nvGraphicFramePr>
          <p:cNvPr id="4" name="表格 3">
            <a:extLst>
              <a:ext uri="{FF2B5EF4-FFF2-40B4-BE49-F238E27FC236}">
                <a16:creationId xmlns:a16="http://schemas.microsoft.com/office/drawing/2014/main" xmlns="" id="{C30FD52B-4544-40BD-87ED-D7002337E8A7}"/>
              </a:ext>
            </a:extLst>
          </p:cNvPr>
          <p:cNvGraphicFramePr>
            <a:graphicFrameLocks noGrp="1"/>
          </p:cNvGraphicFramePr>
          <p:nvPr>
            <p:extLst>
              <p:ext uri="{D42A27DB-BD31-4B8C-83A1-F6EECF244321}">
                <p14:modId xmlns:p14="http://schemas.microsoft.com/office/powerpoint/2010/main" val="2651154438"/>
              </p:ext>
            </p:extLst>
          </p:nvPr>
        </p:nvGraphicFramePr>
        <p:xfrm>
          <a:off x="1327827" y="1157592"/>
          <a:ext cx="6624536" cy="5868455"/>
        </p:xfrm>
        <a:graphic>
          <a:graphicData uri="http://schemas.openxmlformats.org/drawingml/2006/table">
            <a:tbl>
              <a:tblPr firstRow="1" bandRow="1">
                <a:tableStyleId>{93296810-A885-4BE3-A3E7-6D5BEEA58F35}</a:tableStyleId>
              </a:tblPr>
              <a:tblGrid>
                <a:gridCol w="2206724">
                  <a:extLst>
                    <a:ext uri="{9D8B030D-6E8A-4147-A177-3AD203B41FA5}">
                      <a16:colId xmlns:a16="http://schemas.microsoft.com/office/drawing/2014/main" xmlns="" val="523262653"/>
                    </a:ext>
                  </a:extLst>
                </a:gridCol>
                <a:gridCol w="4417812">
                  <a:extLst>
                    <a:ext uri="{9D8B030D-6E8A-4147-A177-3AD203B41FA5}">
                      <a16:colId xmlns:a16="http://schemas.microsoft.com/office/drawing/2014/main" xmlns="" val="755961293"/>
                    </a:ext>
                  </a:extLst>
                </a:gridCol>
              </a:tblGrid>
              <a:tr h="606763">
                <a:tc>
                  <a:txBody>
                    <a:bodyPr/>
                    <a:lstStyle/>
                    <a:p>
                      <a:pPr algn="ctr"/>
                      <a:r>
                        <a:rPr lang="zh-TW" altLang="en-US" sz="2800" b="1" dirty="0" smtClean="0">
                          <a:solidFill>
                            <a:schemeClr val="bg1"/>
                          </a:solidFill>
                          <a:latin typeface="Book Antiqua" panose="02040602050305030304" pitchFamily="18" charset="0"/>
                          <a:ea typeface="標楷體" panose="03000509000000000000" pitchFamily="65" charset="-120"/>
                        </a:rPr>
                        <a:t>招生校科</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組</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數</a:t>
                      </a:r>
                      <a:endParaRPr lang="zh-TW" altLang="en-US" sz="2800" b="1" dirty="0">
                        <a:solidFill>
                          <a:schemeClr val="bg1"/>
                        </a:solidFill>
                        <a:latin typeface="Book Antiqua" panose="02040602050305030304" pitchFamily="18" charset="0"/>
                        <a:ea typeface="標楷體" panose="03000509000000000000" pitchFamily="65" charset="-120"/>
                      </a:endParaRPr>
                    </a:p>
                  </a:txBody>
                  <a:tcPr marL="68580" marR="68580" anchor="ct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共計</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46</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校、</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218</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科</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組</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endParaRPr lang="zh-TW" altLang="en-US" sz="3000" b="1" kern="1200" dirty="0">
                        <a:solidFill>
                          <a:schemeClr val="bg1"/>
                        </a:solidFill>
                        <a:latin typeface="Book Antiqua" panose="02040602050305030304" pitchFamily="18" charset="0"/>
                        <a:ea typeface="標楷體" panose="03000509000000000000" pitchFamily="65" charset="-120"/>
                        <a:cs typeface="+mn-cs"/>
                      </a:endParaRPr>
                    </a:p>
                  </a:txBody>
                  <a:tcPr marL="68580" marR="68580" anchor="ctr"/>
                </a:tc>
                <a:extLst>
                  <a:ext uri="{0D108BD9-81ED-4DB2-BD59-A6C34878D82A}">
                    <a16:rowId xmlns:a16="http://schemas.microsoft.com/office/drawing/2014/main" xmlns="" val="4022892227"/>
                  </a:ext>
                </a:extLst>
              </a:tr>
              <a:tr h="606763">
                <a:tc>
                  <a:txBody>
                    <a:bodyPr/>
                    <a:lstStyle/>
                    <a:p>
                      <a:pPr algn="ctr"/>
                      <a:r>
                        <a:rPr lang="zh-TW" altLang="en-US" sz="2800" b="1" dirty="0" smtClean="0">
                          <a:solidFill>
                            <a:srgbClr val="FF0000"/>
                          </a:solidFill>
                          <a:latin typeface="Book Antiqua" panose="02040602050305030304" pitchFamily="18" charset="0"/>
                          <a:ea typeface="標楷體" panose="03000509000000000000" pitchFamily="65" charset="-120"/>
                        </a:rPr>
                        <a:t>招 生 名 額</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68580" marR="68580"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計</a:t>
                      </a:r>
                      <a:r>
                        <a:rPr lang="en-US" altLang="zh-TW" sz="3000" b="1" kern="1200" dirty="0" smtClean="0">
                          <a:solidFill>
                            <a:srgbClr val="FF0000"/>
                          </a:solidFill>
                          <a:latin typeface="Book Antiqua" panose="02040602050305030304" pitchFamily="18" charset="0"/>
                          <a:ea typeface="標楷體" panose="03000509000000000000" pitchFamily="65" charset="-120"/>
                          <a:cs typeface="+mn-cs"/>
                        </a:rPr>
                        <a:t>5,318</a:t>
                      </a: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名（一般生）</a:t>
                      </a:r>
                      <a:endParaRPr lang="zh-TW" altLang="en-US" sz="3000" b="1" kern="1200" dirty="0">
                        <a:solidFill>
                          <a:srgbClr val="FF0000"/>
                        </a:solidFill>
                        <a:latin typeface="Book Antiqua" panose="02040602050305030304" pitchFamily="18" charset="0"/>
                        <a:ea typeface="標楷體" panose="03000509000000000000" pitchFamily="65" charset="-120"/>
                        <a:cs typeface="+mn-cs"/>
                      </a:endParaRPr>
                    </a:p>
                  </a:txBody>
                  <a:tcPr marL="68580" marR="68580" anchor="ctr">
                    <a:solidFill>
                      <a:srgbClr val="92D050"/>
                    </a:solidFill>
                  </a:tcPr>
                </a:tc>
                <a:extLst>
                  <a:ext uri="{0D108BD9-81ED-4DB2-BD59-A6C34878D82A}">
                    <a16:rowId xmlns:a16="http://schemas.microsoft.com/office/drawing/2014/main" xmlns="" val="2453660571"/>
                  </a:ext>
                </a:extLst>
              </a:tr>
              <a:tr h="606763">
                <a:tc>
                  <a:txBody>
                    <a:bodyPr/>
                    <a:lstStyle/>
                    <a:p>
                      <a:pPr algn="ctr"/>
                      <a:r>
                        <a:rPr lang="en-US" altLang="zh-TW" sz="28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2800" b="1" dirty="0" smtClean="0">
                          <a:solidFill>
                            <a:srgbClr val="0000FF"/>
                          </a:solidFill>
                          <a:latin typeface="Book Antiqua" panose="02040602050305030304" pitchFamily="18" charset="0"/>
                          <a:ea typeface="標楷體" panose="03000509000000000000" pitchFamily="65" charset="-120"/>
                        </a:rPr>
                        <a:t>簡章</a:t>
                      </a:r>
                      <a:r>
                        <a:rPr lang="zh-TW" altLang="en-US" sz="2800" b="1" dirty="0">
                          <a:solidFill>
                            <a:srgbClr val="0000FF"/>
                          </a:solidFill>
                          <a:latin typeface="Book Antiqua" panose="02040602050305030304" pitchFamily="18" charset="0"/>
                          <a:ea typeface="標楷體" panose="03000509000000000000" pitchFamily="65" charset="-120"/>
                        </a:rPr>
                        <a:t>公告</a:t>
                      </a:r>
                    </a:p>
                  </a:txBody>
                  <a:tcPr marL="68580" marR="68580"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1</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68580" marR="68580" anchor="ctr"/>
                </a:tc>
                <a:extLst>
                  <a:ext uri="{0D108BD9-81ED-4DB2-BD59-A6C34878D82A}">
                    <a16:rowId xmlns:a16="http://schemas.microsoft.com/office/drawing/2014/main" xmlns="" val="960575712"/>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2.</a:t>
                      </a:r>
                      <a:r>
                        <a:rPr lang="zh-TW" altLang="en-US" sz="2800" b="1" dirty="0" smtClean="0">
                          <a:solidFill>
                            <a:srgbClr val="0000FF"/>
                          </a:solidFill>
                          <a:latin typeface="Book Antiqua" panose="02040602050305030304" pitchFamily="18" charset="0"/>
                          <a:ea typeface="標楷體" panose="03000509000000000000" pitchFamily="65" charset="-120"/>
                        </a:rPr>
                        <a:t>集體</a:t>
                      </a:r>
                      <a:r>
                        <a:rPr lang="zh-TW" altLang="en-US" sz="2800" b="1" dirty="0">
                          <a:solidFill>
                            <a:srgbClr val="0000FF"/>
                          </a:solidFill>
                          <a:latin typeface="Book Antiqua" panose="02040602050305030304" pitchFamily="18" charset="0"/>
                          <a:ea typeface="標楷體" panose="03000509000000000000" pitchFamily="65" charset="-120"/>
                        </a:rPr>
                        <a:t>報名</a:t>
                      </a:r>
                    </a:p>
                  </a:txBody>
                  <a:tcPr marL="68580" marR="68580"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前</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68580" marR="68580" anchor="ctr"/>
                </a:tc>
                <a:extLst>
                  <a:ext uri="{0D108BD9-81ED-4DB2-BD59-A6C34878D82A}">
                    <a16:rowId xmlns:a16="http://schemas.microsoft.com/office/drawing/2014/main" xmlns="" val="1613530181"/>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3.</a:t>
                      </a:r>
                      <a:r>
                        <a:rPr lang="zh-TW" altLang="en-US" sz="2800" b="1" dirty="0" smtClean="0">
                          <a:solidFill>
                            <a:srgbClr val="0000FF"/>
                          </a:solidFill>
                          <a:latin typeface="Book Antiqua" panose="02040602050305030304" pitchFamily="18" charset="0"/>
                          <a:ea typeface="標楷體" panose="03000509000000000000" pitchFamily="65" charset="-120"/>
                        </a:rPr>
                        <a:t>志願</a:t>
                      </a:r>
                      <a:r>
                        <a:rPr lang="zh-TW" altLang="en-US" sz="2800" b="1" dirty="0">
                          <a:solidFill>
                            <a:srgbClr val="0000FF"/>
                          </a:solidFill>
                          <a:latin typeface="Book Antiqua" panose="02040602050305030304" pitchFamily="18" charset="0"/>
                          <a:ea typeface="標楷體" panose="03000509000000000000" pitchFamily="65" charset="-120"/>
                        </a:rPr>
                        <a:t>選填</a:t>
                      </a:r>
                    </a:p>
                  </a:txBody>
                  <a:tcPr marL="68580" marR="68580"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7</a:t>
                      </a:r>
                      <a:r>
                        <a:rPr lang="zh-TW" altLang="en-US" sz="2800" b="1" dirty="0" smtClean="0">
                          <a:solidFill>
                            <a:srgbClr val="0000FF"/>
                          </a:solidFill>
                          <a:latin typeface="Book Antiqua" panose="02040602050305030304" pitchFamily="18" charset="0"/>
                          <a:ea typeface="標楷體" panose="03000509000000000000" pitchFamily="65" charset="-120"/>
                        </a:rPr>
                        <a:t>日</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11</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17:00</a:t>
                      </a:r>
                      <a:r>
                        <a:rPr lang="zh-TW" altLang="en-US" sz="2800" b="1" dirty="0" smtClean="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68580" marR="68580" anchor="ctr"/>
                </a:tc>
                <a:extLst>
                  <a:ext uri="{0D108BD9-81ED-4DB2-BD59-A6C34878D82A}">
                    <a16:rowId xmlns:a16="http://schemas.microsoft.com/office/drawing/2014/main" xmlns="" val="3051673713"/>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4.</a:t>
                      </a:r>
                      <a:r>
                        <a:rPr lang="zh-TW" altLang="en-US" sz="2800" b="1" dirty="0" smtClean="0">
                          <a:solidFill>
                            <a:srgbClr val="0000FF"/>
                          </a:solidFill>
                          <a:latin typeface="Book Antiqua" panose="02040602050305030304" pitchFamily="18" charset="0"/>
                          <a:ea typeface="標楷體" panose="03000509000000000000" pitchFamily="65" charset="-120"/>
                        </a:rPr>
                        <a:t>錄取公告</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68580" marR="68580"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107</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13</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10</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68580" marR="68580" anchor="ctr"/>
                </a:tc>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5.</a:t>
                      </a:r>
                      <a:r>
                        <a:rPr lang="zh-TW" altLang="en-US" sz="2800" b="1" dirty="0" smtClean="0">
                          <a:solidFill>
                            <a:srgbClr val="0000FF"/>
                          </a:solidFill>
                          <a:latin typeface="Book Antiqua" panose="02040602050305030304" pitchFamily="18" charset="0"/>
                          <a:ea typeface="標楷體" panose="03000509000000000000" pitchFamily="65" charset="-120"/>
                        </a:rPr>
                        <a:t>錄取</a:t>
                      </a:r>
                      <a:r>
                        <a:rPr lang="zh-TW" altLang="en-US" sz="2800" b="1" dirty="0">
                          <a:solidFill>
                            <a:srgbClr val="0000FF"/>
                          </a:solidFill>
                          <a:latin typeface="Book Antiqua" panose="02040602050305030304" pitchFamily="18" charset="0"/>
                          <a:ea typeface="標楷體" panose="03000509000000000000" pitchFamily="65" charset="-120"/>
                        </a:rPr>
                        <a:t>報到</a:t>
                      </a:r>
                    </a:p>
                  </a:txBody>
                  <a:tcPr marL="68580" marR="68580"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marL="68580" marR="68580" anchor="ctr"/>
                </a:tc>
                <a:extLst>
                  <a:ext uri="{0D108BD9-81ED-4DB2-BD59-A6C34878D82A}">
                    <a16:rowId xmlns:a16="http://schemas.microsoft.com/office/drawing/2014/main" xmlns="" val="592533207"/>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放棄</a:t>
                      </a:r>
                      <a:r>
                        <a:rPr lang="zh-TW" altLang="en-US" sz="2800" b="1" dirty="0">
                          <a:solidFill>
                            <a:srgbClr val="0000FF"/>
                          </a:solidFill>
                          <a:latin typeface="Book Antiqua" panose="02040602050305030304" pitchFamily="18" charset="0"/>
                          <a:ea typeface="標楷體" panose="03000509000000000000" pitchFamily="65" charset="-120"/>
                        </a:rPr>
                        <a:t>錄取</a:t>
                      </a:r>
                    </a:p>
                  </a:txBody>
                  <a:tcPr marL="68580" marR="68580"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marL="68580" marR="68580" anchor="ctr"/>
                </a:tc>
                <a:extLst>
                  <a:ext uri="{0D108BD9-81ED-4DB2-BD59-A6C34878D82A}">
                    <a16:rowId xmlns:a16="http://schemas.microsoft.com/office/drawing/2014/main" xmlns="" val="1535402323"/>
                  </a:ext>
                </a:extLst>
              </a:tr>
            </a:tbl>
          </a:graphicData>
        </a:graphic>
      </p:graphicFrame>
      <p:sp>
        <p:nvSpPr>
          <p:cNvPr id="3" name="投影片編號版面配置區 2"/>
          <p:cNvSpPr>
            <a:spLocks noGrp="1"/>
          </p:cNvSpPr>
          <p:nvPr>
            <p:ph type="sldNum" sz="quarter" idx="12"/>
          </p:nvPr>
        </p:nvSpPr>
        <p:spPr/>
        <p:txBody>
          <a:bodyPr/>
          <a:lstStyle/>
          <a:p>
            <a:fld id="{05C83C43-3175-4B50-B956-D0A00F06E388}" type="slidenum">
              <a:rPr lang="zh-TW" altLang="en-US" smtClean="0"/>
              <a:pPr/>
              <a:t>84</a:t>
            </a:fld>
            <a:endParaRPr lang="zh-TW" altLang="en-US" dirty="0"/>
          </a:p>
        </p:txBody>
      </p:sp>
    </p:spTree>
    <p:extLst>
      <p:ext uri="{BB962C8B-B14F-4D97-AF65-F5344CB8AC3E}">
        <p14:creationId xmlns:p14="http://schemas.microsoft.com/office/powerpoint/2010/main" val="24740602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投影片編號版面配置區 5"/>
          <p:cNvSpPr>
            <a:spLocks noGrp="1"/>
          </p:cNvSpPr>
          <p:nvPr>
            <p:ph type="sldNum" sz="quarter" idx="12"/>
          </p:nvPr>
        </p:nvSpPr>
        <p:spPr bwMode="auto">
          <a:noFill/>
          <a:ln>
            <a:miter lim="800000"/>
            <a:headEnd/>
            <a:tailEnd/>
          </a:ln>
        </p:spPr>
        <p:txBody>
          <a:bodyPr/>
          <a:lstStyle/>
          <a:p>
            <a:fld id="{3A429C2E-99DC-444B-8795-E8D696F39A6D}" type="slidenum">
              <a:rPr lang="zh-TW" altLang="en-US" smtClean="0"/>
              <a:pPr/>
              <a:t>85</a:t>
            </a:fld>
            <a:endParaRPr lang="en-US" altLang="zh-TW"/>
          </a:p>
        </p:txBody>
      </p:sp>
      <p:sp>
        <p:nvSpPr>
          <p:cNvPr id="476162" name="標題 1"/>
          <p:cNvSpPr>
            <a:spLocks noGrp="1"/>
          </p:cNvSpPr>
          <p:nvPr>
            <p:ph type="ctrTitle"/>
          </p:nvPr>
        </p:nvSpPr>
        <p:spPr>
          <a:xfrm>
            <a:off x="685800" y="2130443"/>
            <a:ext cx="7772400" cy="1470025"/>
          </a:xfrm>
        </p:spPr>
        <p:txBody>
          <a:bodyPr/>
          <a:lstStyle/>
          <a:p>
            <a:r>
              <a:rPr lang="zh-TW" altLang="en-US"/>
              <a:t>五</a:t>
            </a:r>
            <a:r>
              <a:rPr lang="zh-TW" altLang="en-US">
                <a:latin typeface="Calibri" pitchFamily="34" charset="0"/>
                <a:ea typeface="新細明體" charset="-120"/>
              </a:rPr>
              <a:t>、</a:t>
            </a:r>
            <a:r>
              <a:rPr lang="zh-TW" altLang="en-US"/>
              <a:t>國中教育會考</a:t>
            </a:r>
          </a:p>
        </p:txBody>
      </p:sp>
      <p:sp>
        <p:nvSpPr>
          <p:cNvPr id="476163" name="副標題 2"/>
          <p:cNvSpPr>
            <a:spLocks noGrp="1"/>
          </p:cNvSpPr>
          <p:nvPr>
            <p:ph type="subTitle" idx="1"/>
          </p:nvPr>
        </p:nvSpPr>
        <p:spPr>
          <a:xfrm>
            <a:off x="1371600" y="3886200"/>
            <a:ext cx="7304088" cy="1752600"/>
          </a:xfrm>
        </p:spPr>
        <p:txBody>
          <a:bodyPr/>
          <a:lstStyle/>
          <a:p>
            <a:r>
              <a:rPr lang="zh-TW" altLang="zh-TW">
                <a:solidFill>
                  <a:schemeClr val="tx1"/>
                </a:solidFill>
              </a:rPr>
              <a:t>教育會考不是入學考試，主要是用來進行學力檢測及後續補救教學參考。</a:t>
            </a:r>
            <a:endParaRPr lang="zh-TW" altLang="en-US">
              <a:solidFill>
                <a:schemeClr val="tx1"/>
              </a:solidFill>
            </a:endParaRPr>
          </a:p>
        </p:txBody>
      </p:sp>
      <p:sp>
        <p:nvSpPr>
          <p:cNvPr id="476164" name="投影片編號版面配置區 3"/>
          <p:cNvSpPr txBox="1">
            <a:spLocks noGrp="1"/>
          </p:cNvSpPr>
          <p:nvPr/>
        </p:nvSpPr>
        <p:spPr bwMode="auto">
          <a:xfrm>
            <a:off x="6553200" y="6356368"/>
            <a:ext cx="2133600" cy="365125"/>
          </a:xfrm>
          <a:prstGeom prst="rect">
            <a:avLst/>
          </a:prstGeom>
          <a:noFill/>
          <a:ln w="9525">
            <a:noFill/>
            <a:miter lim="800000"/>
            <a:headEnd/>
            <a:tailEnd/>
          </a:ln>
        </p:spPr>
        <p:txBody>
          <a:bodyPr anchor="ctr"/>
          <a:lstStyle/>
          <a:p>
            <a:pPr algn="r"/>
            <a:endParaRPr kumimoji="0" lang="zh-TW" altLang="en-US" sz="160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BA8974-CCC7-4624-8347-0B72C57FA85A}" type="slidenum">
              <a:rPr lang="zh-TW" altLang="en-US" smtClean="0">
                <a:solidFill>
                  <a:srgbClr val="898989"/>
                </a:solidFill>
                <a:latin typeface="Arial" charset="0"/>
                <a:ea typeface="新細明體" charset="-120"/>
              </a:rPr>
              <a:pPr fontAlgn="base">
                <a:spcBef>
                  <a:spcPct val="0"/>
                </a:spcBef>
                <a:spcAft>
                  <a:spcPct val="0"/>
                </a:spcAft>
              </a:pPr>
              <a:t>86</a:t>
            </a:fld>
            <a:endParaRPr lang="en-US" altLang="zh-TW">
              <a:solidFill>
                <a:srgbClr val="898989"/>
              </a:solidFill>
              <a:latin typeface="Arial" charset="0"/>
              <a:ea typeface="新細明體" charset="-120"/>
            </a:endParaRPr>
          </a:p>
        </p:txBody>
      </p:sp>
      <p:sp>
        <p:nvSpPr>
          <p:cNvPr id="5" name="矩形 4"/>
          <p:cNvSpPr/>
          <p:nvPr/>
        </p:nvSpPr>
        <p:spPr>
          <a:xfrm>
            <a:off x="2480220" y="549276"/>
            <a:ext cx="4288354" cy="707886"/>
          </a:xfrm>
          <a:prstGeom prst="rect">
            <a:avLst/>
          </a:prstGeom>
        </p:spPr>
        <p:txBody>
          <a:bodyPr wrap="none">
            <a:spAutoFit/>
          </a:bodyPr>
          <a:lstStyle/>
          <a:p>
            <a:pPr algn="ctr" fontAlgn="auto">
              <a:spcBef>
                <a:spcPts val="0"/>
              </a:spcBef>
              <a:spcAft>
                <a:spcPts val="0"/>
              </a:spcAft>
              <a:defRPr/>
            </a:pPr>
            <a:r>
              <a:rPr kumimoji="0" lang="zh-TW" altLang="en-US" sz="4000" dirty="0">
                <a:latin typeface="標楷體" pitchFamily="65" charset="-120"/>
                <a:ea typeface="標楷體" pitchFamily="65" charset="-120"/>
                <a:cs typeface="+mj-cs"/>
              </a:rPr>
              <a:t>國中教育會考目的</a:t>
            </a:r>
          </a:p>
        </p:txBody>
      </p:sp>
      <p:graphicFrame>
        <p:nvGraphicFramePr>
          <p:cNvPr id="10" name="表格 9"/>
          <p:cNvGraphicFramePr>
            <a:graphicFrameLocks noGrp="1"/>
          </p:cNvGraphicFramePr>
          <p:nvPr/>
        </p:nvGraphicFramePr>
        <p:xfrm>
          <a:off x="879972" y="1257300"/>
          <a:ext cx="7488832" cy="5301534"/>
        </p:xfrm>
        <a:graphic>
          <a:graphicData uri="http://schemas.openxmlformats.org/drawingml/2006/table">
            <a:tbl>
              <a:tblPr firstRow="1" bandRow="1">
                <a:tableStyleId>{3C2FFA5D-87B4-456A-9821-1D502468CF0F}</a:tableStyleId>
              </a:tblPr>
              <a:tblGrid>
                <a:gridCol w="7488832">
                  <a:extLst>
                    <a:ext uri="{9D8B030D-6E8A-4147-A177-3AD203B41FA5}">
                      <a16:colId xmlns:a16="http://schemas.microsoft.com/office/drawing/2014/main" xmlns="" val="20000"/>
                    </a:ext>
                  </a:extLst>
                </a:gridCol>
              </a:tblGrid>
              <a:tr h="21190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400" dirty="0">
                          <a:solidFill>
                            <a:srgbClr val="0000FF"/>
                          </a:solidFill>
                          <a:latin typeface="標楷體" panose="03000509000000000000" pitchFamily="65" charset="-120"/>
                          <a:ea typeface="標楷體" panose="03000509000000000000" pitchFamily="65" charset="-120"/>
                        </a:rPr>
                        <a:t>一、降低考試壓力，活化學生學習。</a:t>
                      </a:r>
                      <a:br>
                        <a:rPr lang="zh-TW" altLang="en-US" sz="3400" dirty="0">
                          <a:solidFill>
                            <a:srgbClr val="0000FF"/>
                          </a:solidFill>
                          <a:latin typeface="標楷體" panose="03000509000000000000" pitchFamily="65" charset="-120"/>
                          <a:ea typeface="標楷體" panose="03000509000000000000" pitchFamily="65" charset="-120"/>
                        </a:rPr>
                      </a:br>
                      <a:r>
                        <a:rPr lang="zh-TW" altLang="en-US" sz="3400" dirty="0">
                          <a:solidFill>
                            <a:srgbClr val="0000FF"/>
                          </a:solidFill>
                          <a:latin typeface="標楷體" panose="03000509000000000000" pitchFamily="65" charset="-120"/>
                          <a:ea typeface="標楷體" panose="03000509000000000000" pitchFamily="65" charset="-120"/>
                        </a:rPr>
                        <a:t>二、檢視學生學力，確保學習品質。</a:t>
                      </a:r>
                      <a:br>
                        <a:rPr lang="zh-TW" altLang="en-US" sz="3400" dirty="0">
                          <a:solidFill>
                            <a:srgbClr val="0000FF"/>
                          </a:solidFill>
                          <a:latin typeface="標楷體" panose="03000509000000000000" pitchFamily="65" charset="-120"/>
                          <a:ea typeface="標楷體" panose="03000509000000000000" pitchFamily="65" charset="-120"/>
                        </a:rPr>
                      </a:br>
                      <a:r>
                        <a:rPr lang="zh-TW" altLang="en-US" sz="3400" dirty="0">
                          <a:solidFill>
                            <a:srgbClr val="0000FF"/>
                          </a:solidFill>
                          <a:latin typeface="標楷體" panose="03000509000000000000" pitchFamily="65" charset="-120"/>
                          <a:ea typeface="標楷體" panose="03000509000000000000" pitchFamily="65" charset="-120"/>
                        </a:rPr>
                        <a:t>三、回饋學習成果，強化適性輔導。</a:t>
                      </a:r>
                      <a:br>
                        <a:rPr lang="zh-TW" altLang="en-US" sz="3400" dirty="0">
                          <a:solidFill>
                            <a:srgbClr val="0000FF"/>
                          </a:solidFill>
                          <a:latin typeface="標楷體" panose="03000509000000000000" pitchFamily="65" charset="-120"/>
                          <a:ea typeface="標楷體" panose="03000509000000000000" pitchFamily="65" charset="-120"/>
                        </a:rPr>
                      </a:br>
                      <a:r>
                        <a:rPr lang="zh-TW" altLang="en-US" sz="3400" dirty="0">
                          <a:solidFill>
                            <a:srgbClr val="0000FF"/>
                          </a:solidFill>
                          <a:latin typeface="標楷體" panose="03000509000000000000" pitchFamily="65" charset="-120"/>
                          <a:ea typeface="標楷體" panose="03000509000000000000" pitchFamily="65" charset="-120"/>
                        </a:rPr>
                        <a:t>四、提供學力資訊，俾利因材施教。</a:t>
                      </a:r>
                      <a:endParaRPr lang="zh-TW" altLang="en-US" sz="3400" b="0" dirty="0">
                        <a:solidFill>
                          <a:srgbClr val="0000FF"/>
                        </a:solidFill>
                        <a:latin typeface="標楷體" panose="03000509000000000000" pitchFamily="65" charset="-120"/>
                        <a:ea typeface="標楷體" panose="03000509000000000000" pitchFamily="65" charset="-120"/>
                      </a:endParaRPr>
                    </a:p>
                  </a:txBody>
                  <a:tcPr marT="48811" marB="48811">
                    <a:solidFill>
                      <a:srgbClr val="CCFFCC"/>
                    </a:solidFill>
                  </a:tcPr>
                </a:tc>
                <a:extLst>
                  <a:ext uri="{0D108BD9-81ED-4DB2-BD59-A6C34878D82A}">
                    <a16:rowId xmlns:a16="http://schemas.microsoft.com/office/drawing/2014/main" xmlns="" val="10000"/>
                  </a:ext>
                </a:extLst>
              </a:tr>
              <a:tr h="2119026">
                <a:tc>
                  <a:txBody>
                    <a:bodyPr/>
                    <a:lstStyle/>
                    <a:p>
                      <a:r>
                        <a:rPr lang="zh-TW" altLang="en-US" sz="3400" b="1" dirty="0">
                          <a:solidFill>
                            <a:schemeClr val="tx1"/>
                          </a:solidFill>
                          <a:latin typeface="標楷體" panose="03000509000000000000" pitchFamily="65" charset="-120"/>
                          <a:ea typeface="標楷體" panose="03000509000000000000" pitchFamily="65" charset="-120"/>
                        </a:rPr>
                        <a:t>依據國民小學及國民中學學生成績評量準則第</a:t>
                      </a:r>
                      <a:r>
                        <a:rPr lang="en-US" altLang="zh-TW" sz="3400" b="1" dirty="0">
                          <a:solidFill>
                            <a:schemeClr val="tx1"/>
                          </a:solidFill>
                          <a:latin typeface="標楷體" panose="03000509000000000000" pitchFamily="65" charset="-120"/>
                          <a:ea typeface="標楷體" panose="03000509000000000000" pitchFamily="65" charset="-120"/>
                        </a:rPr>
                        <a:t>13</a:t>
                      </a:r>
                      <a:r>
                        <a:rPr lang="zh-TW" altLang="en-US" sz="3400" b="1" dirty="0">
                          <a:solidFill>
                            <a:schemeClr val="tx1"/>
                          </a:solidFill>
                          <a:latin typeface="標楷體" panose="03000509000000000000" pitchFamily="65" charset="-120"/>
                          <a:ea typeface="標楷體" panose="03000509000000000000" pitchFamily="65" charset="-120"/>
                        </a:rPr>
                        <a:t>條規定，由中央與地方共同辦理國中中教育會考，以瞭解及</a:t>
                      </a:r>
                      <a:r>
                        <a:rPr lang="zh-TW" altLang="en-US" sz="3400" b="1" dirty="0">
                          <a:solidFill>
                            <a:srgbClr val="FF0000"/>
                          </a:solidFill>
                          <a:latin typeface="標楷體" panose="03000509000000000000" pitchFamily="65" charset="-120"/>
                          <a:ea typeface="標楷體" panose="03000509000000000000" pitchFamily="65" charset="-120"/>
                        </a:rPr>
                        <a:t>確保國中畢業生學力品質</a:t>
                      </a:r>
                      <a:r>
                        <a:rPr lang="zh-TW" altLang="en-US" sz="3400" b="1" dirty="0">
                          <a:solidFill>
                            <a:schemeClr val="tx1"/>
                          </a:solidFill>
                          <a:latin typeface="標楷體" panose="03000509000000000000" pitchFamily="65" charset="-120"/>
                          <a:ea typeface="標楷體" panose="03000509000000000000" pitchFamily="65" charset="-120"/>
                        </a:rPr>
                        <a:t>。</a:t>
                      </a:r>
                    </a:p>
                  </a:txBody>
                  <a:tcPr marT="48811" marB="48811"/>
                </a:tc>
                <a:extLst>
                  <a:ext uri="{0D108BD9-81ED-4DB2-BD59-A6C34878D82A}">
                    <a16:rowId xmlns:a16="http://schemas.microsoft.com/office/drawing/2014/main" xmlns="" val="10001"/>
                  </a:ext>
                </a:extLst>
              </a:tr>
              <a:tr h="961010">
                <a:tc>
                  <a:txBody>
                    <a:bodyPr/>
                    <a:lstStyle/>
                    <a:p>
                      <a:pPr>
                        <a:spcBef>
                          <a:spcPts val="600"/>
                        </a:spcBef>
                      </a:pPr>
                      <a:endParaRPr lang="en-US" altLang="zh-TW" sz="900" b="1" dirty="0">
                        <a:latin typeface="標楷體" panose="03000509000000000000" pitchFamily="65" charset="-120"/>
                        <a:ea typeface="標楷體" panose="03000509000000000000" pitchFamily="65" charset="-120"/>
                      </a:endParaRPr>
                    </a:p>
                    <a:p>
                      <a:pPr>
                        <a:spcBef>
                          <a:spcPts val="600"/>
                        </a:spcBef>
                      </a:pPr>
                      <a:r>
                        <a:rPr lang="zh-TW" altLang="en-US" sz="3400" b="1" dirty="0">
                          <a:latin typeface="標楷體" panose="03000509000000000000" pitchFamily="65" charset="-120"/>
                          <a:ea typeface="標楷體" panose="03000509000000000000" pitchFamily="65" charset="-120"/>
                        </a:rPr>
                        <a:t>所以：</a:t>
                      </a:r>
                      <a:r>
                        <a:rPr lang="zh-TW" altLang="en-US" sz="3400" b="1" u="sng" dirty="0">
                          <a:solidFill>
                            <a:srgbClr val="FF0000"/>
                          </a:solidFill>
                          <a:latin typeface="標楷體" panose="03000509000000000000" pitchFamily="65" charset="-120"/>
                          <a:ea typeface="標楷體" panose="03000509000000000000" pitchFamily="65" charset="-120"/>
                        </a:rPr>
                        <a:t>每位</a:t>
                      </a:r>
                      <a:r>
                        <a:rPr lang="zh-TW" altLang="en-US" sz="3400" b="1" dirty="0">
                          <a:latin typeface="標楷體" panose="03000509000000000000" pitchFamily="65" charset="-120"/>
                          <a:ea typeface="標楷體" panose="03000509000000000000" pitchFamily="65" charset="-120"/>
                        </a:rPr>
                        <a:t>國中畢業生都要報名參加。</a:t>
                      </a:r>
                      <a:endParaRPr lang="zh-TW" altLang="en-US" sz="3400" dirty="0">
                        <a:latin typeface="標楷體" panose="03000509000000000000" pitchFamily="65" charset="-120"/>
                        <a:ea typeface="標楷體" panose="03000509000000000000" pitchFamily="65" charset="-120"/>
                      </a:endParaRPr>
                    </a:p>
                  </a:txBody>
                  <a:tcPr marT="48811" marB="48811"/>
                </a:tc>
                <a:extLst>
                  <a:ext uri="{0D108BD9-81ED-4DB2-BD59-A6C34878D82A}">
                    <a16:rowId xmlns:a16="http://schemas.microsoft.com/office/drawing/2014/main" xmlns="" val="10002"/>
                  </a:ext>
                </a:extLst>
              </a:tr>
            </a:tbl>
          </a:graphicData>
        </a:graphic>
      </p:graphicFrame>
      <p:sp>
        <p:nvSpPr>
          <p:cNvPr id="3" name="橢圓 2"/>
          <p:cNvSpPr/>
          <p:nvPr/>
        </p:nvSpPr>
        <p:spPr>
          <a:xfrm>
            <a:off x="2109789" y="5849938"/>
            <a:ext cx="1223962" cy="6477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F9835729-9090-49EC-ADEF-1B7C33A45955}" type="slidenum">
              <a:rPr lang="zh-TW" altLang="en-US" smtClean="0"/>
              <a:pPr>
                <a:defRPr/>
              </a:pPr>
              <a:t>87</a:t>
            </a:fld>
            <a:endParaRPr lang="zh-TW" altLang="en-US"/>
          </a:p>
        </p:txBody>
      </p:sp>
      <p:sp>
        <p:nvSpPr>
          <p:cNvPr id="4" name="矩形 3"/>
          <p:cNvSpPr/>
          <p:nvPr/>
        </p:nvSpPr>
        <p:spPr>
          <a:xfrm>
            <a:off x="1839021" y="549276"/>
            <a:ext cx="5570756" cy="707886"/>
          </a:xfrm>
          <a:prstGeom prst="rect">
            <a:avLst/>
          </a:prstGeom>
        </p:spPr>
        <p:txBody>
          <a:bodyPr wrap="none">
            <a:spAutoFit/>
          </a:bodyPr>
          <a:lstStyle/>
          <a:p>
            <a:pPr algn="ctr" fontAlgn="auto">
              <a:spcBef>
                <a:spcPts val="0"/>
              </a:spcBef>
              <a:spcAft>
                <a:spcPts val="0"/>
              </a:spcAft>
              <a:defRPr/>
            </a:pPr>
            <a:r>
              <a:rPr kumimoji="0" lang="en-US" altLang="zh-TW" sz="4000" dirty="0" smtClean="0">
                <a:latin typeface="標楷體" pitchFamily="65" charset="-120"/>
                <a:ea typeface="標楷體" pitchFamily="65" charset="-120"/>
                <a:cs typeface="+mj-cs"/>
              </a:rPr>
              <a:t>107</a:t>
            </a:r>
            <a:r>
              <a:rPr kumimoji="0" lang="zh-TW" altLang="en-US" sz="4000" dirty="0" smtClean="0">
                <a:latin typeface="標楷體" pitchFamily="65" charset="-120"/>
                <a:ea typeface="標楷體" pitchFamily="65" charset="-120"/>
                <a:cs typeface="+mj-cs"/>
              </a:rPr>
              <a:t>年</a:t>
            </a:r>
            <a:r>
              <a:rPr kumimoji="0" lang="zh-TW" altLang="en-US" sz="4000" dirty="0">
                <a:latin typeface="標楷體" pitchFamily="65" charset="-120"/>
                <a:ea typeface="標楷體" pitchFamily="65" charset="-120"/>
                <a:cs typeface="+mj-cs"/>
              </a:rPr>
              <a:t>國中教育會考日程</a:t>
            </a:r>
          </a:p>
        </p:txBody>
      </p:sp>
      <p:graphicFrame>
        <p:nvGraphicFramePr>
          <p:cNvPr id="5" name="內容版面配置區 4"/>
          <p:cNvGraphicFramePr>
            <a:graphicFrameLocks/>
          </p:cNvGraphicFramePr>
          <p:nvPr/>
        </p:nvGraphicFramePr>
        <p:xfrm>
          <a:off x="468313" y="1268413"/>
          <a:ext cx="8280400" cy="5197477"/>
        </p:xfrm>
        <a:graphic>
          <a:graphicData uri="http://schemas.openxmlformats.org/drawingml/2006/table">
            <a:tbl>
              <a:tblPr/>
              <a:tblGrid>
                <a:gridCol w="2070100">
                  <a:extLst>
                    <a:ext uri="{9D8B030D-6E8A-4147-A177-3AD203B41FA5}">
                      <a16:colId xmlns:a16="http://schemas.microsoft.com/office/drawing/2014/main" xmlns="" val="20000"/>
                    </a:ext>
                  </a:extLst>
                </a:gridCol>
                <a:gridCol w="2070100">
                  <a:extLst>
                    <a:ext uri="{9D8B030D-6E8A-4147-A177-3AD203B41FA5}">
                      <a16:colId xmlns:a16="http://schemas.microsoft.com/office/drawing/2014/main" xmlns="" val="20001"/>
                    </a:ext>
                  </a:extLst>
                </a:gridCol>
                <a:gridCol w="2070100">
                  <a:extLst>
                    <a:ext uri="{9D8B030D-6E8A-4147-A177-3AD203B41FA5}">
                      <a16:colId xmlns:a16="http://schemas.microsoft.com/office/drawing/2014/main" xmlns="" val="20002"/>
                    </a:ext>
                  </a:extLst>
                </a:gridCol>
                <a:gridCol w="2070100">
                  <a:extLst>
                    <a:ext uri="{9D8B030D-6E8A-4147-A177-3AD203B41FA5}">
                      <a16:colId xmlns:a16="http://schemas.microsoft.com/office/drawing/2014/main" xmlns="" val="20003"/>
                    </a:ext>
                  </a:extLst>
                </a:gridCol>
              </a:tblGrid>
              <a:tr h="457211">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107</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sz="2400" b="1" kern="100" dirty="0" smtClean="0">
                          <a:solidFill>
                            <a:srgbClr val="000000"/>
                          </a:solidFill>
                          <a:latin typeface="Times New Roman" pitchFamily="18" charset="0"/>
                          <a:ea typeface="標楷體"/>
                          <a:cs typeface="Times New Roman" pitchFamily="18" charset="0"/>
                        </a:rPr>
                        <a:t>19</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（六）</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107</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altLang="zh-TW" sz="2400" b="1" kern="100" dirty="0" smtClean="0">
                          <a:solidFill>
                            <a:srgbClr val="000000"/>
                          </a:solidFill>
                          <a:latin typeface="Times New Roman" pitchFamily="18" charset="0"/>
                          <a:ea typeface="標楷體"/>
                          <a:cs typeface="Times New Roman" pitchFamily="18" charset="0"/>
                        </a:rPr>
                        <a:t>20</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（日）</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4"/>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10:30-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7"/>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13:50-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12:05-</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extLst>
                  <a:ext uri="{0D108BD9-81ED-4DB2-BD59-A6C34878D82A}">
                    <a16:rowId xmlns:a16="http://schemas.microsoft.com/office/drawing/2014/main" xmlns=""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a:t>
                      </a:r>
                      <a:r>
                        <a:rPr lang="zh-TW" sz="2400" b="1" kern="100" dirty="0" smtClean="0">
                          <a:solidFill>
                            <a:srgbClr val="000000"/>
                          </a:solidFill>
                          <a:latin typeface="Times New Roman" pitchFamily="18" charset="0"/>
                          <a:ea typeface="標楷體"/>
                          <a:cs typeface="Times New Roman" pitchFamily="18" charset="0"/>
                        </a:rPr>
                        <a:t>測驗</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8782459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D8CAC5-4F38-422F-94E1-6300FCFF0DDC}" type="slidenum">
              <a:rPr lang="zh-TW" altLang="en-US" smtClean="0">
                <a:solidFill>
                  <a:srgbClr val="898989"/>
                </a:solidFill>
                <a:latin typeface="Arial" charset="0"/>
                <a:ea typeface="新細明體" charset="-120"/>
              </a:rPr>
              <a:pPr fontAlgn="base">
                <a:spcBef>
                  <a:spcPct val="0"/>
                </a:spcBef>
                <a:spcAft>
                  <a:spcPct val="0"/>
                </a:spcAft>
              </a:pPr>
              <a:t>88</a:t>
            </a:fld>
            <a:endParaRPr lang="en-US" altLang="zh-TW">
              <a:solidFill>
                <a:srgbClr val="898989"/>
              </a:solidFill>
              <a:latin typeface="Arial" charset="0"/>
              <a:ea typeface="新細明體" charset="-120"/>
            </a:endParaRPr>
          </a:p>
        </p:txBody>
      </p:sp>
      <p:sp>
        <p:nvSpPr>
          <p:cNvPr id="4" name="投影片編號版面配置區 3"/>
          <p:cNvSpPr txBox="1">
            <a:spLocks noGrp="1"/>
          </p:cNvSpPr>
          <p:nvPr/>
        </p:nvSpPr>
        <p:spPr>
          <a:xfrm>
            <a:off x="6553200" y="6356368"/>
            <a:ext cx="2133600" cy="365125"/>
          </a:xfrm>
          <a:prstGeom prst="rect">
            <a:avLst/>
          </a:prstGeom>
          <a:noFill/>
        </p:spPr>
        <p:txBody>
          <a:bodyPr anchor="ctr"/>
          <a:lstStyle/>
          <a:p>
            <a:pPr algn="r" fontAlgn="auto">
              <a:spcBef>
                <a:spcPts val="0"/>
              </a:spcBef>
              <a:spcAft>
                <a:spcPts val="0"/>
              </a:spcAft>
              <a:defRPr/>
            </a:pPr>
            <a:fld id="{772CE1D1-3A55-428E-999F-F3546DC90992}" type="slidenum">
              <a:rPr kumimoji="0" lang="zh-TW" altLang="en-US" sz="1200">
                <a:solidFill>
                  <a:schemeClr val="tx1">
                    <a:tint val="75000"/>
                  </a:schemeClr>
                </a:solidFill>
                <a:latin typeface="Arial" pitchFamily="34" charset="0"/>
                <a:ea typeface="新細明體" pitchFamily="18" charset="-120"/>
              </a:rPr>
              <a:pPr algn="r" fontAlgn="auto">
                <a:spcBef>
                  <a:spcPts val="0"/>
                </a:spcBef>
                <a:spcAft>
                  <a:spcPts val="0"/>
                </a:spcAft>
                <a:defRPr/>
              </a:pPr>
              <a:t>88</a:t>
            </a:fld>
            <a:endParaRPr kumimoji="0" lang="zh-TW" altLang="en-US" sz="1200">
              <a:solidFill>
                <a:schemeClr val="tx1">
                  <a:tint val="75000"/>
                </a:schemeClr>
              </a:solidFill>
              <a:latin typeface="Arial" pitchFamily="34" charset="0"/>
              <a:ea typeface="新細明體" pitchFamily="18" charset="-120"/>
            </a:endParaRPr>
          </a:p>
        </p:txBody>
      </p:sp>
      <p:sp>
        <p:nvSpPr>
          <p:cNvPr id="479235" name="Titre 1"/>
          <p:cNvSpPr>
            <a:spLocks noGrp="1"/>
          </p:cNvSpPr>
          <p:nvPr>
            <p:ph type="title" idx="4294967295"/>
          </p:nvPr>
        </p:nvSpPr>
        <p:spPr>
          <a:xfrm>
            <a:off x="539750" y="649288"/>
            <a:ext cx="8096250" cy="855662"/>
          </a:xfrm>
        </p:spPr>
        <p:txBody>
          <a:bodyPr/>
          <a:lstStyle/>
          <a:p>
            <a:pPr eaLnBrk="1" hangingPunct="1"/>
            <a:r>
              <a:rPr lang="zh-TW" altLang="en-US" b="1">
                <a:solidFill>
                  <a:srgbClr val="000099"/>
                </a:solidFill>
                <a:latin typeface="標楷體" pitchFamily="65" charset="-120"/>
                <a:ea typeface="標楷體" pitchFamily="65" charset="-120"/>
              </a:rPr>
              <a:t>國中教育會考考科時間與題數</a:t>
            </a:r>
          </a:p>
        </p:txBody>
      </p:sp>
      <p:graphicFrame>
        <p:nvGraphicFramePr>
          <p:cNvPr id="6" name="內容版面配置區 3"/>
          <p:cNvGraphicFramePr>
            <a:graphicFrameLocks/>
          </p:cNvGraphicFramePr>
          <p:nvPr>
            <p:extLst>
              <p:ext uri="{D42A27DB-BD31-4B8C-83A1-F6EECF244321}">
                <p14:modId xmlns:p14="http://schemas.microsoft.com/office/powerpoint/2010/main" val="2895938821"/>
              </p:ext>
            </p:extLst>
          </p:nvPr>
        </p:nvGraphicFramePr>
        <p:xfrm>
          <a:off x="611560" y="1498619"/>
          <a:ext cx="7704138" cy="5040311"/>
        </p:xfrm>
        <a:graphic>
          <a:graphicData uri="http://schemas.openxmlformats.org/drawingml/2006/table">
            <a:tbl>
              <a:tblPr/>
              <a:tblGrid>
                <a:gridCol w="1703021">
                  <a:extLst>
                    <a:ext uri="{9D8B030D-6E8A-4147-A177-3AD203B41FA5}">
                      <a16:colId xmlns:a16="http://schemas.microsoft.com/office/drawing/2014/main" xmlns="" val="20000"/>
                    </a:ext>
                  </a:extLst>
                </a:gridCol>
                <a:gridCol w="2189597">
                  <a:extLst>
                    <a:ext uri="{9D8B030D-6E8A-4147-A177-3AD203B41FA5}">
                      <a16:colId xmlns:a16="http://schemas.microsoft.com/office/drawing/2014/main" xmlns="" val="20001"/>
                    </a:ext>
                  </a:extLst>
                </a:gridCol>
                <a:gridCol w="2027405">
                  <a:extLst>
                    <a:ext uri="{9D8B030D-6E8A-4147-A177-3AD203B41FA5}">
                      <a16:colId xmlns:a16="http://schemas.microsoft.com/office/drawing/2014/main" xmlns="" val="20002"/>
                    </a:ext>
                  </a:extLst>
                </a:gridCol>
                <a:gridCol w="1784115">
                  <a:extLst>
                    <a:ext uri="{9D8B030D-6E8A-4147-A177-3AD203B41FA5}">
                      <a16:colId xmlns:a16="http://schemas.microsoft.com/office/drawing/2014/main" xmlns=""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smtClean="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xmlns=""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45</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smtClean="0">
                          <a:solidFill>
                            <a:srgbClr val="000000"/>
                          </a:solidFill>
                          <a:latin typeface="Times New Roman"/>
                          <a:ea typeface="標楷體"/>
                          <a:cs typeface="Times New Roman"/>
                        </a:rPr>
                        <a:t>2</a:t>
                      </a:r>
                      <a:r>
                        <a:rPr lang="zh-TW" sz="2400" kern="0" dirty="0" smtClean="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xmlns=""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608CBB-877D-4A94-BC96-FA87B2396BBC}" type="slidenum">
              <a:rPr lang="zh-TW" altLang="en-US" smtClean="0">
                <a:solidFill>
                  <a:srgbClr val="898989"/>
                </a:solidFill>
                <a:latin typeface="Arial" charset="0"/>
                <a:ea typeface="新細明體" charset="-120"/>
              </a:rPr>
              <a:pPr fontAlgn="base">
                <a:spcBef>
                  <a:spcPct val="0"/>
                </a:spcBef>
                <a:spcAft>
                  <a:spcPct val="0"/>
                </a:spcAft>
              </a:pPr>
              <a:t>89</a:t>
            </a:fld>
            <a:endParaRPr lang="en-US" altLang="zh-TW">
              <a:solidFill>
                <a:srgbClr val="898989"/>
              </a:solidFill>
              <a:latin typeface="Arial" charset="0"/>
              <a:ea typeface="新細明體" charset="-120"/>
            </a:endParaRPr>
          </a:p>
        </p:txBody>
      </p:sp>
      <p:sp>
        <p:nvSpPr>
          <p:cNvPr id="4" name="投影片編號版面配置區 3"/>
          <p:cNvSpPr txBox="1">
            <a:spLocks noGrp="1"/>
          </p:cNvSpPr>
          <p:nvPr/>
        </p:nvSpPr>
        <p:spPr>
          <a:xfrm>
            <a:off x="6553200" y="6356368"/>
            <a:ext cx="2133600" cy="365125"/>
          </a:xfrm>
          <a:prstGeom prst="rect">
            <a:avLst/>
          </a:prstGeom>
          <a:noFill/>
        </p:spPr>
        <p:txBody>
          <a:bodyPr anchor="ctr"/>
          <a:lstStyle/>
          <a:p>
            <a:pPr algn="r" fontAlgn="auto">
              <a:spcBef>
                <a:spcPts val="0"/>
              </a:spcBef>
              <a:spcAft>
                <a:spcPts val="0"/>
              </a:spcAft>
              <a:defRPr/>
            </a:pPr>
            <a:fld id="{9FDF725D-94B2-4E00-B4A4-CFFB177D2157}" type="slidenum">
              <a:rPr kumimoji="0" lang="zh-TW" altLang="en-US" sz="1200">
                <a:solidFill>
                  <a:schemeClr val="tx1">
                    <a:tint val="75000"/>
                  </a:schemeClr>
                </a:solidFill>
                <a:latin typeface="Arial" pitchFamily="34" charset="0"/>
                <a:ea typeface="新細明體" pitchFamily="18" charset="-120"/>
              </a:rPr>
              <a:pPr algn="r" fontAlgn="auto">
                <a:spcBef>
                  <a:spcPts val="0"/>
                </a:spcBef>
                <a:spcAft>
                  <a:spcPts val="0"/>
                </a:spcAft>
                <a:defRPr/>
              </a:pPr>
              <a:t>89</a:t>
            </a:fld>
            <a:endParaRPr kumimoji="0" lang="zh-TW" altLang="en-US" sz="1200" dirty="0">
              <a:solidFill>
                <a:schemeClr val="tx1">
                  <a:tint val="75000"/>
                </a:schemeClr>
              </a:solidFill>
              <a:latin typeface="Arial" pitchFamily="34" charset="0"/>
              <a:ea typeface="新細明體" pitchFamily="18" charset="-120"/>
            </a:endParaRPr>
          </a:p>
        </p:txBody>
      </p:sp>
      <p:sp>
        <p:nvSpPr>
          <p:cNvPr id="483331" name="Titre 1"/>
          <p:cNvSpPr>
            <a:spLocks noGrp="1"/>
          </p:cNvSpPr>
          <p:nvPr>
            <p:ph type="title" idx="4294967295"/>
          </p:nvPr>
        </p:nvSpPr>
        <p:spPr>
          <a:xfrm>
            <a:off x="600077" y="346075"/>
            <a:ext cx="8086725" cy="1143000"/>
          </a:xfrm>
        </p:spPr>
        <p:txBody>
          <a:bodyPr/>
          <a:lstStyle/>
          <a:p>
            <a:pPr eaLnBrk="1" hangingPunct="1"/>
            <a:r>
              <a:rPr lang="zh-TW" altLang="en-US" b="1">
                <a:solidFill>
                  <a:srgbClr val="000099"/>
                </a:solidFill>
                <a:latin typeface="標楷體" pitchFamily="65" charset="-120"/>
                <a:ea typeface="標楷體" pitchFamily="65" charset="-120"/>
              </a:rPr>
              <a:t>國中教育會考成績計算</a:t>
            </a:r>
          </a:p>
        </p:txBody>
      </p:sp>
      <p:sp>
        <p:nvSpPr>
          <p:cNvPr id="483332" name="Espace réservé du contenu 2"/>
          <p:cNvSpPr>
            <a:spLocks noGrp="1"/>
          </p:cNvSpPr>
          <p:nvPr>
            <p:ph idx="4294967295"/>
          </p:nvPr>
        </p:nvSpPr>
        <p:spPr>
          <a:xfrm>
            <a:off x="395289" y="1600200"/>
            <a:ext cx="8291512" cy="3757613"/>
          </a:xfrm>
        </p:spPr>
        <p:txBody>
          <a:bodyPr/>
          <a:lstStyle/>
          <a:p>
            <a:pPr eaLnBrk="1" hangingPunct="1">
              <a:lnSpc>
                <a:spcPct val="110000"/>
              </a:lnSpc>
            </a:pPr>
            <a:r>
              <a:rPr lang="zh-TW" altLang="en-US" sz="2800">
                <a:latin typeface="標楷體" pitchFamily="65" charset="-120"/>
                <a:ea typeface="標楷體" pitchFamily="65" charset="-120"/>
              </a:rPr>
              <a:t>教育會考將採</a:t>
            </a:r>
            <a:r>
              <a:rPr lang="zh-TW" altLang="en-US" sz="2800" b="1">
                <a:solidFill>
                  <a:srgbClr val="FF0000"/>
                </a:solidFill>
                <a:latin typeface="標楷體" pitchFamily="65" charset="-120"/>
                <a:ea typeface="標楷體" pitchFamily="65" charset="-120"/>
              </a:rPr>
              <a:t>標準參照</a:t>
            </a:r>
            <a:r>
              <a:rPr lang="zh-TW" altLang="en-US" sz="2800">
                <a:latin typeface="標楷體" pitchFamily="65" charset="-120"/>
                <a:ea typeface="標楷體" pitchFamily="65" charset="-120"/>
              </a:rPr>
              <a:t>，透過測驗的標準設定，各科評量結果將分為</a:t>
            </a:r>
            <a:r>
              <a:rPr lang="en-US" altLang="zh-TW" sz="2800" b="1">
                <a:solidFill>
                  <a:srgbClr val="FF0000"/>
                </a:solidFill>
                <a:latin typeface="標楷體" pitchFamily="65" charset="-120"/>
                <a:ea typeface="標楷體" pitchFamily="65" charset="-120"/>
              </a:rPr>
              <a:t>3</a:t>
            </a:r>
            <a:r>
              <a:rPr lang="zh-TW" altLang="en-US" sz="2800" b="1">
                <a:solidFill>
                  <a:srgbClr val="FF0000"/>
                </a:solidFill>
                <a:latin typeface="標楷體" pitchFamily="65" charset="-120"/>
                <a:ea typeface="標楷體" pitchFamily="65" charset="-120"/>
              </a:rPr>
              <a:t>等級</a:t>
            </a:r>
            <a:endParaRPr lang="en-US" altLang="zh-TW" sz="2800" b="1">
              <a:solidFill>
                <a:srgbClr val="FF0000"/>
              </a:solidFill>
              <a:latin typeface="標楷體" pitchFamily="65" charset="-120"/>
              <a:ea typeface="標楷體" pitchFamily="65" charset="-120"/>
            </a:endParaRPr>
          </a:p>
          <a:p>
            <a:pPr lvl="1" eaLnBrk="1" hangingPunct="1">
              <a:lnSpc>
                <a:spcPct val="110000"/>
              </a:lnSpc>
            </a:pPr>
            <a:r>
              <a:rPr lang="zh-TW" altLang="en-US" sz="2600">
                <a:latin typeface="標楷體" pitchFamily="65" charset="-120"/>
                <a:ea typeface="標楷體" pitchFamily="65" charset="-120"/>
              </a:rPr>
              <a:t>「精熟」</a:t>
            </a:r>
            <a:endParaRPr lang="en-US" altLang="zh-TW" sz="2600">
              <a:latin typeface="標楷體" pitchFamily="65" charset="-120"/>
              <a:ea typeface="標楷體" pitchFamily="65" charset="-120"/>
            </a:endParaRPr>
          </a:p>
          <a:p>
            <a:pPr lvl="1" eaLnBrk="1" hangingPunct="1">
              <a:lnSpc>
                <a:spcPct val="110000"/>
              </a:lnSpc>
            </a:pPr>
            <a:r>
              <a:rPr lang="zh-TW" altLang="en-US" sz="2600">
                <a:latin typeface="標楷體" pitchFamily="65" charset="-120"/>
                <a:ea typeface="標楷體" pitchFamily="65" charset="-120"/>
              </a:rPr>
              <a:t>「基礎」</a:t>
            </a:r>
            <a:endParaRPr lang="en-US" altLang="zh-TW" sz="2600">
              <a:latin typeface="標楷體" pitchFamily="65" charset="-120"/>
              <a:ea typeface="標楷體" pitchFamily="65" charset="-120"/>
            </a:endParaRPr>
          </a:p>
          <a:p>
            <a:pPr lvl="1" eaLnBrk="1" hangingPunct="1">
              <a:lnSpc>
                <a:spcPct val="110000"/>
              </a:lnSpc>
            </a:pPr>
            <a:r>
              <a:rPr lang="zh-TW" altLang="en-US" sz="2600">
                <a:latin typeface="標楷體" pitchFamily="65" charset="-120"/>
                <a:ea typeface="標楷體" pitchFamily="65" charset="-120"/>
              </a:rPr>
              <a:t>「待加強」</a:t>
            </a:r>
            <a:endParaRPr lang="en-US" altLang="zh-TW" b="1">
              <a:solidFill>
                <a:srgbClr val="FF0000"/>
              </a:solidFill>
              <a:latin typeface="標楷體" pitchFamily="65" charset="-120"/>
              <a:ea typeface="標楷體" pitchFamily="65" charset="-120"/>
            </a:endParaRPr>
          </a:p>
          <a:p>
            <a:r>
              <a:rPr lang="zh-TW" altLang="en-US" sz="2800">
                <a:solidFill>
                  <a:srgbClr val="FF0000"/>
                </a:solidFill>
                <a:latin typeface="標楷體" pitchFamily="65" charset="-120"/>
                <a:ea typeface="標楷體" pitchFamily="65" charset="-120"/>
              </a:rPr>
              <a:t>寫作測驗的評分等級為一至六級分，不納入超額比序條件，同分比序時才納入計算。</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ea typeface="標楷體" panose="03000509000000000000" pitchFamily="65" charset="-120"/>
                <a:cs typeface="Times New Roman" panose="02020603050405020304" pitchFamily="18" charset="0"/>
              </a:rPr>
              <a:t>變更就學區</a:t>
            </a:r>
            <a:r>
              <a:rPr lang="en-US" altLang="zh-TW" sz="4300" dirty="0">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43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539553" y="1700808"/>
            <a:ext cx="8017652" cy="4800533"/>
          </a:xfrm>
        </p:spPr>
        <p:txBody>
          <a:bodyPr>
            <a:noAutofit/>
          </a:bodyPr>
          <a:lstStyle/>
          <a:p>
            <a:pPr>
              <a:spcBef>
                <a:spcPts val="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高級中等學校多元入學招生辦法</a:t>
            </a:r>
            <a:r>
              <a:rPr lang="zh-TW" altLang="zh-TW" sz="2700" dirty="0">
                <a:latin typeface="Times New Roman" panose="02020603050405020304" pitchFamily="18" charset="0"/>
                <a:ea typeface="標楷體" panose="03000509000000000000" pitchFamily="65" charset="-120"/>
                <a:cs typeface="Times New Roman" panose="02020603050405020304" pitchFamily="18" charset="0"/>
              </a:rPr>
              <a:t>第八條</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第二項</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lvl="1">
              <a:spcBef>
                <a:spcPts val="800"/>
              </a:spcBef>
            </a:pPr>
            <a:r>
              <a:rPr lang="zh-TW" altLang="zh-TW" sz="1900" dirty="0">
                <a:latin typeface="Times New Roman" panose="02020603050405020304" pitchFamily="18" charset="0"/>
                <a:ea typeface="標楷體" panose="03000509000000000000" pitchFamily="65" charset="-120"/>
                <a:cs typeface="Times New Roman" panose="02020603050405020304" pitchFamily="18" charset="0"/>
              </a:rPr>
              <a:t>因戶籍遷徙或其他特殊理由，須變更就學區者，應於免試入學招生簡章規定期限內，向擬參加免試入學之就學區免試入學委員會提出申請，經審查通過者，始得於變更後之就學區參加免試入學。</a:t>
            </a:r>
            <a:endParaRPr lang="en-US" altLang="zh-TW" sz="19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800"/>
              </a:spcBef>
            </a:pP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申請原因</a:t>
            </a:r>
            <a:endParaRPr lang="en-US" altLang="zh-TW" sz="2700" dirty="0">
              <a:latin typeface="Times New Roman" panose="02020603050405020304" pitchFamily="18" charset="0"/>
              <a:ea typeface="標楷體" panose="03000509000000000000" pitchFamily="65" charset="-120"/>
              <a:cs typeface="Times New Roman" panose="02020603050405020304" pitchFamily="18" charset="0"/>
            </a:endParaRPr>
          </a:p>
          <a:p>
            <a:pPr lvl="1">
              <a:spcBef>
                <a:spcPts val="800"/>
              </a:spcBef>
            </a:pPr>
            <a:r>
              <a:rPr lang="zh-TW" altLang="zh-TW" sz="1900" dirty="0">
                <a:latin typeface="Times New Roman" panose="02020603050405020304" pitchFamily="18" charset="0"/>
                <a:ea typeface="標楷體" panose="03000509000000000000" pitchFamily="65" charset="-120"/>
                <a:cs typeface="Times New Roman" panose="02020603050405020304" pitchFamily="18" charset="0"/>
              </a:rPr>
              <a:t>學生就讀或畢業國中學籍所在之免試就學區，未設置學生適性選擇的高中職課程群別或產業特殊需求類科者。</a:t>
            </a:r>
            <a:r>
              <a:rPr lang="en-US" altLang="zh-TW" sz="19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以此項申請核准者，須以該科別或群別為第</a:t>
            </a:r>
            <a:r>
              <a:rPr lang="en-US" altLang="zh-TW" sz="19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9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志願序</a:t>
            </a:r>
            <a:r>
              <a:rPr lang="en-US" altLang="zh-TW" sz="19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9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1">
              <a:spcBef>
                <a:spcPts val="800"/>
              </a:spcBef>
            </a:pPr>
            <a:r>
              <a:rPr lang="zh-TW" altLang="zh-TW" sz="1900" dirty="0">
                <a:latin typeface="Times New Roman" panose="02020603050405020304" pitchFamily="18" charset="0"/>
                <a:ea typeface="標楷體" panose="03000509000000000000" pitchFamily="65" charset="-120"/>
                <a:cs typeface="Times New Roman" panose="02020603050405020304" pitchFamily="18" charset="0"/>
              </a:rPr>
              <a:t>學生因搬家遷徙者。</a:t>
            </a:r>
          </a:p>
          <a:p>
            <a:pPr lvl="1">
              <a:spcBef>
                <a:spcPts val="800"/>
              </a:spcBef>
            </a:pPr>
            <a:r>
              <a:rPr lang="zh-TW" altLang="zh-TW" sz="1900" dirty="0">
                <a:latin typeface="Times New Roman" panose="02020603050405020304" pitchFamily="18" charset="0"/>
                <a:ea typeface="標楷體" panose="03000509000000000000" pitchFamily="65" charset="-120"/>
                <a:cs typeface="Times New Roman" panose="02020603050405020304" pitchFamily="18" charset="0"/>
              </a:rPr>
              <a:t>學生在國中階段跨區就學，但未遷移戶籍，並計畫返回原戶籍所在地就讀高中職者。</a:t>
            </a:r>
          </a:p>
          <a:p>
            <a:pPr lvl="1">
              <a:spcBef>
                <a:spcPts val="800"/>
              </a:spcBef>
            </a:pPr>
            <a:r>
              <a:rPr lang="zh-TW" altLang="zh-TW" sz="1900" dirty="0">
                <a:latin typeface="Times New Roman" panose="02020603050405020304" pitchFamily="18" charset="0"/>
                <a:ea typeface="標楷體" panose="03000509000000000000" pitchFamily="65" charset="-120"/>
                <a:cs typeface="Times New Roman" panose="02020603050405020304" pitchFamily="18" charset="0"/>
              </a:rPr>
              <a:t>其他經核定的特殊因素。</a:t>
            </a:r>
            <a:endParaRPr lang="zh-TW" altLang="en-US" sz="19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715104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 name="表格 222"/>
          <p:cNvGraphicFramePr>
            <a:graphicFrameLocks noGrp="1"/>
          </p:cNvGraphicFramePr>
          <p:nvPr/>
        </p:nvGraphicFramePr>
        <p:xfrm>
          <a:off x="899592" y="1772816"/>
          <a:ext cx="6096000" cy="987790"/>
        </p:xfrm>
        <a:graphic>
          <a:graphicData uri="http://schemas.openxmlformats.org/drawingml/2006/table">
            <a:tbl>
              <a:tblPr firstRow="1" bandRow="1">
                <a:tableStyleId>{37CE84F3-28C3-443E-9E96-99CF82512B78}</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504056">
                <a:tc>
                  <a:txBody>
                    <a:bodyPr/>
                    <a:lstStyle/>
                    <a:p>
                      <a:pPr algn="ctr"/>
                      <a:r>
                        <a:rPr lang="zh-TW" altLang="en-US" sz="2400" dirty="0" smtClean="0"/>
                        <a:t>待加強</a:t>
                      </a:r>
                      <a:endParaRPr lang="zh-TW" altLang="en-US" sz="2400" dirty="0">
                        <a:solidFill>
                          <a:schemeClr val="bg1"/>
                        </a:solidFill>
                        <a:latin typeface="華康POP1體W5" pitchFamily="81" charset="-120"/>
                        <a:ea typeface="華康POP1體W5" pitchFamily="81" charset="-120"/>
                      </a:endParaRPr>
                    </a:p>
                  </a:txBody>
                  <a:tcPr marT="45755" marB="45755">
                    <a:solidFill>
                      <a:srgbClr val="0033CC"/>
                    </a:solidFill>
                  </a:tcPr>
                </a:tc>
                <a:tc>
                  <a:txBody>
                    <a:bodyPr/>
                    <a:lstStyle/>
                    <a:p>
                      <a:pPr algn="ctr"/>
                      <a:r>
                        <a:rPr lang="zh-TW" altLang="en-US" sz="2400" dirty="0" smtClean="0"/>
                        <a:t>基礎</a:t>
                      </a:r>
                      <a:endParaRPr lang="zh-TW" altLang="en-US" sz="2400" dirty="0">
                        <a:solidFill>
                          <a:schemeClr val="bg1"/>
                        </a:solidFill>
                        <a:latin typeface="華康POP1體W5" pitchFamily="81" charset="-120"/>
                        <a:ea typeface="華康POP1體W5" pitchFamily="81" charset="-120"/>
                      </a:endParaRPr>
                    </a:p>
                  </a:txBody>
                  <a:tcPr marT="45755" marB="45755">
                    <a:solidFill>
                      <a:srgbClr val="0033CC"/>
                    </a:solidFill>
                  </a:tcPr>
                </a:tc>
                <a:tc>
                  <a:txBody>
                    <a:bodyPr/>
                    <a:lstStyle/>
                    <a:p>
                      <a:pPr algn="ctr"/>
                      <a:r>
                        <a:rPr lang="zh-TW" altLang="en-US" sz="2400" dirty="0" smtClean="0"/>
                        <a:t>精熟</a:t>
                      </a:r>
                      <a:endParaRPr lang="zh-TW" altLang="en-US" sz="2400" dirty="0">
                        <a:solidFill>
                          <a:schemeClr val="bg1"/>
                        </a:solidFill>
                        <a:latin typeface="華康POP1體W5" pitchFamily="81" charset="-120"/>
                        <a:ea typeface="華康POP1體W5" pitchFamily="81" charset="-120"/>
                      </a:endParaRPr>
                    </a:p>
                  </a:txBody>
                  <a:tcPr marT="45755" marB="45755">
                    <a:solidFill>
                      <a:srgbClr val="0033CC"/>
                    </a:solidFill>
                  </a:tcPr>
                </a:tc>
                <a:extLst>
                  <a:ext uri="{0D108BD9-81ED-4DB2-BD59-A6C34878D82A}">
                    <a16:rowId xmlns:a16="http://schemas.microsoft.com/office/drawing/2014/main" xmlns="" val="10000"/>
                  </a:ext>
                </a:extLst>
              </a:tr>
              <a:tr h="483734">
                <a:tc>
                  <a:txBody>
                    <a:bodyPr/>
                    <a:lstStyle/>
                    <a:p>
                      <a:endParaRPr lang="zh-TW" altLang="en-US" sz="1800" dirty="0"/>
                    </a:p>
                  </a:txBody>
                  <a:tcPr marT="45755" marB="45755">
                    <a:solidFill>
                      <a:srgbClr val="00FF00"/>
                    </a:solidFill>
                  </a:tcPr>
                </a:tc>
                <a:tc>
                  <a:txBody>
                    <a:bodyPr/>
                    <a:lstStyle/>
                    <a:p>
                      <a:endParaRPr lang="zh-TW" altLang="en-US" sz="1800" dirty="0"/>
                    </a:p>
                  </a:txBody>
                  <a:tcPr marT="45755" marB="45755">
                    <a:solidFill>
                      <a:srgbClr val="00FF00"/>
                    </a:solidFill>
                  </a:tcPr>
                </a:tc>
                <a:tc>
                  <a:txBody>
                    <a:bodyPr/>
                    <a:lstStyle/>
                    <a:p>
                      <a:endParaRPr lang="zh-TW" altLang="en-US" sz="1800" dirty="0"/>
                    </a:p>
                  </a:txBody>
                  <a:tcPr marT="45755" marB="45755">
                    <a:solidFill>
                      <a:srgbClr val="00FF00"/>
                    </a:solidFill>
                  </a:tcPr>
                </a:tc>
                <a:extLst>
                  <a:ext uri="{0D108BD9-81ED-4DB2-BD59-A6C34878D82A}">
                    <a16:rowId xmlns:a16="http://schemas.microsoft.com/office/drawing/2014/main" xmlns="" val="10001"/>
                  </a:ext>
                </a:extLst>
              </a:tr>
            </a:tbl>
          </a:graphicData>
        </a:graphic>
      </p:graphicFrame>
      <p:sp>
        <p:nvSpPr>
          <p:cNvPr id="23562" name="Titre 1"/>
          <p:cNvSpPr>
            <a:spLocks noGrp="1"/>
          </p:cNvSpPr>
          <p:nvPr>
            <p:ph type="title"/>
          </p:nvPr>
        </p:nvSpPr>
        <p:spPr>
          <a:xfrm>
            <a:off x="827584" y="269979"/>
            <a:ext cx="7488832" cy="1143000"/>
          </a:xfrm>
        </p:spPr>
        <p:txBody>
          <a:bodyPr/>
          <a:lstStyle/>
          <a:p>
            <a:pPr eaLnBrk="1" hangingPunct="1"/>
            <a:r>
              <a:rPr lang="zh-TW" altLang="en-US" dirty="0" smtClean="0"/>
              <a:t>計分方式</a:t>
            </a:r>
          </a:p>
        </p:txBody>
      </p:sp>
      <p:graphicFrame>
        <p:nvGraphicFramePr>
          <p:cNvPr id="114" name="表格 113"/>
          <p:cNvGraphicFramePr>
            <a:graphicFrameLocks noGrp="1"/>
          </p:cNvGraphicFramePr>
          <p:nvPr>
            <p:extLst>
              <p:ext uri="{D42A27DB-BD31-4B8C-83A1-F6EECF244321}">
                <p14:modId xmlns:p14="http://schemas.microsoft.com/office/powerpoint/2010/main" val="579839513"/>
              </p:ext>
            </p:extLst>
          </p:nvPr>
        </p:nvGraphicFramePr>
        <p:xfrm>
          <a:off x="179512" y="3933056"/>
          <a:ext cx="7200800" cy="1944216"/>
        </p:xfrm>
        <a:graphic>
          <a:graphicData uri="http://schemas.openxmlformats.org/drawingml/2006/table">
            <a:tbl>
              <a:tblPr/>
              <a:tblGrid>
                <a:gridCol w="720080">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2160240">
                  <a:extLst>
                    <a:ext uri="{9D8B030D-6E8A-4147-A177-3AD203B41FA5}">
                      <a16:colId xmlns:a16="http://schemas.microsoft.com/office/drawing/2014/main" xmlns="" val="20002"/>
                    </a:ext>
                  </a:extLst>
                </a:gridCol>
                <a:gridCol w="2160240">
                  <a:extLst>
                    <a:ext uri="{9D8B030D-6E8A-4147-A177-3AD203B41FA5}">
                      <a16:colId xmlns:a16="http://schemas.microsoft.com/office/drawing/2014/main" xmlns="" val="20003"/>
                    </a:ext>
                  </a:extLst>
                </a:gridCol>
              </a:tblGrid>
              <a:tr h="19442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國</a:t>
                      </a:r>
                      <a:endParaRPr kumimoji="0" lang="en-US" altLang="zh-TW" sz="20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文</a:t>
                      </a:r>
                      <a:endPar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9877" marR="19877" marT="0" marB="0" anchor="ctr" horzOverflow="overflow">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0">
                        <a:lnSpc>
                          <a:spcPct val="100000"/>
                        </a:lnSpc>
                        <a:spcBef>
                          <a:spcPct val="0"/>
                        </a:spcBef>
                        <a:spcAft>
                          <a:spcPct val="0"/>
                        </a:spcAft>
                        <a:buClrTx/>
                        <a:buSzTx/>
                        <a:buFontTx/>
                        <a:buNone/>
                        <a:tabLst/>
                        <a:defRPr/>
                      </a:pPr>
                      <a:r>
                        <a:rPr kumimoji="0" lang="zh-TW"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僅能具備部分與教材相關的語文知識，並有限的理解文本內容、評鑑文本的內容與形式。</a:t>
                      </a:r>
                      <a:endParaRPr kumimoji="0" 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08000" marR="108000" marT="36000" marB="36000" anchor="ctr" horzOverflow="overflow">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0">
                        <a:lnSpc>
                          <a:spcPct val="100000"/>
                        </a:lnSpc>
                        <a:spcBef>
                          <a:spcPct val="0"/>
                        </a:spcBef>
                        <a:spcAft>
                          <a:spcPct val="0"/>
                        </a:spcAft>
                        <a:buClrTx/>
                        <a:buSzTx/>
                        <a:buFontTx/>
                        <a:buNone/>
                        <a:tabLst/>
                      </a:pPr>
                      <a:r>
                        <a:rPr kumimoji="0" 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大致能具備與教材相關的語文知識，並能大致理解文本內容、評鑑文本的內容與形式。</a:t>
                      </a:r>
                      <a:endParaRPr kumimoji="0" 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08000" marR="108000" marT="36000" marB="36000" anchor="ctr" horzOverflow="overflow">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能具備與教材相關的語文知識，並能深入的理解文本內容、評鑑文本的內容與形式。</a:t>
                      </a:r>
                      <a:endParaRPr kumimoji="0" 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08000" marR="108000" marT="36000" marB="36000" anchor="ctr" horzOverflow="overflow">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pSp>
        <p:nvGrpSpPr>
          <p:cNvPr id="241" name="群組 240"/>
          <p:cNvGrpSpPr/>
          <p:nvPr/>
        </p:nvGrpSpPr>
        <p:grpSpPr>
          <a:xfrm>
            <a:off x="1109315" y="2348880"/>
            <a:ext cx="5622925" cy="444500"/>
            <a:chOff x="1425824" y="3719959"/>
            <a:chExt cx="5622925" cy="444500"/>
          </a:xfrm>
        </p:grpSpPr>
        <p:sp>
          <p:nvSpPr>
            <p:cNvPr id="121" name="橢圓 120"/>
            <p:cNvSpPr/>
            <p:nvPr/>
          </p:nvSpPr>
          <p:spPr>
            <a:xfrm>
              <a:off x="4073774"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2" name="圓角矩形 121"/>
            <p:cNvSpPr/>
            <p:nvPr/>
          </p:nvSpPr>
          <p:spPr>
            <a:xfrm>
              <a:off x="4073774"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3" name="橢圓 122"/>
            <p:cNvSpPr/>
            <p:nvPr/>
          </p:nvSpPr>
          <p:spPr>
            <a:xfrm>
              <a:off x="4094411"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4" name="橢圓 123"/>
            <p:cNvSpPr/>
            <p:nvPr/>
          </p:nvSpPr>
          <p:spPr>
            <a:xfrm>
              <a:off x="4153149"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5" name="橢圓 124"/>
            <p:cNvSpPr/>
            <p:nvPr/>
          </p:nvSpPr>
          <p:spPr>
            <a:xfrm rot="2700000">
              <a:off x="4028530" y="3858865"/>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6" name="橢圓 125"/>
            <p:cNvSpPr/>
            <p:nvPr/>
          </p:nvSpPr>
          <p:spPr>
            <a:xfrm rot="8100000">
              <a:off x="4196011"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7" name="橢圓 126"/>
            <p:cNvSpPr/>
            <p:nvPr/>
          </p:nvSpPr>
          <p:spPr>
            <a:xfrm>
              <a:off x="4362699" y="3719959"/>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8" name="圓角矩形 127"/>
            <p:cNvSpPr/>
            <p:nvPr/>
          </p:nvSpPr>
          <p:spPr>
            <a:xfrm>
              <a:off x="4362699" y="3846959"/>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9" name="橢圓 128"/>
            <p:cNvSpPr/>
            <p:nvPr/>
          </p:nvSpPr>
          <p:spPr>
            <a:xfrm>
              <a:off x="4381749"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0" name="橢圓 129"/>
            <p:cNvSpPr/>
            <p:nvPr/>
          </p:nvSpPr>
          <p:spPr>
            <a:xfrm>
              <a:off x="4442074"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1" name="橢圓 130"/>
            <p:cNvSpPr/>
            <p:nvPr/>
          </p:nvSpPr>
          <p:spPr>
            <a:xfrm rot="2700000">
              <a:off x="4316661"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2" name="橢圓 131"/>
            <p:cNvSpPr/>
            <p:nvPr/>
          </p:nvSpPr>
          <p:spPr>
            <a:xfrm rot="8100000">
              <a:off x="4484936"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3" name="橢圓 132"/>
            <p:cNvSpPr/>
            <p:nvPr/>
          </p:nvSpPr>
          <p:spPr>
            <a:xfrm>
              <a:off x="4650036"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4" name="圓角矩形 133"/>
            <p:cNvSpPr/>
            <p:nvPr/>
          </p:nvSpPr>
          <p:spPr>
            <a:xfrm>
              <a:off x="4650036"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5" name="橢圓 134"/>
            <p:cNvSpPr/>
            <p:nvPr/>
          </p:nvSpPr>
          <p:spPr>
            <a:xfrm>
              <a:off x="4670674"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6" name="橢圓 135"/>
            <p:cNvSpPr/>
            <p:nvPr/>
          </p:nvSpPr>
          <p:spPr>
            <a:xfrm>
              <a:off x="472941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7" name="橢圓 136"/>
            <p:cNvSpPr/>
            <p:nvPr/>
          </p:nvSpPr>
          <p:spPr>
            <a:xfrm rot="2700000">
              <a:off x="4604792" y="3858866"/>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8" name="橢圓 137"/>
            <p:cNvSpPr/>
            <p:nvPr/>
          </p:nvSpPr>
          <p:spPr>
            <a:xfrm rot="8100000">
              <a:off x="4772274"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9" name="橢圓 138"/>
            <p:cNvSpPr/>
            <p:nvPr/>
          </p:nvSpPr>
          <p:spPr>
            <a:xfrm>
              <a:off x="4937374"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0" name="圓角矩形 139"/>
            <p:cNvSpPr/>
            <p:nvPr/>
          </p:nvSpPr>
          <p:spPr>
            <a:xfrm>
              <a:off x="4937374"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1" name="橢圓 140"/>
            <p:cNvSpPr/>
            <p:nvPr/>
          </p:nvSpPr>
          <p:spPr>
            <a:xfrm>
              <a:off x="495801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2" name="橢圓 141"/>
            <p:cNvSpPr/>
            <p:nvPr/>
          </p:nvSpPr>
          <p:spPr>
            <a:xfrm>
              <a:off x="5018336"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3" name="橢圓 142"/>
            <p:cNvSpPr/>
            <p:nvPr/>
          </p:nvSpPr>
          <p:spPr>
            <a:xfrm rot="2700000">
              <a:off x="4892924"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4" name="橢圓 143"/>
            <p:cNvSpPr/>
            <p:nvPr/>
          </p:nvSpPr>
          <p:spPr>
            <a:xfrm rot="8100000">
              <a:off x="5061199" y="3848547"/>
              <a:ext cx="36512"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5" name="橢圓 144"/>
            <p:cNvSpPr/>
            <p:nvPr/>
          </p:nvSpPr>
          <p:spPr>
            <a:xfrm>
              <a:off x="5735886"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6" name="圓角矩形 145"/>
            <p:cNvSpPr/>
            <p:nvPr/>
          </p:nvSpPr>
          <p:spPr>
            <a:xfrm>
              <a:off x="5735886"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7" name="橢圓 146"/>
            <p:cNvSpPr/>
            <p:nvPr/>
          </p:nvSpPr>
          <p:spPr>
            <a:xfrm>
              <a:off x="5756524"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8" name="橢圓 147"/>
            <p:cNvSpPr/>
            <p:nvPr/>
          </p:nvSpPr>
          <p:spPr>
            <a:xfrm>
              <a:off x="581526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9" name="橢圓 148"/>
            <p:cNvSpPr/>
            <p:nvPr/>
          </p:nvSpPr>
          <p:spPr>
            <a:xfrm rot="2700000">
              <a:off x="5690642" y="3858866"/>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0" name="橢圓 149"/>
            <p:cNvSpPr/>
            <p:nvPr/>
          </p:nvSpPr>
          <p:spPr>
            <a:xfrm rot="8100000">
              <a:off x="5858124"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1" name="橢圓 150"/>
            <p:cNvSpPr/>
            <p:nvPr/>
          </p:nvSpPr>
          <p:spPr>
            <a:xfrm>
              <a:off x="6023224"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2" name="圓角矩形 151"/>
            <p:cNvSpPr/>
            <p:nvPr/>
          </p:nvSpPr>
          <p:spPr>
            <a:xfrm>
              <a:off x="6023224"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3" name="橢圓 152"/>
            <p:cNvSpPr/>
            <p:nvPr/>
          </p:nvSpPr>
          <p:spPr>
            <a:xfrm>
              <a:off x="604386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4" name="橢圓 153"/>
            <p:cNvSpPr/>
            <p:nvPr/>
          </p:nvSpPr>
          <p:spPr>
            <a:xfrm>
              <a:off x="6104186"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5" name="橢圓 154"/>
            <p:cNvSpPr/>
            <p:nvPr/>
          </p:nvSpPr>
          <p:spPr>
            <a:xfrm rot="2700000">
              <a:off x="5978774"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6" name="橢圓 155"/>
            <p:cNvSpPr/>
            <p:nvPr/>
          </p:nvSpPr>
          <p:spPr>
            <a:xfrm rot="8100000">
              <a:off x="6147049" y="3848547"/>
              <a:ext cx="36512"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7" name="橢圓 156"/>
            <p:cNvSpPr/>
            <p:nvPr/>
          </p:nvSpPr>
          <p:spPr>
            <a:xfrm>
              <a:off x="6312149" y="3719959"/>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8" name="圓角矩形 157"/>
            <p:cNvSpPr/>
            <p:nvPr/>
          </p:nvSpPr>
          <p:spPr>
            <a:xfrm>
              <a:off x="6312149" y="3846959"/>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9" name="橢圓 158"/>
            <p:cNvSpPr/>
            <p:nvPr/>
          </p:nvSpPr>
          <p:spPr>
            <a:xfrm>
              <a:off x="6331199"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0" name="橢圓 159"/>
            <p:cNvSpPr/>
            <p:nvPr/>
          </p:nvSpPr>
          <p:spPr>
            <a:xfrm>
              <a:off x="6391524"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1" name="橢圓 160"/>
            <p:cNvSpPr/>
            <p:nvPr/>
          </p:nvSpPr>
          <p:spPr>
            <a:xfrm rot="2700000">
              <a:off x="6266111"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2" name="橢圓 161"/>
            <p:cNvSpPr/>
            <p:nvPr/>
          </p:nvSpPr>
          <p:spPr>
            <a:xfrm rot="8100000">
              <a:off x="6434386"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3" name="橢圓 162"/>
            <p:cNvSpPr/>
            <p:nvPr/>
          </p:nvSpPr>
          <p:spPr>
            <a:xfrm>
              <a:off x="6599486"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4" name="圓角矩形 163"/>
            <p:cNvSpPr/>
            <p:nvPr/>
          </p:nvSpPr>
          <p:spPr>
            <a:xfrm>
              <a:off x="6599486"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5" name="橢圓 164"/>
            <p:cNvSpPr/>
            <p:nvPr/>
          </p:nvSpPr>
          <p:spPr>
            <a:xfrm>
              <a:off x="6620124"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6" name="橢圓 165"/>
            <p:cNvSpPr/>
            <p:nvPr/>
          </p:nvSpPr>
          <p:spPr>
            <a:xfrm>
              <a:off x="6680449"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7" name="橢圓 166"/>
            <p:cNvSpPr/>
            <p:nvPr/>
          </p:nvSpPr>
          <p:spPr>
            <a:xfrm rot="2700000">
              <a:off x="6555036"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8" name="橢圓 167"/>
            <p:cNvSpPr/>
            <p:nvPr/>
          </p:nvSpPr>
          <p:spPr>
            <a:xfrm rot="8100000">
              <a:off x="6723311" y="3848547"/>
              <a:ext cx="36513"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9" name="橢圓 168"/>
            <p:cNvSpPr/>
            <p:nvPr/>
          </p:nvSpPr>
          <p:spPr>
            <a:xfrm>
              <a:off x="6888411" y="3719959"/>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0" name="圓角矩形 169"/>
            <p:cNvSpPr/>
            <p:nvPr/>
          </p:nvSpPr>
          <p:spPr>
            <a:xfrm>
              <a:off x="6888411" y="3846959"/>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1" name="橢圓 170"/>
            <p:cNvSpPr/>
            <p:nvPr/>
          </p:nvSpPr>
          <p:spPr>
            <a:xfrm>
              <a:off x="690746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2" name="橢圓 171"/>
            <p:cNvSpPr/>
            <p:nvPr/>
          </p:nvSpPr>
          <p:spPr>
            <a:xfrm>
              <a:off x="6967786"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3" name="橢圓 172"/>
            <p:cNvSpPr/>
            <p:nvPr/>
          </p:nvSpPr>
          <p:spPr>
            <a:xfrm rot="2700000">
              <a:off x="6842374"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4" name="橢圓 173"/>
            <p:cNvSpPr/>
            <p:nvPr/>
          </p:nvSpPr>
          <p:spPr>
            <a:xfrm rot="8100000">
              <a:off x="7010649"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5" name="橢圓 174"/>
            <p:cNvSpPr/>
            <p:nvPr/>
          </p:nvSpPr>
          <p:spPr>
            <a:xfrm>
              <a:off x="1487736" y="3719959"/>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6" name="圓角矩形 175"/>
            <p:cNvSpPr/>
            <p:nvPr/>
          </p:nvSpPr>
          <p:spPr>
            <a:xfrm>
              <a:off x="1487736" y="3846959"/>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7" name="橢圓 176"/>
            <p:cNvSpPr/>
            <p:nvPr/>
          </p:nvSpPr>
          <p:spPr>
            <a:xfrm>
              <a:off x="1506786"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8" name="橢圓 177"/>
            <p:cNvSpPr/>
            <p:nvPr/>
          </p:nvSpPr>
          <p:spPr>
            <a:xfrm>
              <a:off x="156711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9" name="橢圓 178"/>
            <p:cNvSpPr/>
            <p:nvPr/>
          </p:nvSpPr>
          <p:spPr>
            <a:xfrm rot="2700000">
              <a:off x="1441699"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0" name="橢圓 179"/>
            <p:cNvSpPr/>
            <p:nvPr/>
          </p:nvSpPr>
          <p:spPr>
            <a:xfrm rot="8100000">
              <a:off x="1609974"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1" name="橢圓 180"/>
            <p:cNvSpPr/>
            <p:nvPr/>
          </p:nvSpPr>
          <p:spPr>
            <a:xfrm>
              <a:off x="1775074"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2" name="圓角矩形 181"/>
            <p:cNvSpPr/>
            <p:nvPr/>
          </p:nvSpPr>
          <p:spPr>
            <a:xfrm>
              <a:off x="1775074"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3" name="橢圓 182"/>
            <p:cNvSpPr/>
            <p:nvPr/>
          </p:nvSpPr>
          <p:spPr>
            <a:xfrm>
              <a:off x="1795711"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4" name="橢圓 183"/>
            <p:cNvSpPr/>
            <p:nvPr/>
          </p:nvSpPr>
          <p:spPr>
            <a:xfrm>
              <a:off x="1856036"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5" name="橢圓 184"/>
            <p:cNvSpPr/>
            <p:nvPr/>
          </p:nvSpPr>
          <p:spPr>
            <a:xfrm rot="2700000">
              <a:off x="1730624"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6" name="橢圓 185"/>
            <p:cNvSpPr/>
            <p:nvPr/>
          </p:nvSpPr>
          <p:spPr>
            <a:xfrm rot="8100000">
              <a:off x="1898899" y="3848547"/>
              <a:ext cx="36512"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7" name="橢圓 186"/>
            <p:cNvSpPr/>
            <p:nvPr/>
          </p:nvSpPr>
          <p:spPr>
            <a:xfrm>
              <a:off x="2063999" y="3719959"/>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8" name="圓角矩形 187"/>
            <p:cNvSpPr/>
            <p:nvPr/>
          </p:nvSpPr>
          <p:spPr>
            <a:xfrm>
              <a:off x="2063999" y="3846959"/>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9" name="橢圓 188"/>
            <p:cNvSpPr/>
            <p:nvPr/>
          </p:nvSpPr>
          <p:spPr>
            <a:xfrm>
              <a:off x="2083049"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0" name="橢圓 189"/>
            <p:cNvSpPr/>
            <p:nvPr/>
          </p:nvSpPr>
          <p:spPr>
            <a:xfrm>
              <a:off x="2143374"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1" name="橢圓 190"/>
            <p:cNvSpPr/>
            <p:nvPr/>
          </p:nvSpPr>
          <p:spPr>
            <a:xfrm rot="2700000">
              <a:off x="2017961"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2" name="橢圓 191"/>
            <p:cNvSpPr/>
            <p:nvPr/>
          </p:nvSpPr>
          <p:spPr>
            <a:xfrm rot="8100000">
              <a:off x="2186236"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3" name="橢圓 192"/>
            <p:cNvSpPr/>
            <p:nvPr/>
          </p:nvSpPr>
          <p:spPr>
            <a:xfrm>
              <a:off x="2351336"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4" name="圓角矩形 193"/>
            <p:cNvSpPr/>
            <p:nvPr/>
          </p:nvSpPr>
          <p:spPr>
            <a:xfrm>
              <a:off x="2351336"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5" name="橢圓 194"/>
            <p:cNvSpPr/>
            <p:nvPr/>
          </p:nvSpPr>
          <p:spPr>
            <a:xfrm>
              <a:off x="2371974"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6" name="橢圓 195"/>
            <p:cNvSpPr/>
            <p:nvPr/>
          </p:nvSpPr>
          <p:spPr>
            <a:xfrm>
              <a:off x="243071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7" name="橢圓 196"/>
            <p:cNvSpPr/>
            <p:nvPr/>
          </p:nvSpPr>
          <p:spPr>
            <a:xfrm rot="2700000">
              <a:off x="2306092" y="3858866"/>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8" name="橢圓 197"/>
            <p:cNvSpPr/>
            <p:nvPr/>
          </p:nvSpPr>
          <p:spPr>
            <a:xfrm rot="8100000">
              <a:off x="2473574"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9" name="橢圓 198"/>
            <p:cNvSpPr/>
            <p:nvPr/>
          </p:nvSpPr>
          <p:spPr>
            <a:xfrm>
              <a:off x="2640261" y="3719959"/>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0" name="圓角矩形 199"/>
            <p:cNvSpPr/>
            <p:nvPr/>
          </p:nvSpPr>
          <p:spPr>
            <a:xfrm>
              <a:off x="2640261" y="3846959"/>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1" name="橢圓 200"/>
            <p:cNvSpPr/>
            <p:nvPr/>
          </p:nvSpPr>
          <p:spPr>
            <a:xfrm>
              <a:off x="2659311"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2" name="橢圓 201"/>
            <p:cNvSpPr/>
            <p:nvPr/>
          </p:nvSpPr>
          <p:spPr>
            <a:xfrm>
              <a:off x="2719636" y="4075559"/>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3" name="橢圓 202"/>
            <p:cNvSpPr/>
            <p:nvPr/>
          </p:nvSpPr>
          <p:spPr>
            <a:xfrm rot="2700000">
              <a:off x="2594224" y="3859659"/>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4" name="橢圓 203"/>
            <p:cNvSpPr/>
            <p:nvPr/>
          </p:nvSpPr>
          <p:spPr>
            <a:xfrm rot="8100000">
              <a:off x="2762499"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5" name="橢圓 204"/>
            <p:cNvSpPr/>
            <p:nvPr/>
          </p:nvSpPr>
          <p:spPr>
            <a:xfrm>
              <a:off x="2927599" y="3719959"/>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6" name="圓角矩形 205"/>
            <p:cNvSpPr/>
            <p:nvPr/>
          </p:nvSpPr>
          <p:spPr>
            <a:xfrm>
              <a:off x="2927599" y="3846959"/>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7" name="橢圓 206"/>
            <p:cNvSpPr/>
            <p:nvPr/>
          </p:nvSpPr>
          <p:spPr>
            <a:xfrm>
              <a:off x="2948236" y="4075559"/>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8" name="橢圓 207"/>
            <p:cNvSpPr/>
            <p:nvPr/>
          </p:nvSpPr>
          <p:spPr>
            <a:xfrm>
              <a:off x="3006974" y="4075559"/>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9" name="橢圓 208"/>
            <p:cNvSpPr/>
            <p:nvPr/>
          </p:nvSpPr>
          <p:spPr>
            <a:xfrm rot="2700000">
              <a:off x="2882355" y="3858865"/>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0" name="橢圓 209"/>
            <p:cNvSpPr/>
            <p:nvPr/>
          </p:nvSpPr>
          <p:spPr>
            <a:xfrm rot="8100000">
              <a:off x="3049836" y="38485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1" name="橢圓 210"/>
            <p:cNvSpPr/>
            <p:nvPr/>
          </p:nvSpPr>
          <p:spPr>
            <a:xfrm>
              <a:off x="3495924" y="3731072"/>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2" name="圓角矩形 211"/>
            <p:cNvSpPr/>
            <p:nvPr/>
          </p:nvSpPr>
          <p:spPr>
            <a:xfrm>
              <a:off x="3495924" y="3858072"/>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3" name="橢圓 212"/>
            <p:cNvSpPr/>
            <p:nvPr/>
          </p:nvSpPr>
          <p:spPr>
            <a:xfrm>
              <a:off x="3516561" y="4086672"/>
              <a:ext cx="19050" cy="777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4" name="橢圓 213"/>
            <p:cNvSpPr/>
            <p:nvPr/>
          </p:nvSpPr>
          <p:spPr>
            <a:xfrm>
              <a:off x="3575299" y="4086672"/>
              <a:ext cx="20637" cy="777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5" name="橢圓 214"/>
            <p:cNvSpPr/>
            <p:nvPr/>
          </p:nvSpPr>
          <p:spPr>
            <a:xfrm rot="2700000">
              <a:off x="3450680" y="3871565"/>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6" name="橢圓 215"/>
            <p:cNvSpPr/>
            <p:nvPr/>
          </p:nvSpPr>
          <p:spPr>
            <a:xfrm rot="8100000">
              <a:off x="3618161" y="38612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7" name="橢圓 216"/>
            <p:cNvSpPr/>
            <p:nvPr/>
          </p:nvSpPr>
          <p:spPr>
            <a:xfrm>
              <a:off x="5424736" y="3731072"/>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8" name="圓角矩形 217"/>
            <p:cNvSpPr/>
            <p:nvPr/>
          </p:nvSpPr>
          <p:spPr>
            <a:xfrm>
              <a:off x="5424736" y="3858072"/>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9" name="橢圓 218"/>
            <p:cNvSpPr/>
            <p:nvPr/>
          </p:nvSpPr>
          <p:spPr>
            <a:xfrm>
              <a:off x="5445374" y="4086672"/>
              <a:ext cx="19050" cy="777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0" name="橢圓 219"/>
            <p:cNvSpPr/>
            <p:nvPr/>
          </p:nvSpPr>
          <p:spPr>
            <a:xfrm>
              <a:off x="5504111" y="4086672"/>
              <a:ext cx="20638" cy="777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1" name="橢圓 220"/>
            <p:cNvSpPr/>
            <p:nvPr/>
          </p:nvSpPr>
          <p:spPr>
            <a:xfrm rot="2700000">
              <a:off x="5379492" y="3871566"/>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2" name="橢圓 221"/>
            <p:cNvSpPr/>
            <p:nvPr/>
          </p:nvSpPr>
          <p:spPr>
            <a:xfrm rot="8100000">
              <a:off x="5546974" y="38612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4" name="橢圓 223"/>
            <p:cNvSpPr/>
            <p:nvPr/>
          </p:nvSpPr>
          <p:spPr>
            <a:xfrm>
              <a:off x="3810249" y="3731072"/>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5" name="圓角矩形 224"/>
            <p:cNvSpPr/>
            <p:nvPr/>
          </p:nvSpPr>
          <p:spPr>
            <a:xfrm>
              <a:off x="3810249" y="3858072"/>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6" name="橢圓 225"/>
            <p:cNvSpPr/>
            <p:nvPr/>
          </p:nvSpPr>
          <p:spPr>
            <a:xfrm>
              <a:off x="3830886" y="4086672"/>
              <a:ext cx="19050" cy="777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7" name="橢圓 226"/>
            <p:cNvSpPr/>
            <p:nvPr/>
          </p:nvSpPr>
          <p:spPr>
            <a:xfrm>
              <a:off x="3889624" y="4086672"/>
              <a:ext cx="20637" cy="777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8" name="橢圓 227"/>
            <p:cNvSpPr/>
            <p:nvPr/>
          </p:nvSpPr>
          <p:spPr>
            <a:xfrm rot="2700000">
              <a:off x="3765005" y="3871565"/>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9" name="橢圓 228"/>
            <p:cNvSpPr/>
            <p:nvPr/>
          </p:nvSpPr>
          <p:spPr>
            <a:xfrm rot="8100000">
              <a:off x="3932486" y="3861247"/>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grpSp>
        <p:nvGrpSpPr>
          <p:cNvPr id="242" name="群組 241"/>
          <p:cNvGrpSpPr/>
          <p:nvPr/>
        </p:nvGrpSpPr>
        <p:grpSpPr>
          <a:xfrm>
            <a:off x="1115616" y="2924944"/>
            <a:ext cx="5925715" cy="863600"/>
            <a:chOff x="2030661" y="4196209"/>
            <a:chExt cx="5925715" cy="863600"/>
          </a:xfrm>
        </p:grpSpPr>
        <p:sp>
          <p:nvSpPr>
            <p:cNvPr id="5" name="文字方塊 4"/>
            <p:cNvSpPr txBox="1"/>
            <p:nvPr/>
          </p:nvSpPr>
          <p:spPr>
            <a:xfrm>
              <a:off x="4355976" y="4233282"/>
              <a:ext cx="1365250" cy="707886"/>
            </a:xfrm>
            <a:prstGeom prst="rect">
              <a:avLst/>
            </a:prstGeom>
            <a:noFill/>
          </p:spPr>
          <p:txBody>
            <a:bodyPr>
              <a:spAutoFit/>
            </a:bodyPr>
            <a:lstStyle/>
            <a:p>
              <a:pPr>
                <a:defRPr/>
              </a:pPr>
              <a:r>
                <a:rPr lang="zh-TW" altLang="en-US" sz="2000" b="1" dirty="0" smtClean="0">
                  <a:latin typeface="標楷體" pitchFamily="65" charset="-120"/>
                  <a:ea typeface="標楷體" pitchFamily="65" charset="-120"/>
                </a:rPr>
                <a:t>至少</a:t>
              </a:r>
              <a:r>
                <a:rPr lang="en-US" altLang="zh-TW" sz="2000" b="1" dirty="0">
                  <a:latin typeface="標楷體" pitchFamily="65" charset="-120"/>
                  <a:ea typeface="標楷體" pitchFamily="65" charset="-120"/>
                </a:rPr>
                <a:t/>
              </a:r>
              <a:br>
                <a:rPr lang="en-US" altLang="zh-TW" sz="2000" b="1" dirty="0">
                  <a:latin typeface="標楷體" pitchFamily="65" charset="-120"/>
                  <a:ea typeface="標楷體" pitchFamily="65" charset="-120"/>
                </a:rPr>
              </a:br>
              <a:r>
                <a:rPr lang="zh-TW" altLang="en-US" sz="2000" b="1" dirty="0" smtClean="0">
                  <a:latin typeface="標楷體" pitchFamily="65" charset="-120"/>
                  <a:ea typeface="標楷體" pitchFamily="65" charset="-120"/>
                </a:rPr>
                <a:t>答對</a:t>
              </a:r>
              <a:r>
                <a:rPr lang="zh-TW" altLang="en-US" sz="2000" b="1" dirty="0" smtClean="0">
                  <a:latin typeface="Times New Roman" pitchFamily="18" charset="0"/>
                  <a:ea typeface="標楷體" pitchFamily="65" charset="-120"/>
                  <a:cs typeface="Times New Roman" pitchFamily="18" charset="0"/>
                </a:rPr>
                <a:t> </a:t>
              </a:r>
              <a:r>
                <a:rPr lang="en-US" altLang="zh-TW" sz="2000" b="1" dirty="0">
                  <a:latin typeface="Times New Roman" pitchFamily="18" charset="0"/>
                  <a:ea typeface="標楷體" pitchFamily="65" charset="-120"/>
                  <a:cs typeface="Times New Roman" pitchFamily="18" charset="0"/>
                </a:rPr>
                <a:t>20</a:t>
              </a:r>
              <a:r>
                <a:rPr lang="zh-TW" altLang="en-US" sz="2000" b="1" dirty="0">
                  <a:latin typeface="標楷體" pitchFamily="65" charset="-120"/>
                  <a:ea typeface="標楷體" pitchFamily="65" charset="-120"/>
                </a:rPr>
                <a:t>題</a:t>
              </a:r>
            </a:p>
          </p:txBody>
        </p:sp>
        <p:sp>
          <p:nvSpPr>
            <p:cNvPr id="231" name="文字方塊 230"/>
            <p:cNvSpPr txBox="1"/>
            <p:nvPr/>
          </p:nvSpPr>
          <p:spPr>
            <a:xfrm>
              <a:off x="6418089" y="4233282"/>
              <a:ext cx="1538287" cy="707886"/>
            </a:xfrm>
            <a:prstGeom prst="rect">
              <a:avLst/>
            </a:prstGeom>
            <a:noFill/>
          </p:spPr>
          <p:txBody>
            <a:bodyPr>
              <a:spAutoFit/>
            </a:bodyPr>
            <a:lstStyle/>
            <a:p>
              <a:pPr>
                <a:defRPr/>
              </a:pPr>
              <a:r>
                <a:rPr lang="zh-TW" altLang="en-US" sz="2000" b="1" dirty="0" smtClean="0">
                  <a:latin typeface="標楷體" pitchFamily="65" charset="-120"/>
                  <a:ea typeface="標楷體" pitchFamily="65" charset="-120"/>
                </a:rPr>
                <a:t>至少</a:t>
              </a:r>
              <a:r>
                <a:rPr lang="en-US" altLang="zh-TW" sz="2000" b="1" dirty="0" smtClean="0">
                  <a:latin typeface="標楷體" pitchFamily="65" charset="-120"/>
                  <a:ea typeface="標楷體" pitchFamily="65" charset="-120"/>
                </a:rPr>
                <a:t/>
              </a:r>
              <a:br>
                <a:rPr lang="en-US" altLang="zh-TW" sz="2000" b="1" dirty="0" smtClean="0">
                  <a:latin typeface="標楷體" pitchFamily="65" charset="-120"/>
                  <a:ea typeface="標楷體" pitchFamily="65" charset="-120"/>
                </a:rPr>
              </a:br>
              <a:r>
                <a:rPr lang="zh-TW" altLang="en-US" sz="2000" b="1" dirty="0" smtClean="0">
                  <a:latin typeface="標楷體" pitchFamily="65" charset="-120"/>
                  <a:ea typeface="標楷體" pitchFamily="65" charset="-120"/>
                </a:rPr>
                <a:t>答對</a:t>
              </a:r>
              <a:r>
                <a:rPr lang="en-US" altLang="zh-TW" sz="2000" b="1" dirty="0" smtClean="0">
                  <a:latin typeface="Times New Roman" pitchFamily="18" charset="0"/>
                  <a:ea typeface="標楷體" pitchFamily="65" charset="-120"/>
                  <a:cs typeface="Times New Roman" pitchFamily="18" charset="0"/>
                </a:rPr>
                <a:t>41</a:t>
              </a:r>
              <a:r>
                <a:rPr lang="zh-TW" altLang="en-US" sz="2000" b="1" dirty="0" smtClean="0">
                  <a:latin typeface="標楷體" pitchFamily="65" charset="-120"/>
                  <a:ea typeface="標楷體" pitchFamily="65" charset="-120"/>
                </a:rPr>
                <a:t>題</a:t>
              </a:r>
              <a:endParaRPr lang="zh-TW" altLang="en-US" sz="2000" b="1" dirty="0">
                <a:latin typeface="標楷體" pitchFamily="65" charset="-120"/>
                <a:ea typeface="標楷體" pitchFamily="65" charset="-120"/>
              </a:endParaRPr>
            </a:p>
          </p:txBody>
        </p:sp>
        <p:sp>
          <p:nvSpPr>
            <p:cNvPr id="233" name="上-下雙向箭號 232"/>
            <p:cNvSpPr/>
            <p:nvPr/>
          </p:nvSpPr>
          <p:spPr>
            <a:xfrm>
              <a:off x="6083549" y="4196209"/>
              <a:ext cx="433387" cy="863600"/>
            </a:xfrm>
            <a:prstGeom prst="up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20" name="上-下雙向箭號 119"/>
            <p:cNvSpPr/>
            <p:nvPr/>
          </p:nvSpPr>
          <p:spPr>
            <a:xfrm>
              <a:off x="3995986" y="4196209"/>
              <a:ext cx="431800" cy="863600"/>
            </a:xfrm>
            <a:prstGeom prst="up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0" name="上-下雙向箭號 229"/>
            <p:cNvSpPr/>
            <p:nvPr/>
          </p:nvSpPr>
          <p:spPr>
            <a:xfrm>
              <a:off x="2030661" y="4196209"/>
              <a:ext cx="431800" cy="863600"/>
            </a:xfrm>
            <a:prstGeom prst="up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4" name="文字方塊 233"/>
            <p:cNvSpPr txBox="1"/>
            <p:nvPr/>
          </p:nvSpPr>
          <p:spPr>
            <a:xfrm>
              <a:off x="2178844" y="4293096"/>
              <a:ext cx="1724025" cy="707886"/>
            </a:xfrm>
            <a:prstGeom prst="rect">
              <a:avLst/>
            </a:prstGeom>
            <a:noFill/>
          </p:spPr>
          <p:txBody>
            <a:bodyPr>
              <a:spAutoFit/>
            </a:bodyPr>
            <a:lstStyle/>
            <a:p>
              <a:pPr algn="ctr">
                <a:defRPr/>
              </a:pPr>
              <a:r>
                <a:rPr lang="zh-TW" altLang="en-US" sz="2000" b="1" dirty="0">
                  <a:latin typeface="標楷體" pitchFamily="65" charset="-120"/>
                  <a:ea typeface="標楷體" pitchFamily="65" charset="-120"/>
                </a:rPr>
                <a:t>答對</a:t>
              </a:r>
              <a:r>
                <a:rPr lang="en-US" altLang="zh-TW" sz="2000" b="1" dirty="0">
                  <a:latin typeface="Times New Roman" pitchFamily="18" charset="0"/>
                  <a:ea typeface="標楷體" pitchFamily="65" charset="-120"/>
                  <a:cs typeface="Times New Roman" pitchFamily="18" charset="0"/>
                </a:rPr>
                <a:t>19</a:t>
              </a:r>
              <a:r>
                <a:rPr lang="zh-TW" altLang="en-US" sz="2000" b="1" dirty="0" smtClean="0">
                  <a:latin typeface="標楷體" pitchFamily="65" charset="-120"/>
                  <a:ea typeface="標楷體" pitchFamily="65" charset="-120"/>
                </a:rPr>
                <a:t>題</a:t>
              </a:r>
              <a:endParaRPr lang="en-US" altLang="zh-TW" sz="2000" b="1" dirty="0" smtClean="0">
                <a:latin typeface="標楷體" pitchFamily="65" charset="-120"/>
                <a:ea typeface="標楷體" pitchFamily="65" charset="-120"/>
              </a:endParaRPr>
            </a:p>
            <a:p>
              <a:pPr>
                <a:defRPr/>
              </a:pPr>
              <a:r>
                <a:rPr lang="zh-TW" altLang="en-US" sz="2000" b="1" dirty="0" smtClean="0">
                  <a:latin typeface="標楷體" pitchFamily="65" charset="-120"/>
                  <a:ea typeface="標楷體" pitchFamily="65" charset="-120"/>
                </a:rPr>
                <a:t>  以下</a:t>
              </a:r>
              <a:endParaRPr lang="zh-TW" altLang="en-US" sz="2000" b="1" dirty="0">
                <a:latin typeface="標楷體" pitchFamily="65" charset="-120"/>
                <a:ea typeface="標楷體" pitchFamily="65" charset="-120"/>
              </a:endParaRPr>
            </a:p>
          </p:txBody>
        </p:sp>
      </p:grpSp>
      <p:graphicFrame>
        <p:nvGraphicFramePr>
          <p:cNvPr id="119" name="表格 118"/>
          <p:cNvGraphicFramePr>
            <a:graphicFrameLocks noGrp="1"/>
          </p:cNvGraphicFramePr>
          <p:nvPr/>
        </p:nvGraphicFramePr>
        <p:xfrm>
          <a:off x="7092280" y="2060848"/>
          <a:ext cx="1872208" cy="1611638"/>
        </p:xfrm>
        <a:graphic>
          <a:graphicData uri="http://schemas.openxmlformats.org/drawingml/2006/table">
            <a:tbl>
              <a:tblPr firstRow="1" bandRow="1">
                <a:tableStyleId>{21E4AEA4-8DFA-4A89-87EB-49C32662AFE0}</a:tableStyleId>
              </a:tblPr>
              <a:tblGrid>
                <a:gridCol w="843352">
                  <a:extLst>
                    <a:ext uri="{9D8B030D-6E8A-4147-A177-3AD203B41FA5}">
                      <a16:colId xmlns:a16="http://schemas.microsoft.com/office/drawing/2014/main" xmlns="" val="20000"/>
                    </a:ext>
                  </a:extLst>
                </a:gridCol>
                <a:gridCol w="1028856">
                  <a:extLst>
                    <a:ext uri="{9D8B030D-6E8A-4147-A177-3AD203B41FA5}">
                      <a16:colId xmlns:a16="http://schemas.microsoft.com/office/drawing/2014/main" xmlns="" val="20001"/>
                    </a:ext>
                  </a:extLst>
                </a:gridCol>
              </a:tblGrid>
              <a:tr h="432048">
                <a:tc>
                  <a:txBody>
                    <a:bodyPr/>
                    <a:lstStyle/>
                    <a:p>
                      <a:pPr algn="ctr"/>
                      <a:endParaRPr lang="zh-TW" altLang="en-US" sz="2000" kern="0" dirty="0">
                        <a:solidFill>
                          <a:srgbClr val="0000FF"/>
                        </a:solidFill>
                        <a:effectLst/>
                        <a:latin typeface="微軟正黑體" pitchFamily="34" charset="-120"/>
                        <a:ea typeface="微軟正黑體" pitchFamily="34" charset="-120"/>
                        <a:cs typeface="+mn-cs"/>
                      </a:endParaRPr>
                    </a:p>
                  </a:txBody>
                  <a:tcPr marT="45738" marB="45738"/>
                </a:tc>
                <a:tc>
                  <a:txBody>
                    <a:bodyPr/>
                    <a:lstStyle/>
                    <a:p>
                      <a:pPr algn="ctr"/>
                      <a:r>
                        <a:rPr lang="zh-TW" altLang="zh-TW" sz="2000" kern="0" dirty="0" smtClean="0">
                          <a:effectLst/>
                        </a:rPr>
                        <a:t>國文</a:t>
                      </a:r>
                      <a:endParaRPr lang="zh-TW" altLang="en-US" sz="2000" kern="0" dirty="0">
                        <a:solidFill>
                          <a:srgbClr val="0000FF"/>
                        </a:solidFill>
                        <a:effectLst/>
                        <a:latin typeface="標楷體" pitchFamily="65" charset="-120"/>
                        <a:ea typeface="標楷體" pitchFamily="65" charset="-120"/>
                        <a:cs typeface="+mn-cs"/>
                      </a:endParaRPr>
                    </a:p>
                  </a:txBody>
                  <a:tcPr marT="45738" marB="45738"/>
                </a:tc>
                <a:extLst>
                  <a:ext uri="{0D108BD9-81ED-4DB2-BD59-A6C34878D82A}">
                    <a16:rowId xmlns:a16="http://schemas.microsoft.com/office/drawing/2014/main" xmlns="" val="10000"/>
                  </a:ext>
                </a:extLst>
              </a:tr>
              <a:tr h="379791">
                <a:tc>
                  <a:txBody>
                    <a:bodyPr/>
                    <a:lstStyle/>
                    <a:p>
                      <a:pPr algn="ctr">
                        <a:spcAft>
                          <a:spcPts val="0"/>
                        </a:spcAft>
                      </a:pPr>
                      <a:r>
                        <a:rPr lang="zh-TW" sz="2000" kern="0" dirty="0">
                          <a:effectLst/>
                        </a:rPr>
                        <a:t>精熟</a:t>
                      </a:r>
                      <a:endParaRPr lang="zh-TW" sz="2000" kern="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algn="ctr">
                        <a:spcAft>
                          <a:spcPts val="0"/>
                        </a:spcAft>
                      </a:pPr>
                      <a:r>
                        <a:rPr lang="en-US" sz="2000" kern="0" dirty="0" smtClean="0">
                          <a:effectLst/>
                          <a:latin typeface="Times New Roman" pitchFamily="18" charset="0"/>
                          <a:cs typeface="Times New Roman" pitchFamily="18" charset="0"/>
                        </a:rPr>
                        <a:t>4</a:t>
                      </a:r>
                      <a:r>
                        <a:rPr lang="en-US" altLang="zh-TW" sz="2000" kern="0" dirty="0" smtClean="0">
                          <a:effectLst/>
                          <a:latin typeface="Times New Roman" pitchFamily="18" charset="0"/>
                          <a:cs typeface="Times New Roman" pitchFamily="18" charset="0"/>
                        </a:rPr>
                        <a:t>1</a:t>
                      </a:r>
                      <a:r>
                        <a:rPr lang="en-US" sz="2000" kern="0" dirty="0" smtClean="0">
                          <a:effectLst/>
                          <a:latin typeface="Times New Roman" pitchFamily="18" charset="0"/>
                          <a:cs typeface="Times New Roman" pitchFamily="18" charset="0"/>
                        </a:rPr>
                        <a:t>-48</a:t>
                      </a:r>
                      <a:endParaRPr lang="zh-TW" sz="2000" kern="0" dirty="0">
                        <a:solidFill>
                          <a:srgbClr val="0000FF"/>
                        </a:solidFill>
                        <a:effectLst/>
                        <a:latin typeface="Times New Roman" pitchFamily="18" charset="0"/>
                        <a:ea typeface="微軟正黑體" pitchFamily="34" charset="-120"/>
                        <a:cs typeface="Times New Roman" pitchFamily="18" charset="0"/>
                      </a:endParaRPr>
                    </a:p>
                  </a:txBody>
                  <a:tcPr marL="17780" marR="17780" marT="0" marB="0" anchor="ctr"/>
                </a:tc>
                <a:extLst>
                  <a:ext uri="{0D108BD9-81ED-4DB2-BD59-A6C34878D82A}">
                    <a16:rowId xmlns:a16="http://schemas.microsoft.com/office/drawing/2014/main" xmlns="" val="10001"/>
                  </a:ext>
                </a:extLst>
              </a:tr>
              <a:tr h="379791">
                <a:tc>
                  <a:txBody>
                    <a:bodyPr/>
                    <a:lstStyle/>
                    <a:p>
                      <a:pPr algn="ctr">
                        <a:spcAft>
                          <a:spcPts val="0"/>
                        </a:spcAft>
                      </a:pPr>
                      <a:r>
                        <a:rPr lang="zh-TW" sz="2000" kern="0" dirty="0">
                          <a:effectLst/>
                        </a:rPr>
                        <a:t>基礎</a:t>
                      </a:r>
                      <a:endParaRPr lang="zh-TW" sz="2000" kern="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algn="ctr">
                        <a:spcAft>
                          <a:spcPts val="0"/>
                        </a:spcAft>
                      </a:pPr>
                      <a:r>
                        <a:rPr lang="en-US" sz="2000" kern="0" dirty="0" smtClean="0">
                          <a:effectLst/>
                          <a:latin typeface="Times New Roman" pitchFamily="18" charset="0"/>
                          <a:cs typeface="Times New Roman" pitchFamily="18" charset="0"/>
                        </a:rPr>
                        <a:t>20-4</a:t>
                      </a:r>
                      <a:r>
                        <a:rPr lang="en-US" altLang="zh-TW" sz="2000" kern="0" dirty="0" smtClean="0">
                          <a:effectLst/>
                          <a:latin typeface="Times New Roman" pitchFamily="18" charset="0"/>
                          <a:cs typeface="Times New Roman" pitchFamily="18" charset="0"/>
                        </a:rPr>
                        <a:t>0</a:t>
                      </a:r>
                      <a:endParaRPr lang="zh-TW" sz="2000" kern="0" dirty="0">
                        <a:solidFill>
                          <a:srgbClr val="0000FF"/>
                        </a:solidFill>
                        <a:effectLst/>
                        <a:latin typeface="Times New Roman" pitchFamily="18" charset="0"/>
                        <a:ea typeface="微軟正黑體" pitchFamily="34" charset="-120"/>
                        <a:cs typeface="Times New Roman" pitchFamily="18" charset="0"/>
                      </a:endParaRPr>
                    </a:p>
                  </a:txBody>
                  <a:tcPr marL="17780" marR="17780" marT="0" marB="0" anchor="ctr"/>
                </a:tc>
                <a:extLst>
                  <a:ext uri="{0D108BD9-81ED-4DB2-BD59-A6C34878D82A}">
                    <a16:rowId xmlns:a16="http://schemas.microsoft.com/office/drawing/2014/main" xmlns="" val="10002"/>
                  </a:ext>
                </a:extLst>
              </a:tr>
              <a:tr h="420008">
                <a:tc>
                  <a:txBody>
                    <a:bodyPr/>
                    <a:lstStyle/>
                    <a:p>
                      <a:pPr algn="ctr">
                        <a:spcAft>
                          <a:spcPts val="0"/>
                        </a:spcAft>
                      </a:pPr>
                      <a:r>
                        <a:rPr lang="zh-TW" sz="2000" kern="0" dirty="0">
                          <a:effectLst/>
                        </a:rPr>
                        <a:t>待加強</a:t>
                      </a:r>
                      <a:endParaRPr lang="zh-TW" sz="2000" kern="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algn="ctr"/>
                      <a:r>
                        <a:rPr lang="en-US" altLang="zh-TW" sz="2000" kern="0" dirty="0" smtClean="0">
                          <a:effectLst/>
                          <a:latin typeface="Times New Roman" pitchFamily="18" charset="0"/>
                          <a:cs typeface="Times New Roman" pitchFamily="18" charset="0"/>
                        </a:rPr>
                        <a:t>0-19</a:t>
                      </a:r>
                      <a:endParaRPr lang="zh-TW" altLang="en-US" sz="2000" kern="0" dirty="0">
                        <a:solidFill>
                          <a:srgbClr val="0000FF"/>
                        </a:solidFill>
                        <a:effectLst/>
                        <a:latin typeface="Times New Roman" pitchFamily="18" charset="0"/>
                        <a:ea typeface="微軟正黑體" pitchFamily="34" charset="-120"/>
                        <a:cs typeface="Times New Roman" pitchFamily="18" charset="0"/>
                      </a:endParaRPr>
                    </a:p>
                  </a:txBody>
                  <a:tcPr marT="45738" marB="45738"/>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167685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p:cTn id="7" dur="500" fill="hold"/>
                                        <p:tgtEl>
                                          <p:spTgt spid="223"/>
                                        </p:tgtEl>
                                        <p:attrNameLst>
                                          <p:attrName>ppt_w</p:attrName>
                                        </p:attrNameLst>
                                      </p:cBhvr>
                                      <p:tavLst>
                                        <p:tav tm="0">
                                          <p:val>
                                            <p:fltVal val="0"/>
                                          </p:val>
                                        </p:tav>
                                        <p:tav tm="100000">
                                          <p:val>
                                            <p:strVal val="#ppt_w"/>
                                          </p:val>
                                        </p:tav>
                                      </p:tavLst>
                                    </p:anim>
                                    <p:anim calcmode="lin" valueType="num">
                                      <p:cBhvr>
                                        <p:cTn id="8" dur="500" fill="hold"/>
                                        <p:tgtEl>
                                          <p:spTgt spid="223"/>
                                        </p:tgtEl>
                                        <p:attrNameLst>
                                          <p:attrName>ppt_h</p:attrName>
                                        </p:attrNameLst>
                                      </p:cBhvr>
                                      <p:tavLst>
                                        <p:tav tm="0">
                                          <p:val>
                                            <p:fltVal val="0"/>
                                          </p:val>
                                        </p:tav>
                                        <p:tav tm="100000">
                                          <p:val>
                                            <p:strVal val="#ppt_h"/>
                                          </p:val>
                                        </p:tav>
                                      </p:tavLst>
                                    </p:anim>
                                    <p:animEffect transition="in" filter="fade">
                                      <p:cBhvr>
                                        <p:cTn id="9" dur="500"/>
                                        <p:tgtEl>
                                          <p:spTgt spid="2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14"/>
                                        </p:tgtEl>
                                        <p:attrNameLst>
                                          <p:attrName>style.visibility</p:attrName>
                                        </p:attrNameLst>
                                      </p:cBhvr>
                                      <p:to>
                                        <p:strVal val="visible"/>
                                      </p:to>
                                    </p:set>
                                    <p:anim calcmode="lin" valueType="num">
                                      <p:cBhvr additive="base">
                                        <p:cTn id="14" dur="500" fill="hold"/>
                                        <p:tgtEl>
                                          <p:spTgt spid="114"/>
                                        </p:tgtEl>
                                        <p:attrNameLst>
                                          <p:attrName>ppt_x</p:attrName>
                                        </p:attrNameLst>
                                      </p:cBhvr>
                                      <p:tavLst>
                                        <p:tav tm="0">
                                          <p:val>
                                            <p:strVal val="#ppt_x"/>
                                          </p:val>
                                        </p:tav>
                                        <p:tav tm="100000">
                                          <p:val>
                                            <p:strVal val="#ppt_x"/>
                                          </p:val>
                                        </p:tav>
                                      </p:tavLst>
                                    </p:anim>
                                    <p:anim calcmode="lin" valueType="num">
                                      <p:cBhvr additive="base">
                                        <p:cTn id="15"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2"/>
                                        </p:tgtEl>
                                        <p:attrNameLst>
                                          <p:attrName>style.visibility</p:attrName>
                                        </p:attrNameLst>
                                      </p:cBhvr>
                                      <p:to>
                                        <p:strVal val="visible"/>
                                      </p:to>
                                    </p:set>
                                    <p:animEffect transition="in" filter="fade">
                                      <p:cBhvr>
                                        <p:cTn id="20" dur="500"/>
                                        <p:tgtEl>
                                          <p:spTgt spid="24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9"/>
                                        </p:tgtEl>
                                        <p:attrNameLst>
                                          <p:attrName>style.visibility</p:attrName>
                                        </p:attrNameLst>
                                      </p:cBhvr>
                                      <p:to>
                                        <p:strVal val="visible"/>
                                      </p:to>
                                    </p:set>
                                    <p:anim calcmode="lin" valueType="num">
                                      <p:cBhvr additive="base">
                                        <p:cTn id="25" dur="500" fill="hold"/>
                                        <p:tgtEl>
                                          <p:spTgt spid="119"/>
                                        </p:tgtEl>
                                        <p:attrNameLst>
                                          <p:attrName>ppt_x</p:attrName>
                                        </p:attrNameLst>
                                      </p:cBhvr>
                                      <p:tavLst>
                                        <p:tav tm="0">
                                          <p:val>
                                            <p:strVal val="#ppt_x"/>
                                          </p:val>
                                        </p:tav>
                                        <p:tav tm="100000">
                                          <p:val>
                                            <p:strVal val="#ppt_x"/>
                                          </p:val>
                                        </p:tav>
                                      </p:tavLst>
                                    </p:anim>
                                    <p:anim calcmode="lin" valueType="num">
                                      <p:cBhvr additive="base">
                                        <p:cTn id="26"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755576" y="1844824"/>
          <a:ext cx="7560840" cy="2880319"/>
        </p:xfrm>
        <a:graphic>
          <a:graphicData uri="http://schemas.openxmlformats.org/drawingml/2006/table">
            <a:tbl>
              <a:tblPr firstRow="1" bandRow="1">
                <a:tableStyleId>{21E4AEA4-8DFA-4A89-87EB-49C32662AFE0}</a:tableStyleId>
              </a:tblPr>
              <a:tblGrid>
                <a:gridCol w="1890210">
                  <a:extLst>
                    <a:ext uri="{9D8B030D-6E8A-4147-A177-3AD203B41FA5}">
                      <a16:colId xmlns:a16="http://schemas.microsoft.com/office/drawing/2014/main" xmlns="" val="20000"/>
                    </a:ext>
                  </a:extLst>
                </a:gridCol>
                <a:gridCol w="1890210">
                  <a:extLst>
                    <a:ext uri="{9D8B030D-6E8A-4147-A177-3AD203B41FA5}">
                      <a16:colId xmlns:a16="http://schemas.microsoft.com/office/drawing/2014/main" xmlns="" val="20001"/>
                    </a:ext>
                  </a:extLst>
                </a:gridCol>
                <a:gridCol w="1890210">
                  <a:extLst>
                    <a:ext uri="{9D8B030D-6E8A-4147-A177-3AD203B41FA5}">
                      <a16:colId xmlns:a16="http://schemas.microsoft.com/office/drawing/2014/main" xmlns="" val="20004"/>
                    </a:ext>
                  </a:extLst>
                </a:gridCol>
                <a:gridCol w="1890210">
                  <a:extLst>
                    <a:ext uri="{9D8B030D-6E8A-4147-A177-3AD203B41FA5}">
                      <a16:colId xmlns:a16="http://schemas.microsoft.com/office/drawing/2014/main" xmlns="" val="20005"/>
                    </a:ext>
                  </a:extLst>
                </a:gridCol>
              </a:tblGrid>
              <a:tr h="892348">
                <a:tc>
                  <a:txBody>
                    <a:bodyPr/>
                    <a:lstStyle/>
                    <a:p>
                      <a:pPr algn="ctr"/>
                      <a:endParaRPr lang="zh-TW" altLang="en-US" sz="2800" kern="0" dirty="0">
                        <a:solidFill>
                          <a:srgbClr val="0000FF"/>
                        </a:solidFill>
                        <a:effectLst/>
                        <a:latin typeface="微軟正黑體" pitchFamily="34" charset="-120"/>
                        <a:ea typeface="微軟正黑體" pitchFamily="34" charset="-120"/>
                        <a:cs typeface="+mn-cs"/>
                      </a:endParaRPr>
                    </a:p>
                  </a:txBody>
                  <a:tcPr marL="91448" marR="91448" marT="45738" marB="45738"/>
                </a:tc>
                <a:tc>
                  <a:txBody>
                    <a:bodyPr/>
                    <a:lstStyle/>
                    <a:p>
                      <a:pPr algn="ctr"/>
                      <a:r>
                        <a:rPr lang="zh-TW" altLang="zh-TW" sz="2800" kern="0" dirty="0" smtClean="0">
                          <a:effectLst/>
                        </a:rPr>
                        <a:t>國文</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smtClean="0">
                          <a:effectLst/>
                        </a:rPr>
                        <a:t>社會</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smtClean="0">
                          <a:effectLst/>
                        </a:rPr>
                        <a:t>自然</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extLst>
                  <a:ext uri="{0D108BD9-81ED-4DB2-BD59-A6C34878D82A}">
                    <a16:rowId xmlns:a16="http://schemas.microsoft.com/office/drawing/2014/main" xmlns="" val="10000"/>
                  </a:ext>
                </a:extLst>
              </a:tr>
              <a:tr h="647762">
                <a:tc>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2800" kern="0" dirty="0" smtClean="0">
                          <a:effectLst/>
                          <a:latin typeface="Times New Roman" pitchFamily="18" charset="0"/>
                          <a:cs typeface="Times New Roman" pitchFamily="18" charset="0"/>
                        </a:rPr>
                        <a:t>4</a:t>
                      </a:r>
                      <a:r>
                        <a:rPr lang="en-US" altLang="zh-TW" sz="2800" kern="0" dirty="0" smtClean="0">
                          <a:effectLst/>
                          <a:latin typeface="Times New Roman" pitchFamily="18" charset="0"/>
                          <a:cs typeface="Times New Roman" pitchFamily="18" charset="0"/>
                        </a:rPr>
                        <a:t>1</a:t>
                      </a:r>
                      <a:r>
                        <a:rPr lang="en-US" sz="2800" kern="0" dirty="0" smtClean="0">
                          <a:effectLst/>
                          <a:latin typeface="Times New Roman" pitchFamily="18" charset="0"/>
                          <a:cs typeface="Times New Roman" pitchFamily="18" charset="0"/>
                        </a:rPr>
                        <a:t>-48</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2800" kern="0" dirty="0" smtClean="0">
                          <a:effectLst/>
                          <a:latin typeface="Times New Roman" pitchFamily="18" charset="0"/>
                          <a:cs typeface="Times New Roman" pitchFamily="18" charset="0"/>
                        </a:rPr>
                        <a:t>5</a:t>
                      </a:r>
                      <a:r>
                        <a:rPr lang="en-US" altLang="zh-TW" sz="2800" kern="0" dirty="0" smtClean="0">
                          <a:effectLst/>
                          <a:latin typeface="Times New Roman" pitchFamily="18" charset="0"/>
                          <a:cs typeface="Times New Roman" pitchFamily="18" charset="0"/>
                        </a:rPr>
                        <a:t>5</a:t>
                      </a:r>
                      <a:r>
                        <a:rPr lang="en-US" sz="2800" kern="0" dirty="0" smtClean="0">
                          <a:effectLst/>
                          <a:latin typeface="Times New Roman" pitchFamily="18" charset="0"/>
                          <a:cs typeface="Times New Roman" pitchFamily="18" charset="0"/>
                        </a:rPr>
                        <a:t>-63</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2800" kern="0" dirty="0" smtClean="0">
                          <a:effectLst/>
                          <a:latin typeface="Times New Roman" pitchFamily="18" charset="0"/>
                          <a:cs typeface="Times New Roman" pitchFamily="18" charset="0"/>
                        </a:rPr>
                        <a:t>4</a:t>
                      </a:r>
                      <a:r>
                        <a:rPr lang="en-US" altLang="zh-TW" sz="2800" kern="0" dirty="0" smtClean="0">
                          <a:effectLst/>
                          <a:latin typeface="Times New Roman" pitchFamily="18" charset="0"/>
                          <a:cs typeface="Times New Roman" pitchFamily="18" charset="0"/>
                        </a:rPr>
                        <a:t>7</a:t>
                      </a:r>
                      <a:r>
                        <a:rPr lang="en-US" sz="2800" kern="0" dirty="0" smtClean="0">
                          <a:effectLst/>
                          <a:latin typeface="Times New Roman" pitchFamily="18" charset="0"/>
                          <a:cs typeface="Times New Roman" pitchFamily="18" charset="0"/>
                        </a:rPr>
                        <a:t>-54</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xmlns="" val="10001"/>
                  </a:ext>
                </a:extLst>
              </a:tr>
              <a:tr h="647762">
                <a:tc>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2800" kern="0" dirty="0" smtClean="0">
                          <a:effectLst/>
                          <a:latin typeface="Times New Roman" pitchFamily="18" charset="0"/>
                          <a:cs typeface="Times New Roman" pitchFamily="18" charset="0"/>
                        </a:rPr>
                        <a:t>20-4</a:t>
                      </a:r>
                      <a:r>
                        <a:rPr lang="en-US" altLang="zh-TW" sz="2800" kern="0" dirty="0" smtClean="0">
                          <a:effectLst/>
                          <a:latin typeface="Times New Roman" pitchFamily="18" charset="0"/>
                          <a:cs typeface="Times New Roman" pitchFamily="18" charset="0"/>
                        </a:rPr>
                        <a:t>0</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2800" kern="0" dirty="0" smtClean="0">
                          <a:effectLst/>
                          <a:latin typeface="Times New Roman" pitchFamily="18" charset="0"/>
                          <a:cs typeface="Times New Roman" pitchFamily="18" charset="0"/>
                        </a:rPr>
                        <a:t>2</a:t>
                      </a:r>
                      <a:r>
                        <a:rPr lang="en-US" altLang="zh-TW" sz="2800" kern="0" dirty="0" smtClean="0">
                          <a:effectLst/>
                          <a:latin typeface="Times New Roman" pitchFamily="18" charset="0"/>
                          <a:cs typeface="Times New Roman" pitchFamily="18" charset="0"/>
                        </a:rPr>
                        <a:t>3</a:t>
                      </a:r>
                      <a:r>
                        <a:rPr lang="en-US" sz="2800" kern="0" dirty="0" smtClean="0">
                          <a:effectLst/>
                          <a:latin typeface="Times New Roman" pitchFamily="18" charset="0"/>
                          <a:cs typeface="Times New Roman" pitchFamily="18" charset="0"/>
                        </a:rPr>
                        <a:t>-5</a:t>
                      </a:r>
                      <a:r>
                        <a:rPr lang="en-US" altLang="zh-TW" sz="2800" kern="0" dirty="0" smtClean="0">
                          <a:effectLst/>
                          <a:latin typeface="Times New Roman" pitchFamily="18" charset="0"/>
                          <a:cs typeface="Times New Roman" pitchFamily="18" charset="0"/>
                        </a:rPr>
                        <a:t>4</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altLang="zh-TW" sz="2800" kern="0" dirty="0" smtClean="0">
                          <a:effectLst/>
                          <a:latin typeface="Times New Roman" pitchFamily="18" charset="0"/>
                          <a:cs typeface="Times New Roman" pitchFamily="18" charset="0"/>
                        </a:rPr>
                        <a:t>20</a:t>
                      </a:r>
                      <a:r>
                        <a:rPr lang="en-US" sz="2800" kern="0" dirty="0" smtClean="0">
                          <a:effectLst/>
                          <a:latin typeface="Times New Roman" pitchFamily="18" charset="0"/>
                          <a:cs typeface="Times New Roman" pitchFamily="18" charset="0"/>
                        </a:rPr>
                        <a:t>-4</a:t>
                      </a:r>
                      <a:r>
                        <a:rPr lang="en-US" altLang="zh-TW" sz="2800" kern="0" dirty="0" smtClean="0">
                          <a:effectLst/>
                          <a:latin typeface="Times New Roman" pitchFamily="18" charset="0"/>
                          <a:cs typeface="Times New Roman" pitchFamily="18" charset="0"/>
                        </a:rPr>
                        <a:t>6</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xmlns="" val="10002"/>
                  </a:ext>
                </a:extLst>
              </a:tr>
              <a:tr h="692447">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r>
                        <a:rPr lang="en-US" altLang="zh-TW" sz="2800" kern="0" dirty="0" smtClean="0">
                          <a:effectLst/>
                          <a:latin typeface="Times New Roman" pitchFamily="18" charset="0"/>
                          <a:cs typeface="Times New Roman" pitchFamily="18" charset="0"/>
                        </a:rPr>
                        <a:t> 0-19</a:t>
                      </a:r>
                      <a:endParaRPr lang="zh-TW" altLang="en-US" sz="28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0" dirty="0" smtClean="0">
                          <a:effectLst/>
                          <a:latin typeface="Times New Roman" pitchFamily="18" charset="0"/>
                          <a:cs typeface="Times New Roman" pitchFamily="18" charset="0"/>
                        </a:rPr>
                        <a:t> 0-22</a:t>
                      </a:r>
                      <a:endParaRPr lang="zh-TW" altLang="zh-TW" sz="2800" kern="0" dirty="0" smtClean="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0" dirty="0" smtClean="0">
                          <a:effectLst/>
                          <a:latin typeface="Times New Roman" pitchFamily="18" charset="0"/>
                          <a:cs typeface="Times New Roman" pitchFamily="18" charset="0"/>
                        </a:rPr>
                        <a:t> 0-19</a:t>
                      </a:r>
                      <a:endParaRPr lang="zh-TW" altLang="zh-TW" sz="2800" kern="0" dirty="0" smtClean="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tc>
                <a:extLst>
                  <a:ext uri="{0D108BD9-81ED-4DB2-BD59-A6C34878D82A}">
                    <a16:rowId xmlns:a16="http://schemas.microsoft.com/office/drawing/2014/main" xmlns="" val="10003"/>
                  </a:ext>
                </a:extLst>
              </a:tr>
            </a:tbl>
          </a:graphicData>
        </a:graphic>
      </p:graphicFrame>
      <p:sp>
        <p:nvSpPr>
          <p:cNvPr id="6" name="Titre 1"/>
          <p:cNvSpPr txBox="1">
            <a:spLocks/>
          </p:cNvSpPr>
          <p:nvPr/>
        </p:nvSpPr>
        <p:spPr bwMode="auto">
          <a:xfrm>
            <a:off x="827584" y="269979"/>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r>
              <a:rPr lang="en-US" altLang="zh-TW" sz="4400" b="1" dirty="0" smtClean="0">
                <a:latin typeface="Times New Roman" pitchFamily="18" charset="0"/>
                <a:ea typeface="+mj-ea"/>
                <a:cs typeface="Times New Roman" pitchFamily="18" charset="0"/>
              </a:rPr>
              <a:t>106</a:t>
            </a:r>
            <a:r>
              <a:rPr lang="zh-TW" altLang="en-US" sz="4400" b="1" dirty="0" smtClean="0">
                <a:latin typeface="Times New Roman" pitchFamily="18" charset="0"/>
                <a:ea typeface="+mj-ea"/>
                <a:cs typeface="Times New Roman" pitchFamily="18" charset="0"/>
              </a:rPr>
              <a:t>年會考各科標準設定結果</a:t>
            </a:r>
            <a:endParaRPr kumimoji="1" lang="zh-TW" altLang="en-US" sz="44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8371861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內容版面配置區 2"/>
          <p:cNvSpPr>
            <a:spLocks noGrp="1"/>
          </p:cNvSpPr>
          <p:nvPr>
            <p:ph idx="1"/>
          </p:nvPr>
        </p:nvSpPr>
        <p:spPr>
          <a:xfrm>
            <a:off x="468313" y="1412875"/>
            <a:ext cx="7991475" cy="4608513"/>
          </a:xfrm>
        </p:spPr>
        <p:txBody>
          <a:bodyPr/>
          <a:lstStyle/>
          <a:p>
            <a:pPr marL="857250" indent="-514350" algn="just" eaLnBrk="1">
              <a:buFont typeface="Wingdings" pitchFamily="2" charset="2"/>
              <a:buChar char="u"/>
            </a:pPr>
            <a:r>
              <a:rPr lang="zh-TW" altLang="en-US" dirty="0" smtClean="0">
                <a:latin typeface="Times New Roman" pitchFamily="18" charset="0"/>
                <a:cs typeface="Times New Roman" pitchFamily="18" charset="0"/>
              </a:rPr>
              <a:t>解決免試入學超額問題的配套方式：</a:t>
            </a:r>
            <a:endParaRPr lang="en-US" altLang="zh-TW" dirty="0" smtClean="0">
              <a:latin typeface="Times New Roman" pitchFamily="18" charset="0"/>
              <a:cs typeface="Times New Roman" pitchFamily="18" charset="0"/>
            </a:endParaRPr>
          </a:p>
          <a:p>
            <a:pPr marL="1200150" lvl="1" indent="-457200" algn="just" eaLnBrk="1">
              <a:buFont typeface="標楷體" pitchFamily="65" charset="-120"/>
              <a:buChar char="․"/>
            </a:pPr>
            <a:r>
              <a:rPr lang="zh-TW" altLang="en-US" dirty="0" smtClean="0">
                <a:latin typeface="Times New Roman" pitchFamily="18" charset="0"/>
                <a:cs typeface="Times New Roman" pitchFamily="18" charset="0"/>
              </a:rPr>
              <a:t>精熟</a:t>
            </a:r>
            <a:r>
              <a:rPr lang="en-US" altLang="zh-TW" dirty="0" smtClean="0">
                <a:latin typeface="Times New Roman" pitchFamily="18" charset="0"/>
                <a:ea typeface="微軟正黑體" pitchFamily="34" charset="-120"/>
                <a:cs typeface="Times New Roman" pitchFamily="18" charset="0"/>
              </a:rPr>
              <a:t>[A]</a:t>
            </a:r>
            <a:r>
              <a:rPr lang="zh-TW" altLang="en-US" dirty="0" smtClean="0">
                <a:latin typeface="Times New Roman" pitchFamily="18" charset="0"/>
                <a:cs typeface="Times New Roman" pitchFamily="18" charset="0"/>
              </a:rPr>
              <a:t>加註標示</a:t>
            </a:r>
            <a:r>
              <a:rPr lang="zh-TW" altLang="en-US" dirty="0" smtClean="0">
                <a:latin typeface="Times New Roman" pitchFamily="18" charset="0"/>
                <a:ea typeface="微軟正黑體" pitchFamily="34" charset="-120"/>
                <a:cs typeface="Times New Roman" pitchFamily="18" charset="0"/>
              </a:rPr>
              <a:t>（</a:t>
            </a:r>
            <a:r>
              <a:rPr lang="en-US" altLang="zh-TW" dirty="0" smtClean="0">
                <a:latin typeface="Times New Roman" pitchFamily="18" charset="0"/>
                <a:ea typeface="微軟正黑體" pitchFamily="34" charset="-120"/>
                <a:cs typeface="Times New Roman" pitchFamily="18" charset="0"/>
              </a:rPr>
              <a:t>A</a:t>
            </a:r>
            <a:r>
              <a:rPr lang="en-US" altLang="zh-TW" b="1" baseline="30000" dirty="0">
                <a:solidFill>
                  <a:schemeClr val="dk1"/>
                </a:solidFill>
                <a:latin typeface="Times New Roman" pitchFamily="18" charset="0"/>
                <a:ea typeface="+mn-ea"/>
                <a:cs typeface="Times New Roman" pitchFamily="18" charset="0"/>
              </a:rPr>
              <a:t>+</a:t>
            </a:r>
            <a:r>
              <a:rPr lang="zh-TW" altLang="en-US" dirty="0" smtClean="0">
                <a:latin typeface="Times New Roman" pitchFamily="18" charset="0"/>
                <a:ea typeface="微軟正黑體" pitchFamily="34" charset="-120"/>
                <a:cs typeface="Times New Roman" pitchFamily="18" charset="0"/>
              </a:rPr>
              <a:t>、</a:t>
            </a:r>
            <a:r>
              <a:rPr lang="en-US" altLang="zh-TW" dirty="0" smtClean="0">
                <a:latin typeface="Times New Roman" pitchFamily="18" charset="0"/>
                <a:ea typeface="微軟正黑體" pitchFamily="34" charset="-120"/>
                <a:cs typeface="Times New Roman" pitchFamily="18" charset="0"/>
              </a:rPr>
              <a:t>A</a:t>
            </a:r>
            <a:r>
              <a:rPr lang="en-US" altLang="zh-TW" dirty="0" smtClean="0">
                <a:latin typeface="Times New Roman" pitchFamily="18" charset="0"/>
                <a:cs typeface="Times New Roman" pitchFamily="18" charset="0"/>
              </a:rPr>
              <a:t> </a:t>
            </a:r>
            <a:r>
              <a:rPr lang="en-US" altLang="zh-TW" b="1" baseline="30000" dirty="0">
                <a:solidFill>
                  <a:schemeClr val="dk1"/>
                </a:solidFill>
                <a:latin typeface="Times New Roman" pitchFamily="18" charset="0"/>
                <a:ea typeface="+mn-ea"/>
                <a:cs typeface="Times New Roman" pitchFamily="18" charset="0"/>
              </a:rPr>
              <a:t>+ +</a:t>
            </a:r>
            <a:r>
              <a:rPr lang="zh-TW" altLang="en-US" dirty="0" smtClean="0">
                <a:latin typeface="Times New Roman" pitchFamily="18" charset="0"/>
                <a:ea typeface="微軟正黑體" pitchFamily="34" charset="-120"/>
                <a:cs typeface="Times New Roman" pitchFamily="18" charset="0"/>
              </a:rPr>
              <a:t> ），</a:t>
            </a:r>
            <a:r>
              <a:rPr lang="zh-TW" altLang="en-US" dirty="0" smtClean="0">
                <a:latin typeface="Times New Roman" pitchFamily="18" charset="0"/>
                <a:cs typeface="Times New Roman" pitchFamily="18" charset="0"/>
              </a:rPr>
              <a:t>其中</a:t>
            </a:r>
            <a:endParaRPr lang="en-US" altLang="zh-TW" dirty="0" smtClean="0">
              <a:latin typeface="Times New Roman" pitchFamily="18" charset="0"/>
              <a:ea typeface="微軟正黑體" pitchFamily="34" charset="-120"/>
              <a:cs typeface="Times New Roman" pitchFamily="18" charset="0"/>
            </a:endParaRPr>
          </a:p>
          <a:p>
            <a:pPr marL="1200150" lvl="3" indent="0" algn="just" eaLnBrk="1">
              <a:buFont typeface="Wingdings" pitchFamily="2" charset="2"/>
              <a:buChar char="ü"/>
            </a:pPr>
            <a:r>
              <a:rPr lang="zh-TW" altLang="en-US" sz="2800" dirty="0" smtClean="0">
                <a:latin typeface="Times New Roman" pitchFamily="18" charset="0"/>
                <a:ea typeface="微軟正黑體" pitchFamily="34" charset="-120"/>
                <a:cs typeface="Times New Roman" pitchFamily="18" charset="0"/>
              </a:rPr>
              <a:t> </a:t>
            </a:r>
            <a:r>
              <a:rPr lang="en-US" altLang="zh-TW" sz="2800" dirty="0" smtClean="0">
                <a:latin typeface="Times New Roman" pitchFamily="18" charset="0"/>
                <a:ea typeface="微軟正黑體" pitchFamily="34" charset="-120"/>
                <a:cs typeface="Times New Roman" pitchFamily="18" charset="0"/>
              </a:rPr>
              <a:t>A</a:t>
            </a:r>
            <a:r>
              <a:rPr lang="en-US" altLang="zh-TW" sz="2800" b="1" baseline="30000" dirty="0">
                <a:solidFill>
                  <a:schemeClr val="dk1"/>
                </a:solidFill>
                <a:latin typeface="Times New Roman" pitchFamily="18" charset="0"/>
                <a:ea typeface="+mn-ea"/>
                <a:cs typeface="Times New Roman" pitchFamily="18" charset="0"/>
              </a:rPr>
              <a:t>+ </a:t>
            </a:r>
            <a:r>
              <a:rPr lang="en-US" altLang="zh-TW" sz="2800" b="1" baseline="30000" dirty="0" smtClean="0">
                <a:solidFill>
                  <a:schemeClr val="dk1"/>
                </a:solidFill>
                <a:latin typeface="Times New Roman" pitchFamily="18" charset="0"/>
                <a:ea typeface="+mn-ea"/>
                <a:cs typeface="Times New Roman" pitchFamily="18" charset="0"/>
              </a:rPr>
              <a:t>+</a:t>
            </a:r>
            <a:r>
              <a:rPr lang="zh-TW" altLang="en-US" sz="2800" b="1" baseline="30000" dirty="0" smtClean="0">
                <a:solidFill>
                  <a:schemeClr val="dk1"/>
                </a:solidFill>
                <a:latin typeface="Times New Roman" pitchFamily="18" charset="0"/>
                <a:ea typeface="+mn-ea"/>
                <a:cs typeface="Times New Roman" pitchFamily="18" charset="0"/>
              </a:rPr>
              <a:t> </a:t>
            </a:r>
            <a:r>
              <a:rPr lang="zh-TW" altLang="en-US" sz="2800" dirty="0" smtClean="0">
                <a:latin typeface="Times New Roman" pitchFamily="18" charset="0"/>
                <a:cs typeface="Times New Roman" pitchFamily="18" charset="0"/>
              </a:rPr>
              <a:t>代表</a:t>
            </a:r>
            <a:r>
              <a:rPr lang="zh-TW" altLang="zh-TW" sz="2800" dirty="0" smtClean="0">
                <a:latin typeface="Times New Roman" pitchFamily="18" charset="0"/>
                <a:cs typeface="Times New Roman" pitchFamily="18" charset="0"/>
              </a:rPr>
              <a:t>精熟等級前</a:t>
            </a:r>
            <a:r>
              <a:rPr lang="en-US" altLang="zh-TW" sz="2800" dirty="0" smtClean="0">
                <a:latin typeface="Times New Roman" pitchFamily="18" charset="0"/>
                <a:ea typeface="微軟正黑體" pitchFamily="34" charset="-120"/>
                <a:cs typeface="Times New Roman" pitchFamily="18" charset="0"/>
              </a:rPr>
              <a:t>25%</a:t>
            </a:r>
          </a:p>
          <a:p>
            <a:pPr marL="1200150" lvl="3" indent="0" algn="just" eaLnBrk="1">
              <a:buFont typeface="Wingdings" pitchFamily="2" charset="2"/>
              <a:buChar char="ü"/>
            </a:pPr>
            <a:r>
              <a:rPr lang="zh-TW" altLang="en-US" sz="2800" dirty="0" smtClean="0">
                <a:latin typeface="Times New Roman" pitchFamily="18" charset="0"/>
                <a:ea typeface="微軟正黑體" pitchFamily="34" charset="-120"/>
                <a:cs typeface="Times New Roman" pitchFamily="18" charset="0"/>
              </a:rPr>
              <a:t> </a:t>
            </a:r>
            <a:r>
              <a:rPr lang="en-US" altLang="zh-TW" sz="2800" dirty="0" smtClean="0">
                <a:latin typeface="Times New Roman" pitchFamily="18" charset="0"/>
                <a:ea typeface="微軟正黑體" pitchFamily="34" charset="-120"/>
                <a:cs typeface="Times New Roman" pitchFamily="18" charset="0"/>
              </a:rPr>
              <a:t>A</a:t>
            </a:r>
            <a:r>
              <a:rPr lang="en-US" altLang="zh-TW" sz="2800" b="1" baseline="30000" dirty="0" smtClean="0">
                <a:solidFill>
                  <a:schemeClr val="dk1"/>
                </a:solidFill>
                <a:latin typeface="Times New Roman" pitchFamily="18" charset="0"/>
                <a:ea typeface="+mn-ea"/>
                <a:cs typeface="Times New Roman" pitchFamily="18" charset="0"/>
              </a:rPr>
              <a:t>+</a:t>
            </a:r>
            <a:r>
              <a:rPr lang="zh-TW" altLang="en-US" sz="2800" b="1" baseline="30000" dirty="0" smtClean="0">
                <a:solidFill>
                  <a:schemeClr val="dk1"/>
                </a:solidFill>
                <a:latin typeface="Times New Roman" pitchFamily="18" charset="0"/>
                <a:ea typeface="+mn-ea"/>
                <a:cs typeface="Times New Roman" pitchFamily="18" charset="0"/>
              </a:rPr>
              <a:t>    </a:t>
            </a:r>
            <a:r>
              <a:rPr lang="zh-TW" altLang="en-US" sz="2800" dirty="0" smtClean="0">
                <a:latin typeface="Times New Roman" pitchFamily="18" charset="0"/>
                <a:cs typeface="Times New Roman" pitchFamily="18" charset="0"/>
              </a:rPr>
              <a:t>代表</a:t>
            </a:r>
            <a:r>
              <a:rPr lang="zh-TW" altLang="zh-TW" sz="2800" dirty="0" smtClean="0">
                <a:latin typeface="Times New Roman" pitchFamily="18" charset="0"/>
                <a:cs typeface="Times New Roman" pitchFamily="18" charset="0"/>
              </a:rPr>
              <a:t>精熟等級前</a:t>
            </a:r>
            <a:r>
              <a:rPr lang="en-US" altLang="zh-TW" sz="2800" dirty="0" smtClean="0">
                <a:latin typeface="Times New Roman" pitchFamily="18" charset="0"/>
                <a:ea typeface="微軟正黑體" pitchFamily="34" charset="-120"/>
                <a:cs typeface="Times New Roman" pitchFamily="18" charset="0"/>
              </a:rPr>
              <a:t>26%</a:t>
            </a:r>
            <a:r>
              <a:rPr lang="zh-TW" altLang="zh-TW" sz="2800" dirty="0" smtClean="0">
                <a:latin typeface="Times New Roman" pitchFamily="18" charset="0"/>
                <a:ea typeface="微軟正黑體" pitchFamily="34" charset="-120"/>
                <a:cs typeface="Times New Roman" pitchFamily="18" charset="0"/>
              </a:rPr>
              <a:t>～</a:t>
            </a:r>
            <a:r>
              <a:rPr lang="en-US" altLang="zh-TW" sz="2800" dirty="0" smtClean="0">
                <a:latin typeface="Times New Roman" pitchFamily="18" charset="0"/>
                <a:ea typeface="微軟正黑體" pitchFamily="34" charset="-120"/>
                <a:cs typeface="Times New Roman" pitchFamily="18" charset="0"/>
              </a:rPr>
              <a:t>50%</a:t>
            </a:r>
          </a:p>
          <a:p>
            <a:pPr marL="1200150" lvl="1" indent="-457200" algn="just" eaLnBrk="1">
              <a:buFont typeface="標楷體" pitchFamily="65" charset="-120"/>
              <a:buChar char="․"/>
            </a:pPr>
            <a:r>
              <a:rPr lang="zh-TW" altLang="en-US" dirty="0" smtClean="0">
                <a:latin typeface="Times New Roman" pitchFamily="18" charset="0"/>
                <a:cs typeface="Times New Roman" pitchFamily="18" charset="0"/>
              </a:rPr>
              <a:t>基礎</a:t>
            </a:r>
            <a:r>
              <a:rPr lang="en-US" altLang="zh-TW" dirty="0" smtClean="0">
                <a:latin typeface="Times New Roman" pitchFamily="18" charset="0"/>
                <a:ea typeface="微軟正黑體" pitchFamily="34" charset="-120"/>
                <a:cs typeface="Times New Roman" pitchFamily="18" charset="0"/>
              </a:rPr>
              <a:t>[B]</a:t>
            </a:r>
            <a:r>
              <a:rPr lang="zh-TW" altLang="en-US" dirty="0" smtClean="0">
                <a:latin typeface="Times New Roman" pitchFamily="18" charset="0"/>
                <a:cs typeface="Times New Roman" pitchFamily="18" charset="0"/>
              </a:rPr>
              <a:t>加註標示</a:t>
            </a:r>
            <a:r>
              <a:rPr lang="zh-TW" altLang="en-US" dirty="0" smtClean="0">
                <a:latin typeface="Times New Roman" pitchFamily="18" charset="0"/>
                <a:ea typeface="微軟正黑體" pitchFamily="34" charset="-120"/>
                <a:cs typeface="Times New Roman" pitchFamily="18" charset="0"/>
              </a:rPr>
              <a:t>（</a:t>
            </a:r>
            <a:r>
              <a:rPr lang="en-US" altLang="zh-TW" dirty="0" smtClean="0">
                <a:latin typeface="Times New Roman" pitchFamily="18" charset="0"/>
                <a:ea typeface="微軟正黑體" pitchFamily="34" charset="-120"/>
                <a:cs typeface="Times New Roman" pitchFamily="18" charset="0"/>
              </a:rPr>
              <a:t>B</a:t>
            </a:r>
            <a:r>
              <a:rPr lang="en-US" altLang="zh-TW" dirty="0" smtClean="0">
                <a:latin typeface="Times New Roman" pitchFamily="18" charset="0"/>
                <a:cs typeface="Times New Roman" pitchFamily="18" charset="0"/>
              </a:rPr>
              <a:t> </a:t>
            </a:r>
            <a:r>
              <a:rPr lang="en-US" altLang="zh-TW" b="1" baseline="30000" dirty="0">
                <a:solidFill>
                  <a:schemeClr val="dk1"/>
                </a:solidFill>
                <a:latin typeface="Times New Roman" pitchFamily="18" charset="0"/>
                <a:ea typeface="+mn-ea"/>
                <a:cs typeface="Times New Roman" pitchFamily="18" charset="0"/>
              </a:rPr>
              <a:t>+</a:t>
            </a:r>
            <a:r>
              <a:rPr lang="zh-TW" altLang="en-US" dirty="0" smtClean="0">
                <a:latin typeface="Times New Roman" pitchFamily="18" charset="0"/>
                <a:ea typeface="微軟正黑體" pitchFamily="34" charset="-120"/>
                <a:cs typeface="Times New Roman" pitchFamily="18" charset="0"/>
              </a:rPr>
              <a:t>、</a:t>
            </a:r>
            <a:r>
              <a:rPr lang="en-US" altLang="zh-TW" dirty="0" smtClean="0">
                <a:latin typeface="Times New Roman" pitchFamily="18" charset="0"/>
                <a:ea typeface="微軟正黑體" pitchFamily="34" charset="-120"/>
                <a:cs typeface="Times New Roman" pitchFamily="18" charset="0"/>
              </a:rPr>
              <a:t>B</a:t>
            </a:r>
            <a:r>
              <a:rPr lang="en-US" altLang="zh-TW" dirty="0" smtClean="0">
                <a:latin typeface="Times New Roman" pitchFamily="18" charset="0"/>
                <a:cs typeface="Times New Roman" pitchFamily="18" charset="0"/>
              </a:rPr>
              <a:t> </a:t>
            </a:r>
            <a:r>
              <a:rPr lang="en-US" altLang="zh-TW" b="1" baseline="30000" dirty="0">
                <a:solidFill>
                  <a:schemeClr val="dk1"/>
                </a:solidFill>
                <a:latin typeface="Times New Roman" pitchFamily="18" charset="0"/>
                <a:ea typeface="+mn-ea"/>
                <a:cs typeface="Times New Roman" pitchFamily="18" charset="0"/>
              </a:rPr>
              <a:t>+ +</a:t>
            </a:r>
            <a:r>
              <a:rPr lang="zh-TW" altLang="en-US" dirty="0" smtClean="0">
                <a:latin typeface="Times New Roman" pitchFamily="18" charset="0"/>
                <a:ea typeface="微軟正黑體" pitchFamily="34" charset="-120"/>
                <a:cs typeface="Times New Roman" pitchFamily="18" charset="0"/>
              </a:rPr>
              <a:t>），</a:t>
            </a:r>
            <a:r>
              <a:rPr lang="zh-TW" altLang="en-US" dirty="0" smtClean="0">
                <a:latin typeface="Times New Roman" pitchFamily="18" charset="0"/>
                <a:cs typeface="Times New Roman" pitchFamily="18" charset="0"/>
              </a:rPr>
              <a:t>其中</a:t>
            </a:r>
            <a:endParaRPr lang="en-US" altLang="zh-TW" sz="2800" dirty="0" smtClean="0">
              <a:latin typeface="Times New Roman" pitchFamily="18" charset="0"/>
              <a:ea typeface="微軟正黑體" pitchFamily="34" charset="-120"/>
              <a:cs typeface="Times New Roman" pitchFamily="18" charset="0"/>
            </a:endParaRPr>
          </a:p>
          <a:p>
            <a:pPr marL="1200150" lvl="3" indent="0" algn="just" eaLnBrk="1">
              <a:buFont typeface="Wingdings" pitchFamily="2" charset="2"/>
              <a:buChar char="ü"/>
            </a:pPr>
            <a:r>
              <a:rPr lang="zh-TW" altLang="en-US" sz="2800" dirty="0" smtClean="0">
                <a:latin typeface="Times New Roman" pitchFamily="18" charset="0"/>
                <a:ea typeface="微軟正黑體" pitchFamily="34" charset="-120"/>
                <a:cs typeface="Times New Roman" pitchFamily="18" charset="0"/>
              </a:rPr>
              <a:t> </a:t>
            </a:r>
            <a:r>
              <a:rPr lang="en-US" altLang="zh-TW" sz="2800" dirty="0" smtClean="0">
                <a:latin typeface="Times New Roman" pitchFamily="18" charset="0"/>
                <a:ea typeface="微軟正黑體" pitchFamily="34" charset="-120"/>
                <a:cs typeface="Times New Roman" pitchFamily="18" charset="0"/>
              </a:rPr>
              <a:t>B</a:t>
            </a:r>
            <a:r>
              <a:rPr lang="en-US" altLang="zh-TW" sz="2800" b="1" baseline="30000" dirty="0">
                <a:solidFill>
                  <a:schemeClr val="dk1"/>
                </a:solidFill>
                <a:latin typeface="Times New Roman" pitchFamily="18" charset="0"/>
                <a:ea typeface="+mn-ea"/>
                <a:cs typeface="Times New Roman" pitchFamily="18" charset="0"/>
              </a:rPr>
              <a:t>+ </a:t>
            </a:r>
            <a:r>
              <a:rPr lang="en-US" altLang="zh-TW" sz="2800" b="1" baseline="30000" dirty="0" smtClean="0">
                <a:solidFill>
                  <a:schemeClr val="dk1"/>
                </a:solidFill>
                <a:latin typeface="Times New Roman" pitchFamily="18" charset="0"/>
                <a:ea typeface="+mn-ea"/>
                <a:cs typeface="Times New Roman" pitchFamily="18" charset="0"/>
              </a:rPr>
              <a:t>+</a:t>
            </a:r>
            <a:r>
              <a:rPr lang="zh-TW" altLang="en-US" sz="2800" b="1" baseline="30000" dirty="0" smtClean="0">
                <a:solidFill>
                  <a:schemeClr val="dk1"/>
                </a:solidFill>
                <a:latin typeface="Times New Roman" pitchFamily="18" charset="0"/>
                <a:ea typeface="+mn-ea"/>
                <a:cs typeface="Times New Roman" pitchFamily="18" charset="0"/>
              </a:rPr>
              <a:t> </a:t>
            </a:r>
            <a:r>
              <a:rPr lang="zh-TW" altLang="en-US" sz="2800" dirty="0" smtClean="0">
                <a:latin typeface="Times New Roman" pitchFamily="18" charset="0"/>
                <a:cs typeface="Times New Roman" pitchFamily="18" charset="0"/>
              </a:rPr>
              <a:t>代表</a:t>
            </a:r>
            <a:r>
              <a:rPr lang="zh-TW" altLang="zh-TW" sz="2800" dirty="0" smtClean="0">
                <a:latin typeface="Times New Roman" pitchFamily="18" charset="0"/>
                <a:cs typeface="Times New Roman" pitchFamily="18" charset="0"/>
              </a:rPr>
              <a:t>基礎等級前</a:t>
            </a:r>
            <a:r>
              <a:rPr lang="en-US" altLang="zh-TW" sz="2800" dirty="0" smtClean="0">
                <a:latin typeface="Times New Roman" pitchFamily="18" charset="0"/>
                <a:ea typeface="微軟正黑體" pitchFamily="34" charset="-120"/>
                <a:cs typeface="Times New Roman" pitchFamily="18" charset="0"/>
              </a:rPr>
              <a:t>25%</a:t>
            </a:r>
          </a:p>
          <a:p>
            <a:pPr marL="1200150" lvl="3" indent="0" algn="just" eaLnBrk="1">
              <a:buFont typeface="Wingdings" pitchFamily="2" charset="2"/>
              <a:buChar char="ü"/>
            </a:pPr>
            <a:r>
              <a:rPr lang="zh-TW" altLang="en-US" sz="2800" dirty="0" smtClean="0">
                <a:latin typeface="Times New Roman" pitchFamily="18" charset="0"/>
                <a:ea typeface="微軟正黑體" pitchFamily="34" charset="-120"/>
                <a:cs typeface="Times New Roman" pitchFamily="18" charset="0"/>
              </a:rPr>
              <a:t> </a:t>
            </a:r>
            <a:r>
              <a:rPr lang="en-US" altLang="zh-TW" sz="2800" dirty="0" smtClean="0">
                <a:latin typeface="Times New Roman" pitchFamily="18" charset="0"/>
                <a:ea typeface="微軟正黑體" pitchFamily="34" charset="-120"/>
                <a:cs typeface="Times New Roman" pitchFamily="18" charset="0"/>
              </a:rPr>
              <a:t>B</a:t>
            </a:r>
            <a:r>
              <a:rPr lang="en-US" altLang="zh-TW" sz="2800" b="1" baseline="30000" dirty="0" smtClean="0">
                <a:solidFill>
                  <a:schemeClr val="dk1"/>
                </a:solidFill>
                <a:latin typeface="Times New Roman" pitchFamily="18" charset="0"/>
                <a:ea typeface="+mn-ea"/>
                <a:cs typeface="Times New Roman" pitchFamily="18" charset="0"/>
              </a:rPr>
              <a:t>+</a:t>
            </a:r>
            <a:r>
              <a:rPr lang="zh-TW" altLang="en-US" sz="2800" b="1" baseline="30000" dirty="0" smtClean="0">
                <a:solidFill>
                  <a:schemeClr val="dk1"/>
                </a:solidFill>
                <a:latin typeface="Times New Roman" pitchFamily="18" charset="0"/>
                <a:ea typeface="+mn-ea"/>
                <a:cs typeface="Times New Roman" pitchFamily="18" charset="0"/>
              </a:rPr>
              <a:t>    </a:t>
            </a:r>
            <a:r>
              <a:rPr lang="zh-TW" altLang="en-US" sz="2800" dirty="0" smtClean="0">
                <a:latin typeface="Times New Roman" pitchFamily="18" charset="0"/>
                <a:cs typeface="Times New Roman" pitchFamily="18" charset="0"/>
              </a:rPr>
              <a:t>代表</a:t>
            </a:r>
            <a:r>
              <a:rPr lang="zh-TW" altLang="zh-TW" sz="2800" dirty="0" smtClean="0">
                <a:latin typeface="Times New Roman" pitchFamily="18" charset="0"/>
                <a:cs typeface="Times New Roman" pitchFamily="18" charset="0"/>
              </a:rPr>
              <a:t>基礎等級前</a:t>
            </a:r>
            <a:r>
              <a:rPr lang="en-US" altLang="zh-TW" sz="2800" dirty="0" smtClean="0">
                <a:latin typeface="Times New Roman" pitchFamily="18" charset="0"/>
                <a:ea typeface="微軟正黑體" pitchFamily="34" charset="-120"/>
                <a:cs typeface="Times New Roman" pitchFamily="18" charset="0"/>
              </a:rPr>
              <a:t>26%</a:t>
            </a:r>
            <a:r>
              <a:rPr lang="zh-TW" altLang="zh-TW" sz="2800" dirty="0" smtClean="0">
                <a:latin typeface="Times New Roman" pitchFamily="18" charset="0"/>
                <a:ea typeface="微軟正黑體" pitchFamily="34" charset="-120"/>
                <a:cs typeface="Times New Roman" pitchFamily="18" charset="0"/>
              </a:rPr>
              <a:t>～</a:t>
            </a:r>
            <a:r>
              <a:rPr lang="en-US" altLang="zh-TW" sz="2800" dirty="0" smtClean="0">
                <a:latin typeface="Times New Roman" pitchFamily="18" charset="0"/>
                <a:ea typeface="微軟正黑體" pitchFamily="34" charset="-120"/>
                <a:cs typeface="Times New Roman" pitchFamily="18" charset="0"/>
              </a:rPr>
              <a:t>50%</a:t>
            </a:r>
            <a:endParaRPr lang="zh-TW" altLang="en-US" sz="2800" dirty="0" smtClean="0">
              <a:latin typeface="Times New Roman" pitchFamily="18" charset="0"/>
              <a:ea typeface="微軟正黑體" pitchFamily="34" charset="-120"/>
              <a:cs typeface="Times New Roman" pitchFamily="18" charset="0"/>
            </a:endParaRPr>
          </a:p>
        </p:txBody>
      </p:sp>
      <p:sp>
        <p:nvSpPr>
          <p:cNvPr id="4" name="Titre 1"/>
          <p:cNvSpPr txBox="1">
            <a:spLocks/>
          </p:cNvSpPr>
          <p:nvPr/>
        </p:nvSpPr>
        <p:spPr bwMode="auto">
          <a:xfrm>
            <a:off x="1476375" y="260350"/>
            <a:ext cx="6329363" cy="1143000"/>
          </a:xfrm>
          <a:prstGeom prst="rect">
            <a:avLst/>
          </a:prstGeom>
          <a:noFill/>
          <a:ln w="9525">
            <a:noFill/>
            <a:miter lim="800000"/>
            <a:headEnd/>
            <a:tailEnd/>
          </a:ln>
        </p:spPr>
        <p:txBody>
          <a:bodyPr anchor="ctr"/>
          <a:lstStyle/>
          <a:p>
            <a:pPr algn="ctr" eaLnBrk="1" hangingPunct="1">
              <a:defRPr/>
            </a:pPr>
            <a:r>
              <a:rPr lang="zh-TW" altLang="en-US" sz="4400" b="1" kern="0" dirty="0" smtClean="0">
                <a:latin typeface="標楷體" pitchFamily="65" charset="-120"/>
                <a:ea typeface="標楷體" pitchFamily="65" charset="-120"/>
                <a:cs typeface="+mj-cs"/>
              </a:rPr>
              <a:t>能力</a:t>
            </a:r>
            <a:r>
              <a:rPr lang="zh-TW" altLang="en-US" sz="4400" b="1" kern="0" dirty="0">
                <a:latin typeface="標楷體" pitchFamily="65" charset="-120"/>
                <a:ea typeface="標楷體" pitchFamily="65" charset="-120"/>
                <a:cs typeface="+mj-cs"/>
              </a:rPr>
              <a:t>等級加註標示</a:t>
            </a:r>
          </a:p>
        </p:txBody>
      </p:sp>
    </p:spTree>
    <p:extLst>
      <p:ext uri="{BB962C8B-B14F-4D97-AF65-F5344CB8AC3E}">
        <p14:creationId xmlns:p14="http://schemas.microsoft.com/office/powerpoint/2010/main" val="37308310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zh-TW" altLang="en-US" dirty="0" smtClean="0"/>
              <a:t>三等級及四標示</a:t>
            </a:r>
          </a:p>
        </p:txBody>
      </p:sp>
      <p:graphicFrame>
        <p:nvGraphicFramePr>
          <p:cNvPr id="5" name="表格 4"/>
          <p:cNvGraphicFramePr>
            <a:graphicFrameLocks noGrp="1"/>
          </p:cNvGraphicFramePr>
          <p:nvPr>
            <p:extLst>
              <p:ext uri="{D42A27DB-BD31-4B8C-83A1-F6EECF244321}">
                <p14:modId xmlns:p14="http://schemas.microsoft.com/office/powerpoint/2010/main" val="2508311797"/>
              </p:ext>
            </p:extLst>
          </p:nvPr>
        </p:nvGraphicFramePr>
        <p:xfrm>
          <a:off x="539552" y="1412776"/>
          <a:ext cx="8064898" cy="4824537"/>
        </p:xfrm>
        <a:graphic>
          <a:graphicData uri="http://schemas.openxmlformats.org/drawingml/2006/table">
            <a:tbl>
              <a:tblPr firstRow="1" firstCol="1" bandRow="1">
                <a:tableStyleId>{21E4AEA4-8DFA-4A89-87EB-49C32662AFE0}</a:tableStyleId>
              </a:tblPr>
              <a:tblGrid>
                <a:gridCol w="1008112">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gridCol w="1032115">
                  <a:extLst>
                    <a:ext uri="{9D8B030D-6E8A-4147-A177-3AD203B41FA5}">
                      <a16:colId xmlns:a16="http://schemas.microsoft.com/office/drawing/2014/main" xmlns="" val="20002"/>
                    </a:ext>
                  </a:extLst>
                </a:gridCol>
                <a:gridCol w="1032115">
                  <a:extLst>
                    <a:ext uri="{9D8B030D-6E8A-4147-A177-3AD203B41FA5}">
                      <a16:colId xmlns:a16="http://schemas.microsoft.com/office/drawing/2014/main" xmlns="" val="20003"/>
                    </a:ext>
                  </a:extLst>
                </a:gridCol>
                <a:gridCol w="1032115">
                  <a:extLst>
                    <a:ext uri="{9D8B030D-6E8A-4147-A177-3AD203B41FA5}">
                      <a16:colId xmlns:a16="http://schemas.microsoft.com/office/drawing/2014/main" xmlns="" val="20004"/>
                    </a:ext>
                  </a:extLst>
                </a:gridCol>
                <a:gridCol w="1032115">
                  <a:extLst>
                    <a:ext uri="{9D8B030D-6E8A-4147-A177-3AD203B41FA5}">
                      <a16:colId xmlns:a16="http://schemas.microsoft.com/office/drawing/2014/main" xmlns="" val="20005"/>
                    </a:ext>
                  </a:extLst>
                </a:gridCol>
                <a:gridCol w="1032115">
                  <a:extLst>
                    <a:ext uri="{9D8B030D-6E8A-4147-A177-3AD203B41FA5}">
                      <a16:colId xmlns:a16="http://schemas.microsoft.com/office/drawing/2014/main" xmlns="" val="20006"/>
                    </a:ext>
                  </a:extLst>
                </a:gridCol>
                <a:gridCol w="1032115">
                  <a:extLst>
                    <a:ext uri="{9D8B030D-6E8A-4147-A177-3AD203B41FA5}">
                      <a16:colId xmlns:a16="http://schemas.microsoft.com/office/drawing/2014/main" xmlns="" val="20007"/>
                    </a:ext>
                  </a:extLst>
                </a:gridCol>
              </a:tblGrid>
              <a:tr h="703534">
                <a:tc gridSpan="2">
                  <a:txBody>
                    <a:bodyPr/>
                    <a:lstStyle/>
                    <a:p>
                      <a:pPr>
                        <a:spcAft>
                          <a:spcPts val="0"/>
                        </a:spcAft>
                      </a:pPr>
                      <a:r>
                        <a:rPr lang="zh-TW" sz="2400" kern="0" dirty="0">
                          <a:effectLst/>
                        </a:rPr>
                        <a:t>　</a:t>
                      </a:r>
                      <a:endParaRPr lang="zh-TW" sz="2400" kern="100" dirty="0">
                        <a:solidFill>
                          <a:srgbClr val="0000FF"/>
                        </a:solidFill>
                        <a:effectLst/>
                        <a:latin typeface="微軟正黑體" pitchFamily="34" charset="-120"/>
                        <a:ea typeface="微軟正黑體" pitchFamily="34"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國文</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社會</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自然</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0"/>
                  </a:ext>
                </a:extLst>
              </a:tr>
              <a:tr h="539535">
                <a:tc rowSpan="3">
                  <a:txBody>
                    <a:bodyPr/>
                    <a:lstStyle/>
                    <a:p>
                      <a:pPr algn="ctr">
                        <a:spcAft>
                          <a:spcPts val="0"/>
                        </a:spcAft>
                      </a:pPr>
                      <a:r>
                        <a:rPr lang="zh-TW" sz="2400" kern="0" dirty="0">
                          <a:effectLst/>
                        </a:rPr>
                        <a:t>精熟</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1</a:t>
                      </a:r>
                      <a:r>
                        <a:rPr lang="en-US" sz="2500" kern="0" dirty="0" smtClean="0">
                          <a:effectLst/>
                          <a:latin typeface="Times New Roman" pitchFamily="18" charset="0"/>
                          <a:cs typeface="Times New Roman" pitchFamily="18" charset="0"/>
                        </a:rPr>
                        <a:t>-48</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6</a:t>
                      </a:r>
                      <a:r>
                        <a:rPr lang="en-US" sz="2500" kern="0" dirty="0" smtClean="0">
                          <a:effectLst/>
                          <a:latin typeface="Times New Roman" pitchFamily="18" charset="0"/>
                          <a:cs typeface="Times New Roman" pitchFamily="18" charset="0"/>
                        </a:rPr>
                        <a:t>-48</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5</a:t>
                      </a:r>
                      <a:r>
                        <a:rPr lang="en-US" sz="2500" kern="0" dirty="0" smtClean="0">
                          <a:effectLst/>
                          <a:latin typeface="Times New Roman" pitchFamily="18" charset="0"/>
                          <a:cs typeface="Times New Roman" pitchFamily="18" charset="0"/>
                        </a:rPr>
                        <a:t>-63</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altLang="zh-TW" sz="2500" kern="0" dirty="0" smtClean="0">
                          <a:effectLst/>
                          <a:latin typeface="Times New Roman" pitchFamily="18" charset="0"/>
                          <a:cs typeface="Times New Roman" pitchFamily="18" charset="0"/>
                        </a:rPr>
                        <a:t>60</a:t>
                      </a:r>
                      <a:r>
                        <a:rPr lang="en-US" sz="2500" kern="0" dirty="0" smtClean="0">
                          <a:effectLst/>
                          <a:latin typeface="Times New Roman" pitchFamily="18" charset="0"/>
                          <a:cs typeface="Times New Roman" pitchFamily="18" charset="0"/>
                        </a:rPr>
                        <a:t>-63</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7</a:t>
                      </a:r>
                      <a:r>
                        <a:rPr lang="en-US" sz="2500" kern="0" dirty="0" smtClean="0">
                          <a:effectLst/>
                          <a:latin typeface="Times New Roman" pitchFamily="18" charset="0"/>
                          <a:cs typeface="Times New Roman" pitchFamily="18" charset="0"/>
                        </a:rPr>
                        <a:t>-54</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2</a:t>
                      </a:r>
                      <a:r>
                        <a:rPr lang="en-US" sz="2500" kern="0" dirty="0" smtClean="0">
                          <a:effectLst/>
                          <a:latin typeface="Times New Roman" pitchFamily="18" charset="0"/>
                          <a:cs typeface="Times New Roman" pitchFamily="18" charset="0"/>
                        </a:rPr>
                        <a:t>-54</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1"/>
                  </a:ext>
                </a:extLst>
              </a:tr>
              <a:tr h="539535">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4</a:t>
                      </a: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5</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8</a:t>
                      </a: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1</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2"/>
                  </a:ext>
                </a:extLst>
              </a:tr>
              <a:tr h="539535">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A</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1</a:t>
                      </a: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3</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5</a:t>
                      </a: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7</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7</a:t>
                      </a:r>
                      <a:r>
                        <a:rPr lang="en-US" sz="2500" kern="0" dirty="0" smtClean="0">
                          <a:effectLst/>
                          <a:latin typeface="Times New Roman" pitchFamily="18" charset="0"/>
                          <a:cs typeface="Times New Roman" pitchFamily="18" charset="0"/>
                        </a:rPr>
                        <a:t>-</a:t>
                      </a:r>
                      <a:r>
                        <a:rPr lang="en-US" altLang="zh-TW" sz="2500" kern="0" dirty="0" smtClean="0">
                          <a:effectLst/>
                          <a:latin typeface="Times New Roman" pitchFamily="18" charset="0"/>
                          <a:cs typeface="Times New Roman" pitchFamily="18" charset="0"/>
                        </a:rPr>
                        <a:t>50</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3"/>
                  </a:ext>
                </a:extLst>
              </a:tr>
              <a:tr h="539535">
                <a:tc rowSpan="3">
                  <a:txBody>
                    <a:bodyPr/>
                    <a:lstStyle/>
                    <a:p>
                      <a:pPr algn="ctr">
                        <a:spcAft>
                          <a:spcPts val="0"/>
                        </a:spcAft>
                      </a:pPr>
                      <a:r>
                        <a:rPr lang="zh-TW" sz="2400" kern="0" dirty="0">
                          <a:effectLst/>
                        </a:rPr>
                        <a:t>基礎</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en-US" sz="2500" kern="0" dirty="0" smtClean="0">
                          <a:effectLst/>
                          <a:latin typeface="Times New Roman" pitchFamily="18" charset="0"/>
                          <a:cs typeface="Times New Roman" pitchFamily="18" charset="0"/>
                        </a:rPr>
                        <a:t>20-4</a:t>
                      </a:r>
                      <a:r>
                        <a:rPr lang="en-US" altLang="zh-TW" sz="2500" kern="0" dirty="0" smtClean="0">
                          <a:effectLst/>
                          <a:latin typeface="Times New Roman" pitchFamily="18" charset="0"/>
                          <a:cs typeface="Times New Roman" pitchFamily="18" charset="0"/>
                        </a:rPr>
                        <a:t>0</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sz="2500" kern="0" dirty="0" smtClean="0">
                          <a:effectLst/>
                          <a:latin typeface="Times New Roman" pitchFamily="18" charset="0"/>
                          <a:cs typeface="Times New Roman" pitchFamily="18" charset="0"/>
                        </a:rPr>
                        <a:t>3</a:t>
                      </a:r>
                      <a:r>
                        <a:rPr lang="en-US" altLang="zh-TW" sz="2500" kern="0" dirty="0" smtClean="0">
                          <a:effectLst/>
                          <a:latin typeface="Times New Roman" pitchFamily="18" charset="0"/>
                          <a:cs typeface="Times New Roman" pitchFamily="18" charset="0"/>
                        </a:rPr>
                        <a:t>6</a:t>
                      </a: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0</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smtClean="0">
                          <a:effectLst/>
                          <a:latin typeface="Times New Roman" pitchFamily="18" charset="0"/>
                          <a:cs typeface="Times New Roman" pitchFamily="18" charset="0"/>
                        </a:rPr>
                        <a:t>2</a:t>
                      </a:r>
                      <a:r>
                        <a:rPr lang="en-US" altLang="zh-TW" sz="2500" kern="0" dirty="0" smtClean="0">
                          <a:effectLst/>
                          <a:latin typeface="Times New Roman" pitchFamily="18" charset="0"/>
                          <a:cs typeface="Times New Roman" pitchFamily="18" charset="0"/>
                        </a:rPr>
                        <a:t>3</a:t>
                      </a: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4</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7</a:t>
                      </a:r>
                      <a:r>
                        <a:rPr lang="en-US" sz="2500" kern="0" dirty="0" smtClean="0">
                          <a:effectLst/>
                          <a:latin typeface="Times New Roman" pitchFamily="18" charset="0"/>
                          <a:cs typeface="Times New Roman" pitchFamily="18" charset="0"/>
                        </a:rPr>
                        <a:t>-5</a:t>
                      </a:r>
                      <a:r>
                        <a:rPr lang="en-US" altLang="zh-TW" sz="2500" kern="0" dirty="0" smtClean="0">
                          <a:effectLst/>
                          <a:latin typeface="Times New Roman" pitchFamily="18" charset="0"/>
                          <a:cs typeface="Times New Roman" pitchFamily="18" charset="0"/>
                        </a:rPr>
                        <a:t>4</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altLang="zh-TW" sz="2500" kern="0" dirty="0" smtClean="0">
                          <a:effectLst/>
                          <a:latin typeface="Times New Roman" pitchFamily="18" charset="0"/>
                          <a:cs typeface="Times New Roman" pitchFamily="18" charset="0"/>
                        </a:rPr>
                        <a:t>20</a:t>
                      </a: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6</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sz="2500" kern="0" dirty="0" smtClean="0">
                          <a:effectLst/>
                          <a:latin typeface="Times New Roman" pitchFamily="18" charset="0"/>
                          <a:cs typeface="Times New Roman" pitchFamily="18" charset="0"/>
                        </a:rPr>
                        <a:t>3</a:t>
                      </a:r>
                      <a:r>
                        <a:rPr lang="en-US" altLang="zh-TW" sz="2500" kern="0" dirty="0" smtClean="0">
                          <a:effectLst/>
                          <a:latin typeface="Times New Roman" pitchFamily="18" charset="0"/>
                          <a:cs typeface="Times New Roman" pitchFamily="18" charset="0"/>
                        </a:rPr>
                        <a:t>8</a:t>
                      </a: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6</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4"/>
                  </a:ext>
                </a:extLst>
              </a:tr>
              <a:tr h="539535">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3</a:t>
                      </a:r>
                      <a:r>
                        <a:rPr lang="en-US" altLang="zh-TW" sz="2500" kern="0" dirty="0" smtClean="0">
                          <a:effectLst/>
                          <a:latin typeface="Times New Roman" pitchFamily="18" charset="0"/>
                          <a:cs typeface="Times New Roman" pitchFamily="18" charset="0"/>
                        </a:rPr>
                        <a:t>1</a:t>
                      </a:r>
                      <a:r>
                        <a:rPr lang="en-US" sz="2500" kern="0" dirty="0" smtClean="0">
                          <a:effectLst/>
                          <a:latin typeface="Times New Roman" pitchFamily="18" charset="0"/>
                          <a:cs typeface="Times New Roman" pitchFamily="18" charset="0"/>
                        </a:rPr>
                        <a:t>-3</a:t>
                      </a:r>
                      <a:r>
                        <a:rPr lang="en-US" altLang="zh-TW" sz="2500" kern="0" dirty="0" smtClean="0">
                          <a:effectLst/>
                          <a:latin typeface="Times New Roman" pitchFamily="18" charset="0"/>
                          <a:cs typeface="Times New Roman" pitchFamily="18" charset="0"/>
                        </a:rPr>
                        <a:t>5</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3</a:t>
                      </a:r>
                      <a:r>
                        <a:rPr lang="en-US" altLang="zh-TW" sz="2500" kern="0" dirty="0" smtClean="0">
                          <a:effectLst/>
                          <a:latin typeface="Times New Roman" pitchFamily="18" charset="0"/>
                          <a:cs typeface="Times New Roman" pitchFamily="18" charset="0"/>
                        </a:rPr>
                        <a:t>9</a:t>
                      </a:r>
                      <a:r>
                        <a:rPr lang="en-US" sz="2500" kern="0" dirty="0" smtClean="0">
                          <a:effectLst/>
                          <a:latin typeface="Times New Roman" pitchFamily="18" charset="0"/>
                          <a:cs typeface="Times New Roman" pitchFamily="18" charset="0"/>
                        </a:rPr>
                        <a:t>-4</a:t>
                      </a:r>
                      <a:r>
                        <a:rPr lang="en-US" altLang="zh-TW" sz="2500" kern="0" dirty="0" smtClean="0">
                          <a:effectLst/>
                          <a:latin typeface="Times New Roman" pitchFamily="18" charset="0"/>
                          <a:cs typeface="Times New Roman" pitchFamily="18" charset="0"/>
                        </a:rPr>
                        <a:t>6</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altLang="zh-TW" sz="2500" kern="0" dirty="0" smtClean="0">
                          <a:effectLst/>
                          <a:latin typeface="Times New Roman" pitchFamily="18" charset="0"/>
                          <a:cs typeface="Times New Roman" pitchFamily="18" charset="0"/>
                        </a:rPr>
                        <a:t>30</a:t>
                      </a:r>
                      <a:r>
                        <a:rPr lang="en-US" sz="2500" kern="0" dirty="0" smtClean="0">
                          <a:effectLst/>
                          <a:latin typeface="Times New Roman" pitchFamily="18" charset="0"/>
                          <a:cs typeface="Times New Roman" pitchFamily="18" charset="0"/>
                        </a:rPr>
                        <a:t>-3</a:t>
                      </a:r>
                      <a:r>
                        <a:rPr lang="en-US" altLang="zh-TW" sz="2500" kern="0" dirty="0" smtClean="0">
                          <a:effectLst/>
                          <a:latin typeface="Times New Roman" pitchFamily="18" charset="0"/>
                          <a:cs typeface="Times New Roman" pitchFamily="18" charset="0"/>
                        </a:rPr>
                        <a:t>7</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5"/>
                  </a:ext>
                </a:extLst>
              </a:tr>
              <a:tr h="539535">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B</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20-</a:t>
                      </a:r>
                      <a:r>
                        <a:rPr lang="en-US" altLang="zh-TW" sz="2500" kern="0" dirty="0" smtClean="0">
                          <a:effectLst/>
                          <a:latin typeface="Times New Roman" pitchFamily="18" charset="0"/>
                          <a:cs typeface="Times New Roman" pitchFamily="18" charset="0"/>
                        </a:rPr>
                        <a:t>30</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effectLst/>
                          <a:latin typeface="Times New Roman" pitchFamily="18" charset="0"/>
                          <a:cs typeface="Times New Roman" pitchFamily="18" charset="0"/>
                        </a:rPr>
                        <a:t>2</a:t>
                      </a:r>
                      <a:r>
                        <a:rPr lang="en-US" altLang="zh-TW" sz="2500" kern="0" dirty="0" smtClean="0">
                          <a:effectLst/>
                          <a:latin typeface="Times New Roman" pitchFamily="18" charset="0"/>
                          <a:cs typeface="Times New Roman" pitchFamily="18" charset="0"/>
                        </a:rPr>
                        <a:t>3</a:t>
                      </a:r>
                      <a:r>
                        <a:rPr lang="en-US" sz="2500" kern="0" dirty="0" smtClean="0">
                          <a:effectLst/>
                          <a:latin typeface="Times New Roman" pitchFamily="18" charset="0"/>
                          <a:cs typeface="Times New Roman" pitchFamily="18" charset="0"/>
                        </a:rPr>
                        <a:t>-3</a:t>
                      </a:r>
                      <a:r>
                        <a:rPr lang="en-US" altLang="zh-TW" sz="2500" kern="0" dirty="0" smtClean="0">
                          <a:effectLst/>
                          <a:latin typeface="Times New Roman" pitchFamily="18" charset="0"/>
                          <a:cs typeface="Times New Roman" pitchFamily="18" charset="0"/>
                        </a:rPr>
                        <a:t>8</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altLang="zh-TW" sz="2500" kern="0" dirty="0" smtClean="0">
                          <a:effectLst/>
                          <a:latin typeface="Times New Roman" pitchFamily="18" charset="0"/>
                          <a:cs typeface="Times New Roman" pitchFamily="18" charset="0"/>
                        </a:rPr>
                        <a:t>20</a:t>
                      </a:r>
                      <a:r>
                        <a:rPr lang="en-US" sz="2500" kern="0" dirty="0" smtClean="0">
                          <a:effectLst/>
                          <a:latin typeface="Times New Roman" pitchFamily="18" charset="0"/>
                          <a:cs typeface="Times New Roman" pitchFamily="18" charset="0"/>
                        </a:rPr>
                        <a:t>-2</a:t>
                      </a:r>
                      <a:r>
                        <a:rPr lang="en-US" altLang="zh-TW" sz="2500" kern="0" dirty="0" smtClean="0">
                          <a:effectLst/>
                          <a:latin typeface="Times New Roman" pitchFamily="18" charset="0"/>
                          <a:cs typeface="Times New Roman" pitchFamily="18" charset="0"/>
                        </a:rPr>
                        <a:t>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6"/>
                  </a:ext>
                </a:extLst>
              </a:tr>
              <a:tr h="883793">
                <a:tc>
                  <a:txBody>
                    <a:bodyPr/>
                    <a:lstStyle/>
                    <a:p>
                      <a:pPr algn="ctr">
                        <a:spcAft>
                          <a:spcPts val="0"/>
                        </a:spcAft>
                      </a:pPr>
                      <a:r>
                        <a:rPr lang="zh-TW" sz="2400" kern="0" dirty="0">
                          <a:effectLst/>
                        </a:rPr>
                        <a:t>待加強</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C</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ctr">
                        <a:spcAft>
                          <a:spcPts val="0"/>
                        </a:spcAft>
                      </a:pPr>
                      <a:r>
                        <a:rPr lang="en-US" sz="2500" kern="0" dirty="0" smtClean="0">
                          <a:effectLst/>
                          <a:latin typeface="Times New Roman" pitchFamily="18" charset="0"/>
                          <a:cs typeface="Times New Roman" pitchFamily="18" charset="0"/>
                        </a:rPr>
                        <a:t>    0-19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smtClean="0">
                          <a:effectLst/>
                          <a:latin typeface="Times New Roman" pitchFamily="18" charset="0"/>
                          <a:cs typeface="Times New Roman" pitchFamily="18" charset="0"/>
                        </a:rPr>
                        <a:t>    0-2</a:t>
                      </a:r>
                      <a:r>
                        <a:rPr lang="en-US" altLang="zh-TW" sz="2500" kern="0" dirty="0" smtClean="0">
                          <a:effectLst/>
                          <a:latin typeface="Times New Roman" pitchFamily="18" charset="0"/>
                          <a:cs typeface="Times New Roman" pitchFamily="18" charset="0"/>
                        </a:rPr>
                        <a:t>2</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smtClean="0">
                          <a:effectLst/>
                          <a:latin typeface="Times New Roman" pitchFamily="18" charset="0"/>
                          <a:cs typeface="Times New Roman" pitchFamily="18" charset="0"/>
                        </a:rPr>
                        <a:t>    0-1</a:t>
                      </a:r>
                      <a:r>
                        <a:rPr lang="en-US" altLang="zh-TW" sz="2500" kern="0" dirty="0" smtClean="0">
                          <a:effectLst/>
                          <a:latin typeface="Times New Roman" pitchFamily="18" charset="0"/>
                          <a:cs typeface="Times New Roman" pitchFamily="18" charset="0"/>
                        </a:rPr>
                        <a:t>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3914094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p:txBody>
          <a:bodyPr/>
          <a:lstStyle/>
          <a:p>
            <a:r>
              <a:rPr lang="zh-TW" altLang="en-US" dirty="0" smtClean="0"/>
              <a:t>英語科及數學科等級計算方式</a:t>
            </a:r>
          </a:p>
        </p:txBody>
      </p:sp>
      <p:sp>
        <p:nvSpPr>
          <p:cNvPr id="24579" name="內容版面配置區 2"/>
          <p:cNvSpPr>
            <a:spLocks noGrp="1"/>
          </p:cNvSpPr>
          <p:nvPr>
            <p:ph idx="1"/>
          </p:nvPr>
        </p:nvSpPr>
        <p:spPr>
          <a:xfrm>
            <a:off x="899592" y="1600200"/>
            <a:ext cx="8064896" cy="4781550"/>
          </a:xfrm>
        </p:spPr>
        <p:txBody>
          <a:bodyPr/>
          <a:lstStyle/>
          <a:p>
            <a:pPr>
              <a:buFont typeface="Wingdings" pitchFamily="2" charset="2"/>
              <a:buChar char="u"/>
            </a:pPr>
            <a:r>
              <a:rPr lang="zh-TW" altLang="en-US" dirty="0" smtClean="0">
                <a:latin typeface="Times New Roman" pitchFamily="18" charset="0"/>
                <a:cs typeface="Times New Roman" pitchFamily="18" charset="0"/>
              </a:rPr>
              <a:t>英語科等級＝英語閱讀＋英語聽力</a:t>
            </a:r>
            <a:endParaRPr lang="en-US" altLang="zh-TW" dirty="0" smtClean="0">
              <a:latin typeface="Times New Roman" pitchFamily="18" charset="0"/>
              <a:cs typeface="Times New Roman" pitchFamily="18" charset="0"/>
            </a:endParaRPr>
          </a:p>
          <a:p>
            <a:pPr lvl="1"/>
            <a:endParaRPr lang="en-US" altLang="zh-TW" dirty="0" smtClean="0">
              <a:latin typeface="Times New Roman" pitchFamily="18" charset="0"/>
              <a:ea typeface="微軟正黑體" pitchFamily="34" charset="-120"/>
              <a:cs typeface="Times New Roman" pitchFamily="18" charset="0"/>
            </a:endParaRPr>
          </a:p>
          <a:p>
            <a:pPr>
              <a:buFont typeface="Wingdings" pitchFamily="2" charset="2"/>
              <a:buChar char="u"/>
            </a:pPr>
            <a:r>
              <a:rPr lang="zh-TW" altLang="en-US" dirty="0" smtClean="0"/>
              <a:t>數學科等級＝數學選擇題＋數學非選擇題</a:t>
            </a:r>
            <a:endParaRPr lang="en-US" altLang="zh-TW" dirty="0" smtClean="0"/>
          </a:p>
          <a:p>
            <a:pPr lvl="1">
              <a:buNone/>
            </a:pPr>
            <a:endParaRPr lang="en-US" altLang="zh-TW" dirty="0" smtClean="0"/>
          </a:p>
          <a:p>
            <a:pPr>
              <a:buNone/>
            </a:pPr>
            <a:r>
              <a:rPr lang="zh-TW" altLang="en-US" dirty="0" smtClean="0"/>
              <a:t>       加權計分</a:t>
            </a:r>
          </a:p>
        </p:txBody>
      </p:sp>
      <p:sp>
        <p:nvSpPr>
          <p:cNvPr id="4" name="向右箭號 3"/>
          <p:cNvSpPr/>
          <p:nvPr/>
        </p:nvSpPr>
        <p:spPr>
          <a:xfrm>
            <a:off x="1475656" y="3933056"/>
            <a:ext cx="7200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607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4" end="4"/>
                                            </p:txEl>
                                          </p:spTgt>
                                        </p:tgtEl>
                                        <p:attrNameLst>
                                          <p:attrName>style.visibility</p:attrName>
                                        </p:attrNameLst>
                                      </p:cBhvr>
                                      <p:to>
                                        <p:strVal val="visible"/>
                                      </p:to>
                                    </p:set>
                                    <p:animEffect transition="in" filter="fade">
                                      <p:cBhvr>
                                        <p:cTn id="12"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zh-TW" altLang="zh-TW" dirty="0" smtClean="0">
                <a:latin typeface="+mn-ea"/>
                <a:ea typeface="+mn-ea"/>
              </a:rPr>
              <a:t>英語科整體</a:t>
            </a:r>
            <a:r>
              <a:rPr lang="zh-TW" altLang="en-US" dirty="0" smtClean="0">
                <a:latin typeface="+mn-ea"/>
                <a:ea typeface="+mn-ea"/>
              </a:rPr>
              <a:t>能力等級如何計算？</a:t>
            </a:r>
          </a:p>
        </p:txBody>
      </p:sp>
      <p:sp>
        <p:nvSpPr>
          <p:cNvPr id="36867" name="內容版面配置區 2"/>
          <p:cNvSpPr>
            <a:spLocks noGrp="1"/>
          </p:cNvSpPr>
          <p:nvPr>
            <p:ph idx="1"/>
          </p:nvPr>
        </p:nvSpPr>
        <p:spPr>
          <a:xfrm>
            <a:off x="251520" y="1167730"/>
            <a:ext cx="8229600" cy="4781550"/>
          </a:xfrm>
        </p:spPr>
        <p:txBody>
          <a:bodyPr/>
          <a:lstStyle/>
          <a:p>
            <a:endParaRPr lang="en-US" altLang="zh-TW" sz="800" dirty="0" smtClean="0">
              <a:latin typeface="+mn-ea"/>
              <a:ea typeface="+mn-ea"/>
            </a:endParaRPr>
          </a:p>
          <a:p>
            <a:pPr>
              <a:buFont typeface="Wingdings" pitchFamily="2" charset="2"/>
              <a:buChar char="u"/>
            </a:pPr>
            <a:r>
              <a:rPr lang="zh-TW" altLang="zh-TW" dirty="0" smtClean="0">
                <a:latin typeface="+mn-ea"/>
                <a:ea typeface="+mn-ea"/>
              </a:rPr>
              <a:t>加權比重</a:t>
            </a:r>
            <a:r>
              <a:rPr lang="zh-TW" altLang="en-US" dirty="0" smtClean="0">
                <a:latin typeface="+mn-ea"/>
                <a:ea typeface="+mn-ea"/>
              </a:rPr>
              <a:t>：</a:t>
            </a:r>
            <a:r>
              <a:rPr lang="zh-TW" altLang="zh-TW" dirty="0" smtClean="0">
                <a:latin typeface="Times New Roman" pitchFamily="18" charset="0"/>
                <a:ea typeface="+mn-ea"/>
                <a:cs typeface="Times New Roman" pitchFamily="18" charset="0"/>
              </a:rPr>
              <a:t>聽力占</a:t>
            </a:r>
            <a:r>
              <a:rPr lang="en-US" altLang="zh-TW" dirty="0" smtClean="0">
                <a:latin typeface="Times New Roman" pitchFamily="18" charset="0"/>
                <a:ea typeface="+mn-ea"/>
                <a:cs typeface="Times New Roman" pitchFamily="18" charset="0"/>
              </a:rPr>
              <a:t>20</a:t>
            </a:r>
            <a:r>
              <a:rPr lang="zh-TW" altLang="zh-TW" dirty="0" smtClean="0">
                <a:latin typeface="Times New Roman" pitchFamily="18" charset="0"/>
                <a:ea typeface="+mn-ea"/>
                <a:cs typeface="Times New Roman" pitchFamily="18" charset="0"/>
              </a:rPr>
              <a:t>％，閱讀占</a:t>
            </a:r>
            <a:r>
              <a:rPr lang="en-US" altLang="zh-TW" dirty="0" smtClean="0">
                <a:latin typeface="Times New Roman" pitchFamily="18" charset="0"/>
                <a:ea typeface="+mn-ea"/>
                <a:cs typeface="Times New Roman" pitchFamily="18" charset="0"/>
              </a:rPr>
              <a:t>80</a:t>
            </a:r>
            <a:r>
              <a:rPr lang="zh-TW" altLang="zh-TW" dirty="0" smtClean="0">
                <a:latin typeface="Times New Roman" pitchFamily="18" charset="0"/>
                <a:ea typeface="+mn-ea"/>
                <a:cs typeface="Times New Roman" pitchFamily="18" charset="0"/>
              </a:rPr>
              <a:t>％</a:t>
            </a:r>
            <a:endParaRPr lang="en-US" altLang="zh-TW" dirty="0" smtClean="0">
              <a:latin typeface="Times New Roman" pitchFamily="18" charset="0"/>
              <a:ea typeface="+mn-ea"/>
              <a:cs typeface="Times New Roman" pitchFamily="18" charset="0"/>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sz="1200" dirty="0" smtClean="0">
              <a:latin typeface="+mn-ea"/>
              <a:ea typeface="+mn-ea"/>
            </a:endParaRPr>
          </a:p>
          <a:p>
            <a:pPr>
              <a:buFontTx/>
              <a:buNone/>
            </a:pPr>
            <a:endParaRPr lang="zh-TW" altLang="en-US" sz="2000" dirty="0" smtClean="0">
              <a:latin typeface="+mn-ea"/>
              <a:ea typeface="+mn-ea"/>
            </a:endParaRPr>
          </a:p>
        </p:txBody>
      </p:sp>
      <p:graphicFrame>
        <p:nvGraphicFramePr>
          <p:cNvPr id="25604" name="Object 2"/>
          <p:cNvGraphicFramePr>
            <a:graphicFrameLocks noChangeAspect="1"/>
          </p:cNvGraphicFramePr>
          <p:nvPr>
            <p:extLst>
              <p:ext uri="{D42A27DB-BD31-4B8C-83A1-F6EECF244321}">
                <p14:modId xmlns:p14="http://schemas.microsoft.com/office/powerpoint/2010/main" val="488190506"/>
              </p:ext>
            </p:extLst>
          </p:nvPr>
        </p:nvGraphicFramePr>
        <p:xfrm>
          <a:off x="692150" y="2127250"/>
          <a:ext cx="7994650" cy="1517650"/>
        </p:xfrm>
        <a:graphic>
          <a:graphicData uri="http://schemas.openxmlformats.org/presentationml/2006/ole">
            <mc:AlternateContent xmlns:mc="http://schemas.openxmlformats.org/markup-compatibility/2006">
              <mc:Choice xmlns:v="urn:schemas-microsoft-com:vml" Requires="v">
                <p:oleObj spid="_x0000_s442440" name="方程式" r:id="rId3" imgW="3340100" imgH="635000" progId="Equation.3">
                  <p:embed/>
                </p:oleObj>
              </mc:Choice>
              <mc:Fallback>
                <p:oleObj name="方程式" r:id="rId3" imgW="3340100" imgH="63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5" name="Object 3"/>
          <p:cNvGraphicFramePr>
            <a:graphicFrameLocks noChangeAspect="1"/>
          </p:cNvGraphicFramePr>
          <p:nvPr>
            <p:extLst>
              <p:ext uri="{D42A27DB-BD31-4B8C-83A1-F6EECF244321}">
                <p14:modId xmlns:p14="http://schemas.microsoft.com/office/powerpoint/2010/main" val="3260790320"/>
              </p:ext>
            </p:extLst>
          </p:nvPr>
        </p:nvGraphicFramePr>
        <p:xfrm>
          <a:off x="648395" y="3379316"/>
          <a:ext cx="8326437" cy="1993900"/>
        </p:xfrm>
        <a:graphic>
          <a:graphicData uri="http://schemas.openxmlformats.org/presentationml/2006/ole">
            <mc:AlternateContent xmlns:mc="http://schemas.openxmlformats.org/markup-compatibility/2006">
              <mc:Choice xmlns:v="urn:schemas-microsoft-com:vml" Requires="v">
                <p:oleObj spid="_x0000_s442441" name="方程式" r:id="rId5" imgW="3479800" imgH="850900" progId="Equation.3">
                  <p:embed/>
                </p:oleObj>
              </mc:Choice>
              <mc:Fallback>
                <p:oleObj name="方程式" r:id="rId5" imgW="3479800" imgH="850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395"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群組 7"/>
          <p:cNvGrpSpPr/>
          <p:nvPr/>
        </p:nvGrpSpPr>
        <p:grpSpPr>
          <a:xfrm>
            <a:off x="899592" y="4941168"/>
            <a:ext cx="6264696" cy="1506686"/>
            <a:chOff x="755576" y="4919608"/>
            <a:chExt cx="6264696" cy="1653338"/>
          </a:xfrm>
        </p:grpSpPr>
        <p:sp>
          <p:nvSpPr>
            <p:cNvPr id="6" name="橢圓形圖說文字 5"/>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200" dirty="0">
                <a:solidFill>
                  <a:srgbClr val="0000FF"/>
                </a:solidFill>
                <a:latin typeface="+mn-ea"/>
                <a:cs typeface="Times New Roman" pitchFamily="18" charset="0"/>
              </a:endParaRPr>
            </a:p>
          </p:txBody>
        </p:sp>
        <p:sp>
          <p:nvSpPr>
            <p:cNvPr id="2" name="矩形 1"/>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buFont typeface="Arial" pitchFamily="34" charset="0"/>
                <a:buChar char="•"/>
                <a:defRPr/>
              </a:pPr>
              <a:r>
                <a:rPr lang="zh-TW" altLang="en-US" sz="2600" dirty="0">
                  <a:solidFill>
                    <a:srgbClr val="0000FF"/>
                  </a:solidFill>
                  <a:latin typeface="+mn-ea"/>
                </a:rPr>
                <a:t>是精熟、</a:t>
              </a:r>
              <a:r>
                <a:rPr lang="zh-TW" altLang="en-US" sz="2600" dirty="0" smtClean="0">
                  <a:solidFill>
                    <a:srgbClr val="0000FF"/>
                  </a:solidFill>
                  <a:latin typeface="+mn-ea"/>
                </a:rPr>
                <a:t>基礎還是待</a:t>
              </a:r>
              <a:r>
                <a:rPr lang="zh-TW" altLang="en-US" sz="2600" dirty="0">
                  <a:solidFill>
                    <a:srgbClr val="0000FF"/>
                  </a:solidFill>
                  <a:latin typeface="+mn-ea"/>
                </a:rPr>
                <a:t>加強</a:t>
              </a:r>
              <a:r>
                <a:rPr lang="en-US" altLang="zh-TW" sz="2600" dirty="0">
                  <a:solidFill>
                    <a:srgbClr val="0000FF"/>
                  </a:solidFill>
                  <a:latin typeface="+mn-ea"/>
                </a:rPr>
                <a:t>?</a:t>
              </a:r>
            </a:p>
            <a:p>
              <a:pPr marL="355600" indent="-355600">
                <a:buFont typeface="Arial" pitchFamily="34" charset="0"/>
                <a:buChar char="•"/>
                <a:defRPr/>
              </a:pPr>
              <a:r>
                <a:rPr lang="zh-TW" altLang="en-US" sz="2600" dirty="0" smtClean="0">
                  <a:solidFill>
                    <a:srgbClr val="0000FF"/>
                  </a:solidFill>
                  <a:latin typeface="+mn-ea"/>
                </a:rPr>
                <a:t>如果是精熟或基礎，又是哪個標示</a:t>
              </a:r>
              <a:r>
                <a:rPr lang="en-US" altLang="zh-TW" sz="2800" dirty="0" smtClean="0">
                  <a:solidFill>
                    <a:srgbClr val="0000FF"/>
                  </a:solidFill>
                  <a:latin typeface="+mn-ea"/>
                </a:rPr>
                <a:t>?</a:t>
              </a:r>
              <a:endParaRPr lang="zh-TW" altLang="en-US" sz="2800" dirty="0">
                <a:solidFill>
                  <a:srgbClr val="0000FF"/>
                </a:solidFill>
                <a:latin typeface="+mn-ea"/>
              </a:endParaRPr>
            </a:p>
          </p:txBody>
        </p:sp>
      </p:grpSp>
    </p:spTree>
    <p:extLst>
      <p:ext uri="{BB962C8B-B14F-4D97-AF65-F5344CB8AC3E}">
        <p14:creationId xmlns:p14="http://schemas.microsoft.com/office/powerpoint/2010/main" val="1258019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468313" y="188913"/>
            <a:ext cx="8229600" cy="1143000"/>
          </a:xfrm>
        </p:spPr>
        <p:txBody>
          <a:bodyPr/>
          <a:lstStyle/>
          <a:p>
            <a:r>
              <a:rPr lang="zh-TW" altLang="zh-TW" dirty="0" smtClean="0"/>
              <a:t>英語科</a:t>
            </a:r>
            <a:r>
              <a:rPr lang="zh-TW" altLang="en-US" dirty="0" smtClean="0"/>
              <a:t>三等級四標示</a:t>
            </a:r>
          </a:p>
        </p:txBody>
      </p:sp>
      <p:sp>
        <p:nvSpPr>
          <p:cNvPr id="38915" name="內容版面配置區 2"/>
          <p:cNvSpPr>
            <a:spLocks noGrp="1"/>
          </p:cNvSpPr>
          <p:nvPr>
            <p:ph idx="1"/>
          </p:nvPr>
        </p:nvSpPr>
        <p:spPr>
          <a:xfrm>
            <a:off x="251520" y="1339850"/>
            <a:ext cx="8893175" cy="2736850"/>
          </a:xfrm>
        </p:spPr>
        <p:txBody>
          <a:bodyPr/>
          <a:lstStyle/>
          <a:p>
            <a:pPr>
              <a:buFontTx/>
              <a:buNone/>
            </a:pPr>
            <a:endParaRPr lang="en-US" altLang="zh-TW" smtClean="0">
              <a:latin typeface="微軟正黑體" pitchFamily="34" charset="-120"/>
              <a:ea typeface="微軟正黑體" pitchFamily="34" charset="-120"/>
            </a:endParaRPr>
          </a:p>
          <a:p>
            <a:pPr>
              <a:buFontTx/>
              <a:buNone/>
            </a:pPr>
            <a:endParaRPr lang="en-US" altLang="zh-TW" sz="800" smtClean="0">
              <a:latin typeface="微軟正黑體" pitchFamily="34" charset="-120"/>
              <a:ea typeface="微軟正黑體" pitchFamily="34" charset="-120"/>
            </a:endParaRPr>
          </a:p>
          <a:p>
            <a:pPr>
              <a:buFontTx/>
              <a:buNone/>
            </a:pPr>
            <a:endParaRPr lang="zh-TW" altLang="en-US" smtClean="0">
              <a:latin typeface="微軟正黑體" pitchFamily="34" charset="-120"/>
              <a:ea typeface="微軟正黑體"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1716403447"/>
              </p:ext>
            </p:extLst>
          </p:nvPr>
        </p:nvGraphicFramePr>
        <p:xfrm>
          <a:off x="863328" y="1484784"/>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xmlns="" val="20000"/>
                    </a:ext>
                  </a:extLst>
                </a:gridCol>
                <a:gridCol w="1433001">
                  <a:extLst>
                    <a:ext uri="{9D8B030D-6E8A-4147-A177-3AD203B41FA5}">
                      <a16:colId xmlns:a16="http://schemas.microsoft.com/office/drawing/2014/main" xmlns="" val="20001"/>
                    </a:ext>
                  </a:extLst>
                </a:gridCol>
                <a:gridCol w="2198254">
                  <a:extLst>
                    <a:ext uri="{9D8B030D-6E8A-4147-A177-3AD203B41FA5}">
                      <a16:colId xmlns:a16="http://schemas.microsoft.com/office/drawing/2014/main" xmlns="" val="20002"/>
                    </a:ext>
                  </a:extLst>
                </a:gridCol>
                <a:gridCol w="2602200">
                  <a:extLst>
                    <a:ext uri="{9D8B030D-6E8A-4147-A177-3AD203B41FA5}">
                      <a16:colId xmlns:a16="http://schemas.microsoft.com/office/drawing/2014/main" xmlns=""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smtClean="0">
                          <a:effectLst/>
                        </a:rPr>
                        <a:t>英語科</a:t>
                      </a:r>
                      <a:r>
                        <a:rPr lang="zh-TW" sz="2800" kern="0" dirty="0" smtClean="0">
                          <a:effectLst/>
                        </a:rPr>
                        <a:t>加權</a:t>
                      </a:r>
                      <a:r>
                        <a:rPr lang="zh-TW" sz="2800" kern="0" dirty="0">
                          <a:effectLst/>
                        </a:rPr>
                        <a:t>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zh-TW" altLang="en-US" sz="26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90</a:t>
                      </a:r>
                      <a:r>
                        <a:rPr lang="en-US" altLang="zh-TW" sz="2600" kern="0" dirty="0" smtClean="0">
                          <a:effectLst/>
                          <a:latin typeface="Times New Roman" pitchFamily="18" charset="0"/>
                          <a:cs typeface="Times New Roman" pitchFamily="18" charset="0"/>
                        </a:rPr>
                        <a:t>.24</a:t>
                      </a:r>
                      <a:r>
                        <a:rPr lang="en-US" sz="2600" kern="0" dirty="0" smtClean="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98.05-100.00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1"/>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96</a:t>
                      </a:r>
                      <a:r>
                        <a:rPr lang="en-US" altLang="zh-TW" sz="2600" kern="0" dirty="0" smtClean="0">
                          <a:effectLst/>
                          <a:latin typeface="Times New Roman" pitchFamily="18" charset="0"/>
                          <a:cs typeface="Times New Roman" pitchFamily="18" charset="0"/>
                        </a:rPr>
                        <a:t>.10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97.14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2"/>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90</a:t>
                      </a:r>
                      <a:r>
                        <a:rPr lang="en-US" altLang="zh-TW" sz="2600" kern="0" dirty="0" smtClean="0">
                          <a:effectLst/>
                          <a:latin typeface="Times New Roman" pitchFamily="18" charset="0"/>
                          <a:cs typeface="Times New Roman" pitchFamily="18" charset="0"/>
                        </a:rPr>
                        <a:t>.24-</a:t>
                      </a:r>
                      <a:r>
                        <a:rPr lang="en-US" sz="2600" kern="0" dirty="0" smtClean="0">
                          <a:effectLst/>
                          <a:latin typeface="Times New Roman" pitchFamily="18" charset="0"/>
                          <a:cs typeface="Times New Roman" pitchFamily="18" charset="0"/>
                        </a:rPr>
                        <a:t>95.24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en-US" altLang="zh-TW" sz="2600" kern="0" dirty="0" smtClean="0">
                          <a:effectLst/>
                          <a:latin typeface="Times New Roman" pitchFamily="18" charset="0"/>
                          <a:cs typeface="Times New Roman" pitchFamily="18" charset="0"/>
                        </a:rPr>
                        <a:t>39.70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89.52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80.49-89.5</a:t>
                      </a:r>
                      <a:r>
                        <a:rPr lang="en-US" altLang="zh-TW" sz="2600" kern="0" dirty="0" smtClean="0">
                          <a:effectLst/>
                          <a:latin typeface="Times New Roman" pitchFamily="18" charset="0"/>
                          <a:cs typeface="Times New Roman" pitchFamily="18" charset="0"/>
                        </a:rPr>
                        <a:t>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4"/>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66</a:t>
                      </a:r>
                      <a:r>
                        <a:rPr lang="en-US" altLang="zh-TW" sz="2600" kern="0" dirty="0" smtClean="0">
                          <a:effectLst/>
                          <a:latin typeface="Times New Roman" pitchFamily="18" charset="0"/>
                          <a:cs typeface="Times New Roman" pitchFamily="18" charset="0"/>
                        </a:rPr>
                        <a:t>.88</a:t>
                      </a:r>
                      <a:r>
                        <a:rPr lang="en-US" sz="2600" kern="0" dirty="0" smtClean="0">
                          <a:effectLst/>
                          <a:latin typeface="Times New Roman" pitchFamily="18" charset="0"/>
                          <a:cs typeface="Times New Roman" pitchFamily="18" charset="0"/>
                        </a:rPr>
                        <a:t>-80</a:t>
                      </a:r>
                      <a:r>
                        <a:rPr lang="en-US" altLang="zh-TW" sz="2600" kern="0" dirty="0" smtClean="0">
                          <a:effectLst/>
                          <a:latin typeface="Times New Roman" pitchFamily="18" charset="0"/>
                          <a:cs typeface="Times New Roman" pitchFamily="18" charset="0"/>
                        </a:rPr>
                        <a:t>.00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5"/>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smtClean="0">
                          <a:effectLst/>
                          <a:latin typeface="Times New Roman" pitchFamily="18" charset="0"/>
                          <a:cs typeface="Times New Roman" pitchFamily="18" charset="0"/>
                        </a:rPr>
                        <a:t>  39.70-66.83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0.00-</a:t>
                      </a:r>
                      <a:r>
                        <a:rPr lang="en-US" altLang="zh-TW" sz="2600" kern="0" dirty="0" smtClean="0">
                          <a:effectLst/>
                          <a:latin typeface="Times New Roman" pitchFamily="18" charset="0"/>
                          <a:cs typeface="Times New Roman" pitchFamily="18" charset="0"/>
                        </a:rPr>
                        <a:t>39.65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5" name="橢圓形圖說文字 4"/>
          <p:cNvSpPr/>
          <p:nvPr/>
        </p:nvSpPr>
        <p:spPr>
          <a:xfrm>
            <a:off x="6466810" y="5031986"/>
            <a:ext cx="2389406" cy="1349342"/>
          </a:xfrm>
          <a:prstGeom prst="wedgeEllipseCallout">
            <a:avLst>
              <a:gd name="adj1" fmla="val 4883"/>
              <a:gd name="adj2" fmla="val -142582"/>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smtClean="0">
                <a:solidFill>
                  <a:srgbClr val="0000FF"/>
                </a:solidFill>
                <a:latin typeface="Times New Roman" pitchFamily="18" charset="0"/>
                <a:ea typeface="微軟正黑體" pitchFamily="34" charset="-120"/>
                <a:cs typeface="Times New Roman" pitchFamily="18" charset="0"/>
              </a:rPr>
              <a:t>81.49</a:t>
            </a:r>
            <a:r>
              <a:rPr lang="zh-TW" altLang="en-US" sz="2800" dirty="0" smtClean="0">
                <a:solidFill>
                  <a:srgbClr val="0000FF"/>
                </a:solidFill>
                <a:latin typeface="Times New Roman" pitchFamily="18" charset="0"/>
                <a:ea typeface="標楷體" pitchFamily="65" charset="-120"/>
                <a:cs typeface="Times New Roman" pitchFamily="18" charset="0"/>
              </a:rPr>
              <a:t>分</a:t>
            </a:r>
            <a:r>
              <a:rPr lang="zh-TW" altLang="en-US" sz="2800" dirty="0" smtClean="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r>
              <a:rPr lang="en-US" altLang="zh-TW" sz="2800" b="1" baseline="30000" dirty="0" smtClean="0">
                <a:solidFill>
                  <a:srgbClr val="FF0000"/>
                </a:solidFill>
                <a:latin typeface="Times New Roman" pitchFamily="18" charset="0"/>
                <a:ea typeface="微軟正黑體" pitchFamily="34" charset="-120"/>
                <a:cs typeface="Times New Roman" pitchFamily="18" charset="0"/>
              </a:rPr>
              <a:t>++</a:t>
            </a:r>
            <a:endParaRPr lang="zh-TW" altLang="en-US" sz="2800" b="1" baseline="30000" dirty="0">
              <a:solidFill>
                <a:srgbClr val="0000FF"/>
              </a:solidFill>
              <a:latin typeface="Times New Roman" pitchFamily="18" charset="0"/>
              <a:ea typeface="微軟正黑體" pitchFamily="34" charset="-120"/>
              <a:cs typeface="Times New Roman" pitchFamily="18" charset="0"/>
            </a:endParaRPr>
          </a:p>
        </p:txBody>
      </p:sp>
    </p:spTree>
    <p:extLst>
      <p:ext uri="{BB962C8B-B14F-4D97-AF65-F5344CB8AC3E}">
        <p14:creationId xmlns:p14="http://schemas.microsoft.com/office/powerpoint/2010/main" val="2602222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r>
              <a:rPr lang="zh-TW" altLang="en-US" dirty="0" smtClean="0"/>
              <a:t>數學科</a:t>
            </a:r>
            <a:r>
              <a:rPr lang="zh-TW" altLang="zh-TW" dirty="0" smtClean="0"/>
              <a:t>整體</a:t>
            </a:r>
            <a:r>
              <a:rPr lang="zh-TW" altLang="en-US" dirty="0" smtClean="0"/>
              <a:t>能力等級如何計算？</a:t>
            </a:r>
          </a:p>
        </p:txBody>
      </p:sp>
      <p:sp>
        <p:nvSpPr>
          <p:cNvPr id="40963" name="內容版面配置區 2"/>
          <p:cNvSpPr>
            <a:spLocks noGrp="1"/>
          </p:cNvSpPr>
          <p:nvPr>
            <p:ph idx="1"/>
          </p:nvPr>
        </p:nvSpPr>
        <p:spPr>
          <a:xfrm>
            <a:off x="107504" y="1600200"/>
            <a:ext cx="8568630" cy="4781550"/>
          </a:xfrm>
        </p:spPr>
        <p:txBody>
          <a:bodyPr/>
          <a:lstStyle/>
          <a:p>
            <a:endParaRPr lang="en-US" altLang="zh-TW" sz="800" dirty="0" smtClean="0">
              <a:latin typeface="微軟正黑體" pitchFamily="34" charset="-120"/>
              <a:ea typeface="微軟正黑體" pitchFamily="34" charset="-120"/>
            </a:endParaRPr>
          </a:p>
          <a:p>
            <a:pPr>
              <a:buFont typeface="Wingdings" pitchFamily="2" charset="2"/>
              <a:buChar char="u"/>
            </a:pPr>
            <a:r>
              <a:rPr lang="zh-TW" altLang="zh-TW" dirty="0" smtClean="0"/>
              <a:t>加權比重</a:t>
            </a:r>
            <a:r>
              <a:rPr lang="zh-TW" altLang="en-US" dirty="0" smtClean="0"/>
              <a:t>：</a:t>
            </a:r>
            <a:r>
              <a:rPr lang="zh-TW" altLang="zh-TW" dirty="0" smtClean="0">
                <a:latin typeface="Times New Roman" pitchFamily="18" charset="0"/>
                <a:cs typeface="Times New Roman" pitchFamily="18" charset="0"/>
              </a:rPr>
              <a:t>選擇題佔</a:t>
            </a:r>
            <a:r>
              <a:rPr lang="en-US" altLang="zh-TW" dirty="0" smtClean="0">
                <a:latin typeface="Times New Roman" pitchFamily="18" charset="0"/>
                <a:cs typeface="Times New Roman" pitchFamily="18" charset="0"/>
              </a:rPr>
              <a:t>85</a:t>
            </a:r>
            <a:r>
              <a:rPr lang="zh-TW" altLang="zh-TW" dirty="0" smtClean="0">
                <a:latin typeface="Times New Roman" pitchFamily="18" charset="0"/>
                <a:cs typeface="Times New Roman" pitchFamily="18" charset="0"/>
              </a:rPr>
              <a:t>％，非選擇題佔</a:t>
            </a:r>
            <a:r>
              <a:rPr lang="en-US" altLang="zh-TW" dirty="0" smtClean="0">
                <a:latin typeface="Times New Roman" pitchFamily="18" charset="0"/>
                <a:cs typeface="Times New Roman" pitchFamily="18" charset="0"/>
              </a:rPr>
              <a:t>15</a:t>
            </a:r>
            <a:r>
              <a:rPr lang="zh-TW" altLang="zh-TW" dirty="0" smtClean="0">
                <a:latin typeface="Times New Roman" pitchFamily="18" charset="0"/>
                <a:cs typeface="Times New Roman" pitchFamily="18" charset="0"/>
              </a:rPr>
              <a:t>％</a:t>
            </a:r>
            <a:endParaRPr lang="en-US" altLang="zh-TW" dirty="0" smtClean="0">
              <a:latin typeface="Times New Roman" pitchFamily="18" charset="0"/>
              <a:cs typeface="Times New Roman" pitchFamily="18" charset="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sz="1200" dirty="0" smtClean="0">
              <a:latin typeface="微軟正黑體" pitchFamily="34" charset="-120"/>
              <a:ea typeface="微軟正黑體" pitchFamily="34" charset="-120"/>
            </a:endParaRPr>
          </a:p>
          <a:p>
            <a:pPr>
              <a:buFontTx/>
              <a:buNone/>
            </a:pPr>
            <a:endParaRPr lang="zh-TW" altLang="en-US" sz="2000" dirty="0" smtClean="0">
              <a:latin typeface="微軟正黑體" pitchFamily="34" charset="-120"/>
              <a:ea typeface="微軟正黑體" pitchFamily="34" charset="-120"/>
            </a:endParaRPr>
          </a:p>
        </p:txBody>
      </p:sp>
      <p:graphicFrame>
        <p:nvGraphicFramePr>
          <p:cNvPr id="40964" name="Object 2"/>
          <p:cNvGraphicFramePr>
            <a:graphicFrameLocks noChangeAspect="1"/>
          </p:cNvGraphicFramePr>
          <p:nvPr>
            <p:extLst>
              <p:ext uri="{D42A27DB-BD31-4B8C-83A1-F6EECF244321}">
                <p14:modId xmlns:p14="http://schemas.microsoft.com/office/powerpoint/2010/main" val="3494397644"/>
              </p:ext>
            </p:extLst>
          </p:nvPr>
        </p:nvGraphicFramePr>
        <p:xfrm>
          <a:off x="523875" y="2997200"/>
          <a:ext cx="8296275" cy="1511300"/>
        </p:xfrm>
        <a:graphic>
          <a:graphicData uri="http://schemas.openxmlformats.org/presentationml/2006/ole">
            <mc:AlternateContent xmlns:mc="http://schemas.openxmlformats.org/markup-compatibility/2006">
              <mc:Choice xmlns:v="urn:schemas-microsoft-com:vml" Requires="v">
                <p:oleObj spid="_x0000_s443464" name="方程式" r:id="rId3" imgW="3467100" imgH="635000" progId="Equation.3">
                  <p:embed/>
                </p:oleObj>
              </mc:Choice>
              <mc:Fallback>
                <p:oleObj name="方程式" r:id="rId3" imgW="3467100" imgH="63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5" name="Object 3"/>
          <p:cNvGraphicFramePr>
            <a:graphicFrameLocks noChangeAspect="1"/>
          </p:cNvGraphicFramePr>
          <p:nvPr/>
        </p:nvGraphicFramePr>
        <p:xfrm>
          <a:off x="467544" y="4509120"/>
          <a:ext cx="8410575" cy="2032000"/>
        </p:xfrm>
        <a:graphic>
          <a:graphicData uri="http://schemas.openxmlformats.org/presentationml/2006/ole">
            <mc:AlternateContent xmlns:mc="http://schemas.openxmlformats.org/markup-compatibility/2006">
              <mc:Choice xmlns:v="urn:schemas-microsoft-com:vml" Requires="v">
                <p:oleObj spid="_x0000_s443465" name="方程式" r:id="rId5" imgW="3517900" imgH="850900" progId="Equation.3">
                  <p:embed/>
                </p:oleObj>
              </mc:Choice>
              <mc:Fallback>
                <p:oleObj name="方程式" r:id="rId5" imgW="3517900" imgH="850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73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500"/>
                                        <p:tgtEl>
                                          <p:spTgt spid="409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fade">
                                      <p:cBhvr>
                                        <p:cTn id="12"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p:txBody>
          <a:bodyPr/>
          <a:lstStyle/>
          <a:p>
            <a:r>
              <a:rPr lang="zh-TW" altLang="en-US" dirty="0" smtClean="0">
                <a:latin typeface="微軟正黑體" pitchFamily="34" charset="-120"/>
              </a:rPr>
              <a:t>數學</a:t>
            </a:r>
            <a:r>
              <a:rPr lang="zh-TW" altLang="zh-TW" dirty="0" smtClean="0">
                <a:latin typeface="微軟正黑體" pitchFamily="34" charset="-120"/>
              </a:rPr>
              <a:t>科</a:t>
            </a:r>
            <a:r>
              <a:rPr lang="zh-TW" altLang="en-US" b="0" dirty="0" smtClean="0">
                <a:latin typeface="微軟正黑體" pitchFamily="34" charset="-120"/>
              </a:rPr>
              <a:t> </a:t>
            </a:r>
            <a:r>
              <a:rPr lang="zh-TW" altLang="en-US" dirty="0" smtClean="0">
                <a:latin typeface="微軟正黑體" pitchFamily="34" charset="-120"/>
              </a:rPr>
              <a:t>三等級四標示</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864611848"/>
              </p:ext>
            </p:extLst>
          </p:nvPr>
        </p:nvGraphicFramePr>
        <p:xfrm>
          <a:off x="827584" y="1500188"/>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xmlns="" val="20000"/>
                    </a:ext>
                  </a:extLst>
                </a:gridCol>
                <a:gridCol w="1310486">
                  <a:extLst>
                    <a:ext uri="{9D8B030D-6E8A-4147-A177-3AD203B41FA5}">
                      <a16:colId xmlns:a16="http://schemas.microsoft.com/office/drawing/2014/main" xmlns="" val="20001"/>
                    </a:ext>
                  </a:extLst>
                </a:gridCol>
                <a:gridCol w="2495928">
                  <a:extLst>
                    <a:ext uri="{9D8B030D-6E8A-4147-A177-3AD203B41FA5}">
                      <a16:colId xmlns:a16="http://schemas.microsoft.com/office/drawing/2014/main" xmlns="" val="20002"/>
                    </a:ext>
                  </a:extLst>
                </a:gridCol>
                <a:gridCol w="2376264">
                  <a:extLst>
                    <a:ext uri="{9D8B030D-6E8A-4147-A177-3AD203B41FA5}">
                      <a16:colId xmlns:a16="http://schemas.microsoft.com/office/drawing/2014/main" xmlns=""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smtClean="0">
                          <a:effectLst/>
                        </a:rPr>
                        <a:t>數學科</a:t>
                      </a:r>
                      <a:r>
                        <a:rPr lang="zh-TW" sz="2800" kern="0" baseline="0" dirty="0" smtClean="0">
                          <a:effectLst/>
                        </a:rPr>
                        <a:t>加權</a:t>
                      </a:r>
                      <a:r>
                        <a:rPr lang="zh-TW" sz="2800" kern="0" baseline="0" dirty="0">
                          <a:effectLst/>
                        </a:rPr>
                        <a:t>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xmlns=""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83.65</a:t>
                      </a:r>
                      <a:r>
                        <a:rPr lang="en-US" sz="2600" kern="0" baseline="0" dirty="0" smtClean="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a:t>
                      </a:r>
                      <a:r>
                        <a:rPr lang="en-US" altLang="zh-TW" sz="2600" kern="0" baseline="0" dirty="0" smtClean="0">
                          <a:effectLst/>
                          <a:latin typeface="Times New Roman" pitchFamily="18" charset="0"/>
                          <a:cs typeface="Times New Roman" pitchFamily="18" charset="0"/>
                        </a:rPr>
                        <a:t>6.73</a:t>
                      </a:r>
                      <a:r>
                        <a:rPr lang="en-US" sz="2600" kern="0" baseline="0" dirty="0" smtClean="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93</a:t>
                      </a:r>
                      <a:r>
                        <a:rPr lang="en-US" altLang="zh-TW" sz="2600" kern="0" baseline="0" dirty="0" smtClean="0">
                          <a:effectLst/>
                          <a:latin typeface="Times New Roman" pitchFamily="18" charset="0"/>
                          <a:cs typeface="Times New Roman" pitchFamily="18" charset="0"/>
                        </a:rPr>
                        <a:t>.46</a:t>
                      </a:r>
                      <a:r>
                        <a:rPr lang="en-US" sz="2600" kern="0" baseline="0" dirty="0" smtClean="0">
                          <a:effectLst/>
                          <a:latin typeface="Times New Roman" pitchFamily="18" charset="0"/>
                          <a:cs typeface="Times New Roman" pitchFamily="18" charset="0"/>
                        </a:rPr>
                        <a:t>-95</a:t>
                      </a:r>
                      <a:r>
                        <a:rPr lang="en-US" altLang="zh-TW" sz="2600" kern="0" baseline="0" dirty="0" smtClean="0">
                          <a:effectLst/>
                          <a:latin typeface="Times New Roman" pitchFamily="18" charset="0"/>
                          <a:cs typeface="Times New Roman" pitchFamily="18" charset="0"/>
                        </a:rPr>
                        <a:t>.00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83.65</a:t>
                      </a:r>
                      <a:r>
                        <a:rPr lang="en-US" sz="2600" kern="0" baseline="0" dirty="0" smtClean="0">
                          <a:effectLst/>
                          <a:latin typeface="Times New Roman" pitchFamily="18" charset="0"/>
                          <a:cs typeface="Times New Roman" pitchFamily="18" charset="0"/>
                        </a:rPr>
                        <a:t>-</a:t>
                      </a:r>
                      <a:r>
                        <a:rPr lang="en-US" altLang="zh-TW" sz="2600" kern="0" baseline="0" dirty="0" smtClean="0">
                          <a:effectLst/>
                          <a:latin typeface="Times New Roman" pitchFamily="18" charset="0"/>
                          <a:cs typeface="Times New Roman" pitchFamily="18" charset="0"/>
                        </a:rPr>
                        <a:t>92.50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38.46-83</a:t>
                      </a:r>
                      <a:r>
                        <a:rPr lang="en-US" altLang="zh-TW" sz="2600" kern="0" baseline="0" dirty="0" smtClean="0">
                          <a:effectLst/>
                          <a:latin typeface="Times New Roman" pitchFamily="18" charset="0"/>
                          <a:cs typeface="Times New Roman" pitchFamily="18" charset="0"/>
                        </a:rPr>
                        <a:t>.46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70.58-83.46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5</a:t>
                      </a:r>
                      <a:r>
                        <a:rPr lang="en-US" altLang="zh-TW" sz="2600" kern="0" baseline="0" dirty="0" smtClean="0">
                          <a:effectLst/>
                          <a:latin typeface="Times New Roman" pitchFamily="18" charset="0"/>
                          <a:cs typeface="Times New Roman" pitchFamily="18" charset="0"/>
                        </a:rPr>
                        <a:t>8.27-70.38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a:t>
                      </a:r>
                      <a:r>
                        <a:rPr lang="en-US" altLang="zh-TW" sz="2600" kern="0" baseline="0" dirty="0" smtClean="0">
                          <a:effectLst/>
                          <a:latin typeface="Times New Roman" pitchFamily="18" charset="0"/>
                          <a:cs typeface="Times New Roman" pitchFamily="18" charset="0"/>
                        </a:rPr>
                        <a:t>8</a:t>
                      </a:r>
                      <a:r>
                        <a:rPr lang="en-US" sz="2600" kern="0" baseline="0" dirty="0" smtClean="0">
                          <a:effectLst/>
                          <a:latin typeface="Times New Roman" pitchFamily="18" charset="0"/>
                          <a:cs typeface="Times New Roman" pitchFamily="18" charset="0"/>
                        </a:rPr>
                        <a:t>.</a:t>
                      </a:r>
                      <a:r>
                        <a:rPr lang="en-US" altLang="zh-TW" sz="2600" kern="0" baseline="0" dirty="0" smtClean="0">
                          <a:effectLst/>
                          <a:latin typeface="Times New Roman" pitchFamily="18" charset="0"/>
                          <a:cs typeface="Times New Roman" pitchFamily="18" charset="0"/>
                        </a:rPr>
                        <a:t>46</a:t>
                      </a:r>
                      <a:r>
                        <a:rPr lang="en-US" sz="2600" kern="0" baseline="0" dirty="0" smtClean="0">
                          <a:effectLst/>
                          <a:latin typeface="Times New Roman" pitchFamily="18" charset="0"/>
                          <a:cs typeface="Times New Roman" pitchFamily="18" charset="0"/>
                        </a:rPr>
                        <a:t>-5</a:t>
                      </a:r>
                      <a:r>
                        <a:rPr lang="en-US" altLang="zh-TW" sz="2600" kern="0" baseline="0" dirty="0" smtClean="0">
                          <a:effectLst/>
                          <a:latin typeface="Times New Roman" pitchFamily="18" charset="0"/>
                          <a:cs typeface="Times New Roman" pitchFamily="18" charset="0"/>
                        </a:rPr>
                        <a:t>8.08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smtClean="0">
                          <a:effectLst/>
                          <a:latin typeface="Times New Roman" pitchFamily="18" charset="0"/>
                          <a:cs typeface="Times New Roman" pitchFamily="18" charset="0"/>
                        </a:rPr>
                        <a:t>    </a:t>
                      </a:r>
                      <a:r>
                        <a:rPr lang="en-US" sz="2600" kern="0" baseline="0" dirty="0" smtClean="0">
                          <a:effectLst/>
                          <a:latin typeface="Times New Roman" pitchFamily="18" charset="0"/>
                          <a:cs typeface="Times New Roman" pitchFamily="18" charset="0"/>
                        </a:rPr>
                        <a:t>0.00-3</a:t>
                      </a:r>
                      <a:r>
                        <a:rPr lang="en-US" altLang="zh-TW" sz="2600" kern="0" baseline="0" dirty="0" smtClean="0">
                          <a:effectLst/>
                          <a:latin typeface="Times New Roman" pitchFamily="18" charset="0"/>
                          <a:cs typeface="Times New Roman" pitchFamily="18" charset="0"/>
                        </a:rPr>
                        <a:t>7.88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8025777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FFC836-C9C6-4648-888F-3CE20FF6CF84}" type="slidenum">
              <a:rPr lang="zh-TW" altLang="en-US" smtClean="0">
                <a:solidFill>
                  <a:srgbClr val="898989"/>
                </a:solidFill>
                <a:latin typeface="Arial" charset="0"/>
                <a:ea typeface="新細明體" charset="-120"/>
              </a:rPr>
              <a:pPr fontAlgn="base">
                <a:spcBef>
                  <a:spcPct val="0"/>
                </a:spcBef>
                <a:spcAft>
                  <a:spcPct val="0"/>
                </a:spcAft>
              </a:pPr>
              <a:t>99</a:t>
            </a:fld>
            <a:endParaRPr lang="en-US" altLang="zh-TW">
              <a:solidFill>
                <a:srgbClr val="898989"/>
              </a:solidFill>
              <a:latin typeface="Arial" charset="0"/>
              <a:ea typeface="新細明體" charset="-120"/>
            </a:endParaRPr>
          </a:p>
        </p:txBody>
      </p:sp>
      <p:sp>
        <p:nvSpPr>
          <p:cNvPr id="7" name="投影片編號版面配置區 5"/>
          <p:cNvSpPr txBox="1">
            <a:spLocks noGrp="1"/>
          </p:cNvSpPr>
          <p:nvPr/>
        </p:nvSpPr>
        <p:spPr>
          <a:xfrm>
            <a:off x="6553200" y="6356368"/>
            <a:ext cx="2133600" cy="365125"/>
          </a:xfrm>
          <a:prstGeom prst="rect">
            <a:avLst/>
          </a:prstGeom>
          <a:noFill/>
        </p:spPr>
        <p:txBody>
          <a:bodyPr anchor="ctr"/>
          <a:lstStyle/>
          <a:p>
            <a:pPr algn="r" fontAlgn="auto">
              <a:spcBef>
                <a:spcPts val="0"/>
              </a:spcBef>
              <a:spcAft>
                <a:spcPts val="0"/>
              </a:spcAft>
              <a:defRPr/>
            </a:pPr>
            <a:fld id="{CA9003AA-4AF8-47BC-A10B-159F50B9BF21}" type="slidenum">
              <a:rPr kumimoji="0" lang="zh-TW" altLang="en-US" sz="1200">
                <a:solidFill>
                  <a:schemeClr val="tx1">
                    <a:tint val="75000"/>
                  </a:schemeClr>
                </a:solidFill>
                <a:latin typeface="+mn-lt"/>
                <a:ea typeface="+mn-ea"/>
              </a:rPr>
              <a:pPr algn="r" fontAlgn="auto">
                <a:spcBef>
                  <a:spcPts val="0"/>
                </a:spcBef>
                <a:spcAft>
                  <a:spcPts val="0"/>
                </a:spcAft>
                <a:defRPr/>
              </a:pPr>
              <a:t>99</a:t>
            </a:fld>
            <a:endParaRPr kumimoji="0" lang="zh-TW" altLang="en-US" sz="1200">
              <a:solidFill>
                <a:schemeClr val="tx1">
                  <a:tint val="75000"/>
                </a:schemeClr>
              </a:solidFill>
              <a:latin typeface="+mn-lt"/>
              <a:ea typeface="+mn-ea"/>
            </a:endParaRPr>
          </a:p>
        </p:txBody>
      </p:sp>
      <p:sp>
        <p:nvSpPr>
          <p:cNvPr id="499715" name="標題 2"/>
          <p:cNvSpPr>
            <a:spLocks noGrp="1"/>
          </p:cNvSpPr>
          <p:nvPr>
            <p:ph type="title" idx="4294967295"/>
          </p:nvPr>
        </p:nvSpPr>
        <p:spPr>
          <a:xfrm>
            <a:off x="468313" y="765175"/>
            <a:ext cx="8229600" cy="1143000"/>
          </a:xfrm>
        </p:spPr>
        <p:txBody>
          <a:bodyPr/>
          <a:lstStyle/>
          <a:p>
            <a:r>
              <a:rPr lang="zh-TW" altLang="en-US">
                <a:latin typeface="標楷體" pitchFamily="65" charset="-120"/>
                <a:ea typeface="標楷體" pitchFamily="65" charset="-120"/>
              </a:rPr>
              <a:t>其他注意事項</a:t>
            </a:r>
          </a:p>
        </p:txBody>
      </p:sp>
      <p:sp>
        <p:nvSpPr>
          <p:cNvPr id="517126" name="Text Box 5"/>
          <p:cNvSpPr txBox="1">
            <a:spLocks noChangeArrowheads="1"/>
          </p:cNvSpPr>
          <p:nvPr/>
        </p:nvSpPr>
        <p:spPr bwMode="auto">
          <a:xfrm>
            <a:off x="6443672" y="1208106"/>
            <a:ext cx="2700337" cy="720197"/>
          </a:xfrm>
          <a:prstGeom prst="rect">
            <a:avLst/>
          </a:prstGeom>
          <a:noFill/>
          <a:ln w="9525">
            <a:noFill/>
            <a:miter lim="800000"/>
            <a:headEnd/>
            <a:tailEnd/>
          </a:ln>
        </p:spPr>
        <p:txBody>
          <a:bodyPr>
            <a:spAutoFit/>
          </a:bodyPr>
          <a:lstStyle/>
          <a:p>
            <a:pPr>
              <a:lnSpc>
                <a:spcPct val="60000"/>
              </a:lnSpc>
              <a:spcBef>
                <a:spcPct val="50000"/>
              </a:spcBef>
            </a:pPr>
            <a:r>
              <a:rPr lang="en-US" altLang="zh-TW" sz="2400" b="1">
                <a:solidFill>
                  <a:srgbClr val="FF0000"/>
                </a:solidFill>
                <a:ea typeface="標楷體" pitchFamily="65" charset="-120"/>
              </a:rPr>
              <a:t>【</a:t>
            </a:r>
            <a:r>
              <a:rPr lang="zh-TW" altLang="en-US" sz="2400" b="1">
                <a:solidFill>
                  <a:srgbClr val="FF0000"/>
                </a:solidFill>
                <a:ea typeface="標楷體" pitchFamily="65" charset="-120"/>
              </a:rPr>
              <a:t>非冷氣試場</a:t>
            </a:r>
            <a:r>
              <a:rPr lang="en-US" altLang="zh-TW" sz="2400" b="1">
                <a:solidFill>
                  <a:srgbClr val="FF0000"/>
                </a:solidFill>
                <a:ea typeface="標楷體" pitchFamily="65" charset="-120"/>
              </a:rPr>
              <a:t>】</a:t>
            </a:r>
          </a:p>
          <a:p>
            <a:pPr>
              <a:lnSpc>
                <a:spcPct val="60000"/>
              </a:lnSpc>
              <a:spcBef>
                <a:spcPct val="50000"/>
              </a:spcBef>
            </a:pPr>
            <a:r>
              <a:rPr lang="zh-TW" altLang="en-US" sz="2400" b="1">
                <a:solidFill>
                  <a:srgbClr val="FF0000"/>
                </a:solidFill>
                <a:ea typeface="標楷體" pitchFamily="65" charset="-120"/>
              </a:rPr>
              <a:t>    應填申請表</a:t>
            </a:r>
          </a:p>
        </p:txBody>
      </p:sp>
      <p:sp>
        <p:nvSpPr>
          <p:cNvPr id="3" name="圓角矩形 2"/>
          <p:cNvSpPr/>
          <p:nvPr/>
        </p:nvSpPr>
        <p:spPr>
          <a:xfrm>
            <a:off x="228602" y="2205056"/>
            <a:ext cx="8685213" cy="174942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800" dirty="0" smtClean="0">
                <a:solidFill>
                  <a:schemeClr val="tx1"/>
                </a:solidFill>
                <a:latin typeface="標楷體" pitchFamily="65" charset="-120"/>
                <a:ea typeface="標楷體" pitchFamily="65" charset="-120"/>
              </a:rPr>
              <a:t>107</a:t>
            </a:r>
            <a:r>
              <a:rPr lang="zh-TW" altLang="zh-TW" sz="2800" dirty="0" smtClean="0">
                <a:solidFill>
                  <a:schemeClr val="tx1"/>
                </a:solidFill>
                <a:latin typeface="標楷體" pitchFamily="65" charset="-120"/>
                <a:ea typeface="標楷體" pitchFamily="65" charset="-120"/>
              </a:rPr>
              <a:t>年</a:t>
            </a:r>
            <a:r>
              <a:rPr lang="zh-TW" altLang="zh-TW" sz="2800" dirty="0">
                <a:solidFill>
                  <a:schemeClr val="tx1"/>
                </a:solidFill>
                <a:latin typeface="標楷體" pitchFamily="65" charset="-120"/>
                <a:ea typeface="標楷體" pitchFamily="65" charset="-120"/>
              </a:rPr>
              <a:t>國中教育會考試場</a:t>
            </a:r>
            <a:r>
              <a:rPr lang="zh-TW" altLang="zh-TW" sz="2800" b="1" dirty="0">
                <a:solidFill>
                  <a:srgbClr val="FF0000"/>
                </a:solidFill>
                <a:latin typeface="標楷體" pitchFamily="65" charset="-120"/>
                <a:ea typeface="標楷體" pitchFamily="65" charset="-120"/>
              </a:rPr>
              <a:t>全面開放</a:t>
            </a:r>
            <a:r>
              <a:rPr lang="zh-TW" altLang="en-US" sz="2800" b="1" dirty="0">
                <a:solidFill>
                  <a:srgbClr val="FF0000"/>
                </a:solidFill>
                <a:latin typeface="標楷體" pitchFamily="65" charset="-120"/>
                <a:ea typeface="標楷體" pitchFamily="65" charset="-120"/>
              </a:rPr>
              <a:t>冷氣試場服務，</a:t>
            </a:r>
            <a:r>
              <a:rPr lang="zh-TW" altLang="zh-TW" sz="2800" dirty="0">
                <a:solidFill>
                  <a:schemeClr val="tx1"/>
                </a:solidFill>
                <a:latin typeface="標楷體" pitchFamily="65" charset="-120"/>
                <a:ea typeface="標楷體" pitchFamily="65" charset="-120"/>
              </a:rPr>
              <a:t>考試進行當中臨時發生跳電、冷氣故障，無法修復，考生不得要求更換試場、加分及延長考試時間。</a:t>
            </a:r>
            <a:endParaRPr lang="zh-TW" altLang="en-US" sz="2800" dirty="0">
              <a:solidFill>
                <a:srgbClr val="FFFFFF"/>
              </a:solidFill>
              <a:latin typeface="標楷體" pitchFamily="65" charset="-120"/>
              <a:ea typeface="標楷體" pitchFamily="65" charset="-120"/>
            </a:endParaRPr>
          </a:p>
        </p:txBody>
      </p:sp>
      <p:sp>
        <p:nvSpPr>
          <p:cNvPr id="517127" name="Line 6"/>
          <p:cNvSpPr>
            <a:spLocks noChangeShapeType="1"/>
          </p:cNvSpPr>
          <p:nvPr/>
        </p:nvSpPr>
        <p:spPr bwMode="auto">
          <a:xfrm flipV="1">
            <a:off x="6875465" y="1927243"/>
            <a:ext cx="504825" cy="504825"/>
          </a:xfrm>
          <a:prstGeom prst="line">
            <a:avLst/>
          </a:prstGeom>
          <a:noFill/>
          <a:ln w="50800">
            <a:solidFill>
              <a:schemeClr val="hlink"/>
            </a:solidFill>
            <a:round/>
            <a:headEnd/>
            <a:tailEnd type="triangle" w="med" len="med"/>
          </a:ln>
        </p:spPr>
        <p:txBody>
          <a:bodyPr/>
          <a:lstStyle/>
          <a:p>
            <a:endParaRPr lang="zh-TW" altLang="en-US"/>
          </a:p>
        </p:txBody>
      </p:sp>
      <p:sp>
        <p:nvSpPr>
          <p:cNvPr id="9" name="圓角矩形 8"/>
          <p:cNvSpPr/>
          <p:nvPr/>
        </p:nvSpPr>
        <p:spPr>
          <a:xfrm>
            <a:off x="250825" y="4365625"/>
            <a:ext cx="8686800" cy="1727200"/>
          </a:xfrm>
          <a:prstGeom prst="round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defRPr/>
            </a:pPr>
            <a:r>
              <a:rPr lang="zh-TW" altLang="zh-TW" sz="2800" b="1" dirty="0">
                <a:solidFill>
                  <a:srgbClr val="FF0000"/>
                </a:solidFill>
                <a:latin typeface="標楷體" pitchFamily="65" charset="-120"/>
                <a:ea typeface="標楷體" pitchFamily="65" charset="-120"/>
              </a:rPr>
              <a:t>身心障礙學生</a:t>
            </a:r>
            <a:r>
              <a:rPr lang="zh-TW" altLang="en-US" sz="2800" dirty="0">
                <a:solidFill>
                  <a:schemeClr val="tx1"/>
                </a:solidFill>
                <a:latin typeface="標楷體" pitchFamily="65" charset="-120"/>
                <a:ea typeface="標楷體" pitchFamily="65" charset="-120"/>
              </a:rPr>
              <a:t>需要申請應</a:t>
            </a:r>
            <a:r>
              <a:rPr lang="zh-TW" altLang="zh-TW" sz="2800" dirty="0">
                <a:solidFill>
                  <a:schemeClr val="tx1"/>
                </a:solidFill>
                <a:latin typeface="標楷體" pitchFamily="65" charset="-120"/>
                <a:ea typeface="標楷體" pitchFamily="65" charset="-120"/>
              </a:rPr>
              <a:t>考服務</a:t>
            </a:r>
            <a:r>
              <a:rPr lang="zh-TW" altLang="en-US" sz="2800" dirty="0">
                <a:solidFill>
                  <a:schemeClr val="tx1"/>
                </a:solidFill>
                <a:latin typeface="標楷體" pitchFamily="65" charset="-120"/>
                <a:ea typeface="標楷體" pitchFamily="65" charset="-120"/>
              </a:rPr>
              <a:t>，</a:t>
            </a:r>
            <a:r>
              <a:rPr lang="zh-TW" altLang="zh-TW" sz="2800" dirty="0">
                <a:solidFill>
                  <a:schemeClr val="tx1"/>
                </a:solidFill>
                <a:latin typeface="標楷體" pitchFamily="65" charset="-120"/>
                <a:ea typeface="標楷體" pitchFamily="65" charset="-120"/>
              </a:rPr>
              <a:t>應另附</a:t>
            </a:r>
            <a:r>
              <a:rPr lang="en-US" altLang="zh-TW" sz="2800" dirty="0">
                <a:solidFill>
                  <a:schemeClr val="tx1"/>
                </a:solidFill>
                <a:latin typeface="標楷體" pitchFamily="65" charset="-120"/>
                <a:ea typeface="標楷體" pitchFamily="65" charset="-120"/>
              </a:rPr>
              <a:t>「</a:t>
            </a:r>
            <a:r>
              <a:rPr lang="en-US" altLang="zh-TW" sz="2800" b="1" dirty="0">
                <a:solidFill>
                  <a:srgbClr val="FF0000"/>
                </a:solidFill>
                <a:latin typeface="標楷體" pitchFamily="65" charset="-120"/>
                <a:ea typeface="標楷體" pitchFamily="65" charset="-120"/>
              </a:rPr>
              <a:t>○○考區</a:t>
            </a:r>
            <a:r>
              <a:rPr lang="en-US" altLang="zh-TW" sz="2800" b="1" dirty="0" smtClean="0">
                <a:solidFill>
                  <a:srgbClr val="FF0000"/>
                </a:solidFill>
                <a:latin typeface="標楷體" pitchFamily="65" charset="-120"/>
                <a:ea typeface="標楷體" pitchFamily="65" charset="-120"/>
              </a:rPr>
              <a:t>107年國中教育會考身心障礙</a:t>
            </a:r>
            <a:r>
              <a:rPr lang="en-US" altLang="zh-TW" sz="2800" b="1" dirty="0">
                <a:solidFill>
                  <a:srgbClr val="FF0000"/>
                </a:solidFill>
                <a:latin typeface="標楷體" pitchFamily="65" charset="-120"/>
                <a:ea typeface="標楷體" pitchFamily="65" charset="-120"/>
              </a:rPr>
              <a:t>、重大傷病及突發傷病考生應考服務申請表</a:t>
            </a:r>
            <a:r>
              <a:rPr lang="en-US" altLang="zh-TW" sz="2800" dirty="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於報名時提出申請。</a:t>
            </a:r>
            <a:endParaRPr lang="en-US" altLang="zh-TW" sz="2800" dirty="0">
              <a:solidFill>
                <a:schemeClr val="tx1"/>
              </a:solidFill>
              <a:latin typeface="標楷體" pitchFamily="65" charset="-120"/>
              <a:ea typeface="標楷體" pitchFamily="65" charset="-120"/>
            </a:endParaRPr>
          </a:p>
        </p:txBody>
      </p:sp>
    </p:spTree>
  </p:cSld>
  <p:clrMapOvr>
    <a:masterClrMapping/>
  </p:clrMapOvr>
  <p:transition advTm="341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7127"/>
                                        </p:tgtEl>
                                        <p:attrNameLst>
                                          <p:attrName>style.visibility</p:attrName>
                                        </p:attrNameLst>
                                      </p:cBhvr>
                                      <p:to>
                                        <p:strVal val="visible"/>
                                      </p:to>
                                    </p:set>
                                    <p:animEffect transition="in" filter="fade">
                                      <p:cBhvr>
                                        <p:cTn id="12" dur="500"/>
                                        <p:tgtEl>
                                          <p:spTgt spid="5171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7126"/>
                                        </p:tgtEl>
                                        <p:attrNameLst>
                                          <p:attrName>style.visibility</p:attrName>
                                        </p:attrNameLst>
                                      </p:cBhvr>
                                      <p:to>
                                        <p:strVal val="visible"/>
                                      </p:to>
                                    </p:set>
                                    <p:animEffect transition="in" filter="fade">
                                      <p:cBhvr>
                                        <p:cTn id="15" dur="500"/>
                                        <p:tgtEl>
                                          <p:spTgt spid="5171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p:bldP spid="3" grpId="0" animBg="1"/>
      <p:bldP spid="517127" grpId="0" animBg="1"/>
      <p:bldP spid="9" grpId="0" animBg="1"/>
    </p:bldLst>
  </p:timing>
</p:sld>
</file>

<file path=ppt/theme/theme1.xml><?xml version="1.0" encoding="utf-8"?>
<a:theme xmlns:a="http://schemas.openxmlformats.org/drawingml/2006/main" name="12年國教簡報">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4278</TotalTime>
  <Words>19615</Words>
  <Application>Microsoft Office PowerPoint</Application>
  <PresentationFormat>如螢幕大小 (4:3)</PresentationFormat>
  <Paragraphs>3908</Paragraphs>
  <Slides>190</Slides>
  <Notes>45</Notes>
  <HiddenSlides>0</HiddenSlides>
  <MMClips>1</MMClips>
  <ScaleCrop>false</ScaleCrop>
  <HeadingPairs>
    <vt:vector size="6" baseType="variant">
      <vt:variant>
        <vt:lpstr>佈景主題</vt:lpstr>
      </vt:variant>
      <vt:variant>
        <vt:i4>1</vt:i4>
      </vt:variant>
      <vt:variant>
        <vt:lpstr>內嵌 OLE 伺服程式</vt:lpstr>
      </vt:variant>
      <vt:variant>
        <vt:i4>3</vt:i4>
      </vt:variant>
      <vt:variant>
        <vt:lpstr>投影片標題</vt:lpstr>
      </vt:variant>
      <vt:variant>
        <vt:i4>190</vt:i4>
      </vt:variant>
    </vt:vector>
  </HeadingPairs>
  <TitlesOfParts>
    <vt:vector size="194" baseType="lpstr">
      <vt:lpstr>12年國教簡報</vt:lpstr>
      <vt:lpstr>Document</vt:lpstr>
      <vt:lpstr>方程式</vt:lpstr>
      <vt:lpstr>多媒體項目</vt:lpstr>
      <vt:lpstr>十二年國民基本教育- 107年宜蘭區適性入學說明</vt:lpstr>
      <vt:lpstr>PowerPoint 簡報</vt:lpstr>
      <vt:lpstr>PowerPoint 簡報</vt:lpstr>
      <vt:lpstr>大綱</vt:lpstr>
      <vt:lpstr>一、十二年國民基本教育概述</vt:lpstr>
      <vt:lpstr>二、免學費方案</vt:lpstr>
      <vt:lpstr>免試入學就學區</vt:lpstr>
      <vt:lpstr>變更就學區申請</vt:lpstr>
      <vt:lpstr>變更就學區(1/2)</vt:lpstr>
      <vt:lpstr>變更就學區(2/2)</vt:lpstr>
      <vt:lpstr>三、宜蘭區適性入學</vt:lpstr>
      <vt:lpstr>PowerPoint 簡報</vt:lpstr>
      <vt:lpstr>宜蘭區高級中等學校入學管道介紹與說明(1/4)</vt:lpstr>
      <vt:lpstr>宜蘭區高級中等學校入學管道介紹與說明(2/4)</vt:lpstr>
      <vt:lpstr>宜蘭區高級中等學校入學管道介紹與說明(3/4)</vt:lpstr>
      <vt:lpstr>宜蘭區高級中等學校入學管道介紹與說明(4/4)</vt:lpstr>
      <vt:lpstr>三-1-免試入學</vt:lpstr>
      <vt:lpstr>PowerPoint 簡報</vt:lpstr>
      <vt:lpstr>PowerPoint 簡報</vt:lpstr>
      <vt:lpstr>三-1-2-直升入學</vt:lpstr>
      <vt:lpstr>PowerPoint 簡報</vt:lpstr>
      <vt:lpstr>PowerPoint 簡報</vt:lpstr>
      <vt:lpstr>三-1-5-宜蘭區免試</vt:lpstr>
      <vt:lpstr>超額比序項目積分表(1/2) </vt:lpstr>
      <vt:lpstr>PowerPoint 簡報</vt:lpstr>
      <vt:lpstr>宜蘭區免試入學</vt:lpstr>
      <vt:lpstr>PowerPoint 簡報</vt:lpstr>
      <vt:lpstr>PowerPoint 簡報</vt:lpstr>
      <vt:lpstr>宜蘭區免試入學</vt:lpstr>
      <vt:lpstr>宜蘭區免試入學</vt:lpstr>
      <vt:lpstr>PowerPoint 簡報</vt:lpstr>
      <vt:lpstr>PowerPoint 簡報</vt:lpstr>
      <vt:lpstr>PowerPoint 簡報</vt:lpstr>
      <vt:lpstr>超額比序規則</vt:lpstr>
      <vt:lpstr>宜蘭區免入入學分發作業流程</vt:lpstr>
      <vt:lpstr>宜蘭縣後期中等教育資源供需分析</vt:lpstr>
      <vt:lpstr>106學年度適性入學比率</vt:lpstr>
      <vt:lpstr>招生錄取分析</vt:lpstr>
      <vt:lpstr>107年各高中職 步驟一分配至壯圍國中名額</vt:lpstr>
      <vt:lpstr>分區免試入學報名流程</vt:lpstr>
      <vt:lpstr>個別序位查詢服務</vt:lpstr>
      <vt:lpstr>錄取、報到、報到後放棄</vt:lpstr>
      <vt:lpstr>107學年度技優及實用技能重要日程</vt:lpstr>
      <vt:lpstr>107學年度分區免試入學重要日程</vt:lpstr>
      <vt:lpstr>免試續招</vt:lpstr>
      <vt:lpstr>免試續招(1/2)</vt:lpstr>
      <vt:lpstr>免試續招(2/2)</vt:lpstr>
      <vt:lpstr>三-2 特色招生甄選入學</vt:lpstr>
      <vt:lpstr>三-2- 1 藝術才能班</vt:lpstr>
      <vt:lpstr>甄選入學聯合分發重要日程(107年)</vt:lpstr>
      <vt:lpstr>甄選入學重要日程(107年)</vt:lpstr>
      <vt:lpstr>三-2-1 藝術才能班</vt:lpstr>
      <vt:lpstr>三-2-1 藝術才能班</vt:lpstr>
      <vt:lpstr>特色招生甄選入學—藝術才能班(2)</vt:lpstr>
      <vt:lpstr>三-2- 2 體育班</vt:lpstr>
      <vt:lpstr>宜蘭專長生入學</vt:lpstr>
      <vt:lpstr>宜蘭專長生招生學校及名額(1/2)</vt:lpstr>
      <vt:lpstr>宜蘭專長生招生學校及名額(2/2)</vt:lpstr>
      <vt:lpstr>三-3 其他</vt:lpstr>
      <vt:lpstr>PowerPoint 簡報</vt:lpstr>
      <vt:lpstr>三-3-2 原住民等特殊身分學生 </vt:lpstr>
      <vt:lpstr>PowerPoint 簡報</vt:lpstr>
      <vt:lpstr>三-3-4運動績優招生</vt:lpstr>
      <vt:lpstr>PowerPoint 簡報</vt:lpstr>
      <vt:lpstr>其他—身心障礙生適性輔導安置</vt:lpstr>
      <vt:lpstr>其他—運動績優甄審、甄試與獨招</vt:lpstr>
      <vt:lpstr>特殊身分學生入學</vt:lpstr>
      <vt:lpstr>四、五專免試</vt:lpstr>
      <vt:lpstr>五專免試入學</vt:lpstr>
      <vt:lpstr>五專優先免試入學</vt:lpstr>
      <vt:lpstr>五專優先免試招生學校</vt:lpstr>
      <vt:lpstr>五專優先免入學招生試務辦理方式</vt:lpstr>
      <vt:lpstr>免試生比序積分採計項目</vt:lpstr>
      <vt:lpstr>各項比序積分採計說明</vt:lpstr>
      <vt:lpstr>各項比序積分採計說明-志願序</vt:lpstr>
      <vt:lpstr>各項比序積分採計說明-多元學習表現</vt:lpstr>
      <vt:lpstr>各項比序積分採計說明-技藝優良</vt:lpstr>
      <vt:lpstr>各項比序積分採計說明-弱勢身分</vt:lpstr>
      <vt:lpstr>各項比序積分採計說明-均衡學習</vt:lpstr>
      <vt:lpstr>各項比序積分採計說明-國中教育會考（1/2）</vt:lpstr>
      <vt:lpstr>各項比序積分採計說明-國中教育會考（2/2）</vt:lpstr>
      <vt:lpstr>各項比序積分採計說明-寫作測驗</vt:lpstr>
      <vt:lpstr>超額同分比序項目順序</vt:lpstr>
      <vt:lpstr>九、107學年度辦理期程</vt:lpstr>
      <vt:lpstr>五、國中教育會考</vt:lpstr>
      <vt:lpstr>PowerPoint 簡報</vt:lpstr>
      <vt:lpstr>PowerPoint 簡報</vt:lpstr>
      <vt:lpstr>國中教育會考考科時間與題數</vt:lpstr>
      <vt:lpstr>國中教育會考成績計算</vt:lpstr>
      <vt:lpstr>計分方式</vt:lpstr>
      <vt:lpstr>PowerPoint 簡報</vt:lpstr>
      <vt:lpstr>PowerPoint 簡報</vt:lpstr>
      <vt:lpstr>三等級及四標示</vt:lpstr>
      <vt:lpstr>英語科及數學科等級計算方式</vt:lpstr>
      <vt:lpstr>英語科整體能力等級如何計算？</vt:lpstr>
      <vt:lpstr>英語科三等級四標示</vt:lpstr>
      <vt:lpstr>數學科整體能力等級如何計算？</vt:lpstr>
      <vt:lpstr>數學科 三等級四標示</vt:lpstr>
      <vt:lpstr>其他注意事項</vt:lpstr>
      <vt:lpstr>違反考場規則扣分方式(1/2)</vt:lpstr>
      <vt:lpstr>違反考場規則扣分方式(2/2)</vt:lpstr>
      <vt:lpstr>六、志願選填與適性輔導</vt:lpstr>
      <vt:lpstr>PowerPoint 簡報</vt:lpstr>
      <vt:lpstr>美國哈佛大學心理學家-嘉納（Howard Gardner）多元智能</vt:lpstr>
      <vt:lpstr>PowerPoint 簡報</vt:lpstr>
      <vt:lpstr>PowerPoint 簡報</vt:lpstr>
      <vt:lpstr>PowerPoint 簡報</vt:lpstr>
      <vt:lpstr>PowerPoint 簡報</vt:lpstr>
      <vt:lpstr>PowerPoint 簡報</vt:lpstr>
      <vt:lpstr>生涯應該要被規劃嗎？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諮詢專線、網路</vt:lpstr>
      <vt:lpstr>PowerPoint 簡報</vt:lpstr>
      <vt:lpstr>高中、高職及五專群科介紹</vt:lpstr>
      <vt:lpstr>高中、高職及五專群科介紹</vt:lpstr>
      <vt:lpstr>PowerPoint 簡報</vt:lpstr>
      <vt:lpstr>   高職群科歸屬 (15群) </vt:lpstr>
      <vt:lpstr>PowerPoint 簡報</vt:lpstr>
      <vt:lpstr>PowerPoint 簡報</vt:lpstr>
      <vt:lpstr>高職科別課程15群(3/9)</vt:lpstr>
      <vt:lpstr>PowerPoint 簡報</vt:lpstr>
      <vt:lpstr>PowerPoint 簡報</vt:lpstr>
      <vt:lpstr>PowerPoint 簡報</vt:lpstr>
      <vt:lpstr>PowerPoint 簡報</vt:lpstr>
      <vt:lpstr>PowerPoint 簡報</vt:lpstr>
      <vt:lpstr>PowerPoint 簡報</vt:lpstr>
      <vt:lpstr>宜蘭區高職類科介紹(1/6)</vt:lpstr>
      <vt:lpstr>宜蘭區高職類科介紹(2/6)</vt:lpstr>
      <vt:lpstr>宜蘭區高職類科介紹(3/6)</vt:lpstr>
      <vt:lpstr>宜蘭區高職類科介紹(4/6)</vt:lpstr>
      <vt:lpstr>宜蘭區高職類科介紹(5/6)</vt:lpstr>
      <vt:lpstr>宜蘭區高職類科介紹(6/6)</vt:lpstr>
      <vt:lpstr>群課程與升學科大之對應</vt:lpstr>
      <vt:lpstr>機械群 各科簡介(1A/2)</vt:lpstr>
      <vt:lpstr>機械群 各科簡介(1B/2)</vt:lpstr>
      <vt:lpstr>機械群 各科簡介(2A/2)</vt:lpstr>
      <vt:lpstr>機械群 各科簡介(2A/2)</vt:lpstr>
      <vt:lpstr>群課程與升學科大之對應</vt:lpstr>
      <vt:lpstr>動力機械群 各科簡介(1A/1)</vt:lpstr>
      <vt:lpstr>動力機械群 各科簡介(1B/1)</vt:lpstr>
      <vt:lpstr>群課程與升學科大之對應</vt:lpstr>
      <vt:lpstr>群課程與升學科大之對應</vt:lpstr>
      <vt:lpstr>電機與電子群 各科簡介(1A/3)</vt:lpstr>
      <vt:lpstr>電機與電子群 各科簡介(1B/3)</vt:lpstr>
      <vt:lpstr>電機與電子群 各科簡介(2A/3)</vt:lpstr>
      <vt:lpstr>電機與電子群 各科簡介(2B/3)</vt:lpstr>
      <vt:lpstr>電機與電子群 各科簡介(3A/3)</vt:lpstr>
      <vt:lpstr>電機與電子群 各科簡介(3B/3)</vt:lpstr>
      <vt:lpstr>群課程與升學科大之對應</vt:lpstr>
      <vt:lpstr>土木與建築群 各科簡介(1A/1)</vt:lpstr>
      <vt:lpstr>土木與建築群 各科簡介(1B/1)</vt:lpstr>
      <vt:lpstr>群課程與升學科大之對應</vt:lpstr>
      <vt:lpstr>商業與管理群各科簡介(1A/3)</vt:lpstr>
      <vt:lpstr>商業與管理群各科簡介(1B/3)</vt:lpstr>
      <vt:lpstr>商業與管理群各科簡介(2A/3)</vt:lpstr>
      <vt:lpstr>商業與管理群各科簡介(2B/3)</vt:lpstr>
      <vt:lpstr>商業與管理群各科簡介(3A/3)</vt:lpstr>
      <vt:lpstr>商業與管理群各科簡介(3B/3)</vt:lpstr>
      <vt:lpstr>群課程與升學科大之對應</vt:lpstr>
      <vt:lpstr>設計群各科簡介(1A/1)</vt:lpstr>
      <vt:lpstr>設計群各科簡介(1B/1)</vt:lpstr>
      <vt:lpstr>群課程與升學科大之對應</vt:lpstr>
      <vt:lpstr>外語群各科簡介(1A/6)</vt:lpstr>
      <vt:lpstr>外語群各科簡介(2B/6)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ilc</cp:lastModifiedBy>
  <cp:revision>178</cp:revision>
  <dcterms:created xsi:type="dcterms:W3CDTF">2015-11-23T13:53:51Z</dcterms:created>
  <dcterms:modified xsi:type="dcterms:W3CDTF">2018-03-12T01:31:07Z</dcterms:modified>
</cp:coreProperties>
</file>