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739" r:id="rId3"/>
    <p:sldMasterId id="2147483751" r:id="rId4"/>
    <p:sldMasterId id="2147483763" r:id="rId5"/>
    <p:sldMasterId id="2147483859" r:id="rId6"/>
  </p:sldMasterIdLst>
  <p:notesMasterIdLst>
    <p:notesMasterId r:id="rId37"/>
  </p:notesMasterIdLst>
  <p:sldIdLst>
    <p:sldId id="348" r:id="rId7"/>
    <p:sldId id="323" r:id="rId8"/>
    <p:sldId id="322" r:id="rId9"/>
    <p:sldId id="265" r:id="rId10"/>
    <p:sldId id="261" r:id="rId11"/>
    <p:sldId id="266" r:id="rId12"/>
    <p:sldId id="267" r:id="rId13"/>
    <p:sldId id="353" r:id="rId14"/>
    <p:sldId id="324" r:id="rId15"/>
    <p:sldId id="270" r:id="rId16"/>
    <p:sldId id="271" r:id="rId17"/>
    <p:sldId id="349" r:id="rId18"/>
    <p:sldId id="350" r:id="rId19"/>
    <p:sldId id="351" r:id="rId20"/>
    <p:sldId id="336" r:id="rId21"/>
    <p:sldId id="337" r:id="rId22"/>
    <p:sldId id="339" r:id="rId23"/>
    <p:sldId id="338" r:id="rId24"/>
    <p:sldId id="335" r:id="rId25"/>
    <p:sldId id="334" r:id="rId26"/>
    <p:sldId id="275" r:id="rId27"/>
    <p:sldId id="343" r:id="rId28"/>
    <p:sldId id="355" r:id="rId29"/>
    <p:sldId id="346" r:id="rId30"/>
    <p:sldId id="347" r:id="rId31"/>
    <p:sldId id="352" r:id="rId32"/>
    <p:sldId id="273" r:id="rId33"/>
    <p:sldId id="274" r:id="rId34"/>
    <p:sldId id="340" r:id="rId35"/>
    <p:sldId id="341" r:id="rId36"/>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D60093"/>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14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E34F098-A321-4773-B150-4A080A15BF50}" type="datetimeFigureOut">
              <a:rPr lang="zh-TW" altLang="en-US"/>
              <a:pPr>
                <a:defRPr/>
              </a:pPr>
              <a:t>2014/10/25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D5C634F-6E0B-49A5-8922-8CD5CB1A8054}"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依據教育部預告修正「國民小學及國民中學學生成績評量準則」（中華民國</a:t>
            </a:r>
            <a:r>
              <a:rPr lang="en-US" altLang="zh-TW" smtClean="0"/>
              <a:t>101</a:t>
            </a:r>
            <a:r>
              <a:rPr lang="zh-TW" altLang="en-US" smtClean="0"/>
              <a:t>年</a:t>
            </a:r>
            <a:r>
              <a:rPr lang="en-US" altLang="zh-TW" smtClean="0"/>
              <a:t>3</a:t>
            </a:r>
            <a:r>
              <a:rPr lang="zh-TW" altLang="en-US" smtClean="0"/>
              <a:t>月</a:t>
            </a:r>
            <a:r>
              <a:rPr lang="en-US" altLang="zh-TW" smtClean="0"/>
              <a:t>29</a:t>
            </a:r>
            <a:r>
              <a:rPr lang="zh-TW" altLang="en-US" smtClean="0"/>
              <a:t>日臺國（二）字第</a:t>
            </a:r>
            <a:r>
              <a:rPr lang="en-US" altLang="zh-TW" smtClean="0"/>
              <a:t>1010051964B</a:t>
            </a:r>
            <a:r>
              <a:rPr lang="zh-TW" altLang="en-US" smtClean="0"/>
              <a:t>號公告），主管教育行程機關為追蹤及了解國中畢業生學力品質，將辦理「國中教育會考」（以下簡稱教育會考），作為我國國中畢業生學力檢定之機制。</a:t>
            </a:r>
          </a:p>
          <a:p>
            <a:pPr eaLnBrk="1" hangingPunct="1">
              <a:spcBef>
                <a:spcPct val="0"/>
              </a:spcBef>
            </a:pPr>
            <a:r>
              <a:rPr lang="zh-TW" altLang="en-US" smtClean="0"/>
              <a:t>目前在國中階段，無法了解每一位學生經過國中三年學習後所擁有的學力狀況。無論從國家的教育責任、學生和家長了解學習進展的權利、高中職端知悉學生的知識狀態的需求，乃至緩解學生分分計較的競爭壓力等面向來看，以教育會考作為我國學力檢定的機制，將能發揮實質的功效。具體而言，國中教育會考的目的有下列五項：確保國中教育階段學生的學習品質、幫助學生和家長了解學習的成效、滿足高中職端了解學生先備知能的需求、協助十二年國教免試入學的適性輔導及緩解學生分分計較的競爭壓力。</a:t>
            </a:r>
          </a:p>
          <a:p>
            <a:pPr eaLnBrk="1" hangingPunct="1">
              <a:spcBef>
                <a:spcPct val="0"/>
              </a:spcBef>
            </a:pPr>
            <a:endParaRPr lang="zh-TW" altLang="en-US" smtClean="0"/>
          </a:p>
        </p:txBody>
      </p:sp>
      <p:sp>
        <p:nvSpPr>
          <p:cNvPr id="41988" name="投影片編號版面配置區 3"/>
          <p:cNvSpPr>
            <a:spLocks noGrp="1"/>
          </p:cNvSpPr>
          <p:nvPr>
            <p:ph type="sldNum" sz="quarter" idx="5"/>
          </p:nvPr>
        </p:nvSpPr>
        <p:spPr bwMode="auto">
          <a:noFill/>
          <a:ln>
            <a:miter lim="800000"/>
            <a:headEnd/>
            <a:tailEnd/>
          </a:ln>
        </p:spPr>
        <p:txBody>
          <a:bodyPr/>
          <a:lstStyle/>
          <a:p>
            <a:fld id="{541B0E99-043C-4F11-92FA-AD4617D4B9E0}" type="slidenum">
              <a:rPr lang="fr-CA" altLang="zh-TW">
                <a:solidFill>
                  <a:srgbClr val="000000"/>
                </a:solidFill>
              </a:rPr>
              <a:pPr/>
              <a:t>4</a:t>
            </a:fld>
            <a:endParaRPr lang="fr-CA" altLang="zh-TW">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68612" name="投影片編號版面配置區 3"/>
          <p:cNvSpPr>
            <a:spLocks noGrp="1"/>
          </p:cNvSpPr>
          <p:nvPr>
            <p:ph type="sldNum" sz="quarter" idx="5"/>
          </p:nvPr>
        </p:nvSpPr>
        <p:spPr bwMode="auto">
          <a:noFill/>
          <a:ln>
            <a:miter lim="800000"/>
            <a:headEnd/>
            <a:tailEnd/>
          </a:ln>
        </p:spPr>
        <p:txBody>
          <a:bodyPr/>
          <a:lstStyle/>
          <a:p>
            <a:fld id="{69692956-8F7C-40DB-8AD6-16AE81DECE6F}" type="slidenum">
              <a:rPr lang="fr-CA" altLang="zh-TW">
                <a:solidFill>
                  <a:srgbClr val="000000"/>
                </a:solidFill>
              </a:rPr>
              <a:pPr/>
              <a:t>21</a:t>
            </a:fld>
            <a:endParaRPr lang="fr-CA" altLang="zh-TW">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依據教育部預告修正「國民小學及國民中學學生成績評量準則」（中華民國</a:t>
            </a:r>
            <a:r>
              <a:rPr lang="en-US" altLang="zh-TW" smtClean="0"/>
              <a:t>101</a:t>
            </a:r>
            <a:r>
              <a:rPr lang="zh-TW" altLang="en-US" smtClean="0"/>
              <a:t>年</a:t>
            </a:r>
            <a:r>
              <a:rPr lang="en-US" altLang="zh-TW" smtClean="0"/>
              <a:t>3</a:t>
            </a:r>
            <a:r>
              <a:rPr lang="zh-TW" altLang="en-US" smtClean="0"/>
              <a:t>月</a:t>
            </a:r>
            <a:r>
              <a:rPr lang="en-US" altLang="zh-TW" smtClean="0"/>
              <a:t>29</a:t>
            </a:r>
            <a:r>
              <a:rPr lang="zh-TW" altLang="en-US" smtClean="0"/>
              <a:t>日臺國（二）字第</a:t>
            </a:r>
            <a:r>
              <a:rPr lang="en-US" altLang="zh-TW" smtClean="0"/>
              <a:t>1010051964B</a:t>
            </a:r>
            <a:r>
              <a:rPr lang="zh-TW" altLang="en-US" smtClean="0"/>
              <a:t>號公告），主管教育行程機關為追蹤及了解國中畢業生學力品質，將辦理「國中教育會考」（以下簡稱教育會考），作為我國國中畢業生學力檢定之機制。</a:t>
            </a:r>
          </a:p>
          <a:p>
            <a:pPr eaLnBrk="1" hangingPunct="1">
              <a:spcBef>
                <a:spcPct val="0"/>
              </a:spcBef>
            </a:pPr>
            <a:r>
              <a:rPr lang="zh-TW" altLang="en-US" smtClean="0"/>
              <a:t>目前在國中階段，無法了解每一位學生經過國中三年學習後所擁有的學力狀況。無論從國家的教育責任、學生和家長了解學習進展的權利、高中職端知悉學生的知識狀態的需求，乃至緩解學生分分計較的競爭壓力等面向來看，以教育會考作為我國學力檢定的機制，將能發揮實質的功效。具體而言，國中教育會考的目的有下列五項：確保國中教育階段學生的學習品質、幫助學生和家長了解學習的成效、滿足高中職端了解學生先備知能的需求、協助十二年國教免試入學的適性輔導及緩解學生分分計較的競爭壓力。</a:t>
            </a:r>
          </a:p>
          <a:p>
            <a:pPr eaLnBrk="1" hangingPunct="1">
              <a:spcBef>
                <a:spcPct val="0"/>
              </a:spcBef>
            </a:pPr>
            <a:endParaRPr lang="zh-TW" altLang="en-US" smtClean="0"/>
          </a:p>
        </p:txBody>
      </p:sp>
      <p:sp>
        <p:nvSpPr>
          <p:cNvPr id="44036" name="投影片編號版面配置區 3"/>
          <p:cNvSpPr>
            <a:spLocks noGrp="1"/>
          </p:cNvSpPr>
          <p:nvPr>
            <p:ph type="sldNum" sz="quarter" idx="5"/>
          </p:nvPr>
        </p:nvSpPr>
        <p:spPr bwMode="auto">
          <a:noFill/>
          <a:ln>
            <a:miter lim="800000"/>
            <a:headEnd/>
            <a:tailEnd/>
          </a:ln>
        </p:spPr>
        <p:txBody>
          <a:bodyPr/>
          <a:lstStyle/>
          <a:p>
            <a:fld id="{06DA009D-C2D7-4252-BB43-76DF19034969}" type="slidenum">
              <a:rPr lang="fr-CA" altLang="zh-TW">
                <a:solidFill>
                  <a:srgbClr val="000000"/>
                </a:solidFill>
              </a:rPr>
              <a:pPr/>
              <a:t>5</a:t>
            </a:fld>
            <a:endParaRPr lang="fr-CA" altLang="zh-TW">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46084" name="投影片編號版面配置區 3"/>
          <p:cNvSpPr>
            <a:spLocks noGrp="1"/>
          </p:cNvSpPr>
          <p:nvPr>
            <p:ph type="sldNum" sz="quarter" idx="5"/>
          </p:nvPr>
        </p:nvSpPr>
        <p:spPr bwMode="auto">
          <a:noFill/>
          <a:ln>
            <a:miter lim="800000"/>
            <a:headEnd/>
            <a:tailEnd/>
          </a:ln>
        </p:spPr>
        <p:txBody>
          <a:bodyPr/>
          <a:lstStyle/>
          <a:p>
            <a:fld id="{BF137E73-B79D-45E9-9BD5-1F8F99298712}" type="slidenum">
              <a:rPr lang="fr-CA" altLang="zh-TW">
                <a:solidFill>
                  <a:srgbClr val="000000"/>
                </a:solidFill>
              </a:rPr>
              <a:pPr/>
              <a:t>6</a:t>
            </a:fld>
            <a:endParaRPr lang="fr-CA" altLang="zh-TW">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48132" name="投影片編號版面配置區 3"/>
          <p:cNvSpPr>
            <a:spLocks noGrp="1"/>
          </p:cNvSpPr>
          <p:nvPr>
            <p:ph type="sldNum" sz="quarter" idx="5"/>
          </p:nvPr>
        </p:nvSpPr>
        <p:spPr bwMode="auto">
          <a:noFill/>
          <a:ln>
            <a:miter lim="800000"/>
            <a:headEnd/>
            <a:tailEnd/>
          </a:ln>
        </p:spPr>
        <p:txBody>
          <a:bodyPr/>
          <a:lstStyle/>
          <a:p>
            <a:fld id="{619E250D-075C-4684-8F55-C686755365AA}" type="slidenum">
              <a:rPr lang="fr-CA" altLang="zh-TW">
                <a:solidFill>
                  <a:srgbClr val="000000"/>
                </a:solidFill>
              </a:rPr>
              <a:pPr/>
              <a:t>7</a:t>
            </a:fld>
            <a:endParaRPr lang="fr-CA" altLang="zh-TW">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0180" name="投影片編號版面配置區 3"/>
          <p:cNvSpPr>
            <a:spLocks noGrp="1"/>
          </p:cNvSpPr>
          <p:nvPr>
            <p:ph type="sldNum" sz="quarter" idx="5"/>
          </p:nvPr>
        </p:nvSpPr>
        <p:spPr bwMode="auto">
          <a:noFill/>
          <a:ln>
            <a:miter lim="800000"/>
            <a:headEnd/>
            <a:tailEnd/>
          </a:ln>
        </p:spPr>
        <p:txBody>
          <a:bodyPr/>
          <a:lstStyle/>
          <a:p>
            <a:fld id="{AA2EDFCA-DBCB-4463-A73A-8948EEB24D30}" type="slidenum">
              <a:rPr lang="fr-CA" altLang="zh-TW">
                <a:solidFill>
                  <a:srgbClr val="000000"/>
                </a:solidFill>
              </a:rPr>
              <a:pPr/>
              <a:t>8</a:t>
            </a:fld>
            <a:endParaRPr lang="fr-CA" altLang="zh-TW">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為提升測驗信度，各科測驗難度為「難易適中」，各科平均通過率為五成至六成。</a:t>
            </a:r>
          </a:p>
          <a:p>
            <a:pPr eaLnBrk="1" hangingPunct="1">
              <a:spcBef>
                <a:spcPct val="0"/>
              </a:spcBef>
            </a:pPr>
            <a:r>
              <a:rPr lang="zh-TW" altLang="en-US" smtClean="0"/>
              <a:t>國中基測採「中等偏易」而國中教育會考改採「難易適中」，這樣的難度變動主要是由於測驗目的改變。基測是將所有學生表現作排序，以便了解學生在全體的相對位置，而會考主要是要將學生能力與公訂的學習成就標準作比較，將學生能力精確地分類為「精熟」、「基礎」及「待加強」。緣此之故，測驗難度須改變為難易適中，以降低學生分類誤差。</a:t>
            </a:r>
          </a:p>
          <a:p>
            <a:pPr eaLnBrk="1" hangingPunct="1">
              <a:spcBef>
                <a:spcPct val="0"/>
              </a:spcBef>
            </a:pPr>
            <a:endParaRPr lang="zh-TW" altLang="en-US" smtClean="0"/>
          </a:p>
        </p:txBody>
      </p:sp>
      <p:sp>
        <p:nvSpPr>
          <p:cNvPr id="52228" name="投影片編號版面配置區 3"/>
          <p:cNvSpPr>
            <a:spLocks noGrp="1"/>
          </p:cNvSpPr>
          <p:nvPr>
            <p:ph type="sldNum" sz="quarter" idx="5"/>
          </p:nvPr>
        </p:nvSpPr>
        <p:spPr bwMode="auto">
          <a:noFill/>
          <a:ln>
            <a:miter lim="800000"/>
            <a:headEnd/>
            <a:tailEnd/>
          </a:ln>
        </p:spPr>
        <p:txBody>
          <a:bodyPr/>
          <a:lstStyle/>
          <a:p>
            <a:fld id="{5DA3E426-1BBA-47C4-AA5D-723284ECED8D}" type="slidenum">
              <a:rPr lang="fr-CA" altLang="zh-TW">
                <a:solidFill>
                  <a:srgbClr val="000000"/>
                </a:solidFill>
              </a:rPr>
              <a:pPr/>
              <a:t>9</a:t>
            </a:fld>
            <a:endParaRPr lang="fr-CA" altLang="zh-TW">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5"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54276" name="投影片編號版面配置區 3"/>
          <p:cNvSpPr>
            <a:spLocks noGrp="1"/>
          </p:cNvSpPr>
          <p:nvPr>
            <p:ph type="sldNum" sz="quarter" idx="5"/>
          </p:nvPr>
        </p:nvSpPr>
        <p:spPr bwMode="auto">
          <a:noFill/>
          <a:ln>
            <a:miter lim="800000"/>
            <a:headEnd/>
            <a:tailEnd/>
          </a:ln>
        </p:spPr>
        <p:txBody>
          <a:bodyPr/>
          <a:lstStyle/>
          <a:p>
            <a:fld id="{AF8BDAA2-A94B-48E9-B6FE-C2185BCF7E04}" type="slidenum">
              <a:rPr lang="fr-CA" altLang="zh-TW">
                <a:solidFill>
                  <a:srgbClr val="000000"/>
                </a:solidFill>
              </a:rPr>
              <a:pPr/>
              <a:t>10</a:t>
            </a:fld>
            <a:endParaRPr lang="fr-CA" altLang="zh-TW">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3"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56324" name="投影片編號版面配置區 3"/>
          <p:cNvSpPr>
            <a:spLocks noGrp="1"/>
          </p:cNvSpPr>
          <p:nvPr>
            <p:ph type="sldNum" sz="quarter" idx="5"/>
          </p:nvPr>
        </p:nvSpPr>
        <p:spPr bwMode="auto">
          <a:noFill/>
          <a:ln>
            <a:miter lim="800000"/>
            <a:headEnd/>
            <a:tailEnd/>
          </a:ln>
        </p:spPr>
        <p:txBody>
          <a:bodyPr/>
          <a:lstStyle/>
          <a:p>
            <a:fld id="{26D9DB17-0BD8-4776-915C-CA4203A9C16C}" type="slidenum">
              <a:rPr lang="fr-CA" altLang="zh-TW">
                <a:solidFill>
                  <a:srgbClr val="000000"/>
                </a:solidFill>
              </a:rPr>
              <a:pPr/>
              <a:t>11</a:t>
            </a:fld>
            <a:endParaRPr lang="fr-CA" altLang="zh-TW">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8371" name="備忘稿版面配置區 2"/>
          <p:cNvSpPr>
            <a:spLocks noGrp="1"/>
          </p:cNvSpPr>
          <p:nvPr>
            <p:ph type="body" idx="1"/>
          </p:nvPr>
        </p:nvSpPr>
        <p:spPr bwMode="auto">
          <a:noFill/>
        </p:spPr>
        <p:txBody>
          <a:bodyPr wrap="square" numCol="1" anchor="t" anchorCtr="0" compatLnSpc="1">
            <a:prstTxWarp prst="textNoShape">
              <a:avLst/>
            </a:prstTxWarp>
          </a:bodyPr>
          <a:lstStyle/>
          <a:p>
            <a:pPr marL="342900" indent="-342900" algn="just" eaLnBrk="1" hangingPunct="1">
              <a:lnSpc>
                <a:spcPts val="2000"/>
              </a:lnSpc>
              <a:spcBef>
                <a:spcPct val="0"/>
              </a:spcBef>
              <a:buFont typeface="Wingdings" pitchFamily="2" charset="2"/>
              <a:buChar char="n"/>
            </a:pPr>
            <a:r>
              <a:rPr lang="zh-TW" altLang="zh-TW" smtClean="0">
                <a:latin typeface="Times New Roman" pitchFamily="18" charset="0"/>
                <a:ea typeface="標楷體" pitchFamily="65" charset="-120"/>
                <a:cs typeface="Times New Roman" pitchFamily="18" charset="0"/>
              </a:rPr>
              <a:t>成績計算</a:t>
            </a:r>
            <a:endParaRPr lang="zh-TW" altLang="zh-TW" smtClean="0">
              <a:ea typeface="標楷體" pitchFamily="65" charset="-120"/>
              <a:cs typeface="Times New Roman" pitchFamily="18" charset="0"/>
            </a:endParaRPr>
          </a:p>
          <a:p>
            <a:pPr marL="342900" indent="-342900" algn="just" eaLnBrk="1" hangingPunct="1">
              <a:spcBef>
                <a:spcPct val="0"/>
              </a:spcBef>
            </a:pPr>
            <a:r>
              <a:rPr lang="zh-TW" altLang="en-US" smtClean="0">
                <a:latin typeface="Times New Roman" pitchFamily="18" charset="0"/>
                <a:ea typeface="標楷體" pitchFamily="65" charset="-120"/>
                <a:cs typeface="Times New Roman" pitchFamily="18" charset="0"/>
              </a:rPr>
              <a:t>教育會考將採標準參照方式呈現學生各科結果，透過測驗的標準設定，各科評量結果將分為「精熟」、「基礎」及「待加強」</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個等級。整體來說，成績「精熟」表示學生精通熟習該科目國中階段所學習的知識與能力；「基礎」表示學生具備該科目國中階段之基本學力；「待加強」表示學生尚未具備該科目國中教育階段之基本學力，各科各等級描述如表</a:t>
            </a:r>
            <a:r>
              <a:rPr lang="en-US" altLang="zh-TW" smtClean="0">
                <a:latin typeface="Times New Roman" pitchFamily="18" charset="0"/>
                <a:ea typeface="標楷體" pitchFamily="65" charset="-120"/>
                <a:cs typeface="Times New Roman" pitchFamily="18" charset="0"/>
              </a:rPr>
              <a:t>3</a:t>
            </a:r>
            <a:r>
              <a:rPr lang="zh-TW" altLang="en-US" smtClean="0">
                <a:latin typeface="Times New Roman" pitchFamily="18" charset="0"/>
                <a:ea typeface="標楷體" pitchFamily="65" charset="-120"/>
                <a:cs typeface="Times New Roman" pitchFamily="18" charset="0"/>
              </a:rPr>
              <a:t>所示。民國</a:t>
            </a:r>
            <a:r>
              <a:rPr lang="en-US" altLang="zh-TW" smtClean="0">
                <a:latin typeface="Times New Roman" pitchFamily="18" charset="0"/>
                <a:ea typeface="標楷體" pitchFamily="65" charset="-120"/>
                <a:cs typeface="Times New Roman" pitchFamily="18" charset="0"/>
              </a:rPr>
              <a:t>103</a:t>
            </a:r>
            <a:r>
              <a:rPr lang="zh-TW" altLang="en-US" smtClean="0">
                <a:latin typeface="Times New Roman" pitchFamily="18" charset="0"/>
                <a:ea typeface="標楷體" pitchFamily="65" charset="-120"/>
                <a:cs typeface="Times New Roman" pitchFamily="18" charset="0"/>
              </a:rPr>
              <a:t>年數學科計分不包含非選擇題型成績，英語科計分不包含聽力測驗成績。至於寫作測驗的評分等級，請參考表</a:t>
            </a:r>
            <a:r>
              <a:rPr lang="en-US" altLang="zh-TW" smtClean="0">
                <a:latin typeface="Times New Roman" pitchFamily="18" charset="0"/>
                <a:ea typeface="標楷體" pitchFamily="65" charset="-120"/>
                <a:cs typeface="Times New Roman" pitchFamily="18" charset="0"/>
              </a:rPr>
              <a:t>4</a:t>
            </a:r>
            <a:r>
              <a:rPr lang="zh-TW" altLang="en-US" smtClean="0">
                <a:latin typeface="Times New Roman" pitchFamily="18" charset="0"/>
                <a:ea typeface="標楷體" pitchFamily="65" charset="-120"/>
                <a:cs typeface="Times New Roman" pitchFamily="18" charset="0"/>
              </a:rPr>
              <a:t>「寫作測驗評分規準一覽表」。</a:t>
            </a:r>
            <a:endParaRPr lang="zh-TW" altLang="en-US" smtClean="0">
              <a:ea typeface="標楷體" pitchFamily="65" charset="-120"/>
              <a:cs typeface="Times New Roman" pitchFamily="18" charset="0"/>
            </a:endParaRPr>
          </a:p>
        </p:txBody>
      </p:sp>
      <p:sp>
        <p:nvSpPr>
          <p:cNvPr id="58372" name="投影片編號版面配置區 3"/>
          <p:cNvSpPr>
            <a:spLocks noGrp="1"/>
          </p:cNvSpPr>
          <p:nvPr>
            <p:ph type="sldNum" sz="quarter" idx="5"/>
          </p:nvPr>
        </p:nvSpPr>
        <p:spPr bwMode="auto">
          <a:noFill/>
          <a:ln>
            <a:miter lim="800000"/>
            <a:headEnd/>
            <a:tailEnd/>
          </a:ln>
        </p:spPr>
        <p:txBody>
          <a:bodyPr/>
          <a:lstStyle/>
          <a:p>
            <a:fld id="{DD62ABB7-B071-43FB-A887-EAF3268AB080}" type="slidenum">
              <a:rPr lang="fr-CA" altLang="zh-TW">
                <a:solidFill>
                  <a:srgbClr val="000000"/>
                </a:solidFill>
              </a:rPr>
              <a:pPr/>
              <a:t>12</a:t>
            </a:fld>
            <a:endParaRPr lang="fr-CA" altLang="zh-TW">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4.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A9AF9481-68F7-4220-A7CA-3612DC1C7376}" type="datetimeFigureOut">
              <a:rPr lang="zh-TW" altLang="en-US"/>
              <a:pPr>
                <a:defRPr/>
              </a:pPr>
              <a:t>2014/10/25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86EA2FC-0CF1-4F9A-9897-C6AFDE6C076F}"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2834F41-8D8A-4ED1-8C42-97D31B1A40DB}" type="datetimeFigureOut">
              <a:rPr lang="zh-TW" altLang="en-US"/>
              <a:pPr>
                <a:defRPr/>
              </a:pPr>
              <a:t>2014/10/25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2840F07-3A5D-462D-8DEC-CD64CAE1C186}"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B098841-02EE-45BB-9962-5055013B45F3}" type="datetimeFigureOut">
              <a:rPr lang="zh-TW" altLang="en-US"/>
              <a:pPr>
                <a:defRPr/>
              </a:pPr>
              <a:t>2014/10/25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DEA4C79-DD44-466C-8833-DB67B8E153D7}" type="slidenum">
              <a:rPr lang="zh-TW" altLang="en-US"/>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94B619A-3CFE-4E78-BBE7-EF9ADC2A3A2C}" type="datetimeFigureOut">
              <a:rPr lang="zh-TW" altLang="en-US"/>
              <a:pPr>
                <a:defRPr/>
              </a:pPr>
              <a:t>2014/10/25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B8C39C6-2B53-4F52-830B-C5BF93513B69}" type="slidenum">
              <a:rPr lang="zh-TW" altLang="en-US"/>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0A8D8E6-E978-4284-8A94-2437CA8B3A46}" type="datetimeFigureOut">
              <a:rPr lang="zh-TW" altLang="en-US"/>
              <a:pPr>
                <a:defRPr/>
              </a:pPr>
              <a:t>2014/10/25</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4AE073B-975A-45A4-AD94-B7715D17C0D1}" type="slidenum">
              <a:rPr lang="zh-TW" altLang="en-US"/>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3A3ED1F-D4B0-4CB8-A190-54EA0A97FA4E}" type="datetimeFigureOut">
              <a:rPr lang="zh-TW" altLang="en-US"/>
              <a:pPr>
                <a:defRPr/>
              </a:pPr>
              <a:t>2014/10/25</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45D2D06-2E93-42D9-840A-A72B9B964CE8}" type="slidenum">
              <a:rPr lang="zh-TW" altLang="en-US"/>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5A6F04AB-2E55-4997-8B37-F8AF12D4E8FE}" type="datetimeFigureOut">
              <a:rPr lang="zh-TW" altLang="en-US"/>
              <a:pPr>
                <a:defRPr/>
              </a:pPr>
              <a:t>2014/10/25</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D96E7DC-344A-4763-876B-07563F0CB681}"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7080940E-B042-4A27-8BDE-76BB88F21205}" type="datetimeFigureOut">
              <a:rPr lang="zh-TW" altLang="en-US"/>
              <a:pPr>
                <a:defRPr/>
              </a:pPr>
              <a:t>2014/10/25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BDA6020-A07D-48BD-A633-91D73B2A1AB1}"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48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484784"/>
            <a:ext cx="8229600" cy="4525963"/>
          </a:xfrm>
          <a:prstGeom prst="rect">
            <a:avLst/>
          </a:prstGeom>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76A5EC3-E645-43D7-AB50-9B09D8A55B7D}" type="datetimeFigureOut">
              <a:rPr lang="zh-TW" altLang="en-US"/>
              <a:pPr>
                <a:defRPr/>
              </a:pPr>
              <a:t>2014/10/25</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69C771B-B15C-4023-BA71-E57101C428E3}"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53053377-BE37-4BBB-8856-BECDF55668B7}" type="datetimeFigureOut">
              <a:rPr lang="zh-TW" altLang="en-US"/>
              <a:pPr>
                <a:defRPr/>
              </a:pPr>
              <a:t>2014/10/25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5CC03F2-BA05-4048-9F9C-E2AEF34AE6E9}"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659824AD-4972-406F-B9B2-A09DC3FFF5AB}" type="datetimeFigureOut">
              <a:rPr lang="zh-TW" altLang="en-US"/>
              <a:pPr>
                <a:defRPr/>
              </a:pPr>
              <a:t>2014/10/25</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BD78C22-F944-4D86-A3A8-935B10CC1D4F}"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直角三角形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kumimoji="0" lang="en-US">
              <a:solidFill>
                <a:prstClr val="white"/>
              </a:solidFill>
            </a:endParaRPr>
          </a:p>
        </p:txBody>
      </p:sp>
      <p:grpSp>
        <p:nvGrpSpPr>
          <p:cNvPr id="5" name="群組 1"/>
          <p:cNvGrpSpPr>
            <a:grpSpLocks/>
          </p:cNvGrpSpPr>
          <p:nvPr/>
        </p:nvGrpSpPr>
        <p:grpSpPr bwMode="auto">
          <a:xfrm>
            <a:off x="-3175" y="4953000"/>
            <a:ext cx="9147175" cy="1911350"/>
            <a:chOff x="-3765" y="4832896"/>
            <a:chExt cx="9147765" cy="2032192"/>
          </a:xfrm>
        </p:grpSpPr>
        <p:sp>
          <p:nvSpPr>
            <p:cNvPr id="6" name="手繪多邊形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kumimoji="0" lang="en-US">
                <a:solidFill>
                  <a:prstClr val="black"/>
                </a:solidFill>
                <a:latin typeface="Lucida Sans Unicode"/>
                <a:ea typeface="微軟正黑體" pitchFamily="34" charset="-120"/>
              </a:endParaRPr>
            </a:p>
          </p:txBody>
        </p:sp>
        <p:sp>
          <p:nvSpPr>
            <p:cNvPr id="7" name="手繪多邊形 7"/>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zh-TW" altLang="en-US"/>
            </a:p>
          </p:txBody>
        </p:sp>
        <p:sp>
          <p:nvSpPr>
            <p:cNvPr id="8"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kumimoji="0" lang="en-US">
                <a:solidFill>
                  <a:prstClr val="white"/>
                </a:solidFill>
              </a:endParaRPr>
            </a:p>
          </p:txBody>
        </p:sp>
        <p:cxnSp>
          <p:nvCxnSpPr>
            <p:cNvPr id="10"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標題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TW" altLang="en-US" smtClean="0"/>
              <a:t>按一下以編輯母片標題樣式</a:t>
            </a:r>
            <a:endParaRPr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11" name="日期版面配置區 29"/>
          <p:cNvSpPr>
            <a:spLocks noGrp="1"/>
          </p:cNvSpPr>
          <p:nvPr>
            <p:ph type="dt" sz="half" idx="10"/>
          </p:nvPr>
        </p:nvSpPr>
        <p:spPr/>
        <p:txBody>
          <a:bodyPr/>
          <a:lstStyle>
            <a:lvl1pPr>
              <a:defRPr>
                <a:solidFill>
                  <a:srgbClr val="FFFFFF"/>
                </a:solidFill>
              </a:defRPr>
            </a:lvl1pPr>
            <a:extLst/>
          </a:lstStyle>
          <a:p>
            <a:pPr>
              <a:defRPr/>
            </a:pPr>
            <a:fld id="{8060CE17-0CAA-4A9A-BF33-32EACBCDFDA3}" type="datetimeFigureOut">
              <a:rPr lang="zh-TW" altLang="en-US"/>
              <a:pPr>
                <a:defRPr/>
              </a:pPr>
              <a:t>2014/10/25</a:t>
            </a:fld>
            <a:endParaRPr lang="zh-TW" altLang="en-US"/>
          </a:p>
        </p:txBody>
      </p:sp>
      <p:sp>
        <p:nvSpPr>
          <p:cNvPr id="12" name="頁尾版面配置區 18"/>
          <p:cNvSpPr>
            <a:spLocks noGrp="1"/>
          </p:cNvSpPr>
          <p:nvPr>
            <p:ph type="ftr" sz="quarter" idx="11"/>
          </p:nvPr>
        </p:nvSpPr>
        <p:spPr/>
        <p:txBody>
          <a:bodyPr/>
          <a:lstStyle>
            <a:lvl1pPr>
              <a:defRPr>
                <a:solidFill>
                  <a:srgbClr val="2DA2BF">
                    <a:tint val="20000"/>
                  </a:srgbClr>
                </a:solidFill>
              </a:defRPr>
            </a:lvl1pPr>
            <a:extLst/>
          </a:lstStyle>
          <a:p>
            <a:pPr>
              <a:defRPr/>
            </a:pPr>
            <a:endParaRPr lang="zh-TW" altLang="en-US"/>
          </a:p>
        </p:txBody>
      </p:sp>
      <p:sp>
        <p:nvSpPr>
          <p:cNvPr id="13" name="投影片編號版面配置區 26"/>
          <p:cNvSpPr>
            <a:spLocks noGrp="1"/>
          </p:cNvSpPr>
          <p:nvPr>
            <p:ph type="sldNum" sz="quarter" idx="12"/>
          </p:nvPr>
        </p:nvSpPr>
        <p:spPr/>
        <p:txBody>
          <a:bodyPr/>
          <a:lstStyle>
            <a:lvl1pPr>
              <a:defRPr>
                <a:solidFill>
                  <a:srgbClr val="FFFFFF"/>
                </a:solidFill>
              </a:defRPr>
            </a:lvl1pPr>
          </a:lstStyle>
          <a:p>
            <a:fld id="{BF6146BD-EEF3-45D0-8B70-131FA83EFB6A}" type="slidenum">
              <a:rPr lang="zh-TW" altLang="en-US"/>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標題 6"/>
          <p:cNvSpPr>
            <a:spLocks noGrp="1"/>
          </p:cNvSpPr>
          <p:nvPr>
            <p:ph type="title"/>
          </p:nvPr>
        </p:nvSpPr>
        <p:spPr/>
        <p:txBody>
          <a:bodyPr rtlCol="0"/>
          <a:lstStyle>
            <a:extLst/>
          </a:lstStyle>
          <a:p>
            <a:r>
              <a:rPr lang="zh-TW" altLang="en-US" smtClean="0"/>
              <a:t>按一下以編輯母片標題樣式</a:t>
            </a:r>
            <a:endParaRPr lang="en-US"/>
          </a:p>
        </p:txBody>
      </p:sp>
      <p:sp>
        <p:nvSpPr>
          <p:cNvPr id="4" name="日期版面配置區 9"/>
          <p:cNvSpPr>
            <a:spLocks noGrp="1"/>
          </p:cNvSpPr>
          <p:nvPr>
            <p:ph type="dt" sz="half" idx="10"/>
          </p:nvPr>
        </p:nvSpPr>
        <p:spPr/>
        <p:txBody>
          <a:bodyPr/>
          <a:lstStyle>
            <a:lvl1pPr>
              <a:defRPr/>
            </a:lvl1pPr>
          </a:lstStyle>
          <a:p>
            <a:pPr>
              <a:defRPr/>
            </a:pPr>
            <a:fld id="{51CABE44-F8FA-433B-83D2-EEB79F6455FC}" type="datetimeFigureOut">
              <a:rPr lang="zh-TW" altLang="en-US"/>
              <a:pPr>
                <a:defRPr/>
              </a:pPr>
              <a:t>2014/10/25</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fld id="{E60A2944-628D-4957-A429-C30F49EB3F38}" type="slidenum">
              <a:rPr lang="zh-TW" altLang="en-US"/>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形箭號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kumimoji="0" lang="en-US">
              <a:solidFill>
                <a:prstClr val="white"/>
              </a:solidFill>
            </a:endParaRPr>
          </a:p>
        </p:txBody>
      </p:sp>
      <p:sp>
        <p:nvSpPr>
          <p:cNvPr id="5" name="＞形箭號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kumimoji="0" lang="en-US">
              <a:solidFill>
                <a:prstClr val="white"/>
              </a:solidFill>
            </a:endParaRPr>
          </a:p>
        </p:txBody>
      </p:sp>
      <p:sp>
        <p:nvSpPr>
          <p:cNvPr id="2" name="標題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solidFill>
                  <a:prstClr val="white"/>
                </a:solidFill>
              </a:defRPr>
            </a:lvl1pPr>
            <a:extLst/>
          </a:lstStyle>
          <a:p>
            <a:pPr>
              <a:defRPr/>
            </a:pPr>
            <a:fld id="{EED203A5-031A-47E9-B75C-855505EC6A1B}" type="datetimeFigureOut">
              <a:rPr lang="zh-TW" altLang="en-US"/>
              <a:pPr>
                <a:defRPr/>
              </a:pPr>
              <a:t>2014/10/25</a:t>
            </a:fld>
            <a:endParaRPr lang="zh-TW" altLang="en-US"/>
          </a:p>
        </p:txBody>
      </p:sp>
      <p:sp>
        <p:nvSpPr>
          <p:cNvPr id="7" name="頁尾版面配置區 4"/>
          <p:cNvSpPr>
            <a:spLocks noGrp="1"/>
          </p:cNvSpPr>
          <p:nvPr>
            <p:ph type="ftr" sz="quarter" idx="11"/>
          </p:nvPr>
        </p:nvSpPr>
        <p:spPr/>
        <p:txBody>
          <a:bodyPr/>
          <a:lstStyle>
            <a:lvl1pPr>
              <a:defRPr>
                <a:solidFill>
                  <a:prstClr val="white"/>
                </a:solidFill>
              </a:defRPr>
            </a:lvl1pPr>
            <a:extLst/>
          </a:lstStyle>
          <a:p>
            <a:pPr>
              <a:defRPr/>
            </a:pPr>
            <a:endParaRPr lang="zh-TW" altLang="en-US"/>
          </a:p>
        </p:txBody>
      </p:sp>
      <p:sp>
        <p:nvSpPr>
          <p:cNvPr id="8" name="投影片編號版面配置區 5"/>
          <p:cNvSpPr>
            <a:spLocks noGrp="1"/>
          </p:cNvSpPr>
          <p:nvPr>
            <p:ph type="sldNum" sz="quarter" idx="12"/>
          </p:nvPr>
        </p:nvSpPr>
        <p:spPr/>
        <p:txBody>
          <a:bodyPr/>
          <a:lstStyle>
            <a:lvl1pPr>
              <a:defRPr>
                <a:solidFill>
                  <a:srgbClr val="FFFFFF"/>
                </a:solidFill>
              </a:defRPr>
            </a:lvl1pPr>
          </a:lstStyle>
          <a:p>
            <a:fld id="{598FFF03-A4E4-44B0-B130-927926ED41F4}" type="slidenum">
              <a:rPr lang="zh-TW" altLang="en-US"/>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標題 7"/>
          <p:cNvSpPr>
            <a:spLocks noGrp="1"/>
          </p:cNvSpPr>
          <p:nvPr>
            <p:ph type="title"/>
          </p:nvPr>
        </p:nvSpPr>
        <p:spPr/>
        <p:txBody>
          <a:bodyPr rtlCol="0"/>
          <a:lstStyle>
            <a:extLst/>
          </a:lstStyle>
          <a:p>
            <a:r>
              <a:rPr lang="zh-TW" altLang="en-US" smtClean="0"/>
              <a:t>按一下以編輯母片標題樣式</a:t>
            </a:r>
            <a:endParaRPr lang="en-US"/>
          </a:p>
        </p:txBody>
      </p:sp>
      <p:sp>
        <p:nvSpPr>
          <p:cNvPr id="5" name="日期版面配置區 4"/>
          <p:cNvSpPr>
            <a:spLocks noGrp="1"/>
          </p:cNvSpPr>
          <p:nvPr>
            <p:ph type="dt" sz="half" idx="10"/>
          </p:nvPr>
        </p:nvSpPr>
        <p:spPr/>
        <p:txBody>
          <a:bodyPr/>
          <a:lstStyle>
            <a:lvl1pPr>
              <a:defRPr>
                <a:solidFill>
                  <a:prstClr val="white"/>
                </a:solidFill>
              </a:defRPr>
            </a:lvl1pPr>
            <a:extLst/>
          </a:lstStyle>
          <a:p>
            <a:pPr>
              <a:defRPr/>
            </a:pPr>
            <a:fld id="{4A5E775E-D6CC-4AB0-B27F-C29E974870D7}" type="datetimeFigureOut">
              <a:rPr lang="zh-TW" altLang="en-US"/>
              <a:pPr>
                <a:defRPr/>
              </a:pPr>
              <a:t>2014/10/25</a:t>
            </a:fld>
            <a:endParaRPr lang="zh-TW" altLang="en-US"/>
          </a:p>
        </p:txBody>
      </p:sp>
      <p:sp>
        <p:nvSpPr>
          <p:cNvPr id="6" name="頁尾版面配置區 5"/>
          <p:cNvSpPr>
            <a:spLocks noGrp="1"/>
          </p:cNvSpPr>
          <p:nvPr>
            <p:ph type="ftr" sz="quarter" idx="11"/>
          </p:nvPr>
        </p:nvSpPr>
        <p:spPr/>
        <p:txBody>
          <a:bodyPr/>
          <a:lstStyle>
            <a:lvl1pPr>
              <a:defRPr>
                <a:solidFill>
                  <a:prstClr val="white"/>
                </a:solidFill>
              </a:defRPr>
            </a:lvl1pPr>
            <a:extLst/>
          </a:lstStyle>
          <a:p>
            <a:pPr>
              <a:defRPr/>
            </a:pPr>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41313FA0-A282-437D-8FEB-FA9EA8F30095}" type="slidenum">
              <a:rPr lang="zh-TW" altLang="en-US"/>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extLst/>
          </a:lstStyle>
          <a:p>
            <a:pPr>
              <a:defRPr/>
            </a:pPr>
            <a:fld id="{4D978945-4DDD-4E18-9F39-71BF0C03741A}" type="datetimeFigureOut">
              <a:rPr lang="zh-TW" altLang="en-US"/>
              <a:pPr>
                <a:defRPr/>
              </a:pPr>
              <a:t>2014/10/25</a:t>
            </a:fld>
            <a:endParaRPr lang="zh-TW" altLang="en-US"/>
          </a:p>
        </p:txBody>
      </p:sp>
      <p:sp>
        <p:nvSpPr>
          <p:cNvPr id="8" name="頁尾版面配置區 7"/>
          <p:cNvSpPr>
            <a:spLocks noGrp="1"/>
          </p:cNvSpPr>
          <p:nvPr>
            <p:ph type="ftr" sz="quarter" idx="11"/>
          </p:nvPr>
        </p:nvSpPr>
        <p:spPr/>
        <p:txBody>
          <a:bodyPr/>
          <a:lstStyle>
            <a:lvl1pPr>
              <a:defRPr/>
            </a:lvl1pPr>
            <a:extLst/>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fld id="{DB0F5017-099D-434B-8F54-81AA70A5C9C2}"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rtlCol="0"/>
          <a:lstStyle>
            <a:extLst/>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solidFill>
                  <a:prstClr val="white"/>
                </a:solidFill>
              </a:defRPr>
            </a:lvl1pPr>
            <a:extLst/>
          </a:lstStyle>
          <a:p>
            <a:pPr>
              <a:defRPr/>
            </a:pPr>
            <a:fld id="{011A6C94-D514-4589-A736-A5028AA09449}" type="datetimeFigureOut">
              <a:rPr lang="zh-TW" altLang="en-US"/>
              <a:pPr>
                <a:defRPr/>
              </a:pPr>
              <a:t>2014/10/25</a:t>
            </a:fld>
            <a:endParaRPr lang="zh-TW" altLang="en-US"/>
          </a:p>
        </p:txBody>
      </p:sp>
      <p:sp>
        <p:nvSpPr>
          <p:cNvPr id="4" name="頁尾版面配置區 3"/>
          <p:cNvSpPr>
            <a:spLocks noGrp="1"/>
          </p:cNvSpPr>
          <p:nvPr>
            <p:ph type="ftr" sz="quarter" idx="11"/>
          </p:nvPr>
        </p:nvSpPr>
        <p:spPr/>
        <p:txBody>
          <a:bodyPr/>
          <a:lstStyle>
            <a:lvl1pPr>
              <a:defRPr>
                <a:solidFill>
                  <a:prstClr val="white"/>
                </a:solidFill>
              </a:defRPr>
            </a:lvl1pPr>
            <a:extLst/>
          </a:lstStyle>
          <a:p>
            <a:pPr>
              <a:defRPr/>
            </a:pPr>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1B03922D-A0A1-4C5F-AF00-CFE3D6B1F8EF}" type="slidenum">
              <a:rPr lang="zh-TW" altLang="en-US"/>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fld id="{318D08E0-2789-4481-818A-DF66FA2F91B8}" type="datetimeFigureOut">
              <a:rPr lang="zh-TW" altLang="en-US"/>
              <a:pPr>
                <a:defRPr/>
              </a:pPr>
              <a:t>2014/10/25</a:t>
            </a:fld>
            <a:endParaRPr lang="zh-TW" altLang="en-US"/>
          </a:p>
        </p:txBody>
      </p:sp>
      <p:sp>
        <p:nvSpPr>
          <p:cNvPr id="3" name="頁尾版面配置區 21"/>
          <p:cNvSpPr>
            <a:spLocks noGrp="1"/>
          </p:cNvSpPr>
          <p:nvPr>
            <p:ph type="ftr" sz="quarter" idx="11"/>
          </p:nvPr>
        </p:nvSpPr>
        <p:spPr/>
        <p:txBody>
          <a:bodyPr/>
          <a:lstStyle>
            <a:lvl1pPr>
              <a:defRPr/>
            </a:lvl1pPr>
          </a:lstStyle>
          <a:p>
            <a:pPr>
              <a:defRPr/>
            </a:pPr>
            <a:endParaRPr lang="zh-TW" altLang="en-US"/>
          </a:p>
        </p:txBody>
      </p:sp>
      <p:sp>
        <p:nvSpPr>
          <p:cNvPr id="4" name="投影片編號版面配置區 17"/>
          <p:cNvSpPr>
            <a:spLocks noGrp="1"/>
          </p:cNvSpPr>
          <p:nvPr>
            <p:ph type="sldNum" sz="quarter" idx="12"/>
          </p:nvPr>
        </p:nvSpPr>
        <p:spPr/>
        <p:txBody>
          <a:bodyPr/>
          <a:lstStyle>
            <a:lvl1pPr>
              <a:defRPr/>
            </a:lvl1pPr>
          </a:lstStyle>
          <a:p>
            <a:fld id="{B6B84E6A-4CFB-4F49-B66D-597CCECDD6D6}" type="slidenum">
              <a:rPr lang="zh-TW" altLang="en-US"/>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fld id="{FF8EB64E-B6A7-47FB-8F59-1E28A855BB20}" type="datetimeFigureOut">
              <a:rPr lang="zh-TW" altLang="en-US"/>
              <a:pPr>
                <a:defRPr/>
              </a:pPr>
              <a:t>2014/10/25</a:t>
            </a:fld>
            <a:endParaRPr lang="zh-TW" altLang="en-US"/>
          </a:p>
        </p:txBody>
      </p:sp>
      <p:sp>
        <p:nvSpPr>
          <p:cNvPr id="6" name="頁尾版面配置區 5"/>
          <p:cNvSpPr>
            <a:spLocks noGrp="1"/>
          </p:cNvSpPr>
          <p:nvPr>
            <p:ph type="ftr" sz="quarter" idx="11"/>
          </p:nvPr>
        </p:nvSpPr>
        <p:spPr/>
        <p:txBody>
          <a:bodyPr/>
          <a:lstStyle>
            <a:lvl1pPr>
              <a:defRPr/>
            </a:lvl1pPr>
            <a:extLst/>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fld id="{09911124-C236-4743-8B9A-9ABD569F2E75}"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手繪多邊形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kumimoji="0" lang="en-US">
              <a:solidFill>
                <a:prstClr val="white"/>
              </a:solidFill>
              <a:latin typeface="Lucida Sans Unicode"/>
              <a:ea typeface="微軟正黑體" pitchFamily="34" charset="-120"/>
            </a:endParaRPr>
          </a:p>
        </p:txBody>
      </p:sp>
      <p:sp>
        <p:nvSpPr>
          <p:cNvPr id="6" name="手繪多邊形 8"/>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zh-TW" altLang="en-US"/>
          </a:p>
        </p:txBody>
      </p:sp>
      <p:sp>
        <p:nvSpPr>
          <p:cNvPr id="7" name="直角三角形 9"/>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kumimoji="0" lang="en-US">
              <a:solidFill>
                <a:prstClr val="white"/>
              </a:solidFill>
            </a:endParaRPr>
          </a:p>
        </p:txBody>
      </p:sp>
      <p:cxnSp>
        <p:nvCxnSpPr>
          <p:cNvPr id="8"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形箭號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kumimoji="0" lang="en-US">
              <a:solidFill>
                <a:prstClr val="white"/>
              </a:solidFill>
            </a:endParaRPr>
          </a:p>
        </p:txBody>
      </p:sp>
      <p:sp>
        <p:nvSpPr>
          <p:cNvPr id="10" name="＞形箭號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kumimoji="0" lang="en-US">
              <a:solidFill>
                <a:prstClr val="white"/>
              </a:solidFill>
            </a:endParaRPr>
          </a:p>
        </p:txBody>
      </p:sp>
      <p:sp>
        <p:nvSpPr>
          <p:cNvPr id="4" name="文字版面配置區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zh-TW" altLang="en-US" noProof="0" smtClean="0"/>
              <a:t>按一下圖示以新增圖片</a:t>
            </a:r>
            <a:endParaRPr lang="en-US" noProof="0" dirty="0"/>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TW" altLang="en-US" smtClean="0"/>
              <a:t>按一下以編輯母片標題樣式</a:t>
            </a:r>
            <a:endParaRPr lang="en-US"/>
          </a:p>
        </p:txBody>
      </p:sp>
      <p:sp>
        <p:nvSpPr>
          <p:cNvPr id="11" name="日期版面配置區 4"/>
          <p:cNvSpPr>
            <a:spLocks noGrp="1"/>
          </p:cNvSpPr>
          <p:nvPr>
            <p:ph type="dt" sz="half" idx="10"/>
          </p:nvPr>
        </p:nvSpPr>
        <p:spPr/>
        <p:txBody>
          <a:bodyPr/>
          <a:lstStyle>
            <a:lvl1pPr>
              <a:defRPr>
                <a:solidFill>
                  <a:prstClr val="white"/>
                </a:solidFill>
              </a:defRPr>
            </a:lvl1pPr>
            <a:extLst/>
          </a:lstStyle>
          <a:p>
            <a:pPr>
              <a:defRPr/>
            </a:pPr>
            <a:fld id="{4037D5B9-35A6-49C4-B2F7-940F862A6633}" type="datetimeFigureOut">
              <a:rPr lang="zh-TW" altLang="en-US"/>
              <a:pPr>
                <a:defRPr/>
              </a:pPr>
              <a:t>2014/10/25</a:t>
            </a:fld>
            <a:endParaRPr lang="zh-TW" altLang="en-US"/>
          </a:p>
        </p:txBody>
      </p:sp>
      <p:sp>
        <p:nvSpPr>
          <p:cNvPr id="12" name="頁尾版面配置區 5"/>
          <p:cNvSpPr>
            <a:spLocks noGrp="1"/>
          </p:cNvSpPr>
          <p:nvPr>
            <p:ph type="ftr" sz="quarter" idx="11"/>
          </p:nvPr>
        </p:nvSpPr>
        <p:spPr/>
        <p:txBody>
          <a:bodyPr/>
          <a:lstStyle>
            <a:lvl1pPr>
              <a:defRPr>
                <a:solidFill>
                  <a:prstClr val="white"/>
                </a:solidFill>
              </a:defRPr>
            </a:lvl1pPr>
            <a:extLst/>
          </a:lstStyle>
          <a:p>
            <a:pPr>
              <a:defRPr/>
            </a:pPr>
            <a:endParaRPr lang="zh-TW" altLang="en-US"/>
          </a:p>
        </p:txBody>
      </p:sp>
      <p:sp>
        <p:nvSpPr>
          <p:cNvPr id="13" name="投影片編號版面配置區 6"/>
          <p:cNvSpPr>
            <a:spLocks noGrp="1"/>
          </p:cNvSpPr>
          <p:nvPr>
            <p:ph type="sldNum" sz="quarter" idx="12"/>
          </p:nvPr>
        </p:nvSpPr>
        <p:spPr/>
        <p:txBody>
          <a:bodyPr/>
          <a:lstStyle>
            <a:lvl1pPr>
              <a:defRPr>
                <a:solidFill>
                  <a:srgbClr val="FFFFFF"/>
                </a:solidFill>
              </a:defRPr>
            </a:lvl1pPr>
          </a:lstStyle>
          <a:p>
            <a:fld id="{4E196F23-88C4-4025-9E84-4DFC91D00289}" type="slidenum">
              <a:rPr lang="zh-TW" altLang="en-US"/>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C196EE2B-D0E4-426E-BEE7-561C1575425A}" type="datetimeFigureOut">
              <a:rPr lang="zh-TW" altLang="en-US"/>
              <a:pPr>
                <a:defRPr/>
              </a:pPr>
              <a:t>2014/10/25</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fld id="{03383F80-A06B-4522-99EF-27F9A4A20411}" type="slidenum">
              <a:rPr lang="zh-TW" altLang="en-US"/>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59CBA8DC-CC6E-4101-8D60-A7DE2262BB50}" type="datetimeFigureOut">
              <a:rPr lang="zh-TW" altLang="en-US"/>
              <a:pPr>
                <a:defRPr/>
              </a:pPr>
              <a:t>2014/10/25</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fld id="{14AAB16C-56CA-492E-AF1A-4D164F0BC37B}" type="slidenum">
              <a:rPr lang="zh-TW" altLang="en-US"/>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4" name="矩形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5" name="矩形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6" name="矩形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7" name="矩形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直線接點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2" name="矩形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8" name="標題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zh-TW" altLang="en-US" smtClean="0"/>
              <a:t>按一下以編輯母片標題樣式</a:t>
            </a:r>
            <a:endParaRPr lang="en-US"/>
          </a:p>
        </p:txBody>
      </p:sp>
      <p:sp>
        <p:nvSpPr>
          <p:cNvPr id="15" name="日期版面配置區 27"/>
          <p:cNvSpPr>
            <a:spLocks noGrp="1"/>
          </p:cNvSpPr>
          <p:nvPr>
            <p:ph type="dt" sz="half" idx="10"/>
          </p:nvPr>
        </p:nvSpPr>
        <p:spPr/>
        <p:txBody>
          <a:bodyPr/>
          <a:lstStyle>
            <a:lvl1pPr>
              <a:defRPr>
                <a:ea typeface="新細明體" panose="02020500000000000000" pitchFamily="18" charset="-120"/>
              </a:defRPr>
            </a:lvl1pPr>
          </a:lstStyle>
          <a:p>
            <a:pPr>
              <a:defRPr/>
            </a:pPr>
            <a:fld id="{2980497E-778D-42BE-8E6A-3F2853AEA569}" type="datetime1">
              <a:rPr lang="zh-TW" altLang="en-US"/>
              <a:pPr>
                <a:defRPr/>
              </a:pPr>
              <a:t>2014/10/25</a:t>
            </a:fld>
            <a:endParaRPr lang="zh-TW" altLang="en-US"/>
          </a:p>
        </p:txBody>
      </p:sp>
      <p:sp>
        <p:nvSpPr>
          <p:cNvPr id="16" name="頁尾版面配置區 16"/>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17" name="投影片編號版面配置區 28"/>
          <p:cNvSpPr>
            <a:spLocks noGrp="1"/>
          </p:cNvSpPr>
          <p:nvPr>
            <p:ph type="sldNum" sz="quarter" idx="12"/>
          </p:nvPr>
        </p:nvSpPr>
        <p:spPr>
          <a:xfrm>
            <a:off x="4343400" y="2198688"/>
            <a:ext cx="457200" cy="441325"/>
          </a:xfrm>
        </p:spPr>
        <p:txBody>
          <a:bodyPr/>
          <a:lstStyle>
            <a:lvl1pPr>
              <a:defRPr>
                <a:ea typeface="新細明體" pitchFamily="18" charset="-120"/>
              </a:defRPr>
            </a:lvl1pPr>
          </a:lstStyle>
          <a:p>
            <a:fld id="{EE581CC0-084E-4B11-8FBD-53F4E13069AE}"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lang="zh-TW" altLang="en-US" smtClean="0"/>
              <a:t>按一下以編輯母片標題樣式</a:t>
            </a:r>
            <a:endParaRPr lang="en-US"/>
          </a:p>
        </p:txBody>
      </p:sp>
      <p:sp>
        <p:nvSpPr>
          <p:cNvPr id="8" name="內容版面配置區 7"/>
          <p:cNvSpPr>
            <a:spLocks noGrp="1"/>
          </p:cNvSpPr>
          <p:nvPr>
            <p:ph sz="quarter" idx="1"/>
          </p:nvPr>
        </p:nvSpPr>
        <p:spPr>
          <a:xfrm>
            <a:off x="301752" y="1527048"/>
            <a:ext cx="850392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ea typeface="新細明體" panose="02020500000000000000" pitchFamily="18" charset="-120"/>
              </a:defRPr>
            </a:lvl1pPr>
          </a:lstStyle>
          <a:p>
            <a:pPr>
              <a:defRPr/>
            </a:pPr>
            <a:fld id="{C7B79771-E5EF-4C21-B450-07D6F20CAA11}" type="datetime1">
              <a:rPr lang="zh-TW" altLang="en-US"/>
              <a:pPr>
                <a:defRPr/>
              </a:pPr>
              <a:t>2014/10/25</a:t>
            </a:fld>
            <a:endParaRPr lang="zh-TW" altLang="en-US"/>
          </a:p>
        </p:txBody>
      </p:sp>
      <p:sp>
        <p:nvSpPr>
          <p:cNvPr id="5" name="頁尾版面配置區 4"/>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6" name="投影片編號版面配置區 5"/>
          <p:cNvSpPr>
            <a:spLocks noGrp="1"/>
          </p:cNvSpPr>
          <p:nvPr>
            <p:ph type="sldNum" sz="quarter" idx="12"/>
          </p:nvPr>
        </p:nvSpPr>
        <p:spPr>
          <a:xfrm>
            <a:off x="4362450" y="1027113"/>
            <a:ext cx="457200" cy="441325"/>
          </a:xfrm>
        </p:spPr>
        <p:txBody>
          <a:bodyPr/>
          <a:lstStyle>
            <a:lvl1pPr>
              <a:defRPr>
                <a:ea typeface="新細明體" pitchFamily="18" charset="-120"/>
              </a:defRPr>
            </a:lvl1pPr>
          </a:lstStyle>
          <a:p>
            <a:fld id="{921DB471-2CF2-4CAB-A427-887C5D0072C0}"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5" name="矩形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6" name="矩形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7" name="矩形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8" name="矩形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9" name="矩形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10" name="矩形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2" name="直線接點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3" name="橢圓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3" name="文字版面配置區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zh-TW" altLang="en-US" smtClean="0"/>
              <a:t>按一下以編輯母片標題樣式</a:t>
            </a:r>
            <a:endParaRPr lang="en-US"/>
          </a:p>
        </p:txBody>
      </p:sp>
      <p:sp>
        <p:nvSpPr>
          <p:cNvPr id="15" name="頁尾版面配置區 4"/>
          <p:cNvSpPr>
            <a:spLocks noGrp="1"/>
          </p:cNvSpPr>
          <p:nvPr>
            <p:ph type="ftr" sz="quarter" idx="10"/>
          </p:nvPr>
        </p:nvSpPr>
        <p:spPr/>
        <p:txBody>
          <a:bodyPr/>
          <a:lstStyle>
            <a:lvl1pPr>
              <a:defRPr>
                <a:ea typeface="新細明體" panose="02020500000000000000" pitchFamily="18" charset="-120"/>
              </a:defRPr>
            </a:lvl1pPr>
          </a:lstStyle>
          <a:p>
            <a:pPr>
              <a:defRPr/>
            </a:pPr>
            <a:endParaRPr lang="zh-TW" altLang="en-US"/>
          </a:p>
        </p:txBody>
      </p:sp>
      <p:sp>
        <p:nvSpPr>
          <p:cNvPr id="16" name="日期版面配置區 3"/>
          <p:cNvSpPr>
            <a:spLocks noGrp="1"/>
          </p:cNvSpPr>
          <p:nvPr>
            <p:ph type="dt" sz="half" idx="11"/>
          </p:nvPr>
        </p:nvSpPr>
        <p:spPr/>
        <p:txBody>
          <a:bodyPr/>
          <a:lstStyle>
            <a:lvl1pPr>
              <a:defRPr>
                <a:ea typeface="新細明體" panose="02020500000000000000" pitchFamily="18" charset="-120"/>
              </a:defRPr>
            </a:lvl1pPr>
          </a:lstStyle>
          <a:p>
            <a:pPr>
              <a:defRPr/>
            </a:pPr>
            <a:fld id="{7897FAEC-9017-4B53-B966-5E25690DFFE7}" type="datetime1">
              <a:rPr lang="zh-TW" altLang="en-US"/>
              <a:pPr>
                <a:defRPr/>
              </a:pPr>
              <a:t>2014/10/25</a:t>
            </a:fld>
            <a:endParaRPr lang="zh-TW" altLang="en-US"/>
          </a:p>
        </p:txBody>
      </p:sp>
      <p:sp>
        <p:nvSpPr>
          <p:cNvPr id="17" name="投影片編號版面配置區 5"/>
          <p:cNvSpPr>
            <a:spLocks noGrp="1"/>
          </p:cNvSpPr>
          <p:nvPr>
            <p:ph type="sldNum" sz="quarter" idx="12"/>
          </p:nvPr>
        </p:nvSpPr>
        <p:spPr>
          <a:xfrm>
            <a:off x="4343400" y="2198688"/>
            <a:ext cx="457200" cy="441325"/>
          </a:xfrm>
        </p:spPr>
        <p:txBody>
          <a:bodyPr/>
          <a:lstStyle>
            <a:lvl1pPr>
              <a:defRPr>
                <a:ea typeface="新細明體" pitchFamily="18" charset="-120"/>
              </a:defRPr>
            </a:lvl1pPr>
          </a:lstStyle>
          <a:p>
            <a:fld id="{67BF1C65-13DF-4934-87B0-15027D24F1E1}"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2"/>
        </a:solidFill>
        <a:effectLst/>
      </p:bgPr>
    </p:bg>
    <p:spTree>
      <p:nvGrpSpPr>
        <p:cNvPr id="1" name=""/>
        <p:cNvGrpSpPr/>
        <p:nvPr/>
      </p:nvGrpSpPr>
      <p:grpSpPr>
        <a:xfrm>
          <a:off x="0" y="0"/>
          <a:ext cx="0" cy="0"/>
          <a:chOff x="0" y="0"/>
          <a:chExt cx="0" cy="0"/>
        </a:xfrm>
      </p:grpSpPr>
      <p:sp>
        <p:nvSpPr>
          <p:cNvPr id="5" name="直線接點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endParaRPr lang="zh-TW" altLang="en-US"/>
          </a:p>
        </p:txBody>
      </p:sp>
      <p:sp>
        <p:nvSpPr>
          <p:cNvPr id="2" name="標題 1"/>
          <p:cNvSpPr>
            <a:spLocks noGrp="1"/>
          </p:cNvSpPr>
          <p:nvPr>
            <p:ph type="title"/>
          </p:nvPr>
        </p:nvSpPr>
        <p:spPr>
          <a:xfrm>
            <a:off x="301752" y="228600"/>
            <a:ext cx="8534400" cy="758952"/>
          </a:xfrm>
        </p:spPr>
        <p:txBody>
          <a:bodyPr/>
          <a:lstStyle/>
          <a:p>
            <a:r>
              <a:rPr lang="zh-TW" altLang="en-US" smtClean="0"/>
              <a:t>按一下以編輯母片標題樣式</a:t>
            </a:r>
            <a:endParaRPr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4"/>
          <p:cNvSpPr>
            <a:spLocks noGrp="1"/>
          </p:cNvSpPr>
          <p:nvPr>
            <p:ph type="dt" sz="half" idx="10"/>
          </p:nvPr>
        </p:nvSpPr>
        <p:spPr>
          <a:xfrm>
            <a:off x="5791200" y="6410325"/>
            <a:ext cx="3044825" cy="365125"/>
          </a:xfrm>
        </p:spPr>
        <p:txBody>
          <a:bodyPr/>
          <a:lstStyle>
            <a:lvl1pPr>
              <a:defRPr>
                <a:ea typeface="新細明體" panose="02020500000000000000" pitchFamily="18" charset="-120"/>
              </a:defRPr>
            </a:lvl1pPr>
          </a:lstStyle>
          <a:p>
            <a:pPr>
              <a:defRPr/>
            </a:pPr>
            <a:fld id="{D79416E8-1E8F-4F00-A30F-14287ED05E28}" type="datetime1">
              <a:rPr lang="zh-TW" altLang="en-US"/>
              <a:pPr>
                <a:defRPr/>
              </a:pPr>
              <a:t>2014/10/25</a:t>
            </a:fld>
            <a:endParaRPr lang="zh-TW" altLang="en-US"/>
          </a:p>
        </p:txBody>
      </p:sp>
      <p:sp>
        <p:nvSpPr>
          <p:cNvPr id="7" name="頁尾版面配置區 5"/>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ea typeface="新細明體" pitchFamily="18" charset="-120"/>
              </a:defRPr>
            </a:lvl1pPr>
          </a:lstStyle>
          <a:p>
            <a:fld id="{87DA7278-20E0-44BC-9894-7ABF884B39DB}"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Pr>
        <a:solidFill>
          <a:schemeClr val="bg2"/>
        </a:solidFill>
        <a:effectLst/>
      </p:bgPr>
    </p:bg>
    <p:spTree>
      <p:nvGrpSpPr>
        <p:cNvPr id="1" name=""/>
        <p:cNvGrpSpPr/>
        <p:nvPr/>
      </p:nvGrpSpPr>
      <p:grpSpPr>
        <a:xfrm>
          <a:off x="0" y="0"/>
          <a:ext cx="0" cy="0"/>
          <a:chOff x="0" y="0"/>
          <a:chExt cx="0" cy="0"/>
        </a:xfrm>
      </p:grpSpPr>
      <p:sp>
        <p:nvSpPr>
          <p:cNvPr id="7" name="直線接點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endParaRPr lang="zh-TW" altLang="en-US"/>
          </a:p>
        </p:txBody>
      </p:sp>
      <p:sp>
        <p:nvSpPr>
          <p:cNvPr id="8" name="矩形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9" name="矩形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10" name="矩形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11" name="矩形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12" name="矩形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3" name="矩形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4" name="直線接點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5" name="矩形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6" name="橢圓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7" name="橢圓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24" name="內容版面配置區 23"/>
          <p:cNvSpPr>
            <a:spLocks noGrp="1"/>
          </p:cNvSpPr>
          <p:nvPr>
            <p:ph sz="quarter" idx="2"/>
          </p:nvPr>
        </p:nvSpPr>
        <p:spPr>
          <a:xfrm>
            <a:off x="301752" y="2471383"/>
            <a:ext cx="4041648" cy="381840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6" name="內容版面配置區 25"/>
          <p:cNvSpPr>
            <a:spLocks noGrp="1"/>
          </p:cNvSpPr>
          <p:nvPr>
            <p:ph sz="quarter" idx="4"/>
          </p:nvPr>
        </p:nvSpPr>
        <p:spPr>
          <a:xfrm>
            <a:off x="4800600" y="2471383"/>
            <a:ext cx="4038600" cy="382219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3" name="標題 22"/>
          <p:cNvSpPr>
            <a:spLocks noGrp="1"/>
          </p:cNvSpPr>
          <p:nvPr>
            <p:ph type="title"/>
          </p:nvPr>
        </p:nvSpPr>
        <p:spPr/>
        <p:txBody>
          <a:bodyPr rtlCol="0"/>
          <a:lstStyle/>
          <a:p>
            <a:r>
              <a:rPr lang="zh-TW" altLang="en-US" smtClean="0"/>
              <a:t>按一下以編輯母片標題樣式</a:t>
            </a:r>
            <a:endParaRPr lang="en-US"/>
          </a:p>
        </p:txBody>
      </p:sp>
      <p:sp>
        <p:nvSpPr>
          <p:cNvPr id="18" name="日期版面配置區 6"/>
          <p:cNvSpPr>
            <a:spLocks noGrp="1"/>
          </p:cNvSpPr>
          <p:nvPr>
            <p:ph type="dt" sz="half" idx="10"/>
          </p:nvPr>
        </p:nvSpPr>
        <p:spPr/>
        <p:txBody>
          <a:bodyPr/>
          <a:lstStyle>
            <a:lvl1pPr>
              <a:defRPr>
                <a:ea typeface="新細明體" panose="02020500000000000000" pitchFamily="18" charset="-120"/>
              </a:defRPr>
            </a:lvl1pPr>
          </a:lstStyle>
          <a:p>
            <a:pPr>
              <a:defRPr/>
            </a:pPr>
            <a:fld id="{2130E6B2-A6D4-405D-8E48-E4DA3979AC54}" type="datetime1">
              <a:rPr lang="zh-TW" altLang="en-US"/>
              <a:pPr>
                <a:defRPr/>
              </a:pPr>
              <a:t>2014/10/25</a:t>
            </a:fld>
            <a:endParaRPr lang="zh-TW" altLang="en-US"/>
          </a:p>
        </p:txBody>
      </p:sp>
      <p:sp>
        <p:nvSpPr>
          <p:cNvPr id="19" name="頁尾版面配置區 7"/>
          <p:cNvSpPr>
            <a:spLocks noGrp="1"/>
          </p:cNvSpPr>
          <p:nvPr>
            <p:ph type="ftr" sz="quarter" idx="11"/>
          </p:nvPr>
        </p:nvSpPr>
        <p:spPr>
          <a:xfrm>
            <a:off x="304800" y="6410325"/>
            <a:ext cx="3581400" cy="365125"/>
          </a:xfrm>
        </p:spPr>
        <p:txBody>
          <a:bodyPr/>
          <a:lstStyle>
            <a:lvl1pPr>
              <a:defRPr>
                <a:ea typeface="新細明體" panose="02020500000000000000" pitchFamily="18" charset="-120"/>
              </a:defRPr>
            </a:lvl1pPr>
          </a:lstStyle>
          <a:p>
            <a:pPr>
              <a:defRPr/>
            </a:pPr>
            <a:endParaRPr lang="zh-TW" altLang="en-US"/>
          </a:p>
        </p:txBody>
      </p:sp>
      <p:sp>
        <p:nvSpPr>
          <p:cNvPr id="20" name="投影片編號版面配置區 8"/>
          <p:cNvSpPr>
            <a:spLocks noGrp="1"/>
          </p:cNvSpPr>
          <p:nvPr>
            <p:ph type="sldNum" sz="quarter" idx="12"/>
          </p:nvPr>
        </p:nvSpPr>
        <p:spPr>
          <a:xfrm>
            <a:off x="4343400" y="1042988"/>
            <a:ext cx="457200" cy="441325"/>
          </a:xfrm>
        </p:spPr>
        <p:txBody>
          <a:bodyPr/>
          <a:lstStyle>
            <a:lvl1pPr>
              <a:defRPr>
                <a:ea typeface="新細明體" pitchFamily="18" charset="-120"/>
              </a:defRPr>
            </a:lvl1pPr>
          </a:lstStyle>
          <a:p>
            <a:fld id="{11F2D6A9-A9D6-4728-A709-FD7F7D7005D5}"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ea typeface="新細明體" panose="02020500000000000000" pitchFamily="18" charset="-120"/>
              </a:defRPr>
            </a:lvl1pPr>
          </a:lstStyle>
          <a:p>
            <a:pPr>
              <a:defRPr/>
            </a:pPr>
            <a:fld id="{F7EA9946-102A-4829-89F6-ECAE29D62B32}" type="datetime1">
              <a:rPr lang="zh-TW" altLang="en-US"/>
              <a:pPr>
                <a:defRPr/>
              </a:pPr>
              <a:t>2014/10/25</a:t>
            </a:fld>
            <a:endParaRPr lang="zh-TW" altLang="en-US"/>
          </a:p>
        </p:txBody>
      </p:sp>
      <p:sp>
        <p:nvSpPr>
          <p:cNvPr id="4" name="頁尾版面配置區 3"/>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5" name="投影片編號版面配置區 4"/>
          <p:cNvSpPr>
            <a:spLocks noGrp="1"/>
          </p:cNvSpPr>
          <p:nvPr>
            <p:ph type="sldNum" sz="quarter" idx="12"/>
          </p:nvPr>
        </p:nvSpPr>
        <p:spPr>
          <a:xfrm>
            <a:off x="4343400" y="1036638"/>
            <a:ext cx="457200" cy="441325"/>
          </a:xfrm>
        </p:spPr>
        <p:txBody>
          <a:bodyPr/>
          <a:lstStyle>
            <a:lvl1pPr>
              <a:defRPr>
                <a:ea typeface="新細明體" pitchFamily="18" charset="-120"/>
              </a:defRPr>
            </a:lvl1pPr>
          </a:lstStyle>
          <a:p>
            <a:fld id="{21A6D74F-EEE3-44E1-933E-41E1375004D3}" type="slidenum">
              <a:rPr lang="zh-TW" altLang="en-US"/>
              <a:pPr/>
              <a:t>‹#›</a:t>
            </a:fld>
            <a:endParaRPr lang="zh-TW"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3" name="矩形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4" name="矩形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5" name="矩形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6" name="矩形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7" name="矩形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8" name="日期版面配置區 1"/>
          <p:cNvSpPr>
            <a:spLocks noGrp="1"/>
          </p:cNvSpPr>
          <p:nvPr>
            <p:ph type="dt" sz="half" idx="10"/>
          </p:nvPr>
        </p:nvSpPr>
        <p:spPr/>
        <p:txBody>
          <a:bodyPr/>
          <a:lstStyle>
            <a:lvl1pPr>
              <a:defRPr>
                <a:ea typeface="新細明體" panose="02020500000000000000" pitchFamily="18" charset="-120"/>
              </a:defRPr>
            </a:lvl1pPr>
          </a:lstStyle>
          <a:p>
            <a:pPr>
              <a:defRPr/>
            </a:pPr>
            <a:fld id="{2F2EACE6-FDA0-4256-A2FE-39B87DCB8AF3}" type="datetime1">
              <a:rPr lang="zh-TW" altLang="en-US"/>
              <a:pPr>
                <a:defRPr/>
              </a:pPr>
              <a:t>2014/10/25</a:t>
            </a:fld>
            <a:endParaRPr lang="zh-TW" altLang="en-US"/>
          </a:p>
        </p:txBody>
      </p:sp>
      <p:sp>
        <p:nvSpPr>
          <p:cNvPr id="9" name="頁尾版面配置區 2"/>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10" name="投影片編號版面配置區 3"/>
          <p:cNvSpPr>
            <a:spLocks noGrp="1"/>
          </p:cNvSpPr>
          <p:nvPr>
            <p:ph type="sldNum" sz="quarter" idx="12"/>
          </p:nvPr>
        </p:nvSpPr>
        <p:spPr>
          <a:xfrm>
            <a:off x="4267200" y="6324600"/>
            <a:ext cx="609600" cy="441325"/>
          </a:xfrm>
        </p:spPr>
        <p:txBody>
          <a:bodyPr/>
          <a:lstStyle>
            <a:lvl1pPr>
              <a:defRPr>
                <a:solidFill>
                  <a:srgbClr val="FFFFFF"/>
                </a:solidFill>
                <a:ea typeface="新細明體" pitchFamily="18" charset="-120"/>
              </a:defRPr>
            </a:lvl1pPr>
          </a:lstStyle>
          <a:p>
            <a:fld id="{BCCD3F9A-7770-4572-A300-9A2F0F3CECA9}" type="slidenum">
              <a:rPr lang="zh-TW" altLang="en-US"/>
              <a:pPr/>
              <a:t>‹#›</a:t>
            </a:fld>
            <a:endParaRPr lang="zh-TW"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矩形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6" name="矩形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7" name="矩形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8" name="矩形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9" name="矩形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10" name="矩形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1" name="矩形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2" name="直線接點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2" name="標題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20" name="內容版面配置區 19"/>
          <p:cNvSpPr>
            <a:spLocks noGrp="1"/>
          </p:cNvSpPr>
          <p:nvPr>
            <p:ph sz="quarter" idx="1"/>
          </p:nvPr>
        </p:nvSpPr>
        <p:spPr>
          <a:xfrm>
            <a:off x="3124200" y="685800"/>
            <a:ext cx="5638800" cy="5410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投影片編號版面配置區 6"/>
          <p:cNvSpPr>
            <a:spLocks noGrp="1"/>
          </p:cNvSpPr>
          <p:nvPr>
            <p:ph type="sldNum" sz="quarter" idx="10"/>
          </p:nvPr>
        </p:nvSpPr>
        <p:spPr>
          <a:xfrm>
            <a:off x="1371600" y="312738"/>
            <a:ext cx="457200" cy="441325"/>
          </a:xfrm>
        </p:spPr>
        <p:txBody>
          <a:bodyPr/>
          <a:lstStyle>
            <a:lvl1pPr>
              <a:defRPr>
                <a:ea typeface="新細明體" pitchFamily="18" charset="-120"/>
              </a:defRPr>
            </a:lvl1pPr>
          </a:lstStyle>
          <a:p>
            <a:fld id="{AE8DCB2B-7C6F-4BE0-806C-9D6CCFE2EC44}" type="slidenum">
              <a:rPr lang="zh-TW" altLang="en-US"/>
              <a:pPr/>
              <a:t>‹#›</a:t>
            </a:fld>
            <a:endParaRPr lang="zh-TW" altLang="en-US"/>
          </a:p>
        </p:txBody>
      </p:sp>
      <p:sp>
        <p:nvSpPr>
          <p:cNvPr id="17" name="日期版面配置區 4"/>
          <p:cNvSpPr>
            <a:spLocks noGrp="1"/>
          </p:cNvSpPr>
          <p:nvPr>
            <p:ph type="dt" sz="half" idx="11"/>
          </p:nvPr>
        </p:nvSpPr>
        <p:spPr/>
        <p:txBody>
          <a:bodyPr/>
          <a:lstStyle>
            <a:lvl1pPr>
              <a:defRPr>
                <a:ea typeface="新細明體" panose="02020500000000000000" pitchFamily="18" charset="-120"/>
              </a:defRPr>
            </a:lvl1pPr>
          </a:lstStyle>
          <a:p>
            <a:pPr>
              <a:defRPr/>
            </a:pPr>
            <a:fld id="{1BD25098-81D8-4932-A3C6-E602DB18CF3C}" type="datetime1">
              <a:rPr lang="zh-TW" altLang="en-US"/>
              <a:pPr>
                <a:defRPr/>
              </a:pPr>
              <a:t>2014/10/25</a:t>
            </a:fld>
            <a:endParaRPr lang="zh-TW" altLang="en-US"/>
          </a:p>
        </p:txBody>
      </p:sp>
      <p:sp>
        <p:nvSpPr>
          <p:cNvPr id="18" name="頁尾版面配置區 5"/>
          <p:cNvSpPr>
            <a:spLocks noGrp="1"/>
          </p:cNvSpPr>
          <p:nvPr>
            <p:ph type="ftr" sz="quarter" idx="12"/>
          </p:nvPr>
        </p:nvSpPr>
        <p:spPr>
          <a:xfrm>
            <a:off x="301625" y="6410325"/>
            <a:ext cx="3382963" cy="366713"/>
          </a:xfrm>
        </p:spPr>
        <p:txBody>
          <a:bodyPr/>
          <a:lstStyle>
            <a:lvl1pPr>
              <a:defRPr>
                <a:ea typeface="新細明體" panose="02020500000000000000" pitchFamily="18" charset="-120"/>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6" name="矩形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7" name="矩形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8" name="矩形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9" name="矩形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10" name="矩形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矩形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2" name="矩形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3" name="橢圓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4" name="橢圓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5" name="矩形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6" name="投影片編號版面配置區 6"/>
          <p:cNvSpPr>
            <a:spLocks noGrp="1"/>
          </p:cNvSpPr>
          <p:nvPr>
            <p:ph type="sldNum" sz="quarter" idx="10"/>
          </p:nvPr>
        </p:nvSpPr>
        <p:spPr>
          <a:xfrm>
            <a:off x="1371600" y="312738"/>
            <a:ext cx="457200" cy="441325"/>
          </a:xfrm>
        </p:spPr>
        <p:txBody>
          <a:bodyPr/>
          <a:lstStyle>
            <a:lvl1pPr>
              <a:defRPr>
                <a:ea typeface="新細明體" pitchFamily="18" charset="-120"/>
              </a:defRPr>
            </a:lvl1pPr>
          </a:lstStyle>
          <a:p>
            <a:fld id="{AFAB29EA-71C5-43E6-8A90-5DEB43722538}" type="slidenum">
              <a:rPr lang="zh-TW" altLang="en-US"/>
              <a:pPr/>
              <a:t>‹#›</a:t>
            </a:fld>
            <a:endParaRPr lang="zh-TW" altLang="en-US"/>
          </a:p>
        </p:txBody>
      </p:sp>
      <p:sp>
        <p:nvSpPr>
          <p:cNvPr id="17" name="日期版面配置區 4"/>
          <p:cNvSpPr>
            <a:spLocks noGrp="1"/>
          </p:cNvSpPr>
          <p:nvPr>
            <p:ph type="dt" sz="half" idx="11"/>
          </p:nvPr>
        </p:nvSpPr>
        <p:spPr>
          <a:xfrm>
            <a:off x="5788025" y="6405563"/>
            <a:ext cx="3044825" cy="365125"/>
          </a:xfrm>
        </p:spPr>
        <p:txBody>
          <a:bodyPr/>
          <a:lstStyle>
            <a:lvl1pPr>
              <a:defRPr>
                <a:ea typeface="新細明體" panose="02020500000000000000" pitchFamily="18" charset="-120"/>
              </a:defRPr>
            </a:lvl1pPr>
          </a:lstStyle>
          <a:p>
            <a:pPr>
              <a:defRPr/>
            </a:pPr>
            <a:fld id="{6F95E1A9-EBAF-426A-990B-93BE0D70DC19}" type="datetime1">
              <a:rPr lang="zh-TW" altLang="en-US"/>
              <a:pPr>
                <a:defRPr/>
              </a:pPr>
              <a:t>2014/10/25</a:t>
            </a:fld>
            <a:endParaRPr lang="zh-TW" altLang="en-US"/>
          </a:p>
        </p:txBody>
      </p:sp>
      <p:sp>
        <p:nvSpPr>
          <p:cNvPr id="18" name="頁尾版面配置區 5"/>
          <p:cNvSpPr>
            <a:spLocks noGrp="1"/>
          </p:cNvSpPr>
          <p:nvPr>
            <p:ph type="ftr" sz="quarter" idx="12"/>
          </p:nvPr>
        </p:nvSpPr>
        <p:spPr>
          <a:xfrm>
            <a:off x="301625" y="6410325"/>
            <a:ext cx="3584575" cy="366713"/>
          </a:xfrm>
        </p:spPr>
        <p:txBody>
          <a:bodyPr/>
          <a:lstStyle>
            <a:lvl1pPr>
              <a:defRPr>
                <a:ea typeface="新細明體" panose="02020500000000000000" pitchFamily="18" charset="-120"/>
              </a:defRPr>
            </a:lvl1pPr>
          </a:lstStyle>
          <a:p>
            <a:pPr>
              <a:defRPr/>
            </a:pPr>
            <a:endParaRPr lang="zh-TW"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solidFill>
          <a:schemeClr val="bg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ea typeface="新細明體" panose="02020500000000000000" pitchFamily="18" charset="-120"/>
              </a:defRPr>
            </a:lvl1pPr>
          </a:lstStyle>
          <a:p>
            <a:pPr>
              <a:defRPr/>
            </a:pPr>
            <a:fld id="{9EB8DD6F-7B35-407E-B54A-BCF092561383}" type="datetime1">
              <a:rPr lang="zh-TW" altLang="en-US"/>
              <a:pPr>
                <a:defRPr/>
              </a:pPr>
              <a:t>2014/10/25</a:t>
            </a:fld>
            <a:endParaRPr lang="zh-TW" altLang="en-US"/>
          </a:p>
        </p:txBody>
      </p:sp>
      <p:sp>
        <p:nvSpPr>
          <p:cNvPr id="5" name="頁尾版面配置區 4"/>
          <p:cNvSpPr>
            <a:spLocks noGrp="1"/>
          </p:cNvSpPr>
          <p:nvPr>
            <p:ph type="ftr" sz="quarter" idx="11"/>
          </p:nvPr>
        </p:nvSpPr>
        <p:spPr/>
        <p:txBody>
          <a:bodyPr/>
          <a:lstStyle>
            <a:lvl1pPr>
              <a:defRPr>
                <a:ea typeface="新細明體" panose="02020500000000000000" pitchFamily="18"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ea typeface="新細明體" pitchFamily="18" charset="-120"/>
              </a:defRPr>
            </a:lvl1pPr>
          </a:lstStyle>
          <a:p>
            <a:fld id="{72F6D085-00EE-4ECE-9742-AAD5FB9DF74B}" type="slidenum">
              <a:rPr lang="zh-TW" altLang="en-US"/>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Pr>
        <a:solidFill>
          <a:schemeClr val="bg2"/>
        </a:solidFill>
        <a:effectLst/>
      </p:bgPr>
    </p:bg>
    <p:spTree>
      <p:nvGrpSpPr>
        <p:cNvPr id="1" name=""/>
        <p:cNvGrpSpPr/>
        <p:nvPr/>
      </p:nvGrpSpPr>
      <p:grpSpPr>
        <a:xfrm>
          <a:off x="0" y="0"/>
          <a:ext cx="0" cy="0"/>
          <a:chOff x="0" y="0"/>
          <a:chExt cx="0" cy="0"/>
        </a:xfrm>
      </p:grpSpPr>
      <p:sp>
        <p:nvSpPr>
          <p:cNvPr id="4" name="矩形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5" name="矩形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6" name="矩形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7" name="矩形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8" name="矩形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9" name="矩形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0" name="直線接點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1" name="橢圓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2" name="橢圓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3" name="直排文字版面配置區 2"/>
          <p:cNvSpPr>
            <a:spLocks noGrp="1"/>
          </p:cNvSpPr>
          <p:nvPr>
            <p:ph type="body" orient="vert" idx="1"/>
          </p:nvPr>
        </p:nvSpPr>
        <p:spPr>
          <a:xfrm>
            <a:off x="304800" y="304800"/>
            <a:ext cx="6553200" cy="5821366"/>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 name="直排標題 1"/>
          <p:cNvSpPr>
            <a:spLocks noGrp="1"/>
          </p:cNvSpPr>
          <p:nvPr>
            <p:ph type="title" orient="vert"/>
          </p:nvPr>
        </p:nvSpPr>
        <p:spPr>
          <a:xfrm>
            <a:off x="7391400" y="304801"/>
            <a:ext cx="1447800" cy="5851525"/>
          </a:xfrm>
        </p:spPr>
        <p:txBody>
          <a:bodyPr vert="eaVert"/>
          <a:lstStyle/>
          <a:p>
            <a:r>
              <a:rPr lang="zh-TW" altLang="en-US" smtClean="0"/>
              <a:t>按一下以編輯母片標題樣式</a:t>
            </a:r>
            <a:endParaRPr lang="en-US"/>
          </a:p>
        </p:txBody>
      </p:sp>
      <p:sp>
        <p:nvSpPr>
          <p:cNvPr id="13" name="投影片編號版面配置區 5"/>
          <p:cNvSpPr>
            <a:spLocks noGrp="1"/>
          </p:cNvSpPr>
          <p:nvPr>
            <p:ph type="sldNum" sz="quarter" idx="10"/>
          </p:nvPr>
        </p:nvSpPr>
        <p:spPr>
          <a:xfrm>
            <a:off x="6915150" y="3009900"/>
            <a:ext cx="457200" cy="441325"/>
          </a:xfrm>
        </p:spPr>
        <p:txBody>
          <a:bodyPr/>
          <a:lstStyle>
            <a:lvl1pPr>
              <a:defRPr>
                <a:ea typeface="新細明體" pitchFamily="18" charset="-120"/>
              </a:defRPr>
            </a:lvl1pPr>
          </a:lstStyle>
          <a:p>
            <a:fld id="{950DB795-1F8E-409B-8339-16A77C3BCF1E}" type="slidenum">
              <a:rPr lang="zh-TW" altLang="en-US"/>
              <a:pPr/>
              <a:t>‹#›</a:t>
            </a:fld>
            <a:endParaRPr lang="zh-TW" altLang="en-US"/>
          </a:p>
        </p:txBody>
      </p:sp>
      <p:sp>
        <p:nvSpPr>
          <p:cNvPr id="14" name="日期版面配置區 3"/>
          <p:cNvSpPr>
            <a:spLocks noGrp="1"/>
          </p:cNvSpPr>
          <p:nvPr>
            <p:ph type="dt" sz="half" idx="11"/>
          </p:nvPr>
        </p:nvSpPr>
        <p:spPr/>
        <p:txBody>
          <a:bodyPr/>
          <a:lstStyle>
            <a:lvl1pPr>
              <a:defRPr>
                <a:ea typeface="新細明體" panose="02020500000000000000" pitchFamily="18" charset="-120"/>
              </a:defRPr>
            </a:lvl1pPr>
          </a:lstStyle>
          <a:p>
            <a:pPr>
              <a:defRPr/>
            </a:pPr>
            <a:fld id="{9FE8EE6C-A937-40E8-9BFB-0BD11BCA0465}" type="datetime1">
              <a:rPr lang="zh-TW" altLang="en-US"/>
              <a:pPr>
                <a:defRPr/>
              </a:pPr>
              <a:t>2014/10/25</a:t>
            </a:fld>
            <a:endParaRPr lang="zh-TW" altLang="en-US"/>
          </a:p>
        </p:txBody>
      </p:sp>
      <p:sp>
        <p:nvSpPr>
          <p:cNvPr id="15" name="頁尾版面配置區 4"/>
          <p:cNvSpPr>
            <a:spLocks noGrp="1"/>
          </p:cNvSpPr>
          <p:nvPr>
            <p:ph type="ftr" sz="quarter" idx="12"/>
          </p:nvPr>
        </p:nvSpPr>
        <p:spPr/>
        <p:txBody>
          <a:bodyPr/>
          <a:lstStyle>
            <a:lvl1pPr>
              <a:defRPr>
                <a:ea typeface="新細明體" panose="02020500000000000000" pitchFamily="18" charset="-120"/>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圖片 3" descr="103宣導簡報內文.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a:t>
            </a: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kumimoji="1" sz="5400" b="1">
          <a:solidFill>
            <a:schemeClr val="tx2"/>
          </a:solidFill>
          <a:latin typeface="+mj-lt"/>
          <a:ea typeface="+mj-ea"/>
          <a:cs typeface="+mj-cs"/>
        </a:defRPr>
      </a:lvl1pPr>
      <a:lvl2pPr algn="ctr" rtl="0" eaLnBrk="0" fontAlgn="base" hangingPunct="0">
        <a:spcBef>
          <a:spcPct val="0"/>
        </a:spcBef>
        <a:spcAft>
          <a:spcPct val="0"/>
        </a:spcAft>
        <a:defRPr kumimoji="1" sz="5400" b="1">
          <a:solidFill>
            <a:schemeClr val="tx2"/>
          </a:solidFill>
          <a:latin typeface="Arial" charset="0"/>
          <a:ea typeface="標楷體" pitchFamily="65" charset="-120"/>
        </a:defRPr>
      </a:lvl2pPr>
      <a:lvl3pPr algn="ctr" rtl="0" eaLnBrk="0" fontAlgn="base" hangingPunct="0">
        <a:spcBef>
          <a:spcPct val="0"/>
        </a:spcBef>
        <a:spcAft>
          <a:spcPct val="0"/>
        </a:spcAft>
        <a:defRPr kumimoji="1" sz="5400" b="1">
          <a:solidFill>
            <a:schemeClr val="tx2"/>
          </a:solidFill>
          <a:latin typeface="Arial" charset="0"/>
          <a:ea typeface="標楷體" pitchFamily="65" charset="-120"/>
        </a:defRPr>
      </a:lvl3pPr>
      <a:lvl4pPr algn="ctr" rtl="0" eaLnBrk="0" fontAlgn="base" hangingPunct="0">
        <a:spcBef>
          <a:spcPct val="0"/>
        </a:spcBef>
        <a:spcAft>
          <a:spcPct val="0"/>
        </a:spcAft>
        <a:defRPr kumimoji="1" sz="5400" b="1">
          <a:solidFill>
            <a:schemeClr val="tx2"/>
          </a:solidFill>
          <a:latin typeface="Arial" charset="0"/>
          <a:ea typeface="標楷體" pitchFamily="65" charset="-120"/>
        </a:defRPr>
      </a:lvl4pPr>
      <a:lvl5pPr algn="ctr" rtl="0" eaLnBrk="0" fontAlgn="base" hangingPunct="0">
        <a:spcBef>
          <a:spcPct val="0"/>
        </a:spcBef>
        <a:spcAft>
          <a:spcPct val="0"/>
        </a:spcAft>
        <a:defRPr kumimoji="1" sz="5400" b="1">
          <a:solidFill>
            <a:schemeClr val="tx2"/>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圖片 6" descr="103宣導簡報-標題.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2"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手繪多邊形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kumimoji="0" lang="en-US">
              <a:solidFill>
                <a:prstClr val="black"/>
              </a:solidFill>
              <a:latin typeface="Lucida Sans Unicode"/>
              <a:ea typeface="微軟正黑體" pitchFamily="34" charset="-120"/>
            </a:endParaRPr>
          </a:p>
        </p:txBody>
      </p:sp>
      <p:sp>
        <p:nvSpPr>
          <p:cNvPr id="3075" name="手繪多邊形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zh-TW" alt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kumimoji="0" lang="en-US">
              <a:solidFill>
                <a:prstClr val="white"/>
              </a:solidFill>
            </a:endParaRPr>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zh-TW" altLang="en-US" smtClean="0"/>
              <a:t>按一下以編輯母片標題樣式</a:t>
            </a:r>
            <a:endParaRPr lang="en-US"/>
          </a:p>
        </p:txBody>
      </p:sp>
      <p:sp>
        <p:nvSpPr>
          <p:cNvPr id="3081" name="文字版面配置區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 name="日期版面配置區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mn-lt"/>
                <a:ea typeface="+mn-ea"/>
                <a:cs typeface="+mn-cs"/>
              </a:defRPr>
            </a:lvl1pPr>
            <a:extLst/>
          </a:lstStyle>
          <a:p>
            <a:pPr>
              <a:defRPr/>
            </a:pPr>
            <a:fld id="{CD1F9843-C1DD-4EB5-8B0D-19888B746EB3}" type="datetimeFigureOut">
              <a:rPr lang="zh-TW" altLang="en-US"/>
              <a:pPr>
                <a:defRPr/>
              </a:pPr>
              <a:t>2014/10/25</a:t>
            </a:fld>
            <a:endParaRPr lang="zh-TW" altLang="en-US"/>
          </a:p>
        </p:txBody>
      </p:sp>
      <p:sp>
        <p:nvSpPr>
          <p:cNvPr id="22" name="頁尾版面配置區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ea typeface="+mn-ea"/>
                <a:cs typeface="+mn-cs"/>
              </a:defRPr>
            </a:lvl1pPr>
            <a:extLst/>
          </a:lstStyle>
          <a:p>
            <a:pPr>
              <a:defRPr/>
            </a:pPr>
            <a:endParaRPr lang="zh-TW" altLang="en-US"/>
          </a:p>
        </p:txBody>
      </p:sp>
      <p:sp>
        <p:nvSpPr>
          <p:cNvPr id="18" name="投影片編號版面配置區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000">
                <a:solidFill>
                  <a:srgbClr val="000000"/>
                </a:solidFill>
                <a:latin typeface="Lucida Sans Unicode" pitchFamily="34" charset="0"/>
                <a:ea typeface="微軟正黑體" pitchFamily="34" charset="-120"/>
              </a:defRPr>
            </a:lvl1pPr>
          </a:lstStyle>
          <a:p>
            <a:fld id="{30226D72-B458-4C84-9ED6-1F1E1CB8DA53}"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948" r:id="rId1"/>
    <p:sldLayoutId id="2147483911" r:id="rId2"/>
    <p:sldLayoutId id="2147483949" r:id="rId3"/>
    <p:sldLayoutId id="2147483950" r:id="rId4"/>
    <p:sldLayoutId id="2147483951" r:id="rId5"/>
    <p:sldLayoutId id="2147483952" r:id="rId6"/>
    <p:sldLayoutId id="2147483912" r:id="rId7"/>
    <p:sldLayoutId id="2147483953" r:id="rId8"/>
    <p:sldLayoutId id="2147483954" r:id="rId9"/>
    <p:sldLayoutId id="2147483913" r:id="rId10"/>
    <p:sldLayoutId id="214748391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微軟正黑體"/>
        </a:defRPr>
      </a:lvl1pPr>
      <a:lvl2pPr algn="l" rtl="0" eaLnBrk="0" fontAlgn="base" hangingPunct="0">
        <a:spcBef>
          <a:spcPct val="0"/>
        </a:spcBef>
        <a:spcAft>
          <a:spcPct val="0"/>
        </a:spcAft>
        <a:defRPr sz="4100" b="1">
          <a:solidFill>
            <a:schemeClr val="tx2"/>
          </a:solidFill>
          <a:latin typeface="Lucida Sans Unicode" pitchFamily="34" charset="0"/>
          <a:ea typeface="微軟正黑體"/>
          <a:cs typeface="微軟正黑體"/>
        </a:defRPr>
      </a:lvl2pPr>
      <a:lvl3pPr algn="l" rtl="0" eaLnBrk="0" fontAlgn="base" hangingPunct="0">
        <a:spcBef>
          <a:spcPct val="0"/>
        </a:spcBef>
        <a:spcAft>
          <a:spcPct val="0"/>
        </a:spcAft>
        <a:defRPr sz="4100" b="1">
          <a:solidFill>
            <a:schemeClr val="tx2"/>
          </a:solidFill>
          <a:latin typeface="Lucida Sans Unicode" pitchFamily="34" charset="0"/>
          <a:ea typeface="微軟正黑體"/>
          <a:cs typeface="微軟正黑體"/>
        </a:defRPr>
      </a:lvl3pPr>
      <a:lvl4pPr algn="l" rtl="0" eaLnBrk="0" fontAlgn="base" hangingPunct="0">
        <a:spcBef>
          <a:spcPct val="0"/>
        </a:spcBef>
        <a:spcAft>
          <a:spcPct val="0"/>
        </a:spcAft>
        <a:defRPr sz="4100" b="1">
          <a:solidFill>
            <a:schemeClr val="tx2"/>
          </a:solidFill>
          <a:latin typeface="Lucida Sans Unicode" pitchFamily="34" charset="0"/>
          <a:ea typeface="微軟正黑體"/>
          <a:cs typeface="微軟正黑體"/>
        </a:defRPr>
      </a:lvl4pPr>
      <a:lvl5pPr algn="l" rtl="0" eaLnBrk="0" fontAlgn="base" hangingPunct="0">
        <a:spcBef>
          <a:spcPct val="0"/>
        </a:spcBef>
        <a:spcAft>
          <a:spcPct val="0"/>
        </a:spcAft>
        <a:defRPr sz="4100" b="1">
          <a:solidFill>
            <a:schemeClr val="tx2"/>
          </a:solidFill>
          <a:latin typeface="Lucida Sans Unicode" pitchFamily="34" charset="0"/>
          <a:ea typeface="微軟正黑體"/>
          <a:cs typeface="微軟正黑體"/>
        </a:defRPr>
      </a:lvl5pPr>
      <a:lvl6pPr marL="457200" algn="l" rtl="0" fontAlgn="base">
        <a:spcBef>
          <a:spcPct val="0"/>
        </a:spcBef>
        <a:spcAft>
          <a:spcPct val="0"/>
        </a:spcAft>
        <a:defRPr sz="4100" b="1">
          <a:solidFill>
            <a:schemeClr val="tx2"/>
          </a:solidFill>
          <a:latin typeface="Lucida Sans Unicode" pitchFamily="34" charset="0"/>
          <a:ea typeface="微軟正黑體"/>
          <a:cs typeface="微軟正黑體"/>
        </a:defRPr>
      </a:lvl6pPr>
      <a:lvl7pPr marL="914400" algn="l" rtl="0" fontAlgn="base">
        <a:spcBef>
          <a:spcPct val="0"/>
        </a:spcBef>
        <a:spcAft>
          <a:spcPct val="0"/>
        </a:spcAft>
        <a:defRPr sz="4100" b="1">
          <a:solidFill>
            <a:schemeClr val="tx2"/>
          </a:solidFill>
          <a:latin typeface="Lucida Sans Unicode" pitchFamily="34" charset="0"/>
          <a:ea typeface="微軟正黑體"/>
          <a:cs typeface="微軟正黑體"/>
        </a:defRPr>
      </a:lvl7pPr>
      <a:lvl8pPr marL="1371600" algn="l" rtl="0" fontAlgn="base">
        <a:spcBef>
          <a:spcPct val="0"/>
        </a:spcBef>
        <a:spcAft>
          <a:spcPct val="0"/>
        </a:spcAft>
        <a:defRPr sz="4100" b="1">
          <a:solidFill>
            <a:schemeClr val="tx2"/>
          </a:solidFill>
          <a:latin typeface="Lucida Sans Unicode" pitchFamily="34" charset="0"/>
          <a:ea typeface="微軟正黑體"/>
          <a:cs typeface="微軟正黑體"/>
        </a:defRPr>
      </a:lvl8pPr>
      <a:lvl9pPr marL="1828800" algn="l" rtl="0" fontAlgn="base">
        <a:spcBef>
          <a:spcPct val="0"/>
        </a:spcBef>
        <a:spcAft>
          <a:spcPct val="0"/>
        </a:spcAft>
        <a:defRPr sz="4100" b="1">
          <a:solidFill>
            <a:schemeClr val="tx2"/>
          </a:solidFill>
          <a:latin typeface="Lucida Sans Unicode" pitchFamily="34" charset="0"/>
          <a:ea typeface="微軟正黑體"/>
          <a:cs typeface="微軟正黑體"/>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微軟正黑體"/>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微軟正黑體"/>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微軟正黑體"/>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微軟正黑體"/>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微軟正黑體"/>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99績效簡報2"/>
          <p:cNvPicPr>
            <a:picLocks noChangeAspect="1" noChangeArrowheads="1"/>
          </p:cNvPicPr>
          <p:nvPr userDrawn="1"/>
        </p:nvPicPr>
        <p:blipFill>
          <a:blip r:embed="rId13" cstate="print"/>
          <a:srcRect/>
          <a:stretch>
            <a:fillRect/>
          </a:stretch>
        </p:blipFill>
        <p:spPr bwMode="auto">
          <a:xfrm>
            <a:off x="0" y="0"/>
            <a:ext cx="9140825" cy="6854825"/>
          </a:xfrm>
          <a:prstGeom prst="rect">
            <a:avLst/>
          </a:prstGeom>
          <a:noFill/>
          <a:ln w="9525">
            <a:noFill/>
            <a:miter lim="800000"/>
            <a:headEnd/>
            <a:tailEnd/>
          </a:ln>
        </p:spPr>
      </p:pic>
      <p:sp>
        <p:nvSpPr>
          <p:cNvPr id="409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100"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Arial" charset="0"/>
          <a:ea typeface="標楷體" pitchFamily="65" charset="-120"/>
        </a:defRPr>
      </a:lvl2pPr>
      <a:lvl3pPr algn="ctr" rtl="0" eaLnBrk="0" fontAlgn="base" hangingPunct="0">
        <a:spcBef>
          <a:spcPct val="0"/>
        </a:spcBef>
        <a:spcAft>
          <a:spcPct val="0"/>
        </a:spcAft>
        <a:defRPr kumimoji="1" sz="4400" b="1">
          <a:solidFill>
            <a:schemeClr val="tx2"/>
          </a:solidFill>
          <a:latin typeface="Arial" charset="0"/>
          <a:ea typeface="標楷體" pitchFamily="65" charset="-120"/>
        </a:defRPr>
      </a:lvl3pPr>
      <a:lvl4pPr algn="ctr" rtl="0" eaLnBrk="0" fontAlgn="base" hangingPunct="0">
        <a:spcBef>
          <a:spcPct val="0"/>
        </a:spcBef>
        <a:spcAft>
          <a:spcPct val="0"/>
        </a:spcAft>
        <a:defRPr kumimoji="1" sz="4400" b="1">
          <a:solidFill>
            <a:schemeClr val="tx2"/>
          </a:solidFill>
          <a:latin typeface="Arial" charset="0"/>
          <a:ea typeface="標楷體" pitchFamily="65" charset="-120"/>
        </a:defRPr>
      </a:lvl4pPr>
      <a:lvl5pPr algn="ctr" rtl="0" eaLnBrk="0" fontAlgn="base" hangingPunct="0">
        <a:spcBef>
          <a:spcPct val="0"/>
        </a:spcBef>
        <a:spcAft>
          <a:spcPct val="0"/>
        </a:spcAft>
        <a:defRPr kumimoji="1" sz="4400" b="1">
          <a:solidFill>
            <a:schemeClr val="tx2"/>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矩形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3075" name="矩形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3076" name="矩形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3077" name="矩形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en-US" altLang="zh-TW" smtClean="0">
              <a:solidFill>
                <a:srgbClr val="000000"/>
              </a:solidFill>
              <a:ea typeface="微軟正黑體" panose="020B0604030504040204" pitchFamily="34" charset="-120"/>
            </a:endParaRPr>
          </a:p>
        </p:txBody>
      </p:sp>
      <p:sp>
        <p:nvSpPr>
          <p:cNvPr id="9" name="矩形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4" name="日期版面配置區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anose="020B0604020202020204" pitchFamily="34" charset="0"/>
                <a:ea typeface="微軟正黑體" pitchFamily="34" charset="-120"/>
              </a:defRPr>
            </a:lvl1pPr>
          </a:lstStyle>
          <a:p>
            <a:pPr>
              <a:defRPr/>
            </a:pPr>
            <a:fld id="{3D6666E6-2140-4A1C-B728-627182EFFA3A}" type="datetime1">
              <a:rPr lang="zh-TW" altLang="en-US"/>
              <a:pPr>
                <a:defRPr/>
              </a:pPr>
              <a:t>2014/10/25</a:t>
            </a:fld>
            <a:endParaRPr lang="zh-TW" altLang="en-US"/>
          </a:p>
        </p:txBody>
      </p:sp>
      <p:sp>
        <p:nvSpPr>
          <p:cNvPr id="3" name="頁尾版面配置區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anose="020B0604020202020204" pitchFamily="34" charset="0"/>
                <a:ea typeface="微軟正黑體" pitchFamily="34" charset="-120"/>
              </a:defRPr>
            </a:lvl1pPr>
          </a:lstStyle>
          <a:p>
            <a:pPr>
              <a:defRPr/>
            </a:pPr>
            <a:endParaRPr lang="zh-TW" altLang="en-US"/>
          </a:p>
        </p:txBody>
      </p:sp>
      <p:sp>
        <p:nvSpPr>
          <p:cNvPr id="8" name="矩形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kumimoji="0" lang="en-US" dirty="0">
              <a:solidFill>
                <a:prstClr val="black"/>
              </a:solidFill>
              <a:latin typeface="Arial" panose="020B0604020202020204" pitchFamily="34" charset="0"/>
              <a:ea typeface="微軟正黑體" pitchFamily="34" charset="-120"/>
            </a:endParaRPr>
          </a:p>
        </p:txBody>
      </p:sp>
      <p:sp>
        <p:nvSpPr>
          <p:cNvPr id="10" name="直線接點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kumimoji="0" lang="en-US">
              <a:solidFill>
                <a:prstClr val="black"/>
              </a:solidFill>
              <a:latin typeface="Arial" panose="020B0604020202020204" pitchFamily="34" charset="0"/>
              <a:ea typeface="微軟正黑體" pitchFamily="34" charset="-120"/>
            </a:endParaRPr>
          </a:p>
        </p:txBody>
      </p:sp>
      <p:sp>
        <p:nvSpPr>
          <p:cNvPr id="12" name="橢圓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15" name="橢圓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kumimoji="0" lang="en-US">
              <a:solidFill>
                <a:prstClr val="white"/>
              </a:solidFill>
            </a:endParaRPr>
          </a:p>
        </p:txBody>
      </p:sp>
      <p:sp>
        <p:nvSpPr>
          <p:cNvPr id="23" name="投影片編號版面配置區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kumimoji="0" sz="1600">
                <a:solidFill>
                  <a:srgbClr val="7B9899"/>
                </a:solidFill>
                <a:ea typeface="微軟正黑體" pitchFamily="34" charset="-120"/>
              </a:defRPr>
            </a:lvl1pPr>
          </a:lstStyle>
          <a:p>
            <a:fld id="{1C8B86A2-C8C6-4274-BE26-579133130FC6}" type="slidenum">
              <a:rPr lang="zh-TW" altLang="en-US"/>
              <a:pPr/>
              <a:t>‹#›</a:t>
            </a:fld>
            <a:endParaRPr lang="zh-TW" altLang="en-US"/>
          </a:p>
        </p:txBody>
      </p:sp>
      <p:sp>
        <p:nvSpPr>
          <p:cNvPr id="5134" name="標題版面配置區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5135" name="文字版面配置區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2pPr>
      <a:lvl3pPr algn="ctr" rtl="0" eaLnBrk="0" fontAlgn="base" hangingPunct="0">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3pPr>
      <a:lvl4pPr algn="ctr" rtl="0" eaLnBrk="0" fontAlgn="base" hangingPunct="0">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4pPr>
      <a:lvl5pPr algn="ctr" rtl="0" eaLnBrk="0" fontAlgn="base" hangingPunct="0">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5pPr>
      <a:lvl6pPr marL="457200" algn="ctr" rtl="0" fontAlgn="base">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6pPr>
      <a:lvl7pPr marL="914400" algn="ctr" rtl="0" fontAlgn="base">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7pPr>
      <a:lvl8pPr marL="1371600" algn="ctr" rtl="0" fontAlgn="base">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8pPr>
      <a:lvl9pPr marL="1828800" algn="ctr" rtl="0" fontAlgn="base">
        <a:spcBef>
          <a:spcPct val="0"/>
        </a:spcBef>
        <a:spcAft>
          <a:spcPct val="0"/>
        </a:spcAft>
        <a:defRPr sz="3300">
          <a:solidFill>
            <a:srgbClr val="7B9899"/>
          </a:solidFill>
          <a:latin typeface="Georgia" panose="02040502050405020303" pitchFamily="18" charset="0"/>
          <a:ea typeface="微軟正黑體" panose="020B0604030504040204" pitchFamily="34" charset="-12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8" descr="99績效簡報2"/>
          <p:cNvPicPr>
            <a:picLocks noChangeAspect="1" noChangeArrowheads="1"/>
          </p:cNvPicPr>
          <p:nvPr userDrawn="1"/>
        </p:nvPicPr>
        <p:blipFill>
          <a:blip r:embed="rId13" cstate="print"/>
          <a:srcRect/>
          <a:stretch>
            <a:fillRect/>
          </a:stretch>
        </p:blipFill>
        <p:spPr bwMode="auto">
          <a:xfrm>
            <a:off x="0" y="0"/>
            <a:ext cx="9140825" cy="6854825"/>
          </a:xfrm>
          <a:prstGeom prst="rect">
            <a:avLst/>
          </a:prstGeom>
          <a:noFill/>
          <a:ln w="9525">
            <a:noFill/>
            <a:miter lim="800000"/>
            <a:headEnd/>
            <a:tailEnd/>
          </a:ln>
        </p:spPr>
      </p:pic>
      <p:sp>
        <p:nvSpPr>
          <p:cNvPr id="614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48"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Arial" charset="0"/>
          <a:ea typeface="標楷體" pitchFamily="65" charset="-120"/>
        </a:defRPr>
      </a:lvl2pPr>
      <a:lvl3pPr algn="ctr" rtl="0" eaLnBrk="0" fontAlgn="base" hangingPunct="0">
        <a:spcBef>
          <a:spcPct val="0"/>
        </a:spcBef>
        <a:spcAft>
          <a:spcPct val="0"/>
        </a:spcAft>
        <a:defRPr kumimoji="1" sz="4400" b="1">
          <a:solidFill>
            <a:schemeClr val="tx2"/>
          </a:solidFill>
          <a:latin typeface="Arial" charset="0"/>
          <a:ea typeface="標楷體" pitchFamily="65" charset="-120"/>
        </a:defRPr>
      </a:lvl3pPr>
      <a:lvl4pPr algn="ctr" rtl="0" eaLnBrk="0" fontAlgn="base" hangingPunct="0">
        <a:spcBef>
          <a:spcPct val="0"/>
        </a:spcBef>
        <a:spcAft>
          <a:spcPct val="0"/>
        </a:spcAft>
        <a:defRPr kumimoji="1" sz="4400" b="1">
          <a:solidFill>
            <a:schemeClr val="tx2"/>
          </a:solidFill>
          <a:latin typeface="Arial" charset="0"/>
          <a:ea typeface="標楷體" pitchFamily="65" charset="-120"/>
        </a:defRPr>
      </a:lvl4pPr>
      <a:lvl5pPr algn="ctr" rtl="0" eaLnBrk="0" fontAlgn="base" hangingPunct="0">
        <a:spcBef>
          <a:spcPct val="0"/>
        </a:spcBef>
        <a:spcAft>
          <a:spcPct val="0"/>
        </a:spcAft>
        <a:defRPr kumimoji="1" sz="4400" b="1">
          <a:solidFill>
            <a:schemeClr val="tx2"/>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4.xml"/><Relationship Id="rId1" Type="http://schemas.openxmlformats.org/officeDocument/2006/relationships/vmlDrawing" Target="../drawings/vmlDrawing1.vml"/><Relationship Id="rId4" Type="http://schemas.openxmlformats.org/officeDocument/2006/relationships/package" Target="../embeddings/Microsoft_Office_Word___1.docx"/></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___2.xlsx"/><Relationship Id="rId2" Type="http://schemas.openxmlformats.org/officeDocument/2006/relationships/slideLayout" Target="../slideLayouts/slideLayout51.xml"/><Relationship Id="rId1" Type="http://schemas.openxmlformats.org/officeDocument/2006/relationships/vmlDrawing" Target="../drawings/vmlDrawing2.vml"/><Relationship Id="rId4" Type="http://schemas.openxmlformats.org/officeDocument/2006/relationships/package" Target="../embeddings/Microsoft_Office_Excel____3.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pPr eaLnBrk="1" hangingPunct="1"/>
            <a:endParaRPr lang="zh-TW" altLang="zh-TW" smtClean="0"/>
          </a:p>
        </p:txBody>
      </p:sp>
      <p:sp>
        <p:nvSpPr>
          <p:cNvPr id="37891" name="Rectangle 3"/>
          <p:cNvSpPr>
            <a:spLocks noGrp="1" noChangeArrowheads="1"/>
          </p:cNvSpPr>
          <p:nvPr>
            <p:ph type="subTitle" idx="1"/>
          </p:nvPr>
        </p:nvSpPr>
        <p:spPr/>
        <p:txBody>
          <a:bodyPr/>
          <a:lstStyle/>
          <a:p>
            <a:pPr eaLnBrk="1" hangingPunct="1"/>
            <a:endParaRPr lang="zh-TW" altLang="zh-TW" smtClean="0"/>
          </a:p>
        </p:txBody>
      </p:sp>
      <p:pic>
        <p:nvPicPr>
          <p:cNvPr id="37892" name="Picture 5" descr="99績效簡報"/>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37893" name="Rectangle 6"/>
          <p:cNvSpPr>
            <a:spLocks noChangeArrowheads="1"/>
          </p:cNvSpPr>
          <p:nvPr/>
        </p:nvSpPr>
        <p:spPr bwMode="auto">
          <a:xfrm>
            <a:off x="395288" y="2276475"/>
            <a:ext cx="8569325" cy="1143000"/>
          </a:xfrm>
          <a:prstGeom prst="rect">
            <a:avLst/>
          </a:prstGeom>
          <a:noFill/>
          <a:ln w="9525">
            <a:noFill/>
            <a:miter lim="800000"/>
            <a:headEnd/>
            <a:tailEnd/>
          </a:ln>
        </p:spPr>
        <p:txBody>
          <a:bodyPr anchor="ctr"/>
          <a:lstStyle/>
          <a:p>
            <a:pPr eaLnBrk="1" hangingPunct="1"/>
            <a:r>
              <a:rPr lang="zh-TW" altLang="en-US" sz="4400">
                <a:latin typeface="標楷體" pitchFamily="65" charset="-120"/>
                <a:ea typeface="標楷體" pitchFamily="65" charset="-120"/>
              </a:rPr>
              <a:t>標準參照計分設計的初衷</a:t>
            </a:r>
            <a:r>
              <a:rPr lang="en-US" altLang="zh-TW" sz="4400">
                <a:latin typeface="標楷體" pitchFamily="65" charset="-120"/>
                <a:ea typeface="標楷體" pitchFamily="65" charset="-120"/>
              </a:rPr>
              <a:t>-</a:t>
            </a:r>
            <a:br>
              <a:rPr lang="en-US" altLang="zh-TW" sz="4400">
                <a:latin typeface="標楷體" pitchFamily="65" charset="-120"/>
                <a:ea typeface="標楷體" pitchFamily="65" charset="-120"/>
              </a:rPr>
            </a:br>
            <a:r>
              <a:rPr lang="zh-TW" altLang="en-US" sz="4400">
                <a:latin typeface="標楷體" pitchFamily="65" charset="-120"/>
                <a:ea typeface="標楷體" pitchFamily="65" charset="-120"/>
              </a:rPr>
              <a:t>國中教育會考成績入學應用之反思</a:t>
            </a:r>
            <a:endParaRPr lang="zh-TW" altLang="zh-TW" sz="4400">
              <a:solidFill>
                <a:srgbClr val="000000"/>
              </a:solidFill>
              <a:latin typeface="標楷體" pitchFamily="65" charset="-120"/>
              <a:ea typeface="標楷體" pitchFamily="65" charset="-120"/>
            </a:endParaRPr>
          </a:p>
        </p:txBody>
      </p:sp>
      <p:sp>
        <p:nvSpPr>
          <p:cNvPr id="37894" name="Text Box 7"/>
          <p:cNvSpPr txBox="1">
            <a:spLocks noChangeArrowheads="1"/>
          </p:cNvSpPr>
          <p:nvPr/>
        </p:nvSpPr>
        <p:spPr bwMode="auto">
          <a:xfrm>
            <a:off x="6731000" y="4868863"/>
            <a:ext cx="1944688" cy="369887"/>
          </a:xfrm>
          <a:prstGeom prst="rect">
            <a:avLst/>
          </a:prstGeom>
          <a:noFill/>
          <a:ln w="9525">
            <a:noFill/>
            <a:miter lim="800000"/>
            <a:headEnd/>
            <a:tailEnd/>
          </a:ln>
        </p:spPr>
        <p:txBody>
          <a:bodyPr>
            <a:spAutoFit/>
          </a:bodyPr>
          <a:lstStyle/>
          <a:p>
            <a:pPr eaLnBrk="1" hangingPunct="1">
              <a:spcBef>
                <a:spcPct val="50000"/>
              </a:spcBef>
            </a:pPr>
            <a:r>
              <a:rPr lang="en-US" altLang="zh-TW" b="1">
                <a:solidFill>
                  <a:srgbClr val="000000"/>
                </a:solidFill>
              </a:rPr>
              <a:t>Date</a:t>
            </a:r>
            <a:r>
              <a:rPr lang="zh-TW" altLang="en-US" b="1">
                <a:solidFill>
                  <a:srgbClr val="000000"/>
                </a:solidFill>
              </a:rPr>
              <a:t>：</a:t>
            </a:r>
            <a:r>
              <a:rPr lang="en-US" altLang="zh-TW" b="1">
                <a:solidFill>
                  <a:srgbClr val="000000"/>
                </a:solidFill>
              </a:rPr>
              <a:t>103.10.17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p:txBody>
          <a:bodyPr/>
          <a:lstStyle/>
          <a:p>
            <a:pPr eaLnBrk="1" hangingPunct="1"/>
            <a:r>
              <a:rPr lang="zh-TW" altLang="zh-TW" smtClean="0">
                <a:solidFill>
                  <a:srgbClr val="002060"/>
                </a:solidFill>
              </a:rPr>
              <a:t>標準設定之目的</a:t>
            </a:r>
            <a:endParaRPr lang="zh-TW" altLang="en-US" smtClean="0">
              <a:solidFill>
                <a:srgbClr val="002060"/>
              </a:solidFill>
            </a:endParaRPr>
          </a:p>
        </p:txBody>
      </p:sp>
      <p:sp>
        <p:nvSpPr>
          <p:cNvPr id="13315" name="Espace réservé du contenu 2"/>
          <p:cNvSpPr>
            <a:spLocks noGrp="1"/>
          </p:cNvSpPr>
          <p:nvPr>
            <p:ph idx="1"/>
          </p:nvPr>
        </p:nvSpPr>
        <p:spPr>
          <a:xfrm>
            <a:off x="457200" y="1484313"/>
            <a:ext cx="8229600" cy="4525962"/>
          </a:xfrm>
        </p:spPr>
        <p:txBody>
          <a:bodyPr/>
          <a:lstStyle/>
          <a:p>
            <a:pPr eaLnBrk="1" hangingPunct="1">
              <a:defRPr/>
            </a:pPr>
            <a:r>
              <a:rPr lang="zh-TW" altLang="en-US" sz="2800" smtClean="0"/>
              <a:t>國中教育會考為標準參照測驗，在測驗前已依據課程綱要及教師專業撰寫精熟、基礎、待加強三個等級學生之表現標準描述。</a:t>
            </a:r>
            <a:endParaRPr lang="en-US" altLang="zh-TW" sz="2800" smtClean="0"/>
          </a:p>
          <a:p>
            <a:pPr eaLnBrk="1" hangingPunct="1">
              <a:defRPr/>
            </a:pPr>
            <a:endParaRPr lang="zh-TW" altLang="en-US" sz="2800" smtClean="0"/>
          </a:p>
          <a:p>
            <a:pPr eaLnBrk="1" hangingPunct="1">
              <a:defRPr/>
            </a:pPr>
            <a:r>
              <a:rPr lang="zh-TW" altLang="en-US" sz="2800" smtClean="0"/>
              <a:t>標準設定流程則是將已完成的表現標準描述，透過一組專業評定者經過三輪標準設定流程，討論評估教育會考各科基礎與精熟、基礎與待加強的切點。將學生依各等級表現標準描述精確區分精熟、基礎與待加強。</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p:txBody>
          <a:bodyPr/>
          <a:lstStyle/>
          <a:p>
            <a:pPr eaLnBrk="1" hangingPunct="1"/>
            <a:r>
              <a:rPr lang="zh-TW" altLang="en-US" smtClean="0">
                <a:solidFill>
                  <a:srgbClr val="002060"/>
                </a:solidFill>
              </a:rPr>
              <a:t>標準設定小組成員</a:t>
            </a:r>
          </a:p>
        </p:txBody>
      </p:sp>
      <p:sp>
        <p:nvSpPr>
          <p:cNvPr id="14339" name="Espace réservé du contenu 2"/>
          <p:cNvSpPr>
            <a:spLocks noGrp="1"/>
          </p:cNvSpPr>
          <p:nvPr>
            <p:ph idx="1"/>
          </p:nvPr>
        </p:nvSpPr>
        <p:spPr>
          <a:xfrm>
            <a:off x="457200" y="1484313"/>
            <a:ext cx="8229600" cy="4525962"/>
          </a:xfrm>
        </p:spPr>
        <p:txBody>
          <a:bodyPr/>
          <a:lstStyle/>
          <a:p>
            <a:pPr eaLnBrk="1" hangingPunct="1">
              <a:defRPr/>
            </a:pPr>
            <a:r>
              <a:rPr lang="zh-TW" altLang="zh-TW" sz="2800" smtClean="0"/>
              <a:t>測驗專家：提供各科標準設定相關問題諮詢。</a:t>
            </a:r>
          </a:p>
          <a:p>
            <a:pPr eaLnBrk="1" hangingPunct="1">
              <a:defRPr/>
            </a:pPr>
            <a:r>
              <a:rPr lang="zh-TW" altLang="zh-TW" sz="2800" smtClean="0"/>
              <a:t>學科研究員：負責各科設定者之訓練</a:t>
            </a:r>
            <a:r>
              <a:rPr lang="zh-TW" altLang="en-US" sz="2800" smtClean="0"/>
              <a:t>並</a:t>
            </a:r>
            <a:r>
              <a:rPr lang="zh-TW" altLang="zh-TW" sz="2800" smtClean="0"/>
              <a:t>參與各科標準設定作業。</a:t>
            </a:r>
            <a:endParaRPr lang="en-US" altLang="zh-TW" sz="2800" smtClean="0"/>
          </a:p>
          <a:p>
            <a:pPr eaLnBrk="1" hangingPunct="1">
              <a:defRPr/>
            </a:pPr>
            <a:r>
              <a:rPr lang="zh-TW" altLang="zh-TW" sz="2800" smtClean="0"/>
              <a:t>學科教授：</a:t>
            </a:r>
            <a:r>
              <a:rPr lang="zh-TW" altLang="en-US" sz="2800" smtClean="0"/>
              <a:t>依據課綱專業</a:t>
            </a:r>
            <a:r>
              <a:rPr lang="zh-TW" altLang="zh-TW" sz="2800" smtClean="0"/>
              <a:t>，進行標準設定</a:t>
            </a:r>
            <a:r>
              <a:rPr lang="zh-TW" altLang="en-US" sz="2800" smtClean="0"/>
              <a:t>作業</a:t>
            </a:r>
            <a:r>
              <a:rPr lang="zh-TW" altLang="zh-TW" sz="2800" smtClean="0"/>
              <a:t>。</a:t>
            </a:r>
            <a:endParaRPr lang="en-US" altLang="zh-TW" sz="2800" smtClean="0"/>
          </a:p>
          <a:p>
            <a:pPr eaLnBrk="1" hangingPunct="1">
              <a:defRPr/>
            </a:pPr>
            <a:r>
              <a:rPr lang="zh-TW" altLang="zh-TW" sz="2800" smtClean="0"/>
              <a:t>學科老師：</a:t>
            </a:r>
            <a:r>
              <a:rPr lang="zh-TW" altLang="en-US" sz="2800" smtClean="0"/>
              <a:t>依據現場教學經驗</a:t>
            </a:r>
            <a:r>
              <a:rPr lang="zh-TW" altLang="zh-TW" sz="2800" smtClean="0"/>
              <a:t>，進行標準設定</a:t>
            </a:r>
            <a:r>
              <a:rPr lang="zh-TW" altLang="en-US" sz="2800" smtClean="0"/>
              <a:t>作業</a:t>
            </a:r>
            <a:r>
              <a:rPr lang="zh-TW" altLang="zh-TW" sz="2800" smtClean="0"/>
              <a:t>。</a:t>
            </a:r>
          </a:p>
          <a:p>
            <a:pPr eaLnBrk="1" hangingPunct="1">
              <a:defRPr/>
            </a:pPr>
            <a:endParaRPr lang="zh-TW" altLang="zh-TW"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orient="vert"/>
          </p:nvPr>
        </p:nvSpPr>
        <p:spPr/>
        <p:txBody>
          <a:bodyPr/>
          <a:lstStyle/>
          <a:p>
            <a:pPr algn="l" eaLnBrk="1" hangingPunct="1"/>
            <a:r>
              <a:rPr lang="zh-TW" altLang="zh-TW" smtClean="0"/>
              <a:t>標準設定會議的流程圖</a:t>
            </a:r>
            <a:endParaRPr lang="zh-TW" altLang="en-US" smtClean="0">
              <a:solidFill>
                <a:srgbClr val="002060"/>
              </a:solidFill>
            </a:endParaRPr>
          </a:p>
        </p:txBody>
      </p:sp>
      <p:graphicFrame>
        <p:nvGraphicFramePr>
          <p:cNvPr id="57347" name="Object 4"/>
          <p:cNvGraphicFramePr>
            <a:graphicFrameLocks noChangeAspect="1"/>
          </p:cNvGraphicFramePr>
          <p:nvPr/>
        </p:nvGraphicFramePr>
        <p:xfrm>
          <a:off x="684213" y="-171450"/>
          <a:ext cx="6192837" cy="6696075"/>
        </p:xfrm>
        <a:graphic>
          <a:graphicData uri="http://schemas.openxmlformats.org/presentationml/2006/ole">
            <p:oleObj spid="_x0000_s57347" name="文件" r:id="rId4" imgW="5261479" imgH="7824820" progId="Word.Documen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物件 5"/>
          <p:cNvGraphicFramePr>
            <a:graphicFrameLocks noChangeAspect="1"/>
          </p:cNvGraphicFramePr>
          <p:nvPr/>
        </p:nvGraphicFramePr>
        <p:xfrm>
          <a:off x="539750" y="476250"/>
          <a:ext cx="8239125" cy="2409825"/>
        </p:xfrm>
        <a:graphic>
          <a:graphicData uri="http://schemas.openxmlformats.org/presentationml/2006/ole">
            <p:oleObj spid="_x0000_s59394" name="工作表" r:id="rId3" imgW="8239030" imgH="2409801" progId="Excel.Sheet.12">
              <p:embed/>
            </p:oleObj>
          </a:graphicData>
        </a:graphic>
      </p:graphicFrame>
      <p:graphicFrame>
        <p:nvGraphicFramePr>
          <p:cNvPr id="59395" name="物件 6"/>
          <p:cNvGraphicFramePr>
            <a:graphicFrameLocks noChangeAspect="1"/>
          </p:cNvGraphicFramePr>
          <p:nvPr/>
        </p:nvGraphicFramePr>
        <p:xfrm>
          <a:off x="539750" y="2997200"/>
          <a:ext cx="8239125" cy="3392488"/>
        </p:xfrm>
        <a:graphic>
          <a:graphicData uri="http://schemas.openxmlformats.org/presentationml/2006/ole">
            <p:oleObj spid="_x0000_s59395" name="工作表" r:id="rId4" imgW="8239006" imgH="3247974" progId="Excel.Sheet.12">
              <p:embed/>
            </p:oleObj>
          </a:graphicData>
        </a:graphic>
      </p:graphicFrame>
      <p:sp>
        <p:nvSpPr>
          <p:cNvPr id="59396" name="日期版面配置區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7A76A5A1-2D29-4A51-BDF4-978AAA154604}" type="datetime1">
              <a:rPr lang="zh-TW" altLang="en-US" smtClean="0">
                <a:latin typeface="Arial" charset="0"/>
              </a:rPr>
              <a:pPr/>
              <a:t>2014/10/25</a:t>
            </a:fld>
            <a:endParaRPr lang="zh-TW" altLang="en-US" smtClean="0">
              <a:latin typeface="Arial" charset="0"/>
            </a:endParaRPr>
          </a:p>
        </p:txBody>
      </p:sp>
      <p:sp>
        <p:nvSpPr>
          <p:cNvPr id="59397" name="投影片編號版面配置區 4"/>
          <p:cNvSpPr>
            <a:spLocks noGrp="1"/>
          </p:cNvSpPr>
          <p:nvPr>
            <p:ph type="sldNum" sz="quarter" idx="12"/>
          </p:nvPr>
        </p:nvSpPr>
        <p:spPr bwMode="auto">
          <a:noFill/>
          <a:ln>
            <a:miter lim="800000"/>
            <a:headEnd/>
            <a:tailEnd/>
          </a:ln>
        </p:spPr>
        <p:txBody>
          <a:bodyPr/>
          <a:lstStyle/>
          <a:p>
            <a:fld id="{472EDBE2-5BDF-4A98-8BA9-0F95876E9796}" type="slidenum">
              <a:rPr lang="zh-TW" altLang="en-US"/>
              <a:pPr/>
              <a:t>13</a:t>
            </a:fld>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r>
              <a:rPr lang="zh-TW" altLang="en-US" smtClean="0">
                <a:latin typeface="Times New Roman" pitchFamily="18" charset="0"/>
                <a:cs typeface="Times New Roman" pitchFamily="18" charset="0"/>
              </a:rPr>
              <a:t>各科標準（切點）設定結果分析</a:t>
            </a:r>
            <a:endParaRPr lang="zh-TW" altLang="en-US" smtClean="0"/>
          </a:p>
        </p:txBody>
      </p:sp>
      <p:sp>
        <p:nvSpPr>
          <p:cNvPr id="60419" name="內容版面配置區 2"/>
          <p:cNvSpPr>
            <a:spLocks noGrp="1"/>
          </p:cNvSpPr>
          <p:nvPr>
            <p:ph idx="1"/>
          </p:nvPr>
        </p:nvSpPr>
        <p:spPr/>
        <p:txBody>
          <a:bodyPr/>
          <a:lstStyle/>
          <a:p>
            <a:r>
              <a:rPr lang="en-US" altLang="zh-TW" sz="2800" smtClean="0"/>
              <a:t>103</a:t>
            </a:r>
            <a:r>
              <a:rPr lang="zh-TW" altLang="en-US" sz="2800" smtClean="0"/>
              <a:t>年計分結果顯示各科「精熟」等級的學生答對題數比例約為</a:t>
            </a:r>
            <a:r>
              <a:rPr lang="en-US" altLang="zh-TW" sz="2800" smtClean="0"/>
              <a:t>81</a:t>
            </a:r>
            <a:r>
              <a:rPr lang="zh-TW" altLang="en-US" sz="2800" smtClean="0"/>
              <a:t>％～</a:t>
            </a:r>
            <a:r>
              <a:rPr lang="en-US" altLang="zh-TW" sz="2800" smtClean="0"/>
              <a:t>85</a:t>
            </a:r>
            <a:r>
              <a:rPr lang="zh-TW" altLang="en-US" sz="2800" smtClean="0"/>
              <a:t>％，「基礎」等級的學生平均答對題數比例至少約佔整份測驗的</a:t>
            </a:r>
            <a:r>
              <a:rPr lang="en-US" altLang="zh-TW" sz="2800" smtClean="0"/>
              <a:t>32</a:t>
            </a:r>
            <a:r>
              <a:rPr lang="zh-TW" altLang="en-US" sz="2800" smtClean="0"/>
              <a:t>％～</a:t>
            </a:r>
            <a:r>
              <a:rPr lang="en-US" altLang="zh-TW" sz="2800" smtClean="0"/>
              <a:t>39</a:t>
            </a:r>
            <a:r>
              <a:rPr lang="zh-TW" altLang="en-US" sz="2800" smtClean="0"/>
              <a:t>％。以國文科為例，總題數為</a:t>
            </a:r>
            <a:r>
              <a:rPr lang="en-US" altLang="zh-TW" sz="2800" smtClean="0"/>
              <a:t>48</a:t>
            </a:r>
            <a:r>
              <a:rPr lang="zh-TW" altLang="en-US" sz="2800" smtClean="0"/>
              <a:t>題，計分結果顯示考生答對</a:t>
            </a:r>
            <a:r>
              <a:rPr lang="en-US" altLang="zh-TW" sz="2800" smtClean="0"/>
              <a:t>41</a:t>
            </a:r>
            <a:r>
              <a:rPr lang="zh-TW" altLang="en-US" sz="2800" smtClean="0"/>
              <a:t>題可達到「精熟」等級，答對題數比例約為</a:t>
            </a:r>
            <a:r>
              <a:rPr lang="en-US" altLang="zh-TW" sz="2800" smtClean="0"/>
              <a:t>85.42</a:t>
            </a:r>
            <a:r>
              <a:rPr lang="zh-TW" altLang="en-US" sz="2800" smtClean="0"/>
              <a:t>％；答對</a:t>
            </a:r>
            <a:r>
              <a:rPr lang="en-US" altLang="zh-TW" sz="2800" smtClean="0"/>
              <a:t>19</a:t>
            </a:r>
            <a:r>
              <a:rPr lang="zh-TW" altLang="en-US" sz="2800" smtClean="0"/>
              <a:t>題就能達到「基礎」等級，答對題數比例約為</a:t>
            </a:r>
            <a:r>
              <a:rPr lang="en-US" altLang="zh-TW" sz="2800" smtClean="0"/>
              <a:t>39.58</a:t>
            </a:r>
            <a:r>
              <a:rPr lang="zh-TW" altLang="en-US" sz="2800" smtClean="0"/>
              <a:t>％。</a:t>
            </a:r>
          </a:p>
          <a:p>
            <a:r>
              <a:rPr lang="zh-TW" altLang="en-US" sz="2800" smtClean="0"/>
              <a:t>依照此次計分結果各科精熟的人數比例為</a:t>
            </a:r>
            <a:r>
              <a:rPr lang="en-US" altLang="zh-TW" sz="2800" smtClean="0"/>
              <a:t>14.37</a:t>
            </a:r>
            <a:r>
              <a:rPr lang="zh-TW" altLang="en-US" sz="2800" smtClean="0"/>
              <a:t>～</a:t>
            </a:r>
            <a:r>
              <a:rPr lang="en-US" altLang="zh-TW" sz="2800" smtClean="0"/>
              <a:t>16.96</a:t>
            </a:r>
            <a:r>
              <a:rPr lang="zh-TW" altLang="en-US" sz="2800" smtClean="0"/>
              <a:t>％、基礎的人數比例為</a:t>
            </a:r>
            <a:r>
              <a:rPr lang="en-US" altLang="zh-TW" sz="2800" smtClean="0"/>
              <a:t>49.31</a:t>
            </a:r>
            <a:r>
              <a:rPr lang="zh-TW" altLang="en-US" sz="2800" smtClean="0"/>
              <a:t>～</a:t>
            </a:r>
            <a:r>
              <a:rPr lang="en-US" altLang="zh-TW" sz="2800" smtClean="0"/>
              <a:t>66.23</a:t>
            </a:r>
            <a:r>
              <a:rPr lang="zh-TW" altLang="en-US" sz="2800" smtClean="0"/>
              <a:t>％，而待加強的人數比例為</a:t>
            </a:r>
            <a:r>
              <a:rPr lang="en-US" altLang="zh-TW" sz="2800" smtClean="0"/>
              <a:t>17.34</a:t>
            </a:r>
            <a:r>
              <a:rPr lang="zh-TW" altLang="en-US" sz="2800" smtClean="0"/>
              <a:t>～</a:t>
            </a:r>
            <a:r>
              <a:rPr lang="en-US" altLang="zh-TW" sz="2800" smtClean="0"/>
              <a:t>33.73</a:t>
            </a:r>
            <a:r>
              <a:rPr lang="zh-TW" altLang="en-US" sz="2800" smtClean="0"/>
              <a:t>％。</a:t>
            </a:r>
          </a:p>
          <a:p>
            <a:endParaRPr lang="zh-TW"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zh-TW" altLang="zh-TW" smtClean="0">
                <a:latin typeface="標楷體" pitchFamily="65" charset="-120"/>
              </a:rPr>
              <a:t>會考作為學力品質監控之機制</a:t>
            </a:r>
            <a:endParaRPr lang="zh-TW" altLang="en-US" smtClean="0"/>
          </a:p>
        </p:txBody>
      </p:sp>
      <p:sp>
        <p:nvSpPr>
          <p:cNvPr id="3" name="內容版面配置區 2"/>
          <p:cNvSpPr>
            <a:spLocks noGrp="1"/>
          </p:cNvSpPr>
          <p:nvPr>
            <p:ph idx="1"/>
          </p:nvPr>
        </p:nvSpPr>
        <p:spPr>
          <a:xfrm>
            <a:off x="457200" y="1125538"/>
            <a:ext cx="8229600" cy="4884737"/>
          </a:xfrm>
        </p:spPr>
        <p:txBody>
          <a:bodyPr/>
          <a:lstStyle/>
          <a:p>
            <a:pPr>
              <a:defRPr/>
            </a:pPr>
            <a:r>
              <a:rPr lang="zh-TW" altLang="zh-TW" sz="2800" dirty="0"/>
              <a:t>提供學生個人成績單回饋學習成果。 </a:t>
            </a:r>
          </a:p>
          <a:p>
            <a:pPr>
              <a:defRPr/>
            </a:pPr>
            <a:r>
              <a:rPr lang="zh-TW" altLang="zh-TW" sz="2800" dirty="0"/>
              <a:t>提供國中端畢業生學力資訊，作為課程教學規劃與調整參考。 </a:t>
            </a:r>
          </a:p>
          <a:p>
            <a:pPr>
              <a:defRPr/>
            </a:pPr>
            <a:r>
              <a:rPr lang="zh-TW" altLang="zh-TW" sz="2800" dirty="0"/>
              <a:t>提供高中、高職、及五專新生學力資訊，俾利因材施教。 </a:t>
            </a:r>
          </a:p>
          <a:p>
            <a:pPr>
              <a:defRPr/>
            </a:pPr>
            <a:r>
              <a:rPr lang="zh-TW" altLang="zh-TW" sz="2800" dirty="0"/>
              <a:t>提供各縣市教育局處轄區各國中畢業生學力資訊，作為教育資源分配參考。 </a:t>
            </a:r>
          </a:p>
          <a:p>
            <a:pPr>
              <a:defRPr/>
            </a:pPr>
            <a:r>
              <a:rPr lang="zh-TW" altLang="zh-TW" sz="2800" dirty="0"/>
              <a:t>提供教育部全國國中畢業生學力資訊，作為政策規劃與資源分配參考。 </a:t>
            </a:r>
          </a:p>
          <a:p>
            <a:pPr>
              <a:defRPr/>
            </a:pPr>
            <a:r>
              <a:rPr lang="zh-TW" altLang="zh-TW" sz="2800" dirty="0"/>
              <a:t>提供社會大眾應屆國中畢業生學力表現資訊。</a:t>
            </a:r>
          </a:p>
          <a:p>
            <a:pPr>
              <a:defRPr/>
            </a:pP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lang="zh-TW" altLang="en-US" sz="3600" smtClean="0"/>
              <a:t>提供各科各能力等級更具體表現描述</a:t>
            </a:r>
            <a:r>
              <a:rPr lang="en-US" altLang="zh-TW" sz="3600" smtClean="0"/>
              <a:t>-1</a:t>
            </a:r>
            <a:endParaRPr lang="zh-TW" altLang="en-US" sz="3600" smtClean="0"/>
          </a:p>
        </p:txBody>
      </p:sp>
      <p:sp>
        <p:nvSpPr>
          <p:cNvPr id="3" name="內容版面配置區 2"/>
          <p:cNvSpPr>
            <a:spLocks noGrp="1"/>
          </p:cNvSpPr>
          <p:nvPr>
            <p:ph idx="1"/>
          </p:nvPr>
        </p:nvSpPr>
        <p:spPr>
          <a:xfrm>
            <a:off x="457200" y="1258888"/>
            <a:ext cx="8435975" cy="5049837"/>
          </a:xfrm>
        </p:spPr>
        <p:txBody>
          <a:bodyPr/>
          <a:lstStyle/>
          <a:p>
            <a:pPr>
              <a:defRPr/>
            </a:pPr>
            <a:r>
              <a:rPr lang="zh-TW" altLang="en-US" sz="2800" dirty="0"/>
              <a:t>國文閱讀能力達到「精熟」等級者在</a:t>
            </a:r>
            <a:r>
              <a:rPr lang="en-US" altLang="zh-TW" sz="2800" dirty="0"/>
              <a:t>103</a:t>
            </a:r>
            <a:r>
              <a:rPr lang="zh-TW" altLang="en-US" sz="2800" dirty="0"/>
              <a:t>年試辦國中教育會考題本的表現整體而言，「精熟」能力等級者能應用多項語文知識，並能理解及分析複雜或隱晦的文本，在該題本中的能力表現，條列如下： </a:t>
            </a:r>
          </a:p>
          <a:p>
            <a:pPr>
              <a:defRPr/>
            </a:pPr>
            <a:r>
              <a:rPr lang="en-US" altLang="zh-TW" sz="2800" dirty="0"/>
              <a:t>1. </a:t>
            </a:r>
            <a:r>
              <a:rPr lang="zh-TW" altLang="en-US" sz="2800" dirty="0"/>
              <a:t>能理解或應用常用國字與詞語。</a:t>
            </a:r>
          </a:p>
          <a:p>
            <a:pPr>
              <a:defRPr/>
            </a:pPr>
            <a:r>
              <a:rPr lang="en-US" altLang="zh-TW" sz="2800" dirty="0"/>
              <a:t>2. </a:t>
            </a:r>
            <a:r>
              <a:rPr lang="zh-TW" altLang="en-US" sz="2800" dirty="0"/>
              <a:t>能理解或應用與教材相關的文化先備知識。</a:t>
            </a:r>
          </a:p>
          <a:p>
            <a:pPr>
              <a:defRPr/>
            </a:pPr>
            <a:r>
              <a:rPr lang="en-US" altLang="zh-TW" sz="2800" dirty="0"/>
              <a:t>3. </a:t>
            </a:r>
            <a:r>
              <a:rPr lang="zh-TW" altLang="en-US" sz="2800" dirty="0"/>
              <a:t>能自略微複雜的文本中提取訊息。</a:t>
            </a:r>
          </a:p>
          <a:p>
            <a:pPr>
              <a:defRPr/>
            </a:pPr>
            <a:r>
              <a:rPr lang="en-US" altLang="zh-TW" sz="2800" dirty="0"/>
              <a:t>4. </a:t>
            </a:r>
            <a:r>
              <a:rPr lang="zh-TW" altLang="en-US" sz="2800" dirty="0"/>
              <a:t>能理解複雜或隱晦文本的涵義、主旨、觀點。</a:t>
            </a:r>
          </a:p>
          <a:p>
            <a:pPr>
              <a:defRPr/>
            </a:pPr>
            <a:r>
              <a:rPr lang="en-US" altLang="zh-TW" sz="2800" dirty="0"/>
              <a:t>5. </a:t>
            </a:r>
            <a:r>
              <a:rPr lang="zh-TW" altLang="en-US" sz="2800" dirty="0"/>
              <a:t>能判斷文句在略微複雜文本中的適切性。</a:t>
            </a:r>
          </a:p>
          <a:p>
            <a:pPr>
              <a:defRPr/>
            </a:pPr>
            <a:r>
              <a:rPr lang="en-US" altLang="zh-TW" sz="2800" dirty="0"/>
              <a:t>6. </a:t>
            </a:r>
            <a:r>
              <a:rPr lang="zh-TW" altLang="en-US" sz="2800" dirty="0"/>
              <a:t>能分析複雜文本的寫作手法。</a:t>
            </a:r>
          </a:p>
          <a:p>
            <a:pPr>
              <a:defRPr/>
            </a:pP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r>
              <a:rPr lang="zh-TW" altLang="en-US" sz="3600" smtClean="0"/>
              <a:t>提供各科各能力等級更具體表現描述</a:t>
            </a:r>
            <a:r>
              <a:rPr lang="en-US" altLang="zh-TW" sz="3600" smtClean="0"/>
              <a:t>-2</a:t>
            </a:r>
            <a:endParaRPr lang="zh-TW" altLang="en-US" sz="3600" smtClean="0"/>
          </a:p>
        </p:txBody>
      </p:sp>
      <p:sp>
        <p:nvSpPr>
          <p:cNvPr id="3" name="內容版面配置區 2"/>
          <p:cNvSpPr>
            <a:spLocks noGrp="1"/>
          </p:cNvSpPr>
          <p:nvPr>
            <p:ph idx="1"/>
          </p:nvPr>
        </p:nvSpPr>
        <p:spPr>
          <a:xfrm>
            <a:off x="179388" y="981075"/>
            <a:ext cx="8856662" cy="5616575"/>
          </a:xfrm>
        </p:spPr>
        <p:txBody>
          <a:bodyPr/>
          <a:lstStyle/>
          <a:p>
            <a:pPr>
              <a:defRPr/>
            </a:pPr>
            <a:r>
              <a:rPr lang="zh-TW" altLang="zh-TW" sz="2800" dirty="0"/>
              <a:t>國文閱讀能力達到「基礎」等級者在</a:t>
            </a:r>
            <a:r>
              <a:rPr lang="en-US" altLang="zh-TW" sz="2800" dirty="0"/>
              <a:t>103</a:t>
            </a:r>
            <a:r>
              <a:rPr lang="zh-TW" altLang="zh-TW" sz="2800" dirty="0"/>
              <a:t>年試辦國中教育會考題本的表現整體而言，「基礎」能力等級者能具備基本語文知識，並能理解、分析略微複雜或略微隱晦的文本，在</a:t>
            </a:r>
            <a:r>
              <a:rPr lang="zh-TW" altLang="en-US" sz="2800" dirty="0"/>
              <a:t>該</a:t>
            </a:r>
            <a:r>
              <a:rPr lang="zh-TW" altLang="zh-TW" sz="2800" dirty="0"/>
              <a:t>題本中的能力表現，條列如下：</a:t>
            </a:r>
            <a:r>
              <a:rPr lang="en-US" altLang="zh-TW" sz="2800" dirty="0"/>
              <a:t> </a:t>
            </a:r>
            <a:endParaRPr lang="zh-TW" altLang="zh-TW" sz="2800" dirty="0"/>
          </a:p>
          <a:p>
            <a:pPr>
              <a:defRPr/>
            </a:pPr>
            <a:r>
              <a:rPr lang="en-US" altLang="zh-TW" sz="2800" dirty="0"/>
              <a:t>1. </a:t>
            </a:r>
            <a:r>
              <a:rPr lang="zh-TW" altLang="zh-TW" sz="2800" dirty="0"/>
              <a:t>能理解或應用常用國字與詞語。</a:t>
            </a:r>
            <a:r>
              <a:rPr lang="en-US" altLang="zh-TW" sz="2800" dirty="0"/>
              <a:t> </a:t>
            </a:r>
            <a:endParaRPr lang="zh-TW" altLang="zh-TW" sz="2800" dirty="0"/>
          </a:p>
          <a:p>
            <a:pPr>
              <a:defRPr/>
            </a:pPr>
            <a:r>
              <a:rPr lang="en-US" altLang="zh-TW" sz="2800" dirty="0"/>
              <a:t>2. </a:t>
            </a:r>
            <a:r>
              <a:rPr lang="zh-TW" altLang="zh-TW" sz="2800" dirty="0"/>
              <a:t>能理解或應用與教材相關的文化先備知識。</a:t>
            </a:r>
          </a:p>
          <a:p>
            <a:pPr>
              <a:defRPr/>
            </a:pPr>
            <a:r>
              <a:rPr lang="en-US" altLang="zh-TW" sz="2800" dirty="0"/>
              <a:t>3. </a:t>
            </a:r>
            <a:r>
              <a:rPr lang="zh-TW" altLang="zh-TW" sz="2800" dirty="0"/>
              <a:t>能自略微複雜的文本中提取訊息。</a:t>
            </a:r>
          </a:p>
          <a:p>
            <a:pPr>
              <a:defRPr/>
            </a:pPr>
            <a:r>
              <a:rPr lang="en-US" altLang="zh-TW" sz="2800" dirty="0"/>
              <a:t>4. </a:t>
            </a:r>
            <a:r>
              <a:rPr lang="zh-TW" altLang="zh-TW" sz="2800" dirty="0"/>
              <a:t>能理解略微複雜或略微隱晦文本的涵義、主旨、觀點。</a:t>
            </a:r>
          </a:p>
          <a:p>
            <a:pPr>
              <a:defRPr/>
            </a:pPr>
            <a:r>
              <a:rPr lang="en-US" altLang="zh-TW" sz="2800" dirty="0"/>
              <a:t>5. </a:t>
            </a:r>
            <a:r>
              <a:rPr lang="zh-TW" altLang="zh-TW" sz="2800" dirty="0"/>
              <a:t>能判斷文句在略微複雜文本中的適切性。</a:t>
            </a:r>
          </a:p>
          <a:p>
            <a:pPr>
              <a:defRPr/>
            </a:pPr>
            <a:r>
              <a:rPr lang="en-US" altLang="zh-TW" sz="2800" dirty="0"/>
              <a:t>6. </a:t>
            </a:r>
            <a:r>
              <a:rPr lang="zh-TW" altLang="zh-TW" sz="2800" dirty="0"/>
              <a:t>能分析略微複雜文本的寫作手法。</a:t>
            </a:r>
          </a:p>
          <a:p>
            <a:pPr>
              <a:defRPr/>
            </a:pPr>
            <a:endParaRPr lang="zh-TW" altLang="en-US" dirty="0"/>
          </a:p>
          <a:p>
            <a:pPr>
              <a:defRPr/>
            </a:pP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lstStyle/>
          <a:p>
            <a:r>
              <a:rPr lang="zh-TW" altLang="en-US" sz="3600" smtClean="0"/>
              <a:t>提供各科各能力等級更具體表現描述</a:t>
            </a:r>
            <a:r>
              <a:rPr lang="en-US" altLang="zh-TW" sz="3600" smtClean="0"/>
              <a:t>-3</a:t>
            </a:r>
            <a:endParaRPr lang="zh-TW" altLang="en-US" sz="3600" smtClean="0"/>
          </a:p>
        </p:txBody>
      </p:sp>
      <p:sp>
        <p:nvSpPr>
          <p:cNvPr id="3" name="內容版面配置區 2"/>
          <p:cNvSpPr>
            <a:spLocks noGrp="1"/>
          </p:cNvSpPr>
          <p:nvPr>
            <p:ph idx="1"/>
          </p:nvPr>
        </p:nvSpPr>
        <p:spPr>
          <a:xfrm>
            <a:off x="457200" y="1484313"/>
            <a:ext cx="8229600" cy="4525962"/>
          </a:xfrm>
        </p:spPr>
        <p:txBody>
          <a:bodyPr/>
          <a:lstStyle/>
          <a:p>
            <a:pPr>
              <a:defRPr/>
            </a:pPr>
            <a:r>
              <a:rPr lang="zh-TW" altLang="zh-TW" dirty="0"/>
              <a:t>國文閱讀能力為「待加強」等級者在</a:t>
            </a:r>
            <a:r>
              <a:rPr lang="en-US" altLang="zh-TW" dirty="0"/>
              <a:t>103 </a:t>
            </a:r>
            <a:r>
              <a:rPr lang="zh-TW" altLang="zh-TW" dirty="0"/>
              <a:t>年試辦國中教育會考題本的表現整體而言，「待加強」能力等級者僅能理解部分常用字詞與語文知識，並僅能理解簡單的文本</a:t>
            </a:r>
            <a:r>
              <a:rPr lang="zh-TW" altLang="zh-TW" dirty="0" smtClean="0"/>
              <a:t>。</a:t>
            </a:r>
            <a:endParaRPr lang="zh-TW" altLang="zh-TW"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zh-TW" sz="3600" smtClean="0">
                <a:latin typeface="標楷體" pitchFamily="65" charset="-120"/>
              </a:rPr>
              <a:t>學力品質監控機制成績應用之相關事項</a:t>
            </a:r>
            <a:endParaRPr lang="zh-TW" altLang="en-US" sz="3600" smtClean="0"/>
          </a:p>
        </p:txBody>
      </p:sp>
      <p:sp>
        <p:nvSpPr>
          <p:cNvPr id="3" name="內容版面配置區 2"/>
          <p:cNvSpPr>
            <a:spLocks noGrp="1"/>
          </p:cNvSpPr>
          <p:nvPr>
            <p:ph idx="1"/>
          </p:nvPr>
        </p:nvSpPr>
        <p:spPr>
          <a:xfrm>
            <a:off x="457200" y="1484313"/>
            <a:ext cx="8229600" cy="4525962"/>
          </a:xfrm>
        </p:spPr>
        <p:txBody>
          <a:bodyPr/>
          <a:lstStyle/>
          <a:p>
            <a:pPr>
              <a:defRPr/>
            </a:pPr>
            <a:r>
              <a:rPr lang="zh-TW" altLang="zh-TW" dirty="0"/>
              <a:t>提供各單位成績資訊的相關使用說明</a:t>
            </a:r>
          </a:p>
          <a:p>
            <a:pPr>
              <a:defRPr/>
            </a:pPr>
            <a:r>
              <a:rPr lang="zh-TW" altLang="zh-TW" dirty="0"/>
              <a:t>提供各單位成績資訊的適當時間點 </a:t>
            </a:r>
          </a:p>
          <a:p>
            <a:pPr>
              <a:defRPr/>
            </a:pPr>
            <a:r>
              <a:rPr lang="zh-TW" altLang="zh-TW" dirty="0"/>
              <a:t>針對資料的使用與保管簽署保密合約 </a:t>
            </a:r>
          </a:p>
          <a:p>
            <a:pPr>
              <a:defRPr/>
            </a:pPr>
            <a:r>
              <a:rPr lang="zh-TW" altLang="zh-TW" dirty="0"/>
              <a:t>如果各校需更細緻個別分析，例如逐一試題全國與該校通過率比較，或逐一試題「質性」參數</a:t>
            </a:r>
            <a:r>
              <a:rPr lang="en-US" altLang="zh-TW" dirty="0"/>
              <a:t>(</a:t>
            </a:r>
            <a:r>
              <a:rPr lang="zh-TW" altLang="zh-TW" dirty="0"/>
              <a:t>如</a:t>
            </a:r>
            <a:r>
              <a:rPr lang="en-US" altLang="zh-TW" dirty="0"/>
              <a:t>:</a:t>
            </a:r>
            <a:r>
              <a:rPr lang="zh-TW" altLang="zh-TW" dirty="0"/>
              <a:t>所欲評量的能力層次、涉及的學科知識內容、文本類型或文本複雜度等</a:t>
            </a:r>
            <a:r>
              <a:rPr lang="en-US" altLang="zh-TW" dirty="0"/>
              <a:t>)</a:t>
            </a:r>
            <a:r>
              <a:rPr lang="zh-TW" altLang="zh-TW" dirty="0"/>
              <a:t>，建議申請學校負擔個別分析人力成本。</a:t>
            </a:r>
          </a:p>
          <a:p>
            <a:pPr>
              <a:defRPr/>
            </a:pP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350"/>
            <a:ext cx="8229600" cy="998538"/>
          </a:xfrm>
        </p:spPr>
        <p:txBody>
          <a:bodyPr/>
          <a:lstStyle/>
          <a:p>
            <a:pPr>
              <a:defRPr/>
            </a:pPr>
            <a:r>
              <a:rPr kumimoji="0" lang="en-US" altLang="zh-TW" dirty="0" smtClean="0">
                <a:solidFill>
                  <a:prstClr val="black"/>
                </a:solidFill>
                <a:effectLst>
                  <a:outerShdw blurRad="31750" dist="25400" dir="5400000" algn="tl" rotWithShape="0">
                    <a:srgbClr val="000000">
                      <a:alpha val="25000"/>
                    </a:srgbClr>
                  </a:outerShdw>
                </a:effectLst>
                <a:latin typeface="標楷體" pitchFamily="65" charset="-120"/>
              </a:rPr>
              <a:t/>
            </a:r>
            <a:br>
              <a:rPr kumimoji="0" lang="en-US" altLang="zh-TW" dirty="0" smtClean="0">
                <a:solidFill>
                  <a:prstClr val="black"/>
                </a:solidFill>
                <a:effectLst>
                  <a:outerShdw blurRad="31750" dist="25400" dir="5400000" algn="tl" rotWithShape="0">
                    <a:srgbClr val="000000">
                      <a:alpha val="25000"/>
                    </a:srgbClr>
                  </a:outerShdw>
                </a:effectLst>
                <a:latin typeface="標楷體" pitchFamily="65" charset="-120"/>
              </a:rPr>
            </a:br>
            <a:r>
              <a:rPr kumimoji="0" lang="zh-TW" altLang="en-US" dirty="0" smtClean="0">
                <a:solidFill>
                  <a:prstClr val="black"/>
                </a:solidFill>
                <a:effectLst>
                  <a:outerShdw blurRad="31750" dist="25400" dir="5400000" algn="tl" rotWithShape="0">
                    <a:srgbClr val="000000">
                      <a:alpha val="25000"/>
                    </a:srgbClr>
                  </a:outerShdw>
                </a:effectLst>
                <a:latin typeface="標楷體" pitchFamily="65" charset="-120"/>
              </a:rPr>
              <a:t>常見</a:t>
            </a:r>
            <a:r>
              <a:rPr kumimoji="0" lang="zh-TW" altLang="en-US" dirty="0">
                <a:solidFill>
                  <a:prstClr val="black"/>
                </a:solidFill>
                <a:effectLst>
                  <a:outerShdw blurRad="31750" dist="25400" dir="5400000" algn="tl" rotWithShape="0">
                    <a:srgbClr val="000000">
                      <a:alpha val="25000"/>
                    </a:srgbClr>
                  </a:outerShdw>
                </a:effectLst>
                <a:latin typeface="標楷體" pitchFamily="65" charset="-120"/>
              </a:rPr>
              <a:t>問題</a:t>
            </a:r>
            <a:br>
              <a:rPr kumimoji="0" lang="zh-TW" altLang="en-US" dirty="0">
                <a:solidFill>
                  <a:prstClr val="black"/>
                </a:solidFill>
                <a:effectLst>
                  <a:outerShdw blurRad="31750" dist="25400" dir="5400000" algn="tl" rotWithShape="0">
                    <a:srgbClr val="000000">
                      <a:alpha val="25000"/>
                    </a:srgbClr>
                  </a:outerShdw>
                </a:effectLst>
                <a:latin typeface="標楷體" pitchFamily="65" charset="-120"/>
              </a:rPr>
            </a:br>
            <a:endParaRPr lang="zh-TW" altLang="en-US" dirty="0"/>
          </a:p>
        </p:txBody>
      </p:sp>
      <p:sp>
        <p:nvSpPr>
          <p:cNvPr id="3" name="內容版面配置區 2"/>
          <p:cNvSpPr>
            <a:spLocks noGrp="1"/>
          </p:cNvSpPr>
          <p:nvPr>
            <p:ph idx="1"/>
          </p:nvPr>
        </p:nvSpPr>
        <p:spPr>
          <a:xfrm>
            <a:off x="457200" y="1484313"/>
            <a:ext cx="8229600" cy="4525962"/>
          </a:xfrm>
        </p:spPr>
        <p:txBody>
          <a:bodyPr/>
          <a:lstStyle/>
          <a:p>
            <a:pPr eaLnBrk="1" hangingPunct="1">
              <a:spcBef>
                <a:spcPts val="1500"/>
              </a:spcBef>
              <a:defRPr/>
            </a:pPr>
            <a:r>
              <a:rPr lang="zh-TW" altLang="en-US" dirty="0"/>
              <a:t>既然是</a:t>
            </a:r>
            <a:r>
              <a:rPr lang="zh-TW" altLang="en-US" dirty="0">
                <a:solidFill>
                  <a:srgbClr val="FF0000"/>
                </a:solidFill>
              </a:rPr>
              <a:t>標準參照</a:t>
            </a:r>
            <a:r>
              <a:rPr lang="zh-TW" altLang="en-US" dirty="0"/>
              <a:t>，為何不能事先公告各等級所對應之答對題數？</a:t>
            </a:r>
            <a:endParaRPr lang="en-US" altLang="zh-TW" dirty="0"/>
          </a:p>
          <a:p>
            <a:pPr eaLnBrk="1" hangingPunct="1">
              <a:spcBef>
                <a:spcPts val="1500"/>
              </a:spcBef>
              <a:defRPr/>
            </a:pPr>
            <a:r>
              <a:rPr lang="zh-TW" altLang="en-US" dirty="0"/>
              <a:t>基礎</a:t>
            </a:r>
            <a:r>
              <a:rPr lang="en-US" altLang="zh-TW" dirty="0"/>
              <a:t>(B)</a:t>
            </a:r>
            <a:r>
              <a:rPr lang="zh-TW" altLang="en-US" dirty="0"/>
              <a:t>等級範圍太大，沒有鑑別度，讓學生沒有努力的動力、學習動機。且基礎</a:t>
            </a:r>
            <a:r>
              <a:rPr lang="en-US" altLang="zh-TW" dirty="0"/>
              <a:t>(B)</a:t>
            </a:r>
            <a:r>
              <a:rPr lang="zh-TW" altLang="en-US" dirty="0"/>
              <a:t>等級的範圍太大，依據同分比序制度，答對題數多可能輸給答對題數較少者。</a:t>
            </a:r>
            <a:r>
              <a:rPr lang="zh-TW" altLang="en-US" dirty="0">
                <a:solidFill>
                  <a:srgbClr val="FF0000"/>
                </a:solidFill>
              </a:rPr>
              <a:t>一分耕耘</a:t>
            </a:r>
            <a:r>
              <a:rPr lang="zh-TW" altLang="en-US" sz="3600" b="1" dirty="0">
                <a:solidFill>
                  <a:srgbClr val="FF0000"/>
                </a:solidFill>
              </a:rPr>
              <a:t>≠</a:t>
            </a:r>
            <a:r>
              <a:rPr lang="zh-TW" altLang="en-US" dirty="0">
                <a:solidFill>
                  <a:srgbClr val="FF0000"/>
                </a:solidFill>
              </a:rPr>
              <a:t>一分收穫</a:t>
            </a:r>
            <a:endParaRPr lang="en-US" altLang="zh-TW" dirty="0">
              <a:solidFill>
                <a:srgbClr val="FF0000"/>
              </a:solidFill>
            </a:endParaRPr>
          </a:p>
          <a:p>
            <a:pPr>
              <a:defRPr/>
            </a:pP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zh-TW" altLang="zh-TW" sz="4400" smtClean="0">
                <a:latin typeface="標楷體" pitchFamily="65" charset="-120"/>
              </a:rPr>
              <a:t>會考作為免試入學超額比序使用</a:t>
            </a:r>
            <a:endParaRPr lang="zh-TW" altLang="en-US" sz="4400" smtClean="0"/>
          </a:p>
        </p:txBody>
      </p:sp>
      <p:sp>
        <p:nvSpPr>
          <p:cNvPr id="3" name="內容版面配置區 2"/>
          <p:cNvSpPr>
            <a:spLocks noGrp="1"/>
          </p:cNvSpPr>
          <p:nvPr>
            <p:ph idx="1"/>
          </p:nvPr>
        </p:nvSpPr>
        <p:spPr>
          <a:xfrm>
            <a:off x="457200" y="1484313"/>
            <a:ext cx="8229600" cy="4525962"/>
          </a:xfrm>
        </p:spPr>
        <p:txBody>
          <a:bodyPr/>
          <a:lstStyle/>
          <a:p>
            <a:pPr>
              <a:defRPr/>
            </a:pPr>
            <a:r>
              <a:rPr lang="zh-TW" altLang="en-US" dirty="0">
                <a:solidFill>
                  <a:srgbClr val="FF0000"/>
                </a:solidFill>
              </a:rPr>
              <a:t>標準參照計分結果是否適合用於入學申請鑑別之用途？</a:t>
            </a:r>
            <a:endParaRPr lang="en-US" altLang="zh-TW" dirty="0">
              <a:solidFill>
                <a:srgbClr val="FF0000"/>
              </a:solidFill>
            </a:endParaRPr>
          </a:p>
          <a:p>
            <a:pPr>
              <a:defRPr/>
            </a:pPr>
            <a:r>
              <a:rPr lang="zh-TW" altLang="en-US" dirty="0">
                <a:solidFill>
                  <a:srgbClr val="404040"/>
                </a:solidFill>
              </a:rPr>
              <a:t>強化適性輔導</a:t>
            </a:r>
          </a:p>
          <a:p>
            <a:pPr>
              <a:defRPr/>
            </a:pP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p:txBody>
          <a:bodyPr/>
          <a:lstStyle/>
          <a:p>
            <a:pPr eaLnBrk="1" hangingPunct="1"/>
            <a:r>
              <a:rPr lang="zh-TW" altLang="en-US" smtClean="0">
                <a:solidFill>
                  <a:srgbClr val="002060"/>
                </a:solidFill>
              </a:rPr>
              <a:t>三能力等級加註標示</a:t>
            </a:r>
          </a:p>
        </p:txBody>
      </p:sp>
      <p:sp>
        <p:nvSpPr>
          <p:cNvPr id="18435" name="Espace réservé du contenu 2"/>
          <p:cNvSpPr>
            <a:spLocks noGrp="1"/>
          </p:cNvSpPr>
          <p:nvPr>
            <p:ph idx="1"/>
          </p:nvPr>
        </p:nvSpPr>
        <p:spPr>
          <a:xfrm>
            <a:off x="457200" y="1484313"/>
            <a:ext cx="8229600" cy="4525962"/>
          </a:xfrm>
        </p:spPr>
        <p:txBody>
          <a:bodyPr/>
          <a:lstStyle/>
          <a:p>
            <a:pPr eaLnBrk="1" hangingPunct="1">
              <a:defRPr/>
            </a:pPr>
            <a:r>
              <a:rPr lang="zh-TW" altLang="en-US" sz="2800" dirty="0" smtClean="0"/>
              <a:t>為激勵學生學習，並解決升學競爭較激烈區域免試超額時可能抽籤的困境</a:t>
            </a:r>
            <a:endParaRPr lang="en-US" altLang="zh-TW" sz="2800" dirty="0" smtClean="0"/>
          </a:p>
          <a:p>
            <a:pPr eaLnBrk="1" hangingPunct="1">
              <a:defRPr/>
            </a:pPr>
            <a:r>
              <a:rPr lang="zh-TW" altLang="en-US" sz="2800" dirty="0" smtClean="0"/>
              <a:t>在維持三等級的計分標準原則下</a:t>
            </a:r>
            <a:r>
              <a:rPr lang="en-US" altLang="zh-TW" sz="2800" dirty="0" smtClean="0"/>
              <a:t>:</a:t>
            </a:r>
          </a:p>
          <a:p>
            <a:pPr eaLnBrk="1" hangingPunct="1">
              <a:buFont typeface="Wingdings" pitchFamily="2" charset="2"/>
              <a:buChar char="Ø"/>
              <a:defRPr/>
            </a:pPr>
            <a:r>
              <a:rPr lang="zh-TW" altLang="en-US" sz="2800" dirty="0" smtClean="0"/>
              <a:t>精熟（</a:t>
            </a:r>
            <a:r>
              <a:rPr lang="en-US" altLang="zh-TW" sz="2800" dirty="0" smtClean="0"/>
              <a:t>A</a:t>
            </a:r>
            <a:r>
              <a:rPr lang="zh-TW" altLang="en-US" sz="2800" dirty="0" smtClean="0"/>
              <a:t>）等級前 </a:t>
            </a:r>
            <a:r>
              <a:rPr lang="en-US" altLang="zh-TW" sz="2800" dirty="0" smtClean="0"/>
              <a:t>50%</a:t>
            </a:r>
            <a:r>
              <a:rPr lang="zh-TW" altLang="en-US" sz="2800" dirty="0" smtClean="0"/>
              <a:t>，分別標示 </a:t>
            </a:r>
            <a:r>
              <a:rPr lang="en-US" altLang="zh-TW" sz="2800" dirty="0" smtClean="0"/>
              <a:t>A++</a:t>
            </a:r>
            <a:r>
              <a:rPr lang="zh-TW" altLang="en-US" sz="2800" dirty="0" smtClean="0"/>
              <a:t>（精熟等級前 </a:t>
            </a:r>
            <a:r>
              <a:rPr lang="en-US" altLang="zh-TW" sz="2800" dirty="0" smtClean="0"/>
              <a:t>25%</a:t>
            </a:r>
            <a:r>
              <a:rPr lang="zh-TW" altLang="en-US" sz="2800" dirty="0" smtClean="0"/>
              <a:t>）及 </a:t>
            </a:r>
            <a:r>
              <a:rPr lang="en-US" altLang="zh-TW" sz="2800" dirty="0" smtClean="0"/>
              <a:t>A+</a:t>
            </a:r>
            <a:r>
              <a:rPr lang="zh-TW" altLang="en-US" sz="2800" dirty="0" smtClean="0"/>
              <a:t>（精熟等級前 </a:t>
            </a:r>
            <a:r>
              <a:rPr lang="en-US" altLang="zh-TW" sz="2800" dirty="0" smtClean="0"/>
              <a:t>26%</a:t>
            </a:r>
            <a:r>
              <a:rPr lang="zh-TW" altLang="en-US" sz="2800" dirty="0" smtClean="0"/>
              <a:t>～</a:t>
            </a:r>
            <a:r>
              <a:rPr lang="en-US" altLang="zh-TW" sz="2800" dirty="0" smtClean="0"/>
              <a:t>50%</a:t>
            </a:r>
            <a:r>
              <a:rPr lang="zh-TW" altLang="en-US" sz="2800" dirty="0" smtClean="0"/>
              <a:t>），</a:t>
            </a:r>
            <a:endParaRPr lang="en-US" altLang="zh-TW" sz="2800" dirty="0" smtClean="0"/>
          </a:p>
          <a:p>
            <a:pPr eaLnBrk="1" hangingPunct="1">
              <a:buFont typeface="Wingdings" pitchFamily="2" charset="2"/>
              <a:buChar char="Ø"/>
              <a:defRPr/>
            </a:pPr>
            <a:r>
              <a:rPr lang="zh-TW" altLang="en-US" sz="2800" dirty="0" smtClean="0"/>
              <a:t>基礎（</a:t>
            </a:r>
            <a:r>
              <a:rPr lang="en-US" altLang="zh-TW" sz="2800" dirty="0" smtClean="0"/>
              <a:t>B</a:t>
            </a:r>
            <a:r>
              <a:rPr lang="zh-TW" altLang="en-US" sz="2800" dirty="0" smtClean="0"/>
              <a:t>）等級前 </a:t>
            </a:r>
            <a:r>
              <a:rPr lang="en-US" altLang="zh-TW" sz="2800" dirty="0" smtClean="0"/>
              <a:t>50%</a:t>
            </a:r>
            <a:r>
              <a:rPr lang="zh-TW" altLang="en-US" sz="2800" dirty="0" smtClean="0"/>
              <a:t> ，分別標示 </a:t>
            </a:r>
            <a:r>
              <a:rPr lang="en-US" altLang="zh-TW" sz="2800" dirty="0" smtClean="0"/>
              <a:t>B ++</a:t>
            </a:r>
            <a:r>
              <a:rPr lang="zh-TW" altLang="en-US" sz="2800" dirty="0" smtClean="0"/>
              <a:t>（基礎等級前 </a:t>
            </a:r>
            <a:r>
              <a:rPr lang="en-US" altLang="zh-TW" sz="2800" dirty="0" smtClean="0"/>
              <a:t>25%</a:t>
            </a:r>
            <a:r>
              <a:rPr lang="zh-TW" altLang="en-US" sz="2800" dirty="0" smtClean="0"/>
              <a:t>）及 </a:t>
            </a:r>
            <a:r>
              <a:rPr lang="en-US" altLang="zh-TW" sz="2800" dirty="0" smtClean="0"/>
              <a:t>B+</a:t>
            </a:r>
            <a:r>
              <a:rPr lang="zh-TW" altLang="en-US" sz="2800" dirty="0" smtClean="0"/>
              <a:t>（基礎等級前 </a:t>
            </a:r>
            <a:r>
              <a:rPr lang="en-US" altLang="zh-TW" sz="2800" dirty="0" smtClean="0"/>
              <a:t>26%</a:t>
            </a:r>
            <a:r>
              <a:rPr lang="zh-TW" altLang="en-US" sz="2800" dirty="0" smtClean="0"/>
              <a:t>～</a:t>
            </a:r>
            <a:r>
              <a:rPr lang="en-US" altLang="zh-TW" sz="2800" dirty="0" smtClean="0"/>
              <a:t>50%</a:t>
            </a:r>
            <a:r>
              <a:rPr lang="zh-TW" altLang="en-US" sz="2800" dirty="0" smtClean="0"/>
              <a:t>）</a:t>
            </a:r>
            <a:endParaRPr lang="zh-TW" altLang="zh-TW"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smtClean="0">
                <a:solidFill>
                  <a:schemeClr val="tx1"/>
                </a:solidFill>
                <a:latin typeface="標楷體" pitchFamily="65" charset="-120"/>
              </a:rPr>
              <a:t>能力等級加註標示的使用</a:t>
            </a:r>
            <a:endParaRPr lang="zh-TW" altLang="en-US" smtClean="0"/>
          </a:p>
        </p:txBody>
      </p:sp>
      <p:sp>
        <p:nvSpPr>
          <p:cNvPr id="68611" name="內容版面配置區 2"/>
          <p:cNvSpPr>
            <a:spLocks noGrp="1"/>
          </p:cNvSpPr>
          <p:nvPr>
            <p:ph idx="1"/>
          </p:nvPr>
        </p:nvSpPr>
        <p:spPr bwMode="auto">
          <a:xfrm>
            <a:off x="457200" y="1484313"/>
            <a:ext cx="82296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zh-TW" altLang="en-US" smtClean="0"/>
              <a:t>為達</a:t>
            </a:r>
            <a:r>
              <a:rPr lang="en-US" altLang="zh-TW" smtClean="0"/>
              <a:t>103</a:t>
            </a:r>
            <a:r>
              <a:rPr lang="zh-TW" altLang="en-US" smtClean="0"/>
              <a:t>年免試入學免抽籤目標，由以下三個策略達成</a:t>
            </a:r>
            <a:endParaRPr lang="en-US" altLang="zh-TW" smtClean="0"/>
          </a:p>
          <a:p>
            <a:pPr lvl="1" eaLnBrk="1" hangingPunct="1">
              <a:spcBef>
                <a:spcPts val="800"/>
              </a:spcBef>
              <a:buFont typeface="Wingdings" panose="05000000000000000000" pitchFamily="2" charset="2"/>
              <a:buChar char="ü"/>
              <a:defRPr/>
            </a:pPr>
            <a:r>
              <a:rPr lang="zh-TW" altLang="en-US" smtClean="0"/>
              <a:t>會考成績標示</a:t>
            </a:r>
            <a:endParaRPr lang="en-US" altLang="zh-TW" smtClean="0"/>
          </a:p>
          <a:p>
            <a:pPr lvl="1" eaLnBrk="1" hangingPunct="1">
              <a:buFont typeface="Wingdings" panose="05000000000000000000" pitchFamily="2" charset="2"/>
              <a:buChar char="ü"/>
              <a:defRPr/>
            </a:pPr>
            <a:r>
              <a:rPr lang="zh-TW" altLang="en-US" smtClean="0"/>
              <a:t>招生名額配套措施（含各入學管道名額流用）</a:t>
            </a:r>
            <a:endParaRPr lang="en-US" altLang="zh-TW" smtClean="0"/>
          </a:p>
          <a:p>
            <a:pPr lvl="1" eaLnBrk="1" hangingPunct="1">
              <a:buFont typeface="Wingdings" panose="05000000000000000000" pitchFamily="2" charset="2"/>
              <a:buChar char="ü"/>
              <a:defRPr/>
            </a:pPr>
            <a:r>
              <a:rPr lang="zh-TW" altLang="en-US" smtClean="0"/>
              <a:t>志願選填輔導平台</a:t>
            </a:r>
            <a:endParaRPr lang="en-US" altLang="zh-TW" smtClean="0"/>
          </a:p>
          <a:p>
            <a:pPr eaLnBrk="1" hangingPunct="1">
              <a:defRPr/>
            </a:pPr>
            <a:endParaRPr lang="en-US" altLang="zh-TW" smtClean="0"/>
          </a:p>
          <a:p>
            <a:pPr eaLnBrk="1" hangingPunct="1">
              <a:defRPr/>
            </a:pPr>
            <a:r>
              <a:rPr lang="zh-TW" altLang="en-US" smtClean="0"/>
              <a:t>三個策略必須同時並進，缺一不可</a:t>
            </a:r>
            <a:endParaRPr lang="en-US" altLang="zh-TW"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r>
              <a:rPr lang="zh-TW" altLang="en-US" sz="4400" smtClean="0">
                <a:latin typeface="標楷體" pitchFamily="65" charset="-120"/>
              </a:rPr>
              <a:t>我們希望新改革帶來何種成效？</a:t>
            </a:r>
            <a:endParaRPr lang="zh-TW" altLang="en-US" sz="4400" smtClean="0"/>
          </a:p>
        </p:txBody>
      </p:sp>
      <p:sp>
        <p:nvSpPr>
          <p:cNvPr id="3" name="內容版面配置區 2"/>
          <p:cNvSpPr>
            <a:spLocks noGrp="1"/>
          </p:cNvSpPr>
          <p:nvPr>
            <p:ph idx="1"/>
          </p:nvPr>
        </p:nvSpPr>
        <p:spPr>
          <a:xfrm>
            <a:off x="457200" y="1484313"/>
            <a:ext cx="8229600" cy="4525962"/>
          </a:xfrm>
        </p:spPr>
        <p:txBody>
          <a:bodyPr/>
          <a:lstStyle/>
          <a:p>
            <a:pPr>
              <a:defRPr/>
            </a:pPr>
            <a:r>
              <a:rPr lang="zh-TW" altLang="en-US" sz="3600" dirty="0"/>
              <a:t>高一點的社會正義</a:t>
            </a:r>
            <a:endParaRPr lang="en-US" altLang="zh-TW" sz="3600" dirty="0"/>
          </a:p>
          <a:p>
            <a:pPr>
              <a:defRPr/>
            </a:pPr>
            <a:r>
              <a:rPr lang="zh-TW" altLang="en-US" sz="3600" dirty="0"/>
              <a:t>低一點的考試壓力</a:t>
            </a:r>
          </a:p>
          <a:p>
            <a:pPr>
              <a:defRPr/>
            </a:pPr>
            <a:r>
              <a:rPr lang="zh-TW" altLang="en-US" sz="3600" dirty="0"/>
              <a:t>活一點的教學方式</a:t>
            </a:r>
          </a:p>
          <a:p>
            <a:pPr>
              <a:defRPr/>
            </a:pPr>
            <a:r>
              <a:rPr lang="zh-TW" altLang="en-US" sz="3600" dirty="0"/>
              <a:t>大一點的學習彈性</a:t>
            </a:r>
          </a:p>
          <a:p>
            <a:pPr>
              <a:defRPr/>
            </a:pP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r>
              <a:rPr lang="en-US" altLang="zh-TW" smtClean="0">
                <a:latin typeface="標楷體" pitchFamily="65" charset="-120"/>
              </a:rPr>
              <a:t>104</a:t>
            </a:r>
            <a:r>
              <a:rPr lang="zh-TW" altLang="en-US" smtClean="0">
                <a:latin typeface="標楷體" pitchFamily="65" charset="-120"/>
              </a:rPr>
              <a:t>年的調整</a:t>
            </a:r>
            <a:endParaRPr lang="zh-TW" altLang="en-US" smtClean="0"/>
          </a:p>
        </p:txBody>
      </p:sp>
      <p:sp>
        <p:nvSpPr>
          <p:cNvPr id="69635" name="內容版面配置區 2"/>
          <p:cNvSpPr>
            <a:spLocks noGrp="1"/>
          </p:cNvSpPr>
          <p:nvPr>
            <p:ph idx="1"/>
          </p:nvPr>
        </p:nvSpPr>
        <p:spPr bwMode="auto">
          <a:xfrm>
            <a:off x="457200" y="1484313"/>
            <a:ext cx="8229600" cy="45259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TW" altLang="en-US" dirty="0" smtClean="0"/>
              <a:t>英語聽力與數學非選擇題加入計分。</a:t>
            </a:r>
            <a:endParaRPr lang="en-US" altLang="zh-TW" dirty="0" smtClean="0"/>
          </a:p>
          <a:p>
            <a:pPr>
              <a:defRPr/>
            </a:pPr>
            <a:r>
              <a:rPr lang="zh-TW" altLang="en-US" dirty="0" smtClean="0"/>
              <a:t>為確保免試入學免抽籤，另外提供量尺給競爭較激烈之就學區（志願序積分調整、全面免試）。</a:t>
            </a:r>
            <a:endParaRPr lang="en-US" altLang="zh-TW" dirty="0" smtClean="0"/>
          </a:p>
          <a:p>
            <a:pPr>
              <a:defRPr/>
            </a:pPr>
            <a:r>
              <a:rPr lang="zh-TW" altLang="en-US" dirty="0" smtClean="0"/>
              <a:t>評估各科增加基礎題。</a:t>
            </a:r>
            <a:endParaRPr lang="en-US" altLang="zh-TW"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en-US" altLang="zh-TW" dirty="0" smtClean="0">
                <a:solidFill>
                  <a:prstClr val="black"/>
                </a:solidFill>
                <a:effectLst>
                  <a:outerShdw blurRad="31750" dist="25400" dir="5400000" algn="tl" rotWithShape="0">
                    <a:srgbClr val="000000">
                      <a:alpha val="25000"/>
                    </a:srgbClr>
                  </a:outerShdw>
                </a:effectLst>
                <a:latin typeface="Times New Roman" pitchFamily="18" charset="0"/>
                <a:cs typeface="Times New Roman" pitchFamily="18" charset="0"/>
              </a:rPr>
              <a:t/>
            </a:r>
            <a:br>
              <a:rPr kumimoji="0" lang="en-US" altLang="zh-TW" dirty="0" smtClean="0">
                <a:solidFill>
                  <a:prstClr val="black"/>
                </a:solidFill>
                <a:effectLst>
                  <a:outerShdw blurRad="31750" dist="25400" dir="5400000" algn="tl" rotWithShape="0">
                    <a:srgbClr val="000000">
                      <a:alpha val="25000"/>
                    </a:srgbClr>
                  </a:outerShdw>
                </a:effectLst>
                <a:latin typeface="Times New Roman" pitchFamily="18" charset="0"/>
                <a:cs typeface="Times New Roman" pitchFamily="18" charset="0"/>
              </a:rPr>
            </a:br>
            <a:r>
              <a:rPr kumimoji="0" lang="zh-TW" altLang="en-US" dirty="0" smtClean="0">
                <a:solidFill>
                  <a:prstClr val="black"/>
                </a:solidFill>
                <a:effectLst>
                  <a:outerShdw blurRad="31750" dist="25400" dir="5400000" algn="tl" rotWithShape="0">
                    <a:srgbClr val="000000">
                      <a:alpha val="25000"/>
                    </a:srgbClr>
                  </a:outerShdw>
                </a:effectLst>
                <a:latin typeface="Times New Roman" pitchFamily="18" charset="0"/>
                <a:cs typeface="Times New Roman" pitchFamily="18" charset="0"/>
              </a:rPr>
              <a:t>結論</a:t>
            </a:r>
            <a:r>
              <a:rPr kumimoji="0" lang="zh-TW" altLang="en-US" dirty="0">
                <a:solidFill>
                  <a:prstClr val="black"/>
                </a:solidFill>
                <a:effectLst>
                  <a:outerShdw blurRad="31750" dist="25400" dir="5400000" algn="tl" rotWithShape="0">
                    <a:srgbClr val="000000">
                      <a:alpha val="25000"/>
                    </a:srgbClr>
                  </a:outerShdw>
                </a:effectLst>
                <a:latin typeface="Times New Roman" pitchFamily="18" charset="0"/>
                <a:cs typeface="Times New Roman" pitchFamily="18" charset="0"/>
              </a:rPr>
              <a:t/>
            </a:r>
            <a:br>
              <a:rPr kumimoji="0" lang="zh-TW" altLang="en-US" dirty="0">
                <a:solidFill>
                  <a:prstClr val="black"/>
                </a:solidFill>
                <a:effectLst>
                  <a:outerShdw blurRad="31750" dist="25400" dir="5400000" algn="tl" rotWithShape="0">
                    <a:srgbClr val="000000">
                      <a:alpha val="25000"/>
                    </a:srgbClr>
                  </a:outerShdw>
                </a:effectLst>
                <a:latin typeface="Times New Roman" pitchFamily="18" charset="0"/>
                <a:cs typeface="Times New Roman" pitchFamily="18" charset="0"/>
              </a:rPr>
            </a:br>
            <a:endParaRPr lang="zh-TW" altLang="en-US" dirty="0"/>
          </a:p>
        </p:txBody>
      </p:sp>
      <p:sp>
        <p:nvSpPr>
          <p:cNvPr id="3" name="內容版面配置區 2"/>
          <p:cNvSpPr>
            <a:spLocks noGrp="1"/>
          </p:cNvSpPr>
          <p:nvPr>
            <p:ph idx="1"/>
          </p:nvPr>
        </p:nvSpPr>
        <p:spPr>
          <a:xfrm>
            <a:off x="457200" y="1484313"/>
            <a:ext cx="8229600" cy="4525962"/>
          </a:xfrm>
        </p:spPr>
        <p:txBody>
          <a:bodyPr/>
          <a:lstStyle/>
          <a:p>
            <a:pPr marL="365125" indent="-255588">
              <a:lnSpc>
                <a:spcPct val="110000"/>
              </a:lnSpc>
              <a:spcBef>
                <a:spcPts val="400"/>
              </a:spcBef>
              <a:buClr>
                <a:srgbClr val="2DA2BF"/>
              </a:buClr>
              <a:buSzPct val="68000"/>
              <a:buFont typeface="Wingdings 3" pitchFamily="18" charset="2"/>
              <a:buChar char=""/>
              <a:defRPr/>
            </a:pPr>
            <a:r>
              <a:rPr kumimoji="0" lang="zh-TW" altLang="en-US" dirty="0">
                <a:solidFill>
                  <a:prstClr val="black"/>
                </a:solidFill>
              </a:rPr>
              <a:t>教育改革須在前瞻發展和平衡需求間，奮力前行。</a:t>
            </a:r>
          </a:p>
          <a:p>
            <a:pPr marL="365125" indent="-255588">
              <a:lnSpc>
                <a:spcPct val="110000"/>
              </a:lnSpc>
              <a:spcBef>
                <a:spcPts val="400"/>
              </a:spcBef>
              <a:buClr>
                <a:srgbClr val="2DA2BF"/>
              </a:buClr>
              <a:buSzPct val="68000"/>
              <a:buFont typeface="Wingdings 3" pitchFamily="18" charset="2"/>
              <a:buChar char=""/>
              <a:defRPr/>
            </a:pPr>
            <a:r>
              <a:rPr kumimoji="0" lang="zh-TW" altLang="en-US" dirty="0">
                <a:solidFill>
                  <a:prstClr val="black"/>
                </a:solidFill>
              </a:rPr>
              <a:t>會考等級的設計，可以作為學力監控的有效工具，並提供入學改革過度時期的初略鑑別功能。</a:t>
            </a:r>
            <a:endParaRPr kumimoji="0" lang="en-US" altLang="zh-TW" dirty="0">
              <a:solidFill>
                <a:prstClr val="black"/>
              </a:solidFill>
            </a:endParaRPr>
          </a:p>
          <a:p>
            <a:pPr marL="365125" indent="-255588">
              <a:lnSpc>
                <a:spcPct val="110000"/>
              </a:lnSpc>
              <a:spcBef>
                <a:spcPts val="400"/>
              </a:spcBef>
              <a:buClr>
                <a:srgbClr val="2DA2BF"/>
              </a:buClr>
              <a:buSzPct val="68000"/>
              <a:buFont typeface="Wingdings 3" pitchFamily="18" charset="2"/>
              <a:buChar char=""/>
              <a:defRPr/>
            </a:pPr>
            <a:r>
              <a:rPr kumimoji="0" lang="zh-TW" altLang="en-US" dirty="0">
                <a:solidFill>
                  <a:prstClr val="black"/>
                </a:solidFill>
              </a:rPr>
              <a:t>持續推動以標準為依據之教學評量改革。</a:t>
            </a:r>
            <a:endParaRPr kumimoji="0" lang="en-US" altLang="zh-TW" dirty="0">
              <a:solidFill>
                <a:prstClr val="black"/>
              </a:solidFill>
            </a:endParaRPr>
          </a:p>
          <a:p>
            <a:pPr>
              <a:defRPr/>
            </a:pP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zh-TW" altLang="zh-TW" smtClean="0"/>
          </a:p>
        </p:txBody>
      </p:sp>
      <p:sp>
        <p:nvSpPr>
          <p:cNvPr id="73731" name="Rectangle 3"/>
          <p:cNvSpPr>
            <a:spLocks noGrp="1" noChangeArrowheads="1"/>
          </p:cNvSpPr>
          <p:nvPr>
            <p:ph type="body" idx="1"/>
          </p:nvPr>
        </p:nvSpPr>
        <p:spPr/>
        <p:txBody>
          <a:bodyPr/>
          <a:lstStyle/>
          <a:p>
            <a:pPr eaLnBrk="1" hangingPunct="1"/>
            <a:endParaRPr lang="zh-TW" altLang="zh-TW" smtClean="0"/>
          </a:p>
        </p:txBody>
      </p:sp>
      <p:pic>
        <p:nvPicPr>
          <p:cNvPr id="73732" name="Picture 4" descr="99績效簡報4"/>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57200" y="269875"/>
            <a:ext cx="8229600" cy="1143000"/>
          </a:xfrm>
        </p:spPr>
        <p:txBody>
          <a:bodyPr/>
          <a:lstStyle/>
          <a:p>
            <a:pPr eaLnBrk="1" hangingPunct="1">
              <a:defRPr/>
            </a:pPr>
            <a:r>
              <a:rPr lang="en-US" altLang="zh-TW" sz="4000" dirty="0" smtClean="0">
                <a:solidFill>
                  <a:srgbClr val="000000"/>
                </a:solidFill>
              </a:rPr>
              <a:t/>
            </a:r>
            <a:br>
              <a:rPr lang="en-US" altLang="zh-TW" sz="4000" dirty="0" smtClean="0">
                <a:solidFill>
                  <a:srgbClr val="000000"/>
                </a:solidFill>
              </a:rPr>
            </a:br>
            <a:r>
              <a:rPr lang="zh-TW" altLang="zh-TW" sz="4000" dirty="0" smtClean="0">
                <a:solidFill>
                  <a:srgbClr val="002060"/>
                </a:solidFill>
                <a:latin typeface="+mj-ea"/>
              </a:rPr>
              <a:t>102年試辦國中教育會考</a:t>
            </a:r>
            <a:r>
              <a:rPr lang="en-US" altLang="zh-TW" sz="4000" dirty="0" smtClean="0">
                <a:solidFill>
                  <a:srgbClr val="002060"/>
                </a:solidFill>
                <a:latin typeface="+mj-ea"/>
              </a:rPr>
              <a:t/>
            </a:r>
            <a:br>
              <a:rPr lang="en-US" altLang="zh-TW" sz="4000" dirty="0" smtClean="0">
                <a:solidFill>
                  <a:srgbClr val="002060"/>
                </a:solidFill>
                <a:latin typeface="+mj-ea"/>
              </a:rPr>
            </a:br>
            <a:r>
              <a:rPr lang="zh-TW" altLang="zh-TW" sz="4000" dirty="0" smtClean="0">
                <a:solidFill>
                  <a:srgbClr val="002060"/>
                </a:solidFill>
                <a:latin typeface="+mj-ea"/>
              </a:rPr>
              <a:t>各科答對題數與等級對照表</a:t>
            </a:r>
            <a:r>
              <a:rPr lang="zh-TW" altLang="zh-TW" sz="4000" dirty="0" smtClean="0">
                <a:solidFill>
                  <a:srgbClr val="000000"/>
                </a:solidFill>
              </a:rPr>
              <a:t/>
            </a:r>
            <a:br>
              <a:rPr lang="zh-TW" altLang="zh-TW" sz="4000" dirty="0" smtClean="0">
                <a:solidFill>
                  <a:srgbClr val="000000"/>
                </a:solidFill>
              </a:rPr>
            </a:br>
            <a:endParaRPr lang="zh-TW" altLang="en-US" sz="4000" dirty="0" smtClean="0"/>
          </a:p>
        </p:txBody>
      </p:sp>
      <p:graphicFrame>
        <p:nvGraphicFramePr>
          <p:cNvPr id="4" name="內容版面配置區 3"/>
          <p:cNvGraphicFramePr>
            <a:graphicFrameLocks noGrp="1"/>
          </p:cNvGraphicFramePr>
          <p:nvPr>
            <p:ph idx="1"/>
          </p:nvPr>
        </p:nvGraphicFramePr>
        <p:xfrm>
          <a:off x="457200" y="1403350"/>
          <a:ext cx="8229600" cy="4905375"/>
        </p:xfrm>
        <a:graphic>
          <a:graphicData uri="http://schemas.openxmlformats.org/drawingml/2006/table">
            <a:tbl>
              <a:tblPr/>
              <a:tblGrid>
                <a:gridCol w="1371600"/>
                <a:gridCol w="1371600"/>
                <a:gridCol w="1371600"/>
                <a:gridCol w="1371600"/>
                <a:gridCol w="1371600"/>
                <a:gridCol w="1371600"/>
              </a:tblGrid>
              <a:tr h="360043">
                <a:tc gridSpan="6">
                  <a:txBody>
                    <a:bodyPr/>
                    <a:lstStyle/>
                    <a:p>
                      <a:pPr algn="just" fontAlgn="ctr"/>
                      <a:endParaRPr lang="zh-TW" sz="1400" b="1" i="0" u="none" strike="noStrike" dirty="0">
                        <a:solidFill>
                          <a:srgbClr val="000000"/>
                        </a:solidFill>
                        <a:latin typeface="+mj-ea"/>
                        <a:ea typeface="+mj-ea"/>
                      </a:endParaRPr>
                    </a:p>
                  </a:txBody>
                  <a:tcPr marL="10270" marR="10270"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20087">
                <a:tc>
                  <a:txBody>
                    <a:bodyPr/>
                    <a:lstStyle/>
                    <a:p>
                      <a:pPr algn="ctr" fontAlgn="ctr"/>
                      <a:r>
                        <a:rPr lang="en-US" sz="1400" b="0" i="0" u="none" strike="noStrike" dirty="0">
                          <a:solidFill>
                            <a:srgbClr val="000000"/>
                          </a:solidFill>
                          <a:latin typeface="+mj-ea"/>
                          <a:ea typeface="+mj-ea"/>
                        </a:rPr>
                        <a:t>　</a:t>
                      </a:r>
                      <a:endParaRPr lang="zh-TW" sz="1400" b="0" i="0" u="none" strike="noStrike" dirty="0">
                        <a:solidFill>
                          <a:srgbClr val="000000"/>
                        </a:solidFill>
                        <a:latin typeface="+mj-ea"/>
                        <a:ea typeface="+mj-ea"/>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國文</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英語</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數學</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社會</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自然</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20087">
                <a:tc>
                  <a:txBody>
                    <a:bodyPr/>
                    <a:lstStyle/>
                    <a:p>
                      <a:pPr algn="ctr" fontAlgn="ctr"/>
                      <a:r>
                        <a:rPr lang="zh-TW" sz="2400" b="1" i="0" u="none" strike="noStrike" dirty="0">
                          <a:solidFill>
                            <a:srgbClr val="000000"/>
                          </a:solidFill>
                          <a:latin typeface="+mj-ea"/>
                          <a:ea typeface="+mj-ea"/>
                        </a:rPr>
                        <a:t>精熟</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400" b="0" i="0" u="none" strike="noStrike" dirty="0">
                          <a:solidFill>
                            <a:srgbClr val="000000"/>
                          </a:solidFill>
                          <a:latin typeface="+mj-ea"/>
                          <a:ea typeface="+mj-ea"/>
                          <a:cs typeface="Times New Roman" pitchFamily="18" charset="0"/>
                        </a:rPr>
                        <a:t>41-48</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34-40</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21-25</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53-63</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mj-ea"/>
                          <a:ea typeface="+mj-ea"/>
                          <a:cs typeface="Times New Roman" pitchFamily="18" charset="0"/>
                        </a:rPr>
                        <a:t>46-54</a:t>
                      </a:r>
                      <a:endParaRPr lang="zh-TW" sz="2400" b="0" i="0" u="none" strike="noStrike">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7">
                <a:tc>
                  <a:txBody>
                    <a:bodyPr/>
                    <a:lstStyle/>
                    <a:p>
                      <a:pPr algn="ctr" fontAlgn="ctr"/>
                      <a:r>
                        <a:rPr lang="zh-TW" sz="2400" b="1" i="0" u="none" strike="noStrike" dirty="0">
                          <a:solidFill>
                            <a:srgbClr val="000000"/>
                          </a:solidFill>
                          <a:latin typeface="+mj-ea"/>
                          <a:ea typeface="+mj-ea"/>
                        </a:rPr>
                        <a:t>基礎</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400" b="0" i="0" u="none" strike="noStrike">
                          <a:solidFill>
                            <a:srgbClr val="000000"/>
                          </a:solidFill>
                          <a:latin typeface="+mj-ea"/>
                          <a:ea typeface="+mj-ea"/>
                          <a:cs typeface="Times New Roman" pitchFamily="18" charset="0"/>
                        </a:rPr>
                        <a:t>20-40</a:t>
                      </a:r>
                      <a:endParaRPr lang="zh-TW" sz="2400" b="0" i="0" u="none" strike="noStrike">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14-33</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latin typeface="+mj-ea"/>
                          <a:ea typeface="+mj-ea"/>
                          <a:cs typeface="Times New Roman" pitchFamily="18" charset="0"/>
                        </a:rPr>
                        <a:t>9</a:t>
                      </a:r>
                      <a:r>
                        <a:rPr lang="en-US" altLang="zh-TW" sz="2400" b="0" i="0" u="none" strike="noStrike" dirty="0" smtClean="0">
                          <a:solidFill>
                            <a:srgbClr val="000000"/>
                          </a:solidFill>
                          <a:latin typeface="+mj-ea"/>
                          <a:ea typeface="+mj-ea"/>
                          <a:cs typeface="Times New Roman" pitchFamily="18" charset="0"/>
                        </a:rPr>
                        <a:t>-20</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24-52</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20-45</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7">
                <a:tc>
                  <a:txBody>
                    <a:bodyPr/>
                    <a:lstStyle/>
                    <a:p>
                      <a:pPr algn="ctr" fontAlgn="ctr"/>
                      <a:r>
                        <a:rPr lang="zh-TW" sz="2400" b="1" i="0" u="none" strike="noStrike" dirty="0">
                          <a:solidFill>
                            <a:srgbClr val="000000"/>
                          </a:solidFill>
                          <a:latin typeface="+mj-ea"/>
                          <a:ea typeface="+mj-ea"/>
                        </a:rPr>
                        <a:t>待加強</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400" b="0" i="0" u="none" strike="noStrike">
                          <a:solidFill>
                            <a:srgbClr val="000000"/>
                          </a:solidFill>
                          <a:latin typeface="+mj-ea"/>
                          <a:ea typeface="+mj-ea"/>
                          <a:cs typeface="Times New Roman" pitchFamily="18" charset="0"/>
                        </a:rPr>
                        <a:t>0-19</a:t>
                      </a:r>
                      <a:endParaRPr lang="zh-TW" sz="2400" b="0" i="0" u="none" strike="noStrike">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latin typeface="+mj-ea"/>
                          <a:ea typeface="+mj-ea"/>
                          <a:cs typeface="Times New Roman" pitchFamily="18" charset="0"/>
                        </a:rPr>
                        <a:t>0-13</a:t>
                      </a:r>
                      <a:endParaRPr lang="zh-TW" sz="2400" b="0" i="0" u="none" strike="noStrike">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0-8</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0-23</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mj-ea"/>
                          <a:ea typeface="+mj-ea"/>
                          <a:cs typeface="Times New Roman" pitchFamily="18" charset="0"/>
                        </a:rPr>
                        <a:t>0-19</a:t>
                      </a:r>
                      <a:endParaRPr lang="zh-TW" sz="2400" b="0" i="0" u="none" strike="noStrike" dirty="0">
                        <a:solidFill>
                          <a:srgbClr val="000000"/>
                        </a:solidFill>
                        <a:latin typeface="+mj-ea"/>
                        <a:ea typeface="+mj-ea"/>
                        <a:cs typeface="Times New Roman" pitchFamily="18" charset="0"/>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933">
                <a:tc gridSpan="6">
                  <a:txBody>
                    <a:bodyPr/>
                    <a:lstStyle/>
                    <a:p>
                      <a:pPr algn="just" fontAlgn="ctr"/>
                      <a:endParaRPr lang="en-US" sz="1200" b="0" i="0" u="none" strike="noStrike" dirty="0" smtClean="0">
                        <a:solidFill>
                          <a:srgbClr val="000000"/>
                        </a:solidFill>
                        <a:latin typeface="+mj-ea"/>
                        <a:ea typeface="+mj-ea"/>
                      </a:endParaRPr>
                    </a:p>
                    <a:p>
                      <a:pPr algn="just" fontAlgn="ctr"/>
                      <a:r>
                        <a:rPr lang="en-US" sz="1200" b="0" i="0" u="none" strike="noStrike" dirty="0" smtClean="0">
                          <a:solidFill>
                            <a:srgbClr val="000000"/>
                          </a:solidFill>
                          <a:latin typeface="+mj-ea"/>
                          <a:ea typeface="+mj-ea"/>
                        </a:rPr>
                        <a:t>*</a:t>
                      </a:r>
                      <a:r>
                        <a:rPr lang="en-US" sz="2400" b="0" i="0" u="none" strike="noStrike" dirty="0" err="1">
                          <a:solidFill>
                            <a:srgbClr val="000000"/>
                          </a:solidFill>
                          <a:latin typeface="+mj-ea"/>
                          <a:ea typeface="+mj-ea"/>
                        </a:rPr>
                        <a:t>每年各科答對題數與等級對照會因試題難度及測驗總題數而有所變化</a:t>
                      </a:r>
                      <a:r>
                        <a:rPr lang="en-US" sz="2400" b="0" i="0" u="none" strike="noStrike" dirty="0">
                          <a:solidFill>
                            <a:srgbClr val="000000"/>
                          </a:solidFill>
                          <a:latin typeface="+mj-ea"/>
                          <a:ea typeface="+mj-ea"/>
                        </a:rPr>
                        <a:t>。</a:t>
                      </a:r>
                      <a:endParaRPr lang="zh-TW" sz="2400" b="0" i="0" u="none" strike="noStrike" dirty="0">
                        <a:solidFill>
                          <a:srgbClr val="000000"/>
                        </a:solidFill>
                        <a:latin typeface="+mj-ea"/>
                        <a:ea typeface="+mj-ea"/>
                      </a:endParaRPr>
                    </a:p>
                  </a:txBody>
                  <a:tcPr marL="10270" marR="10270"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41052">
                <a:tc gridSpan="6">
                  <a:txBody>
                    <a:bodyPr/>
                    <a:lstStyle/>
                    <a:p>
                      <a:pPr algn="just" fontAlgn="ctr"/>
                      <a:r>
                        <a:rPr lang="en-US" sz="2400" b="0" i="0" u="none" strike="noStrike" dirty="0">
                          <a:solidFill>
                            <a:srgbClr val="000000"/>
                          </a:solidFill>
                          <a:latin typeface="+mj-ea"/>
                          <a:ea typeface="+mj-ea"/>
                        </a:rPr>
                        <a:t>*</a:t>
                      </a:r>
                      <a:r>
                        <a:rPr lang="en-US" sz="2400" b="0" i="0" u="none" strike="noStrike" dirty="0" err="1">
                          <a:solidFill>
                            <a:srgbClr val="000000"/>
                          </a:solidFill>
                          <a:latin typeface="+mj-ea"/>
                          <a:ea typeface="+mj-ea"/>
                        </a:rPr>
                        <a:t>本次等級設定結果英語科不包含聽力題、數學科不包含非選擇題</a:t>
                      </a:r>
                      <a:r>
                        <a:rPr lang="en-US" sz="2400" b="0" i="0" u="none" strike="noStrike" dirty="0">
                          <a:solidFill>
                            <a:srgbClr val="000000"/>
                          </a:solidFill>
                          <a:latin typeface="+mj-ea"/>
                          <a:ea typeface="+mj-ea"/>
                        </a:rPr>
                        <a:t>。</a:t>
                      </a:r>
                      <a:endParaRPr lang="zh-TW" sz="2400" b="0" i="0" u="none" strike="noStrike" dirty="0">
                        <a:solidFill>
                          <a:srgbClr val="000000"/>
                        </a:solidFill>
                        <a:latin typeface="+mj-ea"/>
                        <a:ea typeface="+mj-ea"/>
                      </a:endParaRPr>
                    </a:p>
                  </a:txBody>
                  <a:tcPr marL="10270" marR="10270" marT="9525"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74795" name="矩形 4"/>
          <p:cNvSpPr>
            <a:spLocks noChangeArrowheads="1"/>
          </p:cNvSpPr>
          <p:nvPr/>
        </p:nvSpPr>
        <p:spPr bwMode="auto">
          <a:xfrm>
            <a:off x="4421188" y="3244850"/>
            <a:ext cx="301625" cy="368300"/>
          </a:xfrm>
          <a:prstGeom prst="rect">
            <a:avLst/>
          </a:prstGeom>
          <a:noFill/>
          <a:ln w="9525">
            <a:noFill/>
            <a:miter lim="800000"/>
            <a:headEnd/>
            <a:tailEnd/>
          </a:ln>
        </p:spPr>
        <p:txBody>
          <a:bodyPr wrap="none">
            <a:spAutoFit/>
          </a:bodyPr>
          <a:lstStyle/>
          <a:p>
            <a:pPr eaLnBrk="1" hangingPunct="1"/>
            <a:r>
              <a:rPr lang="en-US" altLang="zh-TW">
                <a:solidFill>
                  <a:srgbClr val="000000"/>
                </a:solidFill>
                <a:latin typeface="標楷體" pitchFamily="65" charset="-120"/>
              </a:rPr>
              <a:t>-</a:t>
            </a:r>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57200" y="269875"/>
            <a:ext cx="8229600" cy="1143000"/>
          </a:xfrm>
        </p:spPr>
        <p:txBody>
          <a:bodyPr/>
          <a:lstStyle/>
          <a:p>
            <a:pPr eaLnBrk="1" hangingPunct="1">
              <a:defRPr/>
            </a:pPr>
            <a:r>
              <a:rPr lang="en-US" altLang="zh-TW" sz="4000" dirty="0" smtClean="0">
                <a:solidFill>
                  <a:srgbClr val="002060"/>
                </a:solidFill>
                <a:latin typeface="+mj-ea"/>
              </a:rPr>
              <a:t>102</a:t>
            </a:r>
            <a:r>
              <a:rPr lang="zh-TW" altLang="zh-TW" sz="4000" dirty="0" smtClean="0">
                <a:solidFill>
                  <a:srgbClr val="002060"/>
                </a:solidFill>
                <a:latin typeface="+mj-ea"/>
              </a:rPr>
              <a:t>年試辦國中教育會考</a:t>
            </a:r>
            <a:r>
              <a:rPr lang="en-US" altLang="zh-TW" sz="4000" dirty="0" smtClean="0">
                <a:solidFill>
                  <a:srgbClr val="002060"/>
                </a:solidFill>
                <a:latin typeface="+mj-ea"/>
              </a:rPr>
              <a:t/>
            </a:r>
            <a:br>
              <a:rPr lang="en-US" altLang="zh-TW" sz="4000" dirty="0" smtClean="0">
                <a:solidFill>
                  <a:srgbClr val="002060"/>
                </a:solidFill>
                <a:latin typeface="+mj-ea"/>
              </a:rPr>
            </a:br>
            <a:r>
              <a:rPr lang="zh-TW" altLang="zh-TW" sz="4000" dirty="0" smtClean="0">
                <a:solidFill>
                  <a:srgbClr val="002060"/>
                </a:solidFill>
                <a:latin typeface="+mj-ea"/>
              </a:rPr>
              <a:t>各科各等級人數比例</a:t>
            </a:r>
            <a:endParaRPr lang="zh-TW" altLang="en-US" sz="4000" dirty="0" smtClean="0">
              <a:solidFill>
                <a:srgbClr val="002060"/>
              </a:solidFill>
              <a:latin typeface="+mj-ea"/>
            </a:endParaRPr>
          </a:p>
        </p:txBody>
      </p:sp>
      <p:graphicFrame>
        <p:nvGraphicFramePr>
          <p:cNvPr id="4" name="內容版面配置區 3"/>
          <p:cNvGraphicFramePr>
            <a:graphicFrameLocks noGrp="1"/>
          </p:cNvGraphicFramePr>
          <p:nvPr>
            <p:ph idx="1"/>
          </p:nvPr>
        </p:nvGraphicFramePr>
        <p:xfrm>
          <a:off x="457200" y="1484313"/>
          <a:ext cx="8229600" cy="5075237"/>
        </p:xfrm>
        <a:graphic>
          <a:graphicData uri="http://schemas.openxmlformats.org/drawingml/2006/table">
            <a:tbl>
              <a:tblPr/>
              <a:tblGrid>
                <a:gridCol w="1226772"/>
                <a:gridCol w="1400566"/>
                <a:gridCol w="1400566"/>
                <a:gridCol w="1400566"/>
                <a:gridCol w="1400566"/>
                <a:gridCol w="1400566"/>
              </a:tblGrid>
              <a:tr h="360028">
                <a:tc gridSpan="6">
                  <a:txBody>
                    <a:bodyPr/>
                    <a:lstStyle/>
                    <a:p>
                      <a:pPr algn="just" fontAlgn="ctr"/>
                      <a:endParaRPr lang="zh-TW" sz="1400" b="1" i="0" u="none" strike="noStrike" dirty="0">
                        <a:solidFill>
                          <a:srgbClr val="000000"/>
                        </a:solidFill>
                        <a:latin typeface="+mj-ea"/>
                        <a:ea typeface="+mj-ea"/>
                      </a:endParaRPr>
                    </a:p>
                  </a:txBody>
                  <a:tcPr marL="10270" marR="10270"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20057">
                <a:tc>
                  <a:txBody>
                    <a:bodyPr/>
                    <a:lstStyle/>
                    <a:p>
                      <a:pPr algn="ctr" fontAlgn="ctr"/>
                      <a:r>
                        <a:rPr lang="en-US" sz="1400" b="0" i="0" u="none" strike="noStrike" dirty="0">
                          <a:solidFill>
                            <a:srgbClr val="000000"/>
                          </a:solidFill>
                          <a:latin typeface="+mj-ea"/>
                          <a:ea typeface="+mj-ea"/>
                        </a:rPr>
                        <a:t>　</a:t>
                      </a:r>
                      <a:endParaRPr lang="zh-TW" sz="1400" b="0" i="0" u="none" strike="noStrike" dirty="0">
                        <a:solidFill>
                          <a:srgbClr val="000000"/>
                        </a:solidFill>
                        <a:latin typeface="+mj-ea"/>
                        <a:ea typeface="+mj-ea"/>
                      </a:endParaRP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國文</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英語</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數學</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社會</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TW" sz="2400" b="1" i="0" u="none" strike="noStrike" dirty="0">
                          <a:solidFill>
                            <a:srgbClr val="000000"/>
                          </a:solidFill>
                          <a:latin typeface="+mj-ea"/>
                          <a:ea typeface="+mj-ea"/>
                        </a:rPr>
                        <a:t>自然</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20057">
                <a:tc>
                  <a:txBody>
                    <a:bodyPr/>
                    <a:lstStyle/>
                    <a:p>
                      <a:pPr algn="ctr" fontAlgn="ctr"/>
                      <a:r>
                        <a:rPr lang="zh-TW" sz="2400" b="1" i="0" u="none" strike="noStrike" dirty="0">
                          <a:solidFill>
                            <a:srgbClr val="000000"/>
                          </a:solidFill>
                          <a:latin typeface="+mj-ea"/>
                          <a:ea typeface="+mj-ea"/>
                        </a:rPr>
                        <a:t>精熟</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14.42%</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15.42%</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14.45%</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15.78%</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13.74%</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57">
                <a:tc>
                  <a:txBody>
                    <a:bodyPr/>
                    <a:lstStyle/>
                    <a:p>
                      <a:pPr algn="ctr" fontAlgn="ctr"/>
                      <a:r>
                        <a:rPr lang="zh-TW" sz="2400" b="1" i="0" u="none" strike="noStrike" dirty="0">
                          <a:solidFill>
                            <a:srgbClr val="000000"/>
                          </a:solidFill>
                          <a:latin typeface="+mj-ea"/>
                          <a:ea typeface="+mj-ea"/>
                        </a:rPr>
                        <a:t>基礎</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8890" algn="ctr">
                        <a:lnSpc>
                          <a:spcPts val="2200"/>
                        </a:lnSpc>
                        <a:spcAft>
                          <a:spcPts val="0"/>
                        </a:spcAft>
                      </a:pPr>
                      <a:r>
                        <a:rPr lang="en-US" sz="2400" kern="100">
                          <a:solidFill>
                            <a:srgbClr val="000000"/>
                          </a:solidFill>
                          <a:latin typeface="+mj-ea"/>
                          <a:ea typeface="+mj-ea"/>
                          <a:cs typeface="Times New Roman"/>
                        </a:rPr>
                        <a:t>64.55%</a:t>
                      </a:r>
                      <a:endParaRPr lang="zh-TW" sz="2400" kern="10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mj-ea"/>
                          <a:ea typeface="+mj-ea"/>
                          <a:cs typeface="Times New Roman"/>
                        </a:rPr>
                        <a:t>55.86%</a:t>
                      </a:r>
                      <a:endParaRPr lang="zh-TW" sz="2400" kern="10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mj-ea"/>
                          <a:ea typeface="+mj-ea"/>
                          <a:cs typeface="Times New Roman"/>
                        </a:rPr>
                        <a:t>59.26%</a:t>
                      </a:r>
                      <a:endParaRPr lang="zh-TW" sz="2400" kern="10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68.21%</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65.73%</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57">
                <a:tc>
                  <a:txBody>
                    <a:bodyPr/>
                    <a:lstStyle/>
                    <a:p>
                      <a:pPr algn="ctr" fontAlgn="ctr"/>
                      <a:r>
                        <a:rPr lang="zh-TW" sz="2400" b="1" i="0" u="none" strike="noStrike" dirty="0">
                          <a:solidFill>
                            <a:srgbClr val="000000"/>
                          </a:solidFill>
                          <a:latin typeface="+mj-ea"/>
                          <a:ea typeface="+mj-ea"/>
                        </a:rPr>
                        <a:t>待加強</a:t>
                      </a:r>
                    </a:p>
                  </a:txBody>
                  <a:tcPr marL="10270" marR="1027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indent="8890" algn="ctr">
                        <a:lnSpc>
                          <a:spcPts val="2200"/>
                        </a:lnSpc>
                        <a:spcAft>
                          <a:spcPts val="0"/>
                        </a:spcAft>
                      </a:pPr>
                      <a:r>
                        <a:rPr lang="en-US" sz="2400" kern="100">
                          <a:solidFill>
                            <a:srgbClr val="000000"/>
                          </a:solidFill>
                          <a:latin typeface="+mj-ea"/>
                          <a:ea typeface="+mj-ea"/>
                          <a:cs typeface="Times New Roman"/>
                        </a:rPr>
                        <a:t>21.03%</a:t>
                      </a:r>
                      <a:endParaRPr lang="zh-TW" sz="2400" kern="10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mj-ea"/>
                          <a:ea typeface="+mj-ea"/>
                          <a:cs typeface="Times New Roman"/>
                        </a:rPr>
                        <a:t>28.72%</a:t>
                      </a:r>
                      <a:endParaRPr lang="zh-TW" sz="2400" kern="10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mj-ea"/>
                          <a:ea typeface="+mj-ea"/>
                          <a:cs typeface="Times New Roman"/>
                        </a:rPr>
                        <a:t>26.29%</a:t>
                      </a:r>
                      <a:endParaRPr lang="zh-TW" sz="2400" kern="10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a:solidFill>
                            <a:srgbClr val="000000"/>
                          </a:solidFill>
                          <a:latin typeface="+mj-ea"/>
                          <a:ea typeface="+mj-ea"/>
                          <a:cs typeface="Times New Roman"/>
                        </a:rPr>
                        <a:t>16.01%</a:t>
                      </a:r>
                      <a:endParaRPr lang="zh-TW" sz="2400" kern="10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90" algn="ctr">
                        <a:lnSpc>
                          <a:spcPts val="2200"/>
                        </a:lnSpc>
                        <a:spcAft>
                          <a:spcPts val="0"/>
                        </a:spcAft>
                      </a:pPr>
                      <a:r>
                        <a:rPr lang="en-US" sz="2400" kern="100" dirty="0">
                          <a:solidFill>
                            <a:srgbClr val="000000"/>
                          </a:solidFill>
                          <a:latin typeface="+mj-ea"/>
                          <a:ea typeface="+mj-ea"/>
                          <a:cs typeface="Times New Roman"/>
                        </a:rPr>
                        <a:t>20.53%</a:t>
                      </a:r>
                      <a:endParaRPr lang="zh-TW" sz="2400" kern="100" dirty="0">
                        <a:latin typeface="+mj-ea"/>
                        <a:ea typeface="+mj-ea"/>
                        <a:cs typeface="Times New Roman"/>
                      </a:endParaRPr>
                    </a:p>
                  </a:txBody>
                  <a:tcPr marL="19170" marR="19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798">
                <a:tc gridSpan="6">
                  <a:txBody>
                    <a:bodyPr/>
                    <a:lstStyle/>
                    <a:p>
                      <a:pPr algn="just" fontAlgn="ctr"/>
                      <a:endParaRPr lang="en-US" sz="2400" b="0" i="0" u="none" strike="noStrike" dirty="0" smtClean="0">
                        <a:solidFill>
                          <a:srgbClr val="000000"/>
                        </a:solidFill>
                        <a:latin typeface="+mj-ea"/>
                        <a:ea typeface="+mj-ea"/>
                      </a:endParaRPr>
                    </a:p>
                    <a:p>
                      <a:pPr algn="just" fontAlgn="ctr"/>
                      <a:r>
                        <a:rPr lang="en-US" sz="2400" b="0" i="0" u="none" strike="noStrike" dirty="0" smtClean="0">
                          <a:solidFill>
                            <a:srgbClr val="000000"/>
                          </a:solidFill>
                          <a:latin typeface="+mj-ea"/>
                          <a:ea typeface="+mj-ea"/>
                        </a:rPr>
                        <a:t>*</a:t>
                      </a:r>
                      <a:r>
                        <a:rPr lang="zh-TW" altLang="zh-TW" sz="2400" kern="1200" dirty="0" smtClean="0">
                          <a:solidFill>
                            <a:schemeClr val="tx1"/>
                          </a:solidFill>
                          <a:latin typeface="+mj-ea"/>
                          <a:ea typeface="+mj-ea"/>
                          <a:cs typeface="+mn-cs"/>
                        </a:rPr>
                        <a:t>各等級人數比例係以有效人數計算，即扣除缺考、重大違規及點字卷者。</a:t>
                      </a:r>
                      <a:endParaRPr lang="zh-TW" sz="2400" b="0" i="0" u="none" strike="noStrike" dirty="0">
                        <a:solidFill>
                          <a:srgbClr val="000000"/>
                        </a:solidFill>
                        <a:latin typeface="+mj-ea"/>
                        <a:ea typeface="+mj-ea"/>
                      </a:endParaRPr>
                    </a:p>
                  </a:txBody>
                  <a:tcPr marL="10270" marR="10270"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28185">
                <a:tc gridSpan="6">
                  <a:txBody>
                    <a:bodyPr/>
                    <a:lstStyle/>
                    <a:p>
                      <a:pPr algn="just" fontAlgn="ctr"/>
                      <a:endParaRPr lang="zh-TW" sz="2400" b="0" i="0" u="none" strike="noStrike" dirty="0">
                        <a:solidFill>
                          <a:srgbClr val="000000"/>
                        </a:solidFill>
                        <a:latin typeface="+mj-ea"/>
                        <a:ea typeface="+mj-ea"/>
                      </a:endParaRPr>
                    </a:p>
                  </a:txBody>
                  <a:tcPr marL="10270" marR="10270" marT="9525"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75819" name="矩形 4"/>
          <p:cNvSpPr>
            <a:spLocks noChangeArrowheads="1"/>
          </p:cNvSpPr>
          <p:nvPr/>
        </p:nvSpPr>
        <p:spPr bwMode="auto">
          <a:xfrm>
            <a:off x="4421188" y="3244850"/>
            <a:ext cx="301625" cy="368300"/>
          </a:xfrm>
          <a:prstGeom prst="rect">
            <a:avLst/>
          </a:prstGeom>
          <a:noFill/>
          <a:ln w="9525">
            <a:noFill/>
            <a:miter lim="800000"/>
            <a:headEnd/>
            <a:tailEnd/>
          </a:ln>
        </p:spPr>
        <p:txBody>
          <a:bodyPr wrap="none">
            <a:spAutoFit/>
          </a:bodyPr>
          <a:lstStyle/>
          <a:p>
            <a:pPr eaLnBrk="1" hangingPunct="1"/>
            <a:r>
              <a:rPr lang="en-US" altLang="zh-TW">
                <a:solidFill>
                  <a:srgbClr val="000000"/>
                </a:solidFill>
                <a:latin typeface="標楷體" pitchFamily="65" charset="-120"/>
              </a:rPr>
              <a:t>-</a:t>
            </a:r>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pPr eaLnBrk="1" hangingPunct="1">
              <a:defRPr/>
            </a:pPr>
            <a:r>
              <a:rPr lang="zh-TW" altLang="en-US" sz="4400" dirty="0" smtClean="0">
                <a:latin typeface="標楷體" pitchFamily="65" charset="-120"/>
                <a:ea typeface="標楷體" pitchFamily="65" charset="-120"/>
              </a:rPr>
              <a:t>國中基測、教育會考比較</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endParaRPr lang="zh-TW" altLang="en-US" sz="4400" dirty="0" smtClean="0">
              <a:latin typeface="標楷體" pitchFamily="65" charset="-120"/>
              <a:ea typeface="標楷體" pitchFamily="65" charset="-120"/>
            </a:endParaRPr>
          </a:p>
        </p:txBody>
      </p:sp>
      <p:graphicFrame>
        <p:nvGraphicFramePr>
          <p:cNvPr id="7" name="表格 6"/>
          <p:cNvGraphicFramePr>
            <a:graphicFrameLocks noGrp="1"/>
          </p:cNvGraphicFramePr>
          <p:nvPr/>
        </p:nvGraphicFramePr>
        <p:xfrm>
          <a:off x="107950" y="1268413"/>
          <a:ext cx="8856663" cy="5589587"/>
        </p:xfrm>
        <a:graphic>
          <a:graphicData uri="http://schemas.openxmlformats.org/drawingml/2006/table">
            <a:tbl>
              <a:tblPr firstRow="1" bandRow="1">
                <a:tableStyleId>{21E4AEA4-8DFA-4A89-87EB-49C32662AFE0}</a:tableStyleId>
              </a:tblPr>
              <a:tblGrid>
                <a:gridCol w="687098"/>
                <a:gridCol w="3704991"/>
                <a:gridCol w="4464574"/>
              </a:tblGrid>
              <a:tr h="410726">
                <a:tc>
                  <a:txBody>
                    <a:bodyPr/>
                    <a:lstStyle/>
                    <a:p>
                      <a:pPr algn="ctr">
                        <a:lnSpc>
                          <a:spcPts val="2200"/>
                        </a:lnSpc>
                      </a:pPr>
                      <a:r>
                        <a:rPr lang="zh-TW" altLang="zh-TW" sz="1800" kern="1200" dirty="0" smtClean="0">
                          <a:latin typeface="標楷體" pitchFamily="65" charset="-120"/>
                          <a:ea typeface="標楷體" pitchFamily="65" charset="-120"/>
                        </a:rPr>
                        <a:t>項目</a:t>
                      </a:r>
                      <a:endParaRPr lang="zh-TW" altLang="en-US" sz="1800" dirty="0">
                        <a:latin typeface="標楷體" pitchFamily="65" charset="-120"/>
                        <a:ea typeface="標楷體" pitchFamily="65" charset="-120"/>
                      </a:endParaRPr>
                    </a:p>
                  </a:txBody>
                  <a:tcPr marL="68578" marR="68578" marT="35783" marB="35783" anchor="ctr"/>
                </a:tc>
                <a:tc>
                  <a:txBody>
                    <a:bodyPr/>
                    <a:lstStyle/>
                    <a:p>
                      <a:pPr algn="ctr">
                        <a:lnSpc>
                          <a:spcPts val="2200"/>
                        </a:lnSpc>
                      </a:pPr>
                      <a:r>
                        <a:rPr lang="zh-TW" altLang="en-US" sz="1800" dirty="0" smtClean="0">
                          <a:latin typeface="標楷體" pitchFamily="65" charset="-120"/>
                          <a:ea typeface="標楷體" pitchFamily="65" charset="-120"/>
                        </a:rPr>
                        <a:t>國中基測</a:t>
                      </a:r>
                      <a:endParaRPr lang="zh-TW" altLang="en-US" sz="1800" dirty="0">
                        <a:latin typeface="標楷體" pitchFamily="65" charset="-120"/>
                        <a:ea typeface="標楷體" pitchFamily="65" charset="-120"/>
                      </a:endParaRPr>
                    </a:p>
                  </a:txBody>
                  <a:tcPr marL="68578" marR="68578" marT="35783" marB="35783"/>
                </a:tc>
                <a:tc>
                  <a:txBody>
                    <a:bodyPr/>
                    <a:lstStyle/>
                    <a:p>
                      <a:pPr algn="ctr">
                        <a:lnSpc>
                          <a:spcPts val="2200"/>
                        </a:lnSpc>
                      </a:pPr>
                      <a:r>
                        <a:rPr lang="zh-TW" altLang="zh-TW" sz="1800" kern="1200" dirty="0" smtClean="0">
                          <a:latin typeface="標楷體" pitchFamily="65" charset="-120"/>
                          <a:ea typeface="標楷體" pitchFamily="65" charset="-120"/>
                        </a:rPr>
                        <a:t>教育會考</a:t>
                      </a:r>
                      <a:endParaRPr lang="zh-TW" altLang="en-US" sz="1800" dirty="0">
                        <a:latin typeface="標楷體" pitchFamily="65" charset="-120"/>
                        <a:ea typeface="標楷體" pitchFamily="65" charset="-120"/>
                      </a:endParaRPr>
                    </a:p>
                  </a:txBody>
                  <a:tcPr marL="68578" marR="68578" marT="35783" marB="35783"/>
                </a:tc>
              </a:tr>
              <a:tr h="737704">
                <a:tc>
                  <a:txBody>
                    <a:bodyPr/>
                    <a:lstStyle/>
                    <a:p>
                      <a:pPr algn="ctr">
                        <a:lnSpc>
                          <a:spcPts val="2200"/>
                        </a:lnSpc>
                      </a:pPr>
                      <a:r>
                        <a:rPr lang="zh-TW" altLang="en-US" sz="1600" dirty="0" smtClean="0">
                          <a:latin typeface="標楷體" pitchFamily="65" charset="-120"/>
                          <a:ea typeface="標楷體" pitchFamily="65" charset="-120"/>
                        </a:rPr>
                        <a:t>法源</a:t>
                      </a:r>
                      <a:endParaRPr lang="en-US" altLang="zh-TW" sz="1600" dirty="0" smtClean="0">
                        <a:latin typeface="標楷體" pitchFamily="65" charset="-120"/>
                        <a:ea typeface="標楷體" pitchFamily="65" charset="-120"/>
                      </a:endParaRPr>
                    </a:p>
                    <a:p>
                      <a:pPr algn="ctr">
                        <a:lnSpc>
                          <a:spcPts val="2200"/>
                        </a:lnSpc>
                      </a:pPr>
                      <a:r>
                        <a:rPr lang="zh-TW" altLang="en-US" sz="1600" dirty="0" smtClean="0">
                          <a:latin typeface="標楷體" pitchFamily="65" charset="-120"/>
                          <a:ea typeface="標楷體" pitchFamily="65" charset="-120"/>
                        </a:rPr>
                        <a:t>依據</a:t>
                      </a:r>
                      <a:endParaRPr lang="zh-TW" altLang="en-US" sz="1600" dirty="0">
                        <a:latin typeface="標楷體" pitchFamily="65" charset="-120"/>
                        <a:ea typeface="標楷體" pitchFamily="65" charset="-120"/>
                      </a:endParaRPr>
                    </a:p>
                  </a:txBody>
                  <a:tcPr marL="68578" marR="68578" marT="35783" marB="35783" anchor="ctr"/>
                </a:tc>
                <a:tc>
                  <a:txBody>
                    <a:bodyPr/>
                    <a:lstStyle/>
                    <a:p>
                      <a:pPr algn="l">
                        <a:lnSpc>
                          <a:spcPts val="2200"/>
                        </a:lnSpc>
                      </a:pPr>
                      <a:r>
                        <a:rPr lang="zh-TW" altLang="zh-TW" sz="1800" kern="1200" dirty="0" smtClean="0">
                          <a:latin typeface="標楷體" pitchFamily="65" charset="-120"/>
                          <a:ea typeface="標楷體" pitchFamily="65" charset="-120"/>
                        </a:rPr>
                        <a:t>高級中等學校多元入學招生辦法</a:t>
                      </a:r>
                      <a:endParaRPr lang="zh-TW" altLang="en-US" sz="1800" dirty="0">
                        <a:latin typeface="標楷體" pitchFamily="65" charset="-120"/>
                        <a:ea typeface="標楷體" pitchFamily="65" charset="-120"/>
                      </a:endParaRPr>
                    </a:p>
                  </a:txBody>
                  <a:tcPr marL="68578" marR="68578" marT="35783" marB="35783" anchor="ct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zh-TW" altLang="zh-TW" sz="1800" kern="1200" dirty="0" smtClean="0">
                          <a:latin typeface="標楷體" pitchFamily="65" charset="-120"/>
                          <a:ea typeface="標楷體" pitchFamily="65" charset="-120"/>
                        </a:rPr>
                        <a:t>國民小學及國民中學學生成績評量準則</a:t>
                      </a:r>
                      <a:endParaRPr lang="zh-TW" altLang="zh-TW" sz="1800" kern="1200" dirty="0">
                        <a:solidFill>
                          <a:schemeClr val="dk1"/>
                        </a:solidFill>
                        <a:latin typeface="標楷體" pitchFamily="65" charset="-120"/>
                        <a:ea typeface="標楷體" pitchFamily="65" charset="-120"/>
                        <a:cs typeface="+mn-cs"/>
                      </a:endParaRPr>
                    </a:p>
                  </a:txBody>
                  <a:tcPr marL="13335" marR="13335" marT="0" marB="0" anchor="ctr"/>
                </a:tc>
              </a:tr>
              <a:tr h="851434">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zh-TW" altLang="zh-TW" sz="1600" kern="1200" dirty="0" smtClean="0">
                          <a:latin typeface="標楷體" pitchFamily="65" charset="-120"/>
                          <a:ea typeface="標楷體" pitchFamily="65" charset="-120"/>
                        </a:rPr>
                        <a:t>測驗</a:t>
                      </a:r>
                      <a:endParaRPr lang="en-US" altLang="zh-TW" sz="1600" kern="1200" dirty="0" smtClean="0">
                        <a:latin typeface="標楷體" pitchFamily="65" charset="-120"/>
                        <a:ea typeface="標楷體" pitchFamily="65" charset="-120"/>
                      </a:endParaRPr>
                    </a:p>
                    <a:p>
                      <a:pPr marL="0" marR="0" indent="0" algn="ctr" defTabSz="914400" rtl="0" eaLnBrk="1" fontAlgn="auto" latinLnBrk="0" hangingPunct="1">
                        <a:lnSpc>
                          <a:spcPts val="2200"/>
                        </a:lnSpc>
                        <a:spcBef>
                          <a:spcPts val="0"/>
                        </a:spcBef>
                        <a:spcAft>
                          <a:spcPts val="0"/>
                        </a:spcAft>
                        <a:buClrTx/>
                        <a:buSzTx/>
                        <a:buFontTx/>
                        <a:buNone/>
                        <a:tabLst/>
                        <a:defRPr/>
                      </a:pPr>
                      <a:r>
                        <a:rPr lang="zh-TW" altLang="zh-TW" sz="1600" kern="1200" dirty="0" smtClean="0">
                          <a:latin typeface="標楷體" pitchFamily="65" charset="-120"/>
                          <a:ea typeface="標楷體" pitchFamily="65" charset="-120"/>
                        </a:rPr>
                        <a:t>目的</a:t>
                      </a:r>
                      <a:endParaRPr lang="zh-TW" altLang="en-US" sz="1600" dirty="0">
                        <a:latin typeface="標楷體" pitchFamily="65" charset="-120"/>
                        <a:ea typeface="標楷體" pitchFamily="65" charset="-120"/>
                      </a:endParaRPr>
                    </a:p>
                  </a:txBody>
                  <a:tcPr marL="68578" marR="68578" marT="35783" marB="35783" anchor="ctr"/>
                </a:tc>
                <a:tc>
                  <a:txBody>
                    <a:bodyPr/>
                    <a:lstStyle/>
                    <a:p>
                      <a:pPr algn="l">
                        <a:lnSpc>
                          <a:spcPts val="2200"/>
                        </a:lnSpc>
                      </a:pPr>
                      <a:r>
                        <a:rPr lang="zh-TW" altLang="zh-TW" sz="1800" kern="1200" dirty="0" smtClean="0">
                          <a:latin typeface="標楷體" pitchFamily="65" charset="-120"/>
                          <a:ea typeface="標楷體" pitchFamily="65" charset="-120"/>
                        </a:rPr>
                        <a:t>評量國民中學學生經過三年的學習後，所獲得的基本知識與能力</a:t>
                      </a:r>
                      <a:endParaRPr lang="zh-TW" altLang="en-US" sz="1800" dirty="0">
                        <a:latin typeface="標楷體" pitchFamily="65" charset="-120"/>
                        <a:ea typeface="標楷體" pitchFamily="65" charset="-120"/>
                      </a:endParaRPr>
                    </a:p>
                  </a:txBody>
                  <a:tcPr marL="68578" marR="68578" marT="35783" marB="35783" anchor="ct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zh-TW" altLang="zh-TW" sz="1800" kern="100" dirty="0" smtClean="0">
                          <a:latin typeface="標楷體" pitchFamily="65" charset="-120"/>
                          <a:ea typeface="標楷體" pitchFamily="65" charset="-120"/>
                        </a:rPr>
                        <a:t>檢測國中畢業生的學力表現水準</a:t>
                      </a:r>
                      <a:endParaRPr lang="zh-TW" altLang="en-US" sz="1800" dirty="0">
                        <a:latin typeface="標楷體" pitchFamily="65" charset="-120"/>
                        <a:ea typeface="標楷體" pitchFamily="65" charset="-120"/>
                      </a:endParaRPr>
                    </a:p>
                  </a:txBody>
                  <a:tcPr marL="68578" marR="68578" marT="35783" marB="35783" anchor="ctr"/>
                </a:tc>
              </a:tr>
              <a:tr h="2162913">
                <a:tc>
                  <a:txBody>
                    <a:bodyPr/>
                    <a:lstStyle/>
                    <a:p>
                      <a:pPr algn="ctr">
                        <a:lnSpc>
                          <a:spcPts val="2200"/>
                        </a:lnSpc>
                      </a:pPr>
                      <a:r>
                        <a:rPr lang="zh-TW" altLang="zh-TW" sz="1600" kern="1200" dirty="0" smtClean="0">
                          <a:latin typeface="標楷體" pitchFamily="65" charset="-120"/>
                          <a:ea typeface="標楷體" pitchFamily="65" charset="-120"/>
                        </a:rPr>
                        <a:t>功能</a:t>
                      </a:r>
                      <a:endParaRPr lang="zh-TW" altLang="en-US" sz="1600" dirty="0">
                        <a:latin typeface="標楷體" pitchFamily="65" charset="-120"/>
                        <a:ea typeface="標楷體" pitchFamily="65" charset="-120"/>
                      </a:endParaRPr>
                    </a:p>
                  </a:txBody>
                  <a:tcPr marL="68578" marR="68578" marT="35783" marB="35783" anchor="ctr"/>
                </a:tc>
                <a:tc>
                  <a:txBody>
                    <a:bodyPr/>
                    <a:lstStyle/>
                    <a:p>
                      <a:pPr algn="l">
                        <a:lnSpc>
                          <a:spcPts val="2200"/>
                        </a:lnSpc>
                      </a:pPr>
                      <a:r>
                        <a:rPr lang="zh-TW" altLang="zh-TW" sz="1800" kern="1200" dirty="0" smtClean="0">
                          <a:latin typeface="標楷體" pitchFamily="65" charset="-120"/>
                          <a:ea typeface="標楷體" pitchFamily="65" charset="-120"/>
                        </a:rPr>
                        <a:t>作為國民中學學生申請入學高中（職）或五專、參加推薦甄試或分發的參考資訊之一</a:t>
                      </a:r>
                      <a:endParaRPr lang="zh-TW" altLang="en-US" sz="1800" dirty="0">
                        <a:latin typeface="標楷體" pitchFamily="65" charset="-120"/>
                        <a:ea typeface="標楷體" pitchFamily="65" charset="-120"/>
                      </a:endParaRPr>
                    </a:p>
                  </a:txBody>
                  <a:tcPr marL="68578" marR="68578" marT="35783" marB="35783" anchor="ctr"/>
                </a:tc>
                <a:tc>
                  <a:txBody>
                    <a:bodyPr/>
                    <a:lstStyle/>
                    <a:p>
                      <a:pPr marL="342900" lvl="0" indent="-342900" algn="l">
                        <a:lnSpc>
                          <a:spcPts val="2200"/>
                        </a:lnSpc>
                        <a:spcAft>
                          <a:spcPts val="0"/>
                        </a:spcAft>
                        <a:buFont typeface="+mj-lt"/>
                        <a:buAutoNum type="arabicPeriod"/>
                        <a:tabLst>
                          <a:tab pos="228600" algn="l"/>
                        </a:tabLst>
                      </a:pPr>
                      <a:r>
                        <a:rPr lang="zh-TW" sz="1800" kern="100" dirty="0" smtClean="0">
                          <a:latin typeface="標楷體" pitchFamily="65" charset="-120"/>
                          <a:ea typeface="標楷體" pitchFamily="65" charset="-120"/>
                        </a:rPr>
                        <a:t>提供</a:t>
                      </a:r>
                      <a:r>
                        <a:rPr lang="zh-TW" sz="1800" kern="100" dirty="0">
                          <a:latin typeface="標楷體" pitchFamily="65" charset="-120"/>
                          <a:ea typeface="標楷體" pitchFamily="65" charset="-120"/>
                        </a:rPr>
                        <a:t>學生升學選擇之建議，輔導學生適性</a:t>
                      </a:r>
                      <a:r>
                        <a:rPr lang="zh-TW" sz="1800" kern="100" dirty="0" smtClean="0">
                          <a:latin typeface="標楷體" pitchFamily="65" charset="-120"/>
                          <a:ea typeface="標楷體" pitchFamily="65" charset="-120"/>
                        </a:rPr>
                        <a:t>入學</a:t>
                      </a:r>
                      <a:r>
                        <a:rPr lang="zh-TW" altLang="en-US" sz="1800" kern="100" dirty="0" smtClean="0">
                          <a:latin typeface="標楷體" pitchFamily="65" charset="-120"/>
                          <a:ea typeface="標楷體" pitchFamily="65" charset="-120"/>
                        </a:rPr>
                        <a:t>的參考</a:t>
                      </a:r>
                      <a:r>
                        <a:rPr lang="zh-TW" sz="1800" kern="100" dirty="0" smtClean="0">
                          <a:latin typeface="標楷體" pitchFamily="65" charset="-120"/>
                          <a:ea typeface="標楷體" pitchFamily="65" charset="-120"/>
                        </a:rPr>
                        <a:t>。</a:t>
                      </a:r>
                      <a:endParaRPr lang="zh-TW" sz="1800" kern="100" dirty="0">
                        <a:latin typeface="標楷體" pitchFamily="65" charset="-120"/>
                        <a:ea typeface="標楷體" pitchFamily="65" charset="-120"/>
                      </a:endParaRPr>
                    </a:p>
                    <a:p>
                      <a:pPr marL="342900" lvl="0" indent="-342900" algn="l">
                        <a:lnSpc>
                          <a:spcPts val="2200"/>
                        </a:lnSpc>
                        <a:spcAft>
                          <a:spcPts val="0"/>
                        </a:spcAft>
                        <a:buFont typeface="+mj-lt"/>
                        <a:buAutoNum type="arabicPeriod"/>
                        <a:tabLst>
                          <a:tab pos="228600" algn="l"/>
                        </a:tabLst>
                      </a:pPr>
                      <a:r>
                        <a:rPr lang="zh-TW" sz="1800" kern="100" dirty="0" smtClean="0">
                          <a:latin typeface="標楷體" pitchFamily="65" charset="-120"/>
                          <a:ea typeface="標楷體" pitchFamily="65" charset="-120"/>
                        </a:rPr>
                        <a:t>作為</a:t>
                      </a:r>
                      <a:r>
                        <a:rPr lang="zh-TW" sz="1800" kern="100" dirty="0">
                          <a:latin typeface="標楷體" pitchFamily="65" charset="-120"/>
                          <a:ea typeface="標楷體" pitchFamily="65" charset="-120"/>
                        </a:rPr>
                        <a:t>高中、高職及五專新生學習輔導參據。</a:t>
                      </a:r>
                    </a:p>
                    <a:p>
                      <a:pPr marL="342900" lvl="0" indent="-342900" algn="l">
                        <a:lnSpc>
                          <a:spcPts val="2200"/>
                        </a:lnSpc>
                        <a:spcAft>
                          <a:spcPts val="0"/>
                        </a:spcAft>
                        <a:buFont typeface="+mj-lt"/>
                        <a:buAutoNum type="arabicPeriod"/>
                        <a:tabLst>
                          <a:tab pos="228600" algn="l"/>
                        </a:tabLst>
                      </a:pPr>
                      <a:r>
                        <a:rPr lang="zh-TW" sz="1800" kern="100" dirty="0" smtClean="0">
                          <a:latin typeface="標楷體" pitchFamily="65" charset="-120"/>
                          <a:ea typeface="標楷體" pitchFamily="65" charset="-120"/>
                        </a:rPr>
                        <a:t>教育主管機關可透過教育會考的評量結果，了解</a:t>
                      </a:r>
                      <a:r>
                        <a:rPr lang="zh-TW" sz="1800" kern="100" dirty="0">
                          <a:latin typeface="標楷體" pitchFamily="65" charset="-120"/>
                          <a:ea typeface="標楷體" pitchFamily="65" charset="-120"/>
                        </a:rPr>
                        <a:t>國民的學力</a:t>
                      </a:r>
                      <a:r>
                        <a:rPr lang="zh-TW" sz="1800" kern="100" dirty="0" smtClean="0">
                          <a:latin typeface="標楷體" pitchFamily="65" charset="-120"/>
                          <a:ea typeface="標楷體" pitchFamily="65" charset="-120"/>
                        </a:rPr>
                        <a:t>水準，</a:t>
                      </a:r>
                      <a:r>
                        <a:rPr lang="zh-TW" sz="1800" kern="100" dirty="0">
                          <a:latin typeface="標楷體" pitchFamily="65" charset="-120"/>
                          <a:ea typeface="標楷體" pitchFamily="65" charset="-120"/>
                        </a:rPr>
                        <a:t>並進行適當地補強，以確保學生學力品質。</a:t>
                      </a:r>
                      <a:endParaRPr lang="zh-TW" sz="1800" kern="100" dirty="0">
                        <a:latin typeface="標楷體" pitchFamily="65" charset="-120"/>
                        <a:ea typeface="標楷體" pitchFamily="65" charset="-120"/>
                        <a:cs typeface="Times New Roman"/>
                      </a:endParaRPr>
                    </a:p>
                  </a:txBody>
                  <a:tcPr marL="13335" marR="13335" marT="0" marB="0" anchor="ctr"/>
                </a:tc>
              </a:tr>
              <a:tr h="713405">
                <a:tc>
                  <a:txBody>
                    <a:bodyPr/>
                    <a:lstStyle/>
                    <a:p>
                      <a:pPr algn="ctr">
                        <a:lnSpc>
                          <a:spcPts val="2400"/>
                        </a:lnSpc>
                        <a:spcAft>
                          <a:spcPts val="0"/>
                        </a:spcAft>
                      </a:pPr>
                      <a:r>
                        <a:rPr lang="zh-TW" sz="1600" kern="100" dirty="0" smtClean="0">
                          <a:latin typeface="標楷體" pitchFamily="65" charset="-120"/>
                          <a:ea typeface="標楷體" pitchFamily="65" charset="-120"/>
                        </a:rPr>
                        <a:t>測驗</a:t>
                      </a:r>
                      <a:endParaRPr lang="en-US" altLang="zh-TW" sz="1600" kern="100" dirty="0" smtClean="0">
                        <a:latin typeface="標楷體" pitchFamily="65" charset="-120"/>
                        <a:ea typeface="標楷體" pitchFamily="65" charset="-120"/>
                      </a:endParaRPr>
                    </a:p>
                    <a:p>
                      <a:pPr algn="ctr">
                        <a:lnSpc>
                          <a:spcPts val="2400"/>
                        </a:lnSpc>
                        <a:spcAft>
                          <a:spcPts val="0"/>
                        </a:spcAft>
                      </a:pPr>
                      <a:r>
                        <a:rPr lang="zh-TW" sz="1600" kern="100" dirty="0" smtClean="0">
                          <a:latin typeface="標楷體" pitchFamily="65" charset="-120"/>
                          <a:ea typeface="標楷體" pitchFamily="65" charset="-120"/>
                        </a:rPr>
                        <a:t>難度</a:t>
                      </a:r>
                      <a:endParaRPr lang="zh-TW" sz="1600" kern="100" dirty="0">
                        <a:latin typeface="標楷體" pitchFamily="65" charset="-120"/>
                        <a:ea typeface="標楷體" pitchFamily="65" charset="-120"/>
                        <a:cs typeface="Times New Roman"/>
                      </a:endParaRPr>
                    </a:p>
                  </a:txBody>
                  <a:tcPr marL="13335" marR="13335" marT="0" marB="0" anchor="ctr"/>
                </a:tc>
                <a:tc>
                  <a:txBody>
                    <a:bodyPr/>
                    <a:lstStyle/>
                    <a:p>
                      <a:pPr algn="l">
                        <a:lnSpc>
                          <a:spcPts val="2400"/>
                        </a:lnSpc>
                      </a:pPr>
                      <a:r>
                        <a:rPr lang="zh-TW" altLang="en-US" sz="1800" dirty="0" smtClean="0">
                          <a:latin typeface="標楷體" pitchFamily="65" charset="-120"/>
                          <a:ea typeface="標楷體" pitchFamily="65" charset="-120"/>
                        </a:rPr>
                        <a:t>中等偏易</a:t>
                      </a:r>
                      <a:endParaRPr lang="zh-TW" altLang="en-US" sz="1800" dirty="0">
                        <a:latin typeface="標楷體" pitchFamily="65" charset="-120"/>
                        <a:ea typeface="標楷體" pitchFamily="65" charset="-120"/>
                      </a:endParaRPr>
                    </a:p>
                  </a:txBody>
                  <a:tcPr marL="68578" marR="68578" marT="35783" marB="35783" anchor="ctr"/>
                </a:tc>
                <a:tc>
                  <a:txBody>
                    <a:bodyPr/>
                    <a:lstStyle/>
                    <a:p>
                      <a:pPr algn="l">
                        <a:lnSpc>
                          <a:spcPts val="2400"/>
                        </a:lnSpc>
                      </a:pPr>
                      <a:r>
                        <a:rPr lang="zh-TW" altLang="en-US" sz="1800" kern="1200" dirty="0" smtClean="0">
                          <a:latin typeface="標楷體" pitchFamily="65" charset="-120"/>
                          <a:ea typeface="標楷體" pitchFamily="65" charset="-120"/>
                        </a:rPr>
                        <a:t>難易適中</a:t>
                      </a:r>
                      <a:endParaRPr lang="zh-TW" altLang="en-US" sz="1800" dirty="0">
                        <a:latin typeface="標楷體" pitchFamily="65" charset="-120"/>
                        <a:ea typeface="標楷體" pitchFamily="65" charset="-120"/>
                      </a:endParaRPr>
                    </a:p>
                  </a:txBody>
                  <a:tcPr marL="68578" marR="68578" marT="35783" marB="35783" anchor="ctr"/>
                </a:tc>
              </a:tr>
              <a:tr h="713405">
                <a:tc>
                  <a:txBody>
                    <a:bodyPr/>
                    <a:lstStyle/>
                    <a:p>
                      <a:pPr algn="ctr">
                        <a:lnSpc>
                          <a:spcPts val="2400"/>
                        </a:lnSpc>
                        <a:spcAft>
                          <a:spcPts val="0"/>
                        </a:spcAft>
                      </a:pPr>
                      <a:r>
                        <a:rPr lang="zh-TW" altLang="en-US" sz="1600" kern="100" dirty="0" smtClean="0">
                          <a:latin typeface="標楷體" pitchFamily="65" charset="-120"/>
                          <a:ea typeface="標楷體" pitchFamily="65" charset="-120"/>
                        </a:rPr>
                        <a:t>施測</a:t>
                      </a:r>
                      <a:endParaRPr lang="en-US" altLang="zh-TW" sz="1600" kern="100" dirty="0" smtClean="0">
                        <a:latin typeface="標楷體" pitchFamily="65" charset="-120"/>
                        <a:ea typeface="標楷體" pitchFamily="65" charset="-120"/>
                      </a:endParaRPr>
                    </a:p>
                    <a:p>
                      <a:pPr algn="ctr">
                        <a:lnSpc>
                          <a:spcPts val="2400"/>
                        </a:lnSpc>
                        <a:spcAft>
                          <a:spcPts val="0"/>
                        </a:spcAft>
                      </a:pPr>
                      <a:r>
                        <a:rPr lang="zh-TW" altLang="en-US" sz="1600" kern="100" dirty="0" smtClean="0">
                          <a:latin typeface="標楷體" pitchFamily="65" charset="-120"/>
                          <a:ea typeface="標楷體" pitchFamily="65" charset="-120"/>
                        </a:rPr>
                        <a:t>對象</a:t>
                      </a:r>
                      <a:endParaRPr lang="zh-TW" sz="1600" kern="100" dirty="0">
                        <a:latin typeface="標楷體" pitchFamily="65" charset="-120"/>
                        <a:ea typeface="標楷體" pitchFamily="65" charset="-120"/>
                        <a:cs typeface="Times New Roman"/>
                      </a:endParaRPr>
                    </a:p>
                  </a:txBody>
                  <a:tcPr marL="13335" marR="13335" marT="0" marB="0" anchor="ct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r>
                        <a:rPr lang="zh-TW" altLang="zh-TW" sz="1800" kern="1200" dirty="0" smtClean="0">
                          <a:latin typeface="標楷體" pitchFamily="65" charset="-120"/>
                          <a:ea typeface="標楷體" pitchFamily="65" charset="-120"/>
                        </a:rPr>
                        <a:t>全體國三學生</a:t>
                      </a:r>
                      <a:endParaRPr lang="zh-TW" altLang="en-US" sz="1800" dirty="0">
                        <a:latin typeface="標楷體" pitchFamily="65" charset="-120"/>
                        <a:ea typeface="標楷體" pitchFamily="65" charset="-120"/>
                      </a:endParaRPr>
                    </a:p>
                  </a:txBody>
                  <a:tcPr marL="68578" marR="68578" marT="35783" marB="35783" anchor="ctr"/>
                </a:tc>
                <a:tc>
                  <a:txBody>
                    <a:bodyPr/>
                    <a:lstStyle/>
                    <a:p>
                      <a:pPr algn="l">
                        <a:lnSpc>
                          <a:spcPts val="2400"/>
                        </a:lnSpc>
                      </a:pPr>
                      <a:r>
                        <a:rPr lang="zh-TW" altLang="zh-TW" sz="1800" kern="1200" dirty="0" smtClean="0">
                          <a:latin typeface="標楷體" pitchFamily="65" charset="-120"/>
                          <a:ea typeface="標楷體" pitchFamily="65" charset="-120"/>
                        </a:rPr>
                        <a:t>全體國三學生</a:t>
                      </a:r>
                      <a:endParaRPr lang="zh-TW" altLang="en-US" sz="1800" dirty="0">
                        <a:latin typeface="標楷體" pitchFamily="65" charset="-120"/>
                        <a:ea typeface="標楷體" pitchFamily="65" charset="-120"/>
                      </a:endParaRPr>
                    </a:p>
                  </a:txBody>
                  <a:tcPr marL="68578" marR="68578" marT="35783" marB="35783" anchor="ct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zh-TW" altLang="en-US" smtClean="0">
                <a:latin typeface="標楷體" pitchFamily="65" charset="-120"/>
              </a:rPr>
              <a:t>一些觀念需釐清</a:t>
            </a:r>
            <a:endParaRPr lang="zh-TW" altLang="en-US" smtClean="0"/>
          </a:p>
        </p:txBody>
      </p:sp>
      <p:sp>
        <p:nvSpPr>
          <p:cNvPr id="3" name="內容版面配置區 2"/>
          <p:cNvSpPr>
            <a:spLocks noGrp="1"/>
          </p:cNvSpPr>
          <p:nvPr>
            <p:ph idx="1"/>
          </p:nvPr>
        </p:nvSpPr>
        <p:spPr>
          <a:xfrm>
            <a:off x="457200" y="1484313"/>
            <a:ext cx="8229600" cy="4525962"/>
          </a:xfrm>
        </p:spPr>
        <p:txBody>
          <a:bodyPr/>
          <a:lstStyle/>
          <a:p>
            <a:pPr>
              <a:defRPr/>
            </a:pPr>
            <a:r>
              <a:rPr lang="zh-TW" altLang="en-US" dirty="0"/>
              <a:t>標準參照測驗與常模參照測驗計分方式有何不同？</a:t>
            </a:r>
            <a:endParaRPr lang="en-US" altLang="zh-TW" dirty="0"/>
          </a:p>
          <a:p>
            <a:pPr>
              <a:defRPr/>
            </a:pPr>
            <a:r>
              <a:rPr lang="zh-TW" altLang="en-US" dirty="0"/>
              <a:t>「難易適中」與「中間偏易」不同難度設計對計分結果之影響？</a:t>
            </a:r>
            <a:endParaRPr lang="en-US" altLang="zh-TW" dirty="0"/>
          </a:p>
          <a:p>
            <a:pPr>
              <a:defRPr/>
            </a:pP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defRPr/>
            </a:pPr>
            <a:r>
              <a:rPr lang="zh-TW" altLang="en-US" sz="4400" dirty="0" smtClean="0">
                <a:latin typeface="標楷體" pitchFamily="65" charset="-120"/>
                <a:ea typeface="標楷體" pitchFamily="65" charset="-120"/>
              </a:rPr>
              <a:t>國中基測、教育會考比較</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二</a:t>
            </a:r>
            <a:r>
              <a:rPr lang="en-US" altLang="zh-TW" sz="4400" dirty="0" smtClean="0">
                <a:latin typeface="標楷體" pitchFamily="65" charset="-120"/>
                <a:ea typeface="標楷體" pitchFamily="65" charset="-120"/>
              </a:rPr>
              <a:t>)</a:t>
            </a:r>
            <a:endParaRPr lang="zh-TW" altLang="en-US" sz="4400" dirty="0" smtClean="0">
              <a:latin typeface="標楷體" pitchFamily="65" charset="-120"/>
              <a:ea typeface="標楷體" pitchFamily="65" charset="-120"/>
            </a:endParaRPr>
          </a:p>
        </p:txBody>
      </p:sp>
      <p:graphicFrame>
        <p:nvGraphicFramePr>
          <p:cNvPr id="7" name="表格 6"/>
          <p:cNvGraphicFramePr>
            <a:graphicFrameLocks noGrp="1"/>
          </p:cNvGraphicFramePr>
          <p:nvPr/>
        </p:nvGraphicFramePr>
        <p:xfrm>
          <a:off x="107950" y="1268413"/>
          <a:ext cx="8785225" cy="5589587"/>
        </p:xfrm>
        <a:graphic>
          <a:graphicData uri="http://schemas.openxmlformats.org/drawingml/2006/table">
            <a:tbl>
              <a:tblPr firstRow="1" bandRow="1">
                <a:tableStyleId>{21E4AEA4-8DFA-4A89-87EB-49C32662AFE0}</a:tableStyleId>
              </a:tblPr>
              <a:tblGrid>
                <a:gridCol w="1108004"/>
                <a:gridCol w="4429166"/>
                <a:gridCol w="3248055"/>
              </a:tblGrid>
              <a:tr h="602274">
                <a:tc>
                  <a:txBody>
                    <a:bodyPr/>
                    <a:lstStyle/>
                    <a:p>
                      <a:pPr algn="ctr">
                        <a:lnSpc>
                          <a:spcPts val="2400"/>
                        </a:lnSpc>
                      </a:pPr>
                      <a:r>
                        <a:rPr lang="zh-TW" altLang="zh-TW" sz="1800" kern="1200" dirty="0" smtClean="0">
                          <a:latin typeface="標楷體" pitchFamily="65" charset="-120"/>
                          <a:ea typeface="標楷體" pitchFamily="65" charset="-120"/>
                        </a:rPr>
                        <a:t>項目</a:t>
                      </a:r>
                      <a:endParaRPr lang="zh-TW" altLang="en-US" sz="1800" dirty="0">
                        <a:latin typeface="標楷體" pitchFamily="65" charset="-120"/>
                        <a:ea typeface="標楷體" pitchFamily="65" charset="-120"/>
                      </a:endParaRPr>
                    </a:p>
                  </a:txBody>
                  <a:tcPr marL="68582" marR="68582" marT="35781" marB="35781"/>
                </a:tc>
                <a:tc>
                  <a:txBody>
                    <a:bodyPr/>
                    <a:lstStyle/>
                    <a:p>
                      <a:pPr algn="ctr">
                        <a:lnSpc>
                          <a:spcPts val="2400"/>
                        </a:lnSpc>
                      </a:pPr>
                      <a:r>
                        <a:rPr lang="zh-TW" altLang="en-US" sz="1800" dirty="0" smtClean="0">
                          <a:latin typeface="標楷體" pitchFamily="65" charset="-120"/>
                          <a:ea typeface="標楷體" pitchFamily="65" charset="-120"/>
                        </a:rPr>
                        <a:t>國中基測</a:t>
                      </a:r>
                      <a:endParaRPr lang="zh-TW" altLang="en-US" sz="1800" dirty="0">
                        <a:latin typeface="標楷體" pitchFamily="65" charset="-120"/>
                        <a:ea typeface="標楷體" pitchFamily="65" charset="-120"/>
                      </a:endParaRPr>
                    </a:p>
                  </a:txBody>
                  <a:tcPr marL="68582" marR="68582" marT="35781" marB="35781"/>
                </a:tc>
                <a:tc>
                  <a:txBody>
                    <a:bodyPr/>
                    <a:lstStyle/>
                    <a:p>
                      <a:pPr algn="ctr">
                        <a:lnSpc>
                          <a:spcPts val="2400"/>
                        </a:lnSpc>
                      </a:pPr>
                      <a:r>
                        <a:rPr lang="zh-TW" altLang="zh-TW" sz="1800" kern="1200" dirty="0" smtClean="0">
                          <a:latin typeface="標楷體" pitchFamily="65" charset="-120"/>
                          <a:ea typeface="標楷體" pitchFamily="65" charset="-120"/>
                        </a:rPr>
                        <a:t>教育會考</a:t>
                      </a:r>
                      <a:endParaRPr lang="zh-TW" altLang="en-US" sz="1800" dirty="0">
                        <a:latin typeface="標楷體" pitchFamily="65" charset="-120"/>
                        <a:ea typeface="標楷體" pitchFamily="65" charset="-120"/>
                      </a:endParaRPr>
                    </a:p>
                  </a:txBody>
                  <a:tcPr marL="68582" marR="68582" marT="35781" marB="35781"/>
                </a:tc>
              </a:tr>
              <a:tr h="602274">
                <a:tc>
                  <a:txBody>
                    <a:bodyPr/>
                    <a:lstStyle/>
                    <a:p>
                      <a:pPr algn="ctr">
                        <a:lnSpc>
                          <a:spcPts val="2400"/>
                        </a:lnSpc>
                        <a:spcAft>
                          <a:spcPts val="0"/>
                        </a:spcAft>
                      </a:pPr>
                      <a:r>
                        <a:rPr lang="zh-TW" sz="1600" kern="100" dirty="0">
                          <a:latin typeface="標楷體" pitchFamily="65" charset="-120"/>
                          <a:ea typeface="標楷體" pitchFamily="65" charset="-120"/>
                        </a:rPr>
                        <a:t>計分方式</a:t>
                      </a:r>
                      <a:endParaRPr lang="zh-TW" sz="1600" kern="100" dirty="0">
                        <a:latin typeface="標楷體" pitchFamily="65" charset="-120"/>
                        <a:ea typeface="標楷體" pitchFamily="65" charset="-120"/>
                        <a:cs typeface="Times New Roman"/>
                      </a:endParaRPr>
                    </a:p>
                  </a:txBody>
                  <a:tcPr marL="13335" marR="13335" marT="0" marB="0" anchor="ct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r>
                        <a:rPr lang="zh-TW" altLang="zh-TW" sz="1800" kern="100" dirty="0" smtClean="0">
                          <a:latin typeface="標楷體" pitchFamily="65" charset="-120"/>
                          <a:ea typeface="標楷體" pitchFamily="65" charset="-120"/>
                        </a:rPr>
                        <a:t>常模參照</a:t>
                      </a:r>
                      <a:endParaRPr lang="zh-TW" altLang="en-US" sz="1800" dirty="0">
                        <a:latin typeface="標楷體" pitchFamily="65" charset="-120"/>
                        <a:ea typeface="標楷體" pitchFamily="65" charset="-120"/>
                      </a:endParaRPr>
                    </a:p>
                  </a:txBody>
                  <a:tcPr marL="68582" marR="68582" marT="35781" marB="35781" anchor="ctr"/>
                </a:tc>
                <a:tc>
                  <a:txBody>
                    <a:bodyPr/>
                    <a:lstStyle/>
                    <a:p>
                      <a:pPr algn="just">
                        <a:lnSpc>
                          <a:spcPts val="2400"/>
                        </a:lnSpc>
                        <a:spcAft>
                          <a:spcPts val="0"/>
                        </a:spcAft>
                      </a:pPr>
                      <a:r>
                        <a:rPr lang="zh-TW" sz="1800" kern="100" dirty="0">
                          <a:latin typeface="標楷體" pitchFamily="65" charset="-120"/>
                          <a:ea typeface="標楷體" pitchFamily="65" charset="-120"/>
                        </a:rPr>
                        <a:t>標準參照</a:t>
                      </a:r>
                      <a:endParaRPr lang="zh-TW" sz="1800" kern="100" dirty="0">
                        <a:latin typeface="標楷體" pitchFamily="65" charset="-120"/>
                        <a:ea typeface="標楷體" pitchFamily="65" charset="-120"/>
                        <a:cs typeface="Times New Roman"/>
                      </a:endParaRPr>
                    </a:p>
                  </a:txBody>
                  <a:tcPr marL="13335" marR="13335" marT="0" marB="0" anchor="ctr"/>
                </a:tc>
              </a:tr>
              <a:tr h="1526893">
                <a:tc>
                  <a:txBody>
                    <a:bodyPr/>
                    <a:lstStyle/>
                    <a:p>
                      <a:pPr algn="ctr">
                        <a:lnSpc>
                          <a:spcPts val="2400"/>
                        </a:lnSpc>
                        <a:spcAft>
                          <a:spcPts val="0"/>
                        </a:spcAft>
                      </a:pPr>
                      <a:r>
                        <a:rPr lang="zh-TW" sz="1600" kern="100" dirty="0">
                          <a:latin typeface="標楷體" pitchFamily="65" charset="-120"/>
                          <a:ea typeface="標楷體" pitchFamily="65" charset="-120"/>
                        </a:rPr>
                        <a:t>科目</a:t>
                      </a:r>
                      <a:endParaRPr lang="zh-TW" sz="1600" kern="100" dirty="0">
                        <a:latin typeface="標楷體" pitchFamily="65" charset="-120"/>
                        <a:ea typeface="標楷體" pitchFamily="65" charset="-120"/>
                        <a:cs typeface="Times New Roman"/>
                      </a:endParaRPr>
                    </a:p>
                  </a:txBody>
                  <a:tcPr marL="13335" marR="13335" marT="0" marB="0" anchor="ctr"/>
                </a:tc>
                <a:tc>
                  <a:txBody>
                    <a:bodyPr/>
                    <a:lstStyle/>
                    <a:p>
                      <a:pPr algn="just">
                        <a:lnSpc>
                          <a:spcPts val="2400"/>
                        </a:lnSpc>
                        <a:spcAft>
                          <a:spcPts val="0"/>
                        </a:spcAft>
                      </a:pPr>
                      <a:r>
                        <a:rPr lang="zh-TW" altLang="zh-TW" sz="1800" kern="100" dirty="0" smtClean="0">
                          <a:latin typeface="標楷體" pitchFamily="65" charset="-120"/>
                          <a:ea typeface="標楷體" pitchFamily="65" charset="-120"/>
                        </a:rPr>
                        <a:t>國文、英語、數學、</a:t>
                      </a:r>
                    </a:p>
                    <a:p>
                      <a:pPr algn="just">
                        <a:lnSpc>
                          <a:spcPts val="2400"/>
                        </a:lnSpc>
                        <a:spcAft>
                          <a:spcPts val="0"/>
                        </a:spcAft>
                      </a:pPr>
                      <a:r>
                        <a:rPr lang="zh-TW" altLang="zh-TW" sz="1800" kern="100" dirty="0" smtClean="0">
                          <a:latin typeface="標楷體" pitchFamily="65" charset="-120"/>
                          <a:ea typeface="標楷體" pitchFamily="65" charset="-120"/>
                        </a:rPr>
                        <a:t>社會、自然、寫作測驗</a:t>
                      </a:r>
                      <a:endParaRPr lang="zh-TW" altLang="en-US" sz="1800" dirty="0">
                        <a:latin typeface="標楷體" pitchFamily="65" charset="-120"/>
                        <a:ea typeface="標楷體" pitchFamily="65" charset="-120"/>
                      </a:endParaRPr>
                    </a:p>
                  </a:txBody>
                  <a:tcPr marL="68582" marR="68582" marT="35781" marB="35781" anchor="ctr"/>
                </a:tc>
                <a:tc>
                  <a:txBody>
                    <a:bodyPr/>
                    <a:lstStyle/>
                    <a:p>
                      <a:pPr algn="just">
                        <a:lnSpc>
                          <a:spcPts val="2400"/>
                        </a:lnSpc>
                        <a:spcAft>
                          <a:spcPts val="0"/>
                        </a:spcAft>
                      </a:pPr>
                      <a:r>
                        <a:rPr lang="zh-TW" sz="1800" kern="100" dirty="0" smtClean="0">
                          <a:latin typeface="標楷體" pitchFamily="65" charset="-120"/>
                          <a:ea typeface="標楷體" pitchFamily="65" charset="-120"/>
                        </a:rPr>
                        <a:t>國文、英語</a:t>
                      </a:r>
                      <a:r>
                        <a:rPr lang="zh-TW" sz="1800" kern="100" dirty="0">
                          <a:latin typeface="標楷體" pitchFamily="65" charset="-120"/>
                          <a:ea typeface="標楷體" pitchFamily="65" charset="-120"/>
                        </a:rPr>
                        <a:t>（含聽力試題）、</a:t>
                      </a:r>
                    </a:p>
                    <a:p>
                      <a:pPr algn="just">
                        <a:lnSpc>
                          <a:spcPts val="2400"/>
                        </a:lnSpc>
                        <a:spcAft>
                          <a:spcPts val="0"/>
                        </a:spcAft>
                      </a:pPr>
                      <a:r>
                        <a:rPr lang="zh-TW" sz="1800" kern="100" dirty="0">
                          <a:latin typeface="標楷體" pitchFamily="65" charset="-120"/>
                          <a:ea typeface="標楷體" pitchFamily="65" charset="-120"/>
                        </a:rPr>
                        <a:t>數學（含非選擇題型）、</a:t>
                      </a:r>
                    </a:p>
                    <a:p>
                      <a:pPr algn="just">
                        <a:lnSpc>
                          <a:spcPts val="2400"/>
                        </a:lnSpc>
                        <a:spcAft>
                          <a:spcPts val="0"/>
                        </a:spcAft>
                      </a:pPr>
                      <a:r>
                        <a:rPr lang="zh-TW" sz="1800" kern="100" dirty="0">
                          <a:latin typeface="標楷體" pitchFamily="65" charset="-120"/>
                          <a:ea typeface="標楷體" pitchFamily="65" charset="-120"/>
                        </a:rPr>
                        <a:t>社會</a:t>
                      </a:r>
                      <a:r>
                        <a:rPr lang="zh-TW" sz="1800" kern="100" dirty="0" smtClean="0">
                          <a:latin typeface="標楷體" pitchFamily="65" charset="-120"/>
                          <a:ea typeface="標楷體" pitchFamily="65" charset="-120"/>
                        </a:rPr>
                        <a:t>、自然、寫作</a:t>
                      </a:r>
                      <a:r>
                        <a:rPr lang="zh-TW" sz="1800" kern="100" dirty="0">
                          <a:latin typeface="標楷體" pitchFamily="65" charset="-120"/>
                          <a:ea typeface="標楷體" pitchFamily="65" charset="-120"/>
                        </a:rPr>
                        <a:t>測驗</a:t>
                      </a:r>
                      <a:endParaRPr lang="zh-TW" sz="1800" kern="100" dirty="0">
                        <a:latin typeface="標楷體" pitchFamily="65" charset="-120"/>
                        <a:ea typeface="標楷體" pitchFamily="65" charset="-120"/>
                        <a:cs typeface="Times New Roman"/>
                      </a:endParaRPr>
                    </a:p>
                  </a:txBody>
                  <a:tcPr marL="13335" marR="13335" marT="0" marB="0" anchor="ctr"/>
                </a:tc>
              </a:tr>
              <a:tr h="2255871">
                <a:tc>
                  <a:txBody>
                    <a:bodyPr/>
                    <a:lstStyle/>
                    <a:p>
                      <a:pPr algn="ctr">
                        <a:lnSpc>
                          <a:spcPts val="2400"/>
                        </a:lnSpc>
                        <a:spcAft>
                          <a:spcPts val="0"/>
                        </a:spcAft>
                      </a:pPr>
                      <a:r>
                        <a:rPr lang="zh-TW" sz="1600" kern="100" dirty="0">
                          <a:latin typeface="標楷體" pitchFamily="65" charset="-120"/>
                          <a:ea typeface="標楷體" pitchFamily="65" charset="-120"/>
                        </a:rPr>
                        <a:t>結果呈現</a:t>
                      </a:r>
                      <a:endParaRPr lang="zh-TW" sz="1600" kern="100" dirty="0">
                        <a:latin typeface="標楷體" pitchFamily="65" charset="-120"/>
                        <a:ea typeface="標楷體" pitchFamily="65" charset="-120"/>
                        <a:cs typeface="Times New Roman"/>
                      </a:endParaRPr>
                    </a:p>
                  </a:txBody>
                  <a:tcPr marL="13335" marR="13335" marT="0" marB="0" anchor="ctr"/>
                </a:tc>
                <a:tc>
                  <a:txBody>
                    <a:bodyPr/>
                    <a:lstStyle/>
                    <a:p>
                      <a:pPr marL="0" marR="0" indent="0" algn="l" defTabSz="914400" rtl="0" eaLnBrk="1" fontAlgn="auto" latinLnBrk="0" hangingPunct="1">
                        <a:lnSpc>
                          <a:spcPts val="2400"/>
                        </a:lnSpc>
                        <a:spcBef>
                          <a:spcPts val="0"/>
                        </a:spcBef>
                        <a:spcAft>
                          <a:spcPts val="0"/>
                        </a:spcAft>
                        <a:buClrTx/>
                        <a:buSzTx/>
                        <a:buFontTx/>
                        <a:buNone/>
                        <a:tabLst/>
                        <a:defRPr/>
                      </a:pPr>
                      <a:r>
                        <a:rPr lang="zh-TW" altLang="zh-TW" sz="1800" kern="100" dirty="0" smtClean="0">
                          <a:latin typeface="標楷體" pitchFamily="65" charset="-120"/>
                          <a:ea typeface="標楷體" pitchFamily="65" charset="-120"/>
                        </a:rPr>
                        <a:t>除</a:t>
                      </a:r>
                      <a:r>
                        <a:rPr lang="zh-TW" altLang="en-US" sz="1800" kern="100" dirty="0" smtClean="0">
                          <a:latin typeface="標楷體" pitchFamily="65" charset="-120"/>
                          <a:ea typeface="標楷體" pitchFamily="65" charset="-120"/>
                        </a:rPr>
                        <a:t>寫作</a:t>
                      </a:r>
                      <a:r>
                        <a:rPr lang="zh-TW" altLang="zh-TW" sz="1800" kern="100" dirty="0" smtClean="0">
                          <a:latin typeface="標楷體" pitchFamily="65" charset="-120"/>
                          <a:ea typeface="標楷體" pitchFamily="65" charset="-120"/>
                        </a:rPr>
                        <a:t>測驗為六級分制外，其餘均以量尺分數計算（各科最高分為</a:t>
                      </a:r>
                      <a:r>
                        <a:rPr lang="en-US" altLang="zh-TW" sz="1800" kern="100" dirty="0" smtClean="0">
                          <a:latin typeface="標楷體" pitchFamily="65" charset="-120"/>
                          <a:ea typeface="標楷體" pitchFamily="65" charset="-120"/>
                        </a:rPr>
                        <a:t>80</a:t>
                      </a:r>
                      <a:r>
                        <a:rPr lang="zh-TW" altLang="zh-TW" sz="1800" kern="100" dirty="0" smtClean="0">
                          <a:latin typeface="標楷體" pitchFamily="65" charset="-120"/>
                          <a:ea typeface="標楷體" pitchFamily="65" charset="-120"/>
                        </a:rPr>
                        <a:t>分，平均分數為</a:t>
                      </a:r>
                      <a:r>
                        <a:rPr lang="en-US" altLang="zh-TW" sz="1800" kern="100" dirty="0" smtClean="0">
                          <a:latin typeface="標楷體" pitchFamily="65" charset="-120"/>
                          <a:ea typeface="標楷體" pitchFamily="65" charset="-120"/>
                        </a:rPr>
                        <a:t>50</a:t>
                      </a:r>
                      <a:r>
                        <a:rPr lang="zh-TW" altLang="zh-TW" sz="1800" kern="100" dirty="0" smtClean="0">
                          <a:latin typeface="標楷體" pitchFamily="65" charset="-120"/>
                          <a:ea typeface="標楷體" pitchFamily="65" charset="-120"/>
                        </a:rPr>
                        <a:t>，</a:t>
                      </a:r>
                      <a:r>
                        <a:rPr lang="zh-TW" altLang="en-US" sz="1800" kern="100" dirty="0" smtClean="0">
                          <a:latin typeface="標楷體" pitchFamily="65" charset="-120"/>
                          <a:ea typeface="標楷體" pitchFamily="65" charset="-120"/>
                        </a:rPr>
                        <a:t>寫作</a:t>
                      </a:r>
                      <a:r>
                        <a:rPr lang="zh-TW" altLang="zh-TW" sz="1800" kern="100" dirty="0" smtClean="0">
                          <a:latin typeface="標楷體" pitchFamily="65" charset="-120"/>
                          <a:ea typeface="標楷體" pitchFamily="65" charset="-120"/>
                        </a:rPr>
                        <a:t>測驗</a:t>
                      </a:r>
                      <a:r>
                        <a:rPr lang="en-US" altLang="zh-TW" sz="1800" kern="100" dirty="0" smtClean="0">
                          <a:latin typeface="標楷體" pitchFamily="65" charset="-120"/>
                          <a:ea typeface="標楷體" pitchFamily="65" charset="-120"/>
                        </a:rPr>
                        <a:t>12</a:t>
                      </a:r>
                      <a:r>
                        <a:rPr lang="zh-TW" altLang="zh-TW" sz="1800" kern="100" dirty="0" smtClean="0">
                          <a:latin typeface="標楷體" pitchFamily="65" charset="-120"/>
                          <a:ea typeface="標楷體" pitchFamily="65" charset="-120"/>
                        </a:rPr>
                        <a:t>分，總分為</a:t>
                      </a:r>
                      <a:r>
                        <a:rPr lang="en-US" altLang="zh-TW" sz="1800" kern="100" dirty="0" smtClean="0">
                          <a:latin typeface="標楷體" pitchFamily="65" charset="-120"/>
                          <a:ea typeface="標楷體" pitchFamily="65" charset="-120"/>
                        </a:rPr>
                        <a:t>412</a:t>
                      </a:r>
                      <a:r>
                        <a:rPr lang="zh-TW" altLang="zh-TW" sz="1800" kern="100" dirty="0" smtClean="0">
                          <a:latin typeface="標楷體" pitchFamily="65" charset="-120"/>
                          <a:ea typeface="標楷體" pitchFamily="65" charset="-120"/>
                        </a:rPr>
                        <a:t>分）。</a:t>
                      </a:r>
                      <a:endParaRPr lang="zh-TW" altLang="en-US" sz="1800" dirty="0">
                        <a:latin typeface="標楷體" pitchFamily="65" charset="-120"/>
                        <a:ea typeface="標楷體" pitchFamily="65" charset="-120"/>
                      </a:endParaRPr>
                    </a:p>
                  </a:txBody>
                  <a:tcPr marL="68582" marR="68582" marT="35781" marB="35781" anchor="ctr"/>
                </a:tc>
                <a:tc>
                  <a:txBody>
                    <a:bodyPr/>
                    <a:lstStyle/>
                    <a:p>
                      <a:pPr algn="just">
                        <a:lnSpc>
                          <a:spcPts val="2400"/>
                        </a:lnSpc>
                        <a:spcAft>
                          <a:spcPts val="0"/>
                        </a:spcAft>
                      </a:pPr>
                      <a:r>
                        <a:rPr lang="zh-TW" sz="1800" kern="100" dirty="0">
                          <a:latin typeface="標楷體" pitchFamily="65" charset="-120"/>
                          <a:ea typeface="標楷體" pitchFamily="65" charset="-120"/>
                        </a:rPr>
                        <a:t>國文、英語、數學、社會及自然評量結果分為精熟、基礎及待加強</a:t>
                      </a:r>
                      <a:r>
                        <a:rPr lang="en-US" sz="1800" kern="100" dirty="0">
                          <a:latin typeface="標楷體" pitchFamily="65" charset="-120"/>
                          <a:ea typeface="標楷體" pitchFamily="65" charset="-120"/>
                        </a:rPr>
                        <a:t>3</a:t>
                      </a:r>
                      <a:r>
                        <a:rPr lang="zh-TW" sz="1800" kern="100" dirty="0">
                          <a:latin typeface="標楷體" pitchFamily="65" charset="-120"/>
                          <a:ea typeface="標楷體" pitchFamily="65" charset="-120"/>
                        </a:rPr>
                        <a:t>個等級；寫作測驗分為一至六級分。</a:t>
                      </a:r>
                      <a:endParaRPr lang="zh-TW" sz="1800" kern="100" dirty="0">
                        <a:latin typeface="標楷體" pitchFamily="65" charset="-120"/>
                        <a:ea typeface="標楷體" pitchFamily="65" charset="-120"/>
                        <a:cs typeface="Times New Roman"/>
                      </a:endParaRPr>
                    </a:p>
                  </a:txBody>
                  <a:tcPr marL="13335" marR="13335" marT="0" marB="0" anchor="ctr"/>
                </a:tc>
              </a:tr>
              <a:tr h="602274">
                <a:tc>
                  <a:txBody>
                    <a:bodyPr/>
                    <a:lstStyle/>
                    <a:p>
                      <a:pPr algn="ctr">
                        <a:lnSpc>
                          <a:spcPts val="2400"/>
                        </a:lnSpc>
                        <a:spcAft>
                          <a:spcPts val="0"/>
                        </a:spcAft>
                      </a:pPr>
                      <a:r>
                        <a:rPr lang="zh-TW" sz="1600" kern="100" dirty="0" smtClean="0">
                          <a:latin typeface="標楷體" pitchFamily="65" charset="-120"/>
                          <a:ea typeface="標楷體" pitchFamily="65" charset="-120"/>
                        </a:rPr>
                        <a:t>命題依據</a:t>
                      </a:r>
                      <a:endParaRPr lang="zh-TW" sz="1600" kern="100" dirty="0">
                        <a:latin typeface="標楷體" pitchFamily="65" charset="-120"/>
                        <a:ea typeface="標楷體" pitchFamily="65" charset="-120"/>
                        <a:cs typeface="Times New Roman"/>
                      </a:endParaRPr>
                    </a:p>
                  </a:txBody>
                  <a:tcPr marL="13335" marR="13335" marT="0" marB="0" anchor="ctr"/>
                </a:tc>
                <a:tc gridSpan="2">
                  <a:txBody>
                    <a:bodyPr/>
                    <a:lstStyle/>
                    <a:p>
                      <a:pPr algn="ctr">
                        <a:lnSpc>
                          <a:spcPts val="2400"/>
                        </a:lnSpc>
                      </a:pPr>
                      <a:r>
                        <a:rPr lang="zh-TW" altLang="zh-TW" sz="1800" kern="1200" dirty="0" smtClean="0">
                          <a:latin typeface="標楷體" pitchFamily="65" charset="-120"/>
                          <a:ea typeface="標楷體" pitchFamily="65" charset="-120"/>
                        </a:rPr>
                        <a:t>國民中小學九年一貫課程綱要能力指標</a:t>
                      </a:r>
                      <a:endParaRPr lang="zh-TW" altLang="en-US" sz="1800" dirty="0">
                        <a:latin typeface="標楷體" pitchFamily="65" charset="-120"/>
                        <a:ea typeface="標楷體" pitchFamily="65" charset="-120"/>
                      </a:endParaRPr>
                    </a:p>
                  </a:txBody>
                  <a:tcPr marL="68582" marR="68582" marT="35781" marB="35781" anchor="ctr">
                    <a:lnR w="12700" cap="flat" cmpd="sng" algn="ctr">
                      <a:solidFill>
                        <a:schemeClr val="tx1"/>
                      </a:solidFill>
                      <a:prstDash val="solid"/>
                      <a:round/>
                      <a:headEnd type="none" w="med" len="med"/>
                      <a:tailEnd type="none" w="med" len="med"/>
                    </a:lnR>
                  </a:tcPr>
                </a:tc>
                <a:tc hMerge="1">
                  <a:txBody>
                    <a:bodyPr/>
                    <a:lstStyle/>
                    <a:p>
                      <a:endParaRPr lang="zh-TW" altLang="en-US" sz="2000" dirty="0">
                        <a:latin typeface="+mj-lt"/>
                        <a:ea typeface="標楷體" pitchFamily="65" charset="-120"/>
                      </a:endParaRPr>
                    </a:p>
                  </a:txBody>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pPr eaLnBrk="1" hangingPunct="1"/>
            <a:r>
              <a:rPr lang="zh-TW" altLang="en-US" sz="4400" smtClean="0">
                <a:solidFill>
                  <a:schemeClr val="tx1"/>
                </a:solidFill>
              </a:rPr>
              <a:t>標準參照與常模參照有何不同？</a:t>
            </a:r>
          </a:p>
        </p:txBody>
      </p:sp>
      <p:sp>
        <p:nvSpPr>
          <p:cNvPr id="9219" name="Espace réservé du contenu 2"/>
          <p:cNvSpPr>
            <a:spLocks noGrp="1"/>
          </p:cNvSpPr>
          <p:nvPr>
            <p:ph idx="1"/>
          </p:nvPr>
        </p:nvSpPr>
        <p:spPr>
          <a:xfrm>
            <a:off x="457200" y="1484313"/>
            <a:ext cx="8229600" cy="4525962"/>
          </a:xfrm>
        </p:spPr>
        <p:txBody>
          <a:bodyPr/>
          <a:lstStyle/>
          <a:p>
            <a:pPr eaLnBrk="1" hangingPunct="1">
              <a:lnSpc>
                <a:spcPct val="90000"/>
              </a:lnSpc>
              <a:defRPr/>
            </a:pPr>
            <a:r>
              <a:rPr lang="zh-TW" altLang="zh-TW" b="1" dirty="0" smtClean="0">
                <a:solidFill>
                  <a:srgbClr val="FF0000"/>
                </a:solidFill>
              </a:rPr>
              <a:t>「標準參照」</a:t>
            </a:r>
            <a:r>
              <a:rPr lang="zh-TW" altLang="zh-TW" dirty="0" smtClean="0"/>
              <a:t>著重在瞭解個人的測驗表現是否達到事先所設定的標準</a:t>
            </a:r>
            <a:r>
              <a:rPr lang="zh-TW" altLang="en-US" dirty="0" smtClean="0"/>
              <a:t>。如：</a:t>
            </a:r>
            <a:r>
              <a:rPr lang="zh-TW" altLang="en-US" b="1" dirty="0" smtClean="0">
                <a:solidFill>
                  <a:srgbClr val="FF0000"/>
                </a:solidFill>
              </a:rPr>
              <a:t>國中教育會考</a:t>
            </a:r>
            <a:endParaRPr lang="en-US" altLang="zh-TW" b="1" dirty="0" smtClean="0">
              <a:solidFill>
                <a:srgbClr val="FF0000"/>
              </a:solidFill>
            </a:endParaRPr>
          </a:p>
          <a:p>
            <a:pPr eaLnBrk="1" hangingPunct="1">
              <a:lnSpc>
                <a:spcPct val="90000"/>
              </a:lnSpc>
              <a:defRPr/>
            </a:pPr>
            <a:endParaRPr lang="zh-TW" altLang="en-US" dirty="0" smtClean="0">
              <a:solidFill>
                <a:srgbClr val="404040"/>
              </a:solidFill>
            </a:endParaRPr>
          </a:p>
          <a:p>
            <a:pPr eaLnBrk="1" hangingPunct="1">
              <a:defRPr/>
            </a:pPr>
            <a:r>
              <a:rPr lang="zh-TW" altLang="zh-TW" b="1" dirty="0" smtClean="0">
                <a:solidFill>
                  <a:srgbClr val="FF0000"/>
                </a:solidFill>
              </a:rPr>
              <a:t>「常模參照」</a:t>
            </a:r>
            <a:r>
              <a:rPr lang="zh-TW" altLang="zh-TW" dirty="0" smtClean="0"/>
              <a:t>則是注重個人與團體內其他成員的比較，藉由與其他人相比，來瞭解個人表現的優劣程度</a:t>
            </a:r>
            <a:r>
              <a:rPr lang="zh-TW" altLang="en-US" dirty="0" smtClean="0"/>
              <a:t>。如：</a:t>
            </a:r>
            <a:r>
              <a:rPr lang="zh-TW" altLang="zh-TW" b="1" dirty="0" smtClean="0">
                <a:solidFill>
                  <a:srgbClr val="FF0000"/>
                </a:solidFill>
              </a:rPr>
              <a:t>國中基測</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pPr eaLnBrk="1" hangingPunct="1"/>
            <a:r>
              <a:rPr lang="zh-TW" altLang="en-US" smtClean="0">
                <a:solidFill>
                  <a:schemeClr val="tx1"/>
                </a:solidFill>
              </a:rPr>
              <a:t>為何採用標準參照？</a:t>
            </a:r>
          </a:p>
        </p:txBody>
      </p:sp>
      <p:sp>
        <p:nvSpPr>
          <p:cNvPr id="5123" name="Espace réservé du contenu 2"/>
          <p:cNvSpPr>
            <a:spLocks noGrp="1"/>
          </p:cNvSpPr>
          <p:nvPr>
            <p:ph idx="1"/>
          </p:nvPr>
        </p:nvSpPr>
        <p:spPr>
          <a:xfrm>
            <a:off x="457200" y="1484313"/>
            <a:ext cx="8229600" cy="4525962"/>
          </a:xfrm>
        </p:spPr>
        <p:txBody>
          <a:bodyPr/>
          <a:lstStyle/>
          <a:p>
            <a:pPr eaLnBrk="1" hangingPunct="1">
              <a:lnSpc>
                <a:spcPct val="90000"/>
              </a:lnSpc>
              <a:defRPr/>
            </a:pPr>
            <a:r>
              <a:rPr lang="zh-TW" altLang="en-US" dirty="0" smtClean="0">
                <a:solidFill>
                  <a:srgbClr val="404040"/>
                </a:solidFill>
              </a:rPr>
              <a:t>測驗目的與基測與特招考試不同</a:t>
            </a:r>
            <a:r>
              <a:rPr lang="en-US" altLang="zh-TW" dirty="0" smtClean="0">
                <a:solidFill>
                  <a:srgbClr val="404040"/>
                </a:solidFill>
              </a:rPr>
              <a:t>-</a:t>
            </a:r>
            <a:r>
              <a:rPr lang="zh-TW" altLang="en-US" dirty="0" smtClean="0">
                <a:solidFill>
                  <a:srgbClr val="404040"/>
                </a:solidFill>
              </a:rPr>
              <a:t>非升學考試</a:t>
            </a:r>
            <a:endParaRPr lang="en-US" altLang="zh-TW" dirty="0" smtClean="0">
              <a:solidFill>
                <a:srgbClr val="404040"/>
              </a:solidFill>
            </a:endParaRPr>
          </a:p>
          <a:p>
            <a:pPr eaLnBrk="1" hangingPunct="1">
              <a:lnSpc>
                <a:spcPct val="90000"/>
              </a:lnSpc>
              <a:defRPr/>
            </a:pPr>
            <a:endParaRPr lang="en-US" altLang="zh-TW" dirty="0" smtClean="0">
              <a:solidFill>
                <a:srgbClr val="404040"/>
              </a:solidFill>
            </a:endParaRPr>
          </a:p>
          <a:p>
            <a:pPr eaLnBrk="1" hangingPunct="1">
              <a:lnSpc>
                <a:spcPct val="90000"/>
              </a:lnSpc>
              <a:defRPr/>
            </a:pPr>
            <a:r>
              <a:rPr lang="zh-TW" altLang="en-US" b="1" dirty="0" smtClean="0">
                <a:solidFill>
                  <a:srgbClr val="FF0000"/>
                </a:solidFill>
              </a:rPr>
              <a:t>作為學力監控機制以</a:t>
            </a:r>
            <a:r>
              <a:rPr lang="zh-TW" altLang="en-US" dirty="0" smtClean="0">
                <a:solidFill>
                  <a:srgbClr val="404040"/>
                </a:solidFill>
              </a:rPr>
              <a:t>協助十二年國民基本教育</a:t>
            </a:r>
            <a:r>
              <a:rPr lang="zh-TW" altLang="en-US" b="1" dirty="0" smtClean="0">
                <a:solidFill>
                  <a:srgbClr val="FF0000"/>
                </a:solidFill>
              </a:rPr>
              <a:t>順利達成</a:t>
            </a:r>
            <a:endParaRPr lang="en-US" altLang="zh-TW" b="1" dirty="0" smtClean="0">
              <a:solidFill>
                <a:srgbClr val="FF0000"/>
              </a:solidFill>
            </a:endParaRPr>
          </a:p>
          <a:p>
            <a:pPr eaLnBrk="1" hangingPunct="1">
              <a:lnSpc>
                <a:spcPct val="90000"/>
              </a:lnSpc>
              <a:defRPr/>
            </a:pPr>
            <a:endParaRPr lang="zh-TW" altLang="en-US" b="1" dirty="0" smtClean="0">
              <a:solidFill>
                <a:srgbClr val="FF0000"/>
              </a:solidFill>
            </a:endParaRPr>
          </a:p>
          <a:p>
            <a:pPr eaLnBrk="1" hangingPunct="1">
              <a:lnSpc>
                <a:spcPct val="90000"/>
              </a:lnSpc>
              <a:defRPr/>
            </a:pPr>
            <a:r>
              <a:rPr lang="zh-TW" altLang="en-US" dirty="0" smtClean="0">
                <a:solidFill>
                  <a:srgbClr val="404040"/>
                </a:solidFill>
              </a:rPr>
              <a:t>協助「</a:t>
            </a:r>
            <a:r>
              <a:rPr lang="zh-TW" altLang="en-US" b="1" dirty="0" smtClean="0">
                <a:solidFill>
                  <a:srgbClr val="FF0000"/>
                </a:solidFill>
              </a:rPr>
              <a:t>降低壓力以活化學習</a:t>
            </a:r>
            <a:r>
              <a:rPr lang="zh-TW" altLang="en-US" dirty="0" smtClean="0">
                <a:solidFill>
                  <a:srgbClr val="404040"/>
                </a:solidFill>
              </a:rPr>
              <a:t>」和「</a:t>
            </a:r>
            <a:r>
              <a:rPr lang="zh-TW" altLang="en-US" b="1" dirty="0" smtClean="0">
                <a:solidFill>
                  <a:srgbClr val="FF0000"/>
                </a:solidFill>
              </a:rPr>
              <a:t>確保品質以維持競爭力</a:t>
            </a:r>
            <a:r>
              <a:rPr lang="zh-TW" altLang="en-US" dirty="0" smtClean="0">
                <a:solidFill>
                  <a:srgbClr val="404040"/>
                </a:solidFill>
              </a:rPr>
              <a:t>」兩個目標之間的平衡。</a:t>
            </a:r>
          </a:p>
          <a:p>
            <a:pPr eaLnBrk="1" hangingPunct="1">
              <a:lnSpc>
                <a:spcPct val="90000"/>
              </a:lnSpc>
              <a:defRPr/>
            </a:pPr>
            <a:endParaRPr lang="zh-TW" altLang="en-US" dirty="0" smtClean="0">
              <a:solidFill>
                <a:srgbClr val="40404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pPr eaLnBrk="1" hangingPunct="1"/>
            <a:r>
              <a:rPr lang="zh-TW" altLang="en-US" smtClean="0">
                <a:solidFill>
                  <a:srgbClr val="002060"/>
                </a:solidFill>
              </a:rPr>
              <a:t>成績計算</a:t>
            </a:r>
          </a:p>
        </p:txBody>
      </p:sp>
      <p:sp>
        <p:nvSpPr>
          <p:cNvPr id="10243" name="Espace réservé du contenu 2"/>
          <p:cNvSpPr>
            <a:spLocks noGrp="1"/>
          </p:cNvSpPr>
          <p:nvPr>
            <p:ph idx="1"/>
          </p:nvPr>
        </p:nvSpPr>
        <p:spPr>
          <a:xfrm>
            <a:off x="457200" y="1484313"/>
            <a:ext cx="8229600" cy="4525962"/>
          </a:xfrm>
        </p:spPr>
        <p:txBody>
          <a:bodyPr/>
          <a:lstStyle/>
          <a:p>
            <a:pPr eaLnBrk="1" hangingPunct="1">
              <a:lnSpc>
                <a:spcPct val="90000"/>
              </a:lnSpc>
              <a:defRPr/>
            </a:pPr>
            <a:r>
              <a:rPr lang="zh-TW" altLang="en-US" sz="2800" dirty="0" smtClean="0">
                <a:solidFill>
                  <a:srgbClr val="404040"/>
                </a:solidFill>
              </a:rPr>
              <a:t>教育會考將採</a:t>
            </a:r>
            <a:r>
              <a:rPr lang="zh-TW" altLang="en-US" sz="2800" b="1" dirty="0" smtClean="0">
                <a:solidFill>
                  <a:srgbClr val="FF0000"/>
                </a:solidFill>
              </a:rPr>
              <a:t>標準參照</a:t>
            </a:r>
            <a:r>
              <a:rPr lang="zh-TW" altLang="en-US" sz="2800" dirty="0" smtClean="0">
                <a:solidFill>
                  <a:srgbClr val="404040"/>
                </a:solidFill>
              </a:rPr>
              <a:t>，透過測驗的標準設定，各科評量結果將分為</a:t>
            </a:r>
            <a:r>
              <a:rPr lang="en-US" altLang="zh-TW" sz="2800" b="1" dirty="0" smtClean="0">
                <a:solidFill>
                  <a:srgbClr val="FF0000"/>
                </a:solidFill>
              </a:rPr>
              <a:t>3</a:t>
            </a:r>
            <a:r>
              <a:rPr lang="zh-TW" altLang="en-US" sz="2800" b="1" dirty="0" smtClean="0">
                <a:solidFill>
                  <a:srgbClr val="FF0000"/>
                </a:solidFill>
              </a:rPr>
              <a:t>表現等級</a:t>
            </a:r>
            <a:endParaRPr lang="en-US" altLang="zh-TW" sz="2800" b="1" dirty="0" smtClean="0">
              <a:solidFill>
                <a:srgbClr val="FF0000"/>
              </a:solidFill>
            </a:endParaRPr>
          </a:p>
          <a:p>
            <a:pPr lvl="1" eaLnBrk="1" hangingPunct="1">
              <a:lnSpc>
                <a:spcPct val="90000"/>
              </a:lnSpc>
              <a:defRPr/>
            </a:pPr>
            <a:r>
              <a:rPr lang="zh-TW" altLang="en-US" sz="2600" dirty="0" smtClean="0">
                <a:solidFill>
                  <a:srgbClr val="404040"/>
                </a:solidFill>
              </a:rPr>
              <a:t>「精熟」：</a:t>
            </a:r>
            <a:r>
              <a:rPr lang="zh-TW" altLang="zh-TW" sz="2400" dirty="0" smtClean="0"/>
              <a:t>精通熟習該科目國中階段所學習的知識與能力</a:t>
            </a:r>
            <a:endParaRPr lang="en-US" altLang="zh-TW" sz="2600" dirty="0" smtClean="0">
              <a:solidFill>
                <a:srgbClr val="404040"/>
              </a:solidFill>
            </a:endParaRPr>
          </a:p>
          <a:p>
            <a:pPr lvl="1" eaLnBrk="1" hangingPunct="1">
              <a:lnSpc>
                <a:spcPct val="90000"/>
              </a:lnSpc>
              <a:defRPr/>
            </a:pPr>
            <a:r>
              <a:rPr lang="zh-TW" altLang="en-US" sz="2600" dirty="0" smtClean="0">
                <a:solidFill>
                  <a:srgbClr val="404040"/>
                </a:solidFill>
              </a:rPr>
              <a:t>「基礎」：</a:t>
            </a:r>
            <a:r>
              <a:rPr lang="zh-TW" altLang="zh-TW" sz="2400" dirty="0" smtClean="0"/>
              <a:t>具備該科目國中階段之基本學力</a:t>
            </a:r>
            <a:endParaRPr lang="en-US" altLang="zh-TW" sz="2600" dirty="0" smtClean="0">
              <a:solidFill>
                <a:srgbClr val="404040"/>
              </a:solidFill>
            </a:endParaRPr>
          </a:p>
          <a:p>
            <a:pPr lvl="1" eaLnBrk="1" hangingPunct="1">
              <a:lnSpc>
                <a:spcPct val="90000"/>
              </a:lnSpc>
              <a:defRPr/>
            </a:pPr>
            <a:r>
              <a:rPr lang="zh-TW" altLang="en-US" sz="2600" dirty="0" smtClean="0">
                <a:solidFill>
                  <a:srgbClr val="404040"/>
                </a:solidFill>
              </a:rPr>
              <a:t>「待加強」：</a:t>
            </a:r>
            <a:r>
              <a:rPr lang="zh-TW" altLang="zh-TW" sz="2400" dirty="0" smtClean="0"/>
              <a:t>尚未具備該科目國中教育階段之基本學力</a:t>
            </a:r>
            <a:endParaRPr lang="en-US" altLang="zh-TW"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pPr eaLnBrk="1" hangingPunct="1"/>
            <a:r>
              <a:rPr lang="zh-TW" altLang="en-US" smtClean="0">
                <a:solidFill>
                  <a:srgbClr val="002060"/>
                </a:solidFill>
              </a:rPr>
              <a:t>表現等級如何制訂</a:t>
            </a:r>
          </a:p>
        </p:txBody>
      </p:sp>
      <p:sp>
        <p:nvSpPr>
          <p:cNvPr id="11267" name="Espace réservé du contenu 2"/>
          <p:cNvSpPr>
            <a:spLocks noGrp="1"/>
          </p:cNvSpPr>
          <p:nvPr>
            <p:ph idx="1"/>
          </p:nvPr>
        </p:nvSpPr>
        <p:spPr>
          <a:xfrm>
            <a:off x="457200" y="1484313"/>
            <a:ext cx="8229600" cy="4525962"/>
          </a:xfrm>
        </p:spPr>
        <p:txBody>
          <a:bodyPr/>
          <a:lstStyle/>
          <a:p>
            <a:pPr eaLnBrk="1" hangingPunct="1">
              <a:lnSpc>
                <a:spcPct val="90000"/>
              </a:lnSpc>
              <a:defRPr/>
            </a:pPr>
            <a:r>
              <a:rPr lang="zh-TW" altLang="en-US" sz="2800" smtClean="0">
                <a:solidFill>
                  <a:srgbClr val="404040"/>
                </a:solidFill>
              </a:rPr>
              <a:t>參酌課程綱要及學科內涵，確認</a:t>
            </a:r>
            <a:r>
              <a:rPr lang="zh-TW" altLang="en-US" sz="2800" b="1" smtClean="0">
                <a:solidFill>
                  <a:srgbClr val="FF0000"/>
                </a:solidFill>
              </a:rPr>
              <a:t>知識和能力（表現）範圍</a:t>
            </a:r>
            <a:endParaRPr lang="en-US" altLang="zh-TW" sz="2800" b="1" smtClean="0">
              <a:solidFill>
                <a:srgbClr val="FF0000"/>
              </a:solidFill>
            </a:endParaRPr>
          </a:p>
          <a:p>
            <a:pPr eaLnBrk="1" hangingPunct="1">
              <a:lnSpc>
                <a:spcPct val="90000"/>
              </a:lnSpc>
              <a:defRPr/>
            </a:pPr>
            <a:endParaRPr lang="zh-TW" altLang="en-US" sz="2800" b="1" smtClean="0">
              <a:solidFill>
                <a:srgbClr val="FF0000"/>
              </a:solidFill>
            </a:endParaRPr>
          </a:p>
          <a:p>
            <a:pPr eaLnBrk="1" hangingPunct="1">
              <a:lnSpc>
                <a:spcPct val="90000"/>
              </a:lnSpc>
              <a:defRPr/>
            </a:pPr>
            <a:r>
              <a:rPr lang="zh-TW" altLang="en-US" sz="2800" smtClean="0">
                <a:solidFill>
                  <a:srgbClr val="404040"/>
                </a:solidFill>
              </a:rPr>
              <a:t>諮詢學科專家、測驗專家及現場國中教師，初步訂出</a:t>
            </a:r>
            <a:r>
              <a:rPr lang="zh-TW" altLang="en-US" sz="2800" b="1" smtClean="0">
                <a:solidFill>
                  <a:srgbClr val="FF0000"/>
                </a:solidFill>
              </a:rPr>
              <a:t>能力層級與描述</a:t>
            </a:r>
            <a:endParaRPr lang="en-US" altLang="zh-TW" sz="2800" b="1" smtClean="0">
              <a:solidFill>
                <a:srgbClr val="FF0000"/>
              </a:solidFill>
            </a:endParaRPr>
          </a:p>
          <a:p>
            <a:pPr eaLnBrk="1" hangingPunct="1">
              <a:lnSpc>
                <a:spcPct val="90000"/>
              </a:lnSpc>
              <a:defRPr/>
            </a:pPr>
            <a:endParaRPr lang="zh-TW" altLang="en-US" sz="2800" b="1" smtClean="0">
              <a:solidFill>
                <a:srgbClr val="FF0000"/>
              </a:solidFill>
            </a:endParaRPr>
          </a:p>
          <a:p>
            <a:pPr eaLnBrk="1" hangingPunct="1">
              <a:lnSpc>
                <a:spcPct val="90000"/>
              </a:lnSpc>
              <a:defRPr/>
            </a:pPr>
            <a:r>
              <a:rPr lang="zh-TW" altLang="en-US" sz="2800" smtClean="0">
                <a:solidFill>
                  <a:srgbClr val="404040"/>
                </a:solidFill>
              </a:rPr>
              <a:t>參考歷屆基測考生答題反應資料，檢核</a:t>
            </a:r>
            <a:r>
              <a:rPr lang="zh-TW" altLang="en-US" sz="2800" b="1" smtClean="0">
                <a:solidFill>
                  <a:srgbClr val="FF0000"/>
                </a:solidFill>
              </a:rPr>
              <a:t>等級描述</a:t>
            </a:r>
            <a:r>
              <a:rPr lang="zh-TW" altLang="en-US" sz="2800" smtClean="0">
                <a:solidFill>
                  <a:srgbClr val="404040"/>
                </a:solidFill>
              </a:rPr>
              <a:t>和</a:t>
            </a:r>
            <a:r>
              <a:rPr lang="zh-TW" altLang="en-US" sz="2800" b="1" smtClean="0">
                <a:solidFill>
                  <a:srgbClr val="FF0000"/>
                </a:solidFill>
              </a:rPr>
              <a:t>學生能力</a:t>
            </a:r>
            <a:r>
              <a:rPr lang="zh-TW" altLang="en-US" sz="2800" smtClean="0">
                <a:solidFill>
                  <a:srgbClr val="404040"/>
                </a:solidFill>
              </a:rPr>
              <a:t>的對應性</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a:xfrm>
            <a:off x="250825" y="333375"/>
            <a:ext cx="719138" cy="5073650"/>
          </a:xfrm>
        </p:spPr>
        <p:txBody>
          <a:bodyPr/>
          <a:lstStyle/>
          <a:p>
            <a:pPr eaLnBrk="1" hangingPunct="1"/>
            <a:r>
              <a:rPr lang="zh-TW" altLang="en-US" smtClean="0">
                <a:solidFill>
                  <a:srgbClr val="002060"/>
                </a:solidFill>
              </a:rPr>
              <a:t>各科目等級描述</a:t>
            </a:r>
          </a:p>
        </p:txBody>
      </p:sp>
      <p:graphicFrame>
        <p:nvGraphicFramePr>
          <p:cNvPr id="4" name="表格 3"/>
          <p:cNvGraphicFramePr>
            <a:graphicFrameLocks noGrp="1"/>
          </p:cNvGraphicFramePr>
          <p:nvPr/>
        </p:nvGraphicFramePr>
        <p:xfrm>
          <a:off x="1042988" y="333375"/>
          <a:ext cx="7921625" cy="6121400"/>
        </p:xfrm>
        <a:graphic>
          <a:graphicData uri="http://schemas.openxmlformats.org/drawingml/2006/table">
            <a:tbl>
              <a:tblPr/>
              <a:tblGrid>
                <a:gridCol w="360074"/>
                <a:gridCol w="432089"/>
                <a:gridCol w="2736561"/>
                <a:gridCol w="2448502"/>
                <a:gridCol w="1944399"/>
              </a:tblGrid>
              <a:tr h="226898">
                <a:tc gridSpan="2">
                  <a:txBody>
                    <a:bodyPr/>
                    <a:lstStyle/>
                    <a:p>
                      <a:pPr algn="r" fontAlgn="ctr"/>
                      <a:r>
                        <a:rPr lang="zh-TW" altLang="en-US" sz="1200" b="1" i="0" u="none" strike="noStrike" dirty="0">
                          <a:solidFill>
                            <a:srgbClr val="333333"/>
                          </a:solidFill>
                          <a:latin typeface="微軟正黑體"/>
                        </a:rPr>
                        <a:t>等級</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a:noFill/>
                    </a:lnB>
                    <a:solidFill>
                      <a:srgbClr val="FFDA80"/>
                    </a:solidFill>
                  </a:tcPr>
                </a:tc>
                <a:tc hMerge="1">
                  <a:txBody>
                    <a:bodyPr/>
                    <a:lstStyle/>
                    <a:p>
                      <a:endParaRPr lang="zh-TW" altLang="en-US"/>
                    </a:p>
                  </a:txBody>
                  <a:tcPr/>
                </a:tc>
                <a:tc rowSpan="2">
                  <a:txBody>
                    <a:bodyPr/>
                    <a:lstStyle/>
                    <a:p>
                      <a:pPr algn="ctr" fontAlgn="ctr"/>
                      <a:r>
                        <a:rPr lang="zh-TW" altLang="en-US" sz="1200" b="1" i="0" u="none" strike="noStrike" dirty="0">
                          <a:solidFill>
                            <a:srgbClr val="333333"/>
                          </a:solidFill>
                          <a:latin typeface="微軟正黑體"/>
                        </a:rPr>
                        <a:t>精熟</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rowSpan="2">
                  <a:txBody>
                    <a:bodyPr/>
                    <a:lstStyle/>
                    <a:p>
                      <a:pPr algn="ctr" fontAlgn="ctr"/>
                      <a:r>
                        <a:rPr lang="zh-TW" altLang="en-US" sz="1200" b="1" i="0" u="none" strike="noStrike">
                          <a:solidFill>
                            <a:srgbClr val="333333"/>
                          </a:solidFill>
                          <a:latin typeface="微軟正黑體"/>
                        </a:rPr>
                        <a:t>基礎</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rowSpan="2">
                  <a:txBody>
                    <a:bodyPr/>
                    <a:lstStyle/>
                    <a:p>
                      <a:pPr algn="ctr" fontAlgn="ctr"/>
                      <a:r>
                        <a:rPr lang="zh-TW" altLang="en-US" sz="1200" b="1" i="0" u="none" strike="noStrike">
                          <a:solidFill>
                            <a:srgbClr val="333333"/>
                          </a:solidFill>
                          <a:latin typeface="微軟正黑體"/>
                        </a:rPr>
                        <a:t>待加強</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905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r>
              <a:tr h="226898">
                <a:tc gridSpan="2">
                  <a:txBody>
                    <a:bodyPr/>
                    <a:lstStyle/>
                    <a:p>
                      <a:pPr algn="l" fontAlgn="ctr"/>
                      <a:r>
                        <a:rPr lang="zh-TW" altLang="en-US" sz="1200" b="1" i="0" u="none" strike="noStrike" dirty="0">
                          <a:solidFill>
                            <a:srgbClr val="333333"/>
                          </a:solidFill>
                          <a:latin typeface="微軟正黑體"/>
                        </a:rPr>
                        <a:t>考試科目</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a:noFill/>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939820">
                <a:tc gridSpan="2">
                  <a:txBody>
                    <a:bodyPr/>
                    <a:lstStyle/>
                    <a:p>
                      <a:pPr algn="ctr" fontAlgn="ctr"/>
                      <a:r>
                        <a:rPr lang="zh-TW" altLang="en-US" sz="1200" b="1" i="0" u="none" strike="noStrike" dirty="0">
                          <a:solidFill>
                            <a:srgbClr val="333333"/>
                          </a:solidFill>
                          <a:latin typeface="微軟正黑體"/>
                        </a:rPr>
                        <a:t>國文</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能具備與教材相關的語文知識，並能深入地理解文本內容、評鑑文本的內容與形式。</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大致能具備與教材相關的語文知識，並能大致理解文本內容、評鑑文本的內容與形式。</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僅能具備部分與教材相關的語文知識，並有限地理解文本內容、評鑑文本的內容與形式。</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1095035">
                <a:tc rowSpan="2">
                  <a:txBody>
                    <a:bodyPr/>
                    <a:lstStyle/>
                    <a:p>
                      <a:pPr algn="ctr" fontAlgn="ctr"/>
                      <a:r>
                        <a:rPr lang="zh-TW" altLang="en-US" sz="1200" b="1" i="0" u="none" strike="noStrike">
                          <a:solidFill>
                            <a:srgbClr val="333333"/>
                          </a:solidFill>
                          <a:latin typeface="微軟正黑體"/>
                        </a:rPr>
                        <a:t>英語</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a:txBody>
                    <a:bodyPr/>
                    <a:lstStyle/>
                    <a:p>
                      <a:pPr algn="ctr" fontAlgn="ctr"/>
                      <a:r>
                        <a:rPr lang="zh-TW" altLang="en-US" sz="1200" b="1" i="0" u="none" strike="noStrike">
                          <a:solidFill>
                            <a:srgbClr val="333333"/>
                          </a:solidFill>
                          <a:latin typeface="微軟正黑體"/>
                        </a:rPr>
                        <a:t>聽力</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a:txBody>
                    <a:bodyPr/>
                    <a:lstStyle/>
                    <a:p>
                      <a:pPr algn="l" fontAlgn="ctr"/>
                      <a:r>
                        <a:rPr lang="zh-TW" altLang="en-US" sz="1200" b="0" i="0" u="none" strike="noStrike" dirty="0">
                          <a:solidFill>
                            <a:srgbClr val="333333"/>
                          </a:solidFill>
                          <a:latin typeface="微軟正黑體"/>
                        </a:rPr>
                        <a:t>能聽懂主題熟悉、訊息稍為複雜、段落較長的言談，指出言談的主旨與結論等重要訊息，並從言談中言語及其他如語調與節奏等線索做出推論；能理解短片及廣播節目的大意。</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能聽懂日常生活主題、訊息單純的短篇言談，指出言談的主旨與結論等重要訊息，並從言談中明顯的言語及其他如語調與節奏等線索做出簡易推論。</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僅能聽懂單句及簡易問答；僅能有限的理解短篇言談。</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1432819">
                <a:tc vMerge="1">
                  <a:txBody>
                    <a:bodyPr/>
                    <a:lstStyle/>
                    <a:p>
                      <a:endParaRPr lang="zh-TW" altLang="en-US"/>
                    </a:p>
                  </a:txBody>
                  <a:tcPr/>
                </a:tc>
                <a:tc>
                  <a:txBody>
                    <a:bodyPr/>
                    <a:lstStyle/>
                    <a:p>
                      <a:pPr algn="ctr" fontAlgn="ctr"/>
                      <a:r>
                        <a:rPr lang="zh-TW" altLang="en-US" sz="1200" b="1" i="0" u="none" strike="noStrike">
                          <a:solidFill>
                            <a:srgbClr val="333333"/>
                          </a:solidFill>
                          <a:latin typeface="微軟正黑體"/>
                        </a:rPr>
                        <a:t>閱讀</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a:txBody>
                    <a:bodyPr/>
                    <a:lstStyle/>
                    <a:p>
                      <a:pPr algn="l" fontAlgn="ctr"/>
                      <a:r>
                        <a:rPr lang="zh-TW" altLang="en-US" sz="1200" b="0" i="0" u="none" strike="noStrike" dirty="0">
                          <a:solidFill>
                            <a:srgbClr val="333333"/>
                          </a:solidFill>
                          <a:latin typeface="微軟正黑體"/>
                        </a:rPr>
                        <a:t>能整合應用字詞、語法結構及語用慣例等多項語言知識；能理解主題較為抽象、訊息或情境多元複雜、語句結構長且複雜的文本，指出各類文本的主旨、結論與作者立場等重要訊息，並從文本結構、解釋或例子等做進一步的推論或評論。</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能理解字詞基本語意及語法概念；能理解主題具體或貼近日常生活、訊息或情境略為複雜、語句結構略長的文本，指出文本主旨、結論與作者立場等重要訊息，並從文本的解釋或例子做出推論。</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僅能理解主題貼近日常生活、訊息或情境單純且明顯、語句結構簡單的文本或語句，僅能指出文本明白陳述的主旨、結論與作者立場等重要訊息，僅能藉文本明顯的線索做出簡易的推論。</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690561">
                <a:tc gridSpan="2">
                  <a:txBody>
                    <a:bodyPr/>
                    <a:lstStyle/>
                    <a:p>
                      <a:pPr algn="ctr" fontAlgn="ctr"/>
                      <a:r>
                        <a:rPr lang="zh-TW" altLang="en-US" sz="1200" b="1" i="0" u="none" strike="noStrike">
                          <a:solidFill>
                            <a:srgbClr val="333333"/>
                          </a:solidFill>
                          <a:latin typeface="微軟正黑體"/>
                        </a:rPr>
                        <a:t>數學</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能作數學概念間的連結，建立恰當的數學方法或模式解題，並能論證。</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理解基本的數學概念、能操作算則或程序，並應用所學解題。</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認識基本的數學</a:t>
                      </a:r>
                      <a:r>
                        <a:rPr lang="zh-TW" altLang="en-US" sz="1200" b="0" i="0" u="none" strike="noStrike">
                          <a:solidFill>
                            <a:srgbClr val="333333"/>
                          </a:solidFill>
                          <a:latin typeface="微軟正黑體"/>
                        </a:rPr>
                        <a:t>概念</a:t>
                      </a:r>
                      <a:r>
                        <a:rPr lang="zh-TW" altLang="en-US" sz="1200" b="0" i="0" u="none" strike="noStrike" smtClean="0">
                          <a:solidFill>
                            <a:srgbClr val="333333"/>
                          </a:solidFill>
                          <a:latin typeface="微軟正黑體"/>
                        </a:rPr>
                        <a:t>，僅能</a:t>
                      </a:r>
                      <a:r>
                        <a:rPr lang="zh-TW" altLang="en-US" sz="1200" b="0" i="0" u="none" strike="noStrike" dirty="0">
                          <a:solidFill>
                            <a:srgbClr val="333333"/>
                          </a:solidFill>
                          <a:latin typeface="微軟正黑體"/>
                        </a:rPr>
                        <a:t>操作簡易算則或程序。</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808944">
                <a:tc gridSpan="2">
                  <a:txBody>
                    <a:bodyPr/>
                    <a:lstStyle/>
                    <a:p>
                      <a:pPr algn="ctr" fontAlgn="ctr"/>
                      <a:r>
                        <a:rPr lang="zh-TW" altLang="en-US" sz="1200" b="1" i="0" u="none" strike="noStrike">
                          <a:solidFill>
                            <a:srgbClr val="333333"/>
                          </a:solidFill>
                          <a:latin typeface="微軟正黑體"/>
                        </a:rPr>
                        <a:t>社會</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能廣泛且深入的認識及了解社會科學習內容，並具有運用多元的社會科知識之能力。</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a:solidFill>
                            <a:srgbClr val="333333"/>
                          </a:solidFill>
                          <a:latin typeface="微軟正黑體"/>
                        </a:rPr>
                        <a:t>能大致認識及了解社會科學習內容，並具有運用基礎的社會科知識之能力。</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能約略的認識及了解社會科學習內容。</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2700" cap="flat" cmpd="sng" algn="ctr">
                      <a:solidFill>
                        <a:srgbClr val="BF9A3D"/>
                      </a:solidFill>
                      <a:prstDash val="solid"/>
                      <a:round/>
                      <a:headEnd type="none" w="med" len="med"/>
                      <a:tailEnd type="none" w="med" len="med"/>
                    </a:lnB>
                    <a:solidFill>
                      <a:srgbClr val="FDFCD7"/>
                    </a:solidFill>
                  </a:tcPr>
                </a:tc>
              </a:tr>
              <a:tr h="700426">
                <a:tc gridSpan="2">
                  <a:txBody>
                    <a:bodyPr/>
                    <a:lstStyle/>
                    <a:p>
                      <a:pPr algn="ctr" fontAlgn="ctr"/>
                      <a:r>
                        <a:rPr lang="zh-TW" altLang="en-US" sz="1200" b="1" i="0" u="none" strike="noStrike">
                          <a:solidFill>
                            <a:srgbClr val="333333"/>
                          </a:solidFill>
                          <a:latin typeface="微軟正黑體"/>
                        </a:rPr>
                        <a:t>自然</a:t>
                      </a:r>
                    </a:p>
                  </a:txBody>
                  <a:tcPr marL="6763" marR="6763" marT="6763" marB="0" anchor="ctr">
                    <a:lnL w="1905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c>
                  <a:txBody>
                    <a:bodyPr/>
                    <a:lstStyle/>
                    <a:p>
                      <a:pPr algn="l" fontAlgn="ctr"/>
                      <a:r>
                        <a:rPr lang="zh-TW" altLang="en-US" sz="1200" b="0" i="0" u="none" strike="noStrike" dirty="0">
                          <a:solidFill>
                            <a:srgbClr val="333333"/>
                          </a:solidFill>
                          <a:latin typeface="微軟正黑體"/>
                        </a:rPr>
                        <a:t>能融會貫通學習內容，並能運用所培養的能力來解決需要多層次思考的問題。</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能知道及理解學習內容，並能運用所培養的能力來解決基本的問題。</a:t>
                      </a:r>
                    </a:p>
                  </a:txBody>
                  <a:tcPr marL="6763" marR="6763" marT="6763" marB="0" anchor="ctr">
                    <a:lnL w="12700" cap="flat" cmpd="sng" algn="ctr">
                      <a:solidFill>
                        <a:srgbClr val="BF9A3D"/>
                      </a:solidFill>
                      <a:prstDash val="solid"/>
                      <a:round/>
                      <a:headEnd type="none" w="med" len="med"/>
                      <a:tailEnd type="none" w="med" len="med"/>
                    </a:lnL>
                    <a:lnR w="1270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DFCD7"/>
                    </a:solidFill>
                  </a:tcPr>
                </a:tc>
                <a:tc>
                  <a:txBody>
                    <a:bodyPr/>
                    <a:lstStyle/>
                    <a:p>
                      <a:pPr algn="l" fontAlgn="ctr"/>
                      <a:r>
                        <a:rPr lang="zh-TW" altLang="en-US" sz="1200" b="0" i="0" u="none" strike="noStrike" dirty="0">
                          <a:solidFill>
                            <a:srgbClr val="333333"/>
                          </a:solidFill>
                          <a:latin typeface="微軟正黑體"/>
                        </a:rPr>
                        <a:t>能部分知道及理解學習內容。</a:t>
                      </a:r>
                    </a:p>
                  </a:txBody>
                  <a:tcPr marL="6763" marR="6763" marT="6763" marB="0" anchor="ctr">
                    <a:lnL w="12700" cap="flat" cmpd="sng" algn="ctr">
                      <a:solidFill>
                        <a:srgbClr val="BF9A3D"/>
                      </a:solidFill>
                      <a:prstDash val="solid"/>
                      <a:round/>
                      <a:headEnd type="none" w="med" len="med"/>
                      <a:tailEnd type="none" w="med" len="med"/>
                    </a:lnL>
                    <a:lnR w="19050" cap="flat" cmpd="sng" algn="ctr">
                      <a:solidFill>
                        <a:srgbClr val="BF9A3D"/>
                      </a:solidFill>
                      <a:prstDash val="solid"/>
                      <a:round/>
                      <a:headEnd type="none" w="med" len="med"/>
                      <a:tailEnd type="none" w="med" len="med"/>
                    </a:lnR>
                    <a:lnT w="12700" cap="flat" cmpd="sng" algn="ctr">
                      <a:solidFill>
                        <a:srgbClr val="BF9A3D"/>
                      </a:solidFill>
                      <a:prstDash val="solid"/>
                      <a:round/>
                      <a:headEnd type="none" w="med" len="med"/>
                      <a:tailEnd type="none" w="med" len="med"/>
                    </a:lnT>
                    <a:lnB w="19050" cap="flat" cmpd="sng" algn="ctr">
                      <a:solidFill>
                        <a:srgbClr val="BF9A3D"/>
                      </a:solidFill>
                      <a:prstDash val="solid"/>
                      <a:round/>
                      <a:headEnd type="none" w="med" len="med"/>
                      <a:tailEnd type="none" w="med" len="med"/>
                    </a:lnB>
                    <a:solidFill>
                      <a:srgbClr val="FDFCD7"/>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pPr eaLnBrk="1" hangingPunct="1"/>
            <a:r>
              <a:rPr lang="zh-TW" altLang="en-US" smtClean="0">
                <a:solidFill>
                  <a:srgbClr val="002060"/>
                </a:solidFill>
              </a:rPr>
              <a:t>教育會考測驗難度</a:t>
            </a:r>
          </a:p>
        </p:txBody>
      </p:sp>
      <p:sp>
        <p:nvSpPr>
          <p:cNvPr id="8195" name="Espace réservé du contenu 2"/>
          <p:cNvSpPr>
            <a:spLocks noGrp="1"/>
          </p:cNvSpPr>
          <p:nvPr>
            <p:ph idx="1"/>
          </p:nvPr>
        </p:nvSpPr>
        <p:spPr>
          <a:xfrm>
            <a:off x="457200" y="1484313"/>
            <a:ext cx="8229600" cy="4525962"/>
          </a:xfrm>
        </p:spPr>
        <p:txBody>
          <a:bodyPr/>
          <a:lstStyle/>
          <a:p>
            <a:pPr eaLnBrk="1" hangingPunct="1">
              <a:lnSpc>
                <a:spcPct val="90000"/>
              </a:lnSpc>
              <a:defRPr/>
            </a:pPr>
            <a:r>
              <a:rPr lang="zh-TW" altLang="en-US" smtClean="0">
                <a:solidFill>
                  <a:srgbClr val="404040"/>
                </a:solidFill>
              </a:rPr>
              <a:t>會考主要是要將學生能力與事先訂定的成績</a:t>
            </a:r>
            <a:r>
              <a:rPr lang="zh-TW" altLang="en-US" b="1" smtClean="0">
                <a:solidFill>
                  <a:srgbClr val="FF0000"/>
                </a:solidFill>
              </a:rPr>
              <a:t>等級標準</a:t>
            </a:r>
            <a:r>
              <a:rPr lang="zh-TW" altLang="en-US" smtClean="0">
                <a:solidFill>
                  <a:srgbClr val="404040"/>
                </a:solidFill>
              </a:rPr>
              <a:t>作比較，以瞭解學生學習程度</a:t>
            </a:r>
          </a:p>
          <a:p>
            <a:pPr eaLnBrk="1" hangingPunct="1">
              <a:lnSpc>
                <a:spcPct val="90000"/>
              </a:lnSpc>
              <a:defRPr/>
            </a:pPr>
            <a:r>
              <a:rPr lang="zh-TW" altLang="en-US" smtClean="0">
                <a:solidFill>
                  <a:srgbClr val="404040"/>
                </a:solidFill>
              </a:rPr>
              <a:t>為提升測驗信度及適當地將學生</a:t>
            </a:r>
            <a:r>
              <a:rPr lang="zh-TW" altLang="zh-TW" smtClean="0">
                <a:solidFill>
                  <a:srgbClr val="404040"/>
                </a:solidFill>
              </a:rPr>
              <a:t>分為「</a:t>
            </a:r>
            <a:r>
              <a:rPr lang="zh-TW" altLang="en-US" smtClean="0">
                <a:solidFill>
                  <a:srgbClr val="404040"/>
                </a:solidFill>
              </a:rPr>
              <a:t>精熟</a:t>
            </a:r>
            <a:r>
              <a:rPr lang="zh-TW" altLang="zh-TW" smtClean="0">
                <a:solidFill>
                  <a:srgbClr val="404040"/>
                </a:solidFill>
              </a:rPr>
              <a:t>」、「</a:t>
            </a:r>
            <a:r>
              <a:rPr lang="zh-TW" altLang="en-US" smtClean="0">
                <a:solidFill>
                  <a:srgbClr val="404040"/>
                </a:solidFill>
              </a:rPr>
              <a:t>基礎</a:t>
            </a:r>
            <a:r>
              <a:rPr lang="zh-TW" altLang="zh-TW" smtClean="0">
                <a:solidFill>
                  <a:srgbClr val="404040"/>
                </a:solidFill>
              </a:rPr>
              <a:t>」及「</a:t>
            </a:r>
            <a:r>
              <a:rPr lang="zh-TW" altLang="en-US" smtClean="0">
                <a:solidFill>
                  <a:srgbClr val="404040"/>
                </a:solidFill>
              </a:rPr>
              <a:t>待加強</a:t>
            </a:r>
            <a:r>
              <a:rPr lang="zh-TW" altLang="zh-TW" smtClean="0">
                <a:solidFill>
                  <a:srgbClr val="404040"/>
                </a:solidFill>
              </a:rPr>
              <a:t>」</a:t>
            </a:r>
            <a:r>
              <a:rPr lang="en-US" altLang="zh-TW" smtClean="0">
                <a:solidFill>
                  <a:srgbClr val="404040"/>
                </a:solidFill>
              </a:rPr>
              <a:t>3</a:t>
            </a:r>
            <a:r>
              <a:rPr lang="zh-TW" altLang="en-US" smtClean="0">
                <a:solidFill>
                  <a:srgbClr val="404040"/>
                </a:solidFill>
              </a:rPr>
              <a:t>等級，各科測驗難度規劃為「</a:t>
            </a:r>
            <a:r>
              <a:rPr lang="zh-TW" altLang="en-US" b="1" smtClean="0">
                <a:solidFill>
                  <a:srgbClr val="FF0000"/>
                </a:solidFill>
              </a:rPr>
              <a:t>難易適中</a:t>
            </a:r>
            <a:r>
              <a:rPr lang="zh-TW" altLang="en-US" smtClean="0">
                <a:solidFill>
                  <a:srgbClr val="404040"/>
                </a:solidFill>
              </a:rPr>
              <a:t>」，各科平均通過率為五成至六成</a:t>
            </a:r>
            <a:endParaRPr lang="en-US" altLang="zh-TW" smtClean="0">
              <a:solidFill>
                <a:srgbClr val="404040"/>
              </a:solidFill>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223</TotalTime>
  <Words>4082</Words>
  <Application>Microsoft Office PowerPoint</Application>
  <PresentationFormat>如螢幕大小 (4:3)</PresentationFormat>
  <Paragraphs>264</Paragraphs>
  <Slides>30</Slides>
  <Notes>10</Notes>
  <HiddenSlides>0</HiddenSlides>
  <MMClips>0</MMClips>
  <ScaleCrop>false</ScaleCrop>
  <HeadingPairs>
    <vt:vector size="8" baseType="variant">
      <vt:variant>
        <vt:lpstr>使用字型</vt:lpstr>
      </vt:variant>
      <vt:variant>
        <vt:i4>12</vt:i4>
      </vt:variant>
      <vt:variant>
        <vt:lpstr>佈景主題</vt:lpstr>
      </vt:variant>
      <vt:variant>
        <vt:i4>6</vt:i4>
      </vt:variant>
      <vt:variant>
        <vt:lpstr>內嵌 OLE 伺服程式</vt:lpstr>
      </vt:variant>
      <vt:variant>
        <vt:i4>2</vt:i4>
      </vt:variant>
      <vt:variant>
        <vt:lpstr>投影片標題</vt:lpstr>
      </vt:variant>
      <vt:variant>
        <vt:i4>30</vt:i4>
      </vt:variant>
    </vt:vector>
  </HeadingPairs>
  <TitlesOfParts>
    <vt:vector size="50" baseType="lpstr">
      <vt:lpstr>Arial</vt:lpstr>
      <vt:lpstr>新細明體</vt:lpstr>
      <vt:lpstr>標楷體</vt:lpstr>
      <vt:lpstr>Calibri</vt:lpstr>
      <vt:lpstr>Lucida Sans Unicode</vt:lpstr>
      <vt:lpstr>微軟正黑體</vt:lpstr>
      <vt:lpstr>Wingdings 3</vt:lpstr>
      <vt:lpstr>Verdana</vt:lpstr>
      <vt:lpstr>Wingdings 2</vt:lpstr>
      <vt:lpstr>Georgia</vt:lpstr>
      <vt:lpstr>Wingdings</vt:lpstr>
      <vt:lpstr>Times New Roman</vt:lpstr>
      <vt:lpstr>自訂設計</vt:lpstr>
      <vt:lpstr>1_自訂設計</vt:lpstr>
      <vt:lpstr>匯合</vt:lpstr>
      <vt:lpstr>預設簡報設計</vt:lpstr>
      <vt:lpstr>市鎮</vt:lpstr>
      <vt:lpstr>1_預設簡報設計</vt:lpstr>
      <vt:lpstr>Microsoft Office Word 文件</vt:lpstr>
      <vt:lpstr>工作表</vt:lpstr>
      <vt:lpstr>投影片 1</vt:lpstr>
      <vt:lpstr> 常見問題 </vt:lpstr>
      <vt:lpstr>一些觀念需釐清</vt:lpstr>
      <vt:lpstr>標準參照與常模參照有何不同？</vt:lpstr>
      <vt:lpstr>為何採用標準參照？</vt:lpstr>
      <vt:lpstr>成績計算</vt:lpstr>
      <vt:lpstr>表現等級如何制訂</vt:lpstr>
      <vt:lpstr>各科目等級描述</vt:lpstr>
      <vt:lpstr>教育會考測驗難度</vt:lpstr>
      <vt:lpstr>標準設定之目的</vt:lpstr>
      <vt:lpstr>標準設定小組成員</vt:lpstr>
      <vt:lpstr>標準設定會議的流程圖</vt:lpstr>
      <vt:lpstr>投影片 13</vt:lpstr>
      <vt:lpstr>各科標準（切點）設定結果分析</vt:lpstr>
      <vt:lpstr>會考作為學力品質監控之機制</vt:lpstr>
      <vt:lpstr>提供各科各能力等級更具體表現描述-1</vt:lpstr>
      <vt:lpstr>提供各科各能力等級更具體表現描述-2</vt:lpstr>
      <vt:lpstr>提供各科各能力等級更具體表現描述-3</vt:lpstr>
      <vt:lpstr>學力品質監控機制成績應用之相關事項</vt:lpstr>
      <vt:lpstr>會考作為免試入學超額比序使用</vt:lpstr>
      <vt:lpstr>三能力等級加註標示</vt:lpstr>
      <vt:lpstr>能力等級加註標示的使用</vt:lpstr>
      <vt:lpstr>我們希望新改革帶來何種成效？</vt:lpstr>
      <vt:lpstr>104年的調整</vt:lpstr>
      <vt:lpstr> 結論 </vt:lpstr>
      <vt:lpstr>投影片 26</vt:lpstr>
      <vt:lpstr> 102年試辦國中教育會考 各科答對題數與等級對照表 </vt:lpstr>
      <vt:lpstr>102年試辦國中教育會考 各科各等級人數比例</vt:lpstr>
      <vt:lpstr>國中基測、教育會考比較(一)</vt:lpstr>
      <vt:lpstr>國中基測、教育會考比較(二)</vt:lpstr>
    </vt:vector>
  </TitlesOfParts>
  <Company>National Taiwan Normal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toshia</cp:lastModifiedBy>
  <cp:revision>33</cp:revision>
  <dcterms:created xsi:type="dcterms:W3CDTF">2010-11-26T07:56:23Z</dcterms:created>
  <dcterms:modified xsi:type="dcterms:W3CDTF">2014-10-25T03:05:04Z</dcterms:modified>
</cp:coreProperties>
</file>