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48" r:id="rId2"/>
    <p:sldMasterId id="2147483672" r:id="rId3"/>
  </p:sldMasterIdLst>
  <p:notesMasterIdLst>
    <p:notesMasterId r:id="rId17"/>
  </p:notesMasterIdLst>
  <p:sldIdLst>
    <p:sldId id="256" r:id="rId4"/>
    <p:sldId id="261" r:id="rId5"/>
    <p:sldId id="266" r:id="rId6"/>
    <p:sldId id="267" r:id="rId7"/>
    <p:sldId id="268" r:id="rId8"/>
    <p:sldId id="271" r:id="rId9"/>
    <p:sldId id="270" r:id="rId10"/>
    <p:sldId id="275" r:id="rId11"/>
    <p:sldId id="276" r:id="rId12"/>
    <p:sldId id="278" r:id="rId13"/>
    <p:sldId id="273" r:id="rId14"/>
    <p:sldId id="274" r:id="rId15"/>
    <p:sldId id="259" r:id="rId16"/>
  </p:sldIdLst>
  <p:sldSz cx="9144000" cy="6858000" type="screen4x3"/>
  <p:notesSz cx="6858000" cy="9144000"/>
  <p:defaultTextStyle>
    <a:defPPr>
      <a:defRPr lang="zh-TW"/>
    </a:defPPr>
    <a:lvl1pPr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D6009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7" d="100"/>
          <a:sy n="37" d="100"/>
        </p:scale>
        <p:origin x="-141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ea typeface="新細明體" pitchFamily="18" charset="-120"/>
              </a:defRPr>
            </a:lvl1pPr>
          </a:lstStyle>
          <a:p>
            <a:pPr>
              <a:defRPr/>
            </a:pPr>
            <a:fld id="{8DCB9CAC-B8AC-4EEE-BA93-E44DAC63A164}" type="datetimeFigureOut">
              <a:rPr lang="zh-TW" altLang="en-US"/>
              <a:pPr>
                <a:defRPr/>
              </a:pPr>
              <a:t>2014/10/25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7FD6BC3-CC96-47B7-8A1D-821F7A9D68D3}" type="slidenum">
              <a:rPr lang="zh-TW" altLang="en-US"/>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843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smtClean="0"/>
              <a:t>依據教育部預告修正「國民小學及國民中學學生成績評量準則」（中華民國</a:t>
            </a:r>
            <a:r>
              <a:rPr lang="en-US" altLang="zh-TW" smtClean="0"/>
              <a:t>101</a:t>
            </a:r>
            <a:r>
              <a:rPr lang="zh-TW" altLang="en-US" smtClean="0"/>
              <a:t>年</a:t>
            </a:r>
            <a:r>
              <a:rPr lang="en-US" altLang="zh-TW" smtClean="0"/>
              <a:t>3</a:t>
            </a:r>
            <a:r>
              <a:rPr lang="zh-TW" altLang="en-US" smtClean="0"/>
              <a:t>月</a:t>
            </a:r>
            <a:r>
              <a:rPr lang="en-US" altLang="zh-TW" smtClean="0"/>
              <a:t>29</a:t>
            </a:r>
            <a:r>
              <a:rPr lang="zh-TW" altLang="en-US" smtClean="0"/>
              <a:t>日臺國（二）字第</a:t>
            </a:r>
            <a:r>
              <a:rPr lang="en-US" altLang="zh-TW" smtClean="0"/>
              <a:t>1010051964B</a:t>
            </a:r>
            <a:r>
              <a:rPr lang="zh-TW" altLang="en-US" smtClean="0"/>
              <a:t>號公告），主管教育行程機關為追蹤及了解國中畢業生學力品質，將辦理「國中教育會考」（以下簡稱教育會考），作為我國國中畢業生學力檢定之機制。</a:t>
            </a:r>
          </a:p>
          <a:p>
            <a:pPr eaLnBrk="1" hangingPunct="1">
              <a:spcBef>
                <a:spcPct val="0"/>
              </a:spcBef>
            </a:pPr>
            <a:r>
              <a:rPr lang="zh-TW" altLang="en-US" smtClean="0"/>
              <a:t>目前在國中階段，無法了解每一位學生經過國中三年學習後所擁有的學力狀況。無論從國家的教育責任、學生和家長了解學習進展的權利、高中職端知悉學生的知識狀態的需求，乃至緩解學生分分計較的競爭壓力等面向來看，以教育會考作為我國學力檢定的機制，將能發揮實質的功效。具體而言，國中教育會考的目的有下列五項：確保國中教育階段學生的學習品質、幫助學生和家長了解學習的成效、滿足高中職端了解學生先備知能的需求、協助十二年國教免試入學的適性輔導及緩解學生分分計較的競爭壓力。</a:t>
            </a:r>
          </a:p>
          <a:p>
            <a:pPr eaLnBrk="1" hangingPunct="1">
              <a:spcBef>
                <a:spcPct val="0"/>
              </a:spcBef>
            </a:pPr>
            <a:endParaRPr lang="zh-TW" altLang="en-US" smtClean="0"/>
          </a:p>
        </p:txBody>
      </p:sp>
      <p:sp>
        <p:nvSpPr>
          <p:cNvPr id="18436" name="投影片編號版面配置區 3"/>
          <p:cNvSpPr>
            <a:spLocks noGrp="1"/>
          </p:cNvSpPr>
          <p:nvPr>
            <p:ph type="sldNum" sz="quarter" idx="5"/>
          </p:nvPr>
        </p:nvSpPr>
        <p:spPr bwMode="auto">
          <a:noFill/>
          <a:ln>
            <a:miter lim="800000"/>
            <a:headEnd/>
            <a:tailEnd/>
          </a:ln>
        </p:spPr>
        <p:txBody>
          <a:bodyPr/>
          <a:lstStyle/>
          <a:p>
            <a:fld id="{F9B657D5-C89F-4FB9-9588-870B77BD51A6}" type="slidenum">
              <a:rPr lang="fr-CA" altLang="zh-TW">
                <a:solidFill>
                  <a:srgbClr val="000000"/>
                </a:solidFill>
              </a:rPr>
              <a:pPr/>
              <a:t>2</a:t>
            </a:fld>
            <a:endParaRPr lang="fr-CA" altLang="zh-TW">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0483"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lgn="just" eaLnBrk="1" hangingPunct="1">
              <a:lnSpc>
                <a:spcPts val="2000"/>
              </a:lnSpc>
              <a:spcBef>
                <a:spcPct val="0"/>
              </a:spcBef>
              <a:buFont typeface="Wingdings" pitchFamily="2" charset="2"/>
              <a:buChar char="n"/>
            </a:pPr>
            <a:r>
              <a:rPr lang="zh-TW" altLang="zh-TW" smtClean="0">
                <a:latin typeface="Times New Roman" pitchFamily="18" charset="0"/>
                <a:ea typeface="標楷體" pitchFamily="65" charset="-120"/>
                <a:cs typeface="Times New Roman" pitchFamily="18" charset="0"/>
              </a:rPr>
              <a:t>成績計算</a:t>
            </a:r>
            <a:endParaRPr lang="zh-TW" altLang="zh-TW" smtClean="0">
              <a:ea typeface="標楷體" pitchFamily="65" charset="-120"/>
              <a:cs typeface="Times New Roman" pitchFamily="18" charset="0"/>
            </a:endParaRPr>
          </a:p>
          <a:p>
            <a:pPr marL="342900" indent="-342900" algn="just" eaLnBrk="1" hangingPunct="1">
              <a:spcBef>
                <a:spcPct val="0"/>
              </a:spcBef>
            </a:pPr>
            <a:r>
              <a:rPr lang="zh-TW" altLang="en-US" smtClean="0">
                <a:latin typeface="Times New Roman" pitchFamily="18" charset="0"/>
                <a:ea typeface="標楷體" pitchFamily="65" charset="-120"/>
                <a:cs typeface="Times New Roman" pitchFamily="18" charset="0"/>
              </a:rPr>
              <a:t>教育會考將採標準參照方式呈現學生各科結果，透過測驗的標準設定，各科評量結果將分為「精熟」、「基礎」及「待加強」</a:t>
            </a:r>
            <a:r>
              <a:rPr lang="en-US" altLang="zh-TW" smtClean="0">
                <a:latin typeface="Times New Roman" pitchFamily="18" charset="0"/>
                <a:ea typeface="標楷體" pitchFamily="65" charset="-120"/>
                <a:cs typeface="Times New Roman" pitchFamily="18" charset="0"/>
              </a:rPr>
              <a:t>3</a:t>
            </a:r>
            <a:r>
              <a:rPr lang="zh-TW" altLang="en-US" smtClean="0">
                <a:latin typeface="Times New Roman" pitchFamily="18" charset="0"/>
                <a:ea typeface="標楷體" pitchFamily="65" charset="-120"/>
                <a:cs typeface="Times New Roman" pitchFamily="18" charset="0"/>
              </a:rPr>
              <a:t>個等級。整體來說，成績「精熟」表示學生精通熟習該科目國中階段所學習的知識與能力；「基礎」表示學生具備該科目國中階段之基本學力；「待加強」表示學生尚未具備該科目國中教育階段之基本學力，各科各等級描述如表</a:t>
            </a:r>
            <a:r>
              <a:rPr lang="en-US" altLang="zh-TW" smtClean="0">
                <a:latin typeface="Times New Roman" pitchFamily="18" charset="0"/>
                <a:ea typeface="標楷體" pitchFamily="65" charset="-120"/>
                <a:cs typeface="Times New Roman" pitchFamily="18" charset="0"/>
              </a:rPr>
              <a:t>3</a:t>
            </a:r>
            <a:r>
              <a:rPr lang="zh-TW" altLang="en-US" smtClean="0">
                <a:latin typeface="Times New Roman" pitchFamily="18" charset="0"/>
                <a:ea typeface="標楷體" pitchFamily="65" charset="-120"/>
                <a:cs typeface="Times New Roman" pitchFamily="18" charset="0"/>
              </a:rPr>
              <a:t>所示。民國</a:t>
            </a:r>
            <a:r>
              <a:rPr lang="en-US" altLang="zh-TW" smtClean="0">
                <a:latin typeface="Times New Roman" pitchFamily="18" charset="0"/>
                <a:ea typeface="標楷體" pitchFamily="65" charset="-120"/>
                <a:cs typeface="Times New Roman" pitchFamily="18" charset="0"/>
              </a:rPr>
              <a:t>103</a:t>
            </a:r>
            <a:r>
              <a:rPr lang="zh-TW" altLang="en-US" smtClean="0">
                <a:latin typeface="Times New Roman" pitchFamily="18" charset="0"/>
                <a:ea typeface="標楷體" pitchFamily="65" charset="-120"/>
                <a:cs typeface="Times New Roman" pitchFamily="18" charset="0"/>
              </a:rPr>
              <a:t>年數學科計分不包含非選擇題型成績，英語科計分不包含聽力測驗成績。至於寫作測驗的評分等級，請參考表</a:t>
            </a:r>
            <a:r>
              <a:rPr lang="en-US" altLang="zh-TW" smtClean="0">
                <a:latin typeface="Times New Roman" pitchFamily="18" charset="0"/>
                <a:ea typeface="標楷體" pitchFamily="65" charset="-120"/>
                <a:cs typeface="Times New Roman" pitchFamily="18" charset="0"/>
              </a:rPr>
              <a:t>4</a:t>
            </a:r>
            <a:r>
              <a:rPr lang="zh-TW" altLang="en-US" smtClean="0">
                <a:latin typeface="Times New Roman" pitchFamily="18" charset="0"/>
                <a:ea typeface="標楷體" pitchFamily="65" charset="-120"/>
                <a:cs typeface="Times New Roman" pitchFamily="18" charset="0"/>
              </a:rPr>
              <a:t>「寫作測驗評分規準一覽表」。</a:t>
            </a:r>
            <a:endParaRPr lang="zh-TW" altLang="en-US" smtClean="0">
              <a:ea typeface="標楷體" pitchFamily="65" charset="-120"/>
              <a:cs typeface="Times New Roman" pitchFamily="18" charset="0"/>
            </a:endParaRPr>
          </a:p>
        </p:txBody>
      </p:sp>
      <p:sp>
        <p:nvSpPr>
          <p:cNvPr id="20484" name="投影片編號版面配置區 3"/>
          <p:cNvSpPr>
            <a:spLocks noGrp="1"/>
          </p:cNvSpPr>
          <p:nvPr>
            <p:ph type="sldNum" sz="quarter" idx="5"/>
          </p:nvPr>
        </p:nvSpPr>
        <p:spPr bwMode="auto">
          <a:noFill/>
          <a:ln>
            <a:miter lim="800000"/>
            <a:headEnd/>
            <a:tailEnd/>
          </a:ln>
        </p:spPr>
        <p:txBody>
          <a:bodyPr/>
          <a:lstStyle/>
          <a:p>
            <a:fld id="{5F826C42-F21E-49E4-93D4-35B4B5213F64}" type="slidenum">
              <a:rPr lang="fr-CA" altLang="zh-TW">
                <a:solidFill>
                  <a:srgbClr val="000000"/>
                </a:solidFill>
              </a:rPr>
              <a:pPr/>
              <a:t>3</a:t>
            </a:fld>
            <a:endParaRPr lang="fr-CA" altLang="zh-TW">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2531"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lgn="just" eaLnBrk="1" hangingPunct="1">
              <a:lnSpc>
                <a:spcPts val="2000"/>
              </a:lnSpc>
              <a:spcBef>
                <a:spcPct val="0"/>
              </a:spcBef>
              <a:buFont typeface="Wingdings" pitchFamily="2" charset="2"/>
              <a:buChar char="n"/>
            </a:pPr>
            <a:r>
              <a:rPr lang="zh-TW" altLang="zh-TW" smtClean="0">
                <a:latin typeface="Times New Roman" pitchFamily="18" charset="0"/>
                <a:ea typeface="標楷體" pitchFamily="65" charset="-120"/>
                <a:cs typeface="Times New Roman" pitchFamily="18" charset="0"/>
              </a:rPr>
              <a:t>成績計算</a:t>
            </a:r>
            <a:endParaRPr lang="zh-TW" altLang="zh-TW" smtClean="0">
              <a:ea typeface="標楷體" pitchFamily="65" charset="-120"/>
              <a:cs typeface="Times New Roman" pitchFamily="18" charset="0"/>
            </a:endParaRPr>
          </a:p>
          <a:p>
            <a:pPr marL="342900" indent="-342900" algn="just" eaLnBrk="1" hangingPunct="1">
              <a:spcBef>
                <a:spcPct val="0"/>
              </a:spcBef>
            </a:pPr>
            <a:r>
              <a:rPr lang="zh-TW" altLang="en-US" smtClean="0">
                <a:latin typeface="Times New Roman" pitchFamily="18" charset="0"/>
                <a:ea typeface="標楷體" pitchFamily="65" charset="-120"/>
                <a:cs typeface="Times New Roman" pitchFamily="18" charset="0"/>
              </a:rPr>
              <a:t>教育會考將採標準參照方式呈現學生各科結果，透過測驗的標準設定，各科評量結果將分為「精熟」、「基礎」及「待加強」</a:t>
            </a:r>
            <a:r>
              <a:rPr lang="en-US" altLang="zh-TW" smtClean="0">
                <a:latin typeface="Times New Roman" pitchFamily="18" charset="0"/>
                <a:ea typeface="標楷體" pitchFamily="65" charset="-120"/>
                <a:cs typeface="Times New Roman" pitchFamily="18" charset="0"/>
              </a:rPr>
              <a:t>3</a:t>
            </a:r>
            <a:r>
              <a:rPr lang="zh-TW" altLang="en-US" smtClean="0">
                <a:latin typeface="Times New Roman" pitchFamily="18" charset="0"/>
                <a:ea typeface="標楷體" pitchFamily="65" charset="-120"/>
                <a:cs typeface="Times New Roman" pitchFamily="18" charset="0"/>
              </a:rPr>
              <a:t>個等級。整體來說，成績「精熟」表示學生精通熟習該科目國中階段所學習的知識與能力；「基礎」表示學生具備該科目國中階段之基本學力；「待加強」表示學生尚未具備該科目國中教育階段之基本學力，各科各等級描述如表</a:t>
            </a:r>
            <a:r>
              <a:rPr lang="en-US" altLang="zh-TW" smtClean="0">
                <a:latin typeface="Times New Roman" pitchFamily="18" charset="0"/>
                <a:ea typeface="標楷體" pitchFamily="65" charset="-120"/>
                <a:cs typeface="Times New Roman" pitchFamily="18" charset="0"/>
              </a:rPr>
              <a:t>3</a:t>
            </a:r>
            <a:r>
              <a:rPr lang="zh-TW" altLang="en-US" smtClean="0">
                <a:latin typeface="Times New Roman" pitchFamily="18" charset="0"/>
                <a:ea typeface="標楷體" pitchFamily="65" charset="-120"/>
                <a:cs typeface="Times New Roman" pitchFamily="18" charset="0"/>
              </a:rPr>
              <a:t>所示。民國</a:t>
            </a:r>
            <a:r>
              <a:rPr lang="en-US" altLang="zh-TW" smtClean="0">
                <a:latin typeface="Times New Roman" pitchFamily="18" charset="0"/>
                <a:ea typeface="標楷體" pitchFamily="65" charset="-120"/>
                <a:cs typeface="Times New Roman" pitchFamily="18" charset="0"/>
              </a:rPr>
              <a:t>103</a:t>
            </a:r>
            <a:r>
              <a:rPr lang="zh-TW" altLang="en-US" smtClean="0">
                <a:latin typeface="Times New Roman" pitchFamily="18" charset="0"/>
                <a:ea typeface="標楷體" pitchFamily="65" charset="-120"/>
                <a:cs typeface="Times New Roman" pitchFamily="18" charset="0"/>
              </a:rPr>
              <a:t>年數學科計分不包含非選擇題型成績，英語科計分不包含聽力測驗成績。至於寫作測驗的評分等級，請參考表</a:t>
            </a:r>
            <a:r>
              <a:rPr lang="en-US" altLang="zh-TW" smtClean="0">
                <a:latin typeface="Times New Roman" pitchFamily="18" charset="0"/>
                <a:ea typeface="標楷體" pitchFamily="65" charset="-120"/>
                <a:cs typeface="Times New Roman" pitchFamily="18" charset="0"/>
              </a:rPr>
              <a:t>4</a:t>
            </a:r>
            <a:r>
              <a:rPr lang="zh-TW" altLang="en-US" smtClean="0">
                <a:latin typeface="Times New Roman" pitchFamily="18" charset="0"/>
                <a:ea typeface="標楷體" pitchFamily="65" charset="-120"/>
                <a:cs typeface="Times New Roman" pitchFamily="18" charset="0"/>
              </a:rPr>
              <a:t>「寫作測驗評分規準一覽表」。</a:t>
            </a:r>
            <a:endParaRPr lang="zh-TW" altLang="en-US" smtClean="0">
              <a:ea typeface="標楷體" pitchFamily="65" charset="-120"/>
              <a:cs typeface="Times New Roman" pitchFamily="18" charset="0"/>
            </a:endParaRPr>
          </a:p>
        </p:txBody>
      </p:sp>
      <p:sp>
        <p:nvSpPr>
          <p:cNvPr id="22532" name="投影片編號版面配置區 3"/>
          <p:cNvSpPr>
            <a:spLocks noGrp="1"/>
          </p:cNvSpPr>
          <p:nvPr>
            <p:ph type="sldNum" sz="quarter" idx="5"/>
          </p:nvPr>
        </p:nvSpPr>
        <p:spPr bwMode="auto">
          <a:noFill/>
          <a:ln>
            <a:miter lim="800000"/>
            <a:headEnd/>
            <a:tailEnd/>
          </a:ln>
        </p:spPr>
        <p:txBody>
          <a:bodyPr/>
          <a:lstStyle/>
          <a:p>
            <a:fld id="{B0B0A908-4AC9-4782-8A15-7479E64D4E4B}" type="slidenum">
              <a:rPr lang="fr-CA" altLang="zh-TW">
                <a:solidFill>
                  <a:srgbClr val="000000"/>
                </a:solidFill>
              </a:rPr>
              <a:pPr/>
              <a:t>4</a:t>
            </a:fld>
            <a:endParaRPr lang="fr-CA" altLang="zh-TW">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57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4580" name="投影片編號版面配置區 3"/>
          <p:cNvSpPr>
            <a:spLocks noGrp="1"/>
          </p:cNvSpPr>
          <p:nvPr>
            <p:ph type="sldNum" sz="quarter" idx="5"/>
          </p:nvPr>
        </p:nvSpPr>
        <p:spPr bwMode="auto">
          <a:noFill/>
          <a:ln>
            <a:miter lim="800000"/>
            <a:headEnd/>
            <a:tailEnd/>
          </a:ln>
        </p:spPr>
        <p:txBody>
          <a:bodyPr/>
          <a:lstStyle/>
          <a:p>
            <a:fld id="{95C5575F-78F0-4394-9C01-0AB6D1AD4E78}" type="slidenum">
              <a:rPr lang="fr-CA" altLang="zh-TW">
                <a:solidFill>
                  <a:srgbClr val="000000"/>
                </a:solidFill>
              </a:rPr>
              <a:pPr/>
              <a:t>5</a:t>
            </a:fld>
            <a:endParaRPr lang="fr-CA" altLang="zh-TW">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6627"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lgn="just" eaLnBrk="1" hangingPunct="1">
              <a:lnSpc>
                <a:spcPts val="2000"/>
              </a:lnSpc>
              <a:spcBef>
                <a:spcPct val="0"/>
              </a:spcBef>
              <a:buFont typeface="Wingdings" pitchFamily="2" charset="2"/>
              <a:buChar char="n"/>
            </a:pPr>
            <a:r>
              <a:rPr lang="zh-TW" altLang="zh-TW" smtClean="0">
                <a:latin typeface="Times New Roman" pitchFamily="18" charset="0"/>
                <a:ea typeface="標楷體" pitchFamily="65" charset="-120"/>
                <a:cs typeface="Times New Roman" pitchFamily="18" charset="0"/>
              </a:rPr>
              <a:t>成績計算</a:t>
            </a:r>
            <a:endParaRPr lang="zh-TW" altLang="zh-TW" smtClean="0">
              <a:ea typeface="標楷體" pitchFamily="65" charset="-120"/>
              <a:cs typeface="Times New Roman" pitchFamily="18" charset="0"/>
            </a:endParaRPr>
          </a:p>
          <a:p>
            <a:pPr marL="342900" indent="-342900" algn="just" eaLnBrk="1" hangingPunct="1">
              <a:spcBef>
                <a:spcPct val="0"/>
              </a:spcBef>
            </a:pPr>
            <a:r>
              <a:rPr lang="zh-TW" altLang="en-US" smtClean="0">
                <a:latin typeface="Times New Roman" pitchFamily="18" charset="0"/>
                <a:ea typeface="標楷體" pitchFamily="65" charset="-120"/>
                <a:cs typeface="Times New Roman" pitchFamily="18" charset="0"/>
              </a:rPr>
              <a:t>教育會考將採標準參照方式呈現學生各科結果，透過測驗的標準設定，各科評量結果將分為「精熟」、「基礎」及「待加強」</a:t>
            </a:r>
            <a:r>
              <a:rPr lang="en-US" altLang="zh-TW" smtClean="0">
                <a:latin typeface="Times New Roman" pitchFamily="18" charset="0"/>
                <a:ea typeface="標楷體" pitchFamily="65" charset="-120"/>
                <a:cs typeface="Times New Roman" pitchFamily="18" charset="0"/>
              </a:rPr>
              <a:t>3</a:t>
            </a:r>
            <a:r>
              <a:rPr lang="zh-TW" altLang="en-US" smtClean="0">
                <a:latin typeface="Times New Roman" pitchFamily="18" charset="0"/>
                <a:ea typeface="標楷體" pitchFamily="65" charset="-120"/>
                <a:cs typeface="Times New Roman" pitchFamily="18" charset="0"/>
              </a:rPr>
              <a:t>個等級。整體來說，成績「精熟」表示學生精通熟習該科目國中階段所學習的知識與能力；「基礎」表示學生具備該科目國中階段之基本學力；「待加強」表示學生尚未具備該科目國中教育階段之基本學力，各科各等級描述如表</a:t>
            </a:r>
            <a:r>
              <a:rPr lang="en-US" altLang="zh-TW" smtClean="0">
                <a:latin typeface="Times New Roman" pitchFamily="18" charset="0"/>
                <a:ea typeface="標楷體" pitchFamily="65" charset="-120"/>
                <a:cs typeface="Times New Roman" pitchFamily="18" charset="0"/>
              </a:rPr>
              <a:t>3</a:t>
            </a:r>
            <a:r>
              <a:rPr lang="zh-TW" altLang="en-US" smtClean="0">
                <a:latin typeface="Times New Roman" pitchFamily="18" charset="0"/>
                <a:ea typeface="標楷體" pitchFamily="65" charset="-120"/>
                <a:cs typeface="Times New Roman" pitchFamily="18" charset="0"/>
              </a:rPr>
              <a:t>所示。民國</a:t>
            </a:r>
            <a:r>
              <a:rPr lang="en-US" altLang="zh-TW" smtClean="0">
                <a:latin typeface="Times New Roman" pitchFamily="18" charset="0"/>
                <a:ea typeface="標楷體" pitchFamily="65" charset="-120"/>
                <a:cs typeface="Times New Roman" pitchFamily="18" charset="0"/>
              </a:rPr>
              <a:t>103</a:t>
            </a:r>
            <a:r>
              <a:rPr lang="zh-TW" altLang="en-US" smtClean="0">
                <a:latin typeface="Times New Roman" pitchFamily="18" charset="0"/>
                <a:ea typeface="標楷體" pitchFamily="65" charset="-120"/>
                <a:cs typeface="Times New Roman" pitchFamily="18" charset="0"/>
              </a:rPr>
              <a:t>年數學科計分不包含非選擇題型成績，英語科計分不包含聽力測驗成績。至於寫作測驗的評分等級，請參考表</a:t>
            </a:r>
            <a:r>
              <a:rPr lang="en-US" altLang="zh-TW" smtClean="0">
                <a:latin typeface="Times New Roman" pitchFamily="18" charset="0"/>
                <a:ea typeface="標楷體" pitchFamily="65" charset="-120"/>
                <a:cs typeface="Times New Roman" pitchFamily="18" charset="0"/>
              </a:rPr>
              <a:t>4</a:t>
            </a:r>
            <a:r>
              <a:rPr lang="zh-TW" altLang="en-US" smtClean="0">
                <a:latin typeface="Times New Roman" pitchFamily="18" charset="0"/>
                <a:ea typeface="標楷體" pitchFamily="65" charset="-120"/>
                <a:cs typeface="Times New Roman" pitchFamily="18" charset="0"/>
              </a:rPr>
              <a:t>「寫作測驗評分規準一覽表」。</a:t>
            </a:r>
            <a:endParaRPr lang="zh-TW" altLang="en-US" smtClean="0">
              <a:ea typeface="標楷體" pitchFamily="65" charset="-120"/>
              <a:cs typeface="Times New Roman" pitchFamily="18" charset="0"/>
            </a:endParaRPr>
          </a:p>
        </p:txBody>
      </p:sp>
      <p:sp>
        <p:nvSpPr>
          <p:cNvPr id="26628" name="投影片編號版面配置區 3"/>
          <p:cNvSpPr>
            <a:spLocks noGrp="1"/>
          </p:cNvSpPr>
          <p:nvPr>
            <p:ph type="sldNum" sz="quarter" idx="5"/>
          </p:nvPr>
        </p:nvSpPr>
        <p:spPr bwMode="auto">
          <a:noFill/>
          <a:ln>
            <a:miter lim="800000"/>
            <a:headEnd/>
            <a:tailEnd/>
          </a:ln>
        </p:spPr>
        <p:txBody>
          <a:bodyPr/>
          <a:lstStyle/>
          <a:p>
            <a:fld id="{1CD0EFAF-92F7-4B23-94D5-C5143C518116}" type="slidenum">
              <a:rPr lang="fr-CA" altLang="zh-TW">
                <a:solidFill>
                  <a:srgbClr val="000000"/>
                </a:solidFill>
              </a:rPr>
              <a:pPr/>
              <a:t>6</a:t>
            </a:fld>
            <a:endParaRPr lang="fr-CA" altLang="zh-TW">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8675"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lgn="just" eaLnBrk="1" hangingPunct="1">
              <a:lnSpc>
                <a:spcPts val="2000"/>
              </a:lnSpc>
              <a:spcBef>
                <a:spcPct val="0"/>
              </a:spcBef>
              <a:buFont typeface="Wingdings" pitchFamily="2" charset="2"/>
              <a:buChar char="n"/>
            </a:pPr>
            <a:r>
              <a:rPr lang="zh-TW" altLang="zh-TW" smtClean="0">
                <a:latin typeface="Times New Roman" pitchFamily="18" charset="0"/>
                <a:ea typeface="標楷體" pitchFamily="65" charset="-120"/>
                <a:cs typeface="Times New Roman" pitchFamily="18" charset="0"/>
              </a:rPr>
              <a:t>成績計算</a:t>
            </a:r>
            <a:endParaRPr lang="zh-TW" altLang="zh-TW" smtClean="0">
              <a:ea typeface="標楷體" pitchFamily="65" charset="-120"/>
              <a:cs typeface="Times New Roman" pitchFamily="18" charset="0"/>
            </a:endParaRPr>
          </a:p>
          <a:p>
            <a:pPr marL="342900" indent="-342900" algn="just" eaLnBrk="1" hangingPunct="1">
              <a:spcBef>
                <a:spcPct val="0"/>
              </a:spcBef>
            </a:pPr>
            <a:r>
              <a:rPr lang="zh-TW" altLang="en-US" smtClean="0">
                <a:latin typeface="Times New Roman" pitchFamily="18" charset="0"/>
                <a:ea typeface="標楷體" pitchFamily="65" charset="-120"/>
                <a:cs typeface="Times New Roman" pitchFamily="18" charset="0"/>
              </a:rPr>
              <a:t>教育會考將採標準參照方式呈現學生各科結果，透過測驗的標準設定，各科評量結果將分為「精熟」、「基礎」及「待加強」</a:t>
            </a:r>
            <a:r>
              <a:rPr lang="en-US" altLang="zh-TW" smtClean="0">
                <a:latin typeface="Times New Roman" pitchFamily="18" charset="0"/>
                <a:ea typeface="標楷體" pitchFamily="65" charset="-120"/>
                <a:cs typeface="Times New Roman" pitchFamily="18" charset="0"/>
              </a:rPr>
              <a:t>3</a:t>
            </a:r>
            <a:r>
              <a:rPr lang="zh-TW" altLang="en-US" smtClean="0">
                <a:latin typeface="Times New Roman" pitchFamily="18" charset="0"/>
                <a:ea typeface="標楷體" pitchFamily="65" charset="-120"/>
                <a:cs typeface="Times New Roman" pitchFamily="18" charset="0"/>
              </a:rPr>
              <a:t>個等級。整體來說，成績「精熟」表示學生精通熟習該科目國中階段所學習的知識與能力；「基礎」表示學生具備該科目國中階段之基本學力；「待加強」表示學生尚未具備該科目國中教育階段之基本學力，各科各等級描述如表</a:t>
            </a:r>
            <a:r>
              <a:rPr lang="en-US" altLang="zh-TW" smtClean="0">
                <a:latin typeface="Times New Roman" pitchFamily="18" charset="0"/>
                <a:ea typeface="標楷體" pitchFamily="65" charset="-120"/>
                <a:cs typeface="Times New Roman" pitchFamily="18" charset="0"/>
              </a:rPr>
              <a:t>3</a:t>
            </a:r>
            <a:r>
              <a:rPr lang="zh-TW" altLang="en-US" smtClean="0">
                <a:latin typeface="Times New Roman" pitchFamily="18" charset="0"/>
                <a:ea typeface="標楷體" pitchFamily="65" charset="-120"/>
                <a:cs typeface="Times New Roman" pitchFamily="18" charset="0"/>
              </a:rPr>
              <a:t>所示。民國</a:t>
            </a:r>
            <a:r>
              <a:rPr lang="en-US" altLang="zh-TW" smtClean="0">
                <a:latin typeface="Times New Roman" pitchFamily="18" charset="0"/>
                <a:ea typeface="標楷體" pitchFamily="65" charset="-120"/>
                <a:cs typeface="Times New Roman" pitchFamily="18" charset="0"/>
              </a:rPr>
              <a:t>103</a:t>
            </a:r>
            <a:r>
              <a:rPr lang="zh-TW" altLang="en-US" smtClean="0">
                <a:latin typeface="Times New Roman" pitchFamily="18" charset="0"/>
                <a:ea typeface="標楷體" pitchFamily="65" charset="-120"/>
                <a:cs typeface="Times New Roman" pitchFamily="18" charset="0"/>
              </a:rPr>
              <a:t>年數學科計分不包含非選擇題型成績，英語科計分不包含聽力測驗成績。至於寫作測驗的評分等級，請參考表</a:t>
            </a:r>
            <a:r>
              <a:rPr lang="en-US" altLang="zh-TW" smtClean="0">
                <a:latin typeface="Times New Roman" pitchFamily="18" charset="0"/>
                <a:ea typeface="標楷體" pitchFamily="65" charset="-120"/>
                <a:cs typeface="Times New Roman" pitchFamily="18" charset="0"/>
              </a:rPr>
              <a:t>4</a:t>
            </a:r>
            <a:r>
              <a:rPr lang="zh-TW" altLang="en-US" smtClean="0">
                <a:latin typeface="Times New Roman" pitchFamily="18" charset="0"/>
                <a:ea typeface="標楷體" pitchFamily="65" charset="-120"/>
                <a:cs typeface="Times New Roman" pitchFamily="18" charset="0"/>
              </a:rPr>
              <a:t>「寫作測驗評分規準一覽表」。</a:t>
            </a:r>
            <a:endParaRPr lang="zh-TW" altLang="en-US" smtClean="0">
              <a:ea typeface="標楷體" pitchFamily="65" charset="-120"/>
              <a:cs typeface="Times New Roman" pitchFamily="18" charset="0"/>
            </a:endParaRPr>
          </a:p>
        </p:txBody>
      </p:sp>
      <p:sp>
        <p:nvSpPr>
          <p:cNvPr id="28676" name="投影片編號版面配置區 3"/>
          <p:cNvSpPr>
            <a:spLocks noGrp="1"/>
          </p:cNvSpPr>
          <p:nvPr>
            <p:ph type="sldNum" sz="quarter" idx="5"/>
          </p:nvPr>
        </p:nvSpPr>
        <p:spPr bwMode="auto">
          <a:noFill/>
          <a:ln>
            <a:miter lim="800000"/>
            <a:headEnd/>
            <a:tailEnd/>
          </a:ln>
        </p:spPr>
        <p:txBody>
          <a:bodyPr/>
          <a:lstStyle/>
          <a:p>
            <a:fld id="{E44B8FA8-A2F9-495B-B561-E218138EB7B9}" type="slidenum">
              <a:rPr lang="fr-CA" altLang="zh-TW">
                <a:solidFill>
                  <a:srgbClr val="000000"/>
                </a:solidFill>
              </a:rPr>
              <a:pPr/>
              <a:t>7</a:t>
            </a:fld>
            <a:endParaRPr lang="fr-CA" altLang="zh-TW">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600200"/>
            <a:ext cx="2057400" cy="452596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60198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610711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610711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4" name="矩形 19"/>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5" name="矩形 20"/>
          <p:cNvSpPr>
            <a:spLocks noChangeArrowheads="1"/>
          </p:cNvSpPr>
          <p:nvPr/>
        </p:nvSpPr>
        <p:spPr bwMode="white">
          <a:xfrm>
            <a:off x="8991600" y="3175"/>
            <a:ext cx="152400" cy="6858000"/>
          </a:xfrm>
          <a:prstGeom prst="rect">
            <a:avLst/>
          </a:prstGeom>
          <a:solidFill>
            <a:srgbClr val="FFFFFF"/>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6" name="矩形 23"/>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7" name="矩形 24"/>
          <p:cNvSpPr>
            <a:spLocks noChangeArrowheads="1"/>
          </p:cNvSpPr>
          <p:nvPr/>
        </p:nvSpPr>
        <p:spPr bwMode="white">
          <a:xfrm>
            <a:off x="0" y="0"/>
            <a:ext cx="9144000" cy="2514600"/>
          </a:xfrm>
          <a:prstGeom prst="rect">
            <a:avLst/>
          </a:prstGeom>
          <a:solidFill>
            <a:srgbClr val="FFFFFF"/>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10" name="矩形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11" name="直線接點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12" name="矩形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dirty="0">
              <a:solidFill>
                <a:prstClr val="black"/>
              </a:solidFill>
              <a:latin typeface="Arial" panose="020B0604020202020204" pitchFamily="34" charset="0"/>
              <a:ea typeface="微軟正黑體" pitchFamily="34" charset="-120"/>
            </a:endParaRPr>
          </a:p>
        </p:txBody>
      </p:sp>
      <p:sp>
        <p:nvSpPr>
          <p:cNvPr id="13" name="橢圓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14" name="橢圓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9" name="副標題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8" name="標題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zh-TW" altLang="en-US" smtClean="0"/>
              <a:t>按一下以編輯母片標題樣式</a:t>
            </a:r>
            <a:endParaRPr lang="en-US"/>
          </a:p>
        </p:txBody>
      </p:sp>
      <p:sp>
        <p:nvSpPr>
          <p:cNvPr id="15" name="日期版面配置區 27"/>
          <p:cNvSpPr>
            <a:spLocks noGrp="1"/>
          </p:cNvSpPr>
          <p:nvPr>
            <p:ph type="dt" sz="half" idx="10"/>
          </p:nvPr>
        </p:nvSpPr>
        <p:spPr/>
        <p:txBody>
          <a:bodyPr/>
          <a:lstStyle>
            <a:lvl1pPr>
              <a:defRPr>
                <a:ea typeface="新細明體" panose="02020500000000000000" pitchFamily="18" charset="-120"/>
              </a:defRPr>
            </a:lvl1pPr>
          </a:lstStyle>
          <a:p>
            <a:pPr>
              <a:defRPr/>
            </a:pPr>
            <a:fld id="{7FA6E582-EAB3-40BE-9C1F-B254574F8DFB}" type="datetime1">
              <a:rPr lang="zh-TW" altLang="en-US"/>
              <a:pPr>
                <a:defRPr/>
              </a:pPr>
              <a:t>2014/10/25</a:t>
            </a:fld>
            <a:endParaRPr lang="zh-TW" altLang="en-US"/>
          </a:p>
        </p:txBody>
      </p:sp>
      <p:sp>
        <p:nvSpPr>
          <p:cNvPr id="16" name="頁尾版面配置區 16"/>
          <p:cNvSpPr>
            <a:spLocks noGrp="1"/>
          </p:cNvSpPr>
          <p:nvPr>
            <p:ph type="ftr" sz="quarter" idx="11"/>
          </p:nvPr>
        </p:nvSpPr>
        <p:spPr/>
        <p:txBody>
          <a:bodyPr/>
          <a:lstStyle>
            <a:lvl1pPr>
              <a:defRPr>
                <a:ea typeface="新細明體" panose="02020500000000000000" pitchFamily="18" charset="-120"/>
              </a:defRPr>
            </a:lvl1pPr>
          </a:lstStyle>
          <a:p>
            <a:pPr>
              <a:defRPr/>
            </a:pPr>
            <a:endParaRPr lang="zh-TW" altLang="en-US"/>
          </a:p>
        </p:txBody>
      </p:sp>
      <p:sp>
        <p:nvSpPr>
          <p:cNvPr id="17" name="投影片編號版面配置區 28"/>
          <p:cNvSpPr>
            <a:spLocks noGrp="1"/>
          </p:cNvSpPr>
          <p:nvPr>
            <p:ph type="sldNum" sz="quarter" idx="12"/>
          </p:nvPr>
        </p:nvSpPr>
        <p:spPr>
          <a:xfrm>
            <a:off x="4343400" y="2198688"/>
            <a:ext cx="457200" cy="441325"/>
          </a:xfrm>
        </p:spPr>
        <p:txBody>
          <a:bodyPr/>
          <a:lstStyle>
            <a:lvl1pPr>
              <a:defRPr>
                <a:ea typeface="新細明體" pitchFamily="18" charset="-120"/>
              </a:defRPr>
            </a:lvl1pPr>
          </a:lstStyle>
          <a:p>
            <a:fld id="{9952C1C7-9F8B-48D8-B1D1-AC9F48B16DDA}" type="slidenum">
              <a:rPr lang="zh-TW" altLang="en-US"/>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3">
                    <a:shade val="75000"/>
                  </a:schemeClr>
                </a:solidFill>
              </a:defRPr>
            </a:lvl1pPr>
          </a:lstStyle>
          <a:p>
            <a:r>
              <a:rPr lang="zh-TW" altLang="en-US" smtClean="0"/>
              <a:t>按一下以編輯母片標題樣式</a:t>
            </a:r>
            <a:endParaRPr lang="en-US"/>
          </a:p>
        </p:txBody>
      </p:sp>
      <p:sp>
        <p:nvSpPr>
          <p:cNvPr id="8" name="內容版面配置區 7"/>
          <p:cNvSpPr>
            <a:spLocks noGrp="1"/>
          </p:cNvSpPr>
          <p:nvPr>
            <p:ph sz="quarter" idx="1"/>
          </p:nvPr>
        </p:nvSpPr>
        <p:spPr>
          <a:xfrm>
            <a:off x="301752" y="1527048"/>
            <a:ext cx="850392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ea typeface="新細明體" panose="02020500000000000000" pitchFamily="18" charset="-120"/>
              </a:defRPr>
            </a:lvl1pPr>
          </a:lstStyle>
          <a:p>
            <a:pPr>
              <a:defRPr/>
            </a:pPr>
            <a:fld id="{81323DDC-612A-4A02-B302-099B1337326B}" type="datetime1">
              <a:rPr lang="zh-TW" altLang="en-US"/>
              <a:pPr>
                <a:defRPr/>
              </a:pPr>
              <a:t>2014/10/25</a:t>
            </a:fld>
            <a:endParaRPr lang="zh-TW" altLang="en-US"/>
          </a:p>
        </p:txBody>
      </p:sp>
      <p:sp>
        <p:nvSpPr>
          <p:cNvPr id="5" name="頁尾版面配置區 4"/>
          <p:cNvSpPr>
            <a:spLocks noGrp="1"/>
          </p:cNvSpPr>
          <p:nvPr>
            <p:ph type="ftr" sz="quarter" idx="11"/>
          </p:nvPr>
        </p:nvSpPr>
        <p:spPr/>
        <p:txBody>
          <a:bodyPr/>
          <a:lstStyle>
            <a:lvl1pPr>
              <a:defRPr>
                <a:ea typeface="新細明體" panose="02020500000000000000" pitchFamily="18" charset="-120"/>
              </a:defRPr>
            </a:lvl1pPr>
          </a:lstStyle>
          <a:p>
            <a:pPr>
              <a:defRPr/>
            </a:pPr>
            <a:endParaRPr lang="zh-TW" altLang="en-US"/>
          </a:p>
        </p:txBody>
      </p:sp>
      <p:sp>
        <p:nvSpPr>
          <p:cNvPr id="6" name="投影片編號版面配置區 5"/>
          <p:cNvSpPr>
            <a:spLocks noGrp="1"/>
          </p:cNvSpPr>
          <p:nvPr>
            <p:ph type="sldNum" sz="quarter" idx="12"/>
          </p:nvPr>
        </p:nvSpPr>
        <p:spPr>
          <a:xfrm>
            <a:off x="4362450" y="1027113"/>
            <a:ext cx="457200" cy="441325"/>
          </a:xfrm>
        </p:spPr>
        <p:txBody>
          <a:bodyPr/>
          <a:lstStyle>
            <a:lvl1pPr>
              <a:defRPr>
                <a:ea typeface="新細明體" pitchFamily="18" charset="-120"/>
              </a:defRPr>
            </a:lvl1pPr>
          </a:lstStyle>
          <a:p>
            <a:fld id="{55AC9F09-2FBC-4F24-A715-BEE4E1864618}" type="slidenum">
              <a:rPr lang="zh-TW" altLang="en-US"/>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4" name="矩形 19"/>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5" name="矩形 20"/>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6" name="矩形 23"/>
          <p:cNvSpPr>
            <a:spLocks noChangeArrowheads="1"/>
          </p:cNvSpPr>
          <p:nvPr/>
        </p:nvSpPr>
        <p:spPr bwMode="white">
          <a:xfrm>
            <a:off x="0" y="0"/>
            <a:ext cx="9144000" cy="152400"/>
          </a:xfrm>
          <a:prstGeom prst="rect">
            <a:avLst/>
          </a:prstGeom>
          <a:solidFill>
            <a:srgbClr val="FFFFFF"/>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7" name="矩形 24"/>
          <p:cNvSpPr>
            <a:spLocks noChangeArrowheads="1"/>
          </p:cNvSpPr>
          <p:nvPr/>
        </p:nvSpPr>
        <p:spPr bwMode="white">
          <a:xfrm>
            <a:off x="8991600" y="19050"/>
            <a:ext cx="152400" cy="6858000"/>
          </a:xfrm>
          <a:prstGeom prst="rect">
            <a:avLst/>
          </a:prstGeom>
          <a:solidFill>
            <a:srgbClr val="FFFFFF"/>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8" name="矩形 25"/>
          <p:cNvSpPr>
            <a:spLocks noChangeArrowheads="1"/>
          </p:cNvSpPr>
          <p:nvPr/>
        </p:nvSpPr>
        <p:spPr bwMode="white">
          <a:xfrm>
            <a:off x="152400" y="2286000"/>
            <a:ext cx="8832850" cy="304800"/>
          </a:xfrm>
          <a:prstGeom prst="rect">
            <a:avLst/>
          </a:prstGeom>
          <a:solidFill>
            <a:srgbClr val="FFFFFF"/>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9" name="矩形 26"/>
          <p:cNvSpPr>
            <a:spLocks noChangeArrowheads="1"/>
          </p:cNvSpPr>
          <p:nvPr/>
        </p:nvSpPr>
        <p:spPr bwMode="auto">
          <a:xfrm>
            <a:off x="155575" y="142875"/>
            <a:ext cx="8832850" cy="2139950"/>
          </a:xfrm>
          <a:prstGeom prst="rect">
            <a:avLst/>
          </a:prstGeom>
          <a:solidFill>
            <a:schemeClr val="accent1"/>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10" name="矩形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11" name="矩形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dirty="0">
              <a:solidFill>
                <a:prstClr val="black"/>
              </a:solidFill>
              <a:latin typeface="Arial" panose="020B0604020202020204" pitchFamily="34" charset="0"/>
              <a:ea typeface="微軟正黑體" pitchFamily="34" charset="-120"/>
            </a:endParaRPr>
          </a:p>
        </p:txBody>
      </p:sp>
      <p:sp>
        <p:nvSpPr>
          <p:cNvPr id="12" name="直線接點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13" name="橢圓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14" name="橢圓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3" name="文字版面配置區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2" name="標題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zh-TW" altLang="en-US" smtClean="0"/>
              <a:t>按一下以編輯母片標題樣式</a:t>
            </a:r>
            <a:endParaRPr lang="en-US"/>
          </a:p>
        </p:txBody>
      </p:sp>
      <p:sp>
        <p:nvSpPr>
          <p:cNvPr id="15" name="頁尾版面配置區 4"/>
          <p:cNvSpPr>
            <a:spLocks noGrp="1"/>
          </p:cNvSpPr>
          <p:nvPr>
            <p:ph type="ftr" sz="quarter" idx="10"/>
          </p:nvPr>
        </p:nvSpPr>
        <p:spPr/>
        <p:txBody>
          <a:bodyPr/>
          <a:lstStyle>
            <a:lvl1pPr>
              <a:defRPr>
                <a:ea typeface="新細明體" panose="02020500000000000000" pitchFamily="18" charset="-120"/>
              </a:defRPr>
            </a:lvl1pPr>
          </a:lstStyle>
          <a:p>
            <a:pPr>
              <a:defRPr/>
            </a:pPr>
            <a:endParaRPr lang="zh-TW" altLang="en-US"/>
          </a:p>
        </p:txBody>
      </p:sp>
      <p:sp>
        <p:nvSpPr>
          <p:cNvPr id="16" name="日期版面配置區 3"/>
          <p:cNvSpPr>
            <a:spLocks noGrp="1"/>
          </p:cNvSpPr>
          <p:nvPr>
            <p:ph type="dt" sz="half" idx="11"/>
          </p:nvPr>
        </p:nvSpPr>
        <p:spPr/>
        <p:txBody>
          <a:bodyPr/>
          <a:lstStyle>
            <a:lvl1pPr>
              <a:defRPr>
                <a:ea typeface="新細明體" panose="02020500000000000000" pitchFamily="18" charset="-120"/>
              </a:defRPr>
            </a:lvl1pPr>
          </a:lstStyle>
          <a:p>
            <a:pPr>
              <a:defRPr/>
            </a:pPr>
            <a:fld id="{392BF314-7CD8-4527-95FF-1E04559E38F1}" type="datetime1">
              <a:rPr lang="zh-TW" altLang="en-US"/>
              <a:pPr>
                <a:defRPr/>
              </a:pPr>
              <a:t>2014/10/25</a:t>
            </a:fld>
            <a:endParaRPr lang="zh-TW" altLang="en-US"/>
          </a:p>
        </p:txBody>
      </p:sp>
      <p:sp>
        <p:nvSpPr>
          <p:cNvPr id="17" name="投影片編號版面配置區 5"/>
          <p:cNvSpPr>
            <a:spLocks noGrp="1"/>
          </p:cNvSpPr>
          <p:nvPr>
            <p:ph type="sldNum" sz="quarter" idx="12"/>
          </p:nvPr>
        </p:nvSpPr>
        <p:spPr>
          <a:xfrm>
            <a:off x="4343400" y="2198688"/>
            <a:ext cx="457200" cy="441325"/>
          </a:xfrm>
        </p:spPr>
        <p:txBody>
          <a:bodyPr/>
          <a:lstStyle>
            <a:lvl1pPr>
              <a:defRPr>
                <a:ea typeface="新細明體" pitchFamily="18" charset="-120"/>
              </a:defRPr>
            </a:lvl1pPr>
          </a:lstStyle>
          <a:p>
            <a:fld id="{8CA24D29-36D2-4659-A2BF-06CCE0A08D5A}" type="slidenum">
              <a:rPr lang="zh-TW" altLang="en-US"/>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bg>
      <p:bgRef idx="1001">
        <a:schemeClr val="bg2"/>
      </p:bgRef>
    </p:bg>
    <p:spTree>
      <p:nvGrpSpPr>
        <p:cNvPr id="1" name=""/>
        <p:cNvGrpSpPr/>
        <p:nvPr/>
      </p:nvGrpSpPr>
      <p:grpSpPr>
        <a:xfrm>
          <a:off x="0" y="0"/>
          <a:ext cx="0" cy="0"/>
          <a:chOff x="0" y="0"/>
          <a:chExt cx="0" cy="0"/>
        </a:xfrm>
      </p:grpSpPr>
      <p:sp>
        <p:nvSpPr>
          <p:cNvPr id="5" name="直線接點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p:spPr>
        <p:txBody>
          <a:bodyPr wrap="none" anchor="ctr"/>
          <a:lstStyle/>
          <a:p>
            <a:endParaRPr lang="zh-TW" altLang="en-US"/>
          </a:p>
        </p:txBody>
      </p:sp>
      <p:sp>
        <p:nvSpPr>
          <p:cNvPr id="2" name="標題 1"/>
          <p:cNvSpPr>
            <a:spLocks noGrp="1"/>
          </p:cNvSpPr>
          <p:nvPr>
            <p:ph type="title"/>
          </p:nvPr>
        </p:nvSpPr>
        <p:spPr>
          <a:xfrm>
            <a:off x="301752" y="228600"/>
            <a:ext cx="8534400" cy="758952"/>
          </a:xfrm>
        </p:spPr>
        <p:txBody>
          <a:bodyPr/>
          <a:lstStyle/>
          <a:p>
            <a:r>
              <a:rPr lang="zh-TW" altLang="en-US" smtClean="0"/>
              <a:t>按一下以編輯母片標題樣式</a:t>
            </a:r>
            <a:endParaRPr lang="en-US"/>
          </a:p>
        </p:txBody>
      </p:sp>
      <p:sp>
        <p:nvSpPr>
          <p:cNvPr id="10" name="內容版面配置區 9"/>
          <p:cNvSpPr>
            <a:spLocks noGrp="1"/>
          </p:cNvSpPr>
          <p:nvPr>
            <p:ph sz="half" idx="1"/>
          </p:nvPr>
        </p:nvSpPr>
        <p:spPr>
          <a:xfrm>
            <a:off x="301752" y="1371600"/>
            <a:ext cx="4038600" cy="4681728"/>
          </a:xfrm>
        </p:spPr>
        <p:txBody>
          <a:bodyPr/>
          <a:lstStyle>
            <a:lvl1pPr>
              <a:defRPr sz="2500"/>
            </a:lvl1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2" name="內容版面配置區 11"/>
          <p:cNvSpPr>
            <a:spLocks noGrp="1"/>
          </p:cNvSpPr>
          <p:nvPr>
            <p:ph sz="half" idx="2"/>
          </p:nvPr>
        </p:nvSpPr>
        <p:spPr>
          <a:xfrm>
            <a:off x="4800600" y="1371600"/>
            <a:ext cx="4038600" cy="4681728"/>
          </a:xfrm>
        </p:spPr>
        <p:txBody>
          <a:bodyPr/>
          <a:lstStyle>
            <a:lvl1pPr>
              <a:defRPr sz="2500"/>
            </a:lvl1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日期版面配置區 4"/>
          <p:cNvSpPr>
            <a:spLocks noGrp="1"/>
          </p:cNvSpPr>
          <p:nvPr>
            <p:ph type="dt" sz="half" idx="10"/>
          </p:nvPr>
        </p:nvSpPr>
        <p:spPr>
          <a:xfrm>
            <a:off x="5791200" y="6410325"/>
            <a:ext cx="3044825" cy="365125"/>
          </a:xfrm>
        </p:spPr>
        <p:txBody>
          <a:bodyPr/>
          <a:lstStyle>
            <a:lvl1pPr>
              <a:defRPr>
                <a:ea typeface="新細明體" panose="02020500000000000000" pitchFamily="18" charset="-120"/>
              </a:defRPr>
            </a:lvl1pPr>
          </a:lstStyle>
          <a:p>
            <a:pPr>
              <a:defRPr/>
            </a:pPr>
            <a:fld id="{74C0A9F2-3E8B-4D98-AD86-5AB5234E03DC}" type="datetime1">
              <a:rPr lang="zh-TW" altLang="en-US"/>
              <a:pPr>
                <a:defRPr/>
              </a:pPr>
              <a:t>2014/10/25</a:t>
            </a:fld>
            <a:endParaRPr lang="zh-TW" altLang="en-US"/>
          </a:p>
        </p:txBody>
      </p:sp>
      <p:sp>
        <p:nvSpPr>
          <p:cNvPr id="7" name="頁尾版面配置區 5"/>
          <p:cNvSpPr>
            <a:spLocks noGrp="1"/>
          </p:cNvSpPr>
          <p:nvPr>
            <p:ph type="ftr" sz="quarter" idx="11"/>
          </p:nvPr>
        </p:nvSpPr>
        <p:spPr/>
        <p:txBody>
          <a:bodyPr/>
          <a:lstStyle>
            <a:lvl1pPr>
              <a:defRPr>
                <a:ea typeface="新細明體" panose="02020500000000000000" pitchFamily="18" charset="-120"/>
              </a:defRPr>
            </a:lvl1pPr>
          </a:lstStyle>
          <a:p>
            <a:pPr>
              <a:defRPr/>
            </a:pPr>
            <a:endParaRPr lang="zh-TW" altLang="en-US"/>
          </a:p>
        </p:txBody>
      </p:sp>
      <p:sp>
        <p:nvSpPr>
          <p:cNvPr id="8" name="投影片編號版面配置區 6"/>
          <p:cNvSpPr>
            <a:spLocks noGrp="1"/>
          </p:cNvSpPr>
          <p:nvPr>
            <p:ph type="sldNum" sz="quarter" idx="12"/>
          </p:nvPr>
        </p:nvSpPr>
        <p:spPr/>
        <p:txBody>
          <a:bodyPr/>
          <a:lstStyle>
            <a:lvl1pPr>
              <a:defRPr>
                <a:ea typeface="新細明體" pitchFamily="18" charset="-120"/>
              </a:defRPr>
            </a:lvl1pPr>
          </a:lstStyle>
          <a:p>
            <a:fld id="{C4C8063E-15D6-47C7-B2BF-62A4B8C2CA4B}" type="slidenum">
              <a:rPr lang="zh-TW" altLang="en-US"/>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1">
        <a:schemeClr val="bg2"/>
      </p:bgRef>
    </p:bg>
    <p:spTree>
      <p:nvGrpSpPr>
        <p:cNvPr id="1" name=""/>
        <p:cNvGrpSpPr/>
        <p:nvPr/>
      </p:nvGrpSpPr>
      <p:grpSpPr>
        <a:xfrm>
          <a:off x="0" y="0"/>
          <a:ext cx="0" cy="0"/>
          <a:chOff x="0" y="0"/>
          <a:chExt cx="0" cy="0"/>
        </a:xfrm>
      </p:grpSpPr>
      <p:sp>
        <p:nvSpPr>
          <p:cNvPr id="7" name="直線接點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p:spPr>
        <p:txBody>
          <a:bodyPr wrap="none" anchor="ctr"/>
          <a:lstStyle/>
          <a:p>
            <a:endParaRPr lang="zh-TW" altLang="en-US"/>
          </a:p>
        </p:txBody>
      </p:sp>
      <p:sp>
        <p:nvSpPr>
          <p:cNvPr id="8" name="矩形 20"/>
          <p:cNvSpPr>
            <a:spLocks noChangeArrowheads="1"/>
          </p:cNvSpPr>
          <p:nvPr/>
        </p:nvSpPr>
        <p:spPr bwMode="white">
          <a:xfrm>
            <a:off x="0" y="0"/>
            <a:ext cx="9144000" cy="1447800"/>
          </a:xfrm>
          <a:prstGeom prst="rect">
            <a:avLst/>
          </a:prstGeom>
          <a:solidFill>
            <a:srgbClr val="FFFFFF"/>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9" name="矩形 23"/>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10" name="矩形 24"/>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11" name="矩形 25"/>
          <p:cNvSpPr>
            <a:spLocks noChangeArrowheads="1"/>
          </p:cNvSpPr>
          <p:nvPr/>
        </p:nvSpPr>
        <p:spPr bwMode="white">
          <a:xfrm>
            <a:off x="8991600" y="0"/>
            <a:ext cx="152400" cy="6858000"/>
          </a:xfrm>
          <a:prstGeom prst="rect">
            <a:avLst/>
          </a:prstGeom>
          <a:solidFill>
            <a:srgbClr val="FFFFFF"/>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12" name="矩形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13" name="矩形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14" name="直線接點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15" name="矩形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dirty="0">
              <a:solidFill>
                <a:prstClr val="black"/>
              </a:solidFill>
              <a:latin typeface="Arial" panose="020B0604020202020204" pitchFamily="34" charset="0"/>
              <a:ea typeface="微軟正黑體" pitchFamily="34" charset="-120"/>
            </a:endParaRPr>
          </a:p>
        </p:txBody>
      </p:sp>
      <p:sp>
        <p:nvSpPr>
          <p:cNvPr id="16" name="橢圓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17" name="橢圓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3" name="文字版面配置區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文字版面配置區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24" name="內容版面配置區 23"/>
          <p:cNvSpPr>
            <a:spLocks noGrp="1"/>
          </p:cNvSpPr>
          <p:nvPr>
            <p:ph sz="quarter" idx="2"/>
          </p:nvPr>
        </p:nvSpPr>
        <p:spPr>
          <a:xfrm>
            <a:off x="301752" y="2471383"/>
            <a:ext cx="4041648" cy="3818404"/>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26" name="內容版面配置區 25"/>
          <p:cNvSpPr>
            <a:spLocks noGrp="1"/>
          </p:cNvSpPr>
          <p:nvPr>
            <p:ph sz="quarter" idx="4"/>
          </p:nvPr>
        </p:nvSpPr>
        <p:spPr>
          <a:xfrm>
            <a:off x="4800600" y="2471383"/>
            <a:ext cx="4038600" cy="382219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23" name="標題 22"/>
          <p:cNvSpPr>
            <a:spLocks noGrp="1"/>
          </p:cNvSpPr>
          <p:nvPr>
            <p:ph type="title"/>
          </p:nvPr>
        </p:nvSpPr>
        <p:spPr/>
        <p:txBody>
          <a:bodyPr rtlCol="0"/>
          <a:lstStyle/>
          <a:p>
            <a:r>
              <a:rPr lang="zh-TW" altLang="en-US" smtClean="0"/>
              <a:t>按一下以編輯母片標題樣式</a:t>
            </a:r>
            <a:endParaRPr lang="en-US"/>
          </a:p>
        </p:txBody>
      </p:sp>
      <p:sp>
        <p:nvSpPr>
          <p:cNvPr id="18" name="日期版面配置區 6"/>
          <p:cNvSpPr>
            <a:spLocks noGrp="1"/>
          </p:cNvSpPr>
          <p:nvPr>
            <p:ph type="dt" sz="half" idx="10"/>
          </p:nvPr>
        </p:nvSpPr>
        <p:spPr/>
        <p:txBody>
          <a:bodyPr/>
          <a:lstStyle>
            <a:lvl1pPr>
              <a:defRPr>
                <a:ea typeface="新細明體" panose="02020500000000000000" pitchFamily="18" charset="-120"/>
              </a:defRPr>
            </a:lvl1pPr>
          </a:lstStyle>
          <a:p>
            <a:pPr>
              <a:defRPr/>
            </a:pPr>
            <a:fld id="{25F80B50-FC42-40BA-9B7B-09E69958AE04}" type="datetime1">
              <a:rPr lang="zh-TW" altLang="en-US"/>
              <a:pPr>
                <a:defRPr/>
              </a:pPr>
              <a:t>2014/10/25</a:t>
            </a:fld>
            <a:endParaRPr lang="zh-TW" altLang="en-US"/>
          </a:p>
        </p:txBody>
      </p:sp>
      <p:sp>
        <p:nvSpPr>
          <p:cNvPr id="19" name="頁尾版面配置區 7"/>
          <p:cNvSpPr>
            <a:spLocks noGrp="1"/>
          </p:cNvSpPr>
          <p:nvPr>
            <p:ph type="ftr" sz="quarter" idx="11"/>
          </p:nvPr>
        </p:nvSpPr>
        <p:spPr>
          <a:xfrm>
            <a:off x="304800" y="6410325"/>
            <a:ext cx="3581400" cy="365125"/>
          </a:xfrm>
        </p:spPr>
        <p:txBody>
          <a:bodyPr/>
          <a:lstStyle>
            <a:lvl1pPr>
              <a:defRPr>
                <a:ea typeface="新細明體" panose="02020500000000000000" pitchFamily="18" charset="-120"/>
              </a:defRPr>
            </a:lvl1pPr>
          </a:lstStyle>
          <a:p>
            <a:pPr>
              <a:defRPr/>
            </a:pPr>
            <a:endParaRPr lang="zh-TW" altLang="en-US"/>
          </a:p>
        </p:txBody>
      </p:sp>
      <p:sp>
        <p:nvSpPr>
          <p:cNvPr id="20" name="投影片編號版面配置區 8"/>
          <p:cNvSpPr>
            <a:spLocks noGrp="1"/>
          </p:cNvSpPr>
          <p:nvPr>
            <p:ph type="sldNum" sz="quarter" idx="12"/>
          </p:nvPr>
        </p:nvSpPr>
        <p:spPr>
          <a:xfrm>
            <a:off x="4343400" y="1042988"/>
            <a:ext cx="457200" cy="441325"/>
          </a:xfrm>
        </p:spPr>
        <p:txBody>
          <a:bodyPr/>
          <a:lstStyle>
            <a:lvl1pPr>
              <a:defRPr>
                <a:ea typeface="新細明體" pitchFamily="18" charset="-120"/>
              </a:defRPr>
            </a:lvl1pPr>
          </a:lstStyle>
          <a:p>
            <a:fld id="{E857B2D5-834C-448F-A110-2808ED3E8EB1}" type="slidenum">
              <a:rPr lang="zh-TW" altLang="en-US"/>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2"/>
          <p:cNvSpPr>
            <a:spLocks noGrp="1"/>
          </p:cNvSpPr>
          <p:nvPr>
            <p:ph type="dt" sz="half" idx="10"/>
          </p:nvPr>
        </p:nvSpPr>
        <p:spPr/>
        <p:txBody>
          <a:bodyPr/>
          <a:lstStyle>
            <a:lvl1pPr>
              <a:defRPr>
                <a:ea typeface="新細明體" panose="02020500000000000000" pitchFamily="18" charset="-120"/>
              </a:defRPr>
            </a:lvl1pPr>
          </a:lstStyle>
          <a:p>
            <a:pPr>
              <a:defRPr/>
            </a:pPr>
            <a:fld id="{3EFBB55E-B38D-4C79-BDFC-C579CAD4C0D2}" type="datetime1">
              <a:rPr lang="zh-TW" altLang="en-US"/>
              <a:pPr>
                <a:defRPr/>
              </a:pPr>
              <a:t>2014/10/25</a:t>
            </a:fld>
            <a:endParaRPr lang="zh-TW" altLang="en-US"/>
          </a:p>
        </p:txBody>
      </p:sp>
      <p:sp>
        <p:nvSpPr>
          <p:cNvPr id="4" name="頁尾版面配置區 3"/>
          <p:cNvSpPr>
            <a:spLocks noGrp="1"/>
          </p:cNvSpPr>
          <p:nvPr>
            <p:ph type="ftr" sz="quarter" idx="11"/>
          </p:nvPr>
        </p:nvSpPr>
        <p:spPr/>
        <p:txBody>
          <a:bodyPr/>
          <a:lstStyle>
            <a:lvl1pPr>
              <a:defRPr>
                <a:ea typeface="新細明體" panose="02020500000000000000" pitchFamily="18" charset="-120"/>
              </a:defRPr>
            </a:lvl1pPr>
          </a:lstStyle>
          <a:p>
            <a:pPr>
              <a:defRPr/>
            </a:pPr>
            <a:endParaRPr lang="zh-TW" altLang="en-US"/>
          </a:p>
        </p:txBody>
      </p:sp>
      <p:sp>
        <p:nvSpPr>
          <p:cNvPr id="5" name="投影片編號版面配置區 4"/>
          <p:cNvSpPr>
            <a:spLocks noGrp="1"/>
          </p:cNvSpPr>
          <p:nvPr>
            <p:ph type="sldNum" sz="quarter" idx="12"/>
          </p:nvPr>
        </p:nvSpPr>
        <p:spPr>
          <a:xfrm>
            <a:off x="4343400" y="1036638"/>
            <a:ext cx="457200" cy="441325"/>
          </a:xfrm>
        </p:spPr>
        <p:txBody>
          <a:bodyPr/>
          <a:lstStyle>
            <a:lvl1pPr>
              <a:defRPr>
                <a:ea typeface="新細明體" pitchFamily="18" charset="-120"/>
              </a:defRPr>
            </a:lvl1pPr>
          </a:lstStyle>
          <a:p>
            <a:fld id="{7AFCC971-6A91-4E58-8D82-80D1FE93FA2F}" type="slidenum">
              <a:rPr lang="zh-TW" altLang="en-US"/>
              <a:pPr/>
              <a:t>‹#›</a:t>
            </a:fld>
            <a:endParaRPr lang="zh-TW"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矩形 19"/>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3" name="矩形 20"/>
          <p:cNvSpPr>
            <a:spLocks noChangeArrowheads="1"/>
          </p:cNvSpPr>
          <p:nvPr/>
        </p:nvSpPr>
        <p:spPr bwMode="white">
          <a:xfrm>
            <a:off x="0" y="0"/>
            <a:ext cx="9144000" cy="155575"/>
          </a:xfrm>
          <a:prstGeom prst="rect">
            <a:avLst/>
          </a:prstGeom>
          <a:solidFill>
            <a:srgbClr val="FFFFFF"/>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4" name="矩形 23"/>
          <p:cNvSpPr>
            <a:spLocks noChangeArrowheads="1"/>
          </p:cNvSpPr>
          <p:nvPr/>
        </p:nvSpPr>
        <p:spPr bwMode="white">
          <a:xfrm>
            <a:off x="8991600" y="0"/>
            <a:ext cx="152400" cy="6858000"/>
          </a:xfrm>
          <a:prstGeom prst="rect">
            <a:avLst/>
          </a:prstGeom>
          <a:solidFill>
            <a:srgbClr val="FFFFFF"/>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5" name="矩形 24"/>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6" name="矩形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7" name="矩形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dirty="0">
              <a:solidFill>
                <a:prstClr val="black"/>
              </a:solidFill>
              <a:latin typeface="Arial" panose="020B0604020202020204" pitchFamily="34" charset="0"/>
              <a:ea typeface="微軟正黑體" pitchFamily="34" charset="-120"/>
            </a:endParaRPr>
          </a:p>
        </p:txBody>
      </p:sp>
      <p:sp>
        <p:nvSpPr>
          <p:cNvPr id="8" name="日期版面配置區 1"/>
          <p:cNvSpPr>
            <a:spLocks noGrp="1"/>
          </p:cNvSpPr>
          <p:nvPr>
            <p:ph type="dt" sz="half" idx="10"/>
          </p:nvPr>
        </p:nvSpPr>
        <p:spPr/>
        <p:txBody>
          <a:bodyPr/>
          <a:lstStyle>
            <a:lvl1pPr>
              <a:defRPr>
                <a:ea typeface="新細明體" panose="02020500000000000000" pitchFamily="18" charset="-120"/>
              </a:defRPr>
            </a:lvl1pPr>
          </a:lstStyle>
          <a:p>
            <a:pPr>
              <a:defRPr/>
            </a:pPr>
            <a:fld id="{9EB6B0E6-BB7F-4912-AAB6-ECDFD78178AE}" type="datetime1">
              <a:rPr lang="zh-TW" altLang="en-US"/>
              <a:pPr>
                <a:defRPr/>
              </a:pPr>
              <a:t>2014/10/25</a:t>
            </a:fld>
            <a:endParaRPr lang="zh-TW" altLang="en-US"/>
          </a:p>
        </p:txBody>
      </p:sp>
      <p:sp>
        <p:nvSpPr>
          <p:cNvPr id="9" name="頁尾版面配置區 2"/>
          <p:cNvSpPr>
            <a:spLocks noGrp="1"/>
          </p:cNvSpPr>
          <p:nvPr>
            <p:ph type="ftr" sz="quarter" idx="11"/>
          </p:nvPr>
        </p:nvSpPr>
        <p:spPr/>
        <p:txBody>
          <a:bodyPr/>
          <a:lstStyle>
            <a:lvl1pPr>
              <a:defRPr>
                <a:ea typeface="新細明體" panose="02020500000000000000" pitchFamily="18" charset="-120"/>
              </a:defRPr>
            </a:lvl1pPr>
          </a:lstStyle>
          <a:p>
            <a:pPr>
              <a:defRPr/>
            </a:pPr>
            <a:endParaRPr lang="zh-TW" altLang="en-US"/>
          </a:p>
        </p:txBody>
      </p:sp>
      <p:sp>
        <p:nvSpPr>
          <p:cNvPr id="10" name="投影片編號版面配置區 3"/>
          <p:cNvSpPr>
            <a:spLocks noGrp="1"/>
          </p:cNvSpPr>
          <p:nvPr>
            <p:ph type="sldNum" sz="quarter" idx="12"/>
          </p:nvPr>
        </p:nvSpPr>
        <p:spPr>
          <a:xfrm>
            <a:off x="4267200" y="6324600"/>
            <a:ext cx="609600" cy="441325"/>
          </a:xfrm>
        </p:spPr>
        <p:txBody>
          <a:bodyPr/>
          <a:lstStyle>
            <a:lvl1pPr>
              <a:defRPr>
                <a:solidFill>
                  <a:srgbClr val="FFFFFF"/>
                </a:solidFill>
                <a:ea typeface="新細明體" pitchFamily="18" charset="-120"/>
              </a:defRPr>
            </a:lvl1pPr>
          </a:lstStyle>
          <a:p>
            <a:fld id="{EF835552-8978-4028-B041-80F53C3DEEDE}" type="slidenum">
              <a:rPr lang="zh-TW" altLang="en-US"/>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5" name="矩形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6" name="矩形 20"/>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7" name="矩形 23"/>
          <p:cNvSpPr>
            <a:spLocks noChangeArrowheads="1"/>
          </p:cNvSpPr>
          <p:nvPr/>
        </p:nvSpPr>
        <p:spPr bwMode="white">
          <a:xfrm>
            <a:off x="8991600" y="0"/>
            <a:ext cx="152400" cy="6858000"/>
          </a:xfrm>
          <a:prstGeom prst="rect">
            <a:avLst/>
          </a:prstGeom>
          <a:solidFill>
            <a:srgbClr val="FFFFFF"/>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8" name="矩形 24"/>
          <p:cNvSpPr>
            <a:spLocks noChangeArrowheads="1"/>
          </p:cNvSpPr>
          <p:nvPr/>
        </p:nvSpPr>
        <p:spPr bwMode="white">
          <a:xfrm>
            <a:off x="0" y="0"/>
            <a:ext cx="9144000" cy="119063"/>
          </a:xfrm>
          <a:prstGeom prst="rect">
            <a:avLst/>
          </a:prstGeom>
          <a:solidFill>
            <a:srgbClr val="FFFFFF"/>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9" name="矩形 25"/>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10" name="矩形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11" name="矩形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dirty="0">
              <a:solidFill>
                <a:prstClr val="black"/>
              </a:solidFill>
              <a:latin typeface="Arial" panose="020B0604020202020204" pitchFamily="34" charset="0"/>
              <a:ea typeface="微軟正黑體" pitchFamily="34" charset="-120"/>
            </a:endParaRPr>
          </a:p>
        </p:txBody>
      </p:sp>
      <p:sp>
        <p:nvSpPr>
          <p:cNvPr id="12" name="直線接點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13" name="橢圓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14" name="橢圓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15" name="矩形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2" name="標題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20" name="內容版面配置區 19"/>
          <p:cNvSpPr>
            <a:spLocks noGrp="1"/>
          </p:cNvSpPr>
          <p:nvPr>
            <p:ph sz="quarter" idx="1"/>
          </p:nvPr>
        </p:nvSpPr>
        <p:spPr>
          <a:xfrm>
            <a:off x="3124200" y="685800"/>
            <a:ext cx="5638800" cy="5410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6" name="投影片編號版面配置區 6"/>
          <p:cNvSpPr>
            <a:spLocks noGrp="1"/>
          </p:cNvSpPr>
          <p:nvPr>
            <p:ph type="sldNum" sz="quarter" idx="10"/>
          </p:nvPr>
        </p:nvSpPr>
        <p:spPr>
          <a:xfrm>
            <a:off x="1371600" y="312738"/>
            <a:ext cx="457200" cy="441325"/>
          </a:xfrm>
        </p:spPr>
        <p:txBody>
          <a:bodyPr/>
          <a:lstStyle>
            <a:lvl1pPr>
              <a:defRPr>
                <a:ea typeface="新細明體" pitchFamily="18" charset="-120"/>
              </a:defRPr>
            </a:lvl1pPr>
          </a:lstStyle>
          <a:p>
            <a:fld id="{19224D91-071F-4A42-B00E-E8164A80D271}" type="slidenum">
              <a:rPr lang="zh-TW" altLang="en-US"/>
              <a:pPr/>
              <a:t>‹#›</a:t>
            </a:fld>
            <a:endParaRPr lang="zh-TW" altLang="en-US"/>
          </a:p>
        </p:txBody>
      </p:sp>
      <p:sp>
        <p:nvSpPr>
          <p:cNvPr id="17" name="日期版面配置區 4"/>
          <p:cNvSpPr>
            <a:spLocks noGrp="1"/>
          </p:cNvSpPr>
          <p:nvPr>
            <p:ph type="dt" sz="half" idx="11"/>
          </p:nvPr>
        </p:nvSpPr>
        <p:spPr/>
        <p:txBody>
          <a:bodyPr/>
          <a:lstStyle>
            <a:lvl1pPr>
              <a:defRPr>
                <a:ea typeface="新細明體" panose="02020500000000000000" pitchFamily="18" charset="-120"/>
              </a:defRPr>
            </a:lvl1pPr>
          </a:lstStyle>
          <a:p>
            <a:pPr>
              <a:defRPr/>
            </a:pPr>
            <a:fld id="{7488E783-99FE-404D-BA8E-C529B9DF7A30}" type="datetime1">
              <a:rPr lang="zh-TW" altLang="en-US"/>
              <a:pPr>
                <a:defRPr/>
              </a:pPr>
              <a:t>2014/10/25</a:t>
            </a:fld>
            <a:endParaRPr lang="zh-TW" altLang="en-US"/>
          </a:p>
        </p:txBody>
      </p:sp>
      <p:sp>
        <p:nvSpPr>
          <p:cNvPr id="18" name="頁尾版面配置區 5"/>
          <p:cNvSpPr>
            <a:spLocks noGrp="1"/>
          </p:cNvSpPr>
          <p:nvPr>
            <p:ph type="ftr" sz="quarter" idx="12"/>
          </p:nvPr>
        </p:nvSpPr>
        <p:spPr>
          <a:xfrm>
            <a:off x="301625" y="6410325"/>
            <a:ext cx="3382963" cy="366713"/>
          </a:xfrm>
        </p:spPr>
        <p:txBody>
          <a:bodyPr/>
          <a:lstStyle>
            <a:lvl1pPr>
              <a:defRPr>
                <a:ea typeface="新細明體" panose="02020500000000000000" pitchFamily="18" charset="-120"/>
              </a:defRPr>
            </a:lvl1pPr>
          </a:lstStyle>
          <a:p>
            <a:pPr>
              <a:defRPr/>
            </a:pPr>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直線接點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6" name="矩形 20"/>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7" name="矩形 23"/>
          <p:cNvSpPr>
            <a:spLocks noChangeArrowheads="1"/>
          </p:cNvSpPr>
          <p:nvPr/>
        </p:nvSpPr>
        <p:spPr bwMode="white">
          <a:xfrm>
            <a:off x="8991600" y="0"/>
            <a:ext cx="152400" cy="6858000"/>
          </a:xfrm>
          <a:prstGeom prst="rect">
            <a:avLst/>
          </a:prstGeom>
          <a:solidFill>
            <a:srgbClr val="FFFFFF"/>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8" name="矩形 24"/>
          <p:cNvSpPr>
            <a:spLocks noChangeArrowheads="1"/>
          </p:cNvSpPr>
          <p:nvPr/>
        </p:nvSpPr>
        <p:spPr bwMode="white">
          <a:xfrm>
            <a:off x="0" y="0"/>
            <a:ext cx="9144000" cy="152400"/>
          </a:xfrm>
          <a:prstGeom prst="rect">
            <a:avLst/>
          </a:prstGeom>
          <a:solidFill>
            <a:srgbClr val="FFFFFF"/>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9" name="矩形 25"/>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10" name="矩形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11" name="矩形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12" name="矩形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dirty="0">
              <a:solidFill>
                <a:prstClr val="black"/>
              </a:solidFill>
              <a:latin typeface="Arial" panose="020B0604020202020204" pitchFamily="34" charset="0"/>
              <a:ea typeface="微軟正黑體" pitchFamily="34" charset="-120"/>
            </a:endParaRPr>
          </a:p>
        </p:txBody>
      </p:sp>
      <p:sp>
        <p:nvSpPr>
          <p:cNvPr id="13" name="橢圓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14" name="橢圓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15" name="矩形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2" name="標題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16" name="投影片編號版面配置區 6"/>
          <p:cNvSpPr>
            <a:spLocks noGrp="1"/>
          </p:cNvSpPr>
          <p:nvPr>
            <p:ph type="sldNum" sz="quarter" idx="10"/>
          </p:nvPr>
        </p:nvSpPr>
        <p:spPr>
          <a:xfrm>
            <a:off x="1371600" y="312738"/>
            <a:ext cx="457200" cy="441325"/>
          </a:xfrm>
        </p:spPr>
        <p:txBody>
          <a:bodyPr/>
          <a:lstStyle>
            <a:lvl1pPr>
              <a:defRPr>
                <a:ea typeface="新細明體" pitchFamily="18" charset="-120"/>
              </a:defRPr>
            </a:lvl1pPr>
          </a:lstStyle>
          <a:p>
            <a:fld id="{1C0BE1B4-B832-4D51-9BC6-CA0D556313A2}" type="slidenum">
              <a:rPr lang="zh-TW" altLang="en-US"/>
              <a:pPr/>
              <a:t>‹#›</a:t>
            </a:fld>
            <a:endParaRPr lang="zh-TW" altLang="en-US"/>
          </a:p>
        </p:txBody>
      </p:sp>
      <p:sp>
        <p:nvSpPr>
          <p:cNvPr id="17" name="日期版面配置區 4"/>
          <p:cNvSpPr>
            <a:spLocks noGrp="1"/>
          </p:cNvSpPr>
          <p:nvPr>
            <p:ph type="dt" sz="half" idx="11"/>
          </p:nvPr>
        </p:nvSpPr>
        <p:spPr>
          <a:xfrm>
            <a:off x="5788025" y="6405563"/>
            <a:ext cx="3044825" cy="365125"/>
          </a:xfrm>
        </p:spPr>
        <p:txBody>
          <a:bodyPr/>
          <a:lstStyle>
            <a:lvl1pPr>
              <a:defRPr>
                <a:ea typeface="新細明體" panose="02020500000000000000" pitchFamily="18" charset="-120"/>
              </a:defRPr>
            </a:lvl1pPr>
          </a:lstStyle>
          <a:p>
            <a:pPr>
              <a:defRPr/>
            </a:pPr>
            <a:fld id="{B3426319-2787-43DB-8907-73F43F3A466B}" type="datetime1">
              <a:rPr lang="zh-TW" altLang="en-US"/>
              <a:pPr>
                <a:defRPr/>
              </a:pPr>
              <a:t>2014/10/25</a:t>
            </a:fld>
            <a:endParaRPr lang="zh-TW" altLang="en-US"/>
          </a:p>
        </p:txBody>
      </p:sp>
      <p:sp>
        <p:nvSpPr>
          <p:cNvPr id="18" name="頁尾版面配置區 5"/>
          <p:cNvSpPr>
            <a:spLocks noGrp="1"/>
          </p:cNvSpPr>
          <p:nvPr>
            <p:ph type="ftr" sz="quarter" idx="12"/>
          </p:nvPr>
        </p:nvSpPr>
        <p:spPr>
          <a:xfrm>
            <a:off x="301625" y="6410325"/>
            <a:ext cx="3584575" cy="366713"/>
          </a:xfrm>
        </p:spPr>
        <p:txBody>
          <a:bodyPr/>
          <a:lstStyle>
            <a:lvl1pPr>
              <a:defRPr>
                <a:ea typeface="新細明體" panose="02020500000000000000" pitchFamily="18" charset="-120"/>
              </a:defRPr>
            </a:lvl1pPr>
          </a:lstStyle>
          <a:p>
            <a:pPr>
              <a:defRPr/>
            </a:pPr>
            <a:endParaRPr lang="zh-TW"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ea typeface="新細明體" panose="02020500000000000000" pitchFamily="18" charset="-120"/>
              </a:defRPr>
            </a:lvl1pPr>
          </a:lstStyle>
          <a:p>
            <a:pPr>
              <a:defRPr/>
            </a:pPr>
            <a:fld id="{1FD80D2D-67C1-49C6-B9EC-2E72CD111E1A}" type="datetime1">
              <a:rPr lang="zh-TW" altLang="en-US"/>
              <a:pPr>
                <a:defRPr/>
              </a:pPr>
              <a:t>2014/10/25</a:t>
            </a:fld>
            <a:endParaRPr lang="zh-TW" altLang="en-US"/>
          </a:p>
        </p:txBody>
      </p:sp>
      <p:sp>
        <p:nvSpPr>
          <p:cNvPr id="5" name="頁尾版面配置區 4"/>
          <p:cNvSpPr>
            <a:spLocks noGrp="1"/>
          </p:cNvSpPr>
          <p:nvPr>
            <p:ph type="ftr" sz="quarter" idx="11"/>
          </p:nvPr>
        </p:nvSpPr>
        <p:spPr/>
        <p:txBody>
          <a:bodyPr/>
          <a:lstStyle>
            <a:lvl1pPr>
              <a:defRPr>
                <a:ea typeface="新細明體" panose="02020500000000000000" pitchFamily="18"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ea typeface="新細明體" pitchFamily="18" charset="-120"/>
              </a:defRPr>
            </a:lvl1pPr>
          </a:lstStyle>
          <a:p>
            <a:fld id="{4C24DF56-A28E-43CF-888D-561EB701BEDE}" type="slidenum">
              <a:rPr lang="zh-TW" altLang="en-US"/>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2"/>
      </p:bgRef>
    </p:bg>
    <p:spTree>
      <p:nvGrpSpPr>
        <p:cNvPr id="1" name=""/>
        <p:cNvGrpSpPr/>
        <p:nvPr/>
      </p:nvGrpSpPr>
      <p:grpSpPr>
        <a:xfrm>
          <a:off x="0" y="0"/>
          <a:ext cx="0" cy="0"/>
          <a:chOff x="0" y="0"/>
          <a:chExt cx="0" cy="0"/>
        </a:xfrm>
      </p:grpSpPr>
      <p:sp>
        <p:nvSpPr>
          <p:cNvPr id="4" name="矩形 19"/>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5" name="矩形 20"/>
          <p:cNvSpPr>
            <a:spLocks noChangeArrowheads="1"/>
          </p:cNvSpPr>
          <p:nvPr/>
        </p:nvSpPr>
        <p:spPr bwMode="white">
          <a:xfrm>
            <a:off x="7010400" y="0"/>
            <a:ext cx="2133600" cy="6858000"/>
          </a:xfrm>
          <a:prstGeom prst="rect">
            <a:avLst/>
          </a:prstGeom>
          <a:solidFill>
            <a:srgbClr val="FFFFFF"/>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6" name="矩形 23"/>
          <p:cNvSpPr>
            <a:spLocks noChangeArrowheads="1"/>
          </p:cNvSpPr>
          <p:nvPr/>
        </p:nvSpPr>
        <p:spPr bwMode="white">
          <a:xfrm>
            <a:off x="0" y="0"/>
            <a:ext cx="9144000" cy="155575"/>
          </a:xfrm>
          <a:prstGeom prst="rect">
            <a:avLst/>
          </a:prstGeom>
          <a:solidFill>
            <a:srgbClr val="FFFFFF"/>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7" name="矩形 24"/>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8" name="矩形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9" name="矩形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dirty="0">
              <a:solidFill>
                <a:prstClr val="black"/>
              </a:solidFill>
              <a:latin typeface="Arial" panose="020B0604020202020204" pitchFamily="34" charset="0"/>
              <a:ea typeface="微軟正黑體" pitchFamily="34" charset="-120"/>
            </a:endParaRPr>
          </a:p>
        </p:txBody>
      </p:sp>
      <p:sp>
        <p:nvSpPr>
          <p:cNvPr id="10" name="直線接點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11" name="橢圓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12" name="橢圓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3" name="直排文字版面配置區 2"/>
          <p:cNvSpPr>
            <a:spLocks noGrp="1"/>
          </p:cNvSpPr>
          <p:nvPr>
            <p:ph type="body" orient="vert" idx="1"/>
          </p:nvPr>
        </p:nvSpPr>
        <p:spPr>
          <a:xfrm>
            <a:off x="304800" y="304800"/>
            <a:ext cx="6553200" cy="5821366"/>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2" name="直排標題 1"/>
          <p:cNvSpPr>
            <a:spLocks noGrp="1"/>
          </p:cNvSpPr>
          <p:nvPr>
            <p:ph type="title" orient="vert"/>
          </p:nvPr>
        </p:nvSpPr>
        <p:spPr>
          <a:xfrm>
            <a:off x="7391400" y="304801"/>
            <a:ext cx="1447800" cy="5851525"/>
          </a:xfrm>
        </p:spPr>
        <p:txBody>
          <a:bodyPr vert="eaVert"/>
          <a:lstStyle/>
          <a:p>
            <a:r>
              <a:rPr lang="zh-TW" altLang="en-US" smtClean="0"/>
              <a:t>按一下以編輯母片標題樣式</a:t>
            </a:r>
            <a:endParaRPr lang="en-US"/>
          </a:p>
        </p:txBody>
      </p:sp>
      <p:sp>
        <p:nvSpPr>
          <p:cNvPr id="13" name="投影片編號版面配置區 5"/>
          <p:cNvSpPr>
            <a:spLocks noGrp="1"/>
          </p:cNvSpPr>
          <p:nvPr>
            <p:ph type="sldNum" sz="quarter" idx="10"/>
          </p:nvPr>
        </p:nvSpPr>
        <p:spPr>
          <a:xfrm>
            <a:off x="6915150" y="3009900"/>
            <a:ext cx="457200" cy="441325"/>
          </a:xfrm>
        </p:spPr>
        <p:txBody>
          <a:bodyPr/>
          <a:lstStyle>
            <a:lvl1pPr>
              <a:defRPr>
                <a:ea typeface="新細明體" pitchFamily="18" charset="-120"/>
              </a:defRPr>
            </a:lvl1pPr>
          </a:lstStyle>
          <a:p>
            <a:fld id="{4E3BC3FC-1DA1-421F-B3FA-782C4E4EBA94}" type="slidenum">
              <a:rPr lang="zh-TW" altLang="en-US"/>
              <a:pPr/>
              <a:t>‹#›</a:t>
            </a:fld>
            <a:endParaRPr lang="zh-TW" altLang="en-US"/>
          </a:p>
        </p:txBody>
      </p:sp>
      <p:sp>
        <p:nvSpPr>
          <p:cNvPr id="14" name="日期版面配置區 3"/>
          <p:cNvSpPr>
            <a:spLocks noGrp="1"/>
          </p:cNvSpPr>
          <p:nvPr>
            <p:ph type="dt" sz="half" idx="11"/>
          </p:nvPr>
        </p:nvSpPr>
        <p:spPr/>
        <p:txBody>
          <a:bodyPr/>
          <a:lstStyle>
            <a:lvl1pPr>
              <a:defRPr>
                <a:ea typeface="新細明體" panose="02020500000000000000" pitchFamily="18" charset="-120"/>
              </a:defRPr>
            </a:lvl1pPr>
          </a:lstStyle>
          <a:p>
            <a:pPr>
              <a:defRPr/>
            </a:pPr>
            <a:fld id="{634D3E4F-2759-4606-B6A7-971502509F1A}" type="datetime1">
              <a:rPr lang="zh-TW" altLang="en-US"/>
              <a:pPr>
                <a:defRPr/>
              </a:pPr>
              <a:t>2014/10/25</a:t>
            </a:fld>
            <a:endParaRPr lang="zh-TW" altLang="en-US"/>
          </a:p>
        </p:txBody>
      </p:sp>
      <p:sp>
        <p:nvSpPr>
          <p:cNvPr id="15" name="頁尾版面配置區 4"/>
          <p:cNvSpPr>
            <a:spLocks noGrp="1"/>
          </p:cNvSpPr>
          <p:nvPr>
            <p:ph type="ftr" sz="quarter" idx="12"/>
          </p:nvPr>
        </p:nvSpPr>
        <p:spPr/>
        <p:txBody>
          <a:bodyPr/>
          <a:lstStyle>
            <a:lvl1pPr>
              <a:defRPr>
                <a:ea typeface="新細明體" panose="02020500000000000000" pitchFamily="18" charset="-120"/>
              </a:defRPr>
            </a:lvl1pPr>
          </a:lstStyle>
          <a:p>
            <a:pPr>
              <a:defRPr/>
            </a:pPr>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99績效簡報2"/>
          <p:cNvPicPr>
            <a:picLocks noChangeAspect="1" noChangeArrowheads="1"/>
          </p:cNvPicPr>
          <p:nvPr userDrawn="1"/>
        </p:nvPicPr>
        <p:blipFill>
          <a:blip r:embed="rId13" cstate="print"/>
          <a:srcRect/>
          <a:stretch>
            <a:fillRect/>
          </a:stretch>
        </p:blipFill>
        <p:spPr bwMode="auto">
          <a:xfrm>
            <a:off x="0" y="0"/>
            <a:ext cx="9140825" cy="6854825"/>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3574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rtl="0" eaLnBrk="0" fontAlgn="base" hangingPunct="0">
        <a:spcBef>
          <a:spcPct val="0"/>
        </a:spcBef>
        <a:spcAft>
          <a:spcPct val="0"/>
        </a:spcAft>
        <a:defRPr kumimoji="1" sz="5400" b="1">
          <a:solidFill>
            <a:schemeClr val="tx2"/>
          </a:solidFill>
          <a:latin typeface="+mj-lt"/>
          <a:ea typeface="+mj-ea"/>
          <a:cs typeface="+mj-cs"/>
        </a:defRPr>
      </a:lvl1pPr>
      <a:lvl2pPr algn="ctr" rtl="0" eaLnBrk="0" fontAlgn="base" hangingPunct="0">
        <a:spcBef>
          <a:spcPct val="0"/>
        </a:spcBef>
        <a:spcAft>
          <a:spcPct val="0"/>
        </a:spcAft>
        <a:defRPr kumimoji="1" sz="5400" b="1">
          <a:solidFill>
            <a:schemeClr val="tx2"/>
          </a:solidFill>
          <a:latin typeface="Arial" charset="0"/>
          <a:ea typeface="標楷體" pitchFamily="65" charset="-120"/>
        </a:defRPr>
      </a:lvl2pPr>
      <a:lvl3pPr algn="ctr" rtl="0" eaLnBrk="0" fontAlgn="base" hangingPunct="0">
        <a:spcBef>
          <a:spcPct val="0"/>
        </a:spcBef>
        <a:spcAft>
          <a:spcPct val="0"/>
        </a:spcAft>
        <a:defRPr kumimoji="1" sz="5400" b="1">
          <a:solidFill>
            <a:schemeClr val="tx2"/>
          </a:solidFill>
          <a:latin typeface="Arial" charset="0"/>
          <a:ea typeface="標楷體" pitchFamily="65" charset="-120"/>
        </a:defRPr>
      </a:lvl3pPr>
      <a:lvl4pPr algn="ctr" rtl="0" eaLnBrk="0" fontAlgn="base" hangingPunct="0">
        <a:spcBef>
          <a:spcPct val="0"/>
        </a:spcBef>
        <a:spcAft>
          <a:spcPct val="0"/>
        </a:spcAft>
        <a:defRPr kumimoji="1" sz="5400" b="1">
          <a:solidFill>
            <a:schemeClr val="tx2"/>
          </a:solidFill>
          <a:latin typeface="Arial" charset="0"/>
          <a:ea typeface="標楷體" pitchFamily="65" charset="-120"/>
        </a:defRPr>
      </a:lvl4pPr>
      <a:lvl5pPr algn="ctr" rtl="0" eaLnBrk="0" fontAlgn="base" hangingPunct="0">
        <a:spcBef>
          <a:spcPct val="0"/>
        </a:spcBef>
        <a:spcAft>
          <a:spcPct val="0"/>
        </a:spcAft>
        <a:defRPr kumimoji="1" sz="5400" b="1">
          <a:solidFill>
            <a:schemeClr val="tx2"/>
          </a:solidFill>
          <a:latin typeface="Arial" charset="0"/>
          <a:ea typeface="標楷體" pitchFamily="65" charset="-120"/>
        </a:defRPr>
      </a:lvl5pPr>
      <a:lvl6pPr marL="457200" algn="ctr" rtl="0" fontAlgn="base">
        <a:spcBef>
          <a:spcPct val="0"/>
        </a:spcBef>
        <a:spcAft>
          <a:spcPct val="0"/>
        </a:spcAft>
        <a:defRPr kumimoji="1" sz="5400" b="1">
          <a:solidFill>
            <a:schemeClr val="tx2"/>
          </a:solidFill>
          <a:latin typeface="Arial" charset="0"/>
          <a:ea typeface="標楷體" pitchFamily="65" charset="-120"/>
        </a:defRPr>
      </a:lvl6pPr>
      <a:lvl7pPr marL="914400" algn="ctr" rtl="0" fontAlgn="base">
        <a:spcBef>
          <a:spcPct val="0"/>
        </a:spcBef>
        <a:spcAft>
          <a:spcPct val="0"/>
        </a:spcAft>
        <a:defRPr kumimoji="1" sz="5400" b="1">
          <a:solidFill>
            <a:schemeClr val="tx2"/>
          </a:solidFill>
          <a:latin typeface="Arial" charset="0"/>
          <a:ea typeface="標楷體" pitchFamily="65" charset="-120"/>
        </a:defRPr>
      </a:lvl7pPr>
      <a:lvl8pPr marL="1371600" algn="ctr" rtl="0" fontAlgn="base">
        <a:spcBef>
          <a:spcPct val="0"/>
        </a:spcBef>
        <a:spcAft>
          <a:spcPct val="0"/>
        </a:spcAft>
        <a:defRPr kumimoji="1" sz="5400" b="1">
          <a:solidFill>
            <a:schemeClr val="tx2"/>
          </a:solidFill>
          <a:latin typeface="Arial" charset="0"/>
          <a:ea typeface="標楷體" pitchFamily="65" charset="-120"/>
        </a:defRPr>
      </a:lvl8pPr>
      <a:lvl9pPr marL="1828800" algn="ctr" rtl="0" fontAlgn="base">
        <a:spcBef>
          <a:spcPct val="0"/>
        </a:spcBef>
        <a:spcAft>
          <a:spcPct val="0"/>
        </a:spcAft>
        <a:defRPr kumimoji="1" sz="5400" b="1">
          <a:solidFill>
            <a:schemeClr val="tx2"/>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99績效簡報2"/>
          <p:cNvPicPr>
            <a:picLocks noChangeAspect="1" noChangeArrowheads="1"/>
          </p:cNvPicPr>
          <p:nvPr userDrawn="1"/>
        </p:nvPicPr>
        <p:blipFill>
          <a:blip r:embed="rId13" cstate="print"/>
          <a:srcRect/>
          <a:stretch>
            <a:fillRect/>
          </a:stretch>
        </p:blipFill>
        <p:spPr bwMode="auto">
          <a:xfrm>
            <a:off x="0" y="0"/>
            <a:ext cx="9140825" cy="6854825"/>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2" name="Rectangle 3"/>
          <p:cNvSpPr>
            <a:spLocks noGrp="1" noChangeArrowheads="1"/>
          </p:cNvSpPr>
          <p:nvPr>
            <p:ph type="body" idx="1"/>
          </p:nvPr>
        </p:nvSpPr>
        <p:spPr bwMode="auto">
          <a:xfrm>
            <a:off x="457200" y="1600200"/>
            <a:ext cx="8229600" cy="4781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Arial" charset="0"/>
          <a:ea typeface="標楷體" pitchFamily="65" charset="-120"/>
        </a:defRPr>
      </a:lvl2pPr>
      <a:lvl3pPr algn="ctr" rtl="0" eaLnBrk="0" fontAlgn="base" hangingPunct="0">
        <a:spcBef>
          <a:spcPct val="0"/>
        </a:spcBef>
        <a:spcAft>
          <a:spcPct val="0"/>
        </a:spcAft>
        <a:defRPr kumimoji="1" sz="4400" b="1">
          <a:solidFill>
            <a:schemeClr val="tx2"/>
          </a:solidFill>
          <a:latin typeface="Arial" charset="0"/>
          <a:ea typeface="標楷體" pitchFamily="65" charset="-120"/>
        </a:defRPr>
      </a:lvl3pPr>
      <a:lvl4pPr algn="ctr" rtl="0" eaLnBrk="0" fontAlgn="base" hangingPunct="0">
        <a:spcBef>
          <a:spcPct val="0"/>
        </a:spcBef>
        <a:spcAft>
          <a:spcPct val="0"/>
        </a:spcAft>
        <a:defRPr kumimoji="1" sz="4400" b="1">
          <a:solidFill>
            <a:schemeClr val="tx2"/>
          </a:solidFill>
          <a:latin typeface="Arial" charset="0"/>
          <a:ea typeface="標楷體" pitchFamily="65" charset="-120"/>
        </a:defRPr>
      </a:lvl4pPr>
      <a:lvl5pPr algn="ctr" rtl="0" eaLnBrk="0" fontAlgn="base" hangingPunct="0">
        <a:spcBef>
          <a:spcPct val="0"/>
        </a:spcBef>
        <a:spcAft>
          <a:spcPct val="0"/>
        </a:spcAft>
        <a:defRPr kumimoji="1" sz="4400" b="1">
          <a:solidFill>
            <a:schemeClr val="tx2"/>
          </a:solidFill>
          <a:latin typeface="Arial" charset="0"/>
          <a:ea typeface="標楷體" pitchFamily="65" charset="-120"/>
        </a:defRPr>
      </a:lvl5pPr>
      <a:lvl6pPr marL="457200" algn="ctr" rtl="0" fontAlgn="base">
        <a:spcBef>
          <a:spcPct val="0"/>
        </a:spcBef>
        <a:spcAft>
          <a:spcPct val="0"/>
        </a:spcAft>
        <a:defRPr kumimoji="1" sz="4400" b="1">
          <a:solidFill>
            <a:schemeClr val="tx2"/>
          </a:solidFill>
          <a:latin typeface="Arial" charset="0"/>
          <a:ea typeface="標楷體" pitchFamily="65" charset="-120"/>
        </a:defRPr>
      </a:lvl6pPr>
      <a:lvl7pPr marL="914400" algn="ctr" rtl="0" fontAlgn="base">
        <a:spcBef>
          <a:spcPct val="0"/>
        </a:spcBef>
        <a:spcAft>
          <a:spcPct val="0"/>
        </a:spcAft>
        <a:defRPr kumimoji="1" sz="4400" b="1">
          <a:solidFill>
            <a:schemeClr val="tx2"/>
          </a:solidFill>
          <a:latin typeface="Arial" charset="0"/>
          <a:ea typeface="標楷體" pitchFamily="65" charset="-120"/>
        </a:defRPr>
      </a:lvl7pPr>
      <a:lvl8pPr marL="1371600" algn="ctr" rtl="0" fontAlgn="base">
        <a:spcBef>
          <a:spcPct val="0"/>
        </a:spcBef>
        <a:spcAft>
          <a:spcPct val="0"/>
        </a:spcAft>
        <a:defRPr kumimoji="1" sz="4400" b="1">
          <a:solidFill>
            <a:schemeClr val="tx2"/>
          </a:solidFill>
          <a:latin typeface="Arial" charset="0"/>
          <a:ea typeface="標楷體" pitchFamily="65" charset="-120"/>
        </a:defRPr>
      </a:lvl8pPr>
      <a:lvl9pPr marL="1828800" algn="ctr" rtl="0" fontAlgn="base">
        <a:spcBef>
          <a:spcPct val="0"/>
        </a:spcBef>
        <a:spcAft>
          <a:spcPct val="0"/>
        </a:spcAft>
        <a:defRPr kumimoji="1" sz="4400" b="1">
          <a:solidFill>
            <a:schemeClr val="tx2"/>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矩形 16"/>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3075" name="矩形 15"/>
          <p:cNvSpPr>
            <a:spLocks noChangeArrowheads="1"/>
          </p:cNvSpPr>
          <p:nvPr/>
        </p:nvSpPr>
        <p:spPr bwMode="white">
          <a:xfrm>
            <a:off x="0" y="0"/>
            <a:ext cx="9144000" cy="1393825"/>
          </a:xfrm>
          <a:prstGeom prst="rect">
            <a:avLst/>
          </a:prstGeom>
          <a:solidFill>
            <a:srgbClr val="FFFFFF"/>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3076" name="矩形 17"/>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3077" name="矩形 18"/>
          <p:cNvSpPr>
            <a:spLocks noChangeArrowheads="1"/>
          </p:cNvSpPr>
          <p:nvPr/>
        </p:nvSpPr>
        <p:spPr bwMode="white">
          <a:xfrm>
            <a:off x="8991600" y="0"/>
            <a:ext cx="152400" cy="6858000"/>
          </a:xfrm>
          <a:prstGeom prst="rect">
            <a:avLst/>
          </a:prstGeom>
          <a:solidFill>
            <a:srgbClr val="FFFFFF"/>
          </a:solidFill>
          <a:ln w="9525" algn="ctr">
            <a:noFill/>
            <a:miter lim="800000"/>
            <a:headEnd/>
            <a:tailEnd/>
          </a:ln>
        </p:spPr>
        <p:txBody>
          <a:bodyPr wrap="none" anchor="ctr"/>
          <a:lstStyle/>
          <a:p>
            <a:pPr eaLnBrk="1" hangingPunct="1"/>
            <a:endParaRPr kumimoji="0" lang="en-US" altLang="zh-TW">
              <a:solidFill>
                <a:srgbClr val="000000"/>
              </a:solidFill>
              <a:ea typeface="微軟正黑體" pitchFamily="34" charset="-120"/>
            </a:endParaRPr>
          </a:p>
        </p:txBody>
      </p:sp>
      <p:sp>
        <p:nvSpPr>
          <p:cNvPr id="9" name="矩形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14" name="日期版面配置區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smtClean="0">
                <a:solidFill>
                  <a:srgbClr val="FFFFFF"/>
                </a:solidFill>
                <a:latin typeface="Arial" panose="020B0604020202020204" pitchFamily="34" charset="0"/>
                <a:ea typeface="微軟正黑體" pitchFamily="34" charset="-120"/>
              </a:defRPr>
            </a:lvl1pPr>
          </a:lstStyle>
          <a:p>
            <a:pPr>
              <a:defRPr/>
            </a:pPr>
            <a:fld id="{6FA2E62A-431C-40EE-9A1B-4A3E8CEE1385}" type="datetime1">
              <a:rPr lang="zh-TW" altLang="en-US"/>
              <a:pPr>
                <a:defRPr/>
              </a:pPr>
              <a:t>2014/10/25</a:t>
            </a:fld>
            <a:endParaRPr lang="zh-TW" altLang="en-US"/>
          </a:p>
        </p:txBody>
      </p:sp>
      <p:sp>
        <p:nvSpPr>
          <p:cNvPr id="3" name="頁尾版面配置區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Arial" panose="020B0604020202020204" pitchFamily="34" charset="0"/>
                <a:ea typeface="微軟正黑體" pitchFamily="34" charset="-120"/>
              </a:defRPr>
            </a:lvl1pPr>
          </a:lstStyle>
          <a:p>
            <a:pPr>
              <a:defRPr/>
            </a:pPr>
            <a:endParaRPr lang="zh-TW" altLang="en-US"/>
          </a:p>
        </p:txBody>
      </p:sp>
      <p:sp>
        <p:nvSpPr>
          <p:cNvPr id="8" name="矩形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dirty="0">
              <a:solidFill>
                <a:prstClr val="black"/>
              </a:solidFill>
              <a:latin typeface="Arial" panose="020B0604020202020204" pitchFamily="34" charset="0"/>
              <a:ea typeface="微軟正黑體" pitchFamily="34" charset="-120"/>
            </a:endParaRPr>
          </a:p>
        </p:txBody>
      </p:sp>
      <p:sp>
        <p:nvSpPr>
          <p:cNvPr id="10" name="直線接點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12" name="橢圓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15" name="橢圓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23" name="投影片編號版面配置區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kumimoji="0" sz="1600">
                <a:solidFill>
                  <a:srgbClr val="7B9899"/>
                </a:solidFill>
                <a:ea typeface="微軟正黑體" pitchFamily="34" charset="-120"/>
              </a:defRPr>
            </a:lvl1pPr>
          </a:lstStyle>
          <a:p>
            <a:fld id="{8E6945AD-B009-400D-B1BB-CB8FC905045B}" type="slidenum">
              <a:rPr lang="zh-TW" altLang="en-US"/>
              <a:pPr/>
              <a:t>‹#›</a:t>
            </a:fld>
            <a:endParaRPr lang="zh-TW" altLang="en-US"/>
          </a:p>
        </p:txBody>
      </p:sp>
      <p:sp>
        <p:nvSpPr>
          <p:cNvPr id="3086" name="標題版面配置區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endParaRPr lang="en-US" smtClean="0"/>
          </a:p>
        </p:txBody>
      </p:sp>
      <p:sp>
        <p:nvSpPr>
          <p:cNvPr id="3087" name="文字版面配置區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ftr="0"/>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ea typeface="微軟正黑體" pitchFamily="34" charset="-120"/>
        </a:defRPr>
      </a:lvl2pPr>
      <a:lvl3pPr algn="ctr" rtl="0" fontAlgn="base">
        <a:spcBef>
          <a:spcPct val="0"/>
        </a:spcBef>
        <a:spcAft>
          <a:spcPct val="0"/>
        </a:spcAft>
        <a:defRPr sz="3300">
          <a:solidFill>
            <a:srgbClr val="7B9899"/>
          </a:solidFill>
          <a:latin typeface="Georgia" pitchFamily="18" charset="0"/>
          <a:ea typeface="微軟正黑體" pitchFamily="34" charset="-120"/>
        </a:defRPr>
      </a:lvl3pPr>
      <a:lvl4pPr algn="ctr" rtl="0" fontAlgn="base">
        <a:spcBef>
          <a:spcPct val="0"/>
        </a:spcBef>
        <a:spcAft>
          <a:spcPct val="0"/>
        </a:spcAft>
        <a:defRPr sz="3300">
          <a:solidFill>
            <a:srgbClr val="7B9899"/>
          </a:solidFill>
          <a:latin typeface="Georgia" pitchFamily="18" charset="0"/>
          <a:ea typeface="微軟正黑體" pitchFamily="34" charset="-120"/>
        </a:defRPr>
      </a:lvl4pPr>
      <a:lvl5pPr algn="ctr" rtl="0" fontAlgn="base">
        <a:spcBef>
          <a:spcPct val="0"/>
        </a:spcBef>
        <a:spcAft>
          <a:spcPct val="0"/>
        </a:spcAft>
        <a:defRPr sz="3300">
          <a:solidFill>
            <a:srgbClr val="7B9899"/>
          </a:solidFill>
          <a:latin typeface="Georgia" pitchFamily="18" charset="0"/>
          <a:ea typeface="微軟正黑體" pitchFamily="34" charset="-120"/>
        </a:defRPr>
      </a:lvl5pPr>
      <a:lvl6pPr marL="457200" algn="ctr" rtl="0" fontAlgn="base">
        <a:spcBef>
          <a:spcPct val="0"/>
        </a:spcBef>
        <a:spcAft>
          <a:spcPct val="0"/>
        </a:spcAft>
        <a:defRPr sz="3300">
          <a:solidFill>
            <a:srgbClr val="7B9899"/>
          </a:solidFill>
          <a:latin typeface="Georgia" pitchFamily="18" charset="0"/>
          <a:ea typeface="微軟正黑體" pitchFamily="34" charset="-120"/>
        </a:defRPr>
      </a:lvl6pPr>
      <a:lvl7pPr marL="914400" algn="ctr" rtl="0" fontAlgn="base">
        <a:spcBef>
          <a:spcPct val="0"/>
        </a:spcBef>
        <a:spcAft>
          <a:spcPct val="0"/>
        </a:spcAft>
        <a:defRPr sz="3300">
          <a:solidFill>
            <a:srgbClr val="7B9899"/>
          </a:solidFill>
          <a:latin typeface="Georgia" pitchFamily="18" charset="0"/>
          <a:ea typeface="微軟正黑體" pitchFamily="34" charset="-120"/>
        </a:defRPr>
      </a:lvl7pPr>
      <a:lvl8pPr marL="1371600" algn="ctr" rtl="0" fontAlgn="base">
        <a:spcBef>
          <a:spcPct val="0"/>
        </a:spcBef>
        <a:spcAft>
          <a:spcPct val="0"/>
        </a:spcAft>
        <a:defRPr sz="3300">
          <a:solidFill>
            <a:srgbClr val="7B9899"/>
          </a:solidFill>
          <a:latin typeface="Georgia" pitchFamily="18" charset="0"/>
          <a:ea typeface="微軟正黑體" pitchFamily="34" charset="-120"/>
        </a:defRPr>
      </a:lvl8pPr>
      <a:lvl9pPr marL="1828800" algn="ctr" rtl="0" fontAlgn="base">
        <a:spcBef>
          <a:spcPct val="0"/>
        </a:spcBef>
        <a:spcAft>
          <a:spcPct val="0"/>
        </a:spcAft>
        <a:defRPr sz="3300">
          <a:solidFill>
            <a:srgbClr val="7B9899"/>
          </a:solidFill>
          <a:latin typeface="Georgia" pitchFamily="18" charset="0"/>
          <a:ea typeface="微軟正黑體" pitchFamily="34" charset="-12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2.xml"/><Relationship Id="rId1" Type="http://schemas.openxmlformats.org/officeDocument/2006/relationships/vmlDrawing" Target="../drawings/vmlDrawing1.vml"/><Relationship Id="rId4" Type="http://schemas.openxmlformats.org/officeDocument/2006/relationships/package" Target="../embeddings/Microsoft_Office_Word___1.docx"/></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Office_Excel____2.xlsx"/><Relationship Id="rId2" Type="http://schemas.openxmlformats.org/officeDocument/2006/relationships/slideLayout" Target="../slideLayouts/slideLayout29.xml"/><Relationship Id="rId1" Type="http://schemas.openxmlformats.org/officeDocument/2006/relationships/vmlDrawing" Target="../drawings/vmlDrawing2.vml"/><Relationship Id="rId4" Type="http://schemas.openxmlformats.org/officeDocument/2006/relationships/package" Target="../embeddings/Microsoft_Office_Excel____3.xlsx"/></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pPr eaLnBrk="1" hangingPunct="1"/>
            <a:endParaRPr lang="zh-TW" altLang="zh-TW" smtClean="0"/>
          </a:p>
        </p:txBody>
      </p:sp>
      <p:sp>
        <p:nvSpPr>
          <p:cNvPr id="16387" name="Rectangle 3"/>
          <p:cNvSpPr>
            <a:spLocks noGrp="1" noChangeArrowheads="1"/>
          </p:cNvSpPr>
          <p:nvPr>
            <p:ph type="subTitle" idx="1"/>
          </p:nvPr>
        </p:nvSpPr>
        <p:spPr/>
        <p:txBody>
          <a:bodyPr/>
          <a:lstStyle/>
          <a:p>
            <a:pPr eaLnBrk="1" hangingPunct="1"/>
            <a:endParaRPr lang="zh-TW" altLang="zh-TW" smtClean="0"/>
          </a:p>
        </p:txBody>
      </p:sp>
      <p:pic>
        <p:nvPicPr>
          <p:cNvPr id="16388" name="Picture 5" descr="99績效簡報"/>
          <p:cNvPicPr>
            <a:picLocks noChangeAspect="1" noChangeArrowheads="1"/>
          </p:cNvPicPr>
          <p:nvPr/>
        </p:nvPicPr>
        <p:blipFill>
          <a:blip r:embed="rId2" cstate="print"/>
          <a:srcRect/>
          <a:stretch>
            <a:fillRect/>
          </a:stretch>
        </p:blipFill>
        <p:spPr bwMode="auto">
          <a:xfrm>
            <a:off x="0" y="0"/>
            <a:ext cx="9140825" cy="6854825"/>
          </a:xfrm>
          <a:prstGeom prst="rect">
            <a:avLst/>
          </a:prstGeom>
          <a:noFill/>
          <a:ln w="9525">
            <a:noFill/>
            <a:miter lim="800000"/>
            <a:headEnd/>
            <a:tailEnd/>
          </a:ln>
        </p:spPr>
      </p:pic>
      <p:sp>
        <p:nvSpPr>
          <p:cNvPr id="2054" name="Rectangle 6"/>
          <p:cNvSpPr>
            <a:spLocks noChangeArrowheads="1"/>
          </p:cNvSpPr>
          <p:nvPr/>
        </p:nvSpPr>
        <p:spPr bwMode="auto">
          <a:xfrm>
            <a:off x="468313" y="2276475"/>
            <a:ext cx="8229600" cy="1143000"/>
          </a:xfrm>
          <a:prstGeom prst="rect">
            <a:avLst/>
          </a:prstGeom>
          <a:noFill/>
          <a:ln w="9525">
            <a:noFill/>
            <a:miter lim="800000"/>
            <a:headEnd/>
            <a:tailEnd/>
          </a:ln>
          <a:effectLst/>
        </p:spPr>
        <p:txBody>
          <a:bodyPr anchor="ctr"/>
          <a:lstStyle/>
          <a:p>
            <a:pPr eaLnBrk="1" hangingPunct="1">
              <a:defRPr/>
            </a:pPr>
            <a:r>
              <a:rPr lang="zh-TW" altLang="zh-TW" sz="4400" b="1" dirty="0">
                <a:latin typeface="+mn-ea"/>
                <a:ea typeface="+mn-ea"/>
              </a:rPr>
              <a:t>國中教育會考各科標準設定說明</a:t>
            </a:r>
            <a:endParaRPr lang="zh-TW" altLang="zh-TW" sz="4400" dirty="0">
              <a:latin typeface="+mn-ea"/>
              <a:ea typeface="+mn-ea"/>
            </a:endParaRPr>
          </a:p>
        </p:txBody>
      </p:sp>
      <p:sp>
        <p:nvSpPr>
          <p:cNvPr id="16390" name="Text Box 7"/>
          <p:cNvSpPr txBox="1">
            <a:spLocks noChangeArrowheads="1"/>
          </p:cNvSpPr>
          <p:nvPr/>
        </p:nvSpPr>
        <p:spPr bwMode="auto">
          <a:xfrm>
            <a:off x="6731000" y="4868863"/>
            <a:ext cx="1944688" cy="366712"/>
          </a:xfrm>
          <a:prstGeom prst="rect">
            <a:avLst/>
          </a:prstGeom>
          <a:noFill/>
          <a:ln w="9525">
            <a:noFill/>
            <a:miter lim="800000"/>
            <a:headEnd/>
            <a:tailEnd/>
          </a:ln>
        </p:spPr>
        <p:txBody>
          <a:bodyPr>
            <a:spAutoFit/>
          </a:bodyPr>
          <a:lstStyle/>
          <a:p>
            <a:pPr eaLnBrk="1" hangingPunct="1">
              <a:spcBef>
                <a:spcPct val="50000"/>
              </a:spcBef>
            </a:pPr>
            <a:r>
              <a:rPr lang="en-US" altLang="zh-TW" b="1"/>
              <a:t>Date</a:t>
            </a:r>
            <a:r>
              <a:rPr lang="zh-TW" altLang="en-US" b="1"/>
              <a:t>：</a:t>
            </a:r>
            <a:r>
              <a:rPr lang="en-US" altLang="zh-TW" b="1"/>
              <a:t>103.10.8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p:txBody>
          <a:bodyPr/>
          <a:lstStyle/>
          <a:p>
            <a:r>
              <a:rPr lang="zh-TW" altLang="en-US" smtClean="0">
                <a:latin typeface="標楷體" pitchFamily="65" charset="-120"/>
              </a:rPr>
              <a:t>英語科聽力測驗作答結果分析</a:t>
            </a:r>
            <a:endParaRPr lang="zh-TW" altLang="en-US" smtClean="0"/>
          </a:p>
        </p:txBody>
      </p:sp>
      <p:sp>
        <p:nvSpPr>
          <p:cNvPr id="31747" name="內容版面配置區 2"/>
          <p:cNvSpPr>
            <a:spLocks noGrp="1"/>
          </p:cNvSpPr>
          <p:nvPr>
            <p:ph idx="1"/>
          </p:nvPr>
        </p:nvSpPr>
        <p:spPr/>
        <p:txBody>
          <a:bodyPr/>
          <a:lstStyle/>
          <a:p>
            <a:r>
              <a:rPr lang="en-US" altLang="zh-TW" smtClean="0">
                <a:latin typeface="Times New Roman" pitchFamily="18" charset="0"/>
                <a:cs typeface="Times New Roman" pitchFamily="18" charset="0"/>
              </a:rPr>
              <a:t>103</a:t>
            </a:r>
            <a:r>
              <a:rPr lang="zh-TW" altLang="en-US" smtClean="0">
                <a:latin typeface="Times New Roman" pitchFamily="18" charset="0"/>
                <a:cs typeface="Times New Roman" pitchFamily="18" charset="0"/>
              </a:rPr>
              <a:t>年</a:t>
            </a:r>
            <a:r>
              <a:rPr lang="zh-TW" altLang="zh-TW" smtClean="0">
                <a:latin typeface="Times New Roman" pitchFamily="18" charset="0"/>
                <a:cs typeface="Times New Roman" pitchFamily="18" charset="0"/>
              </a:rPr>
              <a:t>會考的英語聽力題共20題，以基本簡易的日常語句及短篇言談為主，全國考生的平均答對題數為15.36題，顯示整體聽力試題基本簡易，評量基礎英語聆聽能力</a:t>
            </a:r>
            <a:r>
              <a:rPr lang="zh-TW" altLang="en-US" smtClean="0">
                <a:latin typeface="Times New Roman" pitchFamily="18" charset="0"/>
                <a:cs typeface="Times New Roman" pitchFamily="18" charset="0"/>
              </a:rPr>
              <a:t>。</a:t>
            </a:r>
          </a:p>
          <a:p>
            <a:endParaRPr lang="zh-TW"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p:txBody>
          <a:bodyPr/>
          <a:lstStyle/>
          <a:p>
            <a:pPr eaLnBrk="1" hangingPunct="1"/>
            <a:r>
              <a:rPr lang="en-US" altLang="zh-TW" sz="4000" smtClean="0">
                <a:solidFill>
                  <a:srgbClr val="000000"/>
                </a:solidFill>
              </a:rPr>
              <a:t/>
            </a:r>
            <a:br>
              <a:rPr lang="en-US" altLang="zh-TW" sz="4000" smtClean="0">
                <a:solidFill>
                  <a:srgbClr val="000000"/>
                </a:solidFill>
              </a:rPr>
            </a:br>
            <a:r>
              <a:rPr lang="zh-TW" altLang="zh-TW" sz="4000" smtClean="0">
                <a:solidFill>
                  <a:srgbClr val="000000"/>
                </a:solidFill>
              </a:rPr>
              <a:t>102年試辦國中教育會考</a:t>
            </a:r>
            <a:r>
              <a:rPr lang="en-US" altLang="zh-TW" sz="4000" smtClean="0">
                <a:solidFill>
                  <a:srgbClr val="000000"/>
                </a:solidFill>
              </a:rPr>
              <a:t/>
            </a:r>
            <a:br>
              <a:rPr lang="en-US" altLang="zh-TW" sz="4000" smtClean="0">
                <a:solidFill>
                  <a:srgbClr val="000000"/>
                </a:solidFill>
              </a:rPr>
            </a:br>
            <a:r>
              <a:rPr lang="zh-TW" altLang="zh-TW" sz="4000" smtClean="0">
                <a:solidFill>
                  <a:srgbClr val="000000"/>
                </a:solidFill>
              </a:rPr>
              <a:t>各科答對題數與等級對照表</a:t>
            </a:r>
            <a:br>
              <a:rPr lang="zh-TW" altLang="zh-TW" sz="4000" smtClean="0">
                <a:solidFill>
                  <a:srgbClr val="000000"/>
                </a:solidFill>
              </a:rPr>
            </a:br>
            <a:endParaRPr lang="zh-TW" altLang="en-US" sz="4000" smtClean="0"/>
          </a:p>
        </p:txBody>
      </p:sp>
      <p:graphicFrame>
        <p:nvGraphicFramePr>
          <p:cNvPr id="4" name="內容版面配置區 3"/>
          <p:cNvGraphicFramePr>
            <a:graphicFrameLocks noGrp="1"/>
          </p:cNvGraphicFramePr>
          <p:nvPr>
            <p:ph idx="1"/>
          </p:nvPr>
        </p:nvGraphicFramePr>
        <p:xfrm>
          <a:off x="468313" y="1628775"/>
          <a:ext cx="7632700" cy="4722813"/>
        </p:xfrm>
        <a:graphic>
          <a:graphicData uri="http://schemas.openxmlformats.org/drawingml/2006/table">
            <a:tbl>
              <a:tblPr/>
              <a:tblGrid>
                <a:gridCol w="1272117"/>
                <a:gridCol w="1272117"/>
                <a:gridCol w="1272117"/>
                <a:gridCol w="1272117"/>
                <a:gridCol w="1272117"/>
                <a:gridCol w="1272117"/>
              </a:tblGrid>
              <a:tr h="360068">
                <a:tc gridSpan="6">
                  <a:txBody>
                    <a:bodyPr/>
                    <a:lstStyle/>
                    <a:p>
                      <a:pPr algn="just" fontAlgn="ctr"/>
                      <a:endParaRPr lang="zh-TW" sz="1400" b="1" i="0" u="none" strike="noStrike" dirty="0">
                        <a:solidFill>
                          <a:srgbClr val="000000"/>
                        </a:solidFill>
                        <a:latin typeface="標楷體"/>
                      </a:endParaRPr>
                    </a:p>
                  </a:txBody>
                  <a:tcPr marL="9525" marR="9525" marT="9526"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720135">
                <a:tc>
                  <a:txBody>
                    <a:bodyPr/>
                    <a:lstStyle/>
                    <a:p>
                      <a:pPr algn="ctr" fontAlgn="ctr"/>
                      <a:r>
                        <a:rPr lang="en-US" sz="1400" b="0" i="0" u="none" strike="noStrike" dirty="0">
                          <a:solidFill>
                            <a:srgbClr val="000000"/>
                          </a:solidFill>
                          <a:latin typeface="標楷體"/>
                        </a:rPr>
                        <a:t>　</a:t>
                      </a:r>
                      <a:endParaRPr lang="zh-TW" sz="1400" b="0" i="0" u="none" strike="noStrike" dirty="0">
                        <a:solidFill>
                          <a:srgbClr val="000000"/>
                        </a:solidFill>
                        <a:latin typeface="標楷體"/>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zh-TW" sz="2400" b="1" i="0" u="none" strike="noStrike" dirty="0">
                          <a:solidFill>
                            <a:srgbClr val="000000"/>
                          </a:solidFill>
                          <a:latin typeface="標楷體"/>
                        </a:rPr>
                        <a:t>國文</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zh-TW" sz="2400" b="1" i="0" u="none" strike="noStrike" dirty="0">
                          <a:solidFill>
                            <a:srgbClr val="000000"/>
                          </a:solidFill>
                          <a:latin typeface="標楷體"/>
                        </a:rPr>
                        <a:t>英語</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zh-TW" sz="2400" b="1" i="0" u="none" strike="noStrike" dirty="0">
                          <a:solidFill>
                            <a:srgbClr val="000000"/>
                          </a:solidFill>
                          <a:latin typeface="標楷體"/>
                        </a:rPr>
                        <a:t>數學</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zh-TW" sz="2400" b="1" i="0" u="none" strike="noStrike" dirty="0">
                          <a:solidFill>
                            <a:srgbClr val="000000"/>
                          </a:solidFill>
                          <a:latin typeface="標楷體"/>
                        </a:rPr>
                        <a:t>社會</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zh-TW" sz="2400" b="1" i="0" u="none" strike="noStrike" dirty="0">
                          <a:solidFill>
                            <a:srgbClr val="000000"/>
                          </a:solidFill>
                          <a:latin typeface="標楷體"/>
                        </a:rPr>
                        <a:t>自然</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r>
              <a:tr h="720135">
                <a:tc>
                  <a:txBody>
                    <a:bodyPr/>
                    <a:lstStyle/>
                    <a:p>
                      <a:pPr algn="ctr" fontAlgn="ctr"/>
                      <a:r>
                        <a:rPr lang="zh-TW" sz="2400" b="1" i="0" u="none" strike="noStrike" dirty="0">
                          <a:solidFill>
                            <a:srgbClr val="000000"/>
                          </a:solidFill>
                          <a:latin typeface="標楷體"/>
                        </a:rPr>
                        <a:t>精熟</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2400" b="0" i="0" u="none" strike="noStrike" dirty="0">
                          <a:solidFill>
                            <a:srgbClr val="000000"/>
                          </a:solidFill>
                          <a:latin typeface="Times New Roman" pitchFamily="18" charset="0"/>
                          <a:cs typeface="Times New Roman" pitchFamily="18" charset="0"/>
                        </a:rPr>
                        <a:t>41-48</a:t>
                      </a:r>
                      <a:endParaRPr lang="zh-TW" sz="2400" b="0" i="0" u="none" strike="noStrike" dirty="0">
                        <a:solidFill>
                          <a:srgbClr val="000000"/>
                        </a:solidFill>
                        <a:latin typeface="Times New Roman" pitchFamily="18" charset="0"/>
                        <a:cs typeface="Times New Roman" pitchFamily="18" charset="0"/>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latin typeface="Times New Roman" pitchFamily="18" charset="0"/>
                          <a:cs typeface="Times New Roman" pitchFamily="18" charset="0"/>
                        </a:rPr>
                        <a:t>34-40</a:t>
                      </a:r>
                      <a:endParaRPr lang="zh-TW" sz="2400" b="0" i="0" u="none" strike="noStrike" dirty="0">
                        <a:solidFill>
                          <a:srgbClr val="000000"/>
                        </a:solidFill>
                        <a:latin typeface="Times New Roman" pitchFamily="18" charset="0"/>
                        <a:cs typeface="Times New Roman" pitchFamily="18" charset="0"/>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latin typeface="Times New Roman" pitchFamily="18" charset="0"/>
                          <a:cs typeface="Times New Roman" pitchFamily="18" charset="0"/>
                        </a:rPr>
                        <a:t>21-25</a:t>
                      </a:r>
                      <a:endParaRPr lang="zh-TW" sz="2400" b="0" i="0" u="none" strike="noStrike" dirty="0">
                        <a:solidFill>
                          <a:srgbClr val="000000"/>
                        </a:solidFill>
                        <a:latin typeface="Times New Roman" pitchFamily="18" charset="0"/>
                        <a:cs typeface="Times New Roman" pitchFamily="18" charset="0"/>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latin typeface="Times New Roman" pitchFamily="18" charset="0"/>
                          <a:cs typeface="Times New Roman" pitchFamily="18" charset="0"/>
                        </a:rPr>
                        <a:t>53-63</a:t>
                      </a:r>
                      <a:endParaRPr lang="zh-TW" sz="2400" b="0" i="0" u="none" strike="noStrike" dirty="0">
                        <a:solidFill>
                          <a:srgbClr val="000000"/>
                        </a:solidFill>
                        <a:latin typeface="Times New Roman" pitchFamily="18" charset="0"/>
                        <a:cs typeface="Times New Roman" pitchFamily="18" charset="0"/>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latin typeface="Times New Roman" pitchFamily="18" charset="0"/>
                          <a:cs typeface="Times New Roman" pitchFamily="18" charset="0"/>
                        </a:rPr>
                        <a:t>46-54</a:t>
                      </a:r>
                      <a:endParaRPr lang="zh-TW" sz="2400" b="0" i="0" u="none" strike="noStrike">
                        <a:solidFill>
                          <a:srgbClr val="000000"/>
                        </a:solidFill>
                        <a:latin typeface="Times New Roman" pitchFamily="18" charset="0"/>
                        <a:cs typeface="Times New Roman" pitchFamily="18" charset="0"/>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135">
                <a:tc>
                  <a:txBody>
                    <a:bodyPr/>
                    <a:lstStyle/>
                    <a:p>
                      <a:pPr algn="ctr" fontAlgn="ctr"/>
                      <a:r>
                        <a:rPr lang="zh-TW" sz="2400" b="1" i="0" u="none" strike="noStrike" dirty="0">
                          <a:solidFill>
                            <a:srgbClr val="000000"/>
                          </a:solidFill>
                          <a:latin typeface="標楷體"/>
                        </a:rPr>
                        <a:t>基礎</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2400" b="0" i="0" u="none" strike="noStrike">
                          <a:solidFill>
                            <a:srgbClr val="000000"/>
                          </a:solidFill>
                          <a:latin typeface="Times New Roman" pitchFamily="18" charset="0"/>
                          <a:cs typeface="Times New Roman" pitchFamily="18" charset="0"/>
                        </a:rPr>
                        <a:t>20-40</a:t>
                      </a:r>
                      <a:endParaRPr lang="zh-TW" sz="2400" b="0" i="0" u="none" strike="noStrike">
                        <a:solidFill>
                          <a:srgbClr val="000000"/>
                        </a:solidFill>
                        <a:latin typeface="Times New Roman" pitchFamily="18" charset="0"/>
                        <a:cs typeface="Times New Roman" pitchFamily="18" charset="0"/>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latin typeface="Times New Roman" pitchFamily="18" charset="0"/>
                          <a:cs typeface="Times New Roman" pitchFamily="18" charset="0"/>
                        </a:rPr>
                        <a:t>14-33</a:t>
                      </a:r>
                      <a:endParaRPr lang="zh-TW" sz="2400" b="0" i="0" u="none" strike="noStrike" dirty="0">
                        <a:solidFill>
                          <a:srgbClr val="000000"/>
                        </a:solidFill>
                        <a:latin typeface="Times New Roman" pitchFamily="18" charset="0"/>
                        <a:cs typeface="Times New Roman" pitchFamily="18" charset="0"/>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smtClean="0">
                          <a:solidFill>
                            <a:srgbClr val="000000"/>
                          </a:solidFill>
                          <a:latin typeface="Times New Roman" pitchFamily="18" charset="0"/>
                          <a:cs typeface="Times New Roman" pitchFamily="18" charset="0"/>
                        </a:rPr>
                        <a:t>9</a:t>
                      </a:r>
                      <a:r>
                        <a:rPr lang="en-US" altLang="zh-TW" sz="2400" b="0" i="0" u="none" strike="noStrike" dirty="0" smtClean="0">
                          <a:solidFill>
                            <a:srgbClr val="000000"/>
                          </a:solidFill>
                          <a:latin typeface="Times New Roman" pitchFamily="18" charset="0"/>
                          <a:cs typeface="Times New Roman" pitchFamily="18" charset="0"/>
                        </a:rPr>
                        <a:t>-20</a:t>
                      </a:r>
                      <a:endParaRPr lang="zh-TW" sz="2400" b="0" i="0" u="none" strike="noStrike" dirty="0">
                        <a:solidFill>
                          <a:srgbClr val="000000"/>
                        </a:solidFill>
                        <a:latin typeface="Times New Roman" pitchFamily="18" charset="0"/>
                        <a:cs typeface="Times New Roman" pitchFamily="18" charset="0"/>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latin typeface="Times New Roman" pitchFamily="18" charset="0"/>
                          <a:cs typeface="Times New Roman" pitchFamily="18" charset="0"/>
                        </a:rPr>
                        <a:t>24-52</a:t>
                      </a:r>
                      <a:endParaRPr lang="zh-TW" sz="2400" b="0" i="0" u="none" strike="noStrike" dirty="0">
                        <a:solidFill>
                          <a:srgbClr val="000000"/>
                        </a:solidFill>
                        <a:latin typeface="Times New Roman" pitchFamily="18" charset="0"/>
                        <a:cs typeface="Times New Roman" pitchFamily="18" charset="0"/>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latin typeface="Times New Roman" pitchFamily="18" charset="0"/>
                          <a:cs typeface="Times New Roman" pitchFamily="18" charset="0"/>
                        </a:rPr>
                        <a:t>20-45</a:t>
                      </a:r>
                      <a:endParaRPr lang="zh-TW" sz="2400" b="0" i="0" u="none" strike="noStrike" dirty="0">
                        <a:solidFill>
                          <a:srgbClr val="000000"/>
                        </a:solidFill>
                        <a:latin typeface="Times New Roman" pitchFamily="18" charset="0"/>
                        <a:cs typeface="Times New Roman" pitchFamily="18" charset="0"/>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135">
                <a:tc>
                  <a:txBody>
                    <a:bodyPr/>
                    <a:lstStyle/>
                    <a:p>
                      <a:pPr algn="ctr" fontAlgn="ctr"/>
                      <a:r>
                        <a:rPr lang="zh-TW" sz="2400" b="1" i="0" u="none" strike="noStrike" dirty="0">
                          <a:solidFill>
                            <a:srgbClr val="000000"/>
                          </a:solidFill>
                          <a:latin typeface="標楷體"/>
                        </a:rPr>
                        <a:t>待加強</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2400" b="0" i="0" u="none" strike="noStrike">
                          <a:solidFill>
                            <a:srgbClr val="000000"/>
                          </a:solidFill>
                          <a:latin typeface="Times New Roman" pitchFamily="18" charset="0"/>
                          <a:cs typeface="Times New Roman" pitchFamily="18" charset="0"/>
                        </a:rPr>
                        <a:t>0-19</a:t>
                      </a:r>
                      <a:endParaRPr lang="zh-TW" sz="2400" b="0" i="0" u="none" strike="noStrike">
                        <a:solidFill>
                          <a:srgbClr val="000000"/>
                        </a:solidFill>
                        <a:latin typeface="Times New Roman" pitchFamily="18" charset="0"/>
                        <a:cs typeface="Times New Roman" pitchFamily="18" charset="0"/>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latin typeface="Times New Roman" pitchFamily="18" charset="0"/>
                          <a:cs typeface="Times New Roman" pitchFamily="18" charset="0"/>
                        </a:rPr>
                        <a:t>0-13</a:t>
                      </a:r>
                      <a:endParaRPr lang="zh-TW" sz="2400" b="0" i="0" u="none" strike="noStrike">
                        <a:solidFill>
                          <a:srgbClr val="000000"/>
                        </a:solidFill>
                        <a:latin typeface="Times New Roman" pitchFamily="18" charset="0"/>
                        <a:cs typeface="Times New Roman" pitchFamily="18" charset="0"/>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latin typeface="Times New Roman" pitchFamily="18" charset="0"/>
                          <a:cs typeface="Times New Roman" pitchFamily="18" charset="0"/>
                        </a:rPr>
                        <a:t>0-8</a:t>
                      </a:r>
                      <a:endParaRPr lang="zh-TW" sz="2400" b="0" i="0" u="none" strike="noStrike" dirty="0">
                        <a:solidFill>
                          <a:srgbClr val="000000"/>
                        </a:solidFill>
                        <a:latin typeface="Times New Roman" pitchFamily="18" charset="0"/>
                        <a:cs typeface="Times New Roman" pitchFamily="18" charset="0"/>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latin typeface="Times New Roman" pitchFamily="18" charset="0"/>
                          <a:cs typeface="Times New Roman" pitchFamily="18" charset="0"/>
                        </a:rPr>
                        <a:t>0-23</a:t>
                      </a:r>
                      <a:endParaRPr lang="zh-TW" sz="2400" b="0" i="0" u="none" strike="noStrike" dirty="0">
                        <a:solidFill>
                          <a:srgbClr val="000000"/>
                        </a:solidFill>
                        <a:latin typeface="Times New Roman" pitchFamily="18" charset="0"/>
                        <a:cs typeface="Times New Roman" pitchFamily="18" charset="0"/>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latin typeface="Times New Roman" pitchFamily="18" charset="0"/>
                          <a:cs typeface="Times New Roman" pitchFamily="18" charset="0"/>
                        </a:rPr>
                        <a:t>0-19</a:t>
                      </a:r>
                      <a:endParaRPr lang="zh-TW" sz="2400" b="0" i="0" u="none" strike="noStrike" dirty="0">
                        <a:solidFill>
                          <a:srgbClr val="000000"/>
                        </a:solidFill>
                        <a:latin typeface="Times New Roman" pitchFamily="18" charset="0"/>
                        <a:cs typeface="Times New Roman" pitchFamily="18" charset="0"/>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1102">
                <a:tc gridSpan="6">
                  <a:txBody>
                    <a:bodyPr/>
                    <a:lstStyle/>
                    <a:p>
                      <a:pPr algn="just" fontAlgn="ctr"/>
                      <a:r>
                        <a:rPr lang="en-US" sz="1200" b="0" i="0" u="none" strike="noStrike" dirty="0">
                          <a:solidFill>
                            <a:srgbClr val="000000"/>
                          </a:solidFill>
                          <a:latin typeface="標楷體"/>
                        </a:rPr>
                        <a:t>*</a:t>
                      </a:r>
                      <a:r>
                        <a:rPr lang="en-US" sz="2400" b="0" i="0" u="none" strike="noStrike" dirty="0" err="1">
                          <a:solidFill>
                            <a:srgbClr val="000000"/>
                          </a:solidFill>
                          <a:latin typeface="標楷體"/>
                        </a:rPr>
                        <a:t>每年各科答對題數與等級對照會因試題難度及測驗總題數而有所變化</a:t>
                      </a:r>
                      <a:r>
                        <a:rPr lang="en-US" sz="2400" b="0" i="0" u="none" strike="noStrike" dirty="0">
                          <a:solidFill>
                            <a:srgbClr val="000000"/>
                          </a:solidFill>
                          <a:latin typeface="標楷體"/>
                        </a:rPr>
                        <a:t>。</a:t>
                      </a:r>
                      <a:endParaRPr lang="zh-TW" sz="2400" b="0" i="0" u="none" strike="noStrike" dirty="0">
                        <a:solidFill>
                          <a:srgbClr val="000000"/>
                        </a:solidFill>
                        <a:latin typeface="標楷體"/>
                      </a:endParaRPr>
                    </a:p>
                  </a:txBody>
                  <a:tcPr marL="9525" marR="9525" marT="9526"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741102">
                <a:tc gridSpan="6">
                  <a:txBody>
                    <a:bodyPr/>
                    <a:lstStyle/>
                    <a:p>
                      <a:pPr algn="just" fontAlgn="ctr"/>
                      <a:r>
                        <a:rPr lang="en-US" sz="2400" b="0" i="0" u="none" strike="noStrike" dirty="0">
                          <a:solidFill>
                            <a:srgbClr val="000000"/>
                          </a:solidFill>
                          <a:latin typeface="標楷體"/>
                        </a:rPr>
                        <a:t>*</a:t>
                      </a:r>
                      <a:r>
                        <a:rPr lang="en-US" sz="2400" b="0" i="0" u="none" strike="noStrike" dirty="0" err="1">
                          <a:solidFill>
                            <a:srgbClr val="000000"/>
                          </a:solidFill>
                          <a:latin typeface="標楷體"/>
                        </a:rPr>
                        <a:t>本次等級設定結果英語科不包含聽力題、數學科不包含非選擇題</a:t>
                      </a:r>
                      <a:r>
                        <a:rPr lang="en-US" sz="2400" b="0" i="0" u="none" strike="noStrike" dirty="0">
                          <a:solidFill>
                            <a:srgbClr val="000000"/>
                          </a:solidFill>
                          <a:latin typeface="標楷體"/>
                        </a:rPr>
                        <a:t>。</a:t>
                      </a:r>
                      <a:endParaRPr lang="zh-TW" sz="2400" b="0" i="0" u="none" strike="noStrike" dirty="0">
                        <a:solidFill>
                          <a:srgbClr val="000000"/>
                        </a:solidFill>
                        <a:latin typeface="標楷體"/>
                      </a:endParaRPr>
                    </a:p>
                  </a:txBody>
                  <a:tcPr marL="9525" marR="9525" marT="9526" marB="0"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32811" name="矩形 4"/>
          <p:cNvSpPr>
            <a:spLocks noChangeArrowheads="1"/>
          </p:cNvSpPr>
          <p:nvPr/>
        </p:nvSpPr>
        <p:spPr bwMode="auto">
          <a:xfrm>
            <a:off x="4421188" y="3244850"/>
            <a:ext cx="301625" cy="368300"/>
          </a:xfrm>
          <a:prstGeom prst="rect">
            <a:avLst/>
          </a:prstGeom>
          <a:noFill/>
          <a:ln w="9525">
            <a:noFill/>
            <a:miter lim="800000"/>
            <a:headEnd/>
            <a:tailEnd/>
          </a:ln>
        </p:spPr>
        <p:txBody>
          <a:bodyPr wrap="none">
            <a:spAutoFit/>
          </a:bodyPr>
          <a:lstStyle/>
          <a:p>
            <a:pPr eaLnBrk="1" hangingPunct="1"/>
            <a:r>
              <a:rPr lang="en-US" altLang="zh-TW">
                <a:solidFill>
                  <a:srgbClr val="000000"/>
                </a:solidFill>
                <a:latin typeface="標楷體" pitchFamily="65" charset="-120"/>
              </a:rPr>
              <a:t>-</a:t>
            </a:r>
            <a:endParaRPr lang="zh-TW"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p:txBody>
          <a:bodyPr/>
          <a:lstStyle/>
          <a:p>
            <a:pPr eaLnBrk="1" hangingPunct="1"/>
            <a:r>
              <a:rPr lang="en-US" altLang="zh-TW" sz="4000" smtClean="0"/>
              <a:t>102</a:t>
            </a:r>
            <a:r>
              <a:rPr lang="zh-TW" altLang="zh-TW" sz="4000" smtClean="0"/>
              <a:t>年試辦國中教育會考</a:t>
            </a:r>
            <a:r>
              <a:rPr lang="en-US" altLang="zh-TW" sz="4000" smtClean="0"/>
              <a:t/>
            </a:r>
            <a:br>
              <a:rPr lang="en-US" altLang="zh-TW" sz="4000" smtClean="0"/>
            </a:br>
            <a:r>
              <a:rPr lang="zh-TW" altLang="zh-TW" sz="4000" smtClean="0"/>
              <a:t>各科各等級人數比例</a:t>
            </a:r>
            <a:endParaRPr lang="zh-TW" altLang="en-US" sz="4000" smtClean="0"/>
          </a:p>
        </p:txBody>
      </p:sp>
      <p:graphicFrame>
        <p:nvGraphicFramePr>
          <p:cNvPr id="4" name="內容版面配置區 3"/>
          <p:cNvGraphicFramePr>
            <a:graphicFrameLocks noGrp="1"/>
          </p:cNvGraphicFramePr>
          <p:nvPr>
            <p:ph idx="1"/>
          </p:nvPr>
        </p:nvGraphicFramePr>
        <p:xfrm>
          <a:off x="468313" y="1628775"/>
          <a:ext cx="7632700" cy="5075238"/>
        </p:xfrm>
        <a:graphic>
          <a:graphicData uri="http://schemas.openxmlformats.org/drawingml/2006/table">
            <a:tbl>
              <a:tblPr/>
              <a:tblGrid>
                <a:gridCol w="1137793"/>
                <a:gridCol w="1298981"/>
                <a:gridCol w="1298981"/>
                <a:gridCol w="1298981"/>
                <a:gridCol w="1298981"/>
                <a:gridCol w="1298981"/>
              </a:tblGrid>
              <a:tr h="360027">
                <a:tc gridSpan="6">
                  <a:txBody>
                    <a:bodyPr/>
                    <a:lstStyle/>
                    <a:p>
                      <a:pPr algn="just" fontAlgn="ctr"/>
                      <a:endParaRPr lang="zh-TW" sz="1400" b="1" i="0" u="none" strike="noStrike" dirty="0">
                        <a:solidFill>
                          <a:srgbClr val="000000"/>
                        </a:solidFill>
                        <a:latin typeface="標楷體"/>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720056">
                <a:tc>
                  <a:txBody>
                    <a:bodyPr/>
                    <a:lstStyle/>
                    <a:p>
                      <a:pPr algn="ctr" fontAlgn="ctr"/>
                      <a:r>
                        <a:rPr lang="en-US" sz="1400" b="0" i="0" u="none" strike="noStrike" dirty="0">
                          <a:solidFill>
                            <a:srgbClr val="000000"/>
                          </a:solidFill>
                          <a:latin typeface="標楷體"/>
                        </a:rPr>
                        <a:t>　</a:t>
                      </a:r>
                      <a:endParaRPr lang="zh-TW" sz="1400" b="0" i="0" u="none" strike="noStrike" dirty="0">
                        <a:solidFill>
                          <a:srgbClr val="000000"/>
                        </a:solidFill>
                        <a:latin typeface="標楷體"/>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zh-TW" sz="2400" b="1" i="0" u="none" strike="noStrike" dirty="0">
                          <a:solidFill>
                            <a:srgbClr val="000000"/>
                          </a:solidFill>
                          <a:latin typeface="標楷體"/>
                        </a:rPr>
                        <a:t>國文</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zh-TW" sz="2400" b="1" i="0" u="none" strike="noStrike" dirty="0">
                          <a:solidFill>
                            <a:srgbClr val="000000"/>
                          </a:solidFill>
                          <a:latin typeface="標楷體"/>
                        </a:rPr>
                        <a:t>英語</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zh-TW" sz="2400" b="1" i="0" u="none" strike="noStrike" dirty="0">
                          <a:solidFill>
                            <a:srgbClr val="000000"/>
                          </a:solidFill>
                          <a:latin typeface="標楷體"/>
                        </a:rPr>
                        <a:t>數學</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zh-TW" sz="2400" b="1" i="0" u="none" strike="noStrike" dirty="0">
                          <a:solidFill>
                            <a:srgbClr val="000000"/>
                          </a:solidFill>
                          <a:latin typeface="標楷體"/>
                        </a:rPr>
                        <a:t>社會</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zh-TW" sz="2400" b="1" i="0" u="none" strike="noStrike" dirty="0">
                          <a:solidFill>
                            <a:srgbClr val="000000"/>
                          </a:solidFill>
                          <a:latin typeface="標楷體"/>
                        </a:rPr>
                        <a:t>自然</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r>
              <a:tr h="720056">
                <a:tc>
                  <a:txBody>
                    <a:bodyPr/>
                    <a:lstStyle/>
                    <a:p>
                      <a:pPr algn="ctr" fontAlgn="ctr"/>
                      <a:r>
                        <a:rPr lang="zh-TW" sz="2400" b="1" i="0" u="none" strike="noStrike" dirty="0">
                          <a:solidFill>
                            <a:srgbClr val="000000"/>
                          </a:solidFill>
                          <a:latin typeface="標楷體"/>
                        </a:rPr>
                        <a:t>精熟</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indent="8890" algn="ctr">
                        <a:lnSpc>
                          <a:spcPts val="2200"/>
                        </a:lnSpc>
                        <a:spcAft>
                          <a:spcPts val="0"/>
                        </a:spcAft>
                      </a:pPr>
                      <a:r>
                        <a:rPr lang="en-US" sz="2400" kern="100" dirty="0">
                          <a:solidFill>
                            <a:srgbClr val="000000"/>
                          </a:solidFill>
                          <a:latin typeface="標楷體"/>
                          <a:ea typeface="新細明體"/>
                          <a:cs typeface="Times New Roman"/>
                        </a:rPr>
                        <a:t>14.42%</a:t>
                      </a:r>
                      <a:endParaRPr lang="zh-TW" sz="24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ts val="2200"/>
                        </a:lnSpc>
                        <a:spcAft>
                          <a:spcPts val="0"/>
                        </a:spcAft>
                      </a:pPr>
                      <a:r>
                        <a:rPr lang="en-US" sz="2400" kern="100" dirty="0">
                          <a:solidFill>
                            <a:srgbClr val="000000"/>
                          </a:solidFill>
                          <a:latin typeface="標楷體"/>
                          <a:ea typeface="新細明體"/>
                          <a:cs typeface="Times New Roman"/>
                        </a:rPr>
                        <a:t>15.42%</a:t>
                      </a:r>
                      <a:endParaRPr lang="zh-TW" sz="24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ts val="2200"/>
                        </a:lnSpc>
                        <a:spcAft>
                          <a:spcPts val="0"/>
                        </a:spcAft>
                      </a:pPr>
                      <a:r>
                        <a:rPr lang="en-US" sz="2400" kern="100" dirty="0">
                          <a:solidFill>
                            <a:srgbClr val="000000"/>
                          </a:solidFill>
                          <a:latin typeface="標楷體"/>
                          <a:ea typeface="新細明體"/>
                          <a:cs typeface="Times New Roman"/>
                        </a:rPr>
                        <a:t>14.45%</a:t>
                      </a:r>
                      <a:endParaRPr lang="zh-TW" sz="24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ts val="2200"/>
                        </a:lnSpc>
                        <a:spcAft>
                          <a:spcPts val="0"/>
                        </a:spcAft>
                      </a:pPr>
                      <a:r>
                        <a:rPr lang="en-US" sz="2400" kern="100" dirty="0">
                          <a:solidFill>
                            <a:srgbClr val="000000"/>
                          </a:solidFill>
                          <a:latin typeface="標楷體"/>
                          <a:ea typeface="新細明體"/>
                          <a:cs typeface="Times New Roman"/>
                        </a:rPr>
                        <a:t>15.78%</a:t>
                      </a:r>
                      <a:endParaRPr lang="zh-TW" sz="24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ts val="2200"/>
                        </a:lnSpc>
                        <a:spcAft>
                          <a:spcPts val="0"/>
                        </a:spcAft>
                      </a:pPr>
                      <a:r>
                        <a:rPr lang="en-US" sz="2400" kern="100" dirty="0">
                          <a:solidFill>
                            <a:srgbClr val="000000"/>
                          </a:solidFill>
                          <a:latin typeface="標楷體"/>
                          <a:ea typeface="新細明體"/>
                          <a:cs typeface="Times New Roman"/>
                        </a:rPr>
                        <a:t>13.74%</a:t>
                      </a:r>
                      <a:endParaRPr lang="zh-TW" sz="24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56">
                <a:tc>
                  <a:txBody>
                    <a:bodyPr/>
                    <a:lstStyle/>
                    <a:p>
                      <a:pPr algn="ctr" fontAlgn="ctr"/>
                      <a:r>
                        <a:rPr lang="zh-TW" sz="2400" b="1" i="0" u="none" strike="noStrike" dirty="0">
                          <a:solidFill>
                            <a:srgbClr val="000000"/>
                          </a:solidFill>
                          <a:latin typeface="標楷體"/>
                        </a:rPr>
                        <a:t>基礎</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indent="8890" algn="ctr">
                        <a:lnSpc>
                          <a:spcPts val="2200"/>
                        </a:lnSpc>
                        <a:spcAft>
                          <a:spcPts val="0"/>
                        </a:spcAft>
                      </a:pPr>
                      <a:r>
                        <a:rPr lang="en-US" sz="2400" kern="100">
                          <a:solidFill>
                            <a:srgbClr val="000000"/>
                          </a:solidFill>
                          <a:latin typeface="標楷體"/>
                          <a:ea typeface="新細明體"/>
                          <a:cs typeface="Times New Roman"/>
                        </a:rPr>
                        <a:t>64.55%</a:t>
                      </a:r>
                      <a:endParaRPr lang="zh-TW" sz="2400" kern="10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ts val="2200"/>
                        </a:lnSpc>
                        <a:spcAft>
                          <a:spcPts val="0"/>
                        </a:spcAft>
                      </a:pPr>
                      <a:r>
                        <a:rPr lang="en-US" sz="2400" kern="100">
                          <a:solidFill>
                            <a:srgbClr val="000000"/>
                          </a:solidFill>
                          <a:latin typeface="標楷體"/>
                          <a:ea typeface="新細明體"/>
                          <a:cs typeface="Times New Roman"/>
                        </a:rPr>
                        <a:t>55.86%</a:t>
                      </a:r>
                      <a:endParaRPr lang="zh-TW" sz="2400" kern="10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ts val="2200"/>
                        </a:lnSpc>
                        <a:spcAft>
                          <a:spcPts val="0"/>
                        </a:spcAft>
                      </a:pPr>
                      <a:r>
                        <a:rPr lang="en-US" sz="2400" kern="100">
                          <a:solidFill>
                            <a:srgbClr val="000000"/>
                          </a:solidFill>
                          <a:latin typeface="標楷體"/>
                          <a:ea typeface="新細明體"/>
                          <a:cs typeface="Times New Roman"/>
                        </a:rPr>
                        <a:t>59.26%</a:t>
                      </a:r>
                      <a:endParaRPr lang="zh-TW" sz="2400" kern="10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ts val="2200"/>
                        </a:lnSpc>
                        <a:spcAft>
                          <a:spcPts val="0"/>
                        </a:spcAft>
                      </a:pPr>
                      <a:r>
                        <a:rPr lang="en-US" sz="2400" kern="100" dirty="0">
                          <a:solidFill>
                            <a:srgbClr val="000000"/>
                          </a:solidFill>
                          <a:latin typeface="標楷體"/>
                          <a:ea typeface="新細明體"/>
                          <a:cs typeface="Times New Roman"/>
                        </a:rPr>
                        <a:t>68.21%</a:t>
                      </a:r>
                      <a:endParaRPr lang="zh-TW" sz="24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ts val="2200"/>
                        </a:lnSpc>
                        <a:spcAft>
                          <a:spcPts val="0"/>
                        </a:spcAft>
                      </a:pPr>
                      <a:r>
                        <a:rPr lang="en-US" sz="2400" kern="100" dirty="0">
                          <a:solidFill>
                            <a:srgbClr val="000000"/>
                          </a:solidFill>
                          <a:latin typeface="標楷體"/>
                          <a:ea typeface="新細明體"/>
                          <a:cs typeface="Times New Roman"/>
                        </a:rPr>
                        <a:t>65.73%</a:t>
                      </a:r>
                      <a:endParaRPr lang="zh-TW" sz="24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56">
                <a:tc>
                  <a:txBody>
                    <a:bodyPr/>
                    <a:lstStyle/>
                    <a:p>
                      <a:pPr algn="ctr" fontAlgn="ctr"/>
                      <a:r>
                        <a:rPr lang="zh-TW" sz="2400" b="1" i="0" u="none" strike="noStrike" dirty="0">
                          <a:solidFill>
                            <a:srgbClr val="000000"/>
                          </a:solidFill>
                          <a:latin typeface="標楷體"/>
                        </a:rPr>
                        <a:t>待加強</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indent="8890" algn="ctr">
                        <a:lnSpc>
                          <a:spcPts val="2200"/>
                        </a:lnSpc>
                        <a:spcAft>
                          <a:spcPts val="0"/>
                        </a:spcAft>
                      </a:pPr>
                      <a:r>
                        <a:rPr lang="en-US" sz="2400" kern="100">
                          <a:solidFill>
                            <a:srgbClr val="000000"/>
                          </a:solidFill>
                          <a:latin typeface="標楷體"/>
                          <a:ea typeface="新細明體"/>
                          <a:cs typeface="Times New Roman"/>
                        </a:rPr>
                        <a:t>21.03%</a:t>
                      </a:r>
                      <a:endParaRPr lang="zh-TW" sz="2400" kern="10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ts val="2200"/>
                        </a:lnSpc>
                        <a:spcAft>
                          <a:spcPts val="0"/>
                        </a:spcAft>
                      </a:pPr>
                      <a:r>
                        <a:rPr lang="en-US" sz="2400" kern="100">
                          <a:solidFill>
                            <a:srgbClr val="000000"/>
                          </a:solidFill>
                          <a:latin typeface="標楷體"/>
                          <a:ea typeface="新細明體"/>
                          <a:cs typeface="Times New Roman"/>
                        </a:rPr>
                        <a:t>28.72%</a:t>
                      </a:r>
                      <a:endParaRPr lang="zh-TW" sz="2400" kern="10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ts val="2200"/>
                        </a:lnSpc>
                        <a:spcAft>
                          <a:spcPts val="0"/>
                        </a:spcAft>
                      </a:pPr>
                      <a:r>
                        <a:rPr lang="en-US" sz="2400" kern="100">
                          <a:solidFill>
                            <a:srgbClr val="000000"/>
                          </a:solidFill>
                          <a:latin typeface="標楷體"/>
                          <a:ea typeface="新細明體"/>
                          <a:cs typeface="Times New Roman"/>
                        </a:rPr>
                        <a:t>26.29%</a:t>
                      </a:r>
                      <a:endParaRPr lang="zh-TW" sz="2400" kern="10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ts val="2200"/>
                        </a:lnSpc>
                        <a:spcAft>
                          <a:spcPts val="0"/>
                        </a:spcAft>
                      </a:pPr>
                      <a:r>
                        <a:rPr lang="en-US" sz="2400" kern="100">
                          <a:solidFill>
                            <a:srgbClr val="000000"/>
                          </a:solidFill>
                          <a:latin typeface="標楷體"/>
                          <a:ea typeface="新細明體"/>
                          <a:cs typeface="Times New Roman"/>
                        </a:rPr>
                        <a:t>16.01%</a:t>
                      </a:r>
                      <a:endParaRPr lang="zh-TW" sz="2400" kern="10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ts val="2200"/>
                        </a:lnSpc>
                        <a:spcAft>
                          <a:spcPts val="0"/>
                        </a:spcAft>
                      </a:pPr>
                      <a:r>
                        <a:rPr lang="en-US" sz="2400" kern="100" dirty="0">
                          <a:solidFill>
                            <a:srgbClr val="000000"/>
                          </a:solidFill>
                          <a:latin typeface="標楷體"/>
                          <a:ea typeface="新細明體"/>
                          <a:cs typeface="Times New Roman"/>
                        </a:rPr>
                        <a:t>20.53%</a:t>
                      </a:r>
                      <a:endParaRPr lang="zh-TW" sz="24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6805">
                <a:tc gridSpan="6">
                  <a:txBody>
                    <a:bodyPr/>
                    <a:lstStyle/>
                    <a:p>
                      <a:pPr algn="just" fontAlgn="ctr"/>
                      <a:endParaRPr lang="en-US" sz="2400" b="0" i="0" u="none" strike="noStrike" dirty="0" smtClean="0">
                        <a:solidFill>
                          <a:srgbClr val="000000"/>
                        </a:solidFill>
                        <a:latin typeface="標楷體" pitchFamily="65" charset="-120"/>
                        <a:ea typeface="標楷體" pitchFamily="65" charset="-120"/>
                      </a:endParaRPr>
                    </a:p>
                    <a:p>
                      <a:pPr algn="just" fontAlgn="ctr"/>
                      <a:r>
                        <a:rPr lang="en-US" sz="2400" b="0" i="0" u="none" strike="noStrike" dirty="0" smtClean="0">
                          <a:solidFill>
                            <a:srgbClr val="000000"/>
                          </a:solidFill>
                          <a:latin typeface="標楷體" pitchFamily="65" charset="-120"/>
                          <a:ea typeface="標楷體" pitchFamily="65" charset="-120"/>
                        </a:rPr>
                        <a:t>*</a:t>
                      </a:r>
                      <a:r>
                        <a:rPr lang="zh-TW" altLang="zh-TW" sz="2400" kern="1200" dirty="0" smtClean="0">
                          <a:solidFill>
                            <a:schemeClr val="tx1"/>
                          </a:solidFill>
                          <a:latin typeface="標楷體" pitchFamily="65" charset="-120"/>
                          <a:ea typeface="標楷體" pitchFamily="65" charset="-120"/>
                          <a:cs typeface="+mn-cs"/>
                        </a:rPr>
                        <a:t>各等級人數比例係以有效人數計算，即扣除缺考、重大違規及點字卷者。</a:t>
                      </a:r>
                      <a:endParaRPr lang="zh-TW" sz="2400" b="0" i="0" u="none" strike="noStrike" dirty="0">
                        <a:solidFill>
                          <a:srgbClr val="000000"/>
                        </a:solidFill>
                        <a:latin typeface="標楷體" pitchFamily="65" charset="-120"/>
                        <a:ea typeface="標楷體" pitchFamily="65" charset="-12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728184">
                <a:tc gridSpan="6">
                  <a:txBody>
                    <a:bodyPr/>
                    <a:lstStyle/>
                    <a:p>
                      <a:pPr algn="just" fontAlgn="ctr"/>
                      <a:endParaRPr lang="zh-TW" sz="2400" b="0" i="0" u="none" strike="noStrike" dirty="0">
                        <a:solidFill>
                          <a:srgbClr val="000000"/>
                        </a:solidFill>
                        <a:latin typeface="標楷體"/>
                      </a:endParaRPr>
                    </a:p>
                  </a:txBody>
                  <a:tcPr marL="9525" marR="9525" marT="9525" marB="0"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33835" name="矩形 4"/>
          <p:cNvSpPr>
            <a:spLocks noChangeArrowheads="1"/>
          </p:cNvSpPr>
          <p:nvPr/>
        </p:nvSpPr>
        <p:spPr bwMode="auto">
          <a:xfrm>
            <a:off x="4421188" y="3244850"/>
            <a:ext cx="301625" cy="368300"/>
          </a:xfrm>
          <a:prstGeom prst="rect">
            <a:avLst/>
          </a:prstGeom>
          <a:noFill/>
          <a:ln w="9525">
            <a:noFill/>
            <a:miter lim="800000"/>
            <a:headEnd/>
            <a:tailEnd/>
          </a:ln>
        </p:spPr>
        <p:txBody>
          <a:bodyPr wrap="none">
            <a:spAutoFit/>
          </a:bodyPr>
          <a:lstStyle/>
          <a:p>
            <a:pPr eaLnBrk="1" hangingPunct="1"/>
            <a:r>
              <a:rPr lang="en-US" altLang="zh-TW">
                <a:solidFill>
                  <a:srgbClr val="000000"/>
                </a:solidFill>
                <a:latin typeface="標楷體" pitchFamily="65" charset="-120"/>
              </a:rPr>
              <a:t>-</a:t>
            </a:r>
            <a:endParaRPr lang="zh-TW"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zh-TW" altLang="zh-TW" smtClean="0"/>
          </a:p>
        </p:txBody>
      </p:sp>
      <p:sp>
        <p:nvSpPr>
          <p:cNvPr id="34819" name="Rectangle 3"/>
          <p:cNvSpPr>
            <a:spLocks noGrp="1" noChangeArrowheads="1"/>
          </p:cNvSpPr>
          <p:nvPr>
            <p:ph type="body" idx="1"/>
          </p:nvPr>
        </p:nvSpPr>
        <p:spPr/>
        <p:txBody>
          <a:bodyPr/>
          <a:lstStyle/>
          <a:p>
            <a:pPr eaLnBrk="1" hangingPunct="1"/>
            <a:endParaRPr lang="zh-TW" altLang="zh-TW" smtClean="0"/>
          </a:p>
        </p:txBody>
      </p:sp>
      <p:pic>
        <p:nvPicPr>
          <p:cNvPr id="34820" name="Picture 4" descr="99績效簡報4"/>
          <p:cNvPicPr>
            <a:picLocks noChangeAspect="1" noChangeArrowheads="1"/>
          </p:cNvPicPr>
          <p:nvPr/>
        </p:nvPicPr>
        <p:blipFill>
          <a:blip r:embed="rId2" cstate="print"/>
          <a:srcRect/>
          <a:stretch>
            <a:fillRect/>
          </a:stretch>
        </p:blipFill>
        <p:spPr bwMode="auto">
          <a:xfrm>
            <a:off x="0" y="0"/>
            <a:ext cx="9140825" cy="685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2357438" y="274638"/>
            <a:ext cx="6329362" cy="1143000"/>
          </a:xfrm>
        </p:spPr>
        <p:txBody>
          <a:bodyPr/>
          <a:lstStyle/>
          <a:p>
            <a:pPr algn="l" eaLnBrk="1" hangingPunct="1"/>
            <a:r>
              <a:rPr lang="zh-TW" altLang="en-US" smtClean="0">
                <a:solidFill>
                  <a:srgbClr val="002060"/>
                </a:solidFill>
              </a:rPr>
              <a:t>為何採用標準參照？</a:t>
            </a:r>
          </a:p>
        </p:txBody>
      </p:sp>
      <p:sp>
        <p:nvSpPr>
          <p:cNvPr id="17411" name="Espace réservé du contenu 2"/>
          <p:cNvSpPr>
            <a:spLocks noGrp="1"/>
          </p:cNvSpPr>
          <p:nvPr>
            <p:ph idx="1"/>
          </p:nvPr>
        </p:nvSpPr>
        <p:spPr>
          <a:xfrm>
            <a:off x="2339975" y="1600200"/>
            <a:ext cx="6346825" cy="4852988"/>
          </a:xfrm>
        </p:spPr>
        <p:txBody>
          <a:bodyPr/>
          <a:lstStyle/>
          <a:p>
            <a:pPr eaLnBrk="1" hangingPunct="1">
              <a:lnSpc>
                <a:spcPct val="90000"/>
              </a:lnSpc>
            </a:pPr>
            <a:r>
              <a:rPr lang="zh-TW" altLang="en-US" smtClean="0">
                <a:solidFill>
                  <a:srgbClr val="404040"/>
                </a:solidFill>
              </a:rPr>
              <a:t>測驗目的與基測與特招考試不同</a:t>
            </a:r>
            <a:r>
              <a:rPr lang="en-US" altLang="zh-TW" smtClean="0">
                <a:solidFill>
                  <a:srgbClr val="404040"/>
                </a:solidFill>
              </a:rPr>
              <a:t>-</a:t>
            </a:r>
            <a:r>
              <a:rPr lang="zh-TW" altLang="en-US" smtClean="0">
                <a:solidFill>
                  <a:srgbClr val="404040"/>
                </a:solidFill>
              </a:rPr>
              <a:t>非升學考試</a:t>
            </a:r>
            <a:endParaRPr lang="en-US" altLang="zh-TW" smtClean="0">
              <a:solidFill>
                <a:srgbClr val="404040"/>
              </a:solidFill>
            </a:endParaRPr>
          </a:p>
          <a:p>
            <a:pPr eaLnBrk="1" hangingPunct="1">
              <a:lnSpc>
                <a:spcPct val="90000"/>
              </a:lnSpc>
            </a:pPr>
            <a:endParaRPr lang="en-US" altLang="zh-TW" smtClean="0">
              <a:solidFill>
                <a:srgbClr val="404040"/>
              </a:solidFill>
            </a:endParaRPr>
          </a:p>
          <a:p>
            <a:pPr eaLnBrk="1" hangingPunct="1">
              <a:lnSpc>
                <a:spcPct val="90000"/>
              </a:lnSpc>
            </a:pPr>
            <a:r>
              <a:rPr lang="zh-TW" altLang="en-US" b="1" smtClean="0">
                <a:solidFill>
                  <a:srgbClr val="FF0000"/>
                </a:solidFill>
              </a:rPr>
              <a:t>作為學力監控機制以</a:t>
            </a:r>
            <a:r>
              <a:rPr lang="zh-TW" altLang="en-US" smtClean="0">
                <a:solidFill>
                  <a:srgbClr val="404040"/>
                </a:solidFill>
              </a:rPr>
              <a:t>協助十二年國民基本教育</a:t>
            </a:r>
            <a:r>
              <a:rPr lang="zh-TW" altLang="en-US" b="1" smtClean="0">
                <a:solidFill>
                  <a:srgbClr val="FF0000"/>
                </a:solidFill>
              </a:rPr>
              <a:t>順利達成</a:t>
            </a:r>
            <a:endParaRPr lang="en-US" altLang="zh-TW" b="1" smtClean="0">
              <a:solidFill>
                <a:srgbClr val="FF0000"/>
              </a:solidFill>
            </a:endParaRPr>
          </a:p>
          <a:p>
            <a:pPr eaLnBrk="1" hangingPunct="1">
              <a:lnSpc>
                <a:spcPct val="90000"/>
              </a:lnSpc>
            </a:pPr>
            <a:endParaRPr lang="zh-TW" altLang="en-US" b="1" smtClean="0">
              <a:solidFill>
                <a:srgbClr val="FF0000"/>
              </a:solidFill>
            </a:endParaRPr>
          </a:p>
          <a:p>
            <a:pPr eaLnBrk="1" hangingPunct="1">
              <a:lnSpc>
                <a:spcPct val="90000"/>
              </a:lnSpc>
            </a:pPr>
            <a:r>
              <a:rPr lang="zh-TW" altLang="en-US" smtClean="0">
                <a:solidFill>
                  <a:srgbClr val="404040"/>
                </a:solidFill>
              </a:rPr>
              <a:t>協助「</a:t>
            </a:r>
            <a:r>
              <a:rPr lang="zh-TW" altLang="en-US" b="1" smtClean="0">
                <a:solidFill>
                  <a:srgbClr val="FF0000"/>
                </a:solidFill>
              </a:rPr>
              <a:t>降低壓力以活化學習</a:t>
            </a:r>
            <a:r>
              <a:rPr lang="zh-TW" altLang="en-US" smtClean="0">
                <a:solidFill>
                  <a:srgbClr val="404040"/>
                </a:solidFill>
              </a:rPr>
              <a:t>」和「</a:t>
            </a:r>
            <a:r>
              <a:rPr lang="zh-TW" altLang="en-US" b="1" smtClean="0">
                <a:solidFill>
                  <a:srgbClr val="FF0000"/>
                </a:solidFill>
              </a:rPr>
              <a:t>確保品質以維持競爭力</a:t>
            </a:r>
            <a:r>
              <a:rPr lang="zh-TW" altLang="en-US" smtClean="0">
                <a:solidFill>
                  <a:srgbClr val="404040"/>
                </a:solidFill>
              </a:rPr>
              <a:t>」兩個目標之間的平衡。</a:t>
            </a:r>
          </a:p>
          <a:p>
            <a:pPr eaLnBrk="1" hangingPunct="1">
              <a:lnSpc>
                <a:spcPct val="90000"/>
              </a:lnSpc>
            </a:pPr>
            <a:endParaRPr lang="zh-TW" altLang="en-US" smtClean="0">
              <a:solidFill>
                <a:srgbClr val="40404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2357438" y="274638"/>
            <a:ext cx="6329362" cy="1143000"/>
          </a:xfrm>
        </p:spPr>
        <p:txBody>
          <a:bodyPr/>
          <a:lstStyle/>
          <a:p>
            <a:pPr algn="l" eaLnBrk="1" hangingPunct="1"/>
            <a:r>
              <a:rPr lang="zh-TW" altLang="en-US" smtClean="0">
                <a:solidFill>
                  <a:srgbClr val="002060"/>
                </a:solidFill>
              </a:rPr>
              <a:t>成績計算</a:t>
            </a:r>
          </a:p>
        </p:txBody>
      </p:sp>
      <p:sp>
        <p:nvSpPr>
          <p:cNvPr id="19459" name="Espace réservé du contenu 2"/>
          <p:cNvSpPr>
            <a:spLocks noGrp="1"/>
          </p:cNvSpPr>
          <p:nvPr>
            <p:ph idx="1"/>
          </p:nvPr>
        </p:nvSpPr>
        <p:spPr>
          <a:xfrm>
            <a:off x="2357438" y="1600200"/>
            <a:ext cx="6329362" cy="4852988"/>
          </a:xfrm>
        </p:spPr>
        <p:txBody>
          <a:bodyPr/>
          <a:lstStyle/>
          <a:p>
            <a:pPr eaLnBrk="1" hangingPunct="1">
              <a:lnSpc>
                <a:spcPct val="90000"/>
              </a:lnSpc>
            </a:pPr>
            <a:r>
              <a:rPr lang="zh-TW" altLang="en-US" sz="2800" smtClean="0">
                <a:solidFill>
                  <a:srgbClr val="404040"/>
                </a:solidFill>
              </a:rPr>
              <a:t>教育會考將採</a:t>
            </a:r>
            <a:r>
              <a:rPr lang="zh-TW" altLang="en-US" sz="2800" b="1" smtClean="0">
                <a:solidFill>
                  <a:srgbClr val="FF0000"/>
                </a:solidFill>
              </a:rPr>
              <a:t>標準參照</a:t>
            </a:r>
            <a:r>
              <a:rPr lang="zh-TW" altLang="en-US" sz="2800" smtClean="0">
                <a:solidFill>
                  <a:srgbClr val="404040"/>
                </a:solidFill>
              </a:rPr>
              <a:t>，透過測驗的標準設定，各科評量結果將分為</a:t>
            </a:r>
            <a:r>
              <a:rPr lang="en-US" altLang="zh-TW" sz="2800" b="1" smtClean="0">
                <a:solidFill>
                  <a:srgbClr val="FF0000"/>
                </a:solidFill>
              </a:rPr>
              <a:t>3</a:t>
            </a:r>
            <a:r>
              <a:rPr lang="zh-TW" altLang="en-US" sz="2800" b="1" smtClean="0">
                <a:solidFill>
                  <a:srgbClr val="FF0000"/>
                </a:solidFill>
              </a:rPr>
              <a:t>表現等級</a:t>
            </a:r>
            <a:endParaRPr lang="en-US" altLang="zh-TW" sz="2800" b="1" smtClean="0">
              <a:solidFill>
                <a:srgbClr val="FF0000"/>
              </a:solidFill>
            </a:endParaRPr>
          </a:p>
          <a:p>
            <a:pPr eaLnBrk="1" hangingPunct="1">
              <a:lnSpc>
                <a:spcPct val="90000"/>
              </a:lnSpc>
            </a:pPr>
            <a:endParaRPr lang="en-US" altLang="zh-TW" sz="2800" b="1" smtClean="0">
              <a:solidFill>
                <a:srgbClr val="FF0000"/>
              </a:solidFill>
            </a:endParaRPr>
          </a:p>
          <a:p>
            <a:pPr lvl="1" eaLnBrk="1" hangingPunct="1">
              <a:lnSpc>
                <a:spcPct val="90000"/>
              </a:lnSpc>
            </a:pPr>
            <a:r>
              <a:rPr lang="zh-TW" altLang="en-US" sz="2600" smtClean="0">
                <a:solidFill>
                  <a:srgbClr val="404040"/>
                </a:solidFill>
              </a:rPr>
              <a:t>「精熟」：</a:t>
            </a:r>
            <a:r>
              <a:rPr lang="zh-TW" altLang="zh-TW" sz="2400" smtClean="0"/>
              <a:t>精通熟習該科目國中階段所學習的知識與能力</a:t>
            </a:r>
            <a:endParaRPr lang="en-US" altLang="zh-TW" sz="2600" smtClean="0">
              <a:solidFill>
                <a:srgbClr val="404040"/>
              </a:solidFill>
            </a:endParaRPr>
          </a:p>
          <a:p>
            <a:pPr lvl="1" eaLnBrk="1" hangingPunct="1">
              <a:lnSpc>
                <a:spcPct val="90000"/>
              </a:lnSpc>
            </a:pPr>
            <a:r>
              <a:rPr lang="zh-TW" altLang="en-US" sz="2600" smtClean="0">
                <a:solidFill>
                  <a:srgbClr val="404040"/>
                </a:solidFill>
              </a:rPr>
              <a:t>「基礎」：</a:t>
            </a:r>
            <a:r>
              <a:rPr lang="zh-TW" altLang="zh-TW" sz="2400" smtClean="0"/>
              <a:t>具備該科目國中階段之基本學力</a:t>
            </a:r>
            <a:endParaRPr lang="en-US" altLang="zh-TW" sz="2600" smtClean="0">
              <a:solidFill>
                <a:srgbClr val="404040"/>
              </a:solidFill>
            </a:endParaRPr>
          </a:p>
          <a:p>
            <a:pPr lvl="1" eaLnBrk="1" hangingPunct="1">
              <a:lnSpc>
                <a:spcPct val="90000"/>
              </a:lnSpc>
            </a:pPr>
            <a:r>
              <a:rPr lang="zh-TW" altLang="en-US" sz="2600" smtClean="0">
                <a:solidFill>
                  <a:srgbClr val="404040"/>
                </a:solidFill>
              </a:rPr>
              <a:t>「待加強」：</a:t>
            </a:r>
            <a:r>
              <a:rPr lang="zh-TW" altLang="zh-TW" sz="2400" smtClean="0"/>
              <a:t>尚未具備該科目國中教育階段之基本學力</a:t>
            </a:r>
            <a:endParaRPr lang="en-US" altLang="zh-TW" sz="2400" smtClean="0"/>
          </a:p>
          <a:p>
            <a:pPr lvl="1" eaLnBrk="1" hangingPunct="1">
              <a:lnSpc>
                <a:spcPct val="90000"/>
              </a:lnSpc>
              <a:buFontTx/>
              <a:buNone/>
            </a:pPr>
            <a:endParaRPr lang="en-US" altLang="zh-TW" sz="2600" smtClean="0">
              <a:solidFill>
                <a:srgbClr val="40404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2357438" y="274638"/>
            <a:ext cx="6329362" cy="1143000"/>
          </a:xfrm>
        </p:spPr>
        <p:txBody>
          <a:bodyPr/>
          <a:lstStyle/>
          <a:p>
            <a:pPr algn="l" eaLnBrk="1" hangingPunct="1"/>
            <a:r>
              <a:rPr lang="zh-TW" altLang="en-US" smtClean="0">
                <a:solidFill>
                  <a:srgbClr val="002060"/>
                </a:solidFill>
              </a:rPr>
              <a:t>表現等級如何制訂</a:t>
            </a:r>
          </a:p>
        </p:txBody>
      </p:sp>
      <p:sp>
        <p:nvSpPr>
          <p:cNvPr id="21507" name="Espace réservé du contenu 2"/>
          <p:cNvSpPr>
            <a:spLocks noGrp="1"/>
          </p:cNvSpPr>
          <p:nvPr>
            <p:ph idx="1"/>
          </p:nvPr>
        </p:nvSpPr>
        <p:spPr>
          <a:xfrm>
            <a:off x="2357438" y="1600200"/>
            <a:ext cx="6329362" cy="4852988"/>
          </a:xfrm>
        </p:spPr>
        <p:txBody>
          <a:bodyPr/>
          <a:lstStyle/>
          <a:p>
            <a:pPr eaLnBrk="1" hangingPunct="1">
              <a:lnSpc>
                <a:spcPct val="90000"/>
              </a:lnSpc>
            </a:pPr>
            <a:r>
              <a:rPr lang="zh-TW" altLang="en-US" sz="2800" smtClean="0">
                <a:solidFill>
                  <a:srgbClr val="404040"/>
                </a:solidFill>
              </a:rPr>
              <a:t>參酌課程綱要及學科內涵，確認</a:t>
            </a:r>
            <a:r>
              <a:rPr lang="zh-TW" altLang="en-US" sz="2800" b="1" smtClean="0">
                <a:solidFill>
                  <a:srgbClr val="FF0000"/>
                </a:solidFill>
              </a:rPr>
              <a:t>知識和能力（表現）範圍</a:t>
            </a:r>
            <a:endParaRPr lang="en-US" altLang="zh-TW" sz="2800" b="1" smtClean="0">
              <a:solidFill>
                <a:srgbClr val="FF0000"/>
              </a:solidFill>
            </a:endParaRPr>
          </a:p>
          <a:p>
            <a:pPr eaLnBrk="1" hangingPunct="1">
              <a:lnSpc>
                <a:spcPct val="90000"/>
              </a:lnSpc>
            </a:pPr>
            <a:endParaRPr lang="zh-TW" altLang="en-US" sz="2800" b="1" smtClean="0">
              <a:solidFill>
                <a:srgbClr val="FF0000"/>
              </a:solidFill>
            </a:endParaRPr>
          </a:p>
          <a:p>
            <a:pPr eaLnBrk="1" hangingPunct="1">
              <a:lnSpc>
                <a:spcPct val="90000"/>
              </a:lnSpc>
            </a:pPr>
            <a:r>
              <a:rPr lang="zh-TW" altLang="en-US" sz="2800" smtClean="0">
                <a:solidFill>
                  <a:srgbClr val="404040"/>
                </a:solidFill>
              </a:rPr>
              <a:t>諮詢學科專家、測驗專家及現場國中教師，初步訂出</a:t>
            </a:r>
            <a:r>
              <a:rPr lang="zh-TW" altLang="en-US" sz="2800" b="1" smtClean="0">
                <a:solidFill>
                  <a:srgbClr val="FF0000"/>
                </a:solidFill>
              </a:rPr>
              <a:t>能力層級與描述</a:t>
            </a:r>
            <a:endParaRPr lang="en-US" altLang="zh-TW" sz="2800" b="1" smtClean="0">
              <a:solidFill>
                <a:srgbClr val="FF0000"/>
              </a:solidFill>
            </a:endParaRPr>
          </a:p>
          <a:p>
            <a:pPr eaLnBrk="1" hangingPunct="1">
              <a:lnSpc>
                <a:spcPct val="90000"/>
              </a:lnSpc>
            </a:pPr>
            <a:endParaRPr lang="zh-TW" altLang="en-US" sz="2800" b="1" smtClean="0">
              <a:solidFill>
                <a:srgbClr val="FF0000"/>
              </a:solidFill>
            </a:endParaRPr>
          </a:p>
          <a:p>
            <a:pPr eaLnBrk="1" hangingPunct="1">
              <a:lnSpc>
                <a:spcPct val="90000"/>
              </a:lnSpc>
            </a:pPr>
            <a:r>
              <a:rPr lang="zh-TW" altLang="en-US" sz="2800" smtClean="0">
                <a:solidFill>
                  <a:srgbClr val="404040"/>
                </a:solidFill>
              </a:rPr>
              <a:t>參考歷屆基測考生答題反應資料，檢核</a:t>
            </a:r>
            <a:r>
              <a:rPr lang="zh-TW" altLang="en-US" sz="2800" b="1" smtClean="0">
                <a:solidFill>
                  <a:srgbClr val="FF0000"/>
                </a:solidFill>
              </a:rPr>
              <a:t>等級描述</a:t>
            </a:r>
            <a:r>
              <a:rPr lang="zh-TW" altLang="en-US" sz="2800" smtClean="0">
                <a:solidFill>
                  <a:srgbClr val="404040"/>
                </a:solidFill>
              </a:rPr>
              <a:t>和</a:t>
            </a:r>
            <a:r>
              <a:rPr lang="zh-TW" altLang="en-US" sz="2800" b="1" smtClean="0">
                <a:solidFill>
                  <a:srgbClr val="FF0000"/>
                </a:solidFill>
              </a:rPr>
              <a:t>學生能力</a:t>
            </a:r>
            <a:r>
              <a:rPr lang="zh-TW" altLang="en-US" sz="2800" smtClean="0">
                <a:solidFill>
                  <a:srgbClr val="404040"/>
                </a:solidFill>
              </a:rPr>
              <a:t>的對應性</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250825" y="333375"/>
            <a:ext cx="719138" cy="5073650"/>
          </a:xfrm>
        </p:spPr>
        <p:txBody>
          <a:bodyPr/>
          <a:lstStyle/>
          <a:p>
            <a:pPr eaLnBrk="1" hangingPunct="1"/>
            <a:r>
              <a:rPr lang="zh-TW" altLang="en-US" smtClean="0">
                <a:solidFill>
                  <a:srgbClr val="002060"/>
                </a:solidFill>
              </a:rPr>
              <a:t>各科目等級描述</a:t>
            </a:r>
          </a:p>
        </p:txBody>
      </p:sp>
      <p:graphicFrame>
        <p:nvGraphicFramePr>
          <p:cNvPr id="4" name="表格 3"/>
          <p:cNvGraphicFramePr>
            <a:graphicFrameLocks noGrp="1"/>
          </p:cNvGraphicFramePr>
          <p:nvPr/>
        </p:nvGraphicFramePr>
        <p:xfrm>
          <a:off x="1042988" y="333375"/>
          <a:ext cx="7921625" cy="6121401"/>
        </p:xfrm>
        <a:graphic>
          <a:graphicData uri="http://schemas.openxmlformats.org/drawingml/2006/table">
            <a:tbl>
              <a:tblPr/>
              <a:tblGrid>
                <a:gridCol w="360074"/>
                <a:gridCol w="432089"/>
                <a:gridCol w="2736561"/>
                <a:gridCol w="2448502"/>
                <a:gridCol w="1944399"/>
              </a:tblGrid>
              <a:tr h="226898">
                <a:tc gridSpan="2">
                  <a:txBody>
                    <a:bodyPr/>
                    <a:lstStyle/>
                    <a:p>
                      <a:pPr algn="r" fontAlgn="ctr"/>
                      <a:r>
                        <a:rPr lang="zh-TW" altLang="en-US" sz="1200" b="1" i="0" u="none" strike="noStrike" dirty="0">
                          <a:solidFill>
                            <a:srgbClr val="333333"/>
                          </a:solidFill>
                          <a:latin typeface="微軟正黑體"/>
                        </a:rPr>
                        <a:t>等級</a:t>
                      </a:r>
                    </a:p>
                  </a:txBody>
                  <a:tcPr marL="6763" marR="6763" marT="6763" marB="0" anchor="ctr">
                    <a:lnL w="1905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9050" cap="flat" cmpd="sng" algn="ctr">
                      <a:solidFill>
                        <a:srgbClr val="BF9A3D"/>
                      </a:solidFill>
                      <a:prstDash val="solid"/>
                      <a:round/>
                      <a:headEnd type="none" w="med" len="med"/>
                      <a:tailEnd type="none" w="med" len="med"/>
                    </a:lnT>
                    <a:lnB>
                      <a:noFill/>
                    </a:lnB>
                    <a:solidFill>
                      <a:srgbClr val="FFDA80"/>
                    </a:solidFill>
                  </a:tcPr>
                </a:tc>
                <a:tc hMerge="1">
                  <a:txBody>
                    <a:bodyPr/>
                    <a:lstStyle/>
                    <a:p>
                      <a:endParaRPr lang="zh-TW" altLang="en-US"/>
                    </a:p>
                  </a:txBody>
                  <a:tcPr/>
                </a:tc>
                <a:tc rowSpan="2">
                  <a:txBody>
                    <a:bodyPr/>
                    <a:lstStyle/>
                    <a:p>
                      <a:pPr algn="ctr" fontAlgn="ctr"/>
                      <a:r>
                        <a:rPr lang="zh-TW" altLang="en-US" sz="1200" b="1" i="0" u="none" strike="noStrike" dirty="0">
                          <a:solidFill>
                            <a:srgbClr val="333333"/>
                          </a:solidFill>
                          <a:latin typeface="微軟正黑體"/>
                        </a:rPr>
                        <a:t>精熟</a:t>
                      </a:r>
                    </a:p>
                  </a:txBody>
                  <a:tcPr marL="6763" marR="6763" marT="6763" marB="0" anchor="ctr">
                    <a:lnL w="1270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905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FDA80"/>
                    </a:solidFill>
                  </a:tcPr>
                </a:tc>
                <a:tc rowSpan="2">
                  <a:txBody>
                    <a:bodyPr/>
                    <a:lstStyle/>
                    <a:p>
                      <a:pPr algn="ctr" fontAlgn="ctr"/>
                      <a:r>
                        <a:rPr lang="zh-TW" altLang="en-US" sz="1200" b="1" i="0" u="none" strike="noStrike">
                          <a:solidFill>
                            <a:srgbClr val="333333"/>
                          </a:solidFill>
                          <a:latin typeface="微軟正黑體"/>
                        </a:rPr>
                        <a:t>基礎</a:t>
                      </a:r>
                    </a:p>
                  </a:txBody>
                  <a:tcPr marL="6763" marR="6763" marT="6763" marB="0" anchor="ctr">
                    <a:lnL w="1270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905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FDA80"/>
                    </a:solidFill>
                  </a:tcPr>
                </a:tc>
                <a:tc rowSpan="2">
                  <a:txBody>
                    <a:bodyPr/>
                    <a:lstStyle/>
                    <a:p>
                      <a:pPr algn="ctr" fontAlgn="ctr"/>
                      <a:r>
                        <a:rPr lang="zh-TW" altLang="en-US" sz="1200" b="1" i="0" u="none" strike="noStrike">
                          <a:solidFill>
                            <a:srgbClr val="333333"/>
                          </a:solidFill>
                          <a:latin typeface="微軟正黑體"/>
                        </a:rPr>
                        <a:t>待加強</a:t>
                      </a:r>
                    </a:p>
                  </a:txBody>
                  <a:tcPr marL="6763" marR="6763" marT="6763" marB="0" anchor="ctr">
                    <a:lnL w="12700" cap="flat" cmpd="sng" algn="ctr">
                      <a:solidFill>
                        <a:srgbClr val="BF9A3D"/>
                      </a:solidFill>
                      <a:prstDash val="solid"/>
                      <a:round/>
                      <a:headEnd type="none" w="med" len="med"/>
                      <a:tailEnd type="none" w="med" len="med"/>
                    </a:lnL>
                    <a:lnR w="19050" cap="flat" cmpd="sng" algn="ctr">
                      <a:solidFill>
                        <a:srgbClr val="BF9A3D"/>
                      </a:solidFill>
                      <a:prstDash val="solid"/>
                      <a:round/>
                      <a:headEnd type="none" w="med" len="med"/>
                      <a:tailEnd type="none" w="med" len="med"/>
                    </a:lnR>
                    <a:lnT w="1905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FDA80"/>
                    </a:solidFill>
                  </a:tcPr>
                </a:tc>
              </a:tr>
              <a:tr h="226898">
                <a:tc gridSpan="2">
                  <a:txBody>
                    <a:bodyPr/>
                    <a:lstStyle/>
                    <a:p>
                      <a:pPr algn="l" fontAlgn="ctr"/>
                      <a:r>
                        <a:rPr lang="zh-TW" altLang="en-US" sz="1200" b="1" i="0" u="none" strike="noStrike" dirty="0">
                          <a:solidFill>
                            <a:srgbClr val="333333"/>
                          </a:solidFill>
                          <a:latin typeface="微軟正黑體"/>
                        </a:rPr>
                        <a:t>考試科目</a:t>
                      </a:r>
                    </a:p>
                  </a:txBody>
                  <a:tcPr marL="6763" marR="6763" marT="6763" marB="0" anchor="ctr">
                    <a:lnL w="1905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a:noFill/>
                    </a:lnT>
                    <a:lnB w="12700" cap="flat" cmpd="sng" algn="ctr">
                      <a:solidFill>
                        <a:srgbClr val="BF9A3D"/>
                      </a:solidFill>
                      <a:prstDash val="solid"/>
                      <a:round/>
                      <a:headEnd type="none" w="med" len="med"/>
                      <a:tailEnd type="none" w="med" len="med"/>
                    </a:lnB>
                    <a:solidFill>
                      <a:srgbClr val="FFDA80"/>
                    </a:solidFill>
                  </a:tcPr>
                </a:tc>
                <a:tc h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939820">
                <a:tc gridSpan="2">
                  <a:txBody>
                    <a:bodyPr/>
                    <a:lstStyle/>
                    <a:p>
                      <a:pPr algn="ctr" fontAlgn="ctr"/>
                      <a:r>
                        <a:rPr lang="zh-TW" altLang="en-US" sz="1200" b="1" i="0" u="none" strike="noStrike" dirty="0">
                          <a:solidFill>
                            <a:srgbClr val="333333"/>
                          </a:solidFill>
                          <a:latin typeface="微軟正黑體"/>
                        </a:rPr>
                        <a:t>國文</a:t>
                      </a:r>
                    </a:p>
                  </a:txBody>
                  <a:tcPr marL="6763" marR="6763" marT="6763" marB="0" anchor="ctr">
                    <a:lnL w="1905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FDA80"/>
                    </a:solidFill>
                  </a:tcPr>
                </a:tc>
                <a:tc hMerge="1">
                  <a:txBody>
                    <a:bodyPr/>
                    <a:lstStyle/>
                    <a:p>
                      <a:endParaRPr lang="zh-TW" altLang="en-US"/>
                    </a:p>
                  </a:txBody>
                  <a:tcPr/>
                </a:tc>
                <a:tc>
                  <a:txBody>
                    <a:bodyPr/>
                    <a:lstStyle/>
                    <a:p>
                      <a:pPr algn="l" fontAlgn="ctr"/>
                      <a:r>
                        <a:rPr lang="zh-TW" altLang="en-US" sz="1200" b="0" i="0" u="none" strike="noStrike" dirty="0">
                          <a:solidFill>
                            <a:srgbClr val="333333"/>
                          </a:solidFill>
                          <a:latin typeface="微軟正黑體"/>
                        </a:rPr>
                        <a:t>能具備與教材相關的語文知識，並能深入地理解文本內容、評鑑文本的內容與形式。</a:t>
                      </a:r>
                    </a:p>
                  </a:txBody>
                  <a:tcPr marL="6763" marR="6763" marT="6763" marB="0" anchor="ctr">
                    <a:lnL w="1270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DFCD7"/>
                    </a:solidFill>
                  </a:tcPr>
                </a:tc>
                <a:tc>
                  <a:txBody>
                    <a:bodyPr/>
                    <a:lstStyle/>
                    <a:p>
                      <a:pPr algn="l" fontAlgn="ctr"/>
                      <a:r>
                        <a:rPr lang="zh-TW" altLang="en-US" sz="1200" b="0" i="0" u="none" strike="noStrike">
                          <a:solidFill>
                            <a:srgbClr val="333333"/>
                          </a:solidFill>
                          <a:latin typeface="微軟正黑體"/>
                        </a:rPr>
                        <a:t>大致能具備與教材相關的語文知識，並能大致理解文本內容、評鑑文本的內容與形式。</a:t>
                      </a:r>
                    </a:p>
                  </a:txBody>
                  <a:tcPr marL="6763" marR="6763" marT="6763" marB="0" anchor="ctr">
                    <a:lnL w="1270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DFCD7"/>
                    </a:solidFill>
                  </a:tcPr>
                </a:tc>
                <a:tc>
                  <a:txBody>
                    <a:bodyPr/>
                    <a:lstStyle/>
                    <a:p>
                      <a:pPr algn="l" fontAlgn="ctr"/>
                      <a:r>
                        <a:rPr lang="zh-TW" altLang="en-US" sz="1200" b="0" i="0" u="none" strike="noStrike">
                          <a:solidFill>
                            <a:srgbClr val="333333"/>
                          </a:solidFill>
                          <a:latin typeface="微軟正黑體"/>
                        </a:rPr>
                        <a:t>僅能具備部分與教材相關的語文知識，並有限地理解文本內容、評鑑文本的內容與形式。</a:t>
                      </a:r>
                    </a:p>
                  </a:txBody>
                  <a:tcPr marL="6763" marR="6763" marT="6763" marB="0" anchor="ctr">
                    <a:lnL w="12700" cap="flat" cmpd="sng" algn="ctr">
                      <a:solidFill>
                        <a:srgbClr val="BF9A3D"/>
                      </a:solidFill>
                      <a:prstDash val="solid"/>
                      <a:round/>
                      <a:headEnd type="none" w="med" len="med"/>
                      <a:tailEnd type="none" w="med" len="med"/>
                    </a:lnL>
                    <a:lnR w="1905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DFCD7"/>
                    </a:solidFill>
                  </a:tcPr>
                </a:tc>
              </a:tr>
              <a:tr h="1095035">
                <a:tc rowSpan="2">
                  <a:txBody>
                    <a:bodyPr/>
                    <a:lstStyle/>
                    <a:p>
                      <a:pPr algn="ctr" fontAlgn="ctr"/>
                      <a:r>
                        <a:rPr lang="zh-TW" altLang="en-US" sz="1200" b="1" i="0" u="none" strike="noStrike">
                          <a:solidFill>
                            <a:srgbClr val="333333"/>
                          </a:solidFill>
                          <a:latin typeface="微軟正黑體"/>
                        </a:rPr>
                        <a:t>英語</a:t>
                      </a:r>
                    </a:p>
                  </a:txBody>
                  <a:tcPr marL="6763" marR="6763" marT="6763" marB="0" anchor="ctr">
                    <a:lnL w="1905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FDA80"/>
                    </a:solidFill>
                  </a:tcPr>
                </a:tc>
                <a:tc>
                  <a:txBody>
                    <a:bodyPr/>
                    <a:lstStyle/>
                    <a:p>
                      <a:pPr algn="ctr" fontAlgn="ctr"/>
                      <a:r>
                        <a:rPr lang="zh-TW" altLang="en-US" sz="1200" b="1" i="0" u="none" strike="noStrike">
                          <a:solidFill>
                            <a:srgbClr val="333333"/>
                          </a:solidFill>
                          <a:latin typeface="微軟正黑體"/>
                        </a:rPr>
                        <a:t>聽力</a:t>
                      </a:r>
                    </a:p>
                  </a:txBody>
                  <a:tcPr marL="6763" marR="6763" marT="6763" marB="0" anchor="ctr">
                    <a:lnL w="1270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FDA80"/>
                    </a:solidFill>
                  </a:tcPr>
                </a:tc>
                <a:tc>
                  <a:txBody>
                    <a:bodyPr/>
                    <a:lstStyle/>
                    <a:p>
                      <a:pPr algn="l" fontAlgn="ctr"/>
                      <a:r>
                        <a:rPr lang="zh-TW" altLang="en-US" sz="1200" b="0" i="0" u="none" strike="noStrike" dirty="0">
                          <a:solidFill>
                            <a:srgbClr val="333333"/>
                          </a:solidFill>
                          <a:latin typeface="微軟正黑體"/>
                        </a:rPr>
                        <a:t>能聽懂主題熟悉、訊息稍為複雜、段落較長的言談，指出言談的主旨與結論等重要訊息，並從言談中言語及其他如語調與節奏等線索做出推論；能理解短片及廣播節目的大意。</a:t>
                      </a:r>
                    </a:p>
                  </a:txBody>
                  <a:tcPr marL="6763" marR="6763" marT="6763" marB="0" anchor="ctr">
                    <a:lnL w="1270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DFCD7"/>
                    </a:solidFill>
                  </a:tcPr>
                </a:tc>
                <a:tc>
                  <a:txBody>
                    <a:bodyPr/>
                    <a:lstStyle/>
                    <a:p>
                      <a:pPr algn="l" fontAlgn="ctr"/>
                      <a:r>
                        <a:rPr lang="zh-TW" altLang="en-US" sz="1200" b="0" i="0" u="none" strike="noStrike" dirty="0">
                          <a:solidFill>
                            <a:srgbClr val="333333"/>
                          </a:solidFill>
                          <a:latin typeface="微軟正黑體"/>
                        </a:rPr>
                        <a:t>能聽懂日常生活主題、訊息單純的短篇言談，指出言談的主旨與結論等重要訊息，並從言談中明顯的言語及其他如語調與節奏等線索做出簡易推論。</a:t>
                      </a:r>
                    </a:p>
                  </a:txBody>
                  <a:tcPr marL="6763" marR="6763" marT="6763" marB="0" anchor="ctr">
                    <a:lnL w="1270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DFCD7"/>
                    </a:solidFill>
                  </a:tcPr>
                </a:tc>
                <a:tc>
                  <a:txBody>
                    <a:bodyPr/>
                    <a:lstStyle/>
                    <a:p>
                      <a:pPr algn="l" fontAlgn="ctr"/>
                      <a:r>
                        <a:rPr lang="zh-TW" altLang="en-US" sz="1200" b="0" i="0" u="none" strike="noStrike">
                          <a:solidFill>
                            <a:srgbClr val="333333"/>
                          </a:solidFill>
                          <a:latin typeface="微軟正黑體"/>
                        </a:rPr>
                        <a:t>僅能聽懂單句及簡易問答；僅能有限的理解短篇言談。</a:t>
                      </a:r>
                    </a:p>
                  </a:txBody>
                  <a:tcPr marL="6763" marR="6763" marT="6763" marB="0" anchor="ctr">
                    <a:lnL w="12700" cap="flat" cmpd="sng" algn="ctr">
                      <a:solidFill>
                        <a:srgbClr val="BF9A3D"/>
                      </a:solidFill>
                      <a:prstDash val="solid"/>
                      <a:round/>
                      <a:headEnd type="none" w="med" len="med"/>
                      <a:tailEnd type="none" w="med" len="med"/>
                    </a:lnL>
                    <a:lnR w="1905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DFCD7"/>
                    </a:solidFill>
                  </a:tcPr>
                </a:tc>
              </a:tr>
              <a:tr h="1432819">
                <a:tc vMerge="1">
                  <a:txBody>
                    <a:bodyPr/>
                    <a:lstStyle/>
                    <a:p>
                      <a:endParaRPr lang="zh-TW" altLang="en-US"/>
                    </a:p>
                  </a:txBody>
                  <a:tcPr/>
                </a:tc>
                <a:tc>
                  <a:txBody>
                    <a:bodyPr/>
                    <a:lstStyle/>
                    <a:p>
                      <a:pPr algn="ctr" fontAlgn="ctr"/>
                      <a:r>
                        <a:rPr lang="zh-TW" altLang="en-US" sz="1200" b="1" i="0" u="none" strike="noStrike">
                          <a:solidFill>
                            <a:srgbClr val="333333"/>
                          </a:solidFill>
                          <a:latin typeface="微軟正黑體"/>
                        </a:rPr>
                        <a:t>閱讀</a:t>
                      </a:r>
                    </a:p>
                  </a:txBody>
                  <a:tcPr marL="6763" marR="6763" marT="6763" marB="0" anchor="ctr">
                    <a:lnL w="1270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FDA80"/>
                    </a:solidFill>
                  </a:tcPr>
                </a:tc>
                <a:tc>
                  <a:txBody>
                    <a:bodyPr/>
                    <a:lstStyle/>
                    <a:p>
                      <a:pPr algn="l" fontAlgn="ctr"/>
                      <a:r>
                        <a:rPr lang="zh-TW" altLang="en-US" sz="1200" b="0" i="0" u="none" strike="noStrike" dirty="0">
                          <a:solidFill>
                            <a:srgbClr val="333333"/>
                          </a:solidFill>
                          <a:latin typeface="微軟正黑體"/>
                        </a:rPr>
                        <a:t>能整合應用字詞、語法結構及語用慣例等多項語言知識；能理解主題較為抽象、訊息或情境多元複雜、語句結構長且複雜的文本，指出各類文本的主旨、結論與作者立場等重要訊息，並從文本結構、解釋或例子等做進一步的推論或評論。</a:t>
                      </a:r>
                    </a:p>
                  </a:txBody>
                  <a:tcPr marL="6763" marR="6763" marT="6763" marB="0" anchor="ctr">
                    <a:lnL w="1270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DFCD7"/>
                    </a:solidFill>
                  </a:tcPr>
                </a:tc>
                <a:tc>
                  <a:txBody>
                    <a:bodyPr/>
                    <a:lstStyle/>
                    <a:p>
                      <a:pPr algn="l" fontAlgn="ctr"/>
                      <a:r>
                        <a:rPr lang="zh-TW" altLang="en-US" sz="1200" b="0" i="0" u="none" strike="noStrike" dirty="0">
                          <a:solidFill>
                            <a:srgbClr val="333333"/>
                          </a:solidFill>
                          <a:latin typeface="微軟正黑體"/>
                        </a:rPr>
                        <a:t>能理解字詞基本語意及語法概念；能理解主題具體或貼近日常生活、訊息或情境略為複雜、語句結構略長的文本，指出文本主旨、結論與作者立場等重要訊息，並從文本的解釋或例子做出推論。</a:t>
                      </a:r>
                    </a:p>
                  </a:txBody>
                  <a:tcPr marL="6763" marR="6763" marT="6763" marB="0" anchor="ctr">
                    <a:lnL w="1270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DFCD7"/>
                    </a:solidFill>
                  </a:tcPr>
                </a:tc>
                <a:tc>
                  <a:txBody>
                    <a:bodyPr/>
                    <a:lstStyle/>
                    <a:p>
                      <a:pPr algn="l" fontAlgn="ctr"/>
                      <a:r>
                        <a:rPr lang="zh-TW" altLang="en-US" sz="1200" b="0" i="0" u="none" strike="noStrike" dirty="0">
                          <a:solidFill>
                            <a:srgbClr val="333333"/>
                          </a:solidFill>
                          <a:latin typeface="微軟正黑體"/>
                        </a:rPr>
                        <a:t>僅能理解主題貼近日常生活、訊息或情境單純且明顯、語句結構簡單的文本或語句，僅能指出文本明白陳述的主旨、結論與作者立場等重要訊息，僅能藉文本明顯的線索做出簡易的推論。</a:t>
                      </a:r>
                    </a:p>
                  </a:txBody>
                  <a:tcPr marL="6763" marR="6763" marT="6763" marB="0" anchor="ctr">
                    <a:lnL w="12700" cap="flat" cmpd="sng" algn="ctr">
                      <a:solidFill>
                        <a:srgbClr val="BF9A3D"/>
                      </a:solidFill>
                      <a:prstDash val="solid"/>
                      <a:round/>
                      <a:headEnd type="none" w="med" len="med"/>
                      <a:tailEnd type="none" w="med" len="med"/>
                    </a:lnL>
                    <a:lnR w="1905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DFCD7"/>
                    </a:solidFill>
                  </a:tcPr>
                </a:tc>
              </a:tr>
              <a:tr h="690561">
                <a:tc gridSpan="2">
                  <a:txBody>
                    <a:bodyPr/>
                    <a:lstStyle/>
                    <a:p>
                      <a:pPr algn="ctr" fontAlgn="ctr"/>
                      <a:r>
                        <a:rPr lang="zh-TW" altLang="en-US" sz="1200" b="1" i="0" u="none" strike="noStrike">
                          <a:solidFill>
                            <a:srgbClr val="333333"/>
                          </a:solidFill>
                          <a:latin typeface="微軟正黑體"/>
                        </a:rPr>
                        <a:t>數學</a:t>
                      </a:r>
                    </a:p>
                  </a:txBody>
                  <a:tcPr marL="6763" marR="6763" marT="6763" marB="0" anchor="ctr">
                    <a:lnL w="1905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FDA80"/>
                    </a:solidFill>
                  </a:tcPr>
                </a:tc>
                <a:tc hMerge="1">
                  <a:txBody>
                    <a:bodyPr/>
                    <a:lstStyle/>
                    <a:p>
                      <a:endParaRPr lang="zh-TW" altLang="en-US"/>
                    </a:p>
                  </a:txBody>
                  <a:tcPr/>
                </a:tc>
                <a:tc>
                  <a:txBody>
                    <a:bodyPr/>
                    <a:lstStyle/>
                    <a:p>
                      <a:pPr algn="l" fontAlgn="ctr"/>
                      <a:r>
                        <a:rPr lang="zh-TW" altLang="en-US" sz="1200" b="0" i="0" u="none" strike="noStrike" dirty="0">
                          <a:solidFill>
                            <a:srgbClr val="333333"/>
                          </a:solidFill>
                          <a:latin typeface="微軟正黑體"/>
                        </a:rPr>
                        <a:t>能作數學概念間的連結，建立恰當的數學方法或模式解題，並能論證。</a:t>
                      </a:r>
                    </a:p>
                  </a:txBody>
                  <a:tcPr marL="6763" marR="6763" marT="6763" marB="0" anchor="ctr">
                    <a:lnL w="1270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DFCD7"/>
                    </a:solidFill>
                  </a:tcPr>
                </a:tc>
                <a:tc>
                  <a:txBody>
                    <a:bodyPr/>
                    <a:lstStyle/>
                    <a:p>
                      <a:pPr algn="l" fontAlgn="ctr"/>
                      <a:r>
                        <a:rPr lang="zh-TW" altLang="en-US" sz="1200" b="0" i="0" u="none" strike="noStrike">
                          <a:solidFill>
                            <a:srgbClr val="333333"/>
                          </a:solidFill>
                          <a:latin typeface="微軟正黑體"/>
                        </a:rPr>
                        <a:t>理解基本的數學概念、能操作算則或程序，並應用所學解題。</a:t>
                      </a:r>
                    </a:p>
                  </a:txBody>
                  <a:tcPr marL="6763" marR="6763" marT="6763" marB="0" anchor="ctr">
                    <a:lnL w="1270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DFCD7"/>
                    </a:solidFill>
                  </a:tcPr>
                </a:tc>
                <a:tc>
                  <a:txBody>
                    <a:bodyPr/>
                    <a:lstStyle/>
                    <a:p>
                      <a:pPr algn="l" fontAlgn="ctr"/>
                      <a:r>
                        <a:rPr lang="zh-TW" altLang="en-US" sz="1200" b="0" i="0" u="none" strike="noStrike" dirty="0">
                          <a:solidFill>
                            <a:srgbClr val="333333"/>
                          </a:solidFill>
                          <a:latin typeface="微軟正黑體"/>
                        </a:rPr>
                        <a:t>認識基本的數學</a:t>
                      </a:r>
                      <a:r>
                        <a:rPr lang="zh-TW" altLang="en-US" sz="1200" b="0" i="0" u="none" strike="noStrike">
                          <a:solidFill>
                            <a:srgbClr val="333333"/>
                          </a:solidFill>
                          <a:latin typeface="微軟正黑體"/>
                        </a:rPr>
                        <a:t>概念</a:t>
                      </a:r>
                      <a:r>
                        <a:rPr lang="zh-TW" altLang="en-US" sz="1200" b="0" i="0" u="none" strike="noStrike" smtClean="0">
                          <a:solidFill>
                            <a:srgbClr val="333333"/>
                          </a:solidFill>
                          <a:latin typeface="微軟正黑體"/>
                        </a:rPr>
                        <a:t>，僅能</a:t>
                      </a:r>
                      <a:r>
                        <a:rPr lang="zh-TW" altLang="en-US" sz="1200" b="0" i="0" u="none" strike="noStrike" dirty="0">
                          <a:solidFill>
                            <a:srgbClr val="333333"/>
                          </a:solidFill>
                          <a:latin typeface="微軟正黑體"/>
                        </a:rPr>
                        <a:t>操作簡易算則或程序。</a:t>
                      </a:r>
                    </a:p>
                  </a:txBody>
                  <a:tcPr marL="6763" marR="6763" marT="6763" marB="0" anchor="ctr">
                    <a:lnL w="12700" cap="flat" cmpd="sng" algn="ctr">
                      <a:solidFill>
                        <a:srgbClr val="BF9A3D"/>
                      </a:solidFill>
                      <a:prstDash val="solid"/>
                      <a:round/>
                      <a:headEnd type="none" w="med" len="med"/>
                      <a:tailEnd type="none" w="med" len="med"/>
                    </a:lnL>
                    <a:lnR w="1905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DFCD7"/>
                    </a:solidFill>
                  </a:tcPr>
                </a:tc>
              </a:tr>
              <a:tr h="808944">
                <a:tc gridSpan="2">
                  <a:txBody>
                    <a:bodyPr/>
                    <a:lstStyle/>
                    <a:p>
                      <a:pPr algn="ctr" fontAlgn="ctr"/>
                      <a:r>
                        <a:rPr lang="zh-TW" altLang="en-US" sz="1200" b="1" i="0" u="none" strike="noStrike">
                          <a:solidFill>
                            <a:srgbClr val="333333"/>
                          </a:solidFill>
                          <a:latin typeface="微軟正黑體"/>
                        </a:rPr>
                        <a:t>社會</a:t>
                      </a:r>
                    </a:p>
                  </a:txBody>
                  <a:tcPr marL="6763" marR="6763" marT="6763" marB="0" anchor="ctr">
                    <a:lnL w="1905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FDA80"/>
                    </a:solidFill>
                  </a:tcPr>
                </a:tc>
                <a:tc hMerge="1">
                  <a:txBody>
                    <a:bodyPr/>
                    <a:lstStyle/>
                    <a:p>
                      <a:endParaRPr lang="zh-TW" altLang="en-US"/>
                    </a:p>
                  </a:txBody>
                  <a:tcPr/>
                </a:tc>
                <a:tc>
                  <a:txBody>
                    <a:bodyPr/>
                    <a:lstStyle/>
                    <a:p>
                      <a:pPr algn="l" fontAlgn="ctr"/>
                      <a:r>
                        <a:rPr lang="zh-TW" altLang="en-US" sz="1200" b="0" i="0" u="none" strike="noStrike" dirty="0">
                          <a:solidFill>
                            <a:srgbClr val="333333"/>
                          </a:solidFill>
                          <a:latin typeface="微軟正黑體"/>
                        </a:rPr>
                        <a:t>能廣泛且深入的認識及了解社會科學習內容，並具有運用多元的社會科知識之能力。</a:t>
                      </a:r>
                    </a:p>
                  </a:txBody>
                  <a:tcPr marL="6763" marR="6763" marT="6763" marB="0" anchor="ctr">
                    <a:lnL w="1270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DFCD7"/>
                    </a:solidFill>
                  </a:tcPr>
                </a:tc>
                <a:tc>
                  <a:txBody>
                    <a:bodyPr/>
                    <a:lstStyle/>
                    <a:p>
                      <a:pPr algn="l" fontAlgn="ctr"/>
                      <a:r>
                        <a:rPr lang="zh-TW" altLang="en-US" sz="1200" b="0" i="0" u="none" strike="noStrike">
                          <a:solidFill>
                            <a:srgbClr val="333333"/>
                          </a:solidFill>
                          <a:latin typeface="微軟正黑體"/>
                        </a:rPr>
                        <a:t>能大致認識及了解社會科學習內容，並具有運用基礎的社會科知識之能力。</a:t>
                      </a:r>
                    </a:p>
                  </a:txBody>
                  <a:tcPr marL="6763" marR="6763" marT="6763" marB="0" anchor="ctr">
                    <a:lnL w="1270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DFCD7"/>
                    </a:solidFill>
                  </a:tcPr>
                </a:tc>
                <a:tc>
                  <a:txBody>
                    <a:bodyPr/>
                    <a:lstStyle/>
                    <a:p>
                      <a:pPr algn="l" fontAlgn="ctr"/>
                      <a:r>
                        <a:rPr lang="zh-TW" altLang="en-US" sz="1200" b="0" i="0" u="none" strike="noStrike" dirty="0">
                          <a:solidFill>
                            <a:srgbClr val="333333"/>
                          </a:solidFill>
                          <a:latin typeface="微軟正黑體"/>
                        </a:rPr>
                        <a:t>能約略的認識及了解社會科學習內容。</a:t>
                      </a:r>
                    </a:p>
                  </a:txBody>
                  <a:tcPr marL="6763" marR="6763" marT="6763" marB="0" anchor="ctr">
                    <a:lnL w="12700" cap="flat" cmpd="sng" algn="ctr">
                      <a:solidFill>
                        <a:srgbClr val="BF9A3D"/>
                      </a:solidFill>
                      <a:prstDash val="solid"/>
                      <a:round/>
                      <a:headEnd type="none" w="med" len="med"/>
                      <a:tailEnd type="none" w="med" len="med"/>
                    </a:lnL>
                    <a:lnR w="1905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DFCD7"/>
                    </a:solidFill>
                  </a:tcPr>
                </a:tc>
              </a:tr>
              <a:tr h="700426">
                <a:tc gridSpan="2">
                  <a:txBody>
                    <a:bodyPr/>
                    <a:lstStyle/>
                    <a:p>
                      <a:pPr algn="ctr" fontAlgn="ctr"/>
                      <a:r>
                        <a:rPr lang="zh-TW" altLang="en-US" sz="1200" b="1" i="0" u="none" strike="noStrike">
                          <a:solidFill>
                            <a:srgbClr val="333333"/>
                          </a:solidFill>
                          <a:latin typeface="微軟正黑體"/>
                        </a:rPr>
                        <a:t>自然</a:t>
                      </a:r>
                    </a:p>
                  </a:txBody>
                  <a:tcPr marL="6763" marR="6763" marT="6763" marB="0" anchor="ctr">
                    <a:lnL w="1905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9050" cap="flat" cmpd="sng" algn="ctr">
                      <a:solidFill>
                        <a:srgbClr val="BF9A3D"/>
                      </a:solidFill>
                      <a:prstDash val="solid"/>
                      <a:round/>
                      <a:headEnd type="none" w="med" len="med"/>
                      <a:tailEnd type="none" w="med" len="med"/>
                    </a:lnB>
                    <a:solidFill>
                      <a:srgbClr val="FFDA80"/>
                    </a:solidFill>
                  </a:tcPr>
                </a:tc>
                <a:tc hMerge="1">
                  <a:txBody>
                    <a:bodyPr/>
                    <a:lstStyle/>
                    <a:p>
                      <a:endParaRPr lang="zh-TW" altLang="en-US"/>
                    </a:p>
                  </a:txBody>
                  <a:tcPr/>
                </a:tc>
                <a:tc>
                  <a:txBody>
                    <a:bodyPr/>
                    <a:lstStyle/>
                    <a:p>
                      <a:pPr algn="l" fontAlgn="ctr"/>
                      <a:r>
                        <a:rPr lang="zh-TW" altLang="en-US" sz="1200" b="0" i="0" u="none" strike="noStrike" dirty="0">
                          <a:solidFill>
                            <a:srgbClr val="333333"/>
                          </a:solidFill>
                          <a:latin typeface="微軟正黑體"/>
                        </a:rPr>
                        <a:t>能融會貫通學習內容，並能運用所培養的能力來解決需要多層次思考的問題。</a:t>
                      </a:r>
                    </a:p>
                  </a:txBody>
                  <a:tcPr marL="6763" marR="6763" marT="6763" marB="0" anchor="ctr">
                    <a:lnL w="1270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9050" cap="flat" cmpd="sng" algn="ctr">
                      <a:solidFill>
                        <a:srgbClr val="BF9A3D"/>
                      </a:solidFill>
                      <a:prstDash val="solid"/>
                      <a:round/>
                      <a:headEnd type="none" w="med" len="med"/>
                      <a:tailEnd type="none" w="med" len="med"/>
                    </a:lnB>
                    <a:solidFill>
                      <a:srgbClr val="FDFCD7"/>
                    </a:solidFill>
                  </a:tcPr>
                </a:tc>
                <a:tc>
                  <a:txBody>
                    <a:bodyPr/>
                    <a:lstStyle/>
                    <a:p>
                      <a:pPr algn="l" fontAlgn="ctr"/>
                      <a:r>
                        <a:rPr lang="zh-TW" altLang="en-US" sz="1200" b="0" i="0" u="none" strike="noStrike" dirty="0">
                          <a:solidFill>
                            <a:srgbClr val="333333"/>
                          </a:solidFill>
                          <a:latin typeface="微軟正黑體"/>
                        </a:rPr>
                        <a:t>能知道及理解學習內容，並能運用所培養的能力來解決基本的問題。</a:t>
                      </a:r>
                    </a:p>
                  </a:txBody>
                  <a:tcPr marL="6763" marR="6763" marT="6763" marB="0" anchor="ctr">
                    <a:lnL w="1270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9050" cap="flat" cmpd="sng" algn="ctr">
                      <a:solidFill>
                        <a:srgbClr val="BF9A3D"/>
                      </a:solidFill>
                      <a:prstDash val="solid"/>
                      <a:round/>
                      <a:headEnd type="none" w="med" len="med"/>
                      <a:tailEnd type="none" w="med" len="med"/>
                    </a:lnB>
                    <a:solidFill>
                      <a:srgbClr val="FDFCD7"/>
                    </a:solidFill>
                  </a:tcPr>
                </a:tc>
                <a:tc>
                  <a:txBody>
                    <a:bodyPr/>
                    <a:lstStyle/>
                    <a:p>
                      <a:pPr algn="l" fontAlgn="ctr"/>
                      <a:r>
                        <a:rPr lang="zh-TW" altLang="en-US" sz="1200" b="0" i="0" u="none" strike="noStrike" dirty="0">
                          <a:solidFill>
                            <a:srgbClr val="333333"/>
                          </a:solidFill>
                          <a:latin typeface="微軟正黑體"/>
                        </a:rPr>
                        <a:t>能部分知道及理解學習內容。</a:t>
                      </a:r>
                    </a:p>
                  </a:txBody>
                  <a:tcPr marL="6763" marR="6763" marT="6763" marB="0" anchor="ctr">
                    <a:lnL w="12700" cap="flat" cmpd="sng" algn="ctr">
                      <a:solidFill>
                        <a:srgbClr val="BF9A3D"/>
                      </a:solidFill>
                      <a:prstDash val="solid"/>
                      <a:round/>
                      <a:headEnd type="none" w="med" len="med"/>
                      <a:tailEnd type="none" w="med" len="med"/>
                    </a:lnL>
                    <a:lnR w="1905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9050" cap="flat" cmpd="sng" algn="ctr">
                      <a:solidFill>
                        <a:srgbClr val="BF9A3D"/>
                      </a:solidFill>
                      <a:prstDash val="solid"/>
                      <a:round/>
                      <a:headEnd type="none" w="med" len="med"/>
                      <a:tailEnd type="none" w="med" len="med"/>
                    </a:lnB>
                    <a:solidFill>
                      <a:srgbClr val="FDFCD7"/>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2357438" y="274638"/>
            <a:ext cx="6329362" cy="1143000"/>
          </a:xfrm>
        </p:spPr>
        <p:txBody>
          <a:bodyPr/>
          <a:lstStyle/>
          <a:p>
            <a:pPr algn="l" eaLnBrk="1" hangingPunct="1"/>
            <a:r>
              <a:rPr lang="zh-TW" altLang="en-US" smtClean="0">
                <a:solidFill>
                  <a:srgbClr val="002060"/>
                </a:solidFill>
              </a:rPr>
              <a:t>標準設定小組成員</a:t>
            </a:r>
          </a:p>
        </p:txBody>
      </p:sp>
      <p:sp>
        <p:nvSpPr>
          <p:cNvPr id="25603" name="Espace réservé du contenu 2"/>
          <p:cNvSpPr>
            <a:spLocks noGrp="1"/>
          </p:cNvSpPr>
          <p:nvPr>
            <p:ph idx="1"/>
          </p:nvPr>
        </p:nvSpPr>
        <p:spPr>
          <a:xfrm>
            <a:off x="2357438" y="1600200"/>
            <a:ext cx="6329362" cy="4852988"/>
          </a:xfrm>
        </p:spPr>
        <p:txBody>
          <a:bodyPr/>
          <a:lstStyle/>
          <a:p>
            <a:pPr eaLnBrk="1" hangingPunct="1"/>
            <a:r>
              <a:rPr lang="zh-TW" altLang="zh-TW" sz="2800" smtClean="0"/>
              <a:t>測驗專家：提供各科標準設定相關問題諮詢。</a:t>
            </a:r>
          </a:p>
          <a:p>
            <a:pPr eaLnBrk="1" hangingPunct="1"/>
            <a:r>
              <a:rPr lang="zh-TW" altLang="zh-TW" sz="2800" smtClean="0"/>
              <a:t>學科研究員：負責各科設定者之訓練</a:t>
            </a:r>
            <a:r>
              <a:rPr lang="zh-TW" altLang="en-US" sz="2800" smtClean="0"/>
              <a:t>並</a:t>
            </a:r>
            <a:r>
              <a:rPr lang="zh-TW" altLang="zh-TW" sz="2800" smtClean="0"/>
              <a:t>參與各科標準設定作業。</a:t>
            </a:r>
            <a:endParaRPr lang="en-US" altLang="zh-TW" sz="2800" smtClean="0"/>
          </a:p>
          <a:p>
            <a:pPr eaLnBrk="1" hangingPunct="1"/>
            <a:r>
              <a:rPr lang="zh-TW" altLang="zh-TW" sz="2800" smtClean="0"/>
              <a:t>學科教授：</a:t>
            </a:r>
            <a:r>
              <a:rPr lang="zh-TW" altLang="en-US" sz="2800" smtClean="0"/>
              <a:t>依據課綱專業</a:t>
            </a:r>
            <a:r>
              <a:rPr lang="zh-TW" altLang="zh-TW" sz="2800" smtClean="0"/>
              <a:t>，進行標準設定</a:t>
            </a:r>
            <a:r>
              <a:rPr lang="zh-TW" altLang="en-US" sz="2800" smtClean="0"/>
              <a:t>作業</a:t>
            </a:r>
            <a:r>
              <a:rPr lang="zh-TW" altLang="zh-TW" sz="2800" smtClean="0"/>
              <a:t>。</a:t>
            </a:r>
            <a:endParaRPr lang="en-US" altLang="zh-TW" sz="2800" smtClean="0"/>
          </a:p>
          <a:p>
            <a:pPr eaLnBrk="1" hangingPunct="1"/>
            <a:r>
              <a:rPr lang="zh-TW" altLang="zh-TW" sz="2800" smtClean="0"/>
              <a:t>學科老師：</a:t>
            </a:r>
            <a:r>
              <a:rPr lang="zh-TW" altLang="en-US" sz="2800" smtClean="0"/>
              <a:t>依據現場教學經驗</a:t>
            </a:r>
            <a:r>
              <a:rPr lang="zh-TW" altLang="zh-TW" sz="2800" smtClean="0"/>
              <a:t>，進行標準設定</a:t>
            </a:r>
            <a:r>
              <a:rPr lang="zh-TW" altLang="en-US" sz="2800" smtClean="0"/>
              <a:t>作業</a:t>
            </a:r>
            <a:r>
              <a:rPr lang="zh-TW" altLang="zh-TW" sz="2800" smtClean="0"/>
              <a:t>。</a:t>
            </a:r>
          </a:p>
          <a:p>
            <a:pPr eaLnBrk="1" hangingPunct="1"/>
            <a:endParaRPr lang="zh-TW" altLang="zh-TW" sz="28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orient="vert"/>
          </p:nvPr>
        </p:nvSpPr>
        <p:spPr/>
        <p:txBody>
          <a:bodyPr/>
          <a:lstStyle/>
          <a:p>
            <a:pPr algn="l" eaLnBrk="1" hangingPunct="1"/>
            <a:r>
              <a:rPr lang="zh-TW" altLang="zh-TW" smtClean="0"/>
              <a:t>標準設定會議的流程圖</a:t>
            </a:r>
            <a:endParaRPr lang="zh-TW" altLang="en-US" smtClean="0">
              <a:solidFill>
                <a:srgbClr val="002060"/>
              </a:solidFill>
            </a:endParaRPr>
          </a:p>
        </p:txBody>
      </p:sp>
      <p:graphicFrame>
        <p:nvGraphicFramePr>
          <p:cNvPr id="27651" name="Object 4"/>
          <p:cNvGraphicFramePr>
            <a:graphicFrameLocks noChangeAspect="1"/>
          </p:cNvGraphicFramePr>
          <p:nvPr/>
        </p:nvGraphicFramePr>
        <p:xfrm>
          <a:off x="684213" y="-171450"/>
          <a:ext cx="6192837" cy="6696075"/>
        </p:xfrm>
        <a:graphic>
          <a:graphicData uri="http://schemas.openxmlformats.org/presentationml/2006/ole">
            <p:oleObj spid="_x0000_s27651" name="文件" r:id="rId4" imgW="5261479" imgH="7824820" progId="Word.Document.12">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物件 5"/>
          <p:cNvGraphicFramePr>
            <a:graphicFrameLocks noChangeAspect="1"/>
          </p:cNvGraphicFramePr>
          <p:nvPr/>
        </p:nvGraphicFramePr>
        <p:xfrm>
          <a:off x="539750" y="476250"/>
          <a:ext cx="8239125" cy="2409825"/>
        </p:xfrm>
        <a:graphic>
          <a:graphicData uri="http://schemas.openxmlformats.org/presentationml/2006/ole">
            <p:oleObj spid="_x0000_s29698" name="工作表" r:id="rId3" imgW="8239030" imgH="2409801" progId="Excel.Sheet.12">
              <p:embed/>
            </p:oleObj>
          </a:graphicData>
        </a:graphic>
      </p:graphicFrame>
      <p:graphicFrame>
        <p:nvGraphicFramePr>
          <p:cNvPr id="29699" name="物件 6"/>
          <p:cNvGraphicFramePr>
            <a:graphicFrameLocks noChangeAspect="1"/>
          </p:cNvGraphicFramePr>
          <p:nvPr/>
        </p:nvGraphicFramePr>
        <p:xfrm>
          <a:off x="539750" y="2997200"/>
          <a:ext cx="8239125" cy="3392488"/>
        </p:xfrm>
        <a:graphic>
          <a:graphicData uri="http://schemas.openxmlformats.org/presentationml/2006/ole">
            <p:oleObj spid="_x0000_s29699" name="工作表" r:id="rId4" imgW="8239006" imgH="3247974" progId="Excel.Sheet.12">
              <p:embed/>
            </p:oleObj>
          </a:graphicData>
        </a:graphic>
      </p:graphicFrame>
      <p:sp>
        <p:nvSpPr>
          <p:cNvPr id="29700" name="日期版面配置區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B4C067CB-E2B7-4B36-B303-A0CFFA8452EA}" type="datetime1">
              <a:rPr lang="zh-TW" altLang="en-US">
                <a:latin typeface="Arial" charset="0"/>
              </a:rPr>
              <a:pPr/>
              <a:t>2014/10/25</a:t>
            </a:fld>
            <a:endParaRPr lang="zh-TW" altLang="en-US">
              <a:latin typeface="Arial" charset="0"/>
            </a:endParaRPr>
          </a:p>
        </p:txBody>
      </p:sp>
      <p:sp>
        <p:nvSpPr>
          <p:cNvPr id="29701" name="投影片編號版面配置區 4"/>
          <p:cNvSpPr>
            <a:spLocks noGrp="1"/>
          </p:cNvSpPr>
          <p:nvPr>
            <p:ph type="sldNum" sz="quarter" idx="12"/>
          </p:nvPr>
        </p:nvSpPr>
        <p:spPr bwMode="auto">
          <a:noFill/>
          <a:ln>
            <a:miter lim="800000"/>
            <a:headEnd/>
            <a:tailEnd/>
          </a:ln>
        </p:spPr>
        <p:txBody>
          <a:bodyPr/>
          <a:lstStyle/>
          <a:p>
            <a:fld id="{8D30C814-D6A1-404F-87E6-CDAE5DA8FB01}" type="slidenum">
              <a:rPr lang="zh-TW" altLang="en-US"/>
              <a:pPr/>
              <a:t>8</a:t>
            </a:fld>
            <a:endParaRPr lang="zh-TW"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p:txBody>
          <a:bodyPr/>
          <a:lstStyle/>
          <a:p>
            <a:r>
              <a:rPr lang="zh-TW" altLang="en-US" smtClean="0">
                <a:latin typeface="Times New Roman" pitchFamily="18" charset="0"/>
                <a:cs typeface="Times New Roman" pitchFamily="18" charset="0"/>
              </a:rPr>
              <a:t>各科標準（切點）設定結果分析</a:t>
            </a:r>
            <a:endParaRPr lang="zh-TW" altLang="en-US" smtClean="0"/>
          </a:p>
        </p:txBody>
      </p:sp>
      <p:sp>
        <p:nvSpPr>
          <p:cNvPr id="30723" name="內容版面配置區 2"/>
          <p:cNvSpPr>
            <a:spLocks noGrp="1"/>
          </p:cNvSpPr>
          <p:nvPr>
            <p:ph idx="1"/>
          </p:nvPr>
        </p:nvSpPr>
        <p:spPr/>
        <p:txBody>
          <a:bodyPr/>
          <a:lstStyle/>
          <a:p>
            <a:r>
              <a:rPr lang="en-US" altLang="zh-TW" sz="2800" smtClean="0"/>
              <a:t>103</a:t>
            </a:r>
            <a:r>
              <a:rPr lang="zh-TW" altLang="en-US" sz="2800" smtClean="0"/>
              <a:t>年計分結果顯示各科「精熟」等級的學生答對題數比例約為</a:t>
            </a:r>
            <a:r>
              <a:rPr lang="en-US" altLang="zh-TW" sz="2800" smtClean="0"/>
              <a:t>81</a:t>
            </a:r>
            <a:r>
              <a:rPr lang="zh-TW" altLang="en-US" sz="2800" smtClean="0"/>
              <a:t>％～</a:t>
            </a:r>
            <a:r>
              <a:rPr lang="en-US" altLang="zh-TW" sz="2800" smtClean="0"/>
              <a:t>85</a:t>
            </a:r>
            <a:r>
              <a:rPr lang="zh-TW" altLang="en-US" sz="2800" smtClean="0"/>
              <a:t>％，「基礎」等級的學生平均答對題數比例至少約佔整份測驗的</a:t>
            </a:r>
            <a:r>
              <a:rPr lang="en-US" altLang="zh-TW" sz="2800" smtClean="0"/>
              <a:t>32</a:t>
            </a:r>
            <a:r>
              <a:rPr lang="zh-TW" altLang="en-US" sz="2800" smtClean="0"/>
              <a:t>％～</a:t>
            </a:r>
            <a:r>
              <a:rPr lang="en-US" altLang="zh-TW" sz="2800" smtClean="0"/>
              <a:t>39</a:t>
            </a:r>
            <a:r>
              <a:rPr lang="zh-TW" altLang="en-US" sz="2800" smtClean="0"/>
              <a:t>％。以國文科為例，總題數為</a:t>
            </a:r>
            <a:r>
              <a:rPr lang="en-US" altLang="zh-TW" sz="2800" smtClean="0"/>
              <a:t>48</a:t>
            </a:r>
            <a:r>
              <a:rPr lang="zh-TW" altLang="en-US" sz="2800" smtClean="0"/>
              <a:t>題，計分結果顯示考生答對</a:t>
            </a:r>
            <a:r>
              <a:rPr lang="en-US" altLang="zh-TW" sz="2800" smtClean="0"/>
              <a:t>41</a:t>
            </a:r>
            <a:r>
              <a:rPr lang="zh-TW" altLang="en-US" sz="2800" smtClean="0"/>
              <a:t>題可達到「精熟」等級，答對題數比例約為</a:t>
            </a:r>
            <a:r>
              <a:rPr lang="en-US" altLang="zh-TW" sz="2800" smtClean="0"/>
              <a:t>85.42</a:t>
            </a:r>
            <a:r>
              <a:rPr lang="zh-TW" altLang="en-US" sz="2800" smtClean="0"/>
              <a:t>％；答對</a:t>
            </a:r>
            <a:r>
              <a:rPr lang="en-US" altLang="zh-TW" sz="2800" smtClean="0"/>
              <a:t>19</a:t>
            </a:r>
            <a:r>
              <a:rPr lang="zh-TW" altLang="en-US" sz="2800" smtClean="0"/>
              <a:t>題就能達到「基礎」等級，答對題數比例約為</a:t>
            </a:r>
            <a:r>
              <a:rPr lang="en-US" altLang="zh-TW" sz="2800" smtClean="0"/>
              <a:t>39.58</a:t>
            </a:r>
            <a:r>
              <a:rPr lang="zh-TW" altLang="en-US" sz="2800" smtClean="0"/>
              <a:t>％。</a:t>
            </a:r>
          </a:p>
          <a:p>
            <a:r>
              <a:rPr lang="zh-TW" altLang="en-US" sz="2800" smtClean="0"/>
              <a:t>依照此次計分結果各科精熟的人數比例為</a:t>
            </a:r>
            <a:r>
              <a:rPr lang="en-US" altLang="zh-TW" sz="2800" smtClean="0"/>
              <a:t>14.37</a:t>
            </a:r>
            <a:r>
              <a:rPr lang="zh-TW" altLang="en-US" sz="2800" smtClean="0"/>
              <a:t>～</a:t>
            </a:r>
            <a:r>
              <a:rPr lang="en-US" altLang="zh-TW" sz="2800" smtClean="0"/>
              <a:t>16.96</a:t>
            </a:r>
            <a:r>
              <a:rPr lang="zh-TW" altLang="en-US" sz="2800" smtClean="0"/>
              <a:t>％、基礎的人數比例為</a:t>
            </a:r>
            <a:r>
              <a:rPr lang="en-US" altLang="zh-TW" sz="2800" smtClean="0"/>
              <a:t>49.31</a:t>
            </a:r>
            <a:r>
              <a:rPr lang="zh-TW" altLang="en-US" sz="2800" smtClean="0"/>
              <a:t>～</a:t>
            </a:r>
            <a:r>
              <a:rPr lang="en-US" altLang="zh-TW" sz="2800" smtClean="0"/>
              <a:t>66.23</a:t>
            </a:r>
            <a:r>
              <a:rPr lang="zh-TW" altLang="en-US" sz="2800" smtClean="0"/>
              <a:t>％，而待加強的人數比例為</a:t>
            </a:r>
            <a:r>
              <a:rPr lang="en-US" altLang="zh-TW" sz="2800" smtClean="0"/>
              <a:t>17.34</a:t>
            </a:r>
            <a:r>
              <a:rPr lang="zh-TW" altLang="en-US" sz="2800" smtClean="0"/>
              <a:t>～</a:t>
            </a:r>
            <a:r>
              <a:rPr lang="en-US" altLang="zh-TW" sz="2800" smtClean="0"/>
              <a:t>33.73</a:t>
            </a:r>
            <a:r>
              <a:rPr lang="zh-TW" altLang="en-US" sz="2800" smtClean="0"/>
              <a:t>％。</a:t>
            </a:r>
          </a:p>
          <a:p>
            <a:endParaRPr lang="zh-TW" altLang="en-US" smtClean="0"/>
          </a:p>
        </p:txBody>
      </p:sp>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標楷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市鎮">
  <a:themeElements>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市鎮">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市鎮">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1931</Words>
  <Application>Microsoft Office PowerPoint</Application>
  <PresentationFormat>如螢幕大小 (4:3)</PresentationFormat>
  <Paragraphs>136</Paragraphs>
  <Slides>13</Slides>
  <Notes>6</Notes>
  <HiddenSlides>0</HiddenSlides>
  <MMClips>0</MMClips>
  <ScaleCrop>false</ScaleCrop>
  <HeadingPairs>
    <vt:vector size="8" baseType="variant">
      <vt:variant>
        <vt:lpstr>使用字型</vt:lpstr>
      </vt:variant>
      <vt:variant>
        <vt:i4>9</vt:i4>
      </vt:variant>
      <vt:variant>
        <vt:lpstr>佈景主題</vt:lpstr>
      </vt:variant>
      <vt:variant>
        <vt:i4>3</vt:i4>
      </vt:variant>
      <vt:variant>
        <vt:lpstr>內嵌 OLE 伺服程式</vt:lpstr>
      </vt:variant>
      <vt:variant>
        <vt:i4>2</vt:i4>
      </vt:variant>
      <vt:variant>
        <vt:lpstr>投影片標題</vt:lpstr>
      </vt:variant>
      <vt:variant>
        <vt:i4>13</vt:i4>
      </vt:variant>
    </vt:vector>
  </HeadingPairs>
  <TitlesOfParts>
    <vt:vector size="27" baseType="lpstr">
      <vt:lpstr>Arial</vt:lpstr>
      <vt:lpstr>新細明體</vt:lpstr>
      <vt:lpstr>標楷體</vt:lpstr>
      <vt:lpstr>Calibri</vt:lpstr>
      <vt:lpstr>Georgia</vt:lpstr>
      <vt:lpstr>微軟正黑體</vt:lpstr>
      <vt:lpstr>Wingdings 2</vt:lpstr>
      <vt:lpstr>Wingdings</vt:lpstr>
      <vt:lpstr>Times New Roman</vt:lpstr>
      <vt:lpstr>自訂設計</vt:lpstr>
      <vt:lpstr>預設簡報設計</vt:lpstr>
      <vt:lpstr>市鎮</vt:lpstr>
      <vt:lpstr>Microsoft Office Word 文件</vt:lpstr>
      <vt:lpstr>工作表</vt:lpstr>
      <vt:lpstr>投影片 1</vt:lpstr>
      <vt:lpstr>為何採用標準參照？</vt:lpstr>
      <vt:lpstr>成績計算</vt:lpstr>
      <vt:lpstr>表現等級如何制訂</vt:lpstr>
      <vt:lpstr>各科目等級描述</vt:lpstr>
      <vt:lpstr>標準設定小組成員</vt:lpstr>
      <vt:lpstr>標準設定會議的流程圖</vt:lpstr>
      <vt:lpstr>投影片 8</vt:lpstr>
      <vt:lpstr>各科標準（切點）設定結果分析</vt:lpstr>
      <vt:lpstr>英語科聽力測驗作答結果分析</vt:lpstr>
      <vt:lpstr> 102年試辦國中教育會考 各科答對題數與等級對照表 </vt:lpstr>
      <vt:lpstr>102年試辦國中教育會考 各科各等級人數比例</vt:lpstr>
      <vt:lpstr>投影片 13</vt:lpstr>
    </vt:vector>
  </TitlesOfParts>
  <Company>National Taiwan Normal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Hazel</dc:creator>
  <cp:lastModifiedBy>toshia</cp:lastModifiedBy>
  <cp:revision>15</cp:revision>
  <dcterms:created xsi:type="dcterms:W3CDTF">2010-11-26T07:56:23Z</dcterms:created>
  <dcterms:modified xsi:type="dcterms:W3CDTF">2014-10-25T03:04:38Z</dcterms:modified>
</cp:coreProperties>
</file>