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08" r:id="rId2"/>
    <p:sldId id="309" r:id="rId3"/>
    <p:sldId id="331" r:id="rId4"/>
    <p:sldId id="323" r:id="rId5"/>
    <p:sldId id="325" r:id="rId6"/>
    <p:sldId id="324" r:id="rId7"/>
    <p:sldId id="326" r:id="rId8"/>
    <p:sldId id="327" r:id="rId9"/>
    <p:sldId id="310" r:id="rId10"/>
    <p:sldId id="322" r:id="rId11"/>
    <p:sldId id="328" r:id="rId12"/>
    <p:sldId id="329" r:id="rId13"/>
    <p:sldId id="330" r:id="rId14"/>
    <p:sldId id="313" r:id="rId15"/>
    <p:sldId id="314" r:id="rId16"/>
    <p:sldId id="315" r:id="rId17"/>
    <p:sldId id="316" r:id="rId18"/>
    <p:sldId id="332" r:id="rId19"/>
    <p:sldId id="333" r:id="rId20"/>
    <p:sldId id="318" r:id="rId21"/>
    <p:sldId id="334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41E9C-6AC0-4F67-96F5-A0E59D521324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72F89-3D5E-4769-B022-13593FC33B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FE0240-CA70-490B-B167-44B38C78A673}" type="datetimeFigureOut">
              <a:rPr lang="zh-TW" altLang="en-US" smtClean="0"/>
              <a:pPr/>
              <a:t>2014/5/13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3.bp.blogspot.com/-4QbCCXZ0xkI/Uu9JSVJhfpI/AAAAAAAAALs/lcuOJpfHcPQ/s1600/%E3%80%8A%E5%A4%A9%E5%9C%B0%E6%98%8E%E5%AF%9F%E3%80%8B%E5%8A%87%E7%85%A7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3.bp.blogspot.com/-3kTev_wl8ZI/Uu9JXJ5HyJI/AAAAAAAAAL0/Xo7otKRQsWk/s1600/%E3%80%8A%E5%A4%A9%E5%9C%B0%E6%98%8E%E5%AF%9F%E3%80%8B%E5%8A%87%E7%85%A73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s.com.tw/exep/assp.php/OKAPI/exep/prod/booksfile.php?item=0010525404" TargetMode="External"/><Relationship Id="rId2" Type="http://schemas.openxmlformats.org/officeDocument/2006/relationships/hyperlink" Target="http://www.books.com.tw/exep/assp.php/OKAPI/exep/prod/booksfile.php?item=001057385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oks.com.tw/exep/assp.php/OKAPI/exep/prod/booksfile.php?item=001051036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oks.com.tw/exep/assp.php/OKAPI/exep/prod/booksfile.php?item=001057385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oks.com.tw/exep/assp.php/OKAPI/exep/prod/booksfile.php?item=001057385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oks.com.tw/exep/assp.php/OKAPI/exep/prod/booksfile.php?item=001057385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2714620"/>
            <a:ext cx="7500958" cy="2143140"/>
          </a:xfrm>
        </p:spPr>
        <p:txBody>
          <a:bodyPr/>
          <a:lstStyle/>
          <a:p>
            <a:pPr algn="ctr">
              <a:buNone/>
            </a:pPr>
            <a:r>
              <a:rPr lang="zh-TW" altLang="en-US" sz="8800" i="1" dirty="0" smtClean="0"/>
              <a:t>天地明察</a:t>
            </a:r>
            <a:endParaRPr lang="zh-TW" altLang="en-US"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天地明察(01)"/>
          <p:cNvPicPr>
            <a:picLocks noChangeAspect="1" noChangeArrowheads="1"/>
          </p:cNvPicPr>
          <p:nvPr/>
        </p:nvPicPr>
        <p:blipFill>
          <a:blip r:embed="rId2"/>
          <a:srcRect l="15086" r="13793"/>
          <a:stretch>
            <a:fillRect/>
          </a:stretch>
        </p:blipFill>
        <p:spPr bwMode="auto">
          <a:xfrm>
            <a:off x="857224" y="1500174"/>
            <a:ext cx="2571768" cy="361603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714744" y="1571612"/>
            <a:ext cx="4857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涉川春海波瀾萬丈的人生的開端第一集！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將一生貢獻給日本獨創的曆法的男人</a:t>
            </a:r>
            <a:endParaRPr lang="en-US" altLang="zh-TW" sz="2000" dirty="0" smtClean="0"/>
          </a:p>
          <a:p>
            <a:r>
              <a:rPr lang="zh-TW" altLang="en-US" sz="2000" dirty="0" smtClean="0"/>
              <a:t>「涉川春海」，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當年因為一塊小小的「算額繪馬」，</a:t>
            </a:r>
            <a:endParaRPr lang="en-US" altLang="zh-TW" sz="2000" dirty="0" smtClean="0"/>
          </a:p>
          <a:p>
            <a:r>
              <a:rPr lang="zh-TW" altLang="en-US" sz="2000" dirty="0" smtClean="0"/>
              <a:t>讓他的人生有了全新的開始。</a:t>
            </a:r>
            <a:br>
              <a:rPr lang="zh-TW" altLang="en-US" sz="2000" dirty="0" smtClean="0"/>
            </a:br>
            <a:endParaRPr lang="en-US" altLang="zh-TW" sz="2000" dirty="0" smtClean="0"/>
          </a:p>
          <a:p>
            <a:r>
              <a:rPr lang="zh-TW" altLang="en-US" sz="2000" dirty="0" smtClean="0"/>
              <a:t>春海對自己的棋士生涯感到懷疑之際，</a:t>
            </a:r>
            <a:br>
              <a:rPr lang="zh-TW" altLang="en-US" sz="2000" dirty="0" smtClean="0"/>
            </a:br>
            <a:r>
              <a:rPr lang="zh-TW" altLang="en-US" sz="2000" dirty="0" smtClean="0"/>
              <a:t>那個讓他重新燃起鬥志的神秘人物「關」，</a:t>
            </a:r>
            <a:br>
              <a:rPr lang="zh-TW" altLang="en-US" sz="2000" dirty="0" smtClean="0"/>
            </a:br>
            <a:r>
              <a:rPr lang="zh-TW" altLang="en-US" sz="2000" dirty="0" smtClean="0"/>
              <a:t>究竟是何許人也──？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天地明察(02)"/>
          <p:cNvPicPr>
            <a:picLocks noChangeAspect="1" noChangeArrowheads="1"/>
          </p:cNvPicPr>
          <p:nvPr/>
        </p:nvPicPr>
        <p:blipFill>
          <a:blip r:embed="rId2"/>
          <a:srcRect l="15086" r="13793"/>
          <a:stretch>
            <a:fillRect/>
          </a:stretch>
        </p:blipFill>
        <p:spPr bwMode="auto">
          <a:xfrm>
            <a:off x="1000100" y="1142984"/>
            <a:ext cx="2530831" cy="355847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428992" y="192880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dirty="0" smtClean="0"/>
              <a:t>　　比起下棋，</a:t>
            </a:r>
            <a:br>
              <a:rPr lang="zh-TW" altLang="en-US" sz="2000" dirty="0" smtClean="0"/>
            </a:br>
            <a:r>
              <a:rPr lang="zh-TW" altLang="en-US" sz="2000" dirty="0" smtClean="0"/>
              <a:t>　　春海更想要跟關孝和</a:t>
            </a:r>
            <a:br>
              <a:rPr lang="zh-TW" altLang="en-US" sz="2000" dirty="0" smtClean="0"/>
            </a:br>
            <a:r>
              <a:rPr lang="zh-TW" altLang="en-US" sz="2000" dirty="0" smtClean="0"/>
              <a:t>　　在算術方面「一較高下」。</a:t>
            </a:r>
          </a:p>
          <a:p>
            <a:r>
              <a:rPr lang="zh-TW" altLang="en-US" sz="2000" dirty="0" smtClean="0"/>
              <a:t>　　但是在這個時候，</a:t>
            </a:r>
            <a:br>
              <a:rPr lang="zh-TW" altLang="en-US" sz="2000" dirty="0" smtClean="0"/>
            </a:br>
            <a:r>
              <a:rPr lang="zh-TW" altLang="en-US" sz="2000" dirty="0" smtClean="0"/>
              <a:t>　　春海卻奉幕府之命必須離開江戶。</a:t>
            </a:r>
            <a:br>
              <a:rPr lang="zh-TW" altLang="en-US" sz="2000" dirty="0" smtClean="0"/>
            </a:br>
            <a:r>
              <a:rPr lang="zh-TW" altLang="en-US" sz="2000" dirty="0" smtClean="0"/>
              <a:t>　　距離出發的日子已經不遠，</a:t>
            </a:r>
            <a:br>
              <a:rPr lang="zh-TW" altLang="en-US" sz="2000" dirty="0" smtClean="0"/>
            </a:br>
            <a:r>
              <a:rPr lang="zh-TW" altLang="en-US" sz="2000" dirty="0" smtClean="0"/>
              <a:t>　　春海終於鼓起勇氣</a:t>
            </a:r>
            <a:br>
              <a:rPr lang="zh-TW" altLang="en-US" sz="2000" dirty="0" smtClean="0"/>
            </a:br>
            <a:r>
              <a:rPr lang="zh-TW" altLang="en-US" sz="2000" dirty="0" smtClean="0"/>
              <a:t>　　向關孝和提出設問</a:t>
            </a:r>
            <a:r>
              <a:rPr lang="en-US" altLang="zh-TW" sz="2000" dirty="0" smtClean="0"/>
              <a:t>——</a:t>
            </a:r>
            <a:endParaRPr lang="en-US" altLang="zh-TW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天地明察(03)"/>
          <p:cNvPicPr>
            <a:picLocks noChangeAspect="1" noChangeArrowheads="1"/>
          </p:cNvPicPr>
          <p:nvPr/>
        </p:nvPicPr>
        <p:blipFill>
          <a:blip r:embed="rId2"/>
          <a:srcRect l="14702" r="16332"/>
          <a:stretch>
            <a:fillRect/>
          </a:stretch>
        </p:blipFill>
        <p:spPr bwMode="auto">
          <a:xfrm>
            <a:off x="1000100" y="1285860"/>
            <a:ext cx="2527427" cy="3664744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571868" y="135729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dirty="0" smtClean="0"/>
              <a:t>　　</a:t>
            </a:r>
            <a:r>
              <a:rPr lang="zh-TW" altLang="en-US" sz="2000" b="1" dirty="0" smtClean="0"/>
              <a:t>來吧！朝「北極出地」出發！！</a:t>
            </a:r>
            <a:br>
              <a:rPr lang="zh-TW" altLang="en-US" sz="2000" b="1" dirty="0" smtClean="0"/>
            </a:br>
            <a:r>
              <a:rPr lang="zh-TW" altLang="en-US" sz="2000" b="1" dirty="0" smtClean="0"/>
              <a:t>　　充滿算術之旅的第三卷！！</a:t>
            </a:r>
            <a:r>
              <a:rPr lang="zh-TW" altLang="en-US" sz="2000" dirty="0" smtClean="0"/>
              <a:t/>
            </a:r>
            <a:br>
              <a:rPr lang="zh-TW" altLang="en-US" sz="2000" dirty="0" smtClean="0"/>
            </a:br>
            <a:r>
              <a:rPr lang="zh-TW" altLang="en-US" sz="2000" dirty="0" smtClean="0"/>
              <a:t/>
            </a:r>
            <a:br>
              <a:rPr lang="zh-TW" altLang="en-US" sz="2000" dirty="0" smtClean="0"/>
            </a:br>
            <a:r>
              <a:rPr lang="zh-TW" altLang="en-US" sz="2000" dirty="0" smtClean="0"/>
              <a:t>　　因為提出設問當時犯下謬誤</a:t>
            </a:r>
            <a:br>
              <a:rPr lang="zh-TW" altLang="en-US" sz="2000" dirty="0" smtClean="0"/>
            </a:br>
            <a:r>
              <a:rPr lang="zh-TW" altLang="en-US" sz="2000" dirty="0" smtClean="0"/>
              <a:t>　　感到羞愧不已的春海，</a:t>
            </a:r>
            <a:br>
              <a:rPr lang="zh-TW" altLang="en-US" sz="2000" dirty="0" smtClean="0"/>
            </a:br>
            <a:r>
              <a:rPr lang="zh-TW" altLang="en-US" sz="2000" dirty="0" smtClean="0"/>
              <a:t>　　心情鬱悶地參加了</a:t>
            </a:r>
            <a:br>
              <a:rPr lang="zh-TW" altLang="en-US" sz="2000" dirty="0" smtClean="0"/>
            </a:br>
            <a:r>
              <a:rPr lang="zh-TW" altLang="en-US" sz="2000" dirty="0" smtClean="0"/>
              <a:t>　　「北極出地」的任務。</a:t>
            </a:r>
            <a:br>
              <a:rPr lang="zh-TW" altLang="en-US" sz="2000" dirty="0" smtClean="0"/>
            </a:br>
            <a:r>
              <a:rPr lang="zh-TW" altLang="en-US" sz="2000" dirty="0" smtClean="0"/>
              <a:t>　　然而率領觀測隊之人，</a:t>
            </a:r>
            <a:br>
              <a:rPr lang="zh-TW" altLang="en-US" sz="2000" dirty="0" smtClean="0"/>
            </a:br>
            <a:r>
              <a:rPr lang="zh-TW" altLang="en-US" sz="2000" dirty="0" smtClean="0"/>
              <a:t>　　是喜愛算術的建部以及伊藤，</a:t>
            </a:r>
            <a:br>
              <a:rPr lang="zh-TW" altLang="en-US" sz="2000" dirty="0" smtClean="0"/>
            </a:br>
            <a:r>
              <a:rPr lang="zh-TW" altLang="en-US" sz="2000" dirty="0" smtClean="0"/>
              <a:t>　　讓春海對於這次旅程</a:t>
            </a:r>
            <a:br>
              <a:rPr lang="zh-TW" altLang="en-US" sz="2000" dirty="0" smtClean="0"/>
            </a:br>
            <a:r>
              <a:rPr lang="zh-TW" altLang="en-US" sz="2000" dirty="0" smtClean="0"/>
              <a:t>　　感受到無限幸福──。</a:t>
            </a:r>
            <a:br>
              <a:rPr lang="zh-TW" altLang="en-US" sz="2000" dirty="0" smtClean="0"/>
            </a:br>
            <a:endParaRPr lang="zh-TW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天地明察(04)"/>
          <p:cNvPicPr>
            <a:picLocks noChangeAspect="1" noChangeArrowheads="1"/>
          </p:cNvPicPr>
          <p:nvPr/>
        </p:nvPicPr>
        <p:blipFill>
          <a:blip r:embed="rId2"/>
          <a:srcRect l="14702" r="16332"/>
          <a:stretch>
            <a:fillRect/>
          </a:stretch>
        </p:blipFill>
        <p:spPr bwMode="auto">
          <a:xfrm>
            <a:off x="1071538" y="1142984"/>
            <a:ext cx="2561932" cy="3714776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786182" y="107154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dirty="0" smtClean="0"/>
              <a:t>　　春海再度向關孝和挑戰！</a:t>
            </a:r>
            <a:br>
              <a:rPr lang="zh-TW" altLang="en-US" sz="2000" dirty="0" smtClean="0"/>
            </a:br>
            <a:r>
              <a:rPr lang="zh-TW" altLang="en-US" sz="2000" dirty="0" smtClean="0"/>
              <a:t>　　天測之旅的成果，</a:t>
            </a:r>
            <a:br>
              <a:rPr lang="zh-TW" altLang="en-US" sz="2000" dirty="0" smtClean="0"/>
            </a:br>
            <a:r>
              <a:rPr lang="zh-TW" altLang="en-US" sz="2000" dirty="0" smtClean="0"/>
              <a:t>　　可以經得起考驗嗎？</a:t>
            </a:r>
            <a:br>
              <a:rPr lang="zh-TW" altLang="en-US" sz="2000" dirty="0" smtClean="0"/>
            </a:br>
            <a:r>
              <a:rPr lang="zh-TW" altLang="en-US" sz="2000" dirty="0" smtClean="0"/>
              <a:t/>
            </a:r>
            <a:br>
              <a:rPr lang="zh-TW" altLang="en-US" sz="2000" dirty="0" smtClean="0"/>
            </a:br>
            <a:r>
              <a:rPr lang="zh-TW" altLang="en-US" sz="2000" dirty="0" smtClean="0"/>
              <a:t>　　在「北極出地」的旅途中，</a:t>
            </a:r>
            <a:br>
              <a:rPr lang="zh-TW" altLang="en-US" sz="2000" dirty="0" smtClean="0"/>
            </a:br>
            <a:r>
              <a:rPr lang="zh-TW" altLang="en-US" sz="2000" dirty="0" smtClean="0"/>
              <a:t>　　春海受到建部和伊藤委託，</a:t>
            </a:r>
            <a:br>
              <a:rPr lang="zh-TW" altLang="en-US" sz="2000" dirty="0" smtClean="0"/>
            </a:br>
            <a:r>
              <a:rPr lang="zh-TW" altLang="en-US" sz="2000" dirty="0" smtClean="0"/>
              <a:t>　　他誓言一定要實現兩老的心願。</a:t>
            </a:r>
            <a:br>
              <a:rPr lang="zh-TW" altLang="en-US" sz="2000" dirty="0" smtClean="0"/>
            </a:br>
            <a:r>
              <a:rPr lang="zh-TW" altLang="en-US" sz="2000" dirty="0" smtClean="0"/>
              <a:t>　　旅途中持續鑽研算術的春海，</a:t>
            </a:r>
            <a:br>
              <a:rPr lang="zh-TW" altLang="en-US" sz="2000" dirty="0" smtClean="0"/>
            </a:br>
            <a:r>
              <a:rPr lang="zh-TW" altLang="en-US" sz="2000" dirty="0" smtClean="0"/>
              <a:t>　　返回江戶之後，</a:t>
            </a:r>
            <a:br>
              <a:rPr lang="zh-TW" altLang="en-US" sz="2000" dirty="0" smtClean="0"/>
            </a:br>
            <a:r>
              <a:rPr lang="zh-TW" altLang="en-US" sz="2000" dirty="0" smtClean="0"/>
              <a:t>　　重新來到曾經讓他留下</a:t>
            </a:r>
            <a:br>
              <a:rPr lang="zh-TW" altLang="en-US" sz="2000" dirty="0" smtClean="0"/>
            </a:br>
            <a:r>
              <a:rPr lang="zh-TW" altLang="en-US" sz="2000" dirty="0" smtClean="0"/>
              <a:t>　　痛苦回憶的礒村塾，</a:t>
            </a:r>
            <a:br>
              <a:rPr lang="zh-TW" altLang="en-US" sz="2000" dirty="0" smtClean="0"/>
            </a:br>
            <a:r>
              <a:rPr lang="zh-TW" altLang="en-US" sz="2000" dirty="0" smtClean="0"/>
              <a:t>　　打算再度向算術達人</a:t>
            </a:r>
            <a:r>
              <a:rPr lang="en-US" altLang="zh-TW" sz="2000" dirty="0" smtClean="0"/>
              <a:t>‧</a:t>
            </a:r>
            <a:br>
              <a:rPr lang="en-US" altLang="zh-TW" sz="2000" dirty="0" smtClean="0"/>
            </a:br>
            <a:r>
              <a:rPr lang="zh-TW" altLang="en-US" sz="2000" dirty="0" smtClean="0"/>
              <a:t>　　關孝和挑戰──。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ic.bahamut.com.tw/M/2KU/88/000048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496"/>
            <a:ext cx="4857784" cy="3486810"/>
          </a:xfrm>
          <a:prstGeom prst="rect">
            <a:avLst/>
          </a:prstGeom>
          <a:noFill/>
        </p:spPr>
      </p:pic>
      <p:pic>
        <p:nvPicPr>
          <p:cNvPr id="10244" name="Picture 4" descr="http://pic.pimg.tw/lonelylong/1364212738-126458810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42852"/>
            <a:ext cx="4929222" cy="259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2.wp.com/news.aniarc.com/wp-content/uploads/2013/01/013113_0901_SF2.jpg?w=640"/>
          <p:cNvPicPr>
            <a:picLocks noChangeAspect="1" noChangeArrowheads="1"/>
          </p:cNvPicPr>
          <p:nvPr/>
        </p:nvPicPr>
        <p:blipFill>
          <a:blip r:embed="rId2"/>
          <a:srcRect l="40687"/>
          <a:stretch>
            <a:fillRect/>
          </a:stretch>
        </p:blipFill>
        <p:spPr bwMode="auto">
          <a:xfrm>
            <a:off x="785787" y="1000108"/>
            <a:ext cx="3604852" cy="2286016"/>
          </a:xfrm>
          <a:prstGeom prst="rect">
            <a:avLst/>
          </a:prstGeom>
          <a:noFill/>
        </p:spPr>
      </p:pic>
      <p:pic>
        <p:nvPicPr>
          <p:cNvPr id="9222" name="Picture 6" descr="2013-03-25_1556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328" y="1428736"/>
            <a:ext cx="2843876" cy="4000528"/>
          </a:xfrm>
          <a:prstGeom prst="rect">
            <a:avLst/>
          </a:prstGeom>
          <a:noFill/>
        </p:spPr>
      </p:pic>
      <p:pic>
        <p:nvPicPr>
          <p:cNvPr id="9224" name="Picture 8" descr="2013-03-25_160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429000"/>
            <a:ext cx="3571868" cy="2188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yvPJzRaQUpE/UojwjNobCTI/AAAAAAAAAag/ohYTewt9wEA/s1600/%E6%9C%AA%E5%91%BD%E5%90%8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4572032" cy="3814928"/>
          </a:xfrm>
          <a:prstGeom prst="rect">
            <a:avLst/>
          </a:prstGeom>
          <a:noFill/>
        </p:spPr>
      </p:pic>
      <p:pic>
        <p:nvPicPr>
          <p:cNvPr id="8194" name="Picture 2" descr="2013-03-25_1602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71480"/>
            <a:ext cx="5715000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13-03-25_160401"/>
          <p:cNvPicPr>
            <a:picLocks noChangeAspect="1" noChangeArrowheads="1"/>
          </p:cNvPicPr>
          <p:nvPr/>
        </p:nvPicPr>
        <p:blipFill>
          <a:blip r:embed="rId2"/>
          <a:srcRect t="2322" b="2476"/>
          <a:stretch>
            <a:fillRect/>
          </a:stretch>
        </p:blipFill>
        <p:spPr bwMode="auto">
          <a:xfrm>
            <a:off x="785786" y="1571612"/>
            <a:ext cx="7527073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ic.pimg.tw/orangecat1027/1365187206-1519117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010025" cy="5715000"/>
          </a:xfrm>
          <a:prstGeom prst="rect">
            <a:avLst/>
          </a:prstGeom>
          <a:noFill/>
        </p:spPr>
      </p:pic>
      <p:pic>
        <p:nvPicPr>
          <p:cNvPr id="12292" name="Picture 4" descr="http://eweekly.atmovies.com.tw/eweekly/v391/images/24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408217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3.googleusercontent.com/-KKHJCcbpoZU/UV7n_Jy2aKI/AAAAAAAAyZ0/GyC33oa26kM/s756/20130405_%E5%A4%A9%E5%9C%B0%E6%98%8E%E5%AF%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19531"/>
            <a:ext cx="8858312" cy="6081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天地明察"/>
          <p:cNvPicPr>
            <a:picLocks noChangeAspect="1" noChangeArrowheads="1"/>
          </p:cNvPicPr>
          <p:nvPr/>
        </p:nvPicPr>
        <p:blipFill>
          <a:blip r:embed="rId2"/>
          <a:srcRect l="15385" r="16667"/>
          <a:stretch>
            <a:fillRect/>
          </a:stretch>
        </p:blipFill>
        <p:spPr bwMode="auto">
          <a:xfrm>
            <a:off x="642910" y="642918"/>
            <a:ext cx="3786214" cy="5572164"/>
          </a:xfrm>
          <a:prstGeom prst="rect">
            <a:avLst/>
          </a:prstGeom>
          <a:noFill/>
        </p:spPr>
      </p:pic>
      <p:pic>
        <p:nvPicPr>
          <p:cNvPr id="14340" name="Picture 4" descr="http://img.mysinablog.com/resources.php?blogName=king120884&amp;blogId=49226&amp;resource=3922126-%E5%A4%A9%E5%9C%B0%E5%90%8D%E5%AF%9F%20%E5%B0%81%E9%9D%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67640"/>
            <a:ext cx="3857652" cy="537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4QbCCXZ0xkI/Uu9JSVJhfpI/AAAAAAAAALs/lcuOJpfHcPQ/s1600/%E3%80%8A%E5%A4%A9%E5%9C%B0%E6%98%8E%E5%AF%9F%E3%80%8B%E5%8A%87%E7%85%A7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28"/>
            <a:ext cx="5325376" cy="2928958"/>
          </a:xfrm>
          <a:prstGeom prst="rect">
            <a:avLst/>
          </a:prstGeom>
          <a:noFill/>
        </p:spPr>
      </p:pic>
      <p:pic>
        <p:nvPicPr>
          <p:cNvPr id="5124" name="Picture 4" descr="http://3.bp.blogspot.com/-3kTev_wl8ZI/Uu9JXJ5HyJI/AAAAAAAAAL0/Xo7otKRQsWk/s1600/%E3%80%8A%E5%A4%A9%E5%9C%B0%E6%98%8E%E5%AF%9F%E3%80%8B%E5%8A%87%E7%85%A7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3" y="3500438"/>
            <a:ext cx="5301279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2714620"/>
            <a:ext cx="7500958" cy="2143140"/>
          </a:xfrm>
        </p:spPr>
        <p:txBody>
          <a:bodyPr/>
          <a:lstStyle/>
          <a:p>
            <a:pPr algn="ctr">
              <a:buNone/>
            </a:pPr>
            <a:r>
              <a:rPr lang="zh-TW" altLang="en-US" sz="8800" i="1" dirty="0" smtClean="0"/>
              <a:t>天地明察</a:t>
            </a:r>
            <a:endParaRPr lang="zh-TW" altLang="en-US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sources.php (1133×1600)"/>
          <p:cNvPicPr>
            <a:picLocks noChangeAspect="1" noChangeArrowheads="1"/>
          </p:cNvPicPr>
          <p:nvPr/>
        </p:nvPicPr>
        <p:blipFill>
          <a:blip r:embed="rId2"/>
          <a:srcRect b="20818"/>
          <a:stretch>
            <a:fillRect/>
          </a:stretch>
        </p:blipFill>
        <p:spPr bwMode="auto">
          <a:xfrm>
            <a:off x="1581169" y="214290"/>
            <a:ext cx="5705475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8" y="1142984"/>
            <a:ext cx="8429652" cy="5000636"/>
          </a:xfrm>
        </p:spPr>
        <p:txBody>
          <a:bodyPr/>
          <a:lstStyle/>
          <a:p>
            <a:pPr algn="l">
              <a:buNone/>
            </a:pPr>
            <a:r>
              <a:rPr lang="zh-TW" altLang="en-US" sz="5000" dirty="0" smtClean="0"/>
              <a:t>  冲方丁</a:t>
            </a:r>
            <a:r>
              <a:rPr lang="en-US" altLang="zh-TW" sz="5000" dirty="0" smtClean="0"/>
              <a:t>2010</a:t>
            </a:r>
            <a:r>
              <a:rPr lang="zh-TW" altLang="en-US" sz="5000" dirty="0" smtClean="0"/>
              <a:t>年以</a:t>
            </a:r>
            <a:r>
              <a:rPr lang="en-US" altLang="zh-TW" sz="5000" dirty="0" smtClean="0">
                <a:hlinkClick r:id="rId2"/>
              </a:rPr>
              <a:t>《</a:t>
            </a:r>
            <a:r>
              <a:rPr lang="zh-TW" altLang="en-US" sz="5000" dirty="0" smtClean="0">
                <a:hlinkClick r:id="rId2"/>
              </a:rPr>
              <a:t>天地明察</a:t>
            </a:r>
            <a:r>
              <a:rPr lang="en-US" altLang="zh-TW" sz="5000" dirty="0" smtClean="0">
                <a:hlinkClick r:id="rId2"/>
              </a:rPr>
              <a:t>》</a:t>
            </a:r>
            <a:r>
              <a:rPr lang="zh-TW" altLang="en-US" sz="5000" dirty="0" smtClean="0"/>
              <a:t>擊敗</a:t>
            </a:r>
            <a:r>
              <a:rPr lang="en-US" altLang="zh-TW" sz="5000" dirty="0" smtClean="0">
                <a:hlinkClick r:id="rId3"/>
              </a:rPr>
              <a:t>《1Q84》</a:t>
            </a:r>
            <a:r>
              <a:rPr lang="en-US" altLang="zh-TW" sz="5000" dirty="0" smtClean="0">
                <a:hlinkClick r:id="rId4"/>
              </a:rPr>
              <a:t>《</a:t>
            </a:r>
            <a:r>
              <a:rPr lang="zh-TW" altLang="en-US" sz="5000" dirty="0" smtClean="0">
                <a:hlinkClick r:id="rId4"/>
              </a:rPr>
              <a:t>新參者</a:t>
            </a:r>
            <a:r>
              <a:rPr lang="en-US" altLang="zh-TW" sz="5000" dirty="0" smtClean="0">
                <a:hlinkClick r:id="rId4"/>
              </a:rPr>
              <a:t>》</a:t>
            </a:r>
            <a:r>
              <a:rPr lang="zh-TW" altLang="en-US" sz="5000" dirty="0" smtClean="0"/>
              <a:t>等書榮獲本屋大賞第一名，年僅</a:t>
            </a:r>
            <a:r>
              <a:rPr lang="en-US" altLang="zh-TW" sz="5000" dirty="0" smtClean="0"/>
              <a:t>35</a:t>
            </a:r>
            <a:r>
              <a:rPr lang="zh-TW" altLang="en-US" sz="5000" dirty="0" smtClean="0"/>
              <a:t>歲就登上文壇高峰，被喻為小說界的萬能天才。</a:t>
            </a:r>
            <a:endParaRPr lang="zh-TW" alt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072494" cy="5000636"/>
          </a:xfrm>
        </p:spPr>
        <p:txBody>
          <a:bodyPr/>
          <a:lstStyle/>
          <a:p>
            <a:pPr algn="l">
              <a:buNone/>
            </a:pPr>
            <a:r>
              <a:rPr lang="zh-TW" altLang="en-US" sz="4000" dirty="0" smtClean="0"/>
              <a:t>  不到</a:t>
            </a:r>
            <a:r>
              <a:rPr lang="en-US" altLang="zh-TW" sz="4000" dirty="0" smtClean="0"/>
              <a:t>30</a:t>
            </a:r>
            <a:r>
              <a:rPr lang="zh-TW" altLang="en-US" sz="4000" dirty="0" smtClean="0"/>
              <a:t>歲就以輕小說和動漫原作成名，但獲賞無數的冲方丁卻毅然放下過去的成就，</a:t>
            </a:r>
            <a:r>
              <a:rPr lang="en-US" altLang="zh-TW" sz="4000" dirty="0" smtClean="0"/>
              <a:t>2009</a:t>
            </a:r>
            <a:r>
              <a:rPr lang="zh-TW" altLang="en-US" sz="4000" dirty="0" smtClean="0"/>
              <a:t>年以新人之姿發表長達</a:t>
            </a:r>
            <a:r>
              <a:rPr lang="en-US" altLang="zh-TW" sz="4000" dirty="0" smtClean="0"/>
              <a:t>20</a:t>
            </a:r>
            <a:r>
              <a:rPr lang="zh-TW" altLang="en-US" sz="4000" dirty="0" smtClean="0"/>
              <a:t>萬字的全新小說</a:t>
            </a:r>
            <a:r>
              <a:rPr lang="en-US" altLang="zh-TW" sz="4000" dirty="0" smtClean="0">
                <a:hlinkClick r:id="rId2"/>
              </a:rPr>
              <a:t>《</a:t>
            </a:r>
            <a:r>
              <a:rPr lang="zh-TW" altLang="en-US" sz="4000" dirty="0" smtClean="0">
                <a:hlinkClick r:id="rId2"/>
              </a:rPr>
              <a:t>天地明察</a:t>
            </a:r>
            <a:r>
              <a:rPr lang="en-US" altLang="zh-TW" sz="4000" dirty="0" smtClean="0">
                <a:hlinkClick r:id="rId2"/>
              </a:rPr>
              <a:t>》</a:t>
            </a:r>
            <a:r>
              <a:rPr lang="zh-TW" altLang="en-US" sz="4000" dirty="0" smtClean="0"/>
              <a:t>， 他回想整個寫作歷程說：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72494" cy="6143668"/>
          </a:xfrm>
        </p:spPr>
        <p:txBody>
          <a:bodyPr/>
          <a:lstStyle/>
          <a:p>
            <a:pPr algn="l">
              <a:buNone/>
            </a:pPr>
            <a:r>
              <a:rPr lang="zh-TW" altLang="en-US" sz="4000" dirty="0" smtClean="0"/>
              <a:t>「我在</a:t>
            </a:r>
            <a:r>
              <a:rPr lang="en-US" altLang="zh-TW" sz="4000" dirty="0" smtClean="0"/>
              <a:t>16</a:t>
            </a:r>
            <a:r>
              <a:rPr lang="zh-TW" altLang="en-US" sz="4000" dirty="0" smtClean="0"/>
              <a:t>歲時就想寫這個故事了。當時為了寫報告，發現了</a:t>
            </a:r>
            <a:r>
              <a:rPr lang="en-US" altLang="zh-TW" sz="4000" dirty="0" smtClean="0"/>
              <a:t>『</a:t>
            </a:r>
            <a:r>
              <a:rPr lang="zh-TW" altLang="en-US" sz="4000" dirty="0" smtClean="0"/>
              <a:t>澀川春海</a:t>
            </a:r>
            <a:r>
              <a:rPr lang="en-US" altLang="zh-TW" sz="4000" dirty="0" smtClean="0"/>
              <a:t>』</a:t>
            </a:r>
            <a:r>
              <a:rPr lang="zh-TW" altLang="en-US" sz="4000" dirty="0" smtClean="0"/>
              <a:t>這位創出日本第一套曆法的人，馬上被他努力不懈的精神吸引。 那時讀高中，不清楚自己能做什麼，想當作家又不太有自信。看到春海也是懷著同樣的心情完成改曆大業，給了我很多啟發，就決心要寫春海的故事。」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791526" y="6488668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在下定決心的</a:t>
            </a:r>
            <a:r>
              <a:rPr lang="en-US" altLang="zh-TW" dirty="0" smtClean="0"/>
              <a:t>16</a:t>
            </a:r>
            <a:r>
              <a:rPr lang="zh-TW" altLang="en-US" dirty="0" smtClean="0"/>
              <a:t>年後完成了</a:t>
            </a:r>
            <a:r>
              <a:rPr lang="en-US" altLang="zh-TW" dirty="0" smtClean="0">
                <a:hlinkClick r:id="rId2"/>
              </a:rPr>
              <a:t>《</a:t>
            </a:r>
            <a:r>
              <a:rPr lang="zh-TW" altLang="en-US" dirty="0" smtClean="0">
                <a:hlinkClick r:id="rId2"/>
              </a:rPr>
              <a:t>天地明察</a:t>
            </a:r>
            <a:r>
              <a:rPr lang="en-US" altLang="zh-TW" dirty="0" smtClean="0">
                <a:hlinkClick r:id="rId2"/>
              </a:rPr>
              <a:t>》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14" y="1714488"/>
            <a:ext cx="7215238" cy="3786214"/>
          </a:xfrm>
        </p:spPr>
        <p:txBody>
          <a:bodyPr/>
          <a:lstStyle/>
          <a:p>
            <a:pPr algn="ctr">
              <a:buNone/>
            </a:pPr>
            <a:r>
              <a:rPr lang="zh-TW" altLang="en-US" sz="6000" dirty="0" smtClean="0"/>
              <a:t>在艱辛的寫作過程中，自創出無法解答的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/>
              <a:t>「無術」數學題。</a:t>
            </a:r>
            <a:endParaRPr lang="zh-TW" altLang="en-US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3999" cy="6000792"/>
          </a:xfrm>
        </p:spPr>
        <p:txBody>
          <a:bodyPr/>
          <a:lstStyle/>
          <a:p>
            <a:pPr algn="l">
              <a:buNone/>
            </a:pPr>
            <a:r>
              <a:rPr lang="zh-TW" altLang="en-US" dirty="0" smtClean="0"/>
              <a:t>  透過</a:t>
            </a:r>
            <a:r>
              <a:rPr lang="en-US" altLang="zh-TW" dirty="0" smtClean="0">
                <a:hlinkClick r:id="rId2"/>
              </a:rPr>
              <a:t>《</a:t>
            </a:r>
            <a:r>
              <a:rPr lang="zh-TW" altLang="en-US" dirty="0" smtClean="0">
                <a:hlinkClick r:id="rId2"/>
              </a:rPr>
              <a:t>天地明察</a:t>
            </a:r>
            <a:r>
              <a:rPr lang="en-US" altLang="zh-TW" dirty="0" smtClean="0">
                <a:hlinkClick r:id="rId2"/>
              </a:rPr>
              <a:t>》</a:t>
            </a:r>
            <a:r>
              <a:rPr lang="zh-TW" altLang="en-US" dirty="0" smtClean="0"/>
              <a:t>的故事，冲方丁想勉勵讀者：若是沒有失敗，就無法成長；若是拒絕失敗，更沒有機會得到他人的幫助，這就是我們將「越過無數挫折的成功」看得比「一帆風順的成功」更強大的原因。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tlcomics.com/filedata/tl_cms_photo/org/%E5%A4%A9%E5%9C%B0%E6%98%8E%E5%AF%9F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880144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999</TotalTime>
  <Words>334</Words>
  <Application>Microsoft Office PowerPoint</Application>
  <PresentationFormat>如螢幕大小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氣流</vt:lpstr>
      <vt:lpstr>天地明察</vt:lpstr>
      <vt:lpstr>投影片 2</vt:lpstr>
      <vt:lpstr>投影片 3</vt:lpstr>
      <vt:lpstr>  冲方丁2010年以《天地明察》擊敗《1Q84》《新參者》等書榮獲本屋大賞第一名，年僅35歲就登上文壇高峰，被喻為小說界的萬能天才。</vt:lpstr>
      <vt:lpstr>  不到30歲就以輕小說和動漫原作成名，但獲賞無數的冲方丁卻毅然放下過去的成就，2009年以新人之姿發表長達20萬字的全新小說《天地明察》， 他回想整個寫作歷程說：</vt:lpstr>
      <vt:lpstr>「我在16歲時就想寫這個故事了。當時為了寫報告，發現了『澀川春海』這位創出日本第一套曆法的人，馬上被他努力不懈的精神吸引。 那時讀高中，不清楚自己能做什麼，想當作家又不太有自信。看到春海也是懷著同樣的心情完成改曆大業，給了我很多啟發，就決心要寫春海的故事。」</vt:lpstr>
      <vt:lpstr>在艱辛的寫作過程中，自創出無法解答的 「無術」數學題。</vt:lpstr>
      <vt:lpstr>  透過《天地明察》的故事，冲方丁想勉勵讀者：若是沒有失敗，就無法成長；若是拒絕失敗，更沒有機會得到他人的幫助，這就是我們將「越過無數挫折的成功」看得比「一帆風順的成功」更強大的原因。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天地明察</vt:lpstr>
    </vt:vector>
  </TitlesOfParts>
  <Company>sce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神秘有趣的數學</dc:title>
  <dc:creator>user</dc:creator>
  <cp:lastModifiedBy>gloria</cp:lastModifiedBy>
  <cp:revision>121</cp:revision>
  <dcterms:created xsi:type="dcterms:W3CDTF">2013-01-06T03:45:11Z</dcterms:created>
  <dcterms:modified xsi:type="dcterms:W3CDTF">2014-05-13T13:13:44Z</dcterms:modified>
</cp:coreProperties>
</file>